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7" roundtripDataSignature="AMtx7mgv7xw9vzQK8BbtLiGQeybi415Q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9382BE-0EA0-495D-A5C2-482C25854519}">
  <a:tblStyle styleId="{CC9382BE-0EA0-495D-A5C2-482C2585451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8DD7CF-B1B0-40E2-A724-199A5A5C0E61}"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2"/>
          <p:cNvSpPr txBox="1"/>
          <p:nvPr>
            <p:ph type="title"/>
          </p:nvPr>
        </p:nvSpPr>
        <p:spPr>
          <a:xfrm>
            <a:off x="1294879" y="633438"/>
            <a:ext cx="6554241" cy="12179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2"/>
          <p:cNvSpPr txBox="1"/>
          <p:nvPr>
            <p:ph idx="1" type="body"/>
          </p:nvPr>
        </p:nvSpPr>
        <p:spPr>
          <a:xfrm>
            <a:off x="1517650" y="1606194"/>
            <a:ext cx="6115050" cy="22377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23"/>
          <p:cNvSpPr txBox="1"/>
          <p:nvPr>
            <p:ph type="title"/>
          </p:nvPr>
        </p:nvSpPr>
        <p:spPr>
          <a:xfrm>
            <a:off x="1294879" y="633438"/>
            <a:ext cx="6554241" cy="12179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2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6"/>
          <p:cNvSpPr txBox="1"/>
          <p:nvPr>
            <p:ph type="title"/>
          </p:nvPr>
        </p:nvSpPr>
        <p:spPr>
          <a:xfrm>
            <a:off x="1294879" y="633438"/>
            <a:ext cx="6554241" cy="12179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p:nvPr/>
        </p:nvSpPr>
        <p:spPr>
          <a:xfrm>
            <a:off x="8602980" y="66293"/>
            <a:ext cx="348221" cy="35813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1"/>
          <p:cNvSpPr txBox="1"/>
          <p:nvPr>
            <p:ph type="title"/>
          </p:nvPr>
        </p:nvSpPr>
        <p:spPr>
          <a:xfrm>
            <a:off x="1294879" y="633438"/>
            <a:ext cx="6554241" cy="12179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2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1517650" y="1606194"/>
            <a:ext cx="6115050" cy="22377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294879" y="633438"/>
            <a:ext cx="6554241" cy="1305486"/>
          </a:xfrm>
          <a:prstGeom prst="rect">
            <a:avLst/>
          </a:prstGeom>
          <a:noFill/>
          <a:ln>
            <a:noFill/>
          </a:ln>
        </p:spPr>
        <p:txBody>
          <a:bodyPr anchorCtr="0" anchor="t" bIns="0" lIns="0" spcFirstLastPara="1" rIns="0" wrap="square" tIns="12700">
            <a:spAutoFit/>
          </a:bodyPr>
          <a:lstStyle/>
          <a:p>
            <a:pPr indent="0" lvl="0" marL="144780" rtl="0" algn="ctr">
              <a:lnSpc>
                <a:spcPct val="100000"/>
              </a:lnSpc>
              <a:spcBef>
                <a:spcPts val="0"/>
              </a:spcBef>
              <a:spcAft>
                <a:spcPts val="0"/>
              </a:spcAft>
              <a:buNone/>
            </a:pPr>
            <a:r>
              <a:rPr lang="en-US" sz="4800">
                <a:latin typeface="Times New Roman"/>
                <a:ea typeface="Times New Roman"/>
                <a:cs typeface="Times New Roman"/>
                <a:sym typeface="Times New Roman"/>
              </a:rPr>
              <a:t>Capstone Project</a:t>
            </a:r>
            <a:endParaRPr/>
          </a:p>
          <a:p>
            <a:pPr indent="0" lvl="0" marL="23495" rtl="0" algn="ctr">
              <a:lnSpc>
                <a:spcPct val="100000"/>
              </a:lnSpc>
              <a:spcBef>
                <a:spcPts val="30"/>
              </a:spcBef>
              <a:spcAft>
                <a:spcPts val="0"/>
              </a:spcAft>
              <a:buNone/>
            </a:pPr>
            <a:r>
              <a:rPr lang="en-US" sz="3600">
                <a:solidFill>
                  <a:schemeClr val="dk1"/>
                </a:solidFill>
                <a:latin typeface="Times New Roman"/>
                <a:ea typeface="Times New Roman"/>
                <a:cs typeface="Times New Roman"/>
                <a:sym typeface="Times New Roman"/>
              </a:rPr>
              <a:t>Play Store App Review Analysis</a:t>
            </a:r>
            <a:endParaRPr sz="3600">
              <a:solidFill>
                <a:schemeClr val="dk1"/>
              </a:solidFill>
              <a:latin typeface="Times New Roman"/>
              <a:ea typeface="Times New Roman"/>
              <a:cs typeface="Times New Roman"/>
              <a:sym typeface="Times New Roman"/>
            </a:endParaRPr>
          </a:p>
        </p:txBody>
      </p:sp>
      <p:sp>
        <p:nvSpPr>
          <p:cNvPr id="45" name="Google Shape;45;p1"/>
          <p:cNvSpPr txBox="1"/>
          <p:nvPr/>
        </p:nvSpPr>
        <p:spPr>
          <a:xfrm>
            <a:off x="1752599" y="2419350"/>
            <a:ext cx="5638800" cy="1811100"/>
          </a:xfrm>
          <a:prstGeom prst="rect">
            <a:avLst/>
          </a:prstGeom>
          <a:noFill/>
          <a:ln>
            <a:noFill/>
          </a:ln>
        </p:spPr>
        <p:txBody>
          <a:bodyPr anchorCtr="0" anchor="t" bIns="0" lIns="0" spcFirstLastPara="1" rIns="0" wrap="square" tIns="12700">
            <a:spAutoFit/>
          </a:bodyPr>
          <a:lstStyle/>
          <a:p>
            <a:pPr indent="0" lvl="0" marL="15875" marR="0" rtl="0" algn="ctr">
              <a:lnSpc>
                <a:spcPct val="100000"/>
              </a:lnSpc>
              <a:spcBef>
                <a:spcPts val="0"/>
              </a:spcBef>
              <a:spcAft>
                <a:spcPts val="0"/>
              </a:spcAft>
              <a:buNone/>
            </a:pPr>
            <a:r>
              <a:rPr b="1" lang="en-US" sz="1800" u="sng">
                <a:solidFill>
                  <a:srgbClr val="C00000"/>
                </a:solidFill>
                <a:latin typeface="Times New Roman"/>
                <a:ea typeface="Times New Roman"/>
                <a:cs typeface="Times New Roman"/>
                <a:sym typeface="Times New Roman"/>
              </a:rPr>
              <a:t>Team</a:t>
            </a:r>
            <a:endParaRPr b="1" sz="1800" u="sng">
              <a:solidFill>
                <a:srgbClr val="C00000"/>
              </a:solidFill>
              <a:latin typeface="Times New Roman"/>
              <a:ea typeface="Times New Roman"/>
              <a:cs typeface="Times New Roman"/>
              <a:sym typeface="Times New Roman"/>
            </a:endParaRPr>
          </a:p>
          <a:p>
            <a:pPr indent="0" lvl="0" marL="15875" marR="0" rtl="0" algn="ctr">
              <a:lnSpc>
                <a:spcPct val="100000"/>
              </a:lnSpc>
              <a:spcBef>
                <a:spcPts val="100"/>
              </a:spcBef>
              <a:spcAft>
                <a:spcPts val="0"/>
              </a:spcAft>
              <a:buNone/>
            </a:pPr>
            <a:r>
              <a:t/>
            </a:r>
            <a:endParaRPr sz="1800">
              <a:solidFill>
                <a:schemeClr val="dk1"/>
              </a:solidFill>
              <a:latin typeface="Times New Roman"/>
              <a:ea typeface="Times New Roman"/>
              <a:cs typeface="Times New Roman"/>
              <a:sym typeface="Times New Roman"/>
            </a:endParaRPr>
          </a:p>
          <a:p>
            <a:pPr indent="-444500" lvl="0" marL="456565" marR="5080" rtl="0" algn="ctr">
              <a:spcBef>
                <a:spcPts val="0"/>
              </a:spcBef>
              <a:spcAft>
                <a:spcPts val="0"/>
              </a:spcAft>
              <a:buClr>
                <a:schemeClr val="dk1"/>
              </a:buClr>
              <a:buFont typeface="Arial"/>
              <a:buNone/>
            </a:pPr>
            <a:r>
              <a:rPr b="1" lang="en-US" sz="1600">
                <a:solidFill>
                  <a:srgbClr val="C00000"/>
                </a:solidFill>
                <a:latin typeface="Times New Roman"/>
                <a:ea typeface="Times New Roman"/>
                <a:cs typeface="Times New Roman"/>
                <a:sym typeface="Times New Roman"/>
              </a:rPr>
              <a:t>RAJNI SHUKLA</a:t>
            </a:r>
            <a:endParaRPr sz="1800">
              <a:solidFill>
                <a:schemeClr val="dk1"/>
              </a:solidFill>
              <a:latin typeface="Times New Roman"/>
              <a:ea typeface="Times New Roman"/>
              <a:cs typeface="Times New Roman"/>
              <a:sym typeface="Times New Roman"/>
            </a:endParaRPr>
          </a:p>
          <a:p>
            <a:pPr indent="-444500" lvl="0" marL="456565" marR="5080" rtl="0" algn="ctr">
              <a:lnSpc>
                <a:spcPct val="100000"/>
              </a:lnSpc>
              <a:spcBef>
                <a:spcPts val="0"/>
              </a:spcBef>
              <a:spcAft>
                <a:spcPts val="0"/>
              </a:spcAft>
              <a:buNone/>
            </a:pPr>
            <a:r>
              <a:rPr b="1" lang="en-US" sz="1600">
                <a:solidFill>
                  <a:srgbClr val="C00000"/>
                </a:solidFill>
                <a:latin typeface="Times New Roman"/>
                <a:ea typeface="Times New Roman"/>
                <a:cs typeface="Times New Roman"/>
                <a:sym typeface="Times New Roman"/>
              </a:rPr>
              <a:t>SAQUIB NEYAZ</a:t>
            </a:r>
            <a:endParaRPr/>
          </a:p>
          <a:p>
            <a:pPr indent="-444500" lvl="0" marL="456565" marR="5080" rtl="0" algn="ctr">
              <a:lnSpc>
                <a:spcPct val="100000"/>
              </a:lnSpc>
              <a:spcBef>
                <a:spcPts val="0"/>
              </a:spcBef>
              <a:spcAft>
                <a:spcPts val="0"/>
              </a:spcAft>
              <a:buNone/>
            </a:pPr>
            <a:r>
              <a:rPr b="1" lang="en-US" sz="1600">
                <a:solidFill>
                  <a:srgbClr val="C00000"/>
                </a:solidFill>
                <a:latin typeface="Times New Roman"/>
                <a:ea typeface="Times New Roman"/>
                <a:cs typeface="Times New Roman"/>
                <a:sym typeface="Times New Roman"/>
              </a:rPr>
              <a:t>PRANALI DONGRE</a:t>
            </a:r>
            <a:endParaRPr/>
          </a:p>
          <a:p>
            <a:pPr indent="-444500" lvl="0" marL="456565" marR="5080" rtl="0" algn="ctr">
              <a:lnSpc>
                <a:spcPct val="100000"/>
              </a:lnSpc>
              <a:spcBef>
                <a:spcPts val="0"/>
              </a:spcBef>
              <a:spcAft>
                <a:spcPts val="0"/>
              </a:spcAft>
              <a:buNone/>
            </a:pPr>
            <a:r>
              <a:rPr b="1" lang="en-US" sz="1600">
                <a:solidFill>
                  <a:srgbClr val="C00000"/>
                </a:solidFill>
                <a:latin typeface="Times New Roman"/>
                <a:ea typeface="Times New Roman"/>
                <a:cs typeface="Times New Roman"/>
                <a:sym typeface="Times New Roman"/>
              </a:rPr>
              <a:t>RAKESH BANGAR</a:t>
            </a:r>
            <a:endParaRPr/>
          </a:p>
          <a:p>
            <a:pPr indent="-444500" lvl="0" marL="456565" marR="5080" rtl="0" algn="ctr">
              <a:lnSpc>
                <a:spcPct val="100000"/>
              </a:lnSpc>
              <a:spcBef>
                <a:spcPts val="0"/>
              </a:spcBef>
              <a:spcAft>
                <a:spcPts val="0"/>
              </a:spcAft>
              <a:buNone/>
            </a:pPr>
            <a:r>
              <a:rPr b="1" lang="en-US" sz="1600">
                <a:solidFill>
                  <a:srgbClr val="C00000"/>
                </a:solidFill>
                <a:latin typeface="Times New Roman"/>
                <a:ea typeface="Times New Roman"/>
                <a:cs typeface="Times New Roman"/>
                <a:sym typeface="Times New Roman"/>
              </a:rPr>
              <a:t>MOOL JANGID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ctrTitle"/>
          </p:nvPr>
        </p:nvSpPr>
        <p:spPr>
          <a:xfrm>
            <a:off x="838200" y="355335"/>
            <a:ext cx="7620000" cy="196977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u="sng">
                <a:solidFill>
                  <a:srgbClr val="C00000"/>
                </a:solidFill>
                <a:latin typeface="Times New Roman"/>
                <a:ea typeface="Times New Roman"/>
                <a:cs typeface="Times New Roman"/>
                <a:sym typeface="Times New Roman"/>
              </a:rPr>
              <a:t>DATA PREPARATION:</a:t>
            </a:r>
            <a:br>
              <a:rPr lang="en-US" sz="1200" u="sng">
                <a:solidFill>
                  <a:srgbClr val="134F5C"/>
                </a:solidFill>
              </a:rPr>
            </a:br>
            <a:br>
              <a:rPr lang="en-US" sz="1200" u="sng">
                <a:solidFill>
                  <a:srgbClr val="134F5C"/>
                </a:solidFill>
              </a:rPr>
            </a:br>
            <a:r>
              <a:rPr lang="en-US" sz="1600">
                <a:solidFill>
                  <a:schemeClr val="dk1"/>
                </a:solidFill>
                <a:latin typeface="Times New Roman"/>
                <a:ea typeface="Times New Roman"/>
                <a:cs typeface="Times New Roman"/>
                <a:sym typeface="Times New Roman"/>
              </a:rPr>
              <a:t>Data preparation is the process of cleaning and transforming raw data prior to processing and analysis. It is an important step prior to processing and often involves reformatting data, making corrections to data, and the combining of data sets to enrich data.</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sp>
        <p:nvSpPr>
          <p:cNvPr id="103" name="Google Shape;103;p10"/>
          <p:cNvSpPr txBox="1"/>
          <p:nvPr>
            <p:ph idx="1" type="subTitle"/>
          </p:nvPr>
        </p:nvSpPr>
        <p:spPr>
          <a:xfrm>
            <a:off x="1371600" y="2325104"/>
            <a:ext cx="6400800" cy="207544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solidFill>
                  <a:srgbClr val="C00000"/>
                </a:solidFill>
                <a:latin typeface="Times New Roman"/>
                <a:ea typeface="Times New Roman"/>
                <a:cs typeface="Times New Roman"/>
                <a:sym typeface="Times New Roman"/>
              </a:rPr>
              <a:t>Description of data:</a:t>
            </a:r>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showing first 6 values- df.head(6)</a:t>
            </a:r>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ps_data = df.copy()</a:t>
            </a:r>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finding data type of each column- ps_data.info()</a:t>
            </a:r>
            <a:endParaRPr sz="1600">
              <a:latin typeface="Times New Roman"/>
              <a:ea typeface="Times New Roman"/>
              <a:cs typeface="Times New Roman"/>
              <a:sym typeface="Times New Roman"/>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list of columns-list(ps_data.columns)</a:t>
            </a:r>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Find out the size of play store data -ps_data.shape</a:t>
            </a:r>
            <a:endParaRPr/>
          </a:p>
          <a:p>
            <a:pPr indent="-285750" lvl="0" marL="285750" rtl="0" algn="l">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ps_data.describe()</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idx="1" type="body"/>
          </p:nvPr>
        </p:nvSpPr>
        <p:spPr>
          <a:xfrm>
            <a:off x="457200" y="590551"/>
            <a:ext cx="8229600" cy="338554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solidFill>
                  <a:srgbClr val="C00000"/>
                </a:solidFill>
                <a:latin typeface="Times New Roman"/>
                <a:ea typeface="Times New Roman"/>
                <a:cs typeface="Times New Roman"/>
                <a:sym typeface="Times New Roman"/>
              </a:rPr>
              <a:t>Exploratory Analysis and Visualization</a:t>
            </a:r>
            <a:endParaRPr/>
          </a:p>
          <a:p>
            <a:pPr indent="0" lvl="0" marL="0" rtl="0" algn="l">
              <a:spcBef>
                <a:spcPts val="0"/>
              </a:spcBef>
              <a:spcAft>
                <a:spcPts val="0"/>
              </a:spcAft>
              <a:buNone/>
            </a:pPr>
            <a:r>
              <a:t/>
            </a:r>
            <a:endParaRPr b="1" sz="3600">
              <a:solidFill>
                <a:srgbClr val="C00000"/>
              </a:solidFill>
              <a:latin typeface="Times New Roman"/>
              <a:ea typeface="Times New Roman"/>
              <a:cs typeface="Times New Roman"/>
              <a:sym typeface="Times New Roman"/>
            </a:endParaRPr>
          </a:p>
          <a:p>
            <a:pPr indent="-285750" lvl="0" marL="285750" rtl="0" algn="l">
              <a:spcBef>
                <a:spcPts val="0"/>
              </a:spcBef>
              <a:spcAft>
                <a:spcPts val="0"/>
              </a:spcAft>
              <a:buClr>
                <a:schemeClr val="dk1"/>
              </a:buClr>
              <a:buSzPts val="1600"/>
              <a:buFont typeface="Arial"/>
              <a:buChar char="•"/>
            </a:pPr>
            <a:r>
              <a:rPr b="1" lang="en-US" sz="1600">
                <a:latin typeface="Times New Roman"/>
                <a:ea typeface="Times New Roman"/>
                <a:cs typeface="Times New Roman"/>
                <a:sym typeface="Times New Roman"/>
              </a:rPr>
              <a:t>In statistics, exploratory data analysis is an approach to analyzing data sets to summarize their main characteristics, often with visual methods. A statistical model can be used or not, but primarily EDA is for seeing what the data can tell us beyond the formal modeling or hypothesis testing task.</a:t>
            </a:r>
            <a:endParaRPr/>
          </a:p>
          <a:p>
            <a:pPr indent="-184150" lvl="0" marL="285750" rtl="0" algn="l">
              <a:spcBef>
                <a:spcPts val="0"/>
              </a:spcBef>
              <a:spcAft>
                <a:spcPts val="0"/>
              </a:spcAft>
              <a:buClr>
                <a:schemeClr val="dk1"/>
              </a:buClr>
              <a:buSzPts val="1600"/>
              <a:buFont typeface="Arial"/>
              <a:buNone/>
            </a:pPr>
            <a:r>
              <a:t/>
            </a:r>
            <a:endParaRPr b="1" sz="1600">
              <a:latin typeface="Times New Roman"/>
              <a:ea typeface="Times New Roman"/>
              <a:cs typeface="Times New Roman"/>
              <a:sym typeface="Times New Roman"/>
            </a:endParaRPr>
          </a:p>
          <a:p>
            <a:pPr indent="-285750" lvl="0" marL="285750" rtl="0" algn="l">
              <a:spcBef>
                <a:spcPts val="0"/>
              </a:spcBef>
              <a:spcAft>
                <a:spcPts val="0"/>
              </a:spcAft>
              <a:buClr>
                <a:schemeClr val="dk1"/>
              </a:buClr>
              <a:buSzPts val="1600"/>
              <a:buFont typeface="Arial"/>
              <a:buChar char="•"/>
            </a:pPr>
            <a:r>
              <a:rPr b="1" lang="en-US" sz="1600">
                <a:latin typeface="Times New Roman"/>
                <a:ea typeface="Times New Roman"/>
                <a:cs typeface="Times New Roman"/>
                <a:sym typeface="Times New Roman"/>
              </a:rPr>
              <a:t> Data visualization is the graphic representation of data. It involves producing images that communicate relationships among the represented data to viewers of the images</a:t>
            </a:r>
            <a:r>
              <a:rPr lang="en-US" sz="1600">
                <a:latin typeface="Times New Roman"/>
                <a:ea typeface="Times New Roman"/>
                <a:cs typeface="Times New Roman"/>
                <a:sym typeface="Times New Roman"/>
              </a:rPr>
              <a: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2"/>
          <p:cNvSpPr txBox="1"/>
          <p:nvPr>
            <p:ph type="title"/>
          </p:nvPr>
        </p:nvSpPr>
        <p:spPr>
          <a:xfrm>
            <a:off x="1294879" y="633438"/>
            <a:ext cx="6554241" cy="56682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DATA VISUALIZATIONS</a:t>
            </a:r>
            <a:endParaRPr sz="3600">
              <a:latin typeface="Times New Roman"/>
              <a:ea typeface="Times New Roman"/>
              <a:cs typeface="Times New Roman"/>
              <a:sym typeface="Times New Roman"/>
            </a:endParaRPr>
          </a:p>
        </p:txBody>
      </p:sp>
      <p:sp>
        <p:nvSpPr>
          <p:cNvPr id="114" name="Google Shape;114;p12"/>
          <p:cNvSpPr txBox="1"/>
          <p:nvPr>
            <p:ph idx="1" type="body"/>
          </p:nvPr>
        </p:nvSpPr>
        <p:spPr>
          <a:xfrm>
            <a:off x="457200" y="1438094"/>
            <a:ext cx="6794500"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600" u="sng">
                <a:solidFill>
                  <a:srgbClr val="C00000"/>
                </a:solidFill>
                <a:latin typeface="Times New Roman"/>
                <a:ea typeface="Times New Roman"/>
                <a:cs typeface="Times New Roman"/>
                <a:sym typeface="Times New Roman"/>
              </a:rPr>
              <a:t>Number of Apps vs. App Category :</a:t>
            </a:r>
            <a:endParaRPr sz="1600" u="sng">
              <a:solidFill>
                <a:srgbClr val="C00000"/>
              </a:solidFill>
              <a:latin typeface="Times New Roman"/>
              <a:ea typeface="Times New Roman"/>
              <a:cs typeface="Times New Roman"/>
              <a:sym typeface="Times New Roman"/>
            </a:endParaRPr>
          </a:p>
        </p:txBody>
      </p:sp>
      <p:sp>
        <p:nvSpPr>
          <p:cNvPr id="115" name="Google Shape;115;p12"/>
          <p:cNvSpPr/>
          <p:nvPr/>
        </p:nvSpPr>
        <p:spPr>
          <a:xfrm>
            <a:off x="152400" y="1883193"/>
            <a:ext cx="8839200" cy="31269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3"/>
          <p:cNvPicPr preferRelativeResize="0"/>
          <p:nvPr/>
        </p:nvPicPr>
        <p:blipFill rotWithShape="1">
          <a:blip r:embed="rId3">
            <a:alphaModFix/>
          </a:blip>
          <a:srcRect b="0" l="0" r="0" t="0"/>
          <a:stretch/>
        </p:blipFill>
        <p:spPr>
          <a:xfrm>
            <a:off x="914400" y="1692770"/>
            <a:ext cx="7391400" cy="3317379"/>
          </a:xfrm>
          <a:prstGeom prst="rect">
            <a:avLst/>
          </a:prstGeom>
          <a:noFill/>
          <a:ln>
            <a:noFill/>
          </a:ln>
        </p:spPr>
      </p:pic>
      <p:sp>
        <p:nvSpPr>
          <p:cNvPr id="121" name="Google Shape;121;p13"/>
          <p:cNvSpPr txBox="1"/>
          <p:nvPr/>
        </p:nvSpPr>
        <p:spPr>
          <a:xfrm>
            <a:off x="762000" y="0"/>
            <a:ext cx="4876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rgbClr val="C00000"/>
                </a:solidFill>
                <a:latin typeface="Times New Roman"/>
                <a:ea typeface="Times New Roman"/>
                <a:cs typeface="Times New Roman"/>
                <a:sym typeface="Times New Roman"/>
              </a:rPr>
              <a:t>App Category vs Installed :</a:t>
            </a:r>
            <a:endParaRPr/>
          </a:p>
        </p:txBody>
      </p:sp>
      <p:sp>
        <p:nvSpPr>
          <p:cNvPr id="122" name="Google Shape;122;p13"/>
          <p:cNvSpPr txBox="1"/>
          <p:nvPr/>
        </p:nvSpPr>
        <p:spPr>
          <a:xfrm>
            <a:off x="685800" y="369332"/>
            <a:ext cx="844677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t>
            </a:r>
            <a:r>
              <a:rPr b="1" lang="en-US" sz="1600">
                <a:solidFill>
                  <a:schemeClr val="dk1"/>
                </a:solidFill>
                <a:latin typeface="Times New Roman"/>
                <a:ea typeface="Times New Roman"/>
                <a:cs typeface="Times New Roman"/>
                <a:sym typeface="Times New Roman"/>
              </a:rPr>
              <a:t>There are all total of 33 categories in the dataset from the above output we can come to the conclusion that in the play store most of the apps are Game, Family, Communication, News &amp; Magazines, &amp; Tools.</a:t>
            </a:r>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•Game’s and Communication apps is the most installed application and Less number of the installed application is beauty and event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4"/>
          <p:cNvPicPr preferRelativeResize="0"/>
          <p:nvPr/>
        </p:nvPicPr>
        <p:blipFill rotWithShape="1">
          <a:blip r:embed="rId3">
            <a:alphaModFix/>
          </a:blip>
          <a:srcRect b="0" l="0" r="0" t="0"/>
          <a:stretch/>
        </p:blipFill>
        <p:spPr>
          <a:xfrm>
            <a:off x="457200" y="1657350"/>
            <a:ext cx="7809011" cy="2995839"/>
          </a:xfrm>
          <a:prstGeom prst="rect">
            <a:avLst/>
          </a:prstGeom>
          <a:noFill/>
          <a:ln>
            <a:noFill/>
          </a:ln>
        </p:spPr>
      </p:pic>
      <p:sp>
        <p:nvSpPr>
          <p:cNvPr id="128" name="Google Shape;128;p14"/>
          <p:cNvSpPr txBox="1"/>
          <p:nvPr/>
        </p:nvSpPr>
        <p:spPr>
          <a:xfrm>
            <a:off x="838200" y="120979"/>
            <a:ext cx="4572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rgbClr val="C00000"/>
                </a:solidFill>
                <a:latin typeface="Times New Roman"/>
                <a:ea typeface="Times New Roman"/>
                <a:cs typeface="Times New Roman"/>
                <a:sym typeface="Times New Roman"/>
              </a:rPr>
              <a:t>The Top Content Rating : </a:t>
            </a:r>
            <a:endParaRPr/>
          </a:p>
        </p:txBody>
      </p:sp>
      <p:sp>
        <p:nvSpPr>
          <p:cNvPr id="129" name="Google Shape;129;p14"/>
          <p:cNvSpPr txBox="1"/>
          <p:nvPr>
            <p:ph type="title"/>
          </p:nvPr>
        </p:nvSpPr>
        <p:spPr>
          <a:xfrm>
            <a:off x="914401" y="633438"/>
            <a:ext cx="6934720" cy="6771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600">
                <a:solidFill>
                  <a:schemeClr val="dk1"/>
                </a:solidFill>
              </a:rPr>
              <a:t>From the above graph, we can come to the conclusion that most of the apps in the google play store are rated between 4.9 to 5</a:t>
            </a:r>
            <a:br>
              <a:rPr lang="en-US" sz="1200">
                <a:solidFill>
                  <a:schemeClr val="dk1"/>
                </a:solidFill>
              </a:rPr>
            </a:b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5"/>
          <p:cNvPicPr preferRelativeResize="0"/>
          <p:nvPr/>
        </p:nvPicPr>
        <p:blipFill rotWithShape="1">
          <a:blip r:embed="rId3">
            <a:alphaModFix/>
          </a:blip>
          <a:srcRect b="0" l="0" r="0" t="0"/>
          <a:stretch/>
        </p:blipFill>
        <p:spPr>
          <a:xfrm>
            <a:off x="4419600" y="1123950"/>
            <a:ext cx="4677428" cy="3834238"/>
          </a:xfrm>
          <a:prstGeom prst="rect">
            <a:avLst/>
          </a:prstGeom>
          <a:noFill/>
          <a:ln>
            <a:noFill/>
          </a:ln>
        </p:spPr>
      </p:pic>
      <p:sp>
        <p:nvSpPr>
          <p:cNvPr id="135" name="Google Shape;135;p15"/>
          <p:cNvSpPr txBox="1"/>
          <p:nvPr>
            <p:ph type="title"/>
          </p:nvPr>
        </p:nvSpPr>
        <p:spPr>
          <a:xfrm>
            <a:off x="0" y="514350"/>
            <a:ext cx="9097028"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400">
                <a:latin typeface="Times New Roman"/>
                <a:ea typeface="Times New Roman"/>
                <a:cs typeface="Times New Roman"/>
                <a:sym typeface="Times New Roman"/>
              </a:rPr>
              <a:t>                             		</a:t>
            </a:r>
            <a:r>
              <a:rPr b="0" lang="en-US" sz="1600" u="sng">
                <a:latin typeface="Times New Roman"/>
                <a:ea typeface="Times New Roman"/>
                <a:cs typeface="Times New Roman"/>
                <a:sym typeface="Times New Roman"/>
              </a:rPr>
              <a:t>Effect of Price and Size Vs. Rating :</a:t>
            </a:r>
            <a:endParaRPr b="0" sz="1600" u="sng">
              <a:latin typeface="Times New Roman"/>
              <a:ea typeface="Times New Roman"/>
              <a:cs typeface="Times New Roman"/>
              <a:sym typeface="Times New Roman"/>
            </a:endParaRPr>
          </a:p>
        </p:txBody>
      </p:sp>
      <p:pic>
        <p:nvPicPr>
          <p:cNvPr id="136" name="Google Shape;136;p15"/>
          <p:cNvPicPr preferRelativeResize="0"/>
          <p:nvPr>
            <p:ph idx="4294967295" type="body"/>
          </p:nvPr>
        </p:nvPicPr>
        <p:blipFill rotWithShape="1">
          <a:blip r:embed="rId4">
            <a:alphaModFix/>
          </a:blip>
          <a:srcRect b="0" l="0" r="0" t="0"/>
          <a:stretch/>
        </p:blipFill>
        <p:spPr>
          <a:xfrm>
            <a:off x="64095" y="1123950"/>
            <a:ext cx="3813175" cy="375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3">
            <a:alphaModFix/>
          </a:blip>
          <a:srcRect b="0" l="0" r="0" t="0"/>
          <a:stretch/>
        </p:blipFill>
        <p:spPr>
          <a:xfrm>
            <a:off x="685800" y="1200150"/>
            <a:ext cx="8046489" cy="3329176"/>
          </a:xfrm>
          <a:prstGeom prst="rect">
            <a:avLst/>
          </a:prstGeom>
          <a:noFill/>
          <a:ln>
            <a:noFill/>
          </a:ln>
        </p:spPr>
      </p:pic>
      <p:sp>
        <p:nvSpPr>
          <p:cNvPr id="142" name="Google Shape;142;p16"/>
          <p:cNvSpPr txBox="1"/>
          <p:nvPr>
            <p:ph type="title"/>
          </p:nvPr>
        </p:nvSpPr>
        <p:spPr>
          <a:xfrm>
            <a:off x="1295400" y="574417"/>
            <a:ext cx="6554241" cy="246221"/>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0" lang="en-US" sz="1600" u="sng">
                <a:latin typeface="Times New Roman"/>
                <a:ea typeface="Times New Roman"/>
                <a:cs typeface="Times New Roman"/>
                <a:sym typeface="Times New Roman"/>
              </a:rPr>
              <a:t>Number of App categories vs. Average Rating :</a:t>
            </a:r>
            <a:endParaRPr b="0" sz="1600" u="sng">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a:off x="533400" y="0"/>
            <a:ext cx="8001000" cy="4019550"/>
          </a:xfrm>
          <a:prstGeom prst="rect">
            <a:avLst/>
          </a:prstGeom>
          <a:noFill/>
          <a:ln>
            <a:noFill/>
          </a:ln>
        </p:spPr>
      </p:pic>
      <p:sp>
        <p:nvSpPr>
          <p:cNvPr id="148" name="Google Shape;148;p17"/>
          <p:cNvSpPr txBox="1"/>
          <p:nvPr>
            <p:ph type="title"/>
          </p:nvPr>
        </p:nvSpPr>
        <p:spPr>
          <a:xfrm>
            <a:off x="1105678" y="4248150"/>
            <a:ext cx="6858519" cy="75768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From the above scatter plot it can be concluded that sentiment subjectivity is not always  proportional to sentiment polarity but in maximum number of cases, it shows a proportional  behavior when variance is too high or low.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1295400" y="209550"/>
            <a:ext cx="6554241"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Basic Observation :</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Below are some observation by doing data wrangling.</a:t>
            </a:r>
            <a:endParaRPr sz="1600">
              <a:latin typeface="Times New Roman"/>
              <a:ea typeface="Times New Roman"/>
              <a:cs typeface="Times New Roman"/>
              <a:sym typeface="Times New Roman"/>
            </a:endParaRPr>
          </a:p>
        </p:txBody>
      </p:sp>
      <p:graphicFrame>
        <p:nvGraphicFramePr>
          <p:cNvPr id="154" name="Google Shape;154;p18"/>
          <p:cNvGraphicFramePr/>
          <p:nvPr/>
        </p:nvGraphicFramePr>
        <p:xfrm>
          <a:off x="1295400" y="742950"/>
          <a:ext cx="3000000" cy="3000000"/>
        </p:xfrm>
        <a:graphic>
          <a:graphicData uri="http://schemas.openxmlformats.org/drawingml/2006/table">
            <a:tbl>
              <a:tblPr bandRow="1" firstRow="1">
                <a:noFill/>
                <a:tableStyleId>{978DD7CF-B1B0-40E2-A724-199A5A5C0E61}</a:tableStyleId>
              </a:tblPr>
              <a:tblGrid>
                <a:gridCol w="3544575"/>
                <a:gridCol w="3465825"/>
              </a:tblGrid>
              <a:tr h="562025">
                <a:tc>
                  <a:txBody>
                    <a:bodyPr/>
                    <a:lstStyle/>
                    <a:p>
                      <a:pPr indent="0" lvl="0" marL="0" marR="0" rtl="0" algn="l">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Average app rating</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4.18</a:t>
                      </a:r>
                      <a:endParaRPr b="1" sz="1800">
                        <a:latin typeface="Times New Roman"/>
                        <a:ea typeface="Times New Roman"/>
                        <a:cs typeface="Times New Roman"/>
                        <a:sym typeface="Times New Roman"/>
                      </a:endParaRPr>
                    </a:p>
                  </a:txBody>
                  <a:tcPr marT="45725" marB="45725" marR="91450" marL="91450"/>
                </a:tc>
              </a:tr>
              <a:tr h="944175">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a:solidFill>
                            <a:schemeClr val="dk1"/>
                          </a:solidFill>
                          <a:latin typeface="Times New Roman"/>
                          <a:ea typeface="Times New Roman"/>
                          <a:cs typeface="Times New Roman"/>
                          <a:sym typeface="Times New Roman"/>
                        </a:rPr>
                        <a:t>Category of Apps having most number of installs </a:t>
                      </a:r>
                      <a:endParaRPr/>
                    </a:p>
                  </a:txBody>
                  <a:tcPr marT="45725" marB="45725" marR="91450" marL="91450"/>
                </a:tc>
                <a:tc>
                  <a:txBody>
                    <a:bodyPr/>
                    <a:lstStyle/>
                    <a:p>
                      <a:pPr indent="-400050" lvl="0" marL="400050" marR="0" rtl="0" algn="l">
                        <a:spcBef>
                          <a:spcPts val="0"/>
                        </a:spcBef>
                        <a:spcAft>
                          <a:spcPts val="0"/>
                        </a:spcAft>
                        <a:buSzPts val="1800"/>
                        <a:buFont typeface="Calibri"/>
                        <a:buAutoNum type="romanLcPeriod"/>
                      </a:pPr>
                      <a:r>
                        <a:rPr b="1" lang="en-US" sz="1800">
                          <a:latin typeface="Times New Roman"/>
                          <a:ea typeface="Times New Roman"/>
                          <a:cs typeface="Times New Roman"/>
                          <a:sym typeface="Times New Roman"/>
                        </a:rPr>
                        <a:t>Game</a:t>
                      </a:r>
                      <a:endParaRPr/>
                    </a:p>
                    <a:p>
                      <a:pPr indent="-400050" lvl="0" marL="400050" marR="0" rtl="0" algn="l">
                        <a:spcBef>
                          <a:spcPts val="0"/>
                        </a:spcBef>
                        <a:spcAft>
                          <a:spcPts val="0"/>
                        </a:spcAft>
                        <a:buSzPts val="1800"/>
                        <a:buFont typeface="Calibri"/>
                        <a:buAutoNum type="romanLcPeriod"/>
                      </a:pPr>
                      <a:r>
                        <a:rPr b="1" lang="en-US" sz="1800">
                          <a:latin typeface="Times New Roman"/>
                          <a:ea typeface="Times New Roman"/>
                          <a:cs typeface="Times New Roman"/>
                          <a:sym typeface="Times New Roman"/>
                        </a:rPr>
                        <a:t>Communication</a:t>
                      </a:r>
                      <a:endParaRPr/>
                    </a:p>
                    <a:p>
                      <a:pPr indent="-400050" lvl="0" marL="400050" marR="0" rtl="0" algn="l">
                        <a:spcBef>
                          <a:spcPts val="0"/>
                        </a:spcBef>
                        <a:spcAft>
                          <a:spcPts val="0"/>
                        </a:spcAft>
                        <a:buSzPts val="1800"/>
                        <a:buFont typeface="Calibri"/>
                        <a:buAutoNum type="romanLcPeriod"/>
                      </a:pPr>
                      <a:r>
                        <a:rPr b="1" lang="en-US" sz="1800">
                          <a:latin typeface="Times New Roman"/>
                          <a:ea typeface="Times New Roman"/>
                          <a:cs typeface="Times New Roman"/>
                          <a:sym typeface="Times New Roman"/>
                        </a:rPr>
                        <a:t>Social</a:t>
                      </a:r>
                      <a:endParaRPr b="1" sz="1800">
                        <a:latin typeface="Times New Roman"/>
                        <a:ea typeface="Times New Roman"/>
                        <a:cs typeface="Times New Roman"/>
                        <a:sym typeface="Times New Roman"/>
                      </a:endParaRPr>
                    </a:p>
                  </a:txBody>
                  <a:tcPr marT="45725" marB="45725" marR="91450" marL="91450"/>
                </a:tc>
              </a:tr>
              <a:tr h="914400">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a:solidFill>
                            <a:schemeClr val="dk1"/>
                          </a:solidFill>
                          <a:latin typeface="Times New Roman"/>
                          <a:ea typeface="Times New Roman"/>
                          <a:cs typeface="Times New Roman"/>
                          <a:sym typeface="Times New Roman"/>
                        </a:rPr>
                        <a:t>Top Content rating apps </a:t>
                      </a:r>
                      <a:endParaRPr/>
                    </a:p>
                    <a:p>
                      <a:pPr indent="0" lvl="0" marL="0" marR="0" rtl="0" algn="l">
                        <a:spcBef>
                          <a:spcPts val="0"/>
                        </a:spcBef>
                        <a:spcAft>
                          <a:spcPts val="0"/>
                        </a:spcAft>
                        <a:buNone/>
                      </a:pPr>
                      <a:r>
                        <a:t/>
                      </a:r>
                      <a:endParaRPr b="1" sz="1800">
                        <a:latin typeface="Times New Roman"/>
                        <a:ea typeface="Times New Roman"/>
                        <a:cs typeface="Times New Roman"/>
                        <a:sym typeface="Times New Roman"/>
                      </a:endParaRPr>
                    </a:p>
                  </a:txBody>
                  <a:tcPr marT="45725" marB="45725" marR="91450" marL="91450"/>
                </a:tc>
                <a:tc>
                  <a:txBody>
                    <a:bodyPr/>
                    <a:lstStyle/>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Art and Design</a:t>
                      </a:r>
                      <a:endParaRPr/>
                    </a:p>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Auto and Vehicles</a:t>
                      </a:r>
                      <a:endParaRPr/>
                    </a:p>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Beauty</a:t>
                      </a:r>
                      <a:endParaRPr b="1" sz="1800">
                        <a:solidFill>
                          <a:schemeClr val="dk1"/>
                        </a:solidFill>
                        <a:latin typeface="Times New Roman"/>
                        <a:ea typeface="Times New Roman"/>
                        <a:cs typeface="Times New Roman"/>
                        <a:sym typeface="Times New Roman"/>
                      </a:endParaRPr>
                    </a:p>
                  </a:txBody>
                  <a:tcPr marT="45725" marB="45725" marR="91450" marL="91450"/>
                </a:tc>
              </a:tr>
              <a:tr h="77980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Popularity of Paid Apps vs Free </a:t>
                      </a:r>
                      <a:endParaRPr/>
                    </a:p>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Apps</a:t>
                      </a:r>
                      <a:endParaRPr/>
                    </a:p>
                  </a:txBody>
                  <a:tcPr marT="45725" marB="45725" marR="91450" marL="91450"/>
                </a:tc>
                <a:tc>
                  <a:txBody>
                    <a:bodyPr/>
                    <a:lstStyle/>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Free Apps - 93.12%</a:t>
                      </a:r>
                      <a:endParaRPr/>
                    </a:p>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Paid Apps  - 6.88%</a:t>
                      </a:r>
                      <a:endParaRPr b="1" sz="1800">
                        <a:solidFill>
                          <a:schemeClr val="dk1"/>
                        </a:solidFill>
                        <a:latin typeface="Times New Roman"/>
                        <a:ea typeface="Times New Roman"/>
                        <a:cs typeface="Times New Roman"/>
                        <a:sym typeface="Times New Roman"/>
                      </a:endParaRPr>
                    </a:p>
                  </a:txBody>
                  <a:tcPr marT="45725" marB="45725" marR="91450" marL="91450"/>
                </a:tc>
              </a:tr>
              <a:tr h="9385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Composition</a:t>
                      </a:r>
                      <a:r>
                        <a:rPr b="1" lang="en-US" sz="1800">
                          <a:latin typeface="Times New Roman"/>
                          <a:ea typeface="Times New Roman"/>
                          <a:cs typeface="Times New Roman"/>
                          <a:sym typeface="Times New Roman"/>
                        </a:rPr>
                        <a:t> Of Positive, Negative and Neutral reviews of app</a:t>
                      </a:r>
                      <a:endParaRPr b="1" sz="1800">
                        <a:latin typeface="Times New Roman"/>
                        <a:ea typeface="Times New Roman"/>
                        <a:cs typeface="Times New Roman"/>
                        <a:sym typeface="Times New Roman"/>
                      </a:endParaRPr>
                    </a:p>
                  </a:txBody>
                  <a:tcPr marT="45725" marB="45725" marR="91450" marL="91450"/>
                </a:tc>
                <a:tc>
                  <a:txBody>
                    <a:bodyPr/>
                    <a:lstStyle/>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Positive - 63.98%</a:t>
                      </a:r>
                      <a:endParaRPr/>
                    </a:p>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Negative - 23.88%</a:t>
                      </a:r>
                      <a:endParaRPr/>
                    </a:p>
                    <a:p>
                      <a:pPr indent="-400050" lvl="0" marL="400050" marR="0" rtl="0" algn="l">
                        <a:spcBef>
                          <a:spcPts val="0"/>
                        </a:spcBef>
                        <a:spcAft>
                          <a:spcPts val="0"/>
                        </a:spcAft>
                        <a:buClr>
                          <a:schemeClr val="dk1"/>
                        </a:buClr>
                        <a:buSzPts val="1800"/>
                        <a:buFont typeface="Calibri"/>
                        <a:buAutoNum type="romanLcPeriod"/>
                      </a:pPr>
                      <a:r>
                        <a:rPr b="1" lang="en-US" sz="1800">
                          <a:solidFill>
                            <a:schemeClr val="dk1"/>
                          </a:solidFill>
                          <a:latin typeface="Times New Roman"/>
                          <a:ea typeface="Times New Roman"/>
                          <a:cs typeface="Times New Roman"/>
                          <a:sym typeface="Times New Roman"/>
                        </a:rPr>
                        <a:t>Neutral – 12.14%</a:t>
                      </a:r>
                      <a:endParaRPr b="1" sz="1800">
                        <a:solidFill>
                          <a:schemeClr val="dk1"/>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2852812" y="666750"/>
            <a:ext cx="3403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CONCLUSIONS</a:t>
            </a:r>
            <a:endParaRPr sz="3600">
              <a:latin typeface="Times New Roman"/>
              <a:ea typeface="Times New Roman"/>
              <a:cs typeface="Times New Roman"/>
              <a:sym typeface="Times New Roman"/>
            </a:endParaRPr>
          </a:p>
        </p:txBody>
      </p:sp>
      <p:sp>
        <p:nvSpPr>
          <p:cNvPr id="160" name="Google Shape;160;p19"/>
          <p:cNvSpPr txBox="1"/>
          <p:nvPr/>
        </p:nvSpPr>
        <p:spPr>
          <a:xfrm>
            <a:off x="678255" y="1352550"/>
            <a:ext cx="7752600" cy="346020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Hence, from the above observations and visualizations, we can draw the following conclusions:</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The dataset contains possibilities to deliver insights to understand customer demands better and thus help developers to popularize the product.</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The most popular App Category is "Game".</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A large number of Apps fall into "Family" Category i.e., this is the category with highest number of subsequent apps.</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The total average rating of Play Store Apps is [4.18].</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The App Categories with least and highest average ratings are "Dating" and "Events" respectively.</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We deal with missing data and outliers, we tested some of the fundamental statistical assumptions and we even transformed </a:t>
            </a:r>
            <a:r>
              <a:rPr b="1" lang="en-US" sz="1600">
                <a:solidFill>
                  <a:schemeClr val="dk1"/>
                </a:solidFill>
                <a:latin typeface="Times New Roman"/>
                <a:ea typeface="Times New Roman"/>
                <a:cs typeface="Times New Roman"/>
                <a:sym typeface="Times New Roman"/>
              </a:rPr>
              <a:t>categorical</a:t>
            </a:r>
            <a:r>
              <a:rPr b="1" lang="en-US" sz="1600">
                <a:solidFill>
                  <a:schemeClr val="dk1"/>
                </a:solidFill>
                <a:latin typeface="Times New Roman"/>
                <a:ea typeface="Times New Roman"/>
                <a:cs typeface="Times New Roman"/>
                <a:sym typeface="Times New Roman"/>
              </a:rPr>
              <a:t> variables into dummy variables. That's a lot of work that python helped us make easier.</a:t>
            </a:r>
            <a:endParaRPr/>
          </a:p>
          <a:p>
            <a:pPr indent="-342900" lvl="0" marL="355600" marR="0" rtl="0" algn="l">
              <a:lnSpc>
                <a:spcPct val="100000"/>
              </a:lnSpc>
              <a:spcBef>
                <a:spcPts val="0"/>
              </a:spcBef>
              <a:spcAft>
                <a:spcPts val="0"/>
              </a:spcAft>
              <a:buClr>
                <a:srgbClr val="000000"/>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Free apps are highly popular when compared to Paid apps.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288830" y="529564"/>
            <a:ext cx="25406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CONTENTS</a:t>
            </a:r>
            <a:endParaRPr sz="3600">
              <a:latin typeface="Times New Roman"/>
              <a:ea typeface="Times New Roman"/>
              <a:cs typeface="Times New Roman"/>
              <a:sym typeface="Times New Roman"/>
            </a:endParaRPr>
          </a:p>
        </p:txBody>
      </p:sp>
      <p:graphicFrame>
        <p:nvGraphicFramePr>
          <p:cNvPr id="51" name="Google Shape;51;p2"/>
          <p:cNvGraphicFramePr/>
          <p:nvPr/>
        </p:nvGraphicFramePr>
        <p:xfrm>
          <a:off x="1517650" y="1606194"/>
          <a:ext cx="3000000" cy="3000000"/>
        </p:xfrm>
        <a:graphic>
          <a:graphicData uri="http://schemas.openxmlformats.org/drawingml/2006/table">
            <a:tbl>
              <a:tblPr bandRow="1" firstRow="1">
                <a:noFill/>
                <a:tableStyleId>{CC9382BE-0EA0-495D-A5C2-482C25854519}</a:tableStyleId>
              </a:tblPr>
              <a:tblGrid>
                <a:gridCol w="1357625"/>
                <a:gridCol w="4739000"/>
              </a:tblGrid>
              <a:tr h="370850">
                <a:tc>
                  <a:txBody>
                    <a:bodyPr/>
                    <a:lstStyle/>
                    <a:p>
                      <a:pPr indent="0" lvl="0" marL="91440" marR="0" rtl="0" algn="l">
                        <a:lnSpc>
                          <a:spcPct val="100000"/>
                        </a:lnSpc>
                        <a:spcBef>
                          <a:spcPts val="0"/>
                        </a:spcBef>
                        <a:spcAft>
                          <a:spcPts val="0"/>
                        </a:spcAft>
                        <a:buNone/>
                      </a:pPr>
                      <a:r>
                        <a:rPr b="1" lang="en-US" sz="1400" u="none" cap="none" strike="noStrike">
                          <a:solidFill>
                            <a:srgbClr val="134F5C"/>
                          </a:solidFill>
                          <a:latin typeface="Times New Roman"/>
                          <a:ea typeface="Times New Roman"/>
                          <a:cs typeface="Times New Roman"/>
                          <a:sym typeface="Times New Roman"/>
                        </a:rPr>
                        <a:t>Sr. No.</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38100">
                      <a:solidFill>
                        <a:srgbClr val="134F5C"/>
                      </a:solidFill>
                      <a:prstDash val="solid"/>
                      <a:round/>
                      <a:headEnd len="sm" w="sm" type="none"/>
                      <a:tailEnd len="sm" w="sm" type="none"/>
                    </a:lnB>
                    <a:solidFill>
                      <a:srgbClr val="CC0000"/>
                    </a:solidFill>
                  </a:tcPr>
                </a:tc>
                <a:tc>
                  <a:txBody>
                    <a:bodyPr/>
                    <a:lstStyle/>
                    <a:p>
                      <a:pPr indent="0" lvl="0" marL="0" marR="531495" rtl="0" algn="ctr">
                        <a:lnSpc>
                          <a:spcPct val="100000"/>
                        </a:lnSpc>
                        <a:spcBef>
                          <a:spcPts val="0"/>
                        </a:spcBef>
                        <a:spcAft>
                          <a:spcPts val="0"/>
                        </a:spcAft>
                        <a:buNone/>
                      </a:pPr>
                      <a:r>
                        <a:rPr b="1" lang="en-US" sz="1400" u="none" cap="none" strike="noStrike">
                          <a:solidFill>
                            <a:srgbClr val="134F5C"/>
                          </a:solidFill>
                          <a:latin typeface="Times New Roman"/>
                          <a:ea typeface="Times New Roman"/>
                          <a:cs typeface="Times New Roman"/>
                          <a:sym typeface="Times New Roman"/>
                        </a:rPr>
                        <a:t>Topic</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38100">
                      <a:solidFill>
                        <a:srgbClr val="134F5C"/>
                      </a:solidFill>
                      <a:prstDash val="solid"/>
                      <a:round/>
                      <a:headEnd len="sm" w="sm" type="none"/>
                      <a:tailEnd len="sm" w="sm" type="none"/>
                    </a:lnB>
                    <a:solidFill>
                      <a:srgbClr val="CC0000"/>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381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EBCACA"/>
                    </a:solidFill>
                  </a:tcPr>
                </a:tc>
                <a:tc>
                  <a:txBody>
                    <a:bodyPr/>
                    <a:lstStyle/>
                    <a:p>
                      <a:pPr indent="0" lvl="0" marL="90805"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PROBLEM STATEMENT</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381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EBCACA"/>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c>
                  <a:txBody>
                    <a:bodyPr/>
                    <a:lstStyle/>
                    <a:p>
                      <a:pPr indent="0" lvl="0" marL="90805"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APPROACH</a:t>
                      </a:r>
                      <a:endParaRPr b="1" sz="1400" u="none" cap="none" strike="noStrike">
                        <a:solidFill>
                          <a:srgbClr val="CC0000"/>
                        </a:solidFill>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c>
                  <a:txBody>
                    <a:bodyPr/>
                    <a:lstStyle/>
                    <a:p>
                      <a:pPr indent="0" lvl="0" marL="90805" marR="0" rtl="0" algn="l">
                        <a:lnSpc>
                          <a:spcPct val="100000"/>
                        </a:lnSpc>
                        <a:spcBef>
                          <a:spcPts val="0"/>
                        </a:spcBef>
                        <a:spcAft>
                          <a:spcPts val="0"/>
                        </a:spcAft>
                        <a:buClr>
                          <a:srgbClr val="CC0000"/>
                        </a:buClr>
                        <a:buSzPts val="1400"/>
                        <a:buFont typeface="Times New Roman"/>
                        <a:buNone/>
                      </a:pPr>
                      <a:r>
                        <a:rPr b="1" lang="en-US" sz="1400" u="none" cap="none" strike="noStrike">
                          <a:solidFill>
                            <a:srgbClr val="CC0000"/>
                          </a:solidFill>
                          <a:latin typeface="Times New Roman"/>
                          <a:ea typeface="Times New Roman"/>
                          <a:cs typeface="Times New Roman"/>
                          <a:sym typeface="Times New Roman"/>
                        </a:rPr>
                        <a:t>INTRODUCTION</a:t>
                      </a:r>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c>
                  <a:txBody>
                    <a:bodyPr/>
                    <a:lstStyle/>
                    <a:p>
                      <a:pPr indent="0" lvl="0" marL="90805"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DATA PREPARATION AND CLEANING</a:t>
                      </a:r>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41275"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c>
                  <a:txBody>
                    <a:bodyPr/>
                    <a:lstStyle/>
                    <a:p>
                      <a:pPr indent="0" lvl="0" marL="90805"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DATA VISUALIZATIONS</a:t>
                      </a:r>
                      <a:endParaRPr sz="1400" u="none" cap="none" strike="noStrike">
                        <a:latin typeface="Times New Roman"/>
                        <a:ea typeface="Times New Roman"/>
                        <a:cs typeface="Times New Roman"/>
                        <a:sym typeface="Times New Roman"/>
                      </a:endParaRPr>
                    </a:p>
                  </a:txBody>
                  <a:tcPr marT="40650"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F6E7E7"/>
                    </a:solidFill>
                  </a:tcPr>
                </a:tc>
              </a:tr>
              <a:tr h="370850">
                <a:tc>
                  <a:txBody>
                    <a:bodyPr/>
                    <a:lstStyle/>
                    <a:p>
                      <a:pPr indent="0" lvl="0" marL="91440"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6)</a:t>
                      </a:r>
                      <a:endParaRPr b="1" sz="1400" u="none" cap="none" strike="noStrike">
                        <a:solidFill>
                          <a:srgbClr val="CC0000"/>
                        </a:solidFill>
                        <a:latin typeface="Times New Roman"/>
                        <a:ea typeface="Times New Roman"/>
                        <a:cs typeface="Times New Roman"/>
                        <a:sym typeface="Times New Roman"/>
                      </a:endParaRPr>
                    </a:p>
                  </a:txBody>
                  <a:tcPr marT="41275"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EBCACA"/>
                    </a:solidFill>
                  </a:tcPr>
                </a:tc>
                <a:tc>
                  <a:txBody>
                    <a:bodyPr/>
                    <a:lstStyle/>
                    <a:p>
                      <a:pPr indent="0" lvl="0" marL="90805" marR="0" rtl="0" algn="l">
                        <a:lnSpc>
                          <a:spcPct val="100000"/>
                        </a:lnSpc>
                        <a:spcBef>
                          <a:spcPts val="0"/>
                        </a:spcBef>
                        <a:spcAft>
                          <a:spcPts val="0"/>
                        </a:spcAft>
                        <a:buNone/>
                      </a:pPr>
                      <a:r>
                        <a:rPr b="1" lang="en-US" sz="1400" u="none" cap="none" strike="noStrike">
                          <a:solidFill>
                            <a:srgbClr val="CC0000"/>
                          </a:solidFill>
                          <a:latin typeface="Times New Roman"/>
                          <a:ea typeface="Times New Roman"/>
                          <a:cs typeface="Times New Roman"/>
                          <a:sym typeface="Times New Roman"/>
                        </a:rPr>
                        <a:t>CONCLUSIONS</a:t>
                      </a:r>
                      <a:endParaRPr sz="1400" u="none" cap="none" strike="noStrike">
                        <a:latin typeface="Times New Roman"/>
                        <a:ea typeface="Times New Roman"/>
                        <a:cs typeface="Times New Roman"/>
                        <a:sym typeface="Times New Roman"/>
                      </a:endParaRPr>
                    </a:p>
                  </a:txBody>
                  <a:tcPr marT="41275" marB="0" marR="0" marL="0" anchor="ctr">
                    <a:lnL cap="flat" cmpd="sng" w="12700">
                      <a:solidFill>
                        <a:srgbClr val="134F5C"/>
                      </a:solidFill>
                      <a:prstDash val="solid"/>
                      <a:round/>
                      <a:headEnd len="sm" w="sm" type="none"/>
                      <a:tailEnd len="sm" w="sm" type="none"/>
                    </a:lnL>
                    <a:lnR cap="flat" cmpd="sng" w="12700">
                      <a:solidFill>
                        <a:srgbClr val="134F5C"/>
                      </a:solidFill>
                      <a:prstDash val="solid"/>
                      <a:round/>
                      <a:headEnd len="sm" w="sm" type="none"/>
                      <a:tailEnd len="sm" w="sm" type="none"/>
                    </a:lnR>
                    <a:lnT cap="flat" cmpd="sng" w="12700">
                      <a:solidFill>
                        <a:srgbClr val="134F5C"/>
                      </a:solidFill>
                      <a:prstDash val="solid"/>
                      <a:round/>
                      <a:headEnd len="sm" w="sm" type="none"/>
                      <a:tailEnd len="sm" w="sm" type="none"/>
                    </a:lnT>
                    <a:lnB cap="flat" cmpd="sng" w="12700">
                      <a:solidFill>
                        <a:srgbClr val="134F5C"/>
                      </a:solidFill>
                      <a:prstDash val="solid"/>
                      <a:round/>
                      <a:headEnd len="sm" w="sm" type="none"/>
                      <a:tailEnd len="sm" w="sm" type="none"/>
                    </a:lnB>
                    <a:solidFill>
                      <a:srgbClr val="EBCACA"/>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447800" y="2038350"/>
            <a:ext cx="6554241" cy="55399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1929484" y="529564"/>
            <a:ext cx="5766715"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57" name="Google Shape;57;p3"/>
          <p:cNvSpPr txBox="1"/>
          <p:nvPr/>
        </p:nvSpPr>
        <p:spPr>
          <a:xfrm>
            <a:off x="1008697" y="1450930"/>
            <a:ext cx="7126605" cy="1995418"/>
          </a:xfrm>
          <a:prstGeom prst="rect">
            <a:avLst/>
          </a:prstGeom>
          <a:noFill/>
          <a:ln>
            <a:noFill/>
          </a:ln>
        </p:spPr>
        <p:txBody>
          <a:bodyPr anchorCtr="0" anchor="t" bIns="0" lIns="0" spcFirstLastPara="1" rIns="0" wrap="square" tIns="12700">
            <a:spAutoFit/>
          </a:bodyPr>
          <a:lstStyle/>
          <a:p>
            <a:pPr indent="0" lvl="0" marL="12700" marR="5715"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Google Play, formerly known as the Google Play Store and Android Market, is a digital distribution service run and developed by Google.</a:t>
            </a:r>
            <a:endParaRPr/>
          </a:p>
          <a:p>
            <a:pPr indent="0" lvl="0" marL="12700" marR="5715" rtl="0" algn="just">
              <a:lnSpc>
                <a:spcPct val="100000"/>
              </a:lnSpc>
              <a:spcBef>
                <a:spcPts val="100"/>
              </a:spcBef>
              <a:spcAft>
                <a:spcPts val="0"/>
              </a:spcAft>
              <a:buNone/>
            </a:pPr>
            <a:r>
              <a:rPr b="1" lang="en-US" sz="1600">
                <a:solidFill>
                  <a:schemeClr val="dk1"/>
                </a:solidFill>
                <a:latin typeface="Times New Roman"/>
                <a:ea typeface="Times New Roman"/>
                <a:cs typeface="Times New Roman"/>
                <a:sym typeface="Times New Roman"/>
              </a:rPr>
              <a:t>Android is growing as an operating system. It has taken up about 74% of the total market which is a true indicator of the large number of people using android. Our goal is to help android developers know what motivates people to download the app. It will also help to identify factors that affect a person's decision to download an app. we would like to analyze the category, reviews, price, ratings and insertions for this purpose and find out how they relate.</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3237522" y="486473"/>
            <a:ext cx="2641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APPROACH</a:t>
            </a:r>
            <a:endParaRPr sz="3600">
              <a:latin typeface="Times New Roman"/>
              <a:ea typeface="Times New Roman"/>
              <a:cs typeface="Times New Roman"/>
              <a:sym typeface="Times New Roman"/>
            </a:endParaRPr>
          </a:p>
        </p:txBody>
      </p:sp>
      <p:sp>
        <p:nvSpPr>
          <p:cNvPr id="63" name="Google Shape;63;p4"/>
          <p:cNvSpPr txBox="1"/>
          <p:nvPr/>
        </p:nvSpPr>
        <p:spPr>
          <a:xfrm>
            <a:off x="1028700" y="1417588"/>
            <a:ext cx="7086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In this Project Our analysis approach is divided into two phases: Apps Analysis and Sentiment Analysis.</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In the ﬁrst step, we did, cleaning and analyzed various features of the Apps dataset through data exploration and visualizations.</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In the second step, we loaded and cleaned the User Reviews dataset. The  two datasets are then merged to visualize the composition of the total  reviews and the sentiment polarity distribution.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type="title"/>
          </p:nvPr>
        </p:nvSpPr>
        <p:spPr>
          <a:xfrm>
            <a:off x="1929485" y="529564"/>
            <a:ext cx="5233670" cy="57404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9" name="Google Shape;69;p5"/>
          <p:cNvSpPr txBox="1"/>
          <p:nvPr/>
        </p:nvSpPr>
        <p:spPr>
          <a:xfrm>
            <a:off x="533400" y="1237402"/>
            <a:ext cx="8153399" cy="2993127"/>
          </a:xfrm>
          <a:prstGeom prst="rect">
            <a:avLst/>
          </a:prstGeom>
          <a:noFill/>
          <a:ln>
            <a:noFill/>
          </a:ln>
        </p:spPr>
        <p:txBody>
          <a:bodyPr anchorCtr="0" anchor="t" bIns="0" lIns="0" spcFirstLastPara="1" rIns="0" wrap="square" tIns="12700">
            <a:spAutoFit/>
          </a:bodyPr>
          <a:lstStyle/>
          <a:p>
            <a:pPr indent="0" lvl="0" marL="12700" marR="5715"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The google play store is one of the largest and most popular Android app stores. It has an enormous amount of data that can be used to make an optimal model. We have used a raw data set from the Google Play Store from the Kaggle website.</a:t>
            </a:r>
            <a:endParaRPr/>
          </a:p>
          <a:p>
            <a:pPr indent="0" lvl="0" marL="12700" marR="5715" rtl="0" algn="just">
              <a:lnSpc>
                <a:spcPct val="100000"/>
              </a:lnSpc>
              <a:spcBef>
                <a:spcPts val="100"/>
              </a:spcBef>
              <a:spcAft>
                <a:spcPts val="0"/>
              </a:spcAft>
              <a:buNone/>
            </a:pPr>
            <a:r>
              <a:rPr b="1" lang="en-US" sz="1600">
                <a:solidFill>
                  <a:schemeClr val="dk1"/>
                </a:solidFill>
                <a:latin typeface="Times New Roman"/>
                <a:ea typeface="Times New Roman"/>
                <a:cs typeface="Times New Roman"/>
                <a:sym typeface="Times New Roman"/>
              </a:rPr>
              <a:t>Mobile applications are one of the fastest-growing segments of the downloadable software application market. Out of all of the markets we choose Google to play due to its increased popularity and recent past growth. One of the main reasons is the fact that about 81% of the app are free of cost.</a:t>
            </a:r>
            <a:endParaRPr/>
          </a:p>
          <a:p>
            <a:pPr indent="0" lvl="0" marL="12700" marR="5715" rtl="0" algn="just">
              <a:lnSpc>
                <a:spcPct val="100000"/>
              </a:lnSpc>
              <a:spcBef>
                <a:spcPts val="100"/>
              </a:spcBef>
              <a:spcAft>
                <a:spcPts val="0"/>
              </a:spcAft>
              <a:buNone/>
            </a:pPr>
            <a:r>
              <a:rPr b="1" lang="en-US" sz="1600">
                <a:solidFill>
                  <a:schemeClr val="dk1"/>
                </a:solidFill>
                <a:latin typeface="Times New Roman"/>
                <a:ea typeface="Times New Roman"/>
                <a:cs typeface="Times New Roman"/>
                <a:sym typeface="Times New Roman"/>
              </a:rPr>
              <a:t>Hence proposing to analyze data to the developer that what customer is likely to download, which category got the maximum downloads this all plays a crucial role in app development. Generally, customers download apps depending on the number of downloads, positive reviews, negative reviews, ratings, and comments. So, in this project, we are going to help the users by categorizing positive, negative, and neutral reviews and comments on the particular.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ph idx="1" type="body"/>
          </p:nvPr>
        </p:nvSpPr>
        <p:spPr>
          <a:xfrm>
            <a:off x="381000" y="0"/>
            <a:ext cx="8763000" cy="538609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WHY ANALYZE THE PLAY Store?</a:t>
            </a:r>
            <a:endParaRPr sz="16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285750" lvl="0" marL="285750" rtl="0" algn="just">
              <a:spcBef>
                <a:spcPts val="0"/>
              </a:spcBef>
              <a:spcAft>
                <a:spcPts val="0"/>
              </a:spcAft>
              <a:buClr>
                <a:schemeClr val="dk1"/>
              </a:buClr>
              <a:buSzPts val="1600"/>
              <a:buFont typeface="Arial"/>
              <a:buChar char="•"/>
            </a:pPr>
            <a:r>
              <a:rPr b="1" lang="en-US" sz="1600">
                <a:latin typeface="Times New Roman"/>
                <a:ea typeface="Times New Roman"/>
                <a:cs typeface="Times New Roman"/>
                <a:sym typeface="Times New Roman"/>
              </a:rPr>
              <a:t>Android Apps comprise 75% of the Market Share.85% share in</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      brazil,india,turkey  </a:t>
            </a:r>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    What are some  interesting patterns  in user behavior </a:t>
            </a:r>
            <a:endParaRPr/>
          </a:p>
          <a:p>
            <a:pPr indent="0" lvl="0" marL="0" rtl="0" algn="just">
              <a:spcBef>
                <a:spcPts val="0"/>
              </a:spcBef>
              <a:spcAft>
                <a:spcPts val="0"/>
              </a:spcAft>
              <a:buNone/>
            </a:pPr>
            <a:r>
              <a:rPr b="1" lang="en-US" sz="1600">
                <a:latin typeface="Times New Roman"/>
                <a:ea typeface="Times New Roman"/>
                <a:cs typeface="Times New Roman"/>
                <a:sym typeface="Times New Roman"/>
              </a:rPr>
              <a:t>      related to app  usage &amp; feedback</a:t>
            </a:r>
            <a:endParaRPr/>
          </a:p>
          <a:p>
            <a:pPr indent="0" lvl="0" marL="0" rtl="0" algn="just">
              <a:spcBef>
                <a:spcPts val="0"/>
              </a:spcBef>
              <a:spcAft>
                <a:spcPts val="0"/>
              </a:spcAft>
              <a:buNone/>
            </a:pPr>
            <a:r>
              <a:t/>
            </a:r>
            <a:endParaRPr b="1" sz="1600">
              <a:latin typeface="Times New Roman"/>
              <a:ea typeface="Times New Roman"/>
              <a:cs typeface="Times New Roman"/>
              <a:sym typeface="Times New Roman"/>
            </a:endParaRPr>
          </a:p>
          <a:p>
            <a:pPr indent="0" lvl="0" marL="0" rtl="0" algn="just">
              <a:spcBef>
                <a:spcPts val="0"/>
              </a:spcBef>
              <a:spcAft>
                <a:spcPts val="0"/>
              </a:spcAft>
              <a:buNone/>
            </a:pPr>
            <a:r>
              <a:t/>
            </a:r>
            <a:endParaRPr b="1"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285750" lvl="0" marL="285750" rtl="0" algn="just">
              <a:spcBef>
                <a:spcPts val="0"/>
              </a:spcBef>
              <a:spcAft>
                <a:spcPts val="0"/>
              </a:spcAft>
              <a:buClr>
                <a:schemeClr val="dk1"/>
              </a:buClr>
              <a:buSzPts val="1600"/>
              <a:buFont typeface="Arial"/>
              <a:buChar char="•"/>
            </a:pPr>
            <a:r>
              <a:rPr b="1" lang="en-US" sz="1600">
                <a:latin typeface="Times New Roman"/>
                <a:ea typeface="Times New Roman"/>
                <a:cs typeface="Times New Roman"/>
                <a:sym typeface="Times New Roman"/>
              </a:rPr>
              <a:t>What makes an App  popular? Can we predict  how popular it’s going to  be</a:t>
            </a:r>
            <a:r>
              <a:rPr b="1" lang="en-US"/>
              <a:t>?</a:t>
            </a:r>
            <a:endParaRPr/>
          </a:p>
          <a:p>
            <a:pPr indent="0" lvl="0" marL="0" rtl="0" algn="just">
              <a:spcBef>
                <a:spcPts val="0"/>
              </a:spcBef>
              <a:spcAft>
                <a:spcPts val="0"/>
              </a:spcAft>
              <a:buNone/>
            </a:pPr>
            <a:r>
              <a:rPr b="1" lang="en-US"/>
              <a:t>      =&gt;  </a:t>
            </a:r>
            <a:r>
              <a:rPr b="1" lang="en-US" sz="1600">
                <a:latin typeface="Times New Roman"/>
                <a:ea typeface="Times New Roman"/>
                <a:cs typeface="Times New Roman"/>
                <a:sym typeface="Times New Roman"/>
              </a:rPr>
              <a:t>Only way an app remains popular is by satisfying all the basic user </a:t>
            </a:r>
            <a:endParaRPr/>
          </a:p>
          <a:p>
            <a:pPr indent="0" lvl="0" marL="0" rtl="0" algn="just">
              <a:spcBef>
                <a:spcPts val="0"/>
              </a:spcBef>
              <a:spcAft>
                <a:spcPts val="0"/>
              </a:spcAft>
              <a:buNone/>
            </a:pPr>
            <a:r>
              <a:rPr b="1" lang="en-US" sz="1600">
                <a:latin typeface="Times New Roman"/>
                <a:ea typeface="Times New Roman"/>
                <a:cs typeface="Times New Roman"/>
                <a:sym typeface="Times New Roman"/>
              </a:rPr>
              <a:t>             needs an delighting them with great user experience,full of surprises</a:t>
            </a:r>
            <a:endParaRPr/>
          </a:p>
          <a:p>
            <a:pPr indent="0" lvl="0" marL="0" rtl="0" algn="just">
              <a:spcBef>
                <a:spcPts val="0"/>
              </a:spcBef>
              <a:spcAft>
                <a:spcPts val="0"/>
              </a:spcAft>
              <a:buNone/>
            </a:pPr>
            <a:r>
              <a:rPr b="1" lang="en-US" sz="1600">
                <a:latin typeface="Times New Roman"/>
                <a:ea typeface="Times New Roman"/>
                <a:cs typeface="Times New Roman"/>
                <a:sym typeface="Times New Roman"/>
              </a:rPr>
              <a:t>             and excitement.</a:t>
            </a:r>
            <a:r>
              <a:rPr b="1" lang="en-US"/>
              <a:t>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pic>
        <p:nvPicPr>
          <p:cNvPr id="75" name="Google Shape;75;p6"/>
          <p:cNvPicPr preferRelativeResize="0"/>
          <p:nvPr/>
        </p:nvPicPr>
        <p:blipFill rotWithShape="1">
          <a:blip r:embed="rId3">
            <a:alphaModFix/>
          </a:blip>
          <a:srcRect b="0" l="0" r="0" t="0"/>
          <a:stretch/>
        </p:blipFill>
        <p:spPr>
          <a:xfrm>
            <a:off x="6781800" y="590550"/>
            <a:ext cx="1688465" cy="838835"/>
          </a:xfrm>
          <a:prstGeom prst="rect">
            <a:avLst/>
          </a:prstGeom>
          <a:noFill/>
          <a:ln>
            <a:noFill/>
          </a:ln>
        </p:spPr>
      </p:pic>
      <p:pic>
        <p:nvPicPr>
          <p:cNvPr id="76" name="Google Shape;76;p6"/>
          <p:cNvPicPr preferRelativeResize="0"/>
          <p:nvPr/>
        </p:nvPicPr>
        <p:blipFill rotWithShape="1">
          <a:blip r:embed="rId4">
            <a:alphaModFix/>
          </a:blip>
          <a:srcRect b="0" l="0" r="0" t="0"/>
          <a:stretch/>
        </p:blipFill>
        <p:spPr>
          <a:xfrm>
            <a:off x="6827295" y="1809750"/>
            <a:ext cx="1676400" cy="1062375"/>
          </a:xfrm>
          <a:prstGeom prst="rect">
            <a:avLst/>
          </a:prstGeom>
          <a:noFill/>
          <a:ln>
            <a:noFill/>
          </a:ln>
        </p:spPr>
      </p:pic>
      <p:pic>
        <p:nvPicPr>
          <p:cNvPr id="77" name="Google Shape;77;p6"/>
          <p:cNvPicPr preferRelativeResize="0"/>
          <p:nvPr/>
        </p:nvPicPr>
        <p:blipFill rotWithShape="1">
          <a:blip r:embed="rId5">
            <a:alphaModFix/>
          </a:blip>
          <a:srcRect b="0" l="0" r="0" t="0"/>
          <a:stretch/>
        </p:blipFill>
        <p:spPr>
          <a:xfrm>
            <a:off x="7239000" y="3638550"/>
            <a:ext cx="1494790" cy="81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ph type="title"/>
          </p:nvPr>
        </p:nvSpPr>
        <p:spPr>
          <a:xfrm>
            <a:off x="838200" y="590550"/>
            <a:ext cx="792480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C00000"/>
                </a:solidFill>
                <a:latin typeface="Times New Roman"/>
                <a:ea typeface="Times New Roman"/>
                <a:cs typeface="Times New Roman"/>
                <a:sym typeface="Times New Roman"/>
              </a:rPr>
              <a:t>Data Preparation and Cleaning</a:t>
            </a:r>
            <a:endParaRPr sz="3600">
              <a:latin typeface="Times New Roman"/>
              <a:ea typeface="Times New Roman"/>
              <a:cs typeface="Times New Roman"/>
              <a:sym typeface="Times New Roman"/>
            </a:endParaRPr>
          </a:p>
        </p:txBody>
      </p:sp>
      <p:sp>
        <p:nvSpPr>
          <p:cNvPr id="83" name="Google Shape;83;p7"/>
          <p:cNvSpPr txBox="1"/>
          <p:nvPr/>
        </p:nvSpPr>
        <p:spPr>
          <a:xfrm>
            <a:off x="1028700" y="1417588"/>
            <a:ext cx="70866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b="1" sz="1800" u="sng">
              <a:solidFill>
                <a:srgbClr val="134F5C"/>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rgbClr val="134F5C"/>
              </a:solidFill>
              <a:latin typeface="Arial"/>
              <a:ea typeface="Arial"/>
              <a:cs typeface="Arial"/>
              <a:sym typeface="Arial"/>
            </a:endParaRPr>
          </a:p>
          <a:p>
            <a:pPr indent="0" lvl="0" marL="0" marR="0" rtl="0" algn="l">
              <a:spcBef>
                <a:spcPts val="0"/>
              </a:spcBef>
              <a:spcAft>
                <a:spcPts val="0"/>
              </a:spcAft>
              <a:buNone/>
            </a:pPr>
            <a:r>
              <a:t/>
            </a:r>
            <a:endParaRPr b="1" sz="1800">
              <a:solidFill>
                <a:srgbClr val="134F5C"/>
              </a:solidFill>
              <a:latin typeface="Arial"/>
              <a:ea typeface="Arial"/>
              <a:cs typeface="Arial"/>
              <a:sym typeface="Arial"/>
            </a:endParaRPr>
          </a:p>
          <a:p>
            <a:pPr indent="0" lvl="0" marL="0" marR="0" rtl="0" algn="l">
              <a:spcBef>
                <a:spcPts val="0"/>
              </a:spcBef>
              <a:spcAft>
                <a:spcPts val="0"/>
              </a:spcAft>
              <a:buNone/>
            </a:pPr>
            <a:r>
              <a:t/>
            </a:r>
            <a:endParaRPr b="1" sz="1800">
              <a:solidFill>
                <a:srgbClr val="134F5C"/>
              </a:solidFill>
              <a:latin typeface="Arial"/>
              <a:ea typeface="Arial"/>
              <a:cs typeface="Arial"/>
              <a:sym typeface="Arial"/>
            </a:endParaRPr>
          </a:p>
        </p:txBody>
      </p:sp>
      <p:pic>
        <p:nvPicPr>
          <p:cNvPr id="84" name="Google Shape;84;p7"/>
          <p:cNvPicPr preferRelativeResize="0"/>
          <p:nvPr/>
        </p:nvPicPr>
        <p:blipFill rotWithShape="1">
          <a:blip r:embed="rId3">
            <a:alphaModFix/>
          </a:blip>
          <a:srcRect b="0" l="1047" r="0" t="0"/>
          <a:stretch/>
        </p:blipFill>
        <p:spPr>
          <a:xfrm>
            <a:off x="457200" y="1504950"/>
            <a:ext cx="7201251" cy="28875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txBox="1"/>
          <p:nvPr>
            <p:ph type="title"/>
          </p:nvPr>
        </p:nvSpPr>
        <p:spPr>
          <a:xfrm>
            <a:off x="464048" y="362585"/>
            <a:ext cx="6554241"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Data Cleaning:</a:t>
            </a:r>
            <a:endParaRPr sz="3600">
              <a:latin typeface="Times New Roman"/>
              <a:ea typeface="Times New Roman"/>
              <a:cs typeface="Times New Roman"/>
              <a:sym typeface="Times New Roman"/>
            </a:endParaRPr>
          </a:p>
        </p:txBody>
      </p:sp>
      <p:sp>
        <p:nvSpPr>
          <p:cNvPr id="90" name="Google Shape;90;p8"/>
          <p:cNvSpPr txBox="1"/>
          <p:nvPr>
            <p:ph idx="1" type="body"/>
          </p:nvPr>
        </p:nvSpPr>
        <p:spPr>
          <a:xfrm>
            <a:off x="464048" y="936061"/>
            <a:ext cx="3970791" cy="24929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Data cleaning is the process of detecting and correcting(or removing) corrupt or inaccurate records from a record set, table, or database and refers to identifying incomplete, incorrect, inaccurate,or irrelevant parts of the data and then replacing,modifying,or deleting the dirty or coarse data.</a:t>
            </a:r>
            <a:endParaRPr/>
          </a:p>
          <a:p>
            <a:pPr indent="0" lvl="0" marL="0" rtl="0" algn="l">
              <a:spcBef>
                <a:spcPts val="0"/>
              </a:spcBef>
              <a:spcAft>
                <a:spcPts val="0"/>
              </a:spcAft>
              <a:buNone/>
            </a:pPr>
            <a:r>
              <a:t/>
            </a:r>
            <a:endParaRPr/>
          </a:p>
        </p:txBody>
      </p:sp>
      <p:sp>
        <p:nvSpPr>
          <p:cNvPr id="91" name="Google Shape;91;p8"/>
          <p:cNvSpPr txBox="1"/>
          <p:nvPr>
            <p:ph idx="2" type="body"/>
          </p:nvPr>
        </p:nvSpPr>
        <p:spPr>
          <a:xfrm>
            <a:off x="4724400" y="0"/>
            <a:ext cx="3977640" cy="504753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1200">
                <a:solidFill>
                  <a:srgbClr val="00B050"/>
                </a:solidFill>
                <a:latin typeface="Times New Roman"/>
                <a:ea typeface="Times New Roman"/>
                <a:cs typeface="Times New Roman"/>
                <a:sym typeface="Times New Roman"/>
              </a:rPr>
              <a:t>#Drop NaNs and duplicates in the dataframe</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apps = df.dropna()</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apps = apps.drop_duplicates()</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print(len(apps))</a:t>
            </a:r>
            <a:endParaRPr/>
          </a:p>
          <a:p>
            <a:pPr indent="0" lvl="0" marL="0" rtl="0" algn="l">
              <a:spcBef>
                <a:spcPts val="0"/>
              </a:spcBef>
              <a:spcAft>
                <a:spcPts val="0"/>
              </a:spcAft>
              <a:buNone/>
            </a:pPr>
            <a:br>
              <a:rPr b="1" lang="en-US" sz="1200">
                <a:solidFill>
                  <a:srgbClr val="FF0000"/>
                </a:solidFill>
                <a:latin typeface="Times New Roman"/>
                <a:ea typeface="Times New Roman"/>
                <a:cs typeface="Times New Roman"/>
                <a:sym typeface="Times New Roman"/>
              </a:rPr>
            </a:br>
            <a:r>
              <a:rPr b="1" lang="en-US" sz="1200">
                <a:solidFill>
                  <a:srgbClr val="00B050"/>
                </a:solidFill>
                <a:latin typeface="Times New Roman"/>
                <a:ea typeface="Times New Roman"/>
                <a:cs typeface="Times New Roman"/>
                <a:sym typeface="Times New Roman"/>
              </a:rPr>
              <a:t># Remove unwanted characters</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chars = ['$', '+', ',']</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cols = ['Installs','Price']</a:t>
            </a:r>
            <a:endParaRPr/>
          </a:p>
          <a:p>
            <a:pPr indent="0" lvl="0" marL="0" rtl="0" algn="l">
              <a:spcBef>
                <a:spcPts val="0"/>
              </a:spcBef>
              <a:spcAft>
                <a:spcPts val="0"/>
              </a:spcAft>
              <a:buNone/>
            </a:pPr>
            <a:br>
              <a:rPr b="1" lang="en-US" sz="1200">
                <a:solidFill>
                  <a:srgbClr val="FF0000"/>
                </a:solidFill>
                <a:latin typeface="Times New Roman"/>
                <a:ea typeface="Times New Roman"/>
                <a:cs typeface="Times New Roman"/>
                <a:sym typeface="Times New Roman"/>
              </a:rPr>
            </a:br>
            <a:r>
              <a:rPr b="1" lang="en-US" sz="1200">
                <a:solidFill>
                  <a:srgbClr val="FF0000"/>
                </a:solidFill>
                <a:latin typeface="Times New Roman"/>
                <a:ea typeface="Times New Roman"/>
                <a:cs typeface="Times New Roman"/>
                <a:sym typeface="Times New Roman"/>
              </a:rPr>
              <a:t>for col in cols:</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  for char in chars:</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    apps[col] = apps[col].astype(str).str.replace(char,'')</a:t>
            </a:r>
            <a:endParaRPr/>
          </a:p>
          <a:p>
            <a:pPr indent="0" lvl="0" marL="0" rtl="0" algn="l">
              <a:spcBef>
                <a:spcPts val="0"/>
              </a:spcBef>
              <a:spcAft>
                <a:spcPts val="0"/>
              </a:spcAft>
              <a:buNone/>
            </a:pPr>
            <a:br>
              <a:rPr b="1" lang="en-US" sz="1200">
                <a:solidFill>
                  <a:srgbClr val="00B050"/>
                </a:solidFill>
                <a:latin typeface="Times New Roman"/>
                <a:ea typeface="Times New Roman"/>
                <a:cs typeface="Times New Roman"/>
                <a:sym typeface="Times New Roman"/>
              </a:rPr>
            </a:br>
            <a:r>
              <a:rPr b="1" lang="en-US" sz="1200">
                <a:solidFill>
                  <a:srgbClr val="00B050"/>
                </a:solidFill>
                <a:latin typeface="Times New Roman"/>
                <a:ea typeface="Times New Roman"/>
                <a:cs typeface="Times New Roman"/>
                <a:sym typeface="Times New Roman"/>
              </a:rPr>
              <a:t># Convert columns to numeric data type</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  apps[col] = pd.to_numeric(apps[col])</a:t>
            </a:r>
            <a:endParaRPr/>
          </a:p>
          <a:p>
            <a:pPr indent="0" lvl="0" marL="0" rtl="0" algn="l">
              <a:spcBef>
                <a:spcPts val="0"/>
              </a:spcBef>
              <a:spcAft>
                <a:spcPts val="0"/>
              </a:spcAft>
              <a:buNone/>
            </a:pPr>
            <a:br>
              <a:rPr b="1" lang="en-US" sz="1200">
                <a:solidFill>
                  <a:srgbClr val="FF0000"/>
                </a:solidFill>
                <a:latin typeface="Times New Roman"/>
                <a:ea typeface="Times New Roman"/>
                <a:cs typeface="Times New Roman"/>
                <a:sym typeface="Times New Roman"/>
              </a:rPr>
            </a:br>
            <a:r>
              <a:rPr b="1" lang="en-US" sz="1200">
                <a:solidFill>
                  <a:srgbClr val="00B050"/>
                </a:solidFill>
                <a:latin typeface="Times New Roman"/>
                <a:ea typeface="Times New Roman"/>
                <a:cs typeface="Times New Roman"/>
                <a:sym typeface="Times New Roman"/>
              </a:rPr>
              <a:t># Change the size of Apps from KB to MB</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apps['Size'] = apps['Size'].astype(str).str.replace('M','')</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apps['Size'] = apps['Size'].astype(str).str.replace('k','e-3')</a:t>
            </a:r>
            <a:endParaRPr/>
          </a:p>
          <a:p>
            <a:pPr indent="0" lvl="0" marL="0" rtl="0" algn="l">
              <a:spcBef>
                <a:spcPts val="0"/>
              </a:spcBef>
              <a:spcAft>
                <a:spcPts val="0"/>
              </a:spcAft>
              <a:buNone/>
            </a:pPr>
            <a:br>
              <a:rPr b="1" lang="en-US" sz="1200">
                <a:solidFill>
                  <a:srgbClr val="FF0000"/>
                </a:solidFill>
                <a:latin typeface="Times New Roman"/>
                <a:ea typeface="Times New Roman"/>
                <a:cs typeface="Times New Roman"/>
                <a:sym typeface="Times New Roman"/>
              </a:rPr>
            </a:br>
            <a:r>
              <a:rPr b="1" lang="en-US" sz="1200">
                <a:solidFill>
                  <a:srgbClr val="00B050"/>
                </a:solidFill>
                <a:latin typeface="Times New Roman"/>
                <a:ea typeface="Times New Roman"/>
                <a:cs typeface="Times New Roman"/>
                <a:sym typeface="Times New Roman"/>
              </a:rPr>
              <a:t># Change the size 'Varies with device' to average app size as reported by Google</a:t>
            </a:r>
            <a:endParaRPr/>
          </a:p>
          <a:p>
            <a:pPr indent="0" lvl="0" marL="0" rtl="0" algn="l">
              <a:spcBef>
                <a:spcPts val="0"/>
              </a:spcBef>
              <a:spcAft>
                <a:spcPts val="0"/>
              </a:spcAft>
              <a:buNone/>
            </a:pPr>
            <a:r>
              <a:rPr b="1" lang="en-US" sz="1200">
                <a:solidFill>
                  <a:srgbClr val="FF0000"/>
                </a:solidFill>
                <a:latin typeface="Times New Roman"/>
                <a:ea typeface="Times New Roman"/>
                <a:cs typeface="Times New Roman"/>
                <a:sym typeface="Times New Roman"/>
              </a:rPr>
              <a:t>apps['Size'] = apps['Size'].astype(str).str.replace('Varies with device','11.5')</a:t>
            </a:r>
            <a:endParaRPr/>
          </a:p>
          <a:p>
            <a:pPr indent="0" lvl="0" marL="0" rtl="0" algn="l">
              <a:spcBef>
                <a:spcPts val="0"/>
              </a:spcBef>
              <a:spcAft>
                <a:spcPts val="0"/>
              </a:spcAft>
              <a:buNone/>
            </a:pPr>
            <a:br>
              <a:rPr b="1" lang="en-US" sz="1200">
                <a:solidFill>
                  <a:srgbClr val="FF0000"/>
                </a:solidFill>
                <a:latin typeface="Times New Roman"/>
                <a:ea typeface="Times New Roman"/>
                <a:cs typeface="Times New Roman"/>
                <a:sym typeface="Times New Roman"/>
              </a:rPr>
            </a:br>
            <a:r>
              <a:rPr b="1" lang="en-US" sz="1200">
                <a:solidFill>
                  <a:srgbClr val="FF0000"/>
                </a:solidFill>
                <a:latin typeface="Times New Roman"/>
                <a:ea typeface="Times New Roman"/>
                <a:cs typeface="Times New Roman"/>
                <a:sym typeface="Times New Roman"/>
              </a:rPr>
              <a:t>apps['Size'] = pd.to_numeric(apps['Size'])</a:t>
            </a:r>
            <a:endParaRPr/>
          </a:p>
          <a:p>
            <a:pPr indent="0" lvl="0" marL="0" rtl="0" algn="l">
              <a:spcBef>
                <a:spcPts val="0"/>
              </a:spcBef>
              <a:spcAft>
                <a:spcPts val="0"/>
              </a:spcAft>
              <a:buNone/>
            </a:pPr>
            <a:r>
              <a:t/>
            </a:r>
            <a:endParaRPr sz="1600">
              <a:solidFill>
                <a:srgbClr val="FF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idx="2" type="body"/>
          </p:nvPr>
        </p:nvSpPr>
        <p:spPr>
          <a:xfrm>
            <a:off x="381000" y="285750"/>
            <a:ext cx="8610600" cy="83099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200">
                <a:solidFill>
                  <a:srgbClr val="00B050"/>
                </a:solidFill>
                <a:latin typeface="Times New Roman"/>
                <a:ea typeface="Times New Roman"/>
                <a:cs typeface="Times New Roman"/>
                <a:sym typeface="Times New Roman"/>
              </a:rPr>
              <a:t>#Convert the 'Last Updated' column to Datetime object</a:t>
            </a:r>
            <a:endParaRPr/>
          </a:p>
          <a:p>
            <a:pPr indent="0" lvl="0" marL="0" rtl="0" algn="l">
              <a:spcBef>
                <a:spcPts val="0"/>
              </a:spcBef>
              <a:spcAft>
                <a:spcPts val="0"/>
              </a:spcAft>
              <a:buNone/>
            </a:pPr>
            <a:r>
              <a:rPr lang="en-US" sz="1200">
                <a:solidFill>
                  <a:srgbClr val="C00000"/>
                </a:solidFill>
                <a:latin typeface="Times New Roman"/>
                <a:ea typeface="Times New Roman"/>
                <a:cs typeface="Times New Roman"/>
                <a:sym typeface="Times New Roman"/>
              </a:rPr>
              <a:t>apps['Last Updated'] = pd.to_datetime(apps['Last Updated'])</a:t>
            </a:r>
            <a:br>
              <a:rPr lang="en-US" sz="1200">
                <a:solidFill>
                  <a:srgbClr val="C00000"/>
                </a:solidFill>
                <a:latin typeface="Times New Roman"/>
                <a:ea typeface="Times New Roman"/>
                <a:cs typeface="Times New Roman"/>
                <a:sym typeface="Times New Roman"/>
              </a:rPr>
            </a:br>
            <a:r>
              <a:rPr lang="en-US" sz="1200">
                <a:solidFill>
                  <a:srgbClr val="C00000"/>
                </a:solidFill>
                <a:latin typeface="Times New Roman"/>
                <a:ea typeface="Times New Roman"/>
                <a:cs typeface="Times New Roman"/>
                <a:sym typeface="Times New Roman"/>
              </a:rPr>
              <a:t>apps.sample(10)</a:t>
            </a:r>
            <a:endParaRPr/>
          </a:p>
          <a:p>
            <a:pPr indent="0" lvl="0" marL="0" rtl="0" algn="l">
              <a:spcBef>
                <a:spcPts val="0"/>
              </a:spcBef>
              <a:spcAft>
                <a:spcPts val="0"/>
              </a:spcAft>
              <a:buNone/>
            </a:pPr>
            <a:r>
              <a:t/>
            </a:r>
            <a:endParaRPr/>
          </a:p>
        </p:txBody>
      </p:sp>
      <p:pic>
        <p:nvPicPr>
          <p:cNvPr id="97" name="Google Shape;97;p9"/>
          <p:cNvPicPr preferRelativeResize="0"/>
          <p:nvPr/>
        </p:nvPicPr>
        <p:blipFill rotWithShape="1">
          <a:blip r:embed="rId3">
            <a:alphaModFix/>
          </a:blip>
          <a:srcRect b="39282" l="0" r="0" t="0"/>
          <a:stretch/>
        </p:blipFill>
        <p:spPr>
          <a:xfrm>
            <a:off x="76200" y="1430006"/>
            <a:ext cx="8763000" cy="36190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2022-05-18T06:12:12Z</dcterms:created>
  <dc:creator>Moolchand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Creator">
    <vt:lpwstr>Acrobat PDFMaker 19 for PowerPoint</vt:lpwstr>
  </property>
  <property fmtid="{D5CDD505-2E9C-101B-9397-08002B2CF9AE}" pid="4" name="LastSaved">
    <vt:filetime>2022-05-18T00:00:00Z</vt:filetime>
  </property>
</Properties>
</file>