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77" r:id="rId6"/>
    <p:sldId id="271" r:id="rId7"/>
    <p:sldId id="272" r:id="rId8"/>
    <p:sldId id="273" r:id="rId9"/>
    <p:sldId id="275" r:id="rId10"/>
    <p:sldId id="259" r:id="rId11"/>
    <p:sldId id="260" r:id="rId12"/>
    <p:sldId id="261" r:id="rId13"/>
    <p:sldId id="262" r:id="rId14"/>
    <p:sldId id="263" r:id="rId15"/>
    <p:sldId id="264" r:id="rId16"/>
    <p:sldId id="265" r:id="rId17"/>
    <p:sldId id="267" r:id="rId18"/>
    <p:sldId id="266"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autoAdjust="0"/>
  </p:normalViewPr>
  <p:slideViewPr>
    <p:cSldViewPr snapToGrid="0">
      <p:cViewPr varScale="1">
        <p:scale>
          <a:sx n="61" d="100"/>
          <a:sy n="61" d="100"/>
        </p:scale>
        <p:origin x="108" y="348"/>
      </p:cViewPr>
      <p:guideLst/>
    </p:cSldViewPr>
  </p:slideViewPr>
  <p:outlineViewPr>
    <p:cViewPr>
      <p:scale>
        <a:sx n="33" d="100"/>
        <a:sy n="33" d="100"/>
      </p:scale>
      <p:origin x="0" y="-1872"/>
    </p:cViewPr>
  </p:outlineViewPr>
  <p:notesTextViewPr>
    <p:cViewPr>
      <p:scale>
        <a:sx n="1" d="1"/>
        <a:sy n="1" d="1"/>
      </p:scale>
      <p:origin x="0" y="0"/>
    </p:cViewPr>
  </p:notesTextViewPr>
  <p:sorterViewPr>
    <p:cViewPr>
      <p:scale>
        <a:sx n="100" d="100"/>
        <a:sy n="100" d="100"/>
      </p:scale>
      <p:origin x="0" y="-9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201558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19360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458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3775919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590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2275773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1427900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131685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58344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83E426-3562-410A-B606-3C7D4D588410}" type="datetimeFigureOut">
              <a:rPr lang="en-US" smtClean="0"/>
              <a:t>16-Jul-22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139359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83E426-3562-410A-B606-3C7D4D588410}" type="datetimeFigureOut">
              <a:rPr lang="en-US" smtClean="0"/>
              <a:t>16-Jul-22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375582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83E426-3562-410A-B606-3C7D4D588410}" type="datetimeFigureOut">
              <a:rPr lang="en-US" smtClean="0"/>
              <a:t>16-Jul-22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603216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83E426-3562-410A-B606-3C7D4D588410}" type="datetimeFigureOut">
              <a:rPr lang="en-US" smtClean="0"/>
              <a:t>16-Jul-22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29471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3E426-3562-410A-B606-3C7D4D588410}" type="datetimeFigureOut">
              <a:rPr lang="en-US" smtClean="0"/>
              <a:t>16-Jul-22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339202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83E426-3562-410A-B606-3C7D4D588410}" type="datetimeFigureOut">
              <a:rPr lang="en-US" smtClean="0"/>
              <a:t>16-Jul-22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295894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83E426-3562-410A-B606-3C7D4D588410}" type="datetimeFigureOut">
              <a:rPr lang="en-US" smtClean="0"/>
              <a:t>16-Jul-22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27DFC-9465-471B-88C3-E9728B46B80A}" type="slidenum">
              <a:rPr lang="en-US" smtClean="0"/>
              <a:t>‹#›</a:t>
            </a:fld>
            <a:endParaRPr lang="en-US"/>
          </a:p>
        </p:txBody>
      </p:sp>
    </p:spTree>
    <p:extLst>
      <p:ext uri="{BB962C8B-B14F-4D97-AF65-F5344CB8AC3E}">
        <p14:creationId xmlns:p14="http://schemas.microsoft.com/office/powerpoint/2010/main" val="396113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83E426-3562-410A-B606-3C7D4D588410}" type="datetimeFigureOut">
              <a:rPr lang="en-US" smtClean="0"/>
              <a:t>16-Jul-22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027DFC-9465-471B-88C3-E9728B46B80A}" type="slidenum">
              <a:rPr lang="en-US" smtClean="0"/>
              <a:t>‹#›</a:t>
            </a:fld>
            <a:endParaRPr lang="en-US"/>
          </a:p>
        </p:txBody>
      </p:sp>
    </p:spTree>
    <p:extLst>
      <p:ext uri="{BB962C8B-B14F-4D97-AF65-F5344CB8AC3E}">
        <p14:creationId xmlns:p14="http://schemas.microsoft.com/office/powerpoint/2010/main" val="623937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ccurics/terrascan" TargetMode="External"/><Relationship Id="rId2" Type="http://schemas.openxmlformats.org/officeDocument/2006/relationships/hyperlink" Target="https://www.mend.io/" TargetMode="External"/><Relationship Id="rId1" Type="http://schemas.openxmlformats.org/officeDocument/2006/relationships/slideLayout" Target="../slideLayouts/slideLayout2.xml"/><Relationship Id="rId5" Type="http://schemas.openxmlformats.org/officeDocument/2006/relationships/hyperlink" Target="http://www.oak9.io/" TargetMode="External"/><Relationship Id="rId4" Type="http://schemas.openxmlformats.org/officeDocument/2006/relationships/hyperlink" Target="https://github.com/terraform-linters/tfli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mmunity.sonarsource.com/" TargetMode="External"/><Relationship Id="rId2" Type="http://schemas.openxmlformats.org/officeDocument/2006/relationships/hyperlink" Target="https://www.sonarqube.org/commun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zone.com/articles/why-sonarqube-1" TargetMode="External"/><Relationship Id="rId7" Type="http://schemas.openxmlformats.org/officeDocument/2006/relationships/hyperlink" Target="https://www.trustradius.com/products/sonarqube/reviews?qs=product-usage#reviews" TargetMode="External"/><Relationship Id="rId2" Type="http://schemas.openxmlformats.org/officeDocument/2006/relationships/hyperlink" Target="https://docs.sonarqube.org/latest/analysis/azuredevops-integration/" TargetMode="External"/><Relationship Id="rId1" Type="http://schemas.openxmlformats.org/officeDocument/2006/relationships/slideLayout" Target="../slideLayouts/slideLayout2.xml"/><Relationship Id="rId6" Type="http://schemas.openxmlformats.org/officeDocument/2006/relationships/hyperlink" Target="https://foxutech.com/benefits-of-sonarqube/#:~:text=SonarQube%20platform%20significantly%20increases%20the,the%20ability%20to%20handle%20changes" TargetMode="External"/><Relationship Id="rId5" Type="http://schemas.openxmlformats.org/officeDocument/2006/relationships/hyperlink" Target="https://community.sonarsource.com/t/sonarcloud-detects-security-problems-in-terraform-for-azure-files/57678" TargetMode="External"/><Relationship Id="rId4" Type="http://schemas.openxmlformats.org/officeDocument/2006/relationships/hyperlink" Target="https://www.sonarqube.org/microsoft-azure-devops-integr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SonarQube with Terraform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9496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1" dirty="0"/>
              <a:t> Is there any similar tool available for the same objectives?</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Below tools are present for same objectives as static analysis tool</a:t>
            </a:r>
            <a:r>
              <a:rPr lang="en-US" dirty="0" smtClean="0"/>
              <a:t>.</a:t>
            </a:r>
            <a:endParaRPr lang="en-US" dirty="0"/>
          </a:p>
          <a:p>
            <a:pPr lvl="0"/>
            <a:r>
              <a:rPr lang="en-US" dirty="0"/>
              <a:t>Mend (</a:t>
            </a:r>
            <a:r>
              <a:rPr lang="en-US" u="sng" dirty="0">
                <a:hlinkClick r:id="rId2"/>
              </a:rPr>
              <a:t>https://www.mend.io/</a:t>
            </a:r>
            <a:r>
              <a:rPr lang="en-US" dirty="0"/>
              <a:t>)</a:t>
            </a:r>
          </a:p>
          <a:p>
            <a:pPr marL="0" indent="0">
              <a:buNone/>
            </a:pPr>
            <a:endParaRPr lang="en-US" dirty="0"/>
          </a:p>
          <a:p>
            <a:pPr lvl="0"/>
            <a:r>
              <a:rPr lang="en-US" dirty="0" err="1"/>
              <a:t>Terrascan</a:t>
            </a:r>
            <a:r>
              <a:rPr lang="en-US" dirty="0"/>
              <a:t> (</a:t>
            </a:r>
            <a:r>
              <a:rPr lang="en-US" u="sng" dirty="0">
                <a:hlinkClick r:id="rId3"/>
              </a:rPr>
              <a:t>https://github.com/accurics/terrascan</a:t>
            </a:r>
            <a:r>
              <a:rPr lang="en-US" dirty="0"/>
              <a:t>)</a:t>
            </a:r>
          </a:p>
          <a:p>
            <a:pPr marL="0" indent="0">
              <a:buNone/>
            </a:pPr>
            <a:endParaRPr lang="en-US" dirty="0"/>
          </a:p>
          <a:p>
            <a:pPr lvl="0"/>
            <a:r>
              <a:rPr lang="en-US" dirty="0" err="1"/>
              <a:t>TFLint</a:t>
            </a:r>
            <a:r>
              <a:rPr lang="en-US" dirty="0"/>
              <a:t> (</a:t>
            </a:r>
            <a:r>
              <a:rPr lang="en-US" u="sng" dirty="0">
                <a:hlinkClick r:id="rId4"/>
              </a:rPr>
              <a:t>https://github.com/terraform-linters/tflint</a:t>
            </a:r>
            <a:r>
              <a:rPr lang="en-US" dirty="0"/>
              <a:t>)</a:t>
            </a:r>
          </a:p>
          <a:p>
            <a:pPr marL="0" indent="0">
              <a:buNone/>
            </a:pPr>
            <a:endParaRPr lang="en-US" dirty="0"/>
          </a:p>
          <a:p>
            <a:pPr lvl="0"/>
            <a:r>
              <a:rPr lang="en-US" dirty="0"/>
              <a:t>oak9 (</a:t>
            </a:r>
            <a:r>
              <a:rPr lang="en-US" u="sng" dirty="0">
                <a:hlinkClick r:id="rId5"/>
              </a:rPr>
              <a:t>www.oak9.io</a:t>
            </a:r>
            <a:r>
              <a:rPr lang="en-US" dirty="0"/>
              <a:t>) - It focuses on securing your application architecture by analyzing your </a:t>
            </a:r>
            <a:r>
              <a:rPr lang="en-US" dirty="0" err="1"/>
              <a:t>IaC</a:t>
            </a:r>
            <a:r>
              <a:rPr lang="en-US" dirty="0"/>
              <a:t>. It has a number of features including out-of-the-box security and compliance blueprints, integrations across CI/CD toolsets &amp; code-repositories, integrations with different cloud service providers and a lot more.</a:t>
            </a:r>
          </a:p>
          <a:p>
            <a:endParaRPr lang="en-US" dirty="0"/>
          </a:p>
        </p:txBody>
      </p:sp>
    </p:spTree>
    <p:extLst>
      <p:ext uri="{BB962C8B-B14F-4D97-AF65-F5344CB8AC3E}">
        <p14:creationId xmlns:p14="http://schemas.microsoft.com/office/powerpoint/2010/main" val="722464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SonarQube vs Mend (formerly White Source)</a:t>
            </a:r>
            <a:br>
              <a:rPr lang="en-US" dirty="0" smtClean="0"/>
            </a:br>
            <a:r>
              <a:rPr lang="en-US" dirty="0"/>
              <a:t/>
            </a:r>
            <a:br>
              <a:rPr lang="en-US" dirty="0"/>
            </a:br>
            <a:r>
              <a:rPr lang="en-US" sz="2700" dirty="0" smtClean="0"/>
              <a:t>Pros</a:t>
            </a:r>
            <a:endParaRPr lang="en-US" sz="2700" dirty="0"/>
          </a:p>
        </p:txBody>
      </p:sp>
      <p:sp>
        <p:nvSpPr>
          <p:cNvPr id="5" name="Text Placeholder 4"/>
          <p:cNvSpPr>
            <a:spLocks noGrp="1"/>
          </p:cNvSpPr>
          <p:nvPr>
            <p:ph type="body" idx="1"/>
          </p:nvPr>
        </p:nvSpPr>
        <p:spPr/>
        <p:txBody>
          <a:bodyPr/>
          <a:lstStyle/>
          <a:p>
            <a:r>
              <a:rPr lang="en-US" dirty="0" smtClean="0"/>
              <a:t>Mend</a:t>
            </a:r>
            <a:endParaRPr lang="en-US" dirty="0"/>
          </a:p>
        </p:txBody>
      </p:sp>
      <p:sp>
        <p:nvSpPr>
          <p:cNvPr id="6" name="Content Placeholder 5"/>
          <p:cNvSpPr>
            <a:spLocks noGrp="1"/>
          </p:cNvSpPr>
          <p:nvPr>
            <p:ph sz="half" idx="2"/>
          </p:nvPr>
        </p:nvSpPr>
        <p:spPr/>
        <p:txBody>
          <a:bodyPr/>
          <a:lstStyle/>
          <a:p>
            <a:r>
              <a:rPr lang="en-US" dirty="0"/>
              <a:t>The license management of </a:t>
            </a:r>
            <a:r>
              <a:rPr lang="en-US" dirty="0" smtClean="0"/>
              <a:t>Mend (</a:t>
            </a:r>
            <a:r>
              <a:rPr lang="en-US" dirty="0" err="1" smtClean="0"/>
              <a:t>WhiteSource</a:t>
            </a:r>
            <a:r>
              <a:rPr lang="en-US" dirty="0" smtClean="0"/>
              <a:t>) </a:t>
            </a:r>
            <a:r>
              <a:rPr lang="en-US" dirty="0"/>
              <a:t>was at a good level. As compared to other </a:t>
            </a:r>
            <a:r>
              <a:rPr lang="en-US" dirty="0" smtClean="0"/>
              <a:t>tools, its </a:t>
            </a:r>
            <a:r>
              <a:rPr lang="en-US" dirty="0"/>
              <a:t>functionality for the licenses for the code libraries </a:t>
            </a:r>
            <a:r>
              <a:rPr lang="en-US" dirty="0" smtClean="0"/>
              <a:t>was </a:t>
            </a:r>
            <a:r>
              <a:rPr lang="en-US" dirty="0"/>
              <a:t>quite good. </a:t>
            </a:r>
            <a:endParaRPr lang="en-US" dirty="0" smtClean="0"/>
          </a:p>
          <a:p>
            <a:r>
              <a:rPr lang="en-US" dirty="0"/>
              <a:t>The inventory management as well as the ability to identify security vulnerabilities has been the most valuable for our business.</a:t>
            </a:r>
          </a:p>
        </p:txBody>
      </p:sp>
      <p:sp>
        <p:nvSpPr>
          <p:cNvPr id="7" name="Text Placeholder 6"/>
          <p:cNvSpPr>
            <a:spLocks noGrp="1"/>
          </p:cNvSpPr>
          <p:nvPr>
            <p:ph type="body" sz="quarter" idx="3"/>
          </p:nvPr>
        </p:nvSpPr>
        <p:spPr/>
        <p:txBody>
          <a:bodyPr/>
          <a:lstStyle/>
          <a:p>
            <a:r>
              <a:rPr lang="en-US" dirty="0" smtClean="0"/>
              <a:t>SonarQube</a:t>
            </a:r>
            <a:endParaRPr lang="en-US" dirty="0"/>
          </a:p>
        </p:txBody>
      </p:sp>
      <p:sp>
        <p:nvSpPr>
          <p:cNvPr id="8" name="Content Placeholder 7"/>
          <p:cNvSpPr>
            <a:spLocks noGrp="1"/>
          </p:cNvSpPr>
          <p:nvPr>
            <p:ph sz="quarter" idx="4"/>
          </p:nvPr>
        </p:nvSpPr>
        <p:spPr/>
        <p:txBody>
          <a:bodyPr/>
          <a:lstStyle/>
          <a:p>
            <a:r>
              <a:rPr lang="en-US" dirty="0"/>
              <a:t>SonarQube is useful for controlling all of our Azure task tracking and </a:t>
            </a:r>
            <a:r>
              <a:rPr lang="en-US" dirty="0" smtClean="0"/>
              <a:t>scanning.</a:t>
            </a:r>
          </a:p>
          <a:p>
            <a:r>
              <a:rPr lang="en-US" dirty="0"/>
              <a:t>Using SonarQube benefits us because we are able to avoid the inclusion of malware in our applications.</a:t>
            </a:r>
          </a:p>
        </p:txBody>
      </p:sp>
    </p:spTree>
    <p:extLst>
      <p:ext uri="{BB962C8B-B14F-4D97-AF65-F5344CB8AC3E}">
        <p14:creationId xmlns:p14="http://schemas.microsoft.com/office/powerpoint/2010/main" val="404871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SonarQube vs Mend (formerly White Source)</a:t>
            </a:r>
            <a:br>
              <a:rPr lang="en-US" dirty="0" smtClean="0"/>
            </a:br>
            <a:r>
              <a:rPr lang="en-US" dirty="0"/>
              <a:t/>
            </a:r>
            <a:br>
              <a:rPr lang="en-US" dirty="0"/>
            </a:br>
            <a:r>
              <a:rPr lang="en-US" sz="2700" dirty="0" smtClean="0"/>
              <a:t>Pros</a:t>
            </a:r>
            <a:endParaRPr lang="en-US" sz="2700" dirty="0"/>
          </a:p>
        </p:txBody>
      </p:sp>
      <p:sp>
        <p:nvSpPr>
          <p:cNvPr id="5" name="Text Placeholder 4"/>
          <p:cNvSpPr>
            <a:spLocks noGrp="1"/>
          </p:cNvSpPr>
          <p:nvPr>
            <p:ph type="body" idx="1"/>
          </p:nvPr>
        </p:nvSpPr>
        <p:spPr/>
        <p:txBody>
          <a:bodyPr/>
          <a:lstStyle/>
          <a:p>
            <a:r>
              <a:rPr lang="en-US" dirty="0" smtClean="0"/>
              <a:t>Mend</a:t>
            </a:r>
            <a:endParaRPr lang="en-US" dirty="0"/>
          </a:p>
        </p:txBody>
      </p:sp>
      <p:sp>
        <p:nvSpPr>
          <p:cNvPr id="6" name="Content Placeholder 5"/>
          <p:cNvSpPr>
            <a:spLocks noGrp="1"/>
          </p:cNvSpPr>
          <p:nvPr>
            <p:ph sz="half" idx="2"/>
          </p:nvPr>
        </p:nvSpPr>
        <p:spPr/>
        <p:txBody>
          <a:bodyPr/>
          <a:lstStyle/>
          <a:p>
            <a:r>
              <a:rPr lang="en-US" dirty="0"/>
              <a:t>The solution boasts a broad range of features and covers much of what an ideal SCA tool should</a:t>
            </a:r>
            <a:r>
              <a:rPr lang="en-US" dirty="0" smtClean="0"/>
              <a:t>.</a:t>
            </a:r>
          </a:p>
          <a:p>
            <a:r>
              <a:rPr lang="en-US" dirty="0" smtClean="0"/>
              <a:t>Mend (</a:t>
            </a:r>
            <a:r>
              <a:rPr lang="en-US" dirty="0" err="1" smtClean="0"/>
              <a:t>WhiteSource</a:t>
            </a:r>
            <a:r>
              <a:rPr lang="en-US" dirty="0" smtClean="0"/>
              <a:t>) </a:t>
            </a:r>
            <a:r>
              <a:rPr lang="en-US" dirty="0"/>
              <a:t>helped reduce our mean time to resolution since the adoption of the product.</a:t>
            </a:r>
            <a:endParaRPr lang="en-US" dirty="0" smtClean="0"/>
          </a:p>
          <a:p>
            <a:endParaRPr lang="en-US" dirty="0" smtClean="0"/>
          </a:p>
        </p:txBody>
      </p:sp>
      <p:sp>
        <p:nvSpPr>
          <p:cNvPr id="7" name="Text Placeholder 6"/>
          <p:cNvSpPr>
            <a:spLocks noGrp="1"/>
          </p:cNvSpPr>
          <p:nvPr>
            <p:ph type="body" sz="quarter" idx="3"/>
          </p:nvPr>
        </p:nvSpPr>
        <p:spPr/>
        <p:txBody>
          <a:bodyPr/>
          <a:lstStyle/>
          <a:p>
            <a:r>
              <a:rPr lang="en-US" dirty="0" smtClean="0"/>
              <a:t>SonarQube</a:t>
            </a:r>
            <a:endParaRPr lang="en-US" dirty="0"/>
          </a:p>
        </p:txBody>
      </p:sp>
      <p:sp>
        <p:nvSpPr>
          <p:cNvPr id="8" name="Content Placeholder 7"/>
          <p:cNvSpPr>
            <a:spLocks noGrp="1"/>
          </p:cNvSpPr>
          <p:nvPr>
            <p:ph sz="quarter" idx="4"/>
          </p:nvPr>
        </p:nvSpPr>
        <p:spPr/>
        <p:txBody>
          <a:bodyPr/>
          <a:lstStyle/>
          <a:p>
            <a:r>
              <a:rPr lang="en-US" dirty="0"/>
              <a:t>SonarQube has a lot of value, it reviews the basic coding standards and security vulnerabilities of code that help to reduce issues</a:t>
            </a:r>
            <a:r>
              <a:rPr lang="en-US" dirty="0" smtClean="0"/>
              <a:t>.</a:t>
            </a:r>
          </a:p>
          <a:p>
            <a:r>
              <a:rPr lang="en-US" dirty="0"/>
              <a:t>When comparing other static code analysis tools, SonarQube has fewer false-positive issues being reported. They have a lot of support for different tech stacks.</a:t>
            </a:r>
          </a:p>
        </p:txBody>
      </p:sp>
    </p:spTree>
    <p:extLst>
      <p:ext uri="{BB962C8B-B14F-4D97-AF65-F5344CB8AC3E}">
        <p14:creationId xmlns:p14="http://schemas.microsoft.com/office/powerpoint/2010/main" val="1615330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SonarQube vs Mend (formerly White Source)</a:t>
            </a:r>
            <a:br>
              <a:rPr lang="en-US" dirty="0" smtClean="0"/>
            </a:br>
            <a:r>
              <a:rPr lang="en-US" dirty="0"/>
              <a:t/>
            </a:r>
            <a:br>
              <a:rPr lang="en-US" dirty="0"/>
            </a:br>
            <a:r>
              <a:rPr lang="en-US" sz="2700" dirty="0" smtClean="0"/>
              <a:t>Cons</a:t>
            </a:r>
            <a:endParaRPr lang="en-US" sz="2700" dirty="0"/>
          </a:p>
        </p:txBody>
      </p:sp>
      <p:sp>
        <p:nvSpPr>
          <p:cNvPr id="5" name="Text Placeholder 4"/>
          <p:cNvSpPr>
            <a:spLocks noGrp="1"/>
          </p:cNvSpPr>
          <p:nvPr>
            <p:ph type="body" idx="1"/>
          </p:nvPr>
        </p:nvSpPr>
        <p:spPr/>
        <p:txBody>
          <a:bodyPr/>
          <a:lstStyle/>
          <a:p>
            <a:r>
              <a:rPr lang="en-US" dirty="0" smtClean="0"/>
              <a:t>Mend</a:t>
            </a:r>
            <a:endParaRPr lang="en-US" dirty="0"/>
          </a:p>
        </p:txBody>
      </p:sp>
      <p:sp>
        <p:nvSpPr>
          <p:cNvPr id="6" name="Content Placeholder 5"/>
          <p:cNvSpPr>
            <a:spLocks noGrp="1"/>
          </p:cNvSpPr>
          <p:nvPr>
            <p:ph sz="half" idx="2"/>
          </p:nvPr>
        </p:nvSpPr>
        <p:spPr/>
        <p:txBody>
          <a:bodyPr/>
          <a:lstStyle/>
          <a:p>
            <a:r>
              <a:rPr lang="en-US" dirty="0"/>
              <a:t>T</a:t>
            </a:r>
            <a:r>
              <a:rPr lang="en-US" dirty="0" smtClean="0"/>
              <a:t>he </a:t>
            </a:r>
            <a:r>
              <a:rPr lang="en-US" dirty="0"/>
              <a:t>latency of getting items out of the findings after they're remediated is higher than it should be</a:t>
            </a:r>
            <a:r>
              <a:rPr lang="en-US" dirty="0" smtClean="0"/>
              <a:t>.</a:t>
            </a:r>
          </a:p>
          <a:p>
            <a:r>
              <a:rPr lang="en-US" dirty="0"/>
              <a:t>The turnaround time for upgrading databases for this tool as well as the accuracy could be improved.</a:t>
            </a:r>
            <a:endParaRPr lang="en-US" dirty="0" smtClean="0"/>
          </a:p>
        </p:txBody>
      </p:sp>
      <p:sp>
        <p:nvSpPr>
          <p:cNvPr id="7" name="Text Placeholder 6"/>
          <p:cNvSpPr>
            <a:spLocks noGrp="1"/>
          </p:cNvSpPr>
          <p:nvPr>
            <p:ph type="body" sz="quarter" idx="3"/>
          </p:nvPr>
        </p:nvSpPr>
        <p:spPr/>
        <p:txBody>
          <a:bodyPr/>
          <a:lstStyle/>
          <a:p>
            <a:r>
              <a:rPr lang="en-US" dirty="0" smtClean="0"/>
              <a:t>SonarQube</a:t>
            </a:r>
            <a:endParaRPr lang="en-US" dirty="0"/>
          </a:p>
        </p:txBody>
      </p:sp>
      <p:sp>
        <p:nvSpPr>
          <p:cNvPr id="8" name="Content Placeholder 7"/>
          <p:cNvSpPr>
            <a:spLocks noGrp="1"/>
          </p:cNvSpPr>
          <p:nvPr>
            <p:ph sz="quarter" idx="4"/>
          </p:nvPr>
        </p:nvSpPr>
        <p:spPr/>
        <p:txBody>
          <a:bodyPr/>
          <a:lstStyle/>
          <a:p>
            <a:r>
              <a:rPr lang="en-US" dirty="0"/>
              <a:t>There isn't a very good enterprise report</a:t>
            </a:r>
            <a:r>
              <a:rPr lang="en-US" dirty="0" smtClean="0"/>
              <a:t>. The reporting should be improved.</a:t>
            </a:r>
          </a:p>
          <a:p>
            <a:r>
              <a:rPr lang="en-US" dirty="0"/>
              <a:t>If you don't have any experience with the configuration or how to configure the files, it can be complicated.</a:t>
            </a:r>
          </a:p>
        </p:txBody>
      </p:sp>
    </p:spTree>
    <p:extLst>
      <p:ext uri="{BB962C8B-B14F-4D97-AF65-F5344CB8AC3E}">
        <p14:creationId xmlns:p14="http://schemas.microsoft.com/office/powerpoint/2010/main" val="3099585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SonarQube vs Mend (formerly White Source)</a:t>
            </a:r>
            <a:br>
              <a:rPr lang="en-US" dirty="0" smtClean="0"/>
            </a:br>
            <a:r>
              <a:rPr lang="en-US" dirty="0"/>
              <a:t/>
            </a:r>
            <a:br>
              <a:rPr lang="en-US" dirty="0"/>
            </a:br>
            <a:r>
              <a:rPr lang="en-US" sz="2700" dirty="0" smtClean="0"/>
              <a:t>Cons</a:t>
            </a:r>
            <a:endParaRPr lang="en-US" sz="2700" dirty="0"/>
          </a:p>
        </p:txBody>
      </p:sp>
      <p:sp>
        <p:nvSpPr>
          <p:cNvPr id="5" name="Text Placeholder 4"/>
          <p:cNvSpPr>
            <a:spLocks noGrp="1"/>
          </p:cNvSpPr>
          <p:nvPr>
            <p:ph type="body" idx="1"/>
          </p:nvPr>
        </p:nvSpPr>
        <p:spPr/>
        <p:txBody>
          <a:bodyPr/>
          <a:lstStyle/>
          <a:p>
            <a:r>
              <a:rPr lang="en-US" dirty="0" smtClean="0"/>
              <a:t>Mend</a:t>
            </a:r>
            <a:endParaRPr lang="en-US" dirty="0"/>
          </a:p>
        </p:txBody>
      </p:sp>
      <p:sp>
        <p:nvSpPr>
          <p:cNvPr id="6" name="Content Placeholder 5"/>
          <p:cNvSpPr>
            <a:spLocks noGrp="1"/>
          </p:cNvSpPr>
          <p:nvPr>
            <p:ph sz="half" idx="2"/>
          </p:nvPr>
        </p:nvSpPr>
        <p:spPr/>
        <p:txBody>
          <a:bodyPr/>
          <a:lstStyle/>
          <a:p>
            <a:r>
              <a:rPr lang="en-US" dirty="0"/>
              <a:t>While the automatic reporting cuts down on manual </a:t>
            </a:r>
            <a:r>
              <a:rPr lang="en-US" dirty="0" smtClean="0"/>
              <a:t>work, </a:t>
            </a:r>
            <a:r>
              <a:rPr lang="en-US" dirty="0"/>
              <a:t>the user interface isn’t as polished as it could be. Overall, it saves time, but the reports aren’t as easy to read as some users would like.</a:t>
            </a:r>
            <a:endParaRPr lang="en-US" dirty="0" smtClean="0"/>
          </a:p>
        </p:txBody>
      </p:sp>
      <p:sp>
        <p:nvSpPr>
          <p:cNvPr id="7" name="Text Placeholder 6"/>
          <p:cNvSpPr>
            <a:spLocks noGrp="1"/>
          </p:cNvSpPr>
          <p:nvPr>
            <p:ph type="body" sz="quarter" idx="3"/>
          </p:nvPr>
        </p:nvSpPr>
        <p:spPr/>
        <p:txBody>
          <a:bodyPr/>
          <a:lstStyle/>
          <a:p>
            <a:r>
              <a:rPr lang="en-US" dirty="0" smtClean="0"/>
              <a:t>SonarQube</a:t>
            </a:r>
            <a:endParaRPr lang="en-US" dirty="0"/>
          </a:p>
        </p:txBody>
      </p:sp>
      <p:sp>
        <p:nvSpPr>
          <p:cNvPr id="8" name="Content Placeholder 7"/>
          <p:cNvSpPr>
            <a:spLocks noGrp="1"/>
          </p:cNvSpPr>
          <p:nvPr>
            <p:ph sz="quarter" idx="4"/>
          </p:nvPr>
        </p:nvSpPr>
        <p:spPr/>
        <p:txBody>
          <a:bodyPr/>
          <a:lstStyle/>
          <a:p>
            <a:r>
              <a:rPr lang="en-US" dirty="0" smtClean="0"/>
              <a:t>The elastic </a:t>
            </a:r>
            <a:r>
              <a:rPr lang="en-US" dirty="0"/>
              <a:t>search is used in </a:t>
            </a:r>
            <a:r>
              <a:rPr lang="en-US" dirty="0" err="1"/>
              <a:t>Sonarqube</a:t>
            </a:r>
            <a:r>
              <a:rPr lang="en-US" dirty="0"/>
              <a:t>, it makes it slightly challenging to run on a cloud environment </a:t>
            </a:r>
            <a:r>
              <a:rPr lang="en-US" dirty="0" smtClean="0"/>
              <a:t>like Azure</a:t>
            </a:r>
            <a:endParaRPr lang="en-US" dirty="0"/>
          </a:p>
        </p:txBody>
      </p:sp>
    </p:spTree>
    <p:extLst>
      <p:ext uri="{BB962C8B-B14F-4D97-AF65-F5344CB8AC3E}">
        <p14:creationId xmlns:p14="http://schemas.microsoft.com/office/powerpoint/2010/main" val="1323525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View</a:t>
            </a:r>
            <a:endParaRPr lang="en-US" dirty="0"/>
          </a:p>
        </p:txBody>
      </p:sp>
      <p:sp>
        <p:nvSpPr>
          <p:cNvPr id="7" name="Content Placeholder 6"/>
          <p:cNvSpPr>
            <a:spLocks noGrp="1"/>
          </p:cNvSpPr>
          <p:nvPr>
            <p:ph idx="1"/>
          </p:nvPr>
        </p:nvSpPr>
        <p:spPr>
          <a:xfrm>
            <a:off x="677334" y="1481959"/>
            <a:ext cx="8596668" cy="4966138"/>
          </a:xfrm>
        </p:spPr>
        <p:txBody>
          <a:bodyPr>
            <a:normAutofit fontScale="92500" lnSpcReduction="20000"/>
          </a:bodyPr>
          <a:lstStyle/>
          <a:p>
            <a:r>
              <a:rPr lang="en-US" b="1" dirty="0"/>
              <a:t>Ease of Deployment:</a:t>
            </a:r>
            <a:r>
              <a:rPr lang="en-US" dirty="0"/>
              <a:t> Reviewers agree that the installation of both solutions is a straightforward process.</a:t>
            </a:r>
            <a:br>
              <a:rPr lang="en-US" dirty="0"/>
            </a:br>
            <a:endParaRPr lang="en-US" dirty="0"/>
          </a:p>
          <a:p>
            <a:r>
              <a:rPr lang="en-US" b="1" dirty="0"/>
              <a:t>Features: </a:t>
            </a:r>
            <a:r>
              <a:rPr lang="en-US" dirty="0"/>
              <a:t>Users of both products are happy with their stability and scalability. </a:t>
            </a:r>
            <a:r>
              <a:rPr lang="en-US" dirty="0" smtClean="0"/>
              <a:t>Mend (</a:t>
            </a:r>
            <a:r>
              <a:rPr lang="en-US" dirty="0" err="1" smtClean="0"/>
              <a:t>WhiteSource</a:t>
            </a:r>
            <a:r>
              <a:rPr lang="en-US" dirty="0" smtClean="0"/>
              <a:t>) </a:t>
            </a:r>
            <a:r>
              <a:rPr lang="en-US" dirty="0"/>
              <a:t>users like its reporting and analytic capabilities and say it is good at identifying security vulnerabilities. Several </a:t>
            </a:r>
            <a:r>
              <a:rPr lang="en-US" dirty="0" smtClean="0"/>
              <a:t>Mend (</a:t>
            </a:r>
            <a:r>
              <a:rPr lang="en-US" dirty="0" err="1" smtClean="0"/>
              <a:t>WhiteSource</a:t>
            </a:r>
            <a:r>
              <a:rPr lang="en-US" dirty="0" smtClean="0"/>
              <a:t>) </a:t>
            </a:r>
            <a:r>
              <a:rPr lang="en-US" dirty="0"/>
              <a:t>users mention that its UI needs to be improved. SonarQube users praise its code quality detection and say it is user-friendly, robust, and provides support for many programming languages. Several users note that SonarQube needs better exporting and sharing options.</a:t>
            </a:r>
            <a:br>
              <a:rPr lang="en-US" dirty="0"/>
            </a:br>
            <a:endParaRPr lang="en-US" dirty="0"/>
          </a:p>
          <a:p>
            <a:r>
              <a:rPr lang="en-US" b="1" dirty="0"/>
              <a:t>Pricing:</a:t>
            </a:r>
            <a:r>
              <a:rPr lang="en-US" dirty="0"/>
              <a:t> Most </a:t>
            </a:r>
            <a:r>
              <a:rPr lang="en-US" dirty="0" smtClean="0"/>
              <a:t>Mend (</a:t>
            </a:r>
            <a:r>
              <a:rPr lang="en-US" dirty="0" err="1" smtClean="0"/>
              <a:t>WhiteSource</a:t>
            </a:r>
            <a:r>
              <a:rPr lang="en-US" dirty="0" smtClean="0"/>
              <a:t>) </a:t>
            </a:r>
            <a:r>
              <a:rPr lang="en-US" dirty="0"/>
              <a:t>users feel it is an expensive product, whereas SonarQube users say it is reasonably priced. SonarQube also offers a free version.</a:t>
            </a:r>
            <a:br>
              <a:rPr lang="en-US" dirty="0"/>
            </a:br>
            <a:endParaRPr lang="en-US" dirty="0"/>
          </a:p>
          <a:p>
            <a:r>
              <a:rPr lang="en-US" b="1" dirty="0"/>
              <a:t>Service and Support: </a:t>
            </a:r>
            <a:r>
              <a:rPr lang="en-US" dirty="0"/>
              <a:t>Most </a:t>
            </a:r>
            <a:r>
              <a:rPr lang="en-US" dirty="0" smtClean="0"/>
              <a:t>Mend (</a:t>
            </a:r>
            <a:r>
              <a:rPr lang="en-US" dirty="0" err="1" smtClean="0"/>
              <a:t>WhiteSource</a:t>
            </a:r>
            <a:r>
              <a:rPr lang="en-US" dirty="0" smtClean="0"/>
              <a:t>) </a:t>
            </a:r>
            <a:r>
              <a:rPr lang="en-US" dirty="0"/>
              <a:t>users report being satisfied with the level of support they receive. Some SonarQube users are satisfied with the support they receive while others write that the support’s response time is slow.</a:t>
            </a:r>
          </a:p>
          <a:p>
            <a:r>
              <a:rPr lang="en-US" b="1" dirty="0"/>
              <a:t>Comparison Results: </a:t>
            </a:r>
            <a:r>
              <a:rPr lang="en-US" dirty="0"/>
              <a:t>SonarQube comes out on top in this comparison. It is high performing and user-friendly. In addition, it is less expensive than </a:t>
            </a:r>
            <a:r>
              <a:rPr lang="en-US" dirty="0" smtClean="0"/>
              <a:t>Mend (</a:t>
            </a:r>
            <a:r>
              <a:rPr lang="en-US" dirty="0" err="1" smtClean="0"/>
              <a:t>WhiteSource</a:t>
            </a:r>
            <a:r>
              <a:rPr lang="en-US" dirty="0" smtClean="0"/>
              <a:t>).</a:t>
            </a:r>
            <a:endParaRPr lang="en-US" dirty="0"/>
          </a:p>
          <a:p>
            <a:endParaRPr lang="en-US" dirty="0"/>
          </a:p>
        </p:txBody>
      </p:sp>
    </p:spTree>
    <p:extLst>
      <p:ext uri="{BB962C8B-B14F-4D97-AF65-F5344CB8AC3E}">
        <p14:creationId xmlns:p14="http://schemas.microsoft.com/office/powerpoint/2010/main" val="3222366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0469"/>
          </a:xfrm>
        </p:spPr>
        <p:txBody>
          <a:bodyPr>
            <a:normAutofit fontScale="90000"/>
          </a:bodyPr>
          <a:lstStyle/>
          <a:p>
            <a:r>
              <a:rPr lang="en-US" b="1" dirty="0"/>
              <a:t>Benefits of SonarQube</a:t>
            </a:r>
            <a:br>
              <a:rPr lang="en-US" b="1" dirty="0"/>
            </a:br>
            <a:endParaRPr lang="en-US" dirty="0"/>
          </a:p>
        </p:txBody>
      </p:sp>
      <p:sp>
        <p:nvSpPr>
          <p:cNvPr id="3" name="Content Placeholder 2"/>
          <p:cNvSpPr>
            <a:spLocks noGrp="1"/>
          </p:cNvSpPr>
          <p:nvPr>
            <p:ph idx="1"/>
          </p:nvPr>
        </p:nvSpPr>
        <p:spPr>
          <a:xfrm>
            <a:off x="677334" y="1340069"/>
            <a:ext cx="8596668" cy="5123793"/>
          </a:xfrm>
        </p:spPr>
        <p:txBody>
          <a:bodyPr/>
          <a:lstStyle/>
          <a:p>
            <a:r>
              <a:rPr lang="en-US" b="1" dirty="0"/>
              <a:t>Sustainability</a:t>
            </a:r>
            <a:r>
              <a:rPr lang="en-US" dirty="0"/>
              <a:t> - Reduces complexity, possible vulnerabilities, and code duplications, </a:t>
            </a:r>
            <a:r>
              <a:rPr lang="en-US" dirty="0" smtClean="0"/>
              <a:t>optimizing </a:t>
            </a:r>
            <a:r>
              <a:rPr lang="en-US" dirty="0"/>
              <a:t>the life of applications.</a:t>
            </a:r>
          </a:p>
          <a:p>
            <a:r>
              <a:rPr lang="en-US" b="1" dirty="0"/>
              <a:t>Increase productivity</a:t>
            </a:r>
            <a:r>
              <a:rPr lang="en-US" dirty="0"/>
              <a:t> - Reduces the scale, cost of maintenance, and risk of the application; as such, it removes the need to spend more time changing the code</a:t>
            </a:r>
          </a:p>
          <a:p>
            <a:r>
              <a:rPr lang="en-US" b="1" dirty="0"/>
              <a:t>Quality code</a:t>
            </a:r>
            <a:r>
              <a:rPr lang="en-US" dirty="0"/>
              <a:t> - Code quality control is an inseparable part of the process of software development.</a:t>
            </a:r>
          </a:p>
          <a:p>
            <a:r>
              <a:rPr lang="en-US" b="1" dirty="0"/>
              <a:t>Detect Errors</a:t>
            </a:r>
            <a:r>
              <a:rPr lang="en-US" dirty="0"/>
              <a:t> - Detects errors in the code and alerts developers to fix them automatically before submitting them for output.</a:t>
            </a:r>
          </a:p>
          <a:p>
            <a:r>
              <a:rPr lang="en-US" b="1" dirty="0"/>
              <a:t>Increase consistency</a:t>
            </a:r>
            <a:r>
              <a:rPr lang="en-US" dirty="0"/>
              <a:t> - Determines where the code criteria are breached and enhances the quality</a:t>
            </a:r>
          </a:p>
          <a:p>
            <a:r>
              <a:rPr lang="en-US" b="1" dirty="0"/>
              <a:t>Business scaling</a:t>
            </a:r>
            <a:r>
              <a:rPr lang="en-US" dirty="0"/>
              <a:t> - No restriction on the number of projects to be evaluated</a:t>
            </a:r>
          </a:p>
          <a:p>
            <a:r>
              <a:rPr lang="en-US" b="1" dirty="0"/>
              <a:t>Enhance developer skills</a:t>
            </a:r>
            <a:r>
              <a:rPr lang="en-US" dirty="0"/>
              <a:t> - Regular feedback on quality problems helps developers to improve their coding skills</a:t>
            </a:r>
          </a:p>
          <a:p>
            <a:endParaRPr lang="en-US" dirty="0"/>
          </a:p>
        </p:txBody>
      </p:sp>
    </p:spTree>
    <p:extLst>
      <p:ext uri="{BB962C8B-B14F-4D97-AF65-F5344CB8AC3E}">
        <p14:creationId xmlns:p14="http://schemas.microsoft.com/office/powerpoint/2010/main" val="1382365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en-US" dirty="0" smtClean="0"/>
              <a:t>Sample Use case</a:t>
            </a:r>
            <a:endParaRPr lang="en-US" dirty="0"/>
          </a:p>
        </p:txBody>
      </p:sp>
      <p:sp>
        <p:nvSpPr>
          <p:cNvPr id="3" name="Content Placeholder 2"/>
          <p:cNvSpPr>
            <a:spLocks noGrp="1"/>
          </p:cNvSpPr>
          <p:nvPr>
            <p:ph idx="1"/>
          </p:nvPr>
        </p:nvSpPr>
        <p:spPr>
          <a:xfrm>
            <a:off x="677334" y="1418897"/>
            <a:ext cx="8596668" cy="4622465"/>
          </a:xfrm>
        </p:spPr>
        <p:txBody>
          <a:bodyPr>
            <a:normAutofit/>
          </a:bodyPr>
          <a:lstStyle/>
          <a:p>
            <a:pPr marL="0" indent="0">
              <a:buNone/>
            </a:pPr>
            <a:r>
              <a:rPr lang="en-US" dirty="0" err="1"/>
              <a:t>SonarQube</a:t>
            </a:r>
            <a:r>
              <a:rPr lang="en-US" dirty="0"/>
              <a:t> is being used </a:t>
            </a:r>
            <a:r>
              <a:rPr lang="en-US" dirty="0" smtClean="0"/>
              <a:t>in Company X as </a:t>
            </a:r>
            <a:r>
              <a:rPr lang="en-US" dirty="0"/>
              <a:t>an Static Application Security tool which will detect the security issues in code and will try to fix the vulnerabilities that compromises the app. It is being currently used in all the projects in </a:t>
            </a:r>
            <a:r>
              <a:rPr lang="en-US" dirty="0" smtClean="0"/>
              <a:t>the organization.</a:t>
            </a:r>
            <a:r>
              <a:rPr lang="en-US" dirty="0"/>
              <a:t/>
            </a:r>
            <a:br>
              <a:rPr lang="en-US" dirty="0"/>
            </a:br>
            <a:r>
              <a:rPr lang="en-US" dirty="0"/>
              <a:t>It being used in </a:t>
            </a:r>
            <a:r>
              <a:rPr lang="en-US" dirty="0" smtClean="0"/>
              <a:t>Azure DevOps </a:t>
            </a:r>
            <a:r>
              <a:rPr lang="en-US" dirty="0"/>
              <a:t>Continuous Integration pipeline to identify the vulnerabilities in code and provides detailed issue descriptions and code highlights that explain why </a:t>
            </a:r>
            <a:r>
              <a:rPr lang="en-US" dirty="0" smtClean="0"/>
              <a:t>the </a:t>
            </a:r>
            <a:r>
              <a:rPr lang="en-US" dirty="0"/>
              <a:t>code is at </a:t>
            </a:r>
            <a:r>
              <a:rPr lang="en-US" dirty="0" smtClean="0"/>
              <a:t>risk. It:</a:t>
            </a:r>
            <a:endParaRPr lang="en-US" dirty="0" smtClean="0"/>
          </a:p>
          <a:p>
            <a:pPr lvl="0"/>
            <a:r>
              <a:rPr lang="en-US" dirty="0" smtClean="0"/>
              <a:t>Generates Code </a:t>
            </a:r>
            <a:r>
              <a:rPr lang="en-US" dirty="0"/>
              <a:t>quality </a:t>
            </a:r>
            <a:r>
              <a:rPr lang="en-US" dirty="0" smtClean="0"/>
              <a:t>report</a:t>
            </a:r>
            <a:r>
              <a:rPr lang="en-US" dirty="0"/>
              <a:t> </a:t>
            </a:r>
          </a:p>
          <a:p>
            <a:pPr lvl="0"/>
            <a:r>
              <a:rPr lang="en-US" dirty="0"/>
              <a:t>Calculates </a:t>
            </a:r>
            <a:r>
              <a:rPr lang="en-US" dirty="0" smtClean="0"/>
              <a:t>terraform </a:t>
            </a:r>
            <a:r>
              <a:rPr lang="en-US" dirty="0"/>
              <a:t>coverage of the codebase very efficiently and </a:t>
            </a:r>
            <a:r>
              <a:rPr lang="en-US" dirty="0" smtClean="0"/>
              <a:t>precisely</a:t>
            </a:r>
            <a:endParaRPr lang="en-US" dirty="0"/>
          </a:p>
          <a:p>
            <a:pPr lvl="0"/>
            <a:r>
              <a:rPr lang="en-US" dirty="0"/>
              <a:t>Highlights the bugs and vulnerabilities in our </a:t>
            </a:r>
            <a:r>
              <a:rPr lang="en-US" dirty="0" smtClean="0"/>
              <a:t>codebase</a:t>
            </a:r>
            <a:endParaRPr lang="en-US" dirty="0"/>
          </a:p>
          <a:p>
            <a:pPr lvl="0"/>
            <a:r>
              <a:rPr lang="en-US" dirty="0"/>
              <a:t>Informs the user of the improvements which can be done to the code to make it </a:t>
            </a:r>
            <a:r>
              <a:rPr lang="en-US" dirty="0" smtClean="0"/>
              <a:t>cleaner</a:t>
            </a:r>
            <a:endParaRPr lang="en-US" dirty="0"/>
          </a:p>
          <a:p>
            <a:pPr lvl="0"/>
            <a:r>
              <a:rPr lang="en-US" dirty="0" smtClean="0"/>
              <a:t>Also </a:t>
            </a:r>
            <a:r>
              <a:rPr lang="en-US" dirty="0"/>
              <a:t>suggests remediation and resolution of the problems it highlights</a:t>
            </a:r>
          </a:p>
          <a:p>
            <a:endParaRPr lang="en-US" dirty="0"/>
          </a:p>
        </p:txBody>
      </p:sp>
    </p:spTree>
    <p:extLst>
      <p:ext uri="{BB962C8B-B14F-4D97-AF65-F5344CB8AC3E}">
        <p14:creationId xmlns:p14="http://schemas.microsoft.com/office/powerpoint/2010/main" val="2289924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0469"/>
          </a:xfrm>
        </p:spPr>
        <p:txBody>
          <a:bodyPr/>
          <a:lstStyle/>
          <a:p>
            <a:r>
              <a:rPr lang="en-US" dirty="0" smtClean="0"/>
              <a:t>Limitations</a:t>
            </a:r>
            <a:endParaRPr lang="en-US" dirty="0"/>
          </a:p>
        </p:txBody>
      </p:sp>
      <p:sp>
        <p:nvSpPr>
          <p:cNvPr id="3" name="Content Placeholder 2"/>
          <p:cNvSpPr>
            <a:spLocks noGrp="1"/>
          </p:cNvSpPr>
          <p:nvPr>
            <p:ph idx="1"/>
          </p:nvPr>
        </p:nvSpPr>
        <p:spPr>
          <a:xfrm>
            <a:off x="677334" y="1340069"/>
            <a:ext cx="8596668" cy="4966138"/>
          </a:xfrm>
        </p:spPr>
        <p:txBody>
          <a:bodyPr>
            <a:normAutofit/>
          </a:bodyPr>
          <a:lstStyle/>
          <a:p>
            <a:pPr lvl="0"/>
            <a:r>
              <a:rPr lang="en-US" dirty="0"/>
              <a:t>A downtime of the cluster has to be accepted when performing SonarQube upgrade or plugins </a:t>
            </a:r>
            <a:r>
              <a:rPr lang="en-US" dirty="0" smtClean="0"/>
              <a:t>installations.</a:t>
            </a:r>
            <a:endParaRPr lang="en-US" dirty="0"/>
          </a:p>
          <a:p>
            <a:pPr lvl="0"/>
            <a:r>
              <a:rPr lang="en-US" dirty="0"/>
              <a:t>There is no way to perform actions on the cluster from a central app - all operations have to be done manually on each node of the </a:t>
            </a:r>
            <a:r>
              <a:rPr lang="en-US" dirty="0" smtClean="0"/>
              <a:t>cluster.</a:t>
            </a:r>
            <a:endParaRPr lang="en-US" dirty="0"/>
          </a:p>
          <a:p>
            <a:pPr lvl="0"/>
            <a:r>
              <a:rPr lang="en-US" dirty="0"/>
              <a:t>All application nodes must be stopped when installing, uninstalling or upgrading a </a:t>
            </a:r>
            <a:r>
              <a:rPr lang="en-US" dirty="0" smtClean="0"/>
              <a:t>plugin.</a:t>
            </a:r>
            <a:endParaRPr lang="en-US" dirty="0"/>
          </a:p>
          <a:p>
            <a:pPr lvl="0"/>
            <a:r>
              <a:rPr lang="en-US" dirty="0"/>
              <a:t>Plugins are not shared, it means if you install/uninstall/upgrade a given plugin in one application node, you need to do the same actions on the other application </a:t>
            </a:r>
            <a:r>
              <a:rPr lang="en-US" dirty="0" smtClean="0"/>
              <a:t>node.</a:t>
            </a:r>
            <a:endParaRPr lang="en-US" dirty="0"/>
          </a:p>
          <a:p>
            <a:pPr lvl="0"/>
            <a:r>
              <a:rPr lang="en-US" dirty="0"/>
              <a:t>Importing a new custom quality profile on SonarQube is a bit tricky, it can be made </a:t>
            </a:r>
            <a:r>
              <a:rPr lang="en-US" dirty="0" smtClean="0"/>
              <a:t>easier.</a:t>
            </a:r>
            <a:endParaRPr lang="en-US" dirty="0"/>
          </a:p>
          <a:p>
            <a:pPr lvl="0"/>
            <a:r>
              <a:rPr lang="en-US" dirty="0"/>
              <a:t>Every second time when we want to rerun the server, we have to restart the whole system, otherwise, the server stops and closes </a:t>
            </a:r>
            <a:r>
              <a:rPr lang="en-US" dirty="0" smtClean="0"/>
              <a:t>automatically.</a:t>
            </a:r>
            <a:endParaRPr lang="en-US" dirty="0"/>
          </a:p>
          <a:p>
            <a:endParaRPr lang="en-US" dirty="0"/>
          </a:p>
        </p:txBody>
      </p:sp>
    </p:spTree>
    <p:extLst>
      <p:ext uri="{BB962C8B-B14F-4D97-AF65-F5344CB8AC3E}">
        <p14:creationId xmlns:p14="http://schemas.microsoft.com/office/powerpoint/2010/main" val="894213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2717"/>
          </a:xfrm>
        </p:spPr>
        <p:txBody>
          <a:bodyPr/>
          <a:lstStyle/>
          <a:p>
            <a:r>
              <a:rPr lang="en-US" dirty="0" smtClean="0"/>
              <a:t>Community Support</a:t>
            </a:r>
            <a:endParaRPr lang="en-US" dirty="0"/>
          </a:p>
        </p:txBody>
      </p:sp>
      <p:sp>
        <p:nvSpPr>
          <p:cNvPr id="3" name="Content Placeholder 2"/>
          <p:cNvSpPr>
            <a:spLocks noGrp="1"/>
          </p:cNvSpPr>
          <p:nvPr>
            <p:ph idx="1"/>
          </p:nvPr>
        </p:nvSpPr>
        <p:spPr>
          <a:xfrm>
            <a:off x="677334" y="1592317"/>
            <a:ext cx="8596668" cy="4449045"/>
          </a:xfrm>
        </p:spPr>
        <p:txBody>
          <a:bodyPr>
            <a:normAutofit/>
          </a:bodyPr>
          <a:lstStyle/>
          <a:p>
            <a:r>
              <a:rPr lang="en-US" u="sng" dirty="0">
                <a:hlinkClick r:id="rId2"/>
              </a:rPr>
              <a:t>https://www.sonarqube.org/community</a:t>
            </a:r>
            <a:r>
              <a:rPr lang="en-US" u="sng" dirty="0" smtClean="0">
                <a:hlinkClick r:id="rId2"/>
              </a:rPr>
              <a:t>/</a:t>
            </a:r>
            <a:endParaRPr lang="en-US" u="sng" dirty="0" smtClean="0"/>
          </a:p>
          <a:p>
            <a:pPr marL="0" indent="0">
              <a:buNone/>
            </a:pPr>
            <a:endParaRPr lang="en-US" dirty="0"/>
          </a:p>
          <a:p>
            <a:pPr marL="0" indent="0">
              <a:buNone/>
            </a:pPr>
            <a:r>
              <a:rPr lang="en-US" dirty="0" smtClean="0"/>
              <a:t>Need </a:t>
            </a:r>
            <a:r>
              <a:rPr lang="en-US" dirty="0"/>
              <a:t>to ask a question, report a bug or discuss a feature? Visit our community forum!  </a:t>
            </a:r>
          </a:p>
          <a:p>
            <a:pPr marL="0" indent="0">
              <a:buNone/>
            </a:pPr>
            <a:r>
              <a:rPr lang="en-US" b="1" dirty="0"/>
              <a:t>Community </a:t>
            </a:r>
            <a:r>
              <a:rPr lang="en-US" b="1" dirty="0" smtClean="0"/>
              <a:t>Forum</a:t>
            </a:r>
            <a:r>
              <a:rPr lang="en-US" dirty="0"/>
              <a:t> </a:t>
            </a:r>
          </a:p>
          <a:p>
            <a:r>
              <a:rPr lang="en-US" u="sng" dirty="0">
                <a:hlinkClick r:id="rId3"/>
              </a:rPr>
              <a:t>https://</a:t>
            </a:r>
            <a:r>
              <a:rPr lang="en-US" u="sng">
                <a:hlinkClick r:id="rId3"/>
              </a:rPr>
              <a:t>community.sonarsource.com</a:t>
            </a:r>
            <a:r>
              <a:rPr lang="en-US" u="sng" smtClean="0">
                <a:hlinkClick r:id="rId3"/>
              </a:rPr>
              <a:t>/</a:t>
            </a:r>
            <a:endParaRPr lang="en-US" dirty="0"/>
          </a:p>
          <a:p>
            <a:pPr marL="0" indent="0">
              <a:buNone/>
            </a:pPr>
            <a:endParaRPr lang="en-US" dirty="0"/>
          </a:p>
          <a:p>
            <a:pPr marL="0" indent="0">
              <a:buNone/>
            </a:pPr>
            <a:r>
              <a:rPr lang="en-US" dirty="0"/>
              <a:t>This is a public forum moderated by </a:t>
            </a:r>
            <a:r>
              <a:rPr lang="en-US" dirty="0" err="1"/>
              <a:t>SonarSource</a:t>
            </a:r>
            <a:r>
              <a:rPr lang="en-US" dirty="0"/>
              <a:t> staff when they have </a:t>
            </a:r>
            <a:r>
              <a:rPr lang="en-US" dirty="0" smtClean="0"/>
              <a:t>time.</a:t>
            </a:r>
          </a:p>
          <a:p>
            <a:pPr marL="0" indent="0">
              <a:buNone/>
            </a:pPr>
            <a:r>
              <a:rPr lang="en-US" dirty="0" smtClean="0"/>
              <a:t>The </a:t>
            </a:r>
            <a:r>
              <a:rPr lang="en-US" dirty="0"/>
              <a:t>goal of this community is to give you a place to discuss getting up and running with </a:t>
            </a:r>
            <a:r>
              <a:rPr lang="en-US" dirty="0" err="1"/>
              <a:t>SonarSource</a:t>
            </a:r>
            <a:r>
              <a:rPr lang="en-US" dirty="0"/>
              <a:t> products and then making the most of them for Code Quality and Code Security in your workflows.</a:t>
            </a:r>
          </a:p>
          <a:p>
            <a:endParaRPr lang="en-US" dirty="0"/>
          </a:p>
        </p:txBody>
      </p:sp>
    </p:spTree>
    <p:extLst>
      <p:ext uri="{BB962C8B-B14F-4D97-AF65-F5344CB8AC3E}">
        <p14:creationId xmlns:p14="http://schemas.microsoft.com/office/powerpoint/2010/main" val="1968164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Can SonarQube be used for TERRAFORM IAC?</a:t>
            </a:r>
            <a:br>
              <a:rPr lang="en-US" b="1" dirty="0"/>
            </a:br>
            <a:endParaRPr lang="en-US" dirty="0"/>
          </a:p>
        </p:txBody>
      </p:sp>
      <p:sp>
        <p:nvSpPr>
          <p:cNvPr id="3" name="Content Placeholder 2"/>
          <p:cNvSpPr>
            <a:spLocks noGrp="1"/>
          </p:cNvSpPr>
          <p:nvPr>
            <p:ph idx="1"/>
          </p:nvPr>
        </p:nvSpPr>
        <p:spPr/>
        <p:txBody>
          <a:bodyPr>
            <a:normAutofit/>
          </a:bodyPr>
          <a:lstStyle/>
          <a:p>
            <a:r>
              <a:rPr lang="en-US" dirty="0"/>
              <a:t>Yes, In the 9.2 release, SonarQube added support for analyzing </a:t>
            </a:r>
            <a:r>
              <a:rPr lang="en-US" dirty="0" err="1"/>
              <a:t>CloudFormation</a:t>
            </a:r>
            <a:r>
              <a:rPr lang="en-US" dirty="0"/>
              <a:t> and Terraform files. </a:t>
            </a:r>
          </a:p>
          <a:p>
            <a:r>
              <a:rPr lang="en-US" dirty="0" smtClean="0"/>
              <a:t>SonarQube </a:t>
            </a:r>
            <a:r>
              <a:rPr lang="en-US" dirty="0"/>
              <a:t>helps developers secure not just their code, but also their deployments. Because just moving to the cloud doesn't make your application secure. While Azure manages the security of the cloud; it's still up to you to manage what you're putting there. And that means securing not just the code but also how it's deployed</a:t>
            </a:r>
            <a:r>
              <a:rPr lang="en-US" dirty="0" smtClean="0"/>
              <a:t>.</a:t>
            </a:r>
            <a:endParaRPr lang="en-US" dirty="0"/>
          </a:p>
        </p:txBody>
      </p:sp>
    </p:spTree>
    <p:extLst>
      <p:ext uri="{BB962C8B-B14F-4D97-AF65-F5344CB8AC3E}">
        <p14:creationId xmlns:p14="http://schemas.microsoft.com/office/powerpoint/2010/main" val="2092945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77334" y="1450427"/>
            <a:ext cx="8596668" cy="5234151"/>
          </a:xfrm>
        </p:spPr>
        <p:txBody>
          <a:bodyPr>
            <a:normAutofit lnSpcReduction="10000"/>
          </a:bodyPr>
          <a:lstStyle/>
          <a:p>
            <a:r>
              <a:rPr lang="en-US" u="sng" dirty="0">
                <a:hlinkClick r:id="rId2"/>
              </a:rPr>
              <a:t>https://docs.sonarqube.org/latest/analysis/azuredevops-integration</a:t>
            </a:r>
            <a:r>
              <a:rPr lang="en-US" u="sng" dirty="0" smtClean="0">
                <a:hlinkClick r:id="rId2"/>
              </a:rPr>
              <a:t>/</a:t>
            </a:r>
            <a:endParaRPr lang="en-US" u="sng" dirty="0" smtClean="0"/>
          </a:p>
          <a:p>
            <a:endParaRPr lang="en-US" u="sng" dirty="0"/>
          </a:p>
          <a:p>
            <a:r>
              <a:rPr lang="en-US" dirty="0">
                <a:hlinkClick r:id="rId3"/>
              </a:rPr>
              <a:t>https://</a:t>
            </a:r>
            <a:r>
              <a:rPr lang="en-US" dirty="0" smtClean="0">
                <a:hlinkClick r:id="rId3"/>
              </a:rPr>
              <a:t>dzone.com/articles/why-sonarqube-1</a:t>
            </a:r>
            <a:endParaRPr lang="en-US" dirty="0" smtClean="0"/>
          </a:p>
          <a:p>
            <a:endParaRPr lang="en-US" dirty="0"/>
          </a:p>
          <a:p>
            <a:r>
              <a:rPr lang="en-US" u="sng" dirty="0">
                <a:hlinkClick r:id="rId4"/>
              </a:rPr>
              <a:t>https://www.sonarqube.org/microsoft-azure-devops-integration</a:t>
            </a:r>
            <a:r>
              <a:rPr lang="en-US" u="sng" dirty="0" smtClean="0">
                <a:hlinkClick r:id="rId4"/>
              </a:rPr>
              <a:t>/</a:t>
            </a:r>
            <a:endParaRPr lang="en-US" u="sng" dirty="0" smtClean="0"/>
          </a:p>
          <a:p>
            <a:endParaRPr lang="en-US" u="sng" dirty="0" smtClean="0"/>
          </a:p>
          <a:p>
            <a:r>
              <a:rPr lang="en-US" dirty="0">
                <a:hlinkClick r:id="rId5"/>
              </a:rPr>
              <a:t>https://</a:t>
            </a:r>
            <a:r>
              <a:rPr lang="en-US" dirty="0" smtClean="0">
                <a:hlinkClick r:id="rId5"/>
              </a:rPr>
              <a:t>community.sonarsource.com/t/sonarcloud-detects-security-problems-in-terraform-for-azure-files/57678</a:t>
            </a:r>
            <a:endParaRPr lang="en-US" dirty="0"/>
          </a:p>
          <a:p>
            <a:pPr marL="0" indent="0">
              <a:buNone/>
            </a:pPr>
            <a:endParaRPr lang="en-US" dirty="0" smtClean="0"/>
          </a:p>
          <a:p>
            <a:r>
              <a:rPr lang="en-US" u="sng" dirty="0">
                <a:hlinkClick r:id="rId6"/>
              </a:rPr>
              <a:t>https://foxutech.com/benefits-of-sonarqube/#:~:</a:t>
            </a:r>
            <a:r>
              <a:rPr lang="en-US" u="sng" dirty="0" smtClean="0">
                <a:hlinkClick r:id="rId6"/>
              </a:rPr>
              <a:t>text=SonarQube%20platform%20significantly%20increases%20the,the%20ability%20to%20handle%20changes</a:t>
            </a:r>
            <a:endParaRPr lang="en-US" u="sng" dirty="0" smtClean="0"/>
          </a:p>
          <a:p>
            <a:pPr marL="0" indent="0">
              <a:buNone/>
            </a:pPr>
            <a:endParaRPr lang="en-US" u="sng" dirty="0" smtClean="0"/>
          </a:p>
          <a:p>
            <a:r>
              <a:rPr lang="en-US" dirty="0">
                <a:hlinkClick r:id="rId7"/>
              </a:rPr>
              <a:t>https://</a:t>
            </a:r>
            <a:r>
              <a:rPr lang="en-US" dirty="0" smtClean="0">
                <a:hlinkClick r:id="rId7"/>
              </a:rPr>
              <a:t>www.trustradius.com/products/sonarqube/reviews?qs=product-usage#reviews</a:t>
            </a:r>
            <a:endParaRPr lang="en-US" dirty="0" smtClean="0"/>
          </a:p>
          <a:p>
            <a:endParaRPr lang="en-US" dirty="0"/>
          </a:p>
        </p:txBody>
      </p:sp>
    </p:spTree>
    <p:extLst>
      <p:ext uri="{BB962C8B-B14F-4D97-AF65-F5344CB8AC3E}">
        <p14:creationId xmlns:p14="http://schemas.microsoft.com/office/powerpoint/2010/main" val="352712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9655"/>
          </a:xfrm>
        </p:spPr>
        <p:txBody>
          <a:bodyPr/>
          <a:lstStyle/>
          <a:p>
            <a:r>
              <a:rPr lang="en-US" dirty="0" smtClean="0"/>
              <a:t>SonarQube Features</a:t>
            </a:r>
            <a:endParaRPr lang="en-US" dirty="0"/>
          </a:p>
        </p:txBody>
      </p:sp>
      <p:sp>
        <p:nvSpPr>
          <p:cNvPr id="3" name="Content Placeholder 2"/>
          <p:cNvSpPr>
            <a:spLocks noGrp="1"/>
          </p:cNvSpPr>
          <p:nvPr>
            <p:ph idx="1"/>
          </p:nvPr>
        </p:nvSpPr>
        <p:spPr>
          <a:xfrm>
            <a:off x="677334" y="1686910"/>
            <a:ext cx="8596668" cy="4776951"/>
          </a:xfrm>
        </p:spPr>
        <p:txBody>
          <a:bodyPr>
            <a:normAutofit fontScale="92500" lnSpcReduction="20000"/>
          </a:bodyPr>
          <a:lstStyle/>
          <a:p>
            <a:pPr marL="0" indent="0" fontAlgn="base">
              <a:buNone/>
            </a:pPr>
            <a:r>
              <a:rPr lang="en-US" dirty="0" smtClean="0"/>
              <a:t>SonarQube </a:t>
            </a:r>
            <a:r>
              <a:rPr lang="en-US" dirty="0"/>
              <a:t>can perform analysis on </a:t>
            </a:r>
            <a:r>
              <a:rPr lang="en-US" b="1" dirty="0"/>
              <a:t>20+ different languages</a:t>
            </a:r>
            <a:r>
              <a:rPr lang="en-US" dirty="0"/>
              <a:t>. Some of the features are</a:t>
            </a:r>
            <a:r>
              <a:rPr lang="en-US" dirty="0" smtClean="0"/>
              <a:t>:</a:t>
            </a:r>
            <a:endParaRPr lang="en-US" dirty="0"/>
          </a:p>
          <a:p>
            <a:r>
              <a:rPr lang="en-US" dirty="0"/>
              <a:t>SonarQube doesn't just show you what's wrong. It also offers quality-management tools to actively help you put it right</a:t>
            </a:r>
          </a:p>
          <a:p>
            <a:r>
              <a:rPr lang="en-US" dirty="0" err="1"/>
              <a:t>SonarQube's</a:t>
            </a:r>
            <a:r>
              <a:rPr lang="en-US" dirty="0"/>
              <a:t> commercial competitors seem to focus their definition of quality mainly on bugs and complexity, whereas </a:t>
            </a:r>
            <a:r>
              <a:rPr lang="en-US" dirty="0" err="1"/>
              <a:t>SonarQube's</a:t>
            </a:r>
            <a:r>
              <a:rPr lang="en-US" dirty="0"/>
              <a:t> offerings span what its creators call the Seven Axes of Quality</a:t>
            </a:r>
          </a:p>
          <a:p>
            <a:r>
              <a:rPr lang="en-US" dirty="0"/>
              <a:t>SonarQube addresses not just bugs but also coding rules, test coverage, duplications, API documentation, complexity, and architecture, providing all these details in a dashboard</a:t>
            </a:r>
          </a:p>
          <a:p>
            <a:r>
              <a:rPr lang="en-US" dirty="0"/>
              <a:t>It gives you a moment-in-time snapshot of your code quality today, as well as trends of lagging (what's already gone wrong) and leading (what's likely to go wrong in the future) quality indicators</a:t>
            </a:r>
          </a:p>
          <a:p>
            <a:r>
              <a:rPr lang="en-US" dirty="0"/>
              <a:t>It provides you with metrics to help you take right decision. In nearly every industry, serious leaders track metrics. Whether it's manufacturing defects and waste, sales and revenue, or baseball hits and RBIs, there are metrics that tell you how you're doing: if you're doing well overall, or whether you're getting better or worse.</a:t>
            </a:r>
          </a:p>
          <a:p>
            <a:endParaRPr lang="en-US" dirty="0"/>
          </a:p>
        </p:txBody>
      </p:sp>
    </p:spTree>
    <p:extLst>
      <p:ext uri="{BB962C8B-B14F-4D97-AF65-F5344CB8AC3E}">
        <p14:creationId xmlns:p14="http://schemas.microsoft.com/office/powerpoint/2010/main" val="87413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what kind of features we can achieve via SonarQube TERRAFORM plugin?</a:t>
            </a:r>
            <a:br>
              <a:rPr lang="en-US" b="1" dirty="0"/>
            </a:br>
            <a:endParaRPr lang="en-US" dirty="0"/>
          </a:p>
        </p:txBody>
      </p:sp>
      <p:sp>
        <p:nvSpPr>
          <p:cNvPr id="3" name="Content Placeholder 2"/>
          <p:cNvSpPr>
            <a:spLocks noGrp="1"/>
          </p:cNvSpPr>
          <p:nvPr>
            <p:ph idx="1"/>
          </p:nvPr>
        </p:nvSpPr>
        <p:spPr>
          <a:xfrm>
            <a:off x="677334" y="2160589"/>
            <a:ext cx="8596668" cy="4177149"/>
          </a:xfrm>
        </p:spPr>
        <p:txBody>
          <a:bodyPr>
            <a:normAutofit/>
          </a:bodyPr>
          <a:lstStyle/>
          <a:p>
            <a:r>
              <a:rPr lang="en-US" dirty="0" err="1"/>
              <a:t>SonarQube</a:t>
            </a:r>
            <a:r>
              <a:rPr lang="en-US" dirty="0"/>
              <a:t> provides possibility to detect security issues on Microsoft Azure and also provides the support of Terraform for Azure for the following domains:</a:t>
            </a:r>
          </a:p>
          <a:p>
            <a:endParaRPr lang="en-US" dirty="0"/>
          </a:p>
          <a:p>
            <a:pPr lvl="1">
              <a:buFont typeface="Wingdings" panose="05000000000000000000" pitchFamily="2" charset="2"/>
              <a:buChar char="§"/>
            </a:pPr>
            <a:r>
              <a:rPr lang="en-US" dirty="0"/>
              <a:t>Encryption at Rest </a:t>
            </a:r>
          </a:p>
          <a:p>
            <a:pPr marL="914400" lvl="2" indent="0">
              <a:buNone/>
            </a:pPr>
            <a:r>
              <a:rPr lang="en-US" dirty="0"/>
              <a:t>Encryption at rest is designed to prevent the attacker from accessing the unencrypted data by ensuring the data is encrypted when on disk.</a:t>
            </a:r>
          </a:p>
          <a:p>
            <a:pPr marL="914400" lvl="2" indent="0">
              <a:buNone/>
            </a:pPr>
            <a:endParaRPr lang="en-US" dirty="0"/>
          </a:p>
          <a:p>
            <a:pPr lvl="1">
              <a:buFont typeface="Wingdings" panose="05000000000000000000" pitchFamily="2" charset="2"/>
              <a:buChar char="§"/>
            </a:pPr>
            <a:r>
              <a:rPr lang="en-US" dirty="0"/>
              <a:t>Encryption at Transit </a:t>
            </a:r>
          </a:p>
          <a:p>
            <a:pPr marL="914400" lvl="2" indent="0">
              <a:buNone/>
            </a:pPr>
            <a:r>
              <a:rPr lang="en-US" dirty="0"/>
              <a:t>Encryption in transit: protects your data if communications are intercepted while data moves between your site and the cloud provider or between two services.</a:t>
            </a:r>
          </a:p>
          <a:p>
            <a:endParaRPr lang="en-US" dirty="0"/>
          </a:p>
        </p:txBody>
      </p:sp>
    </p:spTree>
    <p:extLst>
      <p:ext uri="{BB962C8B-B14F-4D97-AF65-F5344CB8AC3E}">
        <p14:creationId xmlns:p14="http://schemas.microsoft.com/office/powerpoint/2010/main" val="3357608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what kind of features we can achieve via SonarQube TERRAFORM plugin?</a:t>
            </a:r>
            <a:br>
              <a:rPr lang="en-US" b="1" dirty="0"/>
            </a:br>
            <a:endParaRPr lang="en-US" dirty="0"/>
          </a:p>
        </p:txBody>
      </p:sp>
      <p:sp>
        <p:nvSpPr>
          <p:cNvPr id="3" name="Content Placeholder 2"/>
          <p:cNvSpPr>
            <a:spLocks noGrp="1"/>
          </p:cNvSpPr>
          <p:nvPr>
            <p:ph idx="1"/>
          </p:nvPr>
        </p:nvSpPr>
        <p:spPr>
          <a:xfrm>
            <a:off x="677334" y="2160589"/>
            <a:ext cx="8596668" cy="4177149"/>
          </a:xfrm>
        </p:spPr>
        <p:txBody>
          <a:bodyPr>
            <a:normAutofit/>
          </a:bodyPr>
          <a:lstStyle/>
          <a:p>
            <a:pPr lvl="1">
              <a:buFont typeface="Wingdings" panose="05000000000000000000" pitchFamily="2" charset="2"/>
              <a:buChar char="§"/>
            </a:pPr>
            <a:r>
              <a:rPr lang="en-US" dirty="0" smtClean="0"/>
              <a:t>Public </a:t>
            </a:r>
            <a:r>
              <a:rPr lang="en-US" dirty="0"/>
              <a:t>Access </a:t>
            </a:r>
            <a:endParaRPr lang="en-US" dirty="0" smtClean="0"/>
          </a:p>
          <a:p>
            <a:pPr marL="914400" lvl="2" indent="0">
              <a:buNone/>
            </a:pPr>
            <a:r>
              <a:rPr lang="en-US" dirty="0"/>
              <a:t>Public access is disallowed for the azure account so any anonymous requests to that account will fail</a:t>
            </a:r>
            <a:r>
              <a:rPr lang="en-US" dirty="0" smtClean="0"/>
              <a:t>.</a:t>
            </a:r>
          </a:p>
          <a:p>
            <a:pPr marL="914400" lvl="2" indent="0">
              <a:buNone/>
            </a:pPr>
            <a:endParaRPr lang="en-US" dirty="0" smtClean="0"/>
          </a:p>
          <a:p>
            <a:pPr lvl="1">
              <a:buFont typeface="Wingdings" panose="05000000000000000000" pitchFamily="2" charset="2"/>
              <a:buChar char="§"/>
            </a:pPr>
            <a:r>
              <a:rPr lang="en-US" dirty="0" smtClean="0"/>
              <a:t>Permission </a:t>
            </a:r>
            <a:r>
              <a:rPr lang="en-US" dirty="0"/>
              <a:t>and Access </a:t>
            </a:r>
            <a:r>
              <a:rPr lang="en-US" dirty="0" smtClean="0"/>
              <a:t>Control</a:t>
            </a:r>
          </a:p>
          <a:p>
            <a:pPr marL="914400" lvl="2" indent="0">
              <a:buNone/>
            </a:pPr>
            <a:r>
              <a:rPr lang="en-US" dirty="0"/>
              <a:t>Role-based access control helps you manage who has access to resources, what they can do with those resources, and what areas they have access to.</a:t>
            </a:r>
            <a:endParaRPr lang="en-US" dirty="0" smtClean="0"/>
          </a:p>
          <a:p>
            <a:pPr marL="457200" lvl="1" indent="0">
              <a:buNone/>
            </a:pPr>
            <a:endParaRPr lang="en-US" dirty="0" smtClean="0"/>
          </a:p>
          <a:p>
            <a:r>
              <a:rPr lang="en-US" dirty="0" smtClean="0"/>
              <a:t>Additionally</a:t>
            </a:r>
            <a:r>
              <a:rPr lang="en-US" dirty="0"/>
              <a:t>, the domains for Azure Cloud Terraform analysis include </a:t>
            </a:r>
            <a:r>
              <a:rPr lang="en-US" dirty="0" smtClean="0"/>
              <a:t>Azure </a:t>
            </a:r>
            <a:r>
              <a:rPr lang="en-US" dirty="0"/>
              <a:t>Active Directory, Azure Resource Manager and public network access.</a:t>
            </a:r>
          </a:p>
          <a:p>
            <a:endParaRPr lang="en-US" dirty="0"/>
          </a:p>
        </p:txBody>
      </p:sp>
    </p:spTree>
    <p:extLst>
      <p:ext uri="{BB962C8B-B14F-4D97-AF65-F5344CB8AC3E}">
        <p14:creationId xmlns:p14="http://schemas.microsoft.com/office/powerpoint/2010/main" val="69593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integration with Azure Pipeline</a:t>
            </a:r>
            <a:endParaRPr lang="en-US" dirty="0"/>
          </a:p>
        </p:txBody>
      </p:sp>
      <p:sp>
        <p:nvSpPr>
          <p:cNvPr id="3" name="Content Placeholder 2"/>
          <p:cNvSpPr>
            <a:spLocks noGrp="1"/>
          </p:cNvSpPr>
          <p:nvPr>
            <p:ph idx="1"/>
          </p:nvPr>
        </p:nvSpPr>
        <p:spPr>
          <a:xfrm>
            <a:off x="677334" y="2160589"/>
            <a:ext cx="8596668" cy="4492459"/>
          </a:xfrm>
        </p:spPr>
        <p:txBody>
          <a:bodyPr>
            <a:normAutofit/>
          </a:bodyPr>
          <a:lstStyle/>
          <a:p>
            <a:pPr marL="0" indent="0">
              <a:buNone/>
            </a:pPr>
            <a:r>
              <a:rPr lang="en-US" dirty="0"/>
              <a:t>SonarQube Commercial Editions integrate tightly with Microsoft Azure DevOps</a:t>
            </a:r>
            <a:br>
              <a:rPr lang="en-US" dirty="0"/>
            </a:br>
            <a:r>
              <a:rPr lang="en-US" dirty="0"/>
              <a:t>(Server &amp; </a:t>
            </a:r>
            <a:r>
              <a:rPr lang="en-US" dirty="0" smtClean="0"/>
              <a:t>Services) </a:t>
            </a:r>
            <a:r>
              <a:rPr lang="en-US" dirty="0"/>
              <a:t>so your team can write clean, quality code all day long</a:t>
            </a:r>
            <a:r>
              <a:rPr lang="en-US" dirty="0" smtClean="0"/>
              <a:t>!</a:t>
            </a:r>
          </a:p>
          <a:p>
            <a:pPr marL="0" indent="0">
              <a:buNone/>
            </a:pPr>
            <a:endParaRPr lang="en-US" dirty="0"/>
          </a:p>
          <a:p>
            <a:pPr marL="0" indent="0">
              <a:buNone/>
            </a:pPr>
            <a:r>
              <a:rPr lang="en-US" dirty="0" smtClean="0"/>
              <a:t>Following are the benefits of this integration:</a:t>
            </a:r>
          </a:p>
          <a:p>
            <a:r>
              <a:rPr lang="en-US" b="1" dirty="0"/>
              <a:t>Find issues before you </a:t>
            </a:r>
            <a:r>
              <a:rPr lang="en-US" b="1" dirty="0" smtClean="0"/>
              <a:t>merge</a:t>
            </a:r>
          </a:p>
          <a:p>
            <a:pPr marL="0" indent="0">
              <a:buNone/>
            </a:pPr>
            <a:r>
              <a:rPr lang="en-US" b="1" dirty="0"/>
              <a:t>	</a:t>
            </a:r>
            <a:r>
              <a:rPr lang="en-US" dirty="0" smtClean="0"/>
              <a:t>SonarQube </a:t>
            </a:r>
            <a:r>
              <a:rPr lang="en-US" dirty="0"/>
              <a:t>analyzes branches and Pull Requests so you spot and resolve </a:t>
            </a:r>
            <a:r>
              <a:rPr lang="en-US" dirty="0" smtClean="0"/>
              <a:t>	issues BEFORE </a:t>
            </a:r>
            <a:r>
              <a:rPr lang="en-US" dirty="0"/>
              <a:t>you merge to master. Clean code becomes the norm</a:t>
            </a:r>
            <a:r>
              <a:rPr lang="en-US" dirty="0" smtClean="0"/>
              <a:t>!</a:t>
            </a:r>
          </a:p>
          <a:p>
            <a:r>
              <a:rPr lang="en-US" b="1" dirty="0"/>
              <a:t>Always know your code </a:t>
            </a:r>
            <a:r>
              <a:rPr lang="en-US" b="1" dirty="0" smtClean="0"/>
              <a:t>health</a:t>
            </a:r>
          </a:p>
          <a:p>
            <a:pPr marL="0" indent="0">
              <a:buNone/>
            </a:pPr>
            <a:r>
              <a:rPr lang="en-US" b="1" dirty="0"/>
              <a:t>	</a:t>
            </a:r>
            <a:r>
              <a:rPr lang="en-US" dirty="0"/>
              <a:t>SonarQube publishes Quality Gate and code metric results right in your </a:t>
            </a:r>
            <a:r>
              <a:rPr lang="en-US" dirty="0" smtClean="0"/>
              <a:t>	analysis </a:t>
            </a:r>
            <a:r>
              <a:rPr lang="en-US" dirty="0"/>
              <a:t>summary. With its tight coupling to Azure DevOps, SonarQube </a:t>
            </a:r>
            <a:r>
              <a:rPr lang="en-US" dirty="0" smtClean="0"/>
              <a:t>	analyzes </a:t>
            </a:r>
            <a:r>
              <a:rPr lang="en-US" dirty="0"/>
              <a:t>your projects </a:t>
            </a:r>
            <a:r>
              <a:rPr lang="en-US" dirty="0" smtClean="0"/>
              <a:t>and </a:t>
            </a:r>
            <a:r>
              <a:rPr lang="en-US" dirty="0"/>
              <a:t>provides code health </a:t>
            </a:r>
            <a:r>
              <a:rPr lang="en-US" dirty="0" smtClean="0"/>
              <a:t>metrics and </a:t>
            </a:r>
            <a:r>
              <a:rPr lang="en-US" dirty="0"/>
              <a:t>right info</a:t>
            </a:r>
            <a:r>
              <a:rPr lang="en-US" dirty="0" smtClean="0"/>
              <a:t> </a:t>
            </a:r>
            <a:r>
              <a:rPr lang="en-US" dirty="0"/>
              <a:t>at the </a:t>
            </a:r>
            <a:r>
              <a:rPr lang="en-US" dirty="0" smtClean="0"/>
              <a:t>	right </a:t>
            </a:r>
            <a:r>
              <a:rPr lang="en-US" dirty="0"/>
              <a:t>time and in the right place. </a:t>
            </a:r>
            <a:endParaRPr lang="en-US" b="1" dirty="0" smtClean="0"/>
          </a:p>
          <a:p>
            <a:pPr marL="0" indent="0">
              <a:buNone/>
            </a:pPr>
            <a:endParaRPr lang="en-US" dirty="0"/>
          </a:p>
        </p:txBody>
      </p:sp>
    </p:spTree>
    <p:extLst>
      <p:ext uri="{BB962C8B-B14F-4D97-AF65-F5344CB8AC3E}">
        <p14:creationId xmlns:p14="http://schemas.microsoft.com/office/powerpoint/2010/main" val="1365589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integration with Azure Pipeline</a:t>
            </a:r>
            <a:endParaRPr lang="en-US" dirty="0"/>
          </a:p>
        </p:txBody>
      </p:sp>
      <p:sp>
        <p:nvSpPr>
          <p:cNvPr id="3" name="Content Placeholder 2"/>
          <p:cNvSpPr>
            <a:spLocks noGrp="1"/>
          </p:cNvSpPr>
          <p:nvPr>
            <p:ph idx="1"/>
          </p:nvPr>
        </p:nvSpPr>
        <p:spPr>
          <a:xfrm>
            <a:off x="677334" y="2160589"/>
            <a:ext cx="8596668" cy="4255977"/>
          </a:xfrm>
        </p:spPr>
        <p:txBody>
          <a:bodyPr/>
          <a:lstStyle/>
          <a:p>
            <a:r>
              <a:rPr lang="en-US" b="1" dirty="0"/>
              <a:t>SonarQube helps you find AND </a:t>
            </a:r>
            <a:r>
              <a:rPr lang="en-US" b="1" dirty="0" smtClean="0"/>
              <a:t>fix</a:t>
            </a:r>
          </a:p>
          <a:p>
            <a:pPr marL="0" indent="0">
              <a:buNone/>
            </a:pPr>
            <a:r>
              <a:rPr lang="en-US" b="1" dirty="0"/>
              <a:t>	</a:t>
            </a:r>
            <a:r>
              <a:rPr lang="en-US" dirty="0"/>
              <a:t>Finding code issues is great...and fixing them is awesome! SonarQube dives </a:t>
            </a:r>
            <a:r>
              <a:rPr lang="en-US" dirty="0" smtClean="0"/>
              <a:t>	directly </a:t>
            </a:r>
            <a:r>
              <a:rPr lang="en-US" dirty="0"/>
              <a:t>into detected issues and offers contextual help so you can resolve </a:t>
            </a:r>
            <a:r>
              <a:rPr lang="en-US" dirty="0" smtClean="0"/>
              <a:t>	them </a:t>
            </a:r>
            <a:r>
              <a:rPr lang="en-US" dirty="0"/>
              <a:t>quickly</a:t>
            </a:r>
            <a:r>
              <a:rPr lang="en-US" dirty="0" smtClean="0"/>
              <a:t>.</a:t>
            </a:r>
          </a:p>
          <a:p>
            <a:pPr marL="0" indent="0">
              <a:buNone/>
            </a:pPr>
            <a:r>
              <a:rPr lang="en-US" dirty="0" smtClean="0"/>
              <a:t>	It’s </a:t>
            </a:r>
            <a:r>
              <a:rPr lang="en-US" dirty="0"/>
              <a:t>your same efficient workflow improved with cleaner, safer code</a:t>
            </a:r>
            <a:r>
              <a:rPr lang="en-US" dirty="0" smtClean="0"/>
              <a:t>.</a:t>
            </a:r>
          </a:p>
          <a:p>
            <a:r>
              <a:rPr lang="en-US" b="1" dirty="0"/>
              <a:t>End-to-End CI/CD </a:t>
            </a:r>
            <a:r>
              <a:rPr lang="en-US" b="1" dirty="0" smtClean="0"/>
              <a:t>benefits</a:t>
            </a:r>
          </a:p>
          <a:p>
            <a:pPr marL="0" indent="0">
              <a:buNone/>
            </a:pPr>
            <a:r>
              <a:rPr lang="en-US" dirty="0" smtClean="0"/>
              <a:t>	Non-disruptive </a:t>
            </a:r>
            <a:r>
              <a:rPr lang="en-US" dirty="0"/>
              <a:t>code quality analysis overlays your workflow so you can </a:t>
            </a:r>
            <a:r>
              <a:rPr lang="en-US" dirty="0" smtClean="0"/>
              <a:t>	intelligently </a:t>
            </a:r>
            <a:r>
              <a:rPr lang="en-US" dirty="0"/>
              <a:t>promote only clean </a:t>
            </a:r>
            <a:r>
              <a:rPr lang="en-US" dirty="0" smtClean="0"/>
              <a:t>builds.</a:t>
            </a:r>
          </a:p>
          <a:p>
            <a:pPr marL="0" indent="0">
              <a:buNone/>
            </a:pPr>
            <a:r>
              <a:rPr lang="en-US" dirty="0" smtClean="0"/>
              <a:t>	Your </a:t>
            </a:r>
            <a:r>
              <a:rPr lang="en-US" dirty="0"/>
              <a:t>project’s Quality Gate status is clearly decorated right in your build </a:t>
            </a:r>
            <a:r>
              <a:rPr lang="en-US" dirty="0" smtClean="0"/>
              <a:t>	summary </a:t>
            </a:r>
            <a:r>
              <a:rPr lang="en-US" dirty="0"/>
              <a:t>along with code coverage and duplication metrics. Live updating </a:t>
            </a:r>
            <a:r>
              <a:rPr lang="en-US" dirty="0" smtClean="0"/>
              <a:t>	keeps </a:t>
            </a:r>
            <a:r>
              <a:rPr lang="en-US" dirty="0"/>
              <a:t>everyone in the team on the same page.</a:t>
            </a:r>
          </a:p>
          <a:p>
            <a:pPr marL="0" indent="0">
              <a:buNone/>
            </a:pPr>
            <a:endParaRPr lang="en-US" b="1" dirty="0"/>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12811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integration with Azure Pipeline</a:t>
            </a:r>
            <a:endParaRPr lang="en-US" dirty="0"/>
          </a:p>
        </p:txBody>
      </p:sp>
      <p:sp>
        <p:nvSpPr>
          <p:cNvPr id="3" name="Content Placeholder 2"/>
          <p:cNvSpPr>
            <a:spLocks noGrp="1"/>
          </p:cNvSpPr>
          <p:nvPr>
            <p:ph idx="1"/>
          </p:nvPr>
        </p:nvSpPr>
        <p:spPr>
          <a:xfrm>
            <a:off x="677334" y="2160589"/>
            <a:ext cx="8596668" cy="4255977"/>
          </a:xfrm>
        </p:spPr>
        <p:txBody>
          <a:bodyPr/>
          <a:lstStyle/>
          <a:p>
            <a:r>
              <a:rPr lang="en-US" b="1" dirty="0"/>
              <a:t>Less setup; more </a:t>
            </a:r>
            <a:r>
              <a:rPr lang="en-US" b="1" dirty="0" smtClean="0"/>
              <a:t>analysis</a:t>
            </a:r>
          </a:p>
          <a:p>
            <a:pPr marL="0" indent="0">
              <a:buNone/>
            </a:pPr>
            <a:r>
              <a:rPr lang="en-US" b="1" dirty="0"/>
              <a:t>	</a:t>
            </a:r>
            <a:r>
              <a:rPr lang="en-US" dirty="0"/>
              <a:t> You’ve got fresh code to analyze so we make it easy to get started. An </a:t>
            </a:r>
            <a:r>
              <a:rPr lang="en-US" dirty="0" smtClean="0"/>
              <a:t>	onboarding </a:t>
            </a:r>
            <a:r>
              <a:rPr lang="en-US" dirty="0"/>
              <a:t>wizard guides you in adding all your projects and setting up </a:t>
            </a:r>
            <a:r>
              <a:rPr lang="en-US" dirty="0" smtClean="0"/>
              <a:t>	auto detection </a:t>
            </a:r>
            <a:r>
              <a:rPr lang="en-US" dirty="0"/>
              <a:t>of branches and PRs.</a:t>
            </a:r>
            <a:endParaRPr lang="en-US" b="1" dirty="0"/>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13122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integration with Azure Pipeline</a:t>
            </a:r>
            <a:endParaRPr lang="en-US" dirty="0"/>
          </a:p>
        </p:txBody>
      </p:sp>
      <p:sp>
        <p:nvSpPr>
          <p:cNvPr id="3" name="Content Placeholder 2"/>
          <p:cNvSpPr>
            <a:spLocks noGrp="1"/>
          </p:cNvSpPr>
          <p:nvPr>
            <p:ph idx="1"/>
          </p:nvPr>
        </p:nvSpPr>
        <p:spPr>
          <a:xfrm>
            <a:off x="677334" y="2160589"/>
            <a:ext cx="8596668" cy="4255977"/>
          </a:xfrm>
        </p:spPr>
        <p:txBody>
          <a:bodyPr/>
          <a:lstStyle/>
          <a:p>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76" y="2009774"/>
            <a:ext cx="8640859" cy="4249135"/>
          </a:xfrm>
          <a:prstGeom prst="rect">
            <a:avLst/>
          </a:prstGeom>
        </p:spPr>
      </p:pic>
    </p:spTree>
    <p:extLst>
      <p:ext uri="{BB962C8B-B14F-4D97-AF65-F5344CB8AC3E}">
        <p14:creationId xmlns:p14="http://schemas.microsoft.com/office/powerpoint/2010/main" val="1115015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736</TotalTime>
  <Words>1197</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Wingdings</vt:lpstr>
      <vt:lpstr>Wingdings 3</vt:lpstr>
      <vt:lpstr>Facet</vt:lpstr>
      <vt:lpstr>SonarQube with Terraform</vt:lpstr>
      <vt:lpstr>1) Can SonarQube be used for TERRAFORM IAC? </vt:lpstr>
      <vt:lpstr>SonarQube Features</vt:lpstr>
      <vt:lpstr>2) what kind of features we can achieve via SonarQube TERRAFORM plugin? </vt:lpstr>
      <vt:lpstr>2) what kind of features we can achieve via SonarQube TERRAFORM plugin? </vt:lpstr>
      <vt:lpstr>SonarQube integration with Azure Pipeline</vt:lpstr>
      <vt:lpstr>SonarQube integration with Azure Pipeline</vt:lpstr>
      <vt:lpstr>SonarQube integration with Azure Pipeline</vt:lpstr>
      <vt:lpstr>SonarQube integration with Azure Pipeline</vt:lpstr>
      <vt:lpstr>3) Is there any similar tool available for the same objectives? </vt:lpstr>
      <vt:lpstr>SonarQube vs Mend (formerly White Source)  Pros</vt:lpstr>
      <vt:lpstr>SonarQube vs Mend (formerly White Source)  Pros</vt:lpstr>
      <vt:lpstr>SonarQube vs Mend (formerly White Source)  Cons</vt:lpstr>
      <vt:lpstr>SonarQube vs Mend (formerly White Source)  Cons</vt:lpstr>
      <vt:lpstr>Comparative View</vt:lpstr>
      <vt:lpstr>Benefits of SonarQube </vt:lpstr>
      <vt:lpstr>Sample Use case</vt:lpstr>
      <vt:lpstr>Limitations</vt:lpstr>
      <vt:lpstr>Community Support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 with Terraform</dc:title>
  <dc:creator>Vivek Srivastava</dc:creator>
  <cp:lastModifiedBy>Vivek Srivastava</cp:lastModifiedBy>
  <cp:revision>29</cp:revision>
  <dcterms:created xsi:type="dcterms:W3CDTF">2022-07-15T05:08:58Z</dcterms:created>
  <dcterms:modified xsi:type="dcterms:W3CDTF">2022-07-16T14:43:40Z</dcterms:modified>
</cp:coreProperties>
</file>