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8" r:id="rId10"/>
    <p:sldId id="269"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2484" y="-8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42442-BBAE-684D-B26B-86665A37D514}"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4D00C-F6D3-4D46-9855-E47334114BA0}" type="slidenum">
              <a:rPr lang="en-US" smtClean="0"/>
              <a:t>‹#›</a:t>
            </a:fld>
            <a:endParaRPr lang="en-US"/>
          </a:p>
        </p:txBody>
      </p:sp>
    </p:spTree>
    <p:extLst>
      <p:ext uri="{BB962C8B-B14F-4D97-AF65-F5344CB8AC3E}">
        <p14:creationId xmlns:p14="http://schemas.microsoft.com/office/powerpoint/2010/main" val="108777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err="1"/>
              <a:t>FRIENDSHUB</a:t>
            </a:r>
            <a:r>
              <a:rPr lang="en-IN" dirty="0"/>
              <a:t> </a:t>
            </a:r>
            <a:endParaRPr lang="en-US" dirty="0"/>
          </a:p>
        </p:txBody>
      </p:sp>
      <p:sp>
        <p:nvSpPr>
          <p:cNvPr id="4" name="Slide Number Placeholder 3"/>
          <p:cNvSpPr>
            <a:spLocks noGrp="1"/>
          </p:cNvSpPr>
          <p:nvPr>
            <p:ph type="sldNum" sz="quarter" idx="5"/>
          </p:nvPr>
        </p:nvSpPr>
        <p:spPr/>
        <p:txBody>
          <a:bodyPr/>
          <a:lstStyle/>
          <a:p>
            <a:fld id="{D984D00C-F6D3-4D46-9855-E47334114BA0}"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0" b="0"/>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lstStyle/>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0" b="0"/>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lstStyle/>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0" b="0"/>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lstStyle/>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0" b="0"/>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lstStyle/>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0" b="0"/>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lstStyle/>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0" b="0"/>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lstStyle/>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0" b="0"/>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lstStyle/>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0" b="0"/>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lstStyle/>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0" b="0"/>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lstStyle/>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rect l="0" t="0" r="0" b="0"/>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lstStyle/>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smtClean="0"/>
              <a:t>Click to edit Master title style</a:t>
            </a:r>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smtClean="0"/>
              <a:t>Click to edit Master subtitle style</a:t>
            </a:r>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A87A34-81AB-432B-8DAE-1953F412C126}" type="datetimeFigureOut">
              <a:rPr lang="en-US" dirty="0"/>
              <a:t>4/26/2023</a:t>
            </a:fld>
            <a:endParaRPr lang="en-US" dirty="0"/>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D22F896-40B5-4ADD-8801-0D06FADFA095}" type="slidenum">
              <a:rPr lang="en-US" dirty="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0" b="0"/>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lstStyle/>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0" b="0"/>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lstStyle/>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0" b="0"/>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lstStyle/>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0" b="0"/>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lstStyle/>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0" b="0"/>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lstStyle/>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0" b="0"/>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lstStyle/>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0" b="0"/>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lstStyle/>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0" b="0"/>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lstStyle/>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0" b="0"/>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lstStyle/>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rect l="0" t="0" r="0" b="0"/>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lstStyle/>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8A87A34-81AB-432B-8DAE-1953F412C126}" type="datetimeFigureOut">
              <a:rPr lang="en-US" dirty="0"/>
              <a:t>4/26/2023</a:t>
            </a:fld>
            <a:endParaRPr lang="en-US" dirty="0"/>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D22F896-40B5-4ADD-8801-0D06FADFA095}" type="slidenum">
              <a:rPr lang="en-US" dirty="0"/>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32993"/>
            <a:ext cx="6019558" cy="1191007"/>
          </a:xfrm>
        </p:spPr>
        <p:txBody>
          <a:bodyPr>
            <a:noAutofit/>
          </a:bodyPr>
          <a:lstStyle/>
          <a:p>
            <a:r>
              <a:rPr lang="en-US" altLang="en-IN" sz="4800" b="1" u="sng" dirty="0" smtClean="0">
                <a:solidFill>
                  <a:schemeClr val="bg2">
                    <a:lumMod val="50000"/>
                  </a:schemeClr>
                </a:solidFill>
                <a:latin typeface="+mn-lt"/>
              </a:rPr>
              <a:t>OPENAI API VERSE</a:t>
            </a:r>
            <a:endParaRPr lang="en-US" altLang="en-IN" sz="4800" b="1" u="sng" dirty="0">
              <a:solidFill>
                <a:schemeClr val="bg2">
                  <a:lumMod val="50000"/>
                </a:schemeClr>
              </a:solidFill>
              <a:latin typeface="+mn-lt"/>
            </a:endParaRPr>
          </a:p>
        </p:txBody>
      </p:sp>
      <p:sp>
        <p:nvSpPr>
          <p:cNvPr id="3" name="Subtitle 2"/>
          <p:cNvSpPr>
            <a:spLocks noGrp="1"/>
          </p:cNvSpPr>
          <p:nvPr>
            <p:ph type="body" sz="half" idx="2"/>
          </p:nvPr>
        </p:nvSpPr>
        <p:spPr>
          <a:xfrm>
            <a:off x="533400" y="2286000"/>
            <a:ext cx="4732020" cy="2656205"/>
          </a:xfrm>
        </p:spPr>
        <p:txBody>
          <a:bodyPr>
            <a:normAutofit/>
          </a:bodyPr>
          <a:lstStyle/>
          <a:p>
            <a:r>
              <a:rPr lang="en-IN" sz="2250" dirty="0"/>
              <a:t>         MINI PROJECT-</a:t>
            </a:r>
            <a:r>
              <a:rPr lang="en-US" altLang="en-IN" sz="2250" dirty="0"/>
              <a:t>2</a:t>
            </a:r>
          </a:p>
          <a:p>
            <a:endParaRPr lang="en-IN" sz="2250" dirty="0"/>
          </a:p>
          <a:p>
            <a:r>
              <a:rPr lang="en-IN" sz="2160" b="1" u="sng" dirty="0"/>
              <a:t>Submitted By:</a:t>
            </a:r>
            <a:r>
              <a:rPr lang="en-IN" sz="2160" b="1" dirty="0"/>
              <a:t> </a:t>
            </a:r>
            <a:r>
              <a:rPr lang="en-US" altLang="en-IN" sz="2160" b="1" dirty="0"/>
              <a:t>         </a:t>
            </a:r>
            <a:r>
              <a:rPr lang="en-IN" sz="2160" b="1" u="sng" dirty="0">
                <a:sym typeface="+mn-ea"/>
              </a:rPr>
              <a:t>Submitted To:</a:t>
            </a:r>
            <a:r>
              <a:rPr lang="en-IN" sz="2160" b="1" dirty="0"/>
              <a:t>                        </a:t>
            </a:r>
            <a:endParaRPr lang="en-IN" sz="2160" b="1" u="sng" dirty="0"/>
          </a:p>
          <a:p>
            <a:endParaRPr lang="en-IN" sz="1400" dirty="0" err="1"/>
          </a:p>
          <a:p>
            <a:r>
              <a:rPr lang="en-IN" sz="1400" dirty="0" smtClean="0"/>
              <a:t>Abhishek Shukla </a:t>
            </a:r>
            <a:r>
              <a:rPr lang="en-IN" sz="1400" dirty="0"/>
              <a:t>(</a:t>
            </a:r>
            <a:r>
              <a:rPr lang="en-IN" sz="1400" dirty="0" smtClean="0"/>
              <a:t>201500024)        </a:t>
            </a:r>
            <a:r>
              <a:rPr lang="en-IN" sz="1400" dirty="0" smtClean="0">
                <a:sym typeface="+mn-ea"/>
              </a:rPr>
              <a:t>Ms. </a:t>
            </a:r>
            <a:r>
              <a:rPr lang="en-IN" sz="1400" dirty="0" err="1" smtClean="0">
                <a:sym typeface="+mn-ea"/>
              </a:rPr>
              <a:t>Gurpreet</a:t>
            </a:r>
            <a:r>
              <a:rPr lang="en-IN" sz="1400" dirty="0" smtClean="0">
                <a:sym typeface="+mn-ea"/>
              </a:rPr>
              <a:t> Kaur</a:t>
            </a:r>
            <a:endParaRPr lang="en-IN" sz="1400" dirty="0" smtClean="0"/>
          </a:p>
          <a:p>
            <a:r>
              <a:rPr lang="en-IN" sz="1400" dirty="0" err="1" smtClean="0"/>
              <a:t>Divik</a:t>
            </a:r>
            <a:r>
              <a:rPr lang="en-IN" sz="1400" dirty="0" smtClean="0"/>
              <a:t> Singh (201500227)</a:t>
            </a:r>
          </a:p>
          <a:p>
            <a:r>
              <a:rPr lang="en-IN" sz="1400" dirty="0" err="1" smtClean="0"/>
              <a:t>Tushar</a:t>
            </a:r>
            <a:r>
              <a:rPr lang="en-IN" sz="1400" dirty="0" smtClean="0"/>
              <a:t> </a:t>
            </a:r>
            <a:r>
              <a:rPr lang="en-IN" sz="1400" dirty="0" err="1" smtClean="0"/>
              <a:t>Tomar</a:t>
            </a:r>
            <a:r>
              <a:rPr lang="en-IN" sz="1400" dirty="0" smtClean="0"/>
              <a:t> </a:t>
            </a:r>
            <a:r>
              <a:rPr lang="en-IN" sz="1400" dirty="0"/>
              <a:t>(</a:t>
            </a:r>
            <a:r>
              <a:rPr lang="en-IN" sz="1400" dirty="0" smtClean="0"/>
              <a:t>201500748)</a:t>
            </a:r>
            <a:endParaRPr lang="en-IN" sz="1400" dirty="0"/>
          </a:p>
          <a:p>
            <a:endParaRPr lang="en-US" sz="1400" dirty="0"/>
          </a:p>
        </p:txBody>
      </p:sp>
      <p:pic>
        <p:nvPicPr>
          <p:cNvPr id="126" name="Picture 1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091841"/>
            <a:ext cx="3136265" cy="1979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400425" y="1447800"/>
            <a:ext cx="2342515" cy="437515"/>
          </a:xfrm>
          <a:prstGeom prst="rect">
            <a:avLst/>
          </a:prstGeom>
          <a:noFill/>
        </p:spPr>
        <p:txBody>
          <a:bodyPr wrap="square" rtlCol="0">
            <a:spAutoFit/>
          </a:bodyPr>
          <a:lstStyle/>
          <a:p>
            <a:pPr algn="l"/>
            <a:r>
              <a:rPr lang="en-IN" sz="2250" u="sng" dirty="0">
                <a:solidFill>
                  <a:schemeClr val="bg2">
                    <a:lumMod val="75000"/>
                  </a:schemeClr>
                </a:solidFill>
                <a:cs typeface="BrowalliaUPC" panose="020B0604020202020204" pitchFamily="34" charset="0"/>
              </a:rPr>
              <a:t>CONCLUSION</a:t>
            </a:r>
            <a:endParaRPr lang="en-US" sz="2250" u="sng" dirty="0">
              <a:solidFill>
                <a:schemeClr val="bg2">
                  <a:lumMod val="75000"/>
                </a:schemeClr>
              </a:solidFill>
            </a:endParaRPr>
          </a:p>
        </p:txBody>
      </p:sp>
      <p:sp>
        <p:nvSpPr>
          <p:cNvPr id="3" name="TextBox 2"/>
          <p:cNvSpPr txBox="1"/>
          <p:nvPr/>
        </p:nvSpPr>
        <p:spPr>
          <a:xfrm>
            <a:off x="1553765" y="2361980"/>
            <a:ext cx="6036470" cy="3046988"/>
          </a:xfrm>
          <a:prstGeom prst="rect">
            <a:avLst/>
          </a:prstGeom>
          <a:noFill/>
        </p:spPr>
        <p:txBody>
          <a:bodyPr wrap="square" rtlCol="0">
            <a:spAutoFit/>
          </a:bodyPr>
          <a:lstStyle/>
          <a:p>
            <a:r>
              <a:rPr lang="en-US" sz="1600" dirty="0">
                <a:solidFill>
                  <a:srgbClr val="7030A0"/>
                </a:solidFill>
              </a:rPr>
              <a:t>For the </a:t>
            </a:r>
            <a:r>
              <a:rPr lang="en-US" sz="1600" dirty="0" err="1">
                <a:solidFill>
                  <a:srgbClr val="7030A0"/>
                </a:solidFill>
              </a:rPr>
              <a:t>ChatGPT</a:t>
            </a:r>
            <a:r>
              <a:rPr lang="en-US" sz="1600" dirty="0">
                <a:solidFill>
                  <a:srgbClr val="7030A0"/>
                </a:solidFill>
              </a:rPr>
              <a:t> clone project, the implementation of the GPT-3.5 architecture has enabled the creation of a highly intelligent and responsive language model. The model can understand natural language and provide relevant responses to various prompts. However, further improvements can be made by fine-tuning the model on specific domains or datasets to improve its accuracy and relevance.</a:t>
            </a:r>
            <a:endParaRPr lang="en-IN" sz="1600" dirty="0">
              <a:solidFill>
                <a:srgbClr val="7030A0"/>
              </a:solidFill>
            </a:endParaRPr>
          </a:p>
          <a:p>
            <a:r>
              <a:rPr lang="en-US" sz="1600" dirty="0">
                <a:solidFill>
                  <a:srgbClr val="7030A0"/>
                </a:solidFill>
              </a:rPr>
              <a:t> </a:t>
            </a:r>
            <a:endParaRPr lang="en-IN" sz="1600" dirty="0">
              <a:solidFill>
                <a:srgbClr val="7030A0"/>
              </a:solidFill>
            </a:endParaRPr>
          </a:p>
          <a:p>
            <a:r>
              <a:rPr lang="en-US" sz="1600" dirty="0">
                <a:solidFill>
                  <a:srgbClr val="7030A0"/>
                </a:solidFill>
              </a:rPr>
              <a:t>As for the AI image generator project, the use of GANs has enabled the creation of highly realistic and convincing images that can be used for various applications such as product design, marketing, and gaming.</a:t>
            </a:r>
            <a:endParaRPr lang="en-IN" sz="1600" dirty="0">
              <a:solidFill>
                <a:srgbClr val="7030A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3276600" y="990600"/>
            <a:ext cx="2544445" cy="437515"/>
          </a:xfrm>
          <a:prstGeom prst="rect">
            <a:avLst/>
          </a:prstGeom>
          <a:noFill/>
        </p:spPr>
        <p:txBody>
          <a:bodyPr wrap="square" rtlCol="0">
            <a:spAutoFit/>
          </a:bodyPr>
          <a:lstStyle/>
          <a:p>
            <a:pPr algn="l"/>
            <a:r>
              <a:rPr lang="en-IN" sz="2250" u="sng" dirty="0">
                <a:solidFill>
                  <a:schemeClr val="bg2">
                    <a:lumMod val="75000"/>
                  </a:schemeClr>
                </a:solidFill>
              </a:rPr>
              <a:t>FUTURE</a:t>
            </a:r>
            <a:r>
              <a:rPr lang="en-US" altLang="en-IN" sz="2250" u="sng" dirty="0">
                <a:solidFill>
                  <a:schemeClr val="bg2">
                    <a:lumMod val="75000"/>
                  </a:schemeClr>
                </a:solidFill>
              </a:rPr>
              <a:t> </a:t>
            </a:r>
            <a:r>
              <a:rPr lang="en-IN" sz="2250" u="sng" dirty="0">
                <a:solidFill>
                  <a:schemeClr val="bg2">
                    <a:lumMod val="75000"/>
                  </a:schemeClr>
                </a:solidFill>
              </a:rPr>
              <a:t>WORK</a:t>
            </a:r>
            <a:endParaRPr lang="en-US" sz="2250" u="sng" dirty="0">
              <a:solidFill>
                <a:schemeClr val="bg2">
                  <a:lumMod val="75000"/>
                </a:schemeClr>
              </a:solidFill>
            </a:endParaRPr>
          </a:p>
        </p:txBody>
      </p:sp>
      <p:sp>
        <p:nvSpPr>
          <p:cNvPr id="8" name="TextBox 7"/>
          <p:cNvSpPr txBox="1"/>
          <p:nvPr/>
        </p:nvSpPr>
        <p:spPr>
          <a:xfrm>
            <a:off x="1342390" y="1828800"/>
            <a:ext cx="6458585" cy="3970318"/>
          </a:xfrm>
          <a:prstGeom prst="rect">
            <a:avLst/>
          </a:prstGeom>
          <a:noFill/>
        </p:spPr>
        <p:txBody>
          <a:bodyPr wrap="square">
            <a:spAutoFit/>
          </a:bodyPr>
          <a:lstStyle/>
          <a:p>
            <a:r>
              <a:rPr lang="en-US" dirty="0">
                <a:solidFill>
                  <a:srgbClr val="7030A0"/>
                </a:solidFill>
              </a:rPr>
              <a:t>In terms of future work, there are several areas of improvement for both projects. For the </a:t>
            </a:r>
            <a:r>
              <a:rPr lang="en-US" dirty="0" err="1">
                <a:solidFill>
                  <a:srgbClr val="7030A0"/>
                </a:solidFill>
              </a:rPr>
              <a:t>ChatGPT</a:t>
            </a:r>
            <a:r>
              <a:rPr lang="en-US" dirty="0">
                <a:solidFill>
                  <a:srgbClr val="7030A0"/>
                </a:solidFill>
              </a:rPr>
              <a:t> clone, the model can be fine-tuned on specific domains such as finance, healthcare, or legal to provide more accurate and relevant responses in those areas. Additionally, incorporating multi-modal inputs such as audio and video can enhance the model's capabilities.</a:t>
            </a:r>
            <a:endParaRPr lang="en-IN" dirty="0">
              <a:solidFill>
                <a:srgbClr val="7030A0"/>
              </a:solidFill>
            </a:endParaRPr>
          </a:p>
          <a:p>
            <a:r>
              <a:rPr lang="en-US" dirty="0">
                <a:solidFill>
                  <a:srgbClr val="7030A0"/>
                </a:solidFill>
              </a:rPr>
              <a:t> </a:t>
            </a:r>
            <a:endParaRPr lang="en-IN" dirty="0">
              <a:solidFill>
                <a:srgbClr val="7030A0"/>
              </a:solidFill>
            </a:endParaRPr>
          </a:p>
          <a:p>
            <a:r>
              <a:rPr lang="en-US" dirty="0">
                <a:solidFill>
                  <a:srgbClr val="7030A0"/>
                </a:solidFill>
              </a:rPr>
              <a:t>For the AI image generator project, the generator can be improved by incorporating more advanced techniques such as attention mechanisms, and exploring more advanced GAN architectures. Furthermore, developing methods for generating more diverse and varied images can also improve the overall quality of the images</a:t>
            </a:r>
            <a:r>
              <a:rPr lang="en-US" sz="1400" dirty="0"/>
              <a:t>.</a:t>
            </a:r>
            <a:endParaRPr lang="en-IN"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518410" y="3056890"/>
            <a:ext cx="5083175" cy="783590"/>
          </a:xfrm>
          <a:prstGeom prst="rect">
            <a:avLst/>
          </a:prstGeom>
          <a:noFill/>
        </p:spPr>
        <p:txBody>
          <a:bodyPr wrap="square" rtlCol="0">
            <a:spAutoFit/>
          </a:bodyPr>
          <a:lstStyle/>
          <a:p>
            <a:pPr algn="l"/>
            <a:r>
              <a:rPr lang="en-IN" sz="4500" b="1" dirty="0">
                <a:solidFill>
                  <a:schemeClr val="bg2">
                    <a:lumMod val="50000"/>
                  </a:schemeClr>
                </a:solidFill>
              </a:rPr>
              <a:t>- THANK YOU ! -</a:t>
            </a:r>
            <a:endParaRPr lang="en-US" sz="4500" b="1" dirty="0">
              <a:solidFill>
                <a:schemeClr val="bg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6" name="TextBox 5"/>
          <p:cNvSpPr txBox="1"/>
          <p:nvPr/>
        </p:nvSpPr>
        <p:spPr>
          <a:xfrm>
            <a:off x="3817292" y="1629520"/>
            <a:ext cx="2043560" cy="473206"/>
          </a:xfrm>
          <a:prstGeom prst="rect">
            <a:avLst/>
          </a:prstGeom>
          <a:noFill/>
        </p:spPr>
        <p:txBody>
          <a:bodyPr wrap="square" rtlCol="0">
            <a:spAutoFit/>
          </a:bodyPr>
          <a:lstStyle/>
          <a:p>
            <a:pPr algn="l"/>
            <a:r>
              <a:rPr lang="en-IN" sz="2475" u="sng" dirty="0">
                <a:solidFill>
                  <a:schemeClr val="bg2">
                    <a:lumMod val="50000"/>
                  </a:schemeClr>
                </a:solidFill>
                <a:latin typeface="+mj-lt"/>
              </a:rPr>
              <a:t>CONTENTS</a:t>
            </a:r>
            <a:endParaRPr lang="en-US" sz="2475" u="sng" dirty="0">
              <a:solidFill>
                <a:schemeClr val="bg2">
                  <a:lumMod val="50000"/>
                </a:schemeClr>
              </a:solidFill>
              <a:latin typeface="+mj-lt"/>
            </a:endParaRPr>
          </a:p>
        </p:txBody>
      </p:sp>
      <p:sp>
        <p:nvSpPr>
          <p:cNvPr id="9" name="TextBox 8"/>
          <p:cNvSpPr txBox="1"/>
          <p:nvPr/>
        </p:nvSpPr>
        <p:spPr>
          <a:xfrm>
            <a:off x="2142270" y="2162474"/>
            <a:ext cx="6468330" cy="2896947"/>
          </a:xfrm>
          <a:prstGeom prst="rect">
            <a:avLst/>
          </a:prstGeom>
          <a:noFill/>
        </p:spPr>
        <p:txBody>
          <a:bodyPr wrap="square" rtlCol="0">
            <a:spAutoFit/>
          </a:bodyPr>
          <a:lstStyle/>
          <a:p>
            <a:pPr algn="l"/>
            <a:r>
              <a:rPr lang="en-IN" sz="2025" dirty="0"/>
              <a:t>-   INTRODUCTION :  What is </a:t>
            </a:r>
            <a:r>
              <a:rPr lang="en-US" sz="2025" dirty="0" smtClean="0"/>
              <a:t>OPENAI API</a:t>
            </a:r>
            <a:r>
              <a:rPr lang="en-IN" sz="2025" dirty="0" smtClean="0"/>
              <a:t> </a:t>
            </a:r>
            <a:r>
              <a:rPr lang="en-IN" sz="2025" dirty="0">
                <a:latin typeface="BrowalliaUPC" panose="020B0604020202020204" pitchFamily="34" charset="0"/>
                <a:cs typeface="BrowalliaUPC" panose="020B0604020202020204" pitchFamily="34" charset="0"/>
              </a:rPr>
              <a:t>?</a:t>
            </a:r>
          </a:p>
          <a:p>
            <a:pPr algn="l"/>
            <a:r>
              <a:rPr lang="en-IN" sz="2025" dirty="0">
                <a:cs typeface="BrowalliaUPC" panose="020B0604020202020204" pitchFamily="34" charset="0"/>
              </a:rPr>
              <a:t>-   PROBLEM STATEMENT : Why </a:t>
            </a:r>
            <a:r>
              <a:rPr lang="en-IN" sz="2025" dirty="0" smtClean="0">
                <a:cs typeface="BrowalliaUPC" panose="020B0604020202020204" pitchFamily="34" charset="0"/>
              </a:rPr>
              <a:t>This</a:t>
            </a:r>
            <a:r>
              <a:rPr lang="en-US" altLang="en-IN" sz="2025" dirty="0" smtClean="0">
                <a:cs typeface="BrowalliaUPC" panose="020B0604020202020204" pitchFamily="34" charset="0"/>
              </a:rPr>
              <a:t> </a:t>
            </a:r>
            <a:r>
              <a:rPr lang="en-IN" sz="2025" dirty="0">
                <a:cs typeface="BrowalliaUPC" panose="020B0604020202020204" pitchFamily="34" charset="0"/>
              </a:rPr>
              <a:t>Application </a:t>
            </a:r>
            <a:r>
              <a:rPr lang="en-IN" sz="2025" dirty="0">
                <a:latin typeface="BrowalliaUPC" panose="020B0604020202020204" pitchFamily="34" charset="0"/>
                <a:cs typeface="BrowalliaUPC" panose="020B0604020202020204" pitchFamily="34" charset="0"/>
              </a:rPr>
              <a:t>?</a:t>
            </a:r>
            <a:endParaRPr lang="en-IN" sz="2025" dirty="0">
              <a:cs typeface="BrowalliaUPC" panose="020B0604020202020204" pitchFamily="34" charset="0"/>
            </a:endParaRPr>
          </a:p>
          <a:p>
            <a:pPr algn="l"/>
            <a:r>
              <a:rPr lang="en-IN" sz="2025" dirty="0">
                <a:cs typeface="BrowalliaUPC" panose="020B0604020202020204" pitchFamily="34" charset="0"/>
              </a:rPr>
              <a:t>-   All about </a:t>
            </a:r>
            <a:r>
              <a:rPr lang="en-IN" sz="2025" dirty="0" smtClean="0">
                <a:cs typeface="BrowalliaUPC" panose="020B0604020202020204" pitchFamily="34" charset="0"/>
              </a:rPr>
              <a:t>OPENAI APIS</a:t>
            </a:r>
          </a:p>
          <a:p>
            <a:pPr algn="l"/>
            <a:r>
              <a:rPr lang="en-IN" sz="2025" dirty="0" smtClean="0">
                <a:cs typeface="BrowalliaUPC" panose="020B0604020202020204" pitchFamily="34" charset="0"/>
              </a:rPr>
              <a:t>-   </a:t>
            </a:r>
            <a:r>
              <a:rPr lang="en-IN" sz="2025" dirty="0">
                <a:cs typeface="BrowalliaUPC" panose="020B0604020202020204" pitchFamily="34" charset="0"/>
              </a:rPr>
              <a:t>Tool used</a:t>
            </a:r>
          </a:p>
          <a:p>
            <a:pPr algn="l"/>
            <a:r>
              <a:rPr lang="en-IN" sz="2025" dirty="0">
                <a:cs typeface="BrowalliaUPC" panose="020B0604020202020204" pitchFamily="34" charset="0"/>
              </a:rPr>
              <a:t>-   Outputs images</a:t>
            </a:r>
          </a:p>
          <a:p>
            <a:pPr algn="l"/>
            <a:r>
              <a:rPr lang="en-IN" sz="2025" dirty="0">
                <a:cs typeface="BrowalliaUPC" panose="020B0604020202020204" pitchFamily="34" charset="0"/>
              </a:rPr>
              <a:t>-   References</a:t>
            </a:r>
          </a:p>
          <a:p>
            <a:pPr marL="321310" indent="-321310" algn="l">
              <a:buFontTx/>
              <a:buChar char="-"/>
            </a:pPr>
            <a:r>
              <a:rPr lang="en-IN" sz="2025" dirty="0">
                <a:cs typeface="BrowalliaUPC" panose="020B0604020202020204" pitchFamily="34" charset="0"/>
              </a:rPr>
              <a:t>Conclusion</a:t>
            </a:r>
          </a:p>
          <a:p>
            <a:pPr marL="321310" indent="-321310" algn="l">
              <a:buFontTx/>
              <a:buChar char="-"/>
            </a:pPr>
            <a:r>
              <a:rPr lang="en-IN" sz="2025" dirty="0">
                <a:cs typeface="BrowalliaUPC" panose="020B0604020202020204" pitchFamily="34" charset="0"/>
              </a:rPr>
              <a:t>Future work</a:t>
            </a:r>
          </a:p>
          <a:p>
            <a:pPr algn="l"/>
            <a:r>
              <a:rPr lang="en-IN" sz="2025" dirty="0">
                <a:ln/>
                <a:solidFill>
                  <a:schemeClr val="tx1"/>
                </a:solidFill>
                <a:effectLst>
                  <a:outerShdw blurRad="38100" dist="19050" dir="2700000" algn="tl" rotWithShape="0">
                    <a:schemeClr val="dk1">
                      <a:alpha val="40000"/>
                    </a:schemeClr>
                  </a:outerShdw>
                </a:effectLst>
                <a:cs typeface="BrowalliaUPC" panose="020B0604020202020204" pitchFamily="34" charset="0"/>
              </a:rPr>
              <a:t>-   Thank you </a:t>
            </a:r>
            <a:r>
              <a:rPr lang="en-IN" sz="2025" dirty="0">
                <a:solidFill>
                  <a:schemeClr val="bg2">
                    <a:lumMod val="60000"/>
                    <a:lumOff val="40000"/>
                  </a:schemeClr>
                </a:solidFill>
                <a:cs typeface="BrowalliaUPC" panose="020B0604020202020204" pitchFamily="34" charset="0"/>
              </a:rPr>
              <a:t>  -</a:t>
            </a:r>
            <a:endParaRPr lang="en-IN" sz="2025" dirty="0">
              <a:solidFill>
                <a:schemeClr val="bg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BFB11"/>
            </a:gs>
            <a:gs pos="100000">
              <a:srgbClr val="838309"/>
            </a:gs>
          </a:gsLst>
          <a:lin scaled="0"/>
        </a:gradFill>
        <a:effectLst/>
      </p:bgPr>
    </p:bg>
    <p:spTree>
      <p:nvGrpSpPr>
        <p:cNvPr id="1" name=""/>
        <p:cNvGrpSpPr/>
        <p:nvPr/>
      </p:nvGrpSpPr>
      <p:grpSpPr>
        <a:xfrm>
          <a:off x="0" y="0"/>
          <a:ext cx="0" cy="0"/>
          <a:chOff x="0" y="0"/>
          <a:chExt cx="0" cy="0"/>
        </a:xfrm>
      </p:grpSpPr>
      <p:sp>
        <p:nvSpPr>
          <p:cNvPr id="2" name="TextBox 1"/>
          <p:cNvSpPr txBox="1"/>
          <p:nvPr/>
        </p:nvSpPr>
        <p:spPr>
          <a:xfrm>
            <a:off x="2895600" y="990600"/>
            <a:ext cx="3268345" cy="437515"/>
          </a:xfrm>
          <a:prstGeom prst="rect">
            <a:avLst/>
          </a:prstGeom>
          <a:noFill/>
        </p:spPr>
        <p:txBody>
          <a:bodyPr wrap="square" rtlCol="0">
            <a:spAutoFit/>
          </a:bodyPr>
          <a:lstStyle/>
          <a:p>
            <a:pPr algn="l"/>
            <a:r>
              <a:rPr lang="en-IN" sz="2250" u="sng" dirty="0">
                <a:solidFill>
                  <a:schemeClr val="bg2">
                    <a:lumMod val="75000"/>
                  </a:schemeClr>
                </a:solidFill>
              </a:rPr>
              <a:t>What i</a:t>
            </a:r>
            <a:r>
              <a:rPr lang="en-US" altLang="en-IN" sz="2250" u="sng" dirty="0">
                <a:solidFill>
                  <a:schemeClr val="bg2">
                    <a:lumMod val="75000"/>
                  </a:schemeClr>
                </a:solidFill>
              </a:rPr>
              <a:t>s </a:t>
            </a:r>
            <a:r>
              <a:rPr lang="en-US" altLang="en-IN" sz="2250" u="sng" dirty="0" smtClean="0">
                <a:solidFill>
                  <a:schemeClr val="bg2">
                    <a:lumMod val="75000"/>
                  </a:schemeClr>
                </a:solidFill>
              </a:rPr>
              <a:t>OPEN AI API</a:t>
            </a:r>
            <a:r>
              <a:rPr lang="en-IN" sz="2250" u="sng" dirty="0" smtClean="0">
                <a:solidFill>
                  <a:schemeClr val="bg2">
                    <a:lumMod val="75000"/>
                  </a:schemeClr>
                </a:solidFill>
              </a:rPr>
              <a:t> </a:t>
            </a:r>
            <a:r>
              <a:rPr lang="en-IN" sz="2250" u="sng" dirty="0">
                <a:solidFill>
                  <a:schemeClr val="bg2">
                    <a:lumMod val="75000"/>
                  </a:schemeClr>
                </a:solidFill>
                <a:latin typeface="BrowalliaUPC" panose="020B0604020202020204" pitchFamily="34" charset="-34"/>
                <a:cs typeface="BrowalliaUPC" panose="020B0604020202020204" pitchFamily="34" charset="-34"/>
              </a:rPr>
              <a:t>?</a:t>
            </a:r>
            <a:endParaRPr lang="en-IN" sz="2250" u="sng" dirty="0">
              <a:solidFill>
                <a:schemeClr val="bg2">
                  <a:lumMod val="75000"/>
                </a:schemeClr>
              </a:solidFill>
            </a:endParaRPr>
          </a:p>
        </p:txBody>
      </p:sp>
      <p:sp>
        <p:nvSpPr>
          <p:cNvPr id="6" name="TextBox 5"/>
          <p:cNvSpPr txBox="1"/>
          <p:nvPr/>
        </p:nvSpPr>
        <p:spPr>
          <a:xfrm>
            <a:off x="1371600" y="1676400"/>
            <a:ext cx="6344920" cy="1061829"/>
          </a:xfrm>
          <a:prstGeom prst="rect">
            <a:avLst/>
          </a:prstGeom>
          <a:noFill/>
        </p:spPr>
        <p:txBody>
          <a:bodyPr wrap="square" rtlCol="0">
            <a:spAutoFit/>
          </a:bodyPr>
          <a:lstStyle/>
          <a:p>
            <a:pPr>
              <a:lnSpc>
                <a:spcPct val="150000"/>
              </a:lnSpc>
            </a:pPr>
            <a:r>
              <a:rPr lang="en-US" sz="1400" dirty="0" err="1">
                <a:solidFill>
                  <a:schemeClr val="accent6">
                    <a:lumMod val="10000"/>
                  </a:schemeClr>
                </a:solidFill>
              </a:rPr>
              <a:t>OpenAI</a:t>
            </a:r>
            <a:r>
              <a:rPr lang="en-US" sz="1400" dirty="0">
                <a:solidFill>
                  <a:schemeClr val="accent6">
                    <a:lumMod val="10000"/>
                  </a:schemeClr>
                </a:solidFill>
              </a:rPr>
              <a:t> API is a cloud-based platform that allows developers to access </a:t>
            </a:r>
            <a:r>
              <a:rPr lang="en-US" sz="1400" dirty="0" err="1">
                <a:solidFill>
                  <a:schemeClr val="accent6">
                    <a:lumMod val="10000"/>
                  </a:schemeClr>
                </a:solidFill>
              </a:rPr>
              <a:t>OpenAI's</a:t>
            </a:r>
            <a:r>
              <a:rPr lang="en-US" sz="1400" dirty="0">
                <a:solidFill>
                  <a:schemeClr val="accent6">
                    <a:lumMod val="10000"/>
                  </a:schemeClr>
                </a:solidFill>
              </a:rPr>
              <a:t> state-of-the-art language models and artificial intelligence technology through a simple API (Application Programming Interface).</a:t>
            </a:r>
            <a:endParaRPr lang="en-IN" sz="1350" dirty="0">
              <a:solidFill>
                <a:schemeClr val="accent6">
                  <a:lumMod val="10000"/>
                </a:schemeClr>
              </a:solidFill>
              <a:latin typeface="Roboto" panose="020F0502020204030204" pitchFamily="34" charset="0"/>
            </a:endParaRPr>
          </a:p>
        </p:txBody>
      </p:sp>
      <p:sp>
        <p:nvSpPr>
          <p:cNvPr id="7" name="TextBox 6"/>
          <p:cNvSpPr txBox="1"/>
          <p:nvPr/>
        </p:nvSpPr>
        <p:spPr>
          <a:xfrm>
            <a:off x="3047775" y="2710810"/>
            <a:ext cx="2835176" cy="368300"/>
          </a:xfrm>
          <a:prstGeom prst="rect">
            <a:avLst/>
          </a:prstGeom>
          <a:noFill/>
        </p:spPr>
        <p:txBody>
          <a:bodyPr wrap="square" rtlCol="0">
            <a:spAutoFit/>
          </a:bodyPr>
          <a:lstStyle/>
          <a:p>
            <a:pPr algn="l"/>
            <a:r>
              <a:rPr lang="en-IN" sz="1800" u="sng" dirty="0">
                <a:solidFill>
                  <a:schemeClr val="bg2">
                    <a:lumMod val="75000"/>
                  </a:schemeClr>
                </a:solidFill>
              </a:rPr>
              <a:t>Benefits of </a:t>
            </a:r>
            <a:r>
              <a:rPr lang="en-US" u="sng" dirty="0" smtClean="0">
                <a:solidFill>
                  <a:schemeClr val="bg2">
                    <a:lumMod val="75000"/>
                  </a:schemeClr>
                </a:solidFill>
              </a:rPr>
              <a:t>OPENAI API</a:t>
            </a:r>
            <a:endParaRPr lang="en-US" altLang="en-IN" sz="1800" u="sng" dirty="0">
              <a:solidFill>
                <a:schemeClr val="bg2">
                  <a:lumMod val="75000"/>
                </a:schemeClr>
              </a:solidFill>
            </a:endParaRPr>
          </a:p>
        </p:txBody>
      </p:sp>
      <p:sp>
        <p:nvSpPr>
          <p:cNvPr id="9" name="TextBox 8"/>
          <p:cNvSpPr txBox="1"/>
          <p:nvPr/>
        </p:nvSpPr>
        <p:spPr>
          <a:xfrm>
            <a:off x="794385" y="3124200"/>
            <a:ext cx="7521575" cy="3108543"/>
          </a:xfrm>
          <a:prstGeom prst="rect">
            <a:avLst/>
          </a:prstGeom>
          <a:noFill/>
        </p:spPr>
        <p:txBody>
          <a:bodyPr wrap="square" rtlCol="0">
            <a:spAutoFit/>
          </a:bodyPr>
          <a:lstStyle/>
          <a:p>
            <a:r>
              <a:rPr lang="en-US" sz="1400" dirty="0">
                <a:solidFill>
                  <a:srgbClr val="7030A0"/>
                </a:solidFill>
              </a:rPr>
              <a:t>The </a:t>
            </a:r>
            <a:r>
              <a:rPr lang="en-US" sz="1400" dirty="0" err="1">
                <a:solidFill>
                  <a:srgbClr val="7030A0"/>
                </a:solidFill>
              </a:rPr>
              <a:t>OpenAI</a:t>
            </a:r>
            <a:r>
              <a:rPr lang="en-US" sz="1400" dirty="0">
                <a:solidFill>
                  <a:srgbClr val="7030A0"/>
                </a:solidFill>
              </a:rPr>
              <a:t> API provides developers with a powerful platform to access state-of-the-art language models and artificial intelligence technologies for use in their applications. One of the key benefits of using the </a:t>
            </a:r>
            <a:r>
              <a:rPr lang="en-US" sz="1400" dirty="0" err="1">
                <a:solidFill>
                  <a:srgbClr val="7030A0"/>
                </a:solidFill>
              </a:rPr>
              <a:t>OpenAI</a:t>
            </a:r>
            <a:r>
              <a:rPr lang="en-US" sz="1400" dirty="0">
                <a:solidFill>
                  <a:srgbClr val="7030A0"/>
                </a:solidFill>
              </a:rPr>
              <a:t> API is its ability to perform complex natural language processing (NLP) tasks such as language translation, text summarization, and sentiment analysis. This can save developers significant time and resources as they no longer need to build and train their own models from scratch. Additionally, the </a:t>
            </a:r>
            <a:r>
              <a:rPr lang="en-US" sz="1400" dirty="0" err="1">
                <a:solidFill>
                  <a:srgbClr val="7030A0"/>
                </a:solidFill>
              </a:rPr>
              <a:t>OpenAI</a:t>
            </a:r>
            <a:r>
              <a:rPr lang="en-US" sz="1400" dirty="0">
                <a:solidFill>
                  <a:srgbClr val="7030A0"/>
                </a:solidFill>
              </a:rPr>
              <a:t> API provides a simple interface for developers to use, supporting several popular programming languages including Python, Java, Ruby, and C#.</a:t>
            </a:r>
          </a:p>
          <a:p>
            <a:r>
              <a:rPr lang="en-US" sz="1400" dirty="0">
                <a:solidFill>
                  <a:srgbClr val="7030A0"/>
                </a:solidFill>
              </a:rPr>
              <a:t>Another benefit of the </a:t>
            </a:r>
            <a:r>
              <a:rPr lang="en-US" sz="1400" dirty="0" err="1">
                <a:solidFill>
                  <a:srgbClr val="7030A0"/>
                </a:solidFill>
              </a:rPr>
              <a:t>OpenAI</a:t>
            </a:r>
            <a:r>
              <a:rPr lang="en-US" sz="1400" dirty="0">
                <a:solidFill>
                  <a:srgbClr val="7030A0"/>
                </a:solidFill>
              </a:rPr>
              <a:t> API is its ability to handle large volumes of data and perform computations quickly and efficiently in the cloud. This can help developers to scale their applications and handle a large number of requests without having to worry about the underlying infrastructure. The API also supports real-time applications such as </a:t>
            </a:r>
            <a:r>
              <a:rPr lang="en-US" sz="1400" dirty="0" err="1">
                <a:solidFill>
                  <a:srgbClr val="7030A0"/>
                </a:solidFill>
              </a:rPr>
              <a:t>chatbots</a:t>
            </a:r>
            <a:r>
              <a:rPr lang="en-US" sz="1400" dirty="0">
                <a:solidFill>
                  <a:srgbClr val="7030A0"/>
                </a:solidFill>
              </a:rPr>
              <a:t> and virtual assistants, enabling developers to build intelligent conversational interfaces for their users.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906614" y="1916908"/>
            <a:ext cx="103911" cy="398186"/>
          </a:xfrm>
          <a:prstGeom prst="rect">
            <a:avLst/>
          </a:prstGeom>
          <a:noFill/>
        </p:spPr>
        <p:txBody>
          <a:bodyPr wrap="square" rtlCol="0">
            <a:spAutoFit/>
          </a:bodyPr>
          <a:lstStyle/>
          <a:p>
            <a:pPr algn="l"/>
            <a:endParaRPr lang="en-US" sz="2250" dirty="0"/>
          </a:p>
        </p:txBody>
      </p:sp>
      <p:sp>
        <p:nvSpPr>
          <p:cNvPr id="3" name="TextBox 2"/>
          <p:cNvSpPr txBox="1"/>
          <p:nvPr/>
        </p:nvSpPr>
        <p:spPr>
          <a:xfrm>
            <a:off x="2743200" y="762000"/>
            <a:ext cx="3490595" cy="437515"/>
          </a:xfrm>
          <a:prstGeom prst="rect">
            <a:avLst/>
          </a:prstGeom>
          <a:noFill/>
        </p:spPr>
        <p:txBody>
          <a:bodyPr wrap="square" rtlCol="0">
            <a:spAutoFit/>
          </a:bodyPr>
          <a:lstStyle/>
          <a:p>
            <a:pPr algn="l"/>
            <a:r>
              <a:rPr lang="en-IN" sz="2250" u="sng" dirty="0">
                <a:solidFill>
                  <a:schemeClr val="bg2">
                    <a:lumMod val="75000"/>
                  </a:schemeClr>
                </a:solidFill>
              </a:rPr>
              <a:t>Why is this</a:t>
            </a:r>
            <a:r>
              <a:rPr lang="en-US" altLang="en-IN" sz="2250" u="sng" dirty="0">
                <a:solidFill>
                  <a:schemeClr val="bg2">
                    <a:lumMod val="75000"/>
                  </a:schemeClr>
                </a:solidFill>
              </a:rPr>
              <a:t> </a:t>
            </a:r>
            <a:r>
              <a:rPr lang="en-IN" altLang="en-IN" sz="2250" u="sng" dirty="0" smtClean="0">
                <a:solidFill>
                  <a:schemeClr val="bg2">
                    <a:lumMod val="75000"/>
                  </a:schemeClr>
                </a:solidFill>
              </a:rPr>
              <a:t>website</a:t>
            </a:r>
            <a:r>
              <a:rPr lang="en-IN" sz="2250" u="sng" dirty="0" smtClean="0">
                <a:solidFill>
                  <a:schemeClr val="bg2">
                    <a:lumMod val="75000"/>
                  </a:schemeClr>
                </a:solidFill>
              </a:rPr>
              <a:t> </a:t>
            </a:r>
            <a:r>
              <a:rPr lang="en-IN" sz="2250" u="sng" dirty="0">
                <a:solidFill>
                  <a:schemeClr val="bg2">
                    <a:lumMod val="75000"/>
                  </a:schemeClr>
                </a:solidFill>
                <a:latin typeface="BrowalliaUPC" panose="020B0604020202020204" pitchFamily="34" charset="-34"/>
                <a:cs typeface="BrowalliaUPC" panose="020B0604020202020204" pitchFamily="34" charset="-34"/>
              </a:rPr>
              <a:t>?</a:t>
            </a:r>
            <a:endParaRPr lang="en-US" sz="2250" u="sng" dirty="0">
              <a:solidFill>
                <a:schemeClr val="bg2">
                  <a:lumMod val="75000"/>
                </a:schemeClr>
              </a:solidFill>
            </a:endParaRPr>
          </a:p>
        </p:txBody>
      </p:sp>
      <p:sp>
        <p:nvSpPr>
          <p:cNvPr id="4" name="TextBox 3"/>
          <p:cNvSpPr txBox="1"/>
          <p:nvPr/>
        </p:nvSpPr>
        <p:spPr>
          <a:xfrm rot="10800000" flipV="1">
            <a:off x="990600" y="1779686"/>
            <a:ext cx="7324725" cy="4247317"/>
          </a:xfrm>
          <a:prstGeom prst="rect">
            <a:avLst/>
          </a:prstGeom>
          <a:noFill/>
        </p:spPr>
        <p:txBody>
          <a:bodyPr wrap="square" rtlCol="0">
            <a:spAutoFit/>
          </a:bodyPr>
          <a:lstStyle/>
          <a:p>
            <a:r>
              <a:rPr lang="en-US" dirty="0" err="1">
                <a:solidFill>
                  <a:srgbClr val="7030A0"/>
                </a:solidFill>
              </a:rPr>
              <a:t>ChatGPT</a:t>
            </a:r>
            <a:r>
              <a:rPr lang="en-US" dirty="0">
                <a:solidFill>
                  <a:srgbClr val="7030A0"/>
                </a:solidFill>
              </a:rPr>
              <a:t> clone and AI image generator are two examples of applications that can be built using the </a:t>
            </a:r>
            <a:r>
              <a:rPr lang="en-US" dirty="0" err="1">
                <a:solidFill>
                  <a:srgbClr val="7030A0"/>
                </a:solidFill>
              </a:rPr>
              <a:t>OpenAI</a:t>
            </a:r>
            <a:r>
              <a:rPr lang="en-US" dirty="0">
                <a:solidFill>
                  <a:srgbClr val="7030A0"/>
                </a:solidFill>
              </a:rPr>
              <a:t> API.</a:t>
            </a:r>
          </a:p>
          <a:p>
            <a:r>
              <a:rPr lang="en-US" dirty="0">
                <a:solidFill>
                  <a:srgbClr val="7030A0"/>
                </a:solidFill>
              </a:rPr>
              <a:t>A </a:t>
            </a:r>
            <a:r>
              <a:rPr lang="en-US" dirty="0" err="1">
                <a:solidFill>
                  <a:srgbClr val="7030A0"/>
                </a:solidFill>
              </a:rPr>
              <a:t>ChatGPT</a:t>
            </a:r>
            <a:r>
              <a:rPr lang="en-US" dirty="0">
                <a:solidFill>
                  <a:srgbClr val="7030A0"/>
                </a:solidFill>
              </a:rPr>
              <a:t> clone is a conversational AI model based on the GPT architecture that is capable of carrying on human-like conversations with users. By using the </a:t>
            </a:r>
            <a:r>
              <a:rPr lang="en-US" dirty="0" err="1">
                <a:solidFill>
                  <a:srgbClr val="7030A0"/>
                </a:solidFill>
              </a:rPr>
              <a:t>OpenAI</a:t>
            </a:r>
            <a:r>
              <a:rPr lang="en-US" dirty="0">
                <a:solidFill>
                  <a:srgbClr val="7030A0"/>
                </a:solidFill>
              </a:rPr>
              <a:t> API, developers can train and fine-tune their own language models to create </a:t>
            </a:r>
            <a:r>
              <a:rPr lang="en-US" dirty="0" err="1">
                <a:solidFill>
                  <a:srgbClr val="7030A0"/>
                </a:solidFill>
              </a:rPr>
              <a:t>chatbots</a:t>
            </a:r>
            <a:r>
              <a:rPr lang="en-US" dirty="0">
                <a:solidFill>
                  <a:srgbClr val="7030A0"/>
                </a:solidFill>
              </a:rPr>
              <a:t> that can handle a wide range of conversations and interact with users in a natural and engaging way. This can be useful for a variety of applications such as customer service, virtual assistants, and social media engagement.</a:t>
            </a:r>
          </a:p>
          <a:p>
            <a:r>
              <a:rPr lang="en-US" dirty="0">
                <a:solidFill>
                  <a:srgbClr val="7030A0"/>
                </a:solidFill>
              </a:rPr>
              <a:t>An AI image generator, on the other hand, is a tool that uses deep learning algorithms to generate images that are realistic and visually appealing. By using the </a:t>
            </a:r>
            <a:r>
              <a:rPr lang="en-US" dirty="0" err="1">
                <a:solidFill>
                  <a:srgbClr val="7030A0"/>
                </a:solidFill>
              </a:rPr>
              <a:t>OpenAI</a:t>
            </a:r>
            <a:r>
              <a:rPr lang="en-US" dirty="0">
                <a:solidFill>
                  <a:srgbClr val="7030A0"/>
                </a:solidFill>
              </a:rPr>
              <a:t> API, developers can access pre-trained generative models such as DALL-E to generate custom images based on user input. This can be useful for a variety of applications such as graphic design, art, and content creation.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514599" y="838200"/>
            <a:ext cx="4397375" cy="437515"/>
          </a:xfrm>
          <a:prstGeom prst="rect">
            <a:avLst/>
          </a:prstGeom>
          <a:noFill/>
        </p:spPr>
        <p:txBody>
          <a:bodyPr wrap="square" rtlCol="0">
            <a:spAutoFit/>
          </a:bodyPr>
          <a:lstStyle/>
          <a:p>
            <a:pPr algn="l"/>
            <a:r>
              <a:rPr lang="en-IN" sz="2250" u="sng" dirty="0">
                <a:solidFill>
                  <a:schemeClr val="bg2">
                    <a:lumMod val="75000"/>
                  </a:schemeClr>
                </a:solidFill>
              </a:rPr>
              <a:t>Introduction to </a:t>
            </a:r>
            <a:r>
              <a:rPr lang="en-US" sz="2250" u="sng" dirty="0" smtClean="0">
                <a:solidFill>
                  <a:schemeClr val="bg2">
                    <a:lumMod val="75000"/>
                  </a:schemeClr>
                </a:solidFill>
              </a:rPr>
              <a:t>OPEN AI API’s</a:t>
            </a:r>
            <a:endParaRPr lang="en-US" altLang="en-IN" sz="2250" u="sng" dirty="0">
              <a:solidFill>
                <a:schemeClr val="bg2">
                  <a:lumMod val="75000"/>
                </a:schemeClr>
              </a:solidFill>
            </a:endParaRPr>
          </a:p>
        </p:txBody>
      </p:sp>
      <p:sp>
        <p:nvSpPr>
          <p:cNvPr id="4" name="TextBox 3"/>
          <p:cNvSpPr txBox="1"/>
          <p:nvPr/>
        </p:nvSpPr>
        <p:spPr>
          <a:xfrm>
            <a:off x="1509395" y="1752600"/>
            <a:ext cx="6407785" cy="3477875"/>
          </a:xfrm>
          <a:prstGeom prst="rect">
            <a:avLst/>
          </a:prstGeom>
          <a:noFill/>
        </p:spPr>
        <p:txBody>
          <a:bodyPr wrap="square" rtlCol="0">
            <a:spAutoFit/>
          </a:bodyPr>
          <a:lstStyle/>
          <a:p>
            <a:r>
              <a:rPr lang="en-US" sz="2000" dirty="0">
                <a:solidFill>
                  <a:srgbClr val="7030A0"/>
                </a:solidFill>
                <a:latin typeface="Times New Roman" panose="02020603050405020304" pitchFamily="18" charset="0"/>
                <a:cs typeface="Times New Roman" panose="02020603050405020304" pitchFamily="18" charset="0"/>
              </a:rPr>
              <a:t>One of the key benefits of using the </a:t>
            </a:r>
            <a:r>
              <a:rPr lang="en-US" sz="2000" dirty="0" err="1">
                <a:solidFill>
                  <a:srgbClr val="7030A0"/>
                </a:solidFill>
                <a:latin typeface="Times New Roman" panose="02020603050405020304" pitchFamily="18" charset="0"/>
                <a:cs typeface="Times New Roman" panose="02020603050405020304" pitchFamily="18" charset="0"/>
              </a:rPr>
              <a:t>OpenAI</a:t>
            </a:r>
            <a:r>
              <a:rPr lang="en-US" sz="2000" dirty="0">
                <a:solidFill>
                  <a:srgbClr val="7030A0"/>
                </a:solidFill>
                <a:latin typeface="Times New Roman" panose="02020603050405020304" pitchFamily="18" charset="0"/>
                <a:cs typeface="Times New Roman" panose="02020603050405020304" pitchFamily="18" charset="0"/>
              </a:rPr>
              <a:t> API is its ability to handle large volumes of data and perform computations quickly and efficiently in the cloud. This allows developers to scale their applications and handle a large number of requests without having to worry about the underlying infrastructure.</a:t>
            </a:r>
          </a:p>
          <a:p>
            <a:r>
              <a:rPr lang="en-US" sz="2000" dirty="0">
                <a:solidFill>
                  <a:srgbClr val="7030A0"/>
                </a:solidFill>
                <a:latin typeface="Times New Roman" panose="02020603050405020304" pitchFamily="18" charset="0"/>
                <a:cs typeface="Times New Roman" panose="02020603050405020304" pitchFamily="18" charset="0"/>
              </a:rPr>
              <a:t>Another benefit of the </a:t>
            </a:r>
            <a:r>
              <a:rPr lang="en-US" sz="2000" dirty="0" err="1">
                <a:solidFill>
                  <a:srgbClr val="7030A0"/>
                </a:solidFill>
                <a:latin typeface="Times New Roman" panose="02020603050405020304" pitchFamily="18" charset="0"/>
                <a:cs typeface="Times New Roman" panose="02020603050405020304" pitchFamily="18" charset="0"/>
              </a:rPr>
              <a:t>OpenAI</a:t>
            </a:r>
            <a:r>
              <a:rPr lang="en-US" sz="2000" dirty="0">
                <a:solidFill>
                  <a:srgbClr val="7030A0"/>
                </a:solidFill>
                <a:latin typeface="Times New Roman" panose="02020603050405020304" pitchFamily="18" charset="0"/>
                <a:cs typeface="Times New Roman" panose="02020603050405020304" pitchFamily="18" charset="0"/>
              </a:rPr>
              <a:t> API is its ability to continually improve and evolve over time as new research and technology becomes available. This means that developers can be confident that they are using the latest and most advanced AI technology available.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124200" y="762000"/>
            <a:ext cx="3449955" cy="437515"/>
          </a:xfrm>
          <a:prstGeom prst="rect">
            <a:avLst/>
          </a:prstGeom>
          <a:noFill/>
        </p:spPr>
        <p:txBody>
          <a:bodyPr wrap="square" rtlCol="0">
            <a:spAutoFit/>
          </a:bodyPr>
          <a:lstStyle/>
          <a:p>
            <a:pPr algn="l"/>
            <a:r>
              <a:rPr lang="en-IN" sz="2250" u="sng" dirty="0">
                <a:solidFill>
                  <a:schemeClr val="bg2">
                    <a:lumMod val="75000"/>
                  </a:schemeClr>
                </a:solidFill>
              </a:rPr>
              <a:t>TOOLS </a:t>
            </a:r>
            <a:r>
              <a:rPr lang="en-US" altLang="en-IN" sz="2250" u="sng" dirty="0">
                <a:solidFill>
                  <a:schemeClr val="bg2">
                    <a:lumMod val="75000"/>
                  </a:schemeClr>
                </a:solidFill>
              </a:rPr>
              <a:t> </a:t>
            </a:r>
            <a:r>
              <a:rPr lang="en-IN" sz="2250" u="sng" dirty="0">
                <a:solidFill>
                  <a:schemeClr val="bg2">
                    <a:lumMod val="75000"/>
                  </a:schemeClr>
                </a:solidFill>
              </a:rPr>
              <a:t>USED</a:t>
            </a:r>
            <a:endParaRPr lang="en-US" sz="2250" u="sng" dirty="0">
              <a:solidFill>
                <a:schemeClr val="bg2">
                  <a:lumMod val="75000"/>
                </a:schemeClr>
              </a:solidFill>
            </a:endParaRPr>
          </a:p>
        </p:txBody>
      </p:sp>
      <p:sp>
        <p:nvSpPr>
          <p:cNvPr id="7" name="TextBox 6"/>
          <p:cNvSpPr txBox="1"/>
          <p:nvPr/>
        </p:nvSpPr>
        <p:spPr>
          <a:xfrm>
            <a:off x="1447882" y="1676421"/>
            <a:ext cx="6307334" cy="4246245"/>
          </a:xfrm>
          <a:prstGeom prst="rect">
            <a:avLst/>
          </a:prstGeom>
          <a:noFill/>
        </p:spPr>
        <p:txBody>
          <a:bodyPr wrap="square" rtlCol="0">
            <a:spAutoFit/>
          </a:bodyPr>
          <a:lstStyle/>
          <a:p>
            <a:pPr algn="l"/>
            <a:r>
              <a:rPr lang="en-IN" b="1" u="sng" dirty="0">
                <a:latin typeface="Arial" panose="020B0604020202020204" pitchFamily="34" charset="0"/>
                <a:cs typeface="Arial" panose="020B0604020202020204" pitchFamily="34" charset="0"/>
              </a:rPr>
              <a:t>HTML</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b="0" i="0" u="none" strike="noStrike" dirty="0">
                <a:effectLst/>
                <a:latin typeface="Arial" panose="020B0604020202020204" pitchFamily="34" charset="0"/>
                <a:cs typeface="Arial" panose="020B0604020202020204" pitchFamily="34" charset="0"/>
              </a:rPr>
              <a:t>HTML stands for </a:t>
            </a:r>
            <a:r>
              <a:rPr lang="en-IN" b="1" i="0" u="none" strike="noStrike" dirty="0">
                <a:effectLst/>
                <a:latin typeface="Arial" panose="020B0604020202020204" pitchFamily="34" charset="0"/>
                <a:cs typeface="Arial" panose="020B0604020202020204" pitchFamily="34" charset="0"/>
              </a:rPr>
              <a:t>Hyper Text Markup Language</a:t>
            </a:r>
            <a:r>
              <a:rPr lang="en-IN" b="0" i="0" u="none" strike="noStrike" dirty="0">
                <a:effectLst/>
                <a:latin typeface="Arial" panose="020B0604020202020204" pitchFamily="34" charset="0"/>
                <a:cs typeface="Arial" panose="020B0604020202020204" pitchFamily="34" charset="0"/>
              </a:rPr>
              <a:t>. HTML is the standard markup language for creating Web pages. HTML describes the structure of a Web page. HTML consists of a series of elements. HTML elements tell the browser how to display the content.</a:t>
            </a:r>
            <a:endParaRPr lang="en-IN" u="sng" dirty="0">
              <a:latin typeface="Arial" panose="020B0604020202020204" pitchFamily="34" charset="0"/>
              <a:cs typeface="Arial" panose="020B0604020202020204" pitchFamily="34" charset="0"/>
            </a:endParaRPr>
          </a:p>
          <a:p>
            <a:pPr algn="l"/>
            <a:r>
              <a:rPr lang="en-IN" b="1" i="0" u="sng" strike="noStrike" dirty="0">
                <a:effectLst/>
                <a:latin typeface="Arial" panose="020B0604020202020204" pitchFamily="34" charset="0"/>
                <a:cs typeface="Arial" panose="020B0604020202020204" pitchFamily="34" charset="0"/>
              </a:rPr>
              <a:t>CSS</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b="0" i="0" u="none" strike="noStrike" dirty="0">
                <a:effectLst/>
                <a:latin typeface="Arial" panose="020B0604020202020204" pitchFamily="34" charset="0"/>
                <a:cs typeface="Arial" panose="020B0604020202020204" pitchFamily="34" charset="0"/>
              </a:rPr>
              <a:t>Cascading Style Sheets (CSS) is </a:t>
            </a:r>
            <a:r>
              <a:rPr lang="en-IN" b="1" i="0" u="none" strike="noStrike" dirty="0">
                <a:effectLst/>
                <a:latin typeface="Arial" panose="020B0604020202020204" pitchFamily="34" charset="0"/>
                <a:cs typeface="Arial" panose="020B0604020202020204" pitchFamily="34" charset="0"/>
              </a:rPr>
              <a:t>a stylesheet language used to describe the presentation of a document written in HTML or XML</a:t>
            </a:r>
            <a:r>
              <a:rPr lang="en-IN" b="0" i="0" u="none" strike="noStrike" dirty="0">
                <a:effectLst/>
                <a:latin typeface="Arial" panose="020B0604020202020204" pitchFamily="34" charset="0"/>
                <a:cs typeface="Arial" panose="020B0604020202020204" pitchFamily="34" charset="0"/>
              </a:rPr>
              <a:t> (including XML dialects such as SVG, MathML or XHTML). CSS describes how elements should be rendered on screen, on paper, in speech, or on other media.</a:t>
            </a:r>
          </a:p>
          <a:p>
            <a:pPr algn="l"/>
            <a:r>
              <a:rPr lang="en-IN" b="1" i="0" u="sng" strike="noStrike" dirty="0">
                <a:effectLst/>
                <a:latin typeface="Arial" panose="020B0604020202020204" pitchFamily="34" charset="0"/>
                <a:cs typeface="Arial" panose="020B0604020202020204" pitchFamily="34" charset="0"/>
              </a:rPr>
              <a:t>JS</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b="0" i="0" u="none" strike="noStrike" dirty="0">
                <a:effectLst/>
                <a:latin typeface="Arial" panose="020B0604020202020204" pitchFamily="34" charset="0"/>
                <a:cs typeface="Arial" panose="020B0604020202020204" pitchFamily="34" charset="0"/>
              </a:rPr>
              <a:t>JavaScript, often abbreviated as JS, is a programming language that is one of the core technologies of the World Wide Web, alongside HTML and CSS.</a:t>
            </a:r>
          </a:p>
          <a:p>
            <a:pPr algn="l"/>
            <a:endParaRPr lang="en-IN" i="0" u="sng" strike="noStrike" dirty="0">
              <a:effectLs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200400" y="685800"/>
            <a:ext cx="2705100" cy="437515"/>
          </a:xfrm>
          <a:prstGeom prst="rect">
            <a:avLst/>
          </a:prstGeom>
          <a:noFill/>
        </p:spPr>
        <p:txBody>
          <a:bodyPr wrap="square" rtlCol="0">
            <a:spAutoFit/>
          </a:bodyPr>
          <a:lstStyle/>
          <a:p>
            <a:pPr algn="l"/>
            <a:r>
              <a:rPr lang="en-IN" sz="2250" u="sng" dirty="0">
                <a:solidFill>
                  <a:schemeClr val="bg2">
                    <a:lumMod val="75000"/>
                  </a:schemeClr>
                </a:solidFill>
              </a:rPr>
              <a:t>OUTPUT IMAGES</a:t>
            </a:r>
            <a:endParaRPr lang="en-US" sz="2250" u="sng" dirty="0">
              <a:solidFill>
                <a:schemeClr val="bg2">
                  <a:lumMod val="75000"/>
                </a:schemeClr>
              </a:solidFill>
            </a:endParaRPr>
          </a:p>
        </p:txBody>
      </p:sp>
      <p:pic>
        <p:nvPicPr>
          <p:cNvPr id="5" name="image2.jpeg"/>
          <p:cNvPicPr/>
          <p:nvPr/>
        </p:nvPicPr>
        <p:blipFill>
          <a:blip r:embed="rId2" cstate="print"/>
          <a:stretch>
            <a:fillRect/>
          </a:stretch>
        </p:blipFill>
        <p:spPr>
          <a:xfrm>
            <a:off x="2057401" y="1176069"/>
            <a:ext cx="5105400" cy="2633931"/>
          </a:xfrm>
          <a:prstGeom prst="rect">
            <a:avLst/>
          </a:prstGeom>
        </p:spPr>
      </p:pic>
      <p:pic>
        <p:nvPicPr>
          <p:cNvPr id="6" name="image4.jpeg"/>
          <p:cNvPicPr/>
          <p:nvPr/>
        </p:nvPicPr>
        <p:blipFill>
          <a:blip r:embed="rId3" cstate="print"/>
          <a:stretch>
            <a:fillRect/>
          </a:stretch>
        </p:blipFill>
        <p:spPr>
          <a:xfrm>
            <a:off x="2069124" y="3886200"/>
            <a:ext cx="5105401" cy="28254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pic>
        <p:nvPicPr>
          <p:cNvPr id="6" name="image5.png"/>
          <p:cNvPicPr/>
          <p:nvPr/>
        </p:nvPicPr>
        <p:blipFill>
          <a:blip r:embed="rId2" cstate="print"/>
          <a:stretch>
            <a:fillRect/>
          </a:stretch>
        </p:blipFill>
        <p:spPr>
          <a:xfrm>
            <a:off x="2227385" y="304800"/>
            <a:ext cx="5181601" cy="2895600"/>
          </a:xfrm>
          <a:prstGeom prst="rect">
            <a:avLst/>
          </a:prstGeom>
        </p:spPr>
      </p:pic>
      <p:pic>
        <p:nvPicPr>
          <p:cNvPr id="8" name="image6.jpeg"/>
          <p:cNvPicPr/>
          <p:nvPr/>
        </p:nvPicPr>
        <p:blipFill>
          <a:blip r:embed="rId3" cstate="print"/>
          <a:stretch>
            <a:fillRect/>
          </a:stretch>
        </p:blipFill>
        <p:spPr>
          <a:xfrm>
            <a:off x="2209800" y="3370385"/>
            <a:ext cx="5181600" cy="30391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657600" y="990600"/>
            <a:ext cx="2458720" cy="437515"/>
          </a:xfrm>
          <a:prstGeom prst="rect">
            <a:avLst/>
          </a:prstGeom>
          <a:noFill/>
        </p:spPr>
        <p:txBody>
          <a:bodyPr wrap="square" rtlCol="0">
            <a:spAutoFit/>
          </a:bodyPr>
          <a:lstStyle/>
          <a:p>
            <a:pPr algn="l"/>
            <a:r>
              <a:rPr lang="en-IN" sz="2250" u="sng" dirty="0">
                <a:solidFill>
                  <a:schemeClr val="bg2">
                    <a:lumMod val="75000"/>
                  </a:schemeClr>
                </a:solidFill>
              </a:rPr>
              <a:t>REFERENCES</a:t>
            </a:r>
            <a:endParaRPr lang="en-US" sz="2250" u="sng" dirty="0">
              <a:solidFill>
                <a:schemeClr val="bg2">
                  <a:lumMod val="75000"/>
                </a:schemeClr>
              </a:solidFill>
            </a:endParaRPr>
          </a:p>
        </p:txBody>
      </p:sp>
      <p:sp>
        <p:nvSpPr>
          <p:cNvPr id="3" name="TextBox 2"/>
          <p:cNvSpPr txBox="1"/>
          <p:nvPr/>
        </p:nvSpPr>
        <p:spPr>
          <a:xfrm>
            <a:off x="2514600" y="1828800"/>
            <a:ext cx="4388485" cy="3846195"/>
          </a:xfrm>
          <a:prstGeom prst="rect">
            <a:avLst/>
          </a:prstGeom>
          <a:noFill/>
        </p:spPr>
        <p:txBody>
          <a:bodyPr wrap="square" rtlCol="0">
            <a:spAutoFit/>
          </a:bodyPr>
          <a:lstStyle/>
          <a:p>
            <a:r>
              <a:rPr lang="en-IN" sz="2000" b="0" i="0" u="sng" dirty="0">
                <a:effectLst/>
                <a:latin typeface="Helvetica" pitchFamily="2" charset="0"/>
              </a:rPr>
              <a:t>Books</a:t>
            </a:r>
            <a:r>
              <a:rPr lang="en-IN" sz="2000" b="0" i="0" dirty="0">
                <a:effectLst/>
                <a:latin typeface="Helvetica" pitchFamily="2" charset="0"/>
              </a:rPr>
              <a:t>:</a:t>
            </a:r>
          </a:p>
          <a:p>
            <a:endParaRPr lang="en-IN" sz="1600" dirty="0">
              <a:effectLst/>
              <a:latin typeface="Helvetica" pitchFamily="2" charset="0"/>
            </a:endParaRPr>
          </a:p>
          <a:p>
            <a:r>
              <a:rPr lang="en-IN" sz="1600" dirty="0">
                <a:latin typeface="Helvetica" pitchFamily="2" charset="0"/>
              </a:rPr>
              <a:t>- </a:t>
            </a:r>
            <a:r>
              <a:rPr lang="en-IN" sz="1600" b="0" i="0" dirty="0">
                <a:effectLst/>
                <a:latin typeface="Helvetica" pitchFamily="2" charset="0"/>
              </a:rPr>
              <a:t>Head First HTML and CSS</a:t>
            </a:r>
            <a:endParaRPr lang="en-IN" sz="1600" dirty="0">
              <a:effectLst/>
              <a:latin typeface="Helvetica" pitchFamily="2" charset="0"/>
            </a:endParaRPr>
          </a:p>
          <a:p>
            <a:r>
              <a:rPr lang="en-IN" sz="1600" b="0" i="0" dirty="0">
                <a:effectLst/>
                <a:latin typeface="Helvetica" pitchFamily="2" charset="0"/>
              </a:rPr>
              <a:t>A Learner's Guide to Creating Standards- Based Web Pages</a:t>
            </a:r>
          </a:p>
          <a:p>
            <a:endParaRPr lang="en-IN" sz="1600" dirty="0">
              <a:effectLst/>
              <a:latin typeface="Helvetica" pitchFamily="2" charset="0"/>
            </a:endParaRPr>
          </a:p>
          <a:p>
            <a:r>
              <a:rPr lang="en-IN" sz="1600" b="0" i="0" dirty="0">
                <a:effectLst/>
                <a:latin typeface="Helvetica" pitchFamily="2" charset="0"/>
              </a:rPr>
              <a:t>Elisabeth Robin</a:t>
            </a:r>
          </a:p>
          <a:p>
            <a:endParaRPr lang="en-IN" sz="1600" dirty="0">
              <a:effectLst/>
              <a:latin typeface="Helvetica" pitchFamily="2" charset="0"/>
            </a:endParaRPr>
          </a:p>
          <a:p>
            <a:r>
              <a:rPr lang="en-IN" sz="1600" b="0" i="0" dirty="0">
                <a:effectLst/>
                <a:latin typeface="Helvetica" pitchFamily="2" charset="0"/>
              </a:rPr>
              <a:t>Eric Freeman</a:t>
            </a:r>
          </a:p>
          <a:p>
            <a:endParaRPr lang="en-IN" sz="1600" dirty="0">
              <a:effectLst/>
              <a:latin typeface="Helvetica" pitchFamily="2" charset="0"/>
            </a:endParaRPr>
          </a:p>
          <a:p>
            <a:r>
              <a:rPr lang="en-IN" sz="1600" b="0" i="0" dirty="0">
                <a:effectLst/>
                <a:latin typeface="Helvetica" pitchFamily="2" charset="0"/>
              </a:rPr>
              <a:t>﻿﻿- HTML &amp; CSS : design and Build websites</a:t>
            </a:r>
            <a:endParaRPr lang="en-IN" sz="1600" dirty="0">
              <a:effectLst/>
              <a:latin typeface="Helvetica" pitchFamily="2" charset="0"/>
            </a:endParaRPr>
          </a:p>
          <a:p>
            <a:r>
              <a:rPr lang="en-IN" sz="1600" b="0" i="0" dirty="0">
                <a:effectLst/>
                <a:latin typeface="Helvetica" pitchFamily="2" charset="0"/>
              </a:rPr>
              <a:t>﻿﻿- Learning Web design</a:t>
            </a:r>
          </a:p>
          <a:p>
            <a:endParaRPr lang="en-IN" sz="1600" dirty="0">
              <a:latin typeface="Helvetica" pitchFamily="2" charset="0"/>
            </a:endParaRPr>
          </a:p>
          <a:p>
            <a:r>
              <a:rPr lang="en-IN" sz="1600" dirty="0">
                <a:effectLst/>
                <a:latin typeface="Helvetica" pitchFamily="2" charset="0"/>
              </a:rPr>
              <a:t>- JAVAScript</a:t>
            </a:r>
          </a:p>
          <a:p>
            <a:pPr algn="l"/>
            <a:endParaRPr lang="en-US" sz="1600" dirty="0"/>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740</Words>
  <Application>Microsoft Office PowerPoint</Application>
  <PresentationFormat>On-screen Show (4:3)</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Art_mountaineering</vt:lpstr>
      <vt:lpstr>OPENAI API VERSE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FRIENDSHUB</dc:title>
  <dc:creator>Ripunjay Yadav</dc:creator>
  <cp:lastModifiedBy>Hp</cp:lastModifiedBy>
  <cp:revision>6</cp:revision>
  <dcterms:created xsi:type="dcterms:W3CDTF">2022-11-25T18:04:00Z</dcterms:created>
  <dcterms:modified xsi:type="dcterms:W3CDTF">2023-04-26T17:21:22Z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8169D8E0307F44CF93F87D31E0FA8E5A</vt:lpwstr>
  </property>
  <property fmtid="{D5CDD505-2E9C-101B-9397-08002B2CF9AE}" pid="3" name="KSOProductBuildVer">
    <vt:lpwstr>1033-11.2.0.11536</vt:lpwstr>
  </property>
</Properties>
</file>