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anose="020F05020202040302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endParaRPr dirty="0"/>
          </a:p>
          <a:p>
            <a:pPr marL="0" lvl="0" indent="0" algn="l" rtl="0">
              <a:lnSpc>
                <a:spcPct val="100000"/>
              </a:lnSpc>
              <a:spcBef>
                <a:spcPts val="1000"/>
              </a:spcBef>
              <a:spcAft>
                <a:spcPts val="0"/>
              </a:spcAft>
              <a:buClr>
                <a:schemeClr val="lt2"/>
              </a:buClr>
              <a:buSzPts val="1800"/>
              <a:buNone/>
            </a:pPr>
            <a:r>
              <a:rPr lang="en-IN" b="0" i="0" dirty="0">
                <a:solidFill>
                  <a:srgbClr val="212529"/>
                </a:solidFill>
                <a:effectLst/>
                <a:latin typeface="Franklin Gothic" panose="020B0604020202020204" charset="0"/>
              </a:rPr>
              <a:t>National Technical Research Organisation,(NTRO)</a:t>
            </a:r>
            <a:endParaRPr dirty="0">
              <a:latin typeface="Franklin Gothic" panose="020B0604020202020204" charset="0"/>
              <a:ea typeface="Franklin Gothic"/>
              <a:cs typeface="Franklin Gothic"/>
              <a:sym typeface="Franklin Gothic"/>
            </a:endParaRPr>
          </a:p>
          <a:p>
            <a:pPr marL="0" lvl="0" indent="0" algn="l" rtl="0">
              <a:lnSpc>
                <a:spcPct val="10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a:t>
            </a:r>
            <a:r>
              <a:rPr lang="en-IN" b="0" i="0" dirty="0">
                <a:solidFill>
                  <a:srgbClr val="212529"/>
                </a:solidFill>
                <a:effectLst/>
                <a:latin typeface="montserratregular"/>
              </a:rPr>
              <a:t>1456</a:t>
            </a:r>
            <a:endParaRPr lang="en-US" b="0" i="0" dirty="0">
              <a:solidFill>
                <a:srgbClr val="212529"/>
              </a:solidFill>
              <a:effectLst/>
              <a:latin typeface="Franklin Gothic"/>
              <a:sym typeface="Franklin Gothic"/>
            </a:endParaRPr>
          </a:p>
          <a:p>
            <a:pPr marL="0" lvl="0" indent="0" algn="l" rtl="0">
              <a:lnSpc>
                <a:spcPct val="10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a:t>
            </a:r>
            <a:endParaRPr dirty="0"/>
          </a:p>
          <a:p>
            <a:pPr marL="0" lvl="0" indent="0" algn="l" rtl="0">
              <a:lnSpc>
                <a:spcPct val="100000"/>
              </a:lnSpc>
              <a:spcBef>
                <a:spcPts val="1000"/>
              </a:spcBef>
              <a:spcAft>
                <a:spcPts val="0"/>
              </a:spcAft>
              <a:buClr>
                <a:schemeClr val="lt2"/>
              </a:buClr>
              <a:buSzPts val="1800"/>
              <a:buNone/>
            </a:pPr>
            <a:r>
              <a:rPr lang="en-US" b="0" i="0" dirty="0">
                <a:solidFill>
                  <a:srgbClr val="212529"/>
                </a:solidFill>
                <a:effectLst/>
                <a:latin typeface="Franklin Gothic" panose="020B0604020202020204" charset="0"/>
              </a:rPr>
              <a:t>Speech to text transcription for Indian languages. The problem entails transcription in the native script and then translation to English. The languages of interest are Hindi, Indian English, Urdu, Bengali, Punjabi.</a:t>
            </a:r>
            <a:br>
              <a:rPr lang="en-US" dirty="0">
                <a:latin typeface="Franklin Gothic" panose="020B0604020202020204" charset="0"/>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a:solidFill>
                  <a:schemeClr val="tx1"/>
                </a:solidFill>
                <a:latin typeface="Franklin Gothic"/>
                <a:ea typeface="Franklin Gothic"/>
                <a:cs typeface="Franklin Gothic"/>
                <a:sym typeface="Franklin Gothic"/>
              </a:rPr>
              <a:t>The Grammer Gurus</a:t>
            </a:r>
            <a:br>
              <a:rPr lang="en-US" dirty="0">
                <a:solidFill>
                  <a:schemeClr val="tx1"/>
                </a:solidFill>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tx1">
                    <a:lumMod val="95000"/>
                    <a:lumOff val="5000"/>
                  </a:schemeClr>
                </a:solidFill>
                <a:latin typeface="Franklin Gothic"/>
                <a:ea typeface="Franklin Gothic"/>
                <a:cs typeface="Franklin Gothic"/>
                <a:sym typeface="Franklin Gothic"/>
              </a:rPr>
              <a:t>Abdul </a:t>
            </a:r>
            <a:r>
              <a:rPr lang="en-US" dirty="0" err="1">
                <a:solidFill>
                  <a:schemeClr val="tx1">
                    <a:lumMod val="95000"/>
                    <a:lumOff val="5000"/>
                  </a:schemeClr>
                </a:solidFill>
                <a:latin typeface="Franklin Gothic"/>
                <a:ea typeface="Franklin Gothic"/>
                <a:cs typeface="Franklin Gothic"/>
                <a:sym typeface="Franklin Gothic"/>
              </a:rPr>
              <a:t>Shookur</a:t>
            </a:r>
            <a:r>
              <a:rPr lang="en-US" dirty="0">
                <a:solidFill>
                  <a:schemeClr val="tx1">
                    <a:lumMod val="95000"/>
                    <a:lumOff val="5000"/>
                  </a:schemeClr>
                </a:solidFill>
                <a:latin typeface="Franklin Gothic"/>
                <a:ea typeface="Franklin Gothic"/>
                <a:cs typeface="Franklin Gothic"/>
                <a:sym typeface="Franklin Gothic"/>
              </a:rPr>
              <a:t> M</a:t>
            </a:r>
            <a:br>
              <a:rPr lang="en-US" dirty="0">
                <a:solidFill>
                  <a:schemeClr val="tx1">
                    <a:lumMod val="95000"/>
                    <a:lumOff val="5000"/>
                  </a:schemeClr>
                </a:solidFill>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a:t>
            </a:r>
            <a:r>
              <a:rPr lang="en-IN" dirty="0">
                <a:solidFill>
                  <a:schemeClr val="tx1"/>
                </a:solidFill>
                <a:latin typeface="Franklin Gothic" panose="020B0604020202020204" charset="0"/>
              </a:rPr>
              <a:t>U-0725</a:t>
            </a:r>
            <a:br>
              <a:rPr lang="en-IN" dirty="0">
                <a:latin typeface="Franklin Gothic"/>
                <a:ea typeface="Franklin Gothic"/>
                <a:cs typeface="Franklin Gothic"/>
                <a:sym typeface="Franklin Gothic"/>
              </a:rPr>
            </a:br>
            <a:r>
              <a:rPr lang="en-IN" dirty="0">
                <a:latin typeface="Franklin Gothic"/>
                <a:ea typeface="Franklin Gothic"/>
                <a:cs typeface="Franklin Gothic"/>
                <a:sym typeface="Franklin Gothic"/>
              </a:rPr>
              <a:t>Institute Name: </a:t>
            </a:r>
            <a:r>
              <a:rPr lang="en-IN" dirty="0">
                <a:solidFill>
                  <a:schemeClr val="tx1"/>
                </a:solidFill>
                <a:latin typeface="Franklin Gothic"/>
                <a:ea typeface="Franklin Gothic"/>
                <a:cs typeface="Franklin Gothic"/>
                <a:sym typeface="Franklin Gothic"/>
              </a:rPr>
              <a:t>Reva University</a:t>
            </a:r>
          </a:p>
          <a:p>
            <a:pPr marL="0" lvl="0" indent="0" algn="l" rtl="0">
              <a:lnSpc>
                <a:spcPct val="10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IN" b="0" i="0" dirty="0">
                <a:solidFill>
                  <a:srgbClr val="212529"/>
                </a:solidFill>
                <a:effectLst/>
                <a:latin typeface="Franklin Gothic" panose="020B0604020202020204" charset="0"/>
              </a:rPr>
              <a:t>Miscellaneous</a:t>
            </a:r>
            <a:endParaRPr dirty="0">
              <a:latin typeface="Franklin Gothic" panose="020B060402020202020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b="0" dirty="0"/>
              <a:t>Ide</a:t>
            </a:r>
            <a:r>
              <a:rPr lang="en-US" dirty="0"/>
              <a:t>a/Approach Details</a:t>
            </a:r>
            <a:endParaRPr dirty="0"/>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Initial we will take regional language speech audio.</a:t>
            </a:r>
          </a:p>
          <a:p>
            <a:pPr marL="285750" lvl="0" indent="-285750" algn="l" rtl="0">
              <a:lnSpc>
                <a:spcPct val="100000"/>
              </a:lnSpc>
              <a:spcBef>
                <a:spcPts val="1000"/>
              </a:spcBef>
              <a:spcAft>
                <a:spcPts val="0"/>
              </a:spcAft>
              <a:buClr>
                <a:schemeClr val="dk1"/>
              </a:buClr>
              <a:buSzPts val="1600"/>
              <a:buFont typeface="Noto Sans Symbols"/>
              <a:buChar char="⮚"/>
            </a:pPr>
            <a:r>
              <a:rPr lang="en-US" dirty="0"/>
              <a:t>We train our BOT to identify the subject in it.</a:t>
            </a:r>
          </a:p>
          <a:p>
            <a:pPr marL="285750" lvl="0" indent="-285750" algn="l" rtl="0">
              <a:lnSpc>
                <a:spcPct val="100000"/>
              </a:lnSpc>
              <a:spcBef>
                <a:spcPts val="1000"/>
              </a:spcBef>
              <a:spcAft>
                <a:spcPts val="0"/>
              </a:spcAft>
              <a:buClr>
                <a:schemeClr val="dk1"/>
              </a:buClr>
              <a:buSzPts val="1600"/>
              <a:buFont typeface="Noto Sans Symbols"/>
              <a:buChar char="⮚"/>
            </a:pPr>
            <a:r>
              <a:rPr lang="en-US" dirty="0"/>
              <a:t>Using supervised Machine learning, we train our BOT find the meaning of it .</a:t>
            </a:r>
          </a:p>
          <a:p>
            <a:pPr marL="285750" lvl="0" indent="-285750" algn="l" rtl="0">
              <a:lnSpc>
                <a:spcPct val="100000"/>
              </a:lnSpc>
              <a:spcBef>
                <a:spcPts val="1000"/>
              </a:spcBef>
              <a:spcAft>
                <a:spcPts val="0"/>
              </a:spcAft>
              <a:buClr>
                <a:schemeClr val="dk1"/>
              </a:buClr>
              <a:buSzPts val="1600"/>
              <a:buFont typeface="Noto Sans Symbols"/>
              <a:buChar char="⮚"/>
            </a:pPr>
            <a:r>
              <a:rPr lang="en-US" dirty="0"/>
              <a:t>We will transcript the regional language speech to English.</a:t>
            </a:r>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285750" algn="l" rtl="0">
              <a:lnSpc>
                <a:spcPct val="100000"/>
              </a:lnSpc>
              <a:spcBef>
                <a:spcPts val="1000"/>
              </a:spcBef>
              <a:spcAft>
                <a:spcPts val="0"/>
              </a:spcAft>
              <a:buClr>
                <a:schemeClr val="dk1"/>
              </a:buClr>
              <a:buSzPts val="1600"/>
              <a:buFont typeface="Noto Sans Symbols"/>
              <a:buChar char="⮚"/>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0" name="Google Shape;220;p2"/>
          <p:cNvSpPr>
            <a:spLocks noGrp="1"/>
          </p:cNvSpPr>
          <p:nvPr>
            <p:ph type="pic" idx="2"/>
          </p:nvPr>
        </p:nvSpPr>
        <p:spPr>
          <a:xfrm>
            <a:off x="7406515" y="191504"/>
            <a:ext cx="4689138" cy="3451543"/>
          </a:xfrm>
          <a:prstGeom prst="rect">
            <a:avLst/>
          </a:prstGeom>
          <a:noFill/>
          <a:ln>
            <a:noFill/>
          </a:ln>
        </p:spPr>
        <p:txBody>
          <a:bodyPr/>
          <a:lstStyle/>
          <a:p>
            <a:endParaRPr lang="en-IN"/>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err="1">
                <a:solidFill>
                  <a:schemeClr val="dk1"/>
                </a:solidFill>
                <a:latin typeface="Libre Franklin"/>
                <a:ea typeface="Libre Franklin"/>
                <a:cs typeface="Libre Franklin"/>
                <a:sym typeface="Libre Franklin"/>
              </a:rPr>
              <a:t>Github</a:t>
            </a:r>
            <a:endParaRPr lang="en-US" sz="1600" b="0" i="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Stackover flow</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Google collab </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Virtual studio</a:t>
            </a:r>
          </a:p>
          <a:p>
            <a:pPr marR="0" lvl="0" algn="l" rtl="0">
              <a:lnSpc>
                <a:spcPct val="100000"/>
              </a:lnSpc>
              <a:spcBef>
                <a:spcPts val="1000"/>
              </a:spcBef>
              <a:spcAft>
                <a:spcPts val="0"/>
              </a:spcAft>
              <a:buClr>
                <a:schemeClr val="dk1"/>
              </a:buClr>
              <a:buSzPts val="1600"/>
            </a:pPr>
            <a:r>
              <a:rPr lang="en-US" sz="1600" dirty="0">
                <a:solidFill>
                  <a:schemeClr val="dk1"/>
                </a:solidFill>
                <a:latin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1028" name="Picture 4" descr="Public Speaking Logo Vector Art, Icons, and Graphics for Free Download">
            <a:extLst>
              <a:ext uri="{FF2B5EF4-FFF2-40B4-BE49-F238E27FC236}">
                <a16:creationId xmlns:a16="http://schemas.microsoft.com/office/drawing/2014/main" id="{72C4887B-C28A-047E-8C07-84A3D6C90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109" y="384110"/>
            <a:ext cx="598932" cy="667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AEB3793-695D-AE76-633C-D253E7C93E63}"/>
              </a:ext>
            </a:extLst>
          </p:cNvPr>
          <p:cNvSpPr/>
          <p:nvPr/>
        </p:nvSpPr>
        <p:spPr>
          <a:xfrm>
            <a:off x="9074470" y="1226134"/>
            <a:ext cx="1333946" cy="415498"/>
          </a:xfrm>
          <a:prstGeom prst="rect">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3261EC8-6178-519A-7B63-247CF640DE49}"/>
              </a:ext>
            </a:extLst>
          </p:cNvPr>
          <p:cNvSpPr txBox="1"/>
          <p:nvPr/>
        </p:nvSpPr>
        <p:spPr>
          <a:xfrm>
            <a:off x="9074470" y="1191980"/>
            <a:ext cx="1333946" cy="415498"/>
          </a:xfrm>
          <a:prstGeom prst="rect">
            <a:avLst/>
          </a:prstGeom>
          <a:noFill/>
        </p:spPr>
        <p:txBody>
          <a:bodyPr wrap="square">
            <a:spAutoFit/>
          </a:bodyPr>
          <a:lstStyle/>
          <a:p>
            <a:pPr algn="ctr"/>
            <a:r>
              <a:rPr lang="en-US" sz="1050" dirty="0"/>
              <a:t>Module to recognize speech </a:t>
            </a:r>
            <a:endParaRPr lang="en-IN" sz="1050" dirty="0"/>
          </a:p>
        </p:txBody>
      </p:sp>
      <p:sp>
        <p:nvSpPr>
          <p:cNvPr id="5" name="Rectangle 4">
            <a:extLst>
              <a:ext uri="{FF2B5EF4-FFF2-40B4-BE49-F238E27FC236}">
                <a16:creationId xmlns:a16="http://schemas.microsoft.com/office/drawing/2014/main" id="{670D52D7-1CD0-0D30-7ECE-0B2838BCE068}"/>
              </a:ext>
            </a:extLst>
          </p:cNvPr>
          <p:cNvSpPr/>
          <p:nvPr/>
        </p:nvSpPr>
        <p:spPr>
          <a:xfrm>
            <a:off x="9074470" y="1847088"/>
            <a:ext cx="1333946" cy="415498"/>
          </a:xfrm>
          <a:prstGeom prst="rect">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40554ED-8B32-9D33-29A6-95063BF4ED48}"/>
              </a:ext>
            </a:extLst>
          </p:cNvPr>
          <p:cNvSpPr txBox="1"/>
          <p:nvPr/>
        </p:nvSpPr>
        <p:spPr>
          <a:xfrm>
            <a:off x="9180457" y="1836114"/>
            <a:ext cx="1121971" cy="415498"/>
          </a:xfrm>
          <a:prstGeom prst="rect">
            <a:avLst/>
          </a:prstGeom>
          <a:noFill/>
        </p:spPr>
        <p:txBody>
          <a:bodyPr wrap="square">
            <a:spAutoFit/>
          </a:bodyPr>
          <a:lstStyle/>
          <a:p>
            <a:pPr algn="ctr"/>
            <a:r>
              <a:rPr lang="en-US" sz="1050" dirty="0"/>
              <a:t>Module to </a:t>
            </a:r>
          </a:p>
          <a:p>
            <a:pPr algn="ctr"/>
            <a:r>
              <a:rPr lang="en-US" sz="1050" dirty="0"/>
              <a:t>Identify subject</a:t>
            </a:r>
            <a:endParaRPr lang="en-IN" sz="1050" dirty="0"/>
          </a:p>
        </p:txBody>
      </p:sp>
      <p:pic>
        <p:nvPicPr>
          <p:cNvPr id="12" name="Picture 11">
            <a:extLst>
              <a:ext uri="{FF2B5EF4-FFF2-40B4-BE49-F238E27FC236}">
                <a16:creationId xmlns:a16="http://schemas.microsoft.com/office/drawing/2014/main" id="{07B38767-E86F-8E09-6B59-410CCDE9108C}"/>
              </a:ext>
            </a:extLst>
          </p:cNvPr>
          <p:cNvPicPr>
            <a:picLocks noChangeAspect="1"/>
          </p:cNvPicPr>
          <p:nvPr/>
        </p:nvPicPr>
        <p:blipFill rotWithShape="1">
          <a:blip r:embed="rId4"/>
          <a:srcRect l="5050" t="12670" r="7045" b="26102"/>
          <a:stretch/>
        </p:blipFill>
        <p:spPr>
          <a:xfrm>
            <a:off x="9262842" y="2996323"/>
            <a:ext cx="849433" cy="625898"/>
          </a:xfrm>
          <a:prstGeom prst="rect">
            <a:avLst/>
          </a:prstGeom>
        </p:spPr>
      </p:pic>
      <p:sp>
        <p:nvSpPr>
          <p:cNvPr id="14" name="Arrow: Down 13">
            <a:extLst>
              <a:ext uri="{FF2B5EF4-FFF2-40B4-BE49-F238E27FC236}">
                <a16:creationId xmlns:a16="http://schemas.microsoft.com/office/drawing/2014/main" id="{B59F9869-CFA6-61D1-7323-8E061990B728}"/>
              </a:ext>
            </a:extLst>
          </p:cNvPr>
          <p:cNvSpPr/>
          <p:nvPr/>
        </p:nvSpPr>
        <p:spPr>
          <a:xfrm>
            <a:off x="9641840" y="1645181"/>
            <a:ext cx="45719" cy="1908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ADAF1D24-85C2-155C-330F-E73E12704CF9}"/>
              </a:ext>
            </a:extLst>
          </p:cNvPr>
          <p:cNvSpPr/>
          <p:nvPr/>
        </p:nvSpPr>
        <p:spPr>
          <a:xfrm>
            <a:off x="9641715" y="1075016"/>
            <a:ext cx="45844" cy="1475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822FFDA-3698-1F90-A9DC-54F6EC754BEF}"/>
              </a:ext>
            </a:extLst>
          </p:cNvPr>
          <p:cNvSpPr/>
          <p:nvPr/>
        </p:nvSpPr>
        <p:spPr>
          <a:xfrm>
            <a:off x="9074470" y="2416891"/>
            <a:ext cx="1333946" cy="350002"/>
          </a:xfrm>
          <a:prstGeom prst="rect">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DDED4F5D-FFB7-7177-203F-FA6D4D23BC35}"/>
              </a:ext>
            </a:extLst>
          </p:cNvPr>
          <p:cNvSpPr txBox="1"/>
          <p:nvPr/>
        </p:nvSpPr>
        <p:spPr>
          <a:xfrm>
            <a:off x="9030519" y="2457068"/>
            <a:ext cx="1441130" cy="253916"/>
          </a:xfrm>
          <a:prstGeom prst="rect">
            <a:avLst/>
          </a:prstGeom>
          <a:noFill/>
        </p:spPr>
        <p:txBody>
          <a:bodyPr wrap="square">
            <a:spAutoFit/>
          </a:bodyPr>
          <a:lstStyle/>
          <a:p>
            <a:r>
              <a:rPr lang="en-US" sz="1050" dirty="0"/>
              <a:t>Module to Transcript</a:t>
            </a:r>
            <a:endParaRPr lang="en-IN" sz="1050" dirty="0"/>
          </a:p>
        </p:txBody>
      </p:sp>
      <p:sp>
        <p:nvSpPr>
          <p:cNvPr id="21" name="Arrow: Down 20">
            <a:extLst>
              <a:ext uri="{FF2B5EF4-FFF2-40B4-BE49-F238E27FC236}">
                <a16:creationId xmlns:a16="http://schemas.microsoft.com/office/drawing/2014/main" id="{36528A9C-E70D-5358-613B-6030B8F4308D}"/>
              </a:ext>
            </a:extLst>
          </p:cNvPr>
          <p:cNvSpPr/>
          <p:nvPr/>
        </p:nvSpPr>
        <p:spPr>
          <a:xfrm>
            <a:off x="9641715" y="2273560"/>
            <a:ext cx="45844" cy="143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E4861335-0498-408B-F856-0F782DD145D8}"/>
              </a:ext>
            </a:extLst>
          </p:cNvPr>
          <p:cNvSpPr/>
          <p:nvPr/>
        </p:nvSpPr>
        <p:spPr>
          <a:xfrm>
            <a:off x="9641840" y="2762553"/>
            <a:ext cx="45719" cy="1944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oral content creator can transcript the content to one regional language to another language.</a:t>
            </a:r>
          </a:p>
          <a:p>
            <a:pPr marL="285750" lvl="0" indent="-285750" algn="l" rtl="0">
              <a:lnSpc>
                <a:spcPct val="90000"/>
              </a:lnSpc>
              <a:spcBef>
                <a:spcPts val="0"/>
              </a:spcBef>
              <a:spcAft>
                <a:spcPts val="0"/>
              </a:spcAft>
              <a:buClr>
                <a:schemeClr val="dk1"/>
              </a:buClr>
              <a:buSzPts val="1600"/>
              <a:buFont typeface="Noto Sans Symbols"/>
              <a:buChar char="⮚"/>
            </a:pPr>
            <a:r>
              <a:rPr lang="en-US" dirty="0"/>
              <a:t>A person having knowledge of only one regional language, by using our software. he/she can read it out another regional language in there devices. </a:t>
            </a:r>
          </a:p>
          <a:p>
            <a:pPr marL="285750" lvl="0" indent="-285750" algn="l" rtl="0">
              <a:lnSpc>
                <a:spcPct val="90000"/>
              </a:lnSpc>
              <a:spcBef>
                <a:spcPts val="0"/>
              </a:spcBef>
              <a:spcAft>
                <a:spcPts val="0"/>
              </a:spcAft>
              <a:buClr>
                <a:schemeClr val="dk1"/>
              </a:buClr>
              <a:buSzPts val="1600"/>
              <a:buFont typeface="Noto Sans Symbols"/>
              <a:buChar char="⮚"/>
            </a:pPr>
            <a:r>
              <a:rPr lang="en-US" dirty="0"/>
              <a:t>Subtitles can be generated in there own regional language in video.</a:t>
            </a:r>
          </a:p>
          <a:p>
            <a:pPr marL="0" lvl="0" indent="0" algn="l" rtl="0">
              <a:lnSpc>
                <a:spcPct val="90000"/>
              </a:lnSpc>
              <a:spcBef>
                <a:spcPts val="0"/>
              </a:spcBef>
              <a:spcAft>
                <a:spcPts val="0"/>
              </a:spcAft>
              <a:buClr>
                <a:schemeClr val="dk1"/>
              </a:buClr>
              <a:buSzPts val="1600"/>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dirty="0" err="1">
                <a:solidFill>
                  <a:schemeClr val="dk1"/>
                </a:solidFill>
                <a:latin typeface="Libre Franklin"/>
                <a:ea typeface="Libre Franklin"/>
                <a:cs typeface="Libre Franklin"/>
                <a:sym typeface="Libre Franklin"/>
              </a:rPr>
              <a:t>tkintetr</a:t>
            </a:r>
            <a:endParaRPr lang="en-US" sz="160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p</a:t>
            </a:r>
            <a:r>
              <a:rPr lang="en-US" sz="1600" b="0" i="0" dirty="0">
                <a:solidFill>
                  <a:schemeClr val="dk1"/>
                </a:solidFill>
                <a:latin typeface="Libre Franklin"/>
                <a:ea typeface="Libre Franklin"/>
                <a:cs typeface="Libre Franklin"/>
                <a:sym typeface="Libre Franklin"/>
              </a:rPr>
              <a:t>yttsx3</a:t>
            </a: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err="1">
                <a:solidFill>
                  <a:schemeClr val="dk1"/>
                </a:solidFill>
                <a:latin typeface="Libre Franklin"/>
                <a:ea typeface="Libre Franklin"/>
                <a:cs typeface="Libre Franklin"/>
                <a:sym typeface="Libre Franklin"/>
              </a:rPr>
              <a:t>speech_recognition</a:t>
            </a:r>
            <a:endParaRPr lang="en-US" sz="1600" dirty="0">
              <a:solidFill>
                <a:schemeClr val="dk1"/>
              </a:solidFill>
              <a:latin typeface="Libre Franklin"/>
              <a:ea typeface="Libre Franklin"/>
              <a:cs typeface="Libre Franklin"/>
              <a:sym typeface="Libre Franklin"/>
            </a:endParaRPr>
          </a:p>
          <a:p>
            <a:pPr marR="0" lvl="0" algn="l" rtl="0">
              <a:lnSpc>
                <a:spcPct val="90000"/>
              </a:lnSpc>
              <a:spcBef>
                <a:spcPts val="0"/>
              </a:spcBef>
              <a:spcAft>
                <a:spcPts val="0"/>
              </a:spcAft>
              <a:buClr>
                <a:schemeClr val="dk1"/>
              </a:buClr>
              <a:buSzPts val="1600"/>
            </a:pPr>
            <a:endParaRPr lang="en-US" sz="1600" b="0" i="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345563"/>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5D7C3F"/>
              </a:buClr>
              <a:buSzPts val="1200"/>
              <a:buNone/>
            </a:pPr>
            <a:r>
              <a:rPr lang="en-US" sz="1200" b="1" dirty="0">
                <a:solidFill>
                  <a:srgbClr val="5D7C3F"/>
                </a:solidFill>
              </a:rPr>
              <a:t>Team Leader Name: Abdul </a:t>
            </a:r>
            <a:r>
              <a:rPr lang="en-US" sz="1200" b="1" dirty="0" err="1">
                <a:solidFill>
                  <a:srgbClr val="5D7C3F"/>
                </a:solidFill>
              </a:rPr>
              <a:t>shookur</a:t>
            </a:r>
            <a:r>
              <a:rPr lang="en-US" sz="1200" b="1" dirty="0">
                <a:solidFill>
                  <a:srgbClr val="5D7C3F"/>
                </a:solidFill>
              </a:rPr>
              <a:t> M</a:t>
            </a:r>
          </a:p>
          <a:p>
            <a:pPr marL="0" lvl="0" indent="0" algn="l" rtl="0">
              <a:lnSpc>
                <a:spcPct val="100000"/>
              </a:lnSpc>
              <a:spcBef>
                <a:spcPts val="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dirty="0"/>
          </a:p>
          <a:p>
            <a:pPr marL="0" lvl="0" indent="0" algn="l" rtl="0">
              <a:lnSpc>
                <a:spcPct val="100000"/>
              </a:lnSpc>
              <a:spcBef>
                <a:spcPts val="1000"/>
              </a:spcBef>
              <a:spcAft>
                <a:spcPts val="0"/>
              </a:spcAft>
              <a:buClr>
                <a:srgbClr val="5D7C3F"/>
              </a:buClr>
              <a:buSzPts val="1200"/>
              <a:buNone/>
            </a:pPr>
            <a:r>
              <a:rPr lang="en-US" sz="1200" b="1" dirty="0">
                <a:solidFill>
                  <a:srgbClr val="5D7C3F"/>
                </a:solidFill>
              </a:rPr>
              <a:t>Team Member 1 Name: Shaik </a:t>
            </a:r>
            <a:r>
              <a:rPr lang="en-US" sz="1200" b="1" dirty="0" err="1">
                <a:solidFill>
                  <a:srgbClr val="5D7C3F"/>
                </a:solidFill>
              </a:rPr>
              <a:t>shahidh</a:t>
            </a:r>
            <a:r>
              <a:rPr lang="en-US" sz="1200" b="1" dirty="0">
                <a:solidFill>
                  <a:srgbClr val="5D7C3F"/>
                </a:solidFill>
              </a:rPr>
              <a:t> Siddique</a:t>
            </a:r>
          </a:p>
          <a:p>
            <a:pPr marL="0" lvl="0" indent="0" algn="l" rtl="0">
              <a:lnSpc>
                <a:spcPct val="100000"/>
              </a:lnSpc>
              <a:spcBef>
                <a:spcPts val="100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dirty="0"/>
          </a:p>
          <a:p>
            <a:pPr marL="0" lvl="0" indent="0" algn="l" rtl="0">
              <a:lnSpc>
                <a:spcPct val="100000"/>
              </a:lnSpc>
              <a:spcBef>
                <a:spcPts val="1000"/>
              </a:spcBef>
              <a:spcAft>
                <a:spcPts val="0"/>
              </a:spcAft>
              <a:buClr>
                <a:srgbClr val="5D7C3F"/>
              </a:buClr>
              <a:buSzPts val="1200"/>
              <a:buNone/>
            </a:pPr>
            <a:r>
              <a:rPr lang="en-US" sz="1200" b="1" dirty="0">
                <a:solidFill>
                  <a:srgbClr val="5D7C3F"/>
                </a:solidFill>
              </a:rPr>
              <a:t>Team Member 2 Name: Shreyas Krishna G</a:t>
            </a:r>
          </a:p>
          <a:p>
            <a:pPr marL="0" lvl="0" indent="0" algn="l" rtl="0">
              <a:lnSpc>
                <a:spcPct val="100000"/>
              </a:lnSpc>
              <a:spcBef>
                <a:spcPts val="100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lang="en-US" dirty="0"/>
          </a:p>
          <a:p>
            <a:pPr marL="0" lvl="0" indent="0" algn="l" rtl="0">
              <a:lnSpc>
                <a:spcPct val="100000"/>
              </a:lnSpc>
              <a:spcBef>
                <a:spcPts val="1000"/>
              </a:spcBef>
              <a:spcAft>
                <a:spcPts val="0"/>
              </a:spcAft>
              <a:buClr>
                <a:srgbClr val="5D7C3F"/>
              </a:buClr>
              <a:buSzPts val="1200"/>
              <a:buNone/>
            </a:pPr>
            <a:r>
              <a:rPr lang="en-US" sz="1200" b="1" dirty="0">
                <a:solidFill>
                  <a:srgbClr val="5D7C3F"/>
                </a:solidFill>
              </a:rPr>
              <a:t>Team Member 3 Name: Vivek M A</a:t>
            </a:r>
            <a:endParaRPr dirty="0"/>
          </a:p>
          <a:p>
            <a:pPr marL="0" lvl="0" indent="0" algn="l" rtl="0">
              <a:lnSpc>
                <a:spcPct val="10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dirty="0"/>
          </a:p>
          <a:p>
            <a:pPr marL="0" lvl="0" indent="0" algn="l" rtl="0">
              <a:lnSpc>
                <a:spcPct val="100000"/>
              </a:lnSpc>
              <a:spcBef>
                <a:spcPts val="1000"/>
              </a:spcBef>
              <a:spcAft>
                <a:spcPts val="0"/>
              </a:spcAft>
              <a:buClr>
                <a:srgbClr val="5D7C3F"/>
              </a:buClr>
              <a:buSzPts val="1200"/>
              <a:buNone/>
            </a:pPr>
            <a:r>
              <a:rPr lang="en-US" sz="1200" b="1" dirty="0">
                <a:solidFill>
                  <a:srgbClr val="5D7C3F"/>
                </a:solidFill>
              </a:rPr>
              <a:t>Team Member 4 Name: Mahesh M</a:t>
            </a:r>
          </a:p>
          <a:p>
            <a:pPr marL="0" lvl="0" indent="0" algn="l" rtl="0">
              <a:lnSpc>
                <a:spcPct val="100000"/>
              </a:lnSpc>
              <a:spcBef>
                <a:spcPts val="100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dirty="0"/>
          </a:p>
          <a:p>
            <a:pPr marL="0" lvl="0" indent="0" algn="l" rtl="0">
              <a:lnSpc>
                <a:spcPct val="100000"/>
              </a:lnSpc>
              <a:spcBef>
                <a:spcPts val="1000"/>
              </a:spcBef>
              <a:spcAft>
                <a:spcPts val="0"/>
              </a:spcAft>
              <a:buClr>
                <a:srgbClr val="5D7C3F"/>
              </a:buClr>
              <a:buSzPts val="1200"/>
              <a:buNone/>
            </a:pPr>
            <a:r>
              <a:rPr lang="en-US" sz="1200" b="1" dirty="0">
                <a:solidFill>
                  <a:srgbClr val="5D7C3F"/>
                </a:solidFill>
              </a:rPr>
              <a:t>Team Member 5 Name: </a:t>
            </a:r>
            <a:r>
              <a:rPr lang="en-US" sz="1200" b="1" dirty="0" err="1">
                <a:solidFill>
                  <a:srgbClr val="5D7C3F"/>
                </a:solidFill>
              </a:rPr>
              <a:t>Prerita</a:t>
            </a:r>
            <a:r>
              <a:rPr lang="en-US" sz="1200" b="1" dirty="0">
                <a:solidFill>
                  <a:srgbClr val="5D7C3F"/>
                </a:solidFill>
              </a:rPr>
              <a:t> P</a:t>
            </a:r>
            <a:endParaRPr dirty="0"/>
          </a:p>
          <a:p>
            <a:pPr marL="0" lvl="0" indent="0" algn="l" rtl="0">
              <a:lnSpc>
                <a:spcPct val="10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ECE			Year (I,II,III,IV): I</a:t>
            </a:r>
            <a:endParaRPr dirty="0"/>
          </a:p>
          <a:p>
            <a:pPr marL="0" lvl="0" indent="0" algn="l" rtl="0">
              <a:lnSpc>
                <a:spcPct val="100000"/>
              </a:lnSpc>
              <a:spcBef>
                <a:spcPts val="1000"/>
              </a:spcBef>
              <a:spcAft>
                <a:spcPts val="0"/>
              </a:spcAft>
              <a:buClr>
                <a:srgbClr val="804160"/>
              </a:buClr>
              <a:buSzPts val="1200"/>
              <a:buNone/>
            </a:pPr>
            <a:r>
              <a:rPr lang="en-US" sz="1200" b="1" dirty="0">
                <a:solidFill>
                  <a:srgbClr val="804160"/>
                </a:solidFill>
              </a:rPr>
              <a:t>Team Mentor 1 Name: Dr. Chaya R</a:t>
            </a:r>
            <a:endParaRPr dirty="0"/>
          </a:p>
          <a:p>
            <a:pPr marL="0" lvl="0" indent="0" algn="l" rtl="0">
              <a:lnSpc>
                <a:spcPct val="10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 Machine learning 		Domain Experience (in years): 10 years</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561</Words>
  <Application>Microsoft Office PowerPoint</Application>
  <PresentationFormat>Widescreen</PresentationFormat>
  <Paragraphs>55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vt:lpstr>
      <vt:lpstr>Arial</vt:lpstr>
      <vt:lpstr>Calibri</vt:lpstr>
      <vt:lpstr>Libre Franklin</vt:lpstr>
      <vt:lpstr>Noto Sans Symbols</vt:lpstr>
      <vt:lpstr>montserratregular</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Mahesh M</cp:lastModifiedBy>
  <cp:revision>3</cp:revision>
  <dcterms:created xsi:type="dcterms:W3CDTF">2022-02-11T07:14:46Z</dcterms:created>
  <dcterms:modified xsi:type="dcterms:W3CDTF">2023-09-14T10:19:26Z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