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14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78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868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650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436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921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852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6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502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169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042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205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692397" y="1612053"/>
            <a:ext cx="6815669" cy="2045544"/>
          </a:xfrm>
        </p:spPr>
        <p:txBody>
          <a:bodyPr/>
          <a:lstStyle/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98049" y="2577253"/>
            <a:ext cx="8804364" cy="322265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+mj-lt"/>
              </a:rPr>
              <a:t>        Aziz </a:t>
            </a:r>
            <a:r>
              <a:rPr lang="en-US" dirty="0" err="1" smtClean="0">
                <a:latin typeface="+mj-lt"/>
              </a:rPr>
              <a:t>o’quvchi</a:t>
            </a:r>
            <a:r>
              <a:rPr lang="en-US" dirty="0" smtClean="0">
                <a:latin typeface="+mj-lt"/>
              </a:rPr>
              <a:t>! </a:t>
            </a:r>
            <a:r>
              <a:rPr lang="en-US" dirty="0" err="1" smtClean="0">
                <a:latin typeface="+mj-lt"/>
              </a:rPr>
              <a:t>Oylaymizki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siz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ushbu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elektron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dastur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yordamida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fizika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fanining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berilgan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boblaridan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bilimlaringizni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oshirib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olgan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bilimlaringizning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natijalarini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yaxshilaysiz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degan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umiddamiz</a:t>
            </a:r>
            <a:r>
              <a:rPr lang="en-US" dirty="0" smtClean="0">
                <a:latin typeface="+mj-lt"/>
              </a:rPr>
              <a:t>!   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                                                                                                           </a:t>
            </a:r>
            <a:r>
              <a:rPr lang="en-US" dirty="0" err="1" smtClean="0">
                <a:latin typeface="+mj-lt"/>
              </a:rPr>
              <a:t>Muallif</a:t>
            </a:r>
            <a:endParaRPr lang="ru-RU" dirty="0">
              <a:latin typeface="+mj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698048" y="786820"/>
            <a:ext cx="88043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rgbClr val="002060"/>
                </a:solidFill>
              </a:rPr>
              <a:t>A</a:t>
            </a:r>
            <a:r>
              <a:rPr lang="en-US" sz="3200" dirty="0">
                <a:solidFill>
                  <a:srgbClr val="002060"/>
                </a:solidFill>
              </a:rPr>
              <a:t>T</a:t>
            </a:r>
            <a:r>
              <a:rPr lang="ru-RU" sz="3200" dirty="0" smtClean="0">
                <a:solidFill>
                  <a:srgbClr val="002060"/>
                </a:solidFill>
              </a:rPr>
              <a:t>OM</a:t>
            </a:r>
            <a:r>
              <a:rPr lang="en-US" sz="3200" dirty="0" smtClean="0">
                <a:solidFill>
                  <a:srgbClr val="002060"/>
                </a:solidFill>
              </a:rPr>
              <a:t>, </a:t>
            </a:r>
            <a:r>
              <a:rPr lang="ru-RU" sz="3200" dirty="0" smtClean="0">
                <a:solidFill>
                  <a:srgbClr val="002060"/>
                </a:solidFill>
              </a:rPr>
              <a:t>Y</a:t>
            </a:r>
            <a:r>
              <a:rPr lang="en-US" sz="3200" dirty="0" smtClean="0">
                <a:solidFill>
                  <a:srgbClr val="002060"/>
                </a:solidFill>
              </a:rPr>
              <a:t>A</a:t>
            </a:r>
            <a:r>
              <a:rPr lang="ru-RU" sz="3200" dirty="0" smtClean="0">
                <a:solidFill>
                  <a:srgbClr val="002060"/>
                </a:solidFill>
              </a:rPr>
              <a:t>DRO</a:t>
            </a:r>
            <a:r>
              <a:rPr lang="en-US" sz="3200" dirty="0" smtClean="0">
                <a:solidFill>
                  <a:srgbClr val="002060"/>
                </a:solidFill>
              </a:rPr>
              <a:t> VA ELEMENTAR</a:t>
            </a:r>
            <a:r>
              <a:rPr lang="ru-RU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smtClean="0">
                <a:solidFill>
                  <a:srgbClr val="002060"/>
                </a:solidFill>
              </a:rPr>
              <a:t>ZARRALAR </a:t>
            </a:r>
            <a:r>
              <a:rPr lang="ru-RU" sz="3200" dirty="0" smtClean="0">
                <a:solidFill>
                  <a:srgbClr val="002060"/>
                </a:solidFill>
              </a:rPr>
              <a:t>FIZIKASI</a:t>
            </a:r>
            <a:endParaRPr lang="ru-RU" sz="3200" dirty="0">
              <a:solidFill>
                <a:srgbClr val="00206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227145" y="6052456"/>
            <a:ext cx="239141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Bosh </a:t>
            </a:r>
            <a:r>
              <a:rPr lang="en-US" sz="28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sahifa</a:t>
            </a:r>
            <a:endParaRPr lang="ru-RU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7510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1" y="616372"/>
            <a:ext cx="9601196" cy="1303867"/>
          </a:xfrm>
        </p:spPr>
        <p:txBody>
          <a:bodyPr/>
          <a:lstStyle/>
          <a:p>
            <a:r>
              <a:rPr lang="en-US" dirty="0" smtClean="0"/>
              <a:t>11-</a:t>
            </a:r>
            <a:r>
              <a:rPr lang="ru-RU" dirty="0" err="1" smtClean="0"/>
              <a:t>bob</a:t>
            </a:r>
            <a:r>
              <a:rPr lang="ru-RU" dirty="0"/>
              <a:t>. </a:t>
            </a:r>
            <a:r>
              <a:rPr lang="ru-RU" dirty="0" err="1"/>
              <a:t>Atom</a:t>
            </a:r>
            <a:r>
              <a:rPr lang="ru-RU" dirty="0"/>
              <a:t> </a:t>
            </a:r>
            <a:r>
              <a:rPr lang="ru-RU" dirty="0" err="1"/>
              <a:t>fizikasi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95401" y="2425485"/>
            <a:ext cx="5558445" cy="35189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9050">
              <a:spcBef>
                <a:spcPts val="65"/>
              </a:spcBef>
              <a:spcAft>
                <a:spcPts val="0"/>
              </a:spcAft>
            </a:pPr>
            <a:r>
              <a:rPr lang="en-US" sz="2400" spc="-5" dirty="0" smtClean="0">
                <a:latin typeface="+mj-lt"/>
              </a:rPr>
              <a:t>11.1</a:t>
            </a:r>
            <a:r>
              <a:rPr lang="en-US" sz="2400" spc="-5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ru-RU" sz="2400" spc="-5" dirty="0" err="1" smtClean="0">
                <a:solidFill>
                  <a:srgbClr val="0070C0"/>
                </a:solidFill>
                <a:latin typeface="+mj-lt"/>
              </a:rPr>
              <a:t>Atomn</a:t>
            </a:r>
            <a:r>
              <a:rPr lang="en-US" sz="2400" spc="-5" dirty="0" err="1" smtClean="0">
                <a:solidFill>
                  <a:srgbClr val="0070C0"/>
                </a:solidFill>
                <a:latin typeface="+mj-lt"/>
              </a:rPr>
              <a:t>ing</a:t>
            </a:r>
            <a:r>
              <a:rPr lang="ru-RU" sz="2400" spc="-5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400" spc="-5" dirty="0" err="1" smtClean="0">
                <a:solidFill>
                  <a:srgbClr val="0070C0"/>
                </a:solidFill>
                <a:latin typeface="+mj-lt"/>
              </a:rPr>
              <a:t>tuzi</a:t>
            </a:r>
            <a:r>
              <a:rPr lang="ru-RU" sz="2400" spc="-5" dirty="0" err="1" smtClean="0">
                <a:solidFill>
                  <a:srgbClr val="0070C0"/>
                </a:solidFill>
                <a:latin typeface="+mj-lt"/>
              </a:rPr>
              <a:t>lis</a:t>
            </a:r>
            <a:r>
              <a:rPr lang="en-US" sz="2400" spc="-5" dirty="0" smtClean="0">
                <a:solidFill>
                  <a:srgbClr val="0070C0"/>
                </a:solidFill>
                <a:latin typeface="+mj-lt"/>
              </a:rPr>
              <a:t>h</a:t>
            </a:r>
            <a:r>
              <a:rPr lang="ru-RU" sz="2400" spc="-5" dirty="0" smtClean="0">
                <a:solidFill>
                  <a:srgbClr val="0070C0"/>
                </a:solidFill>
                <a:latin typeface="+mj-lt"/>
              </a:rPr>
              <a:t>i</a:t>
            </a:r>
            <a:r>
              <a:rPr lang="ru-RU" sz="2400" spc="-5" dirty="0">
                <a:solidFill>
                  <a:srgbClr val="0070C0"/>
                </a:solidFill>
                <a:latin typeface="+mj-lt"/>
              </a:rPr>
              <a:t>.</a:t>
            </a:r>
            <a:r>
              <a:rPr lang="ru-RU" sz="2400" spc="-30" dirty="0">
                <a:solidFill>
                  <a:srgbClr val="0070C0"/>
                </a:solidFill>
                <a:latin typeface="+mj-lt"/>
              </a:rPr>
              <a:t> </a:t>
            </a:r>
            <a:r>
              <a:rPr lang="ru-RU" sz="2400" spc="-5" dirty="0" err="1">
                <a:solidFill>
                  <a:srgbClr val="0070C0"/>
                </a:solidFill>
                <a:latin typeface="+mj-lt"/>
              </a:rPr>
              <a:t>Rezerford</a:t>
            </a:r>
            <a:r>
              <a:rPr lang="ru-RU" sz="2400" spc="-30" dirty="0">
                <a:solidFill>
                  <a:srgbClr val="0070C0"/>
                </a:solidFill>
                <a:latin typeface="+mj-lt"/>
              </a:rPr>
              <a:t> </a:t>
            </a:r>
            <a:r>
              <a:rPr lang="ru-RU" sz="2400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400" dirty="0" err="1" smtClean="0">
                <a:solidFill>
                  <a:srgbClr val="0070C0"/>
                </a:solidFill>
                <a:latin typeface="+mj-lt"/>
              </a:rPr>
              <a:t>ajribalari</a:t>
            </a:r>
            <a:endParaRPr lang="en-US" sz="2400" dirty="0" smtClean="0">
              <a:solidFill>
                <a:srgbClr val="0070C0"/>
              </a:solidFill>
              <a:latin typeface="+mj-lt"/>
            </a:endParaRPr>
          </a:p>
          <a:p>
            <a:pPr marL="19050">
              <a:spcBef>
                <a:spcPts val="65"/>
              </a:spcBef>
            </a:pPr>
            <a:r>
              <a:rPr lang="en-US" sz="2400" spc="-5" dirty="0">
                <a:latin typeface="+mj-lt"/>
              </a:rPr>
              <a:t>11.2</a:t>
            </a:r>
            <a:r>
              <a:rPr lang="en-US" sz="2400" spc="-5" dirty="0">
                <a:solidFill>
                  <a:srgbClr val="0070C0"/>
                </a:solidFill>
                <a:latin typeface="+mj-lt"/>
              </a:rPr>
              <a:t> </a:t>
            </a:r>
            <a:r>
              <a:rPr lang="ru-RU" sz="2400" spc="-5" dirty="0" err="1">
                <a:solidFill>
                  <a:srgbClr val="0070C0"/>
                </a:solidFill>
                <a:latin typeface="+mj-lt"/>
              </a:rPr>
              <a:t>Bor</a:t>
            </a:r>
            <a:r>
              <a:rPr lang="en-US" sz="2400" spc="-5" dirty="0" err="1">
                <a:solidFill>
                  <a:srgbClr val="0070C0"/>
                </a:solidFill>
                <a:latin typeface="+mj-lt"/>
              </a:rPr>
              <a:t>ning</a:t>
            </a:r>
            <a:r>
              <a:rPr lang="ru-RU" sz="2400" spc="-40" dirty="0">
                <a:solidFill>
                  <a:srgbClr val="0070C0"/>
                </a:solidFill>
                <a:latin typeface="+mj-lt"/>
              </a:rPr>
              <a:t> </a:t>
            </a:r>
            <a:r>
              <a:rPr lang="ru-RU" sz="2400" spc="-5" dirty="0" err="1">
                <a:solidFill>
                  <a:srgbClr val="0070C0"/>
                </a:solidFill>
                <a:latin typeface="+mj-lt"/>
              </a:rPr>
              <a:t>kvant</a:t>
            </a:r>
            <a:r>
              <a:rPr lang="ru-RU" sz="2400" spc="-30" dirty="0">
                <a:solidFill>
                  <a:srgbClr val="0070C0"/>
                </a:solidFill>
                <a:latin typeface="+mj-lt"/>
              </a:rPr>
              <a:t> </a:t>
            </a:r>
            <a:r>
              <a:rPr lang="ru-RU" sz="2400" spc="-5" dirty="0" err="1">
                <a:solidFill>
                  <a:srgbClr val="0070C0"/>
                </a:solidFill>
                <a:latin typeface="+mj-lt"/>
              </a:rPr>
              <a:t>postulatlar</a:t>
            </a:r>
            <a:r>
              <a:rPr lang="en-US" sz="2400" spc="-5" dirty="0" err="1" smtClean="0">
                <a:solidFill>
                  <a:srgbClr val="0070C0"/>
                </a:solidFill>
                <a:latin typeface="+mj-lt"/>
              </a:rPr>
              <a:t>i</a:t>
            </a:r>
            <a:endParaRPr lang="en-US" sz="2400" spc="-5" dirty="0" smtClean="0">
              <a:solidFill>
                <a:srgbClr val="0070C0"/>
              </a:solidFill>
              <a:latin typeface="+mj-lt"/>
            </a:endParaRPr>
          </a:p>
          <a:p>
            <a:pPr marL="19050">
              <a:spcBef>
                <a:spcPts val="65"/>
              </a:spcBef>
            </a:pPr>
            <a:r>
              <a:rPr lang="en-US" sz="2400" dirty="0">
                <a:latin typeface="+mj-lt"/>
              </a:rPr>
              <a:t>11.3 </a:t>
            </a:r>
            <a:r>
              <a:rPr lang="ru-RU" sz="2400" dirty="0" err="1">
                <a:solidFill>
                  <a:srgbClr val="0070C0"/>
                </a:solidFill>
                <a:latin typeface="+mj-lt"/>
              </a:rPr>
              <a:t>Lazerl</a:t>
            </a:r>
            <a:r>
              <a:rPr lang="en-US" sz="2400" dirty="0">
                <a:solidFill>
                  <a:srgbClr val="0070C0"/>
                </a:solidFill>
                <a:latin typeface="+mj-lt"/>
              </a:rPr>
              <a:t>a</a:t>
            </a:r>
            <a:r>
              <a:rPr lang="ru-RU" sz="2400" dirty="0" smtClean="0">
                <a:solidFill>
                  <a:srgbClr val="0070C0"/>
                </a:solidFill>
                <a:latin typeface="+mj-lt"/>
              </a:rPr>
              <a:t>r</a:t>
            </a:r>
            <a:endParaRPr lang="en-US" sz="2400" dirty="0" smtClean="0">
              <a:solidFill>
                <a:srgbClr val="0070C0"/>
              </a:solidFill>
              <a:latin typeface="+mj-lt"/>
            </a:endParaRPr>
          </a:p>
          <a:p>
            <a:pPr marL="19050">
              <a:spcBef>
                <a:spcPts val="65"/>
              </a:spcBef>
            </a:pPr>
            <a:endParaRPr lang="en-US" sz="2400" dirty="0">
              <a:solidFill>
                <a:srgbClr val="0070C0"/>
              </a:solidFill>
              <a:latin typeface="+mj-lt"/>
            </a:endParaRPr>
          </a:p>
          <a:p>
            <a:pPr marL="19050">
              <a:spcBef>
                <a:spcPts val="65"/>
              </a:spcBef>
            </a:pPr>
            <a:endParaRPr lang="en-US" sz="2400" dirty="0" smtClean="0">
              <a:solidFill>
                <a:srgbClr val="0070C0"/>
              </a:solidFill>
              <a:latin typeface="+mj-lt"/>
            </a:endParaRPr>
          </a:p>
          <a:p>
            <a:pPr marL="19050">
              <a:spcBef>
                <a:spcPts val="65"/>
              </a:spcBef>
            </a:pPr>
            <a:endParaRPr lang="en-US" sz="2400" dirty="0">
              <a:solidFill>
                <a:srgbClr val="0070C0"/>
              </a:solidFill>
              <a:latin typeface="+mj-lt"/>
            </a:endParaRPr>
          </a:p>
          <a:p>
            <a:pPr marL="19050">
              <a:spcBef>
                <a:spcPts val="65"/>
              </a:spcBef>
            </a:pPr>
            <a:endParaRPr lang="en-US" sz="2400" dirty="0" smtClean="0">
              <a:solidFill>
                <a:srgbClr val="0070C0"/>
              </a:solidFill>
              <a:latin typeface="+mj-lt"/>
            </a:endParaRPr>
          </a:p>
          <a:p>
            <a:pPr marL="19050">
              <a:spcBef>
                <a:spcPts val="65"/>
              </a:spcBef>
            </a:pPr>
            <a:endParaRPr lang="en-US" sz="2400" dirty="0" smtClean="0">
              <a:solidFill>
                <a:srgbClr val="0070C0"/>
              </a:solidFill>
              <a:latin typeface="+mj-lt"/>
            </a:endParaRPr>
          </a:p>
          <a:p>
            <a:pPr marL="19050">
              <a:spcBef>
                <a:spcPts val="65"/>
              </a:spcBef>
            </a:pPr>
            <a:r>
              <a:rPr lang="en-US" sz="2400" dirty="0" err="1">
                <a:latin typeface="+mj-lt"/>
              </a:rPr>
              <a:t>Bobni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summativ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baholash</a:t>
            </a:r>
            <a:r>
              <a:rPr lang="en-US" sz="24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+mj-lt"/>
              </a:rPr>
              <a:t>BSB</a:t>
            </a:r>
            <a:endParaRPr lang="ru-RU" dirty="0">
              <a:solidFill>
                <a:srgbClr val="0070C0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522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12</a:t>
            </a:r>
            <a:r>
              <a:rPr lang="en-US" spc="-25" dirty="0" smtClean="0"/>
              <a:t>-</a:t>
            </a:r>
            <a:r>
              <a:rPr lang="en-US" dirty="0" smtClean="0"/>
              <a:t>bob.</a:t>
            </a:r>
            <a:r>
              <a:rPr lang="en-US" spc="-20" dirty="0" smtClean="0"/>
              <a:t> </a:t>
            </a:r>
            <a:r>
              <a:rPr lang="en-US" dirty="0"/>
              <a:t>Atom</a:t>
            </a:r>
            <a:r>
              <a:rPr lang="en-US" spc="-30" dirty="0"/>
              <a:t> </a:t>
            </a:r>
            <a:r>
              <a:rPr lang="en-US" dirty="0" err="1" smtClean="0"/>
              <a:t>yadrosi</a:t>
            </a:r>
            <a:r>
              <a:rPr lang="en-US" spc="-30" dirty="0" smtClean="0"/>
              <a:t> </a:t>
            </a:r>
            <a:r>
              <a:rPr lang="en-US" dirty="0" err="1" smtClean="0"/>
              <a:t>fizikasi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295402" y="2419627"/>
            <a:ext cx="9529352" cy="2321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5"/>
              </a:spcBef>
              <a:spcAft>
                <a:spcPts val="0"/>
              </a:spcAft>
            </a:pPr>
            <a:r>
              <a:rPr lang="en-US" sz="2400" spc="-1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12.1 </a:t>
            </a:r>
            <a:r>
              <a:rPr lang="en-US" sz="2400" spc="-10" dirty="0" smtClean="0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Atom </a:t>
            </a:r>
            <a:r>
              <a:rPr lang="en-US" sz="2400" spc="-10" dirty="0" err="1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yadrosining</a:t>
            </a:r>
            <a:r>
              <a:rPr lang="en-US" sz="2400" spc="-10" dirty="0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10" dirty="0" err="1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tarkibi</a:t>
            </a:r>
            <a:r>
              <a:rPr lang="en-US" sz="2400" spc="-5" dirty="0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400" spc="-15" dirty="0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 err="1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Yadroviy</a:t>
            </a:r>
            <a:r>
              <a:rPr lang="en-US" sz="2400" spc="-35" dirty="0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 err="1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kuchlar</a:t>
            </a:r>
            <a:endParaRPr lang="ru-RU" dirty="0">
              <a:solidFill>
                <a:srgbClr val="0070C0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5"/>
              </a:spcBef>
              <a:spcAft>
                <a:spcPts val="0"/>
              </a:spcAft>
            </a:pPr>
            <a:r>
              <a:rPr lang="en-US" sz="2400" spc="-5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12.2 </a:t>
            </a:r>
            <a:r>
              <a:rPr lang="en-US" sz="2400" spc="-5" dirty="0" err="1" smtClean="0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Yadroviy</a:t>
            </a:r>
            <a:r>
              <a:rPr lang="en-US" sz="2400" spc="-45" dirty="0" smtClean="0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 err="1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o’z-aro</a:t>
            </a:r>
            <a:r>
              <a:rPr lang="en-US" sz="2400" spc="-25" dirty="0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25" dirty="0" err="1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tá</a:t>
            </a:r>
            <a:r>
              <a:rPr lang="en-US" sz="2400" spc="-5" dirty="0" err="1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sirning</a:t>
            </a:r>
            <a:r>
              <a:rPr lang="en-US" sz="2400" spc="-25" dirty="0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 err="1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almashinish</a:t>
            </a:r>
            <a:r>
              <a:rPr lang="en-US" sz="2400" spc="-5" dirty="0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 err="1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modeli</a:t>
            </a:r>
            <a:endParaRPr lang="ru-RU" dirty="0">
              <a:solidFill>
                <a:srgbClr val="0070C0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spc="-1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12.3 </a:t>
            </a:r>
            <a:r>
              <a:rPr lang="en-US" sz="2400" spc="-10" dirty="0" smtClean="0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Atom</a:t>
            </a:r>
            <a:r>
              <a:rPr lang="en-US" sz="2400" spc="-30" dirty="0" smtClean="0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 err="1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yadrolarining</a:t>
            </a:r>
            <a:r>
              <a:rPr lang="en-US" sz="2400" spc="-5" dirty="0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 err="1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bog’lanish</a:t>
            </a:r>
            <a:r>
              <a:rPr lang="en-US" sz="2400" spc="-5" dirty="0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 err="1" smtClean="0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energiyasi</a:t>
            </a:r>
            <a:endParaRPr lang="en-US" sz="2400" spc="-5" dirty="0" smtClean="0">
              <a:solidFill>
                <a:srgbClr val="0070C0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+mj-lt"/>
              </a:rPr>
              <a:t>12.4</a:t>
            </a:r>
            <a:r>
              <a:rPr lang="en-US" sz="2400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+mj-lt"/>
              </a:rPr>
              <a:t>Radioaktivlik</a:t>
            </a:r>
            <a:endParaRPr lang="ru-RU" sz="2400" dirty="0">
              <a:solidFill>
                <a:srgbClr val="0070C0"/>
              </a:solidFill>
              <a:latin typeface="+mj-lt"/>
            </a:endParaRPr>
          </a:p>
          <a:p>
            <a:r>
              <a:rPr lang="en-US" sz="2400" dirty="0" smtClean="0">
                <a:latin typeface="+mj-lt"/>
              </a:rPr>
              <a:t>12.5</a:t>
            </a:r>
            <a:r>
              <a:rPr lang="en-US" sz="2400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+mj-lt"/>
              </a:rPr>
              <a:t>Radioaktiv</a:t>
            </a:r>
            <a:r>
              <a:rPr lang="en-US" sz="2400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+mj-lt"/>
              </a:rPr>
              <a:t>nurlanishning</a:t>
            </a:r>
            <a:r>
              <a:rPr lang="en-US" sz="24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+mj-lt"/>
              </a:rPr>
              <a:t>turlari</a:t>
            </a:r>
            <a:endParaRPr lang="ru-RU" sz="2400" dirty="0">
              <a:solidFill>
                <a:srgbClr val="0070C0"/>
              </a:solidFill>
              <a:latin typeface="+mj-lt"/>
            </a:endParaRPr>
          </a:p>
          <a:p>
            <a:r>
              <a:rPr lang="en-US" sz="2400" dirty="0" smtClean="0">
                <a:latin typeface="+mj-lt"/>
              </a:rPr>
              <a:t>12.6</a:t>
            </a:r>
            <a:r>
              <a:rPr lang="en-US" sz="2400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+mj-lt"/>
              </a:rPr>
              <a:t>Radioaktiv</a:t>
            </a:r>
            <a:r>
              <a:rPr lang="en-US" sz="2400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+mj-lt"/>
              </a:rPr>
              <a:t>yemirilish</a:t>
            </a:r>
            <a:r>
              <a:rPr lang="en-US" sz="24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+mj-lt"/>
              </a:rPr>
              <a:t>qonuni</a:t>
            </a:r>
            <a:r>
              <a:rPr lang="en-US" sz="2400" dirty="0">
                <a:solidFill>
                  <a:srgbClr val="0070C0"/>
                </a:solidFill>
                <a:latin typeface="+mj-lt"/>
              </a:rPr>
              <a:t>. </a:t>
            </a:r>
            <a:r>
              <a:rPr lang="en-US" sz="2400" dirty="0" err="1">
                <a:solidFill>
                  <a:srgbClr val="0070C0"/>
                </a:solidFill>
                <a:latin typeface="+mj-lt"/>
              </a:rPr>
              <a:t>Yarim</a:t>
            </a:r>
            <a:r>
              <a:rPr lang="en-US" sz="24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+mj-lt"/>
              </a:rPr>
              <a:t>yemirilish</a:t>
            </a:r>
            <a:r>
              <a:rPr lang="en-US" sz="24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+mj-lt"/>
              </a:rPr>
              <a:t>davri</a:t>
            </a:r>
            <a:endParaRPr lang="ru-RU" sz="2400" dirty="0">
              <a:solidFill>
                <a:srgbClr val="0070C0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734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</a:t>
            </a:r>
            <a:r>
              <a:rPr lang="en-US" spc="-25" dirty="0"/>
              <a:t>-</a:t>
            </a:r>
            <a:r>
              <a:rPr lang="en-US" dirty="0"/>
              <a:t>bob.</a:t>
            </a:r>
            <a:r>
              <a:rPr lang="en-US" spc="-20" dirty="0"/>
              <a:t> </a:t>
            </a:r>
            <a:r>
              <a:rPr lang="en-US" dirty="0"/>
              <a:t>Atom</a:t>
            </a:r>
            <a:r>
              <a:rPr lang="en-US" spc="-30" dirty="0"/>
              <a:t> </a:t>
            </a:r>
            <a:r>
              <a:rPr lang="en-US" dirty="0" err="1"/>
              <a:t>yadrosi</a:t>
            </a:r>
            <a:r>
              <a:rPr lang="en-US" spc="-30" dirty="0"/>
              <a:t> </a:t>
            </a:r>
            <a:r>
              <a:rPr lang="en-US" dirty="0" err="1"/>
              <a:t>fizikasi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95402" y="2409802"/>
            <a:ext cx="9601196" cy="3621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5"/>
              </a:spcBef>
              <a:spcAft>
                <a:spcPts val="0"/>
              </a:spcAft>
            </a:pPr>
            <a:r>
              <a:rPr lang="en-US" sz="2400" spc="-5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12.7</a:t>
            </a:r>
            <a:r>
              <a:rPr lang="en-US" sz="2400" spc="-5" dirty="0" smtClean="0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400" spc="-5" dirty="0" err="1" smtClean="0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Elementar</a:t>
            </a:r>
            <a:r>
              <a:rPr lang="en-US" sz="2400" spc="-40" dirty="0" smtClean="0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40" dirty="0" err="1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zarralarni</a:t>
            </a:r>
            <a:r>
              <a:rPr lang="en-US" sz="2400" spc="-45" dirty="0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kuzatish</a:t>
            </a:r>
            <a:r>
              <a:rPr lang="en-US" sz="2400" spc="-35" dirty="0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35" dirty="0" err="1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2400" spc="-35" dirty="0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35" dirty="0" err="1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qayd</a:t>
            </a:r>
            <a:r>
              <a:rPr lang="en-US" sz="2400" spc="-35" dirty="0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35" dirty="0" err="1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etish</a:t>
            </a:r>
            <a:r>
              <a:rPr lang="en-US" sz="2400" spc="-40" dirty="0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uslublari</a:t>
            </a:r>
            <a:endParaRPr lang="ru-RU" sz="2400" dirty="0">
              <a:solidFill>
                <a:srgbClr val="0070C0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5"/>
              </a:spcBef>
              <a:spcAft>
                <a:spcPts val="0"/>
              </a:spcAft>
            </a:pPr>
            <a:r>
              <a:rPr lang="en-US" sz="2400" spc="-1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12.8</a:t>
            </a:r>
            <a:r>
              <a:rPr lang="en-US" sz="2400" spc="-10" dirty="0" smtClean="0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400" spc="-10" dirty="0" err="1" smtClean="0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Sun’iy</a:t>
            </a:r>
            <a:r>
              <a:rPr lang="en-US" sz="2400" spc="-35" dirty="0" smtClean="0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10" dirty="0" err="1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radioaktivlik</a:t>
            </a:r>
            <a:r>
              <a:rPr lang="en-US" sz="2400" spc="-10" dirty="0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400" spc="-5" dirty="0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 err="1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Yadro</a:t>
            </a:r>
            <a:r>
              <a:rPr lang="en-US" sz="2400" spc="-20" dirty="0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 err="1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reakciyalari</a:t>
            </a:r>
            <a:endParaRPr lang="ru-RU" sz="2400" dirty="0">
              <a:solidFill>
                <a:srgbClr val="0070C0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5"/>
              </a:spcBef>
              <a:spcAft>
                <a:spcPts val="0"/>
              </a:spcAft>
            </a:pPr>
            <a:r>
              <a:rPr lang="en-US" sz="2400" spc="-5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12.9</a:t>
            </a:r>
            <a:r>
              <a:rPr lang="en-US" sz="2400" spc="-5" dirty="0" smtClean="0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400" spc="-5" dirty="0" err="1" smtClean="0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Uran</a:t>
            </a:r>
            <a:r>
              <a:rPr lang="en-US" sz="2400" spc="-35" dirty="0" smtClean="0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 err="1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yadrosining</a:t>
            </a:r>
            <a:r>
              <a:rPr lang="en-US" sz="2400" spc="-40" dirty="0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 err="1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parchalanishi</a:t>
            </a:r>
            <a:r>
              <a:rPr lang="en-US" sz="2400" spc="-5" dirty="0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400" spc="-30" dirty="0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 err="1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Zanjir</a:t>
            </a:r>
            <a:r>
              <a:rPr lang="en-US" sz="2400" spc="-5" dirty="0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 err="1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reaksiyasi</a:t>
            </a:r>
            <a:endParaRPr lang="ru-RU" sz="2400" dirty="0">
              <a:solidFill>
                <a:srgbClr val="0070C0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5"/>
              </a:spcBef>
              <a:spcAft>
                <a:spcPts val="0"/>
              </a:spcAft>
            </a:pPr>
            <a:r>
              <a:rPr lang="en-US" sz="24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12.10</a:t>
            </a:r>
            <a:r>
              <a:rPr lang="en-US" sz="2400" dirty="0" smtClean="0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Yadro</a:t>
            </a:r>
            <a:r>
              <a:rPr lang="en-US" sz="2400" spc="-50" dirty="0" smtClean="0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reaktori</a:t>
            </a:r>
            <a:endParaRPr lang="ru-RU" sz="2400" dirty="0">
              <a:solidFill>
                <a:srgbClr val="0070C0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70"/>
              </a:spcBef>
              <a:spcAft>
                <a:spcPts val="0"/>
              </a:spcAft>
            </a:pPr>
            <a:r>
              <a:rPr lang="en-US" sz="2400" spc="-1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12.11</a:t>
            </a:r>
            <a:r>
              <a:rPr lang="en-US" sz="2400" spc="-10" dirty="0" smtClean="0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10" dirty="0" err="1" smtClean="0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Termoyadroviy</a:t>
            </a:r>
            <a:r>
              <a:rPr lang="en-US" sz="2400" spc="-35" dirty="0" smtClean="0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 err="1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reaksiyalar</a:t>
            </a:r>
            <a:endParaRPr lang="ru-RU" sz="2400" dirty="0">
              <a:solidFill>
                <a:srgbClr val="0070C0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5"/>
              </a:spcBef>
              <a:spcAft>
                <a:spcPts val="0"/>
              </a:spcAft>
            </a:pPr>
            <a:r>
              <a:rPr lang="en-US" sz="2400" spc="-5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12.12</a:t>
            </a:r>
            <a:r>
              <a:rPr lang="en-US" sz="2400" spc="-5" dirty="0" smtClean="0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 err="1" smtClean="0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Yadro</a:t>
            </a:r>
            <a:r>
              <a:rPr lang="en-US" sz="2400" spc="-45" dirty="0" smtClean="0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 err="1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energiyasining</a:t>
            </a:r>
            <a:r>
              <a:rPr lang="en-US" sz="2400" spc="-45" dirty="0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 err="1" smtClean="0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qo’llanilishi</a:t>
            </a:r>
            <a:endParaRPr lang="en-US" sz="2400" spc="-5" dirty="0" smtClean="0">
              <a:solidFill>
                <a:srgbClr val="0070C0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5"/>
              </a:spcBef>
              <a:spcAft>
                <a:spcPts val="0"/>
              </a:spcAft>
            </a:pPr>
            <a:r>
              <a:rPr lang="en-US" sz="2400" spc="-5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12.13</a:t>
            </a:r>
            <a:r>
              <a:rPr lang="en-US" sz="2400" spc="-10" dirty="0" smtClean="0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10" dirty="0" err="1" smtClean="0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Izotoplar</a:t>
            </a:r>
            <a:r>
              <a:rPr lang="en-US" sz="2400" spc="-10" dirty="0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400" spc="-25" dirty="0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 err="1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Radioaktiv</a:t>
            </a:r>
            <a:r>
              <a:rPr lang="en-US" sz="2400" spc="-35" dirty="0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 err="1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izotoplarni</a:t>
            </a:r>
            <a:r>
              <a:rPr lang="en-US" sz="2400" spc="-5" dirty="0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 err="1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paydo</a:t>
            </a:r>
            <a:r>
              <a:rPr lang="en-US" sz="2400" spc="-5" dirty="0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 err="1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qilish</a:t>
            </a:r>
            <a:r>
              <a:rPr lang="en-US" sz="2400" spc="-5" dirty="0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 err="1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2400" spc="-5" dirty="0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 err="1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qo’llash</a:t>
            </a:r>
            <a:endParaRPr lang="ru-RU" sz="2400" dirty="0">
              <a:solidFill>
                <a:srgbClr val="0070C0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400" spc="-5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12.14 </a:t>
            </a:r>
            <a:r>
              <a:rPr lang="en-US" sz="2400" spc="-5" dirty="0" err="1" smtClean="0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Radioaktiv</a:t>
            </a:r>
            <a:r>
              <a:rPr lang="en-US" sz="2400" spc="-45" dirty="0" smtClean="0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 err="1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nurlanishlarning</a:t>
            </a:r>
            <a:r>
              <a:rPr lang="en-US" sz="2400" spc="-40" dirty="0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 err="1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biologik</a:t>
            </a:r>
            <a:r>
              <a:rPr lang="en-US" sz="2400" spc="-40" dirty="0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 err="1" smtClean="0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tasiri</a:t>
            </a:r>
            <a:endParaRPr lang="en-US" sz="2400" spc="-5" dirty="0" smtClean="0">
              <a:solidFill>
                <a:srgbClr val="0070C0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400" spc="-5" dirty="0" err="1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Bobni</a:t>
            </a:r>
            <a:r>
              <a:rPr lang="en-US" sz="2400" spc="-5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 err="1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summativ</a:t>
            </a:r>
            <a:r>
              <a:rPr lang="en-US" sz="2400" spc="-5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 err="1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baholash</a:t>
            </a:r>
            <a:r>
              <a:rPr lang="en-US" sz="2400" spc="-5" dirty="0" smtClean="0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BSB</a:t>
            </a:r>
            <a:endParaRPr lang="ru-RU" sz="2400" dirty="0">
              <a:solidFill>
                <a:srgbClr val="0070C0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22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13-bob </a:t>
            </a:r>
            <a:r>
              <a:rPr lang="en-US" b="1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Elementar</a:t>
            </a:r>
            <a:r>
              <a:rPr lang="en-US" b="1" spc="-35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spc="-35" dirty="0" err="1">
                <a:ea typeface="Calibri" panose="020F0502020204030204" pitchFamily="34" charset="0"/>
                <a:cs typeface="Times New Roman" panose="02020603050405020304" pitchFamily="18" charset="0"/>
              </a:rPr>
              <a:t>zarralar</a:t>
            </a:r>
            <a:endParaRPr lang="ru-RU" sz="3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295402" y="2503106"/>
            <a:ext cx="9601196" cy="3585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050">
              <a:spcBef>
                <a:spcPts val="65"/>
              </a:spcBef>
              <a:spcAft>
                <a:spcPts val="0"/>
              </a:spcAft>
            </a:pPr>
            <a:r>
              <a:rPr lang="en-US" sz="2400" spc="-5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13.1</a:t>
            </a:r>
            <a:r>
              <a:rPr lang="en-US" sz="2400" spc="-5" dirty="0" smtClean="0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 err="1" smtClean="0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Elementar</a:t>
            </a:r>
            <a:r>
              <a:rPr lang="en-US" sz="2400" spc="-45" dirty="0" smtClean="0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 err="1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zarralar</a:t>
            </a:r>
            <a:r>
              <a:rPr lang="en-US" sz="2400" spc="-40" dirty="0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fizikasi</a:t>
            </a:r>
            <a:r>
              <a:rPr lang="en-US" sz="2400" dirty="0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rivojlanishining</a:t>
            </a:r>
            <a:r>
              <a:rPr lang="en-US" sz="2400" spc="-50" dirty="0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uch</a:t>
            </a:r>
            <a:r>
              <a:rPr lang="en-US" sz="2400" spc="-40" dirty="0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bosqichi</a:t>
            </a:r>
            <a:endParaRPr lang="ru-RU" sz="2400" dirty="0">
              <a:solidFill>
                <a:srgbClr val="0070C0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050">
              <a:spcBef>
                <a:spcPts val="65"/>
              </a:spcBef>
              <a:spcAft>
                <a:spcPts val="0"/>
              </a:spcAft>
            </a:pPr>
            <a:r>
              <a:rPr lang="en-US" sz="2400" spc="-5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13.2</a:t>
            </a:r>
            <a:r>
              <a:rPr lang="en-US" sz="2400" spc="-5" dirty="0" smtClean="0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 err="1" smtClean="0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Pozitronning</a:t>
            </a:r>
            <a:r>
              <a:rPr lang="en-US" sz="2400" spc="-5" dirty="0" smtClean="0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 err="1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kashf</a:t>
            </a:r>
            <a:r>
              <a:rPr lang="en-US" sz="2400" spc="-5" dirty="0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 err="1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qiilinishi</a:t>
            </a:r>
            <a:r>
              <a:rPr lang="en-US" sz="2400" spc="-5" dirty="0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400" spc="-20" dirty="0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 err="1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Antizarralar</a:t>
            </a:r>
            <a:endParaRPr lang="ru-RU" sz="2400" dirty="0">
              <a:solidFill>
                <a:srgbClr val="0070C0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050">
              <a:spcBef>
                <a:spcPts val="65"/>
              </a:spcBef>
              <a:spcAft>
                <a:spcPts val="0"/>
              </a:spcAft>
            </a:pPr>
            <a:r>
              <a:rPr lang="en-US" sz="24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13.3</a:t>
            </a:r>
            <a:r>
              <a:rPr lang="en-US" sz="2400" dirty="0" smtClean="0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Leptonlar</a:t>
            </a:r>
            <a:endParaRPr lang="ru-RU" sz="2400" dirty="0">
              <a:solidFill>
                <a:srgbClr val="0070C0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400" spc="-5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13.4</a:t>
            </a:r>
            <a:r>
              <a:rPr lang="en-US" sz="2400" spc="-5" dirty="0" smtClean="0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5" dirty="0" err="1" smtClean="0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Adronlar</a:t>
            </a:r>
            <a:r>
              <a:rPr lang="en-US" sz="2400" spc="-5" dirty="0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400" spc="-40" dirty="0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spc="-5" dirty="0" err="1" smtClean="0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Kvarklar</a:t>
            </a:r>
            <a:endParaRPr lang="en-US" sz="2400" spc="-5" dirty="0" smtClean="0">
              <a:solidFill>
                <a:srgbClr val="0070C0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endParaRPr lang="en-US" sz="2400" spc="-5" dirty="0">
              <a:solidFill>
                <a:srgbClr val="0070C0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endParaRPr lang="en-US" sz="2400" spc="-5" dirty="0" smtClean="0">
              <a:solidFill>
                <a:srgbClr val="0070C0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endParaRPr lang="en-US" sz="2400" spc="-5" dirty="0">
              <a:solidFill>
                <a:srgbClr val="0070C0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400" spc="-5" dirty="0" err="1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Bobni</a:t>
            </a:r>
            <a:r>
              <a:rPr lang="en-US" sz="2400" spc="-5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summative </a:t>
            </a:r>
            <a:r>
              <a:rPr lang="en-US" sz="2400" spc="-5" dirty="0" err="1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baholash</a:t>
            </a:r>
            <a:r>
              <a:rPr lang="en-US" sz="2400" spc="-5" dirty="0" smtClean="0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BSB</a:t>
            </a:r>
            <a:endParaRPr lang="ru-RU" sz="2400" dirty="0">
              <a:solidFill>
                <a:srgbClr val="0070C0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283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3946" y="4184988"/>
            <a:ext cx="1503320" cy="1142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Прямоугольник 14"/>
          <p:cNvSpPr/>
          <p:nvPr/>
        </p:nvSpPr>
        <p:spPr>
          <a:xfrm>
            <a:off x="80682" y="200129"/>
            <a:ext cx="8659906" cy="6562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2700" algn="ctr">
              <a:spcAft>
                <a:spcPts val="0"/>
              </a:spcAft>
            </a:pPr>
            <a:r>
              <a:rPr lang="ru-RU" sz="1500" b="1" dirty="0" err="1">
                <a:solidFill>
                  <a:srgbClr val="0070C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Yadrolarning</a:t>
            </a:r>
            <a:r>
              <a:rPr lang="ru-RU" sz="1500" b="1" dirty="0">
                <a:solidFill>
                  <a:srgbClr val="0070C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500" b="1" dirty="0" err="1">
                <a:solidFill>
                  <a:srgbClr val="0070C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bo‘linishi</a:t>
            </a:r>
            <a:endParaRPr lang="ru-RU" sz="1500" b="1" dirty="0">
              <a:solidFill>
                <a:srgbClr val="0070C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1035"/>
              </a:lnSpc>
              <a:spcAft>
                <a:spcPts val="0"/>
              </a:spcAft>
            </a:pP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5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60000" algn="just">
              <a:lnSpc>
                <a:spcPct val="102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500" dirty="0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ru-RU" sz="1500" dirty="0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urli</a:t>
            </a:r>
            <a:r>
              <a:rPr lang="ru-RU" sz="1500" dirty="0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izotoplarning</a:t>
            </a:r>
            <a:r>
              <a:rPr lang="ru-RU" sz="15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protonlar</a:t>
            </a:r>
            <a:r>
              <a:rPr lang="ru-RU" sz="15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ru-RU" sz="15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deytronlar</a:t>
            </a:r>
            <a:r>
              <a:rPr lang="ru-RU" sz="15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va</a:t>
            </a:r>
            <a:r>
              <a:rPr lang="ru-RU" sz="15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neytronlar</a:t>
            </a:r>
            <a:r>
              <a:rPr lang="ru-RU" sz="15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ta’sirida</a:t>
            </a:r>
            <a:r>
              <a:rPr lang="ru-RU" sz="15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bo‘ladigan</a:t>
            </a:r>
            <a:r>
              <a:rPr lang="ru-RU" sz="15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yadro</a:t>
            </a:r>
            <a:r>
              <a:rPr lang="ru-RU" sz="15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reaksiyalarini</a:t>
            </a:r>
            <a:r>
              <a:rPr lang="ru-RU" sz="15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o‘rganish</a:t>
            </a:r>
            <a:r>
              <a:rPr lang="ru-RU" sz="15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hamda</a:t>
            </a:r>
            <a:r>
              <a:rPr lang="ru-RU" sz="15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shu</a:t>
            </a:r>
            <a:r>
              <a:rPr lang="ru-RU" sz="15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maqsadda</a:t>
            </a:r>
            <a:r>
              <a:rPr lang="ru-RU" sz="15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o‘tkazilgan</a:t>
            </a:r>
            <a:r>
              <a:rPr lang="ru-RU" sz="15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juda</a:t>
            </a:r>
            <a:r>
              <a:rPr lang="ru-RU" sz="15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ko‘p</a:t>
            </a:r>
            <a:r>
              <a:rPr lang="ru-RU" sz="15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tajribalar</a:t>
            </a:r>
            <a:r>
              <a:rPr lang="ru-RU" sz="15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fan</a:t>
            </a:r>
            <a:r>
              <a:rPr lang="ru-RU" sz="15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uchun</a:t>
            </a:r>
            <a:r>
              <a:rPr lang="ru-RU" sz="15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g‘oyat</a:t>
            </a:r>
            <a:r>
              <a:rPr lang="ru-RU" sz="15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qimmatli</a:t>
            </a:r>
            <a:r>
              <a:rPr lang="ru-RU" sz="15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natijalar</a:t>
            </a:r>
            <a:r>
              <a:rPr lang="ru-RU" sz="15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berdi</a:t>
            </a:r>
            <a:r>
              <a:rPr lang="ru-RU" sz="15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 1938—1939- </a:t>
            </a:r>
            <a:r>
              <a:rPr lang="ru-RU" sz="15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yillarda</a:t>
            </a:r>
            <a:r>
              <a:rPr lang="ru-RU" sz="15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bir</a:t>
            </a:r>
            <a:r>
              <a:rPr lang="ru-RU" sz="15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qancha</a:t>
            </a:r>
            <a:r>
              <a:rPr lang="ru-RU" sz="15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olimlar</a:t>
            </a:r>
            <a:r>
              <a:rPr lang="ru-RU" sz="15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(</a:t>
            </a:r>
            <a:r>
              <a:rPr lang="ru-RU" sz="15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Germaniyada</a:t>
            </a:r>
            <a:r>
              <a:rPr lang="ru-RU" sz="15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O. </a:t>
            </a:r>
            <a:r>
              <a:rPr lang="ru-RU" sz="15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Gan</a:t>
            </a:r>
            <a:r>
              <a:rPr lang="ru-RU" sz="15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va</a:t>
            </a:r>
            <a:r>
              <a:rPr lang="ru-RU" sz="15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F. </a:t>
            </a:r>
            <a:r>
              <a:rPr lang="ru-RU" sz="15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Shtrassman</a:t>
            </a:r>
            <a:r>
              <a:rPr lang="ru-RU" sz="15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ru-RU" sz="15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Italiyada</a:t>
            </a:r>
            <a:r>
              <a:rPr lang="ru-RU" sz="15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E. </a:t>
            </a:r>
            <a:r>
              <a:rPr lang="ru-RU" sz="15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Fermi</a:t>
            </a:r>
            <a:r>
              <a:rPr lang="ru-RU" sz="15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ru-RU" sz="15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Fransiyada</a:t>
            </a:r>
            <a:r>
              <a:rPr lang="ru-RU" sz="15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er-xotin</a:t>
            </a:r>
            <a:r>
              <a:rPr lang="ru-RU" sz="15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Jolio-Kyurilar</a:t>
            </a:r>
            <a:r>
              <a:rPr lang="ru-RU" sz="15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)</a:t>
            </a:r>
            <a:r>
              <a:rPr lang="ru-RU" sz="15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ning</a:t>
            </a:r>
            <a:r>
              <a:rPr lang="ru-RU" sz="15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ishlari</a:t>
            </a:r>
            <a:r>
              <a:rPr lang="ru-RU" sz="15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tufayli</a:t>
            </a:r>
            <a:r>
              <a:rPr lang="ru-RU" sz="15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neytronlar</a:t>
            </a:r>
            <a:r>
              <a:rPr lang="ru-RU" sz="15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bilan</a:t>
            </a:r>
            <a:r>
              <a:rPr lang="ru-RU" sz="15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bombardimon</a:t>
            </a:r>
            <a:r>
              <a:rPr lang="ru-RU" sz="15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qilinayotgan</a:t>
            </a:r>
            <a:r>
              <a:rPr lang="ru-RU" sz="15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uran</a:t>
            </a:r>
            <a:r>
              <a:rPr lang="ru-RU" sz="15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yadrosining</a:t>
            </a:r>
            <a:r>
              <a:rPr lang="ru-RU" sz="15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bo‘linish</a:t>
            </a:r>
            <a:r>
              <a:rPr lang="ru-RU" sz="15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reaksiyasi</a:t>
            </a:r>
            <a:r>
              <a:rPr lang="ru-RU" sz="15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kashf</a:t>
            </a:r>
            <a:r>
              <a:rPr lang="ru-RU" sz="15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500" dirty="0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qilindi</a:t>
            </a:r>
            <a:r>
              <a:rPr lang="ru-RU" sz="1500" dirty="0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en-US" sz="1500" dirty="0" smtClean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indent="360000" algn="just">
              <a:lnSpc>
                <a:spcPct val="102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sz="1500" dirty="0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Og‘ir</a:t>
            </a:r>
            <a:r>
              <a:rPr lang="ru-RU" sz="1500" dirty="0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500" dirty="0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yadroni</a:t>
            </a:r>
            <a:r>
              <a:rPr lang="ru-RU" sz="1500" dirty="0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500" dirty="0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neytronlar</a:t>
            </a:r>
            <a:r>
              <a:rPr lang="ru-RU" sz="1500" dirty="0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500" dirty="0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bilan</a:t>
            </a:r>
            <a:r>
              <a:rPr lang="ru-RU" sz="1500" dirty="0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500" dirty="0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bombardimon</a:t>
            </a:r>
            <a:r>
              <a:rPr lang="ru-RU" sz="1500" dirty="0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500" dirty="0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qilinishi</a:t>
            </a:r>
            <a:r>
              <a:rPr lang="ru-RU" sz="1500" dirty="0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500" dirty="0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natijasida</a:t>
            </a:r>
            <a:r>
              <a:rPr lang="ru-RU" sz="1500" dirty="0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500" dirty="0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yadroning</a:t>
            </a:r>
            <a:r>
              <a:rPr lang="ru-RU" sz="1500" dirty="0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500" dirty="0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taxminan</a:t>
            </a:r>
            <a:r>
              <a:rPr lang="ru-RU" sz="1500" dirty="0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500" dirty="0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ikkita</a:t>
            </a:r>
            <a:r>
              <a:rPr lang="ru-RU" sz="1500" dirty="0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500" dirty="0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bir</a:t>
            </a:r>
            <a:r>
              <a:rPr lang="ru-RU" sz="1500" dirty="0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500" dirty="0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xil</a:t>
            </a:r>
            <a:r>
              <a:rPr lang="ru-RU" sz="1500" dirty="0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500" dirty="0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bo‘lakka</a:t>
            </a:r>
            <a:r>
              <a:rPr lang="ru-RU" sz="1500" dirty="0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500" dirty="0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va</a:t>
            </a:r>
            <a:r>
              <a:rPr lang="ru-RU" sz="1500" dirty="0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500" dirty="0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boshqa</a:t>
            </a:r>
            <a:r>
              <a:rPr lang="ru-RU" sz="1500" dirty="0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500" dirty="0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zarralarga</a:t>
            </a:r>
            <a:r>
              <a:rPr lang="ru-RU" sz="1500" dirty="0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500" dirty="0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yemirilish</a:t>
            </a:r>
            <a:r>
              <a:rPr lang="ru-RU" sz="1500" dirty="0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500" dirty="0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jarayoniga</a:t>
            </a:r>
            <a:r>
              <a:rPr lang="ru-RU" sz="1500" dirty="0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500" dirty="0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og‘ir</a:t>
            </a:r>
            <a:r>
              <a:rPr lang="ru-RU" sz="1500" dirty="0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500" dirty="0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yadrolarning</a:t>
            </a:r>
            <a:r>
              <a:rPr lang="ru-RU" sz="1500" dirty="0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500" dirty="0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bo‘linishi</a:t>
            </a:r>
            <a:r>
              <a:rPr lang="ru-RU" sz="1500" dirty="0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500" dirty="0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deyiladi</a:t>
            </a:r>
            <a:r>
              <a:rPr lang="ru-RU" sz="1500" dirty="0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en-US" sz="1500" dirty="0" smtClean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</a:pPr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211-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rasmda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neytron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bombardimon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qilinganda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235</a:t>
            </a:r>
            <a:r>
              <a:rPr lang="ru-RU" sz="1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92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uran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yadrosining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bo‘linishi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variantlaridan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birining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sxemasi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keltirilgan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Bo‘linish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vaqtida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yadro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ikkita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bo‘lakka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2—3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neytronga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yemiriladi</a:t>
            </a:r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0000" algn="just">
              <a:spcBef>
                <a:spcPts val="600"/>
              </a:spcBef>
            </a:pPr>
            <a:r>
              <a:rPr lang="ru-RU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Atom</a:t>
            </a:r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yadrosining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bo‘linish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jarayonini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N.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tavsiya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qilgan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yadroning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tomchi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asosida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quyidagicha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tushuntirish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Uran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235</a:t>
            </a:r>
            <a:r>
              <a:rPr lang="ru-RU" sz="1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92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yadrosi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bitta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neytronni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qamrab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olib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uran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236</a:t>
            </a:r>
            <a:r>
              <a:rPr lang="ru-RU" sz="1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92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izotopiga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aylanadi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(211- a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rasm</a:t>
            </a:r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ru-RU" sz="1500" baseline="30000" dirty="0"/>
              <a:t> </a:t>
            </a:r>
            <a:endParaRPr lang="en-US" sz="1500" baseline="30000" dirty="0" smtClean="0"/>
          </a:p>
          <a:p>
            <a:pPr algn="ctr">
              <a:spcBef>
                <a:spcPts val="600"/>
              </a:spcBef>
            </a:pPr>
            <a:endParaRPr lang="en-US" sz="1500" baseline="30000" dirty="0" smtClean="0"/>
          </a:p>
          <a:p>
            <a:pPr algn="ctr">
              <a:spcBef>
                <a:spcPts val="600"/>
              </a:spcBef>
            </a:pPr>
            <a:r>
              <a:rPr lang="ru-RU" sz="15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235</a:t>
            </a:r>
            <a:r>
              <a:rPr lang="ru-RU" sz="15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92</a:t>
            </a:r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+ </a:t>
            </a:r>
            <a:r>
              <a:rPr lang="ru-RU" sz="1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15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→  </a:t>
            </a:r>
            <a:r>
              <a:rPr lang="ru-RU" sz="15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236</a:t>
            </a:r>
            <a:r>
              <a:rPr lang="ru-RU" sz="1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92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U.</a:t>
            </a:r>
          </a:p>
          <a:p>
            <a:pPr indent="360000" algn="just">
              <a:spcBef>
                <a:spcPts val="600"/>
              </a:spcBef>
            </a:pPr>
            <a:r>
              <a:rPr lang="ru-RU" sz="1500" dirty="0"/>
              <a:t> </a:t>
            </a:r>
            <a:r>
              <a:rPr lang="ru-RU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Neytronni</a:t>
            </a:r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yutib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olgan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yangi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uran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izotopi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uyg‘ongan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kuchli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deformatsiyalangan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holatga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o‘tadi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(211- b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rasm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hajmi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o‘zgarmaydi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chunki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yadro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suyuqligi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amalda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siqilmaydi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Bunda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yadroning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sirti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demak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sirt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energiyasi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ortadi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Agar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yadroga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kelib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tushgan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neytronning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energiyasi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uncha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bo‘lmasa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vaqtda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yadro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fotonlar</a:t>
            </a:r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neytron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chiqarish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yo‘li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ortiqcha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energiyasidan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ozod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bo‘lib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dastlabki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holatiga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qaytadi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Agar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neytronning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energiyasi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yetarlicha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bo‘lsa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vaqtda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yadroda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ikkiga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bo‘linayotgan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suyuqlik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tomchisining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qismi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orasidagi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cho‘zilishga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o‘xshash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cho‘zilish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paydo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bo‘ladi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(211- d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rasm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Cho‘zilayotgan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yadroning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juda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ingichka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qismida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ta’sir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qilayotgan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yadro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kuchlari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endilikda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yadroning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xil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ishorali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zaryadlangan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qismlarining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kulon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itarishish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kuchlariga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qarshi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tura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olmaydi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Natijada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cho‘zilgan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yadro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uziladi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qarama-qarshi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tomonga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tezlik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harakatlanuvchi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ikkita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bo‘lakka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ajraladi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(211- e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rasm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bo‘laklarni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bo‘linish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parchalari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deb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ataladi</a:t>
            </a:r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399" y="634543"/>
            <a:ext cx="2535867" cy="355044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9269" y="4435359"/>
            <a:ext cx="3083438" cy="178339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9784142" y="3940842"/>
            <a:ext cx="1105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211-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rasm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740588" y="6331551"/>
            <a:ext cx="338105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Ko’piroq</a:t>
            </a:r>
            <a:r>
              <a:rPr lang="en-US" sz="11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ma’lumotka</a:t>
            </a:r>
            <a:r>
              <a:rPr lang="en-US" sz="11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ega</a:t>
            </a:r>
            <a:r>
              <a:rPr lang="en-US" sz="11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bo’lish</a:t>
            </a:r>
            <a:r>
              <a:rPr lang="en-US" sz="11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uchun</a:t>
            </a:r>
            <a:endParaRPr lang="en-US" sz="1100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100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</a:t>
            </a:r>
            <a:r>
              <a:rPr lang="en-US" sz="11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://youtu.be/Hy8fB32GZoc?si=Z5-3OpkKQ0H04nmJ</a:t>
            </a:r>
            <a:endParaRPr lang="ru-RU" sz="11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459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9964" y="182672"/>
            <a:ext cx="8412481" cy="5714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" indent="360000" algn="just">
              <a:lnSpc>
                <a:spcPct val="98000"/>
              </a:lnSpc>
              <a:spcAft>
                <a:spcPts val="0"/>
              </a:spcAft>
            </a:pPr>
            <a:r>
              <a:rPr lang="ru-RU" sz="1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O‘rtacha</a:t>
            </a:r>
            <a:r>
              <a:rPr lang="ru-RU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massali</a:t>
            </a:r>
            <a:r>
              <a:rPr lang="ru-RU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yadrolarda</a:t>
            </a:r>
            <a:r>
              <a:rPr lang="ru-RU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bitta</a:t>
            </a:r>
            <a:r>
              <a:rPr lang="ru-RU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nuklonga</a:t>
            </a:r>
            <a:r>
              <a:rPr lang="ru-RU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to‘g‘ri</a:t>
            </a:r>
            <a:r>
              <a:rPr lang="ru-RU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keluvchi</a:t>
            </a:r>
            <a:r>
              <a:rPr lang="ru-RU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bog‘lanish</a:t>
            </a:r>
            <a:r>
              <a:rPr lang="ru-RU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energiyasi</a:t>
            </a:r>
            <a:r>
              <a:rPr lang="ru-RU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og‘ir</a:t>
            </a:r>
            <a:r>
              <a:rPr lang="ru-RU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yadrolardagidan</a:t>
            </a:r>
            <a:r>
              <a:rPr lang="ru-RU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ancha</a:t>
            </a:r>
            <a:r>
              <a:rPr lang="ru-RU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ko‘p</a:t>
            </a:r>
            <a:r>
              <a:rPr lang="ru-RU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(204- </a:t>
            </a:r>
            <a:r>
              <a:rPr lang="ru-RU" sz="1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rasmga</a:t>
            </a:r>
            <a:r>
              <a:rPr lang="ru-RU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qarang</a:t>
            </a:r>
            <a:r>
              <a:rPr lang="ru-RU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).</a:t>
            </a:r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225"/>
              </a:lnSpc>
              <a:spcAft>
                <a:spcPts val="0"/>
              </a:spcAft>
            </a:pPr>
            <a:r>
              <a:rPr lang="ru-RU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810" marR="12700" indent="360000" algn="just">
              <a:lnSpc>
                <a:spcPct val="95000"/>
              </a:lnSpc>
              <a:spcAft>
                <a:spcPts val="0"/>
              </a:spcAft>
            </a:pPr>
            <a:r>
              <a:rPr lang="ru-RU" sz="1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Bundan</a:t>
            </a:r>
            <a:r>
              <a:rPr lang="ru-RU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yadrolar</a:t>
            </a:r>
            <a:r>
              <a:rPr lang="ru-RU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bo‘linganda</a:t>
            </a:r>
            <a:r>
              <a:rPr lang="ru-RU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katta</a:t>
            </a:r>
            <a:r>
              <a:rPr lang="ru-RU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energiya</a:t>
            </a:r>
            <a:r>
              <a:rPr lang="ru-RU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ajralib</a:t>
            </a:r>
            <a:r>
              <a:rPr lang="ru-RU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chiqishi</a:t>
            </a:r>
            <a:r>
              <a:rPr lang="ru-RU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kerak</a:t>
            </a:r>
            <a:r>
              <a:rPr lang="ru-RU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degan</a:t>
            </a:r>
            <a:r>
              <a:rPr lang="ru-RU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xulosa</a:t>
            </a:r>
            <a:r>
              <a:rPr lang="ru-RU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kelib</a:t>
            </a:r>
            <a:r>
              <a:rPr lang="ru-RU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chiqadi</a:t>
            </a:r>
            <a:r>
              <a:rPr lang="ru-RU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225"/>
              </a:lnSpc>
              <a:spcAft>
                <a:spcPts val="0"/>
              </a:spcAft>
            </a:pPr>
            <a:r>
              <a:rPr lang="ru-RU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810" indent="360000" algn="just">
              <a:lnSpc>
                <a:spcPct val="99000"/>
              </a:lnSpc>
              <a:spcAft>
                <a:spcPts val="0"/>
              </a:spcAft>
            </a:pPr>
            <a:r>
              <a:rPr lang="ru-RU" sz="1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Barqaror</a:t>
            </a:r>
            <a:r>
              <a:rPr lang="ru-RU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yadrolarda</a:t>
            </a:r>
            <a:r>
              <a:rPr lang="ru-RU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neytronlar</a:t>
            </a:r>
            <a:r>
              <a:rPr lang="ru-RU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soni</a:t>
            </a:r>
            <a:r>
              <a:rPr lang="ru-RU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protonlar</a:t>
            </a:r>
            <a:r>
              <a:rPr lang="ru-RU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soniga</a:t>
            </a:r>
            <a:r>
              <a:rPr lang="ru-RU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nisbatan</a:t>
            </a:r>
            <a:r>
              <a:rPr lang="ru-RU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aniq</a:t>
            </a:r>
            <a:r>
              <a:rPr lang="ru-RU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bir</a:t>
            </a:r>
            <a:r>
              <a:rPr lang="ru-RU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qiymatga</a:t>
            </a:r>
            <a:r>
              <a:rPr lang="ru-RU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ega</a:t>
            </a:r>
            <a:r>
              <a:rPr lang="ru-RU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bo‘ladi</a:t>
            </a:r>
            <a:r>
              <a:rPr lang="ru-RU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 </a:t>
            </a:r>
            <a:r>
              <a:rPr lang="ru-RU" sz="1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Yengil</a:t>
            </a:r>
            <a:r>
              <a:rPr lang="ru-RU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yadrolarda</a:t>
            </a:r>
            <a:r>
              <a:rPr lang="ru-RU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bu</a:t>
            </a:r>
            <a:r>
              <a:rPr lang="ru-RU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nisbat</a:t>
            </a:r>
            <a:r>
              <a:rPr lang="ru-RU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birga</a:t>
            </a:r>
            <a:r>
              <a:rPr lang="ru-RU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yaqin</a:t>
            </a:r>
            <a:r>
              <a:rPr lang="ru-RU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 </a:t>
            </a:r>
            <a:r>
              <a:rPr lang="ru-RU" sz="1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Yadrodagi</a:t>
            </a:r>
            <a:r>
              <a:rPr lang="ru-RU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nuklonlar</a:t>
            </a:r>
            <a:r>
              <a:rPr lang="ru-RU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soni</a:t>
            </a:r>
            <a:r>
              <a:rPr lang="ru-RU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orta</a:t>
            </a:r>
            <a:r>
              <a:rPr lang="ru-RU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borishi</a:t>
            </a:r>
            <a:r>
              <a:rPr lang="ru-RU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bilan</a:t>
            </a:r>
            <a:r>
              <a:rPr lang="ru-RU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neytronlar</a:t>
            </a:r>
            <a:r>
              <a:rPr lang="ru-RU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sonining</a:t>
            </a:r>
            <a:r>
              <a:rPr lang="ru-RU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protonlar</a:t>
            </a:r>
            <a:r>
              <a:rPr lang="ru-RU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soniga</a:t>
            </a:r>
            <a:r>
              <a:rPr lang="ru-RU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nisbati</a:t>
            </a:r>
            <a:r>
              <a:rPr lang="ru-RU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ham</a:t>
            </a:r>
            <a:r>
              <a:rPr lang="ru-RU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ortadi</a:t>
            </a:r>
            <a:r>
              <a:rPr lang="ru-RU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(212- </a:t>
            </a:r>
            <a:r>
              <a:rPr lang="ru-RU" sz="1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rasm</a:t>
            </a:r>
            <a:r>
              <a:rPr lang="ru-RU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ru-RU" sz="1400" dirty="0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unda</a:t>
            </a:r>
            <a:r>
              <a:rPr lang="en-US" sz="1400" dirty="0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abssissa</a:t>
            </a:r>
            <a:r>
              <a:rPr lang="ru-RU" sz="1400" dirty="0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o‘qiga</a:t>
            </a:r>
            <a:r>
              <a:rPr lang="ru-RU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massa</a:t>
            </a:r>
            <a:r>
              <a:rPr lang="ru-RU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soni</a:t>
            </a:r>
            <a:r>
              <a:rPr lang="ru-RU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A, </a:t>
            </a:r>
            <a:r>
              <a:rPr lang="ru-RU" sz="1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ordinata</a:t>
            </a:r>
            <a:r>
              <a:rPr lang="ru-RU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o‘qiga</a:t>
            </a:r>
            <a:r>
              <a:rPr lang="ru-RU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400" baseline="300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ru-RU" sz="1400" baseline="-250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Z</a:t>
            </a:r>
            <a:r>
              <a:rPr lang="ru-RU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 </a:t>
            </a:r>
            <a:r>
              <a:rPr lang="ru-RU" sz="1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nisbat</a:t>
            </a:r>
            <a:r>
              <a:rPr lang="ru-RU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qo‘yilgan</a:t>
            </a:r>
            <a:r>
              <a:rPr lang="ru-RU" sz="1400" dirty="0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).</a:t>
            </a:r>
            <a:r>
              <a:rPr lang="en-US" sz="1400" dirty="0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nisbiy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soni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o‘rtacha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massali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yadrolardagiga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qaraganda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sezilarli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darajada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ko‘p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bo‘lgani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bo‘linish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parchalarida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neytronlar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ko‘proq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bo‘lib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natijada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2—3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tadan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neytron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ajratib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chiqaradi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Neytronlarning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ko‘pchiligi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onda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</a:t>
            </a:r>
            <a:r>
              <a:rPr lang="ru-RU" sz="1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-14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sekunddan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kichik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vaqt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ichida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ajralib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chiqadi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ularni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oniy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neytronlar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deb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ataladi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Neytronlarning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qismi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onda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emas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balki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0,05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sekunddan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minutgacha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kechikib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chiqadi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kechikkan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neytronlar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deb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ataladi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juda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oz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miqdorda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bo‘ladi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0000" algn="just"/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Oniy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neytronlarning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energiyasi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noldan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taxminan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MeV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oralig‘ida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yotadi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ularning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ko‘pchiligi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1—2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MeV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energiyaga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Energiyasi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1,5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MeV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neytronlar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tez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neytronlar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energiyasi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1,5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MeV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kichik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neytronlar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sekin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neytronlar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deb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ataladi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Energiyasi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0,025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neytronlar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issiq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neytronlar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deb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ataladi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Og‘ir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yadrolarning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bo‘linish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mahsulotlari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turli-tumandir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ularning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massa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sonlari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70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160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gacha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oraliqda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bo‘ladi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Ammo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massalar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nisbati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2:3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kabi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parchalarga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bo‘linish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ehtimoli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ko‘p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Bunday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bo‘linishga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uranning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235</a:t>
            </a:r>
            <a:r>
              <a:rPr lang="ru-RU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92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izotopi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yadrosining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uchta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neytron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chiqarib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kripton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r>
              <a:rPr lang="ru-RU" sz="1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93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bariy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140</a:t>
            </a:r>
            <a:r>
              <a:rPr lang="ru-RU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56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izotoplari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yadrolariga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yemirilishi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misol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bo‘la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oladi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235</a:t>
            </a:r>
            <a:r>
              <a:rPr lang="ru-RU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92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+ </a:t>
            </a:r>
            <a:r>
              <a:rPr lang="ru-RU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1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→ </a:t>
            </a:r>
            <a:r>
              <a:rPr lang="ru-RU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r>
              <a:rPr lang="ru-RU" sz="1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93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ru-RU" sz="1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140</a:t>
            </a:r>
            <a:r>
              <a:rPr lang="ru-RU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56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+ 3 </a:t>
            </a:r>
            <a:r>
              <a:rPr lang="ru-RU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1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</a:t>
            </a:r>
          </a:p>
          <a:p>
            <a:pPr indent="360000" algn="just"/>
            <a:r>
              <a:rPr lang="ru-RU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Oniy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kechikkan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neytronlar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ajralib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chiqqaniga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qaramay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bo‘linish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parchalarida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neytronlar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ortiq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bo‘laveradi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Shuning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parchalarning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ko‘pchiligi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radioaktiv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bo‘lib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ularda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β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yemirilish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reaksiyalari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yuz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bunda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γ-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nurlar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chiqadi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Òabiiy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uranda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asosan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ikkita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izotop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bo‘ladi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235</a:t>
            </a:r>
            <a:r>
              <a:rPr lang="ru-RU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92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238</a:t>
            </a:r>
            <a:r>
              <a:rPr lang="ru-RU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92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U,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bulardan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238</a:t>
            </a:r>
            <a:r>
              <a:rPr lang="ru-RU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92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massani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tashkil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etadi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235</a:t>
            </a:r>
            <a:r>
              <a:rPr lang="ru-RU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92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aralashmada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faqat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0,714%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tashkil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qiladi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Òekshirishlar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shuni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ko‘rsatadiki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235</a:t>
            </a:r>
            <a:r>
              <a:rPr lang="ru-RU" sz="1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92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yadrolari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qanday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neytronlar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ta’sirida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bo‘linadi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ayniqsa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sekin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neytronlarda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yaxshi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bo‘linadi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holbuki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238</a:t>
            </a:r>
            <a:r>
              <a:rPr lang="ru-RU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92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faqat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tez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neytronlar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ta’siridagina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bo‘linadi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893" y="2151030"/>
            <a:ext cx="2962775" cy="177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959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MAVZU BO’YICHA O’Z BILIMINI BAHOLASH</a:t>
            </a:r>
            <a:endParaRPr lang="ru-RU" sz="36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476205" y="2435275"/>
            <a:ext cx="3239589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BOSHLASH</a:t>
            </a:r>
            <a:endParaRPr lang="ru-RU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001002" y="1878315"/>
            <a:ext cx="4189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1-qadam (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to’g’ri</a:t>
            </a:r>
            <a:r>
              <a:rPr lang="en-US" dirty="0"/>
              <a:t> </a:t>
            </a:r>
            <a:r>
              <a:rPr lang="en-US" dirty="0" err="1"/>
              <a:t>javob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1 ball)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476203" y="4155217"/>
            <a:ext cx="3239589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BOSHLASH</a:t>
            </a:r>
            <a:endParaRPr lang="ru-RU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001000" y="3413592"/>
            <a:ext cx="4189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2-qadam </a:t>
            </a:r>
            <a:r>
              <a:rPr lang="en-US" dirty="0"/>
              <a:t>(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to’g’ri</a:t>
            </a:r>
            <a:r>
              <a:rPr lang="en-US" dirty="0"/>
              <a:t> </a:t>
            </a:r>
            <a:r>
              <a:rPr lang="en-US" dirty="0" err="1"/>
              <a:t>javob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1 ball)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476203" y="5866451"/>
            <a:ext cx="3239589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JO’NATISH</a:t>
            </a:r>
            <a:endParaRPr lang="ru-RU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268121" y="5095221"/>
            <a:ext cx="76557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  <a:r>
              <a:rPr lang="en-US" dirty="0" smtClean="0"/>
              <a:t>-qadam </a:t>
            </a:r>
            <a:r>
              <a:rPr lang="en-US" dirty="0"/>
              <a:t>(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to’g’ri</a:t>
            </a:r>
            <a:r>
              <a:rPr lang="en-US" dirty="0"/>
              <a:t> </a:t>
            </a:r>
            <a:r>
              <a:rPr lang="en-US" dirty="0" err="1"/>
              <a:t>javob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1 ball</a:t>
            </a:r>
            <a:r>
              <a:rPr lang="en-US" dirty="0" smtClean="0"/>
              <a:t>)</a:t>
            </a:r>
          </a:p>
          <a:p>
            <a:pPr algn="ctr"/>
            <a:r>
              <a:rPr lang="en-US" dirty="0" err="1" smtClean="0"/>
              <a:t>Savollarni</a:t>
            </a:r>
            <a:r>
              <a:rPr lang="en-US" dirty="0" smtClean="0"/>
              <a:t> </a:t>
            </a:r>
            <a:r>
              <a:rPr lang="en-US" dirty="0" err="1" smtClean="0"/>
              <a:t>daftaringizga</a:t>
            </a:r>
            <a:r>
              <a:rPr lang="en-US" dirty="0" smtClean="0"/>
              <a:t> </a:t>
            </a:r>
            <a:r>
              <a:rPr lang="en-US" dirty="0" err="1" smtClean="0"/>
              <a:t>ishlab</a:t>
            </a:r>
            <a:r>
              <a:rPr lang="en-US" dirty="0"/>
              <a:t> </a:t>
            </a:r>
            <a:r>
              <a:rPr lang="en-US" dirty="0" err="1" smtClean="0"/>
              <a:t>bo’lgandan</a:t>
            </a:r>
            <a:r>
              <a:rPr lang="en-US" dirty="0" smtClean="0"/>
              <a:t> </a:t>
            </a:r>
            <a:r>
              <a:rPr lang="en-US" dirty="0" err="1" smtClean="0"/>
              <a:t>keyin</a:t>
            </a:r>
            <a:r>
              <a:rPr lang="en-US" dirty="0" smtClean="0"/>
              <a:t> </a:t>
            </a:r>
            <a:r>
              <a:rPr lang="en-US" dirty="0" err="1" smtClean="0"/>
              <a:t>yechimini</a:t>
            </a:r>
            <a:r>
              <a:rPr lang="en-US" dirty="0" smtClean="0"/>
              <a:t> </a:t>
            </a:r>
            <a:r>
              <a:rPr lang="en-US" dirty="0" err="1" smtClean="0"/>
              <a:t>o’qituvchiga</a:t>
            </a:r>
            <a:r>
              <a:rPr lang="en-US" dirty="0" smtClean="0"/>
              <a:t> </a:t>
            </a:r>
            <a:r>
              <a:rPr lang="en-US" dirty="0" err="1" smtClean="0"/>
              <a:t>jo’nating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123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Words>262</Words>
  <Application>Microsoft Office PowerPoint</Application>
  <PresentationFormat>Широкоэкранный</PresentationFormat>
  <Paragraphs>74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 </vt:lpstr>
      <vt:lpstr>11-bob. Atom fizikasi</vt:lpstr>
      <vt:lpstr>12-bob. Atom yadrosi fizikasi</vt:lpstr>
      <vt:lpstr>12-bob. Atom yadrosi fizikasi</vt:lpstr>
      <vt:lpstr>13-bob Elementar zarralar</vt:lpstr>
      <vt:lpstr>Презентация PowerPoint</vt:lpstr>
      <vt:lpstr>Презентация PowerPoint</vt:lpstr>
      <vt:lpstr>MAVZU BO’YICHA O’Z BILIMINI BAHOLASH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User</dc:creator>
  <cp:lastModifiedBy>User</cp:lastModifiedBy>
  <cp:revision>12</cp:revision>
  <dcterms:created xsi:type="dcterms:W3CDTF">2024-09-19T17:32:27Z</dcterms:created>
  <dcterms:modified xsi:type="dcterms:W3CDTF">2024-09-20T07:29:20Z</dcterms:modified>
</cp:coreProperties>
</file>