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6"/>
  </p:notesMasterIdLst>
  <p:sldIdLst>
    <p:sldId id="256" r:id="rId2"/>
    <p:sldId id="257" r:id="rId3"/>
    <p:sldId id="258" r:id="rId4"/>
    <p:sldId id="321" r:id="rId5"/>
    <p:sldId id="297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4F4864-639B-403E-864A-F874DA27F6C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D2FE3F2-A119-4F0B-A4B8-0E9192163DF7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F246B9-A81A-4F3E-A224-641D0F37BBAB}" type="parTrans" cxnId="{CAA758EC-E3B3-438B-A147-CFFED00AD0B5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46318B-43CC-46F2-ADC2-7145CB3EAC0E}" type="sibTrans" cxnId="{CAA758EC-E3B3-438B-A147-CFFED00AD0B5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E21CF4-97A0-49B8-8A59-2DC9D8A848EF}">
      <dgm:prSet custT="1"/>
      <dgm:spPr/>
      <dgm:t>
        <a:bodyPr/>
        <a:lstStyle/>
        <a:p>
          <a:r>
            <a:rPr lang="en-US" sz="320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vizual-majoziy</a:t>
          </a:r>
          <a:r>
            <a:rPr lang="en-US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tafakkur</a:t>
          </a:r>
          <a:endParaRPr lang="ru-RU" sz="32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C9B44-40CF-4435-875A-64B32F9DF017}" type="parTrans" cxnId="{4ADEE107-5AAB-4780-988A-C0428099DCD0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F0A4F5-0968-48B0-A636-07A6BA0CACD4}" type="sibTrans" cxnId="{4ADEE107-5AAB-4780-988A-C0428099DCD0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078215D-2C3C-413E-8B51-2BE946707CC7}" type="pres">
      <dgm:prSet presAssocID="{C04F4864-639B-403E-864A-F874DA27F6C2}" presName="linearFlow" presStyleCnt="0">
        <dgm:presLayoutVars>
          <dgm:dir/>
          <dgm:animLvl val="lvl"/>
          <dgm:resizeHandles val="exact"/>
        </dgm:presLayoutVars>
      </dgm:prSet>
      <dgm:spPr/>
    </dgm:pt>
    <dgm:pt modelId="{BCCED064-017B-4F6C-A598-E9DFC1EABC15}" type="pres">
      <dgm:prSet presAssocID="{7D2FE3F2-A119-4F0B-A4B8-0E9192163DF7}" presName="composite" presStyleCnt="0"/>
      <dgm:spPr/>
    </dgm:pt>
    <dgm:pt modelId="{96079D25-19A9-4121-BBB4-320BCB9CDED6}" type="pres">
      <dgm:prSet presAssocID="{7D2FE3F2-A119-4F0B-A4B8-0E9192163DF7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8C5408DF-5315-443E-90CA-CC81BDDE50D7}" type="pres">
      <dgm:prSet presAssocID="{7D2FE3F2-A119-4F0B-A4B8-0E9192163DF7}" presName="descendantText" presStyleLbl="alignAcc1" presStyleIdx="0" presStyleCnt="1" custLinFactNeighborX="654" custLinFactNeighborY="-2558">
        <dgm:presLayoutVars>
          <dgm:bulletEnabled val="1"/>
        </dgm:presLayoutVars>
      </dgm:prSet>
      <dgm:spPr/>
    </dgm:pt>
  </dgm:ptLst>
  <dgm:cxnLst>
    <dgm:cxn modelId="{4ADEE107-5AAB-4780-988A-C0428099DCD0}" srcId="{7D2FE3F2-A119-4F0B-A4B8-0E9192163DF7}" destId="{D8E21CF4-97A0-49B8-8A59-2DC9D8A848EF}" srcOrd="0" destOrd="0" parTransId="{0E7C9B44-40CF-4435-875A-64B32F9DF017}" sibTransId="{71F0A4F5-0968-48B0-A636-07A6BA0CACD4}"/>
    <dgm:cxn modelId="{83E69D4F-7959-4FF3-9E18-1BDD4B43BDF8}" type="presOf" srcId="{7D2FE3F2-A119-4F0B-A4B8-0E9192163DF7}" destId="{96079D25-19A9-4121-BBB4-320BCB9CDED6}" srcOrd="0" destOrd="0" presId="urn:microsoft.com/office/officeart/2005/8/layout/chevron2"/>
    <dgm:cxn modelId="{D9AD4150-ACCD-49E7-9B64-885509A78D74}" type="presOf" srcId="{D8E21CF4-97A0-49B8-8A59-2DC9D8A848EF}" destId="{8C5408DF-5315-443E-90CA-CC81BDDE50D7}" srcOrd="0" destOrd="0" presId="urn:microsoft.com/office/officeart/2005/8/layout/chevron2"/>
    <dgm:cxn modelId="{A16F637C-3992-4F7E-94FB-43D01E402676}" type="presOf" srcId="{C04F4864-639B-403E-864A-F874DA27F6C2}" destId="{5078215D-2C3C-413E-8B51-2BE946707CC7}" srcOrd="0" destOrd="0" presId="urn:microsoft.com/office/officeart/2005/8/layout/chevron2"/>
    <dgm:cxn modelId="{CAA758EC-E3B3-438B-A147-CFFED00AD0B5}" srcId="{C04F4864-639B-403E-864A-F874DA27F6C2}" destId="{7D2FE3F2-A119-4F0B-A4B8-0E9192163DF7}" srcOrd="0" destOrd="0" parTransId="{61F246B9-A81A-4F3E-A224-641D0F37BBAB}" sibTransId="{7B46318B-43CC-46F2-ADC2-7145CB3EAC0E}"/>
    <dgm:cxn modelId="{5DA001B8-45D6-42F5-8FD3-DAA9258F478C}" type="presParOf" srcId="{5078215D-2C3C-413E-8B51-2BE946707CC7}" destId="{BCCED064-017B-4F6C-A598-E9DFC1EABC15}" srcOrd="0" destOrd="0" presId="urn:microsoft.com/office/officeart/2005/8/layout/chevron2"/>
    <dgm:cxn modelId="{DB15843C-4643-4ABF-9D61-5A51A220D164}" type="presParOf" srcId="{BCCED064-017B-4F6C-A598-E9DFC1EABC15}" destId="{96079D25-19A9-4121-BBB4-320BCB9CDED6}" srcOrd="0" destOrd="0" presId="urn:microsoft.com/office/officeart/2005/8/layout/chevron2"/>
    <dgm:cxn modelId="{3AB5AA47-53A0-477F-B26E-862ACC668E37}" type="presParOf" srcId="{BCCED064-017B-4F6C-A598-E9DFC1EABC15}" destId="{8C5408DF-5315-443E-90CA-CC81BDDE50D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2678E0-0ADA-4883-836D-7DF6A79B0DAE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2C3537F-6883-4677-BA05-1725DB933233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D4946C-CDAF-4F91-93A8-19812F774C2A}" type="parTrans" cxnId="{5214C299-922B-4448-946A-473F1A187FF2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D2E98A-9C77-4066-9033-B48C24F7B025}" type="sibTrans" cxnId="{5214C299-922B-4448-946A-473F1A187FF2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A005F3-0DF8-4304-9981-6CCF57FC0721}">
      <dgm:prSet custT="1"/>
      <dgm:spPr/>
      <dgm:t>
        <a:bodyPr/>
        <a:lstStyle/>
        <a:p>
          <a:r>
            <a:rPr lang="en-US" sz="3200" dirty="0" err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vizual-samarali</a:t>
          </a:r>
          <a:r>
            <a: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dirty="0" err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tafakkur</a:t>
          </a:r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C09C82-320C-4BC9-95F0-957646F38784}" type="parTrans" cxnId="{DA63290A-C615-42EA-B6E6-1D0143FB427D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0BBC1-D632-482E-A535-84CDA5A3ED68}" type="sibTrans" cxnId="{DA63290A-C615-42EA-B6E6-1D0143FB427D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28F3A6-16F5-462A-BEE2-71148F525278}" type="pres">
      <dgm:prSet presAssocID="{DF2678E0-0ADA-4883-836D-7DF6A79B0DAE}" presName="linearFlow" presStyleCnt="0">
        <dgm:presLayoutVars>
          <dgm:dir/>
          <dgm:animLvl val="lvl"/>
          <dgm:resizeHandles val="exact"/>
        </dgm:presLayoutVars>
      </dgm:prSet>
      <dgm:spPr/>
    </dgm:pt>
    <dgm:pt modelId="{611CFBE9-8973-4443-AB6E-38617CBC70C4}" type="pres">
      <dgm:prSet presAssocID="{02C3537F-6883-4677-BA05-1725DB933233}" presName="composite" presStyleCnt="0"/>
      <dgm:spPr/>
    </dgm:pt>
    <dgm:pt modelId="{17B67C93-620B-45D9-A5B2-659805441973}" type="pres">
      <dgm:prSet presAssocID="{02C3537F-6883-4677-BA05-1725DB933233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B31526F-BC08-4721-9DDF-DC8F563F894A}" type="pres">
      <dgm:prSet presAssocID="{02C3537F-6883-4677-BA05-1725DB933233}" presName="descendantText" presStyleLbl="alignAcc1" presStyleIdx="0" presStyleCnt="1" custLinFactNeighborX="383" custLinFactNeighborY="776">
        <dgm:presLayoutVars>
          <dgm:bulletEnabled val="1"/>
        </dgm:presLayoutVars>
      </dgm:prSet>
      <dgm:spPr/>
    </dgm:pt>
  </dgm:ptLst>
  <dgm:cxnLst>
    <dgm:cxn modelId="{DA63290A-C615-42EA-B6E6-1D0143FB427D}" srcId="{02C3537F-6883-4677-BA05-1725DB933233}" destId="{C1A005F3-0DF8-4304-9981-6CCF57FC0721}" srcOrd="0" destOrd="0" parTransId="{87C09C82-320C-4BC9-95F0-957646F38784}" sibTransId="{0DF0BBC1-D632-482E-A535-84CDA5A3ED68}"/>
    <dgm:cxn modelId="{6C49A573-0D10-4833-883C-9FF55F8CCD86}" type="presOf" srcId="{02C3537F-6883-4677-BA05-1725DB933233}" destId="{17B67C93-620B-45D9-A5B2-659805441973}" srcOrd="0" destOrd="0" presId="urn:microsoft.com/office/officeart/2005/8/layout/chevron2"/>
    <dgm:cxn modelId="{5214C299-922B-4448-946A-473F1A187FF2}" srcId="{DF2678E0-0ADA-4883-836D-7DF6A79B0DAE}" destId="{02C3537F-6883-4677-BA05-1725DB933233}" srcOrd="0" destOrd="0" parTransId="{D7D4946C-CDAF-4F91-93A8-19812F774C2A}" sibTransId="{77D2E98A-9C77-4066-9033-B48C24F7B025}"/>
    <dgm:cxn modelId="{F26384A9-4F0D-4645-A20F-5D3176FA1A7A}" type="presOf" srcId="{C1A005F3-0DF8-4304-9981-6CCF57FC0721}" destId="{3B31526F-BC08-4721-9DDF-DC8F563F894A}" srcOrd="0" destOrd="0" presId="urn:microsoft.com/office/officeart/2005/8/layout/chevron2"/>
    <dgm:cxn modelId="{EFAEC0E1-5EB0-4DE9-A3FB-748D0653A787}" type="presOf" srcId="{DF2678E0-0ADA-4883-836D-7DF6A79B0DAE}" destId="{FA28F3A6-16F5-462A-BEE2-71148F525278}" srcOrd="0" destOrd="0" presId="urn:microsoft.com/office/officeart/2005/8/layout/chevron2"/>
    <dgm:cxn modelId="{CC9264C6-A74C-41CE-981D-ABA0E5D7178A}" type="presParOf" srcId="{FA28F3A6-16F5-462A-BEE2-71148F525278}" destId="{611CFBE9-8973-4443-AB6E-38617CBC70C4}" srcOrd="0" destOrd="0" presId="urn:microsoft.com/office/officeart/2005/8/layout/chevron2"/>
    <dgm:cxn modelId="{928F3760-36DD-46C7-828E-BA70E54BAD9F}" type="presParOf" srcId="{611CFBE9-8973-4443-AB6E-38617CBC70C4}" destId="{17B67C93-620B-45D9-A5B2-659805441973}" srcOrd="0" destOrd="0" presId="urn:microsoft.com/office/officeart/2005/8/layout/chevron2"/>
    <dgm:cxn modelId="{EF23CB44-5777-412C-819E-ECDA66C9F101}" type="presParOf" srcId="{611CFBE9-8973-4443-AB6E-38617CBC70C4}" destId="{3B31526F-BC08-4721-9DDF-DC8F563F89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835803-3E33-4842-908C-57061665AE12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4452EE-8F60-4DA4-98A2-45D3B75825F5}">
      <dgm:prSet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8D0DE1-1BC5-41DC-A7A5-39F616C67612}" type="parTrans" cxnId="{E0FBE091-687B-41DE-9C95-43D9D7A05944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F1BD6E-5B0E-420D-81E7-3BC1A4A082E4}" type="sibTrans" cxnId="{E0FBE091-687B-41DE-9C95-43D9D7A05944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148C39-5A44-48E2-99BB-F096BFF8F799}">
      <dgm:prSet custT="1"/>
      <dgm:spPr/>
      <dgm:t>
        <a:bodyPr/>
        <a:lstStyle/>
        <a:p>
          <a:r>
            <a:rPr lang="it-IT" sz="3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og‘zaki-mantiqiy </a:t>
          </a:r>
          <a:r>
            <a:rPr lang="en-US" sz="3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tafakkur</a:t>
          </a:r>
          <a:endParaRPr lang="ru-RU" sz="320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03C936-DB4A-41D3-B581-5EFEA864BB21}" type="parTrans" cxnId="{21A9DB72-785F-445B-B713-9AE86C6C5FCE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A7B8FC-CD9E-4C52-86D7-50122BF27C99}" type="sibTrans" cxnId="{21A9DB72-785F-445B-B713-9AE86C6C5FCE}">
      <dgm:prSet/>
      <dgm:spPr/>
      <dgm:t>
        <a:bodyPr/>
        <a:lstStyle/>
        <a:p>
          <a:endParaRPr lang="ru-RU" sz="3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AF9B05-AEC4-4797-B908-80E64148E72A}" type="pres">
      <dgm:prSet presAssocID="{E9835803-3E33-4842-908C-57061665AE12}" presName="linearFlow" presStyleCnt="0">
        <dgm:presLayoutVars>
          <dgm:dir/>
          <dgm:animLvl val="lvl"/>
          <dgm:resizeHandles val="exact"/>
        </dgm:presLayoutVars>
      </dgm:prSet>
      <dgm:spPr/>
    </dgm:pt>
    <dgm:pt modelId="{46902E90-06F2-4C57-8314-805AEA725814}" type="pres">
      <dgm:prSet presAssocID="{244452EE-8F60-4DA4-98A2-45D3B75825F5}" presName="composite" presStyleCnt="0"/>
      <dgm:spPr/>
    </dgm:pt>
    <dgm:pt modelId="{C617093F-4195-4AC0-A338-AF7553C5C60C}" type="pres">
      <dgm:prSet presAssocID="{244452EE-8F60-4DA4-98A2-45D3B75825F5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4C4EA206-0CB2-4C9F-BF17-A440042AB621}" type="pres">
      <dgm:prSet presAssocID="{244452EE-8F60-4DA4-98A2-45D3B75825F5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BF028347-2E7E-4886-A556-AE7C6DC90BD9}" type="presOf" srcId="{E9835803-3E33-4842-908C-57061665AE12}" destId="{69AF9B05-AEC4-4797-B908-80E64148E72A}" srcOrd="0" destOrd="0" presId="urn:microsoft.com/office/officeart/2005/8/layout/chevron2"/>
    <dgm:cxn modelId="{21A9DB72-785F-445B-B713-9AE86C6C5FCE}" srcId="{244452EE-8F60-4DA4-98A2-45D3B75825F5}" destId="{5E148C39-5A44-48E2-99BB-F096BFF8F799}" srcOrd="0" destOrd="0" parTransId="{5903C936-DB4A-41D3-B581-5EFEA864BB21}" sibTransId="{D4A7B8FC-CD9E-4C52-86D7-50122BF27C99}"/>
    <dgm:cxn modelId="{DA875655-8A9E-4A95-9BDB-2DCD51E29191}" type="presOf" srcId="{5E148C39-5A44-48E2-99BB-F096BFF8F799}" destId="{4C4EA206-0CB2-4C9F-BF17-A440042AB621}" srcOrd="0" destOrd="0" presId="urn:microsoft.com/office/officeart/2005/8/layout/chevron2"/>
    <dgm:cxn modelId="{E0FBE091-687B-41DE-9C95-43D9D7A05944}" srcId="{E9835803-3E33-4842-908C-57061665AE12}" destId="{244452EE-8F60-4DA4-98A2-45D3B75825F5}" srcOrd="0" destOrd="0" parTransId="{6B8D0DE1-1BC5-41DC-A7A5-39F616C67612}" sibTransId="{55F1BD6E-5B0E-420D-81E7-3BC1A4A082E4}"/>
    <dgm:cxn modelId="{D2438CE6-5DFD-4934-A142-ABBA52A2B79F}" type="presOf" srcId="{244452EE-8F60-4DA4-98A2-45D3B75825F5}" destId="{C617093F-4195-4AC0-A338-AF7553C5C60C}" srcOrd="0" destOrd="0" presId="urn:microsoft.com/office/officeart/2005/8/layout/chevron2"/>
    <dgm:cxn modelId="{9E0C6C5B-3774-482A-98D4-25BD6D3EE403}" type="presParOf" srcId="{69AF9B05-AEC4-4797-B908-80E64148E72A}" destId="{46902E90-06F2-4C57-8314-805AEA725814}" srcOrd="0" destOrd="0" presId="urn:microsoft.com/office/officeart/2005/8/layout/chevron2"/>
    <dgm:cxn modelId="{643AD91E-D9F6-4411-803B-697FF120DFBC}" type="presParOf" srcId="{46902E90-06F2-4C57-8314-805AEA725814}" destId="{C617093F-4195-4AC0-A338-AF7553C5C60C}" srcOrd="0" destOrd="0" presId="urn:microsoft.com/office/officeart/2005/8/layout/chevron2"/>
    <dgm:cxn modelId="{2858F173-245B-45F6-A2D0-93B3911502DB}" type="presParOf" srcId="{46902E90-06F2-4C57-8314-805AEA725814}" destId="{4C4EA206-0CB2-4C9F-BF17-A440042AB62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79D25-19A9-4121-BBB4-320BCB9CDED6}">
      <dsp:nvSpPr>
        <dsp:cNvPr id="0" name=""/>
        <dsp:cNvSpPr/>
      </dsp:nvSpPr>
      <dsp:spPr>
        <a:xfrm rot="5400000">
          <a:off x="-177083" y="178238"/>
          <a:ext cx="1180558" cy="826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14351"/>
        <a:ext cx="826391" cy="354167"/>
      </dsp:txXfrm>
    </dsp:sp>
    <dsp:sp modelId="{8C5408DF-5315-443E-90CA-CC81BDDE50D7}">
      <dsp:nvSpPr>
        <dsp:cNvPr id="0" name=""/>
        <dsp:cNvSpPr/>
      </dsp:nvSpPr>
      <dsp:spPr>
        <a:xfrm rot="5400000">
          <a:off x="2698770" y="-1872379"/>
          <a:ext cx="767766" cy="45125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vizual-majoziy</a:t>
          </a:r>
          <a:r>
            <a:rPr lang="en-US" sz="3200" kern="1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tafakkur</a:t>
          </a:r>
          <a:endParaRPr lang="ru-RU" sz="3200" kern="1200" dirty="0">
            <a:solidFill>
              <a:srgbClr val="00B05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26392" y="37478"/>
        <a:ext cx="4475045" cy="692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67C93-620B-45D9-A5B2-659805441973}">
      <dsp:nvSpPr>
        <dsp:cNvPr id="0" name=""/>
        <dsp:cNvSpPr/>
      </dsp:nvSpPr>
      <dsp:spPr>
        <a:xfrm rot="5400000">
          <a:off x="-177083" y="178238"/>
          <a:ext cx="1180558" cy="82639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14351"/>
        <a:ext cx="826391" cy="354167"/>
      </dsp:txXfrm>
    </dsp:sp>
    <dsp:sp modelId="{3B31526F-BC08-4721-9DDF-DC8F563F894A}">
      <dsp:nvSpPr>
        <dsp:cNvPr id="0" name=""/>
        <dsp:cNvSpPr/>
      </dsp:nvSpPr>
      <dsp:spPr>
        <a:xfrm rot="5400000">
          <a:off x="3131389" y="-2297886"/>
          <a:ext cx="767766" cy="53777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 err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vizual-samarali</a:t>
          </a:r>
          <a:r>
            <a:rPr lang="en-US" sz="3200" kern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kern="1200" dirty="0" err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tafakkur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26391" y="44591"/>
        <a:ext cx="5340284" cy="692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17093F-4195-4AC0-A338-AF7553C5C60C}">
      <dsp:nvSpPr>
        <dsp:cNvPr id="0" name=""/>
        <dsp:cNvSpPr/>
      </dsp:nvSpPr>
      <dsp:spPr>
        <a:xfrm rot="5400000">
          <a:off x="-170288" y="171398"/>
          <a:ext cx="1135254" cy="7946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</a:t>
          </a: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0" y="398449"/>
        <a:ext cx="794678" cy="340576"/>
      </dsp:txXfrm>
    </dsp:sp>
    <dsp:sp modelId="{4C4EA206-0CB2-4C9F-BF17-A440042AB621}">
      <dsp:nvSpPr>
        <dsp:cNvPr id="0" name=""/>
        <dsp:cNvSpPr/>
      </dsp:nvSpPr>
      <dsp:spPr>
        <a:xfrm rot="5400000">
          <a:off x="3258085" y="-2462296"/>
          <a:ext cx="738303" cy="5665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200" kern="1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og‘zaki-mantiqiy </a:t>
          </a:r>
          <a:r>
            <a:rPr lang="en-US" sz="3200" kern="1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tafakkur</a:t>
          </a:r>
          <a:endParaRPr lang="ru-RU" sz="3200" kern="1200">
            <a:solidFill>
              <a:srgbClr val="7030A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94679" y="37151"/>
        <a:ext cx="5629076" cy="666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AF454-EB23-4FB4-B511-B96E6C6F8E21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5DD16-0D4C-4604-BBA0-651A6682EA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56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8248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713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35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20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0356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6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66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426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69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14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879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A262A82-002D-4FAF-AB59-FD913C62BF1B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B4049AC-6298-4254-BEE0-483F63D361A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03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10623-1B91-4943-0988-21A447116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8" y="1268362"/>
            <a:ext cx="9242322" cy="250476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2209800" algn="l"/>
              </a:tabLst>
            </a:pPr>
            <a:r>
              <a:rPr lang="uz-Latn-UZ" sz="2800" b="1" kern="1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BOʻLAJAK BOSHLANGʻICH SINF OʻQITUVCHILARINING MANTIQIY FIKRLASHINI RIVOJLANTIRISH METODIKASINI TAKOMILLASHTIRISH</a:t>
            </a:r>
            <a:endParaRPr lang="ru-RU" sz="28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A7C37-885A-384A-CBF3-6C4ED4371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7794" y="3429000"/>
            <a:ext cx="9144000" cy="1655762"/>
          </a:xfrm>
        </p:spPr>
        <p:txBody>
          <a:bodyPr>
            <a:normAutofit fontScale="55000" lnSpcReduction="20000"/>
          </a:bodyPr>
          <a:lstStyle/>
          <a:p>
            <a:endParaRPr lang="en-US" sz="32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2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uz-Latn-UZ" sz="76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Kalekeeva Sarbinaz Turkmenbaevna</a:t>
            </a:r>
            <a:endParaRPr lang="ru-RU" sz="7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07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908E902-E814-B7A3-E0FD-F2C3C36F7E6D}"/>
              </a:ext>
            </a:extLst>
          </p:cNvPr>
          <p:cNvGrpSpPr/>
          <p:nvPr/>
        </p:nvGrpSpPr>
        <p:grpSpPr>
          <a:xfrm>
            <a:off x="806247" y="101080"/>
            <a:ext cx="10943301" cy="6225978"/>
            <a:chOff x="806247" y="101080"/>
            <a:chExt cx="10943301" cy="6225978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9E063C99-F3A3-BC72-915C-9FD48CB625E6}"/>
                </a:ext>
              </a:extLst>
            </p:cNvPr>
            <p:cNvSpPr/>
            <p:nvPr/>
          </p:nvSpPr>
          <p:spPr>
            <a:xfrm>
              <a:off x="2236839" y="101080"/>
              <a:ext cx="7718322" cy="796413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“Mental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karta”dan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foydalanish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texnologiyasi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Прямоугольник: скругленные противолежащие углы 2">
              <a:extLst>
                <a:ext uri="{FF2B5EF4-FFF2-40B4-BE49-F238E27FC236}">
                  <a16:creationId xmlns:a16="http://schemas.microsoft.com/office/drawing/2014/main" id="{D91C1878-A58B-A790-FF19-4C4234814E25}"/>
                </a:ext>
              </a:extLst>
            </p:cNvPr>
            <p:cNvSpPr/>
            <p:nvPr/>
          </p:nvSpPr>
          <p:spPr>
            <a:xfrm>
              <a:off x="4355690" y="1040059"/>
              <a:ext cx="7393858" cy="2037140"/>
            </a:xfrm>
            <a:prstGeom prst="round2Diag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Mental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karta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—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o‘quvchining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abakusdagi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donachalarni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hayolan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ko‘ra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olish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ularning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geometrik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joylashuvini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tasavvur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qilish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keyinchalik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arifmetik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amallarni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fikran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bajarish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ko‘nikmasini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shakllantiruvchi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metoddir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Стрелка: влево-вправо-вверх 3">
              <a:extLst>
                <a:ext uri="{FF2B5EF4-FFF2-40B4-BE49-F238E27FC236}">
                  <a16:creationId xmlns:a16="http://schemas.microsoft.com/office/drawing/2014/main" id="{AEE329B8-DA25-5DE7-3A0D-725543FC8E7D}"/>
                </a:ext>
              </a:extLst>
            </p:cNvPr>
            <p:cNvSpPr/>
            <p:nvPr/>
          </p:nvSpPr>
          <p:spPr>
            <a:xfrm>
              <a:off x="4154128" y="4296696"/>
              <a:ext cx="4090219" cy="1976283"/>
            </a:xfrm>
            <a:prstGeom prst="leftRightUpArrow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 metod orqali:</a:t>
              </a:r>
              <a:endParaRPr lang="ru-RU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2FAF4FE-F7B2-2BCD-283D-2180BB019C81}"/>
                </a:ext>
              </a:extLst>
            </p:cNvPr>
            <p:cNvSpPr/>
            <p:nvPr/>
          </p:nvSpPr>
          <p:spPr>
            <a:xfrm>
              <a:off x="4154128" y="3200397"/>
              <a:ext cx="4090219" cy="104222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✔ Tez, aniq va izchil mental hisoblash uchun asos yaratiladi</a:t>
              </a:r>
              <a:endParaRPr lang="ru-RU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9F8F233-253A-B7E2-773E-415307D2A908}"/>
                </a:ext>
              </a:extLst>
            </p:cNvPr>
            <p:cNvSpPr/>
            <p:nvPr/>
          </p:nvSpPr>
          <p:spPr>
            <a:xfrm>
              <a:off x="8244347" y="5284838"/>
              <a:ext cx="3505201" cy="104222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✔ Mantiqiy xotira mustahkamlanadi</a:t>
              </a:r>
              <a:endParaRPr lang="ru-RU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392436B-C80A-DC17-7F7C-B86C8A43D2A6}"/>
                </a:ext>
              </a:extLst>
            </p:cNvPr>
            <p:cNvSpPr/>
            <p:nvPr/>
          </p:nvSpPr>
          <p:spPr>
            <a:xfrm>
              <a:off x="806247" y="5284838"/>
              <a:ext cx="3347881" cy="1042220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✔ Vizual va fazoviy tafakkur shakllanadi</a:t>
              </a:r>
              <a:endParaRPr lang="ru-RU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49374A0-3891-ADD9-DCE1-E54BB2D00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476" y="924533"/>
              <a:ext cx="3185652" cy="2123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28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01BA778-14D3-564E-4A77-FC9B01774AEE}"/>
              </a:ext>
            </a:extLst>
          </p:cNvPr>
          <p:cNvSpPr/>
          <p:nvPr/>
        </p:nvSpPr>
        <p:spPr>
          <a:xfrm>
            <a:off x="2020529" y="216310"/>
            <a:ext cx="8150942" cy="64892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Abakus taxtasida didaktik tamoyillar</a:t>
            </a:r>
            <a:endParaRPr lang="ru-RU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6876B69-CD6B-948A-386A-BB0822B1BFE5}"/>
              </a:ext>
            </a:extLst>
          </p:cNvPr>
          <p:cNvSpPr/>
          <p:nvPr/>
        </p:nvSpPr>
        <p:spPr>
          <a:xfrm>
            <a:off x="1602657" y="1253612"/>
            <a:ext cx="9665110" cy="111104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Abakus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o‘quvchining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chap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miya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sharlarini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faollashtiradigan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vosita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противолежащие углы 5">
            <a:extLst>
              <a:ext uri="{FF2B5EF4-FFF2-40B4-BE49-F238E27FC236}">
                <a16:creationId xmlns:a16="http://schemas.microsoft.com/office/drawing/2014/main" id="{BE1B40FE-CB99-102F-763A-8A94453FEA34}"/>
              </a:ext>
            </a:extLst>
          </p:cNvPr>
          <p:cNvSpPr/>
          <p:nvPr/>
        </p:nvSpPr>
        <p:spPr>
          <a:xfrm>
            <a:off x="889819" y="2753031"/>
            <a:ext cx="5545393" cy="3768213"/>
          </a:xfrm>
          <a:prstGeom prst="round2Diag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jarayon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Taxtaga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abakus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ilib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qo‘yiladi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O‘qituvchi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og‘zaki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aytadi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“2”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O‘quvchi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sonning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abakusdagi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geometrik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joylashuvini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hayolida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tiklaydi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bosqichda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o‘qituvchi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aytadi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“Yana 2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qo‘shamiz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o‘quvchi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hayolida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donacha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qo‘shadi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Прямоугольник: скругленные противолежащие углы 6">
            <a:extLst>
              <a:ext uri="{FF2B5EF4-FFF2-40B4-BE49-F238E27FC236}">
                <a16:creationId xmlns:a16="http://schemas.microsoft.com/office/drawing/2014/main" id="{C880C05F-D682-2E8E-1690-E385CF83700E}"/>
              </a:ext>
            </a:extLst>
          </p:cNvPr>
          <p:cNvSpPr/>
          <p:nvPr/>
        </p:nvSpPr>
        <p:spPr>
          <a:xfrm>
            <a:off x="6523702" y="2753031"/>
            <a:ext cx="5545393" cy="3768213"/>
          </a:xfrm>
          <a:prstGeom prst="round2Diag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jarayonda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 –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o‘qituvchining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nutqini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buNone/>
            </a:pP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yarim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shar –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abakusdagi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tasvir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harakatni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hayolda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ettiradi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Natijada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o‘quvchi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abakus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bo‘lmasa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donachalarni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tasavvur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mental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hisoblashni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bajara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boshlaydi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mashq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natijasida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vizual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ko‘nikma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avtomatiklashadi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arifmetik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o‘zlashtiriladi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43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369B0421-0B40-C3BD-CB21-A8C2FFCFC572}"/>
              </a:ext>
            </a:extLst>
          </p:cNvPr>
          <p:cNvGrpSpPr/>
          <p:nvPr/>
        </p:nvGrpSpPr>
        <p:grpSpPr>
          <a:xfrm>
            <a:off x="1000432" y="229584"/>
            <a:ext cx="11083412" cy="6540853"/>
            <a:chOff x="1000432" y="229584"/>
            <a:chExt cx="11083412" cy="6540853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702CCD8C-3BD1-68D1-63DA-83304471D89A}"/>
                </a:ext>
              </a:extLst>
            </p:cNvPr>
            <p:cNvSpPr/>
            <p:nvPr/>
          </p:nvSpPr>
          <p:spPr>
            <a:xfrm>
              <a:off x="2625212" y="229584"/>
              <a:ext cx="6941574" cy="78313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Abakusda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Yordamchi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donachasi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usuli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9EF2866C-B4FB-BED1-0C94-82209895F33B}"/>
                </a:ext>
              </a:extLst>
            </p:cNvPr>
            <p:cNvSpPr/>
            <p:nvPr/>
          </p:nvSpPr>
          <p:spPr>
            <a:xfrm>
              <a:off x="1000432" y="1276720"/>
              <a:ext cx="10191135" cy="78313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Yordamchi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donachasi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”-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pastki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qator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donachalari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yetarli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bo‘lmaganda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it-IT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yordamchi 5 donachasi ishga tushadi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Выноска: стрелка вправо 3">
              <a:extLst>
                <a:ext uri="{FF2B5EF4-FFF2-40B4-BE49-F238E27FC236}">
                  <a16:creationId xmlns:a16="http://schemas.microsoft.com/office/drawing/2014/main" id="{0CEDA2F7-045F-C062-7583-1734439DA602}"/>
                </a:ext>
              </a:extLst>
            </p:cNvPr>
            <p:cNvSpPr/>
            <p:nvPr/>
          </p:nvSpPr>
          <p:spPr>
            <a:xfrm>
              <a:off x="1000432" y="2468342"/>
              <a:ext cx="3146322" cy="1494503"/>
            </a:xfrm>
            <a:prstGeom prst="rightArrowCallou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🔸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Misol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orqali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tushuntirish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  <a:p>
              <a:pPr algn="ctr"/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 + 1 = ?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21C1323-B332-9EF8-7D7A-F20DB439F515}"/>
                </a:ext>
              </a:extLst>
            </p:cNvPr>
            <p:cNvSpPr/>
            <p:nvPr/>
          </p:nvSpPr>
          <p:spPr>
            <a:xfrm>
              <a:off x="7368238" y="2283469"/>
              <a:ext cx="4715606" cy="1943345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Abakusda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joylashtiriladi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qo‘shish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uchun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pastki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donachalar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qolmagan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algn="just"/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Shuning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uchun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just"/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+5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yordamchi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donachasi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yuqoridan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tushiriladi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–4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pastdan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olib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tashlanadi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Yakuniy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natija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+1</a:t>
              </a:r>
              <a:endPara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Выноска: стрелка вправо 5">
              <a:extLst>
                <a:ext uri="{FF2B5EF4-FFF2-40B4-BE49-F238E27FC236}">
                  <a16:creationId xmlns:a16="http://schemas.microsoft.com/office/drawing/2014/main" id="{6F50F78A-A95B-1710-6B7C-2075E9708CAA}"/>
                </a:ext>
              </a:extLst>
            </p:cNvPr>
            <p:cNvSpPr/>
            <p:nvPr/>
          </p:nvSpPr>
          <p:spPr>
            <a:xfrm>
              <a:off x="4177013" y="2507889"/>
              <a:ext cx="3146322" cy="1494503"/>
            </a:xfrm>
            <a:prstGeom prst="rightArrowCallou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02096E06-B6D9-676D-0B75-BB49355DF3F5}"/>
                </a:ext>
              </a:extLst>
            </p:cNvPr>
            <p:cNvGrpSpPr/>
            <p:nvPr/>
          </p:nvGrpSpPr>
          <p:grpSpPr>
            <a:xfrm>
              <a:off x="4405179" y="2617973"/>
              <a:ext cx="1620000" cy="1332000"/>
              <a:chOff x="0" y="150124"/>
              <a:chExt cx="1485881" cy="1149153"/>
            </a:xfrm>
          </p:grpSpPr>
          <p:sp>
            <p:nvSpPr>
              <p:cNvPr id="8" name="Скругленный прямоугольник 1809">
                <a:extLst>
                  <a:ext uri="{FF2B5EF4-FFF2-40B4-BE49-F238E27FC236}">
                    <a16:creationId xmlns:a16="http://schemas.microsoft.com/office/drawing/2014/main" id="{57224E3D-4B88-89BF-9128-37378EF2F854}"/>
                  </a:ext>
                </a:extLst>
              </p:cNvPr>
              <p:cNvSpPr/>
              <p:nvPr/>
            </p:nvSpPr>
            <p:spPr>
              <a:xfrm>
                <a:off x="388793" y="150124"/>
                <a:ext cx="648438" cy="4433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000" b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+5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Прямая соединительная линия 8">
                <a:extLst>
                  <a:ext uri="{FF2B5EF4-FFF2-40B4-BE49-F238E27FC236}">
                    <a16:creationId xmlns:a16="http://schemas.microsoft.com/office/drawing/2014/main" id="{4EF6CF2E-11F4-3C9E-568D-2142DCAAB2E7}"/>
                  </a:ext>
                </a:extLst>
              </p:cNvPr>
              <p:cNvCxnSpPr/>
              <p:nvPr/>
            </p:nvCxnSpPr>
            <p:spPr>
              <a:xfrm flipH="1">
                <a:off x="259307" y="586853"/>
                <a:ext cx="334067" cy="361666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>
                <a:extLst>
                  <a:ext uri="{FF2B5EF4-FFF2-40B4-BE49-F238E27FC236}">
                    <a16:creationId xmlns:a16="http://schemas.microsoft.com/office/drawing/2014/main" id="{ACCB2A64-07A7-464F-25A5-AC29C4DBF324}"/>
                  </a:ext>
                </a:extLst>
              </p:cNvPr>
              <p:cNvCxnSpPr/>
              <p:nvPr/>
            </p:nvCxnSpPr>
            <p:spPr>
              <a:xfrm>
                <a:off x="812042" y="552734"/>
                <a:ext cx="334067" cy="361666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Скругленный прямоугольник 1837">
                <a:extLst>
                  <a:ext uri="{FF2B5EF4-FFF2-40B4-BE49-F238E27FC236}">
                    <a16:creationId xmlns:a16="http://schemas.microsoft.com/office/drawing/2014/main" id="{FB586401-7A44-883B-9F05-E6F536631523}"/>
                  </a:ext>
                </a:extLst>
              </p:cNvPr>
              <p:cNvSpPr/>
              <p:nvPr/>
            </p:nvSpPr>
            <p:spPr>
              <a:xfrm>
                <a:off x="0" y="883352"/>
                <a:ext cx="600075" cy="415925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000" b="1" kern="10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ru-RU" sz="2000" b="1" kern="100">
                    <a:solidFill>
                      <a:srgbClr val="7030A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endParaRPr lang="ru-RU" sz="2000" kern="100">
                  <a:solidFill>
                    <a:srgbClr val="7030A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Скругленный прямоугольник 1838">
                <a:extLst>
                  <a:ext uri="{FF2B5EF4-FFF2-40B4-BE49-F238E27FC236}">
                    <a16:creationId xmlns:a16="http://schemas.microsoft.com/office/drawing/2014/main" id="{5B332163-F697-9DCF-C8A4-A724F6B2E3E3}"/>
                  </a:ext>
                </a:extLst>
              </p:cNvPr>
              <p:cNvSpPr/>
              <p:nvPr/>
            </p:nvSpPr>
            <p:spPr>
              <a:xfrm>
                <a:off x="880281" y="896141"/>
                <a:ext cx="605600" cy="402609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endParaRPr lang="en-US" sz="2000" b="1" kern="100" dirty="0">
                  <a:solidFill>
                    <a:srgbClr val="0066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2000" b="1" kern="100" dirty="0">
                    <a:solidFill>
                      <a:srgbClr val="0066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</a:t>
                </a:r>
                <a:r>
                  <a:rPr lang="ru-RU" sz="2000" b="1" kern="100" dirty="0">
                    <a:solidFill>
                      <a:srgbClr val="0066FF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49580" indent="-449580"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ru-RU" sz="2000" b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ru-R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Выноска: стрелка вправо 12">
              <a:extLst>
                <a:ext uri="{FF2B5EF4-FFF2-40B4-BE49-F238E27FC236}">
                  <a16:creationId xmlns:a16="http://schemas.microsoft.com/office/drawing/2014/main" id="{67B8FE5F-D4E3-2C8A-00B1-F7CB70E21E83}"/>
                </a:ext>
              </a:extLst>
            </p:cNvPr>
            <p:cNvSpPr/>
            <p:nvPr/>
          </p:nvSpPr>
          <p:spPr>
            <a:xfrm>
              <a:off x="1000432" y="4450424"/>
              <a:ext cx="3256936" cy="1665242"/>
            </a:xfrm>
            <a:prstGeom prst="rightArrowCallou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usuldan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quyidagi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sonlarni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qo‘shish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ayirish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paytida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qo‘llaniladi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B0AA71D-5313-10A4-DA1B-531BB5B0C765}"/>
                </a:ext>
              </a:extLst>
            </p:cNvPr>
            <p:cNvSpPr/>
            <p:nvPr/>
          </p:nvSpPr>
          <p:spPr>
            <a:xfrm>
              <a:off x="4257368" y="4450423"/>
              <a:ext cx="1397371" cy="166524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2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+4=+5-1</a:t>
              </a:r>
            </a:p>
            <a:p>
              <a:pPr algn="just"/>
              <a:r>
                <a:rPr lang="en-US" sz="2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-4=-5+1</a:t>
              </a:r>
              <a:endPara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just"/>
              <a:r>
                <a:rPr lang="en-US" sz="2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+3=+5-2</a:t>
              </a:r>
            </a:p>
            <a:p>
              <a:pPr algn="just"/>
              <a:r>
                <a:rPr lang="en-US" sz="2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-3=-5+2</a:t>
              </a:r>
              <a:endPara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423AAB44-2BAF-4DEB-11F5-8FC8ED35681C}"/>
                </a:ext>
              </a:extLst>
            </p:cNvPr>
            <p:cNvSpPr/>
            <p:nvPr/>
          </p:nvSpPr>
          <p:spPr>
            <a:xfrm>
              <a:off x="5654739" y="4450423"/>
              <a:ext cx="1397371" cy="1665242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sz="2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+2=+5-3</a:t>
              </a:r>
            </a:p>
            <a:p>
              <a:pPr algn="just"/>
              <a:r>
                <a:rPr lang="en-US" sz="2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-2=-5+3</a:t>
              </a:r>
              <a:endPara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just"/>
              <a:r>
                <a:rPr lang="en-US" sz="2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+1=+5-4</a:t>
              </a:r>
            </a:p>
            <a:p>
              <a:pPr algn="just"/>
              <a:r>
                <a:rPr lang="en-US" sz="2400" b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-1=-5+4</a:t>
              </a:r>
              <a:endPara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B5A433CE-D015-5E84-DCA8-E66182CF5BC5}"/>
                </a:ext>
              </a:extLst>
            </p:cNvPr>
            <p:cNvGrpSpPr/>
            <p:nvPr/>
          </p:nvGrpSpPr>
          <p:grpSpPr>
            <a:xfrm>
              <a:off x="7368238" y="4392123"/>
              <a:ext cx="2094269" cy="2378314"/>
              <a:chOff x="-1" y="0"/>
              <a:chExt cx="1104902" cy="1255298"/>
            </a:xfrm>
          </p:grpSpPr>
          <p:grpSp>
            <p:nvGrpSpPr>
              <p:cNvPr id="18" name="Группа 17">
                <a:extLst>
                  <a:ext uri="{FF2B5EF4-FFF2-40B4-BE49-F238E27FC236}">
                    <a16:creationId xmlns:a16="http://schemas.microsoft.com/office/drawing/2014/main" id="{25659A39-CB20-C3BF-3C21-13C8B9B8BDED}"/>
                  </a:ext>
                </a:extLst>
              </p:cNvPr>
              <p:cNvGrpSpPr/>
              <p:nvPr/>
            </p:nvGrpSpPr>
            <p:grpSpPr>
              <a:xfrm>
                <a:off x="-1" y="0"/>
                <a:ext cx="1104902" cy="1255298"/>
                <a:chOff x="-1" y="0"/>
                <a:chExt cx="1104902" cy="1255298"/>
              </a:xfrm>
            </p:grpSpPr>
            <p:grpSp>
              <p:nvGrpSpPr>
                <p:cNvPr id="22" name="Группа 21">
                  <a:extLst>
                    <a:ext uri="{FF2B5EF4-FFF2-40B4-BE49-F238E27FC236}">
                      <a16:creationId xmlns:a16="http://schemas.microsoft.com/office/drawing/2014/main" id="{BF1F9A6F-C363-48D2-31E0-2671EE62AE09}"/>
                    </a:ext>
                  </a:extLst>
                </p:cNvPr>
                <p:cNvGrpSpPr/>
                <p:nvPr/>
              </p:nvGrpSpPr>
              <p:grpSpPr>
                <a:xfrm>
                  <a:off x="-1" y="0"/>
                  <a:ext cx="1104902" cy="1255298"/>
                  <a:chOff x="-1" y="0"/>
                  <a:chExt cx="1104902" cy="1255298"/>
                </a:xfrm>
              </p:grpSpPr>
              <p:grpSp>
                <p:nvGrpSpPr>
                  <p:cNvPr id="26" name="Группа 25">
                    <a:extLst>
                      <a:ext uri="{FF2B5EF4-FFF2-40B4-BE49-F238E27FC236}">
                        <a16:creationId xmlns:a16="http://schemas.microsoft.com/office/drawing/2014/main" id="{AEEFA8C4-574E-8CB5-CB7E-BE2FE19EDE84}"/>
                      </a:ext>
                    </a:extLst>
                  </p:cNvPr>
                  <p:cNvGrpSpPr/>
                  <p:nvPr/>
                </p:nvGrpSpPr>
                <p:grpSpPr>
                  <a:xfrm>
                    <a:off x="-1" y="0"/>
                    <a:ext cx="1104902" cy="1255298"/>
                    <a:chOff x="0" y="150124"/>
                    <a:chExt cx="1485881" cy="1743440"/>
                  </a:xfrm>
                </p:grpSpPr>
                <p:sp>
                  <p:nvSpPr>
                    <p:cNvPr id="29" name="Скругленный прямоугольник 167">
                      <a:extLst>
                        <a:ext uri="{FF2B5EF4-FFF2-40B4-BE49-F238E27FC236}">
                          <a16:creationId xmlns:a16="http://schemas.microsoft.com/office/drawing/2014/main" id="{40B34032-5C6F-5B11-5635-281E1B6400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793" y="150124"/>
                      <a:ext cx="648438" cy="443333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-5</a:t>
                      </a:r>
                      <a:endParaRPr lang="ru-RU" sz="2000" b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0" name="Прямая соединительная линия 29">
                      <a:extLst>
                        <a:ext uri="{FF2B5EF4-FFF2-40B4-BE49-F238E27FC236}">
                          <a16:creationId xmlns:a16="http://schemas.microsoft.com/office/drawing/2014/main" id="{4F277653-ADDB-7189-5DE7-CDC7D05DCF4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59307" y="586853"/>
                      <a:ext cx="334067" cy="361666"/>
                    </a:xfrm>
                    <a:prstGeom prst="line">
                      <a:avLst/>
                    </a:prstGeom>
                    <a:ln w="381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Прямая соединительная линия 30">
                      <a:extLst>
                        <a:ext uri="{FF2B5EF4-FFF2-40B4-BE49-F238E27FC236}">
                          <a16:creationId xmlns:a16="http://schemas.microsoft.com/office/drawing/2014/main" id="{5ACC3294-9B53-240E-B597-9BF23A2570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12042" y="552734"/>
                      <a:ext cx="334067" cy="361666"/>
                    </a:xfrm>
                    <a:prstGeom prst="line">
                      <a:avLst/>
                    </a:prstGeom>
                    <a:ln w="3810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2" name="Скругленный прямоугольник 191">
                      <a:extLst>
                        <a:ext uri="{FF2B5EF4-FFF2-40B4-BE49-F238E27FC236}">
                          <a16:creationId xmlns:a16="http://schemas.microsoft.com/office/drawing/2014/main" id="{2EA7E166-5EA5-CA49-E899-5B3758ECC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883352"/>
                      <a:ext cx="600075" cy="415925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solidFill>
                            <a:srgbClr val="833C0B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2000" b="1" kern="100" dirty="0">
                        <a:solidFill>
                          <a:srgbClr val="00206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3" name="Скругленный прямоугольник 1856">
                      <a:extLst>
                        <a:ext uri="{FF2B5EF4-FFF2-40B4-BE49-F238E27FC236}">
                          <a16:creationId xmlns:a16="http://schemas.microsoft.com/office/drawing/2014/main" id="{5469721E-202E-C43C-3B3D-16307FE70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281" y="896141"/>
                      <a:ext cx="605600" cy="402609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2000" b="1" kern="100" dirty="0">
                        <a:solidFill>
                          <a:srgbClr val="00206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49580" indent="-44958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kern="100" dirty="0">
                          <a:solidFill>
                            <a:srgbClr val="00206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  <p:sp>
                  <p:nvSpPr>
                    <p:cNvPr id="34" name="Скругленный прямоугольник 191">
                      <a:extLst>
                        <a:ext uri="{FF2B5EF4-FFF2-40B4-BE49-F238E27FC236}">
                          <a16:creationId xmlns:a16="http://schemas.microsoft.com/office/drawing/2014/main" id="{3035A2E3-A4F6-2C04-7B20-79AA3C0B17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1477639"/>
                      <a:ext cx="600075" cy="415925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2000" b="1" kern="100">
                        <a:solidFill>
                          <a:srgbClr val="00206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Скругленный прямоугольник 1856">
                      <a:extLst>
                        <a:ext uri="{FF2B5EF4-FFF2-40B4-BE49-F238E27FC236}">
                          <a16:creationId xmlns:a16="http://schemas.microsoft.com/office/drawing/2014/main" id="{8C1F6DB7-4531-27C2-8213-AF2C92BDBC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281" y="1474151"/>
                      <a:ext cx="605600" cy="402610"/>
                    </a:xfrm>
                    <a:prstGeom prst="roundRect">
                      <a:avLst/>
                    </a:prstGeom>
                    <a:ln>
                      <a:noFill/>
                    </a:ln>
                    <a:effectLst>
                      <a:outerShdw blurRad="44450" dist="27940" dir="5400000" algn="ctr">
                        <a:srgbClr val="000000">
                          <a:alpha val="32000"/>
                        </a:srgbClr>
                      </a:outerShdw>
                    </a:effectLst>
                    <a:scene3d>
                      <a:camera prst="orthographicFront">
                        <a:rot lat="0" lon="0" rev="0"/>
                      </a:camera>
                      <a:lightRig rig="balanced" dir="t">
                        <a:rot lat="0" lon="0" rev="8700000"/>
                      </a:lightRig>
                    </a:scene3d>
                    <a:sp3d>
                      <a:bevelT w="190500" h="38100"/>
                    </a:sp3d>
                  </p:spPr>
                  <p:style>
                    <a:lnRef idx="1">
                      <a:schemeClr val="accent4"/>
                    </a:lnRef>
                    <a:fillRef idx="2">
                      <a:schemeClr val="accent4"/>
                    </a:fillRef>
                    <a:effectRef idx="1">
                      <a:schemeClr val="accent4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000" b="1" kern="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kern="1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000" b="1" kern="100" dirty="0">
                        <a:solidFill>
                          <a:srgbClr val="002060"/>
                        </a:solidFill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49580" indent="-44958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ru-RU" sz="2000" b="1" kern="100" dirty="0">
                          <a:solidFill>
                            <a:srgbClr val="00206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p:txBody>
                </p:sp>
              </p:grpSp>
              <p:cxnSp>
                <p:nvCxnSpPr>
                  <p:cNvPr id="27" name="Прямая соединительная линия 26">
                    <a:extLst>
                      <a:ext uri="{FF2B5EF4-FFF2-40B4-BE49-F238E27FC236}">
                        <a16:creationId xmlns:a16="http://schemas.microsoft.com/office/drawing/2014/main" id="{171DB6BB-D4F9-835E-4EBC-B10E0CF78038}"/>
                      </a:ext>
                    </a:extLst>
                  </p:cNvPr>
                  <p:cNvCxnSpPr/>
                  <p:nvPr/>
                </p:nvCxnSpPr>
                <p:spPr>
                  <a:xfrm>
                    <a:off x="879230" y="814754"/>
                    <a:ext cx="1905" cy="134620"/>
                  </a:xfrm>
                  <a:prstGeom prst="line">
                    <a:avLst/>
                  </a:prstGeom>
                  <a:ln/>
                </p:spPr>
                <p:style>
                  <a:lnRef idx="2">
                    <a:schemeClr val="accent4"/>
                  </a:lnRef>
                  <a:fillRef idx="0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Прямая соединительная линия 27">
                    <a:extLst>
                      <a:ext uri="{FF2B5EF4-FFF2-40B4-BE49-F238E27FC236}">
                        <a16:creationId xmlns:a16="http://schemas.microsoft.com/office/drawing/2014/main" id="{2181447E-3238-6E7E-BA3E-263702632D58}"/>
                      </a:ext>
                    </a:extLst>
                  </p:cNvPr>
                  <p:cNvCxnSpPr/>
                  <p:nvPr/>
                </p:nvCxnSpPr>
                <p:spPr>
                  <a:xfrm>
                    <a:off x="211015" y="826477"/>
                    <a:ext cx="1905" cy="134620"/>
                  </a:xfrm>
                  <a:prstGeom prst="line">
                    <a:avLst/>
                  </a:prstGeom>
                  <a:ln/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Группа 22">
                  <a:extLst>
                    <a:ext uri="{FF2B5EF4-FFF2-40B4-BE49-F238E27FC236}">
                      <a16:creationId xmlns:a16="http://schemas.microsoft.com/office/drawing/2014/main" id="{390A3EDA-647B-049B-497F-210E5A1541B4}"/>
                    </a:ext>
                  </a:extLst>
                </p:cNvPr>
                <p:cNvGrpSpPr/>
                <p:nvPr/>
              </p:nvGrpSpPr>
              <p:grpSpPr>
                <a:xfrm>
                  <a:off x="448407" y="649941"/>
                  <a:ext cx="204616" cy="82750"/>
                  <a:chOff x="0" y="11034"/>
                  <a:chExt cx="296598" cy="82750"/>
                </a:xfrm>
              </p:grpSpPr>
              <p:cxnSp>
                <p:nvCxnSpPr>
                  <p:cNvPr id="24" name="Прямая со стрелкой 23">
                    <a:extLst>
                      <a:ext uri="{FF2B5EF4-FFF2-40B4-BE49-F238E27FC236}">
                        <a16:creationId xmlns:a16="http://schemas.microsoft.com/office/drawing/2014/main" id="{A982FF18-2C8D-89EB-20A4-1A0FE8BCEA72}"/>
                      </a:ext>
                    </a:extLst>
                  </p:cNvPr>
                  <p:cNvCxnSpPr/>
                  <p:nvPr/>
                </p:nvCxnSpPr>
                <p:spPr>
                  <a:xfrm>
                    <a:off x="3521" y="11034"/>
                    <a:ext cx="29307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Прямая со стрелкой 24">
                    <a:extLst>
                      <a:ext uri="{FF2B5EF4-FFF2-40B4-BE49-F238E27FC236}">
                        <a16:creationId xmlns:a16="http://schemas.microsoft.com/office/drawing/2014/main" id="{1FD5EE5D-92B3-0040-B813-140853E06CE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0" y="93784"/>
                    <a:ext cx="29307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4"/>
                  </a:lnRef>
                  <a:fillRef idx="0">
                    <a:schemeClr val="accent4"/>
                  </a:fillRef>
                  <a:effectRef idx="2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5C0CAE48-D8AC-0EBB-DD4B-C5D7C845675A}"/>
                  </a:ext>
                </a:extLst>
              </p:cNvPr>
              <p:cNvGrpSpPr/>
              <p:nvPr/>
            </p:nvGrpSpPr>
            <p:grpSpPr>
              <a:xfrm>
                <a:off x="448407" y="1048525"/>
                <a:ext cx="204616" cy="82750"/>
                <a:chOff x="0" y="11034"/>
                <a:chExt cx="296598" cy="82750"/>
              </a:xfrm>
            </p:grpSpPr>
            <p:cxnSp>
              <p:nvCxnSpPr>
                <p:cNvPr id="20" name="Прямая со стрелкой 19">
                  <a:extLst>
                    <a:ext uri="{FF2B5EF4-FFF2-40B4-BE49-F238E27FC236}">
                      <a16:creationId xmlns:a16="http://schemas.microsoft.com/office/drawing/2014/main" id="{DFFA4DA6-3877-5984-A913-464DB88C6112}"/>
                    </a:ext>
                  </a:extLst>
                </p:cNvPr>
                <p:cNvCxnSpPr/>
                <p:nvPr/>
              </p:nvCxnSpPr>
              <p:spPr>
                <a:xfrm>
                  <a:off x="3521" y="11034"/>
                  <a:ext cx="2930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Прямая со стрелкой 20">
                  <a:extLst>
                    <a:ext uri="{FF2B5EF4-FFF2-40B4-BE49-F238E27FC236}">
                      <a16:creationId xmlns:a16="http://schemas.microsoft.com/office/drawing/2014/main" id="{5EEB8ABE-A3B1-E133-AF83-429C3C0CCA2D}"/>
                    </a:ext>
                  </a:extLst>
                </p:cNvPr>
                <p:cNvCxnSpPr/>
                <p:nvPr/>
              </p:nvCxnSpPr>
              <p:spPr>
                <a:xfrm flipH="1">
                  <a:off x="0" y="93784"/>
                  <a:ext cx="2930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6" name="Выноска: стрелка влево 35">
              <a:extLst>
                <a:ext uri="{FF2B5EF4-FFF2-40B4-BE49-F238E27FC236}">
                  <a16:creationId xmlns:a16="http://schemas.microsoft.com/office/drawing/2014/main" id="{3B4C8F86-6777-9860-D3D8-E013AA2C8731}"/>
                </a:ext>
              </a:extLst>
            </p:cNvPr>
            <p:cNvSpPr/>
            <p:nvPr/>
          </p:nvSpPr>
          <p:spPr>
            <a:xfrm>
              <a:off x="9650910" y="4840017"/>
              <a:ext cx="2301505" cy="1373021"/>
            </a:xfrm>
            <a:prstGeom prst="leftArrowCallou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Umumiy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formulasi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C1A4974-B730-6C3F-D25D-825867C64811}"/>
              </a:ext>
            </a:extLst>
          </p:cNvPr>
          <p:cNvGrpSpPr/>
          <p:nvPr/>
        </p:nvGrpSpPr>
        <p:grpSpPr>
          <a:xfrm>
            <a:off x="2511696" y="344250"/>
            <a:ext cx="7946922" cy="3916536"/>
            <a:chOff x="1000432" y="304145"/>
            <a:chExt cx="7946922" cy="3916536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E60139F9-3B58-4909-B997-D9274A61B760}"/>
                </a:ext>
              </a:extLst>
            </p:cNvPr>
            <p:cNvSpPr/>
            <p:nvPr/>
          </p:nvSpPr>
          <p:spPr>
            <a:xfrm>
              <a:off x="1503106" y="304145"/>
              <a:ext cx="6941574" cy="78313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Abakusda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“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Yordamchi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donachasi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usuli</a:t>
              </a:r>
              <a:endPara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35458AE6-20EC-85F3-9334-027ED8A40A83}"/>
                </a:ext>
              </a:extLst>
            </p:cNvPr>
            <p:cNvSpPr/>
            <p:nvPr/>
          </p:nvSpPr>
          <p:spPr>
            <a:xfrm>
              <a:off x="1000432" y="1276720"/>
              <a:ext cx="7946922" cy="78313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“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Yordamchi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donachasi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”-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Pastki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donachalar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(1–4) ham,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yordamchi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5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donachasi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ham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yetarli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bo‘lmaganda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it-IT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yordamchi 10 donachasi ishga tushadi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Выноска: стрелка вправо 4">
              <a:extLst>
                <a:ext uri="{FF2B5EF4-FFF2-40B4-BE49-F238E27FC236}">
                  <a16:creationId xmlns:a16="http://schemas.microsoft.com/office/drawing/2014/main" id="{1DC11C0E-3718-1803-0D99-48F5D3B38F71}"/>
                </a:ext>
              </a:extLst>
            </p:cNvPr>
            <p:cNvSpPr/>
            <p:nvPr/>
          </p:nvSpPr>
          <p:spPr>
            <a:xfrm>
              <a:off x="1000432" y="2468342"/>
              <a:ext cx="3146322" cy="1494503"/>
            </a:xfrm>
            <a:prstGeom prst="rightArrowCallou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🔸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Misol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orqali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tushuntirish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  <a:p>
              <a:pPr algn="ctr"/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 + 5 = ?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A6D51E1-3A4E-629A-F47F-AD70BA77C78E}"/>
                </a:ext>
              </a:extLst>
            </p:cNvPr>
            <p:cNvSpPr/>
            <p:nvPr/>
          </p:nvSpPr>
          <p:spPr>
            <a:xfrm>
              <a:off x="4231748" y="2210504"/>
              <a:ext cx="4715606" cy="2010177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Abakusda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joylashtiriladi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O‘quvchi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sonini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joylashtiradi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(5 + 3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just"/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qo‘shish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uchun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pastki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yordamchi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donachalar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yetarli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emas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Hisoblash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algoritmi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algn="just"/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+10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yordamchi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donachasi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qo‘shiladi</a:t>
              </a:r>
              <a:endPara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–5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ortiqcha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olib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tashlanadi</a:t>
              </a:r>
              <a:endPara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75729B48-6713-D66B-7A3C-51860DAFFDBD}"/>
              </a:ext>
            </a:extLst>
          </p:cNvPr>
          <p:cNvGrpSpPr/>
          <p:nvPr/>
        </p:nvGrpSpPr>
        <p:grpSpPr>
          <a:xfrm>
            <a:off x="4228769" y="4154080"/>
            <a:ext cx="1514243" cy="2597214"/>
            <a:chOff x="760020" y="0"/>
            <a:chExt cx="1038707" cy="2377277"/>
          </a:xfrm>
        </p:grpSpPr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C2C667A4-D06B-4A2B-F262-F062A5627097}"/>
                </a:ext>
              </a:extLst>
            </p:cNvPr>
            <p:cNvCxnSpPr/>
            <p:nvPr/>
          </p:nvCxnSpPr>
          <p:spPr>
            <a:xfrm flipH="1">
              <a:off x="1010185" y="305473"/>
              <a:ext cx="195134" cy="28235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7F962D17-5D93-2046-94EF-F4D23AD22995}"/>
                </a:ext>
              </a:extLst>
            </p:cNvPr>
            <p:cNvGrpSpPr/>
            <p:nvPr/>
          </p:nvGrpSpPr>
          <p:grpSpPr>
            <a:xfrm>
              <a:off x="760020" y="0"/>
              <a:ext cx="1038707" cy="2377277"/>
              <a:chOff x="0" y="0"/>
              <a:chExt cx="1038707" cy="2377277"/>
            </a:xfrm>
          </p:grpSpPr>
          <p:sp>
            <p:nvSpPr>
              <p:cNvPr id="40" name="Скругленный прямоугольник 2027">
                <a:extLst>
                  <a:ext uri="{FF2B5EF4-FFF2-40B4-BE49-F238E27FC236}">
                    <a16:creationId xmlns:a16="http://schemas.microsoft.com/office/drawing/2014/main" id="{DDF78CA2-7E43-9AC6-1BF5-EAA8399A943B}"/>
                  </a:ext>
                </a:extLst>
              </p:cNvPr>
              <p:cNvSpPr/>
              <p:nvPr/>
            </p:nvSpPr>
            <p:spPr>
              <a:xfrm>
                <a:off x="243444" y="0"/>
                <a:ext cx="531558" cy="296224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600" b="1" kern="100">
                    <a:ln>
                      <a:noFill/>
                    </a:ln>
                    <a:solidFill>
                      <a:srgbClr val="0D0D0D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  <a:endParaRPr lang="ru-RU" sz="1600" b="1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1" name="Прямая со стрелкой 40">
                <a:extLst>
                  <a:ext uri="{FF2B5EF4-FFF2-40B4-BE49-F238E27FC236}">
                    <a16:creationId xmlns:a16="http://schemas.microsoft.com/office/drawing/2014/main" id="{0C265E5C-2953-6CFC-66EF-71E3DEA3014A}"/>
                  </a:ext>
                </a:extLst>
              </p:cNvPr>
              <p:cNvCxnSpPr/>
              <p:nvPr/>
            </p:nvCxnSpPr>
            <p:spPr>
              <a:xfrm rot="16200000" flipH="1">
                <a:off x="555174" y="365167"/>
                <a:ext cx="282352" cy="16261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42" name="Группа 41">
                <a:extLst>
                  <a:ext uri="{FF2B5EF4-FFF2-40B4-BE49-F238E27FC236}">
                    <a16:creationId xmlns:a16="http://schemas.microsoft.com/office/drawing/2014/main" id="{34692A1E-C2EC-CA4B-3A5E-23DE6617D67A}"/>
                  </a:ext>
                </a:extLst>
              </p:cNvPr>
              <p:cNvGrpSpPr/>
              <p:nvPr/>
            </p:nvGrpSpPr>
            <p:grpSpPr>
              <a:xfrm>
                <a:off x="5937" y="575953"/>
                <a:ext cx="1014957" cy="305033"/>
                <a:chOff x="0" y="0"/>
                <a:chExt cx="1014957" cy="305033"/>
              </a:xfrm>
            </p:grpSpPr>
            <p:sp>
              <p:nvSpPr>
                <p:cNvPr id="75" name="Скругленный прямоугольник 2030">
                  <a:extLst>
                    <a:ext uri="{FF2B5EF4-FFF2-40B4-BE49-F238E27FC236}">
                      <a16:creationId xmlns:a16="http://schemas.microsoft.com/office/drawing/2014/main" id="{4BF9E0AC-8E15-F53C-D908-BED834344325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391502" cy="293158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  <a:scene3d>
                    <a:camera prst="orthographicFront"/>
                    <a:lightRig rig="harsh" dir="t"/>
                  </a:scene3d>
                  <a:sp3d extrusionH="57150" prstMaterial="matte">
                    <a:bevelT w="63500" h="12700" prst="angle"/>
                    <a:contourClr>
                      <a:schemeClr val="bg1">
                        <a:lumMod val="65000"/>
                      </a:schemeClr>
                    </a:contourClr>
                  </a:sp3d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9</a:t>
                  </a:r>
                  <a:endParaRPr lang="ru-RU" sz="16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Скругленный прямоугольник 2031">
                  <a:extLst>
                    <a:ext uri="{FF2B5EF4-FFF2-40B4-BE49-F238E27FC236}">
                      <a16:creationId xmlns:a16="http://schemas.microsoft.com/office/drawing/2014/main" id="{B1C7C8CC-CBDA-EDAD-CA99-6D93E8E18680}"/>
                    </a:ext>
                  </a:extLst>
                </p:cNvPr>
                <p:cNvSpPr/>
                <p:nvPr/>
              </p:nvSpPr>
              <p:spPr>
                <a:xfrm>
                  <a:off x="623455" y="11875"/>
                  <a:ext cx="391502" cy="29315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800"/>
                    </a:spcAft>
                  </a:pPr>
                  <a:r>
                    <a:rPr lang="en-US" sz="1600" b="1" kern="10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19050" dir="2700000" algn="tl">
                          <a:schemeClr val="dk1">
                            <a:alpha val="40000"/>
                          </a:schemeClr>
                        </a:outerShdw>
                      </a:effectLst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</a:t>
                  </a:r>
                  <a:endParaRPr lang="ru-RU" sz="16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7" name="Прямая со стрелкой 76">
                  <a:extLst>
                    <a:ext uri="{FF2B5EF4-FFF2-40B4-BE49-F238E27FC236}">
                      <a16:creationId xmlns:a16="http://schemas.microsoft.com/office/drawing/2014/main" id="{6D0CBAD6-82AE-AD6B-72CD-1CC67F865D6E}"/>
                    </a:ext>
                  </a:extLst>
                </p:cNvPr>
                <p:cNvCxnSpPr/>
                <p:nvPr/>
              </p:nvCxnSpPr>
              <p:spPr>
                <a:xfrm>
                  <a:off x="421574" y="100940"/>
                  <a:ext cx="17813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Прямая со стрелкой 77">
                  <a:extLst>
                    <a:ext uri="{FF2B5EF4-FFF2-40B4-BE49-F238E27FC236}">
                      <a16:creationId xmlns:a16="http://schemas.microsoft.com/office/drawing/2014/main" id="{E4A92A2A-2C10-8BBF-1FCB-2026DABB41BE}"/>
                    </a:ext>
                  </a:extLst>
                </p:cNvPr>
                <p:cNvCxnSpPr/>
                <p:nvPr/>
              </p:nvCxnSpPr>
              <p:spPr>
                <a:xfrm flipH="1">
                  <a:off x="421574" y="190005"/>
                  <a:ext cx="1778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Группа 42">
                <a:extLst>
                  <a:ext uri="{FF2B5EF4-FFF2-40B4-BE49-F238E27FC236}">
                    <a16:creationId xmlns:a16="http://schemas.microsoft.com/office/drawing/2014/main" id="{216689A0-CBBE-7F58-7507-A8C0F8B16986}"/>
                  </a:ext>
                </a:extLst>
              </p:cNvPr>
              <p:cNvGrpSpPr/>
              <p:nvPr/>
            </p:nvGrpSpPr>
            <p:grpSpPr>
              <a:xfrm>
                <a:off x="11875" y="866899"/>
                <a:ext cx="1014957" cy="388160"/>
                <a:chOff x="0" y="0"/>
                <a:chExt cx="1014957" cy="388160"/>
              </a:xfrm>
            </p:grpSpPr>
            <p:grpSp>
              <p:nvGrpSpPr>
                <p:cNvPr id="68" name="Группа 67">
                  <a:extLst>
                    <a:ext uri="{FF2B5EF4-FFF2-40B4-BE49-F238E27FC236}">
                      <a16:creationId xmlns:a16="http://schemas.microsoft.com/office/drawing/2014/main" id="{28C7347A-4711-168B-E611-868B7D308B76}"/>
                    </a:ext>
                  </a:extLst>
                </p:cNvPr>
                <p:cNvGrpSpPr/>
                <p:nvPr/>
              </p:nvGrpSpPr>
              <p:grpSpPr>
                <a:xfrm>
                  <a:off x="0" y="83127"/>
                  <a:ext cx="1014957" cy="305033"/>
                  <a:chOff x="0" y="0"/>
                  <a:chExt cx="1014957" cy="305033"/>
                </a:xfrm>
              </p:grpSpPr>
              <p:sp>
                <p:nvSpPr>
                  <p:cNvPr id="71" name="Скругленный прямоугольник 2104">
                    <a:extLst>
                      <a:ext uri="{FF2B5EF4-FFF2-40B4-BE49-F238E27FC236}">
                        <a16:creationId xmlns:a16="http://schemas.microsoft.com/office/drawing/2014/main" id="{1813DFAE-BF64-0462-9E41-CFE8E6EA91AA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91502" cy="293158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  <a:scene3d>
                      <a:camera prst="orthographicFront"/>
                      <a:lightRig rig="harsh" dir="t"/>
                    </a:scene3d>
                    <a:sp3d extrusionH="57150" prstMaterial="matte">
                      <a:bevelT w="63500" h="12700" prst="angle"/>
                      <a:contourClr>
                        <a:schemeClr val="bg1">
                          <a:lumMod val="65000"/>
                        </a:schemeClr>
                      </a:contourClr>
                    </a:sp3d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:r>
                      <a:rPr lang="en-US" sz="1600" b="1" kern="10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8</a:t>
                    </a:r>
                    <a:endParaRPr lang="ru-RU" sz="1600" b="1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Скругленный прямоугольник 2105">
                    <a:extLst>
                      <a:ext uri="{FF2B5EF4-FFF2-40B4-BE49-F238E27FC236}">
                        <a16:creationId xmlns:a16="http://schemas.microsoft.com/office/drawing/2014/main" id="{7D13D5EB-478C-1102-25BA-26C0D163D613}"/>
                      </a:ext>
                    </a:extLst>
                  </p:cNvPr>
                  <p:cNvSpPr/>
                  <p:nvPr/>
                </p:nvSpPr>
                <p:spPr>
                  <a:xfrm>
                    <a:off x="623455" y="11875"/>
                    <a:ext cx="391502" cy="293158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:r>
                      <a:rPr lang="en-US" sz="1600" b="1" kern="10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2</a:t>
                    </a:r>
                    <a:endParaRPr lang="ru-RU" sz="1600" b="1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3" name="Прямая со стрелкой 72">
                    <a:extLst>
                      <a:ext uri="{FF2B5EF4-FFF2-40B4-BE49-F238E27FC236}">
                        <a16:creationId xmlns:a16="http://schemas.microsoft.com/office/drawing/2014/main" id="{946C9568-9352-995A-5807-A1F381484ECC}"/>
                      </a:ext>
                    </a:extLst>
                  </p:cNvPr>
                  <p:cNvCxnSpPr/>
                  <p:nvPr/>
                </p:nvCxnSpPr>
                <p:spPr>
                  <a:xfrm>
                    <a:off x="421574" y="100940"/>
                    <a:ext cx="17813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Прямая со стрелкой 73">
                    <a:extLst>
                      <a:ext uri="{FF2B5EF4-FFF2-40B4-BE49-F238E27FC236}">
                        <a16:creationId xmlns:a16="http://schemas.microsoft.com/office/drawing/2014/main" id="{90AD3FB6-F48A-8C07-DD32-72422553048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21574" y="190005"/>
                    <a:ext cx="1778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Прямая соединительная линия 68">
                  <a:extLst>
                    <a:ext uri="{FF2B5EF4-FFF2-40B4-BE49-F238E27FC236}">
                      <a16:creationId xmlns:a16="http://schemas.microsoft.com/office/drawing/2014/main" id="{A732731B-7F51-6E52-5A27-2F6FA9AB9652}"/>
                    </a:ext>
                  </a:extLst>
                </p:cNvPr>
                <p:cNvCxnSpPr/>
                <p:nvPr/>
              </p:nvCxnSpPr>
              <p:spPr>
                <a:xfrm>
                  <a:off x="195943" y="0"/>
                  <a:ext cx="0" cy="8113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Прямая соединительная линия 69">
                  <a:extLst>
                    <a:ext uri="{FF2B5EF4-FFF2-40B4-BE49-F238E27FC236}">
                      <a16:creationId xmlns:a16="http://schemas.microsoft.com/office/drawing/2014/main" id="{D8977B09-2127-B1A1-33F2-4BA553E77CCB}"/>
                    </a:ext>
                  </a:extLst>
                </p:cNvPr>
                <p:cNvCxnSpPr/>
                <p:nvPr/>
              </p:nvCxnSpPr>
              <p:spPr>
                <a:xfrm>
                  <a:off x="813460" y="5937"/>
                  <a:ext cx="0" cy="806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Группа 43">
                <a:extLst>
                  <a:ext uri="{FF2B5EF4-FFF2-40B4-BE49-F238E27FC236}">
                    <a16:creationId xmlns:a16="http://schemas.microsoft.com/office/drawing/2014/main" id="{781A33E1-18EC-B1DF-043F-A18392670E93}"/>
                  </a:ext>
                </a:extLst>
              </p:cNvPr>
              <p:cNvGrpSpPr/>
              <p:nvPr/>
            </p:nvGrpSpPr>
            <p:grpSpPr>
              <a:xfrm>
                <a:off x="0" y="1240971"/>
                <a:ext cx="1014957" cy="388160"/>
                <a:chOff x="0" y="0"/>
                <a:chExt cx="1014957" cy="388160"/>
              </a:xfrm>
            </p:grpSpPr>
            <p:grpSp>
              <p:nvGrpSpPr>
                <p:cNvPr id="61" name="Группа 60">
                  <a:extLst>
                    <a:ext uri="{FF2B5EF4-FFF2-40B4-BE49-F238E27FC236}">
                      <a16:creationId xmlns:a16="http://schemas.microsoft.com/office/drawing/2014/main" id="{031623E3-9E3C-18EF-450D-ABBB44186538}"/>
                    </a:ext>
                  </a:extLst>
                </p:cNvPr>
                <p:cNvGrpSpPr/>
                <p:nvPr/>
              </p:nvGrpSpPr>
              <p:grpSpPr>
                <a:xfrm>
                  <a:off x="0" y="83127"/>
                  <a:ext cx="1014957" cy="305033"/>
                  <a:chOff x="0" y="0"/>
                  <a:chExt cx="1014957" cy="305033"/>
                </a:xfrm>
              </p:grpSpPr>
              <p:sp>
                <p:nvSpPr>
                  <p:cNvPr id="64" name="Скругленный прямоугольник 2120">
                    <a:extLst>
                      <a:ext uri="{FF2B5EF4-FFF2-40B4-BE49-F238E27FC236}">
                        <a16:creationId xmlns:a16="http://schemas.microsoft.com/office/drawing/2014/main" id="{6B5AF806-29D9-F30C-C6F2-846A89E32F3B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91502" cy="293158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  <a:scene3d>
                      <a:camera prst="orthographicFront"/>
                      <a:lightRig rig="harsh" dir="t"/>
                    </a:scene3d>
                    <a:sp3d extrusionH="57150" prstMaterial="matte">
                      <a:bevelT w="63500" h="12700" prst="angle"/>
                      <a:contourClr>
                        <a:schemeClr val="bg1">
                          <a:lumMod val="65000"/>
                        </a:schemeClr>
                      </a:contourClr>
                    </a:sp3d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:r>
                      <a:rPr lang="en-US" sz="1600" b="1" kern="10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7</a:t>
                    </a:r>
                    <a:endParaRPr lang="ru-RU" sz="1600" b="1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" name="Скругленный прямоугольник 2121">
                    <a:extLst>
                      <a:ext uri="{FF2B5EF4-FFF2-40B4-BE49-F238E27FC236}">
                        <a16:creationId xmlns:a16="http://schemas.microsoft.com/office/drawing/2014/main" id="{F00244DF-D545-1323-2975-8CF81BB02E60}"/>
                      </a:ext>
                    </a:extLst>
                  </p:cNvPr>
                  <p:cNvSpPr/>
                  <p:nvPr/>
                </p:nvSpPr>
                <p:spPr>
                  <a:xfrm>
                    <a:off x="623455" y="11875"/>
                    <a:ext cx="391502" cy="293158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:r>
                      <a:rPr lang="en-US" sz="1600" b="1" kern="10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endParaRPr lang="ru-RU" sz="1600" b="1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66" name="Прямая со стрелкой 65">
                    <a:extLst>
                      <a:ext uri="{FF2B5EF4-FFF2-40B4-BE49-F238E27FC236}">
                        <a16:creationId xmlns:a16="http://schemas.microsoft.com/office/drawing/2014/main" id="{ACF1F9F7-EECC-D047-B1DE-E76A2495422E}"/>
                      </a:ext>
                    </a:extLst>
                  </p:cNvPr>
                  <p:cNvCxnSpPr/>
                  <p:nvPr/>
                </p:nvCxnSpPr>
                <p:spPr>
                  <a:xfrm>
                    <a:off x="421574" y="100940"/>
                    <a:ext cx="17813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Прямая со стрелкой 66">
                    <a:extLst>
                      <a:ext uri="{FF2B5EF4-FFF2-40B4-BE49-F238E27FC236}">
                        <a16:creationId xmlns:a16="http://schemas.microsoft.com/office/drawing/2014/main" id="{CB79D278-6D9F-5ECF-0043-A7E754013DA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21574" y="190005"/>
                    <a:ext cx="1778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Прямая соединительная линия 61">
                  <a:extLst>
                    <a:ext uri="{FF2B5EF4-FFF2-40B4-BE49-F238E27FC236}">
                      <a16:creationId xmlns:a16="http://schemas.microsoft.com/office/drawing/2014/main" id="{FA586CE4-BA36-0B6A-23B0-5D77FFA9214D}"/>
                    </a:ext>
                  </a:extLst>
                </p:cNvPr>
                <p:cNvCxnSpPr/>
                <p:nvPr/>
              </p:nvCxnSpPr>
              <p:spPr>
                <a:xfrm>
                  <a:off x="195943" y="0"/>
                  <a:ext cx="0" cy="8113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Прямая соединительная линия 62">
                  <a:extLst>
                    <a:ext uri="{FF2B5EF4-FFF2-40B4-BE49-F238E27FC236}">
                      <a16:creationId xmlns:a16="http://schemas.microsoft.com/office/drawing/2014/main" id="{858177FA-764F-1E0F-391E-3AF384C48AF4}"/>
                    </a:ext>
                  </a:extLst>
                </p:cNvPr>
                <p:cNvCxnSpPr/>
                <p:nvPr/>
              </p:nvCxnSpPr>
              <p:spPr>
                <a:xfrm>
                  <a:off x="813460" y="5937"/>
                  <a:ext cx="0" cy="806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Группа 44">
                <a:extLst>
                  <a:ext uri="{FF2B5EF4-FFF2-40B4-BE49-F238E27FC236}">
                    <a16:creationId xmlns:a16="http://schemas.microsoft.com/office/drawing/2014/main" id="{6F3E2A29-3E09-4887-F877-E2B22737B475}"/>
                  </a:ext>
                </a:extLst>
              </p:cNvPr>
              <p:cNvGrpSpPr/>
              <p:nvPr/>
            </p:nvGrpSpPr>
            <p:grpSpPr>
              <a:xfrm>
                <a:off x="11875" y="1615044"/>
                <a:ext cx="1014957" cy="388160"/>
                <a:chOff x="0" y="0"/>
                <a:chExt cx="1014957" cy="388160"/>
              </a:xfrm>
            </p:grpSpPr>
            <p:grpSp>
              <p:nvGrpSpPr>
                <p:cNvPr id="54" name="Группа 53">
                  <a:extLst>
                    <a:ext uri="{FF2B5EF4-FFF2-40B4-BE49-F238E27FC236}">
                      <a16:creationId xmlns:a16="http://schemas.microsoft.com/office/drawing/2014/main" id="{B0A1C3B8-0AA7-1F2F-C868-B338EDD3BDA5}"/>
                    </a:ext>
                  </a:extLst>
                </p:cNvPr>
                <p:cNvGrpSpPr/>
                <p:nvPr/>
              </p:nvGrpSpPr>
              <p:grpSpPr>
                <a:xfrm>
                  <a:off x="0" y="83127"/>
                  <a:ext cx="1014957" cy="305033"/>
                  <a:chOff x="0" y="0"/>
                  <a:chExt cx="1014957" cy="305033"/>
                </a:xfrm>
              </p:grpSpPr>
              <p:sp>
                <p:nvSpPr>
                  <p:cNvPr id="57" name="Скругленный прямоугольник 2128">
                    <a:extLst>
                      <a:ext uri="{FF2B5EF4-FFF2-40B4-BE49-F238E27FC236}">
                        <a16:creationId xmlns:a16="http://schemas.microsoft.com/office/drawing/2014/main" id="{B5417D2B-AD40-03C2-680B-44B0184002F4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91502" cy="293158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  <a:scene3d>
                      <a:camera prst="orthographicFront"/>
                      <a:lightRig rig="harsh" dir="t"/>
                    </a:scene3d>
                    <a:sp3d extrusionH="57150" prstMaterial="matte">
                      <a:bevelT w="63500" h="12700" prst="angle"/>
                      <a:contourClr>
                        <a:schemeClr val="bg1">
                          <a:lumMod val="65000"/>
                        </a:schemeClr>
                      </a:contourClr>
                    </a:sp3d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:r>
                      <a:rPr lang="en-US" sz="1600" b="1" kern="10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6</a:t>
                    </a:r>
                    <a:endParaRPr lang="ru-RU" sz="1600" b="1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" name="Скругленный прямоугольник 2129">
                    <a:extLst>
                      <a:ext uri="{FF2B5EF4-FFF2-40B4-BE49-F238E27FC236}">
                        <a16:creationId xmlns:a16="http://schemas.microsoft.com/office/drawing/2014/main" id="{E8DC92FE-6441-3BCF-FF8F-A2387D40042E}"/>
                      </a:ext>
                    </a:extLst>
                  </p:cNvPr>
                  <p:cNvSpPr/>
                  <p:nvPr/>
                </p:nvSpPr>
                <p:spPr>
                  <a:xfrm>
                    <a:off x="623455" y="11875"/>
                    <a:ext cx="391502" cy="293158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:r>
                      <a:rPr lang="en-US" sz="1600" b="1" kern="10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endParaRPr lang="ru-RU" sz="1600" b="1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9" name="Прямая со стрелкой 58">
                    <a:extLst>
                      <a:ext uri="{FF2B5EF4-FFF2-40B4-BE49-F238E27FC236}">
                        <a16:creationId xmlns:a16="http://schemas.microsoft.com/office/drawing/2014/main" id="{0E9EFBCB-28F3-1FD2-00DD-39544C76BD13}"/>
                      </a:ext>
                    </a:extLst>
                  </p:cNvPr>
                  <p:cNvCxnSpPr/>
                  <p:nvPr/>
                </p:nvCxnSpPr>
                <p:spPr>
                  <a:xfrm>
                    <a:off x="421574" y="100940"/>
                    <a:ext cx="17813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Прямая со стрелкой 59">
                    <a:extLst>
                      <a:ext uri="{FF2B5EF4-FFF2-40B4-BE49-F238E27FC236}">
                        <a16:creationId xmlns:a16="http://schemas.microsoft.com/office/drawing/2014/main" id="{29AF565B-3F8A-F50C-EADB-91DFC5C004C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21574" y="190005"/>
                    <a:ext cx="1778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Прямая соединительная линия 54">
                  <a:extLst>
                    <a:ext uri="{FF2B5EF4-FFF2-40B4-BE49-F238E27FC236}">
                      <a16:creationId xmlns:a16="http://schemas.microsoft.com/office/drawing/2014/main" id="{6AD97826-0B94-D87B-D67B-97B3C097F765}"/>
                    </a:ext>
                  </a:extLst>
                </p:cNvPr>
                <p:cNvCxnSpPr/>
                <p:nvPr/>
              </p:nvCxnSpPr>
              <p:spPr>
                <a:xfrm>
                  <a:off x="195943" y="0"/>
                  <a:ext cx="0" cy="8113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Прямая соединительная линия 55">
                  <a:extLst>
                    <a:ext uri="{FF2B5EF4-FFF2-40B4-BE49-F238E27FC236}">
                      <a16:creationId xmlns:a16="http://schemas.microsoft.com/office/drawing/2014/main" id="{8A16B8BE-17ED-E8E1-805D-B9C94565E8A9}"/>
                    </a:ext>
                  </a:extLst>
                </p:cNvPr>
                <p:cNvCxnSpPr/>
                <p:nvPr/>
              </p:nvCxnSpPr>
              <p:spPr>
                <a:xfrm>
                  <a:off x="813460" y="5937"/>
                  <a:ext cx="0" cy="806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Группа 45">
                <a:extLst>
                  <a:ext uri="{FF2B5EF4-FFF2-40B4-BE49-F238E27FC236}">
                    <a16:creationId xmlns:a16="http://schemas.microsoft.com/office/drawing/2014/main" id="{4B2D837D-444B-809F-44E8-0AEA0D95C211}"/>
                  </a:ext>
                </a:extLst>
              </p:cNvPr>
              <p:cNvGrpSpPr/>
              <p:nvPr/>
            </p:nvGrpSpPr>
            <p:grpSpPr>
              <a:xfrm>
                <a:off x="23750" y="1989117"/>
                <a:ext cx="1014957" cy="388160"/>
                <a:chOff x="0" y="0"/>
                <a:chExt cx="1014957" cy="388160"/>
              </a:xfrm>
            </p:grpSpPr>
            <p:grpSp>
              <p:nvGrpSpPr>
                <p:cNvPr id="47" name="Группа 46">
                  <a:extLst>
                    <a:ext uri="{FF2B5EF4-FFF2-40B4-BE49-F238E27FC236}">
                      <a16:creationId xmlns:a16="http://schemas.microsoft.com/office/drawing/2014/main" id="{DA3DE40A-1D09-D9C6-F9A1-7884DE437AE3}"/>
                    </a:ext>
                  </a:extLst>
                </p:cNvPr>
                <p:cNvGrpSpPr/>
                <p:nvPr/>
              </p:nvGrpSpPr>
              <p:grpSpPr>
                <a:xfrm>
                  <a:off x="0" y="83127"/>
                  <a:ext cx="1014957" cy="305033"/>
                  <a:chOff x="0" y="0"/>
                  <a:chExt cx="1014957" cy="305033"/>
                </a:xfrm>
              </p:grpSpPr>
              <p:sp>
                <p:nvSpPr>
                  <p:cNvPr id="50" name="Скругленный прямоугольник 2136">
                    <a:extLst>
                      <a:ext uri="{FF2B5EF4-FFF2-40B4-BE49-F238E27FC236}">
                        <a16:creationId xmlns:a16="http://schemas.microsoft.com/office/drawing/2014/main" id="{1E9535E3-5A38-6F9F-ED61-E453666334B4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391502" cy="293158"/>
                  </a:xfrm>
                  <a:prstGeom prst="round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  <a:scene3d>
                      <a:camera prst="orthographicFront"/>
                      <a:lightRig rig="harsh" dir="t"/>
                    </a:scene3d>
                    <a:sp3d extrusionH="57150" prstMaterial="matte">
                      <a:bevelT w="63500" h="12700" prst="angle"/>
                      <a:contourClr>
                        <a:schemeClr val="bg1">
                          <a:lumMod val="65000"/>
                        </a:schemeClr>
                      </a:contourClr>
                    </a:sp3d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:r>
                      <a:rPr lang="en-US" sz="1600" b="1" kern="10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endParaRPr lang="ru-RU" sz="1600" b="1" kern="10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Скругленный прямоугольник 2137">
                    <a:extLst>
                      <a:ext uri="{FF2B5EF4-FFF2-40B4-BE49-F238E27FC236}">
                        <a16:creationId xmlns:a16="http://schemas.microsoft.com/office/drawing/2014/main" id="{BD8BBA28-EB35-73AD-D293-F236D64D43FE}"/>
                      </a:ext>
                    </a:extLst>
                  </p:cNvPr>
                  <p:cNvSpPr/>
                  <p:nvPr/>
                </p:nvSpPr>
                <p:spPr>
                  <a:xfrm>
                    <a:off x="623455" y="11875"/>
                    <a:ext cx="391502" cy="293158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800"/>
                      </a:spcAft>
                    </a:pPr>
                    <a:r>
                      <a:rPr lang="en-US" sz="1600" b="1" kern="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19050" dir="2700000" algn="tl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endParaRPr lang="ru-RU" sz="1600" b="1" kern="1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52" name="Прямая со стрелкой 51">
                    <a:extLst>
                      <a:ext uri="{FF2B5EF4-FFF2-40B4-BE49-F238E27FC236}">
                        <a16:creationId xmlns:a16="http://schemas.microsoft.com/office/drawing/2014/main" id="{E7DCCAEA-1AA1-9E74-C63E-0CE87E001B54}"/>
                      </a:ext>
                    </a:extLst>
                  </p:cNvPr>
                  <p:cNvCxnSpPr/>
                  <p:nvPr/>
                </p:nvCxnSpPr>
                <p:spPr>
                  <a:xfrm>
                    <a:off x="421574" y="100940"/>
                    <a:ext cx="17813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Прямая со стрелкой 52">
                    <a:extLst>
                      <a:ext uri="{FF2B5EF4-FFF2-40B4-BE49-F238E27FC236}">
                        <a16:creationId xmlns:a16="http://schemas.microsoft.com/office/drawing/2014/main" id="{66BC5B1A-EBFB-C06E-CE2E-5AFE7AFB36C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421574" y="190005"/>
                    <a:ext cx="17780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Прямая соединительная линия 47">
                  <a:extLst>
                    <a:ext uri="{FF2B5EF4-FFF2-40B4-BE49-F238E27FC236}">
                      <a16:creationId xmlns:a16="http://schemas.microsoft.com/office/drawing/2014/main" id="{9645CEC0-E7EF-8C9D-831E-E3A7D7DA3D3E}"/>
                    </a:ext>
                  </a:extLst>
                </p:cNvPr>
                <p:cNvCxnSpPr/>
                <p:nvPr/>
              </p:nvCxnSpPr>
              <p:spPr>
                <a:xfrm>
                  <a:off x="195943" y="0"/>
                  <a:ext cx="0" cy="8113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>
                  <a:extLst>
                    <a:ext uri="{FF2B5EF4-FFF2-40B4-BE49-F238E27FC236}">
                      <a16:creationId xmlns:a16="http://schemas.microsoft.com/office/drawing/2014/main" id="{2193B86B-2ACA-8429-3E3D-9D8DEAFDF62B}"/>
                    </a:ext>
                  </a:extLst>
                </p:cNvPr>
                <p:cNvCxnSpPr/>
                <p:nvPr/>
              </p:nvCxnSpPr>
              <p:spPr>
                <a:xfrm>
                  <a:off x="813460" y="5937"/>
                  <a:ext cx="0" cy="80645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A7A7778-CE2C-8B57-8A68-80E6EF8F5AB6}"/>
              </a:ext>
            </a:extLst>
          </p:cNvPr>
          <p:cNvGrpSpPr/>
          <p:nvPr/>
        </p:nvGrpSpPr>
        <p:grpSpPr>
          <a:xfrm>
            <a:off x="10574861" y="1153712"/>
            <a:ext cx="1512000" cy="5112000"/>
            <a:chOff x="0" y="0"/>
            <a:chExt cx="1038860" cy="4091849"/>
          </a:xfrm>
        </p:grpSpPr>
        <p:sp>
          <p:nvSpPr>
            <p:cNvPr id="80" name="Скругленный прямоугольник 1636">
              <a:extLst>
                <a:ext uri="{FF2B5EF4-FFF2-40B4-BE49-F238E27FC236}">
                  <a16:creationId xmlns:a16="http://schemas.microsoft.com/office/drawing/2014/main" id="{A8FD2954-413B-6657-4693-A93B6D937096}"/>
                </a:ext>
              </a:extLst>
            </p:cNvPr>
            <p:cNvSpPr/>
            <p:nvPr/>
          </p:nvSpPr>
          <p:spPr>
            <a:xfrm>
              <a:off x="277586" y="0"/>
              <a:ext cx="531495" cy="29591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-10</a:t>
              </a:r>
              <a:endParaRPr lang="ru-RU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09668B96-C33C-49CC-3025-741350A4C5BC}"/>
                </a:ext>
              </a:extLst>
            </p:cNvPr>
            <p:cNvCxnSpPr/>
            <p:nvPr/>
          </p:nvCxnSpPr>
          <p:spPr>
            <a:xfrm flipH="1">
              <a:off x="266700" y="293914"/>
              <a:ext cx="194945" cy="2819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F11F238E-DC38-1B71-60A6-9D4BC07EEBAA}"/>
                </a:ext>
              </a:extLst>
            </p:cNvPr>
            <p:cNvCxnSpPr/>
            <p:nvPr/>
          </p:nvCxnSpPr>
          <p:spPr>
            <a:xfrm rot="16200000" flipH="1">
              <a:off x="548277" y="352334"/>
              <a:ext cx="281940" cy="1625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3" name="Скругленный прямоугольник 1649">
              <a:extLst>
                <a:ext uri="{FF2B5EF4-FFF2-40B4-BE49-F238E27FC236}">
                  <a16:creationId xmlns:a16="http://schemas.microsoft.com/office/drawing/2014/main" id="{572BD560-25E5-07B8-0637-4AD1AA0CBC3D}"/>
                </a:ext>
              </a:extLst>
            </p:cNvPr>
            <p:cNvSpPr/>
            <p:nvPr/>
          </p:nvSpPr>
          <p:spPr>
            <a:xfrm>
              <a:off x="21772" y="566057"/>
              <a:ext cx="391160" cy="29273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-9</a:t>
              </a:r>
              <a:endParaRPr lang="ru-RU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Скругленный прямоугольник 1650">
              <a:extLst>
                <a:ext uri="{FF2B5EF4-FFF2-40B4-BE49-F238E27FC236}">
                  <a16:creationId xmlns:a16="http://schemas.microsoft.com/office/drawing/2014/main" id="{A0B28ECD-963C-8687-3F81-A40434AD1B98}"/>
                </a:ext>
              </a:extLst>
            </p:cNvPr>
            <p:cNvSpPr/>
            <p:nvPr/>
          </p:nvSpPr>
          <p:spPr>
            <a:xfrm>
              <a:off x="647700" y="576943"/>
              <a:ext cx="391160" cy="29273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</a:t>
              </a:r>
              <a:endParaRPr lang="ru-RU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Скругленный прямоугольник 65">
              <a:extLst>
                <a:ext uri="{FF2B5EF4-FFF2-40B4-BE49-F238E27FC236}">
                  <a16:creationId xmlns:a16="http://schemas.microsoft.com/office/drawing/2014/main" id="{CE6CF7FF-0CEA-9BE7-23E4-9C5A0EFCF213}"/>
                </a:ext>
              </a:extLst>
            </p:cNvPr>
            <p:cNvSpPr/>
            <p:nvPr/>
          </p:nvSpPr>
          <p:spPr>
            <a:xfrm>
              <a:off x="21772" y="974272"/>
              <a:ext cx="391160" cy="29273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-8</a:t>
              </a:r>
              <a:endParaRPr lang="ru-RU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Скругленный прямоугольник 66">
              <a:extLst>
                <a:ext uri="{FF2B5EF4-FFF2-40B4-BE49-F238E27FC236}">
                  <a16:creationId xmlns:a16="http://schemas.microsoft.com/office/drawing/2014/main" id="{781AE653-1FB8-CE5D-301B-16152C36D267}"/>
                </a:ext>
              </a:extLst>
            </p:cNvPr>
            <p:cNvSpPr/>
            <p:nvPr/>
          </p:nvSpPr>
          <p:spPr>
            <a:xfrm>
              <a:off x="647700" y="968829"/>
              <a:ext cx="391160" cy="29273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+2</a:t>
              </a:r>
              <a:endParaRPr lang="ru-RU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7" name="Прямая соединительная линия 86">
              <a:extLst>
                <a:ext uri="{FF2B5EF4-FFF2-40B4-BE49-F238E27FC236}">
                  <a16:creationId xmlns:a16="http://schemas.microsoft.com/office/drawing/2014/main" id="{255AF20B-95F8-96E1-6C52-9B8988BB1E8E}"/>
                </a:ext>
              </a:extLst>
            </p:cNvPr>
            <p:cNvCxnSpPr/>
            <p:nvPr/>
          </p:nvCxnSpPr>
          <p:spPr>
            <a:xfrm>
              <a:off x="849086" y="870857"/>
              <a:ext cx="0" cy="1045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A1A157C8-CEAA-8551-B045-2EF0D4B1E6F7}"/>
                </a:ext>
              </a:extLst>
            </p:cNvPr>
            <p:cNvCxnSpPr/>
            <p:nvPr/>
          </p:nvCxnSpPr>
          <p:spPr>
            <a:xfrm>
              <a:off x="217715" y="859972"/>
              <a:ext cx="0" cy="1041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17604244-5FCD-1386-728B-98C33B5534F8}"/>
                </a:ext>
              </a:extLst>
            </p:cNvPr>
            <p:cNvGrpSpPr/>
            <p:nvPr/>
          </p:nvGrpSpPr>
          <p:grpSpPr>
            <a:xfrm>
              <a:off x="10886" y="1262743"/>
              <a:ext cx="1017088" cy="407035"/>
              <a:chOff x="0" y="0"/>
              <a:chExt cx="1017088" cy="407035"/>
            </a:xfrm>
          </p:grpSpPr>
          <p:sp>
            <p:nvSpPr>
              <p:cNvPr id="120" name="Скругленный прямоугольник 65">
                <a:extLst>
                  <a:ext uri="{FF2B5EF4-FFF2-40B4-BE49-F238E27FC236}">
                    <a16:creationId xmlns:a16="http://schemas.microsoft.com/office/drawing/2014/main" id="{08DE9F58-B12F-E32F-D29C-AEDCF22C4371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-7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Скругленный прямоугольник 66">
                <a:extLst>
                  <a:ext uri="{FF2B5EF4-FFF2-40B4-BE49-F238E27FC236}">
                    <a16:creationId xmlns:a16="http://schemas.microsoft.com/office/drawing/2014/main" id="{A967503D-83B1-2D95-91FE-669DE056B224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+3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2" name="Прямая соединительная линия 121">
                <a:extLst>
                  <a:ext uri="{FF2B5EF4-FFF2-40B4-BE49-F238E27FC236}">
                    <a16:creationId xmlns:a16="http://schemas.microsoft.com/office/drawing/2014/main" id="{773EB54B-6433-9CF3-C05E-73E30D0AA40C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Прямая соединительная линия 122">
                <a:extLst>
                  <a:ext uri="{FF2B5EF4-FFF2-40B4-BE49-F238E27FC236}">
                    <a16:creationId xmlns:a16="http://schemas.microsoft.com/office/drawing/2014/main" id="{F846FCD1-FE63-E3B6-8E27-A24075B61688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CABC1BA9-70EF-02DF-35B9-46B5793AF4B3}"/>
                </a:ext>
              </a:extLst>
            </p:cNvPr>
            <p:cNvGrpSpPr/>
            <p:nvPr/>
          </p:nvGrpSpPr>
          <p:grpSpPr>
            <a:xfrm>
              <a:off x="10886" y="1665514"/>
              <a:ext cx="1017088" cy="407035"/>
              <a:chOff x="0" y="0"/>
              <a:chExt cx="1017088" cy="407035"/>
            </a:xfrm>
          </p:grpSpPr>
          <p:sp>
            <p:nvSpPr>
              <p:cNvPr id="116" name="Скругленный прямоугольник 65">
                <a:extLst>
                  <a:ext uri="{FF2B5EF4-FFF2-40B4-BE49-F238E27FC236}">
                    <a16:creationId xmlns:a16="http://schemas.microsoft.com/office/drawing/2014/main" id="{D997A49A-0368-E505-E18D-1974BB2F5C4B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-6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Скругленный прямоугольник 66">
                <a:extLst>
                  <a:ext uri="{FF2B5EF4-FFF2-40B4-BE49-F238E27FC236}">
                    <a16:creationId xmlns:a16="http://schemas.microsoft.com/office/drawing/2014/main" id="{161A3446-E741-A853-183F-89953E17FAA0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+4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8" name="Прямая соединительная линия 117">
                <a:extLst>
                  <a:ext uri="{FF2B5EF4-FFF2-40B4-BE49-F238E27FC236}">
                    <a16:creationId xmlns:a16="http://schemas.microsoft.com/office/drawing/2014/main" id="{D61615CC-FA16-86B0-A710-B7FF07F61B00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Прямая соединительная линия 118">
                <a:extLst>
                  <a:ext uri="{FF2B5EF4-FFF2-40B4-BE49-F238E27FC236}">
                    <a16:creationId xmlns:a16="http://schemas.microsoft.com/office/drawing/2014/main" id="{361A4351-E2E3-B445-825A-CE78B5502675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57486144-9440-850D-0EDA-126B79E56C36}"/>
                </a:ext>
              </a:extLst>
            </p:cNvPr>
            <p:cNvGrpSpPr/>
            <p:nvPr/>
          </p:nvGrpSpPr>
          <p:grpSpPr>
            <a:xfrm>
              <a:off x="5443" y="2062843"/>
              <a:ext cx="1017088" cy="407035"/>
              <a:chOff x="0" y="0"/>
              <a:chExt cx="1017088" cy="407035"/>
            </a:xfrm>
          </p:grpSpPr>
          <p:sp>
            <p:nvSpPr>
              <p:cNvPr id="112" name="Скругленный прямоугольник 65">
                <a:extLst>
                  <a:ext uri="{FF2B5EF4-FFF2-40B4-BE49-F238E27FC236}">
                    <a16:creationId xmlns:a16="http://schemas.microsoft.com/office/drawing/2014/main" id="{9CAD58C6-A847-89B0-0197-B71A4533AA1D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-5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Скругленный прямоугольник 66">
                <a:extLst>
                  <a:ext uri="{FF2B5EF4-FFF2-40B4-BE49-F238E27FC236}">
                    <a16:creationId xmlns:a16="http://schemas.microsoft.com/office/drawing/2014/main" id="{C538EF1E-E108-4175-A7E4-885727EB9CCB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+5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4" name="Прямая соединительная линия 113">
                <a:extLst>
                  <a:ext uri="{FF2B5EF4-FFF2-40B4-BE49-F238E27FC236}">
                    <a16:creationId xmlns:a16="http://schemas.microsoft.com/office/drawing/2014/main" id="{0BC19ED1-DC24-1662-A166-AACABD99A26D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Прямая соединительная линия 114">
                <a:extLst>
                  <a:ext uri="{FF2B5EF4-FFF2-40B4-BE49-F238E27FC236}">
                    <a16:creationId xmlns:a16="http://schemas.microsoft.com/office/drawing/2014/main" id="{88689367-7041-1740-0543-B1FDC7E1782C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1D5B7CA2-BF87-1FFC-096E-E19E8CBB1E2F}"/>
                </a:ext>
              </a:extLst>
            </p:cNvPr>
            <p:cNvGrpSpPr/>
            <p:nvPr/>
          </p:nvGrpSpPr>
          <p:grpSpPr>
            <a:xfrm>
              <a:off x="5443" y="2471057"/>
              <a:ext cx="1017088" cy="407035"/>
              <a:chOff x="0" y="0"/>
              <a:chExt cx="1017088" cy="407035"/>
            </a:xfrm>
          </p:grpSpPr>
          <p:sp>
            <p:nvSpPr>
              <p:cNvPr id="108" name="Скругленный прямоугольник 65">
                <a:extLst>
                  <a:ext uri="{FF2B5EF4-FFF2-40B4-BE49-F238E27FC236}">
                    <a16:creationId xmlns:a16="http://schemas.microsoft.com/office/drawing/2014/main" id="{CFB509B9-BD47-BEE5-1AD5-81B552D72B0F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-4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9" name="Скругленный прямоугольник 66">
                <a:extLst>
                  <a:ext uri="{FF2B5EF4-FFF2-40B4-BE49-F238E27FC236}">
                    <a16:creationId xmlns:a16="http://schemas.microsoft.com/office/drawing/2014/main" id="{90F31EA1-1C92-DE7F-8583-D90059A13987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+6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0" name="Прямая соединительная линия 109">
                <a:extLst>
                  <a:ext uri="{FF2B5EF4-FFF2-40B4-BE49-F238E27FC236}">
                    <a16:creationId xmlns:a16="http://schemas.microsoft.com/office/drawing/2014/main" id="{A0FC19AE-70A7-7B7D-7519-A36A7A0FCEA6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Прямая соединительная линия 110">
                <a:extLst>
                  <a:ext uri="{FF2B5EF4-FFF2-40B4-BE49-F238E27FC236}">
                    <a16:creationId xmlns:a16="http://schemas.microsoft.com/office/drawing/2014/main" id="{B72A9BFD-56BB-4D0E-B41A-05C763371AA0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30B0CDC6-FFEF-BCDE-08C8-F48C2CD06740}"/>
                </a:ext>
              </a:extLst>
            </p:cNvPr>
            <p:cNvGrpSpPr/>
            <p:nvPr/>
          </p:nvGrpSpPr>
          <p:grpSpPr>
            <a:xfrm>
              <a:off x="5443" y="2879272"/>
              <a:ext cx="1017088" cy="407035"/>
              <a:chOff x="0" y="0"/>
              <a:chExt cx="1017088" cy="407035"/>
            </a:xfrm>
          </p:grpSpPr>
          <p:sp>
            <p:nvSpPr>
              <p:cNvPr id="104" name="Скругленный прямоугольник 65">
                <a:extLst>
                  <a:ext uri="{FF2B5EF4-FFF2-40B4-BE49-F238E27FC236}">
                    <a16:creationId xmlns:a16="http://schemas.microsoft.com/office/drawing/2014/main" id="{4FCF1F80-CB0F-DEE2-F7F6-6CD1ED34EF82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-3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Скругленный прямоугольник 66">
                <a:extLst>
                  <a:ext uri="{FF2B5EF4-FFF2-40B4-BE49-F238E27FC236}">
                    <a16:creationId xmlns:a16="http://schemas.microsoft.com/office/drawing/2014/main" id="{5B54C693-70D0-C4FD-14B4-87069764F42C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+7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6" name="Прямая соединительная линия 105">
                <a:extLst>
                  <a:ext uri="{FF2B5EF4-FFF2-40B4-BE49-F238E27FC236}">
                    <a16:creationId xmlns:a16="http://schemas.microsoft.com/office/drawing/2014/main" id="{B23A5A3D-0BD7-970D-9102-196E754112BB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единительная линия 106">
                <a:extLst>
                  <a:ext uri="{FF2B5EF4-FFF2-40B4-BE49-F238E27FC236}">
                    <a16:creationId xmlns:a16="http://schemas.microsoft.com/office/drawing/2014/main" id="{9E902472-6239-718D-347F-B00A89367776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2764ACFB-2CAB-59F3-2E43-70E462569908}"/>
                </a:ext>
              </a:extLst>
            </p:cNvPr>
            <p:cNvGrpSpPr/>
            <p:nvPr/>
          </p:nvGrpSpPr>
          <p:grpSpPr>
            <a:xfrm>
              <a:off x="0" y="3287486"/>
              <a:ext cx="1017088" cy="407035"/>
              <a:chOff x="0" y="0"/>
              <a:chExt cx="1017088" cy="407035"/>
            </a:xfrm>
          </p:grpSpPr>
          <p:sp>
            <p:nvSpPr>
              <p:cNvPr id="100" name="Скругленный прямоугольник 65">
                <a:extLst>
                  <a:ext uri="{FF2B5EF4-FFF2-40B4-BE49-F238E27FC236}">
                    <a16:creationId xmlns:a16="http://schemas.microsoft.com/office/drawing/2014/main" id="{2EB547F6-EA6F-3814-08A0-9F31A6D07C49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-2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Скругленный прямоугольник 66">
                <a:extLst>
                  <a:ext uri="{FF2B5EF4-FFF2-40B4-BE49-F238E27FC236}">
                    <a16:creationId xmlns:a16="http://schemas.microsoft.com/office/drawing/2014/main" id="{AEB635F5-D5CB-6F39-F20C-E6403BA56201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+8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2" name="Прямая соединительная линия 101">
                <a:extLst>
                  <a:ext uri="{FF2B5EF4-FFF2-40B4-BE49-F238E27FC236}">
                    <a16:creationId xmlns:a16="http://schemas.microsoft.com/office/drawing/2014/main" id="{17D6760B-A971-3981-18C0-B81E559AF56F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Прямая соединительная линия 102">
                <a:extLst>
                  <a:ext uri="{FF2B5EF4-FFF2-40B4-BE49-F238E27FC236}">
                    <a16:creationId xmlns:a16="http://schemas.microsoft.com/office/drawing/2014/main" id="{30A46ED2-722C-9F83-E350-BFE4CAE37C25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C7F36CDE-D055-BC98-7243-D72230A0443B}"/>
                </a:ext>
              </a:extLst>
            </p:cNvPr>
            <p:cNvGrpSpPr/>
            <p:nvPr/>
          </p:nvGrpSpPr>
          <p:grpSpPr>
            <a:xfrm>
              <a:off x="0" y="3684814"/>
              <a:ext cx="1017088" cy="407035"/>
              <a:chOff x="0" y="0"/>
              <a:chExt cx="1017088" cy="407035"/>
            </a:xfrm>
          </p:grpSpPr>
          <p:sp>
            <p:nvSpPr>
              <p:cNvPr id="96" name="Скругленный прямоугольник 65">
                <a:extLst>
                  <a:ext uri="{FF2B5EF4-FFF2-40B4-BE49-F238E27FC236}">
                    <a16:creationId xmlns:a16="http://schemas.microsoft.com/office/drawing/2014/main" id="{73E28DBF-8DD0-A368-5681-AFA47CB4DC33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-1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Скругленный прямоугольник 66">
                <a:extLst>
                  <a:ext uri="{FF2B5EF4-FFF2-40B4-BE49-F238E27FC236}">
                    <a16:creationId xmlns:a16="http://schemas.microsoft.com/office/drawing/2014/main" id="{5C19BA87-A2FA-8077-2E60-AA2E4327F561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+9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Прямая соединительная линия 97">
                <a:extLst>
                  <a:ext uri="{FF2B5EF4-FFF2-40B4-BE49-F238E27FC236}">
                    <a16:creationId xmlns:a16="http://schemas.microsoft.com/office/drawing/2014/main" id="{803140F3-B120-2DBC-E614-97BA8B6759C7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Прямая соединительная линия 98">
                <a:extLst>
                  <a:ext uri="{FF2B5EF4-FFF2-40B4-BE49-F238E27FC236}">
                    <a16:creationId xmlns:a16="http://schemas.microsoft.com/office/drawing/2014/main" id="{33B06A17-0C12-5748-D800-731E30B70358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D500AE1D-43C6-617A-88FB-1CB48DCFC6F9}"/>
              </a:ext>
            </a:extLst>
          </p:cNvPr>
          <p:cNvGrpSpPr/>
          <p:nvPr/>
        </p:nvGrpSpPr>
        <p:grpSpPr>
          <a:xfrm>
            <a:off x="916332" y="1119336"/>
            <a:ext cx="1464468" cy="5124741"/>
            <a:chOff x="0" y="0"/>
            <a:chExt cx="1038860" cy="4091849"/>
          </a:xfrm>
        </p:grpSpPr>
        <p:sp>
          <p:nvSpPr>
            <p:cNvPr id="125" name="Скругленный прямоугольник 1636">
              <a:extLst>
                <a:ext uri="{FF2B5EF4-FFF2-40B4-BE49-F238E27FC236}">
                  <a16:creationId xmlns:a16="http://schemas.microsoft.com/office/drawing/2014/main" id="{43A47B30-0F69-F4B9-DEE1-5D2957AAC488}"/>
                </a:ext>
              </a:extLst>
            </p:cNvPr>
            <p:cNvSpPr/>
            <p:nvPr/>
          </p:nvSpPr>
          <p:spPr>
            <a:xfrm>
              <a:off x="277586" y="0"/>
              <a:ext cx="531495" cy="29591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+10</a:t>
              </a:r>
              <a:endParaRPr lang="ru-R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6" name="Прямая со стрелкой 125">
              <a:extLst>
                <a:ext uri="{FF2B5EF4-FFF2-40B4-BE49-F238E27FC236}">
                  <a16:creationId xmlns:a16="http://schemas.microsoft.com/office/drawing/2014/main" id="{427F0380-44F2-22EE-6523-A17E05640B0C}"/>
                </a:ext>
              </a:extLst>
            </p:cNvPr>
            <p:cNvCxnSpPr/>
            <p:nvPr/>
          </p:nvCxnSpPr>
          <p:spPr>
            <a:xfrm flipH="1">
              <a:off x="266700" y="293914"/>
              <a:ext cx="194945" cy="28194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Прямая со стрелкой 126">
              <a:extLst>
                <a:ext uri="{FF2B5EF4-FFF2-40B4-BE49-F238E27FC236}">
                  <a16:creationId xmlns:a16="http://schemas.microsoft.com/office/drawing/2014/main" id="{3D52B622-E557-0042-5454-25F31AB8510A}"/>
                </a:ext>
              </a:extLst>
            </p:cNvPr>
            <p:cNvCxnSpPr/>
            <p:nvPr/>
          </p:nvCxnSpPr>
          <p:spPr>
            <a:xfrm rot="16200000" flipH="1">
              <a:off x="548277" y="352334"/>
              <a:ext cx="281940" cy="16256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8" name="Скругленный прямоугольник 1649">
              <a:extLst>
                <a:ext uri="{FF2B5EF4-FFF2-40B4-BE49-F238E27FC236}">
                  <a16:creationId xmlns:a16="http://schemas.microsoft.com/office/drawing/2014/main" id="{ADF30CE4-5F2A-ECE3-8A5F-1AD8C82B8DF6}"/>
                </a:ext>
              </a:extLst>
            </p:cNvPr>
            <p:cNvSpPr/>
            <p:nvPr/>
          </p:nvSpPr>
          <p:spPr>
            <a:xfrm>
              <a:off x="21772" y="566057"/>
              <a:ext cx="391160" cy="29273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+9</a:t>
              </a:r>
              <a:endParaRPr lang="ru-RU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Скругленный прямоугольник 1650">
              <a:extLst>
                <a:ext uri="{FF2B5EF4-FFF2-40B4-BE49-F238E27FC236}">
                  <a16:creationId xmlns:a16="http://schemas.microsoft.com/office/drawing/2014/main" id="{327AD3C0-D0DF-DFB4-FCE2-85D9D8A9A6A2}"/>
                </a:ext>
              </a:extLst>
            </p:cNvPr>
            <p:cNvSpPr/>
            <p:nvPr/>
          </p:nvSpPr>
          <p:spPr>
            <a:xfrm>
              <a:off x="647700" y="576943"/>
              <a:ext cx="391160" cy="29273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-1</a:t>
              </a:r>
              <a:endParaRPr lang="ru-RU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Скругленный прямоугольник 65">
              <a:extLst>
                <a:ext uri="{FF2B5EF4-FFF2-40B4-BE49-F238E27FC236}">
                  <a16:creationId xmlns:a16="http://schemas.microsoft.com/office/drawing/2014/main" id="{81D24493-FDF3-6EF8-FD61-DBD0D487AD6B}"/>
                </a:ext>
              </a:extLst>
            </p:cNvPr>
            <p:cNvSpPr/>
            <p:nvPr/>
          </p:nvSpPr>
          <p:spPr>
            <a:xfrm>
              <a:off x="21772" y="974272"/>
              <a:ext cx="391160" cy="29273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+8</a:t>
              </a:r>
              <a:endParaRPr lang="ru-RU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Скругленный прямоугольник 66">
              <a:extLst>
                <a:ext uri="{FF2B5EF4-FFF2-40B4-BE49-F238E27FC236}">
                  <a16:creationId xmlns:a16="http://schemas.microsoft.com/office/drawing/2014/main" id="{B401B60B-0A10-D09C-9B7D-E0B44C385E65}"/>
                </a:ext>
              </a:extLst>
            </p:cNvPr>
            <p:cNvSpPr/>
            <p:nvPr/>
          </p:nvSpPr>
          <p:spPr>
            <a:xfrm>
              <a:off x="647700" y="968829"/>
              <a:ext cx="391160" cy="29273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en-US" b="1" kern="10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-2</a:t>
              </a:r>
              <a:endParaRPr lang="ru-RU" kern="1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2" name="Прямая соединительная линия 131">
              <a:extLst>
                <a:ext uri="{FF2B5EF4-FFF2-40B4-BE49-F238E27FC236}">
                  <a16:creationId xmlns:a16="http://schemas.microsoft.com/office/drawing/2014/main" id="{5CE941C7-345F-27D4-024E-626DD48A54C2}"/>
                </a:ext>
              </a:extLst>
            </p:cNvPr>
            <p:cNvCxnSpPr/>
            <p:nvPr/>
          </p:nvCxnSpPr>
          <p:spPr>
            <a:xfrm>
              <a:off x="849086" y="870857"/>
              <a:ext cx="0" cy="10459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7705455F-BDFC-C0E5-89B1-392F03E283FE}"/>
                </a:ext>
              </a:extLst>
            </p:cNvPr>
            <p:cNvCxnSpPr/>
            <p:nvPr/>
          </p:nvCxnSpPr>
          <p:spPr>
            <a:xfrm>
              <a:off x="217715" y="859972"/>
              <a:ext cx="0" cy="10414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AF90A0F0-E626-FB66-1778-839F1769C6FC}"/>
                </a:ext>
              </a:extLst>
            </p:cNvPr>
            <p:cNvGrpSpPr/>
            <p:nvPr/>
          </p:nvGrpSpPr>
          <p:grpSpPr>
            <a:xfrm>
              <a:off x="10886" y="1262743"/>
              <a:ext cx="1017088" cy="407035"/>
              <a:chOff x="0" y="0"/>
              <a:chExt cx="1017088" cy="407035"/>
            </a:xfrm>
          </p:grpSpPr>
          <p:sp>
            <p:nvSpPr>
              <p:cNvPr id="165" name="Скругленный прямоугольник 65">
                <a:extLst>
                  <a:ext uri="{FF2B5EF4-FFF2-40B4-BE49-F238E27FC236}">
                    <a16:creationId xmlns:a16="http://schemas.microsoft.com/office/drawing/2014/main" id="{354F05FF-D699-AD10-6116-452B29997C22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+7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6" name="Скругленный прямоугольник 66">
                <a:extLst>
                  <a:ext uri="{FF2B5EF4-FFF2-40B4-BE49-F238E27FC236}">
                    <a16:creationId xmlns:a16="http://schemas.microsoft.com/office/drawing/2014/main" id="{E977228C-9719-0C2C-F739-CDD6CB295B67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-3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7" name="Прямая соединительная линия 166">
                <a:extLst>
                  <a:ext uri="{FF2B5EF4-FFF2-40B4-BE49-F238E27FC236}">
                    <a16:creationId xmlns:a16="http://schemas.microsoft.com/office/drawing/2014/main" id="{9E508568-7FBC-4DE5-2E1C-301264FE2AFC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Прямая соединительная линия 167">
                <a:extLst>
                  <a:ext uri="{FF2B5EF4-FFF2-40B4-BE49-F238E27FC236}">
                    <a16:creationId xmlns:a16="http://schemas.microsoft.com/office/drawing/2014/main" id="{40A12155-15A7-10D4-F9CC-5696A8179EA1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78626A4F-50AD-6517-8315-0AE58FD8B655}"/>
                </a:ext>
              </a:extLst>
            </p:cNvPr>
            <p:cNvGrpSpPr/>
            <p:nvPr/>
          </p:nvGrpSpPr>
          <p:grpSpPr>
            <a:xfrm>
              <a:off x="10886" y="1665514"/>
              <a:ext cx="1017088" cy="407035"/>
              <a:chOff x="0" y="0"/>
              <a:chExt cx="1017088" cy="407035"/>
            </a:xfrm>
          </p:grpSpPr>
          <p:sp>
            <p:nvSpPr>
              <p:cNvPr id="161" name="Скругленный прямоугольник 65">
                <a:extLst>
                  <a:ext uri="{FF2B5EF4-FFF2-40B4-BE49-F238E27FC236}">
                    <a16:creationId xmlns:a16="http://schemas.microsoft.com/office/drawing/2014/main" id="{9BDC6320-6865-112D-F3B9-22578CC85A94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+6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2" name="Скругленный прямоугольник 66">
                <a:extLst>
                  <a:ext uri="{FF2B5EF4-FFF2-40B4-BE49-F238E27FC236}">
                    <a16:creationId xmlns:a16="http://schemas.microsoft.com/office/drawing/2014/main" id="{B46A0E58-8FD1-6932-6D0C-688F160D7E04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-4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3" name="Прямая соединительная линия 162">
                <a:extLst>
                  <a:ext uri="{FF2B5EF4-FFF2-40B4-BE49-F238E27FC236}">
                    <a16:creationId xmlns:a16="http://schemas.microsoft.com/office/drawing/2014/main" id="{5D5D8F21-874C-103C-84F7-B8637BA54A48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Прямая соединительная линия 163">
                <a:extLst>
                  <a:ext uri="{FF2B5EF4-FFF2-40B4-BE49-F238E27FC236}">
                    <a16:creationId xmlns:a16="http://schemas.microsoft.com/office/drawing/2014/main" id="{0DB8E926-4A95-F7DD-0442-1FC123B2F40B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Группа 135">
              <a:extLst>
                <a:ext uri="{FF2B5EF4-FFF2-40B4-BE49-F238E27FC236}">
                  <a16:creationId xmlns:a16="http://schemas.microsoft.com/office/drawing/2014/main" id="{9A053A0D-AC73-C832-C4B2-BA8A4ED4118D}"/>
                </a:ext>
              </a:extLst>
            </p:cNvPr>
            <p:cNvGrpSpPr/>
            <p:nvPr/>
          </p:nvGrpSpPr>
          <p:grpSpPr>
            <a:xfrm>
              <a:off x="5443" y="2062843"/>
              <a:ext cx="1017088" cy="407035"/>
              <a:chOff x="0" y="0"/>
              <a:chExt cx="1017088" cy="407035"/>
            </a:xfrm>
          </p:grpSpPr>
          <p:sp>
            <p:nvSpPr>
              <p:cNvPr id="157" name="Скругленный прямоугольник 65">
                <a:extLst>
                  <a:ext uri="{FF2B5EF4-FFF2-40B4-BE49-F238E27FC236}">
                    <a16:creationId xmlns:a16="http://schemas.microsoft.com/office/drawing/2014/main" id="{C91D6E13-D72A-7DA2-150E-8237C3651DFB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+5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Скругленный прямоугольник 66">
                <a:extLst>
                  <a:ext uri="{FF2B5EF4-FFF2-40B4-BE49-F238E27FC236}">
                    <a16:creationId xmlns:a16="http://schemas.microsoft.com/office/drawing/2014/main" id="{D0081B19-0847-69CC-25E5-05F949846A44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-5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9" name="Прямая соединительная линия 158">
                <a:extLst>
                  <a:ext uri="{FF2B5EF4-FFF2-40B4-BE49-F238E27FC236}">
                    <a16:creationId xmlns:a16="http://schemas.microsoft.com/office/drawing/2014/main" id="{C0B4BAD1-B4F5-6FE2-E4CE-20D859B0F993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Прямая соединительная линия 159">
                <a:extLst>
                  <a:ext uri="{FF2B5EF4-FFF2-40B4-BE49-F238E27FC236}">
                    <a16:creationId xmlns:a16="http://schemas.microsoft.com/office/drawing/2014/main" id="{A9420DC6-60C4-05ED-0760-44851BC823B5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7" name="Группа 136">
              <a:extLst>
                <a:ext uri="{FF2B5EF4-FFF2-40B4-BE49-F238E27FC236}">
                  <a16:creationId xmlns:a16="http://schemas.microsoft.com/office/drawing/2014/main" id="{DD3890C5-69D4-EBB6-DD56-7230A9A356F3}"/>
                </a:ext>
              </a:extLst>
            </p:cNvPr>
            <p:cNvGrpSpPr/>
            <p:nvPr/>
          </p:nvGrpSpPr>
          <p:grpSpPr>
            <a:xfrm>
              <a:off x="5443" y="2471057"/>
              <a:ext cx="1017088" cy="407035"/>
              <a:chOff x="0" y="0"/>
              <a:chExt cx="1017088" cy="407035"/>
            </a:xfrm>
          </p:grpSpPr>
          <p:sp>
            <p:nvSpPr>
              <p:cNvPr id="153" name="Скругленный прямоугольник 65">
                <a:extLst>
                  <a:ext uri="{FF2B5EF4-FFF2-40B4-BE49-F238E27FC236}">
                    <a16:creationId xmlns:a16="http://schemas.microsoft.com/office/drawing/2014/main" id="{3AFC8A80-484F-A6A9-9D09-7E5886631101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+4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4" name="Скругленный прямоугольник 66">
                <a:extLst>
                  <a:ext uri="{FF2B5EF4-FFF2-40B4-BE49-F238E27FC236}">
                    <a16:creationId xmlns:a16="http://schemas.microsoft.com/office/drawing/2014/main" id="{E31A01FD-74A1-66F2-CAAA-0DEA3B5BDF17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-6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5" name="Прямая соединительная линия 154">
                <a:extLst>
                  <a:ext uri="{FF2B5EF4-FFF2-40B4-BE49-F238E27FC236}">
                    <a16:creationId xmlns:a16="http://schemas.microsoft.com/office/drawing/2014/main" id="{75A809C3-A964-7E86-D76B-839DB5A21154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Прямая соединительная линия 155">
                <a:extLst>
                  <a:ext uri="{FF2B5EF4-FFF2-40B4-BE49-F238E27FC236}">
                    <a16:creationId xmlns:a16="http://schemas.microsoft.com/office/drawing/2014/main" id="{AD9711A3-B456-0AA5-23F0-19C2606B0B3E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Группа 137">
              <a:extLst>
                <a:ext uri="{FF2B5EF4-FFF2-40B4-BE49-F238E27FC236}">
                  <a16:creationId xmlns:a16="http://schemas.microsoft.com/office/drawing/2014/main" id="{5B39E97A-1A66-6238-1284-76AC61A3C498}"/>
                </a:ext>
              </a:extLst>
            </p:cNvPr>
            <p:cNvGrpSpPr/>
            <p:nvPr/>
          </p:nvGrpSpPr>
          <p:grpSpPr>
            <a:xfrm>
              <a:off x="5443" y="2879272"/>
              <a:ext cx="1017088" cy="407035"/>
              <a:chOff x="0" y="0"/>
              <a:chExt cx="1017088" cy="407035"/>
            </a:xfrm>
          </p:grpSpPr>
          <p:sp>
            <p:nvSpPr>
              <p:cNvPr id="149" name="Скругленный прямоугольник 65">
                <a:extLst>
                  <a:ext uri="{FF2B5EF4-FFF2-40B4-BE49-F238E27FC236}">
                    <a16:creationId xmlns:a16="http://schemas.microsoft.com/office/drawing/2014/main" id="{ADFD7D1D-A3C3-0D55-DEE6-C67FDF8A5CBD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+3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Скругленный прямоугольник 66">
                <a:extLst>
                  <a:ext uri="{FF2B5EF4-FFF2-40B4-BE49-F238E27FC236}">
                    <a16:creationId xmlns:a16="http://schemas.microsoft.com/office/drawing/2014/main" id="{A1447FA4-A254-3545-2EEB-4C7385FF8CB8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-7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1" name="Прямая соединительная линия 150">
                <a:extLst>
                  <a:ext uri="{FF2B5EF4-FFF2-40B4-BE49-F238E27FC236}">
                    <a16:creationId xmlns:a16="http://schemas.microsoft.com/office/drawing/2014/main" id="{9773E62C-F3CF-0E2C-1A5F-EC48B7A45278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Прямая соединительная линия 151">
                <a:extLst>
                  <a:ext uri="{FF2B5EF4-FFF2-40B4-BE49-F238E27FC236}">
                    <a16:creationId xmlns:a16="http://schemas.microsoft.com/office/drawing/2014/main" id="{C5D30EC9-CE20-5AB4-C9AB-3942AB998535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Группа 138">
              <a:extLst>
                <a:ext uri="{FF2B5EF4-FFF2-40B4-BE49-F238E27FC236}">
                  <a16:creationId xmlns:a16="http://schemas.microsoft.com/office/drawing/2014/main" id="{9147DAD5-2150-A63A-AF75-0C6843CF7987}"/>
                </a:ext>
              </a:extLst>
            </p:cNvPr>
            <p:cNvGrpSpPr/>
            <p:nvPr/>
          </p:nvGrpSpPr>
          <p:grpSpPr>
            <a:xfrm>
              <a:off x="0" y="3287486"/>
              <a:ext cx="1017088" cy="407035"/>
              <a:chOff x="0" y="0"/>
              <a:chExt cx="1017088" cy="407035"/>
            </a:xfrm>
          </p:grpSpPr>
          <p:sp>
            <p:nvSpPr>
              <p:cNvPr id="145" name="Скругленный прямоугольник 65">
                <a:extLst>
                  <a:ext uri="{FF2B5EF4-FFF2-40B4-BE49-F238E27FC236}">
                    <a16:creationId xmlns:a16="http://schemas.microsoft.com/office/drawing/2014/main" id="{D30D62EB-2B76-0076-DE72-1C7A2C845F45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+2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6" name="Скругленный прямоугольник 66">
                <a:extLst>
                  <a:ext uri="{FF2B5EF4-FFF2-40B4-BE49-F238E27FC236}">
                    <a16:creationId xmlns:a16="http://schemas.microsoft.com/office/drawing/2014/main" id="{8A434787-72F0-D6DC-BC2E-4BADFCFEA8F1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-8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7" name="Прямая соединительная линия 146">
                <a:extLst>
                  <a:ext uri="{FF2B5EF4-FFF2-40B4-BE49-F238E27FC236}">
                    <a16:creationId xmlns:a16="http://schemas.microsoft.com/office/drawing/2014/main" id="{F59E37CD-CC24-9C5A-F9B3-915F20CB439E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Прямая соединительная линия 147">
                <a:extLst>
                  <a:ext uri="{FF2B5EF4-FFF2-40B4-BE49-F238E27FC236}">
                    <a16:creationId xmlns:a16="http://schemas.microsoft.com/office/drawing/2014/main" id="{F7F2B2C2-5706-2F4D-D1A8-B4A998FA06BF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Группа 139">
              <a:extLst>
                <a:ext uri="{FF2B5EF4-FFF2-40B4-BE49-F238E27FC236}">
                  <a16:creationId xmlns:a16="http://schemas.microsoft.com/office/drawing/2014/main" id="{D3065F74-DF4F-0C2C-F301-3194F7295E61}"/>
                </a:ext>
              </a:extLst>
            </p:cNvPr>
            <p:cNvGrpSpPr/>
            <p:nvPr/>
          </p:nvGrpSpPr>
          <p:grpSpPr>
            <a:xfrm>
              <a:off x="0" y="3684814"/>
              <a:ext cx="1017088" cy="407035"/>
              <a:chOff x="0" y="0"/>
              <a:chExt cx="1017088" cy="407035"/>
            </a:xfrm>
          </p:grpSpPr>
          <p:sp>
            <p:nvSpPr>
              <p:cNvPr id="141" name="Скругленный прямоугольник 65">
                <a:extLst>
                  <a:ext uri="{FF2B5EF4-FFF2-40B4-BE49-F238E27FC236}">
                    <a16:creationId xmlns:a16="http://schemas.microsoft.com/office/drawing/2014/main" id="{B8BC6611-5FDA-053D-220A-370B1452A8A5}"/>
                  </a:ext>
                </a:extLst>
              </p:cNvPr>
              <p:cNvSpPr/>
              <p:nvPr/>
            </p:nvSpPr>
            <p:spPr>
              <a:xfrm>
                <a:off x="0" y="114300"/>
                <a:ext cx="391160" cy="29273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+1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2" name="Скругленный прямоугольник 66">
                <a:extLst>
                  <a:ext uri="{FF2B5EF4-FFF2-40B4-BE49-F238E27FC236}">
                    <a16:creationId xmlns:a16="http://schemas.microsoft.com/office/drawing/2014/main" id="{4077E5FC-053A-4F65-BA98-5F13D656CAF8}"/>
                  </a:ext>
                </a:extLst>
              </p:cNvPr>
              <p:cNvSpPr/>
              <p:nvPr/>
            </p:nvSpPr>
            <p:spPr>
              <a:xfrm>
                <a:off x="625928" y="108857"/>
                <a:ext cx="391160" cy="292735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b="1" kern="10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19050" dir="2700000" algn="tl">
                        <a:schemeClr val="dk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-9</a:t>
                </a:r>
                <a:endParaRPr lang="ru-R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3" name="Прямая соединительная линия 142">
                <a:extLst>
                  <a:ext uri="{FF2B5EF4-FFF2-40B4-BE49-F238E27FC236}">
                    <a16:creationId xmlns:a16="http://schemas.microsoft.com/office/drawing/2014/main" id="{2CAC4C46-D4F0-D491-4E3A-B93A32CAAB0E}"/>
                  </a:ext>
                </a:extLst>
              </p:cNvPr>
              <p:cNvCxnSpPr/>
              <p:nvPr/>
            </p:nvCxnSpPr>
            <p:spPr>
              <a:xfrm>
                <a:off x="827314" y="5442"/>
                <a:ext cx="0" cy="10459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Прямая соединительная линия 143">
                <a:extLst>
                  <a:ext uri="{FF2B5EF4-FFF2-40B4-BE49-F238E27FC236}">
                    <a16:creationId xmlns:a16="http://schemas.microsoft.com/office/drawing/2014/main" id="{E6E28CCB-6B3E-E33E-E9D3-2AC50241C8EE}"/>
                  </a:ext>
                </a:extLst>
              </p:cNvPr>
              <p:cNvCxnSpPr/>
              <p:nvPr/>
            </p:nvCxnSpPr>
            <p:spPr>
              <a:xfrm>
                <a:off x="195943" y="0"/>
                <a:ext cx="0" cy="10414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1" name="Выноска: стрелка влево 170">
            <a:extLst>
              <a:ext uri="{FF2B5EF4-FFF2-40B4-BE49-F238E27FC236}">
                <a16:creationId xmlns:a16="http://schemas.microsoft.com/office/drawing/2014/main" id="{9682779B-BE10-0A93-C608-669DB6385F75}"/>
              </a:ext>
            </a:extLst>
          </p:cNvPr>
          <p:cNvSpPr/>
          <p:nvPr/>
        </p:nvSpPr>
        <p:spPr>
          <a:xfrm>
            <a:off x="5799310" y="4923490"/>
            <a:ext cx="2301505" cy="1373021"/>
          </a:xfrm>
          <a:prstGeom prst="leftArrowCallo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formulasi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42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53C1B14-04D5-FDA0-4566-6BF191E0B1FA}"/>
              </a:ext>
            </a:extLst>
          </p:cNvPr>
          <p:cNvSpPr/>
          <p:nvPr/>
        </p:nvSpPr>
        <p:spPr>
          <a:xfrm>
            <a:off x="2182761" y="304800"/>
            <a:ext cx="8672052" cy="85540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Abakusda “Aralash usul” texnikasi</a:t>
            </a:r>
            <a:endParaRPr lang="ru-RU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Выноска: стрелка вправо 2">
            <a:extLst>
              <a:ext uri="{FF2B5EF4-FFF2-40B4-BE49-F238E27FC236}">
                <a16:creationId xmlns:a16="http://schemas.microsoft.com/office/drawing/2014/main" id="{11959DAA-A529-D31C-7A70-82D77E3C316E}"/>
              </a:ext>
            </a:extLst>
          </p:cNvPr>
          <p:cNvSpPr/>
          <p:nvPr/>
        </p:nvSpPr>
        <p:spPr>
          <a:xfrm>
            <a:off x="1288027" y="1573161"/>
            <a:ext cx="4807974" cy="1855839"/>
          </a:xfrm>
          <a:prstGeom prst="rightArrowCallo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Aralash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	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yordamchi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yordamchi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donachalarini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qo‘llash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texnikasi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711904-7A58-B0AB-3440-046C61CF0C6F}"/>
              </a:ext>
            </a:extLst>
          </p:cNvPr>
          <p:cNvSpPr/>
          <p:nvPr/>
        </p:nvSpPr>
        <p:spPr>
          <a:xfrm>
            <a:off x="6204154" y="1573161"/>
            <a:ext cx="5319251" cy="185583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➕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5+9, 5+8, 6+8, 5+7, 6+7, 7+7, 6+6, 7+6, 8+6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➖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Ayirish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14–8, 12–7, 13–7, 14–7, 11–6, 12–6, 13–6, 14–6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AE712CBC-472D-BDD9-2A92-EA866B5E3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027" y="4618221"/>
            <a:ext cx="4929555" cy="20313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abakusga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yozamiz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yordamchi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ortiqcha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yordamchi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formulasi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bajariladi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4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–5 + 4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+ 10 – 5 + 4 = 14</a:t>
            </a:r>
          </a:p>
        </p:txBody>
      </p:sp>
      <p:sp>
        <p:nvSpPr>
          <p:cNvPr id="27" name="Выноска: стрелка вниз 26">
            <a:extLst>
              <a:ext uri="{FF2B5EF4-FFF2-40B4-BE49-F238E27FC236}">
                <a16:creationId xmlns:a16="http://schemas.microsoft.com/office/drawing/2014/main" id="{D08C70FE-AA99-ECCE-52DA-BC741EE0B4E9}"/>
              </a:ext>
            </a:extLst>
          </p:cNvPr>
          <p:cNvSpPr/>
          <p:nvPr/>
        </p:nvSpPr>
        <p:spPr>
          <a:xfrm>
            <a:off x="2209139" y="3677265"/>
            <a:ext cx="3087329" cy="940956"/>
          </a:xfrm>
          <a:prstGeom prst="downArrowCallo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Misol: 5 + 9 = ?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Выноска: стрелка вниз 28">
            <a:extLst>
              <a:ext uri="{FF2B5EF4-FFF2-40B4-BE49-F238E27FC236}">
                <a16:creationId xmlns:a16="http://schemas.microsoft.com/office/drawing/2014/main" id="{30879316-B6A6-754A-63C7-C12A966EAE7F}"/>
              </a:ext>
            </a:extLst>
          </p:cNvPr>
          <p:cNvSpPr/>
          <p:nvPr/>
        </p:nvSpPr>
        <p:spPr>
          <a:xfrm>
            <a:off x="7641459" y="3677265"/>
            <a:ext cx="3087329" cy="940956"/>
          </a:xfrm>
          <a:prstGeom prst="downArrowCallou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 + 8 = ?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AE0B8177-0F70-1D89-662A-0BCB78D5D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409" y="4632587"/>
            <a:ext cx="5191431" cy="20313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+10 – 5 + 3</a:t>
            </a:r>
            <a:endParaRPr lang="en-US" alt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Yuqoridan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ayiriladi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pastdan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qo‘shiladi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6 + 10 – 5 + 3 = 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kumimoji="0" lang="ru-RU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Tushuntirish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Yuqoridagi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pastdagi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kumimoji="0" lang="en-US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shunchaki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3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qo‘shamiz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95521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0C5755-D4BB-54CE-42B0-2AB7A9AB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37" y="432618"/>
            <a:ext cx="9252155" cy="4286865"/>
          </a:xfrm>
        </p:spPr>
        <p:txBody>
          <a:bodyPr>
            <a:noAutofit/>
          </a:bodyPr>
          <a:lstStyle/>
          <a:p>
            <a:pPr algn="ctr"/>
            <a:r>
              <a:rPr lang="it-IT" sz="28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Fikrlash – insonning atrof-muhitni anglash, tajriba jamg‘arish va kelajakni rejalashtirish qobiliyatidir. Tafakkur rivojlanadi va turli shakllarda namoyon bo‘ladi. </a:t>
            </a:r>
            <a:br>
              <a:rPr lang="ru-RU" sz="2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manbalarda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fikrlashning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qayd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dirty="0">
              <a:solidFill>
                <a:srgbClr val="C00000"/>
              </a:solidFill>
            </a:endParaRPr>
          </a:p>
        </p:txBody>
      </p:sp>
      <p:graphicFrame>
        <p:nvGraphicFramePr>
          <p:cNvPr id="23" name="Схема 22">
            <a:extLst>
              <a:ext uri="{FF2B5EF4-FFF2-40B4-BE49-F238E27FC236}">
                <a16:creationId xmlns:a16="http://schemas.microsoft.com/office/drawing/2014/main" id="{1A5AAB6E-577E-E15B-1BE7-0746114B50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761933"/>
              </p:ext>
            </p:extLst>
          </p:nvPr>
        </p:nvGraphicFramePr>
        <p:xfrm>
          <a:off x="2635047" y="4282637"/>
          <a:ext cx="5338916" cy="118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Схема 18">
            <a:extLst>
              <a:ext uri="{FF2B5EF4-FFF2-40B4-BE49-F238E27FC236}">
                <a16:creationId xmlns:a16="http://schemas.microsoft.com/office/drawing/2014/main" id="{7258FDF6-18C6-D0F1-F519-202B665E4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65039"/>
              </p:ext>
            </p:extLst>
          </p:nvPr>
        </p:nvGraphicFramePr>
        <p:xfrm>
          <a:off x="2625212" y="3435836"/>
          <a:ext cx="6204155" cy="1182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6" name="Схема 25">
            <a:extLst>
              <a:ext uri="{FF2B5EF4-FFF2-40B4-BE49-F238E27FC236}">
                <a16:creationId xmlns:a16="http://schemas.microsoft.com/office/drawing/2014/main" id="{B2DF8B72-6727-4FB4-7453-3B74FD4A4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732907"/>
              </p:ext>
            </p:extLst>
          </p:nvPr>
        </p:nvGraphicFramePr>
        <p:xfrm>
          <a:off x="2644878" y="5174831"/>
          <a:ext cx="6459796" cy="113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62308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056258E-1F8B-73B3-EAB0-8049600E6503}"/>
              </a:ext>
            </a:extLst>
          </p:cNvPr>
          <p:cNvSpPr txBox="1"/>
          <p:nvPr/>
        </p:nvSpPr>
        <p:spPr>
          <a:xfrm>
            <a:off x="4971435" y="144762"/>
            <a:ext cx="72439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Vizual-samarali fikrlash va uning boshlang‘ich ta’limdagi o‘rni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22FE22-98BF-CE89-0060-6BA8D8A55993}"/>
              </a:ext>
            </a:extLst>
          </p:cNvPr>
          <p:cNvSpPr txBox="1"/>
          <p:nvPr/>
        </p:nvSpPr>
        <p:spPr>
          <a:xfrm>
            <a:off x="5889524" y="1320558"/>
            <a:ext cx="582069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</a:rPr>
              <a:t>	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Vizual-samarali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fikrlash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– real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ob’ektlar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bilan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ishlash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orqali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bilim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olish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shakli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Boshlang‘ich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ta’limda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amaliy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mashg‘ulotlar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orqali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bu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fikrlashni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rivojlantirish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muhim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.</a:t>
            </a:r>
            <a:r>
              <a:rPr lang="it-IT" sz="2800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  <a:r>
              <a:rPr lang="it-IT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algn="just"/>
            <a:r>
              <a:rPr lang="it-IT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Shuning uchun boshlang‘ich sinf matematika darslarida amaliy mashg‘ulotlardan keng foydalanish, manipulyativ vositalar – </a:t>
            </a:r>
            <a:r>
              <a:rPr lang="it-IT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hisob taxtachalari ya’ni abakus </a:t>
            </a:r>
            <a:r>
              <a:rPr lang="it-IT" sz="2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orqali tushunchalarni shakllantirish lozim.</a:t>
            </a: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98C5B79-41A5-B676-C921-4861D23A8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6" y="1098869"/>
            <a:ext cx="5053781" cy="505378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55933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F248E02-E0C5-1953-1248-813EC0673186}"/>
              </a:ext>
            </a:extLst>
          </p:cNvPr>
          <p:cNvGrpSpPr/>
          <p:nvPr/>
        </p:nvGrpSpPr>
        <p:grpSpPr>
          <a:xfrm>
            <a:off x="553718" y="-524697"/>
            <a:ext cx="11522989" cy="7242751"/>
            <a:chOff x="553718" y="-524697"/>
            <a:chExt cx="11522989" cy="7242751"/>
          </a:xfrm>
        </p:grpSpPr>
        <p:sp>
          <p:nvSpPr>
            <p:cNvPr id="2" name="Прямоугольник: скругленные противолежащие углы 1">
              <a:extLst>
                <a:ext uri="{FF2B5EF4-FFF2-40B4-BE49-F238E27FC236}">
                  <a16:creationId xmlns:a16="http://schemas.microsoft.com/office/drawing/2014/main" id="{BCE0896C-FE79-FF91-099A-855202DBD4C3}"/>
                </a:ext>
              </a:extLst>
            </p:cNvPr>
            <p:cNvSpPr/>
            <p:nvPr/>
          </p:nvSpPr>
          <p:spPr>
            <a:xfrm>
              <a:off x="1640348" y="139947"/>
              <a:ext cx="9301317" cy="1445014"/>
            </a:xfrm>
            <a:prstGeom prst="round2Diag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Eng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samarali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manipulyativ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vositalardan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biri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— </a:t>
              </a:r>
              <a:r>
                <a:rPr lang="en-US" sz="24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ya’ni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hisob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taxtachasi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hisoblanadi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U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o‘quvchilarda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qo‘l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harakati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vizual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sezgi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asosida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hisoblashni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o‘rgatadi</a:t>
              </a:r>
              <a:r>
                <a:rPr lang="en-US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ru-RU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CC377A66-264D-1435-BEF7-A9913CC46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3547">
              <a:off x="553718" y="-524697"/>
              <a:ext cx="6858000" cy="6858000"/>
            </a:xfrm>
            <a:prstGeom prst="rect">
              <a:avLst/>
            </a:prstGeom>
          </p:spPr>
        </p:pic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86DE4619-F0CE-10AC-4161-6FBCB9ABF2E6}"/>
                </a:ext>
              </a:extLst>
            </p:cNvPr>
            <p:cNvSpPr/>
            <p:nvPr/>
          </p:nvSpPr>
          <p:spPr>
            <a:xfrm>
              <a:off x="7108467" y="1796864"/>
              <a:ext cx="4968240" cy="2214878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orqali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o‘quvchilar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nafaqat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hisoblashni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balki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tafakkur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tezligini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e’tibor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xotirani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ham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vaqtning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o‘zida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rivojlantiradilar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 algn="ctr"/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usul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ayniqsa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boshlang‘ich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sinfda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mantiqiy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fikrlashni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shakllantirishda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samarali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vosita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hisoblanadi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0D2A568-C28B-621C-5628-2B19BB3E6566}"/>
                </a:ext>
              </a:extLst>
            </p:cNvPr>
            <p:cNvSpPr/>
            <p:nvPr/>
          </p:nvSpPr>
          <p:spPr>
            <a:xfrm>
              <a:off x="955040" y="4480560"/>
              <a:ext cx="5262880" cy="2237494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Abakusdan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foydalanilgan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darslar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o‘quvchilarda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mustaqil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fikrlash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tahlil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qilish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yechim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topish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ko‘nikmalarini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shakllantiradi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</a:p>
            <a:p>
              <a:pPr algn="ctr"/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orqali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matematik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amallarni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bajarish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jarayoni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o‘quvchi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ongida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izchil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aniq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tasvirlanadi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Прямоугольник: скругленные углы 10">
              <a:extLst>
                <a:ext uri="{FF2B5EF4-FFF2-40B4-BE49-F238E27FC236}">
                  <a16:creationId xmlns:a16="http://schemas.microsoft.com/office/drawing/2014/main" id="{7526B3D8-9A85-8683-BED4-94A515BE881F}"/>
                </a:ext>
              </a:extLst>
            </p:cNvPr>
            <p:cNvSpPr/>
            <p:nvPr/>
          </p:nvSpPr>
          <p:spPr>
            <a:xfrm>
              <a:off x="6624320" y="4480560"/>
              <a:ext cx="5334000" cy="2237494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Tadqiqotlar shuni ko‘rsatadiki, abakusdan foydalangan o‘quvchilar matematik topshiriqlarni an’anaviy usulda o‘qigan tengdoshlariga nisbatan tezroq va aniqroq bajaradilar</a:t>
              </a:r>
              <a:endParaRPr lang="ru-RU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97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B8531316-87D4-7C2B-158F-28B157B03640}"/>
              </a:ext>
            </a:extLst>
          </p:cNvPr>
          <p:cNvGrpSpPr/>
          <p:nvPr/>
        </p:nvGrpSpPr>
        <p:grpSpPr>
          <a:xfrm>
            <a:off x="1238863" y="383458"/>
            <a:ext cx="10314305" cy="6218903"/>
            <a:chOff x="1238863" y="383458"/>
            <a:chExt cx="10314305" cy="6218903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D02BF8E2-62DD-EBD1-7678-DE9C8A05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8724" y="4024583"/>
              <a:ext cx="4444444" cy="2577778"/>
            </a:xfrm>
            <a:prstGeom prst="rect">
              <a:avLst/>
            </a:prstGeom>
          </p:spPr>
        </p:pic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66F35726-5448-1B68-E4ED-B7270DA042FA}"/>
                </a:ext>
              </a:extLst>
            </p:cNvPr>
            <p:cNvGrpSpPr/>
            <p:nvPr/>
          </p:nvGrpSpPr>
          <p:grpSpPr>
            <a:xfrm>
              <a:off x="1238863" y="383458"/>
              <a:ext cx="10264880" cy="6145162"/>
              <a:chOff x="963560" y="226142"/>
              <a:chExt cx="10264880" cy="6145162"/>
            </a:xfrm>
          </p:grpSpPr>
          <p:sp>
            <p:nvSpPr>
              <p:cNvPr id="7" name="Прямоугольник: скругленные противолежащие углы 6">
                <a:extLst>
                  <a:ext uri="{FF2B5EF4-FFF2-40B4-BE49-F238E27FC236}">
                    <a16:creationId xmlns:a16="http://schemas.microsoft.com/office/drawing/2014/main" id="{D03321B9-C04D-D2BC-6932-46A9A7DDDD45}"/>
                  </a:ext>
                </a:extLst>
              </p:cNvPr>
              <p:cNvSpPr/>
              <p:nvPr/>
            </p:nvSpPr>
            <p:spPr>
              <a:xfrm>
                <a:off x="7108724" y="1384621"/>
                <a:ext cx="4119716" cy="2074606"/>
              </a:xfrm>
              <a:prstGeom prst="round2Diag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Xalqaro</a:t>
                </a:r>
                <a:r>
                  <a:rPr 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shakllari</a:t>
                </a:r>
                <a:r>
                  <a:rPr lang="en-US" sz="2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b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sz="24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Yaponiya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Serobyan</a:t>
                </a:r>
                <a:b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sz="24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Xitoy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Suan-pan</a:t>
                </a:r>
                <a:b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Rossiya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Rus </a:t>
                </a:r>
                <a:r>
                  <a:rPr lang="en-US" sz="24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schyoti</a:t>
                </a:r>
                <a:r>
                  <a:rPr lang="en-US" sz="2400" i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(Shot)</a:t>
                </a:r>
                <a:b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en-US" sz="24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Qadimgi</a:t>
                </a:r>
                <a:r>
                  <a:rPr lang="en-US" sz="2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Yunonlar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400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Abak</a:t>
                </a:r>
                <a:endParaRPr lang="ru-RU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C80CC6FD-BAD2-DB62-5767-12E6FB8B5D9B}"/>
                  </a:ext>
                </a:extLst>
              </p:cNvPr>
              <p:cNvSpPr/>
              <p:nvPr/>
            </p:nvSpPr>
            <p:spPr>
              <a:xfrm>
                <a:off x="1730476" y="226142"/>
                <a:ext cx="9006349" cy="914400"/>
              </a:xfrm>
              <a:prstGeom prst="round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Abakusdan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foydalanish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tarixi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metodik</a:t>
                </a: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ahamiyati</a:t>
                </a:r>
                <a:endParaRPr lang="ru-RU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Прямоугольник: скругленные противолежащие углы 9">
                <a:extLst>
                  <a:ext uri="{FF2B5EF4-FFF2-40B4-BE49-F238E27FC236}">
                    <a16:creationId xmlns:a16="http://schemas.microsoft.com/office/drawing/2014/main" id="{86402543-8BDF-9424-8EA0-CB1EA3E90F64}"/>
                  </a:ext>
                </a:extLst>
              </p:cNvPr>
              <p:cNvSpPr/>
              <p:nvPr/>
            </p:nvSpPr>
            <p:spPr>
              <a:xfrm>
                <a:off x="963560" y="1338781"/>
                <a:ext cx="5388079" cy="2977580"/>
              </a:xfrm>
              <a:prstGeom prst="round2Diag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Abakus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qadimgi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Yunonistonda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miloddan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avvalgi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V–IV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asrlarda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yaratilgan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hisoblash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taxtasi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bo‘lib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arifmetik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amallarni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qo‘shish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ayirish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ko‘paytirish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soddalashtirish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tezlashtirish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uchun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ishlatilgan</a:t>
                </a:r>
                <a:r>
                  <a:rPr lang="en-US" sz="2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Прямоугольник: скругленные противолежащие углы 11">
                <a:extLst>
                  <a:ext uri="{FF2B5EF4-FFF2-40B4-BE49-F238E27FC236}">
                    <a16:creationId xmlns:a16="http://schemas.microsoft.com/office/drawing/2014/main" id="{CDE0752D-9CBF-7C4A-756D-677588F5093A}"/>
                  </a:ext>
                </a:extLst>
              </p:cNvPr>
              <p:cNvSpPr/>
              <p:nvPr/>
            </p:nvSpPr>
            <p:spPr>
              <a:xfrm>
                <a:off x="1022289" y="4389972"/>
                <a:ext cx="5211094" cy="1981332"/>
              </a:xfrm>
              <a:prstGeom prst="round2Diag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Ushbu vositalar sivilizatsiyalarning o‘ziga xos hisoblash an’analarini aks ettiradi, biroq umumiy maqsad – hisoblashni tez va qulay bajarishdir.</a:t>
                </a:r>
                <a:endParaRPr lang="ru-RU" sz="24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343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5DF51AD5-1C3E-2E9C-51C5-C4C6676D96FD}"/>
              </a:ext>
            </a:extLst>
          </p:cNvPr>
          <p:cNvGrpSpPr/>
          <p:nvPr/>
        </p:nvGrpSpPr>
        <p:grpSpPr>
          <a:xfrm>
            <a:off x="983226" y="269095"/>
            <a:ext cx="10949504" cy="6458393"/>
            <a:chOff x="983226" y="269095"/>
            <a:chExt cx="10949504" cy="6458393"/>
          </a:xfrm>
        </p:grpSpPr>
        <p:sp>
          <p:nvSpPr>
            <p:cNvPr id="2" name="Прямоугольник: скругленные противолежащие углы 1">
              <a:extLst>
                <a:ext uri="{FF2B5EF4-FFF2-40B4-BE49-F238E27FC236}">
                  <a16:creationId xmlns:a16="http://schemas.microsoft.com/office/drawing/2014/main" id="{78EC8E50-3C1B-E8B5-734E-B1DCA6F275D4}"/>
                </a:ext>
              </a:extLst>
            </p:cNvPr>
            <p:cNvSpPr/>
            <p:nvPr/>
          </p:nvSpPr>
          <p:spPr>
            <a:xfrm>
              <a:off x="2163095" y="269095"/>
              <a:ext cx="8259097" cy="796414"/>
            </a:xfrm>
            <a:prstGeom prst="round2Diag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Abakusdan foydalanish: joylashtirish va asosiy qoidalar</a:t>
              </a:r>
              <a:endParaRPr lang="ru-RU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95D7A13A-BDC4-B1F9-19B9-041621C506AF}"/>
                </a:ext>
              </a:extLst>
            </p:cNvPr>
            <p:cNvSpPr/>
            <p:nvPr/>
          </p:nvSpPr>
          <p:spPr>
            <a:xfrm>
              <a:off x="983226" y="1458616"/>
              <a:ext cx="3057832" cy="1707371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Abakusni</a:t>
              </a:r>
              <a:r>
                <a:rPr lang="en-US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joylashtirish</a:t>
              </a:r>
              <a:b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partaga,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o‘quvchining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qornidan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8–10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uzoqlikda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tekis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to‘g‘ri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holatda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qo‘yiladi</a:t>
              </a:r>
              <a:r>
                <a: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u-RU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78891094-AB9E-9B68-2ADF-EBC26170B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4422305" y="1458616"/>
              <a:ext cx="1673695" cy="1831590"/>
            </a:xfrm>
            <a:prstGeom prst="rect">
              <a:avLst/>
            </a:prstGeom>
          </p:spPr>
        </p:pic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1E6D110E-57ED-AC65-98CC-DF331FCE7F70}"/>
                </a:ext>
              </a:extLst>
            </p:cNvPr>
            <p:cNvSpPr/>
            <p:nvPr/>
          </p:nvSpPr>
          <p:spPr>
            <a:xfrm>
              <a:off x="6423168" y="1458616"/>
              <a:ext cx="3057832" cy="1707371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Qalamni ushlash qoidasi</a:t>
              </a:r>
              <a:br>
                <a:rPr 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Sanashni boshlashdan avval o‘ng qo‘lda qalam (ruchka) to‘g‘ri ushlab turiladi</a:t>
              </a:r>
              <a:endPara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0E69191C-19D8-7A5F-F307-21C0E7FF2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60914" y="1695232"/>
              <a:ext cx="2271816" cy="1144321"/>
            </a:xfrm>
            <a:prstGeom prst="rect">
              <a:avLst/>
            </a:prstGeom>
          </p:spPr>
        </p:pic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C09FEAFD-2CBC-D369-EE05-8BA2604AFB9C}"/>
                </a:ext>
              </a:extLst>
            </p:cNvPr>
            <p:cNvSpPr/>
            <p:nvPr/>
          </p:nvSpPr>
          <p:spPr>
            <a:xfrm>
              <a:off x="1587909" y="3559094"/>
              <a:ext cx="3057832" cy="96012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 qismlari bilan tanishish </a:t>
              </a:r>
              <a:endParaRPr lang="ru-RU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4BD0539E-AF15-86F5-588C-1A6C42AB4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7638" y="3559094"/>
              <a:ext cx="6184879" cy="316839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D045252-09AD-D719-32F0-43090D6168B9}"/>
                </a:ext>
              </a:extLst>
            </p:cNvPr>
            <p:cNvSpPr txBox="1"/>
            <p:nvPr/>
          </p:nvSpPr>
          <p:spPr>
            <a:xfrm>
              <a:off x="1931456" y="4807383"/>
              <a:ext cx="6096000" cy="17043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uz-Latn-UZ" sz="1800" kern="1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Qiymat chiz</a:t>
              </a:r>
              <a:r>
                <a:rPr lang="en-US" sz="1800" kern="100" dirty="0" err="1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g‘ichi</a:t>
              </a:r>
              <a:endParaRPr lang="ru-RU" sz="16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uz-Latn-UZ" sz="1800" kern="1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Yuqori qator donachasi</a:t>
              </a:r>
              <a:endParaRPr lang="en-US" sz="18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50000"/>
                </a:lnSpc>
                <a:buFont typeface="+mj-lt"/>
                <a:buAutoNum type="arabicPeriod"/>
              </a:pPr>
              <a:r>
                <a:rPr lang="uz-Latn-UZ" sz="1800" kern="1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Pastki qator donachasi</a:t>
              </a:r>
              <a:endParaRPr lang="en-US" sz="1600" kern="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50000"/>
                </a:lnSpc>
                <a:spcAft>
                  <a:spcPts val="800"/>
                </a:spcAft>
                <a:buFont typeface="+mj-lt"/>
                <a:buAutoNum type="arabicPeriod"/>
              </a:pPr>
              <a:r>
                <a:rPr lang="uz-Latn-UZ" sz="1800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Tashqi qoplamasi</a:t>
              </a:r>
              <a:endParaRPr lang="ru-RU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17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1A88A42-A3A3-CE9D-BFFC-CA6C2CDBB4EF}"/>
              </a:ext>
            </a:extLst>
          </p:cNvPr>
          <p:cNvGrpSpPr/>
          <p:nvPr/>
        </p:nvGrpSpPr>
        <p:grpSpPr>
          <a:xfrm>
            <a:off x="936523" y="167148"/>
            <a:ext cx="11088328" cy="6258234"/>
            <a:chOff x="936523" y="167148"/>
            <a:chExt cx="11088328" cy="62582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865E40E5-9FFD-6819-AB31-5E0EFF7A0F10}"/>
                </a:ext>
              </a:extLst>
            </p:cNvPr>
            <p:cNvSpPr/>
            <p:nvPr/>
          </p:nvSpPr>
          <p:spPr>
            <a:xfrm>
              <a:off x="2743200" y="167148"/>
              <a:ext cx="7482348" cy="894736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Abakusni “nol holati”ga keltirish texnikasi</a:t>
              </a:r>
              <a:endParaRPr lang="ru-RU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1423909F-90A3-E3FE-A760-C791DAABE04B}"/>
                </a:ext>
              </a:extLst>
            </p:cNvPr>
            <p:cNvSpPr/>
            <p:nvPr/>
          </p:nvSpPr>
          <p:spPr>
            <a:xfrm>
              <a:off x="936523" y="3559278"/>
              <a:ext cx="5270089" cy="1927122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Amallar</a:t>
              </a: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Pastki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donachalar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pastga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suriladi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Yuqori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donachalar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yuqoriga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siljitiladi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Donachalar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qoplamaga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tegib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turishi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kerak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07EE225-B75F-FEE0-DA2D-33574FDA34C6}"/>
                </a:ext>
              </a:extLst>
            </p:cNvPr>
            <p:cNvSpPr/>
            <p:nvPr/>
          </p:nvSpPr>
          <p:spPr>
            <a:xfrm>
              <a:off x="1474838" y="5658465"/>
              <a:ext cx="10196052" cy="76691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 texnika xatoliklarni kamaytiradi va mental hisoblashda aniqlik beradi.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E0A92942-3A95-DAF7-4187-CDE82DFABCBB}"/>
                </a:ext>
              </a:extLst>
            </p:cNvPr>
            <p:cNvSpPr/>
            <p:nvPr/>
          </p:nvSpPr>
          <p:spPr>
            <a:xfrm>
              <a:off x="1526457" y="1371600"/>
              <a:ext cx="9360310" cy="76691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Nol holati — donachalarni boshlang‘ich joyga qaytarish usuli.</a:t>
              </a:r>
              <a:endPara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255B59-EAA8-40B6-300C-A166F2E8A69B}"/>
                </a:ext>
              </a:extLst>
            </p:cNvPr>
            <p:cNvSpPr/>
            <p:nvPr/>
          </p:nvSpPr>
          <p:spPr>
            <a:xfrm>
              <a:off x="1263444" y="2482645"/>
              <a:ext cx="4616246" cy="766917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Maqsad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hisoblash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aniqligini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ta’minlash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E3B7185-721B-0BE5-AAD2-40BDEB7FDF78}"/>
                </a:ext>
              </a:extLst>
            </p:cNvPr>
            <p:cNvSpPr/>
            <p:nvPr/>
          </p:nvSpPr>
          <p:spPr>
            <a:xfrm>
              <a:off x="6390968" y="2561303"/>
              <a:ext cx="5633883" cy="2384323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buNone/>
              </a:pPr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Foydasi</a:t>
              </a: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endPara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Harakat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muvofiqligi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motorika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rivojlanadi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Sonlarni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aniq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tasavvur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qilish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mustahkamlanadi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tez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o‘zlashtirishga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zamin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yaratiladi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429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63D9315-BE81-2A20-F264-AB0F3D78F09A}"/>
              </a:ext>
            </a:extLst>
          </p:cNvPr>
          <p:cNvGrpSpPr/>
          <p:nvPr/>
        </p:nvGrpSpPr>
        <p:grpSpPr>
          <a:xfrm>
            <a:off x="929146" y="117985"/>
            <a:ext cx="11154699" cy="6420467"/>
            <a:chOff x="929146" y="117985"/>
            <a:chExt cx="11154699" cy="6420467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8923E1C2-EC78-6716-8D01-72E2D7D6C8B3}"/>
                </a:ext>
              </a:extLst>
            </p:cNvPr>
            <p:cNvSpPr/>
            <p:nvPr/>
          </p:nvSpPr>
          <p:spPr>
            <a:xfrm>
              <a:off x="2113935" y="117985"/>
              <a:ext cx="7964129" cy="668594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Qo‘l</a:t>
              </a:r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motorikasi</a:t>
              </a:r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abakusdan</a:t>
              </a:r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samarali</a:t>
              </a:r>
              <a:r>
                <a: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foydalanish</a:t>
              </a:r>
              <a:endParaRPr lang="ru-RU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Прямоугольник: скругленные противолежащие углы 2">
              <a:extLst>
                <a:ext uri="{FF2B5EF4-FFF2-40B4-BE49-F238E27FC236}">
                  <a16:creationId xmlns:a16="http://schemas.microsoft.com/office/drawing/2014/main" id="{914A96AA-6203-4655-6BD0-32F6026E9F5F}"/>
                </a:ext>
              </a:extLst>
            </p:cNvPr>
            <p:cNvSpPr/>
            <p:nvPr/>
          </p:nvSpPr>
          <p:spPr>
            <a:xfrm>
              <a:off x="1012723" y="934063"/>
              <a:ext cx="5933766" cy="1691149"/>
            </a:xfrm>
            <a:prstGeom prst="round2Diag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Ahamiyati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b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Abakusda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ishlashda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barmoqlarning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aniqligi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harakatchanligi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hisoblash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tezligi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mantiqiy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tafakkurni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rivojlantiradi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Прямоугольник: скругленные противолежащие углы 3">
              <a:extLst>
                <a:ext uri="{FF2B5EF4-FFF2-40B4-BE49-F238E27FC236}">
                  <a16:creationId xmlns:a16="http://schemas.microsoft.com/office/drawing/2014/main" id="{426BDBFB-699D-D2B0-2082-03AC812870B3}"/>
                </a:ext>
              </a:extLst>
            </p:cNvPr>
            <p:cNvSpPr/>
            <p:nvPr/>
          </p:nvSpPr>
          <p:spPr>
            <a:xfrm>
              <a:off x="929146" y="2703869"/>
              <a:ext cx="6017343" cy="1691149"/>
            </a:xfrm>
            <a:prstGeom prst="round2Diag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Qo‘l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motorikasini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rivojlantirish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nima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uchun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kerak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b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•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Barmoqlarni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boshqarish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muvofiqlashtirishni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kuchaytiradi</a:t>
              </a:r>
              <a:b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•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Diqqatni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jamlash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qobiliyatini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rivojlantiradi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Прямоугольник: скругленные противолежащие углы 4">
              <a:extLst>
                <a:ext uri="{FF2B5EF4-FFF2-40B4-BE49-F238E27FC236}">
                  <a16:creationId xmlns:a16="http://schemas.microsoft.com/office/drawing/2014/main" id="{BFD8DE3B-5547-C2FD-3CFB-0703E4054FE4}"/>
                </a:ext>
              </a:extLst>
            </p:cNvPr>
            <p:cNvSpPr/>
            <p:nvPr/>
          </p:nvSpPr>
          <p:spPr>
            <a:xfrm>
              <a:off x="929146" y="4473675"/>
              <a:ext cx="6017343" cy="2064777"/>
            </a:xfrm>
            <a:prstGeom prst="round2Diag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✅ </a:t>
              </a:r>
              <a:r>
                <a:rPr lang="en-US" sz="2000" b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Natijalar</a:t>
              </a:r>
              <a:r>
                <a:rPr lang="en-US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b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✔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Abakusdan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foydalanish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ko‘nikmalari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tez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shakllanadi</a:t>
              </a:r>
              <a:b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✔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Harakatlar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moslashuvchan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aniq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bo‘ladi</a:t>
              </a:r>
              <a:b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✔ Ong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orqali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tez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samarali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hisoblash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qobiliyati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rivojlanadi</a:t>
              </a:r>
              <a:b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✔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Vizual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xotira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mantiqiy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fikrlash</a:t>
              </a:r>
              <a:r>
                <a:rPr lang="en-US" sz="20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mustahkamlanadi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Прямоугольник: скругленные противолежащие углы 5">
              <a:extLst>
                <a:ext uri="{FF2B5EF4-FFF2-40B4-BE49-F238E27FC236}">
                  <a16:creationId xmlns:a16="http://schemas.microsoft.com/office/drawing/2014/main" id="{A06C26BA-03B3-7A55-9A54-FF013CD58595}"/>
                </a:ext>
              </a:extLst>
            </p:cNvPr>
            <p:cNvSpPr/>
            <p:nvPr/>
          </p:nvSpPr>
          <p:spPr>
            <a:xfrm>
              <a:off x="7197213" y="929144"/>
              <a:ext cx="4886632" cy="5491321"/>
            </a:xfrm>
            <a:prstGeom prst="round2Diag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</a:t>
              </a: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bilan</a:t>
              </a: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ishlashda</a:t>
              </a: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qo‘l</a:t>
              </a: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motorikasini</a:t>
              </a: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rivojlantiruvchi</a:t>
              </a: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0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mashqlar</a:t>
              </a:r>
              <a:r>
                <a:rPr 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“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Barmoqlarni mustahkamlash</a:t>
              </a: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” 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mashqlari</a:t>
              </a:r>
              <a:endPara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“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O</a:t>
              </a: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‘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ng va chap qo</a:t>
              </a: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‘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 muvozanati</a:t>
              </a: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” 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mashqi</a:t>
              </a:r>
              <a:endPara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“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Donachalarni tez sanash</a:t>
              </a: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” 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mashqi</a:t>
              </a:r>
              <a:endPara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“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Chap va o</a:t>
              </a: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‘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ng qo</a:t>
              </a: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‘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lda har xil harakat qilish</a:t>
              </a: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” 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mashqi</a:t>
              </a:r>
              <a:endPara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“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Ikki qo</a:t>
              </a: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‘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l bilan simmetrik harakat</a:t>
              </a:r>
              <a:r>
                <a:rPr lang="ru-RU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” </a:t>
              </a:r>
              <a:r>
                <a:rPr lang="it-IT" sz="1800" b="1" dirty="0"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mashqi</a:t>
              </a:r>
              <a:endParaRPr lang="ru-RU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040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AB24264-4AFD-886D-0CEB-38AAC8BDCDF0}"/>
              </a:ext>
            </a:extLst>
          </p:cNvPr>
          <p:cNvGrpSpPr/>
          <p:nvPr/>
        </p:nvGrpSpPr>
        <p:grpSpPr>
          <a:xfrm>
            <a:off x="2026505" y="145302"/>
            <a:ext cx="8898193" cy="6712698"/>
            <a:chOff x="2026505" y="145302"/>
            <a:chExt cx="8898193" cy="6712698"/>
          </a:xfrm>
        </p:grpSpPr>
        <p:sp>
          <p:nvSpPr>
            <p:cNvPr id="2" name="Прямоугольник: скругленные противолежащие углы 1">
              <a:extLst>
                <a:ext uri="{FF2B5EF4-FFF2-40B4-BE49-F238E27FC236}">
                  <a16:creationId xmlns:a16="http://schemas.microsoft.com/office/drawing/2014/main" id="{1FAC14DC-8A50-AFBB-71AB-4D1407D3F011}"/>
                </a:ext>
              </a:extLst>
            </p:cNvPr>
            <p:cNvSpPr/>
            <p:nvPr/>
          </p:nvSpPr>
          <p:spPr>
            <a:xfrm>
              <a:off x="3048001" y="145302"/>
              <a:ext cx="6855203" cy="572453"/>
            </a:xfrm>
            <a:prstGeom prst="round2Diag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Oddiy usulda ayirish va qo‘shish misollarini ishlash</a:t>
              </a:r>
              <a:endParaRPr lang="ru-RU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E9B6FE07-82B4-1878-61CC-5E852EFF0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1001" y="746152"/>
              <a:ext cx="4029800" cy="1631054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5676320-D6EE-618F-AE0B-350EDABEC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2806" y="632531"/>
              <a:ext cx="3746091" cy="1858296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FE787D4B-160F-C220-F962-C416604B5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7999" y="4925962"/>
              <a:ext cx="6855203" cy="1932038"/>
            </a:xfrm>
            <a:prstGeom prst="rect">
              <a:avLst/>
            </a:prstGeom>
          </p:spPr>
        </p:pic>
        <p:sp>
          <p:nvSpPr>
            <p:cNvPr id="18" name="Прямоугольник: скругленные углы 17">
              <a:extLst>
                <a:ext uri="{FF2B5EF4-FFF2-40B4-BE49-F238E27FC236}">
                  <a16:creationId xmlns:a16="http://schemas.microsoft.com/office/drawing/2014/main" id="{F97022E9-92A3-6798-D16D-39B8E359EC15}"/>
                </a:ext>
              </a:extLst>
            </p:cNvPr>
            <p:cNvSpPr/>
            <p:nvPr/>
          </p:nvSpPr>
          <p:spPr>
            <a:xfrm>
              <a:off x="2026505" y="2490827"/>
              <a:ext cx="8898193" cy="2284384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Vizual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diqqatni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jamlash</a:t>
              </a: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usuli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📌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Abakus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donachalari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o‘rniga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olma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rasmlari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ishlatilgan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📌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O‘quvchi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berilgan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rasmdagi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olmalarni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mos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ravishda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bo‘yab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chiqadi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buNone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🎯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Maqsad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	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Diqqatni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bir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joyga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jamlash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	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Vizual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tafakkurni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rivojlantirish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None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🍊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Qo‘shimcha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imkoniyat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Olma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o‘rniga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boshqa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mevalardan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ham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foydalanish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mumkin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295593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11920</TotalTime>
  <Words>1443</Words>
  <Application>Microsoft Office PowerPoint</Application>
  <PresentationFormat>Широкоэкранный</PresentationFormat>
  <Paragraphs>197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Franklin Gothic Book</vt:lpstr>
      <vt:lpstr>Times New Roman</vt:lpstr>
      <vt:lpstr>Wingdings</vt:lpstr>
      <vt:lpstr>Уголки</vt:lpstr>
      <vt:lpstr>BOʻLAJAK BOSHLANGʻICH SINF OʻQITUVCHILARINING MANTIQIY FIKRLASHINI RIVOJLANTIRISH METODIKASINI TAKOMILLASHTIRISH</vt:lpstr>
      <vt:lpstr>Fikrlash – insonning atrof-muhitni anglash, tajriba jamg‘arish va kelajakni rejalashtirish qobiliyatidir. Tafakkur rivojlanadi va turli shakllarda namoyon bo‘ladi.   Ilmiy manbalarda fikrlashning uch asosiy turi qayd etilgan: 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Mya Gamergirl</dc:creator>
  <cp:lastModifiedBy>Mya Gamergirl</cp:lastModifiedBy>
  <cp:revision>35</cp:revision>
  <dcterms:created xsi:type="dcterms:W3CDTF">2025-04-23T04:39:18Z</dcterms:created>
  <dcterms:modified xsi:type="dcterms:W3CDTF">2025-05-09T09:47:24Z</dcterms:modified>
</cp:coreProperties>
</file>