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433" r:id="rId2"/>
    <p:sldId id="604" r:id="rId3"/>
    <p:sldId id="603" r:id="rId4"/>
    <p:sldId id="541" r:id="rId5"/>
    <p:sldId id="689" r:id="rId6"/>
    <p:sldId id="543" r:id="rId7"/>
    <p:sldId id="647" r:id="rId8"/>
    <p:sldId id="544" r:id="rId9"/>
    <p:sldId id="546" r:id="rId10"/>
    <p:sldId id="548" r:id="rId11"/>
    <p:sldId id="606" r:id="rId12"/>
    <p:sldId id="648" r:id="rId13"/>
    <p:sldId id="649" r:id="rId14"/>
    <p:sldId id="656" r:id="rId15"/>
    <p:sldId id="650" r:id="rId16"/>
    <p:sldId id="652" r:id="rId17"/>
    <p:sldId id="657" r:id="rId18"/>
    <p:sldId id="608" r:id="rId19"/>
    <p:sldId id="654" r:id="rId20"/>
    <p:sldId id="655" r:id="rId21"/>
    <p:sldId id="614" r:id="rId22"/>
    <p:sldId id="663" r:id="rId23"/>
    <p:sldId id="662" r:id="rId24"/>
    <p:sldId id="664" r:id="rId25"/>
    <p:sldId id="665" r:id="rId26"/>
    <p:sldId id="667" r:id="rId27"/>
    <p:sldId id="661" r:id="rId28"/>
    <p:sldId id="668" r:id="rId29"/>
    <p:sldId id="660" r:id="rId30"/>
    <p:sldId id="672" r:id="rId31"/>
    <p:sldId id="669" r:id="rId32"/>
    <p:sldId id="659" r:id="rId33"/>
    <p:sldId id="658" r:id="rId34"/>
    <p:sldId id="670" r:id="rId35"/>
    <p:sldId id="671" r:id="rId36"/>
    <p:sldId id="623" r:id="rId37"/>
    <p:sldId id="673" r:id="rId38"/>
    <p:sldId id="624" r:id="rId39"/>
    <p:sldId id="676" r:id="rId40"/>
    <p:sldId id="677" r:id="rId41"/>
    <p:sldId id="675" r:id="rId42"/>
    <p:sldId id="678" r:id="rId43"/>
    <p:sldId id="625" r:id="rId44"/>
    <p:sldId id="626" r:id="rId45"/>
    <p:sldId id="627" r:id="rId46"/>
    <p:sldId id="628" r:id="rId47"/>
    <p:sldId id="646" r:id="rId48"/>
    <p:sldId id="679" r:id="rId49"/>
    <p:sldId id="680" r:id="rId50"/>
    <p:sldId id="686" r:id="rId51"/>
    <p:sldId id="681" r:id="rId52"/>
    <p:sldId id="682" r:id="rId53"/>
    <p:sldId id="688" r:id="rId54"/>
    <p:sldId id="683" r:id="rId55"/>
    <p:sldId id="684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koi8-u"/>
  <p:showPr showNarration="1" useTimings="0">
    <p:present/>
    <p:sldAll/>
    <p:penClr>
      <a:srgbClr val="FF0000"/>
    </p:penClr>
  </p:showPr>
  <p:clrMru>
    <a:srgbClr val="F5F01D"/>
    <a:srgbClr val="EBE60A"/>
    <a:srgbClr val="C9C90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360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21D4BE4-5398-4ABB-B0F7-9F62A055CF95}" type="datetimeFigureOut">
              <a:rPr lang="en-US"/>
              <a:pPr>
                <a:defRPr/>
              </a:pPr>
              <a:t>9/1/2022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5647949-807C-4C96-8C39-9F4F0A014A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885F4F9-0DBD-4399-8BF5-39F229455D01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47949-807C-4C96-8C39-9F4F0A014AA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47949-807C-4C96-8C39-9F4F0A014AA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84BE5E7-3E57-419E-9DD6-836A87BF312E}" type="slidenum">
              <a:rPr lang="en-US" smtClean="0"/>
              <a:pPr/>
              <a:t>46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885F4F9-0DBD-4399-8BF5-39F229455D01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885F4F9-0DBD-4399-8BF5-39F229455D01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47949-807C-4C96-8C39-9F4F0A014AA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47949-807C-4C96-8C39-9F4F0A014AA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47949-807C-4C96-8C39-9F4F0A014AA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47949-807C-4C96-8C39-9F4F0A014AA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47949-807C-4C96-8C39-9F4F0A014AA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47949-807C-4C96-8C39-9F4F0A014AA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26"/>
            <p:cNvGrpSpPr>
              <a:grpSpLocks/>
            </p:cNvGrpSpPr>
            <p:nvPr userDrawn="1"/>
          </p:nvGrpSpPr>
          <p:grpSpPr bwMode="auto">
            <a:xfrm>
              <a:off x="0" y="0"/>
              <a:ext cx="5568" cy="4320"/>
              <a:chOff x="0" y="0"/>
              <a:chExt cx="5568" cy="4320"/>
            </a:xfrm>
          </p:grpSpPr>
          <p:grpSp>
            <p:nvGrpSpPr>
              <p:cNvPr id="9" name="Group 30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3216" cy="3072"/>
                <a:chOff x="0" y="0"/>
                <a:chExt cx="2928" cy="2784"/>
              </a:xfrm>
            </p:grpSpPr>
            <p:sp>
              <p:nvSpPr>
                <p:cNvPr id="22" name="Oval 4"/>
                <p:cNvSpPr>
                  <a:spLocks noChangeArrowheads="1"/>
                </p:cNvSpPr>
                <p:nvPr userDrawn="1"/>
              </p:nvSpPr>
              <p:spPr bwMode="auto">
                <a:xfrm>
                  <a:off x="0" y="0"/>
                  <a:ext cx="2928" cy="2784"/>
                </a:xfrm>
                <a:prstGeom prst="ellips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pitchFamily="18" charset="-52"/>
                    <a:cs typeface="+mn-cs"/>
                  </a:endParaRPr>
                </a:p>
              </p:txBody>
            </p:sp>
            <p:sp>
              <p:nvSpPr>
                <p:cNvPr id="23" name="Oval 5"/>
                <p:cNvSpPr>
                  <a:spLocks noChangeArrowheads="1"/>
                </p:cNvSpPr>
                <p:nvPr userDrawn="1"/>
              </p:nvSpPr>
              <p:spPr bwMode="auto">
                <a:xfrm>
                  <a:off x="240" y="240"/>
                  <a:ext cx="2445" cy="2304"/>
                </a:xfrm>
                <a:prstGeom prst="ellips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pitchFamily="18" charset="-52"/>
                    <a:cs typeface="+mn-cs"/>
                  </a:endParaRPr>
                </a:p>
              </p:txBody>
            </p:sp>
            <p:sp>
              <p:nvSpPr>
                <p:cNvPr id="24" name="Oval 6"/>
                <p:cNvSpPr>
                  <a:spLocks noChangeArrowheads="1"/>
                </p:cNvSpPr>
                <p:nvPr userDrawn="1"/>
              </p:nvSpPr>
              <p:spPr bwMode="auto">
                <a:xfrm>
                  <a:off x="480" y="480"/>
                  <a:ext cx="1968" cy="1822"/>
                </a:xfrm>
                <a:prstGeom prst="ellips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pitchFamily="18" charset="-52"/>
                    <a:cs typeface="+mn-cs"/>
                  </a:endParaRPr>
                </a:p>
              </p:txBody>
            </p:sp>
            <p:sp>
              <p:nvSpPr>
                <p:cNvPr id="25" name="Oval 7"/>
                <p:cNvSpPr>
                  <a:spLocks noChangeArrowheads="1"/>
                </p:cNvSpPr>
                <p:nvPr userDrawn="1"/>
              </p:nvSpPr>
              <p:spPr bwMode="auto">
                <a:xfrm>
                  <a:off x="720" y="720"/>
                  <a:ext cx="1488" cy="1349"/>
                </a:xfrm>
                <a:prstGeom prst="ellips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pitchFamily="18" charset="-52"/>
                    <a:cs typeface="+mn-cs"/>
                  </a:endParaRPr>
                </a:p>
              </p:txBody>
            </p:sp>
            <p:sp>
              <p:nvSpPr>
                <p:cNvPr id="26" name="Oval 8"/>
                <p:cNvSpPr>
                  <a:spLocks noChangeArrowheads="1"/>
                </p:cNvSpPr>
                <p:nvPr userDrawn="1"/>
              </p:nvSpPr>
              <p:spPr bwMode="auto">
                <a:xfrm>
                  <a:off x="912" y="912"/>
                  <a:ext cx="1103" cy="962"/>
                </a:xfrm>
                <a:prstGeom prst="ellipse">
                  <a:avLst/>
                </a:prstGeom>
                <a:noFill/>
                <a:ln w="9525">
                  <a:solidFill>
                    <a:schemeClr val="accent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pitchFamily="18" charset="-52"/>
                    <a:cs typeface="+mn-cs"/>
                  </a:endParaRPr>
                </a:p>
              </p:txBody>
            </p:sp>
          </p:grpSp>
          <p:grpSp>
            <p:nvGrpSpPr>
              <p:cNvPr id="10" name="Group 9"/>
              <p:cNvGrpSpPr>
                <a:grpSpLocks/>
              </p:cNvGrpSpPr>
              <p:nvPr userDrawn="1"/>
            </p:nvGrpSpPr>
            <p:grpSpPr bwMode="auto">
              <a:xfrm>
                <a:off x="2016" y="2016"/>
                <a:ext cx="2448" cy="2304"/>
                <a:chOff x="0" y="0"/>
                <a:chExt cx="2928" cy="2784"/>
              </a:xfrm>
            </p:grpSpPr>
            <p:sp>
              <p:nvSpPr>
                <p:cNvPr id="17" name="Oval 10"/>
                <p:cNvSpPr>
                  <a:spLocks noChangeArrowheads="1"/>
                </p:cNvSpPr>
                <p:nvPr userDrawn="1"/>
              </p:nvSpPr>
              <p:spPr bwMode="auto">
                <a:xfrm>
                  <a:off x="0" y="0"/>
                  <a:ext cx="2928" cy="2784"/>
                </a:xfrm>
                <a:prstGeom prst="ellips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pitchFamily="18" charset="-52"/>
                    <a:cs typeface="+mn-cs"/>
                  </a:endParaRPr>
                </a:p>
              </p:txBody>
            </p:sp>
            <p:sp>
              <p:nvSpPr>
                <p:cNvPr id="18" name="Oval 11"/>
                <p:cNvSpPr>
                  <a:spLocks noChangeArrowheads="1"/>
                </p:cNvSpPr>
                <p:nvPr userDrawn="1"/>
              </p:nvSpPr>
              <p:spPr bwMode="auto">
                <a:xfrm>
                  <a:off x="240" y="240"/>
                  <a:ext cx="2447" cy="2303"/>
                </a:xfrm>
                <a:prstGeom prst="ellips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pitchFamily="18" charset="-52"/>
                    <a:cs typeface="+mn-cs"/>
                  </a:endParaRPr>
                </a:p>
              </p:txBody>
            </p:sp>
            <p:sp>
              <p:nvSpPr>
                <p:cNvPr id="19" name="Oval 12"/>
                <p:cNvSpPr>
                  <a:spLocks noChangeArrowheads="1"/>
                </p:cNvSpPr>
                <p:nvPr userDrawn="1"/>
              </p:nvSpPr>
              <p:spPr bwMode="auto">
                <a:xfrm>
                  <a:off x="480" y="480"/>
                  <a:ext cx="1970" cy="1826"/>
                </a:xfrm>
                <a:prstGeom prst="ellips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pitchFamily="18" charset="-52"/>
                    <a:cs typeface="+mn-cs"/>
                  </a:endParaRPr>
                </a:p>
              </p:txBody>
            </p:sp>
            <p:sp>
              <p:nvSpPr>
                <p:cNvPr id="20" name="Oval 13"/>
                <p:cNvSpPr>
                  <a:spLocks noChangeArrowheads="1"/>
                </p:cNvSpPr>
                <p:nvPr userDrawn="1"/>
              </p:nvSpPr>
              <p:spPr bwMode="auto">
                <a:xfrm>
                  <a:off x="720" y="720"/>
                  <a:ext cx="1488" cy="1344"/>
                </a:xfrm>
                <a:prstGeom prst="ellips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pitchFamily="18" charset="-52"/>
                    <a:cs typeface="+mn-cs"/>
                  </a:endParaRPr>
                </a:p>
              </p:txBody>
            </p:sp>
            <p:sp>
              <p:nvSpPr>
                <p:cNvPr id="21" name="Oval 14"/>
                <p:cNvSpPr>
                  <a:spLocks noChangeArrowheads="1"/>
                </p:cNvSpPr>
                <p:nvPr userDrawn="1"/>
              </p:nvSpPr>
              <p:spPr bwMode="auto">
                <a:xfrm>
                  <a:off x="911" y="912"/>
                  <a:ext cx="1105" cy="958"/>
                </a:xfrm>
                <a:prstGeom prst="ellipse">
                  <a:avLst/>
                </a:prstGeom>
                <a:noFill/>
                <a:ln w="9525">
                  <a:solidFill>
                    <a:schemeClr val="accent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pitchFamily="18" charset="-52"/>
                    <a:cs typeface="+mn-cs"/>
                  </a:endParaRPr>
                </a:p>
              </p:txBody>
            </p:sp>
          </p:grpSp>
          <p:grpSp>
            <p:nvGrpSpPr>
              <p:cNvPr id="11" name="Group 15"/>
              <p:cNvGrpSpPr>
                <a:grpSpLocks/>
              </p:cNvGrpSpPr>
              <p:nvPr userDrawn="1"/>
            </p:nvGrpSpPr>
            <p:grpSpPr bwMode="auto">
              <a:xfrm>
                <a:off x="2832" y="96"/>
                <a:ext cx="2736" cy="2592"/>
                <a:chOff x="0" y="0"/>
                <a:chExt cx="2928" cy="2784"/>
              </a:xfrm>
            </p:grpSpPr>
            <p:sp>
              <p:nvSpPr>
                <p:cNvPr id="12" name="Oval 16"/>
                <p:cNvSpPr>
                  <a:spLocks noChangeArrowheads="1"/>
                </p:cNvSpPr>
                <p:nvPr userDrawn="1"/>
              </p:nvSpPr>
              <p:spPr bwMode="auto">
                <a:xfrm>
                  <a:off x="0" y="0"/>
                  <a:ext cx="2928" cy="2784"/>
                </a:xfrm>
                <a:prstGeom prst="ellips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pitchFamily="18" charset="-52"/>
                    <a:cs typeface="+mn-cs"/>
                  </a:endParaRPr>
                </a:p>
              </p:txBody>
            </p:sp>
            <p:sp>
              <p:nvSpPr>
                <p:cNvPr id="13" name="Oval 17"/>
                <p:cNvSpPr>
                  <a:spLocks noChangeArrowheads="1"/>
                </p:cNvSpPr>
                <p:nvPr userDrawn="1"/>
              </p:nvSpPr>
              <p:spPr bwMode="auto">
                <a:xfrm>
                  <a:off x="240" y="240"/>
                  <a:ext cx="2452" cy="2305"/>
                </a:xfrm>
                <a:prstGeom prst="ellips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pitchFamily="18" charset="-52"/>
                    <a:cs typeface="+mn-cs"/>
                  </a:endParaRPr>
                </a:p>
              </p:txBody>
            </p:sp>
            <p:sp>
              <p:nvSpPr>
                <p:cNvPr id="14" name="Oval 18"/>
                <p:cNvSpPr>
                  <a:spLocks noChangeArrowheads="1"/>
                </p:cNvSpPr>
                <p:nvPr userDrawn="1"/>
              </p:nvSpPr>
              <p:spPr bwMode="auto">
                <a:xfrm>
                  <a:off x="481" y="480"/>
                  <a:ext cx="1967" cy="1824"/>
                </a:xfrm>
                <a:prstGeom prst="ellips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pitchFamily="18" charset="-52"/>
                    <a:cs typeface="+mn-cs"/>
                  </a:endParaRPr>
                </a:p>
              </p:txBody>
            </p:sp>
            <p:sp>
              <p:nvSpPr>
                <p:cNvPr id="15" name="Oval 19"/>
                <p:cNvSpPr>
                  <a:spLocks noChangeArrowheads="1"/>
                </p:cNvSpPr>
                <p:nvPr userDrawn="1"/>
              </p:nvSpPr>
              <p:spPr bwMode="auto">
                <a:xfrm>
                  <a:off x="720" y="720"/>
                  <a:ext cx="1488" cy="1347"/>
                </a:xfrm>
                <a:prstGeom prst="ellips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pitchFamily="18" charset="-52"/>
                    <a:cs typeface="+mn-cs"/>
                  </a:endParaRPr>
                </a:p>
              </p:txBody>
            </p:sp>
            <p:sp>
              <p:nvSpPr>
                <p:cNvPr id="16" name="Oval 20"/>
                <p:cNvSpPr>
                  <a:spLocks noChangeArrowheads="1"/>
                </p:cNvSpPr>
                <p:nvPr userDrawn="1"/>
              </p:nvSpPr>
              <p:spPr bwMode="auto">
                <a:xfrm>
                  <a:off x="912" y="912"/>
                  <a:ext cx="1104" cy="960"/>
                </a:xfrm>
                <a:prstGeom prst="ellipse">
                  <a:avLst/>
                </a:prstGeom>
                <a:noFill/>
                <a:ln w="9525">
                  <a:solidFill>
                    <a:schemeClr val="accent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pitchFamily="18" charset="-52"/>
                    <a:cs typeface="+mn-cs"/>
                  </a:endParaRPr>
                </a:p>
              </p:txBody>
            </p:sp>
          </p:grpSp>
        </p:grpSp>
        <p:sp>
          <p:nvSpPr>
            <p:cNvPr id="6" name="Line 26"/>
            <p:cNvSpPr>
              <a:spLocks noChangeShapeType="1"/>
            </p:cNvSpPr>
            <p:nvPr userDrawn="1"/>
          </p:nvSpPr>
          <p:spPr bwMode="auto">
            <a:xfrm flipH="1">
              <a:off x="0" y="1536"/>
              <a:ext cx="1584" cy="216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itchFamily="18" charset="-52"/>
                <a:cs typeface="+mn-cs"/>
              </a:endParaRPr>
            </a:p>
          </p:txBody>
        </p:sp>
        <p:sp>
          <p:nvSpPr>
            <p:cNvPr id="7" name="Line 27"/>
            <p:cNvSpPr>
              <a:spLocks noChangeShapeType="1"/>
            </p:cNvSpPr>
            <p:nvPr userDrawn="1"/>
          </p:nvSpPr>
          <p:spPr bwMode="auto">
            <a:xfrm>
              <a:off x="4176" y="1392"/>
              <a:ext cx="1584" cy="172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itchFamily="18" charset="-52"/>
                <a:cs typeface="+mn-cs"/>
              </a:endParaRPr>
            </a:p>
          </p:txBody>
        </p:sp>
        <p:sp>
          <p:nvSpPr>
            <p:cNvPr id="8" name="Line 28"/>
            <p:cNvSpPr>
              <a:spLocks noChangeShapeType="1"/>
            </p:cNvSpPr>
            <p:nvPr userDrawn="1"/>
          </p:nvSpPr>
          <p:spPr bwMode="auto">
            <a:xfrm flipV="1">
              <a:off x="3216" y="0"/>
              <a:ext cx="240" cy="312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itchFamily="18" charset="-52"/>
                <a:cs typeface="+mn-cs"/>
              </a:endParaRPr>
            </a:p>
          </p:txBody>
        </p:sp>
      </p:grpSp>
      <p:sp>
        <p:nvSpPr>
          <p:cNvPr id="2069" name="Rectangle 21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2070" name="Rectangle 2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27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8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9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8DE4F13F-02F0-46A9-91F1-329A9BAC2AE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EF0DF3-B378-46A4-936A-A1BCB40C331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35187-00B2-4913-AC46-940404D03CB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524A20-A120-4607-A276-2488AB1588C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0E072-31B5-432E-A633-F0B3828FB21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CBA6F-0865-4939-A642-2CE9CA2E944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D73F3-9669-4E01-B88D-4ACE83ED18D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EDD7B-BA71-484C-BB7F-3E9BBC5BB2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5AC8E-9AD3-4DAE-8581-834619FA7DA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262E2-496D-4E5A-9000-ECD9216495F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57100-1ED9-478E-88D2-1D007AEF56B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5"/>
          <p:cNvGrpSpPr>
            <a:grpSpLocks/>
          </p:cNvGrpSpPr>
          <p:nvPr/>
        </p:nvGrpSpPr>
        <p:grpSpPr bwMode="auto">
          <a:xfrm>
            <a:off x="0" y="0"/>
            <a:ext cx="8839200" cy="6858000"/>
            <a:chOff x="0" y="0"/>
            <a:chExt cx="5568" cy="4320"/>
          </a:xfrm>
        </p:grpSpPr>
        <p:grpSp>
          <p:nvGrpSpPr>
            <p:cNvPr id="1032" name="Group 12"/>
            <p:cNvGrpSpPr>
              <a:grpSpLocks/>
            </p:cNvGrpSpPr>
            <p:nvPr userDrawn="1"/>
          </p:nvGrpSpPr>
          <p:grpSpPr bwMode="auto">
            <a:xfrm>
              <a:off x="0" y="0"/>
              <a:ext cx="3216" cy="3072"/>
              <a:chOff x="0" y="0"/>
              <a:chExt cx="2928" cy="2784"/>
            </a:xfrm>
          </p:grpSpPr>
          <p:sp>
            <p:nvSpPr>
              <p:cNvPr id="1031" name="Oval 7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2928" cy="2784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itchFamily="18" charset="-52"/>
                  <a:cs typeface="+mn-cs"/>
                </a:endParaRPr>
              </a:p>
            </p:txBody>
          </p:sp>
          <p:sp>
            <p:nvSpPr>
              <p:cNvPr id="2" name="Oval 8"/>
              <p:cNvSpPr>
                <a:spLocks noChangeArrowheads="1"/>
              </p:cNvSpPr>
              <p:nvPr userDrawn="1"/>
            </p:nvSpPr>
            <p:spPr bwMode="auto">
              <a:xfrm>
                <a:off x="240" y="240"/>
                <a:ext cx="2445" cy="2304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itchFamily="18" charset="-52"/>
                  <a:cs typeface="+mn-cs"/>
                </a:endParaRPr>
              </a:p>
            </p:txBody>
          </p:sp>
          <p:sp>
            <p:nvSpPr>
              <p:cNvPr id="3" name="Oval 9"/>
              <p:cNvSpPr>
                <a:spLocks noChangeArrowheads="1"/>
              </p:cNvSpPr>
              <p:nvPr userDrawn="1"/>
            </p:nvSpPr>
            <p:spPr bwMode="auto">
              <a:xfrm>
                <a:off x="480" y="480"/>
                <a:ext cx="1968" cy="1822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itchFamily="18" charset="-52"/>
                  <a:cs typeface="+mn-cs"/>
                </a:endParaRPr>
              </a:p>
            </p:txBody>
          </p:sp>
          <p:sp>
            <p:nvSpPr>
              <p:cNvPr id="4" name="Oval 10"/>
              <p:cNvSpPr>
                <a:spLocks noChangeArrowheads="1"/>
              </p:cNvSpPr>
              <p:nvPr userDrawn="1"/>
            </p:nvSpPr>
            <p:spPr bwMode="auto">
              <a:xfrm>
                <a:off x="720" y="720"/>
                <a:ext cx="1488" cy="1349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itchFamily="18" charset="-52"/>
                  <a:cs typeface="+mn-cs"/>
                </a:endParaRPr>
              </a:p>
            </p:txBody>
          </p:sp>
          <p:sp>
            <p:nvSpPr>
              <p:cNvPr id="1035" name="Oval 11"/>
              <p:cNvSpPr>
                <a:spLocks noChangeArrowheads="1"/>
              </p:cNvSpPr>
              <p:nvPr userDrawn="1"/>
            </p:nvSpPr>
            <p:spPr bwMode="auto">
              <a:xfrm>
                <a:off x="912" y="912"/>
                <a:ext cx="1103" cy="962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itchFamily="18" charset="-52"/>
                  <a:cs typeface="+mn-cs"/>
                </a:endParaRPr>
              </a:p>
            </p:txBody>
          </p:sp>
        </p:grpSp>
        <p:grpSp>
          <p:nvGrpSpPr>
            <p:cNvPr id="1033" name="Group 13"/>
            <p:cNvGrpSpPr>
              <a:grpSpLocks/>
            </p:cNvGrpSpPr>
            <p:nvPr userDrawn="1"/>
          </p:nvGrpSpPr>
          <p:grpSpPr bwMode="auto">
            <a:xfrm>
              <a:off x="2016" y="2016"/>
              <a:ext cx="2448" cy="2304"/>
              <a:chOff x="0" y="0"/>
              <a:chExt cx="2928" cy="2784"/>
            </a:xfrm>
          </p:grpSpPr>
          <p:sp>
            <p:nvSpPr>
              <p:cNvPr id="1038" name="Oval 1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2928" cy="2784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itchFamily="18" charset="-52"/>
                  <a:cs typeface="+mn-cs"/>
                </a:endParaRPr>
              </a:p>
            </p:txBody>
          </p:sp>
          <p:sp>
            <p:nvSpPr>
              <p:cNvPr id="1039" name="Oval 15"/>
              <p:cNvSpPr>
                <a:spLocks noChangeArrowheads="1"/>
              </p:cNvSpPr>
              <p:nvPr userDrawn="1"/>
            </p:nvSpPr>
            <p:spPr bwMode="auto">
              <a:xfrm>
                <a:off x="240" y="240"/>
                <a:ext cx="2447" cy="2303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itchFamily="18" charset="-52"/>
                  <a:cs typeface="+mn-cs"/>
                </a:endParaRPr>
              </a:p>
            </p:txBody>
          </p:sp>
          <p:sp>
            <p:nvSpPr>
              <p:cNvPr id="1040" name="Oval 16"/>
              <p:cNvSpPr>
                <a:spLocks noChangeArrowheads="1"/>
              </p:cNvSpPr>
              <p:nvPr userDrawn="1"/>
            </p:nvSpPr>
            <p:spPr bwMode="auto">
              <a:xfrm>
                <a:off x="480" y="480"/>
                <a:ext cx="1970" cy="1826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itchFamily="18" charset="-52"/>
                  <a:cs typeface="+mn-cs"/>
                </a:endParaRPr>
              </a:p>
            </p:txBody>
          </p:sp>
          <p:sp>
            <p:nvSpPr>
              <p:cNvPr id="1041" name="Oval 17"/>
              <p:cNvSpPr>
                <a:spLocks noChangeArrowheads="1"/>
              </p:cNvSpPr>
              <p:nvPr userDrawn="1"/>
            </p:nvSpPr>
            <p:spPr bwMode="auto">
              <a:xfrm>
                <a:off x="720" y="720"/>
                <a:ext cx="1488" cy="1344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itchFamily="18" charset="-52"/>
                  <a:cs typeface="+mn-cs"/>
                </a:endParaRPr>
              </a:p>
            </p:txBody>
          </p:sp>
          <p:sp>
            <p:nvSpPr>
              <p:cNvPr id="1042" name="Oval 18"/>
              <p:cNvSpPr>
                <a:spLocks noChangeArrowheads="1"/>
              </p:cNvSpPr>
              <p:nvPr userDrawn="1"/>
            </p:nvSpPr>
            <p:spPr bwMode="auto">
              <a:xfrm>
                <a:off x="911" y="912"/>
                <a:ext cx="1105" cy="958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itchFamily="18" charset="-52"/>
                  <a:cs typeface="+mn-cs"/>
                </a:endParaRPr>
              </a:p>
            </p:txBody>
          </p:sp>
        </p:grpSp>
        <p:grpSp>
          <p:nvGrpSpPr>
            <p:cNvPr id="1034" name="Group 19"/>
            <p:cNvGrpSpPr>
              <a:grpSpLocks/>
            </p:cNvGrpSpPr>
            <p:nvPr userDrawn="1"/>
          </p:nvGrpSpPr>
          <p:grpSpPr bwMode="auto">
            <a:xfrm>
              <a:off x="2832" y="96"/>
              <a:ext cx="2736" cy="2592"/>
              <a:chOff x="0" y="0"/>
              <a:chExt cx="2928" cy="2784"/>
            </a:xfrm>
          </p:grpSpPr>
          <p:sp>
            <p:nvSpPr>
              <p:cNvPr id="1044" name="Oval 20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2928" cy="2784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itchFamily="18" charset="-52"/>
                  <a:cs typeface="+mn-cs"/>
                </a:endParaRPr>
              </a:p>
            </p:txBody>
          </p:sp>
          <p:sp>
            <p:nvSpPr>
              <p:cNvPr id="1045" name="Oval 21"/>
              <p:cNvSpPr>
                <a:spLocks noChangeArrowheads="1"/>
              </p:cNvSpPr>
              <p:nvPr userDrawn="1"/>
            </p:nvSpPr>
            <p:spPr bwMode="auto">
              <a:xfrm>
                <a:off x="240" y="240"/>
                <a:ext cx="2452" cy="2305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itchFamily="18" charset="-52"/>
                  <a:cs typeface="+mn-cs"/>
                </a:endParaRPr>
              </a:p>
            </p:txBody>
          </p:sp>
          <p:sp>
            <p:nvSpPr>
              <p:cNvPr id="1046" name="Oval 22"/>
              <p:cNvSpPr>
                <a:spLocks noChangeArrowheads="1"/>
              </p:cNvSpPr>
              <p:nvPr userDrawn="1"/>
            </p:nvSpPr>
            <p:spPr bwMode="auto">
              <a:xfrm>
                <a:off x="481" y="480"/>
                <a:ext cx="1967" cy="1824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itchFamily="18" charset="-52"/>
                  <a:cs typeface="+mn-cs"/>
                </a:endParaRPr>
              </a:p>
            </p:txBody>
          </p:sp>
          <p:sp>
            <p:nvSpPr>
              <p:cNvPr id="1047" name="Oval 23"/>
              <p:cNvSpPr>
                <a:spLocks noChangeArrowheads="1"/>
              </p:cNvSpPr>
              <p:nvPr userDrawn="1"/>
            </p:nvSpPr>
            <p:spPr bwMode="auto">
              <a:xfrm>
                <a:off x="720" y="720"/>
                <a:ext cx="1488" cy="1347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itchFamily="18" charset="-52"/>
                  <a:cs typeface="+mn-cs"/>
                </a:endParaRPr>
              </a:p>
            </p:txBody>
          </p:sp>
          <p:sp>
            <p:nvSpPr>
              <p:cNvPr id="1048" name="Oval 24"/>
              <p:cNvSpPr>
                <a:spLocks noChangeArrowheads="1"/>
              </p:cNvSpPr>
              <p:nvPr userDrawn="1"/>
            </p:nvSpPr>
            <p:spPr bwMode="auto">
              <a:xfrm>
                <a:off x="912" y="912"/>
                <a:ext cx="1104" cy="960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itchFamily="18" charset="-52"/>
                  <a:cs typeface="+mn-cs"/>
                </a:endParaRPr>
              </a:p>
            </p:txBody>
          </p:sp>
        </p:grp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latin typeface="Times New Roman" pitchFamily="18" charset="-52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Times New Roman" pitchFamily="18" charset="-52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Times New Roman" pitchFamily="18" charset="-52"/>
                <a:cs typeface="+mn-cs"/>
              </a:defRPr>
            </a:lvl1pPr>
          </a:lstStyle>
          <a:p>
            <a:pPr>
              <a:defRPr/>
            </a:pPr>
            <a:fld id="{B2AD8968-DFC6-4135-B391-BDFD710C00A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523" r:id="rId1"/>
    <p:sldLayoutId id="2147484513" r:id="rId2"/>
    <p:sldLayoutId id="2147484514" r:id="rId3"/>
    <p:sldLayoutId id="2147484515" r:id="rId4"/>
    <p:sldLayoutId id="2147484516" r:id="rId5"/>
    <p:sldLayoutId id="2147484517" r:id="rId6"/>
    <p:sldLayoutId id="2147484518" r:id="rId7"/>
    <p:sldLayoutId id="2147484519" r:id="rId8"/>
    <p:sldLayoutId id="2147484520" r:id="rId9"/>
    <p:sldLayoutId id="2147484521" r:id="rId10"/>
    <p:sldLayoutId id="214748452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5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5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5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5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5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5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5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-5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1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8688" y="857250"/>
            <a:ext cx="7715250" cy="2071688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Теория алгоритмических языков и трансляторов</a:t>
            </a:r>
            <a:b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(09.03.04 – Программная инженерия)</a:t>
            </a: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857250" y="2644775"/>
            <a:ext cx="8072438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/>
              <a:t> </a:t>
            </a:r>
          </a:p>
          <a:p>
            <a:endParaRPr lang="ru-RU" sz="2800"/>
          </a:p>
          <a:p>
            <a:r>
              <a:rPr lang="ru-RU" sz="2800"/>
              <a:t>Лектор:</a:t>
            </a:r>
          </a:p>
          <a:p>
            <a:r>
              <a:rPr lang="ru-RU" sz="2800"/>
              <a:t>Крючкова Елена Николаевна  </a:t>
            </a:r>
          </a:p>
          <a:p>
            <a:r>
              <a:rPr lang="ru-RU" sz="2800"/>
              <a:t>Кафедра  прикладной  математики АлтГТУ</a:t>
            </a:r>
          </a:p>
          <a:p>
            <a:endParaRPr lang="ru-RU" sz="2800"/>
          </a:p>
          <a:p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5A4121-912B-45CA-904F-4EFE2C15EADA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1473" y="357188"/>
            <a:ext cx="7500966" cy="4143382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Тема 1</a:t>
            </a:r>
            <a:b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Формальные грамматики и языки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357188" y="1928813"/>
            <a:ext cx="87868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dirty="0" smtClean="0">
                <a:solidFill>
                  <a:srgbClr val="FFFF00"/>
                </a:solidFill>
              </a:rPr>
              <a:t>  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FD2F6-DBE2-4D6B-A3FE-2A4515E6C718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813" y="0"/>
            <a:ext cx="7858125" cy="857250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Базовые понятия 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357188" y="857250"/>
            <a:ext cx="8501062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dirty="0">
                <a:solidFill>
                  <a:srgbClr val="FFFF00"/>
                </a:solidFill>
              </a:rPr>
              <a:t>Алфавит - непустое конечное множество символов. </a:t>
            </a:r>
          </a:p>
          <a:p>
            <a:r>
              <a:rPr lang="ru-RU" sz="3200" dirty="0">
                <a:solidFill>
                  <a:srgbClr val="FFFF00"/>
                </a:solidFill>
              </a:rPr>
              <a:t>Цепочка над алфавитом </a:t>
            </a:r>
            <a:r>
              <a:rPr lang="ru-RU" sz="3200" dirty="0">
                <a:solidFill>
                  <a:srgbClr val="FFFF00"/>
                </a:solidFill>
                <a:sym typeface="Symbol" pitchFamily="18" charset="2"/>
              </a:rPr>
              <a:t>  - </a:t>
            </a:r>
            <a:r>
              <a:rPr lang="ru-RU" sz="3200" dirty="0">
                <a:solidFill>
                  <a:srgbClr val="FFFF00"/>
                </a:solidFill>
              </a:rPr>
              <a:t>конечная</a:t>
            </a:r>
          </a:p>
          <a:p>
            <a:r>
              <a:rPr lang="ru-RU" sz="3200" dirty="0">
                <a:solidFill>
                  <a:srgbClr val="FFFF00"/>
                </a:solidFill>
              </a:rPr>
              <a:t>последовательность символов алфавита. Длина цепочки </a:t>
            </a:r>
            <a:r>
              <a:rPr lang="ru-RU" sz="3200" dirty="0" err="1">
                <a:solidFill>
                  <a:srgbClr val="FFFF00"/>
                </a:solidFill>
              </a:rPr>
              <a:t>x</a:t>
            </a:r>
            <a:r>
              <a:rPr lang="ru-RU" sz="3200" dirty="0">
                <a:solidFill>
                  <a:srgbClr val="FFFF00"/>
                </a:solidFill>
              </a:rPr>
              <a:t> - число ее символов, обозначается  </a:t>
            </a:r>
            <a:r>
              <a:rPr lang="ru-RU" sz="3200" dirty="0" err="1">
                <a:solidFill>
                  <a:srgbClr val="FFFF00"/>
                </a:solidFill>
              </a:rPr>
              <a:t>|x|</a:t>
            </a:r>
            <a:r>
              <a:rPr lang="ru-RU" sz="3200" dirty="0">
                <a:solidFill>
                  <a:srgbClr val="FFFF00"/>
                </a:solidFill>
              </a:rPr>
              <a:t>.  Цепочка нулевой длины называется пустой</a:t>
            </a:r>
          </a:p>
          <a:p>
            <a:r>
              <a:rPr lang="ru-RU" sz="3200" dirty="0">
                <a:solidFill>
                  <a:srgbClr val="FFFF00"/>
                </a:solidFill>
              </a:rPr>
              <a:t>цепочкой и обозначается  </a:t>
            </a:r>
            <a:r>
              <a:rPr lang="ru-RU" sz="3200" dirty="0">
                <a:solidFill>
                  <a:srgbClr val="FFFF00"/>
                </a:solidFill>
                <a:sym typeface="Symbol" pitchFamily="18" charset="2"/>
              </a:rPr>
              <a:t> </a:t>
            </a:r>
            <a:r>
              <a:rPr lang="ru-RU" sz="3200" dirty="0">
                <a:solidFill>
                  <a:srgbClr val="FFFF00"/>
                </a:solidFill>
              </a:rPr>
              <a:t>.</a:t>
            </a:r>
            <a:endParaRPr lang="en-US" sz="3200" dirty="0">
              <a:solidFill>
                <a:srgbClr val="FFFF00"/>
              </a:solidFill>
            </a:endParaRPr>
          </a:p>
          <a:p>
            <a:endParaRPr lang="ru-RU" sz="3200" dirty="0">
              <a:solidFill>
                <a:srgbClr val="FFFF00"/>
              </a:solidFill>
            </a:endParaRPr>
          </a:p>
          <a:p>
            <a:r>
              <a:rPr lang="ru-RU" sz="3200" dirty="0"/>
              <a:t>Множество всех цепочек (включая </a:t>
            </a:r>
            <a:r>
              <a:rPr lang="ru-RU" sz="3200" dirty="0">
                <a:solidFill>
                  <a:srgbClr val="FFFF00"/>
                </a:solidFill>
              </a:rPr>
              <a:t> </a:t>
            </a:r>
            <a:r>
              <a:rPr lang="ru-RU" sz="3200" dirty="0">
                <a:solidFill>
                  <a:srgbClr val="FFFF00"/>
                </a:solidFill>
                <a:sym typeface="Symbol" pitchFamily="18" charset="2"/>
              </a:rPr>
              <a:t> </a:t>
            </a:r>
            <a:r>
              <a:rPr lang="ru-RU" sz="3200" dirty="0"/>
              <a:t>) над</a:t>
            </a:r>
            <a:r>
              <a:rPr lang="en-US" sz="3200" dirty="0"/>
              <a:t>  </a:t>
            </a:r>
            <a:r>
              <a:rPr lang="ru-RU" sz="3200" dirty="0"/>
              <a:t>алфавитом </a:t>
            </a:r>
            <a:r>
              <a:rPr lang="ru-RU" sz="3200" dirty="0">
                <a:solidFill>
                  <a:srgbClr val="FFFF00"/>
                </a:solidFill>
                <a:sym typeface="Symbol" pitchFamily="18" charset="2"/>
              </a:rPr>
              <a:t>  </a:t>
            </a:r>
            <a:r>
              <a:rPr lang="ru-RU" sz="3200" dirty="0"/>
              <a:t>обозначается </a:t>
            </a:r>
            <a:r>
              <a:rPr lang="ru-RU" sz="3200" dirty="0">
                <a:solidFill>
                  <a:srgbClr val="FFFF00"/>
                </a:solidFill>
                <a:sym typeface="Symbol" pitchFamily="18" charset="2"/>
              </a:rPr>
              <a:t>*</a:t>
            </a:r>
            <a:endParaRPr lang="en-US" sz="3200" dirty="0">
              <a:solidFill>
                <a:srgbClr val="FFFF00"/>
              </a:solidFill>
              <a:sym typeface="Symbol" pitchFamily="18" charset="2"/>
            </a:endParaRPr>
          </a:p>
          <a:p>
            <a:r>
              <a:rPr lang="ru-RU" sz="3200" dirty="0">
                <a:solidFill>
                  <a:srgbClr val="FFFF00"/>
                </a:solidFill>
                <a:sym typeface="Symbol" pitchFamily="18" charset="2"/>
              </a:rPr>
              <a:t>Язык </a:t>
            </a:r>
            <a:r>
              <a:rPr lang="en-US" sz="3200" dirty="0">
                <a:solidFill>
                  <a:srgbClr val="FFFF00"/>
                </a:solidFill>
                <a:sym typeface="Symbol" pitchFamily="18" charset="2"/>
              </a:rPr>
              <a:t>L</a:t>
            </a:r>
            <a:r>
              <a:rPr lang="ru-RU" sz="3200" dirty="0">
                <a:solidFill>
                  <a:srgbClr val="FFFF00"/>
                </a:solidFill>
                <a:sym typeface="Symbol" pitchFamily="18" charset="2"/>
              </a:rPr>
              <a:t> над алфавитом  - подмножество   множества *, то есть </a:t>
            </a:r>
            <a:r>
              <a:rPr lang="en-US" sz="3200" dirty="0">
                <a:solidFill>
                  <a:srgbClr val="FFFF00"/>
                </a:solidFill>
                <a:sym typeface="Symbol" pitchFamily="18" charset="2"/>
              </a:rPr>
              <a:t>L  </a:t>
            </a:r>
            <a:r>
              <a:rPr lang="ru-RU" sz="3200" dirty="0">
                <a:solidFill>
                  <a:srgbClr val="FFFF00"/>
                </a:solidFill>
                <a:sym typeface="Symbol" pitchFamily="18" charset="2"/>
              </a:rPr>
              <a:t>*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34BAF8-E34B-43BD-A164-10238964B3E7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813" y="0"/>
            <a:ext cx="7858125" cy="857250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Примеры</a:t>
            </a:r>
            <a:r>
              <a:rPr lang="en-US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алфавита  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357188" y="857250"/>
            <a:ext cx="8501062" cy="649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dirty="0">
                <a:solidFill>
                  <a:srgbClr val="FFFF00"/>
                </a:solidFill>
              </a:rPr>
              <a:t>Алфавит </a:t>
            </a:r>
            <a:r>
              <a:rPr lang="ru-RU" sz="3200" dirty="0" smtClean="0"/>
              <a:t> </a:t>
            </a:r>
            <a:r>
              <a:rPr lang="ru-RU" sz="3200" dirty="0" smtClean="0">
                <a:solidFill>
                  <a:srgbClr val="FFFF00"/>
                </a:solidFill>
                <a:sym typeface="Symbol" pitchFamily="18" charset="2"/>
              </a:rPr>
              <a:t> = 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{0,1}</a:t>
            </a:r>
            <a:endParaRPr lang="ru-RU" sz="3200" dirty="0" smtClean="0">
              <a:solidFill>
                <a:srgbClr val="FFFF00"/>
              </a:solidFill>
            </a:endParaRPr>
          </a:p>
          <a:p>
            <a:r>
              <a:rPr lang="ru-RU" sz="3200" dirty="0" smtClean="0"/>
              <a:t> </a:t>
            </a:r>
            <a:r>
              <a:rPr lang="ru-RU" sz="3200" dirty="0" smtClean="0">
                <a:solidFill>
                  <a:srgbClr val="FFFF00"/>
                </a:solidFill>
                <a:sym typeface="Symbol" pitchFamily="18" charset="2"/>
              </a:rPr>
              <a:t>*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 = {</a:t>
            </a:r>
            <a:r>
              <a:rPr lang="ru-RU" sz="3200" dirty="0" smtClean="0">
                <a:solidFill>
                  <a:srgbClr val="FFFF00"/>
                </a:solidFill>
                <a:sym typeface="Symbol" pitchFamily="18" charset="2"/>
              </a:rPr>
              <a:t>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, 0, 1 ,00, 01, 10, 11, 000,…}</a:t>
            </a:r>
          </a:p>
          <a:p>
            <a:endParaRPr lang="en-US" sz="3200" dirty="0" smtClean="0">
              <a:solidFill>
                <a:srgbClr val="FFFF00"/>
              </a:solidFill>
              <a:sym typeface="Symbol" pitchFamily="18" charset="2"/>
            </a:endParaRPr>
          </a:p>
          <a:p>
            <a:r>
              <a:rPr lang="ru-RU" sz="3200" dirty="0" smtClean="0">
                <a:solidFill>
                  <a:srgbClr val="FFFF00"/>
                </a:solidFill>
              </a:rPr>
              <a:t>Алфавит </a:t>
            </a:r>
            <a:r>
              <a:rPr lang="ru-RU" sz="3200" dirty="0" smtClean="0"/>
              <a:t> </a:t>
            </a:r>
            <a:r>
              <a:rPr lang="ru-RU" sz="3200" dirty="0" smtClean="0">
                <a:solidFill>
                  <a:srgbClr val="FFFF00"/>
                </a:solidFill>
                <a:sym typeface="Symbol" pitchFamily="18" charset="2"/>
              </a:rPr>
              <a:t> = 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{0,1,…,9,x,X,a,…</a:t>
            </a:r>
            <a:r>
              <a:rPr lang="en-US" sz="3200" dirty="0" err="1" smtClean="0">
                <a:solidFill>
                  <a:srgbClr val="FFFF00"/>
                </a:solidFill>
                <a:sym typeface="Symbol" pitchFamily="18" charset="2"/>
              </a:rPr>
              <a:t>f,A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,…F}</a:t>
            </a:r>
            <a:endParaRPr lang="ru-RU" sz="3200" dirty="0" smtClean="0">
              <a:solidFill>
                <a:srgbClr val="FFFF00"/>
              </a:solidFill>
            </a:endParaRPr>
          </a:p>
          <a:p>
            <a:r>
              <a:rPr lang="ru-RU" sz="3200" dirty="0" smtClean="0"/>
              <a:t> </a:t>
            </a:r>
            <a:r>
              <a:rPr lang="en-US" sz="3200" dirty="0" smtClean="0"/>
              <a:t>0Xff8a4 </a:t>
            </a:r>
            <a:r>
              <a:rPr lang="en-US" sz="3200" dirty="0" smtClean="0">
                <a:sym typeface="Symbol"/>
              </a:rPr>
              <a:t></a:t>
            </a:r>
            <a:r>
              <a:rPr lang="en-US" sz="3200" dirty="0" smtClean="0"/>
              <a:t> </a:t>
            </a:r>
            <a:r>
              <a:rPr lang="ru-RU" sz="3200" dirty="0" smtClean="0">
                <a:solidFill>
                  <a:srgbClr val="FFFF00"/>
                </a:solidFill>
                <a:sym typeface="Symbol" pitchFamily="18" charset="2"/>
              </a:rPr>
              <a:t>*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 </a:t>
            </a:r>
            <a:r>
              <a:rPr lang="ru-RU" sz="3200" dirty="0" smtClean="0">
                <a:solidFill>
                  <a:srgbClr val="FFFF00"/>
                </a:solidFill>
                <a:sym typeface="Symbol" pitchFamily="18" charset="2"/>
              </a:rPr>
              <a:t>       </a:t>
            </a:r>
            <a:r>
              <a:rPr lang="ru-RU" sz="3200" dirty="0" smtClean="0">
                <a:solidFill>
                  <a:srgbClr val="FFFF00"/>
                </a:solidFill>
              </a:rPr>
              <a:t>|</a:t>
            </a:r>
            <a:r>
              <a:rPr lang="en-US" sz="3200" dirty="0" smtClean="0"/>
              <a:t> 0Xff8a4</a:t>
            </a:r>
            <a:r>
              <a:rPr lang="ru-RU" sz="3200" dirty="0" smtClean="0">
                <a:solidFill>
                  <a:srgbClr val="FFFF00"/>
                </a:solidFill>
              </a:rPr>
              <a:t>|</a:t>
            </a:r>
            <a:r>
              <a:rPr lang="en-US" sz="3200" dirty="0" smtClean="0">
                <a:solidFill>
                  <a:srgbClr val="FFFF00"/>
                </a:solidFill>
              </a:rPr>
              <a:t> = 7</a:t>
            </a:r>
            <a:endParaRPr lang="ru-RU" sz="3200" dirty="0" smtClean="0">
              <a:solidFill>
                <a:srgbClr val="FFFF00"/>
              </a:solidFill>
            </a:endParaRPr>
          </a:p>
          <a:p>
            <a:r>
              <a:rPr lang="en-US" sz="3200" dirty="0" smtClean="0"/>
              <a:t>aa4Xff8x </a:t>
            </a:r>
            <a:r>
              <a:rPr lang="en-US" sz="3200" dirty="0" smtClean="0">
                <a:sym typeface="Symbol"/>
              </a:rPr>
              <a:t></a:t>
            </a:r>
            <a:r>
              <a:rPr lang="en-US" sz="3200" dirty="0" smtClean="0"/>
              <a:t> </a:t>
            </a:r>
            <a:r>
              <a:rPr lang="ru-RU" sz="3200" dirty="0" smtClean="0">
                <a:solidFill>
                  <a:srgbClr val="FFFF00"/>
                </a:solidFill>
                <a:sym typeface="Symbol" pitchFamily="18" charset="2"/>
              </a:rPr>
              <a:t>*</a:t>
            </a:r>
            <a:endParaRPr lang="ru-RU" sz="3200" dirty="0" smtClean="0">
              <a:solidFill>
                <a:srgbClr val="FFFF00"/>
              </a:solidFill>
            </a:endParaRPr>
          </a:p>
          <a:p>
            <a:r>
              <a:rPr lang="ru-RU" sz="3200" dirty="0" smtClean="0">
                <a:solidFill>
                  <a:srgbClr val="FFFF00"/>
                </a:solidFill>
              </a:rPr>
              <a:t>Множество  </a:t>
            </a:r>
            <a:r>
              <a:rPr lang="ru-RU" sz="3200" dirty="0" err="1" smtClean="0">
                <a:solidFill>
                  <a:srgbClr val="FFFF00"/>
                </a:solidFill>
              </a:rPr>
              <a:t>часел</a:t>
            </a:r>
            <a:r>
              <a:rPr lang="ru-RU" sz="3200" dirty="0" smtClean="0">
                <a:solidFill>
                  <a:srgbClr val="FFFF00"/>
                </a:solidFill>
              </a:rPr>
              <a:t> в 16с/с – подмножество </a:t>
            </a:r>
            <a:r>
              <a:rPr lang="ru-RU" sz="3200" dirty="0" smtClean="0">
                <a:solidFill>
                  <a:srgbClr val="FFFF00"/>
                </a:solidFill>
                <a:sym typeface="Symbol" pitchFamily="18" charset="2"/>
              </a:rPr>
              <a:t>*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 </a:t>
            </a:r>
            <a:r>
              <a:rPr lang="ru-RU" sz="3200" dirty="0" smtClean="0">
                <a:solidFill>
                  <a:srgbClr val="FFFF00"/>
                </a:solidFill>
                <a:sym typeface="Symbol" pitchFamily="18" charset="2"/>
              </a:rPr>
              <a:t>, но не равно *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 </a:t>
            </a:r>
            <a:endParaRPr lang="en-US" sz="3200" dirty="0" smtClean="0">
              <a:solidFill>
                <a:srgbClr val="FFFF00"/>
              </a:solidFill>
            </a:endParaRPr>
          </a:p>
          <a:p>
            <a:endParaRPr lang="en-US" sz="3200" dirty="0" smtClean="0">
              <a:solidFill>
                <a:srgbClr val="FFFF00"/>
              </a:solidFill>
            </a:endParaRPr>
          </a:p>
          <a:p>
            <a:r>
              <a:rPr lang="ru-RU" sz="3200" dirty="0" smtClean="0">
                <a:solidFill>
                  <a:srgbClr val="FFFF00"/>
                </a:solidFill>
              </a:rPr>
              <a:t>Алфавит языка программирования С++  - все символы клавиатуры</a:t>
            </a:r>
            <a:endParaRPr lang="en-US" sz="3200" dirty="0" smtClean="0">
              <a:solidFill>
                <a:srgbClr val="FFFF00"/>
              </a:solidFill>
            </a:endParaRPr>
          </a:p>
          <a:p>
            <a:endParaRPr lang="en-US" sz="3200" dirty="0" smtClean="0">
              <a:solidFill>
                <a:srgbClr val="FFFF00"/>
              </a:solidFill>
            </a:endParaRPr>
          </a:p>
          <a:p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34BAF8-E34B-43BD-A164-10238964B3E7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813" y="0"/>
            <a:ext cx="7858125" cy="857250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Грамматика  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357188" y="857250"/>
            <a:ext cx="8501062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dirty="0">
                <a:solidFill>
                  <a:srgbClr val="FFFF00"/>
                </a:solidFill>
              </a:rPr>
              <a:t>Порождающая грамматика - упорядоченная четверка   </a:t>
            </a:r>
          </a:p>
          <a:p>
            <a:r>
              <a:rPr lang="ru-RU" sz="3200" dirty="0">
                <a:solidFill>
                  <a:srgbClr val="FFFF00"/>
                </a:solidFill>
              </a:rPr>
              <a:t>            G = </a:t>
            </a:r>
            <a:r>
              <a:rPr lang="ru-RU" sz="3200" dirty="0" smtClean="0">
                <a:solidFill>
                  <a:srgbClr val="FFFF00"/>
                </a:solidFill>
              </a:rPr>
              <a:t>(V</a:t>
            </a:r>
            <a:r>
              <a:rPr lang="ru-RU" sz="3200" baseline="-25000" dirty="0" smtClean="0">
                <a:solidFill>
                  <a:srgbClr val="FFFF00"/>
                </a:solidFill>
              </a:rPr>
              <a:t>T</a:t>
            </a:r>
            <a:r>
              <a:rPr lang="ru-RU" sz="3200" dirty="0" smtClean="0">
                <a:solidFill>
                  <a:srgbClr val="FFFF00"/>
                </a:solidFill>
              </a:rPr>
              <a:t> , V</a:t>
            </a:r>
            <a:r>
              <a:rPr lang="ru-RU" sz="3200" baseline="-25000" dirty="0" smtClean="0">
                <a:solidFill>
                  <a:srgbClr val="FFFF00"/>
                </a:solidFill>
              </a:rPr>
              <a:t>N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>
                <a:solidFill>
                  <a:srgbClr val="FFFF00"/>
                </a:solidFill>
              </a:rPr>
              <a:t>,P ,S), где</a:t>
            </a:r>
          </a:p>
          <a:p>
            <a:r>
              <a:rPr lang="ru-RU" sz="3200" dirty="0" smtClean="0">
                <a:solidFill>
                  <a:srgbClr val="FFFF00"/>
                </a:solidFill>
              </a:rPr>
              <a:t>V</a:t>
            </a:r>
            <a:r>
              <a:rPr lang="ru-RU" sz="3200" baseline="-25000" dirty="0" smtClean="0">
                <a:solidFill>
                  <a:srgbClr val="FFFF00"/>
                </a:solidFill>
              </a:rPr>
              <a:t>T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>
                <a:solidFill>
                  <a:srgbClr val="FFFF00"/>
                </a:solidFill>
              </a:rPr>
              <a:t>- алфавит терминальных  символов;</a:t>
            </a:r>
          </a:p>
          <a:p>
            <a:r>
              <a:rPr lang="ru-RU" sz="3200" dirty="0" smtClean="0">
                <a:solidFill>
                  <a:srgbClr val="FFFF00"/>
                </a:solidFill>
              </a:rPr>
              <a:t>V</a:t>
            </a:r>
            <a:r>
              <a:rPr lang="ru-RU" sz="3200" baseline="-25000" dirty="0" smtClean="0">
                <a:solidFill>
                  <a:srgbClr val="FFFF00"/>
                </a:solidFill>
              </a:rPr>
              <a:t>N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>
                <a:solidFill>
                  <a:srgbClr val="FFFF00"/>
                </a:solidFill>
              </a:rPr>
              <a:t>– алфавит нетерминальных  символов;</a:t>
            </a:r>
          </a:p>
          <a:p>
            <a:r>
              <a:rPr lang="ru-RU" sz="3200" dirty="0">
                <a:solidFill>
                  <a:srgbClr val="FFFF00"/>
                </a:solidFill>
              </a:rPr>
              <a:t>P  --- конечное множество правил вывода, </a:t>
            </a:r>
            <a:endParaRPr lang="en-US" sz="3200" dirty="0" smtClean="0">
              <a:solidFill>
                <a:srgbClr val="FFFF00"/>
              </a:solidFill>
            </a:endParaRPr>
          </a:p>
          <a:p>
            <a:r>
              <a:rPr lang="ru-RU" sz="3200" dirty="0" err="1" smtClean="0">
                <a:solidFill>
                  <a:srgbClr val="FFFF00"/>
                </a:solidFill>
              </a:rPr>
              <a:t>u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ru-RU" sz="3200" dirty="0">
                <a:solidFill>
                  <a:srgbClr val="FFFF00"/>
                </a:solidFill>
              </a:rPr>
              <a:t> </a:t>
            </a:r>
            <a:r>
              <a:rPr lang="ru-RU" sz="3200" dirty="0" err="1">
                <a:solidFill>
                  <a:srgbClr val="FFFF00"/>
                </a:solidFill>
              </a:rPr>
              <a:t>v</a:t>
            </a:r>
            <a:r>
              <a:rPr lang="ru-RU" sz="3200" dirty="0">
                <a:solidFill>
                  <a:srgbClr val="FFFF00"/>
                </a:solidFill>
              </a:rPr>
              <a:t>, где </a:t>
            </a:r>
            <a:r>
              <a:rPr lang="ru-RU" sz="3200" dirty="0" err="1">
                <a:solidFill>
                  <a:srgbClr val="FFFF00"/>
                </a:solidFill>
              </a:rPr>
              <a:t>u</a:t>
            </a:r>
            <a:r>
              <a:rPr lang="ru-RU" sz="3200" dirty="0">
                <a:solidFill>
                  <a:srgbClr val="FFFF00"/>
                </a:solidFill>
              </a:rPr>
              <a:t> ,</a:t>
            </a:r>
            <a:r>
              <a:rPr lang="ru-RU" sz="3200" dirty="0" err="1">
                <a:solidFill>
                  <a:srgbClr val="FFFF00"/>
                </a:solidFill>
              </a:rPr>
              <a:t>v</a:t>
            </a:r>
            <a:r>
              <a:rPr lang="ru-RU" sz="3200" dirty="0">
                <a:solidFill>
                  <a:srgbClr val="FFFF00"/>
                </a:solidFill>
              </a:rPr>
              <a:t> 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>
                <a:solidFill>
                  <a:srgbClr val="FFFF00"/>
                </a:solidFill>
                <a:sym typeface="Symbol" pitchFamily="18" charset="2"/>
              </a:rPr>
              <a:t> </a:t>
            </a:r>
            <a:r>
              <a:rPr lang="ru-RU" sz="3200" dirty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</a:rPr>
              <a:t>(V</a:t>
            </a:r>
            <a:r>
              <a:rPr lang="ru-RU" sz="3200" baseline="-25000" dirty="0" smtClean="0">
                <a:solidFill>
                  <a:srgbClr val="FFFF00"/>
                </a:solidFill>
              </a:rPr>
              <a:t>T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>
                <a:solidFill>
                  <a:srgbClr val="FFFF00"/>
                </a:solidFill>
                <a:sym typeface="Symbol" pitchFamily="18" charset="2"/>
              </a:rPr>
              <a:t></a:t>
            </a:r>
            <a:r>
              <a:rPr lang="ru-RU" sz="3200" dirty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</a:rPr>
              <a:t>V</a:t>
            </a:r>
            <a:r>
              <a:rPr lang="ru-RU" sz="3200" baseline="-25000" dirty="0" smtClean="0">
                <a:solidFill>
                  <a:srgbClr val="FFFF00"/>
                </a:solidFill>
              </a:rPr>
              <a:t>N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>
                <a:solidFill>
                  <a:srgbClr val="FFFF00"/>
                </a:solidFill>
              </a:rPr>
              <a:t>)*  ;</a:t>
            </a:r>
            <a:endParaRPr lang="en-US" sz="3200" dirty="0">
              <a:solidFill>
                <a:srgbClr val="FFFF00"/>
              </a:solidFill>
            </a:endParaRPr>
          </a:p>
          <a:p>
            <a:r>
              <a:rPr lang="ru-RU" sz="3200" dirty="0">
                <a:solidFill>
                  <a:srgbClr val="FFFF00"/>
                </a:solidFill>
              </a:rPr>
              <a:t>S- начальный нетерминальный символ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ru-RU" sz="3200" dirty="0">
                <a:solidFill>
                  <a:srgbClr val="FFFF00"/>
                </a:solidFill>
              </a:rPr>
              <a:t>- аксиома грамматики.</a:t>
            </a:r>
          </a:p>
          <a:p>
            <a:endParaRPr lang="ru-RU" sz="3200" dirty="0">
              <a:solidFill>
                <a:srgbClr val="FFFF00"/>
              </a:solidFill>
            </a:endParaRPr>
          </a:p>
          <a:p>
            <a:r>
              <a:rPr lang="ru-RU" sz="3200" dirty="0">
                <a:solidFill>
                  <a:srgbClr val="FFFF00"/>
                </a:solidFill>
              </a:rPr>
              <a:t>Вывод цепочек языка </a:t>
            </a:r>
            <a:r>
              <a:rPr lang="ru-RU" sz="3200" dirty="0" smtClean="0">
                <a:solidFill>
                  <a:srgbClr val="FFFF00"/>
                </a:solidFill>
              </a:rPr>
              <a:t>из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>
                <a:solidFill>
                  <a:srgbClr val="FFFF00"/>
                </a:solidFill>
              </a:rPr>
              <a:t>S </a:t>
            </a:r>
            <a:r>
              <a:rPr lang="ru-RU" sz="3200" dirty="0">
                <a:solidFill>
                  <a:srgbClr val="FFFF00"/>
                </a:solidFill>
              </a:rPr>
              <a:t> по правилам грамматики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2E0CBD-91A3-47C0-B20F-42C9C65679C7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813" y="0"/>
            <a:ext cx="7858125" cy="857250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Типы   </a:t>
            </a:r>
            <a:r>
              <a:rPr lang="ru-RU" dirty="0" smtClean="0">
                <a:solidFill>
                  <a:srgbClr val="FFFF00"/>
                </a:solidFill>
              </a:rPr>
              <a:t>G = (V</a:t>
            </a:r>
            <a:r>
              <a:rPr lang="ru-RU" baseline="-25000" dirty="0" smtClean="0">
                <a:solidFill>
                  <a:srgbClr val="FFFF00"/>
                </a:solidFill>
              </a:rPr>
              <a:t>T</a:t>
            </a:r>
            <a:r>
              <a:rPr lang="ru-RU" dirty="0" smtClean="0">
                <a:solidFill>
                  <a:srgbClr val="FFFF00"/>
                </a:solidFill>
              </a:rPr>
              <a:t> , V</a:t>
            </a:r>
            <a:r>
              <a:rPr lang="ru-RU" baseline="-25000" dirty="0" smtClean="0">
                <a:solidFill>
                  <a:srgbClr val="FFFF00"/>
                </a:solidFill>
              </a:rPr>
              <a:t>N</a:t>
            </a:r>
            <a:r>
              <a:rPr lang="ru-RU" dirty="0" smtClean="0">
                <a:solidFill>
                  <a:srgbClr val="FFFF00"/>
                </a:solidFill>
              </a:rPr>
              <a:t> ,P ,S)</a:t>
            </a: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357188" y="857250"/>
            <a:ext cx="8501062" cy="698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dirty="0" smtClean="0">
                <a:solidFill>
                  <a:srgbClr val="FFFF00"/>
                </a:solidFill>
              </a:rPr>
              <a:t>Тип грамматики определяется  сложностью правил  </a:t>
            </a:r>
            <a:r>
              <a:rPr lang="en-US" sz="3200" dirty="0" smtClean="0">
                <a:solidFill>
                  <a:srgbClr val="FFFF00"/>
                </a:solidFill>
              </a:rPr>
              <a:t>P ={</a:t>
            </a:r>
            <a:r>
              <a:rPr lang="ru-RU" sz="3200" dirty="0" err="1" smtClean="0">
                <a:solidFill>
                  <a:srgbClr val="FFFF00"/>
                </a:solidFill>
              </a:rPr>
              <a:t>u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ru-RU" sz="3200" dirty="0">
                <a:solidFill>
                  <a:srgbClr val="FFFF00"/>
                </a:solidFill>
              </a:rPr>
              <a:t> </a:t>
            </a:r>
            <a:r>
              <a:rPr lang="ru-RU" sz="3200" dirty="0" err="1" smtClean="0">
                <a:solidFill>
                  <a:srgbClr val="FFFF00"/>
                </a:solidFill>
              </a:rPr>
              <a:t>v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>
                <a:solidFill>
                  <a:srgbClr val="FFFF00"/>
                </a:solidFill>
              </a:rPr>
              <a:t>|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 err="1">
                <a:solidFill>
                  <a:srgbClr val="FFFF00"/>
                </a:solidFill>
              </a:rPr>
              <a:t>u</a:t>
            </a:r>
            <a:r>
              <a:rPr lang="ru-RU" sz="3200" dirty="0">
                <a:solidFill>
                  <a:srgbClr val="FFFF00"/>
                </a:solidFill>
              </a:rPr>
              <a:t> ,</a:t>
            </a:r>
            <a:r>
              <a:rPr lang="ru-RU" sz="3200" dirty="0" err="1">
                <a:solidFill>
                  <a:srgbClr val="FFFF00"/>
                </a:solidFill>
              </a:rPr>
              <a:t>v</a:t>
            </a:r>
            <a:r>
              <a:rPr lang="ru-RU" sz="3200" dirty="0">
                <a:solidFill>
                  <a:srgbClr val="FFFF00"/>
                </a:solidFill>
              </a:rPr>
              <a:t> 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>
                <a:solidFill>
                  <a:srgbClr val="FFFF00"/>
                </a:solidFill>
                <a:sym typeface="Symbol" pitchFamily="18" charset="2"/>
              </a:rPr>
              <a:t> </a:t>
            </a:r>
            <a:r>
              <a:rPr lang="ru-RU" sz="3200" dirty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</a:rPr>
              <a:t>(V</a:t>
            </a:r>
            <a:r>
              <a:rPr lang="ru-RU" sz="3200" baseline="-25000" dirty="0" smtClean="0">
                <a:solidFill>
                  <a:srgbClr val="FFFF00"/>
                </a:solidFill>
              </a:rPr>
              <a:t>T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>
                <a:solidFill>
                  <a:srgbClr val="FFFF00"/>
                </a:solidFill>
                <a:sym typeface="Symbol" pitchFamily="18" charset="2"/>
              </a:rPr>
              <a:t></a:t>
            </a:r>
            <a:r>
              <a:rPr lang="ru-RU" sz="3200" dirty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</a:rPr>
              <a:t>V</a:t>
            </a:r>
            <a:r>
              <a:rPr lang="ru-RU" sz="3200" baseline="-25000" dirty="0" smtClean="0">
                <a:solidFill>
                  <a:srgbClr val="FFFF00"/>
                </a:solidFill>
              </a:rPr>
              <a:t>N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>
                <a:solidFill>
                  <a:srgbClr val="FFFF00"/>
                </a:solidFill>
              </a:rPr>
              <a:t>)*  </a:t>
            </a:r>
            <a:endParaRPr lang="en-US" sz="3200" dirty="0">
              <a:solidFill>
                <a:srgbClr val="FFFF00"/>
              </a:solidFill>
            </a:endParaRPr>
          </a:p>
          <a:p>
            <a:r>
              <a:rPr lang="ru-RU" sz="3200" dirty="0" smtClean="0">
                <a:solidFill>
                  <a:srgbClr val="FFFF00"/>
                </a:solidFill>
              </a:rPr>
              <a:t>Тип 0 – нет ограничений</a:t>
            </a:r>
          </a:p>
          <a:p>
            <a:r>
              <a:rPr lang="ru-RU" sz="3200" dirty="0" smtClean="0">
                <a:solidFill>
                  <a:srgbClr val="FFFF00"/>
                </a:solidFill>
              </a:rPr>
              <a:t>Тип 1  - НС-грамматики</a:t>
            </a:r>
          </a:p>
          <a:p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>
                <a:solidFill>
                  <a:srgbClr val="FFFF00"/>
                </a:solidFill>
              </a:rPr>
              <a:t>      </a:t>
            </a:r>
            <a:r>
              <a:rPr lang="el-GR" sz="3200" dirty="0" smtClean="0">
                <a:solidFill>
                  <a:srgbClr val="FFFF00"/>
                </a:solidFill>
              </a:rPr>
              <a:t>α</a:t>
            </a:r>
            <a:r>
              <a:rPr lang="en-US" sz="3200" dirty="0" smtClean="0">
                <a:solidFill>
                  <a:srgbClr val="FFFF00"/>
                </a:solidFill>
              </a:rPr>
              <a:t>A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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α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, A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</a:t>
            </a:r>
            <a:r>
              <a:rPr lang="ru-RU" sz="3200" dirty="0" smtClean="0">
                <a:solidFill>
                  <a:srgbClr val="FFFF00"/>
                </a:solidFill>
              </a:rPr>
              <a:t>V</a:t>
            </a:r>
            <a:r>
              <a:rPr lang="ru-RU" sz="3200" baseline="-25000" dirty="0" smtClean="0">
                <a:solidFill>
                  <a:srgbClr val="FFFF00"/>
                </a:solidFill>
              </a:rPr>
              <a:t>N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>
                <a:solidFill>
                  <a:srgbClr val="FFFF00"/>
                </a:solidFill>
              </a:rPr>
              <a:t>,   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α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,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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,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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 </a:t>
            </a:r>
            <a:r>
              <a:rPr lang="ru-RU" sz="3200" dirty="0" smtClean="0">
                <a:solidFill>
                  <a:srgbClr val="FFFF00"/>
                </a:solidFill>
              </a:rPr>
              <a:t> (V</a:t>
            </a:r>
            <a:r>
              <a:rPr lang="ru-RU" sz="3200" baseline="-25000" dirty="0" smtClean="0">
                <a:solidFill>
                  <a:srgbClr val="FFFF00"/>
                </a:solidFill>
              </a:rPr>
              <a:t>T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</a:t>
            </a:r>
            <a:r>
              <a:rPr lang="ru-RU" sz="3200" dirty="0" smtClean="0">
                <a:solidFill>
                  <a:srgbClr val="FFFF00"/>
                </a:solidFill>
              </a:rPr>
              <a:t> V</a:t>
            </a:r>
            <a:r>
              <a:rPr lang="ru-RU" sz="3200" baseline="-25000" dirty="0" smtClean="0">
                <a:solidFill>
                  <a:srgbClr val="FFFF00"/>
                </a:solidFill>
              </a:rPr>
              <a:t>N</a:t>
            </a:r>
            <a:r>
              <a:rPr lang="ru-RU" sz="3200" dirty="0" smtClean="0">
                <a:solidFill>
                  <a:srgbClr val="FFFF00"/>
                </a:solidFill>
              </a:rPr>
              <a:t> )*  </a:t>
            </a:r>
          </a:p>
          <a:p>
            <a:r>
              <a:rPr lang="ru-RU" sz="3200" dirty="0" smtClean="0">
                <a:solidFill>
                  <a:srgbClr val="FFFF00"/>
                </a:solidFill>
              </a:rPr>
              <a:t> Тип 2 – КС-грамматики</a:t>
            </a:r>
            <a:endParaRPr lang="en-US" sz="3200" dirty="0" smtClean="0">
              <a:solidFill>
                <a:srgbClr val="FFFF00"/>
              </a:solidFill>
            </a:endParaRPr>
          </a:p>
          <a:p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>
                <a:solidFill>
                  <a:srgbClr val="FFFF00"/>
                </a:solidFill>
              </a:rPr>
              <a:t>      A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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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, A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</a:t>
            </a:r>
            <a:r>
              <a:rPr lang="ru-RU" sz="3200" dirty="0" smtClean="0">
                <a:solidFill>
                  <a:srgbClr val="FFFF00"/>
                </a:solidFill>
              </a:rPr>
              <a:t>V</a:t>
            </a:r>
            <a:r>
              <a:rPr lang="ru-RU" sz="3200" baseline="-25000" dirty="0" smtClean="0">
                <a:solidFill>
                  <a:srgbClr val="FFFF00"/>
                </a:solidFill>
              </a:rPr>
              <a:t>N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>
                <a:solidFill>
                  <a:srgbClr val="FFFF00"/>
                </a:solidFill>
              </a:rPr>
              <a:t>,   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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 </a:t>
            </a:r>
            <a:r>
              <a:rPr lang="ru-RU" sz="3200" dirty="0" smtClean="0">
                <a:solidFill>
                  <a:srgbClr val="FFFF00"/>
                </a:solidFill>
              </a:rPr>
              <a:t> (V</a:t>
            </a:r>
            <a:r>
              <a:rPr lang="ru-RU" sz="3200" baseline="-25000" dirty="0" smtClean="0">
                <a:solidFill>
                  <a:srgbClr val="FFFF00"/>
                </a:solidFill>
              </a:rPr>
              <a:t>T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</a:t>
            </a:r>
            <a:r>
              <a:rPr lang="ru-RU" sz="3200" dirty="0" smtClean="0">
                <a:solidFill>
                  <a:srgbClr val="FFFF00"/>
                </a:solidFill>
              </a:rPr>
              <a:t> V</a:t>
            </a:r>
            <a:r>
              <a:rPr lang="ru-RU" sz="3200" baseline="-25000" dirty="0" smtClean="0">
                <a:solidFill>
                  <a:srgbClr val="FFFF00"/>
                </a:solidFill>
              </a:rPr>
              <a:t>N</a:t>
            </a:r>
            <a:r>
              <a:rPr lang="ru-RU" sz="3200" dirty="0" smtClean="0">
                <a:solidFill>
                  <a:srgbClr val="FFFF00"/>
                </a:solidFill>
              </a:rPr>
              <a:t> )*  </a:t>
            </a:r>
          </a:p>
          <a:p>
            <a:r>
              <a:rPr lang="ru-RU" sz="3200" dirty="0" smtClean="0">
                <a:solidFill>
                  <a:srgbClr val="FFFF00"/>
                </a:solidFill>
              </a:rPr>
              <a:t>Тип 3 – Автоматные грамматики</a:t>
            </a:r>
            <a:endParaRPr lang="en-US" sz="3200" dirty="0" smtClean="0">
              <a:solidFill>
                <a:srgbClr val="FFFF00"/>
              </a:solidFill>
            </a:endParaRPr>
          </a:p>
          <a:p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>
                <a:solidFill>
                  <a:srgbClr val="FFFF00"/>
                </a:solidFill>
              </a:rPr>
              <a:t>   - </a:t>
            </a:r>
            <a:r>
              <a:rPr lang="ru-RU" sz="3200" dirty="0" err="1" smtClean="0">
                <a:solidFill>
                  <a:srgbClr val="FFFF00"/>
                </a:solidFill>
              </a:rPr>
              <a:t>праволинейные</a:t>
            </a:r>
            <a:endParaRPr lang="ru-RU" sz="3200" dirty="0" smtClean="0">
              <a:solidFill>
                <a:srgbClr val="FFFF00"/>
              </a:solidFill>
            </a:endParaRPr>
          </a:p>
          <a:p>
            <a:r>
              <a:rPr lang="ru-RU" sz="3200" dirty="0" smtClean="0">
                <a:solidFill>
                  <a:srgbClr val="FFFF00"/>
                </a:solidFill>
              </a:rPr>
              <a:t>       </a:t>
            </a:r>
            <a:r>
              <a:rPr lang="en-US" sz="3200" dirty="0" smtClean="0">
                <a:solidFill>
                  <a:srgbClr val="FFFF00"/>
                </a:solidFill>
              </a:rPr>
              <a:t>A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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  <a:sym typeface="Symbol"/>
              </a:rPr>
              <a:t>xB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  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или </a:t>
            </a:r>
            <a:r>
              <a:rPr lang="en-US" sz="3200" dirty="0" smtClean="0">
                <a:solidFill>
                  <a:srgbClr val="FFFF00"/>
                </a:solidFill>
              </a:rPr>
              <a:t>A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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 x, 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  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A ,B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</a:t>
            </a:r>
            <a:r>
              <a:rPr lang="ru-RU" sz="3200" dirty="0" smtClean="0">
                <a:solidFill>
                  <a:srgbClr val="FFFF00"/>
                </a:solidFill>
              </a:rPr>
              <a:t>V</a:t>
            </a:r>
            <a:r>
              <a:rPr lang="ru-RU" sz="3200" baseline="-25000" dirty="0" smtClean="0">
                <a:solidFill>
                  <a:srgbClr val="FFFF00"/>
                </a:solidFill>
              </a:rPr>
              <a:t>N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>
                <a:solidFill>
                  <a:srgbClr val="FFFF00"/>
                </a:solidFill>
              </a:rPr>
              <a:t>,   x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 </a:t>
            </a:r>
            <a:r>
              <a:rPr lang="ru-RU" sz="3200" dirty="0" smtClean="0">
                <a:solidFill>
                  <a:srgbClr val="FFFF00"/>
                </a:solidFill>
              </a:rPr>
              <a:t> V</a:t>
            </a:r>
            <a:r>
              <a:rPr lang="ru-RU" sz="3200" baseline="-25000" dirty="0" smtClean="0">
                <a:solidFill>
                  <a:srgbClr val="FFFF00"/>
                </a:solidFill>
              </a:rPr>
              <a:t>T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endParaRPr lang="ru-RU" sz="3200" dirty="0" smtClean="0">
              <a:solidFill>
                <a:srgbClr val="FFFF00"/>
              </a:solidFill>
            </a:endParaRPr>
          </a:p>
          <a:p>
            <a:r>
              <a:rPr lang="ru-RU" sz="3200" dirty="0" smtClean="0">
                <a:solidFill>
                  <a:srgbClr val="FFFF00"/>
                </a:solidFill>
              </a:rPr>
              <a:t>   - </a:t>
            </a:r>
            <a:r>
              <a:rPr lang="ru-RU" sz="3200" dirty="0" err="1" smtClean="0">
                <a:solidFill>
                  <a:srgbClr val="FFFF00"/>
                </a:solidFill>
              </a:rPr>
              <a:t>леволинейные</a:t>
            </a:r>
            <a:endParaRPr lang="ru-RU" sz="3200" dirty="0" smtClean="0">
              <a:solidFill>
                <a:srgbClr val="FFFF00"/>
              </a:solidFill>
            </a:endParaRPr>
          </a:p>
          <a:p>
            <a:r>
              <a:rPr lang="ru-RU" sz="3200" dirty="0" smtClean="0">
                <a:solidFill>
                  <a:srgbClr val="FFFF00"/>
                </a:solidFill>
              </a:rPr>
              <a:t>     </a:t>
            </a:r>
            <a:r>
              <a:rPr lang="en-US" sz="3200" dirty="0" smtClean="0">
                <a:solidFill>
                  <a:srgbClr val="FFFF00"/>
                </a:solidFill>
              </a:rPr>
              <a:t>A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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  <a:sym typeface="Symbol"/>
              </a:rPr>
              <a:t>Bx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  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или </a:t>
            </a:r>
            <a:r>
              <a:rPr lang="en-US" sz="3200" dirty="0" smtClean="0">
                <a:solidFill>
                  <a:srgbClr val="FFFF00"/>
                </a:solidFill>
              </a:rPr>
              <a:t>A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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 x, 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   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A ,B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</a:t>
            </a:r>
            <a:r>
              <a:rPr lang="ru-RU" sz="3200" dirty="0" smtClean="0">
                <a:solidFill>
                  <a:srgbClr val="FFFF00"/>
                </a:solidFill>
              </a:rPr>
              <a:t>V</a:t>
            </a:r>
            <a:r>
              <a:rPr lang="ru-RU" sz="3200" baseline="-25000" dirty="0" smtClean="0">
                <a:solidFill>
                  <a:srgbClr val="FFFF00"/>
                </a:solidFill>
              </a:rPr>
              <a:t>N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>
                <a:solidFill>
                  <a:srgbClr val="FFFF00"/>
                </a:solidFill>
              </a:rPr>
              <a:t>,   x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 </a:t>
            </a:r>
            <a:r>
              <a:rPr lang="ru-RU" sz="3200" dirty="0" smtClean="0">
                <a:solidFill>
                  <a:srgbClr val="FFFF00"/>
                </a:solidFill>
              </a:rPr>
              <a:t> V</a:t>
            </a:r>
            <a:r>
              <a:rPr lang="ru-RU" sz="3200" baseline="-25000" dirty="0" smtClean="0">
                <a:solidFill>
                  <a:srgbClr val="FFFF00"/>
                </a:solidFill>
              </a:rPr>
              <a:t>T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</a:rPr>
              <a:t>   </a:t>
            </a:r>
          </a:p>
          <a:p>
            <a:endParaRPr lang="ru-RU" sz="3200" dirty="0" smtClean="0">
              <a:solidFill>
                <a:srgbClr val="FFFF00"/>
              </a:solidFill>
            </a:endParaRPr>
          </a:p>
          <a:p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2E0CBD-91A3-47C0-B20F-42C9C65679C7}" type="slidenum">
              <a:rPr lang="ru-RU" smtClean="0"/>
              <a:pPr>
                <a:defRPr/>
              </a:pPr>
              <a:t>14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813" y="0"/>
            <a:ext cx="7858125" cy="857250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Пример грамматики 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0" y="785794"/>
            <a:ext cx="9144000" cy="698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rgbClr val="FFFF00"/>
                </a:solidFill>
              </a:rPr>
              <a:t>G </a:t>
            </a:r>
            <a:r>
              <a:rPr lang="ru-RU" sz="2800" dirty="0">
                <a:solidFill>
                  <a:srgbClr val="FFFF00"/>
                </a:solidFill>
              </a:rPr>
              <a:t>= (</a:t>
            </a:r>
            <a:r>
              <a:rPr lang="ru-RU" sz="2800" dirty="0" smtClean="0">
                <a:solidFill>
                  <a:srgbClr val="FFFF00"/>
                </a:solidFill>
              </a:rPr>
              <a:t>V</a:t>
            </a:r>
            <a:r>
              <a:rPr lang="ru-RU" sz="2800" baseline="-25000" dirty="0" smtClean="0">
                <a:solidFill>
                  <a:srgbClr val="FFFF00"/>
                </a:solidFill>
              </a:rPr>
              <a:t>T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ru-RU" sz="2800" dirty="0">
                <a:solidFill>
                  <a:srgbClr val="FFFF00"/>
                </a:solidFill>
              </a:rPr>
              <a:t>,</a:t>
            </a:r>
            <a:r>
              <a:rPr lang="ru-RU" sz="2800" dirty="0" smtClean="0">
                <a:solidFill>
                  <a:srgbClr val="FFFF00"/>
                </a:solidFill>
              </a:rPr>
              <a:t>V</a:t>
            </a:r>
            <a:r>
              <a:rPr lang="ru-RU" sz="2800" baseline="-25000" dirty="0" smtClean="0">
                <a:solidFill>
                  <a:srgbClr val="FFFF00"/>
                </a:solidFill>
              </a:rPr>
              <a:t>N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ru-RU" sz="2800" dirty="0">
                <a:solidFill>
                  <a:srgbClr val="FFFF00"/>
                </a:solidFill>
              </a:rPr>
              <a:t>,P ,S), где</a:t>
            </a:r>
          </a:p>
          <a:p>
            <a:r>
              <a:rPr lang="ru-RU" sz="2800" dirty="0" smtClean="0">
                <a:solidFill>
                  <a:srgbClr val="FFFF00"/>
                </a:solidFill>
              </a:rPr>
              <a:t> V</a:t>
            </a:r>
            <a:r>
              <a:rPr lang="ru-RU" sz="2800" baseline="-25000" dirty="0" smtClean="0">
                <a:solidFill>
                  <a:srgbClr val="FFFF00"/>
                </a:solidFill>
              </a:rPr>
              <a:t>T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ru-RU" sz="2800" dirty="0" smtClean="0">
                <a:solidFill>
                  <a:srgbClr val="FFFF00"/>
                </a:solidFill>
                <a:sym typeface="Symbol" pitchFamily="18" charset="2"/>
              </a:rPr>
              <a:t>=  </a:t>
            </a:r>
            <a:r>
              <a:rPr lang="en-US" sz="2800" dirty="0" smtClean="0">
                <a:solidFill>
                  <a:srgbClr val="FFFF00"/>
                </a:solidFill>
                <a:sym typeface="Symbol" pitchFamily="18" charset="2"/>
              </a:rPr>
              <a:t>{0,1,…,9,x,a,…f} 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endParaRPr lang="ru-RU" sz="2800" dirty="0">
              <a:solidFill>
                <a:srgbClr val="FFFF00"/>
              </a:solidFill>
            </a:endParaRPr>
          </a:p>
          <a:p>
            <a:r>
              <a:rPr lang="ru-RU" sz="2800" dirty="0" smtClean="0">
                <a:solidFill>
                  <a:srgbClr val="FFFF00"/>
                </a:solidFill>
              </a:rPr>
              <a:t>V</a:t>
            </a:r>
            <a:r>
              <a:rPr lang="ru-RU" sz="2800" baseline="-25000" dirty="0" smtClean="0">
                <a:solidFill>
                  <a:srgbClr val="FFFF00"/>
                </a:solidFill>
              </a:rPr>
              <a:t>N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smtClean="0">
                <a:solidFill>
                  <a:srgbClr val="FFFF00"/>
                </a:solidFill>
              </a:rPr>
              <a:t>= {S, H, C}</a:t>
            </a:r>
            <a:endParaRPr lang="ru-RU" sz="2800" dirty="0">
              <a:solidFill>
                <a:srgbClr val="FFFF00"/>
              </a:solidFill>
            </a:endParaRPr>
          </a:p>
          <a:p>
            <a:r>
              <a:rPr lang="ru-RU" sz="2800" dirty="0">
                <a:solidFill>
                  <a:srgbClr val="FFFF00"/>
                </a:solidFill>
              </a:rPr>
              <a:t>P  </a:t>
            </a:r>
            <a:r>
              <a:rPr lang="en-US" sz="2800" dirty="0" smtClean="0">
                <a:solidFill>
                  <a:srgbClr val="FFFF00"/>
                </a:solidFill>
              </a:rPr>
              <a:t>= {S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0xH, HHC, HC, C0, C1, … , C9, </a:t>
            </a:r>
            <a:r>
              <a:rPr lang="en-US" sz="2800" dirty="0" err="1" smtClean="0">
                <a:solidFill>
                  <a:srgbClr val="FFFF00"/>
                </a:solidFill>
                <a:sym typeface="Wingdings" pitchFamily="2" charset="2"/>
              </a:rPr>
              <a:t>Ca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, …, </a:t>
            </a:r>
            <a:r>
              <a:rPr lang="en-US" sz="2800" dirty="0" err="1" smtClean="0">
                <a:solidFill>
                  <a:srgbClr val="FFFF00"/>
                </a:solidFill>
                <a:sym typeface="Wingdings" pitchFamily="2" charset="2"/>
              </a:rPr>
              <a:t>Cf</a:t>
            </a:r>
            <a:r>
              <a:rPr lang="en-US" sz="2800" dirty="0" smtClean="0">
                <a:solidFill>
                  <a:srgbClr val="FFFF00"/>
                </a:solidFill>
              </a:rPr>
              <a:t>}</a:t>
            </a:r>
          </a:p>
          <a:p>
            <a:endParaRPr lang="en-US" sz="2800" dirty="0" smtClean="0">
              <a:solidFill>
                <a:srgbClr val="FFFF00"/>
              </a:solidFill>
            </a:endParaRPr>
          </a:p>
          <a:p>
            <a:r>
              <a:rPr lang="ru-RU" sz="2800" dirty="0" smtClean="0">
                <a:solidFill>
                  <a:srgbClr val="FFFF00"/>
                </a:solidFill>
              </a:rPr>
              <a:t>Стандартная 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ru-RU" sz="2800" dirty="0" smtClean="0">
                <a:solidFill>
                  <a:srgbClr val="FFFF00"/>
                </a:solidFill>
              </a:rPr>
              <a:t>запись грамматики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G: S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 0xH</a:t>
            </a:r>
          </a:p>
          <a:p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  </a:t>
            </a:r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  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H  HC</a:t>
            </a:r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  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|   C  </a:t>
            </a:r>
          </a:p>
          <a:p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     C  0 | 1 | 2 | 3 | 4 | 5 | 6  | 7  |  8 | 9 | a | b | c | d | e | f</a:t>
            </a:r>
          </a:p>
          <a:p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Пример вывода</a:t>
            </a:r>
          </a:p>
          <a:p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S  0xH   0xHC   0xHCC  0xCCC -&gt; 0xaCC  0xa8C  0xa8f </a:t>
            </a:r>
            <a:endParaRPr lang="en-US" sz="2800" dirty="0" smtClean="0">
              <a:solidFill>
                <a:srgbClr val="FFFF00"/>
              </a:solidFill>
            </a:endParaRPr>
          </a:p>
          <a:p>
            <a:r>
              <a:rPr lang="en-US" sz="2800" dirty="0" smtClean="0">
                <a:solidFill>
                  <a:srgbClr val="FFFF00"/>
                </a:solidFill>
              </a:rPr>
              <a:t> </a:t>
            </a:r>
            <a:endParaRPr lang="ru-RU" sz="2800" dirty="0" smtClean="0">
              <a:solidFill>
                <a:srgbClr val="FFFF00"/>
              </a:solidFill>
            </a:endParaRPr>
          </a:p>
          <a:p>
            <a:endParaRPr lang="ru-RU" sz="2800" dirty="0" smtClean="0">
              <a:solidFill>
                <a:srgbClr val="FFFF00"/>
              </a:solidFill>
            </a:endParaRPr>
          </a:p>
          <a:p>
            <a:r>
              <a:rPr lang="en-US" sz="2800" dirty="0" smtClean="0">
                <a:solidFill>
                  <a:srgbClr val="FFFF00"/>
                </a:solidFill>
              </a:rPr>
              <a:t> </a:t>
            </a:r>
            <a:endParaRPr lang="ru-RU" sz="28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2E0CBD-91A3-47C0-B20F-42C9C65679C7}" type="slidenum">
              <a:rPr lang="ru-RU" smtClean="0"/>
              <a:pPr>
                <a:defRPr/>
              </a:pPr>
              <a:t>15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720" y="0"/>
            <a:ext cx="8858279" cy="857250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Обозначение  </a:t>
            </a:r>
            <a:r>
              <a:rPr lang="ru-RU" b="1" dirty="0" err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нетерминалов</a:t>
            </a: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214282" y="785794"/>
            <a:ext cx="8929718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u="sng" dirty="0" smtClean="0">
                <a:solidFill>
                  <a:srgbClr val="FFFF00"/>
                </a:solidFill>
              </a:rPr>
              <a:t>Вариант 1  </a:t>
            </a:r>
            <a:r>
              <a:rPr lang="ru-RU" sz="2800" dirty="0" smtClean="0">
                <a:solidFill>
                  <a:srgbClr val="FFFF00"/>
                </a:solidFill>
              </a:rPr>
              <a:t>-  большие латинские буквы</a:t>
            </a:r>
          </a:p>
          <a:p>
            <a:r>
              <a:rPr lang="ru-RU" sz="2800" dirty="0" smtClean="0">
                <a:solidFill>
                  <a:srgbClr val="FFFF00"/>
                </a:solidFill>
              </a:rPr>
              <a:t>                        (при условии их отсутствия в V</a:t>
            </a:r>
            <a:r>
              <a:rPr lang="ru-RU" sz="2800" baseline="-25000" dirty="0" smtClean="0">
                <a:solidFill>
                  <a:srgbClr val="FFFF00"/>
                </a:solidFill>
              </a:rPr>
              <a:t>T</a:t>
            </a:r>
            <a:r>
              <a:rPr lang="ru-RU" sz="2800" dirty="0" smtClean="0">
                <a:solidFill>
                  <a:srgbClr val="FFFF00"/>
                </a:solidFill>
              </a:rPr>
              <a:t>) </a:t>
            </a:r>
            <a:endParaRPr lang="en-US" sz="2800" dirty="0" smtClean="0">
              <a:solidFill>
                <a:srgbClr val="FFFF00"/>
              </a:solidFill>
            </a:endParaRPr>
          </a:p>
          <a:p>
            <a:r>
              <a:rPr lang="en-US" sz="2800" dirty="0" smtClean="0">
                <a:solidFill>
                  <a:srgbClr val="FFFF00"/>
                </a:solidFill>
              </a:rPr>
              <a:t>G: S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 0xH</a:t>
            </a:r>
          </a:p>
          <a:p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  </a:t>
            </a:r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  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H  HC</a:t>
            </a:r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  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|   C  </a:t>
            </a:r>
          </a:p>
          <a:p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     C  0 | 1 | 2 | 3 | 4 | 5 | 6  | 7  |  8 | 9 | a |b | c | d | e | f</a:t>
            </a:r>
          </a:p>
          <a:p>
            <a:endParaRPr lang="en-US" sz="2800" dirty="0" smtClean="0">
              <a:solidFill>
                <a:srgbClr val="FFFF00"/>
              </a:solidFill>
            </a:endParaRPr>
          </a:p>
          <a:p>
            <a:r>
              <a:rPr lang="ru-RU" sz="2800" u="sng" dirty="0" smtClean="0">
                <a:solidFill>
                  <a:srgbClr val="FFFF00"/>
                </a:solidFill>
              </a:rPr>
              <a:t>Вариант 2 </a:t>
            </a:r>
            <a:r>
              <a:rPr lang="ru-RU" sz="2800" dirty="0" smtClean="0">
                <a:solidFill>
                  <a:srgbClr val="FFFF00"/>
                </a:solidFill>
              </a:rPr>
              <a:t>– текст в угловых скобках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G: &lt;</a:t>
            </a:r>
            <a:r>
              <a:rPr lang="ru-RU" sz="2800" dirty="0" smtClean="0">
                <a:solidFill>
                  <a:srgbClr val="FFFF00"/>
                </a:solidFill>
              </a:rPr>
              <a:t>число 16</a:t>
            </a:r>
            <a:r>
              <a:rPr lang="en-US" sz="2800" dirty="0" smtClean="0">
                <a:solidFill>
                  <a:srgbClr val="FFFF00"/>
                </a:solidFill>
              </a:rPr>
              <a:t>&gt;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 0x &lt;</a:t>
            </a:r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цифры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 16&gt; </a:t>
            </a:r>
          </a:p>
          <a:p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  </a:t>
            </a:r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  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&lt;</a:t>
            </a:r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цифры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 16&gt;  &lt;</a:t>
            </a:r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цифры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 16&gt; &lt;</a:t>
            </a:r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одна цифра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 16&gt; </a:t>
            </a:r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   </a:t>
            </a:r>
          </a:p>
          <a:p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                                 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|    &lt;</a:t>
            </a:r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одна цифра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 16&gt; 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endParaRPr lang="ru-RU" sz="2800" dirty="0" smtClean="0">
              <a:solidFill>
                <a:srgbClr val="FFFF00"/>
              </a:solidFill>
            </a:endParaRPr>
          </a:p>
          <a:p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&lt;</a:t>
            </a:r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одна цифра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 16&gt;</a:t>
            </a:r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 0 | 1 | 2 | 3 | 4 | 5 | 6  | 7  |  8 | 9 </a:t>
            </a:r>
          </a:p>
          <a:p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                             | a |b | c | d | e | f</a:t>
            </a:r>
            <a:endParaRPr lang="ru-RU" sz="2800" dirty="0" smtClean="0">
              <a:solidFill>
                <a:srgbClr val="FFFF00"/>
              </a:solidFill>
            </a:endParaRPr>
          </a:p>
          <a:p>
            <a:endParaRPr lang="ru-RU" sz="28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2E0CBD-91A3-47C0-B20F-42C9C65679C7}" type="slidenum">
              <a:rPr lang="ru-RU" smtClean="0"/>
              <a:pPr>
                <a:defRPr/>
              </a:pPr>
              <a:t>16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813" y="0"/>
            <a:ext cx="7858125" cy="857250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Правила</a:t>
            </a:r>
            <a:r>
              <a:rPr lang="en-US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КС-грамматики  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357188" y="857250"/>
            <a:ext cx="8501062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dirty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</a:rPr>
              <a:t>G </a:t>
            </a:r>
            <a:r>
              <a:rPr lang="ru-RU" sz="3200" dirty="0">
                <a:solidFill>
                  <a:srgbClr val="FFFF00"/>
                </a:solidFill>
              </a:rPr>
              <a:t>= (</a:t>
            </a:r>
            <a:r>
              <a:rPr lang="ru-RU" sz="3200" dirty="0" smtClean="0">
                <a:solidFill>
                  <a:srgbClr val="FFFF00"/>
                </a:solidFill>
              </a:rPr>
              <a:t>V</a:t>
            </a:r>
            <a:r>
              <a:rPr lang="ru-RU" sz="3200" baseline="-25000" dirty="0" smtClean="0">
                <a:solidFill>
                  <a:srgbClr val="FFFF00"/>
                </a:solidFill>
              </a:rPr>
              <a:t>T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>
                <a:solidFill>
                  <a:srgbClr val="FFFF00"/>
                </a:solidFill>
              </a:rPr>
              <a:t>,</a:t>
            </a:r>
            <a:r>
              <a:rPr lang="ru-RU" sz="3200" dirty="0" smtClean="0">
                <a:solidFill>
                  <a:srgbClr val="FFFF00"/>
                </a:solidFill>
              </a:rPr>
              <a:t>V</a:t>
            </a:r>
            <a:r>
              <a:rPr lang="ru-RU" sz="3200" baseline="-25000" dirty="0" smtClean="0">
                <a:solidFill>
                  <a:srgbClr val="FFFF00"/>
                </a:solidFill>
              </a:rPr>
              <a:t>N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>
                <a:solidFill>
                  <a:srgbClr val="FFFF00"/>
                </a:solidFill>
              </a:rPr>
              <a:t>,P ,S</a:t>
            </a:r>
            <a:r>
              <a:rPr lang="ru-RU" sz="3200" dirty="0" smtClean="0">
                <a:solidFill>
                  <a:srgbClr val="FFFF00"/>
                </a:solidFill>
              </a:rPr>
              <a:t>)</a:t>
            </a:r>
            <a:endParaRPr lang="ru-RU" sz="3200" dirty="0">
              <a:solidFill>
                <a:srgbClr val="FFFF00"/>
              </a:solidFill>
            </a:endParaRPr>
          </a:p>
          <a:p>
            <a:r>
              <a:rPr lang="ru-RU" sz="3200" dirty="0">
                <a:solidFill>
                  <a:srgbClr val="FFFF00"/>
                </a:solidFill>
              </a:rPr>
              <a:t> конструкция </a:t>
            </a:r>
            <a:r>
              <a:rPr lang="ru-RU" sz="3200" dirty="0" smtClean="0">
                <a:solidFill>
                  <a:srgbClr val="FFFF00"/>
                </a:solidFill>
              </a:rPr>
              <a:t>правила</a:t>
            </a:r>
            <a:endParaRPr lang="ru-RU" sz="3200" dirty="0">
              <a:solidFill>
                <a:srgbClr val="FFFF00"/>
              </a:solidFill>
            </a:endParaRPr>
          </a:p>
          <a:p>
            <a:r>
              <a:rPr lang="en-US" sz="3200" dirty="0">
                <a:solidFill>
                  <a:srgbClr val="FFFF00"/>
                </a:solidFill>
              </a:rPr>
              <a:t>&lt;</a:t>
            </a:r>
            <a:r>
              <a:rPr lang="ru-RU" sz="3200" dirty="0" err="1">
                <a:solidFill>
                  <a:srgbClr val="FFFF00"/>
                </a:solidFill>
              </a:rPr>
              <a:t>нетерминал</a:t>
            </a:r>
            <a:r>
              <a:rPr lang="en-US" sz="3200" dirty="0">
                <a:solidFill>
                  <a:srgbClr val="FFFF00"/>
                </a:solidFill>
              </a:rPr>
              <a:t>&gt; 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 &lt;</a:t>
            </a:r>
            <a:r>
              <a:rPr lang="ru-RU" sz="3200" dirty="0">
                <a:solidFill>
                  <a:srgbClr val="FFFF00"/>
                </a:solidFill>
                <a:sym typeface="Wingdings" pitchFamily="2" charset="2"/>
              </a:rPr>
              <a:t>цепочка из </a:t>
            </a:r>
            <a:r>
              <a:rPr lang="ru-RU" sz="3200" dirty="0" smtClean="0">
                <a:solidFill>
                  <a:srgbClr val="FFFF00"/>
                </a:solidFill>
              </a:rPr>
              <a:t>V</a:t>
            </a:r>
            <a:r>
              <a:rPr lang="ru-RU" sz="3200" baseline="-25000" dirty="0" smtClean="0">
                <a:solidFill>
                  <a:srgbClr val="FFFF00"/>
                </a:solidFill>
              </a:rPr>
              <a:t>T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ru-RU" sz="3200" dirty="0">
                <a:solidFill>
                  <a:srgbClr val="FFFF00"/>
                </a:solidFill>
                <a:sym typeface="Wingdings" pitchFamily="2" charset="2"/>
              </a:rPr>
              <a:t>и </a:t>
            </a:r>
            <a:r>
              <a:rPr lang="ru-RU" sz="3200" dirty="0" smtClean="0">
                <a:solidFill>
                  <a:srgbClr val="FFFF00"/>
                </a:solidFill>
              </a:rPr>
              <a:t>V</a:t>
            </a:r>
            <a:r>
              <a:rPr lang="ru-RU" sz="3200" baseline="-25000" dirty="0" smtClean="0">
                <a:solidFill>
                  <a:srgbClr val="FFFF00"/>
                </a:solidFill>
              </a:rPr>
              <a:t>N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&gt;</a:t>
            </a:r>
            <a:endParaRPr lang="en-US" sz="3200" dirty="0">
              <a:solidFill>
                <a:srgbClr val="FFFF00"/>
              </a:solidFill>
              <a:sym typeface="Wingdings" pitchFamily="2" charset="2"/>
            </a:endParaRPr>
          </a:p>
          <a:p>
            <a:endParaRPr lang="en-US" sz="3200" dirty="0">
              <a:solidFill>
                <a:srgbClr val="FFFF00"/>
              </a:solidFill>
            </a:endParaRPr>
          </a:p>
          <a:p>
            <a:r>
              <a:rPr lang="ru-RU" sz="3200" dirty="0">
                <a:solidFill>
                  <a:srgbClr val="FFFF00"/>
                </a:solidFill>
              </a:rPr>
              <a:t>Пример</a:t>
            </a:r>
          </a:p>
          <a:p>
            <a:r>
              <a:rPr lang="en-US" sz="3200" dirty="0">
                <a:solidFill>
                  <a:srgbClr val="FFFF00"/>
                </a:solidFill>
              </a:rPr>
              <a:t>S 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n-US" sz="3200" dirty="0" err="1">
                <a:solidFill>
                  <a:srgbClr val="FFFF00"/>
                </a:solidFill>
                <a:sym typeface="Wingdings" pitchFamily="2" charset="2"/>
              </a:rPr>
              <a:t>SaB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  |  c</a:t>
            </a:r>
          </a:p>
          <a:p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B  </a:t>
            </a:r>
            <a:r>
              <a:rPr lang="en-US" sz="3200" dirty="0" err="1">
                <a:solidFill>
                  <a:srgbClr val="FFFF00"/>
                </a:solidFill>
                <a:sym typeface="Wingdings" pitchFamily="2" charset="2"/>
              </a:rPr>
              <a:t>xBy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 | </a:t>
            </a:r>
            <a:r>
              <a:rPr lang="en-US" sz="3200" dirty="0">
                <a:solidFill>
                  <a:srgbClr val="FFFF00"/>
                </a:solidFill>
                <a:sym typeface="Symbol" pitchFamily="18" charset="2"/>
              </a:rPr>
              <a:t>                 - </a:t>
            </a:r>
            <a:r>
              <a:rPr lang="ru-RU" sz="3200" dirty="0">
                <a:solidFill>
                  <a:srgbClr val="FFFF00"/>
                </a:solidFill>
                <a:sym typeface="Symbol" pitchFamily="18" charset="2"/>
              </a:rPr>
              <a:t>пустая цепочка</a:t>
            </a:r>
            <a:r>
              <a:rPr lang="en-US" sz="3200" dirty="0">
                <a:solidFill>
                  <a:srgbClr val="FFFF00"/>
                </a:solidFill>
                <a:sym typeface="Symbol" pitchFamily="18" charset="2"/>
              </a:rPr>
              <a:t>, |  | = 0</a:t>
            </a:r>
          </a:p>
          <a:p>
            <a:endParaRPr lang="en-US" sz="3200" dirty="0" smtClean="0">
              <a:solidFill>
                <a:srgbClr val="FFFF00"/>
              </a:solidFill>
              <a:sym typeface="Symbol" pitchFamily="18" charset="2"/>
            </a:endParaRPr>
          </a:p>
          <a:p>
            <a:r>
              <a:rPr lang="ru-RU" sz="3200" dirty="0" smtClean="0">
                <a:solidFill>
                  <a:srgbClr val="FFFF00"/>
                </a:solidFill>
                <a:sym typeface="Symbol" pitchFamily="18" charset="2"/>
              </a:rPr>
              <a:t>Пример </a:t>
            </a:r>
            <a:r>
              <a:rPr lang="ru-RU" sz="3200" dirty="0">
                <a:solidFill>
                  <a:srgbClr val="FFFF00"/>
                </a:solidFill>
                <a:sym typeface="Symbol" pitchFamily="18" charset="2"/>
              </a:rPr>
              <a:t>вывода</a:t>
            </a:r>
          </a:p>
          <a:p>
            <a:r>
              <a:rPr lang="en-US" sz="3200" dirty="0">
                <a:solidFill>
                  <a:srgbClr val="FFFF00"/>
                </a:solidFill>
                <a:sym typeface="Symbol" pitchFamily="18" charset="2"/>
              </a:rPr>
              <a:t>S 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n-US" sz="3200" dirty="0" err="1">
                <a:solidFill>
                  <a:srgbClr val="FFFF00"/>
                </a:solidFill>
                <a:sym typeface="Wingdings" pitchFamily="2" charset="2"/>
              </a:rPr>
              <a:t>SaB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  </a:t>
            </a:r>
            <a:r>
              <a:rPr lang="en-US" sz="3200" dirty="0" err="1">
                <a:solidFill>
                  <a:srgbClr val="FFFF00"/>
                </a:solidFill>
                <a:sym typeface="Wingdings" pitchFamily="2" charset="2"/>
              </a:rPr>
              <a:t>SaBaB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  </a:t>
            </a:r>
            <a:r>
              <a:rPr lang="en-US" sz="3200" dirty="0" err="1">
                <a:solidFill>
                  <a:srgbClr val="FFFF00"/>
                </a:solidFill>
                <a:sym typeface="Wingdings" pitchFamily="2" charset="2"/>
              </a:rPr>
              <a:t>caBaB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  </a:t>
            </a:r>
            <a:r>
              <a:rPr lang="en-US" sz="3200" dirty="0" err="1">
                <a:solidFill>
                  <a:srgbClr val="FFFF00"/>
                </a:solidFill>
                <a:sym typeface="Wingdings" pitchFamily="2" charset="2"/>
              </a:rPr>
              <a:t>caaB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  </a:t>
            </a:r>
            <a:r>
              <a:rPr lang="en-US" sz="3200" dirty="0" err="1">
                <a:solidFill>
                  <a:srgbClr val="FFFF00"/>
                </a:solidFill>
                <a:sym typeface="Wingdings" pitchFamily="2" charset="2"/>
              </a:rPr>
              <a:t>caaxBy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  </a:t>
            </a:r>
            <a:r>
              <a:rPr lang="en-US" sz="3200" dirty="0" err="1">
                <a:solidFill>
                  <a:srgbClr val="FFFF00"/>
                </a:solidFill>
                <a:sym typeface="Wingdings" pitchFamily="2" charset="2"/>
              </a:rPr>
              <a:t>caaxxByy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  </a:t>
            </a:r>
            <a:r>
              <a:rPr lang="en-US" sz="3200" dirty="0" err="1">
                <a:solidFill>
                  <a:srgbClr val="FFFF00"/>
                </a:solidFill>
                <a:sym typeface="Wingdings" pitchFamily="2" charset="2"/>
              </a:rPr>
              <a:t>caaxxxByyy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  </a:t>
            </a:r>
            <a:r>
              <a:rPr lang="en-US" sz="3200" dirty="0" err="1">
                <a:solidFill>
                  <a:srgbClr val="FFFF00"/>
                </a:solidFill>
                <a:sym typeface="Wingdings" pitchFamily="2" charset="2"/>
              </a:rPr>
              <a:t>caaxxxyyy</a:t>
            </a:r>
            <a:endParaRPr lang="en-US" sz="3200" dirty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ru-RU" sz="3200" dirty="0">
                <a:solidFill>
                  <a:srgbClr val="FFFF00"/>
                </a:solidFill>
                <a:sym typeface="Wingdings" pitchFamily="2" charset="2"/>
              </a:rPr>
              <a:t>Вывели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  </a:t>
            </a:r>
            <a:r>
              <a:rPr lang="ru-RU" sz="3200" dirty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/>
              <a:t>ca</a:t>
            </a:r>
            <a:r>
              <a:rPr lang="en-US" sz="3200" baseline="30000" dirty="0"/>
              <a:t>2</a:t>
            </a:r>
            <a:r>
              <a:rPr lang="en-US" sz="3200" dirty="0"/>
              <a:t>x</a:t>
            </a:r>
            <a:r>
              <a:rPr lang="en-US" sz="3200" baseline="30000" dirty="0"/>
              <a:t>3</a:t>
            </a:r>
            <a:r>
              <a:rPr lang="en-US" sz="3200" dirty="0"/>
              <a:t>y</a:t>
            </a:r>
            <a:r>
              <a:rPr lang="en-US" sz="3200" baseline="30000" dirty="0"/>
              <a:t>3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 </a:t>
            </a:r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2509C-BD38-4029-8739-9D6228D614D6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813" y="0"/>
            <a:ext cx="8072437" cy="1285875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КС-грамматика и дерево вывода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285750" y="1357313"/>
            <a:ext cx="8501063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dirty="0">
                <a:solidFill>
                  <a:srgbClr val="FFFF00"/>
                </a:solidFill>
              </a:rPr>
              <a:t>    Правила вывода в КС-грамматике </a:t>
            </a:r>
            <a:r>
              <a:rPr lang="en-US" sz="3200" dirty="0">
                <a:solidFill>
                  <a:srgbClr val="FFFF00"/>
                </a:solidFill>
              </a:rPr>
              <a:t>A 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n-US" sz="3200" dirty="0">
                <a:solidFill>
                  <a:srgbClr val="FFFF00"/>
                </a:solidFill>
                <a:sym typeface="Symbol" pitchFamily="18" charset="2"/>
              </a:rPr>
              <a:t></a:t>
            </a:r>
          </a:p>
          <a:p>
            <a:r>
              <a:rPr lang="en-US" sz="3200" dirty="0">
                <a:solidFill>
                  <a:srgbClr val="FFFF00"/>
                </a:solidFill>
                <a:sym typeface="Symbol" pitchFamily="18" charset="2"/>
              </a:rPr>
              <a:t>A   </a:t>
            </a:r>
            <a:r>
              <a:rPr lang="ru-RU" sz="3200" dirty="0" smtClean="0">
                <a:solidFill>
                  <a:srgbClr val="FFFF00"/>
                </a:solidFill>
              </a:rPr>
              <a:t>V</a:t>
            </a:r>
            <a:r>
              <a:rPr lang="ru-RU" sz="3200" baseline="-25000" dirty="0" smtClean="0">
                <a:solidFill>
                  <a:srgbClr val="FFFF00"/>
                </a:solidFill>
              </a:rPr>
              <a:t>N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, </a:t>
            </a:r>
            <a:r>
              <a:rPr lang="ru-RU" sz="3200" dirty="0" smtClean="0">
                <a:solidFill>
                  <a:srgbClr val="FFFF00"/>
                </a:solidFill>
                <a:sym typeface="Symbol" pitchFamily="18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  </a:t>
            </a:r>
            <a:r>
              <a:rPr lang="en-US" sz="3200" dirty="0">
                <a:solidFill>
                  <a:srgbClr val="FFFF00"/>
                </a:solidFill>
                <a:sym typeface="Symbol" pitchFamily="18" charset="2"/>
              </a:rPr>
              <a:t>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(</a:t>
            </a:r>
            <a:r>
              <a:rPr lang="ru-RU" sz="3200" dirty="0" smtClean="0">
                <a:solidFill>
                  <a:srgbClr val="FFFF00"/>
                </a:solidFill>
              </a:rPr>
              <a:t>V</a:t>
            </a:r>
            <a:r>
              <a:rPr lang="ru-RU" sz="3200" baseline="-25000" dirty="0" smtClean="0">
                <a:solidFill>
                  <a:srgbClr val="FFFF00"/>
                </a:solidFill>
              </a:rPr>
              <a:t>T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 </a:t>
            </a:r>
            <a:r>
              <a:rPr lang="en-US" sz="3200" dirty="0">
                <a:solidFill>
                  <a:srgbClr val="FFFF00"/>
                </a:solidFill>
                <a:sym typeface="Symbol" pitchFamily="18" charset="2"/>
              </a:rPr>
              <a:t>  </a:t>
            </a:r>
            <a:r>
              <a:rPr lang="ru-RU" sz="3200" dirty="0" smtClean="0">
                <a:solidFill>
                  <a:srgbClr val="FFFF00"/>
                </a:solidFill>
              </a:rPr>
              <a:t>V</a:t>
            </a:r>
            <a:r>
              <a:rPr lang="ru-RU" sz="3200" baseline="-25000" dirty="0" smtClean="0">
                <a:solidFill>
                  <a:srgbClr val="FFFF00"/>
                </a:solidFill>
              </a:rPr>
              <a:t>N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)*</a:t>
            </a:r>
            <a:endParaRPr lang="en-US" sz="3200" dirty="0">
              <a:solidFill>
                <a:srgbClr val="FFFF00"/>
              </a:solidFill>
              <a:sym typeface="Symbol" pitchFamily="18" charset="2"/>
            </a:endParaRPr>
          </a:p>
          <a:p>
            <a:endParaRPr lang="en-US" sz="3200" dirty="0">
              <a:solidFill>
                <a:srgbClr val="FFFF00"/>
              </a:solidFill>
              <a:sym typeface="Symbol" pitchFamily="18" charset="2"/>
            </a:endParaRPr>
          </a:p>
          <a:p>
            <a:r>
              <a:rPr lang="en-US" sz="3200" dirty="0">
                <a:solidFill>
                  <a:srgbClr val="FFFF00"/>
                </a:solidFill>
                <a:sym typeface="Symbol" pitchFamily="18" charset="2"/>
              </a:rPr>
              <a:t>G: S 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n-US" sz="3200" dirty="0" err="1">
                <a:solidFill>
                  <a:srgbClr val="FFFF00"/>
                </a:solidFill>
                <a:sym typeface="Wingdings" pitchFamily="2" charset="2"/>
              </a:rPr>
              <a:t>aSAb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   |  c</a:t>
            </a:r>
          </a:p>
          <a:p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      A  </a:t>
            </a:r>
            <a:r>
              <a:rPr lang="en-US" sz="3200" dirty="0" err="1">
                <a:solidFill>
                  <a:srgbClr val="FFFF00"/>
                </a:solidFill>
                <a:sym typeface="Wingdings" pitchFamily="2" charset="2"/>
              </a:rPr>
              <a:t>cA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  |  </a:t>
            </a:r>
            <a:r>
              <a:rPr lang="en-US" sz="3200" dirty="0">
                <a:solidFill>
                  <a:srgbClr val="FFFF00"/>
                </a:solidFill>
                <a:sym typeface="Symbol" pitchFamily="18" charset="2"/>
              </a:rPr>
              <a:t>d</a:t>
            </a:r>
          </a:p>
          <a:p>
            <a:r>
              <a:rPr lang="ru-RU" sz="3200" dirty="0">
                <a:solidFill>
                  <a:srgbClr val="FFFF00"/>
                </a:solidFill>
                <a:sym typeface="Symbol" pitchFamily="18" charset="2"/>
              </a:rPr>
              <a:t>Вывод</a:t>
            </a:r>
          </a:p>
          <a:p>
            <a:r>
              <a:rPr lang="en-US" sz="3200" dirty="0">
                <a:solidFill>
                  <a:srgbClr val="FFFF00"/>
                </a:solidFill>
                <a:sym typeface="Symbol" pitchFamily="18" charset="2"/>
              </a:rPr>
              <a:t>S 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</a:t>
            </a:r>
            <a:r>
              <a:rPr lang="en-US" sz="3200" dirty="0" err="1">
                <a:solidFill>
                  <a:srgbClr val="FFFF00"/>
                </a:solidFill>
                <a:sym typeface="Wingdings" pitchFamily="2" charset="2"/>
              </a:rPr>
              <a:t>aSAb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  </a:t>
            </a:r>
            <a:r>
              <a:rPr lang="en-US" sz="3200" dirty="0" err="1">
                <a:solidFill>
                  <a:srgbClr val="FFFF00"/>
                </a:solidFill>
                <a:sym typeface="Wingdings" pitchFamily="2" charset="2"/>
              </a:rPr>
              <a:t>acAb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 </a:t>
            </a:r>
          </a:p>
          <a:p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</a:t>
            </a:r>
            <a:r>
              <a:rPr lang="en-US" sz="3200" dirty="0" err="1">
                <a:solidFill>
                  <a:srgbClr val="FFFF00"/>
                </a:solidFill>
                <a:sym typeface="Wingdings" pitchFamily="2" charset="2"/>
              </a:rPr>
              <a:t>accAb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 </a:t>
            </a:r>
          </a:p>
          <a:p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n-US" sz="3200" dirty="0" err="1">
                <a:solidFill>
                  <a:srgbClr val="FFFF00"/>
                </a:solidFill>
                <a:sym typeface="Wingdings" pitchFamily="2" charset="2"/>
              </a:rPr>
              <a:t>acccAb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n-US" sz="3200" dirty="0" err="1">
                <a:solidFill>
                  <a:srgbClr val="FFFF00"/>
                </a:solidFill>
                <a:sym typeface="Wingdings" pitchFamily="2" charset="2"/>
              </a:rPr>
              <a:t>acccdb</a:t>
            </a:r>
            <a:endParaRPr lang="en-US" sz="3200" dirty="0">
              <a:solidFill>
                <a:srgbClr val="FFFF00"/>
              </a:solidFill>
              <a:sym typeface="Wingdings" pitchFamily="2" charset="2"/>
            </a:endParaRPr>
          </a:p>
          <a:p>
            <a:endParaRPr lang="en-US" sz="3200" dirty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        </a:t>
            </a:r>
            <a:r>
              <a:rPr lang="ru-RU" sz="3200" dirty="0">
                <a:solidFill>
                  <a:srgbClr val="FFFF00"/>
                </a:solidFill>
                <a:sym typeface="Wingdings" pitchFamily="2" charset="2"/>
              </a:rPr>
              <a:t>Дерево вывода</a:t>
            </a:r>
            <a:endParaRPr lang="en-US" sz="3200" dirty="0">
              <a:solidFill>
                <a:srgbClr val="FFFF00"/>
              </a:solidFill>
              <a:sym typeface="Wingdings" pitchFamily="2" charset="2"/>
            </a:endParaRPr>
          </a:p>
          <a:p>
            <a:endParaRPr lang="ru-RU" sz="3200" dirty="0">
              <a:solidFill>
                <a:srgbClr val="FFFF00"/>
              </a:solidFill>
            </a:endParaRPr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8413" y="3071813"/>
            <a:ext cx="5335587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F27EE-B0C2-44D9-AD41-390568588132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813" y="0"/>
            <a:ext cx="8072437" cy="1285875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Операции над языками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285750" y="1357313"/>
            <a:ext cx="8501063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dirty="0" smtClean="0">
                <a:solidFill>
                  <a:srgbClr val="FFFF00"/>
                </a:solidFill>
              </a:rPr>
              <a:t> 1) Обычные теоретико-множественные:     Объединение </a:t>
            </a:r>
            <a:r>
              <a:rPr lang="en-US" sz="3200" dirty="0" smtClean="0">
                <a:solidFill>
                  <a:srgbClr val="FFFF00"/>
                </a:solidFill>
              </a:rPr>
              <a:t>   L</a:t>
            </a:r>
            <a:r>
              <a:rPr lang="en-US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 </a:t>
            </a:r>
            <a:r>
              <a:rPr lang="en-US" sz="3200" dirty="0" smtClean="0">
                <a:solidFill>
                  <a:srgbClr val="FFFF00"/>
                </a:solidFill>
              </a:rPr>
              <a:t> L</a:t>
            </a:r>
            <a:r>
              <a:rPr lang="en-US" sz="3200" baseline="-25000" dirty="0" smtClean="0">
                <a:solidFill>
                  <a:srgbClr val="FFFF00"/>
                </a:solidFill>
              </a:rPr>
              <a:t>2</a:t>
            </a:r>
            <a:endParaRPr lang="ru-RU" sz="3200" dirty="0" smtClean="0">
              <a:solidFill>
                <a:srgbClr val="FFFF00"/>
              </a:solidFill>
            </a:endParaRPr>
          </a:p>
          <a:p>
            <a:r>
              <a:rPr lang="ru-RU" sz="3200" dirty="0" smtClean="0">
                <a:solidFill>
                  <a:srgbClr val="FFFF00"/>
                </a:solidFill>
              </a:rPr>
              <a:t>Пересечение   </a:t>
            </a:r>
            <a:r>
              <a:rPr lang="en-US" sz="3200" dirty="0" smtClean="0">
                <a:solidFill>
                  <a:srgbClr val="FFFF00"/>
                </a:solidFill>
              </a:rPr>
              <a:t> L</a:t>
            </a:r>
            <a:r>
              <a:rPr lang="en-US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</a:t>
            </a:r>
            <a:r>
              <a:rPr lang="en-US" sz="3200" dirty="0" smtClean="0">
                <a:solidFill>
                  <a:srgbClr val="FFFF00"/>
                </a:solidFill>
              </a:rPr>
              <a:t>  L</a:t>
            </a:r>
            <a:r>
              <a:rPr lang="en-US" sz="3200" baseline="-25000" dirty="0" smtClean="0">
                <a:solidFill>
                  <a:srgbClr val="FFFF00"/>
                </a:solidFill>
              </a:rPr>
              <a:t>2</a:t>
            </a:r>
            <a:endParaRPr lang="ru-RU" sz="3200" dirty="0" smtClean="0">
              <a:solidFill>
                <a:srgbClr val="FFFF00"/>
              </a:solidFill>
            </a:endParaRPr>
          </a:p>
          <a:p>
            <a:r>
              <a:rPr lang="ru-RU" sz="3200" dirty="0" smtClean="0">
                <a:solidFill>
                  <a:srgbClr val="FFFF00"/>
                </a:solidFill>
              </a:rPr>
              <a:t>Разность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</a:rPr>
              <a:t>   </a:t>
            </a:r>
            <a:r>
              <a:rPr lang="en-US" sz="3200" dirty="0" smtClean="0">
                <a:solidFill>
                  <a:srgbClr val="FFFF00"/>
                </a:solidFill>
              </a:rPr>
              <a:t>L</a:t>
            </a:r>
            <a:r>
              <a:rPr lang="en-US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\</a:t>
            </a:r>
            <a:r>
              <a:rPr lang="en-US" sz="3200" dirty="0" smtClean="0">
                <a:solidFill>
                  <a:srgbClr val="FFFF00"/>
                </a:solidFill>
              </a:rPr>
              <a:t> L</a:t>
            </a:r>
            <a:r>
              <a:rPr lang="en-US" sz="3200" baseline="-25000" dirty="0" smtClean="0">
                <a:solidFill>
                  <a:srgbClr val="FFFF00"/>
                </a:solidFill>
              </a:rPr>
              <a:t>2</a:t>
            </a:r>
            <a:endParaRPr lang="ru-RU" sz="3200" dirty="0" smtClean="0">
              <a:solidFill>
                <a:srgbClr val="FFFF00"/>
              </a:solidFill>
            </a:endParaRPr>
          </a:p>
          <a:p>
            <a:endParaRPr lang="ru-RU" sz="3200" dirty="0" smtClean="0">
              <a:solidFill>
                <a:srgbClr val="FFFF00"/>
              </a:solidFill>
            </a:endParaRPr>
          </a:p>
          <a:p>
            <a:r>
              <a:rPr lang="ru-RU" sz="3200" dirty="0" smtClean="0">
                <a:solidFill>
                  <a:srgbClr val="FFFF00"/>
                </a:solidFill>
              </a:rPr>
              <a:t>2) Специальные: </a:t>
            </a:r>
          </a:p>
          <a:p>
            <a:r>
              <a:rPr lang="ru-RU" sz="3200" dirty="0" smtClean="0">
                <a:solidFill>
                  <a:srgbClr val="FFFF00"/>
                </a:solidFill>
              </a:rPr>
              <a:t>Произведение или конкатенация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</a:rPr>
              <a:t>   </a:t>
            </a:r>
            <a:r>
              <a:rPr lang="en-US" sz="3200" dirty="0" smtClean="0">
                <a:solidFill>
                  <a:srgbClr val="FFFF00"/>
                </a:solidFill>
              </a:rPr>
              <a:t>L</a:t>
            </a:r>
            <a:r>
              <a:rPr lang="en-US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</a:rPr>
              <a:t> L</a:t>
            </a:r>
            <a:r>
              <a:rPr lang="en-US" sz="3200" baseline="-25000" dirty="0" smtClean="0">
                <a:solidFill>
                  <a:srgbClr val="FFFF00"/>
                </a:solidFill>
              </a:rPr>
              <a:t>2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</a:p>
          <a:p>
            <a:r>
              <a:rPr lang="ru-RU" sz="3200" dirty="0" smtClean="0">
                <a:solidFill>
                  <a:srgbClr val="FFFF00"/>
                </a:solidFill>
              </a:rPr>
              <a:t>Возведение  в  степень   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  <a:sym typeface="Symbol" pitchFamily="18" charset="2"/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L</a:t>
            </a:r>
            <a:r>
              <a:rPr lang="en-US" sz="3200" baseline="30000" dirty="0" err="1" smtClean="0">
                <a:solidFill>
                  <a:srgbClr val="FFFF00"/>
                </a:solidFill>
              </a:rPr>
              <a:t>n</a:t>
            </a:r>
            <a:r>
              <a:rPr lang="ru-RU" sz="3200" dirty="0" smtClean="0">
                <a:solidFill>
                  <a:srgbClr val="FFFF00"/>
                </a:solidFill>
              </a:rPr>
              <a:t>, </a:t>
            </a:r>
          </a:p>
          <a:p>
            <a:r>
              <a:rPr lang="ru-RU" sz="3200" dirty="0" smtClean="0">
                <a:solidFill>
                  <a:srgbClr val="FFFF00"/>
                </a:solidFill>
              </a:rPr>
              <a:t>Итерация</a:t>
            </a:r>
            <a:r>
              <a:rPr lang="en-US" sz="3200" dirty="0" smtClean="0">
                <a:solidFill>
                  <a:srgbClr val="FFFF00"/>
                </a:solidFill>
              </a:rPr>
              <a:t>   L</a:t>
            </a:r>
            <a:r>
              <a:rPr lang="ru-RU" sz="3200" dirty="0" smtClean="0">
                <a:solidFill>
                  <a:srgbClr val="FFFF00"/>
                </a:solidFill>
                <a:sym typeface="Symbol" pitchFamily="18" charset="2"/>
              </a:rPr>
              <a:t>*</a:t>
            </a:r>
            <a:r>
              <a:rPr lang="ru-RU" sz="3200" dirty="0" smtClean="0">
                <a:solidFill>
                  <a:srgbClr val="FFFF00"/>
                </a:solidFill>
              </a:rPr>
              <a:t>, </a:t>
            </a:r>
          </a:p>
          <a:p>
            <a:r>
              <a:rPr lang="ru-RU" sz="3200" dirty="0" smtClean="0">
                <a:solidFill>
                  <a:srgbClr val="FFFF00"/>
                </a:solidFill>
              </a:rPr>
              <a:t>Усеченная итерация</a:t>
            </a:r>
            <a:r>
              <a:rPr lang="en-US" sz="3200" dirty="0" smtClean="0">
                <a:solidFill>
                  <a:srgbClr val="FFFF00"/>
                </a:solidFill>
              </a:rPr>
              <a:t>   L</a:t>
            </a:r>
            <a:r>
              <a:rPr lang="en-US" sz="3200" baseline="30000" dirty="0" smtClean="0">
                <a:solidFill>
                  <a:srgbClr val="FFFF00"/>
                </a:solidFill>
              </a:rPr>
              <a:t>+</a:t>
            </a:r>
            <a:endParaRPr lang="ru-RU" sz="3200" baseline="30000" dirty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F27EE-B0C2-44D9-AD41-390568588132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7250" y="428625"/>
            <a:ext cx="7286625" cy="1071563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Что будем рассматривать?</a:t>
            </a: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357188" y="1714500"/>
            <a:ext cx="8501062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>
                <a:solidFill>
                  <a:srgbClr val="FFFF00"/>
                </a:solidFill>
              </a:rPr>
              <a:t>Что такое ЯЗЫК?</a:t>
            </a:r>
          </a:p>
          <a:p>
            <a:r>
              <a:rPr lang="ru-RU" sz="3200">
                <a:solidFill>
                  <a:srgbClr val="FFFF00"/>
                </a:solidFill>
              </a:rPr>
              <a:t>Какие  существуют ФОРМАЛЬНЫЕ  СПОСОБЫ описания языков?</a:t>
            </a:r>
          </a:p>
          <a:p>
            <a:r>
              <a:rPr lang="ru-RU" sz="3200">
                <a:solidFill>
                  <a:srgbClr val="FFFF00"/>
                </a:solidFill>
              </a:rPr>
              <a:t>Что такое  ЯЗЫК ПРОГРАММИРОВАНИЯ с точки зрения разработчика компилятора?</a:t>
            </a:r>
          </a:p>
          <a:p>
            <a:r>
              <a:rPr lang="ru-RU" sz="3200">
                <a:solidFill>
                  <a:srgbClr val="FFFF00"/>
                </a:solidFill>
              </a:rPr>
              <a:t>Как строится компилятор?</a:t>
            </a:r>
          </a:p>
          <a:p>
            <a:r>
              <a:rPr lang="ru-RU" sz="3200">
                <a:solidFill>
                  <a:srgbClr val="FFFF00"/>
                </a:solidFill>
              </a:rPr>
              <a:t>Чем  программа компилятора отличается от программы интерпретатора?</a:t>
            </a:r>
          </a:p>
          <a:p>
            <a:r>
              <a:rPr lang="ru-RU" sz="3200">
                <a:solidFill>
                  <a:srgbClr val="FFFF00"/>
                </a:solidFill>
              </a:rPr>
              <a:t>Как реализовать интерпретатор или компилятор?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1A2DE3-2049-4EF2-8852-C5159252BCC4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813" y="0"/>
            <a:ext cx="8072437" cy="1285875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Операции – инструмент синтеза КСГ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285750" y="1357313"/>
            <a:ext cx="850106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ru-RU" sz="3200" u="sng" dirty="0" smtClean="0">
                <a:solidFill>
                  <a:srgbClr val="FFFF00"/>
                </a:solidFill>
              </a:rPr>
              <a:t>Теорема</a:t>
            </a:r>
          </a:p>
          <a:p>
            <a:r>
              <a:rPr lang="ru-RU" sz="3200" dirty="0" smtClean="0">
                <a:solidFill>
                  <a:srgbClr val="FFFF00"/>
                </a:solidFill>
              </a:rPr>
              <a:t>Семейство КС-языков замкнуто относительно операций  объединения, произведения, итерации  и  усеченной итерации.</a:t>
            </a:r>
          </a:p>
          <a:p>
            <a:endParaRPr lang="en-US" sz="3200" dirty="0" smtClean="0">
              <a:solidFill>
                <a:srgbClr val="FFFF00"/>
              </a:solidFill>
            </a:endParaRPr>
          </a:p>
          <a:p>
            <a:r>
              <a:rPr lang="ru-RU" sz="3200" u="sng" dirty="0" smtClean="0">
                <a:solidFill>
                  <a:srgbClr val="FFFF00"/>
                </a:solidFill>
              </a:rPr>
              <a:t>Метод</a:t>
            </a:r>
            <a:r>
              <a:rPr lang="en-US" sz="3200" u="sng" dirty="0" smtClean="0">
                <a:solidFill>
                  <a:srgbClr val="FFFF00"/>
                </a:solidFill>
              </a:rPr>
              <a:t> </a:t>
            </a:r>
            <a:r>
              <a:rPr lang="ru-RU" sz="3200" u="sng" dirty="0" smtClean="0">
                <a:solidFill>
                  <a:srgbClr val="FFFF00"/>
                </a:solidFill>
              </a:rPr>
              <a:t> синтеза</a:t>
            </a:r>
            <a:r>
              <a:rPr lang="en-US" sz="3200" u="sng" dirty="0" smtClean="0">
                <a:solidFill>
                  <a:srgbClr val="FFFF00"/>
                </a:solidFill>
              </a:rPr>
              <a:t> </a:t>
            </a:r>
            <a:r>
              <a:rPr lang="ru-RU" sz="3200" u="sng" dirty="0" smtClean="0">
                <a:solidFill>
                  <a:srgbClr val="FFFF00"/>
                </a:solidFill>
              </a:rPr>
              <a:t> КСГ</a:t>
            </a:r>
          </a:p>
          <a:p>
            <a:pPr marL="514350" indent="-514350">
              <a:buAutoNum type="arabicParenR"/>
            </a:pPr>
            <a:r>
              <a:rPr lang="ru-RU" sz="3200" dirty="0" smtClean="0">
                <a:solidFill>
                  <a:srgbClr val="FFFF00"/>
                </a:solidFill>
              </a:rPr>
              <a:t>Есть КСГ </a:t>
            </a:r>
            <a:r>
              <a:rPr lang="en-US" sz="3200" dirty="0" smtClean="0">
                <a:solidFill>
                  <a:srgbClr val="FFFF00"/>
                </a:solidFill>
              </a:rPr>
              <a:t> G</a:t>
            </a:r>
            <a:r>
              <a:rPr lang="en-US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и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FFFF00"/>
                </a:solidFill>
              </a:rPr>
              <a:t> G</a:t>
            </a:r>
            <a:r>
              <a:rPr lang="en-US" sz="3200" baseline="-25000" dirty="0" smtClean="0">
                <a:solidFill>
                  <a:srgbClr val="FFFF00"/>
                </a:solidFill>
              </a:rPr>
              <a:t>2 </a:t>
            </a:r>
            <a:r>
              <a:rPr lang="ru-RU" sz="3200" baseline="-25000" dirty="0" smtClean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</a:rPr>
              <a:t>простых языков </a:t>
            </a:r>
            <a:r>
              <a:rPr lang="en-US" sz="3200" dirty="0" smtClean="0">
                <a:solidFill>
                  <a:srgbClr val="FFFF00"/>
                </a:solidFill>
              </a:rPr>
              <a:t>L</a:t>
            </a:r>
            <a:r>
              <a:rPr lang="en-US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и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FFFF00"/>
                </a:solidFill>
              </a:rPr>
              <a:t> L</a:t>
            </a:r>
            <a:r>
              <a:rPr lang="en-US" sz="3200" baseline="-25000" dirty="0" smtClean="0">
                <a:solidFill>
                  <a:srgbClr val="FFFF00"/>
                </a:solidFill>
              </a:rPr>
              <a:t>2</a:t>
            </a:r>
            <a:endParaRPr lang="ru-RU" sz="3200" dirty="0" smtClean="0">
              <a:solidFill>
                <a:srgbClr val="FFFF00"/>
              </a:solidFill>
            </a:endParaRPr>
          </a:p>
          <a:p>
            <a:pPr marL="514350" indent="-514350">
              <a:buAutoNum type="arabicParenR"/>
            </a:pPr>
            <a:r>
              <a:rPr lang="ru-RU" sz="3200" dirty="0" smtClean="0">
                <a:solidFill>
                  <a:srgbClr val="FFFF00"/>
                </a:solidFill>
              </a:rPr>
              <a:t>Строим нужную нам КСГ как вариант  из</a:t>
            </a:r>
            <a:r>
              <a:rPr lang="en-US" sz="3200" dirty="0" smtClean="0">
                <a:solidFill>
                  <a:srgbClr val="FFFF00"/>
                </a:solidFill>
              </a:rPr>
              <a:t>   L</a:t>
            </a:r>
            <a:r>
              <a:rPr lang="en-US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 </a:t>
            </a:r>
            <a:r>
              <a:rPr lang="en-US" sz="3200" dirty="0" smtClean="0">
                <a:solidFill>
                  <a:srgbClr val="FFFF00"/>
                </a:solidFill>
              </a:rPr>
              <a:t> L</a:t>
            </a:r>
            <a:r>
              <a:rPr lang="en-US" sz="3200" baseline="-25000" dirty="0" smtClean="0">
                <a:solidFill>
                  <a:srgbClr val="FFFF00"/>
                </a:solidFill>
              </a:rPr>
              <a:t>2</a:t>
            </a:r>
            <a:r>
              <a:rPr lang="en-US" sz="3200" dirty="0" smtClean="0">
                <a:solidFill>
                  <a:srgbClr val="FFFF00"/>
                </a:solidFill>
              </a:rPr>
              <a:t>, </a:t>
            </a:r>
            <a:r>
              <a:rPr lang="ru-RU" sz="3200" dirty="0" smtClean="0">
                <a:solidFill>
                  <a:srgbClr val="FFFF00"/>
                </a:solidFill>
              </a:rPr>
              <a:t>   </a:t>
            </a:r>
            <a:r>
              <a:rPr lang="en-US" sz="3200" dirty="0" smtClean="0">
                <a:solidFill>
                  <a:srgbClr val="FFFF00"/>
                </a:solidFill>
              </a:rPr>
              <a:t>L</a:t>
            </a:r>
            <a:r>
              <a:rPr lang="en-US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</a:rPr>
              <a:t> L</a:t>
            </a:r>
            <a:r>
              <a:rPr lang="en-US" sz="3200" baseline="-25000" dirty="0" smtClean="0">
                <a:solidFill>
                  <a:srgbClr val="FFFF00"/>
                </a:solidFill>
              </a:rPr>
              <a:t>2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>
                <a:solidFill>
                  <a:srgbClr val="FFFF00"/>
                </a:solidFill>
              </a:rPr>
              <a:t>,   L</a:t>
            </a:r>
            <a:r>
              <a:rPr lang="en-US" sz="3200" baseline="-25000" dirty="0" smtClean="0">
                <a:solidFill>
                  <a:srgbClr val="FFFF00"/>
                </a:solidFill>
              </a:rPr>
              <a:t>2 </a:t>
            </a:r>
            <a:r>
              <a:rPr lang="ru-RU" sz="3200" dirty="0" smtClean="0">
                <a:solidFill>
                  <a:srgbClr val="FFFF00"/>
                </a:solidFill>
                <a:sym typeface="Symbol" pitchFamily="18" charset="2"/>
              </a:rPr>
              <a:t>*</a:t>
            </a:r>
            <a:r>
              <a:rPr lang="ru-RU" sz="3200" dirty="0" smtClean="0">
                <a:solidFill>
                  <a:srgbClr val="FFFF00"/>
                </a:solidFill>
              </a:rPr>
              <a:t>,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FFFF00"/>
                </a:solidFill>
              </a:rPr>
              <a:t> L</a:t>
            </a:r>
            <a:r>
              <a:rPr lang="en-US" sz="3200" baseline="-25000" dirty="0" smtClean="0">
                <a:solidFill>
                  <a:srgbClr val="FFFF00"/>
                </a:solidFill>
              </a:rPr>
              <a:t>2 </a:t>
            </a:r>
            <a:r>
              <a:rPr lang="en-US" sz="3200" baseline="30000" dirty="0" smtClean="0">
                <a:solidFill>
                  <a:srgbClr val="FFFF00"/>
                </a:solidFill>
              </a:rPr>
              <a:t>+</a:t>
            </a:r>
            <a:endParaRPr lang="ru-RU" sz="3200" baseline="30000" dirty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F27EE-B0C2-44D9-AD41-390568588132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813" y="0"/>
            <a:ext cx="7786687" cy="785813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Доказательство для </a:t>
            </a:r>
            <a:r>
              <a:rPr lang="en-US" dirty="0" smtClean="0">
                <a:solidFill>
                  <a:srgbClr val="FFFF00"/>
                </a:solidFill>
              </a:rPr>
              <a:t>L</a:t>
            </a:r>
            <a:r>
              <a:rPr lang="en-US" baseline="-25000" dirty="0" smtClean="0">
                <a:solidFill>
                  <a:srgbClr val="FFFF00"/>
                </a:solidFill>
              </a:rPr>
              <a:t>1</a:t>
            </a:r>
            <a:r>
              <a:rPr lang="en-US" dirty="0" smtClean="0">
                <a:solidFill>
                  <a:srgbClr val="FFFF00"/>
                </a:solidFill>
              </a:rPr>
              <a:t> L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142875" y="992188"/>
            <a:ext cx="8858250" cy="649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u="sng" dirty="0">
                <a:solidFill>
                  <a:srgbClr val="FFFF00"/>
                </a:solidFill>
              </a:rPr>
              <a:t>Конкатенация (умножение</a:t>
            </a:r>
            <a:r>
              <a:rPr lang="ru-RU" sz="3200" u="sng" dirty="0" smtClean="0">
                <a:solidFill>
                  <a:srgbClr val="FFFF00"/>
                </a:solidFill>
              </a:rPr>
              <a:t>)</a:t>
            </a:r>
          </a:p>
          <a:p>
            <a:r>
              <a:rPr lang="ru-RU" sz="3200" dirty="0" smtClean="0">
                <a:solidFill>
                  <a:srgbClr val="FFFF00"/>
                </a:solidFill>
              </a:rPr>
              <a:t>Дано:</a:t>
            </a:r>
          </a:p>
          <a:p>
            <a:r>
              <a:rPr lang="ru-RU" sz="3200" dirty="0" smtClean="0">
                <a:solidFill>
                  <a:srgbClr val="FFFF00"/>
                </a:solidFill>
              </a:rPr>
              <a:t>G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 = (V</a:t>
            </a:r>
            <a:r>
              <a:rPr lang="ru-RU" sz="3200" baseline="-25000" dirty="0" smtClean="0">
                <a:solidFill>
                  <a:srgbClr val="FFFF00"/>
                </a:solidFill>
              </a:rPr>
              <a:t>T1</a:t>
            </a:r>
            <a:r>
              <a:rPr lang="ru-RU" sz="3200" dirty="0" smtClean="0">
                <a:solidFill>
                  <a:srgbClr val="FFFF00"/>
                </a:solidFill>
              </a:rPr>
              <a:t> ,V</a:t>
            </a:r>
            <a:r>
              <a:rPr lang="ru-RU" sz="3200" baseline="-25000" dirty="0" smtClean="0">
                <a:solidFill>
                  <a:srgbClr val="FFFF00"/>
                </a:solidFill>
              </a:rPr>
              <a:t>N1</a:t>
            </a:r>
            <a:r>
              <a:rPr lang="ru-RU" sz="3200" dirty="0" smtClean="0">
                <a:solidFill>
                  <a:srgbClr val="FFFF00"/>
                </a:solidFill>
              </a:rPr>
              <a:t> ,P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 ,S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),    G</a:t>
            </a:r>
            <a:r>
              <a:rPr lang="ru-RU" sz="3200" baseline="-25000" dirty="0" smtClean="0">
                <a:solidFill>
                  <a:srgbClr val="FFFF00"/>
                </a:solidFill>
              </a:rPr>
              <a:t>2</a:t>
            </a:r>
            <a:r>
              <a:rPr lang="ru-RU" sz="3200" dirty="0" smtClean="0">
                <a:solidFill>
                  <a:srgbClr val="FFFF00"/>
                </a:solidFill>
              </a:rPr>
              <a:t> = (V</a:t>
            </a:r>
            <a:r>
              <a:rPr lang="ru-RU" sz="3200" baseline="-25000" dirty="0" smtClean="0">
                <a:solidFill>
                  <a:srgbClr val="FFFF00"/>
                </a:solidFill>
              </a:rPr>
              <a:t>T2</a:t>
            </a:r>
            <a:r>
              <a:rPr lang="ru-RU" sz="3200" dirty="0" smtClean="0">
                <a:solidFill>
                  <a:srgbClr val="FFFF00"/>
                </a:solidFill>
              </a:rPr>
              <a:t> ,V</a:t>
            </a:r>
            <a:r>
              <a:rPr lang="ru-RU" sz="3200" baseline="-25000" dirty="0" smtClean="0">
                <a:solidFill>
                  <a:srgbClr val="FFFF00"/>
                </a:solidFill>
              </a:rPr>
              <a:t>N2</a:t>
            </a:r>
            <a:r>
              <a:rPr lang="ru-RU" sz="3200" dirty="0" smtClean="0">
                <a:solidFill>
                  <a:srgbClr val="FFFF00"/>
                </a:solidFill>
              </a:rPr>
              <a:t> ,P</a:t>
            </a:r>
            <a:r>
              <a:rPr lang="ru-RU" sz="3200" baseline="-25000" dirty="0" smtClean="0">
                <a:solidFill>
                  <a:srgbClr val="FFFF00"/>
                </a:solidFill>
              </a:rPr>
              <a:t>2</a:t>
            </a:r>
            <a:r>
              <a:rPr lang="ru-RU" sz="3200" dirty="0" smtClean="0">
                <a:solidFill>
                  <a:srgbClr val="FFFF00"/>
                </a:solidFill>
              </a:rPr>
              <a:t> ,S</a:t>
            </a:r>
            <a:r>
              <a:rPr lang="ru-RU" sz="3200" baseline="-25000" dirty="0" smtClean="0">
                <a:solidFill>
                  <a:srgbClr val="FFFF00"/>
                </a:solidFill>
              </a:rPr>
              <a:t>2</a:t>
            </a:r>
            <a:r>
              <a:rPr lang="ru-RU" sz="3200" dirty="0" smtClean="0">
                <a:solidFill>
                  <a:srgbClr val="FFFF00"/>
                </a:solidFill>
              </a:rPr>
              <a:t>)</a:t>
            </a:r>
            <a:endParaRPr lang="en-US" sz="3200" dirty="0" smtClean="0">
              <a:solidFill>
                <a:srgbClr val="FFFF00"/>
              </a:solidFill>
            </a:endParaRPr>
          </a:p>
          <a:p>
            <a:r>
              <a:rPr lang="ru-RU" sz="3200" dirty="0" smtClean="0">
                <a:solidFill>
                  <a:srgbClr val="FFFF00"/>
                </a:solidFill>
              </a:rPr>
              <a:t>Нужна грамматика языка</a:t>
            </a:r>
            <a:r>
              <a:rPr lang="en-US" sz="3200" dirty="0" smtClean="0">
                <a:solidFill>
                  <a:srgbClr val="FFFF00"/>
                </a:solidFill>
              </a:rPr>
              <a:t>  </a:t>
            </a:r>
            <a:r>
              <a:rPr lang="ru-RU" sz="3200" dirty="0" smtClean="0">
                <a:solidFill>
                  <a:srgbClr val="FFFF00"/>
                </a:solidFill>
              </a:rPr>
              <a:t>  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L(G) = L(G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) L(G</a:t>
            </a:r>
            <a:r>
              <a:rPr lang="ru-RU" sz="3200" baseline="-25000" dirty="0" smtClean="0">
                <a:solidFill>
                  <a:srgbClr val="FFFF00"/>
                </a:solidFill>
              </a:rPr>
              <a:t>2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)</a:t>
            </a:r>
          </a:p>
          <a:p>
            <a:endParaRPr lang="en-US" sz="3200" dirty="0" smtClean="0">
              <a:solidFill>
                <a:srgbClr val="FFFF00"/>
              </a:solidFill>
            </a:endParaRPr>
          </a:p>
          <a:p>
            <a:r>
              <a:rPr lang="ru-RU" sz="3200" dirty="0" smtClean="0">
                <a:solidFill>
                  <a:srgbClr val="FFFF00"/>
                </a:solidFill>
              </a:rPr>
              <a:t> Решение:</a:t>
            </a:r>
          </a:p>
          <a:p>
            <a:r>
              <a:rPr lang="ru-RU" sz="3200" dirty="0" smtClean="0">
                <a:solidFill>
                  <a:srgbClr val="FFFF00"/>
                </a:solidFill>
              </a:rPr>
              <a:t> V</a:t>
            </a:r>
            <a:r>
              <a:rPr lang="ru-RU" sz="3200" baseline="-25000" dirty="0" smtClean="0">
                <a:solidFill>
                  <a:srgbClr val="FFFF00"/>
                </a:solidFill>
              </a:rPr>
              <a:t>N1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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</a:rPr>
              <a:t>V</a:t>
            </a:r>
            <a:r>
              <a:rPr lang="ru-RU" sz="3200" baseline="-25000" dirty="0" smtClean="0">
                <a:solidFill>
                  <a:srgbClr val="FFFF00"/>
                </a:solidFill>
              </a:rPr>
              <a:t>N2</a:t>
            </a:r>
            <a:r>
              <a:rPr lang="ru-RU" sz="3200" dirty="0" smtClean="0">
                <a:solidFill>
                  <a:srgbClr val="FFFF00"/>
                </a:solidFill>
              </a:rPr>
              <a:t>   = 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</a:t>
            </a:r>
            <a:endParaRPr lang="ru-RU" sz="3200" u="sng" dirty="0" smtClean="0">
              <a:solidFill>
                <a:srgbClr val="FFFF00"/>
              </a:solidFill>
            </a:endParaRPr>
          </a:p>
          <a:p>
            <a:r>
              <a:rPr lang="ru-RU" sz="3200" u="sng" dirty="0" smtClean="0">
                <a:solidFill>
                  <a:srgbClr val="FFFF00"/>
                </a:solidFill>
              </a:rPr>
              <a:t>Новая грамматика с новым </a:t>
            </a:r>
            <a:r>
              <a:rPr lang="ru-RU" sz="3200" u="sng" dirty="0" err="1" smtClean="0">
                <a:solidFill>
                  <a:srgbClr val="FFFF00"/>
                </a:solidFill>
              </a:rPr>
              <a:t>нетерминалом</a:t>
            </a:r>
            <a:r>
              <a:rPr lang="ru-RU" sz="3200" u="sng" dirty="0" smtClean="0">
                <a:solidFill>
                  <a:srgbClr val="FFFF00"/>
                </a:solidFill>
              </a:rPr>
              <a:t> </a:t>
            </a:r>
            <a:r>
              <a:rPr lang="en-US" sz="3200" u="sng" dirty="0" smtClean="0">
                <a:solidFill>
                  <a:srgbClr val="FFFF00"/>
                </a:solidFill>
              </a:rPr>
              <a:t>S</a:t>
            </a:r>
            <a:endParaRPr lang="ru-RU" sz="3200" u="sng" dirty="0">
              <a:solidFill>
                <a:srgbClr val="FFFF00"/>
              </a:solidFill>
            </a:endParaRPr>
          </a:p>
          <a:p>
            <a:r>
              <a:rPr lang="en-US" sz="3200" dirty="0" smtClean="0">
                <a:solidFill>
                  <a:srgbClr val="FFFF00"/>
                </a:solidFill>
              </a:rPr>
              <a:t>P  = </a:t>
            </a:r>
            <a:r>
              <a:rPr lang="ru-RU" sz="3200" dirty="0" smtClean="0">
                <a:solidFill>
                  <a:srgbClr val="FFFF00"/>
                </a:solidFill>
              </a:rPr>
              <a:t>P</a:t>
            </a:r>
            <a:r>
              <a:rPr lang="ru-RU" sz="3200" baseline="-25000" dirty="0" smtClean="0">
                <a:solidFill>
                  <a:srgbClr val="FFFF00"/>
                </a:solidFill>
              </a:rPr>
              <a:t>1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 </a:t>
            </a:r>
            <a:r>
              <a:rPr lang="ru-RU" sz="3200" dirty="0" smtClean="0">
                <a:solidFill>
                  <a:srgbClr val="FFFF00"/>
                </a:solidFill>
              </a:rPr>
              <a:t>P</a:t>
            </a:r>
            <a:r>
              <a:rPr lang="ru-RU" sz="3200" baseline="-25000" dirty="0" smtClean="0">
                <a:solidFill>
                  <a:srgbClr val="FFFF00"/>
                </a:solidFill>
              </a:rPr>
              <a:t>2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 {</a:t>
            </a:r>
            <a:r>
              <a:rPr lang="en-US" sz="3200" dirty="0" smtClean="0">
                <a:solidFill>
                  <a:srgbClr val="FFFF00"/>
                </a:solidFill>
              </a:rPr>
              <a:t>S 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 S</a:t>
            </a:r>
            <a:r>
              <a:rPr lang="ru-RU" sz="3200" baseline="-25000" dirty="0" smtClean="0">
                <a:solidFill>
                  <a:srgbClr val="FFFF00"/>
                </a:solidFill>
              </a:rPr>
              <a:t>2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}</a:t>
            </a:r>
          </a:p>
          <a:p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Вывод в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G</a:t>
            </a: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S</a:t>
            </a:r>
            <a:r>
              <a:rPr lang="ru-RU" sz="3200" dirty="0" smtClean="0">
                <a:solidFill>
                  <a:srgbClr val="FFFF00"/>
                </a:solidFill>
              </a:rPr>
              <a:t> 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 S</a:t>
            </a:r>
            <a:r>
              <a:rPr lang="ru-RU" sz="3200" baseline="-25000" dirty="0" smtClean="0">
                <a:solidFill>
                  <a:srgbClr val="FFFF00"/>
                </a:solidFill>
              </a:rPr>
              <a:t>2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</a:t>
            </a:r>
            <a:r>
              <a:rPr lang="el-GR" sz="3200" dirty="0" smtClean="0">
                <a:solidFill>
                  <a:srgbClr val="FFFF00"/>
                </a:solidFill>
                <a:sym typeface="Wingdings" pitchFamily="2" charset="2"/>
              </a:rPr>
              <a:t>α</a:t>
            </a:r>
            <a:r>
              <a:rPr lang="ru-RU" sz="3200" dirty="0" smtClean="0">
                <a:solidFill>
                  <a:srgbClr val="FFFF00"/>
                </a:solidFill>
              </a:rPr>
              <a:t> S</a:t>
            </a:r>
            <a:r>
              <a:rPr lang="ru-RU" sz="3200" baseline="-25000" dirty="0" smtClean="0">
                <a:solidFill>
                  <a:srgbClr val="FFFF00"/>
                </a:solidFill>
              </a:rPr>
              <a:t>2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l-GR" sz="3200" dirty="0" smtClean="0">
                <a:solidFill>
                  <a:srgbClr val="FFFF00"/>
                </a:solidFill>
                <a:sym typeface="Wingdings" pitchFamily="2" charset="2"/>
              </a:rPr>
              <a:t>α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</a:t>
            </a:r>
            <a:endParaRPr lang="en-US" sz="3200" dirty="0" smtClean="0">
              <a:solidFill>
                <a:srgbClr val="FFFF00"/>
              </a:solidFill>
              <a:sym typeface="Symbol"/>
            </a:endParaRP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l-GR" sz="3200" dirty="0" smtClean="0">
                <a:solidFill>
                  <a:srgbClr val="FFFF00"/>
                </a:solidFill>
                <a:sym typeface="Wingdings" pitchFamily="2" charset="2"/>
              </a:rPr>
              <a:t>α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выводится в </a:t>
            </a:r>
            <a:r>
              <a:rPr lang="ru-RU" sz="3200" dirty="0" smtClean="0">
                <a:solidFill>
                  <a:srgbClr val="FFFF00"/>
                </a:solidFill>
              </a:rPr>
              <a:t>G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,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выводится в </a:t>
            </a:r>
            <a:r>
              <a:rPr lang="ru-RU" sz="3200" dirty="0" smtClean="0">
                <a:solidFill>
                  <a:srgbClr val="FFFF00"/>
                </a:solidFill>
              </a:rPr>
              <a:t>G</a:t>
            </a:r>
            <a:r>
              <a:rPr lang="ru-RU" sz="3200" baseline="-25000" dirty="0" smtClean="0">
                <a:solidFill>
                  <a:srgbClr val="FFFF00"/>
                </a:solidFill>
              </a:rPr>
              <a:t>2</a:t>
            </a:r>
            <a:endParaRPr lang="en-US" sz="3200" dirty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ru-RU" sz="3200" u="sng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 </a:t>
            </a:r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1CF95-925E-432F-B5A0-70CCB5D192FA}" type="slidenum">
              <a:rPr lang="ru-RU" smtClean="0"/>
              <a:pPr>
                <a:defRPr/>
              </a:pPr>
              <a:t>21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813" y="0"/>
            <a:ext cx="7786687" cy="785813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Доказательство для </a:t>
            </a:r>
            <a:r>
              <a:rPr lang="en-US" dirty="0" smtClean="0">
                <a:solidFill>
                  <a:srgbClr val="FFFF00"/>
                </a:solidFill>
              </a:rPr>
              <a:t>L</a:t>
            </a:r>
            <a:r>
              <a:rPr lang="en-US" baseline="-25000" dirty="0" smtClean="0">
                <a:solidFill>
                  <a:srgbClr val="FFFF00"/>
                </a:solidFill>
              </a:rPr>
              <a:t>1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  <a:sym typeface="Symbol"/>
              </a:rPr>
              <a:t> </a:t>
            </a:r>
            <a:r>
              <a:rPr lang="ru-RU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L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142875" y="992188"/>
            <a:ext cx="8858250" cy="649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u="sng" dirty="0" smtClean="0">
                <a:solidFill>
                  <a:srgbClr val="FFFF00"/>
                </a:solidFill>
              </a:rPr>
              <a:t>Объединение</a:t>
            </a:r>
          </a:p>
          <a:p>
            <a:r>
              <a:rPr lang="ru-RU" sz="3200" dirty="0" smtClean="0">
                <a:solidFill>
                  <a:srgbClr val="FFFF00"/>
                </a:solidFill>
              </a:rPr>
              <a:t>Дано:</a:t>
            </a:r>
          </a:p>
          <a:p>
            <a:r>
              <a:rPr lang="ru-RU" sz="3200" dirty="0" smtClean="0">
                <a:solidFill>
                  <a:srgbClr val="FFFF00"/>
                </a:solidFill>
              </a:rPr>
              <a:t>G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 = (V</a:t>
            </a:r>
            <a:r>
              <a:rPr lang="ru-RU" sz="3200" baseline="-25000" dirty="0" smtClean="0">
                <a:solidFill>
                  <a:srgbClr val="FFFF00"/>
                </a:solidFill>
              </a:rPr>
              <a:t>T1</a:t>
            </a:r>
            <a:r>
              <a:rPr lang="ru-RU" sz="3200" dirty="0" smtClean="0">
                <a:solidFill>
                  <a:srgbClr val="FFFF00"/>
                </a:solidFill>
              </a:rPr>
              <a:t> ,V</a:t>
            </a:r>
            <a:r>
              <a:rPr lang="ru-RU" sz="3200" baseline="-25000" dirty="0" smtClean="0">
                <a:solidFill>
                  <a:srgbClr val="FFFF00"/>
                </a:solidFill>
              </a:rPr>
              <a:t>N1</a:t>
            </a:r>
            <a:r>
              <a:rPr lang="ru-RU" sz="3200" dirty="0" smtClean="0">
                <a:solidFill>
                  <a:srgbClr val="FFFF00"/>
                </a:solidFill>
              </a:rPr>
              <a:t> ,P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 ,S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),    G</a:t>
            </a:r>
            <a:r>
              <a:rPr lang="ru-RU" sz="3200" baseline="-25000" dirty="0" smtClean="0">
                <a:solidFill>
                  <a:srgbClr val="FFFF00"/>
                </a:solidFill>
              </a:rPr>
              <a:t>2</a:t>
            </a:r>
            <a:r>
              <a:rPr lang="ru-RU" sz="3200" dirty="0" smtClean="0">
                <a:solidFill>
                  <a:srgbClr val="FFFF00"/>
                </a:solidFill>
              </a:rPr>
              <a:t> = (V</a:t>
            </a:r>
            <a:r>
              <a:rPr lang="ru-RU" sz="3200" baseline="-25000" dirty="0" smtClean="0">
                <a:solidFill>
                  <a:srgbClr val="FFFF00"/>
                </a:solidFill>
              </a:rPr>
              <a:t>T2</a:t>
            </a:r>
            <a:r>
              <a:rPr lang="ru-RU" sz="3200" dirty="0" smtClean="0">
                <a:solidFill>
                  <a:srgbClr val="FFFF00"/>
                </a:solidFill>
              </a:rPr>
              <a:t> ,V</a:t>
            </a:r>
            <a:r>
              <a:rPr lang="ru-RU" sz="3200" baseline="-25000" dirty="0" smtClean="0">
                <a:solidFill>
                  <a:srgbClr val="FFFF00"/>
                </a:solidFill>
              </a:rPr>
              <a:t>N2</a:t>
            </a:r>
            <a:r>
              <a:rPr lang="ru-RU" sz="3200" dirty="0" smtClean="0">
                <a:solidFill>
                  <a:srgbClr val="FFFF00"/>
                </a:solidFill>
              </a:rPr>
              <a:t> ,P</a:t>
            </a:r>
            <a:r>
              <a:rPr lang="ru-RU" sz="3200" baseline="-25000" dirty="0" smtClean="0">
                <a:solidFill>
                  <a:srgbClr val="FFFF00"/>
                </a:solidFill>
              </a:rPr>
              <a:t>2</a:t>
            </a:r>
            <a:r>
              <a:rPr lang="ru-RU" sz="3200" dirty="0" smtClean="0">
                <a:solidFill>
                  <a:srgbClr val="FFFF00"/>
                </a:solidFill>
              </a:rPr>
              <a:t> ,S</a:t>
            </a:r>
            <a:r>
              <a:rPr lang="ru-RU" sz="3200" baseline="-25000" dirty="0" smtClean="0">
                <a:solidFill>
                  <a:srgbClr val="FFFF00"/>
                </a:solidFill>
              </a:rPr>
              <a:t>2</a:t>
            </a:r>
            <a:r>
              <a:rPr lang="ru-RU" sz="3200" dirty="0" smtClean="0">
                <a:solidFill>
                  <a:srgbClr val="FFFF00"/>
                </a:solidFill>
              </a:rPr>
              <a:t>)</a:t>
            </a:r>
            <a:endParaRPr lang="en-US" sz="3200" dirty="0" smtClean="0">
              <a:solidFill>
                <a:srgbClr val="FFFF00"/>
              </a:solidFill>
            </a:endParaRPr>
          </a:p>
          <a:p>
            <a:r>
              <a:rPr lang="ru-RU" sz="3200" dirty="0" smtClean="0">
                <a:solidFill>
                  <a:srgbClr val="FFFF00"/>
                </a:solidFill>
              </a:rPr>
              <a:t>Нужна грамматика языка</a:t>
            </a:r>
            <a:r>
              <a:rPr lang="en-US" sz="3200" dirty="0" smtClean="0">
                <a:solidFill>
                  <a:srgbClr val="FFFF00"/>
                </a:solidFill>
              </a:rPr>
              <a:t>  </a:t>
            </a:r>
            <a:r>
              <a:rPr lang="ru-RU" sz="3200" dirty="0" smtClean="0">
                <a:solidFill>
                  <a:srgbClr val="FFFF00"/>
                </a:solidFill>
              </a:rPr>
              <a:t>  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L(G) = L(G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)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 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L(G</a:t>
            </a:r>
            <a:r>
              <a:rPr lang="ru-RU" sz="3200" baseline="-25000" dirty="0" smtClean="0">
                <a:solidFill>
                  <a:srgbClr val="FFFF00"/>
                </a:solidFill>
              </a:rPr>
              <a:t>2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)</a:t>
            </a:r>
          </a:p>
          <a:p>
            <a:endParaRPr lang="en-US" sz="3200" dirty="0" smtClean="0">
              <a:solidFill>
                <a:srgbClr val="FFFF00"/>
              </a:solidFill>
            </a:endParaRPr>
          </a:p>
          <a:p>
            <a:r>
              <a:rPr lang="ru-RU" sz="3200" dirty="0" smtClean="0">
                <a:solidFill>
                  <a:srgbClr val="FFFF00"/>
                </a:solidFill>
              </a:rPr>
              <a:t> Решение:</a:t>
            </a:r>
          </a:p>
          <a:p>
            <a:r>
              <a:rPr lang="ru-RU" sz="3200" dirty="0" smtClean="0">
                <a:solidFill>
                  <a:srgbClr val="FFFF00"/>
                </a:solidFill>
              </a:rPr>
              <a:t> V</a:t>
            </a:r>
            <a:r>
              <a:rPr lang="ru-RU" sz="3200" baseline="-25000" dirty="0" smtClean="0">
                <a:solidFill>
                  <a:srgbClr val="FFFF00"/>
                </a:solidFill>
              </a:rPr>
              <a:t>N1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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</a:rPr>
              <a:t>V</a:t>
            </a:r>
            <a:r>
              <a:rPr lang="ru-RU" sz="3200" baseline="-25000" dirty="0" smtClean="0">
                <a:solidFill>
                  <a:srgbClr val="FFFF00"/>
                </a:solidFill>
              </a:rPr>
              <a:t>N2</a:t>
            </a:r>
            <a:r>
              <a:rPr lang="ru-RU" sz="3200" dirty="0" smtClean="0">
                <a:solidFill>
                  <a:srgbClr val="FFFF00"/>
                </a:solidFill>
              </a:rPr>
              <a:t>   = 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</a:t>
            </a:r>
            <a:endParaRPr lang="ru-RU" sz="3200" u="sng" dirty="0" smtClean="0">
              <a:solidFill>
                <a:srgbClr val="FFFF00"/>
              </a:solidFill>
            </a:endParaRPr>
          </a:p>
          <a:p>
            <a:r>
              <a:rPr lang="ru-RU" sz="3200" u="sng" dirty="0" smtClean="0">
                <a:solidFill>
                  <a:srgbClr val="FFFF00"/>
                </a:solidFill>
              </a:rPr>
              <a:t>Новая грамматика с новым </a:t>
            </a:r>
            <a:r>
              <a:rPr lang="ru-RU" sz="3200" u="sng" dirty="0" err="1" smtClean="0">
                <a:solidFill>
                  <a:srgbClr val="FFFF00"/>
                </a:solidFill>
              </a:rPr>
              <a:t>нетерминалом</a:t>
            </a:r>
            <a:r>
              <a:rPr lang="ru-RU" sz="3200" u="sng" dirty="0" smtClean="0">
                <a:solidFill>
                  <a:srgbClr val="FFFF00"/>
                </a:solidFill>
              </a:rPr>
              <a:t> </a:t>
            </a:r>
            <a:r>
              <a:rPr lang="en-US" sz="3200" u="sng" dirty="0" smtClean="0">
                <a:solidFill>
                  <a:srgbClr val="FFFF00"/>
                </a:solidFill>
              </a:rPr>
              <a:t>S</a:t>
            </a:r>
            <a:endParaRPr lang="ru-RU" sz="3200" u="sng" dirty="0">
              <a:solidFill>
                <a:srgbClr val="FFFF00"/>
              </a:solidFill>
            </a:endParaRPr>
          </a:p>
          <a:p>
            <a:r>
              <a:rPr lang="en-US" sz="3200" dirty="0" smtClean="0">
                <a:solidFill>
                  <a:srgbClr val="FFFF00"/>
                </a:solidFill>
              </a:rPr>
              <a:t>P  = </a:t>
            </a:r>
            <a:r>
              <a:rPr lang="ru-RU" sz="3200" dirty="0" smtClean="0">
                <a:solidFill>
                  <a:srgbClr val="FFFF00"/>
                </a:solidFill>
              </a:rPr>
              <a:t>P</a:t>
            </a:r>
            <a:r>
              <a:rPr lang="ru-RU" sz="3200" baseline="-25000" dirty="0" smtClean="0">
                <a:solidFill>
                  <a:srgbClr val="FFFF00"/>
                </a:solidFill>
              </a:rPr>
              <a:t>1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 </a:t>
            </a:r>
            <a:r>
              <a:rPr lang="ru-RU" sz="3200" dirty="0" smtClean="0">
                <a:solidFill>
                  <a:srgbClr val="FFFF00"/>
                </a:solidFill>
              </a:rPr>
              <a:t>P</a:t>
            </a:r>
            <a:r>
              <a:rPr lang="ru-RU" sz="3200" baseline="-25000" dirty="0" smtClean="0">
                <a:solidFill>
                  <a:srgbClr val="FFFF00"/>
                </a:solidFill>
              </a:rPr>
              <a:t>2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 {</a:t>
            </a:r>
            <a:r>
              <a:rPr lang="en-US" sz="3200" dirty="0" smtClean="0">
                <a:solidFill>
                  <a:srgbClr val="FFFF00"/>
                </a:solidFill>
              </a:rPr>
              <a:t>S 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>
                <a:solidFill>
                  <a:srgbClr val="FFFF00"/>
                </a:solidFill>
              </a:rPr>
              <a:t>| 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2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}</a:t>
            </a:r>
          </a:p>
          <a:p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Выводы в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G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 (два варианта, так как два привила)</a:t>
            </a:r>
            <a:endParaRPr lang="en-US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S</a:t>
            </a:r>
            <a:r>
              <a:rPr lang="ru-RU" sz="3200" dirty="0" smtClean="0">
                <a:solidFill>
                  <a:srgbClr val="FFFF00"/>
                </a:solidFill>
              </a:rPr>
              <a:t> 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</a:t>
            </a:r>
            <a:r>
              <a:rPr lang="el-GR" sz="3200" dirty="0" smtClean="0">
                <a:solidFill>
                  <a:srgbClr val="FFFF00"/>
                </a:solidFill>
                <a:sym typeface="Wingdings" pitchFamily="2" charset="2"/>
              </a:rPr>
              <a:t>α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  или   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S</a:t>
            </a:r>
            <a:r>
              <a:rPr lang="ru-RU" sz="3200" dirty="0" smtClean="0">
                <a:solidFill>
                  <a:srgbClr val="FFFF00"/>
                </a:solidFill>
              </a:rPr>
              <a:t>  S</a:t>
            </a:r>
            <a:r>
              <a:rPr lang="ru-RU" sz="3200" baseline="-25000" dirty="0" smtClean="0">
                <a:solidFill>
                  <a:srgbClr val="FFFF00"/>
                </a:solidFill>
              </a:rPr>
              <a:t>2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</a:t>
            </a:r>
            <a:endParaRPr lang="en-US" sz="3200" dirty="0" smtClean="0">
              <a:solidFill>
                <a:srgbClr val="FFFF00"/>
              </a:solidFill>
              <a:sym typeface="Symbol"/>
            </a:endParaRP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l-GR" sz="3200" dirty="0" smtClean="0">
                <a:solidFill>
                  <a:srgbClr val="FFFF00"/>
                </a:solidFill>
                <a:sym typeface="Wingdings" pitchFamily="2" charset="2"/>
              </a:rPr>
              <a:t>α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выводится в </a:t>
            </a:r>
            <a:r>
              <a:rPr lang="ru-RU" sz="3200" dirty="0" smtClean="0">
                <a:solidFill>
                  <a:srgbClr val="FFFF00"/>
                </a:solidFill>
              </a:rPr>
              <a:t>G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,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выводится в </a:t>
            </a:r>
            <a:r>
              <a:rPr lang="ru-RU" sz="3200" dirty="0" smtClean="0">
                <a:solidFill>
                  <a:srgbClr val="FFFF00"/>
                </a:solidFill>
              </a:rPr>
              <a:t>G</a:t>
            </a:r>
            <a:r>
              <a:rPr lang="ru-RU" sz="3200" baseline="-25000" dirty="0" smtClean="0">
                <a:solidFill>
                  <a:srgbClr val="FFFF00"/>
                </a:solidFill>
              </a:rPr>
              <a:t>2</a:t>
            </a:r>
            <a:endParaRPr lang="en-US" sz="3200" dirty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ru-RU" sz="3200" u="sng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 </a:t>
            </a:r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1CF95-925E-432F-B5A0-70CCB5D192FA}" type="slidenum">
              <a:rPr lang="ru-RU" smtClean="0"/>
              <a:pPr>
                <a:defRPr/>
              </a:pPr>
              <a:t>22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813" y="0"/>
            <a:ext cx="7786687" cy="785813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Доказательство для  </a:t>
            </a:r>
            <a:r>
              <a:rPr lang="en-US" dirty="0" smtClean="0">
                <a:solidFill>
                  <a:srgbClr val="FFFF00"/>
                </a:solidFill>
              </a:rPr>
              <a:t>   L</a:t>
            </a:r>
            <a:r>
              <a:rPr lang="ru-RU" dirty="0" smtClean="0">
                <a:solidFill>
                  <a:srgbClr val="FFFF00"/>
                </a:solidFill>
                <a:sym typeface="Symbol" pitchFamily="18" charset="2"/>
              </a:rPr>
              <a:t>*</a:t>
            </a: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142875" y="992188"/>
            <a:ext cx="8858250" cy="87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u="sng" dirty="0" smtClean="0">
                <a:solidFill>
                  <a:srgbClr val="FFFF00"/>
                </a:solidFill>
              </a:rPr>
              <a:t>Итерация</a:t>
            </a:r>
          </a:p>
          <a:p>
            <a:r>
              <a:rPr lang="ru-RU" sz="3200" dirty="0" smtClean="0">
                <a:solidFill>
                  <a:srgbClr val="FFFF00"/>
                </a:solidFill>
              </a:rPr>
              <a:t>Дано:       G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 = (V</a:t>
            </a:r>
            <a:r>
              <a:rPr lang="ru-RU" sz="3200" baseline="-25000" dirty="0" smtClean="0">
                <a:solidFill>
                  <a:srgbClr val="FFFF00"/>
                </a:solidFill>
              </a:rPr>
              <a:t>T1</a:t>
            </a:r>
            <a:r>
              <a:rPr lang="ru-RU" sz="3200" dirty="0" smtClean="0">
                <a:solidFill>
                  <a:srgbClr val="FFFF00"/>
                </a:solidFill>
              </a:rPr>
              <a:t> ,V</a:t>
            </a:r>
            <a:r>
              <a:rPr lang="ru-RU" sz="3200" baseline="-25000" dirty="0" smtClean="0">
                <a:solidFill>
                  <a:srgbClr val="FFFF00"/>
                </a:solidFill>
              </a:rPr>
              <a:t>N1</a:t>
            </a:r>
            <a:r>
              <a:rPr lang="ru-RU" sz="3200" dirty="0" smtClean="0">
                <a:solidFill>
                  <a:srgbClr val="FFFF00"/>
                </a:solidFill>
              </a:rPr>
              <a:t> ,P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 ,S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)</a:t>
            </a:r>
            <a:endParaRPr lang="en-US" sz="3200" dirty="0" smtClean="0">
              <a:solidFill>
                <a:srgbClr val="FFFF00"/>
              </a:solidFill>
            </a:endParaRPr>
          </a:p>
          <a:p>
            <a:r>
              <a:rPr lang="ru-RU" sz="3200" dirty="0" smtClean="0">
                <a:solidFill>
                  <a:srgbClr val="FFFF00"/>
                </a:solidFill>
              </a:rPr>
              <a:t>Нужна грамматика языка</a:t>
            </a:r>
            <a:r>
              <a:rPr lang="en-US" sz="3200" dirty="0" smtClean="0">
                <a:solidFill>
                  <a:srgbClr val="FFFF00"/>
                </a:solidFill>
              </a:rPr>
              <a:t>  </a:t>
            </a:r>
            <a:r>
              <a:rPr lang="ru-RU" sz="3200" dirty="0" smtClean="0">
                <a:solidFill>
                  <a:srgbClr val="FFFF00"/>
                </a:solidFill>
              </a:rPr>
              <a:t>  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L(G) = L(G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)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ru-RU" sz="3200" dirty="0" smtClean="0">
                <a:solidFill>
                  <a:srgbClr val="FFFF00"/>
                </a:solidFill>
                <a:sym typeface="Symbol" pitchFamily="18" charset="2"/>
              </a:rPr>
              <a:t>*</a:t>
            </a:r>
            <a:r>
              <a:rPr lang="ru-RU" sz="3200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ru-RU" sz="3200" dirty="0" smtClean="0">
                <a:solidFill>
                  <a:srgbClr val="FFFF00"/>
                </a:solidFill>
              </a:rPr>
              <a:t> Решение:</a:t>
            </a:r>
            <a:endParaRPr lang="ru-RU" sz="3200" u="sng" dirty="0" smtClean="0">
              <a:solidFill>
                <a:srgbClr val="FFFF00"/>
              </a:solidFill>
            </a:endParaRPr>
          </a:p>
          <a:p>
            <a:r>
              <a:rPr lang="ru-RU" sz="3200" u="sng" dirty="0" smtClean="0">
                <a:solidFill>
                  <a:srgbClr val="FFFF00"/>
                </a:solidFill>
              </a:rPr>
              <a:t>Новая грамматика с новым </a:t>
            </a:r>
            <a:r>
              <a:rPr lang="ru-RU" sz="3200" u="sng" dirty="0" err="1" smtClean="0">
                <a:solidFill>
                  <a:srgbClr val="FFFF00"/>
                </a:solidFill>
              </a:rPr>
              <a:t>нетерминалом</a:t>
            </a:r>
            <a:r>
              <a:rPr lang="ru-RU" sz="3200" u="sng" dirty="0" smtClean="0">
                <a:solidFill>
                  <a:srgbClr val="FFFF00"/>
                </a:solidFill>
              </a:rPr>
              <a:t> </a:t>
            </a:r>
            <a:r>
              <a:rPr lang="en-US" sz="3200" u="sng" dirty="0" smtClean="0">
                <a:solidFill>
                  <a:srgbClr val="FFFF00"/>
                </a:solidFill>
              </a:rPr>
              <a:t>S</a:t>
            </a:r>
            <a:endParaRPr lang="ru-RU" sz="3200" u="sng" dirty="0">
              <a:solidFill>
                <a:srgbClr val="FFFF00"/>
              </a:solidFill>
            </a:endParaRPr>
          </a:p>
          <a:p>
            <a:r>
              <a:rPr lang="en-US" sz="3200" dirty="0" smtClean="0">
                <a:solidFill>
                  <a:srgbClr val="FFFF00"/>
                </a:solidFill>
              </a:rPr>
              <a:t>P  = </a:t>
            </a:r>
            <a:r>
              <a:rPr lang="ru-RU" sz="3200" dirty="0" smtClean="0">
                <a:solidFill>
                  <a:srgbClr val="FFFF00"/>
                </a:solidFill>
              </a:rPr>
              <a:t>P</a:t>
            </a:r>
            <a:r>
              <a:rPr lang="ru-RU" sz="3200" baseline="-25000" dirty="0" smtClean="0">
                <a:solidFill>
                  <a:srgbClr val="FFFF00"/>
                </a:solidFill>
              </a:rPr>
              <a:t>1 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 {</a:t>
            </a:r>
            <a:r>
              <a:rPr lang="en-US" sz="3200" dirty="0" smtClean="0">
                <a:solidFill>
                  <a:srgbClr val="FFFF00"/>
                </a:solidFill>
              </a:rPr>
              <a:t>S 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S 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 ,  </a:t>
            </a:r>
            <a:r>
              <a:rPr lang="en-US" sz="3200" dirty="0" smtClean="0">
                <a:solidFill>
                  <a:srgbClr val="FFFF00"/>
                </a:solidFill>
              </a:rPr>
              <a:t>S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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}</a:t>
            </a:r>
          </a:p>
          <a:p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Выводы в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G</a:t>
            </a:r>
            <a:endParaRPr lang="ru-RU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S  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 </a:t>
            </a:r>
            <a:endParaRPr lang="en-US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S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>
                <a:solidFill>
                  <a:srgbClr val="FFFF00"/>
                </a:solidFill>
              </a:rPr>
              <a:t>S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ru-RU" sz="3200" dirty="0" smtClean="0">
                <a:solidFill>
                  <a:srgbClr val="FFFF00"/>
                </a:solidFill>
              </a:rPr>
              <a:t> 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baseline="-250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S</a:t>
            </a:r>
            <a:r>
              <a:rPr lang="ru-RU" sz="3200" dirty="0" smtClean="0">
                <a:solidFill>
                  <a:srgbClr val="FFFF00"/>
                </a:solidFill>
              </a:rPr>
              <a:t>  </a:t>
            </a:r>
            <a:r>
              <a:rPr lang="en-US" sz="3200" dirty="0" smtClean="0">
                <a:solidFill>
                  <a:srgbClr val="FFFF00"/>
                </a:solidFill>
              </a:rPr>
              <a:t>S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ru-RU" sz="3200" dirty="0" smtClean="0">
                <a:solidFill>
                  <a:srgbClr val="FFFF00"/>
                </a:solidFill>
              </a:rPr>
              <a:t>  </a:t>
            </a:r>
            <a:r>
              <a:rPr lang="en-US" sz="3200" dirty="0" smtClean="0">
                <a:solidFill>
                  <a:srgbClr val="FFFF00"/>
                </a:solidFill>
              </a:rPr>
              <a:t>S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 </a:t>
            </a:r>
            <a:r>
              <a:rPr lang="ru-RU" sz="3200" dirty="0" smtClean="0">
                <a:solidFill>
                  <a:srgbClr val="FFFF00"/>
                </a:solidFill>
              </a:rPr>
              <a:t> 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 … </a:t>
            </a:r>
            <a:r>
              <a:rPr lang="en-US" sz="3200" baseline="-25000" dirty="0" smtClean="0">
                <a:solidFill>
                  <a:srgbClr val="FFFF00"/>
                </a:solidFill>
              </a:rPr>
              <a:t> </a:t>
            </a: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S</a:t>
            </a:r>
            <a:r>
              <a:rPr lang="ru-RU" sz="3200" dirty="0" smtClean="0">
                <a:solidFill>
                  <a:srgbClr val="FFFF00"/>
                </a:solidFill>
              </a:rPr>
              <a:t>  </a:t>
            </a:r>
            <a:r>
              <a:rPr lang="en-US" sz="3200" dirty="0" smtClean="0">
                <a:solidFill>
                  <a:srgbClr val="FFFF00"/>
                </a:solidFill>
              </a:rPr>
              <a:t>S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ru-RU" sz="3200" dirty="0" smtClean="0">
                <a:solidFill>
                  <a:srgbClr val="FFFF00"/>
                </a:solidFill>
              </a:rPr>
              <a:t>  </a:t>
            </a:r>
            <a:r>
              <a:rPr lang="en-US" sz="3200" dirty="0" smtClean="0">
                <a:solidFill>
                  <a:srgbClr val="FFFF00"/>
                </a:solidFill>
              </a:rPr>
              <a:t>S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 </a:t>
            </a:r>
            <a:r>
              <a:rPr lang="en-US" sz="3200" dirty="0" smtClean="0">
                <a:solidFill>
                  <a:srgbClr val="FFFF00"/>
                </a:solidFill>
              </a:rPr>
              <a:t>S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  … </a:t>
            </a:r>
            <a:endParaRPr lang="en-US" sz="3200" baseline="-250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baseline="-25000" dirty="0" smtClean="0">
                <a:solidFill>
                  <a:srgbClr val="FFFF00"/>
                </a:solidFill>
                <a:sym typeface="Wingdings" pitchFamily="2" charset="2"/>
              </a:rPr>
              <a:t>…</a:t>
            </a:r>
          </a:p>
          <a:p>
            <a:r>
              <a:rPr lang="en-US" sz="3200" baseline="-25000" dirty="0" smtClean="0">
                <a:solidFill>
                  <a:srgbClr val="FFFF00"/>
                </a:solidFill>
                <a:sym typeface="Wingdings" pitchFamily="2" charset="2"/>
              </a:rPr>
              <a:t>…</a:t>
            </a:r>
            <a:endParaRPr lang="en-US" sz="3200" dirty="0" smtClean="0">
              <a:solidFill>
                <a:srgbClr val="FFFF00"/>
              </a:solidFill>
              <a:sym typeface="Symbol"/>
            </a:endParaRPr>
          </a:p>
          <a:p>
            <a:endParaRPr lang="en-US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…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baseline="-250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endParaRPr lang="en-US" sz="3200" dirty="0" smtClean="0">
              <a:solidFill>
                <a:srgbClr val="FFFF00"/>
              </a:solidFill>
              <a:sym typeface="Symbol"/>
            </a:endParaRPr>
          </a:p>
          <a:p>
            <a:endParaRPr lang="en-US" sz="3200" dirty="0" smtClean="0">
              <a:solidFill>
                <a:srgbClr val="FFFF00"/>
              </a:solidFill>
              <a:sym typeface="Symbol"/>
            </a:endParaRPr>
          </a:p>
          <a:p>
            <a:endParaRPr lang="en-US" sz="3200" dirty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ru-RU" sz="3200" u="sng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 </a:t>
            </a:r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1CF95-925E-432F-B5A0-70CCB5D192FA}" type="slidenum">
              <a:rPr lang="ru-RU" smtClean="0"/>
              <a:pPr>
                <a:defRPr/>
              </a:pPr>
              <a:t>23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813" y="0"/>
            <a:ext cx="7786687" cy="785813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Правая рекурсия для  </a:t>
            </a:r>
            <a:r>
              <a:rPr lang="en-US" dirty="0" smtClean="0">
                <a:solidFill>
                  <a:srgbClr val="FFFF00"/>
                </a:solidFill>
              </a:rPr>
              <a:t>   L</a:t>
            </a:r>
            <a:r>
              <a:rPr lang="ru-RU" dirty="0" smtClean="0">
                <a:solidFill>
                  <a:srgbClr val="FFFF00"/>
                </a:solidFill>
                <a:sym typeface="Symbol" pitchFamily="18" charset="2"/>
              </a:rPr>
              <a:t>*</a:t>
            </a: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142875" y="992188"/>
            <a:ext cx="8858250" cy="87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u="sng" dirty="0" smtClean="0">
                <a:solidFill>
                  <a:srgbClr val="FFFF00"/>
                </a:solidFill>
              </a:rPr>
              <a:t>Итерация</a:t>
            </a:r>
          </a:p>
          <a:p>
            <a:r>
              <a:rPr lang="ru-RU" sz="3200" dirty="0" smtClean="0">
                <a:solidFill>
                  <a:srgbClr val="FFFF00"/>
                </a:solidFill>
              </a:rPr>
              <a:t>Дано:       G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 = (V</a:t>
            </a:r>
            <a:r>
              <a:rPr lang="ru-RU" sz="3200" baseline="-25000" dirty="0" smtClean="0">
                <a:solidFill>
                  <a:srgbClr val="FFFF00"/>
                </a:solidFill>
              </a:rPr>
              <a:t>T1</a:t>
            </a:r>
            <a:r>
              <a:rPr lang="ru-RU" sz="3200" dirty="0" smtClean="0">
                <a:solidFill>
                  <a:srgbClr val="FFFF00"/>
                </a:solidFill>
              </a:rPr>
              <a:t> ,V</a:t>
            </a:r>
            <a:r>
              <a:rPr lang="ru-RU" sz="3200" baseline="-25000" dirty="0" smtClean="0">
                <a:solidFill>
                  <a:srgbClr val="FFFF00"/>
                </a:solidFill>
              </a:rPr>
              <a:t>N1</a:t>
            </a:r>
            <a:r>
              <a:rPr lang="ru-RU" sz="3200" dirty="0" smtClean="0">
                <a:solidFill>
                  <a:srgbClr val="FFFF00"/>
                </a:solidFill>
              </a:rPr>
              <a:t> ,P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 ,S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)</a:t>
            </a:r>
            <a:endParaRPr lang="en-US" sz="3200" dirty="0" smtClean="0">
              <a:solidFill>
                <a:srgbClr val="FFFF00"/>
              </a:solidFill>
            </a:endParaRPr>
          </a:p>
          <a:p>
            <a:r>
              <a:rPr lang="ru-RU" sz="3200" dirty="0" smtClean="0">
                <a:solidFill>
                  <a:srgbClr val="FFFF00"/>
                </a:solidFill>
              </a:rPr>
              <a:t>Нужна грамматика языка</a:t>
            </a:r>
            <a:r>
              <a:rPr lang="en-US" sz="3200" dirty="0" smtClean="0">
                <a:solidFill>
                  <a:srgbClr val="FFFF00"/>
                </a:solidFill>
              </a:rPr>
              <a:t>  </a:t>
            </a:r>
            <a:r>
              <a:rPr lang="ru-RU" sz="3200" dirty="0" smtClean="0">
                <a:solidFill>
                  <a:srgbClr val="FFFF00"/>
                </a:solidFill>
              </a:rPr>
              <a:t>  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L(G) = L(G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)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ru-RU" sz="3200" dirty="0" smtClean="0">
                <a:solidFill>
                  <a:srgbClr val="FFFF00"/>
                </a:solidFill>
                <a:sym typeface="Symbol" pitchFamily="18" charset="2"/>
              </a:rPr>
              <a:t>*</a:t>
            </a:r>
            <a:r>
              <a:rPr lang="ru-RU" sz="3200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ru-RU" sz="3200" dirty="0" smtClean="0">
                <a:solidFill>
                  <a:srgbClr val="FFFF00"/>
                </a:solidFill>
              </a:rPr>
              <a:t> Решение:</a:t>
            </a:r>
            <a:endParaRPr lang="ru-RU" sz="3200" u="sng" dirty="0" smtClean="0">
              <a:solidFill>
                <a:srgbClr val="FFFF00"/>
              </a:solidFill>
            </a:endParaRPr>
          </a:p>
          <a:p>
            <a:r>
              <a:rPr lang="ru-RU" sz="3200" u="sng" dirty="0" smtClean="0">
                <a:solidFill>
                  <a:srgbClr val="FFFF00"/>
                </a:solidFill>
              </a:rPr>
              <a:t>Новая грамматика с новым </a:t>
            </a:r>
            <a:r>
              <a:rPr lang="ru-RU" sz="3200" u="sng" dirty="0" err="1" smtClean="0">
                <a:solidFill>
                  <a:srgbClr val="FFFF00"/>
                </a:solidFill>
              </a:rPr>
              <a:t>нетерминалом</a:t>
            </a:r>
            <a:r>
              <a:rPr lang="ru-RU" sz="3200" u="sng" dirty="0" smtClean="0">
                <a:solidFill>
                  <a:srgbClr val="FFFF00"/>
                </a:solidFill>
              </a:rPr>
              <a:t> </a:t>
            </a:r>
            <a:r>
              <a:rPr lang="en-US" sz="3200" u="sng" dirty="0" smtClean="0">
                <a:solidFill>
                  <a:srgbClr val="FFFF00"/>
                </a:solidFill>
              </a:rPr>
              <a:t>S</a:t>
            </a:r>
            <a:endParaRPr lang="ru-RU" sz="3200" u="sng" dirty="0">
              <a:solidFill>
                <a:srgbClr val="FFFF00"/>
              </a:solidFill>
            </a:endParaRPr>
          </a:p>
          <a:p>
            <a:r>
              <a:rPr lang="en-US" sz="3200" dirty="0" smtClean="0">
                <a:solidFill>
                  <a:srgbClr val="FFFF00"/>
                </a:solidFill>
              </a:rPr>
              <a:t>P  = </a:t>
            </a:r>
            <a:r>
              <a:rPr lang="ru-RU" sz="3200" dirty="0" smtClean="0">
                <a:solidFill>
                  <a:srgbClr val="FFFF00"/>
                </a:solidFill>
              </a:rPr>
              <a:t>P</a:t>
            </a:r>
            <a:r>
              <a:rPr lang="ru-RU" sz="3200" baseline="-25000" dirty="0" smtClean="0">
                <a:solidFill>
                  <a:srgbClr val="FFFF00"/>
                </a:solidFill>
              </a:rPr>
              <a:t>1 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 {</a:t>
            </a:r>
            <a:r>
              <a:rPr lang="en-US" sz="3200" dirty="0" smtClean="0">
                <a:solidFill>
                  <a:srgbClr val="FFFF00"/>
                </a:solidFill>
              </a:rPr>
              <a:t>S 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S </a:t>
            </a:r>
            <a:r>
              <a:rPr lang="ru-RU" sz="3200" dirty="0" smtClean="0">
                <a:solidFill>
                  <a:srgbClr val="FFFF00"/>
                </a:solidFill>
              </a:rPr>
              <a:t> ,  </a:t>
            </a:r>
            <a:r>
              <a:rPr lang="en-US" sz="3200" dirty="0" smtClean="0">
                <a:solidFill>
                  <a:srgbClr val="FFFF00"/>
                </a:solidFill>
              </a:rPr>
              <a:t>S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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}</a:t>
            </a:r>
          </a:p>
          <a:p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Выводы в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G</a:t>
            </a:r>
            <a:endParaRPr lang="ru-RU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S  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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 </a:t>
            </a:r>
            <a:endParaRPr lang="en-US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S</a:t>
            </a:r>
            <a:r>
              <a:rPr lang="ru-RU" sz="3200" dirty="0" smtClean="0">
                <a:solidFill>
                  <a:srgbClr val="FFFF00"/>
                </a:solidFill>
              </a:rPr>
              <a:t> S</a:t>
            </a:r>
            <a:r>
              <a:rPr lang="ru-RU" sz="3200" baseline="-25000" dirty="0" smtClean="0">
                <a:solidFill>
                  <a:srgbClr val="FFFF00"/>
                </a:solidFill>
              </a:rPr>
              <a:t>1 </a:t>
            </a:r>
            <a:r>
              <a:rPr lang="en-US" sz="3200" dirty="0" smtClean="0">
                <a:solidFill>
                  <a:srgbClr val="FFFF00"/>
                </a:solidFill>
              </a:rPr>
              <a:t>S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ru-RU" sz="3200" dirty="0" smtClean="0">
                <a:solidFill>
                  <a:srgbClr val="FFFF00"/>
                </a:solidFill>
              </a:rPr>
              <a:t> 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baseline="-250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S</a:t>
            </a:r>
            <a:r>
              <a:rPr lang="ru-RU" sz="3200" dirty="0" smtClean="0">
                <a:solidFill>
                  <a:srgbClr val="FFFF00"/>
                </a:solidFill>
              </a:rPr>
              <a:t> 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</a:rPr>
              <a:t>S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</a:rPr>
              <a:t>S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 </a:t>
            </a:r>
            <a:r>
              <a:rPr lang="ru-RU" sz="3200" dirty="0" smtClean="0">
                <a:solidFill>
                  <a:srgbClr val="FFFF00"/>
                </a:solidFill>
              </a:rPr>
              <a:t> 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 … </a:t>
            </a:r>
            <a:r>
              <a:rPr lang="en-US" sz="3200" baseline="-25000" dirty="0" smtClean="0">
                <a:solidFill>
                  <a:srgbClr val="FFFF00"/>
                </a:solidFill>
              </a:rPr>
              <a:t> </a:t>
            </a: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S</a:t>
            </a:r>
            <a:r>
              <a:rPr lang="ru-RU" sz="3200" dirty="0" smtClean="0">
                <a:solidFill>
                  <a:srgbClr val="FFFF00"/>
                </a:solidFill>
              </a:rPr>
              <a:t> 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</a:rPr>
              <a:t>S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</a:rPr>
              <a:t>S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 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 </a:t>
            </a:r>
            <a:r>
              <a:rPr lang="en-US" sz="3200" dirty="0" smtClean="0">
                <a:solidFill>
                  <a:srgbClr val="FFFF00"/>
                </a:solidFill>
              </a:rPr>
              <a:t>S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  … </a:t>
            </a:r>
            <a:endParaRPr lang="en-US" sz="3200" baseline="-250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baseline="-25000" dirty="0" smtClean="0">
                <a:solidFill>
                  <a:srgbClr val="FFFF00"/>
                </a:solidFill>
                <a:sym typeface="Wingdings" pitchFamily="2" charset="2"/>
              </a:rPr>
              <a:t>…</a:t>
            </a:r>
          </a:p>
          <a:p>
            <a:r>
              <a:rPr lang="en-US" sz="3200" baseline="-25000" dirty="0" smtClean="0">
                <a:solidFill>
                  <a:srgbClr val="FFFF00"/>
                </a:solidFill>
                <a:sym typeface="Wingdings" pitchFamily="2" charset="2"/>
              </a:rPr>
              <a:t>…</a:t>
            </a:r>
            <a:endParaRPr lang="en-US" sz="3200" dirty="0" smtClean="0">
              <a:solidFill>
                <a:srgbClr val="FFFF00"/>
              </a:solidFill>
              <a:sym typeface="Symbol"/>
            </a:endParaRPr>
          </a:p>
          <a:p>
            <a:endParaRPr lang="en-US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…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baseline="-250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endParaRPr lang="en-US" sz="3200" dirty="0" smtClean="0">
              <a:solidFill>
                <a:srgbClr val="FFFF00"/>
              </a:solidFill>
              <a:sym typeface="Symbol"/>
            </a:endParaRPr>
          </a:p>
          <a:p>
            <a:endParaRPr lang="en-US" sz="3200" dirty="0" smtClean="0">
              <a:solidFill>
                <a:srgbClr val="FFFF00"/>
              </a:solidFill>
              <a:sym typeface="Symbol"/>
            </a:endParaRPr>
          </a:p>
          <a:p>
            <a:endParaRPr lang="en-US" sz="3200" dirty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ru-RU" sz="3200" u="sng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 </a:t>
            </a:r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1CF95-925E-432F-B5A0-70CCB5D192FA}" type="slidenum">
              <a:rPr lang="ru-RU" smtClean="0"/>
              <a:pPr>
                <a:defRPr/>
              </a:pPr>
              <a:t>24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813" y="0"/>
            <a:ext cx="7786687" cy="785813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Доказательство для   </a:t>
            </a:r>
            <a:r>
              <a:rPr lang="en-US" dirty="0" smtClean="0">
                <a:solidFill>
                  <a:srgbClr val="FFFF00"/>
                </a:solidFill>
              </a:rPr>
              <a:t> L</a:t>
            </a:r>
            <a:r>
              <a:rPr lang="en-US" baseline="30000" dirty="0" smtClean="0">
                <a:solidFill>
                  <a:srgbClr val="FFFF00"/>
                </a:solidFill>
              </a:rPr>
              <a:t>+</a:t>
            </a: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dirty="0" smtClean="0">
                <a:solidFill>
                  <a:srgbClr val="FFFF00"/>
                </a:solidFill>
              </a:rPr>
              <a:t>   </a:t>
            </a: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142875" y="992188"/>
            <a:ext cx="8858250" cy="87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u="sng" dirty="0" smtClean="0">
                <a:solidFill>
                  <a:srgbClr val="FFFF00"/>
                </a:solidFill>
              </a:rPr>
              <a:t>Усеченная итерация</a:t>
            </a:r>
          </a:p>
          <a:p>
            <a:r>
              <a:rPr lang="ru-RU" sz="3200" dirty="0" smtClean="0">
                <a:solidFill>
                  <a:srgbClr val="FFFF00"/>
                </a:solidFill>
              </a:rPr>
              <a:t>Дано:       G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 = (V</a:t>
            </a:r>
            <a:r>
              <a:rPr lang="ru-RU" sz="3200" baseline="-25000" dirty="0" smtClean="0">
                <a:solidFill>
                  <a:srgbClr val="FFFF00"/>
                </a:solidFill>
              </a:rPr>
              <a:t>T1</a:t>
            </a:r>
            <a:r>
              <a:rPr lang="ru-RU" sz="3200" dirty="0" smtClean="0">
                <a:solidFill>
                  <a:srgbClr val="FFFF00"/>
                </a:solidFill>
              </a:rPr>
              <a:t> ,V</a:t>
            </a:r>
            <a:r>
              <a:rPr lang="ru-RU" sz="3200" baseline="-25000" dirty="0" smtClean="0">
                <a:solidFill>
                  <a:srgbClr val="FFFF00"/>
                </a:solidFill>
              </a:rPr>
              <a:t>N1</a:t>
            </a:r>
            <a:r>
              <a:rPr lang="ru-RU" sz="3200" dirty="0" smtClean="0">
                <a:solidFill>
                  <a:srgbClr val="FFFF00"/>
                </a:solidFill>
              </a:rPr>
              <a:t> ,P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 ,S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)</a:t>
            </a:r>
            <a:endParaRPr lang="en-US" sz="3200" dirty="0" smtClean="0">
              <a:solidFill>
                <a:srgbClr val="FFFF00"/>
              </a:solidFill>
            </a:endParaRPr>
          </a:p>
          <a:p>
            <a:r>
              <a:rPr lang="ru-RU" sz="3200" dirty="0" smtClean="0">
                <a:solidFill>
                  <a:srgbClr val="FFFF00"/>
                </a:solidFill>
              </a:rPr>
              <a:t>Нужна грамматика языка</a:t>
            </a:r>
            <a:r>
              <a:rPr lang="en-US" sz="3200" dirty="0" smtClean="0">
                <a:solidFill>
                  <a:srgbClr val="FFFF00"/>
                </a:solidFill>
              </a:rPr>
              <a:t>  </a:t>
            </a:r>
            <a:r>
              <a:rPr lang="ru-RU" sz="3200" dirty="0" smtClean="0">
                <a:solidFill>
                  <a:srgbClr val="FFFF00"/>
                </a:solidFill>
              </a:rPr>
              <a:t>  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L(G) = L(G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)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ru-RU" sz="3200" baseline="30000" dirty="0" smtClean="0">
                <a:solidFill>
                  <a:srgbClr val="FFFF00"/>
                </a:solidFill>
                <a:sym typeface="Symbol" pitchFamily="18" charset="2"/>
              </a:rPr>
              <a:t>+</a:t>
            </a:r>
            <a:r>
              <a:rPr lang="ru-RU" sz="3200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ru-RU" sz="3200" dirty="0" smtClean="0">
                <a:solidFill>
                  <a:srgbClr val="FFFF00"/>
                </a:solidFill>
              </a:rPr>
              <a:t> Решение:</a:t>
            </a:r>
            <a:endParaRPr lang="ru-RU" sz="3200" u="sng" dirty="0" smtClean="0">
              <a:solidFill>
                <a:srgbClr val="FFFF00"/>
              </a:solidFill>
            </a:endParaRPr>
          </a:p>
          <a:p>
            <a:r>
              <a:rPr lang="ru-RU" sz="3200" u="sng" dirty="0" smtClean="0">
                <a:solidFill>
                  <a:srgbClr val="FFFF00"/>
                </a:solidFill>
              </a:rPr>
              <a:t>Новая грамматика с новым </a:t>
            </a:r>
            <a:r>
              <a:rPr lang="ru-RU" sz="3200" u="sng" dirty="0" err="1" smtClean="0">
                <a:solidFill>
                  <a:srgbClr val="FFFF00"/>
                </a:solidFill>
              </a:rPr>
              <a:t>нетерминалом</a:t>
            </a:r>
            <a:r>
              <a:rPr lang="ru-RU" sz="3200" u="sng" dirty="0" smtClean="0">
                <a:solidFill>
                  <a:srgbClr val="FFFF00"/>
                </a:solidFill>
              </a:rPr>
              <a:t> </a:t>
            </a:r>
            <a:r>
              <a:rPr lang="en-US" sz="3200" u="sng" dirty="0" smtClean="0">
                <a:solidFill>
                  <a:srgbClr val="FFFF00"/>
                </a:solidFill>
              </a:rPr>
              <a:t>S</a:t>
            </a:r>
            <a:endParaRPr lang="ru-RU" sz="3200" u="sng" dirty="0">
              <a:solidFill>
                <a:srgbClr val="FFFF00"/>
              </a:solidFill>
            </a:endParaRPr>
          </a:p>
          <a:p>
            <a:r>
              <a:rPr lang="en-US" sz="3200" dirty="0" smtClean="0">
                <a:solidFill>
                  <a:srgbClr val="FFFF00"/>
                </a:solidFill>
              </a:rPr>
              <a:t>P  = </a:t>
            </a:r>
            <a:r>
              <a:rPr lang="ru-RU" sz="3200" dirty="0" smtClean="0">
                <a:solidFill>
                  <a:srgbClr val="FFFF00"/>
                </a:solidFill>
              </a:rPr>
              <a:t>P</a:t>
            </a:r>
            <a:r>
              <a:rPr lang="ru-RU" sz="3200" baseline="-25000" dirty="0" smtClean="0">
                <a:solidFill>
                  <a:srgbClr val="FFFF00"/>
                </a:solidFill>
              </a:rPr>
              <a:t>1 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 {</a:t>
            </a:r>
            <a:r>
              <a:rPr lang="en-US" sz="3200" dirty="0" smtClean="0">
                <a:solidFill>
                  <a:srgbClr val="FFFF00"/>
                </a:solidFill>
              </a:rPr>
              <a:t>S 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S 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 ,  </a:t>
            </a:r>
            <a:r>
              <a:rPr lang="en-US" sz="3200" dirty="0" smtClean="0">
                <a:solidFill>
                  <a:srgbClr val="FFFF00"/>
                </a:solidFill>
              </a:rPr>
              <a:t>S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  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}</a:t>
            </a:r>
          </a:p>
          <a:p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Выводы в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G</a:t>
            </a:r>
            <a:endParaRPr lang="ru-RU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S  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 </a:t>
            </a:r>
            <a:endParaRPr lang="en-US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S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>
                <a:solidFill>
                  <a:srgbClr val="FFFF00"/>
                </a:solidFill>
              </a:rPr>
              <a:t>S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 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…</a:t>
            </a:r>
            <a:r>
              <a:rPr lang="en-US" sz="3200" baseline="-250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S</a:t>
            </a:r>
            <a:r>
              <a:rPr lang="ru-RU" sz="3200" dirty="0" smtClean="0">
                <a:solidFill>
                  <a:srgbClr val="FFFF00"/>
                </a:solidFill>
              </a:rPr>
              <a:t>  </a:t>
            </a:r>
            <a:r>
              <a:rPr lang="en-US" sz="3200" dirty="0" smtClean="0">
                <a:solidFill>
                  <a:srgbClr val="FFFF00"/>
                </a:solidFill>
              </a:rPr>
              <a:t>S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ru-RU" sz="3200" dirty="0" smtClean="0">
                <a:solidFill>
                  <a:srgbClr val="FFFF00"/>
                </a:solidFill>
              </a:rPr>
              <a:t>  </a:t>
            </a:r>
            <a:r>
              <a:rPr lang="en-US" sz="3200" dirty="0" smtClean="0">
                <a:solidFill>
                  <a:srgbClr val="FFFF00"/>
                </a:solidFill>
              </a:rPr>
              <a:t>S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 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 … </a:t>
            </a:r>
            <a:r>
              <a:rPr lang="en-US" sz="3200" baseline="-25000" dirty="0" smtClean="0">
                <a:solidFill>
                  <a:srgbClr val="FFFF00"/>
                </a:solidFill>
              </a:rPr>
              <a:t> </a:t>
            </a: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… </a:t>
            </a:r>
            <a:endParaRPr lang="en-US" sz="3200" baseline="-250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baseline="-25000" dirty="0" smtClean="0">
                <a:solidFill>
                  <a:srgbClr val="FFFF00"/>
                </a:solidFill>
                <a:sym typeface="Wingdings" pitchFamily="2" charset="2"/>
              </a:rPr>
              <a:t>…</a:t>
            </a:r>
          </a:p>
          <a:p>
            <a:r>
              <a:rPr lang="en-US" sz="3200" baseline="-25000" dirty="0" smtClean="0">
                <a:solidFill>
                  <a:srgbClr val="FFFF00"/>
                </a:solidFill>
                <a:sym typeface="Wingdings" pitchFamily="2" charset="2"/>
              </a:rPr>
              <a:t>…</a:t>
            </a:r>
            <a:endParaRPr lang="en-US" sz="3200" dirty="0" smtClean="0">
              <a:solidFill>
                <a:srgbClr val="FFFF00"/>
              </a:solidFill>
              <a:sym typeface="Symbol"/>
            </a:endParaRPr>
          </a:p>
          <a:p>
            <a:endParaRPr lang="en-US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…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baseline="-250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endParaRPr lang="en-US" sz="3200" dirty="0" smtClean="0">
              <a:solidFill>
                <a:srgbClr val="FFFF00"/>
              </a:solidFill>
              <a:sym typeface="Symbol"/>
            </a:endParaRPr>
          </a:p>
          <a:p>
            <a:endParaRPr lang="en-US" sz="3200" dirty="0" smtClean="0">
              <a:solidFill>
                <a:srgbClr val="FFFF00"/>
              </a:solidFill>
              <a:sym typeface="Symbol"/>
            </a:endParaRPr>
          </a:p>
          <a:p>
            <a:endParaRPr lang="en-US" sz="3200" dirty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ru-RU" sz="3200" u="sng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 </a:t>
            </a:r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1CF95-925E-432F-B5A0-70CCB5D192FA}" type="slidenum">
              <a:rPr lang="ru-RU" smtClean="0"/>
              <a:pPr>
                <a:defRPr/>
              </a:pPr>
              <a:t>25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813" y="0"/>
            <a:ext cx="7786687" cy="785813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Правая рекурсия  для   </a:t>
            </a:r>
            <a:r>
              <a:rPr lang="en-US" dirty="0" smtClean="0">
                <a:solidFill>
                  <a:srgbClr val="FFFF00"/>
                </a:solidFill>
              </a:rPr>
              <a:t> L</a:t>
            </a:r>
            <a:r>
              <a:rPr lang="en-US" baseline="30000" dirty="0" smtClean="0">
                <a:solidFill>
                  <a:srgbClr val="FFFF00"/>
                </a:solidFill>
              </a:rPr>
              <a:t>+</a:t>
            </a: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dirty="0" smtClean="0">
                <a:solidFill>
                  <a:srgbClr val="FFFF00"/>
                </a:solidFill>
              </a:rPr>
              <a:t>   </a:t>
            </a: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142875" y="992188"/>
            <a:ext cx="8858250" cy="87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u="sng" dirty="0" smtClean="0">
                <a:solidFill>
                  <a:srgbClr val="FFFF00"/>
                </a:solidFill>
              </a:rPr>
              <a:t>Усеченная итерация</a:t>
            </a:r>
          </a:p>
          <a:p>
            <a:r>
              <a:rPr lang="ru-RU" sz="3200" dirty="0" smtClean="0">
                <a:solidFill>
                  <a:srgbClr val="FFFF00"/>
                </a:solidFill>
              </a:rPr>
              <a:t>Дано:       G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 = (V</a:t>
            </a:r>
            <a:r>
              <a:rPr lang="ru-RU" sz="3200" baseline="-25000" dirty="0" smtClean="0">
                <a:solidFill>
                  <a:srgbClr val="FFFF00"/>
                </a:solidFill>
              </a:rPr>
              <a:t>T1</a:t>
            </a:r>
            <a:r>
              <a:rPr lang="ru-RU" sz="3200" dirty="0" smtClean="0">
                <a:solidFill>
                  <a:srgbClr val="FFFF00"/>
                </a:solidFill>
              </a:rPr>
              <a:t> ,V</a:t>
            </a:r>
            <a:r>
              <a:rPr lang="ru-RU" sz="3200" baseline="-25000" dirty="0" smtClean="0">
                <a:solidFill>
                  <a:srgbClr val="FFFF00"/>
                </a:solidFill>
              </a:rPr>
              <a:t>N1</a:t>
            </a:r>
            <a:r>
              <a:rPr lang="ru-RU" sz="3200" dirty="0" smtClean="0">
                <a:solidFill>
                  <a:srgbClr val="FFFF00"/>
                </a:solidFill>
              </a:rPr>
              <a:t> ,P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 ,S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)</a:t>
            </a:r>
            <a:endParaRPr lang="en-US" sz="3200" dirty="0" smtClean="0">
              <a:solidFill>
                <a:srgbClr val="FFFF00"/>
              </a:solidFill>
            </a:endParaRPr>
          </a:p>
          <a:p>
            <a:r>
              <a:rPr lang="ru-RU" sz="3200" dirty="0" smtClean="0">
                <a:solidFill>
                  <a:srgbClr val="FFFF00"/>
                </a:solidFill>
              </a:rPr>
              <a:t>Нужна грамматика языка</a:t>
            </a:r>
            <a:r>
              <a:rPr lang="en-US" sz="3200" dirty="0" smtClean="0">
                <a:solidFill>
                  <a:srgbClr val="FFFF00"/>
                </a:solidFill>
              </a:rPr>
              <a:t>  </a:t>
            </a:r>
            <a:r>
              <a:rPr lang="ru-RU" sz="3200" dirty="0" smtClean="0">
                <a:solidFill>
                  <a:srgbClr val="FFFF00"/>
                </a:solidFill>
              </a:rPr>
              <a:t>  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L(G) = L(G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)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ru-RU" sz="3200" baseline="30000" dirty="0" smtClean="0">
                <a:solidFill>
                  <a:srgbClr val="FFFF00"/>
                </a:solidFill>
                <a:sym typeface="Symbol" pitchFamily="18" charset="2"/>
              </a:rPr>
              <a:t>+</a:t>
            </a:r>
            <a:r>
              <a:rPr lang="ru-RU" sz="3200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ru-RU" sz="3200" dirty="0" smtClean="0">
                <a:solidFill>
                  <a:srgbClr val="FFFF00"/>
                </a:solidFill>
              </a:rPr>
              <a:t> Решение:</a:t>
            </a:r>
            <a:endParaRPr lang="ru-RU" sz="3200" u="sng" dirty="0" smtClean="0">
              <a:solidFill>
                <a:srgbClr val="FFFF00"/>
              </a:solidFill>
            </a:endParaRPr>
          </a:p>
          <a:p>
            <a:r>
              <a:rPr lang="ru-RU" sz="3200" u="sng" dirty="0" smtClean="0">
                <a:solidFill>
                  <a:srgbClr val="FFFF00"/>
                </a:solidFill>
              </a:rPr>
              <a:t>Новая грамматика с новым </a:t>
            </a:r>
            <a:r>
              <a:rPr lang="ru-RU" sz="3200" u="sng" dirty="0" err="1" smtClean="0">
                <a:solidFill>
                  <a:srgbClr val="FFFF00"/>
                </a:solidFill>
              </a:rPr>
              <a:t>нетерминалом</a:t>
            </a:r>
            <a:r>
              <a:rPr lang="ru-RU" sz="3200" u="sng" dirty="0" smtClean="0">
                <a:solidFill>
                  <a:srgbClr val="FFFF00"/>
                </a:solidFill>
              </a:rPr>
              <a:t> </a:t>
            </a:r>
            <a:r>
              <a:rPr lang="en-US" sz="3200" u="sng" dirty="0" smtClean="0">
                <a:solidFill>
                  <a:srgbClr val="FFFF00"/>
                </a:solidFill>
              </a:rPr>
              <a:t>S</a:t>
            </a:r>
            <a:endParaRPr lang="ru-RU" sz="3200" u="sng" dirty="0">
              <a:solidFill>
                <a:srgbClr val="FFFF00"/>
              </a:solidFill>
            </a:endParaRPr>
          </a:p>
          <a:p>
            <a:r>
              <a:rPr lang="en-US" sz="3200" dirty="0" smtClean="0">
                <a:solidFill>
                  <a:srgbClr val="FFFF00"/>
                </a:solidFill>
              </a:rPr>
              <a:t>P  = </a:t>
            </a:r>
            <a:r>
              <a:rPr lang="ru-RU" sz="3200" dirty="0" smtClean="0">
                <a:solidFill>
                  <a:srgbClr val="FFFF00"/>
                </a:solidFill>
              </a:rPr>
              <a:t>P</a:t>
            </a:r>
            <a:r>
              <a:rPr lang="ru-RU" sz="3200" baseline="-25000" dirty="0" smtClean="0">
                <a:solidFill>
                  <a:srgbClr val="FFFF00"/>
                </a:solidFill>
              </a:rPr>
              <a:t>1 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 {</a:t>
            </a:r>
            <a:r>
              <a:rPr lang="en-US" sz="3200" dirty="0" smtClean="0">
                <a:solidFill>
                  <a:srgbClr val="FFFF00"/>
                </a:solidFill>
              </a:rPr>
              <a:t>S 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S </a:t>
            </a:r>
            <a:r>
              <a:rPr lang="ru-RU" sz="3200" dirty="0" smtClean="0">
                <a:solidFill>
                  <a:srgbClr val="FFFF00"/>
                </a:solidFill>
              </a:rPr>
              <a:t> ,  </a:t>
            </a:r>
            <a:r>
              <a:rPr lang="en-US" sz="3200" dirty="0" smtClean="0">
                <a:solidFill>
                  <a:srgbClr val="FFFF00"/>
                </a:solidFill>
              </a:rPr>
              <a:t>S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  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}</a:t>
            </a:r>
          </a:p>
          <a:p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Выводы в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G</a:t>
            </a:r>
            <a:endParaRPr lang="ru-RU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S  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 </a:t>
            </a:r>
            <a:endParaRPr lang="en-US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S</a:t>
            </a:r>
            <a:r>
              <a:rPr lang="ru-RU" sz="3200" dirty="0" smtClean="0">
                <a:solidFill>
                  <a:srgbClr val="FFFF00"/>
                </a:solidFill>
              </a:rPr>
              <a:t> S</a:t>
            </a:r>
            <a:r>
              <a:rPr lang="ru-RU" sz="3200" baseline="-25000" dirty="0" smtClean="0">
                <a:solidFill>
                  <a:srgbClr val="FFFF00"/>
                </a:solidFill>
              </a:rPr>
              <a:t>1 </a:t>
            </a:r>
            <a:r>
              <a:rPr lang="en-US" sz="3200" dirty="0" smtClean="0">
                <a:solidFill>
                  <a:srgbClr val="FFFF00"/>
                </a:solidFill>
              </a:rPr>
              <a:t>S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 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…</a:t>
            </a:r>
            <a:r>
              <a:rPr lang="en-US" sz="3200" baseline="-250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S</a:t>
            </a:r>
            <a:r>
              <a:rPr lang="ru-RU" sz="3200" dirty="0" smtClean="0">
                <a:solidFill>
                  <a:srgbClr val="FFFF00"/>
                </a:solidFill>
              </a:rPr>
              <a:t> S</a:t>
            </a:r>
            <a:r>
              <a:rPr lang="ru-RU" sz="3200" baseline="-25000" dirty="0" smtClean="0">
                <a:solidFill>
                  <a:srgbClr val="FFFF00"/>
                </a:solidFill>
              </a:rPr>
              <a:t>1 </a:t>
            </a:r>
            <a:r>
              <a:rPr lang="en-US" sz="3200" dirty="0" smtClean="0">
                <a:solidFill>
                  <a:srgbClr val="FFFF00"/>
                </a:solidFill>
              </a:rPr>
              <a:t>S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 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 </a:t>
            </a:r>
            <a:r>
              <a:rPr lang="en-US" sz="3200" dirty="0" smtClean="0">
                <a:solidFill>
                  <a:srgbClr val="FFFF00"/>
                </a:solidFill>
              </a:rPr>
              <a:t>S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 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ru-RU" sz="3200" dirty="0" smtClean="0">
                <a:solidFill>
                  <a:srgbClr val="FFFF00"/>
                </a:solidFill>
              </a:rPr>
              <a:t>S</a:t>
            </a:r>
            <a:r>
              <a:rPr lang="ru-RU" sz="3200" baseline="-25000" dirty="0" smtClean="0">
                <a:solidFill>
                  <a:srgbClr val="FFFF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 … </a:t>
            </a:r>
            <a:r>
              <a:rPr lang="en-US" sz="3200" baseline="-25000" dirty="0" smtClean="0">
                <a:solidFill>
                  <a:srgbClr val="FFFF00"/>
                </a:solidFill>
              </a:rPr>
              <a:t> </a:t>
            </a: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… </a:t>
            </a:r>
            <a:endParaRPr lang="en-US" sz="3200" baseline="-250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baseline="-25000" dirty="0" smtClean="0">
                <a:solidFill>
                  <a:srgbClr val="FFFF00"/>
                </a:solidFill>
                <a:sym typeface="Wingdings" pitchFamily="2" charset="2"/>
              </a:rPr>
              <a:t>…</a:t>
            </a:r>
          </a:p>
          <a:p>
            <a:r>
              <a:rPr lang="en-US" sz="3200" baseline="-25000" dirty="0" smtClean="0">
                <a:solidFill>
                  <a:srgbClr val="FFFF00"/>
                </a:solidFill>
                <a:sym typeface="Wingdings" pitchFamily="2" charset="2"/>
              </a:rPr>
              <a:t>…</a:t>
            </a:r>
            <a:endParaRPr lang="en-US" sz="3200" dirty="0" smtClean="0">
              <a:solidFill>
                <a:srgbClr val="FFFF00"/>
              </a:solidFill>
              <a:sym typeface="Symbol"/>
            </a:endParaRPr>
          </a:p>
          <a:p>
            <a:endParaRPr lang="en-US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…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baseline="-250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endParaRPr lang="en-US" sz="3200" dirty="0" smtClean="0">
              <a:solidFill>
                <a:srgbClr val="FFFF00"/>
              </a:solidFill>
              <a:sym typeface="Symbol"/>
            </a:endParaRPr>
          </a:p>
          <a:p>
            <a:endParaRPr lang="en-US" sz="3200" dirty="0" smtClean="0">
              <a:solidFill>
                <a:srgbClr val="FFFF00"/>
              </a:solidFill>
              <a:sym typeface="Symbol"/>
            </a:endParaRPr>
          </a:p>
          <a:p>
            <a:endParaRPr lang="en-US" sz="3200" dirty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ru-RU" sz="3200" u="sng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 </a:t>
            </a:r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1CF95-925E-432F-B5A0-70CCB5D192FA}" type="slidenum">
              <a:rPr lang="ru-RU" smtClean="0"/>
              <a:pPr>
                <a:defRPr/>
              </a:pPr>
              <a:t>26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813" y="0"/>
            <a:ext cx="7786687" cy="785813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Пример</a:t>
            </a:r>
            <a:r>
              <a:rPr lang="en-US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я</a:t>
            </a:r>
            <a:r>
              <a:rPr lang="ru-RU" u="sng" dirty="0" smtClean="0">
                <a:solidFill>
                  <a:srgbClr val="FFFF00"/>
                </a:solidFill>
              </a:rPr>
              <a:t>зык    (</a:t>
            </a:r>
            <a:r>
              <a:rPr lang="en-US" u="sng" dirty="0" err="1" smtClean="0">
                <a:solidFill>
                  <a:srgbClr val="FFFF00"/>
                </a:solidFill>
              </a:rPr>
              <a:t>ab</a:t>
            </a:r>
            <a:r>
              <a:rPr lang="ru-RU" u="sng" dirty="0" smtClean="0">
                <a:solidFill>
                  <a:srgbClr val="FFFF00"/>
                </a:solidFill>
              </a:rPr>
              <a:t>)</a:t>
            </a:r>
            <a:r>
              <a:rPr lang="en-US" u="sng" dirty="0" smtClean="0">
                <a:solidFill>
                  <a:srgbClr val="FFFF00"/>
                </a:solidFill>
              </a:rPr>
              <a:t>*c </a:t>
            </a:r>
            <a:r>
              <a:rPr lang="en-US" u="sng" dirty="0" smtClean="0">
                <a:solidFill>
                  <a:srgbClr val="FFFF00"/>
                </a:solidFill>
                <a:sym typeface="Symbol"/>
              </a:rPr>
              <a:t></a:t>
            </a:r>
            <a:r>
              <a:rPr lang="en-US" u="sng" dirty="0" smtClean="0">
                <a:solidFill>
                  <a:srgbClr val="FFFF00"/>
                </a:solidFill>
              </a:rPr>
              <a:t>  b+</a:t>
            </a:r>
            <a:r>
              <a:rPr lang="en-US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285750" y="785794"/>
            <a:ext cx="8858250" cy="8279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G:  S </a:t>
            </a:r>
            <a:r>
              <a:rPr lang="en-US" sz="2800" dirty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A | B</a:t>
            </a:r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       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     // </a:t>
            </a:r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объединение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ru-RU" sz="2800" dirty="0" smtClean="0">
                <a:solidFill>
                  <a:srgbClr val="FFFF00"/>
                </a:solidFill>
              </a:rPr>
              <a:t>(</a:t>
            </a:r>
            <a:r>
              <a:rPr lang="en-US" sz="2800" dirty="0" err="1" smtClean="0">
                <a:solidFill>
                  <a:srgbClr val="FFFF00"/>
                </a:solidFill>
              </a:rPr>
              <a:t>ab</a:t>
            </a:r>
            <a:r>
              <a:rPr lang="ru-RU" sz="2800" dirty="0" smtClean="0">
                <a:solidFill>
                  <a:srgbClr val="FFFF00"/>
                </a:solidFill>
              </a:rPr>
              <a:t>)</a:t>
            </a:r>
            <a:r>
              <a:rPr lang="en-US" sz="2800" dirty="0" smtClean="0">
                <a:solidFill>
                  <a:srgbClr val="FFFF00"/>
                </a:solidFill>
              </a:rPr>
              <a:t>*c </a:t>
            </a:r>
            <a:r>
              <a:rPr lang="en-US" sz="2800" dirty="0" smtClean="0">
                <a:solidFill>
                  <a:srgbClr val="FFFF00"/>
                </a:solidFill>
                <a:sym typeface="Symbol"/>
              </a:rPr>
              <a:t>  </a:t>
            </a:r>
            <a:r>
              <a:rPr lang="ru-RU" sz="2800" dirty="0" smtClean="0">
                <a:solidFill>
                  <a:srgbClr val="FFFF00"/>
                </a:solidFill>
                <a:sym typeface="Symbol"/>
              </a:rPr>
              <a:t> и  </a:t>
            </a:r>
            <a:r>
              <a:rPr lang="en-US" sz="2800" dirty="0" smtClean="0">
                <a:solidFill>
                  <a:srgbClr val="FFFF00"/>
                </a:solidFill>
              </a:rPr>
              <a:t> b+</a:t>
            </a:r>
            <a:endParaRPr lang="ru-RU" sz="28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     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A  TF                  // </a:t>
            </a:r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 произведение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ru-RU" sz="2800" dirty="0" smtClean="0">
                <a:solidFill>
                  <a:srgbClr val="FFFF00"/>
                </a:solidFill>
              </a:rPr>
              <a:t>(</a:t>
            </a:r>
            <a:r>
              <a:rPr lang="en-US" sz="2800" dirty="0" err="1" smtClean="0">
                <a:solidFill>
                  <a:srgbClr val="FFFF00"/>
                </a:solidFill>
              </a:rPr>
              <a:t>ab</a:t>
            </a:r>
            <a:r>
              <a:rPr lang="ru-RU" sz="2800" dirty="0" smtClean="0">
                <a:solidFill>
                  <a:srgbClr val="FFFF00"/>
                </a:solidFill>
              </a:rPr>
              <a:t>)</a:t>
            </a:r>
            <a:r>
              <a:rPr lang="en-US" sz="2800" dirty="0" smtClean="0">
                <a:solidFill>
                  <a:srgbClr val="FFFF00"/>
                </a:solidFill>
              </a:rPr>
              <a:t>*</a:t>
            </a:r>
            <a:r>
              <a:rPr lang="ru-RU" sz="2800" dirty="0" smtClean="0">
                <a:solidFill>
                  <a:srgbClr val="FFFF00"/>
                </a:solidFill>
              </a:rPr>
              <a:t>   и  </a:t>
            </a:r>
            <a:r>
              <a:rPr lang="en-US" sz="2800" dirty="0" smtClean="0">
                <a:solidFill>
                  <a:srgbClr val="FFFF00"/>
                </a:solidFill>
              </a:rPr>
              <a:t>c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F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  c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endParaRPr lang="en-US" sz="28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       T  Tab  |   </a:t>
            </a:r>
            <a:r>
              <a:rPr lang="en-US" sz="2800" dirty="0" smtClean="0">
                <a:solidFill>
                  <a:srgbClr val="FFFF00"/>
                </a:solidFill>
                <a:sym typeface="Symbol" pitchFamily="18" charset="2"/>
              </a:rPr>
              <a:t>            // </a:t>
            </a:r>
            <a:r>
              <a:rPr lang="ru-RU" sz="2800" dirty="0" smtClean="0">
                <a:solidFill>
                  <a:srgbClr val="FFFF00"/>
                </a:solidFill>
                <a:sym typeface="Symbol" pitchFamily="18" charset="2"/>
              </a:rPr>
              <a:t>итерация  </a:t>
            </a:r>
            <a:r>
              <a:rPr lang="en-US" sz="2800" dirty="0" err="1" smtClean="0">
                <a:solidFill>
                  <a:srgbClr val="FFFF00"/>
                </a:solidFill>
                <a:sym typeface="Symbol" pitchFamily="18" charset="2"/>
              </a:rPr>
              <a:t>ab</a:t>
            </a:r>
            <a:endParaRPr lang="en-US" sz="2800" dirty="0" smtClean="0">
              <a:solidFill>
                <a:srgbClr val="FFFF00"/>
              </a:solidFill>
              <a:sym typeface="Symbol" pitchFamily="18" charset="2"/>
            </a:endParaRPr>
          </a:p>
          <a:p>
            <a:r>
              <a:rPr lang="en-US" sz="2800" dirty="0" smtClean="0">
                <a:solidFill>
                  <a:srgbClr val="FFFF00"/>
                </a:solidFill>
                <a:sym typeface="Symbol" pitchFamily="18" charset="2"/>
              </a:rPr>
              <a:t>        B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 Bb  |  b            //</a:t>
            </a:r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 усеченная итерация  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b</a:t>
            </a:r>
            <a:endParaRPr lang="ru-RU" sz="28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Можно проще: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G:  S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 A | B</a:t>
            </a:r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       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    </a:t>
            </a:r>
            <a:endParaRPr lang="ru-RU" sz="28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     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A  T</a:t>
            </a:r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с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   </a:t>
            </a:r>
            <a:endParaRPr lang="en-US" sz="2800" dirty="0" smtClean="0">
              <a:solidFill>
                <a:srgbClr val="FFFF00"/>
              </a:solidFill>
            </a:endParaRPr>
          </a:p>
          <a:p>
            <a:r>
              <a:rPr lang="en-US" sz="2800" dirty="0" smtClean="0">
                <a:solidFill>
                  <a:srgbClr val="FFFF00"/>
                </a:solidFill>
              </a:rPr>
              <a:t>      T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 Tab  |   </a:t>
            </a:r>
            <a:r>
              <a:rPr lang="en-US" sz="2800" dirty="0" smtClean="0">
                <a:solidFill>
                  <a:srgbClr val="FFFF00"/>
                </a:solidFill>
                <a:sym typeface="Symbol" pitchFamily="18" charset="2"/>
              </a:rPr>
              <a:t>            </a:t>
            </a:r>
          </a:p>
          <a:p>
            <a:r>
              <a:rPr lang="en-US" sz="2800" dirty="0" smtClean="0">
                <a:solidFill>
                  <a:srgbClr val="FFFF00"/>
                </a:solidFill>
                <a:sym typeface="Symbol" pitchFamily="18" charset="2"/>
              </a:rPr>
              <a:t>       B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 Bb  |  b</a:t>
            </a:r>
          </a:p>
          <a:p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Или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еще проще*</a:t>
            </a:r>
          </a:p>
          <a:p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G:   S    </a:t>
            </a:r>
            <a:r>
              <a:rPr lang="en-US" sz="2800" dirty="0" err="1" smtClean="0">
                <a:solidFill>
                  <a:srgbClr val="FFFF00"/>
                </a:solidFill>
                <a:sym typeface="Wingdings" pitchFamily="2" charset="2"/>
              </a:rPr>
              <a:t>Tc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  |  B  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T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 Tab  |   </a:t>
            </a:r>
            <a:r>
              <a:rPr lang="en-US" sz="2800" dirty="0" smtClean="0">
                <a:solidFill>
                  <a:srgbClr val="FFFF00"/>
                </a:solidFill>
                <a:sym typeface="Symbol" pitchFamily="18" charset="2"/>
              </a:rPr>
              <a:t>            </a:t>
            </a:r>
          </a:p>
          <a:p>
            <a:r>
              <a:rPr lang="en-US" sz="2800" dirty="0" smtClean="0">
                <a:solidFill>
                  <a:srgbClr val="FFFF00"/>
                </a:solidFill>
                <a:sym typeface="Symbol" pitchFamily="18" charset="2"/>
              </a:rPr>
              <a:t>       B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 Bb  |  b</a:t>
            </a:r>
          </a:p>
          <a:p>
            <a:endParaRPr lang="en-US" sz="2800" dirty="0" smtClean="0">
              <a:solidFill>
                <a:srgbClr val="FFFF00"/>
              </a:solidFill>
              <a:sym typeface="Symbol" pitchFamily="18" charset="2"/>
            </a:endParaRPr>
          </a:p>
          <a:p>
            <a:r>
              <a:rPr lang="en-US" sz="2800" dirty="0" smtClean="0">
                <a:solidFill>
                  <a:srgbClr val="FFFF00"/>
                </a:solidFill>
                <a:sym typeface="Symbol" pitchFamily="18" charset="2"/>
              </a:rPr>
              <a:t>        </a:t>
            </a:r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endParaRPr lang="en-US" sz="28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         </a:t>
            </a:r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endParaRPr lang="en-US" sz="2800" dirty="0" smtClean="0">
              <a:solidFill>
                <a:srgbClr val="FFFF00"/>
              </a:solidFill>
              <a:sym typeface="Wingdings" pitchFamily="2" charset="2"/>
            </a:endParaRPr>
          </a:p>
          <a:p>
            <a:endParaRPr lang="en-US" sz="28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    </a:t>
            </a:r>
            <a:endParaRPr lang="ru-RU" sz="28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1CF95-925E-432F-B5A0-70CCB5D192FA}" type="slidenum">
              <a:rPr lang="ru-RU" smtClean="0"/>
              <a:pPr>
                <a:defRPr/>
              </a:pPr>
              <a:t>27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813" y="0"/>
            <a:ext cx="7786687" cy="785813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Пример</a:t>
            </a:r>
            <a:r>
              <a:rPr lang="en-US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идентификатор С++</a:t>
            </a:r>
            <a:r>
              <a:rPr lang="en-US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285750" y="1142984"/>
            <a:ext cx="8858250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dirty="0" smtClean="0">
                <a:solidFill>
                  <a:srgbClr val="FFFF00"/>
                </a:solidFill>
              </a:rPr>
              <a:t>Идентификатор – это последовательность букв и цифр, начинающаяся с буквы. 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ru-RU" sz="2800" dirty="0" smtClean="0">
                <a:solidFill>
                  <a:srgbClr val="FFFF00"/>
                </a:solidFill>
              </a:rPr>
              <a:t>Знак подчеркивания рассматривается как буква.</a:t>
            </a:r>
            <a:endParaRPr lang="en-US" sz="2800" dirty="0" smtClean="0">
              <a:solidFill>
                <a:srgbClr val="FFFF00"/>
              </a:solidFill>
            </a:endParaRPr>
          </a:p>
          <a:p>
            <a:endParaRPr lang="en-US" sz="2800" dirty="0" smtClean="0">
              <a:solidFill>
                <a:srgbClr val="FFFF00"/>
              </a:solidFill>
            </a:endParaRPr>
          </a:p>
          <a:p>
            <a:r>
              <a:rPr lang="en-US" sz="2800" dirty="0" smtClean="0">
                <a:solidFill>
                  <a:srgbClr val="FFFF00"/>
                </a:solidFill>
              </a:rPr>
              <a:t>G:   &lt;</a:t>
            </a:r>
            <a:r>
              <a:rPr lang="ru-RU" sz="2800" dirty="0" err="1" smtClean="0">
                <a:solidFill>
                  <a:srgbClr val="FFFF00"/>
                </a:solidFill>
              </a:rPr>
              <a:t>идент</a:t>
            </a:r>
            <a:r>
              <a:rPr lang="en-US" sz="2800" dirty="0" smtClean="0">
                <a:solidFill>
                  <a:srgbClr val="FFFF00"/>
                </a:solidFill>
              </a:rPr>
              <a:t>&gt;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 &lt;</a:t>
            </a:r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буква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&gt; &lt;</a:t>
            </a:r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окончание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&gt;</a:t>
            </a:r>
            <a:endParaRPr lang="ru-RU" sz="28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       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&lt;</a:t>
            </a:r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буква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&gt;   a |b | … | z | A | B | … | Z</a:t>
            </a:r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| _ </a:t>
            </a:r>
            <a:endParaRPr lang="ru-RU" sz="28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       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&lt;</a:t>
            </a:r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окончание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&gt;</a:t>
            </a:r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  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 &lt;</a:t>
            </a:r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окончание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&gt; &lt;</a:t>
            </a:r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буква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&gt;        </a:t>
            </a:r>
          </a:p>
          <a:p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                                      | &lt;</a:t>
            </a:r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окончание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&gt; &lt;</a:t>
            </a:r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цифра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&gt;</a:t>
            </a:r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endParaRPr lang="en-US" sz="28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         &lt;</a:t>
            </a:r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цифра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&gt;   0 | 1 | 2 | … |  9</a:t>
            </a:r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   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endParaRPr lang="en-US" sz="2800" dirty="0" smtClean="0">
              <a:solidFill>
                <a:srgbClr val="FFFF00"/>
              </a:solidFill>
              <a:sym typeface="Wingdings" pitchFamily="2" charset="2"/>
            </a:endParaRPr>
          </a:p>
          <a:p>
            <a:endParaRPr lang="en-US" sz="2800" dirty="0" smtClean="0">
              <a:solidFill>
                <a:srgbClr val="FFFF00"/>
              </a:solidFill>
              <a:sym typeface="Symbol" pitchFamily="18" charset="2"/>
            </a:endParaRPr>
          </a:p>
          <a:p>
            <a:r>
              <a:rPr lang="en-US" sz="2800" dirty="0" smtClean="0">
                <a:solidFill>
                  <a:srgbClr val="FFFF00"/>
                </a:solidFill>
                <a:sym typeface="Symbol" pitchFamily="18" charset="2"/>
              </a:rPr>
              <a:t>        </a:t>
            </a:r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endParaRPr lang="en-US" sz="28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         </a:t>
            </a:r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endParaRPr lang="en-US" sz="2800" dirty="0" smtClean="0">
              <a:solidFill>
                <a:srgbClr val="FFFF00"/>
              </a:solidFill>
              <a:sym typeface="Wingdings" pitchFamily="2" charset="2"/>
            </a:endParaRPr>
          </a:p>
          <a:p>
            <a:endParaRPr lang="en-US" sz="28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    </a:t>
            </a:r>
            <a:endParaRPr lang="ru-RU" sz="28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1CF95-925E-432F-B5A0-70CCB5D192FA}" type="slidenum">
              <a:rPr lang="ru-RU" smtClean="0"/>
              <a:pPr>
                <a:defRPr/>
              </a:pPr>
              <a:t>28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813" y="0"/>
            <a:ext cx="7786687" cy="785813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Симметрия  в  языке 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142875" y="992188"/>
            <a:ext cx="885825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u="sng" dirty="0" smtClean="0">
                <a:solidFill>
                  <a:srgbClr val="FFFF00"/>
                </a:solidFill>
              </a:rPr>
              <a:t>L  = </a:t>
            </a:r>
            <a:r>
              <a:rPr lang="el-GR" sz="3200" u="sng" dirty="0" smtClean="0">
                <a:solidFill>
                  <a:srgbClr val="FFFF00"/>
                </a:solidFill>
              </a:rPr>
              <a:t>α</a:t>
            </a:r>
            <a:r>
              <a:rPr lang="en-US" sz="3200" u="sng" baseline="30000" dirty="0" smtClean="0">
                <a:solidFill>
                  <a:srgbClr val="FFFF00"/>
                </a:solidFill>
              </a:rPr>
              <a:t>n</a:t>
            </a:r>
            <a:r>
              <a:rPr lang="el-GR" sz="3200" u="sng" dirty="0" smtClean="0">
                <a:solidFill>
                  <a:srgbClr val="FFFF00"/>
                </a:solidFill>
                <a:sym typeface="Symbol"/>
              </a:rPr>
              <a:t></a:t>
            </a:r>
            <a:r>
              <a:rPr lang="en-US" sz="3200" u="sng" baseline="30000" dirty="0" smtClean="0">
                <a:solidFill>
                  <a:srgbClr val="FFFF00"/>
                </a:solidFill>
                <a:sym typeface="Symbol"/>
              </a:rPr>
              <a:t>n</a:t>
            </a:r>
            <a:r>
              <a:rPr lang="en-US" sz="3200" u="sng" dirty="0" smtClean="0">
                <a:solidFill>
                  <a:srgbClr val="FFFF00"/>
                </a:solidFill>
                <a:sym typeface="Symbol"/>
              </a:rPr>
              <a:t>  ,    n &gt;= 0</a:t>
            </a:r>
            <a:endParaRPr lang="ru-RU" sz="3200" u="sng" dirty="0">
              <a:solidFill>
                <a:srgbClr val="FFFF00"/>
              </a:solidFill>
            </a:endParaRPr>
          </a:p>
          <a:p>
            <a:r>
              <a:rPr lang="en-US" sz="3200" dirty="0">
                <a:solidFill>
                  <a:srgbClr val="FFFF00"/>
                </a:solidFill>
              </a:rPr>
              <a:t>S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l-GR" sz="3200" dirty="0" smtClean="0">
                <a:solidFill>
                  <a:srgbClr val="FFFF00"/>
                </a:solidFill>
              </a:rPr>
              <a:t>α</a:t>
            </a:r>
            <a:r>
              <a:rPr lang="en-US" sz="3200" dirty="0" smtClean="0">
                <a:solidFill>
                  <a:srgbClr val="FFFF00"/>
                </a:solidFill>
              </a:rPr>
              <a:t>S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   |  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</a:t>
            </a:r>
            <a:endParaRPr lang="en-US" sz="3200" dirty="0" smtClean="0">
              <a:solidFill>
                <a:srgbClr val="FFFF00"/>
              </a:solidFill>
              <a:sym typeface="Symbol"/>
            </a:endParaRPr>
          </a:p>
          <a:p>
            <a:endParaRPr lang="en-US" sz="3200" dirty="0" smtClean="0">
              <a:solidFill>
                <a:srgbClr val="FFFF00"/>
              </a:solidFill>
              <a:sym typeface="Symbol"/>
            </a:endParaRPr>
          </a:p>
          <a:p>
            <a:r>
              <a:rPr lang="ru-RU" sz="3200" dirty="0" smtClean="0">
                <a:solidFill>
                  <a:srgbClr val="FFFF00"/>
                </a:solidFill>
                <a:sym typeface="Symbol"/>
              </a:rPr>
              <a:t>Вывод</a:t>
            </a:r>
            <a:endParaRPr lang="en-US" sz="3200" dirty="0" smtClean="0">
              <a:solidFill>
                <a:srgbClr val="FFFF00"/>
              </a:solidFill>
              <a:sym typeface="Symbol"/>
            </a:endParaRPr>
          </a:p>
          <a:p>
            <a:r>
              <a:rPr lang="en-US" sz="3200" dirty="0" smtClean="0">
                <a:solidFill>
                  <a:srgbClr val="FFFF00"/>
                </a:solidFill>
              </a:rPr>
              <a:t>S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l-GR" sz="3200" dirty="0" smtClean="0">
                <a:solidFill>
                  <a:srgbClr val="FFFF00"/>
                </a:solidFill>
              </a:rPr>
              <a:t>α</a:t>
            </a:r>
            <a:r>
              <a:rPr lang="en-US" sz="3200" dirty="0" smtClean="0">
                <a:solidFill>
                  <a:srgbClr val="FFFF00"/>
                </a:solidFill>
              </a:rPr>
              <a:t>S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l-GR" sz="3200" dirty="0" smtClean="0">
                <a:solidFill>
                  <a:srgbClr val="FFFF00"/>
                </a:solidFill>
              </a:rPr>
              <a:t>α</a:t>
            </a:r>
            <a:r>
              <a:rPr lang="ru-RU" sz="3200" baseline="30000" dirty="0" smtClean="0">
                <a:solidFill>
                  <a:srgbClr val="FFFF00"/>
                </a:solidFill>
              </a:rPr>
              <a:t>2</a:t>
            </a:r>
            <a:r>
              <a:rPr lang="en-US" sz="3200" dirty="0" smtClean="0">
                <a:solidFill>
                  <a:srgbClr val="FFFF00"/>
                </a:solidFill>
              </a:rPr>
              <a:t>S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ru-RU" sz="3200" baseline="30000" dirty="0" smtClean="0">
                <a:solidFill>
                  <a:srgbClr val="FFFF00"/>
                </a:solidFill>
                <a:sym typeface="Symbol"/>
              </a:rPr>
              <a:t>2</a:t>
            </a:r>
            <a:r>
              <a:rPr lang="en-US" sz="3200" baseline="300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l-GR" sz="3200" dirty="0" smtClean="0">
                <a:solidFill>
                  <a:srgbClr val="FFFF00"/>
                </a:solidFill>
              </a:rPr>
              <a:t>α</a:t>
            </a:r>
            <a:r>
              <a:rPr lang="ru-RU" sz="3200" baseline="30000" dirty="0" smtClean="0">
                <a:solidFill>
                  <a:srgbClr val="FFFF00"/>
                </a:solidFill>
              </a:rPr>
              <a:t>3</a:t>
            </a:r>
            <a:r>
              <a:rPr lang="en-US" sz="3200" dirty="0" smtClean="0">
                <a:solidFill>
                  <a:srgbClr val="FFFF00"/>
                </a:solidFill>
              </a:rPr>
              <a:t>S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ru-RU" sz="3200" baseline="30000" dirty="0" smtClean="0">
                <a:solidFill>
                  <a:srgbClr val="FFFF00"/>
                </a:solidFill>
                <a:sym typeface="Symbol"/>
              </a:rPr>
              <a:t>3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…  </a:t>
            </a:r>
            <a:r>
              <a:rPr lang="el-GR" sz="3200" dirty="0" smtClean="0">
                <a:solidFill>
                  <a:srgbClr val="FFFF00"/>
                </a:solidFill>
              </a:rPr>
              <a:t>α</a:t>
            </a:r>
            <a:r>
              <a:rPr lang="en-US" sz="3200" baseline="30000" dirty="0" err="1" smtClean="0">
                <a:solidFill>
                  <a:srgbClr val="FFFF00"/>
                </a:solidFill>
              </a:rPr>
              <a:t>n</a:t>
            </a:r>
            <a:r>
              <a:rPr lang="en-US" sz="3200" dirty="0" err="1" smtClean="0">
                <a:solidFill>
                  <a:srgbClr val="FFFF00"/>
                </a:solidFill>
              </a:rPr>
              <a:t>S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en-US" sz="3200" baseline="30000" dirty="0" smtClean="0">
                <a:solidFill>
                  <a:srgbClr val="FFFF00"/>
                </a:solidFill>
                <a:sym typeface="Symbol"/>
              </a:rPr>
              <a:t>n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l-GR" sz="3200" dirty="0" smtClean="0">
                <a:solidFill>
                  <a:srgbClr val="FFFF00"/>
                </a:solidFill>
              </a:rPr>
              <a:t>α</a:t>
            </a:r>
            <a:r>
              <a:rPr lang="en-US" sz="3200" baseline="30000" dirty="0" smtClean="0">
                <a:solidFill>
                  <a:srgbClr val="FFFF00"/>
                </a:solidFill>
              </a:rPr>
              <a:t>n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</a:t>
            </a:r>
            <a:r>
              <a:rPr lang="en-US" sz="3200" baseline="30000" dirty="0" smtClean="0">
                <a:solidFill>
                  <a:srgbClr val="FFFF00"/>
                </a:solidFill>
                <a:sym typeface="Symbol"/>
              </a:rPr>
              <a:t>n </a:t>
            </a:r>
          </a:p>
          <a:p>
            <a:endParaRPr lang="en-US" sz="3200" u="sng" dirty="0" smtClean="0">
              <a:solidFill>
                <a:srgbClr val="FFFF00"/>
              </a:solidFill>
              <a:sym typeface="Symbol"/>
            </a:endParaRPr>
          </a:p>
          <a:p>
            <a:r>
              <a:rPr lang="ru-RU" sz="3200" dirty="0" smtClean="0">
                <a:solidFill>
                  <a:srgbClr val="FFFF00"/>
                </a:solidFill>
                <a:sym typeface="Symbol" pitchFamily="18" charset="2"/>
              </a:rPr>
              <a:t>Не  путать  с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  </a:t>
            </a:r>
            <a:r>
              <a:rPr lang="ru-RU" sz="3200" dirty="0" smtClean="0">
                <a:solidFill>
                  <a:srgbClr val="FFFF00"/>
                </a:solidFill>
                <a:sym typeface="Symbol" pitchFamily="18" charset="2"/>
              </a:rPr>
              <a:t> </a:t>
            </a:r>
            <a:r>
              <a:rPr lang="en-US" sz="3200" u="sng" dirty="0" smtClean="0">
                <a:solidFill>
                  <a:srgbClr val="FFFF00"/>
                </a:solidFill>
              </a:rPr>
              <a:t>L  = </a:t>
            </a:r>
            <a:r>
              <a:rPr lang="el-GR" sz="3200" u="sng" dirty="0" smtClean="0">
                <a:solidFill>
                  <a:srgbClr val="FFFF00"/>
                </a:solidFill>
              </a:rPr>
              <a:t>α</a:t>
            </a:r>
            <a:r>
              <a:rPr lang="ru-RU" sz="3200" u="sng" dirty="0" smtClean="0">
                <a:solidFill>
                  <a:srgbClr val="FFFF00"/>
                </a:solidFill>
              </a:rPr>
              <a:t>*</a:t>
            </a:r>
            <a:r>
              <a:rPr lang="el-GR" sz="3200" u="sng" dirty="0" smtClean="0">
                <a:solidFill>
                  <a:srgbClr val="FFFF00"/>
                </a:solidFill>
                <a:sym typeface="Symbol"/>
              </a:rPr>
              <a:t></a:t>
            </a:r>
            <a:r>
              <a:rPr lang="ru-RU" sz="3200" u="sng" dirty="0" smtClean="0">
                <a:solidFill>
                  <a:srgbClr val="FFFF00"/>
                </a:solidFill>
                <a:sym typeface="Symbol"/>
              </a:rPr>
              <a:t>*</a:t>
            </a:r>
            <a:r>
              <a:rPr lang="en-US" sz="3200" u="sng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ru-RU" sz="3200" u="sng" dirty="0" smtClean="0">
                <a:solidFill>
                  <a:srgbClr val="FFFF00"/>
                </a:solidFill>
                <a:sym typeface="Symbol"/>
              </a:rPr>
              <a:t>   </a:t>
            </a:r>
          </a:p>
          <a:p>
            <a:r>
              <a:rPr lang="en-US" sz="3200" dirty="0" smtClean="0">
                <a:solidFill>
                  <a:srgbClr val="FFFF00"/>
                </a:solidFill>
                <a:sym typeface="Symbol"/>
              </a:rPr>
              <a:t>S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A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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B</a:t>
            </a: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A  A</a:t>
            </a:r>
            <a:r>
              <a:rPr lang="el-GR" sz="3200" dirty="0" smtClean="0">
                <a:solidFill>
                  <a:srgbClr val="FFFF00"/>
                </a:solidFill>
              </a:rPr>
              <a:t> α</a:t>
            </a:r>
            <a:r>
              <a:rPr lang="en-US" sz="3200" dirty="0" smtClean="0">
                <a:solidFill>
                  <a:srgbClr val="FFFF00"/>
                </a:solidFill>
              </a:rPr>
              <a:t>  | 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</a:t>
            </a: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B  B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en-US" sz="3200" dirty="0" smtClean="0">
                <a:solidFill>
                  <a:srgbClr val="FFFF00"/>
                </a:solidFill>
              </a:rPr>
              <a:t>  | 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</a:t>
            </a:r>
            <a:endParaRPr lang="ru-RU" sz="3200" dirty="0" smtClean="0">
              <a:solidFill>
                <a:srgbClr val="FFFF00"/>
              </a:solidFill>
            </a:endParaRPr>
          </a:p>
          <a:p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1CF95-925E-432F-B5A0-70CCB5D192FA}" type="slidenum">
              <a:rPr lang="ru-RU" smtClean="0"/>
              <a:pPr>
                <a:defRPr/>
              </a:pPr>
              <a:t>29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4290"/>
            <a:ext cx="8643938" cy="2143140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Структура курса</a:t>
            </a:r>
            <a:b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(учебный план 09.03.04 )</a:t>
            </a:r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142875" y="2644775"/>
            <a:ext cx="9001125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dirty="0"/>
              <a:t>Семестр 16 недель</a:t>
            </a:r>
            <a:endParaRPr lang="en-US" sz="2800" dirty="0"/>
          </a:p>
          <a:p>
            <a:r>
              <a:rPr lang="ru-RU" sz="2800" dirty="0"/>
              <a:t>Лекции</a:t>
            </a:r>
            <a:r>
              <a:rPr lang="en-US" sz="2800" dirty="0"/>
              <a:t>:</a:t>
            </a:r>
            <a:r>
              <a:rPr lang="ru-RU" sz="2800" dirty="0"/>
              <a:t> </a:t>
            </a:r>
            <a:r>
              <a:rPr lang="ru-RU" sz="2800" dirty="0" smtClean="0"/>
              <a:t>32 часа </a:t>
            </a:r>
            <a:r>
              <a:rPr lang="ru-RU" sz="2800" dirty="0"/>
              <a:t>(1 пара </a:t>
            </a:r>
            <a:r>
              <a:rPr lang="ru-RU" sz="2800" dirty="0" smtClean="0"/>
              <a:t>в неделю)</a:t>
            </a:r>
            <a:endParaRPr lang="en-US" sz="2800" dirty="0"/>
          </a:p>
          <a:p>
            <a:r>
              <a:rPr lang="ru-RU" sz="2800" dirty="0"/>
              <a:t>Лабораторные работы</a:t>
            </a:r>
            <a:r>
              <a:rPr lang="en-US" sz="2800" dirty="0"/>
              <a:t>:</a:t>
            </a:r>
            <a:r>
              <a:rPr lang="ru-RU" sz="2800" dirty="0"/>
              <a:t>  32 часа  (1 пара в неделю)</a:t>
            </a:r>
            <a:endParaRPr lang="en-US" sz="2800" dirty="0"/>
          </a:p>
          <a:p>
            <a:r>
              <a:rPr lang="ru-RU" sz="2800" dirty="0" smtClean="0"/>
              <a:t>Экзамен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Литература</a:t>
            </a:r>
          </a:p>
          <a:p>
            <a:r>
              <a:rPr lang="ru-RU" sz="2800" dirty="0"/>
              <a:t>Крючкова Е.Н. Методы анализа в теории формальных языков. / Учебное пособие – 276 с</a:t>
            </a:r>
            <a:r>
              <a:rPr lang="ru-RU" sz="2800" dirty="0" smtClean="0"/>
              <a:t>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E43230-A194-487D-8465-AC8FF9A94486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813" y="0"/>
            <a:ext cx="7786687" cy="785813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Простой пример симметрии</a:t>
            </a: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142875" y="1055688"/>
            <a:ext cx="885825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u="sng" dirty="0">
                <a:solidFill>
                  <a:srgbClr val="FFFF00"/>
                </a:solidFill>
              </a:rPr>
              <a:t>Симметричные  конструкции</a:t>
            </a:r>
          </a:p>
          <a:p>
            <a:r>
              <a:rPr lang="en-US" sz="3200" dirty="0">
                <a:solidFill>
                  <a:srgbClr val="FFFF00"/>
                </a:solidFill>
              </a:rPr>
              <a:t>S 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 ASB  | X</a:t>
            </a:r>
            <a:r>
              <a:rPr lang="ru-RU" sz="3200" dirty="0">
                <a:solidFill>
                  <a:srgbClr val="FFFF00"/>
                </a:solidFill>
                <a:sym typeface="Wingdings" pitchFamily="2" charset="2"/>
              </a:rPr>
              <a:t>        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              </a:t>
            </a:r>
          </a:p>
          <a:p>
            <a:r>
              <a:rPr lang="ru-RU" sz="3200" dirty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L(S) </a:t>
            </a:r>
            <a:r>
              <a:rPr lang="en-US" sz="3200" dirty="0"/>
              <a:t>= L(A)</a:t>
            </a:r>
            <a:r>
              <a:rPr lang="en-US" sz="3200" baseline="30000" dirty="0"/>
              <a:t>n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 L(X) </a:t>
            </a:r>
            <a:r>
              <a:rPr lang="en-US" sz="3200" dirty="0"/>
              <a:t> L(B)</a:t>
            </a:r>
            <a:r>
              <a:rPr lang="en-US" sz="3200" baseline="30000" dirty="0"/>
              <a:t>n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     </a:t>
            </a:r>
            <a:r>
              <a:rPr lang="en-US" sz="3200" dirty="0" err="1" smtClean="0">
                <a:solidFill>
                  <a:srgbClr val="FFFF00"/>
                </a:solidFill>
                <a:sym typeface="Wingdings" pitchFamily="2" charset="2"/>
              </a:rPr>
              <a:t>n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&gt;= 0</a:t>
            </a:r>
            <a:endParaRPr lang="en-US" sz="3200" dirty="0">
              <a:solidFill>
                <a:srgbClr val="FFFF00"/>
              </a:solidFill>
              <a:sym typeface="Wingdings" pitchFamily="2" charset="2"/>
            </a:endParaRPr>
          </a:p>
          <a:p>
            <a:endParaRPr lang="en-US" sz="3200" u="sng" dirty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ru-RU" sz="3200" u="sng" dirty="0">
                <a:solidFill>
                  <a:srgbClr val="FFFF00"/>
                </a:solidFill>
                <a:sym typeface="Wingdings" pitchFamily="2" charset="2"/>
              </a:rPr>
              <a:t>Пример</a:t>
            </a:r>
          </a:p>
          <a:p>
            <a:r>
              <a:rPr lang="en-US" sz="3200" dirty="0"/>
              <a:t>(</a:t>
            </a:r>
            <a:r>
              <a:rPr lang="en-US" sz="3200" dirty="0" err="1"/>
              <a:t>ab</a:t>
            </a:r>
            <a:r>
              <a:rPr lang="en-US" sz="3200" dirty="0"/>
              <a:t>)</a:t>
            </a:r>
            <a:r>
              <a:rPr lang="en-US" sz="3200" baseline="30000" dirty="0"/>
              <a:t>n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 c </a:t>
            </a:r>
            <a:r>
              <a:rPr lang="en-US" sz="3200" dirty="0"/>
              <a:t> (xyz)</a:t>
            </a:r>
            <a:r>
              <a:rPr lang="en-US" sz="3200" baseline="30000" dirty="0"/>
              <a:t>n</a:t>
            </a:r>
            <a:r>
              <a:rPr lang="en-US" sz="3200" dirty="0"/>
              <a:t> </a:t>
            </a:r>
            <a:r>
              <a:rPr lang="ru-RU" sz="3200" dirty="0" smtClean="0"/>
              <a:t>    </a:t>
            </a:r>
            <a:r>
              <a:rPr lang="en-US" sz="3200" dirty="0" smtClean="0"/>
              <a:t>n&gt;=0  </a:t>
            </a:r>
            <a:endParaRPr lang="en-US" sz="3200" dirty="0"/>
          </a:p>
          <a:p>
            <a:r>
              <a:rPr lang="en-US" sz="3200" dirty="0"/>
              <a:t>S </a:t>
            </a:r>
            <a:r>
              <a:rPr lang="en-US" sz="3200" dirty="0">
                <a:sym typeface="Wingdings" pitchFamily="2" charset="2"/>
              </a:rPr>
              <a:t></a:t>
            </a:r>
            <a:r>
              <a:rPr lang="en-US" sz="3200" dirty="0" err="1">
                <a:sym typeface="Wingdings" pitchFamily="2" charset="2"/>
              </a:rPr>
              <a:t>abSxyz</a:t>
            </a:r>
            <a:r>
              <a:rPr lang="en-US" sz="3200" dirty="0">
                <a:sym typeface="Wingdings" pitchFamily="2" charset="2"/>
              </a:rPr>
              <a:t> | c</a:t>
            </a:r>
            <a:endParaRPr lang="en-US" sz="3200" dirty="0"/>
          </a:p>
          <a:p>
            <a:endParaRPr lang="en-US" sz="3200" dirty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   </a:t>
            </a:r>
          </a:p>
          <a:p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5ADCDE-2351-4B04-96DA-268100FE8BAF}" type="slidenum">
              <a:rPr lang="ru-RU" smtClean="0"/>
              <a:pPr>
                <a:defRPr/>
              </a:pPr>
              <a:t>30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813" y="0"/>
            <a:ext cx="7786687" cy="785813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Пример  симметрии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142875" y="992188"/>
            <a:ext cx="8858250" cy="797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u="sng" dirty="0" smtClean="0">
                <a:solidFill>
                  <a:srgbClr val="FFFF00"/>
                </a:solidFill>
              </a:rPr>
              <a:t>L  = a</a:t>
            </a:r>
            <a:r>
              <a:rPr lang="en-US" sz="3200" u="sng" baseline="30000" dirty="0" smtClean="0">
                <a:solidFill>
                  <a:srgbClr val="FFFF00"/>
                </a:solidFill>
              </a:rPr>
              <a:t>2n</a:t>
            </a:r>
            <a:r>
              <a:rPr lang="en-US" sz="3200" u="sng" dirty="0" smtClean="0">
                <a:solidFill>
                  <a:srgbClr val="FFFF00"/>
                </a:solidFill>
                <a:sym typeface="Symbol"/>
              </a:rPr>
              <a:t>d(</a:t>
            </a:r>
            <a:r>
              <a:rPr lang="en-US" sz="3200" u="sng" dirty="0" err="1" smtClean="0">
                <a:solidFill>
                  <a:srgbClr val="FFFF00"/>
                </a:solidFill>
                <a:sym typeface="Symbol"/>
              </a:rPr>
              <a:t>a</a:t>
            </a:r>
            <a:r>
              <a:rPr lang="en-US" sz="3200" u="sng" baseline="30000" dirty="0" err="1" smtClean="0">
                <a:solidFill>
                  <a:srgbClr val="FFFF00"/>
                </a:solidFill>
                <a:sym typeface="Symbol"/>
              </a:rPr>
              <a:t>+</a:t>
            </a:r>
            <a:r>
              <a:rPr lang="en-US" sz="3200" u="sng" dirty="0" err="1" smtClean="0">
                <a:solidFill>
                  <a:srgbClr val="FFFF00"/>
                </a:solidFill>
                <a:sym typeface="Symbol"/>
              </a:rPr>
              <a:t>b</a:t>
            </a:r>
            <a:r>
              <a:rPr lang="en-US" sz="3200" u="sng" dirty="0" smtClean="0">
                <a:solidFill>
                  <a:srgbClr val="FFFF00"/>
                </a:solidFill>
                <a:sym typeface="Symbol"/>
              </a:rPr>
              <a:t>*</a:t>
            </a:r>
            <a:r>
              <a:rPr lang="ru-RU" sz="3200" u="sng" dirty="0" smtClean="0">
                <a:solidFill>
                  <a:srgbClr val="FFFF00"/>
                </a:solidFill>
                <a:sym typeface="Symbol"/>
              </a:rPr>
              <a:t>с</a:t>
            </a:r>
            <a:r>
              <a:rPr lang="en-US" sz="3200" u="sng" dirty="0" smtClean="0">
                <a:solidFill>
                  <a:srgbClr val="FFFF00"/>
                </a:solidFill>
                <a:sym typeface="Symbol"/>
              </a:rPr>
              <a:t>)</a:t>
            </a:r>
            <a:r>
              <a:rPr lang="en-US" sz="3200" u="sng" baseline="30000" dirty="0" smtClean="0">
                <a:solidFill>
                  <a:srgbClr val="FFFF00"/>
                </a:solidFill>
                <a:sym typeface="Symbol"/>
              </a:rPr>
              <a:t>n+1</a:t>
            </a:r>
            <a:r>
              <a:rPr lang="en-US" sz="3200" u="sng" dirty="0" smtClean="0">
                <a:solidFill>
                  <a:srgbClr val="FFFF00"/>
                </a:solidFill>
                <a:sym typeface="Symbol"/>
              </a:rPr>
              <a:t>  ,    n &gt;= 0</a:t>
            </a:r>
            <a:endParaRPr lang="ru-RU" sz="3200" u="sng" dirty="0">
              <a:solidFill>
                <a:srgbClr val="FFFF00"/>
              </a:solidFill>
            </a:endParaRPr>
          </a:p>
          <a:p>
            <a:endParaRPr lang="en-US" sz="3200" dirty="0" smtClean="0">
              <a:solidFill>
                <a:srgbClr val="FFFF00"/>
              </a:solidFill>
            </a:endParaRPr>
          </a:p>
          <a:p>
            <a:pPr marL="514350" indent="-514350">
              <a:buAutoNum type="arabicPeriod"/>
            </a:pPr>
            <a:r>
              <a:rPr lang="ru-RU" sz="3200" dirty="0" smtClean="0">
                <a:solidFill>
                  <a:srgbClr val="FFFF00"/>
                </a:solidFill>
              </a:rPr>
              <a:t>Выделим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</a:rPr>
              <a:t> симметрию</a:t>
            </a:r>
          </a:p>
          <a:p>
            <a:pPr marL="514350" indent="-514350"/>
            <a:r>
              <a:rPr lang="ru-RU" sz="3200" dirty="0" smtClean="0">
                <a:solidFill>
                  <a:srgbClr val="FFFF00"/>
                </a:solidFill>
              </a:rPr>
              <a:t>      </a:t>
            </a:r>
            <a:r>
              <a:rPr lang="en-US" sz="3200" dirty="0" smtClean="0">
                <a:solidFill>
                  <a:srgbClr val="FFFF00"/>
                </a:solidFill>
              </a:rPr>
              <a:t>L  =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>
                <a:solidFill>
                  <a:srgbClr val="FFFF00"/>
                </a:solidFill>
              </a:rPr>
              <a:t>a</a:t>
            </a:r>
            <a:r>
              <a:rPr lang="en-US" sz="3200" baseline="30000" dirty="0" smtClean="0">
                <a:solidFill>
                  <a:srgbClr val="FFFF00"/>
                </a:solidFill>
              </a:rPr>
              <a:t>2n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d(</a:t>
            </a:r>
            <a:r>
              <a:rPr lang="en-US" sz="3200" dirty="0" err="1" smtClean="0">
                <a:solidFill>
                  <a:srgbClr val="FFFF00"/>
                </a:solidFill>
                <a:sym typeface="Symbol"/>
              </a:rPr>
              <a:t>a</a:t>
            </a:r>
            <a:r>
              <a:rPr lang="en-US" sz="3200" baseline="30000" dirty="0" err="1" smtClean="0">
                <a:solidFill>
                  <a:srgbClr val="FFFF00"/>
                </a:solidFill>
                <a:sym typeface="Symbol"/>
              </a:rPr>
              <a:t>+</a:t>
            </a:r>
            <a:r>
              <a:rPr lang="en-US" sz="3200" dirty="0" err="1" smtClean="0">
                <a:solidFill>
                  <a:srgbClr val="FFFF00"/>
                </a:solidFill>
                <a:sym typeface="Symbol"/>
              </a:rPr>
              <a:t>b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*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с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)</a:t>
            </a:r>
            <a:r>
              <a:rPr lang="en-US" sz="3200" baseline="30000" dirty="0" smtClean="0">
                <a:solidFill>
                  <a:srgbClr val="FFFF00"/>
                </a:solidFill>
                <a:sym typeface="Symbol"/>
              </a:rPr>
              <a:t>n+1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 </a:t>
            </a:r>
            <a:endParaRPr lang="ru-RU" sz="3200" dirty="0" smtClean="0">
              <a:solidFill>
                <a:srgbClr val="FFFF00"/>
              </a:solidFill>
            </a:endParaRPr>
          </a:p>
          <a:p>
            <a:pPr marL="514350" indent="-514350"/>
            <a:r>
              <a:rPr lang="ru-RU" sz="3200" dirty="0" smtClean="0">
                <a:solidFill>
                  <a:srgbClr val="FFFF00"/>
                </a:solidFill>
              </a:rPr>
              <a:t>=  </a:t>
            </a:r>
            <a:r>
              <a:rPr lang="ru-RU" sz="3200" u="sng" dirty="0" smtClean="0">
                <a:solidFill>
                  <a:srgbClr val="FFFF00"/>
                </a:solidFill>
              </a:rPr>
              <a:t>(</a:t>
            </a:r>
            <a:r>
              <a:rPr lang="en-US" sz="3200" u="sng" dirty="0" err="1" smtClean="0">
                <a:solidFill>
                  <a:srgbClr val="FFFF00"/>
                </a:solidFill>
              </a:rPr>
              <a:t>aa</a:t>
            </a:r>
            <a:r>
              <a:rPr lang="en-US" sz="3200" u="sng" dirty="0" smtClean="0">
                <a:solidFill>
                  <a:srgbClr val="FFFF00"/>
                </a:solidFill>
              </a:rPr>
              <a:t>)</a:t>
            </a:r>
            <a:r>
              <a:rPr lang="en-US" sz="3200" u="sng" baseline="30000" dirty="0" smtClean="0">
                <a:solidFill>
                  <a:srgbClr val="FFFF00"/>
                </a:solidFill>
              </a:rPr>
              <a:t>n 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   d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  <a:sym typeface="Symbol"/>
              </a:rPr>
              <a:t>a</a:t>
            </a:r>
            <a:r>
              <a:rPr lang="en-US" sz="3200" baseline="30000" dirty="0" err="1" smtClean="0">
                <a:solidFill>
                  <a:srgbClr val="FFFF00"/>
                </a:solidFill>
                <a:sym typeface="Symbol"/>
              </a:rPr>
              <a:t>+</a:t>
            </a:r>
            <a:r>
              <a:rPr lang="en-US" sz="3200" dirty="0" err="1" smtClean="0">
                <a:solidFill>
                  <a:srgbClr val="FFFF00"/>
                </a:solidFill>
                <a:sym typeface="Symbol"/>
              </a:rPr>
              <a:t>b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*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с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   </a:t>
            </a:r>
            <a:r>
              <a:rPr lang="en-US" sz="3200" u="sng" dirty="0" smtClean="0">
                <a:solidFill>
                  <a:srgbClr val="FFFF00"/>
                </a:solidFill>
                <a:sym typeface="Symbol"/>
              </a:rPr>
              <a:t>(</a:t>
            </a:r>
            <a:r>
              <a:rPr lang="en-US" sz="3200" u="sng" dirty="0" err="1" smtClean="0">
                <a:solidFill>
                  <a:srgbClr val="FFFF00"/>
                </a:solidFill>
                <a:sym typeface="Symbol"/>
              </a:rPr>
              <a:t>a</a:t>
            </a:r>
            <a:r>
              <a:rPr lang="en-US" sz="3200" u="sng" baseline="30000" dirty="0" err="1" smtClean="0">
                <a:solidFill>
                  <a:srgbClr val="FFFF00"/>
                </a:solidFill>
                <a:sym typeface="Symbol"/>
              </a:rPr>
              <a:t>+</a:t>
            </a:r>
            <a:r>
              <a:rPr lang="en-US" sz="3200" u="sng" dirty="0" err="1" smtClean="0">
                <a:solidFill>
                  <a:srgbClr val="FFFF00"/>
                </a:solidFill>
                <a:sym typeface="Symbol"/>
              </a:rPr>
              <a:t>b</a:t>
            </a:r>
            <a:r>
              <a:rPr lang="en-US" sz="3200" u="sng" dirty="0" smtClean="0">
                <a:solidFill>
                  <a:srgbClr val="FFFF00"/>
                </a:solidFill>
                <a:sym typeface="Symbol"/>
              </a:rPr>
              <a:t>*</a:t>
            </a:r>
            <a:r>
              <a:rPr lang="ru-RU" sz="3200" u="sng" dirty="0" smtClean="0">
                <a:solidFill>
                  <a:srgbClr val="FFFF00"/>
                </a:solidFill>
                <a:sym typeface="Symbol"/>
              </a:rPr>
              <a:t>с</a:t>
            </a:r>
            <a:r>
              <a:rPr lang="en-US" sz="3200" u="sng" dirty="0" smtClean="0">
                <a:solidFill>
                  <a:srgbClr val="FFFF00"/>
                </a:solidFill>
                <a:sym typeface="Symbol"/>
              </a:rPr>
              <a:t>)</a:t>
            </a:r>
            <a:r>
              <a:rPr lang="en-US" sz="3200" u="sng" baseline="30000" dirty="0" smtClean="0">
                <a:solidFill>
                  <a:srgbClr val="FFFF00"/>
                </a:solidFill>
                <a:sym typeface="Symbol"/>
              </a:rPr>
              <a:t>n</a:t>
            </a:r>
            <a:r>
              <a:rPr lang="en-US" sz="3200" u="sng" dirty="0" smtClean="0">
                <a:solidFill>
                  <a:srgbClr val="FFFF00"/>
                </a:solidFill>
                <a:sym typeface="Symbol"/>
              </a:rPr>
              <a:t> </a:t>
            </a:r>
            <a:endParaRPr lang="ru-RU" sz="3200" u="sng" dirty="0" smtClean="0">
              <a:solidFill>
                <a:srgbClr val="FFFF00"/>
              </a:solidFill>
              <a:sym typeface="Symbol"/>
            </a:endParaRPr>
          </a:p>
          <a:p>
            <a:pPr marL="514350" indent="-514350"/>
            <a:endParaRPr lang="ru-RU" sz="3200" dirty="0" smtClean="0">
              <a:solidFill>
                <a:srgbClr val="FFFF00"/>
              </a:solidFill>
            </a:endParaRPr>
          </a:p>
          <a:p>
            <a:pPr marL="514350" indent="-514350"/>
            <a:r>
              <a:rPr lang="en-US" sz="3200" dirty="0" smtClean="0">
                <a:solidFill>
                  <a:srgbClr val="FFFF00"/>
                </a:solidFill>
                <a:sym typeface="Symbol"/>
              </a:rPr>
              <a:t>2. 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Строим КС-грамматику</a:t>
            </a:r>
            <a:r>
              <a:rPr lang="ru-RU" sz="3200" baseline="30000" dirty="0" smtClean="0">
                <a:solidFill>
                  <a:srgbClr val="FFFF00"/>
                </a:solidFill>
                <a:sym typeface="Symbol"/>
              </a:rPr>
              <a:t> </a:t>
            </a:r>
            <a:endParaRPr lang="ru-RU" sz="3200" dirty="0" smtClean="0">
              <a:solidFill>
                <a:srgbClr val="FFFF00"/>
              </a:solidFill>
            </a:endParaRPr>
          </a:p>
          <a:p>
            <a:r>
              <a:rPr lang="en-US" sz="3200" dirty="0" smtClean="0">
                <a:solidFill>
                  <a:srgbClr val="FFFF00"/>
                </a:solidFill>
              </a:rPr>
              <a:t>G:   S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n-US" sz="3200" dirty="0" err="1" smtClean="0">
                <a:solidFill>
                  <a:srgbClr val="FFFF00"/>
                </a:solidFill>
                <a:sym typeface="Wingdings" pitchFamily="2" charset="2"/>
              </a:rPr>
              <a:t>aa</a:t>
            </a:r>
            <a:r>
              <a:rPr lang="en-US" sz="3200" dirty="0" err="1" smtClean="0">
                <a:solidFill>
                  <a:srgbClr val="FFFF00"/>
                </a:solidFill>
              </a:rPr>
              <a:t>S</a:t>
            </a:r>
            <a:r>
              <a:rPr lang="en-US" sz="3200" dirty="0" err="1" smtClean="0">
                <a:solidFill>
                  <a:srgbClr val="FFFF00"/>
                </a:solidFill>
                <a:sym typeface="Symbol"/>
              </a:rPr>
              <a:t>B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   |  dB</a:t>
            </a:r>
          </a:p>
          <a:p>
            <a:r>
              <a:rPr lang="en-US" sz="3200" dirty="0" smtClean="0">
                <a:solidFill>
                  <a:srgbClr val="FFFF00"/>
                </a:solidFill>
                <a:sym typeface="Symbol"/>
              </a:rPr>
              <a:t>       B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n-US" sz="3200" dirty="0" err="1" smtClean="0">
                <a:solidFill>
                  <a:srgbClr val="FFFF00"/>
                </a:solidFill>
                <a:sym typeface="Wingdings" pitchFamily="2" charset="2"/>
              </a:rPr>
              <a:t>THc</a:t>
            </a:r>
            <a:endParaRPr lang="en-US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     T   Ta   |   a</a:t>
            </a: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     H  </a:t>
            </a:r>
            <a:r>
              <a:rPr lang="en-US" sz="3200" dirty="0" err="1" smtClean="0">
                <a:solidFill>
                  <a:srgbClr val="FFFF00"/>
                </a:solidFill>
                <a:sym typeface="Wingdings" pitchFamily="2" charset="2"/>
              </a:rPr>
              <a:t>Hb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|  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</a:t>
            </a:r>
          </a:p>
          <a:p>
            <a:endParaRPr lang="en-US" sz="3200" dirty="0" smtClean="0">
              <a:solidFill>
                <a:srgbClr val="FFFF00"/>
              </a:solidFill>
              <a:sym typeface="Symbol"/>
            </a:endParaRP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A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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B</a:t>
            </a: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A  A</a:t>
            </a:r>
            <a:r>
              <a:rPr lang="el-GR" sz="3200" dirty="0" smtClean="0">
                <a:solidFill>
                  <a:srgbClr val="FFFF00"/>
                </a:solidFill>
              </a:rPr>
              <a:t> α</a:t>
            </a:r>
            <a:r>
              <a:rPr lang="en-US" sz="3200" dirty="0" smtClean="0">
                <a:solidFill>
                  <a:srgbClr val="FFFF00"/>
                </a:solidFill>
              </a:rPr>
              <a:t>  | 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</a:t>
            </a: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B  B</a:t>
            </a:r>
            <a:r>
              <a:rPr lang="el-GR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en-US" sz="3200" dirty="0" smtClean="0">
                <a:solidFill>
                  <a:srgbClr val="FFFF00"/>
                </a:solidFill>
              </a:rPr>
              <a:t>  | 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</a:t>
            </a:r>
            <a:endParaRPr lang="ru-RU" sz="3200" dirty="0" smtClean="0">
              <a:solidFill>
                <a:srgbClr val="FFFF00"/>
              </a:solidFill>
            </a:endParaRPr>
          </a:p>
          <a:p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1CF95-925E-432F-B5A0-70CCB5D192FA}" type="slidenum">
              <a:rPr lang="ru-RU" smtClean="0"/>
              <a:pPr>
                <a:defRPr/>
              </a:pPr>
              <a:t>31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813" y="0"/>
            <a:ext cx="7786687" cy="785813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Преобразования  КСГ 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142875" y="992188"/>
            <a:ext cx="885825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514350" indent="-514350">
              <a:buAutoNum type="arabicPeriod"/>
            </a:pP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Подстановки</a:t>
            </a:r>
          </a:p>
          <a:p>
            <a:pPr marL="514350" indent="-514350">
              <a:buAutoNum type="arabicPeriod"/>
            </a:pP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Новые </a:t>
            </a:r>
            <a:r>
              <a:rPr lang="ru-RU" sz="3200" dirty="0" err="1" smtClean="0">
                <a:solidFill>
                  <a:srgbClr val="FFFF00"/>
                </a:solidFill>
                <a:sym typeface="Wingdings" pitchFamily="2" charset="2"/>
              </a:rPr>
              <a:t>нетерминалы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для фрагментов</a:t>
            </a:r>
          </a:p>
          <a:p>
            <a:pPr marL="514350" indent="-514350">
              <a:buAutoNum type="arabicPeriod"/>
            </a:pPr>
            <a:r>
              <a:rPr lang="ru-RU" sz="3200" dirty="0" err="1" smtClean="0">
                <a:solidFill>
                  <a:srgbClr val="FFFF00"/>
                </a:solidFill>
                <a:sym typeface="Wingdings" pitchFamily="2" charset="2"/>
              </a:rPr>
              <a:t>Неукорачивание</a:t>
            </a:r>
            <a:endParaRPr lang="ru-RU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514350" indent="-514350">
              <a:buAutoNum type="arabicPeriod"/>
            </a:pP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Левая рекурсия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правая</a:t>
            </a:r>
          </a:p>
          <a:p>
            <a:pPr marL="514350" indent="-514350">
              <a:buAutoNum type="arabicPeriod"/>
            </a:pP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Правая рекурсия 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левая</a:t>
            </a:r>
          </a:p>
          <a:p>
            <a:pPr marL="514350" indent="-514350">
              <a:buAutoNum type="arabicPeriod"/>
            </a:pP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Удаление одинаковых правых частей правил</a:t>
            </a:r>
          </a:p>
          <a:p>
            <a:pPr marL="514350" indent="-514350">
              <a:buAutoNum type="arabicPeriod"/>
            </a:pP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Удаление правил «</a:t>
            </a:r>
            <a:r>
              <a:rPr lang="ru-RU" sz="3200" dirty="0" err="1" smtClean="0">
                <a:solidFill>
                  <a:srgbClr val="FFFF00"/>
                </a:solidFill>
                <a:sym typeface="Wingdings" pitchFamily="2" charset="2"/>
              </a:rPr>
              <a:t>нетерминал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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ru-RU" sz="3200" dirty="0" err="1" smtClean="0">
                <a:solidFill>
                  <a:srgbClr val="FFFF00"/>
                </a:solidFill>
                <a:sym typeface="Wingdings" pitchFamily="2" charset="2"/>
              </a:rPr>
              <a:t>нетерминал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»</a:t>
            </a:r>
          </a:p>
          <a:p>
            <a:pPr marL="514350" indent="-514350">
              <a:buAutoNum type="arabicPeriod"/>
            </a:pP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Удаление лишних </a:t>
            </a:r>
            <a:r>
              <a:rPr lang="ru-RU" sz="3200" dirty="0" err="1" smtClean="0">
                <a:solidFill>
                  <a:srgbClr val="FFFF00"/>
                </a:solidFill>
                <a:sym typeface="Wingdings" pitchFamily="2" charset="2"/>
              </a:rPr>
              <a:t>нетерминалов</a:t>
            </a:r>
            <a:endParaRPr lang="ru-RU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514350" indent="-514350">
              <a:buAutoNum type="arabicPeriod"/>
            </a:pP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…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 </a:t>
            </a:r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1CF95-925E-432F-B5A0-70CCB5D192FA}" type="slidenum">
              <a:rPr lang="ru-RU" smtClean="0"/>
              <a:pPr>
                <a:defRPr/>
              </a:pPr>
              <a:t>32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813" y="0"/>
            <a:ext cx="7786687" cy="785813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FFF00"/>
                </a:solidFill>
                <a:sym typeface="Wingdings" pitchFamily="2" charset="2"/>
              </a:rPr>
              <a:t>Левая рекурсия </a:t>
            </a:r>
            <a:r>
              <a:rPr lang="en-US" dirty="0" smtClean="0">
                <a:solidFill>
                  <a:srgbClr val="FFFF00"/>
                </a:solidFill>
                <a:sym typeface="Wingdings" pitchFamily="2" charset="2"/>
              </a:rPr>
              <a:t>  </a:t>
            </a:r>
            <a:r>
              <a:rPr lang="ru-RU" dirty="0" smtClean="0">
                <a:solidFill>
                  <a:srgbClr val="FFFF00"/>
                </a:solidFill>
                <a:sym typeface="Wingdings" pitchFamily="2" charset="2"/>
              </a:rPr>
              <a:t>правая</a:t>
            </a: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142875" y="992188"/>
            <a:ext cx="885825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u="sng" dirty="0" smtClean="0">
                <a:solidFill>
                  <a:srgbClr val="FFFF00"/>
                </a:solidFill>
              </a:rPr>
              <a:t>Были   правила</a:t>
            </a:r>
            <a:endParaRPr lang="ru-RU" sz="3200" u="sng" dirty="0">
              <a:solidFill>
                <a:srgbClr val="FFFF00"/>
              </a:solidFill>
            </a:endParaRPr>
          </a:p>
          <a:p>
            <a:r>
              <a:rPr lang="en-US" sz="3200" dirty="0">
                <a:solidFill>
                  <a:srgbClr val="FFFF00"/>
                </a:solidFill>
              </a:rPr>
              <a:t>S 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SA  |  B</a:t>
            </a:r>
          </a:p>
          <a:p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      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           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endParaRPr lang="en-US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ru-RU" sz="3200" u="sng" dirty="0" smtClean="0">
                <a:solidFill>
                  <a:srgbClr val="FFFF00"/>
                </a:solidFill>
                <a:sym typeface="Wingdings" pitchFamily="2" charset="2"/>
              </a:rPr>
              <a:t>Вывод:</a:t>
            </a:r>
            <a:endParaRPr lang="ru-RU" sz="3200" u="sng" dirty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S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SA  SAA  SA*   BA*</a:t>
            </a:r>
            <a:endParaRPr lang="en-US" sz="3200" dirty="0">
              <a:sym typeface="Symbol" pitchFamily="18" charset="2"/>
            </a:endParaRPr>
          </a:p>
          <a:p>
            <a:r>
              <a:rPr lang="ru-RU" sz="3200" u="sng" dirty="0" smtClean="0">
                <a:solidFill>
                  <a:srgbClr val="FFFF00"/>
                </a:solidFill>
                <a:sym typeface="Wingdings" pitchFamily="2" charset="2"/>
              </a:rPr>
              <a:t>Новые   правила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endParaRPr lang="en-US" sz="3200" dirty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S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 BH</a:t>
            </a: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H  AH  |   </a:t>
            </a:r>
            <a:r>
              <a:rPr lang="en-US" sz="3200" dirty="0">
                <a:solidFill>
                  <a:srgbClr val="FFFF00"/>
                </a:solidFill>
                <a:sym typeface="Symbol" pitchFamily="18" charset="2"/>
              </a:rPr>
              <a:t></a:t>
            </a:r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  </a:t>
            </a:r>
            <a:endParaRPr lang="ru-RU" sz="3200" dirty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ru-RU" sz="3200" dirty="0">
                <a:solidFill>
                  <a:srgbClr val="FFFF00"/>
                </a:solidFill>
                <a:sym typeface="Wingdings" pitchFamily="2" charset="2"/>
              </a:rPr>
              <a:t> </a:t>
            </a:r>
            <a:endParaRPr lang="en-US" sz="3200" dirty="0">
              <a:sym typeface="Symbol" pitchFamily="18" charset="2"/>
            </a:endParaRPr>
          </a:p>
          <a:p>
            <a:r>
              <a:rPr lang="ru-RU" sz="3200" u="sng" dirty="0" smtClean="0">
                <a:solidFill>
                  <a:srgbClr val="FFFF00"/>
                </a:solidFill>
                <a:sym typeface="Symbol" pitchFamily="18" charset="2"/>
              </a:rPr>
              <a:t>Новый вывод</a:t>
            </a:r>
            <a:endParaRPr lang="ru-RU" sz="3200" u="sng" dirty="0">
              <a:solidFill>
                <a:srgbClr val="FFFF00"/>
              </a:solidFill>
              <a:sym typeface="Symbol" pitchFamily="18" charset="2"/>
            </a:endParaRPr>
          </a:p>
          <a:p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S 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BH    BAH     BAAH  …  BA*   </a:t>
            </a:r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1CF95-925E-432F-B5A0-70CCB5D192FA}" type="slidenum">
              <a:rPr lang="ru-RU" smtClean="0"/>
              <a:pPr>
                <a:defRPr/>
              </a:pPr>
              <a:t>33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8662" y="285728"/>
            <a:ext cx="7715304" cy="928694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FFF00"/>
                </a:solidFill>
                <a:sym typeface="Wingdings" pitchFamily="2" charset="2"/>
              </a:rPr>
              <a:t>Левая рекурсия </a:t>
            </a:r>
            <a:r>
              <a:rPr lang="en-US" dirty="0" smtClean="0">
                <a:solidFill>
                  <a:srgbClr val="FFFF00"/>
                </a:solidFill>
                <a:sym typeface="Wingdings" pitchFamily="2" charset="2"/>
              </a:rPr>
              <a:t>  </a:t>
            </a:r>
            <a:r>
              <a:rPr lang="ru-RU" dirty="0" smtClean="0">
                <a:solidFill>
                  <a:srgbClr val="FFFF00"/>
                </a:solidFill>
                <a:sym typeface="Wingdings" pitchFamily="2" charset="2"/>
              </a:rPr>
              <a:t>правая</a:t>
            </a:r>
            <a:r>
              <a:rPr lang="en-US" dirty="0" smtClean="0">
                <a:solidFill>
                  <a:srgbClr val="FFFF00"/>
                </a:solidFill>
                <a:sym typeface="Wingdings" pitchFamily="2" charset="2"/>
              </a:rPr>
              <a:t/>
            </a:r>
            <a:br>
              <a:rPr lang="en-US" dirty="0" smtClean="0">
                <a:solidFill>
                  <a:srgbClr val="FFFF00"/>
                </a:solidFill>
                <a:sym typeface="Wingdings" pitchFamily="2" charset="2"/>
              </a:rPr>
            </a:br>
            <a:r>
              <a:rPr lang="en-US" dirty="0" smtClean="0">
                <a:solidFill>
                  <a:srgbClr val="FFFF00"/>
                </a:solidFill>
                <a:sym typeface="Wingdings" pitchFamily="2" charset="2"/>
              </a:rPr>
              <a:t>(</a:t>
            </a:r>
            <a:r>
              <a:rPr lang="ru-RU" dirty="0" smtClean="0">
                <a:solidFill>
                  <a:srgbClr val="FFFF00"/>
                </a:solidFill>
                <a:sym typeface="Wingdings" pitchFamily="2" charset="2"/>
              </a:rPr>
              <a:t>Общий случай</a:t>
            </a:r>
            <a:r>
              <a:rPr lang="en-US" dirty="0" smtClean="0">
                <a:solidFill>
                  <a:srgbClr val="FFFF00"/>
                </a:solidFill>
                <a:sym typeface="Wingdings" pitchFamily="2" charset="2"/>
              </a:rPr>
              <a:t>)</a:t>
            </a: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285750" y="1285860"/>
            <a:ext cx="8858250" cy="698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u="sng" dirty="0" smtClean="0">
                <a:solidFill>
                  <a:srgbClr val="FFFF00"/>
                </a:solidFill>
              </a:rPr>
              <a:t>Были   правила</a:t>
            </a:r>
            <a:endParaRPr lang="ru-RU" sz="3200" u="sng" dirty="0">
              <a:solidFill>
                <a:srgbClr val="FFFF00"/>
              </a:solidFill>
            </a:endParaRPr>
          </a:p>
          <a:p>
            <a:r>
              <a:rPr lang="en-US" sz="3200" dirty="0">
                <a:solidFill>
                  <a:srgbClr val="FFFF00"/>
                </a:solidFill>
              </a:rPr>
              <a:t>S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S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en-US" sz="3200" baseline="-25000" dirty="0" smtClean="0">
                <a:solidFill>
                  <a:srgbClr val="FFFF00"/>
                </a:solidFill>
                <a:sym typeface="Symbol"/>
              </a:rPr>
              <a:t>1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|  S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en-US" sz="3200" baseline="-25000" dirty="0" smtClean="0">
                <a:solidFill>
                  <a:srgbClr val="FFFF00"/>
                </a:solidFill>
                <a:sym typeface="Symbol"/>
              </a:rPr>
              <a:t>2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|  … | </a:t>
            </a:r>
            <a:r>
              <a:rPr lang="en-US" sz="3200" dirty="0" err="1" smtClean="0">
                <a:solidFill>
                  <a:srgbClr val="FFFF00"/>
                </a:solidFill>
                <a:sym typeface="Wingdings" pitchFamily="2" charset="2"/>
              </a:rPr>
              <a:t>S</a:t>
            </a:r>
            <a:r>
              <a:rPr lang="en-US" sz="3200" dirty="0" err="1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en-US" sz="3200" baseline="-25000" dirty="0" err="1" smtClean="0">
                <a:solidFill>
                  <a:srgbClr val="FFFF00"/>
                </a:solidFill>
                <a:sym typeface="Symbol"/>
              </a:rPr>
              <a:t>k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|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</a:t>
            </a:r>
            <a:r>
              <a:rPr lang="ru-RU" sz="3200" baseline="-25000" dirty="0" smtClean="0">
                <a:solidFill>
                  <a:srgbClr val="FFFF00"/>
                </a:solidFill>
                <a:sym typeface="Symbol"/>
              </a:rPr>
              <a:t>1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|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</a:t>
            </a:r>
            <a:r>
              <a:rPr lang="en-US" sz="3200" baseline="-25000" dirty="0" smtClean="0">
                <a:solidFill>
                  <a:srgbClr val="FFFF00"/>
                </a:solidFill>
                <a:sym typeface="Symbol"/>
              </a:rPr>
              <a:t>2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|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…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|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</a:t>
            </a:r>
            <a:r>
              <a:rPr lang="en-US" sz="3200" baseline="-25000" dirty="0" smtClean="0">
                <a:solidFill>
                  <a:srgbClr val="FFFF00"/>
                </a:solidFill>
                <a:sym typeface="Symbol"/>
              </a:rPr>
              <a:t>m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 </a:t>
            </a:r>
            <a:endParaRPr lang="en-US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      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           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endParaRPr lang="en-US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ru-RU" sz="3200" u="sng" dirty="0" smtClean="0">
                <a:solidFill>
                  <a:srgbClr val="FFFF00"/>
                </a:solidFill>
                <a:sym typeface="Wingdings" pitchFamily="2" charset="2"/>
              </a:rPr>
              <a:t>Преобразуем :</a:t>
            </a:r>
            <a:endParaRPr lang="en-US" sz="3200" u="sng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S  -&gt;  SX  |  Y          (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будет    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SYH    HXH |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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)</a:t>
            </a:r>
            <a:endParaRPr lang="ru-RU" sz="3200" dirty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dirty="0" smtClean="0">
                <a:solidFill>
                  <a:srgbClr val="FFFF00"/>
                </a:solidFill>
              </a:rPr>
              <a:t>X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en-US" sz="3200" baseline="-25000" dirty="0" smtClean="0">
                <a:solidFill>
                  <a:srgbClr val="FFFF00"/>
                </a:solidFill>
                <a:sym typeface="Symbol"/>
              </a:rPr>
              <a:t>1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| 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en-US" sz="3200" baseline="-25000" dirty="0" smtClean="0">
                <a:solidFill>
                  <a:srgbClr val="FFFF00"/>
                </a:solidFill>
                <a:sym typeface="Symbol"/>
              </a:rPr>
              <a:t>2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|  … |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en-US" sz="3200" baseline="-25000" dirty="0" smtClean="0">
                <a:solidFill>
                  <a:srgbClr val="FFFF00"/>
                </a:solidFill>
                <a:sym typeface="Symbol"/>
              </a:rPr>
              <a:t>k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</a:t>
            </a:r>
            <a:endParaRPr lang="en-US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dirty="0" smtClean="0">
                <a:solidFill>
                  <a:srgbClr val="FFFF00"/>
                </a:solidFill>
              </a:rPr>
              <a:t>Y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</a:t>
            </a:r>
            <a:r>
              <a:rPr lang="ru-RU" sz="3200" baseline="-25000" dirty="0" smtClean="0">
                <a:solidFill>
                  <a:srgbClr val="FFFF00"/>
                </a:solidFill>
                <a:sym typeface="Symbol"/>
              </a:rPr>
              <a:t>1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|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</a:t>
            </a:r>
            <a:r>
              <a:rPr lang="en-US" sz="3200" baseline="-25000" dirty="0" smtClean="0">
                <a:solidFill>
                  <a:srgbClr val="FFFF00"/>
                </a:solidFill>
                <a:sym typeface="Symbol"/>
              </a:rPr>
              <a:t>2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|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…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|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</a:t>
            </a:r>
            <a:r>
              <a:rPr lang="en-US" sz="3200" baseline="-25000" dirty="0" smtClean="0">
                <a:solidFill>
                  <a:srgbClr val="FFFF00"/>
                </a:solidFill>
                <a:sym typeface="Symbol"/>
              </a:rPr>
              <a:t>m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 </a:t>
            </a:r>
            <a:endParaRPr lang="en-US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endParaRPr lang="en-US" sz="3200" dirty="0">
              <a:sym typeface="Symbol" pitchFamily="18" charset="2"/>
            </a:endParaRPr>
          </a:p>
          <a:p>
            <a:r>
              <a:rPr lang="ru-RU" sz="3200" u="sng" dirty="0" smtClean="0">
                <a:solidFill>
                  <a:srgbClr val="FFFF00"/>
                </a:solidFill>
                <a:sym typeface="Wingdings" pitchFamily="2" charset="2"/>
              </a:rPr>
              <a:t>Новые   правила</a:t>
            </a:r>
            <a:r>
              <a:rPr lang="en-US" sz="3200" u="sng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ru-RU" sz="3200" u="sng" dirty="0" smtClean="0">
                <a:solidFill>
                  <a:srgbClr val="FFFF00"/>
                </a:solidFill>
                <a:sym typeface="Wingdings" pitchFamily="2" charset="2"/>
              </a:rPr>
              <a:t>строим  так </a:t>
            </a:r>
            <a:r>
              <a:rPr lang="en-US" sz="3200" u="sng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ru-RU" sz="3200" u="sng" dirty="0" smtClean="0">
                <a:solidFill>
                  <a:srgbClr val="FFFF00"/>
                </a:solidFill>
                <a:sym typeface="Wingdings" pitchFamily="2" charset="2"/>
              </a:rPr>
              <a:t>же, как и ранее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endParaRPr lang="en-US" sz="3200" dirty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S 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</a:t>
            </a:r>
            <a:r>
              <a:rPr lang="ru-RU" sz="3200" baseline="-25000" dirty="0" smtClean="0">
                <a:solidFill>
                  <a:srgbClr val="FFFF00"/>
                </a:solidFill>
                <a:sym typeface="Symbol"/>
              </a:rPr>
              <a:t>1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H 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|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</a:t>
            </a:r>
            <a:r>
              <a:rPr lang="en-US" sz="3200" baseline="-25000" dirty="0" smtClean="0">
                <a:solidFill>
                  <a:srgbClr val="FFFF00"/>
                </a:solidFill>
                <a:sym typeface="Symbol"/>
              </a:rPr>
              <a:t>2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H 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|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…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|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</a:t>
            </a:r>
            <a:r>
              <a:rPr lang="en-US" sz="3200" baseline="-25000" dirty="0" smtClean="0">
                <a:solidFill>
                  <a:srgbClr val="FFFF00"/>
                </a:solidFill>
                <a:sym typeface="Symbol"/>
              </a:rPr>
              <a:t>m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H   </a:t>
            </a:r>
            <a:endParaRPr lang="ru-RU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H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en-US" sz="3200" baseline="-25000" dirty="0" smtClean="0">
                <a:solidFill>
                  <a:srgbClr val="FFFF00"/>
                </a:solidFill>
                <a:sym typeface="Symbol"/>
              </a:rPr>
              <a:t>1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H | 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en-US" sz="3200" baseline="-25000" dirty="0" smtClean="0">
                <a:solidFill>
                  <a:srgbClr val="FFFF00"/>
                </a:solidFill>
                <a:sym typeface="Symbol"/>
              </a:rPr>
              <a:t>2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H  |  … |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en-US" sz="3200" baseline="-25000" dirty="0" smtClean="0">
                <a:solidFill>
                  <a:srgbClr val="FFFF00"/>
                </a:solidFill>
                <a:sym typeface="Symbol"/>
              </a:rPr>
              <a:t>k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H  |  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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</a:p>
          <a:p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endParaRPr lang="en-US" sz="3200" dirty="0">
              <a:sym typeface="Symbol" pitchFamily="18" charset="2"/>
            </a:endParaRPr>
          </a:p>
          <a:p>
            <a:r>
              <a:rPr lang="ru-RU" sz="3200" u="sng" dirty="0" smtClean="0">
                <a:solidFill>
                  <a:srgbClr val="FFFF00"/>
                </a:solidFill>
                <a:sym typeface="Symbol" pitchFamily="18" charset="2"/>
              </a:rPr>
              <a:t>Новый вывод</a:t>
            </a:r>
            <a:endParaRPr lang="ru-RU" sz="3200" u="sng" dirty="0">
              <a:solidFill>
                <a:srgbClr val="FFFF00"/>
              </a:solidFill>
              <a:sym typeface="Symbol" pitchFamily="18" charset="2"/>
            </a:endParaRPr>
          </a:p>
          <a:p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S 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BH    BAH     BAAH  …  BA*   </a:t>
            </a:r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1CF95-925E-432F-B5A0-70CCB5D192FA}" type="slidenum">
              <a:rPr lang="ru-RU" smtClean="0"/>
              <a:pPr>
                <a:defRPr/>
              </a:pPr>
              <a:t>34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8662" y="285728"/>
            <a:ext cx="7715304" cy="928694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FFF00"/>
                </a:solidFill>
                <a:sym typeface="Wingdings" pitchFamily="2" charset="2"/>
              </a:rPr>
              <a:t>Правая рекурсия </a:t>
            </a:r>
            <a:r>
              <a:rPr lang="en-US" dirty="0" smtClean="0">
                <a:solidFill>
                  <a:srgbClr val="FFFF00"/>
                </a:solidFill>
                <a:sym typeface="Wingdings" pitchFamily="2" charset="2"/>
              </a:rPr>
              <a:t>  </a:t>
            </a:r>
            <a:r>
              <a:rPr lang="ru-RU" dirty="0" smtClean="0">
                <a:solidFill>
                  <a:srgbClr val="FFFF00"/>
                </a:solidFill>
                <a:sym typeface="Wingdings" pitchFamily="2" charset="2"/>
              </a:rPr>
              <a:t>левая</a:t>
            </a:r>
            <a:r>
              <a:rPr lang="en-US" dirty="0" smtClean="0">
                <a:solidFill>
                  <a:srgbClr val="FFFF00"/>
                </a:solidFill>
                <a:sym typeface="Wingdings" pitchFamily="2" charset="2"/>
              </a:rPr>
              <a:t/>
            </a:r>
            <a:br>
              <a:rPr lang="en-US" dirty="0" smtClean="0">
                <a:solidFill>
                  <a:srgbClr val="FFFF00"/>
                </a:solidFill>
                <a:sym typeface="Wingdings" pitchFamily="2" charset="2"/>
              </a:rPr>
            </a:br>
            <a:r>
              <a:rPr lang="en-US" dirty="0" smtClean="0">
                <a:solidFill>
                  <a:srgbClr val="FFFF00"/>
                </a:solidFill>
                <a:sym typeface="Wingdings" pitchFamily="2" charset="2"/>
              </a:rPr>
              <a:t>(</a:t>
            </a:r>
            <a:r>
              <a:rPr lang="ru-RU" dirty="0" smtClean="0">
                <a:solidFill>
                  <a:srgbClr val="FFFF00"/>
                </a:solidFill>
                <a:sym typeface="Wingdings" pitchFamily="2" charset="2"/>
              </a:rPr>
              <a:t>Общий случай</a:t>
            </a:r>
            <a:r>
              <a:rPr lang="en-US" dirty="0" smtClean="0">
                <a:solidFill>
                  <a:srgbClr val="FFFF00"/>
                </a:solidFill>
                <a:sym typeface="Wingdings" pitchFamily="2" charset="2"/>
              </a:rPr>
              <a:t>)</a:t>
            </a: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285750" y="1285860"/>
            <a:ext cx="8858250" cy="698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u="sng" dirty="0" smtClean="0">
                <a:solidFill>
                  <a:srgbClr val="FFFF00"/>
                </a:solidFill>
              </a:rPr>
              <a:t>Были   правила</a:t>
            </a:r>
            <a:endParaRPr lang="ru-RU" sz="3200" u="sng" dirty="0">
              <a:solidFill>
                <a:srgbClr val="FFFF00"/>
              </a:solidFill>
            </a:endParaRPr>
          </a:p>
          <a:p>
            <a:r>
              <a:rPr lang="en-US" sz="3200" dirty="0">
                <a:solidFill>
                  <a:srgbClr val="FFFF00"/>
                </a:solidFill>
              </a:rPr>
              <a:t>S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en-US" sz="3200" baseline="-25000" dirty="0" smtClean="0">
                <a:solidFill>
                  <a:srgbClr val="FFFF00"/>
                </a:solidFill>
                <a:sym typeface="Symbol"/>
              </a:rPr>
              <a:t>1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S | 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en-US" sz="3200" baseline="-25000" dirty="0" smtClean="0">
                <a:solidFill>
                  <a:srgbClr val="FFFF00"/>
                </a:solidFill>
                <a:sym typeface="Symbol"/>
              </a:rPr>
              <a:t>2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S |  … |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en-US" sz="3200" baseline="-25000" dirty="0" err="1" smtClean="0">
                <a:solidFill>
                  <a:srgbClr val="FFFF00"/>
                </a:solidFill>
                <a:sym typeface="Symbol"/>
              </a:rPr>
              <a:t>k</a:t>
            </a:r>
            <a:r>
              <a:rPr lang="en-US" sz="3200" dirty="0" err="1" smtClean="0">
                <a:solidFill>
                  <a:srgbClr val="FFFF00"/>
                </a:solidFill>
                <a:sym typeface="Wingdings" pitchFamily="2" charset="2"/>
              </a:rPr>
              <a:t>S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|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</a:t>
            </a:r>
            <a:r>
              <a:rPr lang="ru-RU" sz="3200" baseline="-25000" dirty="0" smtClean="0">
                <a:solidFill>
                  <a:srgbClr val="FFFF00"/>
                </a:solidFill>
                <a:sym typeface="Symbol"/>
              </a:rPr>
              <a:t>1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|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</a:t>
            </a:r>
            <a:r>
              <a:rPr lang="en-US" sz="3200" baseline="-25000" dirty="0" smtClean="0">
                <a:solidFill>
                  <a:srgbClr val="FFFF00"/>
                </a:solidFill>
                <a:sym typeface="Symbol"/>
              </a:rPr>
              <a:t>2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|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…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|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</a:t>
            </a:r>
            <a:r>
              <a:rPr lang="en-US" sz="3200" baseline="-25000" dirty="0" smtClean="0">
                <a:solidFill>
                  <a:srgbClr val="FFFF00"/>
                </a:solidFill>
                <a:sym typeface="Symbol"/>
              </a:rPr>
              <a:t>m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 </a:t>
            </a:r>
            <a:endParaRPr lang="en-US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      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           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endParaRPr lang="en-US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ru-RU" sz="3200" u="sng" dirty="0" smtClean="0">
                <a:solidFill>
                  <a:srgbClr val="FFFF00"/>
                </a:solidFill>
                <a:sym typeface="Wingdings" pitchFamily="2" charset="2"/>
              </a:rPr>
              <a:t>Преобразуем :</a:t>
            </a:r>
            <a:endParaRPr lang="en-US" sz="3200" u="sng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S  -&gt;  XS  |  Y          (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будет    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S HY    HHX |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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)</a:t>
            </a:r>
            <a:endParaRPr lang="ru-RU" sz="3200" dirty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dirty="0" smtClean="0">
                <a:solidFill>
                  <a:srgbClr val="FFFF00"/>
                </a:solidFill>
              </a:rPr>
              <a:t>X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en-US" sz="3200" baseline="-25000" dirty="0" smtClean="0">
                <a:solidFill>
                  <a:srgbClr val="FFFF00"/>
                </a:solidFill>
                <a:sym typeface="Symbol"/>
              </a:rPr>
              <a:t>1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| 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en-US" sz="3200" baseline="-25000" dirty="0" smtClean="0">
                <a:solidFill>
                  <a:srgbClr val="FFFF00"/>
                </a:solidFill>
                <a:sym typeface="Symbol"/>
              </a:rPr>
              <a:t>2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|  … |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en-US" sz="3200" baseline="-25000" dirty="0" smtClean="0">
                <a:solidFill>
                  <a:srgbClr val="FFFF00"/>
                </a:solidFill>
                <a:sym typeface="Symbol"/>
              </a:rPr>
              <a:t>k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</a:t>
            </a:r>
            <a:endParaRPr lang="en-US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dirty="0" smtClean="0">
                <a:solidFill>
                  <a:srgbClr val="FFFF00"/>
                </a:solidFill>
              </a:rPr>
              <a:t>Y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</a:t>
            </a:r>
            <a:r>
              <a:rPr lang="ru-RU" sz="3200" baseline="-25000" dirty="0" smtClean="0">
                <a:solidFill>
                  <a:srgbClr val="FFFF00"/>
                </a:solidFill>
                <a:sym typeface="Symbol"/>
              </a:rPr>
              <a:t>1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|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</a:t>
            </a:r>
            <a:r>
              <a:rPr lang="en-US" sz="3200" baseline="-25000" dirty="0" smtClean="0">
                <a:solidFill>
                  <a:srgbClr val="FFFF00"/>
                </a:solidFill>
                <a:sym typeface="Symbol"/>
              </a:rPr>
              <a:t>2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|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…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|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</a:t>
            </a:r>
            <a:r>
              <a:rPr lang="en-US" sz="3200" baseline="-25000" dirty="0" smtClean="0">
                <a:solidFill>
                  <a:srgbClr val="FFFF00"/>
                </a:solidFill>
                <a:sym typeface="Symbol"/>
              </a:rPr>
              <a:t>m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 </a:t>
            </a:r>
            <a:endParaRPr lang="en-US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endParaRPr lang="en-US" sz="3200" dirty="0">
              <a:sym typeface="Symbol" pitchFamily="18" charset="2"/>
            </a:endParaRPr>
          </a:p>
          <a:p>
            <a:r>
              <a:rPr lang="ru-RU" sz="3200" u="sng" dirty="0" smtClean="0">
                <a:solidFill>
                  <a:srgbClr val="FFFF00"/>
                </a:solidFill>
                <a:sym typeface="Wingdings" pitchFamily="2" charset="2"/>
              </a:rPr>
              <a:t>Новые   правила</a:t>
            </a:r>
            <a:r>
              <a:rPr lang="en-US" sz="3200" u="sng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ru-RU" sz="3200" u="sng" dirty="0" smtClean="0">
                <a:solidFill>
                  <a:srgbClr val="FFFF00"/>
                </a:solidFill>
                <a:sym typeface="Wingdings" pitchFamily="2" charset="2"/>
              </a:rPr>
              <a:t>строим  так </a:t>
            </a:r>
            <a:r>
              <a:rPr lang="en-US" sz="3200" u="sng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ru-RU" sz="3200" u="sng" dirty="0" smtClean="0">
                <a:solidFill>
                  <a:srgbClr val="FFFF00"/>
                </a:solidFill>
                <a:sym typeface="Wingdings" pitchFamily="2" charset="2"/>
              </a:rPr>
              <a:t>же, как и ранее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endParaRPr lang="en-US" sz="3200" dirty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S H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</a:t>
            </a:r>
            <a:r>
              <a:rPr lang="ru-RU" sz="3200" baseline="-25000" dirty="0" smtClean="0">
                <a:solidFill>
                  <a:srgbClr val="FFFF00"/>
                </a:solidFill>
                <a:sym typeface="Symbol"/>
              </a:rPr>
              <a:t>1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H 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| H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</a:t>
            </a:r>
            <a:r>
              <a:rPr lang="en-US" sz="3200" baseline="-25000" dirty="0" smtClean="0">
                <a:solidFill>
                  <a:srgbClr val="FFFF00"/>
                </a:solidFill>
                <a:sym typeface="Symbol"/>
              </a:rPr>
              <a:t>2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| 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…</a:t>
            </a:r>
            <a:r>
              <a:rPr lang="ru-RU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| </a:t>
            </a:r>
            <a:r>
              <a:rPr lang="en-US" sz="3200" dirty="0" err="1" smtClean="0">
                <a:solidFill>
                  <a:srgbClr val="FFFF00"/>
                </a:solidFill>
                <a:sym typeface="Wingdings" pitchFamily="2" charset="2"/>
              </a:rPr>
              <a:t>H</a:t>
            </a:r>
            <a:r>
              <a:rPr lang="en-US" sz="3200" dirty="0" err="1" smtClean="0">
                <a:solidFill>
                  <a:srgbClr val="FFFF00"/>
                </a:solidFill>
                <a:sym typeface="Symbol"/>
              </a:rPr>
              <a:t></a:t>
            </a:r>
            <a:r>
              <a:rPr lang="en-US" sz="3200" baseline="-25000" dirty="0" err="1" smtClean="0">
                <a:solidFill>
                  <a:srgbClr val="FFFF00"/>
                </a:solidFill>
                <a:sym typeface="Symbol"/>
              </a:rPr>
              <a:t>m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 </a:t>
            </a:r>
            <a:endParaRPr lang="ru-RU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H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 H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en-US" sz="3200" baseline="-25000" dirty="0" smtClean="0">
                <a:solidFill>
                  <a:srgbClr val="FFFF00"/>
                </a:solidFill>
                <a:sym typeface="Symbol"/>
              </a:rPr>
              <a:t>1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|  H</a:t>
            </a:r>
            <a:r>
              <a:rPr lang="en-US" sz="3200" dirty="0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en-US" sz="3200" baseline="-25000" dirty="0" smtClean="0">
                <a:solidFill>
                  <a:srgbClr val="FFFF00"/>
                </a:solidFill>
                <a:sym typeface="Symbol"/>
              </a:rPr>
              <a:t>2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|  … | </a:t>
            </a:r>
            <a:r>
              <a:rPr lang="en-US" sz="3200" dirty="0" err="1" smtClean="0">
                <a:solidFill>
                  <a:srgbClr val="FFFF00"/>
                </a:solidFill>
                <a:sym typeface="Wingdings" pitchFamily="2" charset="2"/>
              </a:rPr>
              <a:t>H</a:t>
            </a:r>
            <a:r>
              <a:rPr lang="en-US" sz="3200" dirty="0" err="1" smtClean="0">
                <a:solidFill>
                  <a:srgbClr val="FFFF00"/>
                </a:solidFill>
                <a:sym typeface="Symbol"/>
              </a:rPr>
              <a:t></a:t>
            </a:r>
            <a:r>
              <a:rPr lang="en-US" sz="3200" baseline="-25000" dirty="0" err="1" smtClean="0">
                <a:solidFill>
                  <a:srgbClr val="FFFF00"/>
                </a:solidFill>
                <a:sym typeface="Symbol"/>
              </a:rPr>
              <a:t>k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|   </a:t>
            </a:r>
            <a:r>
              <a:rPr lang="en-US" sz="3200" dirty="0" smtClean="0">
                <a:solidFill>
                  <a:srgbClr val="FFFF00"/>
                </a:solidFill>
                <a:sym typeface="Symbol" pitchFamily="18" charset="2"/>
              </a:rPr>
              <a:t>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</a:p>
          <a:p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endParaRPr lang="en-US" sz="3200" dirty="0">
              <a:sym typeface="Symbol" pitchFamily="18" charset="2"/>
            </a:endParaRPr>
          </a:p>
          <a:p>
            <a:r>
              <a:rPr lang="ru-RU" sz="3200" u="sng" dirty="0" smtClean="0">
                <a:solidFill>
                  <a:srgbClr val="FFFF00"/>
                </a:solidFill>
                <a:sym typeface="Symbol" pitchFamily="18" charset="2"/>
              </a:rPr>
              <a:t>Новый вывод</a:t>
            </a:r>
            <a:endParaRPr lang="ru-RU" sz="3200" u="sng" dirty="0">
              <a:solidFill>
                <a:srgbClr val="FFFF00"/>
              </a:solidFill>
              <a:sym typeface="Symbol" pitchFamily="18" charset="2"/>
            </a:endParaRPr>
          </a:p>
          <a:p>
            <a:r>
              <a:rPr lang="en-US" sz="3200" dirty="0">
                <a:solidFill>
                  <a:srgbClr val="FFFF00"/>
                </a:solidFill>
                <a:sym typeface="Wingdings" pitchFamily="2" charset="2"/>
              </a:rPr>
              <a:t>S 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BH    BAH     BAAH  …  BA*   </a:t>
            </a:r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1CF95-925E-432F-B5A0-70CCB5D192FA}" type="slidenum">
              <a:rPr lang="ru-RU" smtClean="0"/>
              <a:pPr>
                <a:defRPr/>
              </a:pPr>
              <a:t>35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7250" y="214313"/>
            <a:ext cx="7358063" cy="642937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Рекурсия </a:t>
            </a: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357188" y="1285875"/>
            <a:ext cx="8786812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dirty="0" smtClean="0">
                <a:solidFill>
                  <a:srgbClr val="FFFF00"/>
                </a:solidFill>
              </a:rPr>
              <a:t>Грамматика   конечна  по  </a:t>
            </a:r>
            <a:r>
              <a:rPr lang="ru-RU" sz="3200" dirty="0" err="1" smtClean="0">
                <a:solidFill>
                  <a:srgbClr val="FFFF00"/>
                </a:solidFill>
              </a:rPr>
              <a:t>опреледению</a:t>
            </a:r>
            <a:r>
              <a:rPr lang="ru-RU" sz="3200" dirty="0" smtClean="0">
                <a:solidFill>
                  <a:srgbClr val="FFFF00"/>
                </a:solidFill>
              </a:rPr>
              <a:t>.</a:t>
            </a:r>
          </a:p>
          <a:p>
            <a:r>
              <a:rPr lang="ru-RU" sz="3200" dirty="0" smtClean="0">
                <a:solidFill>
                  <a:srgbClr val="FFFF00"/>
                </a:solidFill>
              </a:rPr>
              <a:t>Язык, как правило,  бесконечен.</a:t>
            </a:r>
          </a:p>
          <a:p>
            <a:endParaRPr lang="ru-RU" sz="3200" dirty="0" smtClean="0">
              <a:solidFill>
                <a:srgbClr val="FFFF00"/>
              </a:solidFill>
            </a:endParaRPr>
          </a:p>
          <a:p>
            <a:r>
              <a:rPr lang="ru-RU" sz="3200" dirty="0" smtClean="0">
                <a:solidFill>
                  <a:srgbClr val="FFFF00"/>
                </a:solidFill>
              </a:rPr>
              <a:t>Рекурсия – единственный способ представить бесконечный язык конечными средствами.</a:t>
            </a:r>
          </a:p>
          <a:p>
            <a:endParaRPr lang="ru-RU" sz="3200" dirty="0" smtClean="0">
              <a:solidFill>
                <a:srgbClr val="FFFF00"/>
              </a:solidFill>
            </a:endParaRPr>
          </a:p>
          <a:p>
            <a:r>
              <a:rPr lang="ru-RU" sz="3200" dirty="0" smtClean="0">
                <a:solidFill>
                  <a:srgbClr val="FFFF00"/>
                </a:solidFill>
              </a:rPr>
              <a:t>Типы рекурсии: </a:t>
            </a:r>
          </a:p>
          <a:p>
            <a:pPr>
              <a:buFont typeface="Arial" pitchFamily="34" charset="0"/>
              <a:buChar char="•"/>
            </a:pPr>
            <a:r>
              <a:rPr lang="ru-RU" sz="3200" dirty="0" smtClean="0">
                <a:solidFill>
                  <a:srgbClr val="FFFF00"/>
                </a:solidFill>
              </a:rPr>
              <a:t>Левая    </a:t>
            </a:r>
            <a:r>
              <a:rPr lang="en-US" sz="3200" dirty="0" smtClean="0">
                <a:solidFill>
                  <a:srgbClr val="FFFF00"/>
                </a:solidFill>
              </a:rPr>
              <a:t>A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n-US" sz="3200" dirty="0" err="1" smtClean="0">
                <a:solidFill>
                  <a:srgbClr val="FFFF00"/>
                </a:solidFill>
                <a:sym typeface="Wingdings" pitchFamily="2" charset="2"/>
              </a:rPr>
              <a:t>Ab</a:t>
            </a:r>
            <a:r>
              <a:rPr lang="ru-RU" sz="3200" dirty="0" smtClean="0">
                <a:solidFill>
                  <a:srgbClr val="FFFF00"/>
                </a:solidFill>
              </a:rPr>
              <a:t>, </a:t>
            </a:r>
          </a:p>
          <a:p>
            <a:pPr>
              <a:buFont typeface="Arial" pitchFamily="34" charset="0"/>
              <a:buChar char="•"/>
            </a:pPr>
            <a:r>
              <a:rPr lang="ru-RU" sz="3200" dirty="0" smtClean="0">
                <a:solidFill>
                  <a:srgbClr val="FFFF00"/>
                </a:solidFill>
              </a:rPr>
              <a:t>Правая</a:t>
            </a:r>
            <a:r>
              <a:rPr lang="en-US" sz="3200" dirty="0" smtClean="0">
                <a:solidFill>
                  <a:srgbClr val="FFFF00"/>
                </a:solidFill>
              </a:rPr>
              <a:t>    A -&gt; </a:t>
            </a:r>
            <a:r>
              <a:rPr lang="en-US" sz="3200" dirty="0" err="1" smtClean="0">
                <a:solidFill>
                  <a:srgbClr val="FFFF00"/>
                </a:solidFill>
              </a:rPr>
              <a:t>bA</a:t>
            </a:r>
            <a:r>
              <a:rPr lang="ru-RU" sz="3200" dirty="0" smtClean="0">
                <a:solidFill>
                  <a:srgbClr val="FFFF00"/>
                </a:solidFill>
              </a:rPr>
              <a:t>, </a:t>
            </a:r>
          </a:p>
          <a:p>
            <a:pPr>
              <a:buFont typeface="Arial" pitchFamily="34" charset="0"/>
              <a:buChar char="•"/>
            </a:pPr>
            <a:r>
              <a:rPr lang="ru-RU" sz="3200" dirty="0" smtClean="0">
                <a:solidFill>
                  <a:srgbClr val="FFFF00"/>
                </a:solidFill>
              </a:rPr>
              <a:t>Центральная</a:t>
            </a:r>
            <a:r>
              <a:rPr lang="en-US" sz="3200" dirty="0" smtClean="0">
                <a:solidFill>
                  <a:srgbClr val="FFFF00"/>
                </a:solidFill>
              </a:rPr>
              <a:t>   A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n-US" sz="3200" dirty="0" err="1" smtClean="0">
                <a:solidFill>
                  <a:srgbClr val="FFFF00"/>
                </a:solidFill>
                <a:sym typeface="Wingdings" pitchFamily="2" charset="2"/>
              </a:rPr>
              <a:t>aAb</a:t>
            </a:r>
            <a:r>
              <a:rPr lang="ru-RU" sz="3200" dirty="0" smtClean="0">
                <a:solidFill>
                  <a:srgbClr val="FFFF00"/>
                </a:solidFill>
              </a:rPr>
              <a:t>, </a:t>
            </a:r>
          </a:p>
          <a:p>
            <a:pPr>
              <a:buFont typeface="Arial" pitchFamily="34" charset="0"/>
              <a:buChar char="•"/>
            </a:pPr>
            <a:r>
              <a:rPr lang="ru-RU" sz="3200" dirty="0" smtClean="0">
                <a:solidFill>
                  <a:srgbClr val="FFFF00"/>
                </a:solidFill>
              </a:rPr>
              <a:t>Неявная</a:t>
            </a:r>
            <a:r>
              <a:rPr lang="en-US" sz="3200" dirty="0" smtClean="0">
                <a:solidFill>
                  <a:srgbClr val="FFFF00"/>
                </a:solidFill>
              </a:rPr>
              <a:t>  A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n-US" sz="3200" dirty="0" err="1" smtClean="0">
                <a:solidFill>
                  <a:srgbClr val="FFFF00"/>
                </a:solidFill>
                <a:sym typeface="Wingdings" pitchFamily="2" charset="2"/>
              </a:rPr>
              <a:t>xBy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   B  </a:t>
            </a:r>
            <a:r>
              <a:rPr lang="en-US" sz="3200" dirty="0" err="1" smtClean="0">
                <a:solidFill>
                  <a:srgbClr val="FFFF00"/>
                </a:solidFill>
                <a:sym typeface="Wingdings" pitchFamily="2" charset="2"/>
              </a:rPr>
              <a:t>uDv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   D  </a:t>
            </a:r>
            <a:r>
              <a:rPr lang="en-US" sz="3200" dirty="0" err="1" smtClean="0">
                <a:solidFill>
                  <a:srgbClr val="FFFF00"/>
                </a:solidFill>
                <a:sym typeface="Wingdings" pitchFamily="2" charset="2"/>
              </a:rPr>
              <a:t>aAb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ru-RU" sz="3200" dirty="0" smtClean="0">
                <a:solidFill>
                  <a:srgbClr val="FFFF00"/>
                </a:solidFill>
              </a:rPr>
              <a:t>.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8E2E4B-7D3A-475D-9DFF-4BEB7E4E650E}" type="slidenum">
              <a:rPr lang="ru-RU" smtClean="0"/>
              <a:pPr>
                <a:defRPr/>
              </a:pPr>
              <a:t>36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7250" y="214313"/>
            <a:ext cx="7358063" cy="642937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Рекурсия конструкций</a:t>
            </a:r>
            <a:r>
              <a:rPr lang="en-US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ЯП</a:t>
            </a: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357188" y="1285875"/>
            <a:ext cx="8786812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&lt;</a:t>
            </a:r>
            <a:r>
              <a:rPr lang="ru-RU" sz="2800" dirty="0">
                <a:solidFill>
                  <a:srgbClr val="FFFF00"/>
                </a:solidFill>
              </a:rPr>
              <a:t>оператор</a:t>
            </a:r>
            <a:r>
              <a:rPr lang="en-US" sz="2800" dirty="0">
                <a:solidFill>
                  <a:srgbClr val="FFFF00"/>
                </a:solidFill>
              </a:rPr>
              <a:t>&gt;</a:t>
            </a:r>
            <a:r>
              <a:rPr lang="ru-RU" sz="2800" dirty="0">
                <a:solidFill>
                  <a:srgbClr val="FFFF00"/>
                </a:solidFill>
              </a:rPr>
              <a:t>  </a:t>
            </a:r>
            <a:r>
              <a:rPr lang="en-US" sz="2800" dirty="0">
                <a:solidFill>
                  <a:srgbClr val="FFFF00"/>
                </a:solidFill>
                <a:sym typeface="Wingdings" pitchFamily="2" charset="2"/>
              </a:rPr>
              <a:t>  &lt;</a:t>
            </a:r>
            <a:r>
              <a:rPr lang="ru-RU" sz="2800" dirty="0">
                <a:solidFill>
                  <a:srgbClr val="FFFF00"/>
                </a:solidFill>
                <a:sym typeface="Wingdings" pitchFamily="2" charset="2"/>
              </a:rPr>
              <a:t>простой оператор</a:t>
            </a:r>
            <a:r>
              <a:rPr lang="en-US" sz="2800" dirty="0">
                <a:solidFill>
                  <a:srgbClr val="FFFF00"/>
                </a:solidFill>
                <a:sym typeface="Wingdings" pitchFamily="2" charset="2"/>
              </a:rPr>
              <a:t>&gt; </a:t>
            </a:r>
            <a:endParaRPr lang="ru-RU" sz="2800" dirty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ru-RU" sz="2800" dirty="0">
                <a:solidFill>
                  <a:srgbClr val="FFFF00"/>
                </a:solidFill>
                <a:sym typeface="Wingdings" pitchFamily="2" charset="2"/>
              </a:rPr>
              <a:t>                             </a:t>
            </a:r>
            <a:r>
              <a:rPr lang="en-US" sz="2800" dirty="0">
                <a:solidFill>
                  <a:srgbClr val="FFFF00"/>
                </a:solidFill>
                <a:sym typeface="Wingdings" pitchFamily="2" charset="2"/>
              </a:rPr>
              <a:t>| &lt;</a:t>
            </a:r>
            <a:r>
              <a:rPr lang="ru-RU" sz="2800" dirty="0">
                <a:solidFill>
                  <a:srgbClr val="FFFF00"/>
                </a:solidFill>
                <a:sym typeface="Wingdings" pitchFamily="2" charset="2"/>
              </a:rPr>
              <a:t>составной оператор</a:t>
            </a:r>
            <a:r>
              <a:rPr lang="en-US" sz="2800" dirty="0">
                <a:solidFill>
                  <a:srgbClr val="FFFF00"/>
                </a:solidFill>
                <a:sym typeface="Wingdings" pitchFamily="2" charset="2"/>
              </a:rPr>
              <a:t>&gt; </a:t>
            </a:r>
            <a:endParaRPr lang="ru-RU" sz="2800" dirty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ru-RU" sz="2800" dirty="0">
                <a:solidFill>
                  <a:srgbClr val="FFFF00"/>
                </a:solidFill>
                <a:sym typeface="Wingdings" pitchFamily="2" charset="2"/>
              </a:rPr>
              <a:t>                             </a:t>
            </a:r>
            <a:r>
              <a:rPr lang="en-US" sz="2800" dirty="0">
                <a:solidFill>
                  <a:srgbClr val="FFFF00"/>
                </a:solidFill>
                <a:sym typeface="Wingdings" pitchFamily="2" charset="2"/>
              </a:rPr>
              <a:t>| &lt;</a:t>
            </a:r>
            <a:r>
              <a:rPr lang="ru-RU" sz="2800" dirty="0">
                <a:solidFill>
                  <a:srgbClr val="FFFF00"/>
                </a:solidFill>
                <a:sym typeface="Wingdings" pitchFamily="2" charset="2"/>
              </a:rPr>
              <a:t>пустой оператор</a:t>
            </a:r>
            <a:r>
              <a:rPr lang="en-US" sz="2800" dirty="0">
                <a:solidFill>
                  <a:srgbClr val="FFFF00"/>
                </a:solidFill>
                <a:sym typeface="Wingdings" pitchFamily="2" charset="2"/>
              </a:rPr>
              <a:t>&gt;</a:t>
            </a:r>
            <a:endParaRPr lang="ru-RU" sz="2800" dirty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2800" dirty="0">
                <a:solidFill>
                  <a:srgbClr val="FFFF00"/>
                </a:solidFill>
                <a:sym typeface="Wingdings" pitchFamily="2" charset="2"/>
              </a:rPr>
              <a:t>&lt;</a:t>
            </a:r>
            <a:r>
              <a:rPr lang="ru-RU" sz="2800" dirty="0">
                <a:solidFill>
                  <a:srgbClr val="FFFF00"/>
                </a:solidFill>
                <a:sym typeface="Wingdings" pitchFamily="2" charset="2"/>
              </a:rPr>
              <a:t>пустой оператор</a:t>
            </a:r>
            <a:r>
              <a:rPr lang="en-US" sz="2800" dirty="0">
                <a:solidFill>
                  <a:srgbClr val="FFFF00"/>
                </a:solidFill>
                <a:sym typeface="Wingdings" pitchFamily="2" charset="2"/>
              </a:rPr>
              <a:t>&gt;  ;</a:t>
            </a:r>
            <a:endParaRPr lang="ru-RU" sz="2800" dirty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2800" dirty="0">
                <a:solidFill>
                  <a:srgbClr val="FFFF00"/>
                </a:solidFill>
                <a:sym typeface="Wingdings" pitchFamily="2" charset="2"/>
              </a:rPr>
              <a:t>&lt;</a:t>
            </a:r>
            <a:r>
              <a:rPr lang="ru-RU" sz="2800" dirty="0">
                <a:solidFill>
                  <a:srgbClr val="FFFF00"/>
                </a:solidFill>
                <a:sym typeface="Wingdings" pitchFamily="2" charset="2"/>
              </a:rPr>
              <a:t>составной оператор</a:t>
            </a:r>
            <a:r>
              <a:rPr lang="en-US" sz="2800" dirty="0">
                <a:solidFill>
                  <a:srgbClr val="FFFF00"/>
                </a:solidFill>
                <a:sym typeface="Wingdings" pitchFamily="2" charset="2"/>
              </a:rPr>
              <a:t>&gt;   {&lt;</a:t>
            </a:r>
            <a:r>
              <a:rPr lang="ru-RU" sz="2800" dirty="0">
                <a:solidFill>
                  <a:srgbClr val="FFFF00"/>
                </a:solidFill>
                <a:sym typeface="Wingdings" pitchFamily="2" charset="2"/>
              </a:rPr>
              <a:t>опер и описания</a:t>
            </a:r>
            <a:r>
              <a:rPr lang="en-US" sz="2800" dirty="0">
                <a:solidFill>
                  <a:srgbClr val="FFFF00"/>
                </a:solidFill>
                <a:sym typeface="Wingdings" pitchFamily="2" charset="2"/>
              </a:rPr>
              <a:t>&gt;}</a:t>
            </a:r>
            <a:endParaRPr lang="ru-RU" sz="2800" dirty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2800" dirty="0">
                <a:solidFill>
                  <a:srgbClr val="FFFF00"/>
                </a:solidFill>
                <a:sym typeface="Wingdings" pitchFamily="2" charset="2"/>
              </a:rPr>
              <a:t>&lt;</a:t>
            </a:r>
            <a:r>
              <a:rPr lang="ru-RU" sz="2800" dirty="0">
                <a:solidFill>
                  <a:srgbClr val="FFFF00"/>
                </a:solidFill>
                <a:sym typeface="Wingdings" pitchFamily="2" charset="2"/>
              </a:rPr>
              <a:t>простой оператор</a:t>
            </a:r>
            <a:r>
              <a:rPr lang="en-US" sz="2800" dirty="0">
                <a:solidFill>
                  <a:srgbClr val="FFFF00"/>
                </a:solidFill>
                <a:sym typeface="Wingdings" pitchFamily="2" charset="2"/>
              </a:rPr>
              <a:t>&gt;  &lt;if&gt; |&lt;while&gt; |  &lt;for&gt; |…</a:t>
            </a:r>
            <a:endParaRPr lang="ru-RU" sz="2800" dirty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2800" dirty="0">
                <a:solidFill>
                  <a:srgbClr val="FFFF00"/>
                </a:solidFill>
                <a:sym typeface="Wingdings" pitchFamily="2" charset="2"/>
              </a:rPr>
              <a:t>&lt;if&gt;  if (&lt;</a:t>
            </a:r>
            <a:r>
              <a:rPr lang="ru-RU" sz="2800" dirty="0">
                <a:solidFill>
                  <a:srgbClr val="FFFF00"/>
                </a:solidFill>
                <a:sym typeface="Wingdings" pitchFamily="2" charset="2"/>
              </a:rPr>
              <a:t>выражение</a:t>
            </a:r>
            <a:r>
              <a:rPr lang="en-US" sz="2800" dirty="0">
                <a:solidFill>
                  <a:srgbClr val="FFFF00"/>
                </a:solidFill>
                <a:sym typeface="Wingdings" pitchFamily="2" charset="2"/>
              </a:rPr>
              <a:t>&gt;)</a:t>
            </a:r>
            <a:r>
              <a:rPr lang="ru-RU" sz="2800" dirty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2800" dirty="0">
                <a:solidFill>
                  <a:srgbClr val="FFFF00"/>
                </a:solidFill>
                <a:sym typeface="Wingdings" pitchFamily="2" charset="2"/>
              </a:rPr>
              <a:t>&lt;</a:t>
            </a:r>
            <a:r>
              <a:rPr lang="ru-RU" sz="2800" dirty="0">
                <a:solidFill>
                  <a:srgbClr val="FFFF00"/>
                </a:solidFill>
                <a:sym typeface="Wingdings" pitchFamily="2" charset="2"/>
              </a:rPr>
              <a:t>оператор</a:t>
            </a:r>
            <a:r>
              <a:rPr lang="en-US" sz="2800" dirty="0">
                <a:solidFill>
                  <a:srgbClr val="FFFF00"/>
                </a:solidFill>
                <a:sym typeface="Wingdings" pitchFamily="2" charset="2"/>
              </a:rPr>
              <a:t>&gt; </a:t>
            </a:r>
            <a:endParaRPr lang="ru-RU" sz="2800" dirty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ru-RU" sz="2800" dirty="0">
                <a:solidFill>
                  <a:srgbClr val="FFFF00"/>
                </a:solidFill>
                <a:sym typeface="Wingdings" pitchFamily="2" charset="2"/>
              </a:rPr>
              <a:t>            </a:t>
            </a:r>
            <a:r>
              <a:rPr lang="en-US" sz="2800" dirty="0">
                <a:solidFill>
                  <a:srgbClr val="FFFF00"/>
                </a:solidFill>
                <a:sym typeface="Wingdings" pitchFamily="2" charset="2"/>
              </a:rPr>
              <a:t>|if (&lt;</a:t>
            </a:r>
            <a:r>
              <a:rPr lang="ru-RU" sz="2800" dirty="0">
                <a:solidFill>
                  <a:srgbClr val="FFFF00"/>
                </a:solidFill>
                <a:sym typeface="Wingdings" pitchFamily="2" charset="2"/>
              </a:rPr>
              <a:t>выражение</a:t>
            </a:r>
            <a:r>
              <a:rPr lang="en-US" sz="2800" dirty="0">
                <a:solidFill>
                  <a:srgbClr val="FFFF00"/>
                </a:solidFill>
                <a:sym typeface="Wingdings" pitchFamily="2" charset="2"/>
              </a:rPr>
              <a:t>&gt;) &lt;</a:t>
            </a:r>
            <a:r>
              <a:rPr lang="ru-RU" sz="2800" dirty="0">
                <a:solidFill>
                  <a:srgbClr val="FFFF00"/>
                </a:solidFill>
                <a:sym typeface="Wingdings" pitchFamily="2" charset="2"/>
              </a:rPr>
              <a:t>оператор</a:t>
            </a:r>
            <a:r>
              <a:rPr lang="en-US" sz="2800" dirty="0">
                <a:solidFill>
                  <a:srgbClr val="FFFF00"/>
                </a:solidFill>
                <a:sym typeface="Wingdings" pitchFamily="2" charset="2"/>
              </a:rPr>
              <a:t>&gt; else &lt;</a:t>
            </a:r>
            <a:r>
              <a:rPr lang="ru-RU" sz="2800" dirty="0">
                <a:solidFill>
                  <a:srgbClr val="FFFF00"/>
                </a:solidFill>
                <a:sym typeface="Wingdings" pitchFamily="2" charset="2"/>
              </a:rPr>
              <a:t>оператор</a:t>
            </a:r>
            <a:r>
              <a:rPr lang="en-US" sz="2800" dirty="0">
                <a:solidFill>
                  <a:srgbClr val="FFFF00"/>
                </a:solidFill>
                <a:sym typeface="Wingdings" pitchFamily="2" charset="2"/>
              </a:rPr>
              <a:t>&gt;</a:t>
            </a:r>
            <a:endParaRPr lang="ru-RU" sz="2800" dirty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2800" dirty="0">
                <a:solidFill>
                  <a:srgbClr val="FFFF00"/>
                </a:solidFill>
                <a:sym typeface="Wingdings" pitchFamily="2" charset="2"/>
              </a:rPr>
              <a:t>&lt;while&gt;    while (&lt;</a:t>
            </a:r>
            <a:r>
              <a:rPr lang="ru-RU" sz="2800" dirty="0">
                <a:solidFill>
                  <a:srgbClr val="FFFF00"/>
                </a:solidFill>
                <a:sym typeface="Wingdings" pitchFamily="2" charset="2"/>
              </a:rPr>
              <a:t>выражение</a:t>
            </a:r>
            <a:r>
              <a:rPr lang="en-US" sz="2800" dirty="0">
                <a:solidFill>
                  <a:srgbClr val="FFFF00"/>
                </a:solidFill>
                <a:sym typeface="Wingdings" pitchFamily="2" charset="2"/>
              </a:rPr>
              <a:t>&gt;) &lt;</a:t>
            </a:r>
            <a:r>
              <a:rPr lang="ru-RU" sz="2800" dirty="0">
                <a:solidFill>
                  <a:srgbClr val="FFFF00"/>
                </a:solidFill>
                <a:sym typeface="Wingdings" pitchFamily="2" charset="2"/>
              </a:rPr>
              <a:t>оператор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&gt;</a:t>
            </a:r>
            <a:endParaRPr lang="ru-RU" sz="28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&lt;</a:t>
            </a:r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опер и описания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&gt;</a:t>
            </a:r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 &lt;</a:t>
            </a:r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опер и описания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&gt; &lt;</a:t>
            </a:r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 оператор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&gt;</a:t>
            </a:r>
          </a:p>
          <a:p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               | &lt;</a:t>
            </a:r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опер и описания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&gt; &lt;</a:t>
            </a:r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 описание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&gt;  </a:t>
            </a:r>
            <a:endParaRPr lang="ru-RU" sz="28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ru-RU" sz="2800" dirty="0" smtClean="0">
                <a:solidFill>
                  <a:srgbClr val="FFFF00"/>
                </a:solidFill>
                <a:sym typeface="Wingdings" pitchFamily="2" charset="2"/>
              </a:rPr>
              <a:t>              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|  </a:t>
            </a:r>
            <a:r>
              <a:rPr lang="en-US" sz="2800" dirty="0" smtClean="0">
                <a:solidFill>
                  <a:srgbClr val="FFFF00"/>
                </a:solidFill>
                <a:sym typeface="Symbol"/>
              </a:rPr>
              <a:t></a:t>
            </a:r>
            <a:endParaRPr lang="en-US" sz="2800" dirty="0">
              <a:solidFill>
                <a:srgbClr val="FFFF00"/>
              </a:solidFill>
              <a:sym typeface="Wingdings" pitchFamily="2" charset="2"/>
            </a:endParaRP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8E2E4B-7D3A-475D-9DFF-4BEB7E4E650E}" type="slidenum">
              <a:rPr lang="ru-RU" smtClean="0"/>
              <a:pPr>
                <a:defRPr/>
              </a:pPr>
              <a:t>37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7250" y="214313"/>
            <a:ext cx="7358063" cy="642937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Синтаксический анализ</a:t>
            </a: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357188" y="857250"/>
            <a:ext cx="8786812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dirty="0" smtClean="0">
                <a:solidFill>
                  <a:srgbClr val="FFFF00"/>
                </a:solidFill>
              </a:rPr>
              <a:t> Задача любого транслятора – построить дерево грамматического разбора.</a:t>
            </a:r>
          </a:p>
          <a:p>
            <a:r>
              <a:rPr lang="ru-RU" sz="2800" dirty="0" smtClean="0">
                <a:solidFill>
                  <a:srgbClr val="FFFF00"/>
                </a:solidFill>
              </a:rPr>
              <a:t>Если язык бесконечен, а КС-грамматика конечна, то в дереве СА достаточно длинной цепочки обязательно  на некотором пути из корня в лист повторится некоторый </a:t>
            </a:r>
            <a:r>
              <a:rPr lang="ru-RU" sz="2800" dirty="0" err="1" smtClean="0">
                <a:solidFill>
                  <a:srgbClr val="FFFF00"/>
                </a:solidFill>
              </a:rPr>
              <a:t>нетерминал</a:t>
            </a:r>
            <a:r>
              <a:rPr lang="ru-RU" sz="2800" dirty="0" smtClean="0">
                <a:solidFill>
                  <a:srgbClr val="FFFF00"/>
                </a:solidFill>
              </a:rPr>
              <a:t>  </a:t>
            </a:r>
            <a:r>
              <a:rPr lang="en-US" sz="2800" dirty="0" smtClean="0">
                <a:solidFill>
                  <a:srgbClr val="FFFF00"/>
                </a:solidFill>
              </a:rPr>
              <a:t>A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n-US" sz="2800" dirty="0" err="1" smtClean="0">
                <a:solidFill>
                  <a:srgbClr val="FFFF00"/>
                </a:solidFill>
                <a:sym typeface="Wingdings" pitchFamily="2" charset="2"/>
              </a:rPr>
              <a:t>u</a:t>
            </a:r>
            <a:r>
              <a:rPr lang="en-US" sz="2800" baseline="30000" dirty="0" err="1" smtClean="0">
                <a:solidFill>
                  <a:srgbClr val="FFFF00"/>
                </a:solidFill>
                <a:sym typeface="Wingdings" pitchFamily="2" charset="2"/>
              </a:rPr>
              <a:t>n</a:t>
            </a:r>
            <a:r>
              <a:rPr lang="en-US" sz="2800" dirty="0" err="1" smtClean="0">
                <a:solidFill>
                  <a:srgbClr val="FFFF00"/>
                </a:solidFill>
                <a:sym typeface="Wingdings" pitchFamily="2" charset="2"/>
              </a:rPr>
              <a:t>Aw</a:t>
            </a:r>
            <a:r>
              <a:rPr lang="en-US" sz="2800" baseline="30000" dirty="0" err="1" smtClean="0">
                <a:solidFill>
                  <a:srgbClr val="FFFF00"/>
                </a:solidFill>
                <a:sym typeface="Wingdings" pitchFamily="2" charset="2"/>
              </a:rPr>
              <a:t>n</a:t>
            </a:r>
            <a:r>
              <a:rPr lang="en-US" sz="2800" baseline="300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n-US" sz="2800" dirty="0" err="1" smtClean="0">
                <a:solidFill>
                  <a:srgbClr val="FFFF00"/>
                </a:solidFill>
                <a:sym typeface="Wingdings" pitchFamily="2" charset="2"/>
              </a:rPr>
              <a:t>u</a:t>
            </a:r>
            <a:r>
              <a:rPr lang="en-US" sz="2800" baseline="30000" dirty="0" err="1" smtClean="0">
                <a:solidFill>
                  <a:srgbClr val="FFFF00"/>
                </a:solidFill>
                <a:sym typeface="Wingdings" pitchFamily="2" charset="2"/>
              </a:rPr>
              <a:t>n</a:t>
            </a:r>
            <a:r>
              <a:rPr lang="en-US" sz="2800" dirty="0" err="1" smtClean="0">
                <a:solidFill>
                  <a:srgbClr val="FFFF00"/>
                </a:solidFill>
                <a:sym typeface="Wingdings" pitchFamily="2" charset="2"/>
              </a:rPr>
              <a:t>zw</a:t>
            </a:r>
            <a:r>
              <a:rPr lang="en-US" sz="2800" baseline="30000" dirty="0" err="1" smtClean="0">
                <a:solidFill>
                  <a:srgbClr val="FFFF00"/>
                </a:solidFill>
                <a:sym typeface="Wingdings" pitchFamily="2" charset="2"/>
              </a:rPr>
              <a:t>n</a:t>
            </a:r>
            <a:endParaRPr lang="ru-RU" sz="2800" baseline="30000" dirty="0" smtClean="0">
              <a:solidFill>
                <a:srgbClr val="FFFF00"/>
              </a:solidFill>
            </a:endParaRP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E9B8A1-378D-47A5-A139-2BE7D422AAE7}" type="slidenum">
              <a:rPr lang="ru-RU" smtClean="0"/>
              <a:pPr>
                <a:defRPr/>
              </a:pPr>
              <a:t>38</a:t>
            </a:fld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6033" y="3201019"/>
            <a:ext cx="1876429" cy="3656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6780" y="3619500"/>
            <a:ext cx="253365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7250" y="214313"/>
            <a:ext cx="7358063" cy="642937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Лемма о разрастании</a:t>
            </a: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357188" y="928670"/>
            <a:ext cx="8429654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rgbClr val="FFFF00"/>
                </a:solidFill>
              </a:rPr>
              <a:t> Для любой  КС - грамматики, порождающей бесконечный язык, существуют такие натуральные числа </a:t>
            </a:r>
            <a:r>
              <a:rPr lang="ru-RU" sz="2800" dirty="0" err="1" smtClean="0">
                <a:solidFill>
                  <a:srgbClr val="FFFF00"/>
                </a:solidFill>
              </a:rPr>
              <a:t>p</a:t>
            </a:r>
            <a:r>
              <a:rPr lang="ru-RU" sz="2800" dirty="0" smtClean="0">
                <a:solidFill>
                  <a:srgbClr val="FFFF00"/>
                </a:solidFill>
              </a:rPr>
              <a:t> и </a:t>
            </a:r>
            <a:r>
              <a:rPr lang="ru-RU" sz="2800" dirty="0" err="1" smtClean="0">
                <a:solidFill>
                  <a:srgbClr val="FFFF00"/>
                </a:solidFill>
              </a:rPr>
              <a:t>q</a:t>
            </a:r>
            <a:r>
              <a:rPr lang="ru-RU" sz="2800" dirty="0" smtClean="0">
                <a:solidFill>
                  <a:srgbClr val="FFFF00"/>
                </a:solidFill>
              </a:rPr>
              <a:t>, что каждая цепочка  </a:t>
            </a:r>
            <a:r>
              <a:rPr lang="ru-RU" sz="2800" dirty="0" smtClean="0">
                <a:solidFill>
                  <a:srgbClr val="FFFF00"/>
                </a:solidFill>
                <a:sym typeface="Symbol"/>
              </a:rPr>
              <a:t>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ru-RU" sz="2800" dirty="0" smtClean="0">
                <a:solidFill>
                  <a:srgbClr val="FFFF00"/>
                </a:solidFill>
                <a:sym typeface="Symbol"/>
              </a:rPr>
              <a:t></a:t>
            </a:r>
            <a:r>
              <a:rPr lang="ru-RU" sz="2800" dirty="0" smtClean="0">
                <a:solidFill>
                  <a:srgbClr val="FFFF00"/>
                </a:solidFill>
              </a:rPr>
              <a:t> L(G), |</a:t>
            </a:r>
            <a:r>
              <a:rPr lang="ru-RU" sz="2800" dirty="0" smtClean="0">
                <a:solidFill>
                  <a:srgbClr val="FFFF00"/>
                </a:solidFill>
                <a:sym typeface="Symbol"/>
              </a:rPr>
              <a:t>  </a:t>
            </a:r>
            <a:r>
              <a:rPr lang="ru-RU" sz="2800" dirty="0" smtClean="0">
                <a:solidFill>
                  <a:srgbClr val="FFFF00"/>
                </a:solidFill>
              </a:rPr>
              <a:t>|&gt;</a:t>
            </a:r>
            <a:r>
              <a:rPr lang="ru-RU" sz="2800" dirty="0" err="1" smtClean="0">
                <a:solidFill>
                  <a:srgbClr val="FFFF00"/>
                </a:solidFill>
              </a:rPr>
              <a:t>p</a:t>
            </a:r>
            <a:endParaRPr lang="ru-RU" sz="2800" dirty="0" smtClean="0">
              <a:solidFill>
                <a:srgbClr val="FFFF00"/>
              </a:solidFill>
            </a:endParaRPr>
          </a:p>
          <a:p>
            <a:r>
              <a:rPr lang="ru-RU" sz="2800" dirty="0" smtClean="0">
                <a:solidFill>
                  <a:srgbClr val="FFFF00"/>
                </a:solidFill>
              </a:rPr>
              <a:t>может быть представлена в виде </a:t>
            </a:r>
            <a:r>
              <a:rPr lang="ru-RU" sz="2800" dirty="0" smtClean="0">
                <a:solidFill>
                  <a:srgbClr val="FFFF00"/>
                </a:solidFill>
                <a:sym typeface="Symbol"/>
              </a:rPr>
              <a:t></a:t>
            </a:r>
            <a:r>
              <a:rPr lang="ru-RU" sz="2800" dirty="0" smtClean="0">
                <a:solidFill>
                  <a:srgbClr val="FFFF00"/>
                </a:solidFill>
              </a:rPr>
              <a:t> = </a:t>
            </a:r>
            <a:r>
              <a:rPr lang="en-US" sz="2800" dirty="0" err="1" smtClean="0">
                <a:solidFill>
                  <a:srgbClr val="FFFF00"/>
                </a:solidFill>
              </a:rPr>
              <a:t>xuzwy</a:t>
            </a:r>
            <a:r>
              <a:rPr lang="ru-RU" sz="2800" dirty="0" smtClean="0">
                <a:solidFill>
                  <a:srgbClr val="FFFF00"/>
                </a:solidFill>
              </a:rPr>
              <a:t>, где </a:t>
            </a:r>
            <a:r>
              <a:rPr lang="ru-RU" sz="2800" dirty="0" err="1" smtClean="0">
                <a:solidFill>
                  <a:srgbClr val="FFFF00"/>
                </a:solidFill>
              </a:rPr>
              <a:t>|u</a:t>
            </a:r>
            <a:r>
              <a:rPr lang="en-US" sz="2800" dirty="0" smtClean="0">
                <a:solidFill>
                  <a:srgbClr val="FFFF00"/>
                </a:solidFill>
              </a:rPr>
              <a:t>w</a:t>
            </a:r>
            <a:r>
              <a:rPr lang="ru-RU" sz="2800" dirty="0" smtClean="0">
                <a:solidFill>
                  <a:srgbClr val="FFFF00"/>
                </a:solidFill>
              </a:rPr>
              <a:t>|&gt;</a:t>
            </a:r>
            <a:r>
              <a:rPr lang="ru-RU" sz="2800" dirty="0" err="1" smtClean="0">
                <a:solidFill>
                  <a:srgbClr val="FFFF00"/>
                </a:solidFill>
              </a:rPr>
              <a:t>q</a:t>
            </a:r>
            <a:r>
              <a:rPr lang="ru-RU" sz="2800" dirty="0" smtClean="0">
                <a:solidFill>
                  <a:srgbClr val="FFFF00"/>
                </a:solidFill>
              </a:rPr>
              <a:t> и для любого </a:t>
            </a:r>
            <a:r>
              <a:rPr lang="ru-RU" sz="2800" dirty="0" err="1" smtClean="0">
                <a:solidFill>
                  <a:srgbClr val="FFFF00"/>
                </a:solidFill>
              </a:rPr>
              <a:t>n</a:t>
            </a:r>
            <a:r>
              <a:rPr lang="ru-RU" sz="2800" dirty="0" smtClean="0">
                <a:solidFill>
                  <a:srgbClr val="FFFF00"/>
                </a:solidFill>
              </a:rPr>
              <a:t>&gt;0 цепочка </a:t>
            </a:r>
            <a:r>
              <a:rPr lang="ru-RU" sz="2800" dirty="0" err="1" smtClean="0">
                <a:solidFill>
                  <a:srgbClr val="FFFF00"/>
                </a:solidFill>
              </a:rPr>
              <a:t>x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sym typeface="Wingdings" pitchFamily="2" charset="2"/>
              </a:rPr>
              <a:t>u</a:t>
            </a:r>
            <a:r>
              <a:rPr lang="en-US" sz="2800" baseline="30000" dirty="0" err="1" smtClean="0">
                <a:solidFill>
                  <a:srgbClr val="FFFF00"/>
                </a:solidFill>
                <a:sym typeface="Wingdings" pitchFamily="2" charset="2"/>
              </a:rPr>
              <a:t>n</a:t>
            </a:r>
            <a:r>
              <a:rPr lang="en-US" sz="2800" dirty="0" err="1" smtClean="0">
                <a:solidFill>
                  <a:srgbClr val="FFFF00"/>
                </a:solidFill>
                <a:sym typeface="Wingdings" pitchFamily="2" charset="2"/>
              </a:rPr>
              <a:t>zw</a:t>
            </a:r>
            <a:r>
              <a:rPr lang="en-US" sz="2800" baseline="30000" dirty="0" err="1" smtClean="0">
                <a:solidFill>
                  <a:srgbClr val="FFFF00"/>
                </a:solidFill>
                <a:sym typeface="Wingdings" pitchFamily="2" charset="2"/>
              </a:rPr>
              <a:t>n</a:t>
            </a:r>
            <a:r>
              <a:rPr lang="en-US" sz="2800" baseline="300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2800" dirty="0" smtClean="0">
                <a:solidFill>
                  <a:srgbClr val="FFFF00"/>
                </a:solidFill>
              </a:rPr>
              <a:t>y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ru-RU" sz="2800" dirty="0" smtClean="0">
                <a:solidFill>
                  <a:srgbClr val="FFFF00"/>
                </a:solidFill>
                <a:sym typeface="Symbol"/>
              </a:rPr>
              <a:t></a:t>
            </a:r>
            <a:r>
              <a:rPr lang="ru-RU" sz="2800" dirty="0" smtClean="0">
                <a:solidFill>
                  <a:srgbClr val="FFFF00"/>
                </a:solidFill>
              </a:rPr>
              <a:t> L(G). </a:t>
            </a:r>
          </a:p>
          <a:p>
            <a:endParaRPr lang="ru-RU" sz="2800" dirty="0" smtClean="0">
              <a:solidFill>
                <a:srgbClr val="FFFF00"/>
              </a:solidFill>
            </a:endParaRPr>
          </a:p>
          <a:p>
            <a:r>
              <a:rPr lang="ru-RU" sz="2800" dirty="0" smtClean="0">
                <a:solidFill>
                  <a:srgbClr val="FFFF00"/>
                </a:solidFill>
              </a:rPr>
              <a:t>Мы получили на предыдущем слайде  </a:t>
            </a:r>
          </a:p>
          <a:p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ru-RU" sz="2800" dirty="0" err="1" smtClean="0">
                <a:solidFill>
                  <a:srgbClr val="FFFF00"/>
                </a:solidFill>
              </a:rPr>
              <a:t>нетерминал</a:t>
            </a:r>
            <a:r>
              <a:rPr lang="ru-RU" sz="2800" dirty="0" smtClean="0">
                <a:solidFill>
                  <a:srgbClr val="FFFF00"/>
                </a:solidFill>
              </a:rPr>
              <a:t>  </a:t>
            </a:r>
            <a:r>
              <a:rPr lang="en-US" sz="2800" dirty="0" smtClean="0">
                <a:solidFill>
                  <a:srgbClr val="FFFF00"/>
                </a:solidFill>
              </a:rPr>
              <a:t>A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n-US" sz="2800" dirty="0" err="1" smtClean="0">
                <a:solidFill>
                  <a:srgbClr val="FFFF00"/>
                </a:solidFill>
                <a:sym typeface="Wingdings" pitchFamily="2" charset="2"/>
              </a:rPr>
              <a:t>u</a:t>
            </a:r>
            <a:r>
              <a:rPr lang="en-US" sz="2800" baseline="30000" dirty="0" err="1" smtClean="0">
                <a:solidFill>
                  <a:srgbClr val="FFFF00"/>
                </a:solidFill>
                <a:sym typeface="Wingdings" pitchFamily="2" charset="2"/>
              </a:rPr>
              <a:t>n</a:t>
            </a:r>
            <a:r>
              <a:rPr lang="en-US" sz="2800" dirty="0" err="1" smtClean="0">
                <a:solidFill>
                  <a:srgbClr val="FFFF00"/>
                </a:solidFill>
                <a:sym typeface="Wingdings" pitchFamily="2" charset="2"/>
              </a:rPr>
              <a:t>Aw</a:t>
            </a:r>
            <a:r>
              <a:rPr lang="en-US" sz="2800" baseline="30000" dirty="0" err="1" smtClean="0">
                <a:solidFill>
                  <a:srgbClr val="FFFF00"/>
                </a:solidFill>
                <a:sym typeface="Wingdings" pitchFamily="2" charset="2"/>
              </a:rPr>
              <a:t>n</a:t>
            </a:r>
            <a:r>
              <a:rPr lang="en-US" sz="2800" baseline="300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28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n-US" sz="2800" dirty="0" err="1" smtClean="0">
                <a:solidFill>
                  <a:srgbClr val="FFFF00"/>
                </a:solidFill>
                <a:sym typeface="Wingdings" pitchFamily="2" charset="2"/>
              </a:rPr>
              <a:t>u</a:t>
            </a:r>
            <a:r>
              <a:rPr lang="en-US" sz="2800" baseline="30000" dirty="0" err="1" smtClean="0">
                <a:solidFill>
                  <a:srgbClr val="FFFF00"/>
                </a:solidFill>
                <a:sym typeface="Wingdings" pitchFamily="2" charset="2"/>
              </a:rPr>
              <a:t>n</a:t>
            </a:r>
            <a:r>
              <a:rPr lang="en-US" sz="2800" dirty="0" err="1" smtClean="0">
                <a:solidFill>
                  <a:srgbClr val="FFFF00"/>
                </a:solidFill>
                <a:sym typeface="Wingdings" pitchFamily="2" charset="2"/>
              </a:rPr>
              <a:t>zw</a:t>
            </a:r>
            <a:r>
              <a:rPr lang="en-US" sz="2800" baseline="30000" dirty="0" err="1" smtClean="0">
                <a:solidFill>
                  <a:srgbClr val="FFFF00"/>
                </a:solidFill>
                <a:sym typeface="Wingdings" pitchFamily="2" charset="2"/>
              </a:rPr>
              <a:t>n</a:t>
            </a:r>
            <a:endParaRPr lang="ru-RU" sz="2800" baseline="30000" dirty="0" smtClean="0">
              <a:solidFill>
                <a:srgbClr val="FFFF00"/>
              </a:solidFill>
            </a:endParaRP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E9B8A1-378D-47A5-A139-2BE7D422AAE7}" type="slidenum">
              <a:rPr lang="ru-RU" smtClean="0"/>
              <a:pPr>
                <a:defRPr/>
              </a:pPr>
              <a:t>39</a:t>
            </a:fld>
            <a:endParaRPr lang="ru-RU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6033" y="3201019"/>
            <a:ext cx="1876429" cy="3656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7250" y="71438"/>
            <a:ext cx="7286625" cy="428625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Лабораторные работы</a:t>
            </a: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214313" y="571500"/>
            <a:ext cx="8786812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200" dirty="0"/>
              <a:t>1 (2 часа)  </a:t>
            </a:r>
            <a:r>
              <a:rPr lang="ru-RU" sz="2200" dirty="0" smtClean="0"/>
              <a:t>Синтез КС-грамматик</a:t>
            </a:r>
          </a:p>
          <a:p>
            <a:r>
              <a:rPr lang="ru-RU" sz="2200" dirty="0" smtClean="0"/>
              <a:t> 2 (2 часа) КС-грамматика </a:t>
            </a:r>
            <a:r>
              <a:rPr lang="ru-RU" sz="2200" dirty="0"/>
              <a:t>языка программирования</a:t>
            </a:r>
            <a:endParaRPr lang="en-US" sz="2200" dirty="0"/>
          </a:p>
          <a:p>
            <a:r>
              <a:rPr lang="ru-RU" sz="2200" dirty="0"/>
              <a:t>3</a:t>
            </a:r>
            <a:r>
              <a:rPr lang="ru-RU" sz="2200" dirty="0" smtClean="0"/>
              <a:t> </a:t>
            </a:r>
            <a:r>
              <a:rPr lang="ru-RU" sz="2200" dirty="0"/>
              <a:t>(2 часа) Лексика (таблица лексем, конечный автомат лексики, конечный автомат игнорируемых символов) </a:t>
            </a:r>
            <a:endParaRPr lang="en-US" sz="2200" dirty="0"/>
          </a:p>
          <a:p>
            <a:r>
              <a:rPr lang="ru-RU" sz="2200" dirty="0"/>
              <a:t>4</a:t>
            </a:r>
            <a:r>
              <a:rPr lang="ru-RU" sz="2200" dirty="0" smtClean="0"/>
              <a:t> </a:t>
            </a:r>
            <a:r>
              <a:rPr lang="ru-RU" sz="2200" dirty="0"/>
              <a:t>(2 часа) Программа лексического анализатора (сканер) </a:t>
            </a:r>
            <a:endParaRPr lang="en-US" sz="2200" dirty="0"/>
          </a:p>
          <a:p>
            <a:r>
              <a:rPr lang="ru-RU" sz="2200" dirty="0"/>
              <a:t>5</a:t>
            </a:r>
            <a:r>
              <a:rPr lang="ru-RU" sz="2200" dirty="0" smtClean="0"/>
              <a:t> </a:t>
            </a:r>
            <a:r>
              <a:rPr lang="ru-RU" sz="2200" dirty="0"/>
              <a:t>(2 часа) Построение синтаксических </a:t>
            </a:r>
            <a:r>
              <a:rPr lang="ru-RU" sz="2200" dirty="0" smtClean="0"/>
              <a:t>диаграмм и их преобразование</a:t>
            </a:r>
            <a:endParaRPr lang="en-US" sz="2200" dirty="0"/>
          </a:p>
          <a:p>
            <a:r>
              <a:rPr lang="ru-RU" sz="2200" dirty="0"/>
              <a:t>6</a:t>
            </a:r>
            <a:r>
              <a:rPr lang="ru-RU" sz="2200" dirty="0" smtClean="0"/>
              <a:t> </a:t>
            </a:r>
            <a:r>
              <a:rPr lang="ru-RU" sz="2200" dirty="0"/>
              <a:t>(2 часа) Синтаксический анализатор  ( метод рекурсивного спуска)</a:t>
            </a:r>
            <a:endParaRPr lang="en-US" sz="2200" dirty="0"/>
          </a:p>
          <a:p>
            <a:r>
              <a:rPr lang="ru-RU" sz="2200" dirty="0"/>
              <a:t>7</a:t>
            </a:r>
            <a:r>
              <a:rPr lang="ru-RU" sz="2200" dirty="0" smtClean="0"/>
              <a:t> </a:t>
            </a:r>
            <a:r>
              <a:rPr lang="ru-RU" sz="2200" dirty="0"/>
              <a:t>(2 часа) Анализ контекстных условий языка программирования.</a:t>
            </a:r>
            <a:endParaRPr lang="en-US" sz="2200" dirty="0"/>
          </a:p>
          <a:p>
            <a:r>
              <a:rPr lang="ru-RU" sz="2200" dirty="0"/>
              <a:t>8</a:t>
            </a:r>
            <a:r>
              <a:rPr lang="ru-RU" sz="2200" dirty="0" smtClean="0"/>
              <a:t> </a:t>
            </a:r>
            <a:r>
              <a:rPr lang="ru-RU" sz="2200" dirty="0"/>
              <a:t>(2 часа) Реализация семантического дерева</a:t>
            </a:r>
            <a:endParaRPr lang="en-US" sz="2200" dirty="0"/>
          </a:p>
          <a:p>
            <a:r>
              <a:rPr lang="ru-RU" sz="2200" dirty="0" smtClean="0"/>
              <a:t>9 </a:t>
            </a:r>
            <a:r>
              <a:rPr lang="ru-RU" sz="2200" dirty="0"/>
              <a:t>(2 часа) </a:t>
            </a:r>
            <a:r>
              <a:rPr lang="ru-RU" sz="2200" dirty="0" smtClean="0"/>
              <a:t>Полный семантический  анализ</a:t>
            </a:r>
            <a:endParaRPr lang="en-US" sz="2200" dirty="0"/>
          </a:p>
          <a:p>
            <a:r>
              <a:rPr lang="ru-RU" sz="2200" i="1" dirty="0" smtClean="0"/>
              <a:t>10 (2 часа) Данные интерпретатора</a:t>
            </a:r>
            <a:endParaRPr lang="ru-RU" sz="2200" i="1" dirty="0"/>
          </a:p>
          <a:p>
            <a:r>
              <a:rPr lang="ru-RU" sz="2200" i="1" dirty="0" smtClean="0"/>
              <a:t>11 </a:t>
            </a:r>
            <a:r>
              <a:rPr lang="ru-RU" sz="2200" i="1" dirty="0"/>
              <a:t>(2 часа</a:t>
            </a:r>
            <a:r>
              <a:rPr lang="ru-RU" sz="2200" i="1" dirty="0" smtClean="0"/>
              <a:t>) Запись и выборка данных  при интерпретации  </a:t>
            </a:r>
            <a:endParaRPr lang="ru-RU" sz="2200" i="1" dirty="0"/>
          </a:p>
          <a:p>
            <a:r>
              <a:rPr lang="ru-RU" sz="2200" i="1" dirty="0" smtClean="0"/>
              <a:t>12 </a:t>
            </a:r>
            <a:r>
              <a:rPr lang="ru-RU" sz="2200" i="1" dirty="0"/>
              <a:t>(2 часа) </a:t>
            </a:r>
            <a:r>
              <a:rPr lang="ru-RU" sz="2200" i="1" dirty="0" smtClean="0"/>
              <a:t>Интерпретация выражений </a:t>
            </a:r>
            <a:endParaRPr lang="ru-RU" sz="2200" i="1" dirty="0"/>
          </a:p>
          <a:p>
            <a:r>
              <a:rPr lang="ru-RU" sz="2200" i="1" dirty="0" smtClean="0"/>
              <a:t>13(2 часа) Работа с флагом интерпретации - проектирование</a:t>
            </a:r>
            <a:endParaRPr lang="en-US" sz="2200" i="1" dirty="0" smtClean="0"/>
          </a:p>
          <a:p>
            <a:r>
              <a:rPr lang="ru-RU" sz="2200" i="1" dirty="0" smtClean="0"/>
              <a:t>14(2 часа) Работа с флагом интерпретации </a:t>
            </a:r>
            <a:r>
              <a:rPr lang="ru-RU" sz="2200" i="1" smtClean="0"/>
              <a:t>- реализация</a:t>
            </a:r>
            <a:endParaRPr lang="en-US" sz="2200" i="1" dirty="0" smtClean="0"/>
          </a:p>
          <a:p>
            <a:r>
              <a:rPr lang="ru-RU" sz="2200" i="1" dirty="0" smtClean="0"/>
              <a:t>15 (2 часа) Промежуточный код - проект конструкций</a:t>
            </a:r>
            <a:endParaRPr lang="en-US" sz="2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2AA57-F164-4194-A558-F77E1DA144DB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85728"/>
            <a:ext cx="9144000" cy="1071547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Следствие – теорема о языке </a:t>
            </a:r>
            <a:r>
              <a:rPr lang="en-US" b="1" dirty="0" err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b="1" baseline="30000" dirty="0" err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b="1" dirty="0" err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b="1" baseline="30000" dirty="0" err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b="1" dirty="0" err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b="1" baseline="30000" dirty="0" err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endParaRPr lang="ru-RU" b="1" dirty="0" smtClean="0">
              <a:solidFill>
                <a:srgbClr val="F5F01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285720" y="1214422"/>
            <a:ext cx="8429654" cy="741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ru-RU" sz="2800" u="sng" dirty="0" smtClean="0">
                <a:solidFill>
                  <a:srgbClr val="FFFF00"/>
                </a:solidFill>
              </a:rPr>
              <a:t>Теорема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</a:p>
          <a:p>
            <a:r>
              <a:rPr lang="ru-RU" sz="2800" dirty="0" smtClean="0">
                <a:solidFill>
                  <a:srgbClr val="FFFF00"/>
                </a:solidFill>
              </a:rPr>
              <a:t>Язык   </a:t>
            </a:r>
            <a:r>
              <a:rPr lang="en-US" sz="2800" b="1" dirty="0" err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sz="2800" b="1" baseline="30000" dirty="0" err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sz="2800" b="1" dirty="0" err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sz="2800" b="1" baseline="30000" dirty="0" err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sz="2800" b="1" dirty="0" err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800" b="1" baseline="30000" dirty="0" err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ru-RU" sz="2800" dirty="0" smtClean="0">
                <a:solidFill>
                  <a:srgbClr val="FFFF00"/>
                </a:solidFill>
              </a:rPr>
              <a:t>  не является КС-языком.</a:t>
            </a:r>
          </a:p>
          <a:p>
            <a:endParaRPr lang="ru-RU" sz="2800" dirty="0" smtClean="0">
              <a:solidFill>
                <a:srgbClr val="FFFF00"/>
              </a:solidFill>
            </a:endParaRPr>
          </a:p>
          <a:p>
            <a:r>
              <a:rPr lang="ru-RU" sz="2800" dirty="0" smtClean="0">
                <a:solidFill>
                  <a:srgbClr val="FFFF00"/>
                </a:solidFill>
              </a:rPr>
              <a:t>Вывод:  КС-грамматика не может синхронизировать более двух фрагментов.</a:t>
            </a:r>
          </a:p>
          <a:p>
            <a:endParaRPr lang="ru-RU" sz="2800" dirty="0" smtClean="0">
              <a:solidFill>
                <a:srgbClr val="FFFF00"/>
              </a:solidFill>
            </a:endParaRPr>
          </a:p>
          <a:p>
            <a:r>
              <a:rPr lang="ru-RU" sz="2800" dirty="0" smtClean="0">
                <a:solidFill>
                  <a:srgbClr val="FFFF00"/>
                </a:solidFill>
              </a:rPr>
              <a:t>Пример</a:t>
            </a:r>
            <a:endParaRPr lang="en-US" sz="2800" dirty="0" smtClean="0">
              <a:solidFill>
                <a:srgbClr val="FFFF00"/>
              </a:solidFill>
            </a:endParaRPr>
          </a:p>
          <a:p>
            <a:r>
              <a:rPr lang="en-US" sz="2800" dirty="0" smtClean="0">
                <a:solidFill>
                  <a:srgbClr val="FFFF00"/>
                </a:solidFill>
              </a:rPr>
              <a:t>    </a:t>
            </a:r>
            <a:r>
              <a:rPr lang="en-US" sz="2800" dirty="0" err="1" smtClean="0">
                <a:solidFill>
                  <a:srgbClr val="FFFF00"/>
                </a:solidFill>
              </a:rPr>
              <a:t>int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aaaa</a:t>
            </a:r>
            <a:r>
              <a:rPr lang="en-US" sz="2800" dirty="0" smtClean="0">
                <a:solidFill>
                  <a:srgbClr val="FFFF00"/>
                </a:solidFill>
              </a:rPr>
              <a:t>;     </a:t>
            </a:r>
            <a:endParaRPr lang="ru-RU" sz="2800" dirty="0" smtClean="0">
              <a:solidFill>
                <a:srgbClr val="FFFF00"/>
              </a:solidFill>
            </a:endParaRPr>
          </a:p>
          <a:p>
            <a:r>
              <a:rPr lang="ru-RU" sz="2800" dirty="0" smtClean="0">
                <a:solidFill>
                  <a:srgbClr val="FFFF00"/>
                </a:solidFill>
              </a:rPr>
              <a:t>          </a:t>
            </a:r>
            <a:r>
              <a:rPr lang="en-US" sz="2800" dirty="0" smtClean="0">
                <a:solidFill>
                  <a:srgbClr val="FFFF00"/>
                </a:solidFill>
              </a:rPr>
              <a:t>// </a:t>
            </a:r>
            <a:r>
              <a:rPr lang="ru-RU" sz="2800" dirty="0" smtClean="0">
                <a:solidFill>
                  <a:srgbClr val="FFFF00"/>
                </a:solidFill>
              </a:rPr>
              <a:t> идентификаторы  состоят только из  букв  </a:t>
            </a:r>
            <a:r>
              <a:rPr lang="en-US" sz="2800" dirty="0" smtClean="0">
                <a:solidFill>
                  <a:srgbClr val="FFFF00"/>
                </a:solidFill>
              </a:rPr>
              <a:t>a</a:t>
            </a:r>
            <a:endParaRPr lang="ru-RU" sz="2800" dirty="0" smtClean="0">
              <a:solidFill>
                <a:srgbClr val="FFFF00"/>
              </a:solidFill>
            </a:endParaRPr>
          </a:p>
          <a:p>
            <a:r>
              <a:rPr lang="ru-RU" sz="2800" dirty="0" smtClean="0">
                <a:solidFill>
                  <a:srgbClr val="FFFF00"/>
                </a:solidFill>
              </a:rPr>
              <a:t>   </a:t>
            </a:r>
            <a:r>
              <a:rPr lang="en-US" sz="2800" dirty="0" err="1" smtClean="0">
                <a:solidFill>
                  <a:srgbClr val="FFFF00"/>
                </a:solidFill>
              </a:rPr>
              <a:t>int</a:t>
            </a:r>
            <a:r>
              <a:rPr lang="en-US" sz="2800" dirty="0" smtClean="0">
                <a:solidFill>
                  <a:srgbClr val="FFFF00"/>
                </a:solidFill>
              </a:rPr>
              <a:t> main() {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</a:t>
            </a:r>
            <a:r>
              <a:rPr lang="en-US" sz="2800" dirty="0" err="1" smtClean="0">
                <a:solidFill>
                  <a:srgbClr val="FFFF00"/>
                </a:solidFill>
              </a:rPr>
              <a:t>cin</a:t>
            </a:r>
            <a:r>
              <a:rPr lang="en-US" sz="2800" dirty="0" smtClean="0">
                <a:solidFill>
                  <a:srgbClr val="FFFF00"/>
                </a:solidFill>
              </a:rPr>
              <a:t> &gt;&gt; </a:t>
            </a:r>
            <a:r>
              <a:rPr lang="en-US" sz="2800" dirty="0" err="1" smtClean="0">
                <a:solidFill>
                  <a:srgbClr val="FFFF00"/>
                </a:solidFill>
              </a:rPr>
              <a:t>aaaa</a:t>
            </a:r>
            <a:r>
              <a:rPr lang="en-US" sz="2800" dirty="0" smtClean="0">
                <a:solidFill>
                  <a:srgbClr val="FFFF00"/>
                </a:solidFill>
              </a:rPr>
              <a:t>;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</a:t>
            </a:r>
            <a:r>
              <a:rPr lang="en-US" sz="2800" dirty="0" err="1" smtClean="0">
                <a:solidFill>
                  <a:srgbClr val="FFFF00"/>
                </a:solidFill>
              </a:rPr>
              <a:t>cout</a:t>
            </a:r>
            <a:r>
              <a:rPr lang="en-US" sz="2800" dirty="0" smtClean="0">
                <a:solidFill>
                  <a:srgbClr val="FFFF00"/>
                </a:solidFill>
              </a:rPr>
              <a:t> &lt;&lt; </a:t>
            </a:r>
            <a:r>
              <a:rPr lang="en-US" sz="2800" dirty="0" err="1" smtClean="0">
                <a:solidFill>
                  <a:srgbClr val="FFFF00"/>
                </a:solidFill>
              </a:rPr>
              <a:t>aaaa</a:t>
            </a:r>
            <a:r>
              <a:rPr lang="en-US" sz="2800" dirty="0" smtClean="0">
                <a:solidFill>
                  <a:srgbClr val="FFFF00"/>
                </a:solidFill>
              </a:rPr>
              <a:t> * 2;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}</a:t>
            </a:r>
            <a:endParaRPr lang="ru-RU" sz="2800" dirty="0" smtClean="0">
              <a:solidFill>
                <a:srgbClr val="FFFF00"/>
              </a:solidFill>
            </a:endParaRPr>
          </a:p>
          <a:p>
            <a:endParaRPr lang="ru-RU" sz="2800" dirty="0" smtClean="0">
              <a:solidFill>
                <a:srgbClr val="FFFF00"/>
              </a:solidFill>
            </a:endParaRPr>
          </a:p>
          <a:p>
            <a:r>
              <a:rPr lang="ru-RU" sz="2800" dirty="0" smtClean="0">
                <a:solidFill>
                  <a:srgbClr val="FFFF00"/>
                </a:solidFill>
              </a:rPr>
              <a:t>   </a:t>
            </a:r>
          </a:p>
          <a:p>
            <a:r>
              <a:rPr lang="ru-RU" sz="2800" dirty="0" smtClean="0">
                <a:solidFill>
                  <a:srgbClr val="FFFF00"/>
                </a:solidFill>
              </a:rPr>
              <a:t> </a:t>
            </a:r>
            <a:endParaRPr lang="ru-RU" sz="2800" baseline="30000" dirty="0" smtClean="0">
              <a:solidFill>
                <a:srgbClr val="FFFF00"/>
              </a:solidFill>
            </a:endParaRP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E9B8A1-378D-47A5-A139-2BE7D422AAE7}" type="slidenum">
              <a:rPr lang="ru-RU" smtClean="0"/>
              <a:pPr>
                <a:defRPr/>
              </a:pPr>
              <a:t>40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7250" y="214313"/>
            <a:ext cx="7358063" cy="642937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Недетерминированность  КСГ  недопустима !!!</a:t>
            </a: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357188" y="1486903"/>
            <a:ext cx="878681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dirty="0" smtClean="0">
                <a:solidFill>
                  <a:srgbClr val="FFFF00"/>
                </a:solidFill>
              </a:rPr>
              <a:t> Пусть</a:t>
            </a:r>
            <a:r>
              <a:rPr lang="en-US" sz="3200" dirty="0" smtClean="0">
                <a:solidFill>
                  <a:srgbClr val="FFFF00"/>
                </a:solidFill>
              </a:rPr>
              <a:t>    V ==  &lt;</a:t>
            </a:r>
            <a:r>
              <a:rPr lang="ru-RU" sz="3200" dirty="0" smtClean="0">
                <a:solidFill>
                  <a:srgbClr val="FFFF00"/>
                </a:solidFill>
              </a:rPr>
              <a:t>выражение</a:t>
            </a:r>
            <a:r>
              <a:rPr lang="en-US" sz="3200" dirty="0" smtClean="0">
                <a:solidFill>
                  <a:srgbClr val="FFFF00"/>
                </a:solidFill>
              </a:rPr>
              <a:t>&gt;      a == &lt;</a:t>
            </a:r>
            <a:r>
              <a:rPr lang="ru-RU" sz="3200" dirty="0" err="1" smtClean="0">
                <a:solidFill>
                  <a:srgbClr val="FFFF00"/>
                </a:solidFill>
              </a:rPr>
              <a:t>идент</a:t>
            </a:r>
            <a:r>
              <a:rPr lang="en-US" sz="3200" dirty="0" smtClean="0">
                <a:solidFill>
                  <a:srgbClr val="FFFF00"/>
                </a:solidFill>
              </a:rPr>
              <a:t>&gt;</a:t>
            </a:r>
            <a:endParaRPr lang="ru-RU" sz="3200" dirty="0" smtClean="0">
              <a:solidFill>
                <a:srgbClr val="FFFF00"/>
              </a:solidFill>
            </a:endParaRPr>
          </a:p>
          <a:p>
            <a:r>
              <a:rPr lang="en-US" sz="3200" dirty="0" smtClean="0">
                <a:solidFill>
                  <a:srgbClr val="FFFF00"/>
                </a:solidFill>
              </a:rPr>
              <a:t>G:  V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V+V  |  V-V  |  V*V  | V/V  |  (V)</a:t>
            </a:r>
            <a:r>
              <a:rPr lang="ru-RU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>
                <a:solidFill>
                  <a:srgbClr val="FFFF00"/>
                </a:solidFill>
              </a:rPr>
              <a:t> |  a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E9B8A1-378D-47A5-A139-2BE7D422AAE7}" type="slidenum">
              <a:rPr lang="ru-RU" smtClean="0"/>
              <a:pPr>
                <a:defRPr/>
              </a:pPr>
              <a:t>41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86058"/>
            <a:ext cx="9144000" cy="335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7250" y="214313"/>
            <a:ext cx="7358063" cy="642937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Выражения</a:t>
            </a: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357188" y="857250"/>
            <a:ext cx="8786812" cy="550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>
                <a:solidFill>
                  <a:srgbClr val="FFFF00"/>
                </a:solidFill>
              </a:rPr>
              <a:t>Нет понятия логического, арифметического и т.п. выражения</a:t>
            </a:r>
            <a:r>
              <a:rPr lang="en-US" sz="3200">
                <a:solidFill>
                  <a:srgbClr val="FFFF00"/>
                </a:solidFill>
              </a:rPr>
              <a:t>:</a:t>
            </a:r>
          </a:p>
          <a:p>
            <a:endParaRPr lang="en-US" sz="3200">
              <a:solidFill>
                <a:srgbClr val="FFFF00"/>
              </a:solidFill>
            </a:endParaRPr>
          </a:p>
          <a:p>
            <a:r>
              <a:rPr lang="ru-RU" sz="3200">
                <a:solidFill>
                  <a:srgbClr val="FFFF00"/>
                </a:solidFill>
              </a:rPr>
              <a:t>Работает семантика контекстных условий для контроля корректности выражений</a:t>
            </a:r>
            <a:r>
              <a:rPr lang="en-US" sz="3200">
                <a:solidFill>
                  <a:srgbClr val="FFFF00"/>
                </a:solidFill>
              </a:rPr>
              <a:t>:</a:t>
            </a:r>
          </a:p>
          <a:p>
            <a:endParaRPr lang="en-US" sz="3200">
              <a:solidFill>
                <a:srgbClr val="FFFF00"/>
              </a:solidFill>
            </a:endParaRPr>
          </a:p>
          <a:p>
            <a:r>
              <a:rPr lang="en-US" sz="3200">
                <a:solidFill>
                  <a:srgbClr val="FFFF00"/>
                </a:solidFill>
              </a:rPr>
              <a:t>int x, z[3][100],  T[100]; </a:t>
            </a:r>
          </a:p>
          <a:p>
            <a:r>
              <a:rPr lang="en-US" sz="3200">
                <a:solidFill>
                  <a:srgbClr val="FFFF00"/>
                </a:solidFill>
              </a:rPr>
              <a:t>bool y;</a:t>
            </a:r>
          </a:p>
          <a:p>
            <a:r>
              <a:rPr lang="en-US" sz="3200"/>
              <a:t>x[i] = z * y(6.7) – 5;</a:t>
            </a:r>
            <a:r>
              <a:rPr lang="ru-RU" sz="3200"/>
              <a:t>   // семантические ошибки</a:t>
            </a:r>
            <a:endParaRPr lang="en-US" sz="3200"/>
          </a:p>
          <a:p>
            <a:r>
              <a:rPr lang="en-US" sz="3200"/>
              <a:t>T[i] = x * sin(6.7) – 5;  // </a:t>
            </a:r>
            <a:r>
              <a:rPr lang="ru-RU" sz="3200"/>
              <a:t>верная конструкция</a:t>
            </a:r>
            <a:endParaRPr lang="en-US" sz="3200"/>
          </a:p>
          <a:p>
            <a:r>
              <a:rPr lang="en-US" sz="3200"/>
              <a:t>double  a = x – 7.78;</a:t>
            </a:r>
            <a:r>
              <a:rPr lang="ru-RU" sz="3200"/>
              <a:t>   </a:t>
            </a:r>
            <a:r>
              <a:rPr lang="en-US" sz="3200"/>
              <a:t>  // </a:t>
            </a:r>
            <a:r>
              <a:rPr lang="ru-RU" sz="3200"/>
              <a:t>приведение типов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E9B8A1-378D-47A5-A139-2BE7D422AAE7}" type="slidenum">
              <a:rPr lang="ru-RU" smtClean="0"/>
              <a:pPr>
                <a:defRPr/>
              </a:pPr>
              <a:t>42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7250" y="214313"/>
            <a:ext cx="7358063" cy="642937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Синтаксис выражений</a:t>
            </a: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357188" y="857250"/>
            <a:ext cx="8786812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>
                <a:solidFill>
                  <a:srgbClr val="FFFF00"/>
                </a:solidFill>
              </a:rPr>
              <a:t>1 Упорядочить группы операций по приоритетам, начиная с низкоприоритетных .</a:t>
            </a:r>
          </a:p>
          <a:p>
            <a:r>
              <a:rPr lang="ru-RU" sz="3200">
                <a:solidFill>
                  <a:srgbClr val="FFFF00"/>
                </a:solidFill>
              </a:rPr>
              <a:t>2 Каждой группе поставить в соответствие нетерминал А1, А2, А3,</a:t>
            </a:r>
            <a:r>
              <a:rPr lang="en-US" sz="3200">
                <a:solidFill>
                  <a:srgbClr val="FFFF00"/>
                </a:solidFill>
              </a:rPr>
              <a:t> </a:t>
            </a:r>
            <a:r>
              <a:rPr lang="ru-RU" sz="3200">
                <a:solidFill>
                  <a:srgbClr val="FFFF00"/>
                </a:solidFill>
              </a:rPr>
              <a:t>…</a:t>
            </a:r>
            <a:r>
              <a:rPr lang="en-US" sz="3200">
                <a:solidFill>
                  <a:srgbClr val="FFFF00"/>
                </a:solidFill>
              </a:rPr>
              <a:t> ,An</a:t>
            </a:r>
            <a:endParaRPr lang="ru-RU" sz="3200">
              <a:solidFill>
                <a:srgbClr val="FFFF00"/>
              </a:solidFill>
            </a:endParaRPr>
          </a:p>
          <a:p>
            <a:r>
              <a:rPr lang="ru-RU" sz="3200">
                <a:solidFill>
                  <a:srgbClr val="FFFF00"/>
                </a:solidFill>
              </a:rPr>
              <a:t>3 Для каждого нетерминала </a:t>
            </a:r>
            <a:r>
              <a:rPr lang="en-US" sz="3200">
                <a:solidFill>
                  <a:srgbClr val="FFFF00"/>
                </a:solidFill>
              </a:rPr>
              <a:t>Ai </a:t>
            </a:r>
            <a:r>
              <a:rPr lang="ru-RU" sz="3200">
                <a:solidFill>
                  <a:srgbClr val="FFFF00"/>
                </a:solidFill>
              </a:rPr>
              <a:t> записать правила для каждой операции группы(см. следующий слайд)</a:t>
            </a:r>
          </a:p>
          <a:p>
            <a:r>
              <a:rPr lang="ru-RU" sz="3200">
                <a:solidFill>
                  <a:srgbClr val="FFFF00"/>
                </a:solidFill>
              </a:rPr>
              <a:t>4 Добавить правила, соответствующие неприменению операции</a:t>
            </a:r>
          </a:p>
          <a:p>
            <a:r>
              <a:rPr lang="en-US" sz="3200">
                <a:solidFill>
                  <a:srgbClr val="FFFF00"/>
                </a:solidFill>
              </a:rPr>
              <a:t>Ai </a:t>
            </a:r>
            <a:r>
              <a:rPr lang="en-US" sz="3200">
                <a:solidFill>
                  <a:srgbClr val="FFFF00"/>
                </a:solidFill>
                <a:sym typeface="Wingdings" pitchFamily="2" charset="2"/>
              </a:rPr>
              <a:t> Ai+1</a:t>
            </a:r>
          </a:p>
          <a:p>
            <a:r>
              <a:rPr lang="en-US" sz="3200">
                <a:solidFill>
                  <a:srgbClr val="FFFF00"/>
                </a:solidFill>
                <a:sym typeface="Wingdings" pitchFamily="2" charset="2"/>
              </a:rPr>
              <a:t>5 </a:t>
            </a:r>
            <a:r>
              <a:rPr lang="ru-RU" sz="3200">
                <a:solidFill>
                  <a:srgbClr val="FFFF00"/>
                </a:solidFill>
                <a:sym typeface="Wingdings" pitchFamily="2" charset="2"/>
              </a:rPr>
              <a:t>Определить правила для элементарного выражения </a:t>
            </a:r>
            <a:r>
              <a:rPr lang="en-US" sz="3200">
                <a:solidFill>
                  <a:srgbClr val="FFFF00"/>
                </a:solidFill>
                <a:sym typeface="Wingdings" pitchFamily="2" charset="2"/>
              </a:rPr>
              <a:t>An+1</a:t>
            </a:r>
            <a:r>
              <a:rPr lang="ru-RU" sz="3200">
                <a:solidFill>
                  <a:srgbClr val="FFFF00"/>
                </a:solidFill>
                <a:sym typeface="Wingdings" pitchFamily="2" charset="2"/>
              </a:rPr>
              <a:t> 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6D324E-DE5F-457B-96E8-C67E4E45F301}" type="slidenum">
              <a:rPr lang="ru-RU" smtClean="0"/>
              <a:pPr>
                <a:defRPr/>
              </a:pPr>
              <a:t>43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7250" y="214313"/>
            <a:ext cx="7429500" cy="1214437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Правила для группы многократных операций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357188" y="1762125"/>
            <a:ext cx="8786812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>
                <a:solidFill>
                  <a:srgbClr val="FFFF00"/>
                </a:solidFill>
              </a:rPr>
              <a:t>Операции многократные, т.е. разрешается  запись   а*а*а*а</a:t>
            </a:r>
            <a:endParaRPr lang="en-US" sz="3200">
              <a:solidFill>
                <a:srgbClr val="FFFF00"/>
              </a:solidFill>
            </a:endParaRPr>
          </a:p>
          <a:p>
            <a:endParaRPr lang="en-US" sz="3200">
              <a:solidFill>
                <a:srgbClr val="FFFF00"/>
              </a:solidFill>
            </a:endParaRPr>
          </a:p>
          <a:p>
            <a:r>
              <a:rPr lang="ru-RU" sz="3200">
                <a:solidFill>
                  <a:srgbClr val="FFFF00"/>
                </a:solidFill>
              </a:rPr>
              <a:t>Операция бинарная</a:t>
            </a:r>
          </a:p>
          <a:p>
            <a:r>
              <a:rPr lang="ru-RU" sz="3200">
                <a:solidFill>
                  <a:srgbClr val="FFFF00"/>
                </a:solidFill>
              </a:rPr>
              <a:t>     выполнение слева направо  </a:t>
            </a:r>
            <a:r>
              <a:rPr lang="en-US" sz="3200">
                <a:solidFill>
                  <a:srgbClr val="FFFF00"/>
                </a:solidFill>
              </a:rPr>
              <a:t>Ai </a:t>
            </a:r>
            <a:r>
              <a:rPr lang="en-US" sz="3200">
                <a:solidFill>
                  <a:srgbClr val="FFFF00"/>
                </a:solidFill>
                <a:sym typeface="Wingdings" pitchFamily="2" charset="2"/>
              </a:rPr>
              <a:t> Ai * Ai+1</a:t>
            </a:r>
          </a:p>
          <a:p>
            <a:r>
              <a:rPr lang="en-US" sz="3200">
                <a:solidFill>
                  <a:srgbClr val="FFFF00"/>
                </a:solidFill>
                <a:sym typeface="Wingdings" pitchFamily="2" charset="2"/>
              </a:rPr>
              <a:t>                           </a:t>
            </a:r>
            <a:r>
              <a:rPr lang="ru-RU" sz="3200">
                <a:solidFill>
                  <a:srgbClr val="FFFF00"/>
                </a:solidFill>
                <a:sym typeface="Wingdings" pitchFamily="2" charset="2"/>
              </a:rPr>
              <a:t>справа налево </a:t>
            </a:r>
            <a:r>
              <a:rPr lang="en-US" sz="3200">
                <a:solidFill>
                  <a:srgbClr val="FFFF00"/>
                </a:solidFill>
                <a:sym typeface="Wingdings" pitchFamily="2" charset="2"/>
              </a:rPr>
              <a:t>Ai  Ai+1 * Ai</a:t>
            </a:r>
          </a:p>
          <a:p>
            <a:endParaRPr lang="en-US" sz="320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ru-RU" sz="3200">
                <a:solidFill>
                  <a:srgbClr val="FFFF00"/>
                </a:solidFill>
                <a:sym typeface="Wingdings" pitchFamily="2" charset="2"/>
              </a:rPr>
              <a:t>Операция префиксная унарная  </a:t>
            </a:r>
            <a:r>
              <a:rPr lang="en-US" sz="3200">
                <a:solidFill>
                  <a:srgbClr val="FFFF00"/>
                </a:solidFill>
                <a:sym typeface="Wingdings" pitchFamily="2" charset="2"/>
              </a:rPr>
              <a:t>Ai  * Ai</a:t>
            </a:r>
          </a:p>
          <a:p>
            <a:r>
              <a:rPr lang="en-US" sz="3200">
                <a:solidFill>
                  <a:srgbClr val="FFFF00"/>
                </a:solidFill>
                <a:sym typeface="Wingdings" pitchFamily="2" charset="2"/>
              </a:rPr>
              <a:t>                  </a:t>
            </a:r>
            <a:r>
              <a:rPr lang="ru-RU" sz="3200">
                <a:solidFill>
                  <a:srgbClr val="FFFF00"/>
                </a:solidFill>
                <a:sym typeface="Wingdings" pitchFamily="2" charset="2"/>
              </a:rPr>
              <a:t>постфиксная унарная  </a:t>
            </a:r>
            <a:r>
              <a:rPr lang="en-US" sz="3200">
                <a:solidFill>
                  <a:srgbClr val="FFFF00"/>
                </a:solidFill>
                <a:sym typeface="Wingdings" pitchFamily="2" charset="2"/>
              </a:rPr>
              <a:t>Ai  Ai *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205CCB-CC68-4D42-801E-4646322C3BE7}" type="slidenum">
              <a:rPr lang="ru-RU" smtClean="0"/>
              <a:pPr>
                <a:defRPr/>
              </a:pPr>
              <a:t>44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7250" y="214313"/>
            <a:ext cx="7643813" cy="1285875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Правила для группы однократных операций</a:t>
            </a: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357188" y="2325688"/>
            <a:ext cx="8786812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>
                <a:solidFill>
                  <a:srgbClr val="FFFF00"/>
                </a:solidFill>
              </a:rPr>
              <a:t>Операции  однократные, т.е.  НЕ разрешается  запись   а*а*а*а</a:t>
            </a:r>
            <a:endParaRPr lang="en-US" sz="3200">
              <a:solidFill>
                <a:srgbClr val="FFFF00"/>
              </a:solidFill>
            </a:endParaRPr>
          </a:p>
          <a:p>
            <a:endParaRPr lang="en-US" sz="3200">
              <a:solidFill>
                <a:srgbClr val="FFFF00"/>
              </a:solidFill>
            </a:endParaRPr>
          </a:p>
          <a:p>
            <a:r>
              <a:rPr lang="ru-RU" sz="3200">
                <a:solidFill>
                  <a:srgbClr val="FFFF00"/>
                </a:solidFill>
              </a:rPr>
              <a:t>Операция бинарная</a:t>
            </a:r>
          </a:p>
          <a:p>
            <a:r>
              <a:rPr lang="ru-RU" sz="3200">
                <a:solidFill>
                  <a:srgbClr val="FFFF00"/>
                </a:solidFill>
              </a:rPr>
              <a:t>                     </a:t>
            </a:r>
            <a:r>
              <a:rPr lang="en-US" sz="3200">
                <a:solidFill>
                  <a:srgbClr val="FFFF00"/>
                </a:solidFill>
              </a:rPr>
              <a:t>Ai </a:t>
            </a:r>
            <a:r>
              <a:rPr lang="en-US" sz="3200">
                <a:solidFill>
                  <a:srgbClr val="FFFF00"/>
                </a:solidFill>
                <a:sym typeface="Wingdings" pitchFamily="2" charset="2"/>
              </a:rPr>
              <a:t> Ai </a:t>
            </a:r>
            <a:r>
              <a:rPr lang="ru-RU" sz="3200">
                <a:solidFill>
                  <a:srgbClr val="FFFF00"/>
                </a:solidFill>
                <a:sym typeface="Wingdings" pitchFamily="2" charset="2"/>
              </a:rPr>
              <a:t>+1</a:t>
            </a:r>
            <a:r>
              <a:rPr lang="en-US" sz="3200">
                <a:solidFill>
                  <a:srgbClr val="FFFF00"/>
                </a:solidFill>
                <a:sym typeface="Wingdings" pitchFamily="2" charset="2"/>
              </a:rPr>
              <a:t>* Ai+1</a:t>
            </a:r>
          </a:p>
          <a:p>
            <a:r>
              <a:rPr lang="en-US" sz="3200">
                <a:solidFill>
                  <a:srgbClr val="FFFF00"/>
                </a:solidFill>
                <a:sym typeface="Wingdings" pitchFamily="2" charset="2"/>
              </a:rPr>
              <a:t>                           </a:t>
            </a:r>
          </a:p>
          <a:p>
            <a:r>
              <a:rPr lang="ru-RU" sz="3200">
                <a:solidFill>
                  <a:srgbClr val="FFFF00"/>
                </a:solidFill>
                <a:sym typeface="Wingdings" pitchFamily="2" charset="2"/>
              </a:rPr>
              <a:t>Операция префиксная унарная  </a:t>
            </a:r>
            <a:r>
              <a:rPr lang="en-US" sz="3200">
                <a:solidFill>
                  <a:srgbClr val="FFFF00"/>
                </a:solidFill>
                <a:sym typeface="Wingdings" pitchFamily="2" charset="2"/>
              </a:rPr>
              <a:t>Ai  * Ai</a:t>
            </a:r>
            <a:r>
              <a:rPr lang="ru-RU" sz="3200">
                <a:solidFill>
                  <a:srgbClr val="FFFF00"/>
                </a:solidFill>
                <a:sym typeface="Wingdings" pitchFamily="2" charset="2"/>
              </a:rPr>
              <a:t>+1</a:t>
            </a:r>
            <a:endParaRPr lang="en-US" sz="320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200">
                <a:solidFill>
                  <a:srgbClr val="FFFF00"/>
                </a:solidFill>
                <a:sym typeface="Wingdings" pitchFamily="2" charset="2"/>
              </a:rPr>
              <a:t>                  </a:t>
            </a:r>
            <a:r>
              <a:rPr lang="ru-RU" sz="3200">
                <a:solidFill>
                  <a:srgbClr val="FFFF00"/>
                </a:solidFill>
                <a:sym typeface="Wingdings" pitchFamily="2" charset="2"/>
              </a:rPr>
              <a:t>постфиксная унарная  </a:t>
            </a:r>
            <a:r>
              <a:rPr lang="en-US" sz="3200">
                <a:solidFill>
                  <a:srgbClr val="FFFF00"/>
                </a:solidFill>
                <a:sym typeface="Wingdings" pitchFamily="2" charset="2"/>
              </a:rPr>
              <a:t>Ai  Ai </a:t>
            </a:r>
            <a:r>
              <a:rPr lang="ru-RU" sz="3200">
                <a:solidFill>
                  <a:srgbClr val="FFFF00"/>
                </a:solidFill>
                <a:sym typeface="Wingdings" pitchFamily="2" charset="2"/>
              </a:rPr>
              <a:t>+1</a:t>
            </a:r>
            <a:r>
              <a:rPr lang="en-US" sz="3200">
                <a:solidFill>
                  <a:srgbClr val="FFFF00"/>
                </a:solidFill>
                <a:sym typeface="Wingdings" pitchFamily="2" charset="2"/>
              </a:rPr>
              <a:t>*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EFF750-B699-4F8C-85B3-72A326C92548}" type="slidenum">
              <a:rPr lang="ru-RU" smtClean="0"/>
              <a:pPr>
                <a:defRPr/>
              </a:pPr>
              <a:t>45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7250" y="214313"/>
            <a:ext cx="7358063" cy="642937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Пример  выражения с  бинарными       операциями</a:t>
            </a: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357188" y="1630363"/>
            <a:ext cx="8786812" cy="403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FF00"/>
                </a:solidFill>
              </a:rPr>
              <a:t>A1    &gt;  &lt;  ==</a:t>
            </a:r>
          </a:p>
          <a:p>
            <a:r>
              <a:rPr lang="en-US" sz="3200">
                <a:solidFill>
                  <a:srgbClr val="FFFF00"/>
                </a:solidFill>
              </a:rPr>
              <a:t>A2    +   -</a:t>
            </a:r>
          </a:p>
          <a:p>
            <a:r>
              <a:rPr lang="en-US" sz="3200">
                <a:solidFill>
                  <a:srgbClr val="FFFF00"/>
                </a:solidFill>
              </a:rPr>
              <a:t>A3   *   /</a:t>
            </a:r>
          </a:p>
          <a:p>
            <a:endParaRPr lang="en-US" sz="3200">
              <a:solidFill>
                <a:srgbClr val="FFFF00"/>
              </a:solidFill>
            </a:endParaRPr>
          </a:p>
          <a:p>
            <a:r>
              <a:rPr lang="en-US" sz="3200">
                <a:solidFill>
                  <a:srgbClr val="FFFF00"/>
                </a:solidFill>
              </a:rPr>
              <a:t>A1 </a:t>
            </a:r>
            <a:r>
              <a:rPr lang="en-US" sz="3200">
                <a:solidFill>
                  <a:srgbClr val="FFFF00"/>
                </a:solidFill>
                <a:sym typeface="Wingdings" pitchFamily="2" charset="2"/>
              </a:rPr>
              <a:t> A1 &gt; A2   |  A1 &lt; A2  |  A1 == A2   |   A2</a:t>
            </a:r>
          </a:p>
          <a:p>
            <a:r>
              <a:rPr lang="en-US" sz="3200">
                <a:solidFill>
                  <a:srgbClr val="FFFF00"/>
                </a:solidFill>
                <a:sym typeface="Wingdings" pitchFamily="2" charset="2"/>
              </a:rPr>
              <a:t>A2  A2 + A3   |    A2 – A3   |  A3</a:t>
            </a:r>
          </a:p>
          <a:p>
            <a:r>
              <a:rPr lang="en-US" sz="3200">
                <a:solidFill>
                  <a:srgbClr val="FFFF00"/>
                </a:solidFill>
                <a:sym typeface="Wingdings" pitchFamily="2" charset="2"/>
              </a:rPr>
              <a:t>A3  A3 * A4   |   A3 / A4  </a:t>
            </a:r>
            <a:r>
              <a:rPr lang="ru-RU" sz="320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3200">
                <a:solidFill>
                  <a:srgbClr val="FFFF00"/>
                </a:solidFill>
                <a:sym typeface="Wingdings" pitchFamily="2" charset="2"/>
              </a:rPr>
              <a:t>|   A4</a:t>
            </a:r>
          </a:p>
          <a:p>
            <a:r>
              <a:rPr lang="en-US" sz="3200">
                <a:solidFill>
                  <a:srgbClr val="FFFF00"/>
                </a:solidFill>
                <a:sym typeface="Wingdings" pitchFamily="2" charset="2"/>
              </a:rPr>
              <a:t>A4  &lt;</a:t>
            </a:r>
            <a:r>
              <a:rPr lang="ru-RU" sz="3200">
                <a:solidFill>
                  <a:srgbClr val="FFFF00"/>
                </a:solidFill>
                <a:sym typeface="Wingdings" pitchFamily="2" charset="2"/>
              </a:rPr>
              <a:t>идентификатор</a:t>
            </a:r>
            <a:r>
              <a:rPr lang="en-US" sz="3200">
                <a:solidFill>
                  <a:srgbClr val="FFFF00"/>
                </a:solidFill>
                <a:sym typeface="Wingdings" pitchFamily="2" charset="2"/>
              </a:rPr>
              <a:t>&gt;  | &lt;</a:t>
            </a:r>
            <a:r>
              <a:rPr lang="ru-RU" sz="3200">
                <a:solidFill>
                  <a:srgbClr val="FFFF00"/>
                </a:solidFill>
                <a:sym typeface="Wingdings" pitchFamily="2" charset="2"/>
              </a:rPr>
              <a:t>константа</a:t>
            </a:r>
            <a:r>
              <a:rPr lang="en-US" sz="3200">
                <a:solidFill>
                  <a:srgbClr val="FFFF00"/>
                </a:solidFill>
                <a:sym typeface="Wingdings" pitchFamily="2" charset="2"/>
              </a:rPr>
              <a:t>&gt;  | (A1)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4CF082-FC35-44AA-840F-6A78EB19EB0D}" type="slidenum">
              <a:rPr lang="ru-RU" smtClean="0"/>
              <a:pPr>
                <a:defRPr/>
              </a:pPr>
              <a:t>46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85750"/>
            <a:ext cx="8858250" cy="642938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Лабораторная работа  №1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357188" y="1357298"/>
            <a:ext cx="8786812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dirty="0" smtClean="0">
                <a:solidFill>
                  <a:srgbClr val="FFFF00"/>
                </a:solidFill>
              </a:rPr>
              <a:t>1. Построить КС-грамматику по заданию в учебнике (№ задания == номер в списке группы) </a:t>
            </a:r>
            <a:endParaRPr lang="ru-RU" sz="3200" dirty="0">
              <a:solidFill>
                <a:srgbClr val="FFFF00"/>
              </a:solidFill>
            </a:endParaRPr>
          </a:p>
          <a:p>
            <a:r>
              <a:rPr lang="ru-RU" sz="3200" dirty="0">
                <a:solidFill>
                  <a:srgbClr val="FFFF00"/>
                </a:solidFill>
              </a:rPr>
              <a:t>2 </a:t>
            </a:r>
            <a:r>
              <a:rPr lang="ru-RU" sz="3200" dirty="0" smtClean="0">
                <a:solidFill>
                  <a:srgbClr val="FFFF00"/>
                </a:solidFill>
              </a:rPr>
              <a:t>. Построить деревья разбора для двух разных цепочек </a:t>
            </a:r>
            <a:endParaRPr lang="ru-RU" sz="3200" dirty="0">
              <a:solidFill>
                <a:srgbClr val="FFFF00"/>
              </a:solidFill>
            </a:endParaRPr>
          </a:p>
          <a:p>
            <a:endParaRPr lang="ru-RU" sz="3200" dirty="0">
              <a:solidFill>
                <a:srgbClr val="FFFF00"/>
              </a:solidFill>
            </a:endParaRPr>
          </a:p>
          <a:p>
            <a:r>
              <a:rPr lang="ru-RU" sz="3200" dirty="0">
                <a:solidFill>
                  <a:srgbClr val="FFFF00"/>
                </a:solidFill>
              </a:rPr>
              <a:t>Учебное пособие (содержит  теоретический материал  и  пример  выполнения задания):</a:t>
            </a:r>
          </a:p>
          <a:p>
            <a:pPr>
              <a:buFont typeface="Arial" charset="0"/>
              <a:buChar char="•"/>
            </a:pPr>
            <a:r>
              <a:rPr lang="ru-RU" sz="3200" dirty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</a:rPr>
              <a:t>глава </a:t>
            </a:r>
            <a:r>
              <a:rPr lang="ru-RU" sz="3200" dirty="0">
                <a:solidFill>
                  <a:srgbClr val="FFFF00"/>
                </a:solidFill>
              </a:rPr>
              <a:t>1 </a:t>
            </a:r>
            <a:r>
              <a:rPr lang="ru-RU" sz="3200" dirty="0" smtClean="0">
                <a:solidFill>
                  <a:srgbClr val="FFFF00"/>
                </a:solidFill>
              </a:rPr>
              <a:t>-  </a:t>
            </a:r>
            <a:r>
              <a:rPr lang="ru-RU" sz="3200" dirty="0">
                <a:solidFill>
                  <a:srgbClr val="FFFF00"/>
                </a:solidFill>
              </a:rPr>
              <a:t>материал по   </a:t>
            </a:r>
            <a:r>
              <a:rPr lang="ru-RU" sz="3200" dirty="0" smtClean="0">
                <a:solidFill>
                  <a:srgbClr val="FFFF00"/>
                </a:solidFill>
              </a:rPr>
              <a:t>грамматикам</a:t>
            </a:r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2DBC48-2EE8-4EF2-9839-88CDBB76D522}" type="slidenum">
              <a:rPr lang="ru-RU" smtClean="0"/>
              <a:pPr>
                <a:defRPr/>
              </a:pPr>
              <a:t>47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85750"/>
            <a:ext cx="8858250" cy="642938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Лабораторная работа  № 2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357188" y="1357298"/>
            <a:ext cx="878681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dirty="0" smtClean="0">
                <a:solidFill>
                  <a:srgbClr val="FFFF00"/>
                </a:solidFill>
              </a:rPr>
              <a:t>1.  Построить таблицу приоритетов операций языка программирования индивидуального задания</a:t>
            </a:r>
          </a:p>
          <a:p>
            <a:r>
              <a:rPr lang="ru-RU" sz="3200" dirty="0" smtClean="0">
                <a:solidFill>
                  <a:srgbClr val="FFFF00"/>
                </a:solidFill>
              </a:rPr>
              <a:t>2. Построить КС-грамматику  языка  программирования  индивидуального задания </a:t>
            </a:r>
          </a:p>
          <a:p>
            <a:endParaRPr lang="ru-RU" sz="3200" dirty="0" smtClean="0">
              <a:solidFill>
                <a:srgbClr val="FFFF00"/>
              </a:solidFill>
            </a:endParaRPr>
          </a:p>
          <a:p>
            <a:endParaRPr lang="ru-RU" sz="3200" dirty="0">
              <a:solidFill>
                <a:srgbClr val="FFFF00"/>
              </a:solidFill>
            </a:endParaRPr>
          </a:p>
          <a:p>
            <a:r>
              <a:rPr lang="ru-RU" sz="3200" dirty="0">
                <a:solidFill>
                  <a:srgbClr val="FFFF00"/>
                </a:solidFill>
              </a:rPr>
              <a:t>Учебное пособие (содержит  теоретический материал  и  пример  выполнения задания):</a:t>
            </a:r>
          </a:p>
          <a:p>
            <a:pPr>
              <a:buFont typeface="Arial" charset="0"/>
              <a:buChar char="•"/>
            </a:pPr>
            <a:r>
              <a:rPr lang="ru-RU" sz="3200" dirty="0">
                <a:solidFill>
                  <a:srgbClr val="FFFF00"/>
                </a:solidFill>
              </a:rPr>
              <a:t> </a:t>
            </a:r>
            <a:r>
              <a:rPr lang="ru-RU" sz="3200" dirty="0" smtClean="0">
                <a:solidFill>
                  <a:srgbClr val="FFFF00"/>
                </a:solidFill>
              </a:rPr>
              <a:t>глава   3</a:t>
            </a:r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2DBC48-2EE8-4EF2-9839-88CDBB76D522}" type="slidenum">
              <a:rPr lang="ru-RU" smtClean="0"/>
              <a:pPr>
                <a:defRPr/>
              </a:pPr>
              <a:t>48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85750"/>
            <a:ext cx="8858250" cy="642938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Языки, грамматика, автоматы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357188" y="1071546"/>
            <a:ext cx="8786812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buAutoNum type="arabicPeriod"/>
            </a:pPr>
            <a:r>
              <a:rPr lang="ru-RU" sz="3200" dirty="0" smtClean="0">
                <a:solidFill>
                  <a:srgbClr val="FFFF00"/>
                </a:solidFill>
              </a:rPr>
              <a:t>Грамматика порождает язык</a:t>
            </a:r>
          </a:p>
          <a:p>
            <a:pPr marL="514350" indent="-514350">
              <a:buAutoNum type="arabicPeriod"/>
            </a:pPr>
            <a:r>
              <a:rPr lang="ru-RU" sz="3200" dirty="0" smtClean="0">
                <a:solidFill>
                  <a:srgbClr val="FFFF00"/>
                </a:solidFill>
              </a:rPr>
              <a:t>Автомат распознает  язык</a:t>
            </a:r>
          </a:p>
          <a:p>
            <a:pPr marL="514350" indent="-514350">
              <a:buAutoNum type="arabicPeriod"/>
            </a:pPr>
            <a:r>
              <a:rPr lang="ru-RU" sz="3200" dirty="0" smtClean="0">
                <a:solidFill>
                  <a:srgbClr val="FFFF00"/>
                </a:solidFill>
              </a:rPr>
              <a:t>Программист использует (1)  при создании программы</a:t>
            </a:r>
          </a:p>
          <a:p>
            <a:pPr marL="514350" indent="-514350">
              <a:buAutoNum type="arabicPeriod"/>
            </a:pPr>
            <a:r>
              <a:rPr lang="ru-RU" sz="3200" dirty="0" smtClean="0">
                <a:solidFill>
                  <a:srgbClr val="FFFF00"/>
                </a:solidFill>
              </a:rPr>
              <a:t>Транслятор использует (2) в процессе работы</a:t>
            </a:r>
          </a:p>
          <a:p>
            <a:pPr marL="514350" indent="-514350">
              <a:buAutoNum type="arabicPeriod"/>
            </a:pPr>
            <a:r>
              <a:rPr lang="ru-RU" sz="3200" dirty="0" smtClean="0">
                <a:solidFill>
                  <a:srgbClr val="FFFF00"/>
                </a:solidFill>
              </a:rPr>
              <a:t>Вывод: (1)  и (2)  должны  быть эквивалентны</a:t>
            </a:r>
          </a:p>
          <a:p>
            <a:pPr marL="514350" indent="-514350"/>
            <a:endParaRPr lang="ru-RU" sz="3200" dirty="0" smtClean="0">
              <a:solidFill>
                <a:srgbClr val="FFFF00"/>
              </a:solidFill>
            </a:endParaRPr>
          </a:p>
          <a:p>
            <a:pPr marL="514350" indent="-514350"/>
            <a:r>
              <a:rPr lang="ru-RU" sz="3200" dirty="0" smtClean="0">
                <a:solidFill>
                  <a:srgbClr val="FFFF00"/>
                </a:solidFill>
              </a:rPr>
              <a:t>Разработчик транслятора  создает  грамматику, выбирает метод распознавания, реализует метод распознавания в соответствии с  грамматикой</a:t>
            </a:r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2DBC48-2EE8-4EF2-9839-88CDBB76D522}" type="slidenum">
              <a:rPr lang="ru-RU" smtClean="0"/>
              <a:pPr>
                <a:defRPr/>
              </a:pPr>
              <a:t>49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7250" y="214313"/>
            <a:ext cx="7358063" cy="642937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Отчеты по работам</a:t>
            </a:r>
            <a:endParaRPr lang="ru-RU" b="1" dirty="0" smtClean="0">
              <a:solidFill>
                <a:srgbClr val="F5F01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357188" y="1143000"/>
            <a:ext cx="8786812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1800"/>
              </a:spcBef>
              <a:defRPr/>
            </a:pPr>
            <a:r>
              <a:rPr lang="ru-RU" sz="3000" dirty="0" smtClean="0"/>
              <a:t>Отчет по каждой работе  в электронном виде должен быть оформлен и сдан</a:t>
            </a:r>
            <a:r>
              <a:rPr lang="en-US" sz="3000" dirty="0" smtClean="0"/>
              <a:t>:</a:t>
            </a:r>
            <a:endParaRPr lang="ru-RU" sz="3000" dirty="0" smtClean="0"/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  <a:defRPr/>
            </a:pPr>
            <a:r>
              <a:rPr lang="ru-RU" sz="3000" dirty="0" smtClean="0"/>
              <a:t>Отчет по каждой работе оформляется в виде одного файла </a:t>
            </a:r>
            <a:r>
              <a:rPr lang="ru-RU" sz="3000" dirty="0" smtClean="0"/>
              <a:t>  </a:t>
            </a:r>
            <a:r>
              <a:rPr lang="ru-RU" sz="3000" dirty="0" smtClean="0"/>
              <a:t>*.</a:t>
            </a:r>
            <a:r>
              <a:rPr lang="ru-RU" sz="3000" dirty="0" err="1" smtClean="0"/>
              <a:t>txt</a:t>
            </a:r>
            <a:r>
              <a:rPr lang="ru-RU" sz="3000" dirty="0" smtClean="0"/>
              <a:t> или *.</a:t>
            </a:r>
            <a:r>
              <a:rPr lang="ru-RU" sz="3000" dirty="0" err="1" smtClean="0"/>
              <a:t>doc</a:t>
            </a:r>
            <a:r>
              <a:rPr lang="ru-RU" sz="3000" dirty="0" smtClean="0"/>
              <a:t>  или *.</a:t>
            </a:r>
            <a:r>
              <a:rPr lang="ru-RU" sz="3000" dirty="0" err="1" smtClean="0"/>
              <a:t>docx</a:t>
            </a:r>
            <a:r>
              <a:rPr lang="ru-RU" sz="3000" dirty="0" smtClean="0"/>
              <a:t>.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  <a:defRPr/>
            </a:pPr>
            <a:r>
              <a:rPr lang="ru-RU" sz="3000" dirty="0" smtClean="0"/>
              <a:t>Название любого такого файла стандартное</a:t>
            </a:r>
            <a:r>
              <a:rPr lang="ru-RU" sz="3000" dirty="0" smtClean="0"/>
              <a:t>: </a:t>
            </a:r>
            <a:r>
              <a:rPr lang="ru-RU" dirty="0" smtClean="0"/>
              <a:t>&lt;</a:t>
            </a:r>
            <a:r>
              <a:rPr lang="ru-RU" dirty="0" smtClean="0"/>
              <a:t>номер работы&gt;_&lt;номер группы&gt;_&lt;Фамилия студента&gt;</a:t>
            </a:r>
            <a:endParaRPr lang="ru-RU" dirty="0" smtClean="0"/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  <a:defRPr/>
            </a:pPr>
            <a:r>
              <a:rPr lang="ru-RU" sz="3000" dirty="0" smtClean="0"/>
              <a:t>Примеры: </a:t>
            </a:r>
            <a:r>
              <a:rPr lang="ru-RU" sz="3000" dirty="0" smtClean="0"/>
              <a:t>06_92_Иванов.</a:t>
            </a:r>
            <a:r>
              <a:rPr lang="en-US" sz="3000" dirty="0" smtClean="0"/>
              <a:t>zip</a:t>
            </a:r>
            <a:r>
              <a:rPr lang="en-US" sz="3000" smtClean="0"/>
              <a:t>,  </a:t>
            </a:r>
            <a:r>
              <a:rPr lang="ru-RU" sz="3000" smtClean="0"/>
              <a:t>  </a:t>
            </a:r>
            <a:r>
              <a:rPr lang="en-US" sz="3000" dirty="0" smtClean="0"/>
              <a:t>03_</a:t>
            </a:r>
            <a:r>
              <a:rPr lang="ru-RU" sz="3000" dirty="0" smtClean="0"/>
              <a:t>9</a:t>
            </a:r>
            <a:r>
              <a:rPr lang="en-US" sz="3000" dirty="0" smtClean="0"/>
              <a:t>2_Ivanov.doc </a:t>
            </a:r>
            <a:endParaRPr lang="ru-RU" sz="3000" dirty="0" smtClean="0"/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  <a:defRPr/>
            </a:pPr>
            <a:r>
              <a:rPr lang="ru-RU" sz="3000" dirty="0" smtClean="0"/>
              <a:t>Отчеты </a:t>
            </a:r>
            <a:r>
              <a:rPr lang="ru-RU" sz="3000" dirty="0" smtClean="0"/>
              <a:t>отсылаются  </a:t>
            </a:r>
            <a:r>
              <a:rPr lang="ru-RU" sz="3000" dirty="0" smtClean="0"/>
              <a:t>на адрес       </a:t>
            </a:r>
            <a:r>
              <a:rPr lang="en-US" sz="3000" dirty="0" smtClean="0"/>
              <a:t>kruchkova_elena@mail.ru</a:t>
            </a:r>
            <a:endParaRPr lang="en-US" sz="3000" dirty="0" smtClean="0"/>
          </a:p>
          <a:p>
            <a:pPr>
              <a:defRPr/>
            </a:pP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D94BA-8ED1-40EB-B8FC-333CD08F2EE1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85750"/>
            <a:ext cx="8858250" cy="642938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Типы автоматов  при трансляции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357188" y="1357298"/>
            <a:ext cx="878681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dirty="0" smtClean="0">
                <a:solidFill>
                  <a:srgbClr val="FFFF00"/>
                </a:solidFill>
              </a:rPr>
              <a:t>Машина Тьюринга  == любой  алгоритм</a:t>
            </a:r>
            <a:r>
              <a:rPr lang="en-US" sz="3200" dirty="0" smtClean="0">
                <a:solidFill>
                  <a:srgbClr val="FFFF00"/>
                </a:solidFill>
              </a:rPr>
              <a:t>. </a:t>
            </a:r>
            <a:endParaRPr lang="ru-RU" sz="3200" dirty="0" smtClean="0">
              <a:solidFill>
                <a:srgbClr val="FFFF00"/>
              </a:solidFill>
            </a:endParaRPr>
          </a:p>
          <a:p>
            <a:r>
              <a:rPr lang="ru-RU" sz="3200" dirty="0" smtClean="0">
                <a:solidFill>
                  <a:srgbClr val="FFFF00"/>
                </a:solidFill>
              </a:rPr>
              <a:t>Требование трансляции</a:t>
            </a:r>
            <a:r>
              <a:rPr lang="en-US" sz="3200" dirty="0" smtClean="0">
                <a:solidFill>
                  <a:srgbClr val="FFFF00"/>
                </a:solidFill>
              </a:rPr>
              <a:t>  -  </a:t>
            </a:r>
            <a:r>
              <a:rPr lang="ru-RU" sz="3200" dirty="0" smtClean="0">
                <a:solidFill>
                  <a:srgbClr val="FFFF00"/>
                </a:solidFill>
              </a:rPr>
              <a:t>эффективность</a:t>
            </a:r>
          </a:p>
          <a:p>
            <a:r>
              <a:rPr lang="ru-RU" sz="3200" dirty="0" smtClean="0">
                <a:solidFill>
                  <a:srgbClr val="FFFF00"/>
                </a:solidFill>
              </a:rPr>
              <a:t>                        </a:t>
            </a:r>
            <a:r>
              <a:rPr lang="en-US" sz="3200" dirty="0" smtClean="0">
                <a:solidFill>
                  <a:srgbClr val="FFFF00"/>
                </a:solidFill>
              </a:rPr>
              <a:t>T(v) = O(n)</a:t>
            </a:r>
            <a:endParaRPr lang="ru-RU" sz="3200" dirty="0" smtClean="0">
              <a:solidFill>
                <a:srgbClr val="FFFF00"/>
              </a:solidFill>
            </a:endParaRPr>
          </a:p>
          <a:p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2DBC48-2EE8-4EF2-9839-88CDBB76D522}" type="slidenum">
              <a:rPr lang="ru-RU" smtClean="0"/>
              <a:pPr>
                <a:defRPr/>
              </a:pPr>
              <a:t>50</a:t>
            </a:fld>
            <a:endParaRPr lang="ru-RU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4375" y="3790968"/>
            <a:ext cx="46196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014686"/>
            <a:ext cx="439102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85750"/>
            <a:ext cx="8858250" cy="642938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Автоматы  при трансляции 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357188" y="1357298"/>
            <a:ext cx="8786812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dirty="0" smtClean="0">
                <a:solidFill>
                  <a:srgbClr val="FFFF00"/>
                </a:solidFill>
              </a:rPr>
              <a:t>Конечный автомат 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лексика  языка</a:t>
            </a:r>
          </a:p>
          <a:p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   (переходит из состояния в состояние, читая символы)</a:t>
            </a:r>
          </a:p>
          <a:p>
            <a:endParaRPr lang="ru-RU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endParaRPr lang="ru-RU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endParaRPr lang="ru-RU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endParaRPr lang="ru-RU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endParaRPr lang="ru-RU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endParaRPr lang="ru-RU" sz="32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МП-автомат (автомат с магазинной памятью  </a:t>
            </a:r>
            <a:r>
              <a:rPr lang="en-US" sz="3200" dirty="0" smtClean="0">
                <a:solidFill>
                  <a:srgbClr val="FFFF00"/>
                </a:solidFill>
                <a:sym typeface="Wingdings" pitchFamily="2" charset="2"/>
              </a:rPr>
              <a:t>  </a:t>
            </a:r>
            <a:r>
              <a:rPr lang="ru-RU" sz="3200" dirty="0" smtClean="0">
                <a:solidFill>
                  <a:srgbClr val="FFFF00"/>
                </a:solidFill>
                <a:sym typeface="Wingdings" pitchFamily="2" charset="2"/>
              </a:rPr>
              <a:t>синтаксис языка)</a:t>
            </a:r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2DBC48-2EE8-4EF2-9839-88CDBB76D522}" type="slidenum">
              <a:rPr lang="ru-RU" smtClean="0"/>
              <a:pPr>
                <a:defRPr/>
              </a:pPr>
              <a:t>51</a:t>
            </a:fld>
            <a:endParaRPr lang="ru-RU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0576" y="2500306"/>
            <a:ext cx="6893424" cy="3262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85750"/>
            <a:ext cx="8858250" cy="642938"/>
          </a:xfrm>
        </p:spPr>
        <p:txBody>
          <a:bodyPr/>
          <a:lstStyle/>
          <a:p>
            <a:pPr eaLnBrk="1" hangingPunct="1">
              <a:defRPr/>
            </a:pPr>
            <a:r>
              <a:rPr lang="ru-RU" b="1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Синтез  конечных  </a:t>
            </a: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автоматов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357188" y="1357298"/>
            <a:ext cx="878681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dirty="0" smtClean="0">
                <a:solidFill>
                  <a:srgbClr val="FFFF00"/>
                </a:solidFill>
              </a:rPr>
              <a:t>Учебное пособие (содержит  теоретический материал  и  примеры):</a:t>
            </a:r>
          </a:p>
          <a:p>
            <a:pPr>
              <a:buFont typeface="Arial" charset="0"/>
              <a:buChar char="•"/>
            </a:pPr>
            <a:r>
              <a:rPr lang="ru-RU" sz="3200" dirty="0" smtClean="0">
                <a:solidFill>
                  <a:srgbClr val="FFFF00"/>
                </a:solidFill>
              </a:rPr>
              <a:t> глава   2</a:t>
            </a:r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2DBC48-2EE8-4EF2-9839-88CDBB76D522}" type="slidenum">
              <a:rPr lang="ru-RU" smtClean="0"/>
              <a:pPr>
                <a:defRPr/>
              </a:pPr>
              <a:t>52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72066" y="571478"/>
            <a:ext cx="4071934" cy="6286522"/>
          </a:xfrm>
        </p:spPr>
        <p:txBody>
          <a:bodyPr/>
          <a:lstStyle/>
          <a:p>
            <a:pPr algn="l" eaLnBrk="1" hangingPunct="1">
              <a:defRPr/>
            </a:pPr>
            <a:r>
              <a:rPr lang="ru-RU" sz="2800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Целые  константы:</a:t>
            </a:r>
            <a:br>
              <a:rPr lang="ru-RU" sz="2800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sz="2800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8с</a:t>
            </a:r>
            <a:r>
              <a:rPr lang="en-US" sz="2800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</a:t>
            </a:r>
            <a:r>
              <a:rPr lang="ru-RU" sz="2800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 – начинается с 0,</a:t>
            </a:r>
            <a:br>
              <a:rPr lang="ru-RU" sz="2800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sz="2800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16</a:t>
            </a:r>
            <a:r>
              <a:rPr lang="en-US" sz="2800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c/c – </a:t>
            </a:r>
            <a:r>
              <a:rPr lang="ru-RU" sz="2800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начинаются </a:t>
            </a:r>
            <a:r>
              <a:rPr lang="en-US" sz="2800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0x </a:t>
            </a:r>
            <a:r>
              <a:rPr lang="ru-RU" sz="2800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или </a:t>
            </a:r>
            <a:r>
              <a:rPr lang="en-US" sz="2800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0X,</a:t>
            </a:r>
            <a:br>
              <a:rPr lang="en-US" sz="2800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2800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10 </a:t>
            </a:r>
            <a:r>
              <a:rPr lang="ru-RU" sz="2800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с.с – начинаются с цифры, не равной нулю</a:t>
            </a:r>
            <a:br>
              <a:rPr lang="ru-RU" sz="2800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ru-RU" sz="2800" b="1" dirty="0" smtClean="0">
              <a:solidFill>
                <a:srgbClr val="F5F01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1071600" y="1357298"/>
            <a:ext cx="87868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dirty="0" smtClean="0">
                <a:solidFill>
                  <a:srgbClr val="FFFF00"/>
                </a:solidFill>
              </a:rPr>
              <a:t>   </a:t>
            </a:r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2DBC48-2EE8-4EF2-9839-88CDBB76D522}" type="slidenum">
              <a:rPr lang="ru-RU" smtClean="0"/>
              <a:pPr>
                <a:defRPr/>
              </a:pPr>
              <a:t>53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786314" cy="6804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14876" y="285750"/>
            <a:ext cx="4214842" cy="571482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Целые  константы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357188" y="1357298"/>
            <a:ext cx="87868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dirty="0" smtClean="0">
                <a:solidFill>
                  <a:srgbClr val="FFFF00"/>
                </a:solidFill>
              </a:rPr>
              <a:t>   </a:t>
            </a:r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2DBC48-2EE8-4EF2-9839-88CDBB76D522}" type="slidenum">
              <a:rPr lang="ru-RU" smtClean="0"/>
              <a:pPr>
                <a:defRPr/>
              </a:pPr>
              <a:t>54</a:t>
            </a:fld>
            <a:endParaRPr lang="ru-RU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4857752" cy="6733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85750"/>
            <a:ext cx="8858250" cy="642938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end</a:t>
            </a:r>
            <a:endParaRPr lang="ru-RU" b="1" dirty="0" smtClean="0">
              <a:solidFill>
                <a:srgbClr val="F5F01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357188" y="1357298"/>
            <a:ext cx="878681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dirty="0" smtClean="0">
                <a:solidFill>
                  <a:srgbClr val="FFFF00"/>
                </a:solidFill>
              </a:rPr>
              <a:t>Лабораторные работы далее – </a:t>
            </a:r>
            <a:r>
              <a:rPr lang="ru-RU" sz="3200" smtClean="0">
                <a:solidFill>
                  <a:srgbClr val="FFFF00"/>
                </a:solidFill>
              </a:rPr>
              <a:t>лексический анализ</a:t>
            </a:r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2DBC48-2EE8-4EF2-9839-88CDBB76D522}" type="slidenum">
              <a:rPr lang="ru-RU" smtClean="0"/>
              <a:pPr>
                <a:defRPr/>
              </a:pPr>
              <a:t>55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7250" y="214313"/>
            <a:ext cx="7358063" cy="642937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Задания №</a:t>
            </a: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 </a:t>
            </a: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№2 </a:t>
            </a:r>
            <a:endParaRPr lang="ru-RU" b="1" dirty="0" smtClean="0">
              <a:solidFill>
                <a:srgbClr val="F5F01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357188" y="1143000"/>
            <a:ext cx="878681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sz="3000" dirty="0" smtClean="0"/>
              <a:t>Задание  №1 (работа №1)  – в учебнике.  </a:t>
            </a:r>
          </a:p>
          <a:p>
            <a:pPr>
              <a:defRPr/>
            </a:pPr>
            <a:r>
              <a:rPr lang="ru-RU" sz="3000" dirty="0" err="1" smtClean="0"/>
              <a:t>Залание</a:t>
            </a:r>
            <a:r>
              <a:rPr lang="ru-RU" sz="3000" dirty="0" smtClean="0"/>
              <a:t> №2 (работы 2-15) - в файле в ЛК. </a:t>
            </a:r>
            <a:endParaRPr lang="ru-RU" sz="3000" smtClean="0"/>
          </a:p>
          <a:p>
            <a:pPr>
              <a:defRPr/>
            </a:pPr>
            <a:endParaRPr lang="ru-RU" sz="3000" dirty="0" smtClean="0"/>
          </a:p>
          <a:p>
            <a:pPr marL="514350" indent="-514350">
              <a:buAutoNum type="arabicPeriod"/>
              <a:defRPr/>
            </a:pPr>
            <a:r>
              <a:rPr lang="ru-RU" sz="3000" dirty="0" smtClean="0"/>
              <a:t>Лабораторная работа 1 – синтез КС-грамматик</a:t>
            </a:r>
            <a:endParaRPr lang="ru-RU" sz="3000" u="sng" dirty="0" smtClean="0"/>
          </a:p>
          <a:p>
            <a:pPr marL="514350" indent="-514350">
              <a:buAutoNum type="arabicPeriod"/>
              <a:defRPr/>
            </a:pPr>
            <a:r>
              <a:rPr lang="ru-RU" sz="3000" dirty="0" smtClean="0"/>
              <a:t>Лабораторные работы №2-15  - методы трансляции языков программирования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D94BA-8ED1-40EB-B8FC-333CD08F2EE1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7250" y="214313"/>
            <a:ext cx="7358063" cy="642937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Задание по трансляторам</a:t>
            </a: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357188" y="1143000"/>
            <a:ext cx="8786812" cy="609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sz="3000" dirty="0"/>
              <a:t>В каждом задании описывается некоторый очень усеченный вариант известных языков  программирования </a:t>
            </a:r>
            <a:r>
              <a:rPr lang="en-US" sz="3000" dirty="0"/>
              <a:t>Java</a:t>
            </a:r>
            <a:r>
              <a:rPr lang="ru-RU" sz="3000" dirty="0"/>
              <a:t> и  С++. В задании указывается:</a:t>
            </a:r>
            <a:endParaRPr lang="en-US" sz="3000" dirty="0"/>
          </a:p>
          <a:p>
            <a:pPr marL="514350" indent="-514350">
              <a:buFont typeface="Arial" pitchFamily="34" charset="0"/>
              <a:buChar char="•"/>
              <a:defRPr/>
            </a:pPr>
            <a:r>
              <a:rPr lang="ru-RU" sz="3000" dirty="0"/>
              <a:t>структура программы, </a:t>
            </a:r>
            <a:endParaRPr lang="en-US" sz="3000" dirty="0"/>
          </a:p>
          <a:p>
            <a:pPr marL="514350" indent="-514350">
              <a:buFont typeface="Arial" pitchFamily="34" charset="0"/>
              <a:buChar char="•"/>
              <a:defRPr/>
            </a:pPr>
            <a:r>
              <a:rPr lang="ru-RU" sz="3000" dirty="0"/>
              <a:t>типы данных, которые могут использоваться,  </a:t>
            </a:r>
            <a:endParaRPr lang="en-US" sz="3000" dirty="0"/>
          </a:p>
          <a:p>
            <a:pPr marL="514350" indent="-514350">
              <a:buFont typeface="Arial" pitchFamily="34" charset="0"/>
              <a:buChar char="•"/>
              <a:defRPr/>
            </a:pPr>
            <a:r>
              <a:rPr lang="ru-RU" sz="3000" dirty="0"/>
              <a:t>допустимые операции над этими данными, </a:t>
            </a:r>
            <a:endParaRPr lang="en-US" sz="3000" dirty="0"/>
          </a:p>
          <a:p>
            <a:pPr marL="514350" indent="-514350">
              <a:buFont typeface="Arial" pitchFamily="34" charset="0"/>
              <a:buChar char="•"/>
              <a:defRPr/>
            </a:pPr>
            <a:r>
              <a:rPr lang="ru-RU" sz="3000" dirty="0"/>
              <a:t>операторы,</a:t>
            </a:r>
            <a:endParaRPr lang="en-US" sz="3000" dirty="0"/>
          </a:p>
          <a:p>
            <a:pPr marL="514350" indent="-514350">
              <a:buFont typeface="Arial" pitchFamily="34" charset="0"/>
              <a:buChar char="•"/>
              <a:defRPr/>
            </a:pPr>
            <a:r>
              <a:rPr lang="ru-RU" sz="3000" dirty="0"/>
              <a:t>операции и операнды, из которых строятся выражения,</a:t>
            </a:r>
            <a:endParaRPr lang="en-US" sz="3000" dirty="0"/>
          </a:p>
          <a:p>
            <a:pPr marL="514350" indent="-514350">
              <a:buFont typeface="Arial" pitchFamily="34" charset="0"/>
              <a:buChar char="•"/>
              <a:defRPr/>
            </a:pPr>
            <a:r>
              <a:rPr lang="ru-RU" sz="3000" dirty="0"/>
              <a:t>все виды констант,  которые могут использоваться в выражениях. </a:t>
            </a:r>
            <a:endParaRPr lang="en-US" sz="3000" dirty="0"/>
          </a:p>
          <a:p>
            <a:pPr>
              <a:defRPr/>
            </a:pPr>
            <a:r>
              <a:rPr lang="ru-RU" sz="3000" dirty="0"/>
              <a:t> 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D94BA-8ED1-40EB-B8FC-333CD08F2EE1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7250" y="214313"/>
            <a:ext cx="7358063" cy="642937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Пример задания по трансляторам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357188" y="1285875"/>
            <a:ext cx="8786812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dirty="0">
                <a:solidFill>
                  <a:srgbClr val="FFFF00"/>
                </a:solidFill>
              </a:rPr>
              <a:t>Программа: </a:t>
            </a:r>
            <a:r>
              <a:rPr lang="ru-RU" sz="3200" dirty="0"/>
              <a:t>главная программа языка С++. Допускается описание функций без параметров, функции возвращают значение. </a:t>
            </a:r>
            <a:endParaRPr lang="en-US" sz="3200" dirty="0"/>
          </a:p>
          <a:p>
            <a:r>
              <a:rPr lang="ru-RU" sz="3200" dirty="0">
                <a:solidFill>
                  <a:srgbClr val="FFFF00"/>
                </a:solidFill>
              </a:rPr>
              <a:t>Типы данных</a:t>
            </a:r>
            <a:r>
              <a:rPr lang="en-US" sz="3200" dirty="0"/>
              <a:t>: </a:t>
            </a:r>
            <a:r>
              <a:rPr lang="en-US" sz="3200" dirty="0" err="1"/>
              <a:t>int</a:t>
            </a:r>
            <a:r>
              <a:rPr lang="en-US" sz="3200" dirty="0"/>
              <a:t> ( </a:t>
            </a:r>
            <a:r>
              <a:rPr lang="ru-RU" sz="3200" dirty="0"/>
              <a:t>в том числе</a:t>
            </a:r>
            <a:r>
              <a:rPr lang="en-US" sz="3200" dirty="0"/>
              <a:t>  short , long</a:t>
            </a:r>
            <a:r>
              <a:rPr lang="ru-RU" sz="3200" dirty="0"/>
              <a:t> </a:t>
            </a:r>
            <a:r>
              <a:rPr lang="en-US" sz="3200" dirty="0"/>
              <a:t>long</a:t>
            </a:r>
            <a:r>
              <a:rPr lang="ru-RU" sz="3200" dirty="0"/>
              <a:t>,</a:t>
            </a:r>
            <a:r>
              <a:rPr lang="en-US" sz="3200" dirty="0"/>
              <a:t> long) .</a:t>
            </a:r>
          </a:p>
          <a:p>
            <a:r>
              <a:rPr lang="ru-RU" sz="3200" dirty="0">
                <a:solidFill>
                  <a:srgbClr val="FFFF00"/>
                </a:solidFill>
              </a:rPr>
              <a:t>Операции: </a:t>
            </a:r>
            <a:r>
              <a:rPr lang="ru-RU" sz="3200" dirty="0"/>
              <a:t>арифметические, сравнения.</a:t>
            </a:r>
            <a:endParaRPr lang="en-US" sz="3200" dirty="0"/>
          </a:p>
          <a:p>
            <a:r>
              <a:rPr lang="ru-RU" sz="3200" dirty="0">
                <a:solidFill>
                  <a:srgbClr val="FFFF00"/>
                </a:solidFill>
              </a:rPr>
              <a:t>Операторы: присваивания и </a:t>
            </a:r>
            <a:r>
              <a:rPr lang="en-US" sz="3200" dirty="0">
                <a:solidFill>
                  <a:srgbClr val="FFFF00"/>
                </a:solidFill>
              </a:rPr>
              <a:t>do</a:t>
            </a:r>
            <a:r>
              <a:rPr lang="ru-RU" sz="3200" dirty="0">
                <a:solidFill>
                  <a:srgbClr val="FFFF00"/>
                </a:solidFill>
              </a:rPr>
              <a:t>{}</a:t>
            </a:r>
            <a:r>
              <a:rPr lang="ru-RU" sz="3200" dirty="0" err="1">
                <a:solidFill>
                  <a:srgbClr val="FFFF00"/>
                </a:solidFill>
              </a:rPr>
              <a:t>while</a:t>
            </a:r>
            <a:r>
              <a:rPr lang="ru-RU" sz="3200" dirty="0">
                <a:solidFill>
                  <a:srgbClr val="FFFF00"/>
                </a:solidFill>
              </a:rPr>
              <a:t>().</a:t>
            </a:r>
            <a:endParaRPr lang="en-US" sz="3200" dirty="0">
              <a:solidFill>
                <a:srgbClr val="FFFF00"/>
              </a:solidFill>
            </a:endParaRPr>
          </a:p>
          <a:p>
            <a:r>
              <a:rPr lang="ru-RU" sz="3200" dirty="0">
                <a:solidFill>
                  <a:srgbClr val="FFFF00"/>
                </a:solidFill>
              </a:rPr>
              <a:t>Операнды:  </a:t>
            </a:r>
            <a:r>
              <a:rPr lang="ru-RU" sz="3200" dirty="0"/>
              <a:t>простые переменные и константы.</a:t>
            </a:r>
            <a:endParaRPr lang="en-US" sz="3200" dirty="0"/>
          </a:p>
          <a:p>
            <a:r>
              <a:rPr lang="ru-RU" sz="3200" dirty="0">
                <a:solidFill>
                  <a:srgbClr val="FFFF00"/>
                </a:solidFill>
              </a:rPr>
              <a:t>Константы: </a:t>
            </a:r>
            <a:r>
              <a:rPr lang="ru-RU" sz="3200" dirty="0"/>
              <a:t>целые в 10   </a:t>
            </a:r>
            <a:r>
              <a:rPr lang="ru-RU" sz="3200" dirty="0" err="1"/>
              <a:t>c</a:t>
            </a:r>
            <a:r>
              <a:rPr lang="ru-RU" sz="3200" dirty="0"/>
              <a:t>/</a:t>
            </a:r>
            <a:r>
              <a:rPr lang="ru-RU" sz="3200" dirty="0" err="1"/>
              <a:t>c</a:t>
            </a:r>
            <a:r>
              <a:rPr lang="ru-RU" sz="3200" dirty="0"/>
              <a:t>  и 16   </a:t>
            </a:r>
            <a:r>
              <a:rPr lang="ru-RU" sz="3200" dirty="0" err="1"/>
              <a:t>c</a:t>
            </a:r>
            <a:r>
              <a:rPr lang="ru-RU" sz="3200" dirty="0"/>
              <a:t>/</a:t>
            </a:r>
            <a:r>
              <a:rPr lang="ru-RU" sz="3200" dirty="0" err="1"/>
              <a:t>c</a:t>
            </a:r>
            <a:r>
              <a:rPr lang="ru-RU" sz="3200" dirty="0"/>
              <a:t> .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3FA1F-EB39-47CA-97BD-9FC83A13D377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750" y="428625"/>
            <a:ext cx="8429625" cy="642938"/>
          </a:xfrm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F5F01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Обратите внимание на полноту реализации задания 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357188" y="1714500"/>
            <a:ext cx="8786812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buFont typeface="Times New Roman" pitchFamily="18" charset="0"/>
              <a:buAutoNum type="arabicPeriod"/>
            </a:pPr>
            <a:r>
              <a:rPr lang="ru-RU" sz="3200"/>
              <a:t>во всех заданиях предполагается использование </a:t>
            </a:r>
            <a:r>
              <a:rPr lang="ru-RU" sz="3200" b="1" i="1"/>
              <a:t>составного  и пустого оператора</a:t>
            </a:r>
            <a:r>
              <a:rPr lang="ru-RU" sz="3200"/>
              <a:t>,</a:t>
            </a:r>
            <a:endParaRPr lang="en-US" sz="3200"/>
          </a:p>
          <a:p>
            <a:pPr marL="514350" indent="-514350">
              <a:buFont typeface="Times New Roman" pitchFamily="18" charset="0"/>
              <a:buAutoNum type="arabicPeriod"/>
            </a:pPr>
            <a:r>
              <a:rPr lang="ru-RU" sz="3200"/>
              <a:t>всегда разрешается описание </a:t>
            </a:r>
            <a:r>
              <a:rPr lang="ru-RU" sz="3200" b="1" i="1"/>
              <a:t>глобальных данных</a:t>
            </a:r>
            <a:r>
              <a:rPr lang="ru-RU" sz="3200"/>
              <a:t>,</a:t>
            </a:r>
            <a:endParaRPr lang="en-US" sz="3200"/>
          </a:p>
          <a:p>
            <a:pPr marL="514350" indent="-514350">
              <a:buFont typeface="Times New Roman" pitchFamily="18" charset="0"/>
              <a:buAutoNum type="arabicPeriod"/>
            </a:pPr>
            <a:r>
              <a:rPr lang="ru-RU" sz="3200"/>
              <a:t>все </a:t>
            </a:r>
            <a:r>
              <a:rPr lang="ru-RU" sz="3200" b="1" i="1"/>
              <a:t>перечисленные элементы языка должны использоваться в программе</a:t>
            </a:r>
            <a:r>
              <a:rPr lang="ru-RU" sz="3200"/>
              <a:t> (например, если разрешается описание функций, то, безусловно, в перечень операторов Вам необходимо включить вызовы функций).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183B89-8694-4B95-AE50-375F53C63CF1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адар">
  <a:themeElements>
    <a:clrScheme name="Радар 1">
      <a:dk1>
        <a:srgbClr val="000000"/>
      </a:dk1>
      <a:lt1>
        <a:srgbClr val="EAEAEA"/>
      </a:lt1>
      <a:dk2>
        <a:srgbClr val="000066"/>
      </a:dk2>
      <a:lt2>
        <a:srgbClr val="FFFFFF"/>
      </a:lt2>
      <a:accent1>
        <a:srgbClr val="003399"/>
      </a:accent1>
      <a:accent2>
        <a:srgbClr val="99CCFF"/>
      </a:accent2>
      <a:accent3>
        <a:srgbClr val="AAAAB8"/>
      </a:accent3>
      <a:accent4>
        <a:srgbClr val="C8C8C8"/>
      </a:accent4>
      <a:accent5>
        <a:srgbClr val="AAADCA"/>
      </a:accent5>
      <a:accent6>
        <a:srgbClr val="8AB9E7"/>
      </a:accent6>
      <a:hlink>
        <a:srgbClr val="CC9900"/>
      </a:hlink>
      <a:folHlink>
        <a:srgbClr val="996600"/>
      </a:folHlink>
    </a:clrScheme>
    <a:fontScheme name="Радар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-52"/>
          </a:defRPr>
        </a:defPPr>
      </a:lstStyle>
    </a:lnDef>
  </a:objectDefaults>
  <a:extraClrSchemeLst>
    <a:extraClrScheme>
      <a:clrScheme name="Радар 1">
        <a:dk1>
          <a:srgbClr val="000000"/>
        </a:dk1>
        <a:lt1>
          <a:srgbClr val="EAEAEA"/>
        </a:lt1>
        <a:dk2>
          <a:srgbClr val="000066"/>
        </a:dk2>
        <a:lt2>
          <a:srgbClr val="FFFFFF"/>
        </a:lt2>
        <a:accent1>
          <a:srgbClr val="003399"/>
        </a:accent1>
        <a:accent2>
          <a:srgbClr val="99CCFF"/>
        </a:accent2>
        <a:accent3>
          <a:srgbClr val="AAAAB8"/>
        </a:accent3>
        <a:accent4>
          <a:srgbClr val="C8C8C8"/>
        </a:accent4>
        <a:accent5>
          <a:srgbClr val="AAADCA"/>
        </a:accent5>
        <a:accent6>
          <a:srgbClr val="8AB9E7"/>
        </a:accent6>
        <a:hlink>
          <a:srgbClr val="CC9900"/>
        </a:hlink>
        <a:folHlink>
          <a:srgbClr val="99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Радар 2">
        <a:dk1>
          <a:srgbClr val="666699"/>
        </a:dk1>
        <a:lt1>
          <a:srgbClr val="CCCCFF"/>
        </a:lt1>
        <a:dk2>
          <a:srgbClr val="000040"/>
        </a:dk2>
        <a:lt2>
          <a:srgbClr val="A4A4C2"/>
        </a:lt2>
        <a:accent1>
          <a:srgbClr val="003399"/>
        </a:accent1>
        <a:accent2>
          <a:srgbClr val="0099FF"/>
        </a:accent2>
        <a:accent3>
          <a:srgbClr val="E2E2FF"/>
        </a:accent3>
        <a:accent4>
          <a:srgbClr val="565682"/>
        </a:accent4>
        <a:accent5>
          <a:srgbClr val="AAADCA"/>
        </a:accent5>
        <a:accent6>
          <a:srgbClr val="008AE7"/>
        </a:accent6>
        <a:hlink>
          <a:srgbClr val="B68600"/>
        </a:hlink>
        <a:folHlink>
          <a:srgbClr val="8A5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Радар 3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777777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BDBDBD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Радар 4">
        <a:dk1>
          <a:srgbClr val="333333"/>
        </a:dk1>
        <a:lt1>
          <a:srgbClr val="FFFF66"/>
        </a:lt1>
        <a:dk2>
          <a:srgbClr val="000000"/>
        </a:dk2>
        <a:lt2>
          <a:srgbClr val="CC3300"/>
        </a:lt2>
        <a:accent1>
          <a:srgbClr val="5F5F5F"/>
        </a:accent1>
        <a:accent2>
          <a:srgbClr val="3399FF"/>
        </a:accent2>
        <a:accent3>
          <a:srgbClr val="AAAAAA"/>
        </a:accent3>
        <a:accent4>
          <a:srgbClr val="DADA56"/>
        </a:accent4>
        <a:accent5>
          <a:srgbClr val="B6B6B6"/>
        </a:accent5>
        <a:accent6>
          <a:srgbClr val="2D8AE7"/>
        </a:accent6>
        <a:hlink>
          <a:srgbClr val="008000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Радар 5">
        <a:dk1>
          <a:srgbClr val="003300"/>
        </a:dk1>
        <a:lt1>
          <a:srgbClr val="FFFFCC"/>
        </a:lt1>
        <a:dk2>
          <a:srgbClr val="006600"/>
        </a:dk2>
        <a:lt2>
          <a:srgbClr val="FFFF00"/>
        </a:lt2>
        <a:accent1>
          <a:srgbClr val="008000"/>
        </a:accent1>
        <a:accent2>
          <a:srgbClr val="3399FF"/>
        </a:accent2>
        <a:accent3>
          <a:srgbClr val="AAB8AA"/>
        </a:accent3>
        <a:accent4>
          <a:srgbClr val="DADAAE"/>
        </a:accent4>
        <a:accent5>
          <a:srgbClr val="AAC0AA"/>
        </a:accent5>
        <a:accent6>
          <a:srgbClr val="2D8AE7"/>
        </a:accent6>
        <a:hlink>
          <a:srgbClr val="6666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Designs\Радар.pot</Template>
  <TotalTime>7804</TotalTime>
  <Words>3625</Words>
  <Application>Microsoft PowerPoint</Application>
  <PresentationFormat>On-screen Show (4:3)</PresentationFormat>
  <Paragraphs>615</Paragraphs>
  <Slides>55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Радар</vt:lpstr>
      <vt:lpstr>Теория алгоритмических языков и трансляторов  (09.03.04 – Программная инженерия)</vt:lpstr>
      <vt:lpstr>Что будем рассматривать?</vt:lpstr>
      <vt:lpstr> Структура курса (учебный план 09.03.04 )</vt:lpstr>
      <vt:lpstr>Лабораторные работы</vt:lpstr>
      <vt:lpstr>Отчеты по работам</vt:lpstr>
      <vt:lpstr>Задания №1 и №2 </vt:lpstr>
      <vt:lpstr>Задание по трансляторам</vt:lpstr>
      <vt:lpstr>Пример задания по трансляторам</vt:lpstr>
      <vt:lpstr>Обратите внимание на полноту реализации задания </vt:lpstr>
      <vt:lpstr>Тема 1  Формальные грамматики и языки</vt:lpstr>
      <vt:lpstr>Базовые понятия </vt:lpstr>
      <vt:lpstr>Примеры алфавита  </vt:lpstr>
      <vt:lpstr>Грамматика  </vt:lpstr>
      <vt:lpstr>Типы   G = (VT , VN ,P ,S) </vt:lpstr>
      <vt:lpstr>Пример грамматики </vt:lpstr>
      <vt:lpstr>Обозначение  нетерминалов </vt:lpstr>
      <vt:lpstr>Правила  КС-грамматики  </vt:lpstr>
      <vt:lpstr>КС-грамматика и дерево вывода</vt:lpstr>
      <vt:lpstr>Операции над языками</vt:lpstr>
      <vt:lpstr>Операции – инструмент синтеза КСГ</vt:lpstr>
      <vt:lpstr>Доказательство для L1 L2   </vt:lpstr>
      <vt:lpstr>Доказательство для L1   L2  </vt:lpstr>
      <vt:lpstr>Доказательство для     L*  </vt:lpstr>
      <vt:lpstr>Правая рекурсия для     L*  </vt:lpstr>
      <vt:lpstr>Доказательство для    L+       </vt:lpstr>
      <vt:lpstr>Правая рекурсия  для    L+       </vt:lpstr>
      <vt:lpstr>Пример: язык    (ab)*c   b+  </vt:lpstr>
      <vt:lpstr>Пример: идентификатор С++  </vt:lpstr>
      <vt:lpstr>Симметрия  в  языке </vt:lpstr>
      <vt:lpstr>Простой пример симметрии</vt:lpstr>
      <vt:lpstr>Пример  симметрии</vt:lpstr>
      <vt:lpstr>Преобразования  КСГ </vt:lpstr>
      <vt:lpstr>Левая рекурсия   правая </vt:lpstr>
      <vt:lpstr>Левая рекурсия   правая (Общий случай) </vt:lpstr>
      <vt:lpstr>Правая рекурсия   левая (Общий случай) </vt:lpstr>
      <vt:lpstr>Рекурсия </vt:lpstr>
      <vt:lpstr>Рекурсия конструкций  ЯП</vt:lpstr>
      <vt:lpstr>Синтаксический анализ</vt:lpstr>
      <vt:lpstr>Лемма о разрастании</vt:lpstr>
      <vt:lpstr>Следствие – теорема о языке anbncn    </vt:lpstr>
      <vt:lpstr>Недетерминированность  КСГ  недопустима !!!</vt:lpstr>
      <vt:lpstr>Выражения</vt:lpstr>
      <vt:lpstr>Синтаксис выражений</vt:lpstr>
      <vt:lpstr>Правила для группы многократных операций</vt:lpstr>
      <vt:lpstr>Правила для группы однократных операций</vt:lpstr>
      <vt:lpstr>Пример  выражения с  бинарными       операциями</vt:lpstr>
      <vt:lpstr>Лабораторная работа  №1</vt:lpstr>
      <vt:lpstr>Лабораторная работа  № 2</vt:lpstr>
      <vt:lpstr>Языки, грамматика, автоматы</vt:lpstr>
      <vt:lpstr>Типы автоматов  при трансляции</vt:lpstr>
      <vt:lpstr>Автоматы  при трансляции </vt:lpstr>
      <vt:lpstr>Синтез  конечных  автоматов</vt:lpstr>
      <vt:lpstr>Целые  константы: 1) 8с/с – начинается с 0, 2) 16c/c – начинаются 0x или 0X, 3) 10 с.с – начинаются с цифры, не равной нулю </vt:lpstr>
      <vt:lpstr>Целые  константы</vt:lpstr>
      <vt:lpstr>The end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Программное обеспечение </dc:title>
  <dc:creator>Elena Kryuchkova</dc:creator>
  <cp:lastModifiedBy>kruch</cp:lastModifiedBy>
  <cp:revision>829</cp:revision>
  <cp:lastPrinted>1601-01-01T00:00:00Z</cp:lastPrinted>
  <dcterms:created xsi:type="dcterms:W3CDTF">2006-05-26T10:40:56Z</dcterms:created>
  <dcterms:modified xsi:type="dcterms:W3CDTF">2022-09-01T00:38:10Z</dcterms:modified>
</cp:coreProperties>
</file>