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7"/>
  </p:notesMasterIdLst>
  <p:sldIdLst>
    <p:sldId id="293" r:id="rId2"/>
    <p:sldId id="256" r:id="rId3"/>
    <p:sldId id="258" r:id="rId4"/>
    <p:sldId id="291" r:id="rId5"/>
    <p:sldId id="273" r:id="rId6"/>
    <p:sldId id="269" r:id="rId7"/>
    <p:sldId id="296" r:id="rId8"/>
    <p:sldId id="292" r:id="rId9"/>
    <p:sldId id="274" r:id="rId10"/>
    <p:sldId id="272" r:id="rId11"/>
    <p:sldId id="270" r:id="rId12"/>
    <p:sldId id="271" r:id="rId13"/>
    <p:sldId id="275" r:id="rId14"/>
    <p:sldId id="267" r:id="rId15"/>
    <p:sldId id="259" r:id="rId16"/>
    <p:sldId id="260" r:id="rId17"/>
    <p:sldId id="288" r:id="rId18"/>
    <p:sldId id="282" r:id="rId19"/>
    <p:sldId id="283" r:id="rId20"/>
    <p:sldId id="289" r:id="rId21"/>
    <p:sldId id="284" r:id="rId22"/>
    <p:sldId id="286" r:id="rId23"/>
    <p:sldId id="295" r:id="rId24"/>
    <p:sldId id="285" r:id="rId25"/>
    <p:sldId id="261" r:id="rId26"/>
    <p:sldId id="276" r:id="rId27"/>
    <p:sldId id="280" r:id="rId28"/>
    <p:sldId id="262" r:id="rId29"/>
    <p:sldId id="263" r:id="rId30"/>
    <p:sldId id="279" r:id="rId31"/>
    <p:sldId id="264" r:id="rId32"/>
    <p:sldId id="294" r:id="rId33"/>
    <p:sldId id="265" r:id="rId34"/>
    <p:sldId id="266" r:id="rId35"/>
    <p:sldId id="257" r:id="rId36"/>
  </p:sldIdLst>
  <p:sldSz cx="9144000" cy="6858000" type="screen4x3"/>
  <p:notesSz cx="6858000" cy="9144000"/>
  <p:custDataLst>
    <p:tags r:id="rId3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FFFCC"/>
    <a:srgbClr val="3333FF"/>
    <a:srgbClr val="0066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42F6-301A-4235-B009-105DD5E4501A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C283-5346-4578-B268-651E7BE52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0%D0%B8%D0%BE%D0%B4%D0%B8%D1%87%D0%B5%D1%81%D0%BA%D0%BE%D0%B5_%D0%B8%D0%B7%D0%B4%D0%B0%D0%BD%D0%B8%D0%B5" TargetMode="External"/><Relationship Id="rId7" Type="http://schemas.openxmlformats.org/officeDocument/2006/relationships/hyperlink" Target="https://ru.wikipedia.org/wiki/%D0%9D%D0%B0%D1%83%D1%87%D0%BD%D0%BE-%D1%82%D0%B5%D1%85%D0%BD%D0%B8%D1%87%D0%B5%D1%81%D0%BA%D0%B8%D0%B9_%D1%86%D0%B5%D0%BD%D1%82%D1%80_%D0%BF%D1%80%D0%B0%D0%B2%D0%BE%D0%B2%D0%BE%D0%B9_%D0%B8%D0%BD%D1%84%D0%BE%D1%80%D0%BC%D0%B0%D1%86%D0%B8%D0%B8_%C2%AB%D0%A1%D0%B8%D1%81%D1%82%D0%B5%D0%BC%D0%B0%C2%BB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0%D0%B4%D0%BC%D0%B8%D0%BD%D0%B8%D1%81%D1%82%D1%80%D0%B0%D1%86%D0%B8%D1%8F_%D0%9F%D1%80%D0%B5%D0%B7%D0%B8%D0%B4%D0%B5%D0%BD%D1%82%D0%B0_%D0%A0%D0%BE%D1%81%D1%81%D0%B8%D0%B9%D1%81%D0%BA%D0%BE%D0%B9_%D0%A4%D0%B5%D0%B4%D0%B5%D1%80%D0%B0%D1%86%D0%B8%D0%B8" TargetMode="External"/><Relationship Id="rId5" Type="http://schemas.openxmlformats.org/officeDocument/2006/relationships/hyperlink" Target="https://ru.wikipedia.org/w/index.php?title=%D0%AE%D1%80%D0%B8%D0%B4%D0%B8%D1%87%D0%B5%D1%81%D0%BA%D0%B0%D1%8F_%D0%BB%D0%B8%D1%82%D0%B5%D1%80%D0%B0%D1%82%D1%83%D1%80%D0%B0&amp;action=edit&amp;redlink=1" TargetMode="External"/><Relationship Id="rId4" Type="http://schemas.openxmlformats.org/officeDocument/2006/relationships/hyperlink" Target="https://ru.wikipedia.org/wiki/1994_%D0%B3%D0%BE%D0%B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Собра́ние законода́тельства Российской Федера́ции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официальное 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Периодическое издание"/>
              </a:rPr>
              <a:t>периодическое издание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публикующее тексты нормативных актов государственных органов власти. Основано в мае 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1994 год"/>
              </a:rPr>
              <a:t>1994 года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Выпуском и распространением занимается издательство «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Юридическая литература (страница отсутствует)"/>
              </a:rPr>
              <a:t>Юридическая литература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Администрация Президента Российской Федерации"/>
              </a:rPr>
              <a:t>Администрации Президента Российской Федерации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электронном виде издаётся 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Научно-технический центр правовой информации «Система»"/>
              </a:rPr>
              <a:t>научно-техническим центром правовой информации «Система»</a:t>
            </a:r>
            <a:r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283-5346-4578-B268-651E7BE52AB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2C6-5B3E-48C0-98BB-B8F81D6807E0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564A-6D52-4262-A08C-2827319DA23A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1D82-82F0-458F-82B2-959E34A37525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B2F-CBE2-4C26-A1D0-CE132F011FE4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847-9079-418B-8E3E-67C205C7114F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267-9E31-478A-9DA4-DC47F5194DC0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2825-718F-41BF-9DC2-16CF0C8B4889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04DB-F4A8-4214-9856-C45D5DFAE7E7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8712-42E0-450F-9C92-BD87C75D845B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ECB-93EF-401D-8517-D646F31B53BA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A20-B182-4BA3-8D36-8DB15F3B4EA8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EB9E-3869-4D62-92B5-24ADB0AEC436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FEB3-086A-4AA2-8B10-99DBDE496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enc_law/1083/%D0%9A%D0%BE%D1%80%D0%B0%D0%B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.academic.ru/dic.nsf/enc_law/2209/%D0%A1%D1%83%D0%BD%D0%BD%D0%B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hyperlink" Target="http://ru.wikipedia.org/wiki/%D0%9E%D0%B1%D1%89%D0%B5%D1%81%D1%82%D0%B2%D0%B5%D0%BD%D0%BD%D1%8B%D0%B5_%D0%BE%D1%82%D0%BD%D0%BE%D1%88%D0%B5%D0%BD%D0%B8%D1%8F" TargetMode="External"/><Relationship Id="rId7" Type="http://schemas.openxmlformats.org/officeDocument/2006/relationships/image" Target="../media/image24.jpeg"/><Relationship Id="rId2" Type="http://schemas.openxmlformats.org/officeDocument/2006/relationships/hyperlink" Target="http://ru.wikipedia.org/wiki/%D0%9F%D1%80%D0%B0%D0%B2%D0%BE%D0%B2%D0%BE%D0%B9_%D0%BE%D0%B1%D1%8B%D1%87%D0%B0%D0%B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u.wikipedia.org/wiki/%D0%93%D0%BE%D1%81%D1%83%D0%B4%D0%B0%D1%80%D1%81%D1%82%D0%B2%D0%BE" TargetMode="External"/><Relationship Id="rId5" Type="http://schemas.openxmlformats.org/officeDocument/2006/relationships/hyperlink" Target="http://ru.wikipedia.org/wiki/%D0%9F%D1%80%D0%B0%D0%B2%D0%BE%D0%B2%D0%B0%D1%8F_%D0%BA%D1%83%D0%BB%D1%8C%D1%82%D1%83%D1%80%D0%B0" TargetMode="External"/><Relationship Id="rId4" Type="http://schemas.openxmlformats.org/officeDocument/2006/relationships/hyperlink" Target="http://ru.wikipedia.org/wiki/%D0%9F%D1%80%D0%B0%D0%B2%D0%BE%D1%81%D0%BE%D0%B7%D0%BD%D0%B0%D0%BD%D0%B8%D0%B5" TargetMode="External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F%D1%80%D0%B0%D0%B2%D0%BE%D0%B2%D0%BE%D0%B9_%D0%BE%D0%B1%D1%8B%D1%87%D0%B0%D0%B9" TargetMode="External"/><Relationship Id="rId13" Type="http://schemas.openxmlformats.org/officeDocument/2006/relationships/image" Target="../media/image27.jpeg"/><Relationship Id="rId3" Type="http://schemas.openxmlformats.org/officeDocument/2006/relationships/hyperlink" Target="http://ru.wikipedia.org/wiki/%D0%9D%D0%BE%D1%80%D0%BC%D0%B0%D1%82%D0%B8%D0%B2%D0%BD%D1%8B%D0%B9_%D0%BF%D1%80%D0%B0%D0%B2%D0%BE%D0%B2%D0%BE%D0%B9_%D0%B0%D0%BA%D1%82" TargetMode="External"/><Relationship Id="rId7" Type="http://schemas.openxmlformats.org/officeDocument/2006/relationships/hyperlink" Target="http://ru.wikipedia.org/w/index.php?title=%D0%90%D0%B4%D0%BC%D0%B8%D0%BD%D0%B8%D1%81%D1%82%D1%80%D0%B0%D1%82%D0%B8%D0%B2%D0%BD%D1%8B%D0%B9_%D0%BF%D1%80%D0%B5%D1%86%D0%B5%D0%B4%D0%B5%D0%BD%D1%82&amp;action=edit&amp;redlink=1" TargetMode="External"/><Relationship Id="rId12" Type="http://schemas.openxmlformats.org/officeDocument/2006/relationships/hyperlink" Target="http://ru.wikipedia.org/wiki/%D0%9F%D1%80%D0%B0%D0%B2%D0%BE%D1%81%D0%BE%D0%B7%D0%BD%D0%B0%D0%BD%D0%B8%D0%B5" TargetMode="External"/><Relationship Id="rId2" Type="http://schemas.openxmlformats.org/officeDocument/2006/relationships/hyperlink" Target="http://ru.wikipedia.org/wiki/%D0%95%D1%81%D1%82%D0%B5%D1%81%D1%82%D0%B2%D0%B5%D0%BD%D0%BD%D0%BE%D0%B5_%D0%BF%D1%80%D0%B0%D0%B2%D0%BE" TargetMode="External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u.wikipedia.org/wiki/%D0%A1%D1%83%D0%B4%D0%B5%D0%B1%D0%BD%D1%8B%D0%B9_%D0%BF%D1%80%D0%B5%D1%86%D0%B5%D0%B4%D0%B5%D0%BD%D1%82" TargetMode="External"/><Relationship Id="rId11" Type="http://schemas.openxmlformats.org/officeDocument/2006/relationships/hyperlink" Target="http://ru.wikipedia.org/wiki/%D0%9F%D1%80%D0%B8%D0%BD%D1%86%D0%B8%D0%BF_%D0%BF%D1%80%D0%B0%D0%B2%D0%B0" TargetMode="External"/><Relationship Id="rId5" Type="http://schemas.openxmlformats.org/officeDocument/2006/relationships/hyperlink" Target="http://ru.wikipedia.org/wiki/%D0%9F%D1%80%D0%B0%D0%B2%D0%BE%D0%B2%D0%BE%D0%B9_%D0%BF%D1%80%D0%B5%D1%86%D0%B5%D0%B4%D0%B5%D0%BD%D1%82" TargetMode="External"/><Relationship Id="rId15" Type="http://schemas.openxmlformats.org/officeDocument/2006/relationships/image" Target="../media/image28.jpeg"/><Relationship Id="rId10" Type="http://schemas.openxmlformats.org/officeDocument/2006/relationships/hyperlink" Target="http://ru.wikipedia.org/wiki/%D0%9F%D1%80%D0%B0%D0%B2%D0%BE%D0%B2%D0%B0%D1%8F_%D0%B4%D0%BE%D0%BA%D1%82%D1%80%D0%B8%D0%BD%D0%B0" TargetMode="External"/><Relationship Id="rId4" Type="http://schemas.openxmlformats.org/officeDocument/2006/relationships/hyperlink" Target="http://ru.wikipedia.org/wiki/%D0%9D%D0%BE%D1%80%D0%BC%D0%B0%D1%82%D0%B8%D0%B2%D0%BD%D1%8B%D0%B9_%D0%B4%D0%BE%D0%B3%D0%BE%D0%B2%D0%BE%D1%80" TargetMode="External"/><Relationship Id="rId9" Type="http://schemas.openxmlformats.org/officeDocument/2006/relationships/hyperlink" Target="http://ru.wikipedia.org/wiki/%D0%94%D0%BE%D0%B3%D0%BC%D0%B0%D1%82" TargetMode="External"/><Relationship Id="rId1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hyperlink" Target="http://www1.systema.ru/download.phtml" TargetMode="External"/><Relationship Id="rId3" Type="http://schemas.openxmlformats.org/officeDocument/2006/relationships/hyperlink" Target="http://www1.systema.ru/about.shtml" TargetMode="External"/><Relationship Id="rId7" Type="http://schemas.openxmlformats.org/officeDocument/2006/relationships/image" Target="../media/image33.jpeg"/><Relationship Id="rId12" Type="http://schemas.openxmlformats.org/officeDocument/2006/relationships/hyperlink" Target="http://www.szrf.ru/" TargetMode="External"/><Relationship Id="rId2" Type="http://schemas.openxmlformats.org/officeDocument/2006/relationships/hyperlink" Target="http://www1.systema.r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gif"/><Relationship Id="rId11" Type="http://schemas.openxmlformats.org/officeDocument/2006/relationships/hyperlink" Target="http://www1.systema.ru/search.phtml" TargetMode="External"/><Relationship Id="rId5" Type="http://schemas.openxmlformats.org/officeDocument/2006/relationships/image" Target="../media/image31.jpeg"/><Relationship Id="rId10" Type="http://schemas.openxmlformats.org/officeDocument/2006/relationships/image" Target="../media/image36.gif"/><Relationship Id="rId4" Type="http://schemas.openxmlformats.org/officeDocument/2006/relationships/image" Target="../media/image30.gif"/><Relationship Id="rId9" Type="http://schemas.openxmlformats.org/officeDocument/2006/relationships/image" Target="../media/image35.gif"/><Relationship Id="rId1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zrf.ru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13" Type="http://schemas.openxmlformats.org/officeDocument/2006/relationships/image" Target="../media/image49.jpeg"/><Relationship Id="rId3" Type="http://schemas.openxmlformats.org/officeDocument/2006/relationships/image" Target="../media/image39.gif"/><Relationship Id="rId7" Type="http://schemas.openxmlformats.org/officeDocument/2006/relationships/image" Target="../media/image43.jpeg"/><Relationship Id="rId12" Type="http://schemas.openxmlformats.org/officeDocument/2006/relationships/image" Target="../media/image4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gif"/><Relationship Id="rId11" Type="http://schemas.openxmlformats.org/officeDocument/2006/relationships/image" Target="../media/image47.gif"/><Relationship Id="rId5" Type="http://schemas.openxmlformats.org/officeDocument/2006/relationships/image" Target="../media/image41.gif"/><Relationship Id="rId15" Type="http://schemas.openxmlformats.org/officeDocument/2006/relationships/image" Target="../media/image50.gif"/><Relationship Id="rId10" Type="http://schemas.openxmlformats.org/officeDocument/2006/relationships/image" Target="../media/image46.gif"/><Relationship Id="rId4" Type="http://schemas.openxmlformats.org/officeDocument/2006/relationships/image" Target="../media/image40.gif"/><Relationship Id="rId9" Type="http://schemas.openxmlformats.org/officeDocument/2006/relationships/image" Target="../media/image45.gif"/><Relationship Id="rId14" Type="http://schemas.openxmlformats.org/officeDocument/2006/relationships/hyperlink" Target="http://jurizdat.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g.ru/" TargetMode="External"/><Relationship Id="rId2" Type="http://schemas.openxmlformats.org/officeDocument/2006/relationships/hyperlink" Target="http://www.pravo.gov.ru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document.kremlin.ru/doc.asp?ID=078170" TargetMode="External"/><Relationship Id="rId13" Type="http://schemas.openxmlformats.org/officeDocument/2006/relationships/hyperlink" Target="https://ru.wikipedia.org/wiki/%D0%9F%D1%80%D0%B0%D0%B2%D0%BE%D0%B2%D0%BE%D0%B5_%D1%80%D0%B5%D0%B3%D1%83%D0%BB%D0%B8%D1%80%D0%BE%D0%B2%D0%B0%D0%BD%D0%B8%D0%B5" TargetMode="External"/><Relationship Id="rId3" Type="http://schemas.openxmlformats.org/officeDocument/2006/relationships/hyperlink" Target="https://ru.wikipedia.org/wiki/%D0%A0%D0%B0%D1%81%D0%BF%D0%BE%D1%80%D1%8F%D0%B6%D0%B5%D0%BD%D0%B8%D0%B5_(%D0%B0%D0%BA%D1%82_%D1%83%D0%BF%D1%80%D0%B0%D0%B2%D0%BB%D0%B5%D0%BD%D0%B8%D1%8F)" TargetMode="External"/><Relationship Id="rId7" Type="http://schemas.openxmlformats.org/officeDocument/2006/relationships/hyperlink" Target="https://ru.wikipedia.org/wiki/%D0%AE%D1%80%D0%B8%D0%B4%D0%B8%D1%87%D0%B5%D1%81%D0%BA%D0%B0%D1%8F_%D1%81%D0%B8%D0%BB%D0%B0" TargetMode="External"/><Relationship Id="rId12" Type="http://schemas.openxmlformats.org/officeDocument/2006/relationships/hyperlink" Target="https://ru.wikipedia.org/wiki/%D0%93%D0%BE%D1%81%D1%83%D0%B4%D0%B0%D1%80%D1%81%D1%82%D0%B2%D0%B5%D0%BD%D0%BD%D0%B0%D1%8F_%D1%82%D0%B0%D0%B9%D0%BD%D0%B0" TargetMode="External"/><Relationship Id="rId17" Type="http://schemas.openxmlformats.org/officeDocument/2006/relationships/hyperlink" Target="https://ru.wikipedia.org/wiki/%D0%A1%D0%BE%D0%B1%D1%80%D0%B0%D0%BD%D0%B8%D0%B5_%D0%B7%D0%B0%D0%BA%D0%BE%D0%BD%D0%BE%D0%B4%D0%B0%D1%82%D0%B5%D0%BB%D1%8C%D1%81%D1%82%D0%B2%D0%B0_%D0%A0%D0%BE%D1%81%D1%81%D0%B8%D0%B9%D1%81%D0%BA%D0%BE%D0%B9_%D0%A4%D0%B5%D0%B4%D0%B5%D1%80%D0%B0%D1%86%D0%B8%D0%B8" TargetMode="External"/><Relationship Id="rId2" Type="http://schemas.openxmlformats.org/officeDocument/2006/relationships/hyperlink" Target="https://ru.wikipedia.org/wiki/%D0%9F%D1%80%D0%B0%D0%B2%D0%BE%D0%B2%D0%BE%D0%B9_%D0%B0%D0%BA%D1%82" TargetMode="External"/><Relationship Id="rId16" Type="http://schemas.openxmlformats.org/officeDocument/2006/relationships/hyperlink" Target="https://ru.wikipedia.org/wiki/%D0%97%D0%B0%D0%BA%D0%BE%D0%BD%D0%BE%D0%BF%D1%80%D0%BE%D0%B5%D0%BA%D1%8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u.wikipedia.org/wiki/%D0%A3%D0%BA%D0%B0%D0%B7_%D0%9F%D1%80%D0%B5%D0%B7%D0%B8%D0%B4%D0%B5%D0%BD%D1%82%D0%B0_%D0%A0%D0%BE%D1%81%D1%81%D0%B8%D0%B9%D1%81%D0%BA%D0%BE%D0%B9_%D0%A4%D0%B5%D0%B4%D0%B5%D1%80%D0%B0%D1%86%D0%B8%D0%B8" TargetMode="External"/><Relationship Id="rId11" Type="http://schemas.openxmlformats.org/officeDocument/2006/relationships/hyperlink" Target="https://ru.wikipedia.org/wiki/%D0%9D%D0%BE%D1%80%D0%BC%D0%B0%D1%82%D0%B8%D0%B2%D0%BD%D1%8B%D0%B9_%D0%BF%D1%80%D0%B0%D0%B2%D0%BE%D0%B2%D0%BE%D0%B9_%D0%B0%D0%BA%D1%82" TargetMode="External"/><Relationship Id="rId5" Type="http://schemas.openxmlformats.org/officeDocument/2006/relationships/hyperlink" Target="https://ru.wikipedia.org/wiki/%D0%A4%D0%B5%D0%B4%D0%B5%D1%80%D0%B0%D0%BB%D1%8C%D0%BD%D1%8B%D0%B9_%D0%B7%D0%B0%D0%BA%D0%BE%D0%BD_(%D0%A0%D0%BE%D1%81%D1%81%D0%B8%D1%8F)" TargetMode="External"/><Relationship Id="rId15" Type="http://schemas.openxmlformats.org/officeDocument/2006/relationships/hyperlink" Target="https://ru.wikipedia.org/wiki/%D0%93%D0%BE%D1%81%D1%83%D0%B4%D0%B0%D1%80%D1%81%D1%82%D0%B2%D0%B5%D0%BD%D0%BD%D0%B0%D1%8F_%D0%94%D1%83%D0%BC%D0%B0" TargetMode="External"/><Relationship Id="rId10" Type="http://schemas.openxmlformats.org/officeDocument/2006/relationships/hyperlink" Target="https://ru.wikipedia.org/wiki/%D0%93%D0%BE%D1%81%D1%83%D0%B4%D0%B0%D1%80%D1%81%D1%82%D0%B2%D0%B5%D0%BD%D0%BD%D1%8B%D0%B5_%D0%BD%D0%B0%D0%B3%D1%80%D0%B0%D0%B4%D1%8B_%D0%A0%D0%BE%D1%81%D1%81%D0%B8%D0%B9%D1%81%D0%BA%D0%BE%D0%B9_%D0%A4%D0%B5%D0%B4%D0%B5%D1%80%D0%B0%D1%86%D0%B8%D0%B8" TargetMode="External"/><Relationship Id="rId4" Type="http://schemas.openxmlformats.org/officeDocument/2006/relationships/hyperlink" Target="https://ru.wikipedia.org/wiki/%D0%9A%D0%BE%D0%BD%D1%81%D1%82%D0%B8%D1%82%D1%83%D1%86%D0%B8%D1%8F_%D0%A0%D0%BE%D1%81%D1%81%D0%B8%D0%B8" TargetMode="External"/><Relationship Id="rId9" Type="http://schemas.openxmlformats.org/officeDocument/2006/relationships/hyperlink" Target="http://document.kremlin.ru/doc.asp?ID=076056" TargetMode="External"/><Relationship Id="rId14" Type="http://schemas.openxmlformats.org/officeDocument/2006/relationships/hyperlink" Target="https://ru.wikipedia.org/wiki/%D0%97%D0%B0%D0%BA%D0%BE%D0%BD%D0%BE%D0%B4%D0%B0%D1%82%D0%B5%D0%BB%D1%8C%D0%BD%D0%B0%D1%8F_%D0%B8%D0%BD%D0%B8%D1%86%D0%B8%D0%B0%D1%82%D0%B8%D0%B2%D0%B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ase.garant.ru/73957287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://ucpr.arbicon.ru/11.html" TargetMode="External"/><Relationship Id="rId18" Type="http://schemas.openxmlformats.org/officeDocument/2006/relationships/hyperlink" Target="http://ucpr.arbicon.ru/16.html" TargetMode="External"/><Relationship Id="rId26" Type="http://schemas.openxmlformats.org/officeDocument/2006/relationships/hyperlink" Target="http://ucpr.arbicon.ru/24.html" TargetMode="External"/><Relationship Id="rId39" Type="http://schemas.openxmlformats.org/officeDocument/2006/relationships/hyperlink" Target="http://ucpr.arbicon.ru/37.html" TargetMode="External"/><Relationship Id="rId21" Type="http://schemas.openxmlformats.org/officeDocument/2006/relationships/hyperlink" Target="http://ucpr.arbicon.ru/19.html" TargetMode="External"/><Relationship Id="rId34" Type="http://schemas.openxmlformats.org/officeDocument/2006/relationships/hyperlink" Target="http://ucpr.arbicon.ru/32.html" TargetMode="External"/><Relationship Id="rId42" Type="http://schemas.openxmlformats.org/officeDocument/2006/relationships/hyperlink" Target="http://ucpr.arbicon.ru/40.html" TargetMode="External"/><Relationship Id="rId47" Type="http://schemas.openxmlformats.org/officeDocument/2006/relationships/hyperlink" Target="http://ucpr.arbicon.ru/45.html" TargetMode="External"/><Relationship Id="rId50" Type="http://schemas.openxmlformats.org/officeDocument/2006/relationships/hyperlink" Target="http://ucpr.arbicon.ru/48.html" TargetMode="External"/><Relationship Id="rId55" Type="http://schemas.openxmlformats.org/officeDocument/2006/relationships/hyperlink" Target="http://ucpr.arbicon.ru/53.html" TargetMode="External"/><Relationship Id="rId63" Type="http://schemas.openxmlformats.org/officeDocument/2006/relationships/hyperlink" Target="http://ucpr.arbicon.ru/61.html" TargetMode="External"/><Relationship Id="rId7" Type="http://schemas.openxmlformats.org/officeDocument/2006/relationships/hyperlink" Target="http://ucpr.arbicon.ru/5.html" TargetMode="External"/><Relationship Id="rId2" Type="http://schemas.openxmlformats.org/officeDocument/2006/relationships/hyperlink" Target="http://ucpr.arbicon.ru/" TargetMode="External"/><Relationship Id="rId16" Type="http://schemas.openxmlformats.org/officeDocument/2006/relationships/hyperlink" Target="http://ucpr.arbicon.ru/14.html" TargetMode="External"/><Relationship Id="rId20" Type="http://schemas.openxmlformats.org/officeDocument/2006/relationships/hyperlink" Target="http://ucpr.arbicon.ru/18.html" TargetMode="External"/><Relationship Id="rId29" Type="http://schemas.openxmlformats.org/officeDocument/2006/relationships/hyperlink" Target="http://ucpr.arbicon.ru/27.html" TargetMode="External"/><Relationship Id="rId41" Type="http://schemas.openxmlformats.org/officeDocument/2006/relationships/hyperlink" Target="http://ucpr.arbicon.ru/39.html" TargetMode="External"/><Relationship Id="rId54" Type="http://schemas.openxmlformats.org/officeDocument/2006/relationships/hyperlink" Target="http://ucpr.arbicon.ru/52.html" TargetMode="External"/><Relationship Id="rId62" Type="http://schemas.openxmlformats.org/officeDocument/2006/relationships/hyperlink" Target="http://ucpr.arbicon.ru/6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cpr.arbicon.ru/4.html" TargetMode="External"/><Relationship Id="rId11" Type="http://schemas.openxmlformats.org/officeDocument/2006/relationships/hyperlink" Target="http://ucpr.arbicon.ru/9.html" TargetMode="External"/><Relationship Id="rId24" Type="http://schemas.openxmlformats.org/officeDocument/2006/relationships/hyperlink" Target="http://ucpr.arbicon.ru/22.html" TargetMode="External"/><Relationship Id="rId32" Type="http://schemas.openxmlformats.org/officeDocument/2006/relationships/hyperlink" Target="http://ucpr.arbicon.ru/30.html" TargetMode="External"/><Relationship Id="rId37" Type="http://schemas.openxmlformats.org/officeDocument/2006/relationships/hyperlink" Target="http://ucpr.arbicon.ru/35.html" TargetMode="External"/><Relationship Id="rId40" Type="http://schemas.openxmlformats.org/officeDocument/2006/relationships/hyperlink" Target="http://ucpr.arbicon.ru/38.html" TargetMode="External"/><Relationship Id="rId45" Type="http://schemas.openxmlformats.org/officeDocument/2006/relationships/hyperlink" Target="http://ucpr.arbicon.ru/43.html" TargetMode="External"/><Relationship Id="rId53" Type="http://schemas.openxmlformats.org/officeDocument/2006/relationships/hyperlink" Target="http://ucpr.arbicon.ru/51.html" TargetMode="External"/><Relationship Id="rId58" Type="http://schemas.openxmlformats.org/officeDocument/2006/relationships/hyperlink" Target="http://ucpr.arbicon.ru/56.html" TargetMode="External"/><Relationship Id="rId5" Type="http://schemas.openxmlformats.org/officeDocument/2006/relationships/hyperlink" Target="http://ucpr.arbicon.ru/3.html" TargetMode="External"/><Relationship Id="rId15" Type="http://schemas.openxmlformats.org/officeDocument/2006/relationships/hyperlink" Target="http://ucpr.arbicon.ru/13.html" TargetMode="External"/><Relationship Id="rId23" Type="http://schemas.openxmlformats.org/officeDocument/2006/relationships/hyperlink" Target="http://ucpr.arbicon.ru/21.html" TargetMode="External"/><Relationship Id="rId28" Type="http://schemas.openxmlformats.org/officeDocument/2006/relationships/hyperlink" Target="http://ucpr.arbicon.ru/26.html" TargetMode="External"/><Relationship Id="rId36" Type="http://schemas.openxmlformats.org/officeDocument/2006/relationships/hyperlink" Target="http://ucpr.arbicon.ru/34.html" TargetMode="External"/><Relationship Id="rId49" Type="http://schemas.openxmlformats.org/officeDocument/2006/relationships/hyperlink" Target="http://ucpr.arbicon.ru/47.html" TargetMode="External"/><Relationship Id="rId57" Type="http://schemas.openxmlformats.org/officeDocument/2006/relationships/hyperlink" Target="http://ucpr.arbicon.ru/55.html" TargetMode="External"/><Relationship Id="rId61" Type="http://schemas.openxmlformats.org/officeDocument/2006/relationships/hyperlink" Target="http://ucpr.arbicon.ru/59.html" TargetMode="External"/><Relationship Id="rId10" Type="http://schemas.openxmlformats.org/officeDocument/2006/relationships/hyperlink" Target="http://ucpr.arbicon.ru/8.html" TargetMode="External"/><Relationship Id="rId19" Type="http://schemas.openxmlformats.org/officeDocument/2006/relationships/hyperlink" Target="http://ucpr.arbicon.ru/17.html" TargetMode="External"/><Relationship Id="rId31" Type="http://schemas.openxmlformats.org/officeDocument/2006/relationships/hyperlink" Target="http://ucpr.arbicon.ru/29.html" TargetMode="External"/><Relationship Id="rId44" Type="http://schemas.openxmlformats.org/officeDocument/2006/relationships/hyperlink" Target="http://ucpr.arbicon.ru/42.html" TargetMode="External"/><Relationship Id="rId52" Type="http://schemas.openxmlformats.org/officeDocument/2006/relationships/hyperlink" Target="http://ucpr.arbicon.ru/50.html" TargetMode="External"/><Relationship Id="rId60" Type="http://schemas.openxmlformats.org/officeDocument/2006/relationships/hyperlink" Target="http://ucpr.arbicon.ru/58.html" TargetMode="External"/><Relationship Id="rId65" Type="http://schemas.openxmlformats.org/officeDocument/2006/relationships/hyperlink" Target="http://ucpr.arbicon.ru/63.html" TargetMode="External"/><Relationship Id="rId4" Type="http://schemas.openxmlformats.org/officeDocument/2006/relationships/hyperlink" Target="http://ucpr.arbicon.ru/2.html" TargetMode="External"/><Relationship Id="rId9" Type="http://schemas.openxmlformats.org/officeDocument/2006/relationships/hyperlink" Target="http://ucpr.arbicon.ru/7.html" TargetMode="External"/><Relationship Id="rId14" Type="http://schemas.openxmlformats.org/officeDocument/2006/relationships/hyperlink" Target="http://ucpr.arbicon.ru/12.html" TargetMode="External"/><Relationship Id="rId22" Type="http://schemas.openxmlformats.org/officeDocument/2006/relationships/hyperlink" Target="http://ucpr.arbicon.ru/20.html" TargetMode="External"/><Relationship Id="rId27" Type="http://schemas.openxmlformats.org/officeDocument/2006/relationships/hyperlink" Target="http://ucpr.arbicon.ru/25.html" TargetMode="External"/><Relationship Id="rId30" Type="http://schemas.openxmlformats.org/officeDocument/2006/relationships/hyperlink" Target="http://ucpr.arbicon.ru/28.html" TargetMode="External"/><Relationship Id="rId35" Type="http://schemas.openxmlformats.org/officeDocument/2006/relationships/hyperlink" Target="http://ucpr.arbicon.ru/33.html" TargetMode="External"/><Relationship Id="rId43" Type="http://schemas.openxmlformats.org/officeDocument/2006/relationships/hyperlink" Target="http://ucpr.arbicon.ru/41.html" TargetMode="External"/><Relationship Id="rId48" Type="http://schemas.openxmlformats.org/officeDocument/2006/relationships/hyperlink" Target="http://ucpr.arbicon.ru/46.html" TargetMode="External"/><Relationship Id="rId56" Type="http://schemas.openxmlformats.org/officeDocument/2006/relationships/hyperlink" Target="http://ucpr.arbicon.ru/54.html" TargetMode="External"/><Relationship Id="rId64" Type="http://schemas.openxmlformats.org/officeDocument/2006/relationships/hyperlink" Target="http://ucpr.arbicon.ru/62.html" TargetMode="External"/><Relationship Id="rId8" Type="http://schemas.openxmlformats.org/officeDocument/2006/relationships/hyperlink" Target="http://ucpr.arbicon.ru/6.html" TargetMode="External"/><Relationship Id="rId51" Type="http://schemas.openxmlformats.org/officeDocument/2006/relationships/hyperlink" Target="http://ucpr.arbicon.ru/49.html" TargetMode="External"/><Relationship Id="rId3" Type="http://schemas.openxmlformats.org/officeDocument/2006/relationships/hyperlink" Target="http://ucpr.arbicon.ru/1.html" TargetMode="External"/><Relationship Id="rId12" Type="http://schemas.openxmlformats.org/officeDocument/2006/relationships/hyperlink" Target="http://ucpr.arbicon.ru/10.html" TargetMode="External"/><Relationship Id="rId17" Type="http://schemas.openxmlformats.org/officeDocument/2006/relationships/hyperlink" Target="http://ucpr.arbicon.ru/15.html" TargetMode="External"/><Relationship Id="rId25" Type="http://schemas.openxmlformats.org/officeDocument/2006/relationships/hyperlink" Target="http://ucpr.arbicon.ru/23.html" TargetMode="External"/><Relationship Id="rId33" Type="http://schemas.openxmlformats.org/officeDocument/2006/relationships/hyperlink" Target="http://ucpr.arbicon.ru/31.html" TargetMode="External"/><Relationship Id="rId38" Type="http://schemas.openxmlformats.org/officeDocument/2006/relationships/hyperlink" Target="http://ucpr.arbicon.ru/36.html" TargetMode="External"/><Relationship Id="rId46" Type="http://schemas.openxmlformats.org/officeDocument/2006/relationships/hyperlink" Target="http://ucpr.arbicon.ru/44.html" TargetMode="External"/><Relationship Id="rId59" Type="http://schemas.openxmlformats.org/officeDocument/2006/relationships/hyperlink" Target="http://ucpr.arbicon.ru/57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F%D1%80%D0%B0%D0%B2%D0%BE%D0%B2%D0%B0%D1%8F_%D1%81%D0%B8%D1%81%D1%82%D0%B5%D0%BC%D0%B0" TargetMode="External"/><Relationship Id="rId13" Type="http://schemas.openxmlformats.org/officeDocument/2006/relationships/hyperlink" Target="http://ru.wikipedia.org/wiki/%D0%91%D0%BE%D0%B3%D0%BE%D1%81%D0%BB%D0%BE%D0%B2%D0%B8%D0%B5" TargetMode="External"/><Relationship Id="rId3" Type="http://schemas.openxmlformats.org/officeDocument/2006/relationships/hyperlink" Target="http://jurisprudence.academic.ru/97/%D0%B0%D0%B4%D0%B2%D0%BE%D0%BA%D0%B0%D1%82%D1%83%D1%80%D0%B0" TargetMode="External"/><Relationship Id="rId7" Type="http://schemas.openxmlformats.org/officeDocument/2006/relationships/hyperlink" Target="http://ru.wikipedia.org/wiki/%D0%90%D0%BD%D0%B3%D0%BB%D0%BE%D1%81%D0%B0%D0%BA%D1%81%D0%BE%D0%BD%D1%81%D0%BA%D0%B0%D1%8F_%D0%BF%D1%80%D0%B0%D0%B2%D0%BE%D0%B2%D0%B0%D1%8F_%D1%81%D0%B5%D0%BC%D1%8C%D1%8F" TargetMode="External"/><Relationship Id="rId12" Type="http://schemas.openxmlformats.org/officeDocument/2006/relationships/hyperlink" Target="http://ru.wikipedia.org/wiki/%D0%A0%D0%B5%D0%BB%D0%B8%D0%B3%D0%B8%D0%BE%D0%B7%D0%BD%D0%BE%D0%B5_%D0%BF%D1%80%D0%B0%D0%B2%D0%B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u.wikipedia.org/wiki/%D0%9F%D1%80%D0%B0%D0%B2%D0%BE%D0%B2%D0%B0%D1%8F_%D1%81%D0%B5%D0%BC%D1%8C%D1%8F" TargetMode="External"/><Relationship Id="rId11" Type="http://schemas.openxmlformats.org/officeDocument/2006/relationships/hyperlink" Target="http://ru.wikipedia.org/w/index.php?title=%D0%90%D0%B4%D0%BC%D0%B8%D0%BD%D0%B8%D1%81%D1%82%D1%80%D0%B0%D1%82%D0%B8%D0%B2%D0%BD%D1%8B%D0%B9_%D0%BF%D1%80%D0%B5%D1%86%D0%B5%D0%B4%D0%B5%D0%BD%D1%82&amp;action=edit&amp;redlink=1" TargetMode="External"/><Relationship Id="rId5" Type="http://schemas.openxmlformats.org/officeDocument/2006/relationships/hyperlink" Target="http://jurisprudence.academic.ru/5970/%D1%81%D0%BE%D0%BE%D0%B1%D1%89%D0%B5%D1%81%D1%82%D0%B2%D0%B0" TargetMode="External"/><Relationship Id="rId10" Type="http://schemas.openxmlformats.org/officeDocument/2006/relationships/hyperlink" Target="http://ru.wikipedia.org/wiki/%D0%A1%D1%83%D0%B4%D0%B5%D0%B1%D0%BD%D1%8B%D0%B9_%D0%BF%D1%80%D0%B5%D1%86%D0%B5%D0%B4%D0%B5%D0%BD%D1%82" TargetMode="External"/><Relationship Id="rId4" Type="http://schemas.openxmlformats.org/officeDocument/2006/relationships/hyperlink" Target="http://jurisprudence.academic.ru/4114/%D0%BD%D0%BE%D1%82%D0%B0%D1%80%D0%B8%D0%B0%D1%82" TargetMode="External"/><Relationship Id="rId9" Type="http://schemas.openxmlformats.org/officeDocument/2006/relationships/hyperlink" Target="http://ru.wikipedia.org/wiki/%D0%9F%D1%80%D0%B0%D0%B2%D0%BE%D0%B2%D0%BE%D0%B9_%D0%BF%D1%80%D0%B5%D1%86%D0%B5%D0%B4%D0%B5%D0%BD%D1%8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БЛИЦ - ОПРОС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36712"/>
            <a:ext cx="9144000" cy="60212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t" anchorCtr="0">
            <a:normAutofit fontScale="92500" lnSpcReduction="20000"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22.09.2020						УЧ. ГР._______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							</a:t>
            </a:r>
            <a:r>
              <a:rPr lang="ru-RU" sz="2400" u="sng" dirty="0" smtClean="0">
                <a:solidFill>
                  <a:schemeClr val="tx1"/>
                </a:solidFill>
              </a:rPr>
              <a:t>Фамилия, имя</a:t>
            </a:r>
          </a:p>
          <a:p>
            <a:pPr algn="ctr"/>
            <a:r>
              <a:rPr lang="ru-RU" sz="3200" b="1" i="1" u="sng" dirty="0" smtClean="0">
                <a:solidFill>
                  <a:srgbClr val="002060"/>
                </a:solidFill>
              </a:rPr>
              <a:t>Вопросы:</a:t>
            </a:r>
          </a:p>
          <a:p>
            <a:pPr algn="ctr"/>
            <a:endParaRPr lang="ru-RU" sz="3200" b="1" i="1" u="sng" dirty="0" smtClean="0">
              <a:solidFill>
                <a:srgbClr val="00206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1. Норма права</a:t>
            </a:r>
          </a:p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2. Признаки права</a:t>
            </a:r>
          </a:p>
          <a:p>
            <a:pPr algn="ctr">
              <a:lnSpc>
                <a:spcPct val="75000"/>
              </a:lnSpc>
            </a:pPr>
            <a:r>
              <a:rPr lang="ru-RU" sz="3200" b="1" dirty="0" smtClean="0">
                <a:solidFill>
                  <a:srgbClr val="002060"/>
                </a:solidFill>
              </a:rPr>
              <a:t>3. Правовая культура</a:t>
            </a:r>
          </a:p>
          <a:p>
            <a:pPr algn="ctr">
              <a:lnSpc>
                <a:spcPct val="75000"/>
              </a:lnSpc>
            </a:pPr>
            <a:r>
              <a:rPr lang="ru-RU" sz="3200" b="1" dirty="0" smtClean="0">
                <a:solidFill>
                  <a:srgbClr val="002060"/>
                </a:solidFill>
              </a:rPr>
              <a:t>4. Презумпция невиновности</a:t>
            </a:r>
          </a:p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5. Юриспруденция</a:t>
            </a:r>
          </a:p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6. Юрисдикция</a:t>
            </a:r>
          </a:p>
          <a:p>
            <a:pPr algn="ctr"/>
            <a:endParaRPr lang="ru-RU" sz="3200" b="1" dirty="0" smtClean="0">
              <a:solidFill>
                <a:srgbClr val="002060"/>
              </a:solidFill>
            </a:endParaRPr>
          </a:p>
          <a:p>
            <a:pPr algn="ctr"/>
            <a:r>
              <a:rPr lang="ru-RU" sz="3200" b="1" i="1" dirty="0" smtClean="0">
                <a:solidFill>
                  <a:srgbClr val="002060"/>
                </a:solidFill>
              </a:rPr>
              <a:t>Время выполнения  - 10 минут</a:t>
            </a:r>
          </a:p>
          <a:p>
            <a:pPr algn="ctr"/>
            <a:endParaRPr lang="ru-RU" sz="3200" b="1" dirty="0" smtClean="0">
              <a:solidFill>
                <a:srgbClr val="00206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	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847-9079-418B-8E3E-67C205C7114F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  <a:ln w="9525" cap="flat" cmpd="sng" algn="ctr">
            <a:solidFill>
              <a:srgbClr val="C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all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БЛИЦ - ОПРОС</a:t>
            </a:r>
            <a:endParaRPr kumimoji="0" lang="ru-RU" sz="40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88296" cy="5760640"/>
          </a:xfrm>
        </p:spPr>
        <p:txBody>
          <a:bodyPr>
            <a:normAutofit fontScale="92500"/>
          </a:bodyPr>
          <a:lstStyle/>
          <a:p>
            <a:pPr marL="0" indent="0" algn="just"/>
            <a:r>
              <a:rPr lang="ru-RU" dirty="0" smtClean="0">
                <a:solidFill>
                  <a:srgbClr val="002060"/>
                </a:solidFill>
              </a:rPr>
              <a:t>Понятие ИП применяется также в научной </a:t>
            </a:r>
            <a:r>
              <a:rPr lang="ru-RU" dirty="0">
                <a:solidFill>
                  <a:srgbClr val="002060"/>
                </a:solidFill>
              </a:rPr>
              <a:t>литературе </a:t>
            </a:r>
            <a:r>
              <a:rPr lang="ru-RU" dirty="0" smtClean="0">
                <a:solidFill>
                  <a:srgbClr val="002060"/>
                </a:solidFill>
              </a:rPr>
              <a:t>как </a:t>
            </a:r>
            <a:r>
              <a:rPr lang="ru-RU" i="1" u="sng" dirty="0" smtClean="0">
                <a:solidFill>
                  <a:srgbClr val="002060"/>
                </a:solidFill>
              </a:rPr>
              <a:t>источник </a:t>
            </a:r>
            <a:r>
              <a:rPr lang="ru-RU" i="1" u="sng" dirty="0">
                <a:solidFill>
                  <a:srgbClr val="002060"/>
                </a:solidFill>
              </a:rPr>
              <a:t>познания </a:t>
            </a:r>
            <a:r>
              <a:rPr lang="ru-RU" i="1" u="sng" dirty="0" smtClean="0">
                <a:solidFill>
                  <a:srgbClr val="002060"/>
                </a:solidFill>
              </a:rPr>
              <a:t>права.</a:t>
            </a:r>
            <a:r>
              <a:rPr lang="ru-RU" dirty="0" smtClean="0">
                <a:solidFill>
                  <a:srgbClr val="002060"/>
                </a:solidFill>
              </a:rPr>
              <a:t> Это исторические </a:t>
            </a:r>
            <a:r>
              <a:rPr lang="ru-RU" dirty="0" err="1" smtClean="0">
                <a:solidFill>
                  <a:srgbClr val="002060"/>
                </a:solidFill>
              </a:rPr>
              <a:t>до-кументы</a:t>
            </a:r>
            <a:r>
              <a:rPr lang="ru-RU" dirty="0" smtClean="0">
                <a:solidFill>
                  <a:srgbClr val="002060"/>
                </a:solidFill>
              </a:rPr>
              <a:t>, содержащие </a:t>
            </a:r>
            <a:r>
              <a:rPr lang="ru-RU" dirty="0" err="1" smtClean="0">
                <a:solidFill>
                  <a:srgbClr val="002060"/>
                </a:solidFill>
              </a:rPr>
              <a:t>све-дения</a:t>
            </a:r>
            <a:r>
              <a:rPr lang="ru-RU" dirty="0" smtClean="0">
                <a:solidFill>
                  <a:srgbClr val="002060"/>
                </a:solidFill>
              </a:rPr>
              <a:t> об архитектуре </a:t>
            </a:r>
            <a:r>
              <a:rPr lang="ru-RU" dirty="0">
                <a:solidFill>
                  <a:srgbClr val="002060"/>
                </a:solidFill>
              </a:rPr>
              <a:t>и </a:t>
            </a:r>
            <a:r>
              <a:rPr lang="ru-RU" dirty="0" err="1" smtClean="0">
                <a:solidFill>
                  <a:srgbClr val="002060"/>
                </a:solidFill>
              </a:rPr>
              <a:t>со-держании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права </a:t>
            </a:r>
            <a:r>
              <a:rPr lang="ru-RU" dirty="0" smtClean="0">
                <a:solidFill>
                  <a:srgbClr val="002060"/>
                </a:solidFill>
              </a:rPr>
              <a:t>государств </a:t>
            </a:r>
            <a:r>
              <a:rPr lang="ru-RU" dirty="0">
                <a:solidFill>
                  <a:srgbClr val="002060"/>
                </a:solidFill>
              </a:rPr>
              <a:t>в разные эпохи (тексты </a:t>
            </a:r>
            <a:r>
              <a:rPr lang="ru-RU" dirty="0" err="1" smtClean="0">
                <a:solidFill>
                  <a:srgbClr val="002060"/>
                </a:solidFill>
              </a:rPr>
              <a:t>зако-нов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smtClean="0">
                <a:solidFill>
                  <a:srgbClr val="002060"/>
                </a:solidFill>
              </a:rPr>
              <a:t>записи обычаев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 smtClean="0">
                <a:solidFill>
                  <a:srgbClr val="002060"/>
                </a:solidFill>
              </a:rPr>
              <a:t>судеб-ные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дела, </a:t>
            </a:r>
            <a:r>
              <a:rPr lang="ru-RU" dirty="0" smtClean="0">
                <a:solidFill>
                  <a:srgbClr val="002060"/>
                </a:solidFill>
              </a:rPr>
              <a:t>речи </a:t>
            </a:r>
            <a:r>
              <a:rPr lang="ru-RU" dirty="0">
                <a:solidFill>
                  <a:srgbClr val="002060"/>
                </a:solidFill>
              </a:rPr>
              <a:t>юристов, </a:t>
            </a:r>
            <a:r>
              <a:rPr lang="ru-RU" dirty="0" smtClean="0">
                <a:solidFill>
                  <a:srgbClr val="002060"/>
                </a:solidFill>
              </a:rPr>
              <a:t>летописи </a:t>
            </a:r>
            <a:r>
              <a:rPr lang="ru-RU" dirty="0">
                <a:solidFill>
                  <a:srgbClr val="002060"/>
                </a:solidFill>
              </a:rPr>
              <a:t>и </a:t>
            </a:r>
            <a:r>
              <a:rPr lang="ru-RU" dirty="0" smtClean="0">
                <a:solidFill>
                  <a:srgbClr val="002060"/>
                </a:solidFill>
              </a:rPr>
              <a:t>исторические хроники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smtClean="0">
                <a:solidFill>
                  <a:srgbClr val="002060"/>
                </a:solidFill>
              </a:rPr>
              <a:t>археологические памятники, рукописи, </a:t>
            </a:r>
            <a:r>
              <a:rPr lang="ru-RU" dirty="0" err="1" smtClean="0">
                <a:solidFill>
                  <a:srgbClr val="002060"/>
                </a:solidFill>
              </a:rPr>
              <a:t>петро-глифы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и т. д.). 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права (ИП)</a:t>
            </a:r>
            <a:endParaRPr lang="ru-RU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69" name="Picture 1" descr="D:\Documents and Settings\Валерий\Рабочий стол\455px-Declaration_of_the_Rights_of_Man_and_of_the_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28632"/>
            <a:ext cx="4427984" cy="5829367"/>
          </a:xfrm>
          <a:prstGeom prst="rect">
            <a:avLst/>
          </a:prstGeom>
          <a:noFill/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DEE3-427D-437E-9FB0-895F7412ACC3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FFFFCC"/>
          </a:solidFill>
          <a:ln>
            <a:solidFill>
              <a:srgbClr val="3333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источников права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  <a:solidFill>
            <a:srgbClr val="FFFFCC"/>
          </a:solidFill>
          <a:ln w="12700">
            <a:solidFill>
              <a:srgbClr val="3333FF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62500" lnSpcReduction="20000"/>
          </a:bodyPr>
          <a:lstStyle/>
          <a:p>
            <a:pPr marL="0" indent="361950" algn="just"/>
            <a:r>
              <a:rPr lang="ru-RU" sz="3400" i="1" u="sng" dirty="0" smtClean="0">
                <a:solidFill>
                  <a:srgbClr val="C00000"/>
                </a:solidFill>
              </a:rPr>
              <a:t>1.Правовой </a:t>
            </a:r>
            <a:r>
              <a:rPr lang="ru-RU" sz="3400" i="1" u="sng" dirty="0">
                <a:solidFill>
                  <a:srgbClr val="C00000"/>
                </a:solidFill>
              </a:rPr>
              <a:t>обычай (или обычное </a:t>
            </a:r>
            <a:r>
              <a:rPr lang="ru-RU" sz="3400" i="1" u="sng" dirty="0" smtClean="0">
                <a:solidFill>
                  <a:srgbClr val="C00000"/>
                </a:solidFill>
              </a:rPr>
              <a:t>право</a:t>
            </a:r>
            <a:r>
              <a:rPr lang="ru-RU" sz="3400" i="1" dirty="0" smtClean="0">
                <a:solidFill>
                  <a:srgbClr val="C00000"/>
                </a:solidFill>
              </a:rPr>
              <a:t>) </a:t>
            </a:r>
            <a:r>
              <a:rPr lang="ru-RU" sz="3400" i="1" dirty="0" smtClean="0">
                <a:solidFill>
                  <a:srgbClr val="002060"/>
                </a:solidFill>
              </a:rPr>
              <a:t>- э</a:t>
            </a:r>
            <a:r>
              <a:rPr lang="ru-RU" sz="3400" dirty="0" smtClean="0">
                <a:solidFill>
                  <a:srgbClr val="002060"/>
                </a:solidFill>
              </a:rPr>
              <a:t>то ставшее привычным в обществе </a:t>
            </a:r>
            <a:r>
              <a:rPr lang="ru-RU" sz="3400" dirty="0">
                <a:solidFill>
                  <a:srgbClr val="002060"/>
                </a:solidFill>
              </a:rPr>
              <a:t>правило поведения, которому государство придает </a:t>
            </a:r>
            <a:r>
              <a:rPr lang="ru-RU" sz="3400" dirty="0" err="1" smtClean="0">
                <a:solidFill>
                  <a:srgbClr val="002060"/>
                </a:solidFill>
              </a:rPr>
              <a:t>общеобя-зательное</a:t>
            </a:r>
            <a:r>
              <a:rPr lang="ru-RU" sz="3400" dirty="0" smtClean="0">
                <a:solidFill>
                  <a:srgbClr val="002060"/>
                </a:solidFill>
              </a:rPr>
              <a:t> значение </a:t>
            </a:r>
            <a:r>
              <a:rPr lang="ru-RU" sz="3400" dirty="0">
                <a:solidFill>
                  <a:srgbClr val="002060"/>
                </a:solidFill>
              </a:rPr>
              <a:t>и гарантирует его соблюдение </a:t>
            </a:r>
            <a:r>
              <a:rPr lang="ru-RU" sz="3400" dirty="0" smtClean="0">
                <a:solidFill>
                  <a:srgbClr val="002060"/>
                </a:solidFill>
              </a:rPr>
              <a:t>силой принуждения. </a:t>
            </a:r>
            <a:r>
              <a:rPr lang="ru-RU" sz="3400" dirty="0">
                <a:solidFill>
                  <a:srgbClr val="002060"/>
                </a:solidFill>
              </a:rPr>
              <a:t>Государство соглашается признавать и защищать </a:t>
            </a:r>
            <a:r>
              <a:rPr lang="ru-RU" sz="3400" dirty="0" smtClean="0">
                <a:solidFill>
                  <a:srgbClr val="002060"/>
                </a:solidFill>
              </a:rPr>
              <a:t>только </a:t>
            </a:r>
            <a:r>
              <a:rPr lang="ru-RU" sz="3400" dirty="0">
                <a:solidFill>
                  <a:srgbClr val="002060"/>
                </a:solidFill>
              </a:rPr>
              <a:t>то, что считает полезным для </a:t>
            </a:r>
            <a:r>
              <a:rPr lang="ru-RU" sz="3400" dirty="0" smtClean="0">
                <a:solidFill>
                  <a:srgbClr val="002060"/>
                </a:solidFill>
              </a:rPr>
              <a:t>страны, общества и граждан.</a:t>
            </a:r>
            <a:endParaRPr lang="ru-RU" sz="3400" dirty="0">
              <a:solidFill>
                <a:srgbClr val="002060"/>
              </a:solidFill>
            </a:endParaRPr>
          </a:p>
          <a:p>
            <a:pPr marL="0" indent="361950" algn="just"/>
            <a:r>
              <a:rPr lang="ru-RU" sz="3400" i="1" u="sng" dirty="0" smtClean="0">
                <a:solidFill>
                  <a:srgbClr val="C00000"/>
                </a:solidFill>
              </a:rPr>
              <a:t>2.Судебный </a:t>
            </a:r>
            <a:r>
              <a:rPr lang="ru-RU" sz="3400" i="1" u="sng" dirty="0">
                <a:solidFill>
                  <a:srgbClr val="C00000"/>
                </a:solidFill>
              </a:rPr>
              <a:t>прецедент </a:t>
            </a:r>
            <a:r>
              <a:rPr lang="ru-RU" sz="3400" i="1" u="sng" dirty="0" smtClean="0">
                <a:solidFill>
                  <a:srgbClr val="C00000"/>
                </a:solidFill>
              </a:rPr>
              <a:t>(право </a:t>
            </a:r>
            <a:r>
              <a:rPr lang="ru-RU" sz="3400" i="1" u="sng" dirty="0">
                <a:solidFill>
                  <a:srgbClr val="C00000"/>
                </a:solidFill>
              </a:rPr>
              <a:t>судей, судебное </a:t>
            </a:r>
            <a:r>
              <a:rPr lang="ru-RU" sz="3400" i="1" u="sng" dirty="0" smtClean="0">
                <a:solidFill>
                  <a:srgbClr val="C00000"/>
                </a:solidFill>
              </a:rPr>
              <a:t>право)</a:t>
            </a:r>
            <a:r>
              <a:rPr lang="ru-RU" sz="3400" i="1" dirty="0" smtClean="0">
                <a:solidFill>
                  <a:srgbClr val="C00000"/>
                </a:solidFill>
              </a:rPr>
              <a:t> </a:t>
            </a:r>
            <a:r>
              <a:rPr lang="ru-RU" sz="3400" i="1" dirty="0" smtClean="0">
                <a:solidFill>
                  <a:srgbClr val="002060"/>
                </a:solidFill>
              </a:rPr>
              <a:t>- </a:t>
            </a:r>
            <a:r>
              <a:rPr lang="ru-RU" sz="3400" dirty="0" smtClean="0">
                <a:solidFill>
                  <a:srgbClr val="002060"/>
                </a:solidFill>
              </a:rPr>
              <a:t>судебное или административное решение </a:t>
            </a:r>
            <a:r>
              <a:rPr lang="ru-RU" sz="3400" dirty="0">
                <a:solidFill>
                  <a:srgbClr val="002060"/>
                </a:solidFill>
              </a:rPr>
              <a:t>по конкретному </a:t>
            </a:r>
            <a:r>
              <a:rPr lang="ru-RU" sz="3400" dirty="0" smtClean="0">
                <a:solidFill>
                  <a:srgbClr val="002060"/>
                </a:solidFill>
              </a:rPr>
              <a:t>делу (преступлению или проступку), </a:t>
            </a:r>
            <a:r>
              <a:rPr lang="ru-RU" sz="3400" dirty="0" err="1" smtClean="0">
                <a:solidFill>
                  <a:srgbClr val="002060"/>
                </a:solidFill>
              </a:rPr>
              <a:t>являюшееся</a:t>
            </a:r>
            <a:r>
              <a:rPr lang="ru-RU" sz="3400" dirty="0" smtClean="0">
                <a:solidFill>
                  <a:srgbClr val="002060"/>
                </a:solidFill>
              </a:rPr>
              <a:t> примером решения аналогичных дел в суде (в уполномоченном административном органе). В РФ не применяется.</a:t>
            </a:r>
            <a:endParaRPr lang="ru-RU" sz="3400" dirty="0">
              <a:solidFill>
                <a:srgbClr val="002060"/>
              </a:solidFill>
            </a:endParaRPr>
          </a:p>
          <a:p>
            <a:pPr marL="0" indent="361950" algn="just"/>
            <a:r>
              <a:rPr lang="ru-RU" sz="3400" i="1" u="sng" dirty="0" smtClean="0">
                <a:solidFill>
                  <a:srgbClr val="C00000"/>
                </a:solidFill>
              </a:rPr>
              <a:t>3.Нормативно-правовой акт органов власти</a:t>
            </a:r>
            <a:r>
              <a:rPr lang="ru-RU" sz="3400" i="1" dirty="0" smtClean="0">
                <a:solidFill>
                  <a:srgbClr val="C00000"/>
                </a:solidFill>
              </a:rPr>
              <a:t> </a:t>
            </a:r>
            <a:r>
              <a:rPr lang="ru-RU" sz="3400" i="1" dirty="0" smtClean="0">
                <a:solidFill>
                  <a:srgbClr val="002060"/>
                </a:solidFill>
              </a:rPr>
              <a:t>- э</a:t>
            </a:r>
            <a:r>
              <a:rPr lang="ru-RU" sz="3400" dirty="0" smtClean="0">
                <a:solidFill>
                  <a:srgbClr val="002060"/>
                </a:solidFill>
              </a:rPr>
              <a:t>то выраженный </a:t>
            </a:r>
            <a:r>
              <a:rPr lang="ru-RU" sz="3400" dirty="0">
                <a:solidFill>
                  <a:srgbClr val="002060"/>
                </a:solidFill>
              </a:rPr>
              <a:t>в письменной форме официальный документ, созданный </a:t>
            </a:r>
            <a:r>
              <a:rPr lang="ru-RU" sz="3400" dirty="0" smtClean="0">
                <a:solidFill>
                  <a:srgbClr val="002060"/>
                </a:solidFill>
              </a:rPr>
              <a:t>компетентными государственными </a:t>
            </a:r>
            <a:r>
              <a:rPr lang="ru-RU" sz="3400" dirty="0">
                <a:solidFill>
                  <a:srgbClr val="002060"/>
                </a:solidFill>
              </a:rPr>
              <a:t>органами </a:t>
            </a:r>
            <a:r>
              <a:rPr lang="ru-RU" sz="3400" dirty="0" smtClean="0">
                <a:solidFill>
                  <a:srgbClr val="002060"/>
                </a:solidFill>
              </a:rPr>
              <a:t>власти (муниципалитетами) и </a:t>
            </a:r>
            <a:r>
              <a:rPr lang="ru-RU" sz="3400" dirty="0">
                <a:solidFill>
                  <a:srgbClr val="002060"/>
                </a:solidFill>
              </a:rPr>
              <a:t>содержащий нормы права.</a:t>
            </a:r>
          </a:p>
          <a:p>
            <a:pPr marL="0" indent="361950" algn="just"/>
            <a:r>
              <a:rPr lang="ru-RU" sz="3400" i="1" u="sng" dirty="0" smtClean="0">
                <a:solidFill>
                  <a:srgbClr val="C00000"/>
                </a:solidFill>
              </a:rPr>
              <a:t>4.Естественное право</a:t>
            </a:r>
            <a:r>
              <a:rPr lang="ru-RU" sz="3400" i="1" dirty="0" smtClean="0">
                <a:solidFill>
                  <a:srgbClr val="C00000"/>
                </a:solidFill>
              </a:rPr>
              <a:t> - </a:t>
            </a:r>
            <a:r>
              <a:rPr lang="ru-RU" sz="3400" i="1" dirty="0" smtClean="0">
                <a:solidFill>
                  <a:srgbClr val="002060"/>
                </a:solidFill>
              </a:rPr>
              <a:t>э</a:t>
            </a:r>
            <a:r>
              <a:rPr lang="ru-RU" sz="3400" dirty="0" smtClean="0">
                <a:solidFill>
                  <a:srgbClr val="002060"/>
                </a:solidFill>
              </a:rPr>
              <a:t>то прирожденные, т.е. естественные и </a:t>
            </a:r>
            <a:r>
              <a:rPr lang="ru-RU" sz="3400" dirty="0" err="1" smtClean="0">
                <a:solidFill>
                  <a:srgbClr val="002060"/>
                </a:solidFill>
              </a:rPr>
              <a:t>не-отчуждаемые</a:t>
            </a:r>
            <a:r>
              <a:rPr lang="ru-RU" sz="3400" dirty="0" smtClean="0">
                <a:solidFill>
                  <a:srgbClr val="002060"/>
                </a:solidFill>
              </a:rPr>
              <a:t> права </a:t>
            </a:r>
            <a:r>
              <a:rPr lang="ru-RU" sz="3400" dirty="0">
                <a:solidFill>
                  <a:srgbClr val="002060"/>
                </a:solidFill>
              </a:rPr>
              <a:t>человека, </a:t>
            </a:r>
            <a:r>
              <a:rPr lang="ru-RU" sz="3400" dirty="0" smtClean="0">
                <a:solidFill>
                  <a:srgbClr val="002060"/>
                </a:solidFill>
              </a:rPr>
              <a:t>официально признанные </a:t>
            </a:r>
            <a:r>
              <a:rPr lang="ru-RU" sz="3400" dirty="0">
                <a:solidFill>
                  <a:srgbClr val="002060"/>
                </a:solidFill>
              </a:rPr>
              <a:t>государством и </a:t>
            </a:r>
            <a:r>
              <a:rPr lang="ru-RU" sz="3400" dirty="0" smtClean="0">
                <a:solidFill>
                  <a:srgbClr val="002060"/>
                </a:solidFill>
              </a:rPr>
              <a:t>закрепленные </a:t>
            </a:r>
            <a:r>
              <a:rPr lang="ru-RU" sz="3400" dirty="0">
                <a:solidFill>
                  <a:srgbClr val="002060"/>
                </a:solidFill>
              </a:rPr>
              <a:t>в его </a:t>
            </a:r>
            <a:r>
              <a:rPr lang="ru-RU" sz="3400" dirty="0" smtClean="0">
                <a:solidFill>
                  <a:srgbClr val="002060"/>
                </a:solidFill>
              </a:rPr>
              <a:t>законодательстве.</a:t>
            </a:r>
            <a:endParaRPr lang="ru-RU" sz="3400" dirty="0">
              <a:solidFill>
                <a:srgbClr val="002060"/>
              </a:solidFill>
            </a:endParaRPr>
          </a:p>
          <a:p>
            <a:pPr marL="0" indent="361950" algn="just"/>
            <a:r>
              <a:rPr lang="ru-RU" sz="3400" i="1" u="sng" dirty="0" smtClean="0">
                <a:solidFill>
                  <a:srgbClr val="C00000"/>
                </a:solidFill>
              </a:rPr>
              <a:t>5.Принципы права</a:t>
            </a:r>
            <a:r>
              <a:rPr lang="ru-RU" sz="3400" i="1" dirty="0" smtClean="0">
                <a:solidFill>
                  <a:srgbClr val="C00000"/>
                </a:solidFill>
              </a:rPr>
              <a:t> </a:t>
            </a:r>
            <a:r>
              <a:rPr lang="ru-RU" sz="3400" i="1" dirty="0" smtClean="0">
                <a:solidFill>
                  <a:srgbClr val="002060"/>
                </a:solidFill>
              </a:rPr>
              <a:t>- э</a:t>
            </a:r>
            <a:r>
              <a:rPr lang="ru-RU" sz="3400" dirty="0" smtClean="0">
                <a:solidFill>
                  <a:srgbClr val="002060"/>
                </a:solidFill>
              </a:rPr>
              <a:t>то основополагающие </a:t>
            </a:r>
            <a:r>
              <a:rPr lang="ru-RU" sz="3400" dirty="0">
                <a:solidFill>
                  <a:srgbClr val="002060"/>
                </a:solidFill>
              </a:rPr>
              <a:t>идеи, руководящие положения, </a:t>
            </a:r>
            <a:r>
              <a:rPr lang="ru-RU" sz="3400" dirty="0" smtClean="0">
                <a:solidFill>
                  <a:srgbClr val="002060"/>
                </a:solidFill>
              </a:rPr>
              <a:t>определяющие </a:t>
            </a:r>
            <a:r>
              <a:rPr lang="ru-RU" sz="3400" dirty="0">
                <a:solidFill>
                  <a:srgbClr val="002060"/>
                </a:solidFill>
              </a:rPr>
              <a:t>содержание и </a:t>
            </a:r>
            <a:r>
              <a:rPr lang="ru-RU" sz="3400" dirty="0" smtClean="0">
                <a:solidFill>
                  <a:srgbClr val="002060"/>
                </a:solidFill>
              </a:rPr>
              <a:t>цели (направления) правотворчества, правоприменения и правоохранительной деятельности.</a:t>
            </a:r>
          </a:p>
          <a:p>
            <a:pPr marL="0" indent="361950" algn="ctr"/>
            <a:r>
              <a:rPr lang="ru-RU" sz="3400" dirty="0" smtClean="0">
                <a:solidFill>
                  <a:srgbClr val="C00000"/>
                </a:solidFill>
              </a:rPr>
              <a:t>6. Общепризнанные </a:t>
            </a:r>
            <a:r>
              <a:rPr lang="ru-RU" sz="3400" dirty="0">
                <a:solidFill>
                  <a:srgbClr val="C00000"/>
                </a:solidFill>
              </a:rPr>
              <a:t>принципы и нормы </a:t>
            </a:r>
            <a:r>
              <a:rPr lang="ru-RU" sz="3400" i="1" u="sng" dirty="0">
                <a:solidFill>
                  <a:srgbClr val="C00000"/>
                </a:solidFill>
              </a:rPr>
              <a:t>международного права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A723-EDC3-4F47-A848-CC765242B330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FFCC"/>
          </a:solidFill>
          <a:ln>
            <a:solidFill>
              <a:srgbClr val="3333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ru-RU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источников права</a:t>
            </a:r>
            <a:endParaRPr lang="ru-RU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rgbClr val="FFFFCC"/>
          </a:solidFill>
          <a:ln w="28575">
            <a:solidFill>
              <a:srgbClr val="3333FF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47500" lnSpcReduction="20000"/>
          </a:bodyPr>
          <a:lstStyle/>
          <a:p>
            <a:pPr marL="0" indent="361950" algn="just"/>
            <a:r>
              <a:rPr lang="ru-RU" sz="4200" i="1" u="sng" dirty="0" smtClean="0">
                <a:solidFill>
                  <a:srgbClr val="C00000"/>
                </a:solidFill>
              </a:rPr>
              <a:t>7.Правовая доктрина</a:t>
            </a:r>
            <a:r>
              <a:rPr lang="ru-RU" sz="4200" i="1" dirty="0" smtClean="0">
                <a:solidFill>
                  <a:srgbClr val="C00000"/>
                </a:solidFill>
              </a:rPr>
              <a:t> </a:t>
            </a:r>
            <a:r>
              <a:rPr lang="ru-RU" sz="4200" i="1" dirty="0" smtClean="0">
                <a:solidFill>
                  <a:srgbClr val="002060"/>
                </a:solidFill>
              </a:rPr>
              <a:t>- </a:t>
            </a:r>
            <a:r>
              <a:rPr lang="ru-RU" sz="4200" dirty="0" smtClean="0">
                <a:solidFill>
                  <a:srgbClr val="002060"/>
                </a:solidFill>
              </a:rPr>
              <a:t>используемые </a:t>
            </a:r>
            <a:r>
              <a:rPr lang="ru-RU" sz="4200" dirty="0">
                <a:solidFill>
                  <a:srgbClr val="002060"/>
                </a:solidFill>
              </a:rPr>
              <a:t>в некоторых странах при наличии пробела в законодательстве, отсутствии соответствующего прецедента, положения из работ известных учёных для юридического решения возникшего спора, имеющего правовое </a:t>
            </a:r>
            <a:r>
              <a:rPr lang="ru-RU" sz="4200" dirty="0" smtClean="0">
                <a:solidFill>
                  <a:srgbClr val="002060"/>
                </a:solidFill>
              </a:rPr>
              <a:t>значение (</a:t>
            </a:r>
            <a:r>
              <a:rPr lang="ru-RU" sz="4200" i="1" dirty="0" smtClean="0">
                <a:solidFill>
                  <a:srgbClr val="002060"/>
                </a:solidFill>
              </a:rPr>
              <a:t>характерна для англо-саксонской правовой семьи)</a:t>
            </a:r>
            <a:r>
              <a:rPr lang="ru-RU" sz="4200" dirty="0" smtClean="0">
                <a:solidFill>
                  <a:srgbClr val="002060"/>
                </a:solidFill>
              </a:rPr>
              <a:t>.</a:t>
            </a:r>
            <a:endParaRPr lang="ru-RU" sz="4200" dirty="0">
              <a:solidFill>
                <a:srgbClr val="002060"/>
              </a:solidFill>
            </a:endParaRPr>
          </a:p>
          <a:p>
            <a:pPr marL="0" indent="361950" algn="just"/>
            <a:r>
              <a:rPr lang="ru-RU" sz="4200" i="1" u="sng" dirty="0" smtClean="0">
                <a:solidFill>
                  <a:srgbClr val="C00000"/>
                </a:solidFill>
              </a:rPr>
              <a:t>8.Религиозные догмы</a:t>
            </a:r>
            <a:r>
              <a:rPr lang="ru-RU" sz="4200" i="1" dirty="0" smtClean="0">
                <a:solidFill>
                  <a:srgbClr val="C00000"/>
                </a:solidFill>
              </a:rPr>
              <a:t> </a:t>
            </a:r>
            <a:r>
              <a:rPr lang="ru-RU" sz="4200" i="1" dirty="0" smtClean="0">
                <a:solidFill>
                  <a:srgbClr val="002060"/>
                </a:solidFill>
              </a:rPr>
              <a:t>-</a:t>
            </a:r>
            <a:r>
              <a:rPr lang="ru-RU" sz="4200" dirty="0" smtClean="0">
                <a:solidFill>
                  <a:srgbClr val="002060"/>
                </a:solidFill>
              </a:rPr>
              <a:t> </a:t>
            </a:r>
            <a:r>
              <a:rPr lang="ru-RU" sz="4200" dirty="0">
                <a:solidFill>
                  <a:srgbClr val="002060"/>
                </a:solidFill>
              </a:rPr>
              <a:t>утверждённые высшими </a:t>
            </a:r>
            <a:r>
              <a:rPr lang="ru-RU" sz="4200" dirty="0" smtClean="0">
                <a:solidFill>
                  <a:srgbClr val="002060"/>
                </a:solidFill>
              </a:rPr>
              <a:t>иерархами конфессий  положения  вероучений, </a:t>
            </a:r>
            <a:r>
              <a:rPr lang="ru-RU" sz="4200" dirty="0">
                <a:solidFill>
                  <a:srgbClr val="002060"/>
                </a:solidFill>
              </a:rPr>
              <a:t>объявляемые непреложной истиной, не </a:t>
            </a:r>
            <a:r>
              <a:rPr lang="ru-RU" sz="4200" dirty="0" smtClean="0">
                <a:solidFill>
                  <a:srgbClr val="002060"/>
                </a:solidFill>
              </a:rPr>
              <a:t>подлежащей сомнению и пересмотру, тем более критике</a:t>
            </a:r>
            <a:r>
              <a:rPr lang="ru-RU" sz="4200" dirty="0">
                <a:solidFill>
                  <a:srgbClr val="002060"/>
                </a:solidFill>
              </a:rPr>
              <a:t>. </a:t>
            </a:r>
          </a:p>
          <a:p>
            <a:pPr marL="0" indent="361950" algn="just"/>
            <a:r>
              <a:rPr lang="ru-RU" sz="4200" i="1" u="sng" dirty="0" smtClean="0">
                <a:solidFill>
                  <a:srgbClr val="C00000"/>
                </a:solidFill>
              </a:rPr>
              <a:t>9.Нормативный договор</a:t>
            </a:r>
            <a:r>
              <a:rPr lang="ru-RU" sz="4200" i="1" dirty="0" smtClean="0">
                <a:solidFill>
                  <a:srgbClr val="C00000"/>
                </a:solidFill>
              </a:rPr>
              <a:t> </a:t>
            </a:r>
            <a:r>
              <a:rPr lang="ru-RU" sz="4200" i="1" dirty="0" smtClean="0">
                <a:solidFill>
                  <a:srgbClr val="002060"/>
                </a:solidFill>
              </a:rPr>
              <a:t>- </a:t>
            </a:r>
            <a:r>
              <a:rPr lang="ru-RU" sz="4200" dirty="0" smtClean="0">
                <a:solidFill>
                  <a:srgbClr val="002060"/>
                </a:solidFill>
              </a:rPr>
              <a:t>соглашение </a:t>
            </a:r>
            <a:r>
              <a:rPr lang="ru-RU" sz="4200" dirty="0">
                <a:solidFill>
                  <a:srgbClr val="002060"/>
                </a:solidFill>
              </a:rPr>
              <a:t>(как правило, хотя бы одной из сторон в котором выступает </a:t>
            </a:r>
            <a:r>
              <a:rPr lang="ru-RU" sz="4200" i="1" u="sng" dirty="0">
                <a:solidFill>
                  <a:srgbClr val="002060"/>
                </a:solidFill>
              </a:rPr>
              <a:t>государство или его часть</a:t>
            </a:r>
            <a:r>
              <a:rPr lang="ru-RU" sz="4200" dirty="0">
                <a:solidFill>
                  <a:srgbClr val="002060"/>
                </a:solidFill>
              </a:rPr>
              <a:t>), из которого вытекают общеобязательные правила поведения (нормы права).</a:t>
            </a:r>
          </a:p>
          <a:p>
            <a:pPr marL="0" indent="361950" algn="just"/>
            <a:r>
              <a:rPr lang="ru-RU" sz="4200" i="1" u="sng" dirty="0" smtClean="0">
                <a:solidFill>
                  <a:srgbClr val="C00000"/>
                </a:solidFill>
              </a:rPr>
              <a:t>10.Правосознание</a:t>
            </a:r>
            <a:r>
              <a:rPr lang="ru-RU" sz="4200" i="1" dirty="0" smtClean="0">
                <a:solidFill>
                  <a:srgbClr val="002060"/>
                </a:solidFill>
              </a:rPr>
              <a:t> – </a:t>
            </a:r>
            <a:r>
              <a:rPr lang="ru-RU" sz="4200" dirty="0" smtClean="0">
                <a:solidFill>
                  <a:srgbClr val="002060"/>
                </a:solidFill>
              </a:rPr>
              <a:t>устойчивая</a:t>
            </a:r>
            <a:r>
              <a:rPr lang="ru-RU" sz="4200" i="1" dirty="0" smtClean="0">
                <a:solidFill>
                  <a:srgbClr val="002060"/>
                </a:solidFill>
              </a:rPr>
              <a:t> </a:t>
            </a:r>
            <a:r>
              <a:rPr lang="ru-RU" sz="4200" dirty="0" smtClean="0">
                <a:solidFill>
                  <a:srgbClr val="002060"/>
                </a:solidFill>
              </a:rPr>
              <a:t>система </a:t>
            </a:r>
            <a:r>
              <a:rPr lang="ru-RU" sz="4200" dirty="0">
                <a:solidFill>
                  <a:srgbClr val="002060"/>
                </a:solidFill>
              </a:rPr>
              <a:t>правовых </a:t>
            </a:r>
            <a:r>
              <a:rPr lang="ru-RU" sz="4200" dirty="0" smtClean="0">
                <a:solidFill>
                  <a:srgbClr val="002060"/>
                </a:solidFill>
              </a:rPr>
              <a:t>идей и представлений</a:t>
            </a:r>
            <a:r>
              <a:rPr lang="ru-RU" sz="4200" dirty="0">
                <a:solidFill>
                  <a:srgbClr val="002060"/>
                </a:solidFill>
              </a:rPr>
              <a:t>, </a:t>
            </a:r>
            <a:r>
              <a:rPr lang="ru-RU" sz="4200" dirty="0" smtClean="0">
                <a:solidFill>
                  <a:srgbClr val="002060"/>
                </a:solidFill>
              </a:rPr>
              <a:t>в </a:t>
            </a:r>
            <a:r>
              <a:rPr lang="ru-RU" sz="4200" dirty="0">
                <a:solidFill>
                  <a:srgbClr val="002060"/>
                </a:solidFill>
              </a:rPr>
              <a:t>которых </a:t>
            </a:r>
            <a:r>
              <a:rPr lang="ru-RU" sz="4200" dirty="0" smtClean="0">
                <a:solidFill>
                  <a:srgbClr val="002060"/>
                </a:solidFill>
              </a:rPr>
              <a:t>выражается отношение граждан, </a:t>
            </a:r>
            <a:r>
              <a:rPr lang="ru-RU" sz="4200" dirty="0">
                <a:solidFill>
                  <a:srgbClr val="002060"/>
                </a:solidFill>
              </a:rPr>
              <a:t>социальных групп, всего общества к существующему </a:t>
            </a:r>
            <a:r>
              <a:rPr lang="ru-RU" sz="4200" dirty="0" smtClean="0">
                <a:solidFill>
                  <a:srgbClr val="002060"/>
                </a:solidFill>
              </a:rPr>
              <a:t>праву</a:t>
            </a:r>
            <a:r>
              <a:rPr lang="ru-RU" sz="4200" dirty="0">
                <a:solidFill>
                  <a:srgbClr val="002060"/>
                </a:solidFill>
              </a:rPr>
              <a:t>, к правовым явлениям, к </a:t>
            </a:r>
            <a:r>
              <a:rPr lang="ru-RU" sz="4200" dirty="0" smtClean="0">
                <a:solidFill>
                  <a:srgbClr val="002060"/>
                </a:solidFill>
              </a:rPr>
              <a:t>правомерному поведению. Это </a:t>
            </a:r>
            <a:r>
              <a:rPr lang="ru-RU" sz="4200" dirty="0">
                <a:solidFill>
                  <a:srgbClr val="002060"/>
                </a:solidFill>
              </a:rPr>
              <a:t>субъективное восприятие </a:t>
            </a:r>
            <a:r>
              <a:rPr lang="ru-RU" sz="4200" dirty="0" smtClean="0">
                <a:solidFill>
                  <a:srgbClr val="002060"/>
                </a:solidFill>
              </a:rPr>
              <a:t>сущности права и правовых </a:t>
            </a:r>
            <a:r>
              <a:rPr lang="ru-RU" sz="4200" dirty="0">
                <a:solidFill>
                  <a:srgbClr val="002060"/>
                </a:solidFill>
              </a:rPr>
              <a:t>явлений </a:t>
            </a:r>
            <a:r>
              <a:rPr lang="ru-RU" sz="4200" dirty="0" smtClean="0">
                <a:solidFill>
                  <a:srgbClr val="002060"/>
                </a:solidFill>
              </a:rPr>
              <a:t>людьми (социально-правовая рефлексия).</a:t>
            </a:r>
          </a:p>
          <a:p>
            <a:pPr marL="0" indent="361950" algn="just"/>
            <a:r>
              <a:rPr lang="ru-RU" sz="4200" dirty="0">
                <a:solidFill>
                  <a:srgbClr val="002060"/>
                </a:solidFill>
              </a:rPr>
              <a:t>В определённых случаях, предусмотренных законом, </a:t>
            </a:r>
            <a:r>
              <a:rPr lang="ru-RU" sz="4200" dirty="0" smtClean="0">
                <a:solidFill>
                  <a:srgbClr val="002060"/>
                </a:solidFill>
              </a:rPr>
              <a:t>ИП </a:t>
            </a:r>
            <a:r>
              <a:rPr lang="ru-RU" sz="4200" dirty="0">
                <a:solidFill>
                  <a:srgbClr val="002060"/>
                </a:solidFill>
              </a:rPr>
              <a:t>являются </a:t>
            </a:r>
            <a:r>
              <a:rPr lang="ru-RU" sz="4200" i="1" u="sng" dirty="0">
                <a:solidFill>
                  <a:srgbClr val="C00000"/>
                </a:solidFill>
              </a:rPr>
              <a:t>нормативные акты общественных организаций</a:t>
            </a:r>
            <a:r>
              <a:rPr lang="ru-RU" sz="4200" i="1" dirty="0">
                <a:solidFill>
                  <a:srgbClr val="C00000"/>
                </a:solidFill>
              </a:rPr>
              <a:t> </a:t>
            </a:r>
            <a:r>
              <a:rPr lang="ru-RU" sz="4200" dirty="0">
                <a:solidFill>
                  <a:srgbClr val="002060"/>
                </a:solidFill>
              </a:rPr>
              <a:t>(например, </a:t>
            </a:r>
            <a:r>
              <a:rPr lang="ru-RU" sz="4200" dirty="0" smtClean="0">
                <a:solidFill>
                  <a:srgbClr val="002060"/>
                </a:solidFill>
              </a:rPr>
              <a:t>коллективные договоры между работодателем и трудовым коллективом в лице лидера профсоюзной организации).</a:t>
            </a:r>
            <a:endParaRPr lang="ru-RU" sz="4200" dirty="0">
              <a:solidFill>
                <a:srgbClr val="002060"/>
              </a:solidFill>
            </a:endParaRPr>
          </a:p>
          <a:p>
            <a:pPr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ED5-A378-4A58-B432-79A26BEE43A0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  <a:solidFill>
            <a:srgbClr val="FFFFCC"/>
          </a:solidFill>
          <a:ln w="28575">
            <a:solidFill>
              <a:srgbClr val="3333FF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361950" algn="just"/>
            <a:r>
              <a:rPr lang="ru-RU">
                <a:solidFill>
                  <a:srgbClr val="002060"/>
                </a:solidFill>
              </a:rPr>
              <a:t>Роль </a:t>
            </a:r>
            <a:r>
              <a:rPr lang="ru-RU" smtClean="0">
                <a:solidFill>
                  <a:srgbClr val="002060"/>
                </a:solidFill>
              </a:rPr>
              <a:t>ИП </a:t>
            </a:r>
            <a:r>
              <a:rPr lang="ru-RU">
                <a:solidFill>
                  <a:srgbClr val="002060"/>
                </a:solidFill>
              </a:rPr>
              <a:t>в различных правовых системах </a:t>
            </a:r>
            <a:r>
              <a:rPr lang="ru-RU" smtClean="0">
                <a:solidFill>
                  <a:srgbClr val="002060"/>
                </a:solidFill>
              </a:rPr>
              <a:t>нео-динакова. Закон, прецедент, доктрина имеют раз-ное значение.</a:t>
            </a:r>
          </a:p>
          <a:p>
            <a:pPr marL="0" indent="361950" algn="just"/>
            <a:r>
              <a:rPr lang="ru-RU" smtClean="0">
                <a:solidFill>
                  <a:srgbClr val="002060"/>
                </a:solidFill>
              </a:rPr>
              <a:t>Главенствующую роль среди ИП </a:t>
            </a:r>
            <a:r>
              <a:rPr lang="ru-RU">
                <a:solidFill>
                  <a:srgbClr val="002060"/>
                </a:solidFill>
              </a:rPr>
              <a:t>играет </a:t>
            </a:r>
            <a:r>
              <a:rPr lang="ru-RU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Закон</a:t>
            </a:r>
            <a:r>
              <a:rPr lang="ru-RU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smtClean="0">
                <a:solidFill>
                  <a:srgbClr val="002060"/>
                </a:solidFill>
              </a:rPr>
              <a:t>(высший нормативный правовой </a:t>
            </a:r>
            <a:r>
              <a:rPr lang="ru-RU">
                <a:solidFill>
                  <a:srgbClr val="002060"/>
                </a:solidFill>
              </a:rPr>
              <a:t>акт). Это </a:t>
            </a:r>
            <a:r>
              <a:rPr lang="ru-RU" smtClean="0">
                <a:solidFill>
                  <a:srgbClr val="002060"/>
                </a:solidFill>
              </a:rPr>
              <a:t>харак-терно прежде </a:t>
            </a:r>
            <a:r>
              <a:rPr lang="ru-RU">
                <a:solidFill>
                  <a:srgbClr val="002060"/>
                </a:solidFill>
              </a:rPr>
              <a:t>всего англосаксонской </a:t>
            </a:r>
            <a:r>
              <a:rPr lang="ru-RU" smtClean="0">
                <a:solidFill>
                  <a:srgbClr val="002060"/>
                </a:solidFill>
              </a:rPr>
              <a:t>и континен-тальной (романо-германской) правовых систем. </a:t>
            </a:r>
          </a:p>
          <a:p>
            <a:pPr marL="0" indent="361950" algn="just">
              <a:buNone/>
            </a:pPr>
            <a:r>
              <a:rPr lang="ru-RU" smtClean="0">
                <a:solidFill>
                  <a:srgbClr val="002060"/>
                </a:solidFill>
              </a:rPr>
              <a:t>В </a:t>
            </a:r>
            <a:r>
              <a:rPr lang="ru-RU" i="1" u="sng" smtClean="0">
                <a:solidFill>
                  <a:srgbClr val="3333FF"/>
                </a:solidFill>
              </a:rPr>
              <a:t>мусульманском праве</a:t>
            </a:r>
            <a:r>
              <a:rPr lang="ru-RU" i="1" smtClean="0">
                <a:solidFill>
                  <a:srgbClr val="3333FF"/>
                </a:solidFill>
              </a:rPr>
              <a:t> </a:t>
            </a:r>
            <a:r>
              <a:rPr lang="ru-RU">
                <a:solidFill>
                  <a:srgbClr val="002060"/>
                </a:solidFill>
              </a:rPr>
              <a:t>основополагающими </a:t>
            </a:r>
            <a:r>
              <a:rPr lang="ru-RU" smtClean="0">
                <a:solidFill>
                  <a:srgbClr val="002060"/>
                </a:solidFill>
              </a:rPr>
              <a:t>ИП </a:t>
            </a:r>
            <a:r>
              <a:rPr lang="ru-RU">
                <a:solidFill>
                  <a:srgbClr val="002060"/>
                </a:solidFill>
              </a:rPr>
              <a:t>являются: </a:t>
            </a:r>
            <a:r>
              <a:rPr lang="ru-RU" u="sng">
                <a:solidFill>
                  <a:srgbClr val="002060"/>
                </a:solidFill>
                <a:hlinkClick r:id="rId3"/>
              </a:rPr>
              <a:t>Коран</a:t>
            </a:r>
            <a:r>
              <a:rPr lang="ru-RU">
                <a:solidFill>
                  <a:srgbClr val="002060"/>
                </a:solidFill>
              </a:rPr>
              <a:t>, </a:t>
            </a:r>
            <a:r>
              <a:rPr lang="ru-RU" u="sng">
                <a:solidFill>
                  <a:srgbClr val="002060"/>
                </a:solidFill>
                <a:hlinkClick r:id="rId4"/>
              </a:rPr>
              <a:t>Сунна</a:t>
            </a:r>
            <a:r>
              <a:rPr lang="ru-RU">
                <a:solidFill>
                  <a:srgbClr val="002060"/>
                </a:solidFill>
              </a:rPr>
              <a:t>, </a:t>
            </a:r>
            <a:r>
              <a:rPr lang="ru-RU" u="sng" smtClean="0">
                <a:solidFill>
                  <a:srgbClr val="3333FF"/>
                </a:solidFill>
              </a:rPr>
              <a:t>Иджма</a:t>
            </a:r>
            <a:r>
              <a:rPr lang="ru-RU" smtClean="0">
                <a:solidFill>
                  <a:srgbClr val="3333FF"/>
                </a:solidFill>
              </a:rPr>
              <a:t> </a:t>
            </a:r>
            <a:r>
              <a:rPr lang="ru-RU">
                <a:solidFill>
                  <a:srgbClr val="002060"/>
                </a:solidFill>
              </a:rPr>
              <a:t>(единое соглашение мусульманского общества</a:t>
            </a:r>
            <a:r>
              <a:rPr lang="ru-RU" smtClean="0">
                <a:solidFill>
                  <a:srgbClr val="002060"/>
                </a:solidFill>
              </a:rPr>
              <a:t>) и </a:t>
            </a:r>
            <a:r>
              <a:rPr lang="ru-RU" u="sng" smtClean="0">
                <a:solidFill>
                  <a:srgbClr val="3333FF"/>
                </a:solidFill>
              </a:rPr>
              <a:t>Кияс</a:t>
            </a:r>
            <a:r>
              <a:rPr lang="ru-RU" smtClean="0">
                <a:solidFill>
                  <a:srgbClr val="002060"/>
                </a:solidFill>
              </a:rPr>
              <a:t> </a:t>
            </a:r>
            <a:r>
              <a:rPr lang="ru-RU">
                <a:solidFill>
                  <a:srgbClr val="002060"/>
                </a:solidFill>
              </a:rPr>
              <a:t>(суждение по аналогии).</a:t>
            </a: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FFCC"/>
          </a:solidFill>
          <a:ln>
            <a:solidFill>
              <a:srgbClr val="3333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ru-RU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Роль источников права</a:t>
            </a:r>
            <a:endParaRPr lang="ru-RU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E13C-034E-4A9E-87D6-CF440DAAF785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915816" y="0"/>
            <a:ext cx="6120680" cy="76470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права. 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5436096" y="764704"/>
            <a:ext cx="3600400" cy="5976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ru-RU" dirty="0" smtClean="0">
                <a:solidFill>
                  <a:srgbClr val="002060"/>
                </a:solidFill>
              </a:rPr>
              <a:t>Сегодня используются следующие </a:t>
            </a:r>
            <a:r>
              <a:rPr lang="ru-RU" b="1" i="1" dirty="0" smtClean="0">
                <a:solidFill>
                  <a:srgbClr val="002060"/>
                </a:solidFill>
              </a:rPr>
              <a:t>виды ИП </a:t>
            </a:r>
            <a:r>
              <a:rPr lang="ru-RU" dirty="0" smtClean="0">
                <a:solidFill>
                  <a:srgbClr val="002060"/>
                </a:solidFill>
              </a:rPr>
              <a:t>: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3333FF"/>
                </a:solidFill>
              </a:rPr>
              <a:t>правовой обычай;</a:t>
            </a:r>
          </a:p>
          <a:p>
            <a:r>
              <a:rPr lang="ru-RU" dirty="0" smtClean="0">
                <a:solidFill>
                  <a:srgbClr val="3333FF"/>
                </a:solidFill>
              </a:rPr>
              <a:t>нормативный </a:t>
            </a:r>
            <a:r>
              <a:rPr lang="ru-RU" dirty="0" err="1" smtClean="0">
                <a:solidFill>
                  <a:srgbClr val="3333FF"/>
                </a:solidFill>
              </a:rPr>
              <a:t>пра-вовой</a:t>
            </a:r>
            <a:r>
              <a:rPr lang="ru-RU" dirty="0" smtClean="0">
                <a:solidFill>
                  <a:srgbClr val="3333FF"/>
                </a:solidFill>
              </a:rPr>
              <a:t> акт;</a:t>
            </a:r>
          </a:p>
          <a:p>
            <a:r>
              <a:rPr lang="ru-RU" dirty="0" smtClean="0">
                <a:solidFill>
                  <a:srgbClr val="3333FF"/>
                </a:solidFill>
              </a:rPr>
              <a:t>юридический </a:t>
            </a:r>
            <a:r>
              <a:rPr lang="ru-RU" dirty="0" err="1" smtClean="0">
                <a:solidFill>
                  <a:srgbClr val="3333FF"/>
                </a:solidFill>
              </a:rPr>
              <a:t>пре-цедент</a:t>
            </a:r>
            <a:r>
              <a:rPr lang="ru-RU" dirty="0" smtClean="0">
                <a:solidFill>
                  <a:srgbClr val="3333FF"/>
                </a:solidFill>
              </a:rPr>
              <a:t>;</a:t>
            </a:r>
          </a:p>
          <a:p>
            <a:r>
              <a:rPr lang="ru-RU" dirty="0" smtClean="0">
                <a:solidFill>
                  <a:srgbClr val="3333FF"/>
                </a:solidFill>
              </a:rPr>
              <a:t>договор </a:t>
            </a:r>
            <a:r>
              <a:rPr lang="ru-RU" dirty="0" err="1" smtClean="0">
                <a:solidFill>
                  <a:srgbClr val="3333FF"/>
                </a:solidFill>
              </a:rPr>
              <a:t>норматив-ного</a:t>
            </a:r>
            <a:r>
              <a:rPr lang="ru-RU" dirty="0" smtClean="0">
                <a:solidFill>
                  <a:srgbClr val="3333FF"/>
                </a:solidFill>
              </a:rPr>
              <a:t> </a:t>
            </a:r>
            <a:r>
              <a:rPr lang="ru-RU" dirty="0">
                <a:solidFill>
                  <a:srgbClr val="3333FF"/>
                </a:solidFill>
              </a:rPr>
              <a:t>содержания;</a:t>
            </a:r>
          </a:p>
          <a:p>
            <a:r>
              <a:rPr lang="ru-RU" dirty="0">
                <a:solidFill>
                  <a:srgbClr val="3333FF"/>
                </a:solidFill>
              </a:rPr>
              <a:t>юридическая наука (</a:t>
            </a:r>
            <a:r>
              <a:rPr lang="ru-RU" dirty="0" smtClean="0">
                <a:solidFill>
                  <a:srgbClr val="3333FF"/>
                </a:solidFill>
              </a:rPr>
              <a:t>доктрины, </a:t>
            </a:r>
            <a:r>
              <a:rPr lang="ru-RU" dirty="0" err="1" smtClean="0">
                <a:solidFill>
                  <a:srgbClr val="3333FF"/>
                </a:solidFill>
              </a:rPr>
              <a:t>концеп-ции</a:t>
            </a:r>
            <a:r>
              <a:rPr lang="ru-RU" dirty="0" smtClean="0">
                <a:solidFill>
                  <a:srgbClr val="3333FF"/>
                </a:solidFill>
              </a:rPr>
              <a:t>, теории, идеи</a:t>
            </a:r>
            <a:r>
              <a:rPr lang="ru-RU" dirty="0">
                <a:solidFill>
                  <a:srgbClr val="3333FF"/>
                </a:solidFill>
              </a:rPr>
              <a:t>).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099" name="Picture 3" descr="D:\Documents and Settings\Валерий\Рабочий стол\Дикари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4308" cy="2088232"/>
          </a:xfrm>
          <a:prstGeom prst="rect">
            <a:avLst/>
          </a:prstGeom>
          <a:noFill/>
        </p:spPr>
      </p:pic>
      <p:pic>
        <p:nvPicPr>
          <p:cNvPr id="4100" name="Picture 4" descr="D:\Documents and Settings\Валерий\Рабочий стол\Греки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60848"/>
            <a:ext cx="2771800" cy="2308513"/>
          </a:xfrm>
          <a:prstGeom prst="rect">
            <a:avLst/>
          </a:prstGeom>
          <a:noFill/>
        </p:spPr>
      </p:pic>
      <p:pic>
        <p:nvPicPr>
          <p:cNvPr id="4101" name="Picture 5" descr="D:\Documents and Settings\Валерий\Рабочий стол\СудДревних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620688"/>
            <a:ext cx="2736304" cy="3055558"/>
          </a:xfrm>
          <a:prstGeom prst="rect">
            <a:avLst/>
          </a:prstGeom>
          <a:noFill/>
        </p:spPr>
      </p:pic>
      <p:pic>
        <p:nvPicPr>
          <p:cNvPr id="4102" name="Picture 6" descr="D:\Documents and Settings\Валерий\Рабочий стол\АрабПраво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365104"/>
            <a:ext cx="3131840" cy="2492896"/>
          </a:xfrm>
          <a:prstGeom prst="rect">
            <a:avLst/>
          </a:prstGeom>
          <a:noFill/>
        </p:spPr>
      </p:pic>
      <p:pic>
        <p:nvPicPr>
          <p:cNvPr id="1026" name="Picture 2" descr="D:\Documents and Settings\Валерий\Рабочий стол\ЯославМудрый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3645024"/>
            <a:ext cx="2736304" cy="3212976"/>
          </a:xfrm>
          <a:prstGeom prst="rect">
            <a:avLst/>
          </a:prstGeom>
          <a:noFill/>
        </p:spPr>
      </p:pic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630A-02D6-418F-9103-2962AC4275FF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067944" y="620688"/>
            <a:ext cx="5076056" cy="623731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8800" i="1" u="sng" dirty="0" smtClean="0">
                <a:solidFill>
                  <a:srgbClr val="3333FF"/>
                </a:solidFill>
              </a:rPr>
              <a:t>Самый первый ИП </a:t>
            </a:r>
            <a:r>
              <a:rPr lang="ru-RU" sz="8800" u="sng" dirty="0" smtClean="0"/>
              <a:t>- </a:t>
            </a:r>
            <a:r>
              <a:rPr lang="ru-RU" sz="8800" dirty="0" smtClean="0">
                <a:hlinkClick r:id="rId2" tooltip="Правовой обычай"/>
              </a:rPr>
              <a:t>правовой обычай</a:t>
            </a:r>
            <a:r>
              <a:rPr lang="ru-RU" sz="8800" dirty="0"/>
              <a:t>.</a:t>
            </a:r>
          </a:p>
          <a:p>
            <a:pPr marL="0" indent="0" algn="just">
              <a:buNone/>
            </a:pPr>
            <a:r>
              <a:rPr lang="ru-RU" sz="8800" dirty="0" smtClean="0">
                <a:solidFill>
                  <a:srgbClr val="C00000"/>
                </a:solidFill>
              </a:rPr>
              <a:t>ИП в </a:t>
            </a:r>
            <a:r>
              <a:rPr lang="ru-RU" sz="8800" dirty="0">
                <a:solidFill>
                  <a:srgbClr val="C00000"/>
                </a:solidFill>
              </a:rPr>
              <a:t>материальном смысле </a:t>
            </a:r>
            <a:r>
              <a:rPr lang="ru-RU" sz="8800" dirty="0"/>
              <a:t>— это </a:t>
            </a:r>
            <a:r>
              <a:rPr lang="ru-RU" sz="8800" dirty="0" err="1" smtClean="0">
                <a:hlinkClick r:id="rId3" tooltip="Общественные отношения"/>
              </a:rPr>
              <a:t>об-щественные</a:t>
            </a:r>
            <a:r>
              <a:rPr lang="ru-RU" sz="8800" dirty="0" smtClean="0">
                <a:hlinkClick r:id="rId3" tooltip="Общественные отношения"/>
              </a:rPr>
              <a:t> отношения</a:t>
            </a:r>
            <a:r>
              <a:rPr lang="ru-RU" sz="8800" dirty="0"/>
              <a:t>, </a:t>
            </a:r>
            <a:r>
              <a:rPr lang="ru-RU" sz="8800" dirty="0" smtClean="0"/>
              <a:t>т. е. </a:t>
            </a:r>
            <a:r>
              <a:rPr lang="ru-RU" sz="8800" dirty="0" err="1" smtClean="0"/>
              <a:t>материа-льные</a:t>
            </a:r>
            <a:r>
              <a:rPr lang="ru-RU" sz="8800" dirty="0" smtClean="0"/>
              <a:t> </a:t>
            </a:r>
            <a:r>
              <a:rPr lang="ru-RU" sz="8800" dirty="0"/>
              <a:t>условия </a:t>
            </a:r>
            <a:r>
              <a:rPr lang="ru-RU" sz="8800" dirty="0" smtClean="0"/>
              <a:t>жизни, </a:t>
            </a:r>
            <a:r>
              <a:rPr lang="ru-RU" sz="8800" dirty="0"/>
              <a:t>система экономических отношений, </a:t>
            </a:r>
            <a:r>
              <a:rPr lang="ru-RU" sz="8800" dirty="0" err="1" smtClean="0"/>
              <a:t>существую-щие</a:t>
            </a:r>
            <a:r>
              <a:rPr lang="ru-RU" sz="8800" dirty="0" smtClean="0"/>
              <a:t> </a:t>
            </a:r>
            <a:r>
              <a:rPr lang="ru-RU" sz="8800" dirty="0"/>
              <a:t>в обществе формы </a:t>
            </a:r>
            <a:r>
              <a:rPr lang="ru-RU" sz="8800" dirty="0" smtClean="0"/>
              <a:t>собственности </a:t>
            </a:r>
            <a:r>
              <a:rPr lang="ru-RU" sz="8800" dirty="0"/>
              <a:t>и т. п. </a:t>
            </a:r>
            <a:endParaRPr lang="ru-RU" sz="8800" dirty="0" smtClean="0"/>
          </a:p>
          <a:p>
            <a:pPr marL="0" indent="0" algn="just">
              <a:buNone/>
            </a:pPr>
            <a:r>
              <a:rPr lang="ru-RU" sz="8800" dirty="0" smtClean="0">
                <a:solidFill>
                  <a:srgbClr val="C00000"/>
                </a:solidFill>
              </a:rPr>
              <a:t>ИП в </a:t>
            </a:r>
            <a:r>
              <a:rPr lang="ru-RU" sz="8800" dirty="0">
                <a:solidFill>
                  <a:srgbClr val="C00000"/>
                </a:solidFill>
              </a:rPr>
              <a:t>идеологическом </a:t>
            </a:r>
            <a:r>
              <a:rPr lang="ru-RU" sz="8800" dirty="0" smtClean="0">
                <a:solidFill>
                  <a:srgbClr val="C00000"/>
                </a:solidFill>
              </a:rPr>
              <a:t>смысле</a:t>
            </a:r>
            <a:r>
              <a:rPr lang="ru-RU" sz="8800" dirty="0"/>
              <a:t> — это </a:t>
            </a:r>
            <a:r>
              <a:rPr lang="ru-RU" sz="8800" u="sng" dirty="0">
                <a:hlinkClick r:id="rId4" tooltip="Правосознание"/>
              </a:rPr>
              <a:t>правосознание</a:t>
            </a:r>
            <a:r>
              <a:rPr lang="ru-RU" sz="8800" dirty="0"/>
              <a:t> и </a:t>
            </a:r>
            <a:r>
              <a:rPr lang="ru-RU" sz="8800" dirty="0">
                <a:hlinkClick r:id="rId5" tooltip="Правовая культура"/>
              </a:rPr>
              <a:t>правовая </a:t>
            </a:r>
            <a:r>
              <a:rPr lang="ru-RU" sz="8800" dirty="0" smtClean="0">
                <a:hlinkClick r:id="rId5" tooltip="Правовая культура"/>
              </a:rPr>
              <a:t>культура</a:t>
            </a:r>
            <a:r>
              <a:rPr lang="ru-RU" sz="8800" dirty="0" smtClean="0"/>
              <a:t>: - правосознание законодателей и правосознание </a:t>
            </a:r>
            <a:r>
              <a:rPr lang="ru-RU" sz="8800" dirty="0"/>
              <a:t>народа, которое оказывает влияние на формирование права. </a:t>
            </a:r>
            <a:endParaRPr lang="ru-RU" sz="8800" dirty="0" smtClean="0"/>
          </a:p>
          <a:p>
            <a:pPr marL="0" indent="0" algn="just">
              <a:buNone/>
              <a:tabLst>
                <a:tab pos="354013" algn="l"/>
              </a:tabLst>
            </a:pPr>
            <a:r>
              <a:rPr lang="ru-RU" sz="8800" dirty="0" smtClean="0">
                <a:solidFill>
                  <a:srgbClr val="C00000"/>
                </a:solidFill>
              </a:rPr>
              <a:t>	ИП в </a:t>
            </a:r>
            <a:r>
              <a:rPr lang="ru-RU" sz="8800" dirty="0">
                <a:solidFill>
                  <a:srgbClr val="C00000"/>
                </a:solidFill>
              </a:rPr>
              <a:t>формальном (</a:t>
            </a:r>
            <a:r>
              <a:rPr lang="ru-RU" sz="8800" dirty="0" smtClean="0">
                <a:solidFill>
                  <a:srgbClr val="C00000"/>
                </a:solidFill>
              </a:rPr>
              <a:t>юридическом</a:t>
            </a:r>
            <a:r>
              <a:rPr lang="ru-RU" sz="8800" dirty="0">
                <a:solidFill>
                  <a:srgbClr val="C00000"/>
                </a:solidFill>
              </a:rPr>
              <a:t>) смысле</a:t>
            </a:r>
            <a:r>
              <a:rPr lang="ru-RU" sz="8800" dirty="0"/>
              <a:t> — это способ закрепления и существования норм права</a:t>
            </a:r>
            <a:r>
              <a:rPr lang="ru-RU" sz="8800" dirty="0" smtClean="0"/>
              <a:t>.</a:t>
            </a:r>
          </a:p>
          <a:p>
            <a:pPr marL="0" indent="0" algn="just">
              <a:buNone/>
            </a:pPr>
            <a:r>
              <a:rPr lang="ru-RU" sz="8800" dirty="0" smtClean="0"/>
              <a:t> Известны также ИП </a:t>
            </a:r>
            <a:r>
              <a:rPr lang="ru-RU" sz="8800" dirty="0" smtClean="0">
                <a:solidFill>
                  <a:srgbClr val="C00000"/>
                </a:solidFill>
              </a:rPr>
              <a:t>в </a:t>
            </a:r>
            <a:r>
              <a:rPr lang="ru-RU" sz="8800" dirty="0">
                <a:solidFill>
                  <a:srgbClr val="C00000"/>
                </a:solidFill>
              </a:rPr>
              <a:t>историческом и политическом смыслах</a:t>
            </a:r>
            <a:r>
              <a:rPr lang="ru-RU" sz="8800" dirty="0" smtClean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FontTx/>
              <a:buChar char="-"/>
            </a:pPr>
            <a:r>
              <a:rPr lang="ru-RU" sz="8800" dirty="0" smtClean="0"/>
              <a:t> в </a:t>
            </a:r>
            <a:r>
              <a:rPr lang="ru-RU" sz="8800" dirty="0"/>
              <a:t>историческом </a:t>
            </a:r>
            <a:r>
              <a:rPr lang="ru-RU" sz="8800" dirty="0" smtClean="0"/>
              <a:t>– различные </a:t>
            </a:r>
            <a:r>
              <a:rPr lang="ru-RU" sz="8800" dirty="0" err="1" smtClean="0"/>
              <a:t>памят-ники</a:t>
            </a:r>
            <a:r>
              <a:rPr lang="ru-RU" sz="8800" dirty="0" smtClean="0"/>
              <a:t> права;</a:t>
            </a:r>
          </a:p>
          <a:p>
            <a:pPr marL="0" indent="0" algn="just">
              <a:buFontTx/>
              <a:buChar char="-"/>
            </a:pPr>
            <a:r>
              <a:rPr lang="ru-RU" sz="8800" dirty="0" smtClean="0"/>
              <a:t> </a:t>
            </a:r>
            <a:r>
              <a:rPr lang="ru-RU" sz="8800" dirty="0"/>
              <a:t>в </a:t>
            </a:r>
            <a:r>
              <a:rPr lang="ru-RU" sz="8800" dirty="0" smtClean="0"/>
              <a:t>политическом ИП – это </a:t>
            </a:r>
            <a:r>
              <a:rPr lang="ru-RU" sz="8800" dirty="0" smtClean="0">
                <a:hlinkClick r:id="rId6" tooltip="Государство"/>
              </a:rPr>
              <a:t>государство</a:t>
            </a:r>
            <a:r>
              <a:rPr lang="ru-RU" sz="8800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права. </a:t>
            </a:r>
            <a:endParaRPr lang="ru-RU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D:\Documents and Settings\Валерий\Рабочий стол\ПравоБога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569253"/>
            <a:ext cx="2016224" cy="2643723"/>
          </a:xfrm>
          <a:prstGeom prst="rect">
            <a:avLst/>
          </a:prstGeom>
          <a:noFill/>
        </p:spPr>
      </p:pic>
      <p:pic>
        <p:nvPicPr>
          <p:cNvPr id="6147" name="Picture 3" descr="D:\Documents and Settings\Валерий\Рабочий стол\Византия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504" y="3284984"/>
            <a:ext cx="3816424" cy="3024336"/>
          </a:xfrm>
          <a:prstGeom prst="rect">
            <a:avLst/>
          </a:prstGeom>
          <a:noFill/>
        </p:spPr>
      </p:pic>
      <p:pic>
        <p:nvPicPr>
          <p:cNvPr id="6148" name="Picture 4" descr="D:\Documents and Settings\Валерий\Рабочий стол\Китаец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620688"/>
            <a:ext cx="1767065" cy="2617465"/>
          </a:xfrm>
          <a:prstGeom prst="rect">
            <a:avLst/>
          </a:prstGeom>
          <a:noFill/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4DA-CBC3-4584-B794-2DEAFD12E798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764704"/>
            <a:ext cx="4499992" cy="5904656"/>
          </a:xfrm>
          <a:solidFill>
            <a:srgbClr val="FFFFC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20000"/>
          </a:bodyPr>
          <a:lstStyle/>
          <a:p>
            <a:pPr marL="0" indent="180975" algn="just">
              <a:buNone/>
            </a:pPr>
            <a:r>
              <a:rPr lang="ru-RU" smtClean="0"/>
              <a:t>Российская юриспруденция вы-деляет следующие источники права:</a:t>
            </a:r>
            <a:endParaRPr lang="ru-RU" dirty="0"/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2" tooltip="Естественное право"/>
              </a:rPr>
              <a:t>естественное право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3" tooltip="Нормативный правовой акт"/>
              </a:rPr>
              <a:t>нормативный правовой акт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4" tooltip="Нормативный договор"/>
              </a:rPr>
              <a:t>нормативный договор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dirty="0" smtClean="0">
                <a:solidFill>
                  <a:srgbClr val="002060"/>
                </a:solidFill>
                <a:hlinkClick r:id="rId5" tooltip="Правовой прецедент"/>
              </a:rPr>
              <a:t>правовой прецедент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smtClean="0">
                <a:solidFill>
                  <a:srgbClr val="002060"/>
                </a:solidFill>
              </a:rPr>
              <a:t>(</a:t>
            </a:r>
            <a:r>
              <a:rPr lang="ru-RU" dirty="0" smtClean="0">
                <a:solidFill>
                  <a:srgbClr val="002060"/>
                </a:solidFill>
                <a:hlinkClick r:id="rId6" tooltip="Судебный прецедент"/>
              </a:rPr>
              <a:t>судеб-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002060"/>
                </a:solidFill>
                <a:hlinkClick r:id="rId6" tooltip="Судебный прецедент"/>
              </a:rPr>
              <a:t>ный</a:t>
            </a:r>
            <a:r>
              <a:rPr lang="ru-RU" dirty="0">
                <a:solidFill>
                  <a:srgbClr val="002060"/>
                </a:solidFill>
              </a:rPr>
              <a:t> или </a:t>
            </a:r>
            <a:r>
              <a:rPr lang="ru-RU" dirty="0" smtClean="0">
                <a:solidFill>
                  <a:srgbClr val="002060"/>
                </a:solidFill>
                <a:hlinkClick r:id="rId7" tooltip="Административный прецедент (страница отсутствует)"/>
              </a:rPr>
              <a:t>административный</a:t>
            </a:r>
            <a:r>
              <a:rPr lang="ru-RU" dirty="0" smtClean="0">
                <a:solidFill>
                  <a:srgbClr val="002060"/>
                </a:solidFill>
              </a:rPr>
              <a:t>);</a:t>
            </a:r>
          </a:p>
          <a:p>
            <a:pPr marL="0" indent="0"/>
            <a:r>
              <a:rPr lang="ru-RU" u="sng" dirty="0" smtClean="0">
                <a:solidFill>
                  <a:srgbClr val="002060"/>
                </a:solidFill>
              </a:rPr>
              <a:t> </a:t>
            </a:r>
            <a:r>
              <a:rPr lang="ru-RU" u="sng" dirty="0" smtClean="0">
                <a:solidFill>
                  <a:srgbClr val="3333FF"/>
                </a:solidFill>
              </a:rPr>
              <a:t>рецепция права;</a:t>
            </a:r>
          </a:p>
          <a:p>
            <a:pPr marL="0" indent="0"/>
            <a:r>
              <a:rPr lang="ru-RU" u="sng" dirty="0" smtClean="0">
                <a:solidFill>
                  <a:srgbClr val="3333FF"/>
                </a:solidFill>
              </a:rPr>
              <a:t> референдум;</a:t>
            </a:r>
            <a:endParaRPr lang="ru-RU" u="sng" dirty="0">
              <a:solidFill>
                <a:srgbClr val="3333FF"/>
              </a:solidFill>
            </a:endParaRPr>
          </a:p>
          <a:p>
            <a:pPr marL="180975" indent="-180975"/>
            <a:r>
              <a:rPr lang="ru-RU" u="sng" dirty="0">
                <a:solidFill>
                  <a:srgbClr val="002060"/>
                </a:solidFill>
                <a:hlinkClick r:id="rId8" tooltip="Правовой обычай"/>
              </a:rPr>
              <a:t>правовой обычай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9" tooltip="Догмат"/>
              </a:rPr>
              <a:t>религиозные </a:t>
            </a:r>
            <a:r>
              <a:rPr lang="ru-RU" dirty="0" smtClean="0">
                <a:solidFill>
                  <a:srgbClr val="002060"/>
                </a:solidFill>
                <a:hlinkClick r:id="rId9" tooltip="Догмат"/>
              </a:rPr>
              <a:t>догмы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i="1" u="sng" dirty="0" smtClean="0">
                <a:solidFill>
                  <a:srgbClr val="002060"/>
                </a:solidFill>
              </a:rPr>
              <a:t>(каноны);</a:t>
            </a:r>
            <a:endParaRPr lang="ru-RU" i="1" u="sng" dirty="0">
              <a:solidFill>
                <a:srgbClr val="002060"/>
              </a:solidFill>
            </a:endParaRPr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10" tooltip="Правовая доктрина"/>
              </a:rPr>
              <a:t>правовая доктрина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smtClean="0">
                <a:solidFill>
                  <a:srgbClr val="002060"/>
                </a:solidFill>
                <a:hlinkClick r:id="rId11" tooltip="Принцип права"/>
              </a:rPr>
              <a:t>принципы </a:t>
            </a:r>
            <a:r>
              <a:rPr lang="ru-RU" dirty="0">
                <a:solidFill>
                  <a:srgbClr val="002060"/>
                </a:solidFill>
                <a:hlinkClick r:id="rId11" tooltip="Принцип права"/>
              </a:rPr>
              <a:t>права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  <a:p>
            <a:pPr marL="180975" indent="-180975"/>
            <a:r>
              <a:rPr lang="ru-RU" dirty="0">
                <a:solidFill>
                  <a:srgbClr val="002060"/>
                </a:solidFill>
                <a:hlinkClick r:id="rId12" tooltip="Правосознание"/>
              </a:rPr>
              <a:t>правосознание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4262"/>
          </a:xfrm>
          <a:solidFill>
            <a:srgbClr val="FF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 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Documents and Settings\Валерий\Рабочий стол\Арабы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324400"/>
            <a:ext cx="3563888" cy="2533600"/>
          </a:xfrm>
          <a:prstGeom prst="rect">
            <a:avLst/>
          </a:prstGeom>
          <a:noFill/>
        </p:spPr>
      </p:pic>
      <p:pic>
        <p:nvPicPr>
          <p:cNvPr id="7171" name="Picture 3" descr="D:\Documents and Settings\Валерий\Рабочий стол\Русь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0688"/>
            <a:ext cx="2495550" cy="2857500"/>
          </a:xfrm>
          <a:prstGeom prst="rect">
            <a:avLst/>
          </a:prstGeom>
          <a:noFill/>
        </p:spPr>
      </p:pic>
      <p:pic>
        <p:nvPicPr>
          <p:cNvPr id="7172" name="Picture 4" descr="D:\Documents and Settings\Валерий\Рабочий стол\Юстиниан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83768" y="620688"/>
            <a:ext cx="2192119" cy="2520280"/>
          </a:xfrm>
          <a:prstGeom prst="rect">
            <a:avLst/>
          </a:prstGeom>
          <a:noFill/>
        </p:spPr>
      </p:pic>
      <p:pic>
        <p:nvPicPr>
          <p:cNvPr id="7173" name="Picture 5" descr="D:\Documents and Settings\Валерий\Рабочий стол\Судья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91680" y="2924944"/>
            <a:ext cx="2160240" cy="1578258"/>
          </a:xfrm>
          <a:prstGeom prst="rect">
            <a:avLst/>
          </a:prstGeom>
          <a:noFill/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CE1-38F3-4B9F-8FA2-4A90CB9D60E8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167215"/>
            <a:ext cx="9144000" cy="3447098"/>
          </a:xfrm>
          <a:prstGeom prst="rect">
            <a:avLst/>
          </a:prstGeom>
          <a:solidFill>
            <a:srgbClr val="F0F4F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Научно-технический центр правовой информации "Система" ФСО РФ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cоздает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и поддерживает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эталонный банк правовых актов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высших органов  государственной власти РФ, издает и распространяет официальные издания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машиночитаемом виде: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hlinkClick r:id="rId2"/>
              </a:rPr>
              <a:t> </a:t>
            </a:r>
            <a:r>
              <a:rPr kumimoji="0" lang="ru-RU" sz="1600" b="1" i="0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hlinkClick r:id="rId2"/>
              </a:rPr>
              <a:t>Собрание законодательства Российской Федерации</a:t>
            </a:r>
            <a:r>
              <a:rPr kumimoji="0" lang="ru-RU" sz="16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- </a:t>
            </a:r>
            <a:r>
              <a:rPr kumimoji="0" lang="ru-RU" sz="16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Б</a:t>
            </a:r>
            <a:r>
              <a:rPr kumimoji="0" lang="ru-RU" sz="16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hlinkClick r:id="rId2"/>
              </a:rPr>
              <a:t>юллетень нормативных актов федеральных органов исполнительной  власти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Официальными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являются тексты: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- федеральных законов;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- актов Президента РФ;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- актов Правительства РФ;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/>
              <a:t>Свободный доступ</a:t>
            </a:r>
            <a:r>
              <a:rPr lang="ru-RU" dirty="0" smtClean="0"/>
              <a:t> предоставлен к текстам Конституции и кодексов РФ, федеральных и конституционных законов РФ, текстам доктрин РФ, законов РСФСР и СССР.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Подробнее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2250" y="92075"/>
            <a:ext cx="95250" cy="95250"/>
          </a:xfrm>
          <a:prstGeom prst="rect">
            <a:avLst/>
          </a:prstGeom>
          <a:noFill/>
        </p:spPr>
      </p:pic>
      <p:pic>
        <p:nvPicPr>
          <p:cNvPr id="1027" name="Picture 3" descr="http://www1.systema.ru/img/gov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484784"/>
            <a:ext cx="2286000" cy="238125"/>
          </a:xfrm>
          <a:prstGeom prst="rect">
            <a:avLst/>
          </a:prstGeom>
          <a:noFill/>
        </p:spPr>
      </p:pic>
      <p:pic>
        <p:nvPicPr>
          <p:cNvPr id="1028" name="Picture 4" descr="Научно-технический центр правовой информации Система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5875" y="1340768"/>
            <a:ext cx="4048125" cy="382141"/>
          </a:xfrm>
          <a:prstGeom prst="rect">
            <a:avLst/>
          </a:prstGeom>
          <a:noFill/>
        </p:spPr>
      </p:pic>
      <p:pic>
        <p:nvPicPr>
          <p:cNvPr id="1029" name="Picture 5" descr="Кремль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1700808"/>
            <a:ext cx="2286000" cy="976883"/>
          </a:xfrm>
          <a:prstGeom prst="rect">
            <a:avLst/>
          </a:prstGeom>
          <a:noFill/>
        </p:spPr>
      </p:pic>
      <p:pic>
        <p:nvPicPr>
          <p:cNvPr id="1030" name="Picture 6" descr="http://www1.systema.ru/img/gov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1700808"/>
            <a:ext cx="1952625" cy="976883"/>
          </a:xfrm>
          <a:prstGeom prst="rect">
            <a:avLst/>
          </a:prstGeom>
          <a:noFill/>
        </p:spPr>
      </p:pic>
      <p:pic>
        <p:nvPicPr>
          <p:cNvPr id="1031" name="Picture 7" descr="Название организации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7" y="1772816"/>
            <a:ext cx="4067944" cy="904875"/>
          </a:xfrm>
          <a:prstGeom prst="rect">
            <a:avLst/>
          </a:prstGeom>
          <a:noFill/>
        </p:spPr>
      </p:pic>
      <p:pic>
        <p:nvPicPr>
          <p:cNvPr id="1032" name="Picture 8" descr="http://www1.systema.ru/img/li_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66675" cy="66675"/>
          </a:xfrm>
          <a:prstGeom prst="rect">
            <a:avLst/>
          </a:prstGeom>
          <a:noFill/>
        </p:spPr>
      </p:pic>
      <p:pic>
        <p:nvPicPr>
          <p:cNvPr id="1033" name="Picture 9" descr="http://www1.systema.ru/img/li_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66675" cy="6667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2670448"/>
            <a:ext cx="9144000" cy="307777"/>
          </a:xfrm>
          <a:prstGeom prst="rect">
            <a:avLst/>
          </a:prstGeom>
          <a:solidFill>
            <a:srgbClr val="F0F4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rgbClr val="004080"/>
                </a:solidFill>
                <a:effectLst/>
                <a:latin typeface="Arial" pitchFamily="34" charset="0"/>
                <a:cs typeface="Arial" pitchFamily="34" charset="0"/>
                <a:hlinkClick r:id="rId11"/>
              </a:rPr>
              <a:t>поиск документов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</a:t>
            </a: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rgbClr val="004080"/>
                </a:solidFill>
                <a:effectLst/>
                <a:latin typeface="Arial" pitchFamily="34" charset="0"/>
                <a:cs typeface="Arial" pitchFamily="34" charset="0"/>
                <a:hlinkClick r:id="rId12"/>
              </a:rPr>
              <a:t>официальные издания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</a:t>
            </a: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rgbClr val="004080"/>
                </a:solidFill>
                <a:effectLst/>
                <a:latin typeface="Arial" pitchFamily="34" charset="0"/>
                <a:cs typeface="Arial" pitchFamily="34" charset="0"/>
                <a:hlinkClick r:id="rId13"/>
              </a:rPr>
              <a:t>порции пополнений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1035" name="Picture 11" descr="http://www1.systema.ru/img/li_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17625" y="-68263"/>
            <a:ext cx="66675" cy="66675"/>
          </a:xfrm>
          <a:prstGeom prst="rect">
            <a:avLst/>
          </a:prstGeom>
          <a:noFill/>
        </p:spPr>
      </p:pic>
      <p:pic>
        <p:nvPicPr>
          <p:cNvPr id="1036" name="Picture 12" descr="http://www1.systema.ru/img/li_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68613" y="-68263"/>
            <a:ext cx="66675" cy="66675"/>
          </a:xfrm>
          <a:prstGeom prst="rect">
            <a:avLst/>
          </a:prstGeom>
          <a:noFill/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051720" y="0"/>
            <a:ext cx="7092280" cy="692696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 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8" name="Picture 14" descr="НТЦ Система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988857" cy="1412776"/>
          </a:xfrm>
          <a:prstGeom prst="rect">
            <a:avLst/>
          </a:prstGeom>
          <a:noFill/>
        </p:spPr>
      </p:pic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9F05-E338-4F14-BB36-7A2B98B26ED4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802232"/>
            <a:ext cx="9144000" cy="766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555776" y="1340768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  <a:hlinkClick r:id="rId4"/>
              </a:rPr>
              <a:t>http://www.szrf.ru/</a:t>
            </a:r>
            <a:r>
              <a:rPr lang="ru-RU" b="1" smtClean="0">
                <a:solidFill>
                  <a:srgbClr val="C00000"/>
                </a:solidFill>
              </a:rPr>
              <a:t> </a:t>
            </a:r>
            <a:endParaRPr lang="ru-RU" b="1">
              <a:solidFill>
                <a:srgbClr val="C0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536A-7703-49E5-9BFB-C40689A592AB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Рисунок 28" descr="http://www.jurizdat.ru/img/heade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664"/>
            <a:ext cx="1133475" cy="1038225"/>
          </a:xfrm>
          <a:prstGeom prst="rect">
            <a:avLst/>
          </a:prstGeom>
          <a:noFill/>
        </p:spPr>
      </p:pic>
      <p:grpSp>
        <p:nvGrpSpPr>
          <p:cNvPr id="2" name="Группа 14"/>
          <p:cNvGrpSpPr/>
          <p:nvPr/>
        </p:nvGrpSpPr>
        <p:grpSpPr>
          <a:xfrm>
            <a:off x="1331640" y="764704"/>
            <a:ext cx="5832648" cy="647700"/>
            <a:chOff x="1259632" y="764704"/>
            <a:chExt cx="4959821" cy="647700"/>
          </a:xfrm>
        </p:grpSpPr>
        <p:pic>
          <p:nvPicPr>
            <p:cNvPr id="1031" name="Рисунок 4" descr="Издательство &quot;Юридическая литература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9632" y="764704"/>
              <a:ext cx="2101164" cy="647700"/>
            </a:xfrm>
            <a:prstGeom prst="rect">
              <a:avLst/>
            </a:prstGeom>
            <a:noFill/>
          </p:spPr>
        </p:pic>
        <p:pic>
          <p:nvPicPr>
            <p:cNvPr id="1030" name="Рисунок 1" descr="логотип издательства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8916" y="764704"/>
              <a:ext cx="647936" cy="647700"/>
            </a:xfrm>
            <a:prstGeom prst="rect">
              <a:avLst/>
            </a:prstGeom>
            <a:noFill/>
          </p:spPr>
        </p:pic>
        <p:pic>
          <p:nvPicPr>
            <p:cNvPr id="1029" name="Рисунок 7" descr="Администрация Президента Российской Федерации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8701" y="764704"/>
              <a:ext cx="2230752" cy="647700"/>
            </a:xfrm>
            <a:prstGeom prst="rect">
              <a:avLst/>
            </a:prstGeom>
            <a:noFill/>
          </p:spPr>
        </p:pic>
      </p:grpSp>
      <p:pic>
        <p:nvPicPr>
          <p:cNvPr id="1028" name="Рисунок 19" descr="http://www.jurizdat.ru/img/header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412776"/>
            <a:ext cx="1485900" cy="590550"/>
          </a:xfrm>
          <a:prstGeom prst="rect">
            <a:avLst/>
          </a:prstGeom>
          <a:noFill/>
        </p:spPr>
      </p:pic>
      <p:pic>
        <p:nvPicPr>
          <p:cNvPr id="1027" name="Рисунок 10" descr="периодические издания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1988840"/>
            <a:ext cx="1866900" cy="14287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				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62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40" name="Picture 16" descr="http://jurizdat.ru/img/ros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24328" y="2132856"/>
            <a:ext cx="1352550" cy="381001"/>
          </a:xfrm>
          <a:prstGeom prst="rect">
            <a:avLst/>
          </a:prstGeom>
          <a:noFill/>
        </p:spPr>
      </p:pic>
      <p:pic>
        <p:nvPicPr>
          <p:cNvPr id="1042" name="Picture 18" descr="http://jurizdat.ru/img/underlink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2420888"/>
            <a:ext cx="1485900" cy="495301"/>
          </a:xfrm>
          <a:prstGeom prst="rect">
            <a:avLst/>
          </a:prstGeom>
          <a:noFill/>
        </p:spPr>
      </p:pic>
      <p:pic>
        <p:nvPicPr>
          <p:cNvPr id="1043" name="Picture 19" descr="D:\Documents and Settings\Валерий\Рабочий стол\link3_4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2276872"/>
            <a:ext cx="1485900" cy="180975"/>
          </a:xfrm>
          <a:prstGeom prst="rect">
            <a:avLst/>
          </a:prstGeom>
          <a:noFill/>
        </p:spPr>
      </p:pic>
      <p:pic>
        <p:nvPicPr>
          <p:cNvPr id="1045" name="Picture 21" descr="издательство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536" y="1988840"/>
            <a:ext cx="1485900" cy="276225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33"/>
                </a:solidFill>
                <a:effectLst/>
                <a:latin typeface="Arial" pitchFamily="34" charset="0"/>
                <a:cs typeface="Arial" pitchFamily="34" charset="0"/>
              </a:rPr>
              <a:t>Государственное учреждение — </a:t>
            </a:r>
            <a:b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33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33"/>
                </a:solidFill>
                <a:effectLst/>
                <a:latin typeface="Arial" pitchFamily="34" charset="0"/>
                <a:cs typeface="Arial" pitchFamily="34" charset="0"/>
              </a:rPr>
              <a:t>издательство "Юридическая литература"</a:t>
            </a:r>
            <a:b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33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33"/>
                </a:solidFill>
                <a:effectLst/>
                <a:latin typeface="Arial" pitchFamily="34" charset="0"/>
                <a:cs typeface="Arial" pitchFamily="34" charset="0"/>
              </a:rPr>
              <a:t>Администрации Президента Российской Федерации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7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7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7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7" name="Picture 23" descr="здание издательства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288" y="764704"/>
            <a:ext cx="1619250" cy="1171576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1907704" y="1556792"/>
            <a:ext cx="518457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Государственное учреждение — издательство "Юридическая литература «Администрации Президента  РФ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600" b="1" smtClean="0">
                <a:solidFill>
                  <a:srgbClr val="FF0000"/>
                </a:solidFill>
              </a:rPr>
              <a:t>Главное правовое издательство РФ</a:t>
            </a:r>
            <a:endParaRPr lang="ru-RU" sz="3600" b="1">
              <a:solidFill>
                <a:srgbClr val="FF0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91880" y="2492896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hlinkClick r:id="rId14"/>
              </a:rPr>
              <a:t>http://jurizdat.ru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2924944"/>
            <a:ext cx="914400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C00000"/>
                </a:solidFill>
              </a:rPr>
              <a:t>Издательство "Юридическая литература" — официальный публикатор ФЗ, актов палат ФС РФ, Президента и Правительства РФ, решений Конституционного Суда РФ, выпускает кодексы, сборники нормативных актов, учебники и практические пособия по различным отраслям права.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0" y="4941168"/>
            <a:ext cx="9144000" cy="212365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Tx/>
              <a:buChar char="-"/>
            </a:pPr>
            <a:r>
              <a:rPr lang="ru-RU" sz="2200" b="1" dirty="0" smtClean="0">
                <a:solidFill>
                  <a:srgbClr val="002060"/>
                </a:solidFill>
              </a:rPr>
              <a:t>Бюллетень "Собрание законодательства Российской Федерации«;</a:t>
            </a:r>
          </a:p>
          <a:p>
            <a:pPr algn="ctr">
              <a:buFontTx/>
              <a:buChar char="-"/>
            </a:pPr>
            <a:r>
              <a:rPr lang="ru-RU" sz="2200" b="1" dirty="0" smtClean="0">
                <a:solidFill>
                  <a:srgbClr val="002060"/>
                </a:solidFill>
              </a:rPr>
              <a:t>Бюллетень международных договоров;</a:t>
            </a:r>
          </a:p>
          <a:p>
            <a:pPr algn="ctr">
              <a:buFontTx/>
              <a:buChar char="-"/>
            </a:pPr>
            <a:r>
              <a:rPr lang="ru-RU" sz="2200" b="1" dirty="0" smtClean="0">
                <a:solidFill>
                  <a:srgbClr val="002060"/>
                </a:solidFill>
              </a:rPr>
              <a:t>Бюллетень нормативных актов федеральных органов исполнительной власти;</a:t>
            </a:r>
          </a:p>
          <a:p>
            <a:pPr algn="ctr">
              <a:buFontTx/>
              <a:buChar char="-"/>
            </a:pPr>
            <a:r>
              <a:rPr lang="ru-RU" sz="2200" b="1" dirty="0" smtClean="0">
                <a:solidFill>
                  <a:srgbClr val="002060"/>
                </a:solidFill>
              </a:rPr>
              <a:t>Бюллетень Верховного Суда Российской Федерации;</a:t>
            </a:r>
          </a:p>
          <a:p>
            <a:pPr algn="ctr">
              <a:buFontTx/>
              <a:buChar char="-"/>
            </a:pPr>
            <a:r>
              <a:rPr lang="ru-RU" sz="2200" b="1" dirty="0" smtClean="0">
                <a:solidFill>
                  <a:srgbClr val="002060"/>
                </a:solidFill>
              </a:rPr>
              <a:t>Информационный бюллетень «Президентский контроль»;</a:t>
            </a:r>
            <a:endParaRPr lang="ru-RU" sz="2200" dirty="0">
              <a:solidFill>
                <a:srgbClr val="002060"/>
              </a:solidFill>
            </a:endParaRPr>
          </a:p>
        </p:txBody>
      </p:sp>
      <p:pic>
        <p:nvPicPr>
          <p:cNvPr id="1048" name="Picture 24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200025" cy="9525"/>
          </a:xfrm>
          <a:prstGeom prst="rect">
            <a:avLst/>
          </a:prstGeom>
          <a:noFill/>
        </p:spPr>
      </p:pic>
      <p:pic>
        <p:nvPicPr>
          <p:cNvPr id="1050" name="Picture 26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33350" cy="47625"/>
          </a:xfrm>
          <a:prstGeom prst="rect">
            <a:avLst/>
          </a:prstGeom>
          <a:noFill/>
        </p:spPr>
      </p:pic>
      <p:pic>
        <p:nvPicPr>
          <p:cNvPr id="1051" name="Picture 27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525" cy="438150"/>
          </a:xfrm>
          <a:prstGeom prst="rect">
            <a:avLst/>
          </a:prstGeom>
          <a:noFill/>
        </p:spPr>
      </p:pic>
      <p:pic>
        <p:nvPicPr>
          <p:cNvPr id="1053" name="Picture 29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47625" cy="200025"/>
          </a:xfrm>
          <a:prstGeom prst="rect">
            <a:avLst/>
          </a:prstGeom>
          <a:noFill/>
        </p:spPr>
      </p:pic>
      <p:pic>
        <p:nvPicPr>
          <p:cNvPr id="1054" name="Picture 30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47625" cy="47625"/>
          </a:xfrm>
          <a:prstGeom prst="rect">
            <a:avLst/>
          </a:prstGeom>
          <a:noFill/>
        </p:spPr>
      </p:pic>
      <p:pic>
        <p:nvPicPr>
          <p:cNvPr id="1055" name="Picture 31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47625" cy="190500"/>
          </a:xfrm>
          <a:prstGeom prst="rect">
            <a:avLst/>
          </a:prstGeom>
          <a:noFill/>
        </p:spPr>
      </p:pic>
      <p:pic>
        <p:nvPicPr>
          <p:cNvPr id="1056" name="Picture 32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81000" cy="57150"/>
          </a:xfrm>
          <a:prstGeom prst="rect">
            <a:avLst/>
          </a:prstGeom>
          <a:noFill/>
        </p:spPr>
      </p:pic>
      <p:pic>
        <p:nvPicPr>
          <p:cNvPr id="1057" name="Picture 33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525" cy="180975"/>
          </a:xfrm>
          <a:prstGeom prst="rect">
            <a:avLst/>
          </a:prstGeom>
          <a:noFill/>
        </p:spPr>
      </p:pic>
      <p:pic>
        <p:nvPicPr>
          <p:cNvPr id="1059" name="Picture 35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525" cy="19050"/>
          </a:xfrm>
          <a:prstGeom prst="rect">
            <a:avLst/>
          </a:prstGeom>
          <a:noFill/>
        </p:spPr>
      </p:pic>
      <p:pic>
        <p:nvPicPr>
          <p:cNvPr id="1060" name="Picture 36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525" cy="47625"/>
          </a:xfrm>
          <a:prstGeom prst="rect">
            <a:avLst/>
          </a:prstGeom>
          <a:noFill/>
        </p:spPr>
      </p:pic>
      <p:pic>
        <p:nvPicPr>
          <p:cNvPr id="1061" name="Picture 37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1064" name="Picture 40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066" name="Picture 42" descr="http://jurizdat.ru/img/empty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37" name="Дата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0B29-7451-44D9-839D-A44CBBA9931E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Тема 2. Источники права.</a:t>
            </a:r>
            <a:b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Нормативные правовые акты (НПА)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1025352"/>
            <a:ext cx="5868144" cy="5832648"/>
          </a:xfrm>
          <a:solidFill>
            <a:srgbClr val="FFFFCC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514350" indent="-514350"/>
            <a:endParaRPr lang="ru-RU" dirty="0" smtClean="0">
              <a:solidFill>
                <a:srgbClr val="002060"/>
              </a:solidFill>
            </a:endParaRPr>
          </a:p>
          <a:p>
            <a:pPr marL="514350" indent="-514350"/>
            <a:r>
              <a:rPr lang="ru-RU" dirty="0" smtClean="0">
                <a:solidFill>
                  <a:srgbClr val="9A0000"/>
                </a:solidFill>
              </a:rPr>
              <a:t>1.Понятие источника права</a:t>
            </a:r>
          </a:p>
          <a:p>
            <a:pPr marL="514350" indent="-514350"/>
            <a:r>
              <a:rPr lang="ru-RU" dirty="0" smtClean="0">
                <a:solidFill>
                  <a:srgbClr val="9A0000"/>
                </a:solidFill>
              </a:rPr>
              <a:t>2.Виды источников права</a:t>
            </a:r>
          </a:p>
          <a:p>
            <a:pPr marL="514350" indent="-514350"/>
            <a:r>
              <a:rPr lang="ru-RU" dirty="0" smtClean="0">
                <a:solidFill>
                  <a:srgbClr val="9A0000"/>
                </a:solidFill>
              </a:rPr>
              <a:t>3.Классификация и систематизация НПА</a:t>
            </a:r>
          </a:p>
          <a:p>
            <a:pPr marL="514350" indent="-514350"/>
            <a:r>
              <a:rPr lang="ru-RU" dirty="0" smtClean="0">
                <a:solidFill>
                  <a:srgbClr val="9A0000"/>
                </a:solidFill>
              </a:rPr>
              <a:t>4.Действие НПА в пространстве,</a:t>
            </a:r>
          </a:p>
          <a:p>
            <a:pPr marL="514350" indent="-514350"/>
            <a:r>
              <a:rPr lang="ru-RU" dirty="0" smtClean="0">
                <a:solidFill>
                  <a:srgbClr val="9A0000"/>
                </a:solidFill>
              </a:rPr>
              <a:t> во времени и по кругу лиц</a:t>
            </a:r>
            <a:endParaRPr lang="ru-RU" dirty="0">
              <a:solidFill>
                <a:srgbClr val="9A0000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43608" cy="365125"/>
          </a:xfrm>
        </p:spPr>
        <p:txBody>
          <a:bodyPr/>
          <a:lstStyle/>
          <a:p>
            <a:pPr algn="ctr"/>
            <a:fld id="{28F827A3-F5B9-48EE-BE39-6B10FA0600C8}" type="datetime1">
              <a:rPr lang="ru-RU" smtClean="0">
                <a:solidFill>
                  <a:schemeClr val="tx1"/>
                </a:solidFill>
              </a:rPr>
              <a:pPr algn="ctr"/>
              <a:t>16.02.2021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1986" name="Picture 2" descr="Картинки по запросу источники прав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3203848" cy="2088232"/>
          </a:xfrm>
          <a:prstGeom prst="rect">
            <a:avLst/>
          </a:prstGeom>
          <a:noFill/>
        </p:spPr>
      </p:pic>
      <p:pic>
        <p:nvPicPr>
          <p:cNvPr id="4198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3203848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852077"/>
            <a:ext cx="9144000" cy="994118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Указ Президента РФ от 14.10.2014 г. № 668 "О совершенствовании порядка опубликования нормативных правовых актов федеральных органов исполнительной власти"</a:t>
            </a:r>
          </a:p>
          <a:p>
            <a:pPr algn="just"/>
            <a:r>
              <a:rPr lang="ru-RU" sz="2000" dirty="0" smtClean="0"/>
              <a:t>	В целях совершенствования порядка опубликования нормативных правовых актов федеральных органов исполнительной власти </a:t>
            </a:r>
            <a:r>
              <a:rPr lang="ru-RU" sz="2000" b="1" dirty="0" smtClean="0"/>
              <a:t>постановляю:</a:t>
            </a:r>
            <a:endParaRPr lang="ru-RU" sz="2000" dirty="0" smtClean="0"/>
          </a:p>
          <a:p>
            <a:pPr algn="just"/>
            <a:r>
              <a:rPr lang="ru-RU" sz="2000" dirty="0" smtClean="0"/>
              <a:t>9. Нормативные правовые акты федеральных органов исполнительной власти в течение 10 дней после дня их </a:t>
            </a:r>
            <a:r>
              <a:rPr lang="ru-RU" sz="2000" dirty="0" err="1" smtClean="0"/>
              <a:t>гос</a:t>
            </a:r>
            <a:r>
              <a:rPr lang="ru-RU" sz="2000" dirty="0" smtClean="0"/>
              <a:t>. регистрации подлежат официальному опубликованию в "Российской газете" или Бюллетене нормативных актов федеральных органов исполнительной власти, издаваемом еженедельно государственным учреждением - издательством "Юридическая литература" Администрации Президента РФ, и размещению (опубликованию) на "Официальном </a:t>
            </a:r>
            <a:r>
              <a:rPr lang="ru-RU" sz="2000" dirty="0" err="1" smtClean="0"/>
              <a:t>интернет-портале</a:t>
            </a:r>
            <a:r>
              <a:rPr lang="ru-RU" sz="2000" dirty="0" smtClean="0"/>
              <a:t> правовой информации</a:t>
            </a:r>
            <a:r>
              <a:rPr lang="ru-RU" sz="2000" dirty="0" smtClean="0">
                <a:solidFill>
                  <a:srgbClr val="0066FF"/>
                </a:solidFill>
              </a:rPr>
              <a:t>" (</a:t>
            </a:r>
            <a:r>
              <a:rPr lang="ru-RU" sz="2000" dirty="0" err="1" smtClean="0">
                <a:solidFill>
                  <a:srgbClr val="0066FF"/>
                </a:solidFill>
              </a:rPr>
              <a:t>www.pravo.gov.ru</a:t>
            </a:r>
            <a:r>
              <a:rPr lang="ru-RU" sz="2000" dirty="0" smtClean="0">
                <a:solidFill>
                  <a:srgbClr val="0066FF"/>
                </a:solidFill>
              </a:rPr>
              <a:t>).</a:t>
            </a:r>
          </a:p>
          <a:p>
            <a:pPr algn="just"/>
            <a:r>
              <a:rPr lang="ru-RU" sz="2000" dirty="0" smtClean="0"/>
              <a:t>Официальным опубликованием нормативных правовых актов федеральных органов исполнительной власти считается либо первая публикация их полных текстов в "Российской газете" или Бюллетене нормативных актов федеральных органов исполнительной власти, либо первое размещение (опубликование) на "Официальном </a:t>
            </a:r>
            <a:r>
              <a:rPr lang="ru-RU" sz="2000" dirty="0" err="1" smtClean="0"/>
              <a:t>интернет-портале</a:t>
            </a:r>
            <a:r>
              <a:rPr lang="ru-RU" sz="2000" dirty="0" smtClean="0"/>
              <a:t> правовой информации" (</a:t>
            </a:r>
            <a:r>
              <a:rPr lang="ru-RU" sz="2000" dirty="0" err="1" smtClean="0">
                <a:hlinkClick r:id="rId2"/>
              </a:rPr>
              <a:t>www.pravo.gov.ru</a:t>
            </a:r>
            <a:r>
              <a:rPr lang="ru-RU" sz="2000" dirty="0" smtClean="0"/>
              <a:t>).</a:t>
            </a:r>
          </a:p>
          <a:p>
            <a:pPr algn="just"/>
            <a:r>
              <a:rPr lang="ru-RU" sz="2000" dirty="0" smtClean="0"/>
              <a:t>Официальными являются также тексты нормативных правовых актов федеральных органов исполнительной власти, содержащиеся в Бюллетене нормативных актов федеральных органов исполнительной власти, распространяемом в электронном виде ФГУП "Научно-технический центр правовой информации "Система" ФСО РФ и органами государственной охраны, а также размещаемые на </a:t>
            </a:r>
            <a:r>
              <a:rPr lang="ru-RU" sz="2000" dirty="0" err="1" smtClean="0"/>
              <a:t>интернет-портале</a:t>
            </a:r>
            <a:r>
              <a:rPr lang="ru-RU" sz="2000" dirty="0" smtClean="0"/>
              <a:t> "Российской газеты" (</a:t>
            </a:r>
            <a:r>
              <a:rPr lang="ru-RU" sz="2000" dirty="0" err="1" smtClean="0">
                <a:hlinkClick r:id="rId3"/>
              </a:rPr>
              <a:t>www.rg.ru</a:t>
            </a:r>
            <a:r>
              <a:rPr lang="ru-RU" sz="2000" dirty="0" smtClean="0"/>
              <a:t>), функционирование которого обеспечивает ФГБУ "Редакция "Российской газеты».</a:t>
            </a:r>
          </a:p>
          <a:p>
            <a:pPr algn="just"/>
            <a:r>
              <a:rPr lang="ru-RU" sz="2000" dirty="0" smtClean="0"/>
              <a:t>….</a:t>
            </a:r>
          </a:p>
          <a:p>
            <a:pPr algn="just"/>
            <a:r>
              <a:rPr lang="ru-RU" sz="2000" dirty="0" smtClean="0"/>
              <a:t>Федеральные органы исполнительной власти в течение 10 дней со дня издания названных нормативных правовых актов направляют их электронные копии (электронные образы) для размещения (опубликования) на "Официальном </a:t>
            </a:r>
            <a:r>
              <a:rPr lang="ru-RU" sz="2000" dirty="0" err="1" smtClean="0"/>
              <a:t>интернет-портале</a:t>
            </a:r>
            <a:r>
              <a:rPr lang="ru-RU" sz="2000" dirty="0" smtClean="0"/>
              <a:t> правовой информации" </a:t>
            </a:r>
            <a:r>
              <a:rPr lang="ru-RU" sz="2000" dirty="0" smtClean="0">
                <a:solidFill>
                  <a:srgbClr val="3333FF"/>
                </a:solidFill>
              </a:rPr>
              <a:t>(</a:t>
            </a:r>
            <a:r>
              <a:rPr lang="ru-RU" sz="2000" dirty="0" err="1" smtClean="0">
                <a:solidFill>
                  <a:srgbClr val="3333FF"/>
                </a:solidFill>
              </a:rPr>
              <a:t>www.pravo.gov.ru</a:t>
            </a:r>
            <a:r>
              <a:rPr lang="ru-RU" sz="2000" dirty="0" smtClean="0">
                <a:solidFill>
                  <a:srgbClr val="3333FF"/>
                </a:solidFill>
              </a:rPr>
              <a:t>) </a:t>
            </a:r>
            <a:r>
              <a:rPr lang="ru-RU" sz="2000" dirty="0" smtClean="0"/>
              <a:t>в порядке, определяемом ФСО РФ по согласованию с федеральным органом исполнительной власти, издавшим соответствующий акт.</a:t>
            </a:r>
          </a:p>
          <a:p>
            <a:pPr algn="just"/>
            <a:r>
              <a:rPr lang="ru-RU" sz="2000" b="1" dirty="0" smtClean="0"/>
              <a:t>Президент Российской Федерации В. Путин</a:t>
            </a:r>
            <a:endParaRPr lang="ru-RU" sz="20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9A8-09DA-4232-9A5A-54524ACF004A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  <a:solidFill>
            <a:srgbClr val="FEFED2"/>
          </a:solidFill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Виды НПА и их юридическая сила (иерархия) </a:t>
            </a:r>
            <a:endParaRPr lang="ru-RU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26" name="Picture 2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27" name="Picture 3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28" name="Picture 4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29" name="Picture 5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0" name="Picture 6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1" name="Picture 7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2" name="Picture 8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3" name="Picture 9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4" name="Picture 10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5" name="Picture 11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6" name="Picture 12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7" name="Picture 13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8" name="Picture 14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39" name="Picture 15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40" name="Picture 16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41" name="Picture 17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42" name="Picture 18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43" name="Picture 19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pic>
        <p:nvPicPr>
          <p:cNvPr id="1044" name="Picture 20" descr="http://www.szrf.ru/img/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107504" y="692697"/>
            <a:ext cx="8928992" cy="616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400" smtClean="0">
                <a:solidFill>
                  <a:prstClr val="black"/>
                </a:solidFill>
              </a:rPr>
              <a:t> </a:t>
            </a:r>
          </a:p>
          <a:p>
            <a:pPr lvl="0" algn="ctr"/>
            <a:endParaRPr lang="en-US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  <a:p>
            <a:pPr lvl="0" algn="ctr"/>
            <a:endParaRPr lang="ru-RU" sz="140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1912186"/>
            <a:ext cx="32403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ru-RU" dirty="0" smtClean="0">
                <a:solidFill>
                  <a:srgbClr val="000000"/>
                </a:solidFill>
                <a:latin typeface="verdana"/>
              </a:rPr>
              <a:t>Федеральный уровень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652120" y="1916832"/>
            <a:ext cx="3312368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dirty="0" smtClean="0">
                <a:solidFill>
                  <a:srgbClr val="002060"/>
                </a:solidFill>
              </a:rPr>
              <a:t>Региональный (субъектный)  уровень (85)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27584" y="836712"/>
            <a:ext cx="6048672" cy="648072"/>
          </a:xfrm>
          <a:prstGeom prst="roundRect">
            <a:avLst/>
          </a:prstGeom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b="1" smtClean="0">
                <a:solidFill>
                  <a:srgbClr val="002060"/>
                </a:solidFill>
              </a:rPr>
              <a:t>1. ЗАКОНОДАТЕЛЬНЫЕ АКТЫ</a:t>
            </a:r>
            <a:endParaRPr lang="ru-RU" sz="2400" b="1">
              <a:solidFill>
                <a:srgbClr val="002060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6" idx="0"/>
          </p:cNvCxnSpPr>
          <p:nvPr/>
        </p:nvCxnSpPr>
        <p:spPr>
          <a:xfrm flipH="1">
            <a:off x="1871700" y="1484784"/>
            <a:ext cx="1980220" cy="4274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8" idx="2"/>
            <a:endCxn id="27" idx="0"/>
          </p:cNvCxnSpPr>
          <p:nvPr/>
        </p:nvCxnSpPr>
        <p:spPr>
          <a:xfrm>
            <a:off x="3851920" y="1484784"/>
            <a:ext cx="345638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0" y="2492896"/>
            <a:ext cx="3600400" cy="9361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Конституция России</a:t>
            </a:r>
          </a:p>
          <a:p>
            <a:pPr algn="ctr">
              <a:lnSpc>
                <a:spcPct val="70000"/>
              </a:lnSpc>
            </a:pPr>
            <a:r>
              <a:rPr lang="ru-RU" smtClean="0">
                <a:solidFill>
                  <a:srgbClr val="002060"/>
                </a:solidFill>
              </a:rPr>
              <a:t>- Федеральные конституционные законы (ФКЗ)</a:t>
            </a:r>
          </a:p>
          <a:p>
            <a:pPr algn="ctr">
              <a:lnSpc>
                <a:spcPct val="70000"/>
              </a:lnSpc>
            </a:pPr>
            <a:r>
              <a:rPr lang="ru-RU" smtClean="0">
                <a:solidFill>
                  <a:srgbClr val="002060"/>
                </a:solidFill>
              </a:rPr>
              <a:t>- Федеральные законы (ФЗ)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679504" y="2564904"/>
            <a:ext cx="4464496" cy="9361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ru-RU" smtClean="0">
                <a:solidFill>
                  <a:srgbClr val="002060"/>
                </a:solidFill>
              </a:rPr>
              <a:t>Конституции республик (22), Уставы краев (9), областей(46), автономных округов (4), автономной области (1), городов федера-льного значения (3); Законы субъектов РФ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732240" y="548680"/>
            <a:ext cx="2304256" cy="28803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Нормы м/</a:t>
            </a:r>
            <a:r>
              <a:rPr lang="ru-RU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права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Выгнутая вправо стрелка 45"/>
          <p:cNvSpPr/>
          <p:nvPr/>
        </p:nvSpPr>
        <p:spPr>
          <a:xfrm rot="3516720">
            <a:off x="6764002" y="602211"/>
            <a:ext cx="664642" cy="1628414"/>
          </a:xfrm>
          <a:prstGeom prst="curvedLeftArrow">
            <a:avLst>
              <a:gd name="adj1" fmla="val 22508"/>
              <a:gd name="adj2" fmla="val 44063"/>
              <a:gd name="adj3" fmla="val 56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2267744" y="3645024"/>
            <a:ext cx="4392488" cy="504056"/>
          </a:xfrm>
          <a:prstGeom prst="roundRect">
            <a:avLst/>
          </a:prstGeom>
          <a:solidFill>
            <a:srgbClr val="CC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</a:rPr>
              <a:t>2. ПОДЗАКОННЫЕ АКТЫ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0" y="4221088"/>
            <a:ext cx="5580112" cy="288032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mtClean="0">
              <a:solidFill>
                <a:srgbClr val="7030A0"/>
              </a:solidFill>
              <a:latin typeface="verdana"/>
            </a:endParaRPr>
          </a:p>
          <a:p>
            <a:pPr lvl="0" algn="ctr"/>
            <a:r>
              <a:rPr lang="ru-RU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Акты (Указы и распоряжения) Президента РФ</a:t>
            </a:r>
          </a:p>
          <a:p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0" y="5085184"/>
            <a:ext cx="5580112" cy="432048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5000"/>
              </a:lnSpc>
            </a:pPr>
            <a:r>
              <a:rPr lang="ru-RU" dirty="0" smtClean="0">
                <a:solidFill>
                  <a:srgbClr val="002060"/>
                </a:solidFill>
              </a:rPr>
              <a:t>Акты (Постановления и распоряжения) Правительства 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0" y="4653136"/>
            <a:ext cx="5580112" cy="288032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Акты палат Федерального Собрания (Парламента)РФ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0" y="5589240"/>
            <a:ext cx="5580112" cy="360040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Акты федеральных органов исполнительной власти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0" y="6021288"/>
            <a:ext cx="5580112" cy="360040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Акты Конституционного и Верховного судов 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0" y="6453336"/>
            <a:ext cx="5580112" cy="404664"/>
          </a:xfrm>
          <a:prstGeom prst="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М/</a:t>
            </a:r>
            <a:r>
              <a:rPr lang="ru-RU" dirty="0" err="1" smtClean="0">
                <a:solidFill>
                  <a:srgbClr val="002060"/>
                </a:solidFill>
              </a:rPr>
              <a:t>н</a:t>
            </a:r>
            <a:r>
              <a:rPr lang="ru-RU" dirty="0" smtClean="0">
                <a:solidFill>
                  <a:srgbClr val="002060"/>
                </a:solidFill>
              </a:rPr>
              <a:t> и внутренние нормативные договоры 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831632" y="4293096"/>
            <a:ext cx="3312368" cy="720080"/>
          </a:xfrm>
          <a:prstGeom prst="round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dirty="0" smtClean="0">
                <a:solidFill>
                  <a:srgbClr val="002060"/>
                </a:solidFill>
              </a:rPr>
              <a:t>НПА органов государственной власти субъектов 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5831632" y="5157192"/>
            <a:ext cx="3312368" cy="720080"/>
          </a:xfrm>
          <a:prstGeom prst="round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dirty="0" smtClean="0">
                <a:solidFill>
                  <a:srgbClr val="002060"/>
                </a:solidFill>
              </a:rPr>
              <a:t>НПА акты территориальных органов государственной власти  РФ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5903640" y="6021288"/>
            <a:ext cx="3240360" cy="836712"/>
          </a:xfrm>
          <a:prstGeom prst="round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Решения Уставных (краевых, областных…) судов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3" name="Дата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F51F-10E1-4630-93B7-E89C5FD316D0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ru-RU" sz="3200" b="1" smtClean="0">
                <a:solidFill>
                  <a:srgbClr val="FF0000"/>
                </a:solidFill>
              </a:rPr>
              <a:t>ЮРИДИЧЕСКИЙ СТАТУС АКТОВ ПРЕЗИДЕНТА РФ</a:t>
            </a:r>
            <a:endParaRPr lang="ru-RU" sz="3200" b="1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9269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Указ Президента РФ</a:t>
            </a:r>
            <a:r>
              <a:rPr lang="ru-RU" smtClean="0"/>
              <a:t> — </a:t>
            </a:r>
            <a:r>
              <a:rPr lang="ru-RU" smtClean="0">
                <a:hlinkClick r:id="rId2" tooltip="Правовой акт"/>
              </a:rPr>
              <a:t>правовой акт</a:t>
            </a:r>
            <a:r>
              <a:rPr lang="ru-RU" smtClean="0"/>
              <a:t>, издаваемый им в пределах его компетенции.</a:t>
            </a:r>
          </a:p>
          <a:p>
            <a:r>
              <a:rPr lang="ru-RU" smtClean="0"/>
              <a:t>Указы и </a:t>
            </a:r>
            <a:r>
              <a:rPr lang="ru-RU" smtClean="0">
                <a:hlinkClick r:id="rId3" tooltip="Распоряжение (акт управления)"/>
              </a:rPr>
              <a:t>распоряжения</a:t>
            </a:r>
            <a:r>
              <a:rPr lang="ru-RU" smtClean="0"/>
              <a:t> (акты) Президента РФ обязательны для исполнения на всей терри-тории России. Они не должны противоречить </a:t>
            </a:r>
            <a:r>
              <a:rPr lang="ru-RU" smtClean="0">
                <a:hlinkClick r:id="rId4" tooltip="Конституция России"/>
              </a:rPr>
              <a:t>Конституции РФ</a:t>
            </a:r>
            <a:r>
              <a:rPr lang="ru-RU" smtClean="0"/>
              <a:t> и </a:t>
            </a:r>
            <a:r>
              <a:rPr lang="ru-RU" smtClean="0">
                <a:hlinkClick r:id="rId5" tooltip="Федеральный закон (Россия)"/>
              </a:rPr>
              <a:t>федеральным законам</a:t>
            </a:r>
            <a:r>
              <a:rPr lang="ru-RU" baseline="30000" smtClean="0">
                <a:hlinkClick r:id="rId6"/>
              </a:rPr>
              <a:t>[1]</a:t>
            </a:r>
            <a:r>
              <a:rPr lang="ru-RU" smtClean="0"/>
              <a:t>. Указы обладают высшей </a:t>
            </a:r>
            <a:r>
              <a:rPr lang="ru-RU" smtClean="0">
                <a:hlinkClick r:id="rId7" tooltip="Юридическая сила"/>
              </a:rPr>
              <a:t>юридической силой</a:t>
            </a:r>
            <a:r>
              <a:rPr lang="ru-RU" smtClean="0"/>
              <a:t> после Конституции Рф, федеральных законов и являются </a:t>
            </a:r>
            <a:r>
              <a:rPr lang="ru-RU" i="1" smtClean="0"/>
              <a:t>подзаконными правовыми актами</a:t>
            </a:r>
            <a:r>
              <a:rPr lang="ru-RU" smtClean="0"/>
              <a:t>.</a:t>
            </a:r>
          </a:p>
          <a:p>
            <a:r>
              <a:rPr lang="ru-RU" smtClean="0"/>
              <a:t>	Указы и распоряжения имеют </a:t>
            </a:r>
            <a:r>
              <a:rPr lang="ru-RU" i="1" smtClean="0"/>
              <a:t>нормативный и ненормативный</a:t>
            </a:r>
            <a:r>
              <a:rPr lang="ru-RU" smtClean="0"/>
              <a:t> характер. Так </a:t>
            </a:r>
            <a:r>
              <a:rPr lang="ru-RU" smtClean="0">
                <a:hlinkClick r:id="rId8"/>
              </a:rPr>
              <a:t>Указы от 2 марта 1994 г. № 442</a:t>
            </a:r>
            <a:r>
              <a:rPr lang="ru-RU" smtClean="0"/>
              <a:t> и от </a:t>
            </a:r>
            <a:r>
              <a:rPr lang="ru-RU" smtClean="0">
                <a:hlinkClick r:id="rId9"/>
              </a:rPr>
              <a:t>1 июня 1995 г. № 554</a:t>
            </a:r>
            <a:r>
              <a:rPr lang="ru-RU" smtClean="0"/>
              <a:t>, которыми утверждено Поло-жение о </a:t>
            </a:r>
            <a:r>
              <a:rPr lang="ru-RU" smtClean="0">
                <a:hlinkClick r:id="rId10" tooltip="Государственные награды Российской Федерации"/>
              </a:rPr>
              <a:t>государственных наградах в России</a:t>
            </a:r>
            <a:r>
              <a:rPr lang="ru-RU" smtClean="0"/>
              <a:t>, относятся к числу </a:t>
            </a:r>
            <a:r>
              <a:rPr lang="ru-RU" smtClean="0">
                <a:hlinkClick r:id="rId11" tooltip="Нормативный правовой акт"/>
              </a:rPr>
              <a:t>нормативных актов</a:t>
            </a:r>
            <a:r>
              <a:rPr lang="ru-RU" smtClean="0"/>
              <a:t>. Указ о награждении конкретного лица - ненормативный (индивидуально-правовой или право-применительный акт).</a:t>
            </a:r>
          </a:p>
          <a:p>
            <a:pPr algn="just"/>
            <a:r>
              <a:rPr lang="ru-RU" smtClean="0"/>
              <a:t>Акты Президента РФ, имеющие нормативный характер, вступают в силу одновременно на всей территории РФ по истечении 7 дней после дня их первого официального опублико-вания. Иные акты Президента РФ, в т. ч. акты, содержащие сведения, оставляющие </a:t>
            </a:r>
            <a:r>
              <a:rPr lang="ru-RU" smtClean="0">
                <a:hlinkClick r:id="rId12" tooltip="Государственная тайна"/>
              </a:rPr>
              <a:t>государственную тайну</a:t>
            </a:r>
            <a:r>
              <a:rPr lang="ru-RU" smtClean="0"/>
              <a:t>, или сведения конфиденциального характера, вступают в силу со дня их подписания</a:t>
            </a:r>
            <a:r>
              <a:rPr lang="ru-RU" baseline="30000" smtClean="0">
                <a:hlinkClick r:id="rId6"/>
              </a:rPr>
              <a:t>[2]</a:t>
            </a:r>
            <a:r>
              <a:rPr lang="ru-RU" smtClean="0"/>
              <a:t>.</a:t>
            </a:r>
          </a:p>
          <a:p>
            <a:r>
              <a:rPr lang="ru-RU" smtClean="0"/>
              <a:t>Указы, восполняющие пробелы </a:t>
            </a:r>
            <a:r>
              <a:rPr lang="ru-RU" smtClean="0">
                <a:hlinkClick r:id="rId13" tooltip="Правовое регулирование"/>
              </a:rPr>
              <a:t>правового регулирования</a:t>
            </a:r>
            <a:r>
              <a:rPr lang="ru-RU" smtClean="0"/>
              <a:t> в сфере исключительного регу-лирования ФЗ, действуют до принятия соответствующих ФЗ (предполагается, что принятие Президентом таких указов обязывает его в порядке </a:t>
            </a:r>
            <a:r>
              <a:rPr lang="ru-RU" smtClean="0">
                <a:hlinkClick r:id="rId14" tooltip="Законодательная инициатива"/>
              </a:rPr>
              <a:t>законодательной инициативы</a:t>
            </a:r>
            <a:r>
              <a:rPr lang="ru-RU" smtClean="0"/>
              <a:t> внести в </a:t>
            </a:r>
            <a:r>
              <a:rPr lang="ru-RU" smtClean="0">
                <a:hlinkClick r:id="rId15" tooltip="Государственная Дума"/>
              </a:rPr>
              <a:t>ГосДуму</a:t>
            </a:r>
            <a:r>
              <a:rPr lang="ru-RU" smtClean="0"/>
              <a:t> соответствующий </a:t>
            </a:r>
            <a:r>
              <a:rPr lang="ru-RU" smtClean="0">
                <a:hlinkClick r:id="rId16" tooltip="Законопроект"/>
              </a:rPr>
              <a:t>проект ФЗ</a:t>
            </a:r>
            <a:r>
              <a:rPr lang="ru-RU" smtClean="0"/>
              <a:t>).</a:t>
            </a:r>
          </a:p>
          <a:p>
            <a:r>
              <a:rPr lang="ru-RU" smtClean="0"/>
              <a:t>В </a:t>
            </a:r>
            <a:r>
              <a:rPr lang="ru-RU" smtClean="0">
                <a:hlinkClick r:id="rId17" tooltip="Собрание законодательства Российской Федерации"/>
              </a:rPr>
              <a:t>«Собрании законодательства Российской Федерации»</a:t>
            </a:r>
            <a:r>
              <a:rPr lang="ru-RU" smtClean="0"/>
              <a:t> Указы Президента РФ публикуются в третьем разделе. При этом вначале размещаются нормативные указы, затем указы ненормативного характера.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C516-18E6-4AC7-8F34-EEDF9A86AC2D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04DB-F4A8-4214-9856-C45D5DFAE7E7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73345" cy="1015663"/>
          </a:xfrm>
          <a:prstGeom prst="rect">
            <a:avLst/>
          </a:prstGeom>
          <a:ln w="12700">
            <a:solidFill>
              <a:srgbClr val="FF0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Приказ Министерства юстиции РФ от 23 апреля 2020 г. N 105 "Об утверждении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Разъяснений о применении Правил подготовки нормативных правовых актов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федеральных органов исполнительной власти и их государственной регистрации"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648" y="1988840"/>
            <a:ext cx="6758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Самостоятельно изучить этот приказ и сделать выписки в конспект</a:t>
            </a:r>
          </a:p>
          <a:p>
            <a:pPr algn="ctr"/>
            <a:r>
              <a:rPr lang="en-US" dirty="0" smtClean="0">
                <a:hlinkClick r:id="rId2"/>
              </a:rPr>
              <a:t>http://base.garant.ru/73957287/#help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429000"/>
            <a:ext cx="6984776" cy="504056"/>
          </a:xfrm>
          <a:prstGeom prst="rect">
            <a:avLst/>
          </a:prstGeom>
          <a:solidFill>
            <a:srgbClr val="FEFED2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Проект осуществляется при поддержке Министерства культуры Российской Федерации</a:t>
            </a:r>
            <a:r>
              <a:rPr lang="ru-RU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1560" y="1916832"/>
            <a:ext cx="7992888" cy="648072"/>
          </a:xfrm>
          <a:prstGeom prst="round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получения копий статей из журналов пользуйтесь сервисами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проекта МБА</a:t>
            </a:r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АРБИКОН</a:t>
            </a:r>
            <a:endParaRPr lang="ru-RU" b="1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5576" y="2708920"/>
            <a:ext cx="7416824" cy="504056"/>
          </a:xfrm>
          <a:prstGeom prst="roundRect">
            <a:avLst/>
          </a:prstGeom>
          <a:solidFill>
            <a:srgbClr val="FE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hlinkClick r:id="rId2"/>
              </a:rPr>
              <a:t>http://ucpr.arbicon.ru/</a:t>
            </a:r>
            <a:r>
              <a:rPr lang="ru-RU" sz="2400" b="1" smtClean="0"/>
              <a:t> </a:t>
            </a:r>
            <a:endParaRPr lang="ru-RU" sz="2400" b="1"/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20688"/>
            <a:ext cx="8136904" cy="11521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Сводный каталог периодики библиотек России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0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1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4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5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6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9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A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B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C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D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3"/>
              </a:rPr>
              <a:t>E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4"/>
              </a:rPr>
              <a:t>F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5"/>
              </a:rPr>
              <a:t>G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6"/>
              </a:rPr>
              <a:t>H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7"/>
              </a:rPr>
              <a:t>I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8"/>
              </a:rPr>
              <a:t>J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9"/>
              </a:rPr>
              <a:t>K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0"/>
              </a:rPr>
              <a:t>L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1"/>
              </a:rPr>
              <a:t>M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2"/>
              </a:rPr>
              <a:t>N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3"/>
              </a:rPr>
              <a:t>O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4"/>
              </a:rPr>
              <a:t>P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5"/>
              </a:rPr>
              <a:t>R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6"/>
              </a:rPr>
              <a:t>S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7"/>
              </a:rPr>
              <a:t>T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8"/>
              </a:rPr>
              <a:t>U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9"/>
              </a:rPr>
              <a:t>V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0"/>
              </a:rPr>
              <a:t>W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1"/>
              </a:rPr>
              <a:t>X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2"/>
              </a:rPr>
              <a:t>Y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3"/>
              </a:rPr>
              <a:t>Z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4"/>
              </a:rPr>
              <a:t>e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5"/>
              </a:rPr>
              <a:t>i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6"/>
              </a:rPr>
              <a:t>І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7"/>
              </a:rPr>
              <a:t>А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8"/>
              </a:rPr>
              <a:t>Б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9"/>
              </a:rPr>
              <a:t>В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0"/>
              </a:rPr>
              <a:t>Г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1"/>
              </a:rPr>
              <a:t>Д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2"/>
              </a:rPr>
              <a:t>Е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3"/>
              </a:rPr>
              <a:t>Ж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4"/>
              </a:rPr>
              <a:t>З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5"/>
              </a:rPr>
              <a:t>И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6"/>
              </a:rPr>
              <a:t>К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7"/>
              </a:rPr>
              <a:t>Л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8"/>
              </a:rPr>
              <a:t>М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9"/>
              </a:rPr>
              <a:t>Н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0"/>
              </a:rPr>
              <a:t>О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1"/>
              </a:rPr>
              <a:t>П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2"/>
              </a:rPr>
              <a:t>Р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3"/>
              </a:rPr>
              <a:t>С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4"/>
              </a:rPr>
              <a:t>Т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5"/>
              </a:rPr>
              <a:t>У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6"/>
              </a:rPr>
              <a:t>Ф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7"/>
              </a:rPr>
              <a:t>Х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8"/>
              </a:rPr>
              <a:t>Ц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9"/>
              </a:rPr>
              <a:t>Ч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0"/>
              </a:rPr>
              <a:t>Ш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1"/>
              </a:rPr>
              <a:t>Щ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2"/>
              </a:rPr>
              <a:t>Э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3"/>
              </a:rPr>
              <a:t>Ю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4"/>
              </a:rPr>
              <a:t>Я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5"/>
              </a:rPr>
              <a:t>б</a:t>
            </a:r>
            <a:endParaRPr lang="ru-RU" sz="200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CCD8-3FE2-43FB-BC8B-CA9B657DC873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388296" cy="5832648"/>
          </a:xfrm>
          <a:ln w="38100">
            <a:solidFill>
              <a:srgbClr val="FF0000"/>
            </a:solidFill>
          </a:ln>
          <a:effectLst/>
        </p:spPr>
        <p:txBody>
          <a:bodyPr>
            <a:normAutofit fontScale="62500" lnSpcReduction="20000"/>
          </a:bodyPr>
          <a:lstStyle/>
          <a:p>
            <a:pPr marL="0" indent="0" algn="ctr"/>
            <a:r>
              <a:rPr lang="ru-RU" dirty="0" smtClean="0">
                <a:solidFill>
                  <a:srgbClr val="C00000"/>
                </a:solidFill>
              </a:rPr>
              <a:t>Правовая система (правовая семья) - ПС: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1. Совокупность </a:t>
            </a:r>
            <a:r>
              <a:rPr lang="ru-RU" dirty="0">
                <a:solidFill>
                  <a:srgbClr val="002060"/>
                </a:solidFill>
              </a:rPr>
              <a:t>источников права и </a:t>
            </a:r>
            <a:r>
              <a:rPr lang="ru-RU" dirty="0" err="1" smtClean="0">
                <a:solidFill>
                  <a:srgbClr val="002060"/>
                </a:solidFill>
              </a:rPr>
              <a:t>юрис-дикционных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органов конкретного </a:t>
            </a:r>
            <a:r>
              <a:rPr lang="ru-RU" dirty="0" err="1" smtClean="0">
                <a:solidFill>
                  <a:srgbClr val="002060"/>
                </a:solidFill>
              </a:rPr>
              <a:t>госу-дарства</a:t>
            </a:r>
            <a:r>
              <a:rPr lang="ru-RU" dirty="0" smtClean="0">
                <a:solidFill>
                  <a:srgbClr val="002060"/>
                </a:solidFill>
              </a:rPr>
              <a:t> (иногда его </a:t>
            </a:r>
            <a:r>
              <a:rPr lang="ru-RU" dirty="0">
                <a:solidFill>
                  <a:srgbClr val="002060"/>
                </a:solidFill>
              </a:rPr>
              <a:t>обособленной </a:t>
            </a:r>
            <a:r>
              <a:rPr lang="ru-RU" dirty="0" smtClean="0">
                <a:solidFill>
                  <a:srgbClr val="002060"/>
                </a:solidFill>
              </a:rPr>
              <a:t>части</a:t>
            </a:r>
            <a:r>
              <a:rPr lang="ru-RU" dirty="0">
                <a:solidFill>
                  <a:srgbClr val="002060"/>
                </a:solidFill>
              </a:rPr>
              <a:t>). 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36195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В </a:t>
            </a:r>
            <a:r>
              <a:rPr lang="ru-RU" dirty="0">
                <a:solidFill>
                  <a:srgbClr val="002060"/>
                </a:solidFill>
              </a:rPr>
              <a:t>более широком смысле </a:t>
            </a:r>
            <a:r>
              <a:rPr lang="ru-RU" dirty="0" smtClean="0">
                <a:solidFill>
                  <a:srgbClr val="002060"/>
                </a:solidFill>
              </a:rPr>
              <a:t>ПС включает также</a:t>
            </a:r>
            <a:r>
              <a:rPr lang="ru-RU" dirty="0">
                <a:solidFill>
                  <a:srgbClr val="002060"/>
                </a:solidFill>
              </a:rPr>
              <a:t> ряд других </a:t>
            </a:r>
            <a:r>
              <a:rPr lang="ru-RU" dirty="0" smtClean="0">
                <a:solidFill>
                  <a:srgbClr val="002060"/>
                </a:solidFill>
              </a:rPr>
              <a:t>компонентов:</a:t>
            </a:r>
          </a:p>
          <a:p>
            <a:pPr marL="0" indent="36195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- правовую культуру;</a:t>
            </a:r>
          </a:p>
          <a:p>
            <a:pPr marL="0" indent="36195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- правовую идеологию;</a:t>
            </a:r>
          </a:p>
          <a:p>
            <a:pPr marL="0" indent="36195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- правовую науку;</a:t>
            </a:r>
          </a:p>
          <a:p>
            <a:pPr marL="0" indent="361950" algn="just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негосударственные </a:t>
            </a:r>
            <a:r>
              <a:rPr lang="ru-RU" dirty="0">
                <a:solidFill>
                  <a:srgbClr val="002060"/>
                </a:solidFill>
              </a:rPr>
              <a:t>правовые </a:t>
            </a:r>
            <a:r>
              <a:rPr lang="ru-RU" dirty="0" err="1" smtClean="0">
                <a:solidFill>
                  <a:srgbClr val="002060"/>
                </a:solidFill>
              </a:rPr>
              <a:t>инсти-туты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(</a:t>
            </a:r>
            <a:r>
              <a:rPr lang="ru-RU" u="sng" dirty="0">
                <a:solidFill>
                  <a:srgbClr val="002060"/>
                </a:solidFill>
                <a:hlinkClick r:id="rId3"/>
              </a:rPr>
              <a:t>адвокатура</a:t>
            </a:r>
            <a:r>
              <a:rPr lang="ru-RU" dirty="0">
                <a:solidFill>
                  <a:srgbClr val="002060"/>
                </a:solidFill>
              </a:rPr>
              <a:t>, </a:t>
            </a:r>
            <a:r>
              <a:rPr lang="ru-RU" u="sng" dirty="0">
                <a:solidFill>
                  <a:srgbClr val="002060"/>
                </a:solidFill>
                <a:hlinkClick r:id="rId4"/>
              </a:rPr>
              <a:t>нотариат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u="sng" dirty="0">
                <a:solidFill>
                  <a:srgbClr val="3333FF"/>
                </a:solidFill>
              </a:rPr>
              <a:t>юридические фирмы, </a:t>
            </a:r>
            <a:r>
              <a:rPr lang="ru-RU" u="sng" dirty="0" smtClean="0">
                <a:solidFill>
                  <a:srgbClr val="3333FF"/>
                </a:solidFill>
              </a:rPr>
              <a:t>профессиональные</a:t>
            </a:r>
            <a:r>
              <a:rPr lang="ru-RU" u="sng" dirty="0">
                <a:solidFill>
                  <a:srgbClr val="3333FF"/>
                </a:solidFill>
              </a:rPr>
              <a:t> </a:t>
            </a:r>
            <a:r>
              <a:rPr lang="ru-RU" u="sng" dirty="0" smtClean="0">
                <a:solidFill>
                  <a:srgbClr val="002060"/>
                </a:solidFill>
                <a:hlinkClick r:id="rId5"/>
              </a:rPr>
              <a:t>сообщества</a:t>
            </a:r>
            <a:r>
              <a:rPr lang="ru-RU" u="sng" dirty="0" smtClean="0">
                <a:solidFill>
                  <a:srgbClr val="002060"/>
                </a:solidFill>
              </a:rPr>
              <a:t> </a:t>
            </a:r>
            <a:r>
              <a:rPr lang="ru-RU" u="sng" dirty="0" smtClean="0">
                <a:solidFill>
                  <a:srgbClr val="3333FF"/>
                </a:solidFill>
              </a:rPr>
              <a:t>юристов</a:t>
            </a:r>
            <a:r>
              <a:rPr lang="ru-RU" u="sng" dirty="0">
                <a:solidFill>
                  <a:srgbClr val="3333FF"/>
                </a:solidFill>
              </a:rPr>
              <a:t>).</a:t>
            </a:r>
            <a:r>
              <a:rPr lang="ru-RU" dirty="0">
                <a:solidFill>
                  <a:srgbClr val="3333FF"/>
                </a:solidFill>
              </a:rPr>
              <a:t> </a:t>
            </a:r>
            <a:endParaRPr lang="ru-RU" dirty="0" smtClean="0">
              <a:solidFill>
                <a:srgbClr val="3333FF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2. Базовое </a:t>
            </a:r>
            <a:r>
              <a:rPr lang="ru-RU" dirty="0">
                <a:solidFill>
                  <a:srgbClr val="002060"/>
                </a:solidFill>
              </a:rPr>
              <a:t>юридическое понятие, </a:t>
            </a:r>
            <a:r>
              <a:rPr lang="ru-RU" dirty="0" err="1" smtClean="0">
                <a:solidFill>
                  <a:srgbClr val="002060"/>
                </a:solidFill>
              </a:rPr>
              <a:t>охва-тывающее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все правовые акты и их связи в </a:t>
            </a:r>
            <a:r>
              <a:rPr lang="ru-RU" dirty="0" smtClean="0">
                <a:solidFill>
                  <a:srgbClr val="002060"/>
                </a:solidFill>
              </a:rPr>
              <a:t>национально-государственном масштабе.</a:t>
            </a:r>
          </a:p>
          <a:p>
            <a:pPr marL="0" indent="36195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Если ПС </a:t>
            </a:r>
            <a:r>
              <a:rPr lang="ru-RU" dirty="0">
                <a:solidFill>
                  <a:srgbClr val="002060"/>
                </a:solidFill>
              </a:rPr>
              <a:t>функционирует в масштабах страны, говорят о "национальной (</a:t>
            </a:r>
            <a:r>
              <a:rPr lang="ru-RU" dirty="0" err="1" smtClean="0">
                <a:solidFill>
                  <a:srgbClr val="002060"/>
                </a:solidFill>
              </a:rPr>
              <a:t>феде-ральной</a:t>
            </a:r>
            <a:r>
              <a:rPr lang="ru-RU" dirty="0">
                <a:solidFill>
                  <a:srgbClr val="002060"/>
                </a:solidFill>
              </a:rPr>
              <a:t>) </a:t>
            </a:r>
            <a:r>
              <a:rPr lang="ru-RU" dirty="0" smtClean="0">
                <a:solidFill>
                  <a:srgbClr val="002060"/>
                </a:solidFill>
              </a:rPr>
              <a:t>ПС", </a:t>
            </a:r>
            <a:r>
              <a:rPr lang="ru-RU" dirty="0">
                <a:solidFill>
                  <a:srgbClr val="002060"/>
                </a:solidFill>
              </a:rPr>
              <a:t>если в пределах </a:t>
            </a:r>
            <a:r>
              <a:rPr lang="ru-RU">
                <a:solidFill>
                  <a:srgbClr val="002060"/>
                </a:solidFill>
              </a:rPr>
              <a:t>части </a:t>
            </a:r>
            <a:r>
              <a:rPr lang="ru-RU" smtClean="0">
                <a:solidFill>
                  <a:srgbClr val="002060"/>
                </a:solidFill>
              </a:rPr>
              <a:t>государства </a:t>
            </a:r>
            <a:r>
              <a:rPr lang="ru-RU" dirty="0">
                <a:solidFill>
                  <a:srgbClr val="002060"/>
                </a:solidFill>
              </a:rPr>
              <a:t>- о "региональной </a:t>
            </a:r>
            <a:r>
              <a:rPr lang="ru-RU" dirty="0" smtClean="0">
                <a:solidFill>
                  <a:srgbClr val="002060"/>
                </a:solidFill>
              </a:rPr>
              <a:t>ПС" </a:t>
            </a:r>
            <a:r>
              <a:rPr lang="ru-RU" dirty="0">
                <a:solidFill>
                  <a:srgbClr val="002060"/>
                </a:solidFill>
              </a:rPr>
              <a:t>(напр., в </a:t>
            </a:r>
            <a:r>
              <a:rPr lang="ru-RU" dirty="0" smtClean="0">
                <a:solidFill>
                  <a:srgbClr val="002060"/>
                </a:solidFill>
              </a:rPr>
              <a:t>РФ </a:t>
            </a:r>
            <a:r>
              <a:rPr lang="ru-RU" dirty="0">
                <a:solidFill>
                  <a:srgbClr val="002060"/>
                </a:solidFill>
              </a:rPr>
              <a:t>наряду с федеральной </a:t>
            </a:r>
            <a:r>
              <a:rPr lang="ru-RU" dirty="0" smtClean="0">
                <a:solidFill>
                  <a:srgbClr val="002060"/>
                </a:solidFill>
              </a:rPr>
              <a:t>ПС существуют ПС субъектов РФ).</a:t>
            </a:r>
            <a:r>
              <a:rPr lang="ru-RU" dirty="0">
                <a:solidFill>
                  <a:srgbClr val="002060"/>
                </a:solidFill>
              </a:rPr>
              <a:t> 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495800" cy="5832648"/>
          </a:xfrm>
          <a:ln w="38100">
            <a:solidFill>
              <a:srgbClr val="FF0000"/>
            </a:solidFill>
          </a:ln>
          <a:effectLst/>
        </p:spPr>
        <p:txBody>
          <a:bodyPr>
            <a:normAutofit fontScale="62500" lnSpcReduction="20000"/>
          </a:bodyPr>
          <a:lstStyle/>
          <a:p>
            <a:pPr marL="0" indent="180975" algn="just"/>
            <a:r>
              <a:rPr lang="ru-RU" dirty="0">
                <a:solidFill>
                  <a:srgbClr val="002060"/>
                </a:solidFill>
              </a:rPr>
              <a:t>Состав и система источников права, существующих в той или иной стране, </a:t>
            </a:r>
            <a:r>
              <a:rPr lang="ru-RU" dirty="0" err="1" smtClean="0">
                <a:solidFill>
                  <a:srgbClr val="002060"/>
                </a:solidFill>
              </a:rPr>
              <a:t>оп-ределяется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историческими </a:t>
            </a:r>
            <a:r>
              <a:rPr lang="ru-RU" dirty="0" smtClean="0">
                <a:solidFill>
                  <a:srgbClr val="002060"/>
                </a:solidFill>
              </a:rPr>
              <a:t>особенностями и принадлежностью системы права данной </a:t>
            </a:r>
            <a:r>
              <a:rPr lang="ru-RU" dirty="0">
                <a:solidFill>
                  <a:srgbClr val="002060"/>
                </a:solidFill>
              </a:rPr>
              <a:t>страны к той или иной </a:t>
            </a:r>
            <a:r>
              <a:rPr lang="ru-RU" dirty="0">
                <a:solidFill>
                  <a:srgbClr val="002060"/>
                </a:solidFill>
                <a:hlinkClick r:id="rId6" tooltip="Правовая семья"/>
              </a:rPr>
              <a:t>правовой </a:t>
            </a:r>
            <a:r>
              <a:rPr lang="ru-RU" dirty="0" smtClean="0">
                <a:solidFill>
                  <a:srgbClr val="002060"/>
                </a:solidFill>
                <a:hlinkClick r:id="rId6" tooltip="Правовая семья"/>
              </a:rPr>
              <a:t>семье</a:t>
            </a:r>
            <a:r>
              <a:rPr lang="ru-RU" dirty="0" smtClean="0">
                <a:solidFill>
                  <a:srgbClr val="002060"/>
                </a:solidFill>
              </a:rPr>
              <a:t>: </a:t>
            </a:r>
            <a:r>
              <a:rPr lang="ru-RU" dirty="0" smtClean="0">
                <a:hlinkClick r:id="rId7" tooltip="Англосаксонская правовая семья"/>
              </a:rPr>
              <a:t>англосаксонской</a:t>
            </a:r>
            <a:r>
              <a:rPr lang="ru-RU" dirty="0">
                <a:solidFill>
                  <a:srgbClr val="002060"/>
                </a:solidFill>
              </a:rPr>
              <a:t>, </a:t>
            </a:r>
            <a:r>
              <a:rPr lang="ru-RU" u="sng" dirty="0" smtClean="0">
                <a:solidFill>
                  <a:srgbClr val="0066FF"/>
                </a:solidFill>
              </a:rPr>
              <a:t>романо-германской (континентальной), социалистической, </a:t>
            </a:r>
            <a:r>
              <a:rPr lang="ru-RU" u="sng" dirty="0" err="1" smtClean="0">
                <a:solidFill>
                  <a:srgbClr val="0066FF"/>
                </a:solidFill>
              </a:rPr>
              <a:t>тео-кратической</a:t>
            </a:r>
            <a:r>
              <a:rPr lang="ru-RU" u="sng" dirty="0" smtClean="0">
                <a:solidFill>
                  <a:srgbClr val="0066FF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и 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др</a:t>
            </a:r>
            <a:r>
              <a:rPr lang="ru-RU" dirty="0" smtClean="0">
                <a:solidFill>
                  <a:srgbClr val="002060"/>
                </a:solidFill>
              </a:rPr>
              <a:t>).</a:t>
            </a:r>
          </a:p>
          <a:p>
            <a:pPr marL="0" indent="180975" algn="just"/>
            <a:r>
              <a:rPr lang="ru-RU" dirty="0" smtClean="0">
                <a:solidFill>
                  <a:srgbClr val="002060"/>
                </a:solidFill>
              </a:rPr>
              <a:t>Романо-германская (континентальная) – сформировалась как рецепция римского права.</a:t>
            </a:r>
          </a:p>
          <a:p>
            <a:pPr marL="0" indent="180975" algn="just"/>
            <a:r>
              <a:rPr lang="ru-RU" dirty="0" smtClean="0">
                <a:solidFill>
                  <a:srgbClr val="002060"/>
                </a:solidFill>
              </a:rPr>
              <a:t>В англосаксонской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>
                <a:solidFill>
                  <a:srgbClr val="002060"/>
                </a:solidFill>
                <a:hlinkClick r:id="rId8" tooltip="Правовая система"/>
              </a:rPr>
              <a:t>правовой </a:t>
            </a:r>
            <a:r>
              <a:rPr lang="ru-RU" dirty="0" smtClean="0">
                <a:solidFill>
                  <a:srgbClr val="002060"/>
                </a:solidFill>
                <a:hlinkClick r:id="rId8" tooltip="Правовая система"/>
              </a:rPr>
              <a:t>системе</a:t>
            </a:r>
            <a:r>
              <a:rPr lang="ru-RU" dirty="0">
                <a:solidFill>
                  <a:srgbClr val="002060"/>
                </a:solidFill>
              </a:rPr>
              <a:t> в </a:t>
            </a:r>
            <a:r>
              <a:rPr lang="ru-RU" dirty="0" smtClean="0">
                <a:solidFill>
                  <a:srgbClr val="002060"/>
                </a:solidFill>
              </a:rPr>
              <a:t>отличие  от романо-германской (</a:t>
            </a:r>
            <a:r>
              <a:rPr lang="ru-RU" dirty="0" err="1" smtClean="0">
                <a:solidFill>
                  <a:srgbClr val="002060"/>
                </a:solidFill>
              </a:rPr>
              <a:t>континен-тальной</a:t>
            </a:r>
            <a:r>
              <a:rPr lang="ru-RU" dirty="0" smtClean="0">
                <a:solidFill>
                  <a:srgbClr val="002060"/>
                </a:solidFill>
              </a:rPr>
              <a:t>) </a:t>
            </a:r>
            <a:r>
              <a:rPr lang="ru-RU" smtClean="0">
                <a:solidFill>
                  <a:srgbClr val="002060"/>
                </a:solidFill>
              </a:rPr>
              <a:t>существенное значение имеют </a:t>
            </a:r>
            <a:r>
              <a:rPr lang="ru-RU" smtClean="0">
                <a:solidFill>
                  <a:srgbClr val="002060"/>
                </a:solidFill>
                <a:hlinkClick r:id="rId9" tooltip="Правовой прецедент"/>
              </a:rPr>
              <a:t>правовые прецеденты</a:t>
            </a:r>
            <a:r>
              <a:rPr lang="ru-RU" u="sng" smtClean="0">
                <a:solidFill>
                  <a:srgbClr val="002060"/>
                </a:solidFill>
                <a:hlinkClick r:id="rId9" tooltip="Правовой прецедент"/>
              </a:rPr>
              <a:t> </a:t>
            </a:r>
            <a:r>
              <a:rPr lang="ru-RU" smtClean="0">
                <a:solidFill>
                  <a:srgbClr val="002060"/>
                </a:solidFill>
                <a:hlinkClick r:id="rId9" tooltip="Правовой прецедент"/>
              </a:rPr>
              <a:t>-</a:t>
            </a:r>
            <a:r>
              <a:rPr lang="ru-RU" smtClean="0">
                <a:solidFill>
                  <a:srgbClr val="002060"/>
                </a:solidFill>
              </a:rPr>
              <a:t> </a:t>
            </a:r>
            <a:r>
              <a:rPr lang="ru-RU" smtClean="0">
                <a:solidFill>
                  <a:srgbClr val="002060"/>
                </a:solidFill>
                <a:hlinkClick r:id="rId10" tooltip="Судебный прецедент"/>
              </a:rPr>
              <a:t>судебные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smtClean="0">
                <a:solidFill>
                  <a:srgbClr val="002060"/>
                </a:solidFill>
              </a:rPr>
              <a:t>и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u="sng" dirty="0" smtClean="0">
                <a:solidFill>
                  <a:srgbClr val="002060"/>
                </a:solidFill>
                <a:hlinkClick r:id="rId11" tooltip="Административный прецедент (страница отсутствует)"/>
              </a:rPr>
              <a:t>административные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</a:p>
          <a:p>
            <a:pPr marL="0" indent="180975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Нередко </a:t>
            </a:r>
            <a:r>
              <a:rPr lang="ru-RU" dirty="0" smtClean="0">
                <a:solidFill>
                  <a:srgbClr val="002060"/>
                </a:solidFill>
              </a:rPr>
              <a:t>в английских судах при </a:t>
            </a:r>
            <a:r>
              <a:rPr lang="ru-RU" dirty="0">
                <a:solidFill>
                  <a:srgbClr val="002060"/>
                </a:solidFill>
              </a:rPr>
              <a:t>решении судебных споров </a:t>
            </a:r>
            <a:r>
              <a:rPr lang="ru-RU" dirty="0" smtClean="0">
                <a:solidFill>
                  <a:srgbClr val="002060"/>
                </a:solidFill>
              </a:rPr>
              <a:t>требуется </a:t>
            </a:r>
            <a:r>
              <a:rPr lang="ru-RU" dirty="0">
                <a:solidFill>
                  <a:srgbClr val="002060"/>
                </a:solidFill>
              </a:rPr>
              <a:t>доказательство древних обычаев </a:t>
            </a:r>
            <a:r>
              <a:rPr lang="ru-RU" dirty="0" smtClean="0">
                <a:solidFill>
                  <a:srgbClr val="002060"/>
                </a:solidFill>
              </a:rPr>
              <a:t>существующих </a:t>
            </a:r>
            <a:r>
              <a:rPr lang="ru-RU" dirty="0">
                <a:solidFill>
                  <a:srgbClr val="002060"/>
                </a:solidFill>
              </a:rPr>
              <a:t>в данной местности. 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180975" algn="just"/>
            <a:r>
              <a:rPr lang="ru-RU" dirty="0" smtClean="0">
                <a:solidFill>
                  <a:srgbClr val="002060"/>
                </a:solidFill>
              </a:rPr>
              <a:t>В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smtClean="0">
                <a:solidFill>
                  <a:srgbClr val="002060"/>
                </a:solidFill>
                <a:hlinkClick r:id="rId12" tooltip="Религиозное право"/>
              </a:rPr>
              <a:t>религиозных (теократических) </a:t>
            </a:r>
            <a:r>
              <a:rPr lang="ru-RU" dirty="0" err="1" smtClean="0">
                <a:solidFill>
                  <a:srgbClr val="002060"/>
                </a:solidFill>
                <a:hlinkClick r:id="rId12" tooltip="Религиозное право"/>
              </a:rPr>
              <a:t>право-вых</a:t>
            </a:r>
            <a:r>
              <a:rPr lang="ru-RU" dirty="0" smtClean="0">
                <a:solidFill>
                  <a:srgbClr val="002060"/>
                </a:solidFill>
                <a:hlinkClick r:id="rId12" tooltip="Религиозное право"/>
              </a:rPr>
              <a:t> семьях</a:t>
            </a:r>
            <a:r>
              <a:rPr lang="ru-RU" dirty="0" smtClean="0">
                <a:solidFill>
                  <a:srgbClr val="002060"/>
                </a:solidFill>
              </a:rPr>
              <a:t> правовое </a:t>
            </a:r>
            <a:r>
              <a:rPr lang="ru-RU" dirty="0">
                <a:solidFill>
                  <a:srgbClr val="002060"/>
                </a:solidFill>
              </a:rPr>
              <a:t>значение </a:t>
            </a:r>
            <a:r>
              <a:rPr lang="ru-RU" dirty="0" smtClean="0">
                <a:solidFill>
                  <a:srgbClr val="002060"/>
                </a:solidFill>
              </a:rPr>
              <a:t>(</a:t>
            </a:r>
            <a:r>
              <a:rPr lang="ru-RU" dirty="0" err="1" smtClean="0">
                <a:solidFill>
                  <a:srgbClr val="002060"/>
                </a:solidFill>
              </a:rPr>
              <a:t>содержа-ние</a:t>
            </a:r>
            <a:r>
              <a:rPr lang="ru-RU" dirty="0" smtClean="0">
                <a:solidFill>
                  <a:srgbClr val="002060"/>
                </a:solidFill>
              </a:rPr>
              <a:t>) имеют </a:t>
            </a:r>
            <a:r>
              <a:rPr lang="ru-RU" dirty="0" smtClean="0">
                <a:solidFill>
                  <a:srgbClr val="002060"/>
                </a:solidFill>
                <a:hlinkClick r:id="rId13" tooltip="Богословие"/>
              </a:rPr>
              <a:t>богословские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smtClean="0">
                <a:solidFill>
                  <a:srgbClr val="002060"/>
                </a:solidFill>
              </a:rPr>
              <a:t> доктрины</a:t>
            </a:r>
            <a:r>
              <a:rPr lang="ru-RU" dirty="0"/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rgbClr val="FFFFCC"/>
          </a:soli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Правовые </a:t>
            </a:r>
            <a:r>
              <a:rPr lang="ru-RU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системы (семьи) - ПС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FA33-705F-411D-9BD1-490F945AAA9D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Валерий\Рабочий стол\Правовые семьиМира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" y="692696"/>
            <a:ext cx="9144000" cy="66239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0" y="-257904"/>
            <a:ext cx="9144000" cy="89255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КЛАССИФИКАЦИЯ СИСТЕМ НАЦИОНАЛЬНОГО ПРАВА</a:t>
            </a:r>
          </a:p>
          <a:p>
            <a:pPr algn="ctr"/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AA1-C419-4AE6-B9DB-25939F5E7595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1\Рабочий стол\Правовые семь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443711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Правовые системы мира</a:t>
            </a:r>
            <a:endParaRPr lang="ru-RU" sz="3600" dirty="0"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367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	</a:t>
            </a:r>
            <a:r>
              <a:rPr lang="ru-RU" sz="2000" smtClean="0">
                <a:solidFill>
                  <a:srgbClr val="C00000"/>
                </a:solidFill>
              </a:rPr>
              <a:t>В сравнительном правоведении (компаративистика) все право, как глобальное явление делят на </a:t>
            </a:r>
            <a:r>
              <a:rPr lang="ru-RU" sz="2000" i="1" smtClean="0">
                <a:solidFill>
                  <a:srgbClr val="C00000"/>
                </a:solidFill>
              </a:rPr>
              <a:t>правовые системы </a:t>
            </a:r>
            <a:r>
              <a:rPr lang="ru-RU" sz="2000" smtClean="0">
                <a:solidFill>
                  <a:srgbClr val="C00000"/>
                </a:solidFill>
              </a:rPr>
              <a:t>("правовые семьи"): </a:t>
            </a:r>
          </a:p>
          <a:p>
            <a:r>
              <a:rPr lang="ru-RU" sz="2000" smtClean="0">
                <a:solidFill>
                  <a:srgbClr val="C00000"/>
                </a:solidFill>
              </a:rPr>
              <a:t>романо-германскую (континентальную), англо-американскую, мусульманскую, традиционную и социалистическую</a:t>
            </a:r>
            <a:endParaRPr lang="ru-RU" sz="2000">
              <a:solidFill>
                <a:srgbClr val="C00000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6B0F-F057-48F5-9119-49EEA72923E9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63888" y="548680"/>
            <a:ext cx="5580112" cy="6309320"/>
          </a:xfrm>
        </p:spPr>
        <p:txBody>
          <a:bodyPr/>
          <a:lstStyle/>
          <a:p>
            <a:pPr algn="ctr">
              <a:buNone/>
            </a:pP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rgbClr val="FFFFCC"/>
          </a:solidFill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Нормативные правовые акты (НПА)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Трапеция 7"/>
          <p:cNvSpPr/>
          <p:nvPr/>
        </p:nvSpPr>
        <p:spPr>
          <a:xfrm>
            <a:off x="3563888" y="692696"/>
            <a:ext cx="5580112" cy="6165304"/>
          </a:xfrm>
          <a:prstGeom prst="trapezoid">
            <a:avLst>
              <a:gd name="adj" fmla="val 162"/>
            </a:avLst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 smtClean="0">
              <a:solidFill>
                <a:srgbClr val="002060"/>
              </a:solidFill>
            </a:endParaRPr>
          </a:p>
          <a:p>
            <a:pPr algn="ctr"/>
            <a:endParaRPr lang="ru-RU" sz="2000" dirty="0" smtClean="0">
              <a:solidFill>
                <a:srgbClr val="002060"/>
              </a:solidFill>
            </a:endParaRPr>
          </a:p>
          <a:p>
            <a:pPr algn="ctr"/>
            <a:endParaRPr lang="ru-RU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ЗАКОНЫ: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Конституция РФ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Нормы международного права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Федеральные конституционные законы РФ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Федеральные законы РФ</a:t>
            </a:r>
          </a:p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- Законы субъектов РФ</a:t>
            </a:r>
          </a:p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(Конституции 22 республик, Уставы 9 краев, 46 областей, 4 автономных округов, </a:t>
            </a:r>
          </a:p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1 автономной области и 3 городов федерального статуса)</a:t>
            </a:r>
          </a:p>
          <a:p>
            <a:pPr algn="ctr"/>
            <a:r>
              <a:rPr lang="ru-RU" sz="20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Подзаконные акты: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Акты Президента РФ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Акты Правительства РФ 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Акты палат ФС РФ (Сов. </a:t>
            </a:r>
            <a:r>
              <a:rPr lang="ru-RU" sz="2000" dirty="0" err="1" smtClean="0">
                <a:solidFill>
                  <a:srgbClr val="002060"/>
                </a:solidFill>
              </a:rPr>
              <a:t>Федер</a:t>
            </a:r>
            <a:r>
              <a:rPr lang="ru-RU" sz="2000" dirty="0" smtClean="0">
                <a:solidFill>
                  <a:srgbClr val="002060"/>
                </a:solidFill>
              </a:rPr>
              <a:t>. и Госдумы )</a:t>
            </a:r>
          </a:p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- Акты органов </a:t>
            </a:r>
            <a:r>
              <a:rPr lang="ru-RU" sz="2000" dirty="0" err="1" smtClean="0">
                <a:solidFill>
                  <a:srgbClr val="002060"/>
                </a:solidFill>
              </a:rPr>
              <a:t>гос</a:t>
            </a:r>
            <a:r>
              <a:rPr lang="ru-RU" sz="2000" dirty="0" smtClean="0">
                <a:solidFill>
                  <a:srgbClr val="002060"/>
                </a:solidFill>
              </a:rPr>
              <a:t>. власти </a:t>
            </a:r>
            <a:r>
              <a:rPr lang="ru-RU" sz="2000" i="1" u="sng" dirty="0" err="1" smtClean="0">
                <a:solidFill>
                  <a:srgbClr val="002060"/>
                </a:solidFill>
              </a:rPr>
              <a:t>федер</a:t>
            </a:r>
            <a:r>
              <a:rPr lang="ru-RU" sz="2000" i="1" u="sng" dirty="0" smtClean="0">
                <a:solidFill>
                  <a:srgbClr val="002060"/>
                </a:solidFill>
              </a:rPr>
              <a:t>.</a:t>
            </a:r>
            <a:r>
              <a:rPr lang="ru-RU" sz="2000" i="1" dirty="0" smtClean="0">
                <a:solidFill>
                  <a:srgbClr val="002060"/>
                </a:solidFill>
              </a:rPr>
              <a:t> </a:t>
            </a:r>
            <a:r>
              <a:rPr lang="ru-RU" sz="2000" dirty="0" smtClean="0">
                <a:solidFill>
                  <a:srgbClr val="002060"/>
                </a:solidFill>
              </a:rPr>
              <a:t>уровня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Акты органов </a:t>
            </a:r>
            <a:r>
              <a:rPr lang="ru-RU" sz="2000" dirty="0" err="1" smtClean="0">
                <a:solidFill>
                  <a:srgbClr val="002060"/>
                </a:solidFill>
              </a:rPr>
              <a:t>гос</a:t>
            </a:r>
            <a:r>
              <a:rPr lang="ru-RU" sz="2000" dirty="0" smtClean="0">
                <a:solidFill>
                  <a:srgbClr val="002060"/>
                </a:solidFill>
              </a:rPr>
              <a:t>. власти </a:t>
            </a:r>
            <a:r>
              <a:rPr lang="ru-RU" sz="2000" i="1" u="sng" dirty="0" smtClean="0">
                <a:solidFill>
                  <a:srgbClr val="002060"/>
                </a:solidFill>
              </a:rPr>
              <a:t>регион.</a:t>
            </a:r>
            <a:r>
              <a:rPr lang="ru-RU" sz="2000" dirty="0" smtClean="0">
                <a:solidFill>
                  <a:srgbClr val="002060"/>
                </a:solidFill>
              </a:rPr>
              <a:t> уровня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Акты органов местного самоуправления</a:t>
            </a:r>
          </a:p>
          <a:p>
            <a:pPr algn="ctr"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</a:rPr>
              <a:t> Нормативные договоры (м/</a:t>
            </a:r>
            <a:r>
              <a:rPr lang="ru-RU" sz="2000" dirty="0" err="1" smtClean="0">
                <a:solidFill>
                  <a:srgbClr val="002060"/>
                </a:solidFill>
              </a:rPr>
              <a:t>н</a:t>
            </a:r>
            <a:r>
              <a:rPr lang="ru-RU" sz="2000" dirty="0" smtClean="0">
                <a:solidFill>
                  <a:srgbClr val="002060"/>
                </a:solidFill>
              </a:rPr>
              <a:t> и </a:t>
            </a:r>
            <a:r>
              <a:rPr lang="ru-RU" sz="2000" dirty="0" err="1" smtClean="0">
                <a:solidFill>
                  <a:srgbClr val="002060"/>
                </a:solidFill>
              </a:rPr>
              <a:t>внутригосу-дарственные</a:t>
            </a:r>
            <a:r>
              <a:rPr lang="ru-RU" sz="2000" dirty="0" smtClean="0">
                <a:solidFill>
                  <a:srgbClr val="002060"/>
                </a:solidFill>
              </a:rPr>
              <a:t>)</a:t>
            </a:r>
          </a:p>
          <a:p>
            <a:pPr algn="just"/>
            <a:endParaRPr lang="ru-RU" sz="2000" dirty="0" smtClean="0">
              <a:solidFill>
                <a:srgbClr val="002060"/>
              </a:solidFill>
            </a:endParaRPr>
          </a:p>
          <a:p>
            <a:pPr algn="just"/>
            <a:endParaRPr lang="ru-RU" sz="2000" dirty="0" smtClean="0">
              <a:solidFill>
                <a:srgbClr val="002060"/>
              </a:solidFill>
            </a:endParaRPr>
          </a:p>
          <a:p>
            <a:pPr algn="just"/>
            <a:endParaRPr lang="ru-RU" sz="2000" dirty="0" smtClean="0">
              <a:solidFill>
                <a:srgbClr val="002060"/>
              </a:solidFill>
            </a:endParaRPr>
          </a:p>
          <a:p>
            <a:pPr algn="just"/>
            <a:endParaRPr lang="ru-RU" sz="2000" dirty="0" smtClean="0">
              <a:solidFill>
                <a:srgbClr val="002060"/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3D66-01B3-4B3A-8072-3726A6F113F2}" type="datetime1">
              <a:rPr lang="ru-RU" smtClean="0"/>
              <a:pPr/>
              <a:t>16.02.2021</a:t>
            </a:fld>
            <a:endParaRPr lang="ru-RU"/>
          </a:p>
        </p:txBody>
      </p:sp>
      <p:pic>
        <p:nvPicPr>
          <p:cNvPr id="7170" name="Picture 2" descr="Картинки по запросу нормативные правовые акт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0627"/>
            <a:ext cx="3111697" cy="1997373"/>
          </a:xfrm>
          <a:prstGeom prst="rect">
            <a:avLst/>
          </a:prstGeom>
          <a:noFill/>
        </p:spPr>
      </p:pic>
      <p:pic>
        <p:nvPicPr>
          <p:cNvPr id="7172" name="Picture 4" descr="Картинки по запросу нормативные правовые акт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3491880" cy="2327920"/>
          </a:xfrm>
          <a:prstGeom prst="rect">
            <a:avLst/>
          </a:prstGeom>
          <a:noFill/>
        </p:spPr>
      </p:pic>
      <p:pic>
        <p:nvPicPr>
          <p:cNvPr id="7174" name="Picture 6" descr="Картинки по запросу нормативные правовые акт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0688"/>
            <a:ext cx="2945250" cy="2140075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692696"/>
            <a:ext cx="483567" cy="6167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ю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р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д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ч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е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с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к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а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я</a:t>
            </a:r>
          </a:p>
          <a:p>
            <a:pPr>
              <a:lnSpc>
                <a:spcPct val="60000"/>
              </a:lnSpc>
            </a:pPr>
            <a:endParaRPr lang="ru-RU" sz="19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1900" b="1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е</a:t>
            </a: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р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а</a:t>
            </a: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р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err="1" smtClean="0">
                <a:solidFill>
                  <a:srgbClr val="002060"/>
                </a:solidFill>
              </a:rPr>
              <a:t>х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я </a:t>
            </a:r>
          </a:p>
          <a:p>
            <a:pPr>
              <a:lnSpc>
                <a:spcPct val="60000"/>
              </a:lnSpc>
            </a:pP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(с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л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а) </a:t>
            </a:r>
          </a:p>
          <a:p>
            <a:pPr>
              <a:lnSpc>
                <a:spcPct val="60000"/>
              </a:lnSpc>
            </a:pP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Н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П</a:t>
            </a:r>
          </a:p>
          <a:p>
            <a:pPr>
              <a:lnSpc>
                <a:spcPct val="60000"/>
              </a:lnSpc>
            </a:pPr>
            <a:r>
              <a:rPr lang="ru-RU" sz="2000" b="1" dirty="0" smtClean="0">
                <a:solidFill>
                  <a:srgbClr val="002060"/>
                </a:solidFill>
              </a:rPr>
              <a:t>А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Documents and Settings\Валерий\Рабочий стол\ЮрСила Актов Прав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A731-F13F-4346-A92E-6B427163E331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 (ИП). 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714744" y="764704"/>
            <a:ext cx="5321752" cy="597666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 – это:</a:t>
            </a:r>
          </a:p>
          <a:p>
            <a:pPr marL="0" indent="0" algn="just">
              <a:buNone/>
            </a:pPr>
            <a:r>
              <a:rPr lang="ru-RU" sz="8000" dirty="0" smtClean="0">
                <a:solidFill>
                  <a:srgbClr val="002060"/>
                </a:solidFill>
              </a:rPr>
              <a:t> </a:t>
            </a:r>
            <a:r>
              <a:rPr lang="ru-RU" sz="8800" dirty="0" smtClean="0">
                <a:solidFill>
                  <a:srgbClr val="002060"/>
                </a:solidFill>
              </a:rPr>
              <a:t>- юридическое понятие, объясняющее и характеризующее потенциал (силу), </a:t>
            </a:r>
            <a:r>
              <a:rPr lang="ru-RU" sz="8800" dirty="0" err="1" smtClean="0">
                <a:solidFill>
                  <a:srgbClr val="002060"/>
                </a:solidFill>
              </a:rPr>
              <a:t>соз-дающий</a:t>
            </a:r>
            <a:r>
              <a:rPr lang="ru-RU" sz="8800" dirty="0" smtClean="0">
                <a:solidFill>
                  <a:srgbClr val="002060"/>
                </a:solidFill>
              </a:rPr>
              <a:t> право и придающий ему </a:t>
            </a:r>
            <a:r>
              <a:rPr lang="ru-RU" sz="8800" dirty="0" err="1" smtClean="0">
                <a:solidFill>
                  <a:srgbClr val="002060"/>
                </a:solidFill>
              </a:rPr>
              <a:t>обще-обязательный</a:t>
            </a:r>
            <a:r>
              <a:rPr lang="ru-RU" sz="8800" dirty="0" smtClean="0">
                <a:solidFill>
                  <a:srgbClr val="002060"/>
                </a:solidFill>
              </a:rPr>
              <a:t> характер;</a:t>
            </a:r>
          </a:p>
          <a:p>
            <a:pPr marL="0" indent="0" algn="just">
              <a:buFontTx/>
              <a:buChar char="-"/>
            </a:pPr>
            <a:r>
              <a:rPr lang="ru-RU" sz="8800" dirty="0" smtClean="0">
                <a:solidFill>
                  <a:srgbClr val="002060"/>
                </a:solidFill>
              </a:rPr>
              <a:t> внешняя форма (конституция, закон, </a:t>
            </a:r>
            <a:r>
              <a:rPr lang="ru-RU" sz="8800" dirty="0" err="1" smtClean="0">
                <a:solidFill>
                  <a:srgbClr val="002060"/>
                </a:solidFill>
              </a:rPr>
              <a:t>ко-декс</a:t>
            </a:r>
            <a:r>
              <a:rPr lang="ru-RU" sz="8800" dirty="0" smtClean="0">
                <a:solidFill>
                  <a:srgbClr val="002060"/>
                </a:solidFill>
              </a:rPr>
              <a:t>, указ, постановление, приказ, </a:t>
            </a:r>
            <a:r>
              <a:rPr lang="ru-RU" sz="8800" dirty="0" err="1" smtClean="0">
                <a:solidFill>
                  <a:srgbClr val="002060"/>
                </a:solidFill>
              </a:rPr>
              <a:t>дого-вор</a:t>
            </a:r>
            <a:r>
              <a:rPr lang="ru-RU" sz="8800" dirty="0" smtClean="0">
                <a:solidFill>
                  <a:srgbClr val="002060"/>
                </a:solidFill>
              </a:rPr>
              <a:t> и т. д.) выражения воли законодателя, которая придает ей юридическую силу, </a:t>
            </a:r>
            <a:r>
              <a:rPr lang="ru-RU" sz="8800" dirty="0" err="1" smtClean="0">
                <a:solidFill>
                  <a:srgbClr val="002060"/>
                </a:solidFill>
              </a:rPr>
              <a:t>ха-рактер</a:t>
            </a:r>
            <a:r>
              <a:rPr lang="ru-RU" sz="8800" dirty="0" smtClean="0">
                <a:solidFill>
                  <a:srgbClr val="002060"/>
                </a:solidFill>
              </a:rPr>
              <a:t> права; </a:t>
            </a:r>
          </a:p>
          <a:p>
            <a:pPr marL="0" indent="0" algn="just">
              <a:buFontTx/>
              <a:buChar char="-"/>
            </a:pPr>
            <a:r>
              <a:rPr lang="ru-RU" sz="8800" dirty="0" smtClean="0">
                <a:solidFill>
                  <a:srgbClr val="002060"/>
                </a:solidFill>
              </a:rPr>
              <a:t> акты </a:t>
            </a:r>
            <a:r>
              <a:rPr lang="ru-RU" sz="8800" dirty="0">
                <a:solidFill>
                  <a:srgbClr val="002060"/>
                </a:solidFill>
              </a:rPr>
              <a:t>уполномоченных органов власти, </a:t>
            </a:r>
            <a:r>
              <a:rPr lang="ru-RU" sz="8800" dirty="0" smtClean="0">
                <a:solidFill>
                  <a:srgbClr val="002060"/>
                </a:solidFill>
              </a:rPr>
              <a:t>устанавливающие </a:t>
            </a:r>
            <a:r>
              <a:rPr lang="ru-RU" sz="8800" dirty="0">
                <a:solidFill>
                  <a:srgbClr val="002060"/>
                </a:solidFill>
              </a:rPr>
              <a:t>нормы права и </a:t>
            </a:r>
            <a:r>
              <a:rPr lang="ru-RU" sz="8800" dirty="0" err="1" smtClean="0">
                <a:solidFill>
                  <a:srgbClr val="002060"/>
                </a:solidFill>
              </a:rPr>
              <a:t>внеш-ние</a:t>
            </a:r>
            <a:r>
              <a:rPr lang="ru-RU" sz="8800" dirty="0" smtClean="0">
                <a:solidFill>
                  <a:srgbClr val="002060"/>
                </a:solidFill>
              </a:rPr>
              <a:t> формы результатов правотворческой деятельности государства;</a:t>
            </a:r>
          </a:p>
          <a:p>
            <a:pPr marL="0" indent="0" algn="just">
              <a:buFontTx/>
              <a:buChar char="-"/>
            </a:pPr>
            <a:r>
              <a:rPr lang="ru-RU" sz="8800" dirty="0" smtClean="0">
                <a:solidFill>
                  <a:srgbClr val="002060"/>
                </a:solidFill>
              </a:rPr>
              <a:t> официально закрепленные </a:t>
            </a:r>
            <a:r>
              <a:rPr lang="ru-RU" sz="8800" dirty="0" err="1" smtClean="0">
                <a:solidFill>
                  <a:srgbClr val="002060"/>
                </a:solidFill>
              </a:rPr>
              <a:t>юридичес-кие</a:t>
            </a:r>
            <a:r>
              <a:rPr lang="ru-RU" sz="8800" dirty="0" smtClean="0">
                <a:solidFill>
                  <a:srgbClr val="002060"/>
                </a:solidFill>
              </a:rPr>
              <a:t> формы с помощью которых </a:t>
            </a:r>
            <a:r>
              <a:rPr lang="ru-RU" sz="8800" dirty="0" err="1" smtClean="0">
                <a:solidFill>
                  <a:srgbClr val="002060"/>
                </a:solidFill>
              </a:rPr>
              <a:t>государ-ственное</a:t>
            </a:r>
            <a:r>
              <a:rPr lang="ru-RU" sz="8800" dirty="0" smtClean="0">
                <a:solidFill>
                  <a:srgbClr val="002060"/>
                </a:solidFill>
              </a:rPr>
              <a:t> решение (политическая  воля) получает общеобязательный статус и становится правовой нормой;</a:t>
            </a:r>
          </a:p>
          <a:p>
            <a:pPr marL="0" indent="0">
              <a:buNone/>
            </a:pPr>
            <a:endParaRPr lang="ru-RU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D:\Documents and Settings\Валерий\Рабочий стол\1288171001_ruspravo-262x3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92695"/>
            <a:ext cx="3464364" cy="2411871"/>
          </a:xfrm>
          <a:prstGeom prst="rect">
            <a:avLst/>
          </a:prstGeom>
          <a:noFill/>
        </p:spPr>
      </p:pic>
      <p:pic>
        <p:nvPicPr>
          <p:cNvPr id="2051" name="Picture 3" descr="D:\Documents and Settings\Валерий\Рабочий стол\istochniki_grazhdanskogo_prava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9882"/>
            <a:ext cx="3571868" cy="2128118"/>
          </a:xfrm>
          <a:prstGeom prst="rect">
            <a:avLst/>
          </a:prstGeom>
          <a:noFill/>
        </p:spPr>
      </p:pic>
      <p:pic>
        <p:nvPicPr>
          <p:cNvPr id="2052" name="Picture 4" descr="D:\Documents and Settings\Валерий\Рабочий стол\Источники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143248"/>
            <a:ext cx="1519229" cy="1285884"/>
          </a:xfrm>
          <a:prstGeom prst="rect">
            <a:avLst/>
          </a:prstGeom>
          <a:noFill/>
        </p:spPr>
      </p:pic>
      <p:pic>
        <p:nvPicPr>
          <p:cNvPr id="2055" name="Picture 7" descr="http://www.blog.servitutis.ru/wp-content/uploads/2011/12/img_100_blog_servitutis_ru-150x1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3143248"/>
            <a:ext cx="1861378" cy="1861378"/>
          </a:xfrm>
          <a:prstGeom prst="rect">
            <a:avLst/>
          </a:prstGeom>
          <a:noFill/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0C4-84C8-4737-BEF3-BDC3D0B4C685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19"/>
          </a:xfrm>
          <a:solidFill>
            <a:srgbClr val="FFFFCC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 и законодательство: соотношение</a:t>
            </a:r>
            <a:b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законов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142984"/>
            <a:ext cx="3998248" cy="1643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004048" y="1628800"/>
            <a:ext cx="3528392" cy="936104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Законода-</a:t>
            </a:r>
          </a:p>
          <a:p>
            <a:pPr algn="ctr">
              <a:lnSpc>
                <a:spcPct val="70000"/>
              </a:lnSpc>
            </a:pPr>
            <a:r>
              <a:rPr lang="ru-RU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тельство</a:t>
            </a:r>
            <a:endParaRPr lang="ru-RU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2924944"/>
            <a:ext cx="4320480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i="1" dirty="0" smtClean="0">
                <a:solidFill>
                  <a:srgbClr val="002060"/>
                </a:solidFill>
              </a:rPr>
              <a:t>Право шире законодательства и никогда с ним по объему  (</a:t>
            </a:r>
            <a:r>
              <a:rPr lang="en-US" sz="2000" i="1" dirty="0" smtClean="0">
                <a:solidFill>
                  <a:srgbClr val="002060"/>
                </a:solidFill>
              </a:rPr>
              <a:t>V</a:t>
            </a:r>
            <a:r>
              <a:rPr lang="ru-RU" sz="2000" i="1" dirty="0" smtClean="0">
                <a:solidFill>
                  <a:srgbClr val="002060"/>
                </a:solidFill>
              </a:rPr>
              <a:t>)</a:t>
            </a:r>
            <a:r>
              <a:rPr lang="en-US" sz="2000" i="1" dirty="0" smtClean="0">
                <a:solidFill>
                  <a:srgbClr val="002060"/>
                </a:solidFill>
              </a:rPr>
              <a:t> </a:t>
            </a:r>
            <a:r>
              <a:rPr lang="ru-RU" sz="2000" i="1" dirty="0" smtClean="0">
                <a:solidFill>
                  <a:srgbClr val="002060"/>
                </a:solidFill>
              </a:rPr>
              <a:t>не совпадает.</a:t>
            </a:r>
            <a:endParaRPr lang="ru-RU" sz="2000" i="1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3068960"/>
            <a:ext cx="3600400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64088" y="3068960"/>
            <a:ext cx="3384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2060"/>
                </a:solidFill>
              </a:rPr>
              <a:t>Законодательство выражает значительную часть права (это производная права - П' )  </a:t>
            </a:r>
            <a:endParaRPr lang="ru-RU" sz="2000" i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15816" y="4509120"/>
            <a:ext cx="3960440" cy="5040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Федеральные Законы (ФЗ)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7584" y="5445224"/>
            <a:ext cx="2952328" cy="122413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Основные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(конституционные - ФКЗ)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5373216"/>
            <a:ext cx="3312368" cy="122413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Обыкновенные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(текущие - ФЗ)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>
            <a:stCxn id="12" idx="2"/>
            <a:endCxn id="13" idx="0"/>
          </p:cNvCxnSpPr>
          <p:nvPr/>
        </p:nvCxnSpPr>
        <p:spPr>
          <a:xfrm flipH="1">
            <a:off x="2303748" y="5013176"/>
            <a:ext cx="25922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2"/>
            <a:endCxn id="14" idx="0"/>
          </p:cNvCxnSpPr>
          <p:nvPr/>
        </p:nvCxnSpPr>
        <p:spPr>
          <a:xfrm>
            <a:off x="4896036" y="5013176"/>
            <a:ext cx="241226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трелка влево 14"/>
          <p:cNvSpPr/>
          <p:nvPr/>
        </p:nvSpPr>
        <p:spPr>
          <a:xfrm>
            <a:off x="4283968" y="1916832"/>
            <a:ext cx="720080" cy="3600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6732240" y="2564904"/>
            <a:ext cx="216024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899592" cy="501649"/>
          </a:xfrm>
        </p:spPr>
        <p:txBody>
          <a:bodyPr/>
          <a:lstStyle/>
          <a:p>
            <a:fld id="{F95435AE-624D-4F77-9D5C-4FBB87D62CD2}" type="datetime1">
              <a:rPr lang="ru-RU" smtClean="0">
                <a:solidFill>
                  <a:srgbClr val="002060"/>
                </a:solidFill>
              </a:rPr>
              <a:pPr/>
              <a:t>16.02.2021</a:t>
            </a:fld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Систематизация нормативных правовых актов (НПА)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-2" y="908720"/>
          <a:ext cx="9036498" cy="568863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85802"/>
                <a:gridCol w="685800"/>
                <a:gridCol w="685800"/>
                <a:gridCol w="685800"/>
                <a:gridCol w="1252736"/>
                <a:gridCol w="1872208"/>
                <a:gridCol w="3168352"/>
              </a:tblGrid>
              <a:tr h="2940894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Кодификация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 </a:t>
                      </a:r>
                    </a:p>
                    <a:p>
                      <a:pPr algn="ctr"/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форма качественной систематизации НПА  с целью объединить их в единый, логически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0" baseline="0" dirty="0" err="1" smtClean="0">
                          <a:solidFill>
                            <a:srgbClr val="002060"/>
                          </a:solidFill>
                        </a:rPr>
                        <a:t>согла-сованный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, компактный акт отрасли права (</a:t>
                      </a:r>
                      <a:r>
                        <a:rPr lang="ru-RU" b="0" baseline="0" dirty="0" err="1" smtClean="0">
                          <a:solidFill>
                            <a:srgbClr val="002060"/>
                          </a:solidFill>
                        </a:rPr>
                        <a:t>КоАП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, ТК, СК, УК, ГК…).</a:t>
                      </a:r>
                    </a:p>
                    <a:p>
                      <a:pPr algn="ctr"/>
                      <a:endParaRPr lang="ru-RU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1162050" algn="l"/>
                        </a:tabLst>
                      </a:pPr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Инкорпорация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 </a:t>
                      </a:r>
                      <a:r>
                        <a:rPr lang="ru-RU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форма систематизации при которой НПА подвергаются только внешней обработке без изменения их содержания и затем объединяются в разного рода тематические сборники.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Консолидация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 </a:t>
                      </a:r>
                      <a:r>
                        <a:rPr lang="ru-RU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форма систематизации, при которой несколько нормативно-правовых актов, действующих в одной области </a:t>
                      </a:r>
                      <a:r>
                        <a:rPr lang="ru-RU" sz="1800" b="0" i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общест-венных</a:t>
                      </a:r>
                      <a:r>
                        <a:rPr lang="ru-RU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отношений, объединяются в единый сводный нормативно-правовой акт без изменения содержания.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77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Кодексы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Уставы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Положения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Правила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rgbClr val="002060"/>
                          </a:solidFill>
                        </a:rPr>
                        <a:t>Официаль-ная (своды НПА госу-дарства)</a:t>
                      </a:r>
                      <a:endParaRPr lang="ru-RU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Неофициальная (сборники НПА для частных лиц,  организаций, учреждений и т.д.)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rgbClr val="002060"/>
                          </a:solidFill>
                        </a:rPr>
                        <a:t>Несколько НПА объединяются в один в их логической последовательности без новелл и изменений</a:t>
                      </a:r>
                      <a:endParaRPr lang="ru-RU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7E7A-3A67-4E4F-9DF1-9740D6F5AA88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8784976" cy="648072"/>
          </a:xfrm>
          <a:solidFill>
            <a:srgbClr val="FF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Кодификация НПА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712968" cy="4320480"/>
          </a:xfrm>
          <a:solidFill>
            <a:srgbClr val="FF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Кодифицированным актом являются Кодекс и основы законодательства.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Основы законодательства — акт федерального законодательства, который закрепляет общие нормы по совместному ведению Федерации и ее субъектов, которые развиваются и конкретизируются в иных федеральных нормативных актах.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В РФ приняты и действуют Основы законодательства о культуре, Основы законодательства об охране здоровья граждан, Основы законодательства о санитарно-эпидемиологическом благополучии населения, и др.</a:t>
            </a:r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04DB-F4A8-4214-9856-C45D5DFAE7E7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764704"/>
            <a:ext cx="4644008" cy="6093296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 algn="ctr"/>
            <a:r>
              <a:rPr lang="ru-RU" b="1" i="1" dirty="0" smtClean="0">
                <a:solidFill>
                  <a:srgbClr val="002060"/>
                </a:solidFill>
              </a:rPr>
              <a:t>По общему правилу НПА начинает действовать: </a:t>
            </a:r>
          </a:p>
          <a:p>
            <a:pPr marL="0" indent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через 10 дней после </a:t>
            </a:r>
            <a:r>
              <a:rPr lang="ru-RU" dirty="0" err="1" smtClean="0">
                <a:solidFill>
                  <a:srgbClr val="002060"/>
                </a:solidFill>
              </a:rPr>
              <a:t>офи-циального</a:t>
            </a:r>
            <a:r>
              <a:rPr lang="ru-RU" dirty="0" smtClean="0">
                <a:solidFill>
                  <a:srgbClr val="002060"/>
                </a:solidFill>
              </a:rPr>
              <a:t> опубликования -ФКЗ, акты палат ФС РФ;</a:t>
            </a:r>
          </a:p>
          <a:p>
            <a:pPr marL="0" indent="0">
              <a:buFontTx/>
              <a:buChar char="-"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через 7 дней – акты </a:t>
            </a:r>
            <a:r>
              <a:rPr lang="ru-RU" dirty="0" err="1" smtClean="0">
                <a:solidFill>
                  <a:srgbClr val="002060"/>
                </a:solidFill>
              </a:rPr>
              <a:t>Пре-зидента</a:t>
            </a:r>
            <a:r>
              <a:rPr lang="ru-RU" dirty="0" smtClean="0">
                <a:solidFill>
                  <a:srgbClr val="002060"/>
                </a:solidFill>
              </a:rPr>
              <a:t> и Правительства РФ;</a:t>
            </a:r>
          </a:p>
          <a:p>
            <a:pPr marL="0" indent="0">
              <a:buFontTx/>
              <a:buChar char="-"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с даты, специально </a:t>
            </a:r>
            <a:r>
              <a:rPr lang="ru-RU" dirty="0" err="1" smtClean="0">
                <a:solidFill>
                  <a:srgbClr val="002060"/>
                </a:solidFill>
              </a:rPr>
              <a:t>указан-ной</a:t>
            </a:r>
            <a:r>
              <a:rPr lang="ru-RU" dirty="0" smtClean="0">
                <a:solidFill>
                  <a:srgbClr val="002060"/>
                </a:solidFill>
              </a:rPr>
              <a:t> в НПА или со дня опубликования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836712"/>
            <a:ext cx="4283968" cy="602128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ru-RU" b="1" i="1" smtClean="0">
                <a:solidFill>
                  <a:srgbClr val="002060"/>
                </a:solidFill>
              </a:rPr>
              <a:t>Длительность НПА:</a:t>
            </a:r>
          </a:p>
          <a:p>
            <a:pPr>
              <a:buNone/>
            </a:pPr>
            <a:r>
              <a:rPr lang="ru-RU" smtClean="0">
                <a:solidFill>
                  <a:srgbClr val="002060"/>
                </a:solidFill>
              </a:rPr>
              <a:t>- с момента вступления в силу и до утраты юридической силы (отмена, истечение установленного срока, прекращение действия новым НПА)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Действие НПА во времени 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D5-4DBB-405F-B4F9-E2FF6930A510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4532312" cy="3096344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В пространстве: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2060"/>
                </a:solidFill>
              </a:rPr>
              <a:t>-определяются территорией, на которую распространяются предписания НПА.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2060"/>
                </a:solidFill>
              </a:rPr>
              <a:t>Федеральные НПА – на всей территории РФ.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2060"/>
                </a:solidFill>
              </a:rPr>
              <a:t>Акты субъектов РФ – только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2060"/>
                </a:solidFill>
              </a:rPr>
              <a:t>На территории региона.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88296" cy="583264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По кругу лиц: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на всех лиц, проживающих на территории действия НПА (граждане, иностранцы, лица без гражданства);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исключение –(экстерриториальность) для лиц, имеющих дипломатический иммунитет;</a:t>
            </a:r>
          </a:p>
          <a:p>
            <a:pPr algn="ctr">
              <a:buFontTx/>
              <a:buChar char="-"/>
            </a:pPr>
            <a:r>
              <a:rPr lang="ru-RU" i="1" dirty="0" smtClean="0">
                <a:solidFill>
                  <a:srgbClr val="002060"/>
                </a:solidFill>
              </a:rPr>
              <a:t>иностранцы частично ограничены в правах (</a:t>
            </a:r>
            <a:r>
              <a:rPr lang="ru-RU" i="1" dirty="0" err="1" smtClean="0">
                <a:solidFill>
                  <a:srgbClr val="002060"/>
                </a:solidFill>
              </a:rPr>
              <a:t>госслужба</a:t>
            </a:r>
            <a:r>
              <a:rPr lang="ru-RU" i="1" dirty="0" smtClean="0">
                <a:solidFill>
                  <a:srgbClr val="002060"/>
                </a:solidFill>
              </a:rPr>
              <a:t>, служба в ВС РФ, правоохранительных органах, активное и пассивное избирательно право - избирать и быть избранным.</a:t>
            </a:r>
          </a:p>
          <a:p>
            <a:pPr algn="ctr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FF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Действие НПА в пространстве </a:t>
            </a:r>
            <a:b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по кругу лиц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www.pvsfms.ru/r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0236"/>
            <a:ext cx="4627813" cy="27477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A50-F31E-40B0-A211-1BCC1FFE03BC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476672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на СРС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lnSpc>
                <a:spcPct val="60000"/>
              </a:lnSpc>
              <a:buNone/>
            </a:pPr>
            <a:r>
              <a:rPr lang="ru-RU" dirty="0" smtClean="0">
                <a:solidFill>
                  <a:srgbClr val="002060"/>
                </a:solidFill>
              </a:rPr>
              <a:t>		1. Прочитать гл. 4 в учебнике Р.Т. </a:t>
            </a:r>
            <a:r>
              <a:rPr lang="ru-RU" dirty="0" err="1" smtClean="0">
                <a:solidFill>
                  <a:srgbClr val="002060"/>
                </a:solidFill>
              </a:rPr>
              <a:t>Мухаева</a:t>
            </a:r>
            <a:r>
              <a:rPr lang="ru-RU" dirty="0" smtClean="0">
                <a:solidFill>
                  <a:srgbClr val="002060"/>
                </a:solidFill>
              </a:rPr>
              <a:t> Правоведение	</a:t>
            </a:r>
          </a:p>
          <a:p>
            <a:pPr algn="ctr">
              <a:lnSpc>
                <a:spcPct val="60000"/>
              </a:lnSpc>
              <a:buNone/>
            </a:pPr>
            <a:r>
              <a:rPr lang="ru-RU" sz="3000" dirty="0" smtClean="0">
                <a:solidFill>
                  <a:srgbClr val="002060"/>
                </a:solidFill>
              </a:rPr>
              <a:t>	2. Ответить на контрольные вопросы:</a:t>
            </a:r>
          </a:p>
          <a:p>
            <a:pPr algn="ctr">
              <a:lnSpc>
                <a:spcPct val="60000"/>
              </a:lnSpc>
              <a:buFontTx/>
              <a:buChar char="-"/>
            </a:pPr>
            <a:r>
              <a:rPr lang="ru-RU" sz="3000" i="1" dirty="0" smtClean="0">
                <a:solidFill>
                  <a:srgbClr val="002060"/>
                </a:solidFill>
              </a:rPr>
              <a:t>что такое источник права (ИП)? Виды ИП;</a:t>
            </a:r>
          </a:p>
          <a:p>
            <a:pPr algn="ctr">
              <a:lnSpc>
                <a:spcPct val="60000"/>
              </a:lnSpc>
              <a:buFontTx/>
              <a:buChar char="-"/>
            </a:pPr>
            <a:r>
              <a:rPr lang="ru-RU" sz="3000" i="1" dirty="0" smtClean="0">
                <a:solidFill>
                  <a:srgbClr val="002060"/>
                </a:solidFill>
              </a:rPr>
              <a:t>виды  нормативных правовых актов (НПА);</a:t>
            </a:r>
          </a:p>
          <a:p>
            <a:pPr algn="ctr">
              <a:lnSpc>
                <a:spcPct val="60000"/>
              </a:lnSpc>
              <a:buFontTx/>
              <a:buChar char="-"/>
            </a:pPr>
            <a:r>
              <a:rPr lang="ru-RU" sz="3000" i="1" dirty="0" smtClean="0">
                <a:solidFill>
                  <a:srgbClr val="002060"/>
                </a:solidFill>
              </a:rPr>
              <a:t>иерархия НПА по юридической силе. </a:t>
            </a:r>
          </a:p>
          <a:p>
            <a:pPr algn="ctr">
              <a:buNone/>
            </a:pPr>
            <a:r>
              <a:rPr lang="ru-RU" sz="3000" b="1" dirty="0" smtClean="0">
                <a:solidFill>
                  <a:srgbClr val="002060"/>
                </a:solidFill>
              </a:rPr>
              <a:t>3. Термины и понятия:</a:t>
            </a:r>
          </a:p>
          <a:p>
            <a:pPr algn="ctr">
              <a:buNone/>
            </a:pPr>
            <a:r>
              <a:rPr lang="ru-RU" sz="3000" dirty="0" smtClean="0">
                <a:solidFill>
                  <a:srgbClr val="002060"/>
                </a:solidFill>
              </a:rPr>
              <a:t>Акты Президента РФ, Акты Правительства РФ, Акты Парламента России, институт права, казуистика, компаративистика, подзаконные НПА, виды НПА по Уставу Алтайского края, закон и законность, прецедент, субсидиарный, федерация, федеративный договор, контракт, ратификация, денонсация, пролонгация</a:t>
            </a:r>
          </a:p>
        </p:txBody>
      </p:sp>
      <p:pic>
        <p:nvPicPr>
          <p:cNvPr id="4" name="Picture 9" descr="http://studentuplus.ru/wp-content/uploads/2012/11/%D0%B7%D0%B0%D0%BA%D0%BE%D0%BD-%D0%B8%D1%81%D1%82%D0%BE%D1%87%D0%BD%D0%B8%D0%BA-%D0%BF%D1%80%D0%B0%D0%B2%D0%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403647" cy="1052736"/>
          </a:xfrm>
          <a:prstGeom prst="rect">
            <a:avLst/>
          </a:prstGeom>
          <a:noFill/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3510-D12E-4DF9-8B2B-A8C874667D9C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856357"/>
            <a:ext cx="9144000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Юридическая наука выделяет: 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а) ИП в </a:t>
            </a:r>
            <a:r>
              <a:rPr lang="ru-RU" sz="2400" b="1" i="1" dirty="0" smtClean="0">
                <a:solidFill>
                  <a:srgbClr val="002060"/>
                </a:solidFill>
              </a:rPr>
              <a:t>материальном смысле</a:t>
            </a:r>
            <a:r>
              <a:rPr lang="ru-RU" sz="2400" dirty="0" smtClean="0">
                <a:solidFill>
                  <a:srgbClr val="002060"/>
                </a:solidFill>
              </a:rPr>
              <a:t>; 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б) ИП в </a:t>
            </a:r>
            <a:r>
              <a:rPr lang="ru-RU" sz="2400" b="1" i="1" dirty="0" smtClean="0">
                <a:solidFill>
                  <a:srgbClr val="002060"/>
                </a:solidFill>
              </a:rPr>
              <a:t>идеальном смысле </a:t>
            </a:r>
            <a:r>
              <a:rPr lang="ru-RU" sz="2400" dirty="0" smtClean="0">
                <a:solidFill>
                  <a:srgbClr val="002060"/>
                </a:solidFill>
              </a:rPr>
              <a:t>(ранее— в «идеологическом смысле»); 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в) ИП в </a:t>
            </a:r>
            <a:r>
              <a:rPr lang="ru-RU" sz="2400" b="1" dirty="0" smtClean="0">
                <a:solidFill>
                  <a:srgbClr val="002060"/>
                </a:solidFill>
              </a:rPr>
              <a:t>юридическом (формальном) смысле</a:t>
            </a:r>
            <a:r>
              <a:rPr lang="ru-RU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sz="2400" dirty="0" smtClean="0">
                <a:solidFill>
                  <a:srgbClr val="002060"/>
                </a:solidFill>
              </a:rPr>
              <a:t>	ИП </a:t>
            </a:r>
            <a:r>
              <a:rPr lang="ru-RU" sz="2400" i="1" dirty="0" smtClean="0">
                <a:solidFill>
                  <a:srgbClr val="002060"/>
                </a:solidFill>
              </a:rPr>
              <a:t>в материальном смысле </a:t>
            </a:r>
            <a:r>
              <a:rPr lang="ru-RU" sz="2400" dirty="0" smtClean="0">
                <a:solidFill>
                  <a:srgbClr val="002060"/>
                </a:solidFill>
              </a:rPr>
              <a:t>являются развивающиеся общественные отношения. К ним относятся способ производства материальных благ и культурных ценностей, условия жизни общества, система экономико-хозяйственных связей, формы собственности как конечная причина возникновения и действия права. </a:t>
            </a:r>
          </a:p>
          <a:p>
            <a:r>
              <a:rPr lang="ru-RU" sz="2400" dirty="0" smtClean="0">
                <a:solidFill>
                  <a:srgbClr val="002060"/>
                </a:solidFill>
              </a:rPr>
              <a:t>	Под ИП  </a:t>
            </a:r>
            <a:r>
              <a:rPr lang="ru-RU" sz="2400" i="1" dirty="0" smtClean="0">
                <a:solidFill>
                  <a:srgbClr val="002060"/>
                </a:solidFill>
              </a:rPr>
              <a:t>в идеальном смысле </a:t>
            </a:r>
            <a:r>
              <a:rPr lang="ru-RU" sz="2400" dirty="0" smtClean="0">
                <a:solidFill>
                  <a:srgbClr val="002060"/>
                </a:solidFill>
              </a:rPr>
              <a:t>понимают правовое сознание и правовую культуру, </a:t>
            </a:r>
            <a:r>
              <a:rPr lang="ru-RU" sz="2400" smtClean="0">
                <a:solidFill>
                  <a:srgbClr val="002060"/>
                </a:solidFill>
              </a:rPr>
              <a:t>их уровень.</a:t>
            </a:r>
            <a:endParaRPr lang="ru-RU" sz="2400" dirty="0" smtClean="0">
              <a:solidFill>
                <a:srgbClr val="002060"/>
              </a:solidFill>
            </a:endParaRPr>
          </a:p>
          <a:p>
            <a:r>
              <a:rPr lang="ru-RU" sz="2400" dirty="0" smtClean="0">
                <a:solidFill>
                  <a:srgbClr val="002060"/>
                </a:solidFill>
              </a:rPr>
              <a:t>	ИП  </a:t>
            </a:r>
            <a:r>
              <a:rPr lang="ru-RU" sz="2400" i="1" dirty="0" smtClean="0">
                <a:solidFill>
                  <a:srgbClr val="002060"/>
                </a:solidFill>
              </a:rPr>
              <a:t>в юридическом смысле - </a:t>
            </a:r>
            <a:r>
              <a:rPr lang="ru-RU" sz="2400" dirty="0" smtClean="0">
                <a:solidFill>
                  <a:srgbClr val="002060"/>
                </a:solidFill>
              </a:rPr>
              <a:t>различные формы (способы) выражения, объективизации правовых норм.</a:t>
            </a:r>
          </a:p>
          <a:p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 (ИП). </a:t>
            </a:r>
            <a:endParaRPr lang="ru-RU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B75-838B-4C8D-9CD9-217EA57DA507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836712"/>
            <a:ext cx="4572000" cy="3600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ru-RU" dirty="0" smtClean="0">
                <a:solidFill>
                  <a:srgbClr val="002060"/>
                </a:solidFill>
              </a:rPr>
              <a:t>Основными видами ИП </a:t>
            </a:r>
            <a:r>
              <a:rPr lang="ru-RU" dirty="0" err="1" smtClean="0">
                <a:solidFill>
                  <a:srgbClr val="002060"/>
                </a:solidFill>
              </a:rPr>
              <a:t>яв-ляются</a:t>
            </a:r>
            <a:r>
              <a:rPr lang="ru-RU" dirty="0" smtClean="0">
                <a:solidFill>
                  <a:srgbClr val="002060"/>
                </a:solidFill>
              </a:rPr>
              <a:t> нормативные </a:t>
            </a:r>
            <a:r>
              <a:rPr lang="ru-RU" dirty="0" err="1" smtClean="0">
                <a:solidFill>
                  <a:srgbClr val="002060"/>
                </a:solidFill>
              </a:rPr>
              <a:t>право-вые</a:t>
            </a:r>
            <a:r>
              <a:rPr lang="ru-RU" dirty="0" smtClean="0">
                <a:solidFill>
                  <a:srgbClr val="002060"/>
                </a:solidFill>
              </a:rPr>
              <a:t> акты и правовые </a:t>
            </a:r>
            <a:r>
              <a:rPr lang="ru-RU" dirty="0" err="1" smtClean="0">
                <a:solidFill>
                  <a:srgbClr val="002060"/>
                </a:solidFill>
              </a:rPr>
              <a:t>обы</a:t>
            </a:r>
            <a:r>
              <a:rPr lang="ru-RU" dirty="0" smtClean="0">
                <a:solidFill>
                  <a:srgbClr val="002060"/>
                </a:solidFill>
              </a:rPr>
              <a:t>- чаи, судебные прецеденты, внутригосударственные и международные договоры нормативного содержания, общепризнанные принципы и нормы международного права</a:t>
            </a:r>
            <a:endParaRPr lang="ru-RU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 (ИП). 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Documents and Settings\Валерий\Рабочий стол\КонстРФ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4427984" cy="3600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Прямоугольник 5"/>
          <p:cNvSpPr/>
          <p:nvPr/>
        </p:nvSpPr>
        <p:spPr>
          <a:xfrm>
            <a:off x="179512" y="6309320"/>
            <a:ext cx="1530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Ковчег завета</a:t>
            </a:r>
            <a:endParaRPr lang="ru-RU" dirty="0"/>
          </a:p>
        </p:txBody>
      </p:sp>
      <p:pic>
        <p:nvPicPr>
          <p:cNvPr id="29698" name="Picture 2" descr="http://img13.nnm.me/a/6/e/7/2/ae8bd97d42c30fa35dd14f0ff4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81128"/>
            <a:ext cx="3059832" cy="2016224"/>
          </a:xfrm>
          <a:prstGeom prst="rect">
            <a:avLst/>
          </a:prstGeom>
          <a:noFill/>
        </p:spPr>
      </p:pic>
      <p:pic>
        <p:nvPicPr>
          <p:cNvPr id="29700" name="Picture 4" descr="http://objective-news.ru/images/stories/1-Biblia/21-Kovcheg-Zaveta/01-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128"/>
            <a:ext cx="1928936" cy="1755304"/>
          </a:xfrm>
          <a:prstGeom prst="rect">
            <a:avLst/>
          </a:prstGeom>
          <a:noFill/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596336" y="6492875"/>
            <a:ext cx="1547664" cy="365125"/>
          </a:xfrm>
        </p:spPr>
        <p:txBody>
          <a:bodyPr/>
          <a:lstStyle/>
          <a:p>
            <a:pPr algn="ctr"/>
            <a:fld id="{746942C9-FDCF-4493-9B12-9B72783027AD}" type="datetime1">
              <a:rPr lang="ru-RU" smtClean="0">
                <a:solidFill>
                  <a:schemeClr val="tx1"/>
                </a:solidFill>
              </a:rPr>
              <a:pPr algn="ctr"/>
              <a:t>16.02.2021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6866" name="Picture 2" descr="Картинки по запросу древний свито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581128"/>
            <a:ext cx="2304256" cy="2131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23928" y="836712"/>
            <a:ext cx="5112568" cy="602128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002060"/>
                </a:solidFill>
              </a:rPr>
              <a:t>ИП </a:t>
            </a:r>
            <a:r>
              <a:rPr lang="ru-RU" dirty="0" smtClean="0">
                <a:solidFill>
                  <a:srgbClr val="002060"/>
                </a:solidFill>
              </a:rPr>
              <a:t>- это юридически </a:t>
            </a:r>
            <a:r>
              <a:rPr lang="ru-RU" dirty="0" err="1" smtClean="0">
                <a:solidFill>
                  <a:srgbClr val="002060"/>
                </a:solidFill>
              </a:rPr>
              <a:t>закреп-ленные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i="1" u="sng" dirty="0" smtClean="0">
                <a:solidFill>
                  <a:srgbClr val="002060"/>
                </a:solidFill>
              </a:rPr>
              <a:t>формы </a:t>
            </a:r>
            <a:r>
              <a:rPr lang="ru-RU" i="1" u="sng" dirty="0">
                <a:solidFill>
                  <a:srgbClr val="002060"/>
                </a:solidFill>
              </a:rPr>
              <a:t>внешнего </a:t>
            </a:r>
            <a:r>
              <a:rPr lang="ru-RU" i="1" u="sng" dirty="0" smtClean="0">
                <a:solidFill>
                  <a:srgbClr val="002060"/>
                </a:solidFill>
              </a:rPr>
              <a:t>выражения </a:t>
            </a:r>
            <a:r>
              <a:rPr lang="ru-RU" i="1" u="sng" dirty="0">
                <a:solidFill>
                  <a:srgbClr val="002060"/>
                </a:solidFill>
              </a:rPr>
              <a:t>содержания </a:t>
            </a:r>
            <a:r>
              <a:rPr lang="ru-RU" i="1" u="sng" dirty="0" smtClean="0">
                <a:solidFill>
                  <a:srgbClr val="002060"/>
                </a:solidFill>
              </a:rPr>
              <a:t>права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002060"/>
                </a:solidFill>
              </a:rPr>
              <a:t>ИП</a:t>
            </a:r>
            <a:r>
              <a:rPr lang="ru-RU" dirty="0" smtClean="0">
                <a:solidFill>
                  <a:srgbClr val="002060"/>
                </a:solidFill>
              </a:rPr>
              <a:t> - объективная </a:t>
            </a:r>
            <a:r>
              <a:rPr lang="ru-RU" dirty="0">
                <a:solidFill>
                  <a:srgbClr val="002060"/>
                </a:solidFill>
              </a:rPr>
              <a:t>форма </a:t>
            </a:r>
            <a:r>
              <a:rPr lang="ru-RU" dirty="0" err="1" smtClean="0">
                <a:solidFill>
                  <a:srgbClr val="002060"/>
                </a:solidFill>
              </a:rPr>
              <a:t>выра-жения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права. 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002060"/>
                </a:solidFill>
              </a:rPr>
              <a:t>Понятие </a:t>
            </a:r>
            <a:r>
              <a:rPr lang="ru-RU" b="1" dirty="0" smtClean="0">
                <a:solidFill>
                  <a:srgbClr val="002060"/>
                </a:solidFill>
              </a:rPr>
              <a:t>ИП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в </a:t>
            </a:r>
            <a:r>
              <a:rPr lang="ru-RU" dirty="0" smtClean="0">
                <a:solidFill>
                  <a:srgbClr val="002060"/>
                </a:solidFill>
              </a:rPr>
              <a:t>юридический </a:t>
            </a:r>
            <a:r>
              <a:rPr lang="ru-RU" dirty="0" err="1" smtClean="0">
                <a:solidFill>
                  <a:srgbClr val="002060"/>
                </a:solidFill>
              </a:rPr>
              <a:t>лек-сикон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ввел </a:t>
            </a:r>
            <a:r>
              <a:rPr lang="ru-RU" dirty="0" smtClean="0">
                <a:solidFill>
                  <a:srgbClr val="002060"/>
                </a:solidFill>
              </a:rPr>
              <a:t>римский историк, юрист </a:t>
            </a:r>
            <a:r>
              <a:rPr lang="ru-RU" b="1" dirty="0" smtClean="0">
                <a:solidFill>
                  <a:srgbClr val="002060"/>
                </a:solidFill>
              </a:rPr>
              <a:t>Тит </a:t>
            </a:r>
            <a:r>
              <a:rPr lang="ru-RU" b="1" dirty="0" err="1" smtClean="0">
                <a:solidFill>
                  <a:srgbClr val="002060"/>
                </a:solidFill>
              </a:rPr>
              <a:t>Ливий</a:t>
            </a:r>
            <a:r>
              <a:rPr lang="ru-RU" dirty="0" smtClean="0">
                <a:solidFill>
                  <a:srgbClr val="002060"/>
                </a:solidFill>
              </a:rPr>
              <a:t>, характеризуя Законы </a:t>
            </a:r>
            <a:r>
              <a:rPr lang="ru-RU" dirty="0">
                <a:solidFill>
                  <a:srgbClr val="002060"/>
                </a:solidFill>
              </a:rPr>
              <a:t>XII таблиц </a:t>
            </a:r>
            <a:r>
              <a:rPr lang="ru-RU" dirty="0" smtClean="0">
                <a:solidFill>
                  <a:srgbClr val="002060"/>
                </a:solidFill>
              </a:rPr>
              <a:t>(Римское право). </a:t>
            </a:r>
          </a:p>
          <a:p>
            <a:pPr marL="0" indent="0" algn="just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ru-RU" dirty="0" smtClean="0">
              <a:solidFill>
                <a:srgbClr val="002060"/>
              </a:solidFill>
            </a:endParaRPr>
          </a:p>
        </p:txBody>
      </p:sp>
      <p:pic>
        <p:nvPicPr>
          <p:cNvPr id="8194" name="Picture 2" descr="D:\Documents and Settings\Валерий\Рабочий стол\Ливий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33550" cy="2381250"/>
          </a:xfrm>
          <a:prstGeom prst="rect">
            <a:avLst/>
          </a:prstGeom>
          <a:noFill/>
          <a:ln w="2857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7" name="Прямоугольник 6"/>
          <p:cNvSpPr/>
          <p:nvPr/>
        </p:nvSpPr>
        <p:spPr>
          <a:xfrm>
            <a:off x="0" y="2276872"/>
            <a:ext cx="4139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      Тит </a:t>
            </a:r>
            <a:r>
              <a:rPr lang="ru-RU" b="1" dirty="0" err="1" smtClean="0">
                <a:solidFill>
                  <a:srgbClr val="C00000"/>
                </a:solidFill>
              </a:rPr>
              <a:t>Ливий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59 до н. э. - 17 н. э. Афоризмы Ливия: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36866" name="Picture 2" descr="Картинки по запросу тит ливий биография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80761"/>
            <a:ext cx="1907704" cy="2777239"/>
          </a:xfrm>
          <a:prstGeom prst="rect">
            <a:avLst/>
          </a:prstGeom>
          <a:noFill/>
        </p:spPr>
      </p:pic>
      <p:pic>
        <p:nvPicPr>
          <p:cNvPr id="36868" name="Picture 4" descr="http://vignette3.wikia.nocookie.net/althistory/images/a/aa/T_Livius.jpg/revision/latest?cb=20061012075755&amp;path-prefix=r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078001"/>
            <a:ext cx="1728192" cy="2779999"/>
          </a:xfrm>
          <a:prstGeom prst="rect">
            <a:avLst/>
          </a:prstGeom>
          <a:noFill/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987823" y="0"/>
            <a:ext cx="6156177" cy="692696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Источники права. </a:t>
            </a:r>
            <a:endParaRPr lang="ru-RU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852936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cs typeface="Times New Roman" pitchFamily="18" charset="0"/>
              </a:rPr>
              <a:t>Лучше поздно, чем никогда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140968"/>
            <a:ext cx="385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Никакое преступление не может</a:t>
            </a:r>
          </a:p>
          <a:p>
            <a:r>
              <a:rPr lang="ru-RU" dirty="0" smtClean="0">
                <a:cs typeface="Times New Roman" pitchFamily="18" charset="0"/>
              </a:rPr>
              <a:t> иметь законного основания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37170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 Где не было умысла, там нет и вины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7332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smtClean="0">
                <a:solidFill>
                  <a:srgbClr val="C00000"/>
                </a:solidFill>
              </a:rPr>
              <a:t>Нет такого закона, который </a:t>
            </a:r>
          </a:p>
          <a:p>
            <a:pPr algn="ctr"/>
            <a:r>
              <a:rPr lang="ru-RU" sz="2400" b="1" smtClean="0">
                <a:solidFill>
                  <a:srgbClr val="C00000"/>
                </a:solidFill>
              </a:rPr>
              <a:t>удовлетворял  бы всех!</a:t>
            </a:r>
          </a:p>
          <a:p>
            <a:pPr algn="r"/>
            <a:r>
              <a:rPr lang="ru-RU" sz="2400" b="1" i="1" smtClean="0">
                <a:solidFill>
                  <a:srgbClr val="C00000"/>
                </a:solidFill>
              </a:rPr>
              <a:t>Ливий</a:t>
            </a:r>
            <a:endParaRPr lang="ru-RU" sz="2400" b="1" i="1">
              <a:solidFill>
                <a:srgbClr val="C00000"/>
              </a:solidFill>
            </a:endParaRP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8CE-BCFB-4F3C-BAEF-05F34EA2F7EC}" type="datetime1">
              <a:rPr lang="ru-RU" smtClean="0"/>
              <a:pPr/>
              <a:t>16.02.2021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71600" cy="365125"/>
          </a:xfrm>
        </p:spPr>
        <p:txBody>
          <a:bodyPr/>
          <a:lstStyle/>
          <a:p>
            <a:fld id="{893C04DB-F4A8-4214-9856-C45D5DFAE7E7}" type="datetime1">
              <a:rPr lang="ru-RU" smtClean="0">
                <a:solidFill>
                  <a:srgbClr val="002060"/>
                </a:solidFill>
              </a:rPr>
              <a:pPr/>
              <a:t>16.02.2021</a:t>
            </a:fld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FFFFCC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Источники права (ИП). </a:t>
            </a:r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Цицеро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4503347" cy="331236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283968" y="4221088"/>
            <a:ext cx="4860032" cy="9233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/>
            <a:r>
              <a:rPr lang="ru-RU" dirty="0" smtClean="0">
                <a:solidFill>
                  <a:srgbClr val="002060"/>
                </a:solidFill>
              </a:rPr>
              <a:t>Многочисленность законов в государстве есть то же, что большое число лекарей: признак болезни и бессилия. </a:t>
            </a:r>
            <a:r>
              <a:rPr lang="ru-RU" dirty="0" smtClean="0">
                <a:solidFill>
                  <a:srgbClr val="002060"/>
                </a:solidFill>
              </a:rPr>
              <a:t> 		</a:t>
            </a:r>
            <a:r>
              <a:rPr lang="ru-RU" i="1" dirty="0" smtClean="0">
                <a:solidFill>
                  <a:srgbClr val="002060"/>
                </a:solidFill>
              </a:rPr>
              <a:t>Вольтер</a:t>
            </a:r>
          </a:p>
        </p:txBody>
      </p:sp>
      <p:pic>
        <p:nvPicPr>
          <p:cNvPr id="1027" name="Picture 3" descr="C:\Users\User\Desktop\img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908720"/>
            <a:ext cx="4860032" cy="331236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4221088"/>
            <a:ext cx="4283968" cy="9233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Знание законов заключается не в том, чтобы помнить их слова, а в том, чтобы постигать их смысл</a:t>
            </a:r>
            <a:r>
              <a:rPr lang="ru-RU" dirty="0" smtClean="0"/>
              <a:t>.	</a:t>
            </a:r>
            <a:r>
              <a:rPr lang="ru-RU" i="1" dirty="0" smtClean="0"/>
              <a:t>Цицерон</a:t>
            </a:r>
            <a:endParaRPr lang="ru-RU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157192"/>
            <a:ext cx="91440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2060"/>
                </a:solidFill>
              </a:rPr>
              <a:t>Законодательство должно быть голосом разума, а судья – голосом закона. </a:t>
            </a:r>
            <a:r>
              <a:rPr lang="ru-RU" sz="2400" b="1" dirty="0" smtClean="0">
                <a:solidFill>
                  <a:srgbClr val="002060"/>
                </a:solidFill>
              </a:rPr>
              <a:t>							</a:t>
            </a:r>
            <a:r>
              <a:rPr lang="ru-RU" sz="2400" b="1" i="1" dirty="0" smtClean="0">
                <a:solidFill>
                  <a:srgbClr val="002060"/>
                </a:solidFill>
              </a:rPr>
              <a:t>Пифагор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24246"/>
            <a:ext cx="9144000" cy="8337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65000"/>
              </a:lnSpc>
            </a:pPr>
            <a:r>
              <a:rPr lang="ru-RU" sz="2400" b="1" dirty="0" smtClean="0">
                <a:solidFill>
                  <a:srgbClr val="002060"/>
                </a:solidFill>
              </a:rPr>
              <a:t>Законы пишутся для обыкновенных людей, поэтому они должны основываться на </a:t>
            </a:r>
            <a:r>
              <a:rPr lang="ru-RU" sz="2400" b="1" dirty="0" smtClean="0">
                <a:solidFill>
                  <a:srgbClr val="002060"/>
                </a:solidFill>
              </a:rPr>
              <a:t>правилах </a:t>
            </a:r>
            <a:r>
              <a:rPr lang="ru-RU" sz="2400" b="1" dirty="0" smtClean="0">
                <a:solidFill>
                  <a:srgbClr val="002060"/>
                </a:solidFill>
              </a:rPr>
              <a:t>здравого смысла</a:t>
            </a:r>
            <a:r>
              <a:rPr lang="ru-RU" sz="2400" b="1" dirty="0" smtClean="0">
                <a:solidFill>
                  <a:srgbClr val="002060"/>
                </a:solidFill>
              </a:rPr>
              <a:t>.		</a:t>
            </a:r>
          </a:p>
          <a:p>
            <a:pPr>
              <a:lnSpc>
                <a:spcPct val="65000"/>
              </a:lnSpc>
            </a:pPr>
            <a:r>
              <a:rPr lang="ru-RU" sz="2400" b="1" i="1" dirty="0" smtClean="0">
                <a:solidFill>
                  <a:srgbClr val="002060"/>
                </a:solidFill>
              </a:rPr>
              <a:t>	</a:t>
            </a:r>
            <a:r>
              <a:rPr lang="ru-RU" sz="2400" b="1" i="1" dirty="0" smtClean="0">
                <a:solidFill>
                  <a:srgbClr val="002060"/>
                </a:solidFill>
              </a:rPr>
              <a:t>						</a:t>
            </a:r>
            <a:r>
              <a:rPr lang="ru-RU" sz="2000" b="1" i="1" dirty="0" smtClean="0">
                <a:solidFill>
                  <a:srgbClr val="002060"/>
                </a:solidFill>
              </a:rPr>
              <a:t>Т.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Джефферсон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FF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Источники права. </a:t>
            </a:r>
            <a:endParaRPr lang="ru-RU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707904" y="928670"/>
            <a:ext cx="5328592" cy="57406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dirty="0" smtClean="0">
                <a:solidFill>
                  <a:srgbClr val="002060"/>
                </a:solidFill>
              </a:rPr>
              <a:t>Обращаясь к понятию ИП, необходимо </a:t>
            </a:r>
            <a:r>
              <a:rPr lang="ru-RU" sz="3600" dirty="0" err="1" smtClean="0">
                <a:solidFill>
                  <a:srgbClr val="002060"/>
                </a:solidFill>
              </a:rPr>
              <a:t>определить-ся</a:t>
            </a:r>
            <a:r>
              <a:rPr lang="ru-RU" sz="3600" dirty="0" smtClean="0">
                <a:solidFill>
                  <a:srgbClr val="002060"/>
                </a:solidFill>
              </a:rPr>
              <a:t>, в каком смысле (</a:t>
            </a:r>
            <a:r>
              <a:rPr lang="ru-RU" sz="3600" i="1" dirty="0" smtClean="0">
                <a:solidFill>
                  <a:srgbClr val="002060"/>
                </a:solidFill>
              </a:rPr>
              <a:t>мате -</a:t>
            </a:r>
            <a:r>
              <a:rPr lang="ru-RU" sz="3600" i="1" dirty="0" err="1" smtClean="0">
                <a:solidFill>
                  <a:srgbClr val="002060"/>
                </a:solidFill>
              </a:rPr>
              <a:t>риальном</a:t>
            </a:r>
            <a:r>
              <a:rPr lang="ru-RU" sz="3600" i="1" dirty="0" smtClean="0">
                <a:solidFill>
                  <a:srgbClr val="002060"/>
                </a:solidFill>
              </a:rPr>
              <a:t>, идеальном или формальном</a:t>
            </a:r>
            <a:r>
              <a:rPr lang="ru-RU" sz="3600" dirty="0" smtClean="0">
                <a:solidFill>
                  <a:srgbClr val="002060"/>
                </a:solidFill>
              </a:rPr>
              <a:t>) </a:t>
            </a:r>
            <a:r>
              <a:rPr lang="ru-RU" sz="3600" dirty="0">
                <a:solidFill>
                  <a:srgbClr val="002060"/>
                </a:solidFill>
              </a:rPr>
              <a:t>он </a:t>
            </a:r>
            <a:r>
              <a:rPr lang="ru-RU" sz="3600" dirty="0" err="1" smtClean="0">
                <a:solidFill>
                  <a:srgbClr val="002060"/>
                </a:solidFill>
              </a:rPr>
              <a:t>ис-пользуется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>
                <a:solidFill>
                  <a:srgbClr val="002060"/>
                </a:solidFill>
              </a:rPr>
              <a:t>и </a:t>
            </a:r>
            <a:r>
              <a:rPr lang="ru-RU" sz="3600" dirty="0" smtClean="0">
                <a:solidFill>
                  <a:srgbClr val="002060"/>
                </a:solidFill>
              </a:rPr>
              <a:t>для </a:t>
            </a:r>
            <a:r>
              <a:rPr lang="ru-RU" sz="3600" dirty="0" err="1" smtClean="0">
                <a:solidFill>
                  <a:srgbClr val="002060"/>
                </a:solidFill>
              </a:rPr>
              <a:t>харак-теристики</a:t>
            </a:r>
            <a:r>
              <a:rPr lang="ru-RU" sz="3600" dirty="0" smtClean="0">
                <a:solidFill>
                  <a:srgbClr val="002060"/>
                </a:solidFill>
              </a:rPr>
              <a:t> какой </a:t>
            </a:r>
            <a:r>
              <a:rPr lang="ru-RU" sz="3600" dirty="0" err="1" smtClean="0">
                <a:solidFill>
                  <a:srgbClr val="002060"/>
                </a:solidFill>
              </a:rPr>
              <a:t>право-вой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>
                <a:solidFill>
                  <a:srgbClr val="002060"/>
                </a:solidFill>
              </a:rPr>
              <a:t>системы </a:t>
            </a:r>
            <a:r>
              <a:rPr lang="ru-RU" sz="3600" dirty="0" err="1" smtClean="0">
                <a:solidFill>
                  <a:srgbClr val="002060"/>
                </a:solidFill>
              </a:rPr>
              <a:t>применя-ется</a:t>
            </a:r>
            <a:r>
              <a:rPr lang="ru-RU" sz="3600" dirty="0" smtClean="0">
                <a:solidFill>
                  <a:srgbClr val="002060"/>
                </a:solidFill>
              </a:rPr>
              <a:t>.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5123" name="Picture 3" descr="D:\Documents and Settings\Валерий\Рабочий стол\Рукопис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48732"/>
            <a:ext cx="3563887" cy="270460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125" name="Picture 5" descr="D:\Documents and Settings\Валерий\Рабочий стол\Вопрос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4704"/>
            <a:ext cx="3399845" cy="269829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71600" cy="365125"/>
          </a:xfrm>
        </p:spPr>
        <p:txBody>
          <a:bodyPr/>
          <a:lstStyle/>
          <a:p>
            <a:fld id="{C49F6DC4-E991-4770-9A48-7C6DC10749FD}" type="datetime1">
              <a:rPr lang="ru-RU" smtClean="0">
                <a:solidFill>
                  <a:schemeClr val="tx1"/>
                </a:solidFill>
              </a:rPr>
              <a:pPr/>
              <a:t>16.02.2021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  <a:ln w="190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361950" algn="just">
              <a:lnSpc>
                <a:spcPct val="75000"/>
              </a:lnSpc>
            </a:pPr>
            <a:r>
              <a:rPr lang="ru-RU" u="sng" dirty="0" smtClean="0">
                <a:solidFill>
                  <a:srgbClr val="C00000"/>
                </a:solidFill>
              </a:rPr>
              <a:t>ИП </a:t>
            </a:r>
            <a:r>
              <a:rPr lang="ru-RU" u="sng" dirty="0">
                <a:solidFill>
                  <a:srgbClr val="C00000"/>
                </a:solidFill>
              </a:rPr>
              <a:t>в материальном </a:t>
            </a:r>
            <a:r>
              <a:rPr lang="ru-RU" u="sng" dirty="0" smtClean="0">
                <a:solidFill>
                  <a:srgbClr val="C00000"/>
                </a:solidFill>
              </a:rPr>
              <a:t>аспекте </a:t>
            </a:r>
            <a:r>
              <a:rPr lang="ru-RU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002060"/>
                </a:solidFill>
              </a:rPr>
              <a:t>общественные отношения, существующие </a:t>
            </a:r>
            <a:r>
              <a:rPr lang="ru-RU" dirty="0">
                <a:solidFill>
                  <a:srgbClr val="002060"/>
                </a:solidFill>
              </a:rPr>
              <a:t>в </a:t>
            </a:r>
            <a:r>
              <a:rPr lang="ru-RU" dirty="0" err="1" smtClean="0">
                <a:solidFill>
                  <a:srgbClr val="002060"/>
                </a:solidFill>
              </a:rPr>
              <a:t>конкретно-исто-рический</a:t>
            </a:r>
            <a:r>
              <a:rPr lang="ru-RU" dirty="0" smtClean="0">
                <a:solidFill>
                  <a:srgbClr val="002060"/>
                </a:solidFill>
              </a:rPr>
              <a:t> период развития цивилизации.</a:t>
            </a:r>
          </a:p>
          <a:p>
            <a:pPr marL="0" indent="361950" algn="just">
              <a:lnSpc>
                <a:spcPct val="75000"/>
              </a:lnSpc>
              <a:buNone/>
            </a:pPr>
            <a:r>
              <a:rPr lang="ru-RU" dirty="0">
                <a:solidFill>
                  <a:srgbClr val="002060"/>
                </a:solidFill>
              </a:rPr>
              <a:t>Согласно этой теории право (и по форме, и по </a:t>
            </a:r>
            <a:r>
              <a:rPr lang="ru-RU" dirty="0" smtClean="0">
                <a:solidFill>
                  <a:srgbClr val="002060"/>
                </a:solidFill>
              </a:rPr>
              <a:t>содержанию</a:t>
            </a:r>
            <a:r>
              <a:rPr lang="ru-RU" dirty="0">
                <a:solidFill>
                  <a:srgbClr val="002060"/>
                </a:solidFill>
              </a:rPr>
              <a:t>) </a:t>
            </a:r>
            <a:r>
              <a:rPr lang="ru-RU" dirty="0" smtClean="0">
                <a:solidFill>
                  <a:srgbClr val="002060"/>
                </a:solidFill>
              </a:rPr>
              <a:t>обусловлено господствующим </a:t>
            </a:r>
            <a:r>
              <a:rPr lang="ru-RU" dirty="0">
                <a:solidFill>
                  <a:srgbClr val="002060"/>
                </a:solidFill>
              </a:rPr>
              <a:t>в </a:t>
            </a:r>
            <a:r>
              <a:rPr lang="ru-RU" dirty="0" err="1" smtClean="0">
                <a:solidFill>
                  <a:srgbClr val="002060"/>
                </a:solidFill>
              </a:rPr>
              <a:t>оп-ределенном</a:t>
            </a:r>
            <a:r>
              <a:rPr lang="ru-RU" dirty="0" smtClean="0">
                <a:solidFill>
                  <a:srgbClr val="002060"/>
                </a:solidFill>
              </a:rPr>
              <a:t> историческом типе общества (</a:t>
            </a:r>
            <a:r>
              <a:rPr lang="ru-RU" dirty="0" err="1" smtClean="0">
                <a:solidFill>
                  <a:srgbClr val="002060"/>
                </a:solidFill>
              </a:rPr>
              <a:t>соц.-эконом</a:t>
            </a:r>
            <a:r>
              <a:rPr lang="ru-RU" dirty="0" smtClean="0">
                <a:solidFill>
                  <a:srgbClr val="002060"/>
                </a:solidFill>
              </a:rPr>
              <a:t>. формация) способом производства (</a:t>
            </a:r>
            <a:r>
              <a:rPr lang="ru-RU" dirty="0" err="1" smtClean="0">
                <a:solidFill>
                  <a:srgbClr val="002060"/>
                </a:solidFill>
              </a:rPr>
              <a:t>СпПр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361950" algn="ctr">
              <a:lnSpc>
                <a:spcPct val="75000"/>
              </a:lnSpc>
              <a:buNone/>
            </a:pPr>
            <a:r>
              <a:rPr lang="ru-RU" b="1" i="1" dirty="0">
                <a:solidFill>
                  <a:srgbClr val="C00000"/>
                </a:solidFill>
              </a:rPr>
              <a:t> </a:t>
            </a:r>
            <a:endParaRPr lang="ru-RU" b="1" i="1" dirty="0" smtClean="0">
              <a:solidFill>
                <a:srgbClr val="C00000"/>
              </a:solidFill>
            </a:endParaRPr>
          </a:p>
          <a:p>
            <a:pPr marL="0" indent="361950" algn="ctr">
              <a:lnSpc>
                <a:spcPct val="75000"/>
              </a:lnSpc>
              <a:buNone/>
            </a:pPr>
            <a:endParaRPr lang="ru-RU" b="1" i="1" dirty="0" smtClean="0">
              <a:solidFill>
                <a:srgbClr val="C00000"/>
              </a:solidFill>
            </a:endParaRPr>
          </a:p>
          <a:p>
            <a:pPr marL="0" indent="361950" algn="just">
              <a:lnSpc>
                <a:spcPct val="75000"/>
              </a:lnSpc>
            </a:pPr>
            <a:r>
              <a:rPr lang="ru-RU" u="sng" dirty="0" smtClean="0">
                <a:solidFill>
                  <a:srgbClr val="C00000"/>
                </a:solidFill>
              </a:rPr>
              <a:t>ИП в идеологическом аспекте </a:t>
            </a:r>
            <a:r>
              <a:rPr lang="ru-RU" dirty="0" smtClean="0">
                <a:solidFill>
                  <a:srgbClr val="002060"/>
                </a:solidFill>
              </a:rPr>
              <a:t>– правосознание и правовая культура граждан, их менталитет. (</a:t>
            </a:r>
            <a:r>
              <a:rPr lang="ru-RU" i="1" dirty="0" smtClean="0">
                <a:solidFill>
                  <a:srgbClr val="002060"/>
                </a:solidFill>
              </a:rPr>
              <a:t>Чего очень не хватает </a:t>
            </a:r>
            <a:r>
              <a:rPr lang="ru-RU" i="1" dirty="0" smtClean="0">
                <a:solidFill>
                  <a:srgbClr val="002060"/>
                </a:solidFill>
              </a:rPr>
              <a:t>нам - </a:t>
            </a:r>
            <a:r>
              <a:rPr lang="ru-RU" i="1" dirty="0" smtClean="0">
                <a:solidFill>
                  <a:srgbClr val="002060"/>
                </a:solidFill>
              </a:rPr>
              <a:t>россиянам!).</a:t>
            </a:r>
          </a:p>
          <a:p>
            <a:pPr marL="0" indent="361950" algn="just">
              <a:lnSpc>
                <a:spcPct val="75000"/>
              </a:lnSpc>
            </a:pPr>
            <a:r>
              <a:rPr lang="ru-RU" u="sng" dirty="0" smtClean="0">
                <a:solidFill>
                  <a:srgbClr val="C00000"/>
                </a:solidFill>
              </a:rPr>
              <a:t>ИП в </a:t>
            </a:r>
            <a:r>
              <a:rPr lang="ru-RU" u="sng" dirty="0">
                <a:solidFill>
                  <a:srgbClr val="C00000"/>
                </a:solidFill>
              </a:rPr>
              <a:t>формальном (юридическом) смысле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002060"/>
                </a:solidFill>
              </a:rPr>
              <a:t>формы </a:t>
            </a:r>
            <a:r>
              <a:rPr lang="ru-RU" dirty="0">
                <a:solidFill>
                  <a:srgbClr val="002060"/>
                </a:solidFill>
              </a:rPr>
              <a:t>выражения, объективизации </a:t>
            </a:r>
            <a:r>
              <a:rPr lang="ru-RU" dirty="0" err="1" smtClean="0">
                <a:solidFill>
                  <a:srgbClr val="002060"/>
                </a:solidFill>
              </a:rPr>
              <a:t>императив-ных</a:t>
            </a:r>
            <a:r>
              <a:rPr lang="ru-RU" dirty="0" smtClean="0">
                <a:solidFill>
                  <a:srgbClr val="002060"/>
                </a:solidFill>
              </a:rPr>
              <a:t> велений государства, его политической воли </a:t>
            </a:r>
            <a:r>
              <a:rPr lang="ru-RU" dirty="0">
                <a:solidFill>
                  <a:srgbClr val="002060"/>
                </a:solidFill>
              </a:rPr>
              <a:t>(</a:t>
            </a:r>
            <a:r>
              <a:rPr lang="ru-RU" dirty="0" smtClean="0">
                <a:solidFill>
                  <a:srgbClr val="002060"/>
                </a:solidFill>
              </a:rPr>
              <a:t>нормативные правовые акты</a:t>
            </a:r>
            <a:r>
              <a:rPr lang="ru-RU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Источники права (ИП) 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172400" y="6492875"/>
            <a:ext cx="971600" cy="365125"/>
          </a:xfrm>
        </p:spPr>
        <p:txBody>
          <a:bodyPr/>
          <a:lstStyle/>
          <a:p>
            <a:fld id="{E7C091CA-1CD4-4D18-AA2E-9A26C65BBB65}" type="datetime1">
              <a:rPr lang="ru-RU" smtClean="0">
                <a:solidFill>
                  <a:schemeClr val="tx1"/>
                </a:solidFill>
              </a:rPr>
              <a:pPr/>
              <a:t>16.02.2021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3356992"/>
            <a:ext cx="48245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i="1" dirty="0" smtClean="0">
                <a:solidFill>
                  <a:srgbClr val="C00000"/>
                </a:solidFill>
              </a:rPr>
              <a:t>(</a:t>
            </a:r>
            <a:r>
              <a:rPr lang="ru-RU" sz="3200" b="1" i="1" dirty="0" err="1" smtClean="0">
                <a:solidFill>
                  <a:srgbClr val="C00000"/>
                </a:solidFill>
              </a:rPr>
              <a:t>СпПр</a:t>
            </a:r>
            <a:r>
              <a:rPr lang="ru-RU" sz="3200" b="1" i="1" dirty="0" smtClean="0">
                <a:solidFill>
                  <a:srgbClr val="C00000"/>
                </a:solidFill>
              </a:rPr>
              <a:t> </a:t>
            </a:r>
            <a:r>
              <a:rPr lang="ru-RU" sz="3200" b="1" i="1" dirty="0" smtClean="0">
                <a:solidFill>
                  <a:srgbClr val="C00000"/>
                </a:solidFill>
              </a:rPr>
              <a:t>→ </a:t>
            </a:r>
            <a:r>
              <a:rPr lang="ru-RU" sz="3200" b="1" i="1" dirty="0" err="1" smtClean="0">
                <a:solidFill>
                  <a:srgbClr val="C00000"/>
                </a:solidFill>
              </a:rPr>
              <a:t>ПрСил</a:t>
            </a:r>
            <a:r>
              <a:rPr lang="ru-RU" sz="3200" b="1" i="1" dirty="0" smtClean="0">
                <a:solidFill>
                  <a:srgbClr val="C00000"/>
                </a:solidFill>
              </a:rPr>
              <a:t> + </a:t>
            </a:r>
            <a:r>
              <a:rPr lang="ru-RU" sz="3200" b="1" i="1" dirty="0" err="1" smtClean="0">
                <a:solidFill>
                  <a:srgbClr val="C00000"/>
                </a:solidFill>
              </a:rPr>
              <a:t>ПрОтн</a:t>
            </a:r>
            <a:r>
              <a:rPr lang="ru-RU" sz="3200" b="1" i="1" dirty="0" smtClean="0">
                <a:solidFill>
                  <a:srgbClr val="C00000"/>
                </a:solidFill>
              </a:rPr>
              <a:t>)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1942</Words>
  <Application>Microsoft Office PowerPoint</Application>
  <PresentationFormat>Экран (4:3)</PresentationFormat>
  <Paragraphs>387</Paragraphs>
  <Slides>35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БЛИЦ - ОПРОС</vt:lpstr>
      <vt:lpstr>Тема 2. Источники права.  Нормативные правовые акты (НПА)</vt:lpstr>
      <vt:lpstr>Источники права (ИП). </vt:lpstr>
      <vt:lpstr>Источники права (ИП). </vt:lpstr>
      <vt:lpstr>Источники права (ИП). </vt:lpstr>
      <vt:lpstr>Источники права. </vt:lpstr>
      <vt:lpstr>Источники права (ИП). </vt:lpstr>
      <vt:lpstr>Источники права. </vt:lpstr>
      <vt:lpstr>Источники права (ИП) </vt:lpstr>
      <vt:lpstr>Источники права (ИП)</vt:lpstr>
      <vt:lpstr>Виды источников права</vt:lpstr>
      <vt:lpstr>Виды источников права</vt:lpstr>
      <vt:lpstr>Роль источников права</vt:lpstr>
      <vt:lpstr>Источники права. </vt:lpstr>
      <vt:lpstr>Источники права. </vt:lpstr>
      <vt:lpstr>Источники права </vt:lpstr>
      <vt:lpstr>Источники права </vt:lpstr>
      <vt:lpstr>Слайд 18</vt:lpstr>
      <vt:lpstr>Главное правовое издательство РФ</vt:lpstr>
      <vt:lpstr>Слайд 20</vt:lpstr>
      <vt:lpstr>Виды НПА и их юридическая сила (иерархия) </vt:lpstr>
      <vt:lpstr>ЮРИДИЧЕСКИЙ СТАТУС АКТОВ ПРЕЗИДЕНТА РФ</vt:lpstr>
      <vt:lpstr>Слайд 23</vt:lpstr>
      <vt:lpstr>Слайд 24</vt:lpstr>
      <vt:lpstr>Правовые системы (семьи) - ПС</vt:lpstr>
      <vt:lpstr>Слайд 26</vt:lpstr>
      <vt:lpstr>Слайд 27</vt:lpstr>
      <vt:lpstr>Нормативные правовые акты (НПА)</vt:lpstr>
      <vt:lpstr>Слайд 29</vt:lpstr>
      <vt:lpstr>Право и законодательство: соотношение Виды законов</vt:lpstr>
      <vt:lpstr>Систематизация нормативных правовых актов (НПА)</vt:lpstr>
      <vt:lpstr>Кодификация НПА</vt:lpstr>
      <vt:lpstr>Действие НПА во времени </vt:lpstr>
      <vt:lpstr>Действие НПА в пространстве  и по кругу лиц</vt:lpstr>
      <vt:lpstr>Задание на СРС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Источники права</dc:title>
  <dc:creator>Валерий Улезько</dc:creator>
  <cp:lastModifiedBy>УВВ</cp:lastModifiedBy>
  <cp:revision>371</cp:revision>
  <dcterms:created xsi:type="dcterms:W3CDTF">2013-02-23T00:43:04Z</dcterms:created>
  <dcterms:modified xsi:type="dcterms:W3CDTF">2021-02-15T23:16:04Z</dcterms:modified>
</cp:coreProperties>
</file>