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54"/>
  </p:notesMasterIdLst>
  <p:sldIdLst>
    <p:sldId id="256" r:id="rId2"/>
    <p:sldId id="295" r:id="rId3"/>
    <p:sldId id="257" r:id="rId4"/>
    <p:sldId id="308" r:id="rId5"/>
    <p:sldId id="294" r:id="rId6"/>
    <p:sldId id="297" r:id="rId7"/>
    <p:sldId id="298" r:id="rId8"/>
    <p:sldId id="299" r:id="rId9"/>
    <p:sldId id="300" r:id="rId10"/>
    <p:sldId id="301" r:id="rId11"/>
    <p:sldId id="302" r:id="rId12"/>
    <p:sldId id="303" r:id="rId13"/>
    <p:sldId id="290" r:id="rId14"/>
    <p:sldId id="291" r:id="rId15"/>
    <p:sldId id="292" r:id="rId16"/>
    <p:sldId id="293" r:id="rId17"/>
    <p:sldId id="304" r:id="rId18"/>
    <p:sldId id="258" r:id="rId19"/>
    <p:sldId id="259" r:id="rId20"/>
    <p:sldId id="260" r:id="rId21"/>
    <p:sldId id="261" r:id="rId22"/>
    <p:sldId id="262" r:id="rId23"/>
    <p:sldId id="263" r:id="rId24"/>
    <p:sldId id="305" r:id="rId25"/>
    <p:sldId id="264" r:id="rId26"/>
    <p:sldId id="265" r:id="rId27"/>
    <p:sldId id="266" r:id="rId28"/>
    <p:sldId id="267" r:id="rId29"/>
    <p:sldId id="268" r:id="rId30"/>
    <p:sldId id="269" r:id="rId31"/>
    <p:sldId id="306" r:id="rId32"/>
    <p:sldId id="307" r:id="rId33"/>
    <p:sldId id="270" r:id="rId34"/>
    <p:sldId id="281" r:id="rId35"/>
    <p:sldId id="271" r:id="rId36"/>
    <p:sldId id="289" r:id="rId37"/>
    <p:sldId id="283" r:id="rId38"/>
    <p:sldId id="284" r:id="rId39"/>
    <p:sldId id="285" r:id="rId40"/>
    <p:sldId id="282" r:id="rId41"/>
    <p:sldId id="288" r:id="rId42"/>
    <p:sldId id="286" r:id="rId43"/>
    <p:sldId id="287" r:id="rId44"/>
    <p:sldId id="272" r:id="rId45"/>
    <p:sldId id="273" r:id="rId46"/>
    <p:sldId id="274" r:id="rId47"/>
    <p:sldId id="275" r:id="rId48"/>
    <p:sldId id="276" r:id="rId49"/>
    <p:sldId id="277" r:id="rId50"/>
    <p:sldId id="278" r:id="rId51"/>
    <p:sldId id="279" r:id="rId52"/>
    <p:sldId id="280" r:id="rId5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2D0993"/>
    <a:srgbClr val="3F0CC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30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5B25CA-0A2A-460C-A4DF-D4E425E55122}"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ru-RU"/>
        </a:p>
      </dgm:t>
    </dgm:pt>
    <dgm:pt modelId="{EA0B42DA-6174-404E-9AA9-EEC50C8FA145}">
      <dgm:prSet>
        <dgm:style>
          <a:lnRef idx="1">
            <a:schemeClr val="accent6"/>
          </a:lnRef>
          <a:fillRef idx="2">
            <a:schemeClr val="accent6"/>
          </a:fillRef>
          <a:effectRef idx="1">
            <a:schemeClr val="accent6"/>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ru-RU" b="1" dirty="0" smtClean="0">
              <a:solidFill>
                <a:srgbClr val="002060"/>
              </a:solidFill>
            </a:rPr>
            <a:t>Право собственности</a:t>
          </a:r>
          <a:endParaRPr lang="ru-RU" b="1" dirty="0">
            <a:solidFill>
              <a:srgbClr val="002060"/>
            </a:solidFill>
          </a:endParaRPr>
        </a:p>
      </dgm:t>
    </dgm:pt>
    <dgm:pt modelId="{6A09F948-2A34-456D-AE72-D0C9C51F890D}" type="parTrans" cxnId="{DE382943-E8C4-48FA-8714-A26820E17E94}">
      <dgm:prSet/>
      <dgm:spPr/>
      <dgm:t>
        <a:bodyPr/>
        <a:lstStyle/>
        <a:p>
          <a:endParaRPr lang="ru-RU"/>
        </a:p>
      </dgm:t>
    </dgm:pt>
    <dgm:pt modelId="{7B693C80-6334-427A-83AC-8BFA8B2625F3}" type="sibTrans" cxnId="{DE382943-E8C4-48FA-8714-A26820E17E94}">
      <dgm:prSet/>
      <dgm:spPr/>
      <dgm:t>
        <a:bodyPr/>
        <a:lstStyle/>
        <a:p>
          <a:endParaRPr lang="ru-RU"/>
        </a:p>
      </dgm:t>
    </dgm:pt>
    <dgm:pt modelId="{EE9BC56E-C6E4-4229-916B-0AB9FE36EF27}">
      <dgm:prSet>
        <dgm:style>
          <a:lnRef idx="1">
            <a:schemeClr val="accent2"/>
          </a:lnRef>
          <a:fillRef idx="2">
            <a:schemeClr val="accent2"/>
          </a:fillRef>
          <a:effectRef idx="1">
            <a:schemeClr val="accent2"/>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ru-RU" b="1" dirty="0" smtClean="0">
              <a:solidFill>
                <a:srgbClr val="002060"/>
              </a:solidFill>
            </a:rPr>
            <a:t>Обязательственное право</a:t>
          </a:r>
          <a:endParaRPr lang="ru-RU" b="1" dirty="0">
            <a:solidFill>
              <a:srgbClr val="002060"/>
            </a:solidFill>
          </a:endParaRPr>
        </a:p>
      </dgm:t>
    </dgm:pt>
    <dgm:pt modelId="{E338DE19-27CB-44EF-8FEF-3BC1B22D8DE4}" type="parTrans" cxnId="{D7C91B86-6D18-4714-8F34-B1D1626BB984}">
      <dgm:prSet/>
      <dgm:spPr/>
      <dgm:t>
        <a:bodyPr/>
        <a:lstStyle/>
        <a:p>
          <a:endParaRPr lang="ru-RU"/>
        </a:p>
      </dgm:t>
    </dgm:pt>
    <dgm:pt modelId="{E08F9DDA-8DBB-4AAA-A59D-19E5378417AC}" type="sibTrans" cxnId="{D7C91B86-6D18-4714-8F34-B1D1626BB984}">
      <dgm:prSet/>
      <dgm:spPr/>
      <dgm:t>
        <a:bodyPr/>
        <a:lstStyle/>
        <a:p>
          <a:endParaRPr lang="ru-RU"/>
        </a:p>
      </dgm:t>
    </dgm:pt>
    <dgm:pt modelId="{FCA34230-1363-44AC-B924-47827AC8E92F}">
      <dgm:prSet>
        <dgm:style>
          <a:lnRef idx="1">
            <a:schemeClr val="accent5"/>
          </a:lnRef>
          <a:fillRef idx="2">
            <a:schemeClr val="accent5"/>
          </a:fillRef>
          <a:effectRef idx="1">
            <a:schemeClr val="accent5"/>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ru-RU" b="1" dirty="0" smtClean="0">
              <a:solidFill>
                <a:srgbClr val="C00000"/>
              </a:solidFill>
            </a:rPr>
            <a:t>Семейное право </a:t>
          </a:r>
          <a:endParaRPr lang="ru-RU" b="1" dirty="0">
            <a:solidFill>
              <a:srgbClr val="C00000"/>
            </a:solidFill>
          </a:endParaRPr>
        </a:p>
      </dgm:t>
    </dgm:pt>
    <dgm:pt modelId="{C26BD9BD-57F8-4E9D-96D9-6A93EA030C08}" type="parTrans" cxnId="{AD694F64-DDFA-4555-AEDE-57AD572CA7EF}">
      <dgm:prSet/>
      <dgm:spPr/>
      <dgm:t>
        <a:bodyPr/>
        <a:lstStyle/>
        <a:p>
          <a:endParaRPr lang="ru-RU"/>
        </a:p>
      </dgm:t>
    </dgm:pt>
    <dgm:pt modelId="{B1AB24E0-BD09-4E65-AD1D-F1D5D6FA7AB6}" type="sibTrans" cxnId="{AD694F64-DDFA-4555-AEDE-57AD572CA7EF}">
      <dgm:prSet/>
      <dgm:spPr/>
      <dgm:t>
        <a:bodyPr/>
        <a:lstStyle/>
        <a:p>
          <a:endParaRPr lang="ru-RU"/>
        </a:p>
      </dgm:t>
    </dgm:pt>
    <dgm:pt modelId="{3278BD47-E6C3-46F3-A207-DBB4F806D9D1}">
      <dgm:prSet/>
      <dgm:spPr>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ru-RU" b="1" dirty="0" smtClean="0">
              <a:solidFill>
                <a:srgbClr val="002060"/>
              </a:solidFill>
            </a:rPr>
            <a:t>Корпоративное право </a:t>
          </a:r>
          <a:endParaRPr lang="ru-RU" b="1" dirty="0">
            <a:solidFill>
              <a:srgbClr val="002060"/>
            </a:solidFill>
          </a:endParaRPr>
        </a:p>
      </dgm:t>
    </dgm:pt>
    <dgm:pt modelId="{ADAACC19-B289-4B03-817E-32F816EFDC2B}" type="parTrans" cxnId="{47C00D24-ACF8-4835-B883-1708A0730860}">
      <dgm:prSet/>
      <dgm:spPr/>
      <dgm:t>
        <a:bodyPr/>
        <a:lstStyle/>
        <a:p>
          <a:endParaRPr lang="ru-RU"/>
        </a:p>
      </dgm:t>
    </dgm:pt>
    <dgm:pt modelId="{61A7A678-E94E-418E-8510-3084963B308F}" type="sibTrans" cxnId="{47C00D24-ACF8-4835-B883-1708A0730860}">
      <dgm:prSet/>
      <dgm:spPr/>
      <dgm:t>
        <a:bodyPr/>
        <a:lstStyle/>
        <a:p>
          <a:endParaRPr lang="ru-RU"/>
        </a:p>
      </dgm:t>
    </dgm:pt>
    <dgm:pt modelId="{FA6DCABA-ED8B-43FB-B484-A61E991FE371}">
      <dgm:prSet/>
      <dgm:spPr>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ru-RU" b="1" dirty="0" smtClean="0">
              <a:solidFill>
                <a:srgbClr val="002060"/>
              </a:solidFill>
            </a:rPr>
            <a:t>Наследственное право</a:t>
          </a:r>
          <a:endParaRPr lang="ru-RU" b="1" dirty="0">
            <a:solidFill>
              <a:srgbClr val="002060"/>
            </a:solidFill>
          </a:endParaRPr>
        </a:p>
      </dgm:t>
    </dgm:pt>
    <dgm:pt modelId="{1A20A3C0-1B89-4FE8-B85B-CD86A1F0D21F}" type="parTrans" cxnId="{71DDD70A-6DC7-41C7-9727-ED0D7ABFA9D3}">
      <dgm:prSet/>
      <dgm:spPr/>
      <dgm:t>
        <a:bodyPr/>
        <a:lstStyle/>
        <a:p>
          <a:endParaRPr lang="ru-RU"/>
        </a:p>
      </dgm:t>
    </dgm:pt>
    <dgm:pt modelId="{9DD7BFF9-582C-4CF4-837E-E102135D8A89}" type="sibTrans" cxnId="{71DDD70A-6DC7-41C7-9727-ED0D7ABFA9D3}">
      <dgm:prSet/>
      <dgm:spPr/>
      <dgm:t>
        <a:bodyPr/>
        <a:lstStyle/>
        <a:p>
          <a:endParaRPr lang="ru-RU"/>
        </a:p>
      </dgm:t>
    </dgm:pt>
    <dgm:pt modelId="{C708B65F-1F04-41E1-B333-C009A27D3DB8}">
      <dgm:prSet>
        <dgm:style>
          <a:lnRef idx="1">
            <a:schemeClr val="accent3"/>
          </a:lnRef>
          <a:fillRef idx="2">
            <a:schemeClr val="accent3"/>
          </a:fillRef>
          <a:effectRef idx="1">
            <a:schemeClr val="accent3"/>
          </a:effectRef>
          <a:fontRef idx="minor">
            <a:schemeClr val="dk1"/>
          </a:fontRef>
        </dgm:styl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ru-RU" b="1" dirty="0" smtClean="0">
              <a:solidFill>
                <a:srgbClr val="C00000"/>
              </a:solidFill>
              <a:effectLst>
                <a:outerShdw blurRad="38100" dist="38100" dir="2700000" algn="tl">
                  <a:srgbClr val="000000">
                    <a:alpha val="43137"/>
                  </a:srgbClr>
                </a:outerShdw>
              </a:effectLst>
            </a:rPr>
            <a:t>Право интеллектуальной собственности</a:t>
          </a:r>
          <a:endParaRPr lang="ru-RU" b="1" dirty="0">
            <a:solidFill>
              <a:srgbClr val="C00000"/>
            </a:solidFill>
            <a:effectLst>
              <a:outerShdw blurRad="38100" dist="38100" dir="2700000" algn="tl">
                <a:srgbClr val="000000">
                  <a:alpha val="43137"/>
                </a:srgbClr>
              </a:outerShdw>
            </a:effectLst>
          </a:endParaRPr>
        </a:p>
      </dgm:t>
    </dgm:pt>
    <dgm:pt modelId="{BC748ABA-4741-42CA-A338-CDB6423F8718}" type="parTrans" cxnId="{DF951BA8-F183-4606-9849-DBC0A8EBB4EE}">
      <dgm:prSet/>
      <dgm:spPr/>
      <dgm:t>
        <a:bodyPr/>
        <a:lstStyle/>
        <a:p>
          <a:endParaRPr lang="ru-RU"/>
        </a:p>
      </dgm:t>
    </dgm:pt>
    <dgm:pt modelId="{D51CDAA0-22DA-4218-A73B-FAD58D456FD1}" type="sibTrans" cxnId="{DF951BA8-F183-4606-9849-DBC0A8EBB4EE}">
      <dgm:prSet/>
      <dgm:spPr/>
      <dgm:t>
        <a:bodyPr/>
        <a:lstStyle/>
        <a:p>
          <a:endParaRPr lang="ru-RU"/>
        </a:p>
      </dgm:t>
    </dgm:pt>
    <dgm:pt modelId="{F12A8B51-1594-4288-8014-3BE5C7D2E878}" type="pres">
      <dgm:prSet presAssocID="{595B25CA-0A2A-460C-A4DF-D4E425E55122}" presName="diagram" presStyleCnt="0">
        <dgm:presLayoutVars>
          <dgm:dir/>
          <dgm:resizeHandles val="exact"/>
        </dgm:presLayoutVars>
      </dgm:prSet>
      <dgm:spPr/>
      <dgm:t>
        <a:bodyPr/>
        <a:lstStyle/>
        <a:p>
          <a:endParaRPr lang="ru-RU"/>
        </a:p>
      </dgm:t>
    </dgm:pt>
    <dgm:pt modelId="{1A194A70-4868-4E1D-8329-122A06C53149}" type="pres">
      <dgm:prSet presAssocID="{EA0B42DA-6174-404E-9AA9-EEC50C8FA145}" presName="node" presStyleLbl="node1" presStyleIdx="0" presStyleCnt="6">
        <dgm:presLayoutVars>
          <dgm:bulletEnabled val="1"/>
        </dgm:presLayoutVars>
      </dgm:prSet>
      <dgm:spPr/>
      <dgm:t>
        <a:bodyPr/>
        <a:lstStyle/>
        <a:p>
          <a:endParaRPr lang="ru-RU"/>
        </a:p>
      </dgm:t>
    </dgm:pt>
    <dgm:pt modelId="{E5C395A6-61D6-47BE-B927-53E4636576A5}" type="pres">
      <dgm:prSet presAssocID="{7B693C80-6334-427A-83AC-8BFA8B2625F3}" presName="sibTrans" presStyleCnt="0"/>
      <dgm:spPr/>
    </dgm:pt>
    <dgm:pt modelId="{60E491C2-2708-478F-A2AB-2948DCCDF63A}" type="pres">
      <dgm:prSet presAssocID="{EE9BC56E-C6E4-4229-916B-0AB9FE36EF27}" presName="node" presStyleLbl="node1" presStyleIdx="1" presStyleCnt="6">
        <dgm:presLayoutVars>
          <dgm:bulletEnabled val="1"/>
        </dgm:presLayoutVars>
      </dgm:prSet>
      <dgm:spPr/>
      <dgm:t>
        <a:bodyPr/>
        <a:lstStyle/>
        <a:p>
          <a:endParaRPr lang="ru-RU"/>
        </a:p>
      </dgm:t>
    </dgm:pt>
    <dgm:pt modelId="{B09E1F55-5146-4904-9163-7430D89B6D58}" type="pres">
      <dgm:prSet presAssocID="{E08F9DDA-8DBB-4AAA-A59D-19E5378417AC}" presName="sibTrans" presStyleCnt="0"/>
      <dgm:spPr/>
    </dgm:pt>
    <dgm:pt modelId="{5015578D-EEEC-403E-82CE-167581E66B1D}" type="pres">
      <dgm:prSet presAssocID="{FCA34230-1363-44AC-B924-47827AC8E92F}" presName="node" presStyleLbl="node1" presStyleIdx="2" presStyleCnt="6">
        <dgm:presLayoutVars>
          <dgm:bulletEnabled val="1"/>
        </dgm:presLayoutVars>
      </dgm:prSet>
      <dgm:spPr/>
      <dgm:t>
        <a:bodyPr/>
        <a:lstStyle/>
        <a:p>
          <a:endParaRPr lang="ru-RU"/>
        </a:p>
      </dgm:t>
    </dgm:pt>
    <dgm:pt modelId="{D03A55F2-2956-42E9-B7B4-268B14544CCB}" type="pres">
      <dgm:prSet presAssocID="{B1AB24E0-BD09-4E65-AD1D-F1D5D6FA7AB6}" presName="sibTrans" presStyleCnt="0"/>
      <dgm:spPr/>
    </dgm:pt>
    <dgm:pt modelId="{4998B06F-AE6A-46ED-8B3F-5542CE04F6C2}" type="pres">
      <dgm:prSet presAssocID="{3278BD47-E6C3-46F3-A207-DBB4F806D9D1}" presName="node" presStyleLbl="node1" presStyleIdx="3" presStyleCnt="6">
        <dgm:presLayoutVars>
          <dgm:bulletEnabled val="1"/>
        </dgm:presLayoutVars>
      </dgm:prSet>
      <dgm:spPr/>
      <dgm:t>
        <a:bodyPr/>
        <a:lstStyle/>
        <a:p>
          <a:endParaRPr lang="ru-RU"/>
        </a:p>
      </dgm:t>
    </dgm:pt>
    <dgm:pt modelId="{51CC7875-B59B-4286-A23E-B8A79C615341}" type="pres">
      <dgm:prSet presAssocID="{61A7A678-E94E-418E-8510-3084963B308F}" presName="sibTrans" presStyleCnt="0"/>
      <dgm:spPr/>
    </dgm:pt>
    <dgm:pt modelId="{2BD0708B-8236-4051-A87A-85C412C7DCC2}" type="pres">
      <dgm:prSet presAssocID="{FA6DCABA-ED8B-43FB-B484-A61E991FE371}" presName="node" presStyleLbl="node1" presStyleIdx="4" presStyleCnt="6">
        <dgm:presLayoutVars>
          <dgm:bulletEnabled val="1"/>
        </dgm:presLayoutVars>
      </dgm:prSet>
      <dgm:spPr/>
      <dgm:t>
        <a:bodyPr/>
        <a:lstStyle/>
        <a:p>
          <a:endParaRPr lang="ru-RU"/>
        </a:p>
      </dgm:t>
    </dgm:pt>
    <dgm:pt modelId="{E1E32813-4BBA-4338-89E2-14FAE69A949A}" type="pres">
      <dgm:prSet presAssocID="{9DD7BFF9-582C-4CF4-837E-E102135D8A89}" presName="sibTrans" presStyleCnt="0"/>
      <dgm:spPr/>
    </dgm:pt>
    <dgm:pt modelId="{7A01A32F-184E-4CB3-B271-6D4518BB19E0}" type="pres">
      <dgm:prSet presAssocID="{C708B65F-1F04-41E1-B333-C009A27D3DB8}" presName="node" presStyleLbl="node1" presStyleIdx="5" presStyleCnt="6">
        <dgm:presLayoutVars>
          <dgm:bulletEnabled val="1"/>
        </dgm:presLayoutVars>
      </dgm:prSet>
      <dgm:spPr/>
      <dgm:t>
        <a:bodyPr/>
        <a:lstStyle/>
        <a:p>
          <a:endParaRPr lang="ru-RU"/>
        </a:p>
      </dgm:t>
    </dgm:pt>
  </dgm:ptLst>
  <dgm:cxnLst>
    <dgm:cxn modelId="{69699B0A-4827-427E-A5E8-EA5FD7C76084}" type="presOf" srcId="{595B25CA-0A2A-460C-A4DF-D4E425E55122}" destId="{F12A8B51-1594-4288-8014-3BE5C7D2E878}" srcOrd="0" destOrd="0" presId="urn:microsoft.com/office/officeart/2005/8/layout/default#1"/>
    <dgm:cxn modelId="{4077DDE0-6358-4868-A2AB-4DD65137EBC0}" type="presOf" srcId="{3278BD47-E6C3-46F3-A207-DBB4F806D9D1}" destId="{4998B06F-AE6A-46ED-8B3F-5542CE04F6C2}" srcOrd="0" destOrd="0" presId="urn:microsoft.com/office/officeart/2005/8/layout/default#1"/>
    <dgm:cxn modelId="{9CDCEA6A-55A9-4DA3-BA89-2CCC4AC27560}" type="presOf" srcId="{EE9BC56E-C6E4-4229-916B-0AB9FE36EF27}" destId="{60E491C2-2708-478F-A2AB-2948DCCDF63A}" srcOrd="0" destOrd="0" presId="urn:microsoft.com/office/officeart/2005/8/layout/default#1"/>
    <dgm:cxn modelId="{D7C91B86-6D18-4714-8F34-B1D1626BB984}" srcId="{595B25CA-0A2A-460C-A4DF-D4E425E55122}" destId="{EE9BC56E-C6E4-4229-916B-0AB9FE36EF27}" srcOrd="1" destOrd="0" parTransId="{E338DE19-27CB-44EF-8FEF-3BC1B22D8DE4}" sibTransId="{E08F9DDA-8DBB-4AAA-A59D-19E5378417AC}"/>
    <dgm:cxn modelId="{6E8CC908-E62B-4929-B94A-6D60A42EF711}" type="presOf" srcId="{FA6DCABA-ED8B-43FB-B484-A61E991FE371}" destId="{2BD0708B-8236-4051-A87A-85C412C7DCC2}" srcOrd="0" destOrd="0" presId="urn:microsoft.com/office/officeart/2005/8/layout/default#1"/>
    <dgm:cxn modelId="{BE11E756-005D-49AA-942A-71B43E2F0D04}" type="presOf" srcId="{C708B65F-1F04-41E1-B333-C009A27D3DB8}" destId="{7A01A32F-184E-4CB3-B271-6D4518BB19E0}" srcOrd="0" destOrd="0" presId="urn:microsoft.com/office/officeart/2005/8/layout/default#1"/>
    <dgm:cxn modelId="{71DDD70A-6DC7-41C7-9727-ED0D7ABFA9D3}" srcId="{595B25CA-0A2A-460C-A4DF-D4E425E55122}" destId="{FA6DCABA-ED8B-43FB-B484-A61E991FE371}" srcOrd="4" destOrd="0" parTransId="{1A20A3C0-1B89-4FE8-B85B-CD86A1F0D21F}" sibTransId="{9DD7BFF9-582C-4CF4-837E-E102135D8A89}"/>
    <dgm:cxn modelId="{47C00D24-ACF8-4835-B883-1708A0730860}" srcId="{595B25CA-0A2A-460C-A4DF-D4E425E55122}" destId="{3278BD47-E6C3-46F3-A207-DBB4F806D9D1}" srcOrd="3" destOrd="0" parTransId="{ADAACC19-B289-4B03-817E-32F816EFDC2B}" sibTransId="{61A7A678-E94E-418E-8510-3084963B308F}"/>
    <dgm:cxn modelId="{D9F81E01-5892-49B6-AE04-D77E13DA6429}" type="presOf" srcId="{FCA34230-1363-44AC-B924-47827AC8E92F}" destId="{5015578D-EEEC-403E-82CE-167581E66B1D}" srcOrd="0" destOrd="0" presId="urn:microsoft.com/office/officeart/2005/8/layout/default#1"/>
    <dgm:cxn modelId="{DE382943-E8C4-48FA-8714-A26820E17E94}" srcId="{595B25CA-0A2A-460C-A4DF-D4E425E55122}" destId="{EA0B42DA-6174-404E-9AA9-EEC50C8FA145}" srcOrd="0" destOrd="0" parTransId="{6A09F948-2A34-456D-AE72-D0C9C51F890D}" sibTransId="{7B693C80-6334-427A-83AC-8BFA8B2625F3}"/>
    <dgm:cxn modelId="{AD694F64-DDFA-4555-AEDE-57AD572CA7EF}" srcId="{595B25CA-0A2A-460C-A4DF-D4E425E55122}" destId="{FCA34230-1363-44AC-B924-47827AC8E92F}" srcOrd="2" destOrd="0" parTransId="{C26BD9BD-57F8-4E9D-96D9-6A93EA030C08}" sibTransId="{B1AB24E0-BD09-4E65-AD1D-F1D5D6FA7AB6}"/>
    <dgm:cxn modelId="{DF951BA8-F183-4606-9849-DBC0A8EBB4EE}" srcId="{595B25CA-0A2A-460C-A4DF-D4E425E55122}" destId="{C708B65F-1F04-41E1-B333-C009A27D3DB8}" srcOrd="5" destOrd="0" parTransId="{BC748ABA-4741-42CA-A338-CDB6423F8718}" sibTransId="{D51CDAA0-22DA-4218-A73B-FAD58D456FD1}"/>
    <dgm:cxn modelId="{597A549B-8D1E-419A-8026-BD10935197B0}" type="presOf" srcId="{EA0B42DA-6174-404E-9AA9-EEC50C8FA145}" destId="{1A194A70-4868-4E1D-8329-122A06C53149}" srcOrd="0" destOrd="0" presId="urn:microsoft.com/office/officeart/2005/8/layout/default#1"/>
    <dgm:cxn modelId="{9D0578B1-1B66-4C83-B340-0142C5996D35}" type="presParOf" srcId="{F12A8B51-1594-4288-8014-3BE5C7D2E878}" destId="{1A194A70-4868-4E1D-8329-122A06C53149}" srcOrd="0" destOrd="0" presId="urn:microsoft.com/office/officeart/2005/8/layout/default#1"/>
    <dgm:cxn modelId="{E6A7DEEB-CA68-413A-98D5-DCC81655A84E}" type="presParOf" srcId="{F12A8B51-1594-4288-8014-3BE5C7D2E878}" destId="{E5C395A6-61D6-47BE-B927-53E4636576A5}" srcOrd="1" destOrd="0" presId="urn:microsoft.com/office/officeart/2005/8/layout/default#1"/>
    <dgm:cxn modelId="{56CCB903-F44A-4B2D-A420-1A94256A8F5C}" type="presParOf" srcId="{F12A8B51-1594-4288-8014-3BE5C7D2E878}" destId="{60E491C2-2708-478F-A2AB-2948DCCDF63A}" srcOrd="2" destOrd="0" presId="urn:microsoft.com/office/officeart/2005/8/layout/default#1"/>
    <dgm:cxn modelId="{283B83C9-9DC8-4407-AFA1-BAE2F236A1FA}" type="presParOf" srcId="{F12A8B51-1594-4288-8014-3BE5C7D2E878}" destId="{B09E1F55-5146-4904-9163-7430D89B6D58}" srcOrd="3" destOrd="0" presId="urn:microsoft.com/office/officeart/2005/8/layout/default#1"/>
    <dgm:cxn modelId="{3DCC89F0-164C-4132-B0CA-384DDADEF2C3}" type="presParOf" srcId="{F12A8B51-1594-4288-8014-3BE5C7D2E878}" destId="{5015578D-EEEC-403E-82CE-167581E66B1D}" srcOrd="4" destOrd="0" presId="urn:microsoft.com/office/officeart/2005/8/layout/default#1"/>
    <dgm:cxn modelId="{D3A0F63C-C6FF-4711-AB71-A9F9EE781B2B}" type="presParOf" srcId="{F12A8B51-1594-4288-8014-3BE5C7D2E878}" destId="{D03A55F2-2956-42E9-B7B4-268B14544CCB}" srcOrd="5" destOrd="0" presId="urn:microsoft.com/office/officeart/2005/8/layout/default#1"/>
    <dgm:cxn modelId="{5AE10481-667D-41AA-9FE8-03849CB57F4E}" type="presParOf" srcId="{F12A8B51-1594-4288-8014-3BE5C7D2E878}" destId="{4998B06F-AE6A-46ED-8B3F-5542CE04F6C2}" srcOrd="6" destOrd="0" presId="urn:microsoft.com/office/officeart/2005/8/layout/default#1"/>
    <dgm:cxn modelId="{79C8E1D3-EA61-4283-9B74-9616725BCA84}" type="presParOf" srcId="{F12A8B51-1594-4288-8014-3BE5C7D2E878}" destId="{51CC7875-B59B-4286-A23E-B8A79C615341}" srcOrd="7" destOrd="0" presId="urn:microsoft.com/office/officeart/2005/8/layout/default#1"/>
    <dgm:cxn modelId="{D8332852-9913-4C77-8683-E813D13497D1}" type="presParOf" srcId="{F12A8B51-1594-4288-8014-3BE5C7D2E878}" destId="{2BD0708B-8236-4051-A87A-85C412C7DCC2}" srcOrd="8" destOrd="0" presId="urn:microsoft.com/office/officeart/2005/8/layout/default#1"/>
    <dgm:cxn modelId="{C9E8CC3E-7C08-4FB5-8485-C5A26EA55EEC}" type="presParOf" srcId="{F12A8B51-1594-4288-8014-3BE5C7D2E878}" destId="{E1E32813-4BBA-4338-89E2-14FAE69A949A}" srcOrd="9" destOrd="0" presId="urn:microsoft.com/office/officeart/2005/8/layout/default#1"/>
    <dgm:cxn modelId="{CE345962-43CE-40B7-B6C8-1ED6EEBB011F}" type="presParOf" srcId="{F12A8B51-1594-4288-8014-3BE5C7D2E878}" destId="{7A01A32F-184E-4CB3-B271-6D4518BB19E0}" srcOrd="10" destOrd="0" presId="urn:microsoft.com/office/officeart/2005/8/layout/defaul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A194A70-4868-4E1D-8329-122A06C53149}">
      <dsp:nvSpPr>
        <dsp:cNvPr id="0" name=""/>
        <dsp:cNvSpPr/>
      </dsp:nvSpPr>
      <dsp:spPr>
        <a:xfrm>
          <a:off x="0" y="122844"/>
          <a:ext cx="2857499" cy="1714500"/>
        </a:xfrm>
        <a:prstGeom prst="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6"/>
        </a:lnRef>
        <a:fillRef idx="2">
          <a:schemeClr val="accent6"/>
        </a:fillRef>
        <a:effectRef idx="1">
          <a:schemeClr val="accent6"/>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ru-RU" sz="2400" b="1" kern="1200" dirty="0" smtClean="0">
              <a:solidFill>
                <a:srgbClr val="002060"/>
              </a:solidFill>
            </a:rPr>
            <a:t>Право собственности</a:t>
          </a:r>
          <a:endParaRPr lang="ru-RU" sz="2400" b="1" kern="1200" dirty="0">
            <a:solidFill>
              <a:srgbClr val="002060"/>
            </a:solidFill>
          </a:endParaRPr>
        </a:p>
      </dsp:txBody>
      <dsp:txXfrm>
        <a:off x="0" y="122844"/>
        <a:ext cx="2857499" cy="1714500"/>
      </dsp:txXfrm>
    </dsp:sp>
    <dsp:sp modelId="{60E491C2-2708-478F-A2AB-2948DCCDF63A}">
      <dsp:nvSpPr>
        <dsp:cNvPr id="0" name=""/>
        <dsp:cNvSpPr/>
      </dsp:nvSpPr>
      <dsp:spPr>
        <a:xfrm>
          <a:off x="3143250" y="122844"/>
          <a:ext cx="2857499" cy="1714500"/>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2"/>
        </a:lnRef>
        <a:fillRef idx="2">
          <a:schemeClr val="accent2"/>
        </a:fillRef>
        <a:effectRef idx="1">
          <a:schemeClr val="accent2"/>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ru-RU" sz="2400" b="1" kern="1200" dirty="0" smtClean="0">
              <a:solidFill>
                <a:srgbClr val="002060"/>
              </a:solidFill>
            </a:rPr>
            <a:t>Обязательственное право</a:t>
          </a:r>
          <a:endParaRPr lang="ru-RU" sz="2400" b="1" kern="1200" dirty="0">
            <a:solidFill>
              <a:srgbClr val="002060"/>
            </a:solidFill>
          </a:endParaRPr>
        </a:p>
      </dsp:txBody>
      <dsp:txXfrm>
        <a:off x="3143250" y="122844"/>
        <a:ext cx="2857499" cy="1714500"/>
      </dsp:txXfrm>
    </dsp:sp>
    <dsp:sp modelId="{5015578D-EEEC-403E-82CE-167581E66B1D}">
      <dsp:nvSpPr>
        <dsp:cNvPr id="0" name=""/>
        <dsp:cNvSpPr/>
      </dsp:nvSpPr>
      <dsp:spPr>
        <a:xfrm>
          <a:off x="6286500" y="122844"/>
          <a:ext cx="2857499" cy="1714500"/>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5"/>
        </a:lnRef>
        <a:fillRef idx="2">
          <a:schemeClr val="accent5"/>
        </a:fillRef>
        <a:effectRef idx="1">
          <a:schemeClr val="accent5"/>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ru-RU" sz="2400" b="1" kern="1200" dirty="0" smtClean="0">
              <a:solidFill>
                <a:srgbClr val="C00000"/>
              </a:solidFill>
            </a:rPr>
            <a:t>Семейное право </a:t>
          </a:r>
          <a:endParaRPr lang="ru-RU" sz="2400" b="1" kern="1200" dirty="0">
            <a:solidFill>
              <a:srgbClr val="C00000"/>
            </a:solidFill>
          </a:endParaRPr>
        </a:p>
      </dsp:txBody>
      <dsp:txXfrm>
        <a:off x="6286500" y="122844"/>
        <a:ext cx="2857499" cy="1714500"/>
      </dsp:txXfrm>
    </dsp:sp>
    <dsp:sp modelId="{4998B06F-AE6A-46ED-8B3F-5542CE04F6C2}">
      <dsp:nvSpPr>
        <dsp:cNvPr id="0" name=""/>
        <dsp:cNvSpPr/>
      </dsp:nvSpPr>
      <dsp:spPr>
        <a:xfrm>
          <a:off x="0" y="2123095"/>
          <a:ext cx="2857499" cy="1714500"/>
        </a:xfrm>
        <a:prstGeom prst="rect">
          <a:avLst/>
        </a:prstGeom>
        <a:solidFill>
          <a:srgbClr val="FFC000"/>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ru-RU" sz="2400" b="1" kern="1200" dirty="0" smtClean="0">
              <a:solidFill>
                <a:srgbClr val="002060"/>
              </a:solidFill>
            </a:rPr>
            <a:t>Корпоративное право </a:t>
          </a:r>
          <a:endParaRPr lang="ru-RU" sz="2400" b="1" kern="1200" dirty="0">
            <a:solidFill>
              <a:srgbClr val="002060"/>
            </a:solidFill>
          </a:endParaRPr>
        </a:p>
      </dsp:txBody>
      <dsp:txXfrm>
        <a:off x="0" y="2123095"/>
        <a:ext cx="2857499" cy="1714500"/>
      </dsp:txXfrm>
    </dsp:sp>
    <dsp:sp modelId="{2BD0708B-8236-4051-A87A-85C412C7DCC2}">
      <dsp:nvSpPr>
        <dsp:cNvPr id="0" name=""/>
        <dsp:cNvSpPr/>
      </dsp:nvSpPr>
      <dsp:spPr>
        <a:xfrm>
          <a:off x="3143250" y="2123094"/>
          <a:ext cx="2857499" cy="1714500"/>
        </a:xfrm>
        <a:prstGeom prst="rect">
          <a:avLst/>
        </a:prstGeom>
        <a:solidFill>
          <a:schemeClr val="accent6">
            <a:lumMod val="40000"/>
            <a:lumOff val="6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ru-RU" sz="2400" b="1" kern="1200" dirty="0" smtClean="0">
              <a:solidFill>
                <a:srgbClr val="002060"/>
              </a:solidFill>
            </a:rPr>
            <a:t>Наследственное право</a:t>
          </a:r>
          <a:endParaRPr lang="ru-RU" sz="2400" b="1" kern="1200" dirty="0">
            <a:solidFill>
              <a:srgbClr val="002060"/>
            </a:solidFill>
          </a:endParaRPr>
        </a:p>
      </dsp:txBody>
      <dsp:txXfrm>
        <a:off x="3143250" y="2123094"/>
        <a:ext cx="2857499" cy="1714500"/>
      </dsp:txXfrm>
    </dsp:sp>
    <dsp:sp modelId="{7A01A32F-184E-4CB3-B271-6D4518BB19E0}">
      <dsp:nvSpPr>
        <dsp:cNvPr id="0" name=""/>
        <dsp:cNvSpPr/>
      </dsp:nvSpPr>
      <dsp:spPr>
        <a:xfrm>
          <a:off x="6286500" y="2123094"/>
          <a:ext cx="2857499" cy="1714500"/>
        </a:xfrm>
        <a:prstGeom prst="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3"/>
        </a:lnRef>
        <a:fillRef idx="2">
          <a:schemeClr val="accent3"/>
        </a:fillRef>
        <a:effectRef idx="1">
          <a:schemeClr val="accent3"/>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ru-RU" sz="2400" b="1" kern="1200" dirty="0" smtClean="0">
              <a:solidFill>
                <a:srgbClr val="C00000"/>
              </a:solidFill>
              <a:effectLst>
                <a:outerShdw blurRad="38100" dist="38100" dir="2700000" algn="tl">
                  <a:srgbClr val="000000">
                    <a:alpha val="43137"/>
                  </a:srgbClr>
                </a:outerShdw>
              </a:effectLst>
            </a:rPr>
            <a:t>Право интеллектуальной собственности</a:t>
          </a:r>
          <a:endParaRPr lang="ru-RU" sz="2400" b="1" kern="1200" dirty="0">
            <a:solidFill>
              <a:srgbClr val="C00000"/>
            </a:solidFill>
            <a:effectLst>
              <a:outerShdw blurRad="38100" dist="38100" dir="2700000" algn="tl">
                <a:srgbClr val="000000">
                  <a:alpha val="43137"/>
                </a:srgbClr>
              </a:outerShdw>
            </a:effectLst>
          </a:endParaRPr>
        </a:p>
      </dsp:txBody>
      <dsp:txXfrm>
        <a:off x="6286500" y="2123094"/>
        <a:ext cx="2857499" cy="17145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037D88-649C-4733-B60B-7864390A6A51}" type="datetimeFigureOut">
              <a:rPr lang="ru-RU" smtClean="0"/>
              <a:pPr/>
              <a:t>02.03.2021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783B18-F99C-4325-AE9C-567E953A5561}"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Образ слайда 1"/>
          <p:cNvSpPr>
            <a:spLocks noGrp="1" noRot="1" noChangeAspect="1" noTextEdit="1"/>
          </p:cNvSpPr>
          <p:nvPr>
            <p:ph type="sldImg"/>
          </p:nvPr>
        </p:nvSpPr>
        <p:spPr bwMode="auto">
          <a:noFill/>
          <a:ln>
            <a:solidFill>
              <a:srgbClr val="000000"/>
            </a:solidFill>
            <a:miter lim="800000"/>
            <a:headEnd/>
            <a:tailEnd/>
          </a:ln>
        </p:spPr>
      </p:sp>
      <p:sp>
        <p:nvSpPr>
          <p:cNvPr id="14339" name="Заметки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ru-RU" smtClean="0"/>
          </a:p>
        </p:txBody>
      </p:sp>
      <p:sp>
        <p:nvSpPr>
          <p:cNvPr id="13316" name="Номер слайда 3"/>
          <p:cNvSpPr>
            <a:spLocks noGrp="1"/>
          </p:cNvSpPr>
          <p:nvPr>
            <p:ph type="sldNum" sz="quarter" idx="5"/>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157909E6-D2AD-4FFE-BF0F-1E7F4BD8E50E}" type="slidenum">
              <a:rPr lang="ru-RU" smtClean="0"/>
              <a:pPr fontAlgn="base">
                <a:spcBef>
                  <a:spcPct val="0"/>
                </a:spcBef>
                <a:spcAft>
                  <a:spcPct val="0"/>
                </a:spcAft>
                <a:defRPr/>
              </a:pPr>
              <a:t>2</a:t>
            </a:fld>
            <a:endParaRPr lang="ru-R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5A69578-7D51-4D37-9395-2DAB8DD658A5}" type="datetimeFigureOut">
              <a:rPr lang="ru-RU" smtClean="0"/>
              <a:pPr/>
              <a:t>02.03.2021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5A69578-7D51-4D37-9395-2DAB8DD658A5}" type="datetimeFigureOut">
              <a:rPr lang="ru-RU" smtClean="0"/>
              <a:pPr/>
              <a:t>02.03.2021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5A69578-7D51-4D37-9395-2DAB8DD658A5}" type="datetimeFigureOut">
              <a:rPr lang="ru-RU" smtClean="0"/>
              <a:pPr/>
              <a:t>02.03.2021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5A69578-7D51-4D37-9395-2DAB8DD658A5}" type="datetimeFigureOut">
              <a:rPr lang="ru-RU" smtClean="0"/>
              <a:pPr/>
              <a:t>02.03.2021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5A69578-7D51-4D37-9395-2DAB8DD658A5}" type="datetimeFigureOut">
              <a:rPr lang="ru-RU" smtClean="0"/>
              <a:pPr/>
              <a:t>02.03.2021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5A69578-7D51-4D37-9395-2DAB8DD658A5}" type="datetimeFigureOut">
              <a:rPr lang="ru-RU" smtClean="0"/>
              <a:pPr/>
              <a:t>02.03.2021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5A69578-7D51-4D37-9395-2DAB8DD658A5}" type="datetimeFigureOut">
              <a:rPr lang="ru-RU" smtClean="0"/>
              <a:pPr/>
              <a:t>02.03.2021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5A69578-7D51-4D37-9395-2DAB8DD658A5}" type="datetimeFigureOut">
              <a:rPr lang="ru-RU" smtClean="0"/>
              <a:pPr/>
              <a:t>02.03.2021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5A69578-7D51-4D37-9395-2DAB8DD658A5}" type="datetimeFigureOut">
              <a:rPr lang="ru-RU" smtClean="0"/>
              <a:pPr/>
              <a:t>02.03.2021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5A69578-7D51-4D37-9395-2DAB8DD658A5}" type="datetimeFigureOut">
              <a:rPr lang="ru-RU" smtClean="0"/>
              <a:pPr/>
              <a:t>02.03.2021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5A69578-7D51-4D37-9395-2DAB8DD658A5}" type="datetimeFigureOut">
              <a:rPr lang="ru-RU" smtClean="0"/>
              <a:pPr/>
              <a:t>02.03.2021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EC1FCEA-BD95-4E18-9B3E-C279948E815A}"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69578-7D51-4D37-9395-2DAB8DD658A5}" type="datetimeFigureOut">
              <a:rPr lang="ru-RU" smtClean="0"/>
              <a:pPr/>
              <a:t>02.03.2021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C1FCEA-BD95-4E18-9B3E-C279948E815A}"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umip.ru/authors-right-2/dogovory/"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http://www.wipo.int/treaties/en/ShowResults.jsp?lang=en&amp;treaty_id=2"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hyperlink" Target="http://www.copyright.ru/documents/avtorskoe_pravo/pravoobladateli/" TargetMode="External"/><Relationship Id="rId3" Type="http://schemas.openxmlformats.org/officeDocument/2006/relationships/hyperlink" Target="http://www.copyright.ru/ru/documents/zashita_avtorskih_prav/znak_ohrani_avtorskih_i_smegnih_prav/" TargetMode="External"/><Relationship Id="rId7" Type="http://schemas.openxmlformats.org/officeDocument/2006/relationships/hyperlink" Target="http://www.copyright.ru/documents/avtorskoe_pravo/" TargetMode="External"/><Relationship Id="rId2" Type="http://schemas.openxmlformats.org/officeDocument/2006/relationships/hyperlink" Target="http://www.copyright.ru/" TargetMode="External"/><Relationship Id="rId1" Type="http://schemas.openxmlformats.org/officeDocument/2006/relationships/slideLayout" Target="../slideLayouts/slideLayout6.xml"/><Relationship Id="rId6" Type="http://schemas.openxmlformats.org/officeDocument/2006/relationships/hyperlink" Target="http://www.copyright.ru/library/zakonodatelstvo/gk_rf_obschee_zakonodatel/grazhdanskii_kodeks_RF_4_chast/glava_70__avtorskoe_pravo/1271_znak_ohrany_avtorskogo_prava/" TargetMode="External"/><Relationship Id="rId5" Type="http://schemas.openxmlformats.org/officeDocument/2006/relationships/hyperlink" Target="http://www.copyright.ru/ru/documents/registraciy_avtorskih_prav/" TargetMode="External"/><Relationship Id="rId4" Type="http://schemas.openxmlformats.org/officeDocument/2006/relationships/hyperlink" Target="http://www.copyright.ru/documents/zashita_prav_internet/copyright_in_site/" TargetMode="External"/><Relationship Id="rId9" Type="http://schemas.openxmlformats.org/officeDocument/2006/relationships/image" Target="../media/image13.jpeg"/></Relationships>
</file>

<file path=ppt/slides/_rels/slide24.xml.rels><?xml version="1.0" encoding="UTF-8" standalone="yes"?>
<Relationships xmlns="http://schemas.openxmlformats.org/package/2006/relationships"><Relationship Id="rId3" Type="http://schemas.openxmlformats.org/officeDocument/2006/relationships/hyperlink" Target="http://www.copyright.ru/ru/library/zakonodatelstvo/gk_rf_obschee_zakonodatel/grazhdanskii_kodeks_RF_4_chast/glava_70__avtorskoe_pravo/1257-1258_avtor_soavtor/" TargetMode="External"/><Relationship Id="rId2" Type="http://schemas.openxmlformats.org/officeDocument/2006/relationships/image" Target="../media/image13.jpeg"/><Relationship Id="rId1" Type="http://schemas.openxmlformats.org/officeDocument/2006/relationships/slideLayout" Target="../slideLayouts/slideLayout6.xml"/><Relationship Id="rId4" Type="http://schemas.openxmlformats.org/officeDocument/2006/relationships/hyperlink" Target="http://www.copyright.ru/ru/documents/avtorskoe_pravo/pravoobladateli/avtorskoe_pravo_sostaviteley_i_perevodchikov/"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www.copyright.ru/ru/documents/registraciy_avtorskih_prav/" TargetMode="External"/><Relationship Id="rId3" Type="http://schemas.openxmlformats.org/officeDocument/2006/relationships/hyperlink" Target="http://www.copyright.ru/ru/library/zakonodatelstvo/gk_rf_obschee_zakonodatel/grazhdanskii_kodeks_RF_4_chast/glava_70__avtorskoe_pravo/" TargetMode="External"/><Relationship Id="rId7" Type="http://schemas.openxmlformats.org/officeDocument/2006/relationships/hyperlink" Target="http://www.copyright.ru/ru/library/zakonodatelstvo/gk_rf_obschee_zakonodatel/grazhdanskii_kodeks_RF_4_chast/glava_69_obschie_pologeniy/1245_voznagrazhdenie/" TargetMode="External"/><Relationship Id="rId2" Type="http://schemas.openxmlformats.org/officeDocument/2006/relationships/hyperlink" Target="http://www.copyright.ru/ru/library/zakonodatelstvo/gk_rf_obschee_zakonodatel/grazhdanskii_kodeks_RF_4_chast/glava_70__avtorskoe_pravo/1255_avtorskie_prava/" TargetMode="External"/><Relationship Id="rId1" Type="http://schemas.openxmlformats.org/officeDocument/2006/relationships/slideLayout" Target="../slideLayouts/slideLayout6.xml"/><Relationship Id="rId6" Type="http://schemas.openxmlformats.org/officeDocument/2006/relationships/hyperlink" Target="http://copyright.ru/ru/library/zakonodatelstvo/gk_rf_obschee_zakonodatel/grazhdanskii_kodeks_RF_4_chast/glava_70__avtorskoe_pravo/1270_isklyuchitelnoe_pravo/" TargetMode="External"/><Relationship Id="rId5" Type="http://schemas.openxmlformats.org/officeDocument/2006/relationships/hyperlink" Target="http://www.copyright.ru/ru/documents/avtorskoe_pravo/pravoobladateli/isklyuchitelnoe_pravo_proizvedenie/" TargetMode="External"/><Relationship Id="rId4" Type="http://schemas.openxmlformats.org/officeDocument/2006/relationships/hyperlink" Target="http://www.copyright.ru/ru/documents/avtorskoe_pravo/avtorskie_prava/lichnie_ne_imushchestvennie_avtorskie_prava/" TargetMode="External"/><Relationship Id="rId9" Type="http://schemas.openxmlformats.org/officeDocument/2006/relationships/image" Target="../media/image13.jpeg"/></Relationships>
</file>

<file path=ppt/slides/_rels/slide26.xml.rels><?xml version="1.0" encoding="UTF-8" standalone="yes"?>
<Relationships xmlns="http://schemas.openxmlformats.org/package/2006/relationships"><Relationship Id="rId3" Type="http://schemas.openxmlformats.org/officeDocument/2006/relationships/hyperlink" Target="http://www.copyright.ru/ru/documents/avtorskoe_pravo/pravoobladateli/avtorskoe_pravo_na_slugebnie_proizvedeniya/" TargetMode="External"/><Relationship Id="rId2" Type="http://schemas.openxmlformats.org/officeDocument/2006/relationships/hyperlink" Target="http://www.copyright.ru/ru/documents/avtorskoe_pravo/pravoobladateli/soavtorstvo/" TargetMode="External"/><Relationship Id="rId1" Type="http://schemas.openxmlformats.org/officeDocument/2006/relationships/slideLayout" Target="../slideLayouts/slideLayout6.xml"/><Relationship Id="rId5" Type="http://schemas.openxmlformats.org/officeDocument/2006/relationships/image" Target="../media/image13.jpeg"/><Relationship Id="rId4" Type="http://schemas.openxmlformats.org/officeDocument/2006/relationships/hyperlink" Target="http://www.copyright.ru/ru/documents/avtorskoe_pravo/peredacha_avtorskih_prav/perehod_imushchestvennih_avtorskih_prav_v_poryadke_nasledovaniya/"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www.copyright.ru/ru/documents/avtorskoe_pravo/pravoobladateli/avtorskoe_pravo_na_slugebnie_proizvedeniya/" TargetMode="External"/><Relationship Id="rId2" Type="http://schemas.openxmlformats.org/officeDocument/2006/relationships/hyperlink" Target="http://www.copyright.ru/ru/documents/avtorskoe_pravo/pravoobladateli/isklyuchitelnoe_pravo_proizvedenie/" TargetMode="External"/><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28.xml.rels><?xml version="1.0" encoding="UTF-8" standalone="yes"?>
<Relationships xmlns="http://schemas.openxmlformats.org/package/2006/relationships"><Relationship Id="rId3" Type="http://schemas.openxmlformats.org/officeDocument/2006/relationships/hyperlink" Target="https://www.copyright.ru/documents/organizatsii/RAO_Rossiyskoe_avtorskoe_obshchestvo/" TargetMode="External"/><Relationship Id="rId2" Type="http://schemas.openxmlformats.org/officeDocument/2006/relationships/hyperlink" Target="https://www.copyright.ru/go/?url=aHR0cDovL3d3dy5ycC11bmlvbi5ydQ==&amp;sign=51758b93019bec9264a51dc83e592785dc0fb2bb5c07af1714f15ed243acc4c7" TargetMode="External"/><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29.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hyperlink" Target="https://www.copyright.ru/ru/documents/organizatsii/vois_vserossiyskaya_organizatsiya_intellektualnoy_sobstvennosti" TargetMode="External"/><Relationship Id="rId7" Type="http://schemas.openxmlformats.org/officeDocument/2006/relationships/image" Target="../media/image16.jpeg"/><Relationship Id="rId12" Type="http://schemas.openxmlformats.org/officeDocument/2006/relationships/image" Target="../media/image21.jpeg"/><Relationship Id="rId2" Type="http://schemas.openxmlformats.org/officeDocument/2006/relationships/hyperlink" Target="https://www.copyright.ru/ru/documents/organizatsii/RAO_Rossiyskoe_avtorskoe_obshchestvo/" TargetMode="External"/><Relationship Id="rId1" Type="http://schemas.openxmlformats.org/officeDocument/2006/relationships/slideLayout" Target="../slideLayouts/slideLayout6.xml"/><Relationship Id="rId6" Type="http://schemas.openxmlformats.org/officeDocument/2006/relationships/image" Target="../media/image15.jpeg"/><Relationship Id="rId11" Type="http://schemas.openxmlformats.org/officeDocument/2006/relationships/image" Target="../media/image20.jpeg"/><Relationship Id="rId5" Type="http://schemas.openxmlformats.org/officeDocument/2006/relationships/image" Target="../media/image14.png"/><Relationship Id="rId10" Type="http://schemas.openxmlformats.org/officeDocument/2006/relationships/image" Target="../media/image19.jpeg"/><Relationship Id="rId4" Type="http://schemas.openxmlformats.org/officeDocument/2006/relationships/image" Target="../media/image13.jpeg"/><Relationship Id="rId9" Type="http://schemas.openxmlformats.org/officeDocument/2006/relationships/image" Target="../media/image18.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www.copyright.ru/library/stati_knigi/obshie_voprosi/registratsiya_patentovanie/"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www.copyright.ru/ru/library/zakonodatelstvo/gk_rf_obschee_zakonodatel/grazhdanskii_kodeks_RF_4_chast/glava_69_obschie_pologeniy/statya_1243_ispolnenie_okup_dogovorov/" TargetMode="External"/><Relationship Id="rId2" Type="http://schemas.openxmlformats.org/officeDocument/2006/relationships/hyperlink" Target="http://www.copyright.ru/ru/documents/registraciy_avtorskih_prav/registratsiya_imen_psevdonim/" TargetMode="External"/><Relationship Id="rId1" Type="http://schemas.openxmlformats.org/officeDocument/2006/relationships/slideLayout" Target="../slideLayouts/slideLayout6.xml"/><Relationship Id="rId5" Type="http://schemas.openxmlformats.org/officeDocument/2006/relationships/image" Target="../media/image13.jpeg"/><Relationship Id="rId4" Type="http://schemas.openxmlformats.org/officeDocument/2006/relationships/hyperlink" Target="http://www.copyright.ru/ru/documents/avtorskoe_pravo/avtorskie_prava/dokazatelstvo_avtorstva/"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www.consultant.ru/cons/cgi/online.cgi?req=doc&amp;base=LAW&amp;n=48633&amp;fld=134&amp;dst=100007,0&amp;rnd=0.9003070730393814" TargetMode="Externa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
            <a:ext cx="9144000" cy="980727"/>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2800" b="1" dirty="0" smtClean="0">
                <a:solidFill>
                  <a:srgbClr val="C00000"/>
                </a:solidFill>
                <a:effectLst>
                  <a:outerShdw blurRad="38100" dist="38100" dir="2700000" algn="tl">
                    <a:srgbClr val="000000">
                      <a:alpha val="43137"/>
                    </a:srgbClr>
                  </a:outerShdw>
                </a:effectLst>
              </a:rPr>
              <a:t>Актуальные проблемы правовой защиты</a:t>
            </a:r>
            <a:br>
              <a:rPr lang="ru-RU" sz="2800" b="1" dirty="0" smtClean="0">
                <a:solidFill>
                  <a:srgbClr val="C00000"/>
                </a:solidFill>
                <a:effectLst>
                  <a:outerShdw blurRad="38100" dist="38100" dir="2700000" algn="tl">
                    <a:srgbClr val="000000">
                      <a:alpha val="43137"/>
                    </a:srgbClr>
                  </a:outerShdw>
                </a:effectLst>
              </a:rPr>
            </a:br>
            <a:r>
              <a:rPr lang="ru-RU" sz="2800" b="1" dirty="0" smtClean="0">
                <a:solidFill>
                  <a:srgbClr val="C00000"/>
                </a:solidFill>
                <a:effectLst>
                  <a:outerShdw blurRad="38100" dist="38100" dir="2700000" algn="tl">
                    <a:srgbClr val="000000">
                      <a:alpha val="43137"/>
                    </a:srgbClr>
                  </a:outerShdw>
                </a:effectLst>
              </a:rPr>
              <a:t>интеллектуальной собственности (ИС)</a:t>
            </a:r>
            <a:endParaRPr lang="ru-RU" sz="2800" dirty="0">
              <a:solidFill>
                <a:srgbClr val="C00000"/>
              </a:solidFill>
              <a:effectLst>
                <a:outerShdw blurRad="38100" dist="38100" dir="2700000" algn="tl">
                  <a:srgbClr val="000000">
                    <a:alpha val="43137"/>
                  </a:srgbClr>
                </a:outerShdw>
              </a:effectLst>
            </a:endParaRPr>
          </a:p>
        </p:txBody>
      </p:sp>
      <p:sp>
        <p:nvSpPr>
          <p:cNvPr id="3" name="Подзаголовок 2"/>
          <p:cNvSpPr>
            <a:spLocks noGrp="1"/>
          </p:cNvSpPr>
          <p:nvPr>
            <p:ph type="subTitle" idx="1"/>
          </p:nvPr>
        </p:nvSpPr>
        <p:spPr>
          <a:xfrm>
            <a:off x="0" y="3356992"/>
            <a:ext cx="8964488" cy="1752600"/>
          </a:xfrm>
        </p:spPr>
        <p:txBody>
          <a:bodyPr>
            <a:noAutofit/>
          </a:bodyPr>
          <a:lstStyle/>
          <a:p>
            <a:pPr marL="514350" indent="-514350"/>
            <a:r>
              <a:rPr lang="ru-RU" sz="2400" b="1" dirty="0" smtClean="0">
                <a:solidFill>
                  <a:srgbClr val="002060"/>
                </a:solidFill>
              </a:rPr>
              <a:t>1. Понятие  ИС: ее составляющие и правовая база</a:t>
            </a:r>
          </a:p>
          <a:p>
            <a:pPr marL="514350" indent="-514350"/>
            <a:r>
              <a:rPr lang="ru-RU" sz="2400" b="1" dirty="0" smtClean="0">
                <a:solidFill>
                  <a:srgbClr val="002060"/>
                </a:solidFill>
              </a:rPr>
              <a:t>2. История развития ИС</a:t>
            </a:r>
          </a:p>
          <a:p>
            <a:pPr marL="514350" indent="-514350"/>
            <a:r>
              <a:rPr lang="ru-RU" sz="2400" b="1" dirty="0" smtClean="0">
                <a:solidFill>
                  <a:srgbClr val="002060"/>
                </a:solidFill>
              </a:rPr>
              <a:t>3. Роль ИС в социально-экономическом развитии России</a:t>
            </a:r>
          </a:p>
          <a:p>
            <a:pPr>
              <a:lnSpc>
                <a:spcPct val="70000"/>
              </a:lnSpc>
            </a:pPr>
            <a:r>
              <a:rPr lang="ru-RU" sz="2400" b="1" dirty="0" smtClean="0">
                <a:solidFill>
                  <a:srgbClr val="002060"/>
                </a:solidFill>
              </a:rPr>
              <a:t>		</a:t>
            </a:r>
          </a:p>
          <a:p>
            <a:pPr>
              <a:lnSpc>
                <a:spcPct val="70000"/>
              </a:lnSpc>
            </a:pPr>
            <a:r>
              <a:rPr lang="ru-RU" sz="2400" b="1" dirty="0" smtClean="0">
                <a:solidFill>
                  <a:srgbClr val="002060"/>
                </a:solidFill>
              </a:rPr>
              <a:t>		</a:t>
            </a:r>
          </a:p>
          <a:p>
            <a:pPr>
              <a:lnSpc>
                <a:spcPct val="70000"/>
              </a:lnSpc>
            </a:pPr>
            <a:endParaRPr lang="ru-RU" sz="2400" b="1" i="1" dirty="0">
              <a:solidFill>
                <a:srgbClr val="C00000"/>
              </a:solidFill>
            </a:endParaRPr>
          </a:p>
        </p:txBody>
      </p:sp>
      <p:sp>
        <p:nvSpPr>
          <p:cNvPr id="1026" name="AutoShape 2" descr="Картинки по запросу интеллектуальная собственность это"/>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28" name="AutoShape 4" descr="Картинки по запросу интеллектуальная собственность это"/>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30" name="AutoShape 6" descr="Картинки по запросу интеллектуальная собственность это"/>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1031" name="Picture 7" descr="C:\Documents and Settings\User\Рабочий стол\22.jpg"/>
          <p:cNvPicPr>
            <a:picLocks noChangeAspect="1" noChangeArrowheads="1"/>
          </p:cNvPicPr>
          <p:nvPr/>
        </p:nvPicPr>
        <p:blipFill>
          <a:blip r:embed="rId2" cstate="print"/>
          <a:srcRect/>
          <a:stretch>
            <a:fillRect/>
          </a:stretch>
        </p:blipFill>
        <p:spPr bwMode="auto">
          <a:xfrm>
            <a:off x="0" y="1052736"/>
            <a:ext cx="2509146" cy="1872208"/>
          </a:xfrm>
          <a:prstGeom prst="rect">
            <a:avLst/>
          </a:prstGeom>
          <a:noFill/>
        </p:spPr>
      </p:pic>
      <p:sp>
        <p:nvSpPr>
          <p:cNvPr id="1033" name="AutoShape 9" descr="Картинки по запросу интеллектуальная собственность"/>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1034" name="Picture 10" descr="C:\Documents and Settings\User\Рабочий стол\555.jpg"/>
          <p:cNvPicPr>
            <a:picLocks noChangeAspect="1" noChangeArrowheads="1"/>
          </p:cNvPicPr>
          <p:nvPr/>
        </p:nvPicPr>
        <p:blipFill>
          <a:blip r:embed="rId3" cstate="print"/>
          <a:srcRect/>
          <a:stretch>
            <a:fillRect/>
          </a:stretch>
        </p:blipFill>
        <p:spPr bwMode="auto">
          <a:xfrm>
            <a:off x="6084168" y="1052736"/>
            <a:ext cx="3059832" cy="199220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64704"/>
            <a:ext cx="9144000" cy="83099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tabLst>
                <a:tab pos="354013" algn="l"/>
              </a:tabLst>
            </a:pPr>
            <a:r>
              <a:rPr lang="ru-RU" sz="2400" b="1" i="1" dirty="0" smtClean="0">
                <a:solidFill>
                  <a:srgbClr val="002060"/>
                </a:solidFill>
              </a:rPr>
              <a:t>	Интеллектуальные </a:t>
            </a:r>
            <a:r>
              <a:rPr lang="ru-RU" sz="2400" b="1" i="1" dirty="0">
                <a:solidFill>
                  <a:srgbClr val="002060"/>
                </a:solidFill>
              </a:rPr>
              <a:t>права</a:t>
            </a:r>
            <a:r>
              <a:rPr lang="ru-RU" sz="2400" b="1" dirty="0">
                <a:solidFill>
                  <a:srgbClr val="002060"/>
                </a:solidFill>
              </a:rPr>
              <a:t> – это права, которые </a:t>
            </a:r>
            <a:r>
              <a:rPr lang="ru-RU" sz="2400" b="1" dirty="0" smtClean="0">
                <a:solidFill>
                  <a:srgbClr val="002060"/>
                </a:solidFill>
              </a:rPr>
              <a:t>признаются </a:t>
            </a:r>
            <a:r>
              <a:rPr lang="ru-RU" sz="2400" b="1" dirty="0">
                <a:solidFill>
                  <a:srgbClr val="002060"/>
                </a:solidFill>
              </a:rPr>
              <a:t>законом на объекты интеллектуальной собственности.</a:t>
            </a:r>
          </a:p>
        </p:txBody>
      </p:sp>
      <p:sp>
        <p:nvSpPr>
          <p:cNvPr id="4" name="Заголовок 1"/>
          <p:cNvSpPr>
            <a:spLocks noGrp="1"/>
          </p:cNvSpPr>
          <p:nvPr>
            <p:ph type="title"/>
          </p:nvPr>
        </p:nvSpPr>
        <p:spPr>
          <a:xfrm>
            <a:off x="0" y="0"/>
            <a:ext cx="9144000" cy="692696"/>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pPr>
              <a:lnSpc>
                <a:spcPct val="70000"/>
              </a:lnSpc>
            </a:pPr>
            <a:r>
              <a:rPr lang="ru-RU" b="1" dirty="0" smtClean="0">
                <a:solidFill>
                  <a:srgbClr val="C00000"/>
                </a:solidFill>
              </a:rPr>
              <a:t/>
            </a:r>
            <a:br>
              <a:rPr lang="ru-RU" b="1" dirty="0" smtClean="0">
                <a:solidFill>
                  <a:srgbClr val="C00000"/>
                </a:solidFill>
              </a:rPr>
            </a:br>
            <a:r>
              <a:rPr lang="ru-RU" sz="3600" b="1" dirty="0" smtClean="0">
                <a:solidFill>
                  <a:srgbClr val="C00000"/>
                </a:solidFill>
              </a:rPr>
              <a:t>Интеллектуальные права (ИП)</a:t>
            </a:r>
            <a:r>
              <a:rPr lang="ru-RU" b="1" dirty="0" smtClean="0"/>
              <a:t/>
            </a:r>
            <a:br>
              <a:rPr lang="ru-RU" b="1" dirty="0" smtClean="0"/>
            </a:br>
            <a:endParaRPr lang="ru-RU" dirty="0"/>
          </a:p>
        </p:txBody>
      </p:sp>
      <p:pic>
        <p:nvPicPr>
          <p:cNvPr id="60418" name="Picture 2" descr="Интеллектуальные права: виды"/>
          <p:cNvPicPr>
            <a:picLocks noChangeAspect="1" noChangeArrowheads="1"/>
          </p:cNvPicPr>
          <p:nvPr/>
        </p:nvPicPr>
        <p:blipFill>
          <a:blip r:embed="rId2" cstate="print"/>
          <a:srcRect/>
          <a:stretch>
            <a:fillRect/>
          </a:stretch>
        </p:blipFill>
        <p:spPr bwMode="auto">
          <a:xfrm>
            <a:off x="0" y="1628800"/>
            <a:ext cx="9105901" cy="36004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pic>
      <p:sp>
        <p:nvSpPr>
          <p:cNvPr id="6" name="Прямоугольник 5"/>
          <p:cNvSpPr/>
          <p:nvPr/>
        </p:nvSpPr>
        <p:spPr>
          <a:xfrm>
            <a:off x="0" y="5288340"/>
            <a:ext cx="9144000" cy="15696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ru-RU" sz="2400" dirty="0">
                <a:solidFill>
                  <a:srgbClr val="002060"/>
                </a:solidFill>
              </a:rPr>
              <a:t> </a:t>
            </a:r>
            <a:r>
              <a:rPr lang="ru-RU" sz="2400" dirty="0" smtClean="0">
                <a:solidFill>
                  <a:srgbClr val="002060"/>
                </a:solidFill>
              </a:rPr>
              <a:t>	1. </a:t>
            </a:r>
            <a:r>
              <a:rPr lang="ru-RU" sz="2400" b="1" dirty="0" smtClean="0">
                <a:solidFill>
                  <a:srgbClr val="002060"/>
                </a:solidFill>
              </a:rPr>
              <a:t>Исключительное </a:t>
            </a:r>
            <a:r>
              <a:rPr lang="ru-RU" sz="2400" b="1" dirty="0">
                <a:solidFill>
                  <a:srgbClr val="002060"/>
                </a:solidFill>
              </a:rPr>
              <a:t>право</a:t>
            </a:r>
            <a:r>
              <a:rPr lang="ru-RU" sz="2400" dirty="0">
                <a:solidFill>
                  <a:srgbClr val="002060"/>
                </a:solidFill>
              </a:rPr>
              <a:t> – это право использовать объекты </a:t>
            </a:r>
            <a:r>
              <a:rPr lang="ru-RU" sz="2400" dirty="0" smtClean="0">
                <a:solidFill>
                  <a:srgbClr val="002060"/>
                </a:solidFill>
              </a:rPr>
              <a:t>ИС в </a:t>
            </a:r>
            <a:r>
              <a:rPr lang="ru-RU" sz="2400" dirty="0">
                <a:solidFill>
                  <a:srgbClr val="002060"/>
                </a:solidFill>
              </a:rPr>
              <a:t>любой форме и любыми способами. Одновременно </a:t>
            </a:r>
            <a:r>
              <a:rPr lang="ru-RU" sz="2400" dirty="0" err="1" smtClean="0">
                <a:solidFill>
                  <a:srgbClr val="002060"/>
                </a:solidFill>
              </a:rPr>
              <a:t>исключи-тельное</a:t>
            </a:r>
            <a:r>
              <a:rPr lang="ru-RU" sz="2400" dirty="0" smtClean="0">
                <a:solidFill>
                  <a:srgbClr val="002060"/>
                </a:solidFill>
              </a:rPr>
              <a:t> </a:t>
            </a:r>
            <a:r>
              <a:rPr lang="ru-RU" sz="2400" dirty="0">
                <a:solidFill>
                  <a:srgbClr val="002060"/>
                </a:solidFill>
              </a:rPr>
              <a:t>право </a:t>
            </a:r>
            <a:r>
              <a:rPr lang="ru-RU" sz="2400" dirty="0" smtClean="0">
                <a:solidFill>
                  <a:srgbClr val="002060"/>
                </a:solidFill>
              </a:rPr>
              <a:t>запрещает третьим </a:t>
            </a:r>
            <a:r>
              <a:rPr lang="ru-RU" sz="2400" dirty="0">
                <a:solidFill>
                  <a:srgbClr val="002060"/>
                </a:solidFill>
              </a:rPr>
              <a:t>лицам осуществлять </a:t>
            </a:r>
            <a:r>
              <a:rPr lang="ru-RU" sz="2400" dirty="0" err="1" smtClean="0">
                <a:solidFill>
                  <a:srgbClr val="002060"/>
                </a:solidFill>
              </a:rPr>
              <a:t>использо-вание</a:t>
            </a:r>
            <a:r>
              <a:rPr lang="ru-RU" sz="2400" dirty="0" smtClean="0">
                <a:solidFill>
                  <a:srgbClr val="002060"/>
                </a:solidFill>
              </a:rPr>
              <a:t> объектов ИС без согласия </a:t>
            </a:r>
            <a:r>
              <a:rPr lang="ru-RU" sz="2400" dirty="0">
                <a:solidFill>
                  <a:srgbClr val="002060"/>
                </a:solidFill>
              </a:rPr>
              <a:t>правообладателя.</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836712"/>
            <a:ext cx="9144000" cy="310854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ru-RU" sz="2800" b="1" dirty="0" smtClean="0">
                <a:solidFill>
                  <a:srgbClr val="002060"/>
                </a:solidFill>
              </a:rPr>
              <a:t>2. Личные </a:t>
            </a:r>
            <a:r>
              <a:rPr lang="ru-RU" sz="2800" b="1" dirty="0">
                <a:solidFill>
                  <a:srgbClr val="002060"/>
                </a:solidFill>
              </a:rPr>
              <a:t>неимущественные права</a:t>
            </a:r>
            <a:r>
              <a:rPr lang="ru-RU" sz="2800" dirty="0">
                <a:solidFill>
                  <a:srgbClr val="002060"/>
                </a:solidFill>
              </a:rPr>
              <a:t> – это права гражданина-автора объекта </a:t>
            </a:r>
            <a:r>
              <a:rPr lang="ru-RU" sz="2800" dirty="0" smtClean="0">
                <a:solidFill>
                  <a:srgbClr val="002060"/>
                </a:solidFill>
              </a:rPr>
              <a:t>ИС. </a:t>
            </a:r>
          </a:p>
          <a:p>
            <a:pPr algn="ctr"/>
            <a:r>
              <a:rPr lang="ru-RU" sz="2800" dirty="0" smtClean="0">
                <a:solidFill>
                  <a:srgbClr val="002060"/>
                </a:solidFill>
              </a:rPr>
              <a:t>Возникают </a:t>
            </a:r>
            <a:r>
              <a:rPr lang="ru-RU" sz="2800" dirty="0">
                <a:solidFill>
                  <a:srgbClr val="002060"/>
                </a:solidFill>
              </a:rPr>
              <a:t>только в случаях, предусмотренных законом.</a:t>
            </a:r>
            <a:r>
              <a:rPr lang="ru-RU" sz="2800" dirty="0" smtClean="0">
                <a:solidFill>
                  <a:srgbClr val="002060"/>
                </a:solidFill>
              </a:rPr>
              <a:t/>
            </a:r>
            <a:br>
              <a:rPr lang="ru-RU" sz="2800" dirty="0" smtClean="0">
                <a:solidFill>
                  <a:srgbClr val="002060"/>
                </a:solidFill>
              </a:rPr>
            </a:br>
            <a:r>
              <a:rPr lang="ru-RU" sz="2800" b="1" dirty="0" smtClean="0">
                <a:solidFill>
                  <a:srgbClr val="002060"/>
                </a:solidFill>
              </a:rPr>
              <a:t>3.</a:t>
            </a:r>
            <a:r>
              <a:rPr lang="ru-RU" sz="2800" dirty="0">
                <a:solidFill>
                  <a:srgbClr val="002060"/>
                </a:solidFill>
              </a:rPr>
              <a:t> </a:t>
            </a:r>
            <a:r>
              <a:rPr lang="ru-RU" sz="2800" b="1" dirty="0">
                <a:solidFill>
                  <a:srgbClr val="002060"/>
                </a:solidFill>
              </a:rPr>
              <a:t>Иные права</a:t>
            </a:r>
            <a:r>
              <a:rPr lang="ru-RU" sz="2800" dirty="0">
                <a:solidFill>
                  <a:srgbClr val="002060"/>
                </a:solidFill>
              </a:rPr>
              <a:t> по своей природе разнородны и выделены в отдельную группу, т.к. не могут быть отнесены ни к первой, ни ко второй. </a:t>
            </a:r>
            <a:endParaRPr lang="ru-RU" sz="2800" dirty="0" smtClean="0">
              <a:solidFill>
                <a:srgbClr val="002060"/>
              </a:solidFill>
            </a:endParaRPr>
          </a:p>
          <a:p>
            <a:pPr algn="ctr"/>
            <a:r>
              <a:rPr lang="ru-RU" sz="2800" dirty="0" smtClean="0">
                <a:solidFill>
                  <a:srgbClr val="002060"/>
                </a:solidFill>
              </a:rPr>
              <a:t>Примерами </a:t>
            </a:r>
            <a:r>
              <a:rPr lang="ru-RU" sz="2800" dirty="0">
                <a:solidFill>
                  <a:srgbClr val="002060"/>
                </a:solidFill>
              </a:rPr>
              <a:t>являются право доступа, право следования.</a:t>
            </a:r>
          </a:p>
        </p:txBody>
      </p:sp>
      <p:sp>
        <p:nvSpPr>
          <p:cNvPr id="4" name="Заголовок 1"/>
          <p:cNvSpPr>
            <a:spLocks noGrp="1"/>
          </p:cNvSpPr>
          <p:nvPr>
            <p:ph type="title"/>
          </p:nvPr>
        </p:nvSpPr>
        <p:spPr>
          <a:xfrm>
            <a:off x="0" y="0"/>
            <a:ext cx="9144000" cy="765175"/>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pPr>
              <a:lnSpc>
                <a:spcPct val="70000"/>
              </a:lnSpc>
            </a:pPr>
            <a:r>
              <a:rPr lang="ru-RU" b="1" dirty="0" smtClean="0">
                <a:solidFill>
                  <a:srgbClr val="C00000"/>
                </a:solidFill>
              </a:rPr>
              <a:t/>
            </a:r>
            <a:br>
              <a:rPr lang="ru-RU" b="1" dirty="0" smtClean="0">
                <a:solidFill>
                  <a:srgbClr val="C00000"/>
                </a:solidFill>
              </a:rPr>
            </a:br>
            <a:r>
              <a:rPr lang="ru-RU" sz="3600" b="1" dirty="0" smtClean="0">
                <a:solidFill>
                  <a:srgbClr val="C00000"/>
                </a:solidFill>
              </a:rPr>
              <a:t>Интеллектуальные права (ИП)</a:t>
            </a:r>
            <a:r>
              <a:rPr lang="ru-RU" b="1" dirty="0" smtClean="0"/>
              <a:t/>
            </a:r>
            <a:br>
              <a:rPr lang="ru-RU" b="1" dirty="0" smtClean="0"/>
            </a:br>
            <a:endParaRPr lang="ru-RU" dirty="0"/>
          </a:p>
        </p:txBody>
      </p:sp>
      <p:sp>
        <p:nvSpPr>
          <p:cNvPr id="5" name="Прямоугольник 4"/>
          <p:cNvSpPr/>
          <p:nvPr/>
        </p:nvSpPr>
        <p:spPr>
          <a:xfrm>
            <a:off x="0" y="4077072"/>
            <a:ext cx="9144000" cy="267765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fontAlgn="base"/>
            <a:r>
              <a:rPr lang="ru-RU" sz="2400" b="1" dirty="0">
                <a:solidFill>
                  <a:srgbClr val="C00000"/>
                </a:solidFill>
              </a:rPr>
              <a:t>Передача интеллектуальной собственности.</a:t>
            </a:r>
            <a:br>
              <a:rPr lang="ru-RU" sz="2400" b="1" dirty="0">
                <a:solidFill>
                  <a:srgbClr val="C00000"/>
                </a:solidFill>
              </a:rPr>
            </a:br>
            <a:endParaRPr lang="ru-RU" sz="2400" b="1" dirty="0">
              <a:solidFill>
                <a:srgbClr val="C00000"/>
              </a:solidFill>
            </a:endParaRPr>
          </a:p>
          <a:p>
            <a:pPr algn="ctr" fontAlgn="base"/>
            <a:r>
              <a:rPr lang="ru-RU" sz="2400" dirty="0" smtClean="0">
                <a:solidFill>
                  <a:srgbClr val="C00000"/>
                </a:solidFill>
              </a:rPr>
              <a:t>ИС не </a:t>
            </a:r>
            <a:r>
              <a:rPr lang="ru-RU" sz="2400" dirty="0">
                <a:solidFill>
                  <a:srgbClr val="C00000"/>
                </a:solidFill>
              </a:rPr>
              <a:t>может быть передана, т.к. является нематериальным объектом. </a:t>
            </a:r>
            <a:r>
              <a:rPr lang="ru-RU" sz="2400" dirty="0" smtClean="0">
                <a:solidFill>
                  <a:srgbClr val="C00000"/>
                </a:solidFill>
              </a:rPr>
              <a:t>Передать </a:t>
            </a:r>
            <a:r>
              <a:rPr lang="ru-RU" sz="2400" dirty="0">
                <a:solidFill>
                  <a:srgbClr val="C00000"/>
                </a:solidFill>
              </a:rPr>
              <a:t>можно только интеллектуальные права на нее, в первую очередь </a:t>
            </a:r>
            <a:r>
              <a:rPr lang="ru-RU" sz="2400" b="1" i="1" dirty="0">
                <a:solidFill>
                  <a:srgbClr val="C00000"/>
                </a:solidFill>
              </a:rPr>
              <a:t>исключительное право</a:t>
            </a:r>
            <a:r>
              <a:rPr lang="ru-RU" sz="2400" dirty="0">
                <a:solidFill>
                  <a:srgbClr val="C00000"/>
                </a:solidFill>
              </a:rPr>
              <a:t>. </a:t>
            </a:r>
            <a:endParaRPr lang="ru-RU" sz="2400" dirty="0" smtClean="0">
              <a:solidFill>
                <a:srgbClr val="C00000"/>
              </a:solidFill>
            </a:endParaRPr>
          </a:p>
          <a:p>
            <a:pPr algn="ctr" fontAlgn="base"/>
            <a:r>
              <a:rPr lang="ru-RU" sz="2400" dirty="0" smtClean="0">
                <a:solidFill>
                  <a:srgbClr val="C00000"/>
                </a:solidFill>
              </a:rPr>
              <a:t>Основные </a:t>
            </a:r>
            <a:r>
              <a:rPr lang="ru-RU" sz="2400" dirty="0">
                <a:solidFill>
                  <a:srgbClr val="C00000"/>
                </a:solidFill>
              </a:rPr>
              <a:t>формы распоряжения исключительным правом </a:t>
            </a:r>
            <a:r>
              <a:rPr lang="ru-RU" sz="2400" dirty="0" smtClean="0">
                <a:solidFill>
                  <a:srgbClr val="C00000"/>
                </a:solidFill>
              </a:rPr>
              <a:t>:</a:t>
            </a:r>
          </a:p>
          <a:p>
            <a:pPr algn="ctr" fontAlgn="base"/>
            <a:endParaRPr lang="ru-RU" sz="2400" dirty="0">
              <a:solidFill>
                <a:srgbClr val="C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836712"/>
            <a:ext cx="9144000" cy="59708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ru-RU" sz="2800" dirty="0" smtClean="0">
                <a:solidFill>
                  <a:srgbClr val="002060"/>
                </a:solidFill>
              </a:rPr>
              <a:t>1.</a:t>
            </a:r>
            <a:r>
              <a:rPr lang="ru-RU" sz="2800" dirty="0">
                <a:solidFill>
                  <a:srgbClr val="002060"/>
                </a:solidFill>
              </a:rPr>
              <a:t> </a:t>
            </a:r>
            <a:r>
              <a:rPr lang="ru-RU" sz="2800" b="1" dirty="0">
                <a:solidFill>
                  <a:srgbClr val="002060"/>
                </a:solidFill>
              </a:rPr>
              <a:t>Отчуждение исключительного права, </a:t>
            </a:r>
            <a:r>
              <a:rPr lang="ru-RU" sz="2800" dirty="0">
                <a:solidFill>
                  <a:srgbClr val="002060"/>
                </a:solidFill>
              </a:rPr>
              <a:t>т.е. </a:t>
            </a:r>
            <a:r>
              <a:rPr lang="ru-RU" sz="2800" dirty="0">
                <a:solidFill>
                  <a:srgbClr val="002060"/>
                </a:solidFill>
                <a:hlinkClick r:id="rId2" tooltip="Передача авторских прав на произведения"/>
              </a:rPr>
              <a:t>передача исключительного права</a:t>
            </a:r>
            <a:r>
              <a:rPr lang="ru-RU" sz="2800" dirty="0">
                <a:solidFill>
                  <a:srgbClr val="002060"/>
                </a:solidFill>
              </a:rPr>
              <a:t> в полном объеме от одного лица к другому. При этом предыдущий правообладатель </a:t>
            </a:r>
            <a:r>
              <a:rPr lang="ru-RU" sz="2800" dirty="0" err="1" smtClean="0">
                <a:solidFill>
                  <a:srgbClr val="002060"/>
                </a:solidFill>
              </a:rPr>
              <a:t>пол-ностью</a:t>
            </a:r>
            <a:r>
              <a:rPr lang="ru-RU" sz="2800" dirty="0" smtClean="0">
                <a:solidFill>
                  <a:srgbClr val="002060"/>
                </a:solidFill>
              </a:rPr>
              <a:t> </a:t>
            </a:r>
            <a:r>
              <a:rPr lang="ru-RU" sz="2800" dirty="0">
                <a:solidFill>
                  <a:srgbClr val="002060"/>
                </a:solidFill>
              </a:rPr>
              <a:t>утрачивает юридическую возможность </a:t>
            </a:r>
            <a:r>
              <a:rPr lang="ru-RU" sz="2800" dirty="0" err="1" smtClean="0">
                <a:solidFill>
                  <a:srgbClr val="002060"/>
                </a:solidFill>
              </a:rPr>
              <a:t>использо-вать</a:t>
            </a:r>
            <a:r>
              <a:rPr lang="ru-RU" sz="2800" dirty="0" smtClean="0">
                <a:solidFill>
                  <a:srgbClr val="002060"/>
                </a:solidFill>
              </a:rPr>
              <a:t> </a:t>
            </a:r>
            <a:r>
              <a:rPr lang="ru-RU" sz="2800" dirty="0">
                <a:solidFill>
                  <a:srgbClr val="002060"/>
                </a:solidFill>
              </a:rPr>
              <a:t>объект ИС</a:t>
            </a:r>
            <a:r>
              <a:rPr lang="ru-RU" sz="2800" dirty="0" smtClean="0">
                <a:solidFill>
                  <a:srgbClr val="002060"/>
                </a:solidFill>
              </a:rPr>
              <a:t>.</a:t>
            </a:r>
          </a:p>
          <a:p>
            <a:pPr algn="just"/>
            <a:r>
              <a:rPr lang="ru-RU" sz="2800" dirty="0" smtClean="0">
                <a:solidFill>
                  <a:srgbClr val="002060"/>
                </a:solidFill>
              </a:rPr>
              <a:t/>
            </a:r>
            <a:br>
              <a:rPr lang="ru-RU" sz="2800" dirty="0" smtClean="0">
                <a:solidFill>
                  <a:srgbClr val="002060"/>
                </a:solidFill>
              </a:rPr>
            </a:br>
            <a:r>
              <a:rPr lang="ru-RU" sz="2800" dirty="0" smtClean="0">
                <a:solidFill>
                  <a:srgbClr val="002060"/>
                </a:solidFill>
              </a:rPr>
              <a:t/>
            </a:r>
            <a:br>
              <a:rPr lang="ru-RU" sz="2800" dirty="0" smtClean="0">
                <a:solidFill>
                  <a:srgbClr val="002060"/>
                </a:solidFill>
              </a:rPr>
            </a:br>
            <a:endParaRPr lang="ru-RU" sz="2800" dirty="0" smtClean="0">
              <a:solidFill>
                <a:srgbClr val="002060"/>
              </a:solidFill>
            </a:endParaRPr>
          </a:p>
          <a:p>
            <a:pPr algn="just"/>
            <a:r>
              <a:rPr lang="ru-RU" sz="2800" dirty="0" smtClean="0">
                <a:solidFill>
                  <a:srgbClr val="002060"/>
                </a:solidFill>
              </a:rPr>
              <a:t>2. </a:t>
            </a:r>
            <a:r>
              <a:rPr lang="ru-RU" sz="2800" dirty="0">
                <a:solidFill>
                  <a:srgbClr val="002060"/>
                </a:solidFill>
              </a:rPr>
              <a:t>Предоставление права использовать объект ИС</a:t>
            </a:r>
            <a:r>
              <a:rPr lang="ru-RU" sz="2800" b="1" dirty="0">
                <a:solidFill>
                  <a:srgbClr val="002060"/>
                </a:solidFill>
              </a:rPr>
              <a:t> </a:t>
            </a:r>
            <a:r>
              <a:rPr lang="ru-RU" sz="2800" dirty="0">
                <a:solidFill>
                  <a:srgbClr val="002060"/>
                </a:solidFill>
              </a:rPr>
              <a:t>по </a:t>
            </a:r>
            <a:r>
              <a:rPr lang="ru-RU" sz="2800" b="1" dirty="0" err="1" smtClean="0">
                <a:solidFill>
                  <a:srgbClr val="002060"/>
                </a:solidFill>
              </a:rPr>
              <a:t>ли-цензионному</a:t>
            </a:r>
            <a:r>
              <a:rPr lang="ru-RU" sz="2800" b="1" dirty="0" smtClean="0">
                <a:solidFill>
                  <a:srgbClr val="002060"/>
                </a:solidFill>
              </a:rPr>
              <a:t> </a:t>
            </a:r>
            <a:r>
              <a:rPr lang="ru-RU" sz="2800" b="1" dirty="0">
                <a:solidFill>
                  <a:srgbClr val="002060"/>
                </a:solidFill>
              </a:rPr>
              <a:t>договору</a:t>
            </a:r>
            <a:r>
              <a:rPr lang="ru-RU" sz="2800" dirty="0">
                <a:solidFill>
                  <a:srgbClr val="002060"/>
                </a:solidFill>
              </a:rPr>
              <a:t>. Исключительное право </a:t>
            </a:r>
            <a:r>
              <a:rPr lang="ru-RU" sz="2800" dirty="0" err="1" smtClean="0">
                <a:solidFill>
                  <a:srgbClr val="002060"/>
                </a:solidFill>
              </a:rPr>
              <a:t>сохра-няется</a:t>
            </a:r>
            <a:r>
              <a:rPr lang="ru-RU" sz="2800" dirty="0" smtClean="0">
                <a:solidFill>
                  <a:srgbClr val="002060"/>
                </a:solidFill>
              </a:rPr>
              <a:t> </a:t>
            </a:r>
            <a:r>
              <a:rPr lang="ru-RU" sz="2800" dirty="0">
                <a:solidFill>
                  <a:srgbClr val="002060"/>
                </a:solidFill>
              </a:rPr>
              <a:t>за правообладателем, однако другое лицо (лицензиат) получает право использовать объект в объеме, установленном лицензионным договором</a:t>
            </a:r>
            <a:r>
              <a:rPr lang="ru-RU" sz="2800" dirty="0" smtClean="0">
                <a:solidFill>
                  <a:srgbClr val="002060"/>
                </a:solidFill>
              </a:rPr>
              <a:t>.</a:t>
            </a:r>
            <a:r>
              <a:rPr lang="ru-RU" dirty="0" smtClean="0"/>
              <a:t/>
            </a:r>
            <a:br>
              <a:rPr lang="ru-RU" dirty="0" smtClean="0"/>
            </a:br>
            <a:endParaRPr lang="ru-RU" dirty="0"/>
          </a:p>
        </p:txBody>
      </p:sp>
      <p:sp>
        <p:nvSpPr>
          <p:cNvPr id="4" name="Заголовок 1"/>
          <p:cNvSpPr>
            <a:spLocks noGrp="1"/>
          </p:cNvSpPr>
          <p:nvPr>
            <p:ph type="title"/>
          </p:nvPr>
        </p:nvSpPr>
        <p:spPr>
          <a:xfrm>
            <a:off x="0" y="0"/>
            <a:ext cx="9144000" cy="764704"/>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pPr>
              <a:lnSpc>
                <a:spcPct val="70000"/>
              </a:lnSpc>
            </a:pPr>
            <a:r>
              <a:rPr lang="ru-RU" b="1" dirty="0" smtClean="0">
                <a:solidFill>
                  <a:srgbClr val="C00000"/>
                </a:solidFill>
              </a:rPr>
              <a:t/>
            </a:r>
            <a:br>
              <a:rPr lang="ru-RU" b="1" dirty="0" smtClean="0">
                <a:solidFill>
                  <a:srgbClr val="C00000"/>
                </a:solidFill>
              </a:rPr>
            </a:br>
            <a:r>
              <a:rPr lang="ru-RU" sz="3600" b="1" dirty="0" smtClean="0">
                <a:solidFill>
                  <a:srgbClr val="C00000"/>
                </a:solidFill>
              </a:rPr>
              <a:t>Интеллектуальные права (ИП)</a:t>
            </a:r>
            <a:r>
              <a:rPr lang="ru-RU" b="1" dirty="0" smtClean="0"/>
              <a:t/>
            </a:r>
            <a:br>
              <a:rPr lang="ru-RU" b="1" dirty="0" smtClean="0"/>
            </a:br>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836712"/>
          </a:xfrm>
        </p:spPr>
        <p:style>
          <a:lnRef idx="1">
            <a:schemeClr val="accent6"/>
          </a:lnRef>
          <a:fillRef idx="2">
            <a:schemeClr val="accent6"/>
          </a:fillRef>
          <a:effectRef idx="1">
            <a:schemeClr val="accent6"/>
          </a:effectRef>
          <a:fontRef idx="minor">
            <a:schemeClr val="dk1"/>
          </a:fontRef>
        </p:style>
        <p:txBody>
          <a:bodyPr>
            <a:normAutofit/>
          </a:bodyPr>
          <a:lstStyle/>
          <a:p>
            <a:r>
              <a:rPr lang="ru-RU" sz="3600" b="1" dirty="0" smtClean="0">
                <a:solidFill>
                  <a:srgbClr val="002060"/>
                </a:solidFill>
                <a:effectLst>
                  <a:outerShdw blurRad="38100" dist="38100" dir="2700000" algn="tl">
                    <a:srgbClr val="000000">
                      <a:alpha val="43137"/>
                    </a:srgbClr>
                  </a:outerShdw>
                </a:effectLst>
              </a:rPr>
              <a:t>ИНТЕЛЛЕКТУАЛЬНАЯ СОБСТВЕННОСТЬ</a:t>
            </a:r>
            <a:endParaRPr lang="ru-RU" sz="3600" b="1" dirty="0">
              <a:solidFill>
                <a:srgbClr val="002060"/>
              </a:solidFill>
              <a:effectLst>
                <a:outerShdw blurRad="38100" dist="38100" dir="2700000" algn="tl">
                  <a:srgbClr val="000000">
                    <a:alpha val="43137"/>
                  </a:srgbClr>
                </a:outerShdw>
              </a:effectLst>
            </a:endParaRPr>
          </a:p>
        </p:txBody>
      </p:sp>
      <p:pic>
        <p:nvPicPr>
          <p:cNvPr id="48130" name="Picture 2" descr="Смежные права и интеллектуальная собственность"/>
          <p:cNvPicPr>
            <a:picLocks noChangeAspect="1" noChangeArrowheads="1"/>
          </p:cNvPicPr>
          <p:nvPr/>
        </p:nvPicPr>
        <p:blipFill>
          <a:blip r:embed="rId2" cstate="print"/>
          <a:srcRect/>
          <a:stretch>
            <a:fillRect/>
          </a:stretch>
        </p:blipFill>
        <p:spPr bwMode="auto">
          <a:xfrm>
            <a:off x="0" y="980728"/>
            <a:ext cx="9144000" cy="587727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Похожее изображение"/>
          <p:cNvPicPr>
            <a:picLocks noChangeAspect="1" noChangeArrowheads="1"/>
          </p:cNvPicPr>
          <p:nvPr/>
        </p:nvPicPr>
        <p:blipFill>
          <a:blip r:embed="rId2" cstate="print"/>
          <a:srcRect/>
          <a:stretch>
            <a:fillRect/>
          </a:stretch>
        </p:blipFill>
        <p:spPr bwMode="auto">
          <a:xfrm>
            <a:off x="0" y="908720"/>
            <a:ext cx="9144000" cy="5949280"/>
          </a:xfrm>
          <a:prstGeom prst="rect">
            <a:avLst/>
          </a:prstGeom>
          <a:noFill/>
          <a:ln>
            <a:solidFill>
              <a:srgbClr val="2D0993"/>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Заголовок 1"/>
          <p:cNvSpPr>
            <a:spLocks noGrp="1"/>
          </p:cNvSpPr>
          <p:nvPr>
            <p:ph type="title"/>
          </p:nvPr>
        </p:nvSpPr>
        <p:spPr>
          <a:xfrm>
            <a:off x="0" y="0"/>
            <a:ext cx="9144000" cy="836613"/>
          </a:xfr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rmAutofit/>
          </a:bodyPr>
          <a:lstStyle/>
          <a:p>
            <a:r>
              <a:rPr lang="ru-RU" sz="3600" b="1" dirty="0" smtClean="0">
                <a:solidFill>
                  <a:srgbClr val="002060"/>
                </a:solidFill>
                <a:effectLst>
                  <a:outerShdw blurRad="38100" dist="38100" dir="2700000" algn="tl">
                    <a:srgbClr val="000000">
                      <a:alpha val="43137"/>
                    </a:srgbClr>
                  </a:outerShdw>
                </a:effectLst>
              </a:rPr>
              <a:t>ИНТЕЛЛЕКТУАЛЬНАЯ СОБСТВЕННОСТЬ</a:t>
            </a:r>
            <a:endParaRPr lang="ru-RU" sz="3600" b="1" dirty="0">
              <a:solidFill>
                <a:srgbClr val="002060"/>
              </a:solidFill>
              <a:effectLst>
                <a:outerShdw blurRad="38100" dist="38100" dir="2700000" algn="tl">
                  <a:srgbClr val="000000">
                    <a:alpha val="43137"/>
                  </a:srgb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Похожее изображение"/>
          <p:cNvPicPr>
            <a:picLocks noChangeAspect="1" noChangeArrowheads="1"/>
          </p:cNvPicPr>
          <p:nvPr/>
        </p:nvPicPr>
        <p:blipFill>
          <a:blip r:embed="rId2" cstate="print"/>
          <a:srcRect/>
          <a:stretch>
            <a:fillRect/>
          </a:stretch>
        </p:blipFill>
        <p:spPr bwMode="auto">
          <a:xfrm>
            <a:off x="0" y="836712"/>
            <a:ext cx="9144000" cy="6021288"/>
          </a:xfrm>
          <a:prstGeom prst="rect">
            <a:avLst/>
          </a:prstGeom>
          <a:noFill/>
        </p:spPr>
      </p:pic>
      <p:sp>
        <p:nvSpPr>
          <p:cNvPr id="4" name="Заголовок 1"/>
          <p:cNvSpPr>
            <a:spLocks noGrp="1"/>
          </p:cNvSpPr>
          <p:nvPr>
            <p:ph type="title"/>
          </p:nvPr>
        </p:nvSpPr>
        <p:spPr>
          <a:xfrm>
            <a:off x="0" y="0"/>
            <a:ext cx="9144000" cy="765175"/>
          </a:xfrm>
          <a:ln w="28575">
            <a:solidFill>
              <a:srgbClr val="FF0000"/>
            </a:solidFill>
          </a:ln>
        </p:spPr>
        <p:style>
          <a:lnRef idx="1">
            <a:schemeClr val="accent6"/>
          </a:lnRef>
          <a:fillRef idx="2">
            <a:schemeClr val="accent6"/>
          </a:fillRef>
          <a:effectRef idx="1">
            <a:schemeClr val="accent6"/>
          </a:effectRef>
          <a:fontRef idx="minor">
            <a:schemeClr val="dk1"/>
          </a:fontRef>
        </p:style>
        <p:txBody>
          <a:bodyPr>
            <a:normAutofit/>
          </a:bodyPr>
          <a:lstStyle/>
          <a:p>
            <a:r>
              <a:rPr lang="ru-RU" sz="3600" b="1" dirty="0" smtClean="0">
                <a:solidFill>
                  <a:srgbClr val="002060"/>
                </a:solidFill>
                <a:effectLst>
                  <a:outerShdw blurRad="38100" dist="38100" dir="2700000" algn="tl">
                    <a:srgbClr val="000000">
                      <a:alpha val="43137"/>
                    </a:srgbClr>
                  </a:outerShdw>
                </a:effectLst>
              </a:rPr>
              <a:t>ИНТЕЛЛЕКТУАЛЬНАЯ СОБСТВЕННОСТЬ</a:t>
            </a:r>
            <a:endParaRPr lang="ru-RU" sz="3600" b="1" dirty="0">
              <a:solidFill>
                <a:srgbClr val="002060"/>
              </a:solidFill>
              <a:effectLst>
                <a:outerShdw blurRad="38100" dist="38100" dir="2700000" algn="tl">
                  <a:srgbClr val="000000">
                    <a:alpha val="43137"/>
                  </a:srgb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Рис.9. Интеллектуальная собственность в «облаке» и в стадии конкретных решений в связи с использованием методов недобросовестной конкуренции."/>
          <p:cNvPicPr>
            <a:picLocks noChangeAspect="1" noChangeArrowheads="1"/>
          </p:cNvPicPr>
          <p:nvPr/>
        </p:nvPicPr>
        <p:blipFill>
          <a:blip r:embed="rId2" cstate="print"/>
          <a:srcRect/>
          <a:stretch>
            <a:fillRect/>
          </a:stretch>
        </p:blipFill>
        <p:spPr bwMode="auto">
          <a:xfrm>
            <a:off x="0" y="764703"/>
            <a:ext cx="9144000" cy="6093297"/>
          </a:xfrm>
          <a:prstGeom prst="rect">
            <a:avLst/>
          </a:prstGeom>
          <a:noFill/>
        </p:spPr>
      </p:pic>
      <p:sp>
        <p:nvSpPr>
          <p:cNvPr id="4" name="Заголовок 1"/>
          <p:cNvSpPr>
            <a:spLocks noGrp="1"/>
          </p:cNvSpPr>
          <p:nvPr>
            <p:ph type="title"/>
          </p:nvPr>
        </p:nvSpPr>
        <p:spPr>
          <a:xfrm>
            <a:off x="0" y="0"/>
            <a:ext cx="9144000" cy="620688"/>
          </a:xfrm>
        </p:spPr>
        <p:style>
          <a:lnRef idx="1">
            <a:schemeClr val="accent6"/>
          </a:lnRef>
          <a:fillRef idx="2">
            <a:schemeClr val="accent6"/>
          </a:fillRef>
          <a:effectRef idx="1">
            <a:schemeClr val="accent6"/>
          </a:effectRef>
          <a:fontRef idx="minor">
            <a:schemeClr val="dk1"/>
          </a:fontRef>
        </p:style>
        <p:txBody>
          <a:bodyPr>
            <a:normAutofit fontScale="90000"/>
          </a:bodyPr>
          <a:lstStyle/>
          <a:p>
            <a:r>
              <a:rPr lang="ru-RU" sz="3600" b="1" dirty="0" smtClean="0">
                <a:solidFill>
                  <a:srgbClr val="002060"/>
                </a:solidFill>
                <a:effectLst>
                  <a:outerShdw blurRad="38100" dist="38100" dir="2700000" algn="tl">
                    <a:srgbClr val="000000">
                      <a:alpha val="43137"/>
                    </a:srgbClr>
                  </a:outerShdw>
                </a:effectLst>
              </a:rPr>
              <a:t>ИНТЕЛЛЕКТУАЛЬНАЯ СОБСТВЕННОСТЬ</a:t>
            </a:r>
            <a:endParaRPr lang="ru-RU" sz="3600" b="1" dirty="0">
              <a:solidFill>
                <a:srgbClr val="002060"/>
              </a:solidFill>
              <a:effectLst>
                <a:outerShdw blurRad="38100" dist="38100" dir="2700000" algn="tl">
                  <a:srgbClr val="000000">
                    <a:alpha val="43137"/>
                  </a:srgbClr>
                </a:outerShdw>
              </a:effectLst>
            </a:endParaRPr>
          </a:p>
        </p:txBody>
      </p:sp>
      <p:sp>
        <p:nvSpPr>
          <p:cNvPr id="5" name="Заголовок 1"/>
          <p:cNvSpPr txBox="1">
            <a:spLocks/>
          </p:cNvSpPr>
          <p:nvPr/>
        </p:nvSpPr>
        <p:spPr>
          <a:xfrm>
            <a:off x="0" y="0"/>
            <a:ext cx="9144000" cy="765175"/>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ru-RU" sz="3200" b="1"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n-lt"/>
                <a:ea typeface="+mn-ea"/>
                <a:cs typeface="+mn-cs"/>
              </a:rPr>
              <a:t>ИНТЕЛЛЕКТУАЛЬНАЯ СОБСТВЕННОСТЬ</a:t>
            </a:r>
          </a:p>
        </p:txBody>
      </p:sp>
      <p:sp>
        <p:nvSpPr>
          <p:cNvPr id="6" name="Прямоугольник 5"/>
          <p:cNvSpPr/>
          <p:nvPr/>
        </p:nvSpPr>
        <p:spPr>
          <a:xfrm>
            <a:off x="0" y="4653136"/>
            <a:ext cx="9144000" cy="369332"/>
          </a:xfrm>
          <a:prstGeom prst="rect">
            <a:avLst/>
          </a:prstGeom>
        </p:spPr>
        <p:txBody>
          <a:bodyPr wrap="square">
            <a:spAutoFit/>
          </a:bodyPr>
          <a:lstStyle/>
          <a:p>
            <a:pPr algn="ctr"/>
            <a:r>
              <a:rPr lang="ru-RU" b="1" dirty="0">
                <a:solidFill>
                  <a:srgbClr val="C00000"/>
                </a:solidFill>
              </a:rPr>
              <a:t>ОБЛАСТЬ </a:t>
            </a:r>
            <a:r>
              <a:rPr lang="ru-RU" b="1" dirty="0" smtClean="0">
                <a:solidFill>
                  <a:srgbClr val="C00000"/>
                </a:solidFill>
              </a:rPr>
              <a:t>	ПРАВОВОЙ 				ОПРЕДЕЛЕННОСТИ</a:t>
            </a:r>
            <a:endParaRPr lang="ru-RU" b="1" dirty="0">
              <a:solidFill>
                <a:srgbClr val="C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Интеллектуальная собственность: защита"/>
          <p:cNvPicPr>
            <a:picLocks noChangeAspect="1" noChangeArrowheads="1"/>
          </p:cNvPicPr>
          <p:nvPr/>
        </p:nvPicPr>
        <p:blipFill>
          <a:blip r:embed="rId2" cstate="print"/>
          <a:srcRect/>
          <a:stretch>
            <a:fillRect/>
          </a:stretch>
        </p:blipFill>
        <p:spPr bwMode="auto">
          <a:xfrm>
            <a:off x="0" y="908720"/>
            <a:ext cx="9149039" cy="4392488"/>
          </a:xfrm>
          <a:prstGeom prst="rect">
            <a:avLst/>
          </a:prstGeom>
        </p:spPr>
        <p:style>
          <a:lnRef idx="1">
            <a:schemeClr val="accent3"/>
          </a:lnRef>
          <a:fillRef idx="2">
            <a:schemeClr val="accent3"/>
          </a:fillRef>
          <a:effectRef idx="1">
            <a:schemeClr val="accent3"/>
          </a:effectRef>
          <a:fontRef idx="minor">
            <a:schemeClr val="dk1"/>
          </a:fontRef>
        </p:style>
      </p:pic>
      <p:sp>
        <p:nvSpPr>
          <p:cNvPr id="4" name="Заголовок 1"/>
          <p:cNvSpPr>
            <a:spLocks noGrp="1"/>
          </p:cNvSpPr>
          <p:nvPr>
            <p:ph type="title"/>
          </p:nvPr>
        </p:nvSpPr>
        <p:spPr>
          <a:xfrm>
            <a:off x="0" y="0"/>
            <a:ext cx="9144000" cy="836712"/>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rmAutofit/>
          </a:bodyPr>
          <a:lstStyle/>
          <a:p>
            <a:r>
              <a:rPr lang="ru-RU" sz="3600" b="1" dirty="0" smtClean="0">
                <a:solidFill>
                  <a:srgbClr val="002060"/>
                </a:solidFill>
                <a:effectLst>
                  <a:outerShdw blurRad="38100" dist="38100" dir="2700000" algn="tl">
                    <a:srgbClr val="000000">
                      <a:alpha val="43137"/>
                    </a:srgbClr>
                  </a:outerShdw>
                </a:effectLst>
              </a:rPr>
              <a:t>ИНТЕЛЛЕКТУАЛЬНАЯ СОБСТВЕННОСТЬ</a:t>
            </a:r>
            <a:endParaRPr lang="ru-RU" sz="3600" b="1" dirty="0">
              <a:solidFill>
                <a:srgbClr val="002060"/>
              </a:solidFill>
              <a:effectLst>
                <a:outerShdw blurRad="38100" dist="38100" dir="2700000" algn="tl">
                  <a:srgbClr val="000000">
                    <a:alpha val="43137"/>
                  </a:srgb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pPr>
              <a:lnSpc>
                <a:spcPct val="65000"/>
              </a:lnSpc>
            </a:pPr>
            <a:r>
              <a:rPr lang="ru-RU" sz="3200" b="1" dirty="0" smtClean="0">
                <a:solidFill>
                  <a:srgbClr val="C00000"/>
                </a:solidFill>
              </a:rPr>
              <a:t>Интеллектуальная собственность  (ИС)</a:t>
            </a:r>
            <a:br>
              <a:rPr lang="ru-RU" sz="3200" b="1" dirty="0" smtClean="0">
                <a:solidFill>
                  <a:srgbClr val="C00000"/>
                </a:solidFill>
              </a:rPr>
            </a:br>
            <a:r>
              <a:rPr lang="ru-RU" sz="3200" b="1" dirty="0" smtClean="0">
                <a:solidFill>
                  <a:srgbClr val="C00000"/>
                </a:solidFill>
              </a:rPr>
              <a:t>в национальном и международном праве</a:t>
            </a:r>
            <a:endParaRPr lang="ru-RU" sz="3200" b="1" dirty="0">
              <a:solidFill>
                <a:srgbClr val="C00000"/>
              </a:solidFill>
            </a:endParaRPr>
          </a:p>
        </p:txBody>
      </p:sp>
      <p:sp>
        <p:nvSpPr>
          <p:cNvPr id="3" name="Прямоугольник 2"/>
          <p:cNvSpPr/>
          <p:nvPr/>
        </p:nvSpPr>
        <p:spPr>
          <a:xfrm>
            <a:off x="0" y="1052736"/>
            <a:ext cx="9144000" cy="161980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just">
              <a:lnSpc>
                <a:spcPct val="70000"/>
              </a:lnSpc>
            </a:pPr>
            <a:r>
              <a:rPr lang="ru-RU" sz="2800" b="1" dirty="0" smtClean="0">
                <a:solidFill>
                  <a:srgbClr val="002060"/>
                </a:solidFill>
              </a:rPr>
              <a:t>	Всемирная </a:t>
            </a:r>
            <a:r>
              <a:rPr lang="ru-RU" sz="2800" b="1" dirty="0">
                <a:solidFill>
                  <a:srgbClr val="002060"/>
                </a:solidFill>
              </a:rPr>
              <a:t>организация интеллектуальной </a:t>
            </a:r>
            <a:r>
              <a:rPr lang="ru-RU" sz="2800" b="1" dirty="0" err="1" smtClean="0">
                <a:solidFill>
                  <a:srgbClr val="002060"/>
                </a:solidFill>
              </a:rPr>
              <a:t>собст-венности</a:t>
            </a:r>
            <a:r>
              <a:rPr lang="ru-RU" sz="2800" b="1" dirty="0" smtClean="0">
                <a:solidFill>
                  <a:srgbClr val="002060"/>
                </a:solidFill>
              </a:rPr>
              <a:t> </a:t>
            </a:r>
            <a:r>
              <a:rPr lang="ru-RU" sz="2800" b="1" dirty="0">
                <a:solidFill>
                  <a:srgbClr val="002060"/>
                </a:solidFill>
              </a:rPr>
              <a:t>(ВОИС) – это глобальный </a:t>
            </a:r>
            <a:r>
              <a:rPr lang="ru-RU" sz="2800" b="1" dirty="0" smtClean="0">
                <a:solidFill>
                  <a:srgbClr val="002060"/>
                </a:solidFill>
              </a:rPr>
              <a:t>форум</a:t>
            </a:r>
            <a:r>
              <a:rPr lang="ru-RU" sz="2800" b="1" dirty="0">
                <a:solidFill>
                  <a:srgbClr val="002060"/>
                </a:solidFill>
              </a:rPr>
              <a:t>, </a:t>
            </a:r>
            <a:r>
              <a:rPr lang="ru-RU" sz="2800" b="1" dirty="0" err="1" smtClean="0">
                <a:solidFill>
                  <a:srgbClr val="002060"/>
                </a:solidFill>
              </a:rPr>
              <a:t>занимаю-щийся</a:t>
            </a:r>
            <a:r>
              <a:rPr lang="ru-RU" sz="2800" b="1" dirty="0" smtClean="0">
                <a:solidFill>
                  <a:srgbClr val="002060"/>
                </a:solidFill>
              </a:rPr>
              <a:t> вопросами </a:t>
            </a:r>
            <a:r>
              <a:rPr lang="ru-RU" sz="2800" b="1" dirty="0">
                <a:solidFill>
                  <a:srgbClr val="002060"/>
                </a:solidFill>
              </a:rPr>
              <a:t>политики, укрепления сотрудничества, </a:t>
            </a:r>
            <a:r>
              <a:rPr lang="ru-RU" sz="2800" b="1" dirty="0" smtClean="0">
                <a:solidFill>
                  <a:srgbClr val="002060"/>
                </a:solidFill>
              </a:rPr>
              <a:t>предоставления </a:t>
            </a:r>
            <a:r>
              <a:rPr lang="ru-RU" sz="2800" b="1" dirty="0">
                <a:solidFill>
                  <a:srgbClr val="002060"/>
                </a:solidFill>
              </a:rPr>
              <a:t>услуг и информации в области </a:t>
            </a:r>
            <a:r>
              <a:rPr lang="ru-RU" sz="2800" b="1" dirty="0" err="1" smtClean="0">
                <a:solidFill>
                  <a:srgbClr val="002060"/>
                </a:solidFill>
              </a:rPr>
              <a:t>интел-лектуальной</a:t>
            </a:r>
            <a:r>
              <a:rPr lang="ru-RU" sz="2800" b="1" dirty="0" smtClean="0">
                <a:solidFill>
                  <a:srgbClr val="002060"/>
                </a:solidFill>
              </a:rPr>
              <a:t> </a:t>
            </a:r>
            <a:r>
              <a:rPr lang="ru-RU" sz="2800" b="1" dirty="0">
                <a:solidFill>
                  <a:srgbClr val="002060"/>
                </a:solidFill>
              </a:rPr>
              <a:t>собственности.</a:t>
            </a:r>
            <a:endParaRPr lang="ru-RU" sz="2800" dirty="0">
              <a:solidFill>
                <a:srgbClr val="002060"/>
              </a:solidFill>
            </a:endParaRPr>
          </a:p>
        </p:txBody>
      </p:sp>
      <p:sp>
        <p:nvSpPr>
          <p:cNvPr id="4" name="Прямоугольник 3"/>
          <p:cNvSpPr/>
          <p:nvPr/>
        </p:nvSpPr>
        <p:spPr>
          <a:xfrm>
            <a:off x="0" y="2708920"/>
            <a:ext cx="9144000" cy="121264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lnSpc>
                <a:spcPct val="65000"/>
              </a:lnSpc>
            </a:pPr>
            <a:r>
              <a:rPr lang="ru-RU" sz="2800" b="1" dirty="0" smtClean="0">
                <a:solidFill>
                  <a:srgbClr val="002060"/>
                </a:solidFill>
              </a:rPr>
              <a:t>ВОИС:</a:t>
            </a:r>
          </a:p>
          <a:p>
            <a:pPr algn="ctr">
              <a:lnSpc>
                <a:spcPct val="65000"/>
              </a:lnSpc>
            </a:pPr>
            <a:r>
              <a:rPr lang="ru-RU" sz="2800" b="1" dirty="0" smtClean="0">
                <a:solidFill>
                  <a:srgbClr val="002060"/>
                </a:solidFill>
              </a:rPr>
              <a:t> - крупнейший мировой источник </a:t>
            </a:r>
            <a:r>
              <a:rPr lang="ru-RU" sz="2800" b="1" dirty="0">
                <a:solidFill>
                  <a:srgbClr val="002060"/>
                </a:solidFill>
              </a:rPr>
              <a:t>информации об </a:t>
            </a:r>
            <a:r>
              <a:rPr lang="ru-RU" sz="2800" b="1" dirty="0" smtClean="0">
                <a:solidFill>
                  <a:srgbClr val="002060"/>
                </a:solidFill>
              </a:rPr>
              <a:t>ИС;</a:t>
            </a:r>
          </a:p>
          <a:p>
            <a:pPr algn="ctr">
              <a:lnSpc>
                <a:spcPct val="65000"/>
              </a:lnSpc>
            </a:pPr>
            <a:r>
              <a:rPr lang="ru-RU" sz="2800" b="1" dirty="0" smtClean="0">
                <a:solidFill>
                  <a:srgbClr val="002060"/>
                </a:solidFill>
              </a:rPr>
              <a:t>-  самая полная база </a:t>
            </a:r>
            <a:r>
              <a:rPr lang="ru-RU" sz="2800" b="1" dirty="0">
                <a:solidFill>
                  <a:srgbClr val="002060"/>
                </a:solidFill>
              </a:rPr>
              <a:t>эмпирических исследований, докладов и </a:t>
            </a:r>
            <a:r>
              <a:rPr lang="ru-RU" sz="2800" b="1" dirty="0" err="1">
                <a:solidFill>
                  <a:srgbClr val="002060"/>
                </a:solidFill>
              </a:rPr>
              <a:t>фактологических</a:t>
            </a:r>
            <a:r>
              <a:rPr lang="ru-RU" sz="2800" b="1" dirty="0">
                <a:solidFill>
                  <a:srgbClr val="002060"/>
                </a:solidFill>
              </a:rPr>
              <a:t> данных об ИС.</a:t>
            </a:r>
          </a:p>
        </p:txBody>
      </p:sp>
      <p:sp>
        <p:nvSpPr>
          <p:cNvPr id="5" name="Прямоугольник 4"/>
          <p:cNvSpPr/>
          <p:nvPr/>
        </p:nvSpPr>
        <p:spPr>
          <a:xfrm>
            <a:off x="0" y="4005064"/>
            <a:ext cx="9144000" cy="138499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lnSpc>
                <a:spcPct val="60000"/>
              </a:lnSpc>
            </a:pPr>
            <a:endParaRPr lang="ru-RU" sz="2800" b="1" dirty="0" smtClean="0">
              <a:solidFill>
                <a:srgbClr val="002060"/>
              </a:solidFill>
            </a:endParaRPr>
          </a:p>
          <a:p>
            <a:pPr algn="ctr">
              <a:lnSpc>
                <a:spcPct val="60000"/>
              </a:lnSpc>
            </a:pPr>
            <a:r>
              <a:rPr lang="ru-RU" sz="2800" b="1" dirty="0" smtClean="0">
                <a:solidFill>
                  <a:srgbClr val="002060"/>
                </a:solidFill>
              </a:rPr>
              <a:t>ВОИС</a:t>
            </a:r>
            <a:r>
              <a:rPr lang="ru-RU" sz="2800" b="1" dirty="0">
                <a:solidFill>
                  <a:srgbClr val="002060"/>
                </a:solidFill>
              </a:rPr>
              <a:t>, ее государства-члены и партнеры преследуют общую цель – создание эффективной и доступной системы интеллектуальной собственности на благо всех и каждого.</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92696"/>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r>
              <a:rPr lang="ru-RU" b="1" dirty="0" smtClean="0">
                <a:solidFill>
                  <a:srgbClr val="C00000"/>
                </a:solidFill>
                <a:effectLst>
                  <a:outerShdw blurRad="38100" dist="38100" dir="2700000" algn="tl">
                    <a:srgbClr val="000000">
                      <a:alpha val="43137"/>
                    </a:srgbClr>
                  </a:outerShdw>
                </a:effectLst>
              </a:rPr>
              <a:t>ВОИС</a:t>
            </a:r>
            <a:endParaRPr lang="ru-RU" b="1" dirty="0">
              <a:solidFill>
                <a:srgbClr val="C00000"/>
              </a:solidFill>
              <a:effectLst>
                <a:outerShdw blurRad="38100" dist="38100" dir="2700000" algn="tl">
                  <a:srgbClr val="000000">
                    <a:alpha val="43137"/>
                  </a:srgbClr>
                </a:outerShdw>
              </a:effectLst>
            </a:endParaRPr>
          </a:p>
        </p:txBody>
      </p:sp>
      <p:sp>
        <p:nvSpPr>
          <p:cNvPr id="3" name="Прямоугольник 2"/>
          <p:cNvSpPr/>
          <p:nvPr/>
        </p:nvSpPr>
        <p:spPr>
          <a:xfrm>
            <a:off x="0" y="764704"/>
            <a:ext cx="9144000" cy="612475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800" b="1" dirty="0">
                <a:solidFill>
                  <a:srgbClr val="002060"/>
                </a:solidFill>
              </a:rPr>
              <a:t>ИС и технологические базы данных</a:t>
            </a:r>
          </a:p>
          <a:p>
            <a:pPr algn="just" defTabSz="530225"/>
            <a:r>
              <a:rPr lang="ru-RU" sz="2800" dirty="0" smtClean="0">
                <a:solidFill>
                  <a:srgbClr val="002060"/>
                </a:solidFill>
              </a:rPr>
              <a:t>	Глобальные </a:t>
            </a:r>
            <a:r>
              <a:rPr lang="ru-RU" sz="2800" dirty="0">
                <a:solidFill>
                  <a:srgbClr val="002060"/>
                </a:solidFill>
              </a:rPr>
              <a:t>базы данных ВОИС облегчают доступ к массиву информации, имеющейся в системе ИС, </a:t>
            </a:r>
            <a:r>
              <a:rPr lang="ru-RU" sz="2800" dirty="0" err="1" smtClean="0">
                <a:solidFill>
                  <a:srgbClr val="002060"/>
                </a:solidFill>
              </a:rPr>
              <a:t>незави-симо</a:t>
            </a:r>
            <a:r>
              <a:rPr lang="ru-RU" sz="2800" dirty="0" smtClean="0">
                <a:solidFill>
                  <a:srgbClr val="002060"/>
                </a:solidFill>
              </a:rPr>
              <a:t> </a:t>
            </a:r>
            <a:r>
              <a:rPr lang="ru-RU" sz="2800" dirty="0">
                <a:solidFill>
                  <a:srgbClr val="002060"/>
                </a:solidFill>
              </a:rPr>
              <a:t>от местонахождения пользователя</a:t>
            </a:r>
            <a:r>
              <a:rPr lang="ru-RU" sz="2800" dirty="0" smtClean="0">
                <a:solidFill>
                  <a:srgbClr val="002060"/>
                </a:solidFill>
              </a:rPr>
              <a:t>.</a:t>
            </a:r>
          </a:p>
          <a:p>
            <a:pPr algn="ctr" defTabSz="530225"/>
            <a:r>
              <a:rPr lang="ru-RU" sz="2800" dirty="0">
                <a:solidFill>
                  <a:srgbClr val="002060"/>
                </a:solidFill>
              </a:rPr>
              <a:t>	</a:t>
            </a:r>
            <a:r>
              <a:rPr lang="ru-RU" sz="2800" b="1" i="1" dirty="0" smtClean="0">
                <a:solidFill>
                  <a:srgbClr val="002060"/>
                </a:solidFill>
              </a:rPr>
              <a:t>Цель: </a:t>
            </a:r>
          </a:p>
          <a:p>
            <a:pPr defTabSz="530225"/>
            <a:r>
              <a:rPr lang="ru-RU" sz="2800" dirty="0" smtClean="0">
                <a:solidFill>
                  <a:srgbClr val="002060"/>
                </a:solidFill>
              </a:rPr>
              <a:t>- создать </a:t>
            </a:r>
            <a:r>
              <a:rPr lang="ru-RU" sz="2800" dirty="0">
                <a:solidFill>
                  <a:srgbClr val="002060"/>
                </a:solidFill>
              </a:rPr>
              <a:t>взаимосвязанную и </a:t>
            </a:r>
            <a:r>
              <a:rPr lang="ru-RU" sz="2800" dirty="0" smtClean="0">
                <a:solidFill>
                  <a:srgbClr val="002060"/>
                </a:solidFill>
              </a:rPr>
              <a:t>масштабную </a:t>
            </a:r>
            <a:r>
              <a:rPr lang="ru-RU" sz="2800" dirty="0">
                <a:solidFill>
                  <a:srgbClr val="002060"/>
                </a:solidFill>
              </a:rPr>
              <a:t> </a:t>
            </a:r>
            <a:r>
              <a:rPr lang="ru-RU" sz="2800" dirty="0" err="1" smtClean="0">
                <a:solidFill>
                  <a:srgbClr val="002060"/>
                </a:solidFill>
              </a:rPr>
              <a:t>инфраструк-туру</a:t>
            </a:r>
            <a:r>
              <a:rPr lang="ru-RU" sz="2800" dirty="0" smtClean="0">
                <a:solidFill>
                  <a:srgbClr val="002060"/>
                </a:solidFill>
              </a:rPr>
              <a:t> </a:t>
            </a:r>
            <a:r>
              <a:rPr lang="ru-RU" sz="2800" dirty="0">
                <a:solidFill>
                  <a:srgbClr val="002060"/>
                </a:solidFill>
              </a:rPr>
              <a:t>обмена </a:t>
            </a:r>
            <a:r>
              <a:rPr lang="ru-RU" sz="2800" dirty="0" smtClean="0">
                <a:solidFill>
                  <a:srgbClr val="002060"/>
                </a:solidFill>
              </a:rPr>
              <a:t>знаниями;</a:t>
            </a:r>
          </a:p>
          <a:p>
            <a:pPr defTabSz="530225">
              <a:buFontTx/>
              <a:buChar char="-"/>
            </a:pPr>
            <a:r>
              <a:rPr lang="ru-RU" sz="2800" dirty="0">
                <a:solidFill>
                  <a:srgbClr val="002060"/>
                </a:solidFill>
              </a:rPr>
              <a:t> </a:t>
            </a:r>
            <a:r>
              <a:rPr lang="ru-RU" sz="2800" dirty="0" smtClean="0">
                <a:solidFill>
                  <a:srgbClr val="002060"/>
                </a:solidFill>
              </a:rPr>
              <a:t>способствовать </a:t>
            </a:r>
            <a:r>
              <a:rPr lang="ru-RU" sz="2800" dirty="0">
                <a:solidFill>
                  <a:srgbClr val="002060"/>
                </a:solidFill>
              </a:rPr>
              <a:t>развитию инноваций во всем </a:t>
            </a:r>
            <a:r>
              <a:rPr lang="ru-RU" sz="2800" dirty="0" smtClean="0">
                <a:solidFill>
                  <a:srgbClr val="002060"/>
                </a:solidFill>
              </a:rPr>
              <a:t>мире.</a:t>
            </a:r>
          </a:p>
          <a:p>
            <a:pPr algn="ctr" defTabSz="530225"/>
            <a:r>
              <a:rPr lang="ru-RU" sz="2800" b="1" i="1" dirty="0" smtClean="0">
                <a:solidFill>
                  <a:srgbClr val="002060"/>
                </a:solidFill>
              </a:rPr>
              <a:t>Цель распространения </a:t>
            </a:r>
            <a:r>
              <a:rPr lang="ru-RU" sz="2800" b="1" i="1" dirty="0">
                <a:solidFill>
                  <a:srgbClr val="002060"/>
                </a:solidFill>
              </a:rPr>
              <a:t>информации об ИС в </a:t>
            </a:r>
            <a:r>
              <a:rPr lang="ru-RU" sz="2800" b="1" i="1" dirty="0" smtClean="0">
                <a:solidFill>
                  <a:srgbClr val="002060"/>
                </a:solidFill>
              </a:rPr>
              <a:t>мире: </a:t>
            </a:r>
          </a:p>
          <a:p>
            <a:pPr algn="ctr" defTabSz="530225">
              <a:buFontTx/>
              <a:buChar char="-"/>
            </a:pPr>
            <a:r>
              <a:rPr lang="ru-RU" sz="2800" dirty="0" smtClean="0">
                <a:solidFill>
                  <a:srgbClr val="002060"/>
                </a:solidFill>
              </a:rPr>
              <a:t>поощрять </a:t>
            </a:r>
            <a:r>
              <a:rPr lang="ru-RU" sz="2800" dirty="0">
                <a:solidFill>
                  <a:srgbClr val="002060"/>
                </a:solidFill>
              </a:rPr>
              <a:t>и поддерживать обмен информацией по тематике ИС между национальными и региональными ведомствами ИС и ВОИС</a:t>
            </a:r>
            <a:r>
              <a:rPr lang="ru-RU" sz="2800" dirty="0" smtClean="0">
                <a:solidFill>
                  <a:srgbClr val="002060"/>
                </a:solidFill>
              </a:rPr>
              <a:t>.</a:t>
            </a:r>
          </a:p>
          <a:p>
            <a:pPr algn="ctr" defTabSz="530225"/>
            <a:endParaRPr lang="ru-RU" sz="2800" dirty="0">
              <a:solidFill>
                <a:srgbClr val="002060"/>
              </a:solidFill>
            </a:endParaRPr>
          </a:p>
          <a:p>
            <a:pPr algn="ctr" defTabSz="530225">
              <a:buFontTx/>
              <a:buChar char="-"/>
            </a:pPr>
            <a:endParaRPr lang="ru-RU" sz="2800"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Прямоугольник 37"/>
          <p:cNvSpPr/>
          <p:nvPr/>
        </p:nvSpPr>
        <p:spPr>
          <a:xfrm rot="10800000">
            <a:off x="0" y="0"/>
            <a:ext cx="9144000" cy="785813"/>
          </a:xfrm>
          <a:prstGeom prst="rect">
            <a:avLst/>
          </a:prstGeom>
          <a:gradFill>
            <a:gsLst>
              <a:gs pos="0">
                <a:srgbClr val="583D08"/>
              </a:gs>
              <a:gs pos="13000">
                <a:srgbClr val="A46E0E"/>
              </a:gs>
              <a:gs pos="34000">
                <a:srgbClr val="F4DD8A"/>
              </a:gs>
              <a:gs pos="50000">
                <a:srgbClr val="FDF7E7"/>
              </a:gs>
              <a:gs pos="60000">
                <a:srgbClr val="F4D68A"/>
              </a:gs>
              <a:gs pos="100000">
                <a:srgbClr val="A47D0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4" name="Прямоугольник 3"/>
          <p:cNvSpPr/>
          <p:nvPr/>
        </p:nvSpPr>
        <p:spPr>
          <a:xfrm>
            <a:off x="0" y="6072188"/>
            <a:ext cx="9144000" cy="785812"/>
          </a:xfrm>
          <a:prstGeom prst="rect">
            <a:avLst/>
          </a:prstGeom>
          <a:gradFill>
            <a:gsLst>
              <a:gs pos="0">
                <a:srgbClr val="583D08"/>
              </a:gs>
              <a:gs pos="13000">
                <a:srgbClr val="A46E0E"/>
              </a:gs>
              <a:gs pos="34000">
                <a:srgbClr val="F4DD8A"/>
              </a:gs>
              <a:gs pos="50000">
                <a:srgbClr val="FDF7E7"/>
              </a:gs>
              <a:gs pos="60000">
                <a:srgbClr val="F4D68A"/>
              </a:gs>
              <a:gs pos="100000">
                <a:srgbClr val="A47D0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55" name="Заголовок 54"/>
          <p:cNvSpPr>
            <a:spLocks noGrp="1"/>
          </p:cNvSpPr>
          <p:nvPr>
            <p:ph type="title"/>
          </p:nvPr>
        </p:nvSpPr>
        <p:spPr>
          <a:xfrm>
            <a:off x="0" y="0"/>
            <a:ext cx="9144000" cy="654032"/>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tlCol="0">
            <a:normAutofit fontScale="90000"/>
          </a:bodyPr>
          <a:lstStyle/>
          <a:p>
            <a:pPr eaLnBrk="1" fontAlgn="auto" hangingPunct="1">
              <a:spcAft>
                <a:spcPts val="0"/>
              </a:spcAft>
              <a:defRPr/>
            </a:pPr>
            <a:r>
              <a:rPr lang="ru-RU"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Подотрасли гражданского права</a:t>
            </a:r>
            <a:endParaRPr lang="ru-RU"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6" name="Подзаголовок 55"/>
          <p:cNvSpPr>
            <a:spLocks noGrp="1"/>
          </p:cNvSpPr>
          <p:nvPr>
            <p:ph idx="1"/>
          </p:nvPr>
        </p:nvSpPr>
        <p:spPr>
          <a:xfrm>
            <a:off x="0" y="764704"/>
            <a:ext cx="9144000" cy="1224136"/>
          </a:xfrm>
          <a:solidFill>
            <a:schemeClr val="bg1"/>
          </a:solidFill>
          <a:ln w="38100">
            <a:solidFill>
              <a:srgbClr val="4B3407"/>
            </a:solidFill>
          </a:ln>
          <a:effectLst>
            <a:innerShdw blurRad="266700" dist="152400" dir="13500000">
              <a:prstClr val="black">
                <a:alpha val="50000"/>
              </a:prstClr>
            </a:innerShdw>
          </a:effectLst>
          <a:extLst/>
        </p:spPr>
        <p:txBody>
          <a:bodyPr rtlCol="0" anchor="ctr">
            <a:normAutofit/>
          </a:bodyPr>
          <a:lstStyle/>
          <a:p>
            <a:pPr marL="0" indent="0" algn="ctr" eaLnBrk="1" fontAlgn="auto" hangingPunct="1">
              <a:spcAft>
                <a:spcPts val="0"/>
              </a:spcAft>
              <a:buFont typeface="Arial" pitchFamily="34" charset="0"/>
              <a:buNone/>
              <a:defRPr/>
            </a:pPr>
            <a:endParaRPr lang="ru-RU" sz="2100" dirty="0" smtClean="0"/>
          </a:p>
          <a:p>
            <a:pPr marL="0" indent="0" algn="ctr" eaLnBrk="1" fontAlgn="auto" hangingPunct="1">
              <a:spcAft>
                <a:spcPts val="0"/>
              </a:spcAft>
              <a:buFont typeface="Arial" pitchFamily="34" charset="0"/>
              <a:buNone/>
              <a:defRPr/>
            </a:pPr>
            <a:r>
              <a:rPr lang="ru-RU" sz="2400" b="1" dirty="0" smtClean="0">
                <a:solidFill>
                  <a:srgbClr val="C00000"/>
                </a:solidFill>
              </a:rPr>
              <a:t>Гражданское право регулирует </a:t>
            </a:r>
            <a:r>
              <a:rPr lang="ru-RU" sz="2400" b="1" dirty="0" err="1" smtClean="0">
                <a:solidFill>
                  <a:srgbClr val="C00000"/>
                </a:solidFill>
              </a:rPr>
              <a:t>имущественно-стоимостные</a:t>
            </a:r>
            <a:r>
              <a:rPr lang="ru-RU" sz="2400" b="1" dirty="0" smtClean="0">
                <a:solidFill>
                  <a:srgbClr val="C00000"/>
                </a:solidFill>
              </a:rPr>
              <a:t> отношения и связанные с ними личные неимущественные</a:t>
            </a:r>
          </a:p>
          <a:p>
            <a:pPr marL="0" indent="0" algn="ctr" eaLnBrk="1" fontAlgn="auto" hangingPunct="1">
              <a:spcAft>
                <a:spcPts val="0"/>
              </a:spcAft>
              <a:buFont typeface="Arial" pitchFamily="34" charset="0"/>
              <a:buNone/>
              <a:defRPr/>
            </a:pPr>
            <a:endParaRPr lang="ru-RU" sz="2100" dirty="0" smtClean="0"/>
          </a:p>
        </p:txBody>
      </p:sp>
      <p:graphicFrame>
        <p:nvGraphicFramePr>
          <p:cNvPr id="2" name="Схема 1"/>
          <p:cNvGraphicFramePr/>
          <p:nvPr/>
        </p:nvGraphicFramePr>
        <p:xfrm>
          <a:off x="0" y="2132856"/>
          <a:ext cx="9144000" cy="3960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64704"/>
            <a:ext cx="9144000" cy="6740307"/>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fontAlgn="t"/>
            <a:r>
              <a:rPr lang="ru-RU" sz="2400" b="1" dirty="0">
                <a:solidFill>
                  <a:srgbClr val="C00000"/>
                </a:solidFill>
                <a:effectLst>
                  <a:outerShdw blurRad="38100" dist="38100" dir="2700000" algn="tl">
                    <a:srgbClr val="000000">
                      <a:alpha val="43137"/>
                    </a:srgbClr>
                  </a:outerShdw>
                </a:effectLst>
              </a:rPr>
              <a:t>Директивные органы и органы по ведению переговоров</a:t>
            </a:r>
          </a:p>
          <a:p>
            <a:pPr algn="ctr" fontAlgn="t"/>
            <a:r>
              <a:rPr lang="ru-RU" sz="2400" dirty="0">
                <a:solidFill>
                  <a:srgbClr val="002060"/>
                </a:solidFill>
              </a:rPr>
              <a:t>Ассамблеи ВОИС</a:t>
            </a:r>
          </a:p>
          <a:p>
            <a:pPr algn="ctr" fontAlgn="t"/>
            <a:r>
              <a:rPr lang="ru-RU" sz="2400" dirty="0">
                <a:solidFill>
                  <a:srgbClr val="002060"/>
                </a:solidFill>
              </a:rPr>
              <a:t>Постоянный комитет по авторскому праву и смежным правам</a:t>
            </a:r>
          </a:p>
          <a:p>
            <a:pPr algn="ctr" fontAlgn="t"/>
            <a:r>
              <a:rPr lang="ru-RU" sz="2400" dirty="0">
                <a:solidFill>
                  <a:srgbClr val="002060"/>
                </a:solidFill>
              </a:rPr>
              <a:t>Постоянный комитет по патентному праву</a:t>
            </a:r>
          </a:p>
          <a:p>
            <a:pPr algn="ctr" fontAlgn="t"/>
            <a:r>
              <a:rPr lang="ru-RU" sz="2400" dirty="0">
                <a:solidFill>
                  <a:srgbClr val="002060"/>
                </a:solidFill>
              </a:rPr>
              <a:t>Постоянный комитет по </a:t>
            </a:r>
            <a:r>
              <a:rPr lang="ru-RU" sz="2400" dirty="0" err="1" smtClean="0">
                <a:solidFill>
                  <a:srgbClr val="002060"/>
                </a:solidFill>
              </a:rPr>
              <a:t>законодат-ву</a:t>
            </a:r>
            <a:r>
              <a:rPr lang="ru-RU" sz="2400" dirty="0" smtClean="0">
                <a:solidFill>
                  <a:srgbClr val="002060"/>
                </a:solidFill>
              </a:rPr>
              <a:t> </a:t>
            </a:r>
            <a:r>
              <a:rPr lang="ru-RU" sz="2400" dirty="0">
                <a:solidFill>
                  <a:srgbClr val="002060"/>
                </a:solidFill>
              </a:rPr>
              <a:t>в области товарных знаков</a:t>
            </a:r>
          </a:p>
          <a:p>
            <a:pPr algn="ctr" fontAlgn="t"/>
            <a:r>
              <a:rPr lang="ru-RU" sz="2400" dirty="0">
                <a:solidFill>
                  <a:srgbClr val="002060"/>
                </a:solidFill>
              </a:rPr>
              <a:t>Межправительственный комитет</a:t>
            </a:r>
          </a:p>
          <a:p>
            <a:pPr algn="ctr" fontAlgn="t"/>
            <a:r>
              <a:rPr lang="ru-RU" sz="2400" dirty="0">
                <a:solidFill>
                  <a:srgbClr val="002060"/>
                </a:solidFill>
              </a:rPr>
              <a:t>Комитет по развитию и ИС</a:t>
            </a:r>
          </a:p>
          <a:p>
            <a:pPr algn="ctr" fontAlgn="t"/>
            <a:r>
              <a:rPr lang="ru-RU" sz="2400" dirty="0">
                <a:solidFill>
                  <a:srgbClr val="002060"/>
                </a:solidFill>
              </a:rPr>
              <a:t>Комитет по стандартам ВОИС</a:t>
            </a:r>
          </a:p>
          <a:p>
            <a:pPr algn="ctr" fontAlgn="t"/>
            <a:r>
              <a:rPr lang="ru-RU" sz="2400" dirty="0">
                <a:solidFill>
                  <a:srgbClr val="002060"/>
                </a:solidFill>
              </a:rPr>
              <a:t>Консультативный комитет по защите </a:t>
            </a:r>
            <a:r>
              <a:rPr lang="ru-RU" sz="2400" dirty="0" smtClean="0">
                <a:solidFill>
                  <a:srgbClr val="002060"/>
                </a:solidFill>
              </a:rPr>
              <a:t>прав ИС</a:t>
            </a:r>
            <a:endParaRPr lang="ru-RU" sz="2400" dirty="0">
              <a:solidFill>
                <a:srgbClr val="002060"/>
              </a:solidFill>
            </a:endParaRPr>
          </a:p>
          <a:p>
            <a:pPr algn="ctr" fontAlgn="t"/>
            <a:endParaRPr lang="ru-RU" sz="2400" b="1" dirty="0" smtClean="0">
              <a:solidFill>
                <a:srgbClr val="002060"/>
              </a:solidFill>
            </a:endParaRPr>
          </a:p>
          <a:p>
            <a:pPr algn="ctr" fontAlgn="t"/>
            <a:r>
              <a:rPr lang="ru-RU" sz="2400" b="1" dirty="0" smtClean="0">
                <a:solidFill>
                  <a:srgbClr val="C00000"/>
                </a:solidFill>
                <a:effectLst>
                  <a:outerShdw blurRad="38100" dist="38100" dir="2700000" algn="tl">
                    <a:srgbClr val="000000">
                      <a:alpha val="43137"/>
                    </a:srgbClr>
                  </a:outerShdw>
                </a:effectLst>
              </a:rPr>
              <a:t>ИС </a:t>
            </a:r>
            <a:r>
              <a:rPr lang="ru-RU" sz="2400" b="1" dirty="0">
                <a:solidFill>
                  <a:srgbClr val="C00000"/>
                </a:solidFill>
                <a:effectLst>
                  <a:outerShdw blurRad="38100" dist="38100" dir="2700000" algn="tl">
                    <a:srgbClr val="000000">
                      <a:alpha val="43137"/>
                    </a:srgbClr>
                  </a:outerShdw>
                </a:effectLst>
              </a:rPr>
              <a:t>и другие политические </a:t>
            </a:r>
            <a:r>
              <a:rPr lang="ru-RU" sz="2400" b="1" dirty="0" smtClean="0">
                <a:solidFill>
                  <a:srgbClr val="C00000"/>
                </a:solidFill>
                <a:effectLst>
                  <a:outerShdw blurRad="38100" dist="38100" dir="2700000" algn="tl">
                    <a:srgbClr val="000000">
                      <a:alpha val="43137"/>
                    </a:srgbClr>
                  </a:outerShdw>
                </a:effectLst>
              </a:rPr>
              <a:t>темы:</a:t>
            </a:r>
            <a:endParaRPr lang="ru-RU" sz="2400" b="1" dirty="0">
              <a:solidFill>
                <a:srgbClr val="C00000"/>
              </a:solidFill>
              <a:effectLst>
                <a:outerShdw blurRad="38100" dist="38100" dir="2700000" algn="tl">
                  <a:srgbClr val="000000">
                    <a:alpha val="43137"/>
                  </a:srgbClr>
                </a:outerShdw>
              </a:effectLst>
            </a:endParaRPr>
          </a:p>
          <a:p>
            <a:pPr algn="ctr" fontAlgn="t"/>
            <a:r>
              <a:rPr lang="ru-RU" sz="2400" dirty="0">
                <a:solidFill>
                  <a:srgbClr val="002060"/>
                </a:solidFill>
              </a:rPr>
              <a:t>Традиционные знания</a:t>
            </a:r>
          </a:p>
          <a:p>
            <a:pPr algn="ctr" fontAlgn="t"/>
            <a:r>
              <a:rPr lang="ru-RU" sz="2400" dirty="0">
                <a:solidFill>
                  <a:srgbClr val="002060"/>
                </a:solidFill>
              </a:rPr>
              <a:t>Экономика</a:t>
            </a:r>
          </a:p>
          <a:p>
            <a:pPr algn="ctr" fontAlgn="t"/>
            <a:r>
              <a:rPr lang="ru-RU" sz="2400" dirty="0">
                <a:solidFill>
                  <a:srgbClr val="002060"/>
                </a:solidFill>
              </a:rPr>
              <a:t>Глобальное здравоохранение</a:t>
            </a:r>
          </a:p>
          <a:p>
            <a:pPr algn="ctr" fontAlgn="t"/>
            <a:r>
              <a:rPr lang="ru-RU" sz="2400" dirty="0">
                <a:solidFill>
                  <a:srgbClr val="002060"/>
                </a:solidFill>
              </a:rPr>
              <a:t>Изменение климата</a:t>
            </a:r>
          </a:p>
          <a:p>
            <a:pPr algn="ctr" fontAlgn="t"/>
            <a:r>
              <a:rPr lang="ru-RU" sz="2400" dirty="0">
                <a:solidFill>
                  <a:srgbClr val="002060"/>
                </a:solidFill>
              </a:rPr>
              <a:t>Политика в области конкуренции</a:t>
            </a:r>
          </a:p>
          <a:p>
            <a:pPr algn="ctr" fontAlgn="t"/>
            <a:r>
              <a:rPr lang="ru-RU" sz="2400" dirty="0">
                <a:solidFill>
                  <a:srgbClr val="002060"/>
                </a:solidFill>
              </a:rPr>
              <a:t>Политика в области ИС для университетов </a:t>
            </a:r>
            <a:endParaRPr lang="ru-RU" sz="2400" dirty="0" smtClean="0">
              <a:solidFill>
                <a:srgbClr val="002060"/>
              </a:solidFill>
            </a:endParaRPr>
          </a:p>
          <a:p>
            <a:pPr algn="ctr" fontAlgn="t"/>
            <a:r>
              <a:rPr lang="ru-RU" sz="2400" dirty="0" smtClean="0">
                <a:solidFill>
                  <a:srgbClr val="002060"/>
                </a:solidFill>
              </a:rPr>
              <a:t>и </a:t>
            </a:r>
            <a:r>
              <a:rPr lang="ru-RU" sz="2400" dirty="0">
                <a:solidFill>
                  <a:srgbClr val="002060"/>
                </a:solidFill>
              </a:rPr>
              <a:t>научно-исследовательских институт</a:t>
            </a:r>
          </a:p>
        </p:txBody>
      </p:sp>
      <p:sp>
        <p:nvSpPr>
          <p:cNvPr id="4" name="Заголовок 1"/>
          <p:cNvSpPr>
            <a:spLocks noGrp="1"/>
          </p:cNvSpPr>
          <p:nvPr>
            <p:ph type="title"/>
          </p:nvPr>
        </p:nvSpPr>
        <p:spPr>
          <a:xfrm>
            <a:off x="0" y="0"/>
            <a:ext cx="9144000" cy="692696"/>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r>
              <a:rPr lang="ru-RU" b="1" dirty="0" smtClean="0">
                <a:solidFill>
                  <a:srgbClr val="C00000"/>
                </a:solidFill>
                <a:effectLst>
                  <a:outerShdw blurRad="38100" dist="38100" dir="2700000" algn="tl">
                    <a:srgbClr val="000000">
                      <a:alpha val="43137"/>
                    </a:srgbClr>
                  </a:outerShdw>
                </a:effectLst>
              </a:rPr>
              <a:t>ВОИС</a:t>
            </a:r>
            <a:endParaRPr lang="ru-RU" b="1" dirty="0">
              <a:solidFill>
                <a:srgbClr val="C00000"/>
              </a:solidFill>
              <a:effectLst>
                <a:outerShdw blurRad="38100" dist="38100" dir="2700000" algn="tl">
                  <a:srgbClr val="000000">
                    <a:alpha val="43137"/>
                  </a:srgbClr>
                </a:outerShdw>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64704"/>
            <a:ext cx="9144000" cy="612475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fontAlgn="t"/>
            <a:r>
              <a:rPr lang="ru-RU" sz="2800" b="1" i="1" dirty="0">
                <a:solidFill>
                  <a:srgbClr val="002060"/>
                </a:solidFill>
              </a:rPr>
              <a:t>Охрана ИС</a:t>
            </a:r>
          </a:p>
          <a:p>
            <a:pPr algn="ctr" fontAlgn="t"/>
            <a:r>
              <a:rPr lang="ru-RU" sz="2800" dirty="0">
                <a:solidFill>
                  <a:srgbClr val="002060"/>
                </a:solidFill>
              </a:rPr>
              <a:t>PCT – международная патентная система</a:t>
            </a:r>
          </a:p>
          <a:p>
            <a:pPr algn="ctr" fontAlgn="t"/>
            <a:r>
              <a:rPr lang="ru-RU" sz="2800" dirty="0">
                <a:solidFill>
                  <a:srgbClr val="002060"/>
                </a:solidFill>
              </a:rPr>
              <a:t>Мадридская система - международная система товарных знаков</a:t>
            </a:r>
          </a:p>
          <a:p>
            <a:pPr algn="ctr" fontAlgn="t"/>
            <a:r>
              <a:rPr lang="ru-RU" sz="2800" dirty="0">
                <a:solidFill>
                  <a:srgbClr val="002060"/>
                </a:solidFill>
              </a:rPr>
              <a:t>Гаагская система - международная система образцов</a:t>
            </a:r>
          </a:p>
          <a:p>
            <a:pPr algn="ctr" fontAlgn="t"/>
            <a:r>
              <a:rPr lang="ru-RU" sz="2800" dirty="0">
                <a:solidFill>
                  <a:srgbClr val="002060"/>
                </a:solidFill>
              </a:rPr>
              <a:t>Лиссабонская система - международная система наименований мест происхождения</a:t>
            </a:r>
          </a:p>
          <a:p>
            <a:pPr algn="ctr" fontAlgn="t"/>
            <a:r>
              <a:rPr lang="ru-RU" sz="2800" dirty="0">
                <a:solidFill>
                  <a:srgbClr val="002060"/>
                </a:solidFill>
              </a:rPr>
              <a:t>Будапештская система - международная система депонирования микроорганизмов</a:t>
            </a:r>
          </a:p>
          <a:p>
            <a:pPr algn="ctr" fontAlgn="t"/>
            <a:r>
              <a:rPr lang="ru-RU" sz="2800" dirty="0">
                <a:solidFill>
                  <a:srgbClr val="002060"/>
                </a:solidFill>
              </a:rPr>
              <a:t>Статья </a:t>
            </a:r>
            <a:r>
              <a:rPr lang="ru-RU" sz="2800" dirty="0" smtClean="0">
                <a:solidFill>
                  <a:srgbClr val="002060"/>
                </a:solidFill>
              </a:rPr>
              <a:t>6 </a:t>
            </a:r>
            <a:r>
              <a:rPr lang="ru-RU" sz="2800" dirty="0" err="1" smtClean="0">
                <a:solidFill>
                  <a:srgbClr val="002060"/>
                </a:solidFill>
              </a:rPr>
              <a:t>ter</a:t>
            </a:r>
            <a:r>
              <a:rPr lang="ru-RU" sz="2800" dirty="0" smtClean="0">
                <a:solidFill>
                  <a:srgbClr val="002060"/>
                </a:solidFill>
                <a:latin typeface="Sylfaen"/>
              </a:rPr>
              <a:t>*</a:t>
            </a:r>
            <a:endParaRPr lang="ru-RU" sz="2800" dirty="0">
              <a:solidFill>
                <a:srgbClr val="002060"/>
              </a:solidFill>
            </a:endParaRPr>
          </a:p>
          <a:p>
            <a:pPr algn="ctr" fontAlgn="t"/>
            <a:r>
              <a:rPr lang="ru-RU" sz="2800" b="1" i="1" dirty="0">
                <a:solidFill>
                  <a:srgbClr val="002060"/>
                </a:solidFill>
              </a:rPr>
              <a:t>Урегулирование споров</a:t>
            </a:r>
          </a:p>
          <a:p>
            <a:pPr algn="ctr" fontAlgn="t"/>
            <a:r>
              <a:rPr lang="ru-RU" sz="2800" dirty="0">
                <a:solidFill>
                  <a:srgbClr val="002060"/>
                </a:solidFill>
              </a:rPr>
              <a:t>Альтернативное урегулирование споров</a:t>
            </a:r>
          </a:p>
          <a:p>
            <a:pPr algn="ctr" fontAlgn="t"/>
            <a:r>
              <a:rPr lang="ru-RU" sz="2800" dirty="0">
                <a:solidFill>
                  <a:srgbClr val="002060"/>
                </a:solidFill>
              </a:rPr>
              <a:t>Споры в области доменных </a:t>
            </a:r>
            <a:r>
              <a:rPr lang="ru-RU" sz="2800" dirty="0" smtClean="0">
                <a:solidFill>
                  <a:srgbClr val="002060"/>
                </a:solidFill>
              </a:rPr>
              <a:t>имен</a:t>
            </a:r>
          </a:p>
          <a:p>
            <a:pPr algn="ctr" fontAlgn="t"/>
            <a:endParaRPr lang="ru-RU" sz="2800" dirty="0">
              <a:solidFill>
                <a:srgbClr val="002060"/>
              </a:solidFill>
            </a:endParaRPr>
          </a:p>
        </p:txBody>
      </p:sp>
      <p:sp>
        <p:nvSpPr>
          <p:cNvPr id="4" name="Заголовок 1"/>
          <p:cNvSpPr>
            <a:spLocks noGrp="1"/>
          </p:cNvSpPr>
          <p:nvPr>
            <p:ph type="title"/>
          </p:nvPr>
        </p:nvSpPr>
        <p:spPr>
          <a:xfrm>
            <a:off x="0" y="0"/>
            <a:ext cx="9144000" cy="692696"/>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r>
              <a:rPr lang="ru-RU" b="1" dirty="0" smtClean="0">
                <a:solidFill>
                  <a:srgbClr val="C00000"/>
                </a:solidFill>
                <a:effectLst>
                  <a:outerShdw blurRad="38100" dist="38100" dir="2700000" algn="tl">
                    <a:srgbClr val="000000">
                      <a:alpha val="43137"/>
                    </a:srgbClr>
                  </a:outerShdw>
                </a:effectLst>
              </a:rPr>
              <a:t>ВОИС</a:t>
            </a:r>
            <a:endParaRPr lang="ru-RU" b="1" dirty="0">
              <a:solidFill>
                <a:srgbClr val="C00000"/>
              </a:solidFill>
              <a:effectLst>
                <a:outerShdw blurRad="38100" dist="38100" dir="2700000" algn="tl">
                  <a:srgbClr val="000000">
                    <a:alpha val="43137"/>
                  </a:srgbClr>
                </a:outerShdw>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908720"/>
            <a:ext cx="9144000" cy="6124754"/>
          </a:xfrm>
          <a:prstGeom prst="rect">
            <a:avLst/>
          </a:prstGeom>
          <a:ln>
            <a:solidFill>
              <a:srgbClr val="FF0000"/>
            </a:solidFill>
          </a:ln>
        </p:spPr>
        <p:style>
          <a:lnRef idx="1">
            <a:schemeClr val="accent3"/>
          </a:lnRef>
          <a:fillRef idx="2">
            <a:schemeClr val="accent3"/>
          </a:fillRef>
          <a:effectRef idx="1">
            <a:schemeClr val="accent3"/>
          </a:effectRef>
          <a:fontRef idx="minor">
            <a:schemeClr val="dk1"/>
          </a:fontRef>
        </p:style>
        <p:txBody>
          <a:bodyPr wrap="square">
            <a:spAutoFit/>
          </a:bodyPr>
          <a:lstStyle/>
          <a:p>
            <a:r>
              <a:rPr lang="ru-RU" sz="2800" dirty="0" smtClean="0">
                <a:solidFill>
                  <a:srgbClr val="002060"/>
                </a:solidFill>
              </a:rPr>
              <a:t>	Статья 6 </a:t>
            </a:r>
            <a:r>
              <a:rPr lang="ru-RU" sz="2800" i="1" dirty="0" err="1" smtClean="0">
                <a:solidFill>
                  <a:srgbClr val="002060"/>
                </a:solidFill>
              </a:rPr>
              <a:t>ter</a:t>
            </a:r>
            <a:r>
              <a:rPr lang="ru-RU" sz="2800" dirty="0">
                <a:solidFill>
                  <a:srgbClr val="002060"/>
                </a:solidFill>
              </a:rPr>
              <a:t> Парижской конвенции охраняет флаги и </a:t>
            </a:r>
            <a:r>
              <a:rPr lang="ru-RU" sz="2800" dirty="0" smtClean="0">
                <a:solidFill>
                  <a:srgbClr val="002060"/>
                </a:solidFill>
              </a:rPr>
              <a:t>эмблемы </a:t>
            </a:r>
            <a:r>
              <a:rPr lang="ru-RU" sz="2800" dirty="0">
                <a:solidFill>
                  <a:srgbClr val="002060"/>
                </a:solidFill>
              </a:rPr>
              <a:t>государств, являющихся участниками Парижской конвенции, а также наименования и эмблемы международных межправительственных организаций (МПО) от несанкционированной регистрации и использования в качестве товарных знаков.</a:t>
            </a:r>
          </a:p>
          <a:p>
            <a:r>
              <a:rPr lang="ru-RU" sz="2800" dirty="0" smtClean="0">
                <a:solidFill>
                  <a:srgbClr val="002060"/>
                </a:solidFill>
              </a:rPr>
              <a:t>	Статья 6 </a:t>
            </a:r>
            <a:r>
              <a:rPr lang="ru-RU" sz="2800" i="1" dirty="0" err="1" smtClean="0">
                <a:solidFill>
                  <a:srgbClr val="002060"/>
                </a:solidFill>
              </a:rPr>
              <a:t>ter</a:t>
            </a:r>
            <a:r>
              <a:rPr lang="ru-RU" sz="2800" dirty="0">
                <a:solidFill>
                  <a:srgbClr val="002060"/>
                </a:solidFill>
              </a:rPr>
              <a:t> применяется ко всем </a:t>
            </a:r>
            <a:r>
              <a:rPr lang="ru-RU" sz="2800" dirty="0" err="1" smtClean="0">
                <a:solidFill>
                  <a:srgbClr val="002060"/>
                </a:solidFill>
                <a:hlinkClick r:id="rId2"/>
              </a:rPr>
              <a:t>государствам-уча-стникам</a:t>
            </a:r>
            <a:r>
              <a:rPr lang="ru-RU" sz="2800" dirty="0" smtClean="0">
                <a:solidFill>
                  <a:srgbClr val="002060"/>
                </a:solidFill>
                <a:hlinkClick r:id="rId2"/>
              </a:rPr>
              <a:t> </a:t>
            </a:r>
            <a:r>
              <a:rPr lang="ru-RU" sz="2800" dirty="0">
                <a:solidFill>
                  <a:srgbClr val="002060"/>
                </a:solidFill>
                <a:hlinkClick r:id="rId2"/>
              </a:rPr>
              <a:t>Парижской конвенции</a:t>
            </a:r>
            <a:r>
              <a:rPr lang="ru-RU" sz="2800" dirty="0">
                <a:solidFill>
                  <a:srgbClr val="002060"/>
                </a:solidFill>
              </a:rPr>
              <a:t> по охране промышленной собственности. Охрана, предоставляемая на основании статьи 6ter, распространяется также на наименования и эмблемы МПО, членами которых является по меньшей мере одна страна Парижского союза</a:t>
            </a:r>
            <a:r>
              <a:rPr lang="ru-RU" sz="2800" dirty="0" smtClean="0">
                <a:solidFill>
                  <a:srgbClr val="002060"/>
                </a:solidFill>
              </a:rPr>
              <a:t>.</a:t>
            </a:r>
          </a:p>
          <a:p>
            <a:endParaRPr lang="ru-RU" sz="2800" dirty="0" smtClean="0">
              <a:solidFill>
                <a:srgbClr val="002060"/>
              </a:solidFill>
            </a:endParaRPr>
          </a:p>
          <a:p>
            <a:endParaRPr lang="ru-RU" sz="2800" dirty="0">
              <a:solidFill>
                <a:srgbClr val="002060"/>
              </a:solidFill>
            </a:endParaRPr>
          </a:p>
        </p:txBody>
      </p:sp>
      <p:sp>
        <p:nvSpPr>
          <p:cNvPr id="4" name="Заголовок 1"/>
          <p:cNvSpPr>
            <a:spLocks noGrp="1"/>
          </p:cNvSpPr>
          <p:nvPr>
            <p:ph type="title"/>
          </p:nvPr>
        </p:nvSpPr>
        <p:spPr>
          <a:xfrm>
            <a:off x="0" y="0"/>
            <a:ext cx="9144000" cy="836613"/>
          </a:xfr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b="1" dirty="0" smtClean="0">
                <a:solidFill>
                  <a:srgbClr val="C00000"/>
                </a:solidFill>
                <a:effectLst>
                  <a:outerShdw blurRad="38100" dist="38100" dir="2700000" algn="tl">
                    <a:srgbClr val="000000">
                      <a:alpha val="43137"/>
                    </a:srgbClr>
                  </a:outerShdw>
                </a:effectLst>
              </a:rPr>
              <a:t>В О И С</a:t>
            </a:r>
            <a:endParaRPr lang="ru-RU" b="1" dirty="0">
              <a:solidFill>
                <a:srgbClr val="C00000"/>
              </a:solidFill>
              <a:effectLst>
                <a:outerShdw blurRad="38100" dist="38100" dir="2700000" algn="tl">
                  <a:srgbClr val="000000">
                    <a:alpha val="43137"/>
                  </a:srgbClr>
                </a:outerShdw>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785794"/>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ЗАЩИТА АВТОРСКИХ ПРАВ</a:t>
            </a:r>
            <a:endParaRPr lang="ru-RU" sz="3200" b="1" dirty="0">
              <a:solidFill>
                <a:srgbClr val="C00000"/>
              </a:solidFill>
              <a:effectLst>
                <a:outerShdw blurRad="38100" dist="38100" dir="2700000" algn="tl">
                  <a:srgbClr val="000000">
                    <a:alpha val="43137"/>
                  </a:srgbClr>
                </a:outerShdw>
              </a:effectLst>
            </a:endParaRPr>
          </a:p>
        </p:txBody>
      </p:sp>
      <p:sp>
        <p:nvSpPr>
          <p:cNvPr id="3" name="Прямоугольник 2"/>
          <p:cNvSpPr/>
          <p:nvPr/>
        </p:nvSpPr>
        <p:spPr>
          <a:xfrm>
            <a:off x="0" y="857232"/>
            <a:ext cx="9144000" cy="627864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ru-RU" sz="2800" b="1" dirty="0" smtClean="0">
                <a:solidFill>
                  <a:srgbClr val="002060"/>
                </a:solidFill>
              </a:rPr>
              <a:t>Знак охраны авторских прав Копирайт</a:t>
            </a:r>
          </a:p>
          <a:p>
            <a:pPr algn="ctr"/>
            <a:endParaRPr lang="ru-RU" sz="2800" b="1" dirty="0" smtClean="0">
              <a:solidFill>
                <a:srgbClr val="002060"/>
              </a:solidFill>
            </a:endParaRPr>
          </a:p>
          <a:p>
            <a:pPr algn="ctr"/>
            <a:r>
              <a:rPr lang="ru-RU" sz="2300" dirty="0" err="1" smtClean="0">
                <a:solidFill>
                  <a:srgbClr val="002060"/>
                </a:solidFill>
                <a:hlinkClick r:id="rId2" tooltip="Все права защищены"/>
              </a:rPr>
              <a:t>Copyright</a:t>
            </a:r>
            <a:r>
              <a:rPr lang="ru-RU" sz="2300" dirty="0" smtClean="0">
                <a:solidFill>
                  <a:srgbClr val="002060"/>
                </a:solidFill>
              </a:rPr>
              <a:t> </a:t>
            </a:r>
            <a:r>
              <a:rPr lang="ru-RU" sz="2300" dirty="0" smtClean="0">
                <a:solidFill>
                  <a:srgbClr val="002060"/>
                </a:solidFill>
                <a:hlinkClick r:id="rId3" tooltip="Copyright"/>
              </a:rPr>
              <a:t>©</a:t>
            </a:r>
            <a:r>
              <a:rPr lang="ru-RU" sz="2300" dirty="0" smtClean="0">
                <a:solidFill>
                  <a:srgbClr val="002060"/>
                </a:solidFill>
              </a:rPr>
              <a:t> Ваше имя (наименование) </a:t>
            </a:r>
            <a:r>
              <a:rPr lang="ru-RU" sz="2300" dirty="0" smtClean="0">
                <a:solidFill>
                  <a:srgbClr val="002060"/>
                </a:solidFill>
                <a:hlinkClick r:id="rId4" tooltip="Год первой публикации"/>
              </a:rPr>
              <a:t>2017</a:t>
            </a:r>
            <a:r>
              <a:rPr lang="ru-RU" sz="2300" dirty="0" smtClean="0">
                <a:solidFill>
                  <a:srgbClr val="002060"/>
                </a:solidFill>
              </a:rPr>
              <a:t>  </a:t>
            </a:r>
            <a:r>
              <a:rPr lang="ru-RU" sz="2300" dirty="0" smtClean="0">
                <a:solidFill>
                  <a:srgbClr val="002060"/>
                </a:solidFill>
                <a:hlinkClick r:id="rId5" tooltip="Регистрация авторских прав"/>
              </a:rPr>
              <a:t>Все права защищены</a:t>
            </a:r>
            <a:endParaRPr lang="ru-RU" sz="2300" dirty="0" smtClean="0">
              <a:solidFill>
                <a:srgbClr val="002060"/>
              </a:solidFill>
            </a:endParaRPr>
          </a:p>
          <a:p>
            <a:pPr marL="176213"/>
            <a:endParaRPr lang="ru-RU" sz="2300" dirty="0" smtClean="0">
              <a:solidFill>
                <a:srgbClr val="002060"/>
              </a:solidFill>
              <a:hlinkClick r:id="rId6" tooltip="КОПИРАЙТ - значок охраны авторских прав"/>
            </a:endParaRPr>
          </a:p>
          <a:p>
            <a:pPr indent="176213" algn="just"/>
            <a:r>
              <a:rPr lang="ru-RU" sz="2300" dirty="0" smtClean="0">
                <a:solidFill>
                  <a:srgbClr val="002060"/>
                </a:solidFill>
                <a:hlinkClick r:id="rId6" tooltip="КОПИРАЙТ - значок охраны авторских прав"/>
              </a:rPr>
              <a:t>Статья 1271</a:t>
            </a:r>
            <a:r>
              <a:rPr lang="ru-RU" sz="2300" dirty="0" smtClean="0">
                <a:solidFill>
                  <a:srgbClr val="002060"/>
                </a:solidFill>
              </a:rPr>
              <a:t> ГК РФ определяет, что для целей оповещения о своих правах правообладатель может использовать специальный знак охраны </a:t>
            </a:r>
            <a:r>
              <a:rPr lang="ru-RU" sz="2300" dirty="0" smtClean="0">
                <a:solidFill>
                  <a:srgbClr val="002060"/>
                </a:solidFill>
                <a:hlinkClick r:id="rId7" tooltip="авторское право"/>
              </a:rPr>
              <a:t>авторского права</a:t>
            </a:r>
            <a:r>
              <a:rPr lang="ru-RU" sz="2300" dirty="0" smtClean="0">
                <a:solidFill>
                  <a:srgbClr val="002060"/>
                </a:solidFill>
              </a:rPr>
              <a:t> "Копирайт", который помещается на каждом экземпляре произведения и состоит из латинской буквы </a:t>
            </a:r>
            <a:r>
              <a:rPr lang="ru-RU" sz="2300" b="1" dirty="0" smtClean="0">
                <a:solidFill>
                  <a:srgbClr val="002060"/>
                </a:solidFill>
              </a:rPr>
              <a:t>«С» </a:t>
            </a:r>
            <a:r>
              <a:rPr lang="ru-RU" sz="2300" dirty="0" smtClean="0">
                <a:solidFill>
                  <a:srgbClr val="002060"/>
                </a:solidFill>
              </a:rPr>
              <a:t>в окружности, имени или наименования правообладателя и года первого опубликования произведения. Например:</a:t>
            </a:r>
          </a:p>
          <a:p>
            <a:pPr algn="ctr"/>
            <a:r>
              <a:rPr lang="ru-RU" sz="2300" dirty="0" smtClean="0">
                <a:solidFill>
                  <a:srgbClr val="002060"/>
                </a:solidFill>
                <a:hlinkClick r:id="rId3" tooltip="Copyright"/>
              </a:rPr>
              <a:t>©</a:t>
            </a:r>
            <a:r>
              <a:rPr lang="ru-RU" sz="2300" dirty="0" smtClean="0">
                <a:solidFill>
                  <a:srgbClr val="002060"/>
                </a:solidFill>
              </a:rPr>
              <a:t> Иванов И.И., 2017 или </a:t>
            </a:r>
            <a:r>
              <a:rPr lang="ru-RU" sz="2300" dirty="0" smtClean="0">
                <a:solidFill>
                  <a:srgbClr val="002060"/>
                </a:solidFill>
                <a:hlinkClick r:id="rId3" tooltip="Copyright"/>
              </a:rPr>
              <a:t>©</a:t>
            </a:r>
            <a:r>
              <a:rPr lang="ru-RU" sz="2300" dirty="0" smtClean="0">
                <a:solidFill>
                  <a:srgbClr val="002060"/>
                </a:solidFill>
              </a:rPr>
              <a:t> Наука, 2017</a:t>
            </a:r>
          </a:p>
          <a:p>
            <a:pPr indent="176213"/>
            <a:r>
              <a:rPr lang="ru-RU" sz="2300" dirty="0" smtClean="0">
                <a:solidFill>
                  <a:srgbClr val="002060"/>
                </a:solidFill>
              </a:rPr>
              <a:t>Копирайт имеет информационное значение и свидетельствует о том, что какое-то лицо считает себя обладателем исключительных прав на произведение.</a:t>
            </a:r>
          </a:p>
          <a:p>
            <a:pPr indent="176213" algn="just"/>
            <a:r>
              <a:rPr lang="ru-RU" sz="2300" dirty="0" smtClean="0">
                <a:solidFill>
                  <a:srgbClr val="002060"/>
                </a:solidFill>
              </a:rPr>
              <a:t>Сам по себе </a:t>
            </a:r>
            <a:r>
              <a:rPr lang="ru-RU" sz="2300" b="1" dirty="0" smtClean="0">
                <a:solidFill>
                  <a:srgbClr val="002060"/>
                </a:solidFill>
              </a:rPr>
              <a:t>©</a:t>
            </a:r>
            <a:r>
              <a:rPr lang="ru-RU" sz="2300" dirty="0" smtClean="0">
                <a:solidFill>
                  <a:srgbClr val="002060"/>
                </a:solidFill>
              </a:rPr>
              <a:t> не является фактом обладания авторскими правами на произведение, но помогает  установить </a:t>
            </a:r>
            <a:r>
              <a:rPr lang="ru-RU" sz="2300" dirty="0" smtClean="0">
                <a:solidFill>
                  <a:srgbClr val="002060"/>
                </a:solidFill>
                <a:hlinkClick r:id="rId8" tooltip="правообладатель, лицензия"/>
              </a:rPr>
              <a:t>правообладателя</a:t>
            </a:r>
            <a:r>
              <a:rPr lang="ru-RU" sz="2300" dirty="0" smtClean="0">
                <a:solidFill>
                  <a:srgbClr val="002060"/>
                </a:solidFill>
              </a:rPr>
              <a:t>.</a:t>
            </a:r>
          </a:p>
          <a:p>
            <a:pPr indent="176213"/>
            <a:endParaRPr lang="ru-RU" sz="2400" dirty="0">
              <a:solidFill>
                <a:srgbClr val="002060"/>
              </a:solidFill>
            </a:endParaRPr>
          </a:p>
        </p:txBody>
      </p:sp>
      <p:pic>
        <p:nvPicPr>
          <p:cNvPr id="4" name="Picture 2" descr="c.jpg"/>
          <p:cNvPicPr>
            <a:picLocks noChangeAspect="1" noChangeArrowheads="1"/>
          </p:cNvPicPr>
          <p:nvPr/>
        </p:nvPicPr>
        <p:blipFill>
          <a:blip r:embed="rId9" cstate="print"/>
          <a:srcRect/>
          <a:stretch>
            <a:fillRect/>
          </a:stretch>
        </p:blipFill>
        <p:spPr bwMode="auto">
          <a:xfrm>
            <a:off x="0" y="0"/>
            <a:ext cx="914400" cy="828675"/>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0" y="0"/>
            <a:ext cx="9144000" cy="785794"/>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ЗАЩИТА АВТОРСКИХ ПРАВ</a:t>
            </a:r>
            <a:endParaRPr lang="ru-RU" sz="3200" b="1" dirty="0">
              <a:solidFill>
                <a:srgbClr val="C00000"/>
              </a:solidFill>
              <a:effectLst>
                <a:outerShdw blurRad="38100" dist="38100" dir="2700000" algn="tl">
                  <a:srgbClr val="000000">
                    <a:alpha val="43137"/>
                  </a:srgbClr>
                </a:outerShdw>
              </a:effectLst>
            </a:endParaRPr>
          </a:p>
        </p:txBody>
      </p:sp>
      <p:pic>
        <p:nvPicPr>
          <p:cNvPr id="4" name="Picture 2" descr="c.jpg"/>
          <p:cNvPicPr>
            <a:picLocks noChangeAspect="1" noChangeArrowheads="1"/>
          </p:cNvPicPr>
          <p:nvPr/>
        </p:nvPicPr>
        <p:blipFill>
          <a:blip r:embed="rId2" cstate="print"/>
          <a:srcRect/>
          <a:stretch>
            <a:fillRect/>
          </a:stretch>
        </p:blipFill>
        <p:spPr bwMode="auto">
          <a:xfrm>
            <a:off x="0" y="0"/>
            <a:ext cx="914400" cy="828675"/>
          </a:xfrm>
          <a:prstGeom prst="rect">
            <a:avLst/>
          </a:prstGeom>
          <a:noFill/>
        </p:spPr>
      </p:pic>
      <p:sp>
        <p:nvSpPr>
          <p:cNvPr id="5" name="Прямоугольник 4"/>
          <p:cNvSpPr/>
          <p:nvPr/>
        </p:nvSpPr>
        <p:spPr>
          <a:xfrm>
            <a:off x="0" y="857232"/>
            <a:ext cx="9144000" cy="6124754"/>
          </a:xfrm>
          <a:prstGeom prst="rect">
            <a:avLst/>
          </a:prstGeom>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ru-RU" sz="2400" b="1" dirty="0" smtClean="0">
                <a:solidFill>
                  <a:srgbClr val="002060"/>
                </a:solidFill>
              </a:rPr>
              <a:t>Что такое </a:t>
            </a:r>
            <a:r>
              <a:rPr lang="ru-RU" sz="2400" b="1" dirty="0" err="1" smtClean="0">
                <a:solidFill>
                  <a:srgbClr val="002060"/>
                </a:solidFill>
              </a:rPr>
              <a:t>копирайтинг</a:t>
            </a:r>
            <a:r>
              <a:rPr lang="ru-RU" sz="2400" b="1" dirty="0" smtClean="0">
                <a:solidFill>
                  <a:srgbClr val="002060"/>
                </a:solidFill>
              </a:rPr>
              <a:t> и кто такой </a:t>
            </a:r>
            <a:r>
              <a:rPr lang="ru-RU" sz="2400" b="1" dirty="0" err="1" smtClean="0">
                <a:solidFill>
                  <a:srgbClr val="002060"/>
                </a:solidFill>
              </a:rPr>
              <a:t>копирайтер</a:t>
            </a:r>
            <a:endParaRPr lang="ru-RU" sz="2400" b="1" dirty="0" smtClean="0">
              <a:solidFill>
                <a:srgbClr val="002060"/>
              </a:solidFill>
            </a:endParaRPr>
          </a:p>
          <a:p>
            <a:pPr algn="just" defTabSz="354013">
              <a:tabLst>
                <a:tab pos="176213" algn="l"/>
              </a:tabLst>
            </a:pPr>
            <a:r>
              <a:rPr lang="ru-RU" sz="2300" dirty="0" smtClean="0">
                <a:solidFill>
                  <a:srgbClr val="002060"/>
                </a:solidFill>
              </a:rPr>
              <a:t>	</a:t>
            </a:r>
            <a:r>
              <a:rPr lang="ru-RU" sz="2300" dirty="0" err="1" smtClean="0">
                <a:solidFill>
                  <a:srgbClr val="002060"/>
                </a:solidFill>
              </a:rPr>
              <a:t>Копирайтинг</a:t>
            </a:r>
            <a:r>
              <a:rPr lang="ru-RU" sz="2300" dirty="0" smtClean="0">
                <a:solidFill>
                  <a:srgbClr val="002060"/>
                </a:solidFill>
              </a:rPr>
              <a:t> - это профессиональная деятельность </a:t>
            </a:r>
            <a:r>
              <a:rPr lang="ru-RU" sz="2300" dirty="0" smtClean="0">
                <a:solidFill>
                  <a:srgbClr val="002060"/>
                </a:solidFill>
                <a:hlinkClick r:id="rId3" tooltip="Автор произведения"/>
              </a:rPr>
              <a:t>автора</a:t>
            </a:r>
            <a:r>
              <a:rPr lang="ru-RU" sz="2300" dirty="0" smtClean="0">
                <a:solidFill>
                  <a:srgbClr val="002060"/>
                </a:solidFill>
              </a:rPr>
              <a:t> (</a:t>
            </a:r>
            <a:r>
              <a:rPr lang="ru-RU" sz="2300" dirty="0" err="1" smtClean="0">
                <a:solidFill>
                  <a:srgbClr val="002060"/>
                </a:solidFill>
              </a:rPr>
              <a:t>автора-</a:t>
            </a:r>
            <a:r>
              <a:rPr lang="ru-RU" sz="2300" dirty="0" err="1" smtClean="0">
                <a:solidFill>
                  <a:srgbClr val="002060"/>
                </a:solidFill>
                <a:hlinkClick r:id="rId4" tooltip="Авторское право составителей сборников и переводчиков "/>
              </a:rPr>
              <a:t>со-ставителя</a:t>
            </a:r>
            <a:r>
              <a:rPr lang="ru-RU" sz="2300" dirty="0" smtClean="0">
                <a:solidFill>
                  <a:srgbClr val="002060"/>
                </a:solidFill>
              </a:rPr>
              <a:t>) по созданию информационных, рекламных и </a:t>
            </a:r>
            <a:r>
              <a:rPr lang="ru-RU" sz="2300" dirty="0" err="1" smtClean="0">
                <a:solidFill>
                  <a:srgbClr val="002060"/>
                </a:solidFill>
              </a:rPr>
              <a:t>презентаци-онных</a:t>
            </a:r>
            <a:r>
              <a:rPr lang="ru-RU" sz="2300" dirty="0" smtClean="0">
                <a:solidFill>
                  <a:srgbClr val="002060"/>
                </a:solidFill>
              </a:rPr>
              <a:t> текстов. Такими считают все тексты, которые прямо или косвенно рекламируют или продвигают информацию, товар, </a:t>
            </a:r>
            <a:r>
              <a:rPr lang="ru-RU" sz="2300" dirty="0" err="1" smtClean="0">
                <a:solidFill>
                  <a:srgbClr val="002060"/>
                </a:solidFill>
              </a:rPr>
              <a:t>компа-нию</a:t>
            </a:r>
            <a:r>
              <a:rPr lang="ru-RU" sz="2300" dirty="0" smtClean="0">
                <a:solidFill>
                  <a:srgbClr val="002060"/>
                </a:solidFill>
              </a:rPr>
              <a:t>, услугу, исполнителя, автора или идею.</a:t>
            </a:r>
          </a:p>
          <a:p>
            <a:pPr algn="just" defTabSz="354013">
              <a:tabLst>
                <a:tab pos="176213" algn="l"/>
              </a:tabLst>
            </a:pPr>
            <a:r>
              <a:rPr lang="ru-RU" sz="2300" dirty="0" smtClean="0">
                <a:solidFill>
                  <a:srgbClr val="002060"/>
                </a:solidFill>
              </a:rPr>
              <a:t>	 Автора, который занимается </a:t>
            </a:r>
            <a:r>
              <a:rPr lang="ru-RU" sz="2300" dirty="0" err="1" smtClean="0">
                <a:solidFill>
                  <a:srgbClr val="002060"/>
                </a:solidFill>
              </a:rPr>
              <a:t>копирайтингом</a:t>
            </a:r>
            <a:r>
              <a:rPr lang="ru-RU" sz="2300" dirty="0" smtClean="0">
                <a:solidFill>
                  <a:srgbClr val="002060"/>
                </a:solidFill>
              </a:rPr>
              <a:t>, называют </a:t>
            </a:r>
            <a:r>
              <a:rPr lang="ru-RU" sz="2300" dirty="0" err="1" smtClean="0">
                <a:solidFill>
                  <a:srgbClr val="002060"/>
                </a:solidFill>
              </a:rPr>
              <a:t>копирайтер</a:t>
            </a:r>
            <a:r>
              <a:rPr lang="ru-RU" sz="2300" dirty="0" smtClean="0">
                <a:solidFill>
                  <a:srgbClr val="002060"/>
                </a:solidFill>
              </a:rPr>
              <a:t>. Термин «</a:t>
            </a:r>
            <a:r>
              <a:rPr lang="ru-RU" sz="2300" dirty="0" err="1" smtClean="0">
                <a:solidFill>
                  <a:srgbClr val="002060"/>
                </a:solidFill>
              </a:rPr>
              <a:t>копирайтер</a:t>
            </a:r>
            <a:r>
              <a:rPr lang="ru-RU" sz="2300" dirty="0" smtClean="0">
                <a:solidFill>
                  <a:srgbClr val="002060"/>
                </a:solidFill>
              </a:rPr>
              <a:t>» (</a:t>
            </a:r>
            <a:r>
              <a:rPr lang="ru-RU" sz="2300" dirty="0" err="1" smtClean="0">
                <a:solidFill>
                  <a:srgbClr val="002060"/>
                </a:solidFill>
              </a:rPr>
              <a:t>copyrighter</a:t>
            </a:r>
            <a:r>
              <a:rPr lang="ru-RU" sz="2300" dirty="0" smtClean="0">
                <a:solidFill>
                  <a:srgbClr val="002060"/>
                </a:solidFill>
              </a:rPr>
              <a:t>) происходит от английского слова «</a:t>
            </a:r>
            <a:r>
              <a:rPr lang="ru-RU" sz="2300" dirty="0" err="1" smtClean="0">
                <a:solidFill>
                  <a:srgbClr val="002060"/>
                </a:solidFill>
              </a:rPr>
              <a:t>copy</a:t>
            </a:r>
            <a:r>
              <a:rPr lang="ru-RU" sz="2300" dirty="0" smtClean="0">
                <a:solidFill>
                  <a:srgbClr val="002060"/>
                </a:solidFill>
              </a:rPr>
              <a:t>» - сленговое название текстовой рекламы. </a:t>
            </a:r>
          </a:p>
          <a:p>
            <a:pPr algn="just" defTabSz="354013">
              <a:tabLst>
                <a:tab pos="176213" algn="l"/>
              </a:tabLst>
            </a:pPr>
            <a:r>
              <a:rPr lang="ru-RU" sz="2300" dirty="0" smtClean="0">
                <a:solidFill>
                  <a:srgbClr val="002060"/>
                </a:solidFill>
              </a:rPr>
              <a:t>	Это автор, обладающий специальными знаниями и опытом по сбору, анализу и современной </a:t>
            </a:r>
            <a:r>
              <a:rPr lang="ru-RU" sz="2300" dirty="0" err="1" smtClean="0">
                <a:solidFill>
                  <a:srgbClr val="002060"/>
                </a:solidFill>
              </a:rPr>
              <a:t>медийной</a:t>
            </a:r>
            <a:r>
              <a:rPr lang="ru-RU" sz="2300" dirty="0" smtClean="0">
                <a:solidFill>
                  <a:srgbClr val="002060"/>
                </a:solidFill>
              </a:rPr>
              <a:t> подаче информации в формате «продающего текста». </a:t>
            </a:r>
          </a:p>
          <a:p>
            <a:pPr algn="just" defTabSz="354013">
              <a:tabLst>
                <a:tab pos="176213" algn="l"/>
              </a:tabLst>
            </a:pPr>
            <a:r>
              <a:rPr lang="ru-RU" sz="2300" dirty="0" smtClean="0">
                <a:solidFill>
                  <a:srgbClr val="002060"/>
                </a:solidFill>
              </a:rPr>
              <a:t>	Под </a:t>
            </a:r>
            <a:r>
              <a:rPr lang="ru-RU" sz="2300" dirty="0" err="1" smtClean="0">
                <a:solidFill>
                  <a:srgbClr val="002060"/>
                </a:solidFill>
              </a:rPr>
              <a:t>копирайтингом</a:t>
            </a:r>
            <a:r>
              <a:rPr lang="ru-RU" sz="2300" dirty="0" smtClean="0">
                <a:solidFill>
                  <a:srgbClr val="002060"/>
                </a:solidFill>
              </a:rPr>
              <a:t> часто понимают любое написание текстов для web-сайтов или даже любое написание текстов на заказ, которые должны быть «продающими».</a:t>
            </a:r>
          </a:p>
          <a:p>
            <a:pPr algn="just" defTabSz="354013">
              <a:tabLst>
                <a:tab pos="176213" algn="l"/>
              </a:tabLst>
            </a:pPr>
            <a:endParaRPr lang="ru-RU" sz="2300" dirty="0" smtClean="0">
              <a:solidFill>
                <a:srgbClr val="002060"/>
              </a:solidFill>
            </a:endParaRPr>
          </a:p>
          <a:p>
            <a:pPr algn="just" defTabSz="354013">
              <a:tabLst>
                <a:tab pos="176213" algn="l"/>
              </a:tabLst>
            </a:pPr>
            <a:endParaRPr lang="ru-RU" sz="2300" dirty="0">
              <a:solidFill>
                <a:srgbClr val="00206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0" y="0"/>
            <a:ext cx="9144000" cy="714356"/>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ЗАЩИТА АВТОРСКИХ ПРАВ</a:t>
            </a:r>
            <a:endParaRPr lang="ru-RU" sz="3200" b="1" dirty="0">
              <a:solidFill>
                <a:srgbClr val="C00000"/>
              </a:solidFill>
              <a:effectLst>
                <a:outerShdw blurRad="38100" dist="38100" dir="2700000" algn="tl">
                  <a:srgbClr val="000000">
                    <a:alpha val="43137"/>
                  </a:srgbClr>
                </a:outerShdw>
              </a:effectLst>
            </a:endParaRPr>
          </a:p>
        </p:txBody>
      </p:sp>
      <p:sp>
        <p:nvSpPr>
          <p:cNvPr id="26625" name="Rectangle 1"/>
          <p:cNvSpPr>
            <a:spLocks noChangeArrowheads="1"/>
          </p:cNvSpPr>
          <p:nvPr/>
        </p:nvSpPr>
        <p:spPr bwMode="auto">
          <a:xfrm>
            <a:off x="0" y="785794"/>
            <a:ext cx="9144000" cy="8186857"/>
          </a:xfrm>
          <a:prstGeom prst="rect">
            <a:avLst/>
          </a:prstGeom>
          <a:ln>
            <a:solidFill>
              <a:srgbClr val="FF0000"/>
            </a:solid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900" b="0" i="0" u="none" strike="noStrike" cap="none" normalizeH="0" baseline="0" dirty="0" smtClean="0">
                <a:ln>
                  <a:noFill/>
                </a:ln>
                <a:solidFill>
                  <a:srgbClr val="000000"/>
                </a:solidFill>
                <a:effectLst/>
                <a:latin typeface="Verdana" pitchFamily="34" charset="0"/>
              </a:rPr>
              <a:t>  </a:t>
            </a:r>
            <a:endParaRPr kumimoji="0" lang="ru-RU" sz="1100" b="0" i="0" u="none" strike="noStrike" cap="none" normalizeH="0" baseline="0" dirty="0" smtClean="0">
              <a:ln>
                <a:noFill/>
              </a:ln>
              <a:solidFill>
                <a:schemeClr val="tx1"/>
              </a:solidFill>
              <a:effectLst/>
              <a:latin typeface="Arial" pitchFamily="34" charset="0"/>
            </a:endParaRPr>
          </a:p>
          <a:p>
            <a:pPr marL="269875" marR="0" lvl="0" indent="-269875" algn="l" defTabSz="914400" rtl="0" eaLnBrk="0" fontAlgn="base" latinLnBrk="0" hangingPunct="0">
              <a:lnSpc>
                <a:spcPct val="100000"/>
              </a:lnSpc>
              <a:spcBef>
                <a:spcPct val="0"/>
              </a:spcBef>
              <a:spcAft>
                <a:spcPct val="0"/>
              </a:spcAft>
              <a:buClrTx/>
              <a:buSzTx/>
              <a:buFontTx/>
              <a:buNone/>
              <a:tabLst>
                <a:tab pos="269875" algn="l"/>
              </a:tabLst>
            </a:pPr>
            <a:r>
              <a:rPr kumimoji="0" lang="ru-RU" sz="2400" i="0" strike="noStrike" cap="none" normalizeH="0" baseline="0" dirty="0" smtClean="0">
                <a:ln>
                  <a:noFill/>
                </a:ln>
                <a:solidFill>
                  <a:srgbClr val="551A8B"/>
                </a:solidFill>
                <a:effectLst/>
                <a:latin typeface="Verdana" pitchFamily="34" charset="0"/>
              </a:rPr>
              <a:t>	</a:t>
            </a:r>
            <a:r>
              <a:rPr kumimoji="0" lang="ru-RU" sz="2300" i="0" u="none" strike="noStrike" cap="none" normalizeH="0" baseline="0" dirty="0" smtClean="0">
                <a:ln>
                  <a:noFill/>
                </a:ln>
                <a:solidFill>
                  <a:srgbClr val="002060"/>
                </a:solidFill>
                <a:effectLst/>
              </a:rPr>
              <a:t>Авторское право - это интеллектуальные права на произведения </a:t>
            </a:r>
            <a:r>
              <a:rPr kumimoji="0" lang="ru-RU" sz="2300" i="0" u="none" strike="noStrike" cap="none" normalizeH="0" baseline="0" dirty="0" err="1" smtClean="0">
                <a:ln>
                  <a:noFill/>
                </a:ln>
                <a:solidFill>
                  <a:srgbClr val="002060"/>
                </a:solidFill>
                <a:effectLst/>
              </a:rPr>
              <a:t>нау-ки</a:t>
            </a:r>
            <a:r>
              <a:rPr kumimoji="0" lang="ru-RU" sz="2300" i="0" u="none" strike="noStrike" cap="none" normalizeH="0" baseline="0" dirty="0" smtClean="0">
                <a:ln>
                  <a:noFill/>
                </a:ln>
                <a:solidFill>
                  <a:srgbClr val="002060"/>
                </a:solidFill>
                <a:effectLst/>
              </a:rPr>
              <a:t>, литературы и искусства </a:t>
            </a:r>
            <a:r>
              <a:rPr kumimoji="0" lang="ru-RU" sz="2300" b="0" i="0" u="none" strike="noStrike" cap="none" normalizeH="0" baseline="0" dirty="0" smtClean="0">
                <a:ln>
                  <a:noFill/>
                </a:ln>
                <a:solidFill>
                  <a:srgbClr val="002060"/>
                </a:solidFill>
                <a:effectLst/>
              </a:rPr>
              <a:t> (пункт 1 ст. </a:t>
            </a:r>
            <a:r>
              <a:rPr kumimoji="0" lang="ru-RU" sz="2300" b="0" i="0" u="none" strike="noStrike" cap="none" normalizeH="0" baseline="0" dirty="0" smtClean="0">
                <a:ln>
                  <a:noFill/>
                </a:ln>
                <a:solidFill>
                  <a:srgbClr val="002060"/>
                </a:solidFill>
                <a:effectLst/>
                <a:hlinkClick r:id="rId2" tooltip="Авторские права"/>
              </a:rPr>
              <a:t>1255 ГК РФ</a:t>
            </a:r>
            <a:r>
              <a:rPr kumimoji="0" lang="ru-RU" sz="2300" b="0" i="0" u="none" strike="noStrike" cap="none" normalizeH="0" baseline="0" dirty="0" smtClean="0">
                <a:ln>
                  <a:noFill/>
                </a:ln>
                <a:solidFill>
                  <a:srgbClr val="002060"/>
                </a:solidFill>
                <a:effectLst/>
              </a:rPr>
              <a:t>). </a:t>
            </a:r>
          </a:p>
          <a:p>
            <a:pPr marL="269875" marR="0" lvl="0" indent="-269875" algn="l" defTabSz="914400" rtl="0" eaLnBrk="0" fontAlgn="base" latinLnBrk="0" hangingPunct="0">
              <a:lnSpc>
                <a:spcPct val="100000"/>
              </a:lnSpc>
              <a:spcBef>
                <a:spcPct val="0"/>
              </a:spcBef>
              <a:spcAft>
                <a:spcPct val="0"/>
              </a:spcAft>
              <a:buClrTx/>
              <a:buSzTx/>
              <a:buFontTx/>
              <a:buNone/>
              <a:tabLst>
                <a:tab pos="269875" algn="l"/>
              </a:tabLst>
            </a:pPr>
            <a:r>
              <a:rPr lang="ru-RU" sz="2300" dirty="0" smtClean="0">
                <a:solidFill>
                  <a:srgbClr val="002060"/>
                </a:solidFill>
              </a:rPr>
              <a:t>	</a:t>
            </a:r>
            <a:r>
              <a:rPr kumimoji="0" lang="ru-RU" sz="2300" b="0" i="0" u="none" strike="noStrike" cap="none" normalizeH="0" baseline="0" dirty="0" smtClean="0">
                <a:ln>
                  <a:noFill/>
                </a:ln>
                <a:solidFill>
                  <a:srgbClr val="002060"/>
                </a:solidFill>
                <a:effectLst/>
              </a:rPr>
              <a:t>Возникает с момента создания произведения.</a:t>
            </a:r>
          </a:p>
          <a:p>
            <a:pPr lvl="0" indent="265113" algn="just" eaLnBrk="0" fontAlgn="base" hangingPunct="0">
              <a:spcBef>
                <a:spcPct val="0"/>
              </a:spcBef>
              <a:spcAft>
                <a:spcPct val="0"/>
              </a:spcAft>
              <a:tabLst>
                <a:tab pos="354013" algn="l"/>
              </a:tabLst>
            </a:pPr>
            <a:r>
              <a:rPr lang="ru-RU" sz="2300" dirty="0" smtClean="0">
                <a:solidFill>
                  <a:srgbClr val="002060"/>
                </a:solidFill>
              </a:rPr>
              <a:t>Понятие «авторское право» охватывает, закрепляемые </a:t>
            </a:r>
            <a:r>
              <a:rPr lang="ru-RU" sz="2300" dirty="0" err="1" smtClean="0">
                <a:solidFill>
                  <a:srgbClr val="002060"/>
                </a:solidFill>
                <a:hlinkClick r:id="rId3" tooltip="Гражданский кодекс глава 70 Авторсое право"/>
              </a:rPr>
              <a:t>законода</a:t>
            </a:r>
            <a:r>
              <a:rPr lang="ru-RU" sz="2300" dirty="0" smtClean="0">
                <a:solidFill>
                  <a:srgbClr val="002060"/>
                </a:solidFill>
                <a:hlinkClick r:id="rId3" tooltip="Гражданский кодекс глава 70 Авторсое право"/>
              </a:rPr>
              <a:t>-	</a:t>
            </a:r>
            <a:r>
              <a:rPr lang="ru-RU" sz="2300" dirty="0" err="1" smtClean="0">
                <a:solidFill>
                  <a:srgbClr val="002060"/>
                </a:solidFill>
                <a:hlinkClick r:id="rId3" tooltip="Гражданский кодекс глава 70 Авторсое право"/>
              </a:rPr>
              <a:t>тельством</a:t>
            </a:r>
            <a:r>
              <a:rPr lang="ru-RU" sz="2300" dirty="0" smtClean="0">
                <a:solidFill>
                  <a:srgbClr val="002060"/>
                </a:solidFill>
              </a:rPr>
              <a:t> в отношении авторских произведений:</a:t>
            </a:r>
          </a:p>
          <a:p>
            <a:pPr marL="176213"/>
            <a:r>
              <a:rPr lang="ru-RU" sz="2300" dirty="0" smtClean="0"/>
              <a:t>1) </a:t>
            </a:r>
            <a:r>
              <a:rPr lang="ru-RU" sz="2300" dirty="0" smtClean="0">
                <a:hlinkClick r:id="rId4" tooltip="личные неимущественные права автора"/>
              </a:rPr>
              <a:t>личные неимущественные права автора</a:t>
            </a:r>
            <a:r>
              <a:rPr lang="ru-RU" sz="2300" dirty="0" smtClean="0"/>
              <a:t>, например, право на имя, право на обнародование, право на защиту и т.п.;</a:t>
            </a:r>
          </a:p>
          <a:p>
            <a:pPr marL="176213"/>
            <a:r>
              <a:rPr lang="ru-RU" sz="2300" dirty="0" smtClean="0"/>
              <a:t>2) </a:t>
            </a:r>
            <a:r>
              <a:rPr lang="ru-RU" sz="2300" dirty="0" smtClean="0">
                <a:hlinkClick r:id="rId5" tooltip="исключительное право на произведение"/>
              </a:rPr>
              <a:t>исключительное авторское право</a:t>
            </a:r>
            <a:r>
              <a:rPr lang="ru-RU" sz="2300" dirty="0" smtClean="0"/>
              <a:t>, на основании которых автор и его правопреемники (правообладатели) могут разрешать или запрещать использование произведения любым способом (</a:t>
            </a:r>
            <a:r>
              <a:rPr lang="ru-RU" sz="2300" dirty="0" smtClean="0">
                <a:hlinkClick r:id="rId6" tooltip="Исключительное авторское право"/>
              </a:rPr>
              <a:t>Статья 1270</a:t>
            </a:r>
            <a:r>
              <a:rPr lang="ru-RU" sz="2300" dirty="0" smtClean="0"/>
              <a:t> ГК РФ);</a:t>
            </a:r>
          </a:p>
          <a:p>
            <a:pPr marL="176213"/>
            <a:r>
              <a:rPr lang="ru-RU" sz="2300" dirty="0" smtClean="0"/>
              <a:t>3) </a:t>
            </a:r>
            <a:r>
              <a:rPr lang="ru-RU" sz="2300" u="sng" dirty="0" smtClean="0">
                <a:solidFill>
                  <a:srgbClr val="3F0CCE"/>
                </a:solidFill>
              </a:rPr>
              <a:t>«право на вознаграждение»</a:t>
            </a:r>
            <a:r>
              <a:rPr lang="ru-RU" sz="2300" u="sng" dirty="0" smtClean="0">
                <a:solidFill>
                  <a:srgbClr val="2D0993"/>
                </a:solidFill>
              </a:rPr>
              <a:t>, </a:t>
            </a:r>
            <a:r>
              <a:rPr lang="ru-RU" sz="2300" dirty="0" smtClean="0"/>
              <a:t>устанавливается, когда произведение может использоваться без согласия автора (правообладателя), но с выплатой ему вознаграждения (статья </a:t>
            </a:r>
            <a:r>
              <a:rPr lang="ru-RU" sz="2300" dirty="0" smtClean="0">
                <a:hlinkClick r:id="rId7" tooltip="Вознаграждение за свободное воспроизведение фонограмм и аудиовизуальных произведений в личных целях"/>
              </a:rPr>
              <a:t>1245</a:t>
            </a:r>
            <a:r>
              <a:rPr lang="ru-RU" sz="2300" dirty="0" smtClean="0"/>
              <a:t>  ГК РФ).</a:t>
            </a:r>
          </a:p>
          <a:p>
            <a:pPr marL="176213"/>
            <a:r>
              <a:rPr lang="ru-RU" sz="2300" dirty="0" smtClean="0"/>
              <a:t>	Для обеспечения доказательств авторства во многих случаях осуществляется регистрация и депонирование произведений — </a:t>
            </a:r>
          </a:p>
          <a:p>
            <a:pPr marL="176213" algn="ctr"/>
            <a:r>
              <a:rPr lang="ru-RU" sz="2300" b="1" dirty="0" smtClean="0">
                <a:hlinkClick r:id="rId8" tooltip="регистрация авторского права"/>
              </a:rPr>
              <a:t>регистрация авторского права</a:t>
            </a:r>
            <a:r>
              <a:rPr lang="ru-RU" sz="2300" b="1" dirty="0" smtClean="0"/>
              <a:t>.</a:t>
            </a:r>
          </a:p>
          <a:p>
            <a:pPr lvl="0" indent="265113" algn="just" eaLnBrk="0" fontAlgn="base" hangingPunct="0">
              <a:spcBef>
                <a:spcPct val="0"/>
              </a:spcBef>
              <a:spcAft>
                <a:spcPct val="0"/>
              </a:spcAft>
              <a:tabLst>
                <a:tab pos="354013" algn="l"/>
              </a:tabLst>
            </a:pPr>
            <a:endParaRPr lang="ru-RU" sz="2300" dirty="0" smtClean="0">
              <a:solidFill>
                <a:srgbClr val="002060"/>
              </a:solidFill>
            </a:endParaRPr>
          </a:p>
          <a:p>
            <a:pPr lvl="0" indent="265113" algn="just" eaLnBrk="0" fontAlgn="base" hangingPunct="0">
              <a:spcBef>
                <a:spcPct val="0"/>
              </a:spcBef>
              <a:spcAft>
                <a:spcPct val="0"/>
              </a:spcAft>
              <a:tabLst>
                <a:tab pos="354013" algn="l"/>
              </a:tabLst>
            </a:pPr>
            <a:endParaRPr kumimoji="0" lang="ru-RU" sz="2400" b="0" i="0" u="none" strike="noStrike" cap="none" normalizeH="0" baseline="0" dirty="0" smtClean="0">
              <a:ln>
                <a:noFill/>
              </a:ln>
              <a:solidFill>
                <a:srgbClr val="00206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5200" b="0" i="0" u="none" strike="noStrike" cap="none" normalizeH="0" baseline="0" dirty="0" smtClean="0">
                <a:ln>
                  <a:noFill/>
                </a:ln>
                <a:solidFill>
                  <a:srgbClr val="000000"/>
                </a:solidFill>
                <a:effectLst/>
                <a:latin typeface="Verdana" pitchFamily="34" charset="0"/>
              </a:rPr>
              <a:t/>
            </a:r>
            <a:br>
              <a:rPr kumimoji="0" lang="ru-RU" sz="5200" b="0" i="0" u="none" strike="noStrike" cap="none" normalizeH="0" baseline="0" dirty="0" smtClean="0">
                <a:ln>
                  <a:noFill/>
                </a:ln>
                <a:solidFill>
                  <a:srgbClr val="000000"/>
                </a:solidFill>
                <a:effectLst/>
                <a:latin typeface="Verdana" pitchFamily="34" charset="0"/>
              </a:rPr>
            </a:br>
            <a:endParaRPr kumimoji="0" lang="ru-RU" sz="5200" b="0" i="0" u="none" strike="noStrike" cap="none" normalizeH="0" baseline="0" dirty="0" smtClean="0">
              <a:ln>
                <a:noFill/>
              </a:ln>
              <a:solidFill>
                <a:srgbClr val="000000"/>
              </a:solidFill>
              <a:effectLst/>
              <a:latin typeface="Verdana" pitchFamily="34" charset="0"/>
            </a:endParaRPr>
          </a:p>
        </p:txBody>
      </p:sp>
      <p:pic>
        <p:nvPicPr>
          <p:cNvPr id="26626" name="Picture 2" descr="c.jpg"/>
          <p:cNvPicPr>
            <a:picLocks noChangeAspect="1" noChangeArrowheads="1"/>
          </p:cNvPicPr>
          <p:nvPr/>
        </p:nvPicPr>
        <p:blipFill>
          <a:blip r:embed="rId9" cstate="print"/>
          <a:srcRect/>
          <a:stretch>
            <a:fillRect/>
          </a:stretch>
        </p:blipFill>
        <p:spPr bwMode="auto">
          <a:xfrm>
            <a:off x="0" y="0"/>
            <a:ext cx="914400" cy="828675"/>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857232"/>
            <a:ext cx="9144000" cy="6109365"/>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ru-RU" sz="2300" b="1" dirty="0" smtClean="0">
                <a:solidFill>
                  <a:srgbClr val="002060"/>
                </a:solidFill>
              </a:rPr>
              <a:t>Автор и правообладатель авторских прав</a:t>
            </a:r>
          </a:p>
          <a:p>
            <a:pPr indent="176213"/>
            <a:r>
              <a:rPr lang="ru-RU" sz="2300" dirty="0" smtClean="0">
                <a:solidFill>
                  <a:srgbClr val="002060"/>
                </a:solidFill>
              </a:rPr>
              <a:t>Авторские права возникают с момента создания произведения и включают:</a:t>
            </a:r>
          </a:p>
          <a:p>
            <a:pPr>
              <a:tabLst>
                <a:tab pos="354013" algn="l"/>
              </a:tabLst>
            </a:pPr>
            <a:r>
              <a:rPr lang="ru-RU" sz="2300" dirty="0" smtClean="0">
                <a:solidFill>
                  <a:srgbClr val="002060"/>
                </a:solidFill>
              </a:rPr>
              <a:t>	-исключительное право (имущественное право на использование и распоряжение произведением);</a:t>
            </a:r>
          </a:p>
          <a:p>
            <a:pPr>
              <a:tabLst>
                <a:tab pos="354013" algn="l"/>
              </a:tabLst>
            </a:pPr>
            <a:r>
              <a:rPr lang="ru-RU" sz="2300" dirty="0" smtClean="0">
                <a:solidFill>
                  <a:srgbClr val="002060"/>
                </a:solidFill>
              </a:rPr>
              <a:t>	-неимущественные права (право на имя, право на </a:t>
            </a:r>
            <a:r>
              <a:rPr lang="ru-RU" sz="2300" dirty="0" err="1" smtClean="0">
                <a:solidFill>
                  <a:srgbClr val="002060"/>
                </a:solidFill>
              </a:rPr>
              <a:t>неприкосновен-ность</a:t>
            </a:r>
            <a:r>
              <a:rPr lang="ru-RU" sz="2300" dirty="0" smtClean="0">
                <a:solidFill>
                  <a:srgbClr val="002060"/>
                </a:solidFill>
              </a:rPr>
              <a:t> произведения и некоторые другие).</a:t>
            </a:r>
          </a:p>
          <a:p>
            <a:pPr defTabSz="354013"/>
            <a:r>
              <a:rPr lang="ru-RU" sz="2300" dirty="0" smtClean="0">
                <a:solidFill>
                  <a:srgbClr val="002060"/>
                </a:solidFill>
              </a:rPr>
              <a:t>	Автором может быть только физическое лицо, творческим трудом которого создано произведение (лично или в </a:t>
            </a:r>
            <a:r>
              <a:rPr lang="ru-RU" sz="2300" dirty="0" smtClean="0">
                <a:solidFill>
                  <a:srgbClr val="002060"/>
                </a:solidFill>
                <a:hlinkClick r:id="rId2" tooltip="соавторство"/>
              </a:rPr>
              <a:t>соавторстве</a:t>
            </a:r>
            <a:r>
              <a:rPr lang="ru-RU" sz="2300" dirty="0" smtClean="0">
                <a:solidFill>
                  <a:srgbClr val="002060"/>
                </a:solidFill>
              </a:rPr>
              <a:t>). </a:t>
            </a:r>
          </a:p>
          <a:p>
            <a:pPr defTabSz="354013"/>
            <a:r>
              <a:rPr lang="ru-RU" sz="2300" dirty="0" smtClean="0">
                <a:solidFill>
                  <a:srgbClr val="002060"/>
                </a:solidFill>
              </a:rPr>
              <a:t>	Правообладателем может быть как сам автор, у которого возникло авторское право, так и организация, которая получила </a:t>
            </a:r>
            <a:r>
              <a:rPr lang="ru-RU" sz="2300" dirty="0" err="1" smtClean="0">
                <a:solidFill>
                  <a:srgbClr val="002060"/>
                </a:solidFill>
              </a:rPr>
              <a:t>исключитель-ные</a:t>
            </a:r>
            <a:r>
              <a:rPr lang="ru-RU" sz="2300" dirty="0" smtClean="0">
                <a:solidFill>
                  <a:srgbClr val="002060"/>
                </a:solidFill>
              </a:rPr>
              <a:t> авторские права по договору отчуждения или произведение было создано по </a:t>
            </a:r>
            <a:r>
              <a:rPr lang="ru-RU" sz="2300" dirty="0" smtClean="0">
                <a:solidFill>
                  <a:srgbClr val="002060"/>
                </a:solidFill>
                <a:hlinkClick r:id="rId3" tooltip="Авторское право на служебные произведения"/>
              </a:rPr>
              <a:t>служебному</a:t>
            </a:r>
            <a:r>
              <a:rPr lang="ru-RU" sz="2300" dirty="0" smtClean="0">
                <a:solidFill>
                  <a:srgbClr val="002060"/>
                </a:solidFill>
              </a:rPr>
              <a:t> заданию.</a:t>
            </a:r>
          </a:p>
          <a:p>
            <a:pPr defTabSz="354013"/>
            <a:r>
              <a:rPr lang="ru-RU" sz="2300" dirty="0" smtClean="0">
                <a:solidFill>
                  <a:srgbClr val="002060"/>
                </a:solidFill>
              </a:rPr>
              <a:t>	Исключительное имущественное право входит с состав наследства и </a:t>
            </a:r>
            <a:r>
              <a:rPr lang="ru-RU" sz="2300" dirty="0" smtClean="0">
                <a:solidFill>
                  <a:srgbClr val="002060"/>
                </a:solidFill>
                <a:hlinkClick r:id="rId4" tooltip="наследование авторских прав"/>
              </a:rPr>
              <a:t>переходит к наследникам</a:t>
            </a:r>
            <a:r>
              <a:rPr lang="ru-RU" sz="2300" dirty="0" smtClean="0">
                <a:solidFill>
                  <a:srgbClr val="002060"/>
                </a:solidFill>
              </a:rPr>
              <a:t> в порядке и на срок, определенные ГК РФ.</a:t>
            </a:r>
          </a:p>
          <a:p>
            <a:pPr defTabSz="354013"/>
            <a:endParaRPr lang="ru-RU" sz="2300" dirty="0" smtClean="0">
              <a:solidFill>
                <a:srgbClr val="002060"/>
              </a:solidFill>
            </a:endParaRPr>
          </a:p>
          <a:p>
            <a:pPr defTabSz="354013"/>
            <a:endParaRPr lang="ru-RU" sz="2300" dirty="0">
              <a:solidFill>
                <a:srgbClr val="002060"/>
              </a:solidFill>
            </a:endParaRPr>
          </a:p>
        </p:txBody>
      </p:sp>
      <p:sp>
        <p:nvSpPr>
          <p:cNvPr id="4" name="Заголовок 1"/>
          <p:cNvSpPr>
            <a:spLocks noGrp="1"/>
          </p:cNvSpPr>
          <p:nvPr>
            <p:ph type="title"/>
          </p:nvPr>
        </p:nvSpPr>
        <p:spPr>
          <a:xfrm>
            <a:off x="0" y="0"/>
            <a:ext cx="9144000" cy="785794"/>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ЗАЩИТА АВТОРСКИХ ПРАВ</a:t>
            </a:r>
            <a:endParaRPr lang="ru-RU" sz="3200" b="1" dirty="0">
              <a:solidFill>
                <a:srgbClr val="C00000"/>
              </a:solidFill>
              <a:effectLst>
                <a:outerShdw blurRad="38100" dist="38100" dir="2700000" algn="tl">
                  <a:srgbClr val="000000">
                    <a:alpha val="43137"/>
                  </a:srgbClr>
                </a:outerShdw>
              </a:effectLst>
            </a:endParaRPr>
          </a:p>
        </p:txBody>
      </p:sp>
      <p:pic>
        <p:nvPicPr>
          <p:cNvPr id="5" name="Picture 2" descr="c.jpg"/>
          <p:cNvPicPr>
            <a:picLocks noChangeAspect="1" noChangeArrowheads="1"/>
          </p:cNvPicPr>
          <p:nvPr/>
        </p:nvPicPr>
        <p:blipFill>
          <a:blip r:embed="rId5" cstate="print"/>
          <a:srcRect/>
          <a:stretch>
            <a:fillRect/>
          </a:stretch>
        </p:blipFill>
        <p:spPr bwMode="auto">
          <a:xfrm>
            <a:off x="0" y="0"/>
            <a:ext cx="914400" cy="828675"/>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000108"/>
            <a:ext cx="9144000" cy="6386364"/>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just">
              <a:tabLst>
                <a:tab pos="354013" algn="l"/>
              </a:tabLst>
            </a:pPr>
            <a:r>
              <a:rPr lang="ru-RU" dirty="0" smtClean="0"/>
              <a:t>	</a:t>
            </a:r>
          </a:p>
          <a:p>
            <a:pPr algn="just">
              <a:tabLst>
                <a:tab pos="354013" algn="l"/>
              </a:tabLst>
            </a:pPr>
            <a:r>
              <a:rPr lang="ru-RU" sz="2300" dirty="0" smtClean="0">
                <a:solidFill>
                  <a:srgbClr val="002060"/>
                </a:solidFill>
              </a:rPr>
              <a:t>	Передача исключительного права может быть осуществлена при </a:t>
            </a:r>
            <a:r>
              <a:rPr lang="ru-RU" sz="2300" dirty="0" err="1" smtClean="0">
                <a:solidFill>
                  <a:srgbClr val="002060"/>
                </a:solidFill>
              </a:rPr>
              <a:t>за-ключении</a:t>
            </a:r>
            <a:r>
              <a:rPr lang="ru-RU" sz="2300" dirty="0" smtClean="0">
                <a:solidFill>
                  <a:srgbClr val="002060"/>
                </a:solidFill>
              </a:rPr>
              <a:t> договора отчуждения (уступки) исключительного авторского права на произведение при этом правообладателем становится лицо, которому автор отчуждает все имущественные авторские права.</a:t>
            </a:r>
          </a:p>
          <a:p>
            <a:pPr algn="just">
              <a:tabLst>
                <a:tab pos="354013" algn="l"/>
              </a:tabLst>
            </a:pPr>
            <a:r>
              <a:rPr lang="ru-RU" sz="2300" dirty="0" smtClean="0">
                <a:solidFill>
                  <a:srgbClr val="002060"/>
                </a:solidFill>
              </a:rPr>
              <a:t>	При таком переходе </a:t>
            </a:r>
            <a:r>
              <a:rPr lang="ru-RU" sz="2300" dirty="0" smtClean="0">
                <a:solidFill>
                  <a:srgbClr val="002060"/>
                </a:solidFill>
                <a:hlinkClick r:id="rId2" tooltip="исключительные авторские права"/>
              </a:rPr>
              <a:t>исключительного права на </a:t>
            </a:r>
            <a:r>
              <a:rPr lang="ru-RU" sz="2300" dirty="0" err="1" smtClean="0">
                <a:solidFill>
                  <a:srgbClr val="002060"/>
                </a:solidFill>
                <a:hlinkClick r:id="rId2" tooltip="исключительные авторские права"/>
              </a:rPr>
              <a:t>произведе-ние</a:t>
            </a:r>
            <a:r>
              <a:rPr lang="ru-RU" sz="2300" dirty="0" smtClean="0">
                <a:solidFill>
                  <a:srgbClr val="002060"/>
                </a:solidFill>
              </a:rPr>
              <a:t>  появляется новый правообладатель. При этом автор так и остается автором произведения, сохраняя неимущественные права в любом случае.</a:t>
            </a:r>
          </a:p>
          <a:p>
            <a:pPr algn="just" defTabSz="354013"/>
            <a:r>
              <a:rPr lang="ru-RU" sz="2300" dirty="0" smtClean="0">
                <a:solidFill>
                  <a:srgbClr val="002060"/>
                </a:solidFill>
              </a:rPr>
              <a:t>	Правообладателем может также являться и юридическое лицо, к которому исключительное авторское право на произведение перешло по договору, в порядке наследования по завещанию, либо появилось вследствие создания </a:t>
            </a:r>
            <a:r>
              <a:rPr lang="ru-RU" sz="2300" dirty="0" smtClean="0">
                <a:solidFill>
                  <a:srgbClr val="002060"/>
                </a:solidFill>
                <a:hlinkClick r:id="rId3" tooltip="Авторское право на служебное произведение"/>
              </a:rPr>
              <a:t>служебного авторского произведения</a:t>
            </a:r>
            <a:r>
              <a:rPr lang="ru-RU" sz="2300" dirty="0" smtClean="0">
                <a:solidFill>
                  <a:srgbClr val="002060"/>
                </a:solidFill>
              </a:rPr>
              <a:t> (по служебному заданию).</a:t>
            </a:r>
          </a:p>
          <a:p>
            <a:pPr algn="just" defTabSz="354013"/>
            <a:r>
              <a:rPr lang="ru-RU" sz="2300" dirty="0" smtClean="0">
                <a:solidFill>
                  <a:srgbClr val="002060"/>
                </a:solidFill>
              </a:rPr>
              <a:t>	На телевидении, радио, в электронных СМИ (РИА Новости, ИТАР – ТАСС, </a:t>
            </a:r>
            <a:r>
              <a:rPr lang="ru-RU" sz="2300" dirty="0" err="1" smtClean="0">
                <a:solidFill>
                  <a:srgbClr val="002060"/>
                </a:solidFill>
              </a:rPr>
              <a:t>Политсибру</a:t>
            </a:r>
            <a:r>
              <a:rPr lang="ru-RU" sz="2300" dirty="0" smtClean="0">
                <a:solidFill>
                  <a:srgbClr val="002060"/>
                </a:solidFill>
              </a:rPr>
              <a:t>, </a:t>
            </a:r>
            <a:r>
              <a:rPr lang="ru-RU" sz="2300" dirty="0" err="1" smtClean="0">
                <a:solidFill>
                  <a:srgbClr val="002060"/>
                </a:solidFill>
              </a:rPr>
              <a:t>Банкфакс</a:t>
            </a:r>
            <a:r>
              <a:rPr lang="ru-RU" sz="2300" dirty="0" smtClean="0">
                <a:solidFill>
                  <a:srgbClr val="002060"/>
                </a:solidFill>
              </a:rPr>
              <a:t> и др.)</a:t>
            </a:r>
          </a:p>
          <a:p>
            <a:pPr algn="just" defTabSz="354013"/>
            <a:endParaRPr lang="ru-RU" sz="2300" dirty="0" smtClean="0">
              <a:solidFill>
                <a:srgbClr val="002060"/>
              </a:solidFill>
            </a:endParaRPr>
          </a:p>
          <a:p>
            <a:pPr algn="just" defTabSz="354013"/>
            <a:endParaRPr lang="ru-RU" sz="2300" dirty="0">
              <a:solidFill>
                <a:srgbClr val="002060"/>
              </a:solidFill>
            </a:endParaRPr>
          </a:p>
        </p:txBody>
      </p:sp>
      <p:sp>
        <p:nvSpPr>
          <p:cNvPr id="4" name="Заголовок 1"/>
          <p:cNvSpPr>
            <a:spLocks noGrp="1"/>
          </p:cNvSpPr>
          <p:nvPr>
            <p:ph type="title"/>
          </p:nvPr>
        </p:nvSpPr>
        <p:spPr>
          <a:xfrm>
            <a:off x="0" y="0"/>
            <a:ext cx="9144000" cy="928670"/>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ЗАЩИТА АВТОРСКИХ ПРАВ</a:t>
            </a:r>
            <a:endParaRPr lang="ru-RU" sz="3200" b="1" dirty="0">
              <a:solidFill>
                <a:srgbClr val="C00000"/>
              </a:solidFill>
              <a:effectLst>
                <a:outerShdw blurRad="38100" dist="38100" dir="2700000" algn="tl">
                  <a:srgbClr val="000000">
                    <a:alpha val="43137"/>
                  </a:srgbClr>
                </a:outerShdw>
              </a:effectLst>
            </a:endParaRPr>
          </a:p>
        </p:txBody>
      </p:sp>
      <p:pic>
        <p:nvPicPr>
          <p:cNvPr id="5" name="Picture 2" descr="c.jpg"/>
          <p:cNvPicPr>
            <a:picLocks noChangeAspect="1" noChangeArrowheads="1"/>
          </p:cNvPicPr>
          <p:nvPr/>
        </p:nvPicPr>
        <p:blipFill>
          <a:blip r:embed="rId4" cstate="print"/>
          <a:srcRect/>
          <a:stretch>
            <a:fillRect/>
          </a:stretch>
        </p:blipFill>
        <p:spPr bwMode="auto">
          <a:xfrm>
            <a:off x="0" y="0"/>
            <a:ext cx="914400" cy="82867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785794"/>
            <a:ext cx="9144000" cy="6463308"/>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ru-RU" sz="2300" b="1" dirty="0" smtClean="0">
                <a:solidFill>
                  <a:srgbClr val="002060"/>
                </a:solidFill>
              </a:rPr>
              <a:t>Российский Союз Правообладателей (РСП)</a:t>
            </a:r>
          </a:p>
          <a:p>
            <a:pPr algn="ctr"/>
            <a:r>
              <a:rPr lang="ru-RU" sz="2300" dirty="0" smtClean="0">
                <a:solidFill>
                  <a:srgbClr val="002060"/>
                </a:solidFill>
              </a:rPr>
              <a:t>Сайт РСП: </a:t>
            </a:r>
            <a:r>
              <a:rPr lang="ru-RU" sz="2300" dirty="0" err="1" smtClean="0">
                <a:solidFill>
                  <a:srgbClr val="002060"/>
                </a:solidFill>
                <a:hlinkClick r:id="rId2"/>
              </a:rPr>
              <a:t>rp-union.ru</a:t>
            </a:r>
            <a:endParaRPr lang="ru-RU" sz="2300" dirty="0" smtClean="0">
              <a:solidFill>
                <a:srgbClr val="002060"/>
              </a:solidFill>
            </a:endParaRPr>
          </a:p>
          <a:p>
            <a:pPr algn="just">
              <a:tabLst>
                <a:tab pos="176213" algn="l"/>
              </a:tabLst>
            </a:pPr>
            <a:r>
              <a:rPr lang="ru-RU" sz="2300" dirty="0" smtClean="0"/>
              <a:t> </a:t>
            </a:r>
            <a:r>
              <a:rPr lang="ru-RU" sz="2300" dirty="0" smtClean="0">
                <a:solidFill>
                  <a:srgbClr val="002060"/>
                </a:solidFill>
              </a:rPr>
              <a:t>	РСП создан в организационно-правовой форме общественной </a:t>
            </a:r>
            <a:r>
              <a:rPr lang="ru-RU" sz="2300" dirty="0" err="1" smtClean="0">
                <a:solidFill>
                  <a:srgbClr val="002060"/>
                </a:solidFill>
              </a:rPr>
              <a:t>орга-низации</a:t>
            </a:r>
            <a:r>
              <a:rPr lang="ru-RU" sz="2300" dirty="0" smtClean="0">
                <a:solidFill>
                  <a:srgbClr val="002060"/>
                </a:solidFill>
              </a:rPr>
              <a:t> (ОО) деятелями культуры и искусств при поддержке и </a:t>
            </a:r>
            <a:r>
              <a:rPr lang="ru-RU" sz="2300" dirty="0" err="1" smtClean="0">
                <a:solidFill>
                  <a:srgbClr val="002060"/>
                </a:solidFill>
              </a:rPr>
              <a:t>учас-тии</a:t>
            </a:r>
            <a:r>
              <a:rPr lang="ru-RU" sz="2300" dirty="0" smtClean="0">
                <a:solidFill>
                  <a:srgbClr val="002060"/>
                </a:solidFill>
              </a:rPr>
              <a:t> </a:t>
            </a:r>
            <a:r>
              <a:rPr lang="ru-RU" sz="2300" dirty="0" smtClean="0">
                <a:solidFill>
                  <a:srgbClr val="002060"/>
                </a:solidFill>
                <a:hlinkClick r:id="rId3" tooltip="РАО Российское авторское общество "/>
              </a:rPr>
              <a:t>Российского авторского общества</a:t>
            </a:r>
            <a:r>
              <a:rPr lang="ru-RU" sz="2300" dirty="0" smtClean="0">
                <a:solidFill>
                  <a:srgbClr val="002060"/>
                </a:solidFill>
              </a:rPr>
              <a:t> (РАО)  для реализации и защиты прав на результаты интеллектуальной деятельности при коллективном управлении авторскими и смежными правами.</a:t>
            </a:r>
          </a:p>
          <a:p>
            <a:pPr algn="just" defTabSz="265113"/>
            <a:r>
              <a:rPr lang="ru-RU" sz="2300" dirty="0" smtClean="0">
                <a:solidFill>
                  <a:srgbClr val="002060"/>
                </a:solidFill>
              </a:rPr>
              <a:t>	Основным направлением деятельности РСП является коллективное управление правами авторов, исполнителей и изготовителей </a:t>
            </a:r>
            <a:r>
              <a:rPr lang="ru-RU" sz="2300" dirty="0" err="1" smtClean="0">
                <a:solidFill>
                  <a:srgbClr val="002060"/>
                </a:solidFill>
              </a:rPr>
              <a:t>фоно-грамм</a:t>
            </a:r>
            <a:r>
              <a:rPr lang="ru-RU" sz="2300" dirty="0" smtClean="0">
                <a:solidFill>
                  <a:srgbClr val="002060"/>
                </a:solidFill>
              </a:rPr>
              <a:t> и аудиовизуальных произведений на получение </a:t>
            </a:r>
            <a:r>
              <a:rPr lang="ru-RU" sz="2300" dirty="0" err="1" smtClean="0">
                <a:solidFill>
                  <a:srgbClr val="002060"/>
                </a:solidFill>
              </a:rPr>
              <a:t>вознагражде-ний</a:t>
            </a:r>
            <a:r>
              <a:rPr lang="ru-RU" sz="2300" dirty="0" smtClean="0">
                <a:solidFill>
                  <a:srgbClr val="002060"/>
                </a:solidFill>
              </a:rPr>
              <a:t> за свободное воспроизведение фонограмм и аудиовизуальных произведений исключительно в личных целях.</a:t>
            </a:r>
          </a:p>
          <a:p>
            <a:pPr algn="just" defTabSz="265113"/>
            <a:r>
              <a:rPr lang="ru-RU" sz="2300" dirty="0" smtClean="0">
                <a:solidFill>
                  <a:srgbClr val="002060"/>
                </a:solidFill>
              </a:rPr>
              <a:t>	Вознаграждение должно быть уплачено автору изготовителями и импортерами оборудования и материальных носителей, используемых для такого воспроизведения, при их ввозе на территорию России.</a:t>
            </a:r>
          </a:p>
          <a:p>
            <a:pPr algn="just" defTabSz="265113"/>
            <a:r>
              <a:rPr lang="ru-RU" sz="2300" dirty="0" smtClean="0">
                <a:solidFill>
                  <a:srgbClr val="002060"/>
                </a:solidFill>
              </a:rPr>
              <a:t>	РСП осуществляет коллективное управление правами на основе </a:t>
            </a:r>
            <a:r>
              <a:rPr lang="ru-RU" sz="2300" dirty="0" err="1" smtClean="0">
                <a:solidFill>
                  <a:srgbClr val="002060"/>
                </a:solidFill>
              </a:rPr>
              <a:t>до-говоров</a:t>
            </a:r>
            <a:r>
              <a:rPr lang="ru-RU" sz="2300" dirty="0" smtClean="0">
                <a:solidFill>
                  <a:srgbClr val="002060"/>
                </a:solidFill>
              </a:rPr>
              <a:t> о передаче полномочий по управлению правами правообладателей.</a:t>
            </a:r>
          </a:p>
        </p:txBody>
      </p:sp>
      <p:sp>
        <p:nvSpPr>
          <p:cNvPr id="5" name="Заголовок 1"/>
          <p:cNvSpPr>
            <a:spLocks noGrp="1"/>
          </p:cNvSpPr>
          <p:nvPr>
            <p:ph type="title"/>
          </p:nvPr>
        </p:nvSpPr>
        <p:spPr>
          <a:xfrm>
            <a:off x="0" y="0"/>
            <a:ext cx="9144000" cy="785813"/>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ЗАЩИТА АВТОРСКИХ ПРАВ</a:t>
            </a:r>
            <a:endParaRPr lang="ru-RU" sz="3200" b="1" dirty="0">
              <a:solidFill>
                <a:srgbClr val="C00000"/>
              </a:solidFill>
              <a:effectLst>
                <a:outerShdw blurRad="38100" dist="38100" dir="2700000" algn="tl">
                  <a:srgbClr val="000000">
                    <a:alpha val="43137"/>
                  </a:srgbClr>
                </a:outerShdw>
              </a:effectLst>
            </a:endParaRPr>
          </a:p>
        </p:txBody>
      </p:sp>
      <p:pic>
        <p:nvPicPr>
          <p:cNvPr id="6" name="Picture 2" descr="c.jpg"/>
          <p:cNvPicPr>
            <a:picLocks noChangeAspect="1" noChangeArrowheads="1"/>
          </p:cNvPicPr>
          <p:nvPr/>
        </p:nvPicPr>
        <p:blipFill>
          <a:blip r:embed="rId4" cstate="print"/>
          <a:srcRect/>
          <a:stretch>
            <a:fillRect/>
          </a:stretch>
        </p:blipFill>
        <p:spPr bwMode="auto">
          <a:xfrm>
            <a:off x="0" y="0"/>
            <a:ext cx="914400" cy="828675"/>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3143248"/>
            <a:ext cx="9144000" cy="2215991"/>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r>
              <a:rPr lang="ru-RU" sz="2300" dirty="0" smtClean="0">
                <a:solidFill>
                  <a:srgbClr val="002060"/>
                </a:solidFill>
              </a:rPr>
              <a:t>Российским Союзом Правообладателей заключены договоры о </a:t>
            </a:r>
            <a:r>
              <a:rPr lang="ru-RU" sz="2300" dirty="0" err="1" smtClean="0">
                <a:solidFill>
                  <a:srgbClr val="002060"/>
                </a:solidFill>
              </a:rPr>
              <a:t>сотруд-ничестве</a:t>
            </a:r>
            <a:r>
              <a:rPr lang="ru-RU" sz="2300" dirty="0" smtClean="0">
                <a:solidFill>
                  <a:srgbClr val="002060"/>
                </a:solidFill>
              </a:rPr>
              <a:t>, взаимном представительстве интересов и обмене </a:t>
            </a:r>
            <a:r>
              <a:rPr lang="ru-RU" sz="2300" dirty="0" err="1" smtClean="0">
                <a:solidFill>
                  <a:srgbClr val="002060"/>
                </a:solidFill>
              </a:rPr>
              <a:t>статисти-ческой</a:t>
            </a:r>
            <a:r>
              <a:rPr lang="ru-RU" sz="2300" dirty="0" smtClean="0">
                <a:solidFill>
                  <a:srgbClr val="002060"/>
                </a:solidFill>
              </a:rPr>
              <a:t> информацией с организациями управления авторскими </a:t>
            </a:r>
            <a:r>
              <a:rPr lang="ru-RU" sz="2300" dirty="0" err="1" smtClean="0">
                <a:solidFill>
                  <a:srgbClr val="002060"/>
                </a:solidFill>
              </a:rPr>
              <a:t>права-ми</a:t>
            </a:r>
            <a:r>
              <a:rPr lang="ru-RU" sz="2300" dirty="0" smtClean="0">
                <a:solidFill>
                  <a:srgbClr val="002060"/>
                </a:solidFill>
              </a:rPr>
              <a:t>, а также правами исполнителей и изготовителей фонограмм — </a:t>
            </a:r>
            <a:r>
              <a:rPr lang="ru-RU" sz="2300" dirty="0" err="1" smtClean="0">
                <a:solidFill>
                  <a:srgbClr val="002060"/>
                </a:solidFill>
              </a:rPr>
              <a:t>Рос-сийским</a:t>
            </a:r>
            <a:r>
              <a:rPr lang="ru-RU" sz="2300" dirty="0" smtClean="0">
                <a:solidFill>
                  <a:srgbClr val="002060"/>
                </a:solidFill>
              </a:rPr>
              <a:t> Авторским Обществом (</a:t>
            </a:r>
            <a:r>
              <a:rPr lang="ru-RU" sz="2300" dirty="0" smtClean="0">
                <a:solidFill>
                  <a:srgbClr val="002060"/>
                </a:solidFill>
                <a:hlinkClick r:id="rId2" tooltip="РАО Российское авторское общество"/>
              </a:rPr>
              <a:t>РАО</a:t>
            </a:r>
            <a:r>
              <a:rPr lang="ru-RU" sz="2300" dirty="0" smtClean="0">
                <a:solidFill>
                  <a:srgbClr val="002060"/>
                </a:solidFill>
              </a:rPr>
              <a:t>) и Всероссийской Организацией Интеллектуальной Собственности (</a:t>
            </a:r>
            <a:r>
              <a:rPr lang="ru-RU" sz="2300" dirty="0" smtClean="0">
                <a:solidFill>
                  <a:srgbClr val="002060"/>
                </a:solidFill>
                <a:hlinkClick r:id="rId3" tooltip="ВОИС Всероссийская организация интеллектуальной собственности"/>
              </a:rPr>
              <a:t>ВОИС</a:t>
            </a:r>
            <a:r>
              <a:rPr lang="ru-RU" sz="2300" dirty="0" smtClean="0">
                <a:solidFill>
                  <a:srgbClr val="002060"/>
                </a:solidFill>
              </a:rPr>
              <a:t>).</a:t>
            </a:r>
            <a:endParaRPr lang="ru-RU" sz="2300" dirty="0">
              <a:solidFill>
                <a:srgbClr val="002060"/>
              </a:solidFill>
            </a:endParaRPr>
          </a:p>
        </p:txBody>
      </p:sp>
      <p:sp>
        <p:nvSpPr>
          <p:cNvPr id="4" name="Заголовок 1"/>
          <p:cNvSpPr>
            <a:spLocks noGrp="1"/>
          </p:cNvSpPr>
          <p:nvPr>
            <p:ph type="title"/>
          </p:nvPr>
        </p:nvSpPr>
        <p:spPr>
          <a:xfrm>
            <a:off x="0" y="0"/>
            <a:ext cx="9144000" cy="714356"/>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ЗАЩИТА АВТОРСКИХ ПРАВ</a:t>
            </a:r>
            <a:endParaRPr lang="ru-RU" sz="3200" b="1" dirty="0">
              <a:solidFill>
                <a:srgbClr val="C00000"/>
              </a:solidFill>
              <a:effectLst>
                <a:outerShdw blurRad="38100" dist="38100" dir="2700000" algn="tl">
                  <a:srgbClr val="000000">
                    <a:alpha val="43137"/>
                  </a:srgbClr>
                </a:outerShdw>
              </a:effectLst>
            </a:endParaRPr>
          </a:p>
        </p:txBody>
      </p:sp>
      <p:pic>
        <p:nvPicPr>
          <p:cNvPr id="5" name="Picture 2" descr="c.jpg"/>
          <p:cNvPicPr>
            <a:picLocks noChangeAspect="1" noChangeArrowheads="1"/>
          </p:cNvPicPr>
          <p:nvPr/>
        </p:nvPicPr>
        <p:blipFill>
          <a:blip r:embed="rId4" cstate="print"/>
          <a:srcRect/>
          <a:stretch>
            <a:fillRect/>
          </a:stretch>
        </p:blipFill>
        <p:spPr bwMode="auto">
          <a:xfrm>
            <a:off x="0" y="0"/>
            <a:ext cx="914400" cy="828675"/>
          </a:xfrm>
          <a:prstGeom prst="rect">
            <a:avLst/>
          </a:prstGeom>
          <a:noFill/>
        </p:spPr>
      </p:pic>
      <p:pic>
        <p:nvPicPr>
          <p:cNvPr id="22530" name="Picture 2" descr="http://rp-union.ru/wp-content/themes/rp-union/img/logo.png"/>
          <p:cNvPicPr>
            <a:picLocks noChangeAspect="1" noChangeArrowheads="1"/>
          </p:cNvPicPr>
          <p:nvPr/>
        </p:nvPicPr>
        <p:blipFill>
          <a:blip r:embed="rId5" cstate="print"/>
          <a:srcRect/>
          <a:stretch>
            <a:fillRect/>
          </a:stretch>
        </p:blipFill>
        <p:spPr bwMode="auto">
          <a:xfrm>
            <a:off x="0" y="857231"/>
            <a:ext cx="1643042" cy="1761947"/>
          </a:xfrm>
          <a:prstGeom prst="rect">
            <a:avLst/>
          </a:prstGeom>
          <a:noFill/>
        </p:spPr>
      </p:pic>
      <p:pic>
        <p:nvPicPr>
          <p:cNvPr id="22532" name="Picture 4" descr="http://rp-union.ru/upload/Image/mikhalkov.jpg"/>
          <p:cNvPicPr>
            <a:picLocks noChangeAspect="1" noChangeArrowheads="1"/>
          </p:cNvPicPr>
          <p:nvPr/>
        </p:nvPicPr>
        <p:blipFill>
          <a:blip r:embed="rId6" cstate="print"/>
          <a:srcRect/>
          <a:stretch>
            <a:fillRect/>
          </a:stretch>
        </p:blipFill>
        <p:spPr bwMode="auto">
          <a:xfrm>
            <a:off x="7286644" y="881070"/>
            <a:ext cx="1857356" cy="1857356"/>
          </a:xfrm>
          <a:prstGeom prst="rect">
            <a:avLst/>
          </a:prstGeom>
          <a:noFill/>
        </p:spPr>
      </p:pic>
      <p:sp>
        <p:nvSpPr>
          <p:cNvPr id="8" name="Прямоугольник 7"/>
          <p:cNvSpPr/>
          <p:nvPr/>
        </p:nvSpPr>
        <p:spPr>
          <a:xfrm>
            <a:off x="1643042" y="785794"/>
            <a:ext cx="5572164" cy="2246769"/>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000" dirty="0" smtClean="0">
                <a:solidFill>
                  <a:srgbClr val="002060"/>
                </a:solidFill>
              </a:rPr>
              <a:t>Михалков Никита Сергеевич</a:t>
            </a:r>
          </a:p>
          <a:p>
            <a:pPr algn="just"/>
            <a:r>
              <a:rPr lang="ru-RU" sz="2000" dirty="0" smtClean="0">
                <a:solidFill>
                  <a:srgbClr val="002060"/>
                </a:solidFill>
              </a:rPr>
              <a:t>Кинорежиссер, народный артист России, лауреат Государственных премий РФ, председатель Союза кинематографистов РФ, президент Российского фонда культуры, президент Совета Общероссийской общественной организации «Российский Союз Правообладателей»</a:t>
            </a:r>
            <a:endParaRPr lang="ru-RU" sz="2000" dirty="0">
              <a:solidFill>
                <a:srgbClr val="002060"/>
              </a:solidFill>
            </a:endParaRPr>
          </a:p>
        </p:txBody>
      </p:sp>
      <p:pic>
        <p:nvPicPr>
          <p:cNvPr id="22533" name="Picture 5" descr="C:\Documents and Settings\User\Рабочий стол\makovecky.jpg"/>
          <p:cNvPicPr>
            <a:picLocks noChangeAspect="1" noChangeArrowheads="1"/>
          </p:cNvPicPr>
          <p:nvPr/>
        </p:nvPicPr>
        <p:blipFill>
          <a:blip r:embed="rId7" cstate="print"/>
          <a:srcRect/>
          <a:stretch>
            <a:fillRect/>
          </a:stretch>
        </p:blipFill>
        <p:spPr bwMode="auto">
          <a:xfrm>
            <a:off x="0" y="5357826"/>
            <a:ext cx="1500174" cy="1500174"/>
          </a:xfrm>
          <a:prstGeom prst="rect">
            <a:avLst/>
          </a:prstGeom>
          <a:noFill/>
        </p:spPr>
      </p:pic>
      <p:pic>
        <p:nvPicPr>
          <p:cNvPr id="22534" name="Picture 6" descr="C:\Documents and Settings\User\Рабочий стол\bashmet.jpg"/>
          <p:cNvPicPr>
            <a:picLocks noChangeAspect="1" noChangeArrowheads="1"/>
          </p:cNvPicPr>
          <p:nvPr/>
        </p:nvPicPr>
        <p:blipFill>
          <a:blip r:embed="rId8" cstate="print"/>
          <a:srcRect/>
          <a:stretch>
            <a:fillRect/>
          </a:stretch>
        </p:blipFill>
        <p:spPr bwMode="auto">
          <a:xfrm>
            <a:off x="1500167" y="5357802"/>
            <a:ext cx="1500197" cy="1500197"/>
          </a:xfrm>
          <a:prstGeom prst="rect">
            <a:avLst/>
          </a:prstGeom>
          <a:noFill/>
        </p:spPr>
      </p:pic>
      <p:pic>
        <p:nvPicPr>
          <p:cNvPr id="22535" name="Picture 7" descr="C:\Documents and Settings\User\Рабочий стол\hotinenko.jpg"/>
          <p:cNvPicPr>
            <a:picLocks noChangeAspect="1" noChangeArrowheads="1"/>
          </p:cNvPicPr>
          <p:nvPr/>
        </p:nvPicPr>
        <p:blipFill>
          <a:blip r:embed="rId9" cstate="print"/>
          <a:srcRect/>
          <a:stretch>
            <a:fillRect/>
          </a:stretch>
        </p:blipFill>
        <p:spPr bwMode="auto">
          <a:xfrm>
            <a:off x="3000364" y="5357826"/>
            <a:ext cx="1500174" cy="1500174"/>
          </a:xfrm>
          <a:prstGeom prst="rect">
            <a:avLst/>
          </a:prstGeom>
          <a:noFill/>
        </p:spPr>
      </p:pic>
      <p:pic>
        <p:nvPicPr>
          <p:cNvPr id="22536" name="Picture 8" descr="C:\Documents and Settings\User\Рабочий стол\stoyanov.jpg"/>
          <p:cNvPicPr>
            <a:picLocks noChangeAspect="1" noChangeArrowheads="1"/>
          </p:cNvPicPr>
          <p:nvPr/>
        </p:nvPicPr>
        <p:blipFill>
          <a:blip r:embed="rId10" cstate="print"/>
          <a:srcRect/>
          <a:stretch>
            <a:fillRect/>
          </a:stretch>
        </p:blipFill>
        <p:spPr bwMode="auto">
          <a:xfrm>
            <a:off x="4500562" y="5357826"/>
            <a:ext cx="1500174" cy="1500174"/>
          </a:xfrm>
          <a:prstGeom prst="rect">
            <a:avLst/>
          </a:prstGeom>
          <a:noFill/>
        </p:spPr>
      </p:pic>
      <p:pic>
        <p:nvPicPr>
          <p:cNvPr id="22537" name="Picture 9" descr="C:\Documents and Settings\User\Рабочий стол\rastorguev.jpg"/>
          <p:cNvPicPr>
            <a:picLocks noChangeAspect="1" noChangeArrowheads="1"/>
          </p:cNvPicPr>
          <p:nvPr/>
        </p:nvPicPr>
        <p:blipFill>
          <a:blip r:embed="rId11" cstate="print"/>
          <a:srcRect/>
          <a:stretch>
            <a:fillRect/>
          </a:stretch>
        </p:blipFill>
        <p:spPr bwMode="auto">
          <a:xfrm>
            <a:off x="6000760" y="5357826"/>
            <a:ext cx="1500174" cy="1500174"/>
          </a:xfrm>
          <a:prstGeom prst="rect">
            <a:avLst/>
          </a:prstGeom>
          <a:noFill/>
        </p:spPr>
      </p:pic>
      <p:pic>
        <p:nvPicPr>
          <p:cNvPr id="22538" name="Picture 10" descr="C:\Documents and Settings\User\Рабочий стол\nikonenko.jpg"/>
          <p:cNvPicPr>
            <a:picLocks noChangeAspect="1" noChangeArrowheads="1"/>
          </p:cNvPicPr>
          <p:nvPr/>
        </p:nvPicPr>
        <p:blipFill>
          <a:blip r:embed="rId12" cstate="print"/>
          <a:srcRect/>
          <a:stretch>
            <a:fillRect/>
          </a:stretch>
        </p:blipFill>
        <p:spPr bwMode="auto">
          <a:xfrm>
            <a:off x="7500958" y="5357834"/>
            <a:ext cx="1643042" cy="150016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764704"/>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r>
              <a:rPr lang="ru-RU" sz="3100" b="1" dirty="0" smtClean="0">
                <a:solidFill>
                  <a:srgbClr val="002060"/>
                </a:solidFill>
              </a:rPr>
              <a:t/>
            </a:r>
            <a:br>
              <a:rPr lang="ru-RU" sz="3100" b="1" dirty="0" smtClean="0">
                <a:solidFill>
                  <a:srgbClr val="002060"/>
                </a:solidFill>
              </a:rPr>
            </a:br>
            <a:r>
              <a:rPr lang="ru-RU" sz="3600" b="1" dirty="0" smtClean="0">
                <a:solidFill>
                  <a:srgbClr val="002060"/>
                </a:solidFill>
                <a:effectLst>
                  <a:outerShdw blurRad="38100" dist="38100" dir="2700000" algn="tl">
                    <a:srgbClr val="000000">
                      <a:alpha val="43137"/>
                    </a:srgbClr>
                  </a:outerShdw>
                </a:effectLst>
              </a:rPr>
              <a:t>1. Понятие  ИС: ее составляющие и правовая база</a:t>
            </a:r>
            <a:r>
              <a:rPr lang="ru-RU" b="1" dirty="0" smtClean="0">
                <a:solidFill>
                  <a:srgbClr val="002060"/>
                </a:solidFill>
              </a:rPr>
              <a:t/>
            </a:r>
            <a:br>
              <a:rPr lang="ru-RU" b="1" dirty="0" smtClean="0">
                <a:solidFill>
                  <a:srgbClr val="002060"/>
                </a:solidFill>
              </a:rPr>
            </a:br>
            <a:endParaRPr lang="ru-RU" dirty="0"/>
          </a:p>
        </p:txBody>
      </p:sp>
      <p:sp>
        <p:nvSpPr>
          <p:cNvPr id="3" name="Прямоугольник 2"/>
          <p:cNvSpPr/>
          <p:nvPr/>
        </p:nvSpPr>
        <p:spPr>
          <a:xfrm>
            <a:off x="3347864" y="836712"/>
            <a:ext cx="5796136" cy="4856714"/>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just" defTabSz="354013">
              <a:lnSpc>
                <a:spcPct val="85000"/>
              </a:lnSpc>
            </a:pPr>
            <a:r>
              <a:rPr lang="ru-RU" sz="2400" b="1" i="1" dirty="0" smtClean="0">
                <a:solidFill>
                  <a:srgbClr val="C00000"/>
                </a:solidFill>
              </a:rPr>
              <a:t>	</a:t>
            </a:r>
            <a:r>
              <a:rPr lang="ru-RU" sz="2800" b="1" i="1" dirty="0" smtClean="0">
                <a:solidFill>
                  <a:srgbClr val="C00000"/>
                </a:solidFill>
              </a:rPr>
              <a:t>Интеллектуальная </a:t>
            </a:r>
            <a:r>
              <a:rPr lang="ru-RU" sz="2800" b="1" i="1" dirty="0" err="1" smtClean="0">
                <a:solidFill>
                  <a:srgbClr val="C00000"/>
                </a:solidFill>
              </a:rPr>
              <a:t>собствен-ность</a:t>
            </a:r>
            <a:r>
              <a:rPr lang="ru-RU" sz="2800" b="1" dirty="0">
                <a:solidFill>
                  <a:srgbClr val="C00000"/>
                </a:solidFill>
              </a:rPr>
              <a:t> – </a:t>
            </a:r>
            <a:r>
              <a:rPr lang="ru-RU" sz="2800" b="1" dirty="0" smtClean="0">
                <a:solidFill>
                  <a:srgbClr val="C00000"/>
                </a:solidFill>
              </a:rPr>
              <a:t>это юридическое понятие</a:t>
            </a:r>
            <a:r>
              <a:rPr lang="ru-RU" sz="2800" b="1" dirty="0">
                <a:solidFill>
                  <a:srgbClr val="C00000"/>
                </a:solidFill>
              </a:rPr>
              <a:t>, которое </a:t>
            </a:r>
            <a:r>
              <a:rPr lang="ru-RU" sz="2800" b="1" dirty="0" smtClean="0">
                <a:solidFill>
                  <a:srgbClr val="C00000"/>
                </a:solidFill>
              </a:rPr>
              <a:t>включает </a:t>
            </a:r>
            <a:r>
              <a:rPr lang="ru-RU" sz="2800" b="1" dirty="0">
                <a:solidFill>
                  <a:srgbClr val="C00000"/>
                </a:solidFill>
              </a:rPr>
              <a:t>охраняемые в </a:t>
            </a:r>
            <a:r>
              <a:rPr lang="ru-RU" sz="2800" b="1" dirty="0" smtClean="0">
                <a:solidFill>
                  <a:srgbClr val="C00000"/>
                </a:solidFill>
              </a:rPr>
              <a:t>соответствие </a:t>
            </a:r>
            <a:r>
              <a:rPr lang="ru-RU" sz="2800" b="1" dirty="0">
                <a:solidFill>
                  <a:srgbClr val="C00000"/>
                </a:solidFill>
              </a:rPr>
              <a:t>с </a:t>
            </a:r>
            <a:r>
              <a:rPr lang="ru-RU" sz="2800" b="1" dirty="0" smtClean="0">
                <a:solidFill>
                  <a:srgbClr val="C00000"/>
                </a:solidFill>
              </a:rPr>
              <a:t>Гражданским </a:t>
            </a:r>
            <a:r>
              <a:rPr lang="ru-RU" sz="2800" b="1" dirty="0" err="1" smtClean="0">
                <a:solidFill>
                  <a:srgbClr val="C00000"/>
                </a:solidFill>
              </a:rPr>
              <a:t>кодек-сом</a:t>
            </a:r>
            <a:r>
              <a:rPr lang="ru-RU" sz="2800" b="1" dirty="0" smtClean="0">
                <a:solidFill>
                  <a:srgbClr val="C00000"/>
                </a:solidFill>
              </a:rPr>
              <a:t>  РФ результаты </a:t>
            </a:r>
            <a:r>
              <a:rPr lang="ru-RU" sz="2800" b="1" dirty="0" err="1" smtClean="0">
                <a:solidFill>
                  <a:srgbClr val="C00000"/>
                </a:solidFill>
              </a:rPr>
              <a:t>интеллектуаль-ной</a:t>
            </a:r>
            <a:r>
              <a:rPr lang="ru-RU" sz="2800" b="1" dirty="0" smtClean="0">
                <a:solidFill>
                  <a:srgbClr val="C00000"/>
                </a:solidFill>
              </a:rPr>
              <a:t> деятельности (РИД) и </a:t>
            </a:r>
            <a:r>
              <a:rPr lang="ru-RU" sz="2800" b="1" dirty="0">
                <a:solidFill>
                  <a:srgbClr val="C00000"/>
                </a:solidFill>
              </a:rPr>
              <a:t>средства </a:t>
            </a:r>
            <a:r>
              <a:rPr lang="ru-RU" sz="2800" b="1" dirty="0" smtClean="0">
                <a:solidFill>
                  <a:srgbClr val="C00000"/>
                </a:solidFill>
              </a:rPr>
              <a:t>индивидуализации</a:t>
            </a:r>
            <a:r>
              <a:rPr lang="ru-RU" sz="2800" b="1" dirty="0">
                <a:solidFill>
                  <a:srgbClr val="C00000"/>
                </a:solidFill>
              </a:rPr>
              <a:t>. </a:t>
            </a:r>
            <a:r>
              <a:rPr lang="ru-RU" sz="2800" b="1" dirty="0" smtClean="0">
                <a:solidFill>
                  <a:srgbClr val="C00000"/>
                </a:solidFill>
              </a:rPr>
              <a:t>(Ст.1223 ГК РФ).</a:t>
            </a:r>
          </a:p>
          <a:p>
            <a:pPr algn="just" defTabSz="354013">
              <a:lnSpc>
                <a:spcPct val="85000"/>
              </a:lnSpc>
            </a:pPr>
            <a:r>
              <a:rPr lang="ru-RU" sz="2800" b="1" dirty="0">
                <a:solidFill>
                  <a:srgbClr val="C00000"/>
                </a:solidFill>
              </a:rPr>
              <a:t>	</a:t>
            </a:r>
            <a:r>
              <a:rPr lang="ru-RU" sz="2800" b="1" dirty="0" smtClean="0">
                <a:solidFill>
                  <a:srgbClr val="C00000"/>
                </a:solidFill>
              </a:rPr>
              <a:t>ИС </a:t>
            </a:r>
            <a:r>
              <a:rPr lang="ru-RU" sz="2800" b="1" dirty="0">
                <a:solidFill>
                  <a:srgbClr val="C00000"/>
                </a:solidFill>
              </a:rPr>
              <a:t>в </a:t>
            </a:r>
            <a:r>
              <a:rPr lang="ru-RU" sz="2800" b="1" dirty="0" smtClean="0">
                <a:solidFill>
                  <a:srgbClr val="C00000"/>
                </a:solidFill>
              </a:rPr>
              <a:t>РФ – это конкретные </a:t>
            </a:r>
            <a:r>
              <a:rPr lang="ru-RU" sz="2800" b="1" dirty="0" err="1" smtClean="0">
                <a:solidFill>
                  <a:srgbClr val="C00000"/>
                </a:solidFill>
              </a:rPr>
              <a:t>объек-ты</a:t>
            </a:r>
            <a:r>
              <a:rPr lang="ru-RU" sz="2800" b="1" dirty="0" smtClean="0">
                <a:solidFill>
                  <a:srgbClr val="C00000"/>
                </a:solidFill>
              </a:rPr>
              <a:t> правоотношений, на которые  распространяются </a:t>
            </a:r>
            <a:r>
              <a:rPr lang="ru-RU" sz="2800" b="1" dirty="0" err="1" smtClean="0">
                <a:solidFill>
                  <a:srgbClr val="C00000"/>
                </a:solidFill>
              </a:rPr>
              <a:t>и</a:t>
            </a:r>
            <a:r>
              <a:rPr lang="ru-RU" sz="2800" b="1" i="1" dirty="0" err="1" smtClean="0">
                <a:solidFill>
                  <a:srgbClr val="C00000"/>
                </a:solidFill>
              </a:rPr>
              <a:t>нтеллектуаль-ные</a:t>
            </a:r>
            <a:r>
              <a:rPr lang="ru-RU" sz="2800" b="1" i="1" dirty="0" smtClean="0">
                <a:solidFill>
                  <a:srgbClr val="C00000"/>
                </a:solidFill>
              </a:rPr>
              <a:t> </a:t>
            </a:r>
            <a:r>
              <a:rPr lang="ru-RU" sz="2800" b="1" i="1" dirty="0">
                <a:solidFill>
                  <a:srgbClr val="C00000"/>
                </a:solidFill>
              </a:rPr>
              <a:t>права</a:t>
            </a:r>
            <a:r>
              <a:rPr lang="ru-RU" sz="2800" b="1" dirty="0" smtClean="0">
                <a:solidFill>
                  <a:srgbClr val="C00000"/>
                </a:solidFill>
              </a:rPr>
              <a:t>. </a:t>
            </a:r>
          </a:p>
          <a:p>
            <a:pPr defTabSz="354013"/>
            <a:endParaRPr lang="ru-RU" sz="2400" dirty="0"/>
          </a:p>
        </p:txBody>
      </p:sp>
      <p:pic>
        <p:nvPicPr>
          <p:cNvPr id="35842" name="Picture 2" descr="Картинки по запросу интеллектуальная собственность"/>
          <p:cNvPicPr>
            <a:picLocks noChangeAspect="1" noChangeArrowheads="1"/>
          </p:cNvPicPr>
          <p:nvPr/>
        </p:nvPicPr>
        <p:blipFill>
          <a:blip r:embed="rId2" cstate="print"/>
          <a:srcRect/>
          <a:stretch>
            <a:fillRect/>
          </a:stretch>
        </p:blipFill>
        <p:spPr bwMode="auto">
          <a:xfrm>
            <a:off x="0" y="1052736"/>
            <a:ext cx="2867025" cy="1806699"/>
          </a:xfrm>
          <a:prstGeom prst="rect">
            <a:avLst/>
          </a:prstGeom>
          <a:noFill/>
        </p:spPr>
      </p:pic>
      <p:pic>
        <p:nvPicPr>
          <p:cNvPr id="35844" name="Picture 4" descr="Похожее изображение"/>
          <p:cNvPicPr>
            <a:picLocks noChangeAspect="1" noChangeArrowheads="1"/>
          </p:cNvPicPr>
          <p:nvPr/>
        </p:nvPicPr>
        <p:blipFill>
          <a:blip r:embed="rId3" cstate="print"/>
          <a:srcRect/>
          <a:stretch>
            <a:fillRect/>
          </a:stretch>
        </p:blipFill>
        <p:spPr bwMode="auto">
          <a:xfrm>
            <a:off x="0" y="3068960"/>
            <a:ext cx="3160919" cy="2736304"/>
          </a:xfrm>
          <a:prstGeom prst="rect">
            <a:avLst/>
          </a:prstGeom>
          <a:noFill/>
        </p:spPr>
      </p:pic>
      <p:sp>
        <p:nvSpPr>
          <p:cNvPr id="6" name="Прямоугольник 5"/>
          <p:cNvSpPr/>
          <p:nvPr/>
        </p:nvSpPr>
        <p:spPr>
          <a:xfrm>
            <a:off x="0" y="6027003"/>
            <a:ext cx="9144000" cy="830997"/>
          </a:xfrm>
          <a:prstGeom prst="rect">
            <a:avLst/>
          </a:prstGeo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tabLst>
                <a:tab pos="354013" algn="l"/>
              </a:tabLst>
            </a:pPr>
            <a:r>
              <a:rPr lang="ru-RU" sz="2400" dirty="0" smtClean="0">
                <a:solidFill>
                  <a:srgbClr val="002060"/>
                </a:solidFill>
              </a:rPr>
              <a:t>Согласно ст. 1225 ГК РФ </a:t>
            </a:r>
            <a:r>
              <a:rPr lang="ru-RU" sz="2400" b="1" dirty="0" smtClean="0">
                <a:solidFill>
                  <a:srgbClr val="002060"/>
                </a:solidFill>
              </a:rPr>
              <a:t>интеллектуальная собственность – </a:t>
            </a:r>
            <a:r>
              <a:rPr lang="ru-RU" sz="2400" dirty="0" smtClean="0">
                <a:solidFill>
                  <a:srgbClr val="002060"/>
                </a:solidFill>
              </a:rPr>
              <a:t>это охраняемые законом РИД  и средства индивидуализации.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928670"/>
            <a:ext cx="9144000" cy="6463308"/>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tabLst>
                <a:tab pos="176213" algn="l"/>
              </a:tabLst>
            </a:pPr>
            <a:r>
              <a:rPr lang="ru-RU" sz="2300" dirty="0" smtClean="0">
                <a:solidFill>
                  <a:srgbClr val="002060"/>
                </a:solidFill>
              </a:rPr>
              <a:t>	Интеллектуальная собственность и авторские права на произведение могут быть зарегистрированы:</a:t>
            </a:r>
          </a:p>
          <a:p>
            <a:pPr>
              <a:tabLst>
                <a:tab pos="354013" algn="l"/>
              </a:tabLst>
            </a:pPr>
            <a:r>
              <a:rPr lang="ru-RU" sz="2300" dirty="0" smtClean="0">
                <a:solidFill>
                  <a:srgbClr val="002060"/>
                </a:solidFill>
              </a:rPr>
              <a:t>	— регистрация авторского права на территории РФ в общественных и государственных организациях:</a:t>
            </a:r>
          </a:p>
          <a:p>
            <a:pPr>
              <a:tabLst>
                <a:tab pos="354013" algn="l"/>
              </a:tabLst>
            </a:pPr>
            <a:r>
              <a:rPr lang="ru-RU" sz="2300" dirty="0" smtClean="0">
                <a:solidFill>
                  <a:srgbClr val="002060"/>
                </a:solidFill>
              </a:rPr>
              <a:t>	- </a:t>
            </a:r>
            <a:r>
              <a:rPr lang="ru-RU" sz="2300" b="1" dirty="0" smtClean="0">
                <a:solidFill>
                  <a:srgbClr val="002060"/>
                </a:solidFill>
              </a:rPr>
              <a:t>Российское авторско-правовое общество КОПИРУС </a:t>
            </a:r>
            <a:r>
              <a:rPr lang="ru-RU" sz="2300" dirty="0" smtClean="0"/>
              <a:t>- регистрирует права и депонирует авторские произведения в Национальное </a:t>
            </a:r>
            <a:r>
              <a:rPr lang="ru-RU" sz="2300" dirty="0" err="1" smtClean="0"/>
              <a:t>государ-ственное</a:t>
            </a:r>
            <a:r>
              <a:rPr lang="ru-RU" sz="2300" dirty="0" smtClean="0"/>
              <a:t> хранилище отечественных изданий Российской книжной </a:t>
            </a:r>
            <a:r>
              <a:rPr lang="ru-RU" sz="2300" dirty="0" err="1" smtClean="0"/>
              <a:t>па-латы</a:t>
            </a:r>
            <a:r>
              <a:rPr lang="ru-RU" sz="2300" dirty="0" smtClean="0"/>
              <a:t>. Выдается авторское </a:t>
            </a:r>
            <a:r>
              <a:rPr lang="ru-RU" sz="2300" dirty="0" smtClean="0">
                <a:hlinkClick r:id="rId2" tooltip="авторское свидетельство"/>
              </a:rPr>
              <a:t>свидетельство</a:t>
            </a:r>
            <a:r>
              <a:rPr lang="ru-RU" sz="2300" dirty="0" smtClean="0"/>
              <a:t>, подтверждающее дату и факт регистрации прав и депонирования произведения;</a:t>
            </a:r>
          </a:p>
          <a:p>
            <a:pPr defTabSz="354013"/>
            <a:r>
              <a:rPr lang="ru-RU" sz="2300" dirty="0" smtClean="0"/>
              <a:t>	</a:t>
            </a:r>
            <a:r>
              <a:rPr lang="ru-RU" sz="2300" b="1" dirty="0" smtClean="0">
                <a:solidFill>
                  <a:srgbClr val="002060"/>
                </a:solidFill>
              </a:rPr>
              <a:t>- на международном уровне в Библиотеке Конгресса США.</a:t>
            </a:r>
          </a:p>
          <a:p>
            <a:r>
              <a:rPr lang="ru-RU" sz="2300" dirty="0" smtClean="0">
                <a:solidFill>
                  <a:srgbClr val="002060"/>
                </a:solidFill>
              </a:rPr>
              <a:t>Многие российские авторы и правообладатели, использующие </a:t>
            </a:r>
            <a:r>
              <a:rPr lang="ru-RU" sz="2300" dirty="0" err="1" smtClean="0">
                <a:solidFill>
                  <a:srgbClr val="002060"/>
                </a:solidFill>
              </a:rPr>
              <a:t>объек-ты</a:t>
            </a:r>
            <a:r>
              <a:rPr lang="ru-RU" sz="2300" dirty="0" smtClean="0">
                <a:solidFill>
                  <a:srgbClr val="002060"/>
                </a:solidFill>
              </a:rPr>
              <a:t> авторского права в сети Интернет или за рубежом, регистрируют </a:t>
            </a:r>
            <a:r>
              <a:rPr lang="ru-RU" sz="2300" dirty="0" err="1" smtClean="0">
                <a:solidFill>
                  <a:srgbClr val="002060"/>
                </a:solidFill>
              </a:rPr>
              <a:t>ав-торские</a:t>
            </a:r>
            <a:r>
              <a:rPr lang="ru-RU" sz="2300" dirty="0" smtClean="0">
                <a:solidFill>
                  <a:srgbClr val="002060"/>
                </a:solidFill>
              </a:rPr>
              <a:t> права на произведения в </a:t>
            </a:r>
            <a:r>
              <a:rPr lang="ru-RU" sz="2300" b="1" dirty="0" smtClean="0">
                <a:solidFill>
                  <a:srgbClr val="002060"/>
                </a:solidFill>
              </a:rPr>
              <a:t>Библиотеке Конгресса США</a:t>
            </a:r>
            <a:r>
              <a:rPr lang="ru-RU" sz="2300" dirty="0" smtClean="0">
                <a:solidFill>
                  <a:srgbClr val="002060"/>
                </a:solidFill>
              </a:rPr>
              <a:t>. Данная регистрация позволяет потребовать с нарушителя компенсацию в </a:t>
            </a:r>
            <a:r>
              <a:rPr lang="ru-RU" sz="2300" dirty="0" err="1" smtClean="0">
                <a:solidFill>
                  <a:srgbClr val="002060"/>
                </a:solidFill>
              </a:rPr>
              <a:t>зна-чительно</a:t>
            </a:r>
            <a:r>
              <a:rPr lang="ru-RU" sz="2300" dirty="0" smtClean="0">
                <a:solidFill>
                  <a:srgbClr val="002060"/>
                </a:solidFill>
              </a:rPr>
              <a:t> большем размере, чем на территории России.</a:t>
            </a:r>
          </a:p>
          <a:p>
            <a:pPr>
              <a:tabLst>
                <a:tab pos="354013" algn="l"/>
              </a:tabLst>
            </a:pPr>
            <a:endParaRPr lang="ru-RU" sz="2300" dirty="0" smtClean="0"/>
          </a:p>
          <a:p>
            <a:pPr>
              <a:tabLst>
                <a:tab pos="354013" algn="l"/>
              </a:tabLst>
            </a:pPr>
            <a:endParaRPr lang="ru-RU" sz="2300" dirty="0" smtClean="0">
              <a:solidFill>
                <a:srgbClr val="002060"/>
              </a:solidFill>
            </a:endParaRPr>
          </a:p>
          <a:p>
            <a:pPr>
              <a:tabLst>
                <a:tab pos="354013" algn="l"/>
              </a:tabLst>
            </a:pPr>
            <a:endParaRPr lang="ru-RU" sz="2300" dirty="0">
              <a:solidFill>
                <a:srgbClr val="002060"/>
              </a:solidFill>
            </a:endParaRPr>
          </a:p>
        </p:txBody>
      </p:sp>
      <p:sp>
        <p:nvSpPr>
          <p:cNvPr id="4" name="Заголовок 1"/>
          <p:cNvSpPr>
            <a:spLocks noGrp="1"/>
          </p:cNvSpPr>
          <p:nvPr>
            <p:ph type="title"/>
          </p:nvPr>
        </p:nvSpPr>
        <p:spPr>
          <a:xfrm>
            <a:off x="0" y="0"/>
            <a:ext cx="9144000" cy="857232"/>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ЗАЩИТА АВТОРСКИХ ПРАВ</a:t>
            </a:r>
            <a:endParaRPr lang="ru-RU" sz="3200" b="1" dirty="0">
              <a:solidFill>
                <a:srgbClr val="C00000"/>
              </a:solidFill>
              <a:effectLst>
                <a:outerShdw blurRad="38100" dist="38100" dir="2700000" algn="tl">
                  <a:srgbClr val="000000">
                    <a:alpha val="43137"/>
                  </a:srgbClr>
                </a:outerShdw>
              </a:effectLst>
            </a:endParaRPr>
          </a:p>
        </p:txBody>
      </p:sp>
      <p:pic>
        <p:nvPicPr>
          <p:cNvPr id="5" name="Picture 2" descr="c.jpg"/>
          <p:cNvPicPr>
            <a:picLocks noChangeAspect="1" noChangeArrowheads="1"/>
          </p:cNvPicPr>
          <p:nvPr/>
        </p:nvPicPr>
        <p:blipFill>
          <a:blip r:embed="rId3" cstate="print"/>
          <a:srcRect/>
          <a:stretch>
            <a:fillRect/>
          </a:stretch>
        </p:blipFill>
        <p:spPr bwMode="auto">
          <a:xfrm>
            <a:off x="0" y="0"/>
            <a:ext cx="914400" cy="828675"/>
          </a:xfrm>
          <a:prstGeom prst="rect">
            <a:avLst/>
          </a:prstGeom>
          <a:noFill/>
        </p:spPr>
      </p:pic>
      <p:sp>
        <p:nvSpPr>
          <p:cNvPr id="6" name="Прямоугольник 5"/>
          <p:cNvSpPr/>
          <p:nvPr/>
        </p:nvSpPr>
        <p:spPr>
          <a:xfrm>
            <a:off x="2285984" y="2857496"/>
            <a:ext cx="4572000" cy="369332"/>
          </a:xfrm>
          <a:prstGeom prst="rect">
            <a:avLst/>
          </a:prstGeom>
        </p:spPr>
        <p:txBody>
          <a:bodyPr>
            <a:spAutoFit/>
          </a:bodyPr>
          <a:lstStyle/>
          <a:p>
            <a:r>
              <a:rPr lang="ru-RU" dirty="0" smtClean="0"/>
              <a:t> </a:t>
            </a:r>
            <a:endParaRPr lang="ru-RU"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ChangeArrowheads="1"/>
          </p:cNvSpPr>
          <p:nvPr/>
        </p:nvSpPr>
        <p:spPr bwMode="auto">
          <a:xfrm>
            <a:off x="0" y="928670"/>
            <a:ext cx="9144000" cy="6017032"/>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vert="horz" wrap="square" lIns="0" tIns="0" rIns="0" bIns="0" numCol="1" anchor="ctr" anchorCtr="0" compatLnSpc="1">
            <a:prstTxWarp prst="textNoShape">
              <a:avLst/>
            </a:prstTxWarp>
            <a:spAutoFit/>
          </a:bodyPr>
          <a:lstStyle/>
          <a:p>
            <a:pPr algn="ctr"/>
            <a:r>
              <a:rPr lang="ru-RU" sz="2300" b="1" dirty="0" smtClean="0">
                <a:solidFill>
                  <a:srgbClr val="002060"/>
                </a:solidFill>
              </a:rPr>
              <a:t>Авторские права подтверждает:</a:t>
            </a:r>
            <a:endParaRPr lang="ru-RU" sz="2300" dirty="0" smtClean="0">
              <a:solidFill>
                <a:srgbClr val="002060"/>
              </a:solidFill>
            </a:endParaRPr>
          </a:p>
          <a:p>
            <a:pPr marL="176213" indent="177800" algn="just"/>
            <a:r>
              <a:rPr lang="ru-RU" sz="2300" dirty="0" smtClean="0">
                <a:solidFill>
                  <a:srgbClr val="002060"/>
                </a:solidFill>
              </a:rPr>
              <a:t>1. </a:t>
            </a:r>
            <a:r>
              <a:rPr lang="ru-RU" sz="2300" b="1" dirty="0" smtClean="0">
                <a:solidFill>
                  <a:srgbClr val="002060"/>
                </a:solidFill>
              </a:rPr>
              <a:t>Договор с автором (правообладателем).</a:t>
            </a:r>
            <a:r>
              <a:rPr lang="ru-RU" sz="2300" dirty="0" smtClean="0">
                <a:solidFill>
                  <a:srgbClr val="002060"/>
                </a:solidFill>
              </a:rPr>
              <a:t> РАО КОПИРУС </a:t>
            </a:r>
            <a:r>
              <a:rPr lang="ru-RU" sz="2300" dirty="0" err="1" smtClean="0">
                <a:solidFill>
                  <a:srgbClr val="002060"/>
                </a:solidFill>
              </a:rPr>
              <a:t>под-тверждает</a:t>
            </a:r>
            <a:r>
              <a:rPr lang="ru-RU" sz="2300" dirty="0" smtClean="0">
                <a:solidFill>
                  <a:srgbClr val="002060"/>
                </a:solidFill>
              </a:rPr>
              <a:t>, что на дату заключения договора знает об авторе и его </a:t>
            </a:r>
            <a:r>
              <a:rPr lang="ru-RU" sz="2300" dirty="0" err="1" smtClean="0">
                <a:solidFill>
                  <a:srgbClr val="002060"/>
                </a:solidFill>
              </a:rPr>
              <a:t>твор</a:t>
            </a:r>
            <a:r>
              <a:rPr lang="ru-RU" sz="2300" dirty="0" smtClean="0">
                <a:solidFill>
                  <a:srgbClr val="002060"/>
                </a:solidFill>
              </a:rPr>
              <a:t> ческой деятельности или об организации-правообладателе.</a:t>
            </a:r>
          </a:p>
          <a:p>
            <a:pPr marL="176213" indent="177800" algn="just"/>
            <a:r>
              <a:rPr lang="ru-RU" sz="2300" dirty="0" smtClean="0">
                <a:solidFill>
                  <a:srgbClr val="002060"/>
                </a:solidFill>
              </a:rPr>
              <a:t>2. </a:t>
            </a:r>
            <a:r>
              <a:rPr lang="ru-RU" sz="2300" b="1" dirty="0" smtClean="0">
                <a:solidFill>
                  <a:srgbClr val="002060"/>
                </a:solidFill>
              </a:rPr>
              <a:t>Международная </a:t>
            </a:r>
            <a:r>
              <a:rPr lang="ru-RU" sz="2300" b="1" dirty="0" smtClean="0">
                <a:solidFill>
                  <a:srgbClr val="002060"/>
                </a:solidFill>
                <a:hlinkClick r:id="rId2" tooltip="Регистрация имени и псевдонима"/>
              </a:rPr>
              <a:t>регистрация имени</a:t>
            </a:r>
            <a:r>
              <a:rPr lang="ru-RU" sz="2300" dirty="0" smtClean="0">
                <a:solidFill>
                  <a:srgbClr val="002060"/>
                </a:solidFill>
              </a:rPr>
              <a:t> и/или псевдонима автора и наименования организации с присвоением международного </a:t>
            </a:r>
            <a:r>
              <a:rPr lang="ru-RU" sz="2300" dirty="0" err="1" smtClean="0">
                <a:solidFill>
                  <a:srgbClr val="002060"/>
                </a:solidFill>
              </a:rPr>
              <a:t>иденти-фикатора</a:t>
            </a:r>
            <a:r>
              <a:rPr lang="ru-RU" sz="2300" dirty="0" smtClean="0">
                <a:solidFill>
                  <a:srgbClr val="002060"/>
                </a:solidFill>
              </a:rPr>
              <a:t> ISNI.</a:t>
            </a:r>
          </a:p>
          <a:p>
            <a:pPr marL="176213" indent="177800" algn="just"/>
            <a:r>
              <a:rPr lang="ru-RU" sz="2300" dirty="0" smtClean="0">
                <a:solidFill>
                  <a:srgbClr val="002060"/>
                </a:solidFill>
              </a:rPr>
              <a:t>3. </a:t>
            </a:r>
            <a:r>
              <a:rPr lang="ru-RU" sz="2300" b="1" dirty="0" smtClean="0">
                <a:solidFill>
                  <a:srgbClr val="002060"/>
                </a:solidFill>
              </a:rPr>
              <a:t>Регистрация авторских прав на экземпляр произведения.</a:t>
            </a:r>
            <a:r>
              <a:rPr lang="ru-RU" sz="2300" dirty="0" smtClean="0">
                <a:solidFill>
                  <a:srgbClr val="002060"/>
                </a:solidFill>
              </a:rPr>
              <a:t> Запись в официальном Реестре, который формируется на основании </a:t>
            </a:r>
            <a:r>
              <a:rPr lang="ru-RU" sz="2300" dirty="0" smtClean="0">
                <a:solidFill>
                  <a:srgbClr val="002060"/>
                </a:solidFill>
                <a:hlinkClick r:id="rId3" tooltip="Исполнение организациями коллективного управления правами договоров с правообладателями"/>
              </a:rPr>
              <a:t>статьи 1243</a:t>
            </a:r>
            <a:r>
              <a:rPr lang="ru-RU" sz="2300" dirty="0" smtClean="0">
                <a:solidFill>
                  <a:srgbClr val="002060"/>
                </a:solidFill>
              </a:rPr>
              <a:t> ГКРФ, и выдачей Свидетельства авторских прав и депонированием экземпляра произведения. </a:t>
            </a:r>
          </a:p>
          <a:p>
            <a:pPr marL="176213" indent="177800" algn="just"/>
            <a:r>
              <a:rPr lang="ru-RU" sz="2300" dirty="0" smtClean="0">
                <a:solidFill>
                  <a:srgbClr val="002060"/>
                </a:solidFill>
              </a:rPr>
              <a:t>4. </a:t>
            </a:r>
            <a:r>
              <a:rPr lang="ru-RU" sz="2300" b="1" dirty="0" smtClean="0">
                <a:solidFill>
                  <a:srgbClr val="002060"/>
                </a:solidFill>
              </a:rPr>
              <a:t>Официальное депонирование произведения</a:t>
            </a:r>
            <a:r>
              <a:rPr lang="ru-RU" sz="2300" dirty="0" smtClean="0">
                <a:solidFill>
                  <a:srgbClr val="002060"/>
                </a:solidFill>
              </a:rPr>
              <a:t> в </a:t>
            </a:r>
            <a:r>
              <a:rPr lang="ru-RU" sz="2300" dirty="0" err="1" smtClean="0">
                <a:solidFill>
                  <a:srgbClr val="002060"/>
                </a:solidFill>
              </a:rPr>
              <a:t>фондохранилище</a:t>
            </a:r>
            <a:r>
              <a:rPr lang="ru-RU" sz="2300" dirty="0" smtClean="0">
                <a:solidFill>
                  <a:srgbClr val="002060"/>
                </a:solidFill>
              </a:rPr>
              <a:t> отечественных изданий с присвоением международных стандартных номеров подтверждает обнародование экземпляра произведения с именем автора.</a:t>
            </a:r>
          </a:p>
          <a:p>
            <a:pPr algn="just">
              <a:tabLst>
                <a:tab pos="176213" algn="l"/>
              </a:tabLst>
            </a:pPr>
            <a:r>
              <a:rPr lang="ru-RU" sz="2300" dirty="0" smtClean="0">
                <a:solidFill>
                  <a:srgbClr val="002060"/>
                </a:solidFill>
              </a:rPr>
              <a:t>	Свидетельство о регистрации прав и депонировании произведения используется для доказательства на основании "</a:t>
            </a:r>
            <a:r>
              <a:rPr lang="ru-RU" sz="2300" dirty="0" smtClean="0">
                <a:solidFill>
                  <a:srgbClr val="002060"/>
                </a:solidFill>
                <a:hlinkClick r:id="rId4" tooltip="Доказательство авторства"/>
              </a:rPr>
              <a:t>презумпции авторства</a:t>
            </a:r>
            <a:r>
              <a:rPr lang="ru-RU" sz="2300" dirty="0" smtClean="0">
                <a:solidFill>
                  <a:srgbClr val="002060"/>
                </a:solidFill>
              </a:rPr>
              <a:t>". </a:t>
            </a:r>
            <a:endParaRPr lang="ru-RU" sz="2300" dirty="0">
              <a:solidFill>
                <a:srgbClr val="002060"/>
              </a:solidFill>
            </a:endParaRPr>
          </a:p>
        </p:txBody>
      </p:sp>
      <p:sp>
        <p:nvSpPr>
          <p:cNvPr id="65538" name="AutoShape 2" descr="Авторское свидетельство о регистрации прав и депонировании произведения"/>
          <p:cNvSpPr>
            <a:spLocks noChangeAspect="1" noChangeArrowheads="1"/>
          </p:cNvSpPr>
          <p:nvPr/>
        </p:nvSpPr>
        <p:spPr bwMode="auto">
          <a:xfrm>
            <a:off x="39688" y="-52388"/>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5" name="Заголовок 1"/>
          <p:cNvSpPr>
            <a:spLocks noGrp="1"/>
          </p:cNvSpPr>
          <p:nvPr>
            <p:ph type="title"/>
          </p:nvPr>
        </p:nvSpPr>
        <p:spPr>
          <a:xfrm>
            <a:off x="0" y="0"/>
            <a:ext cx="9144000" cy="785813"/>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ЗАЩИТА АВТОРСКИХ ПРАВ</a:t>
            </a:r>
            <a:endParaRPr lang="ru-RU" sz="3200" b="1" dirty="0">
              <a:solidFill>
                <a:srgbClr val="C00000"/>
              </a:solidFill>
              <a:effectLst>
                <a:outerShdw blurRad="38100" dist="38100" dir="2700000" algn="tl">
                  <a:srgbClr val="000000">
                    <a:alpha val="43137"/>
                  </a:srgbClr>
                </a:outerShdw>
              </a:effectLst>
            </a:endParaRPr>
          </a:p>
        </p:txBody>
      </p:sp>
      <p:pic>
        <p:nvPicPr>
          <p:cNvPr id="6" name="Picture 2" descr="c.jpg"/>
          <p:cNvPicPr>
            <a:picLocks noChangeAspect="1" noChangeArrowheads="1"/>
          </p:cNvPicPr>
          <p:nvPr/>
        </p:nvPicPr>
        <p:blipFill>
          <a:blip r:embed="rId5" cstate="print"/>
          <a:srcRect/>
          <a:stretch>
            <a:fillRect/>
          </a:stretch>
        </p:blipFill>
        <p:spPr bwMode="auto">
          <a:xfrm>
            <a:off x="0" y="0"/>
            <a:ext cx="914400" cy="828675"/>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286116" y="857232"/>
            <a:ext cx="5857884" cy="1446550"/>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ru-RU" sz="2200" dirty="0" smtClean="0">
                <a:solidFill>
                  <a:srgbClr val="002060"/>
                </a:solidFill>
              </a:rPr>
              <a:t>ISNI 27729 Идентификатор Международного Стандарта Имени; Международное агентство ISNI; ISNI обязан соответствовать Акту о </a:t>
            </a:r>
            <a:r>
              <a:rPr lang="ru-RU" sz="2200" dirty="0" err="1" smtClean="0">
                <a:solidFill>
                  <a:srgbClr val="002060"/>
                </a:solidFill>
              </a:rPr>
              <a:t>Защи-те</a:t>
            </a:r>
            <a:r>
              <a:rPr lang="ru-RU" sz="2200" dirty="0" smtClean="0">
                <a:solidFill>
                  <a:srgbClr val="002060"/>
                </a:solidFill>
              </a:rPr>
              <a:t> Данных, подписанным в Англии в 1998 г.</a:t>
            </a:r>
            <a:endParaRPr lang="ru-RU" dirty="0"/>
          </a:p>
        </p:txBody>
      </p:sp>
      <p:sp>
        <p:nvSpPr>
          <p:cNvPr id="4" name="Заголовок 1"/>
          <p:cNvSpPr>
            <a:spLocks noGrp="1"/>
          </p:cNvSpPr>
          <p:nvPr>
            <p:ph type="title"/>
          </p:nvPr>
        </p:nvSpPr>
        <p:spPr>
          <a:xfrm>
            <a:off x="0" y="0"/>
            <a:ext cx="9144000" cy="785813"/>
          </a:xfrm>
          <a:ln w="28575">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ЗАЩИТА АВТОРСКИХ ПРАВ</a:t>
            </a:r>
            <a:endParaRPr lang="ru-RU" sz="3200" b="1" dirty="0">
              <a:solidFill>
                <a:srgbClr val="C00000"/>
              </a:solidFill>
              <a:effectLst>
                <a:outerShdw blurRad="38100" dist="38100" dir="2700000" algn="tl">
                  <a:srgbClr val="000000">
                    <a:alpha val="43137"/>
                  </a:srgbClr>
                </a:outerShdw>
              </a:effectLst>
            </a:endParaRPr>
          </a:p>
        </p:txBody>
      </p:sp>
      <p:pic>
        <p:nvPicPr>
          <p:cNvPr id="5" name="Picture 2" descr="c.jpg"/>
          <p:cNvPicPr>
            <a:picLocks noChangeAspect="1" noChangeArrowheads="1"/>
          </p:cNvPicPr>
          <p:nvPr/>
        </p:nvPicPr>
        <p:blipFill>
          <a:blip r:embed="rId2" cstate="print"/>
          <a:srcRect/>
          <a:stretch>
            <a:fillRect/>
          </a:stretch>
        </p:blipFill>
        <p:spPr bwMode="auto">
          <a:xfrm>
            <a:off x="0" y="0"/>
            <a:ext cx="914400" cy="828675"/>
          </a:xfrm>
          <a:prstGeom prst="rect">
            <a:avLst/>
          </a:prstGeom>
          <a:noFill/>
        </p:spPr>
      </p:pic>
      <p:pic>
        <p:nvPicPr>
          <p:cNvPr id="66562" name="Picture 2" descr="C:\Documents and Settings\User\Рабочий стол\isni-logo.gif"/>
          <p:cNvPicPr>
            <a:picLocks noChangeAspect="1" noChangeArrowheads="1"/>
          </p:cNvPicPr>
          <p:nvPr/>
        </p:nvPicPr>
        <p:blipFill>
          <a:blip r:embed="rId3" cstate="print"/>
          <a:srcRect/>
          <a:stretch>
            <a:fillRect/>
          </a:stretch>
        </p:blipFill>
        <p:spPr bwMode="auto">
          <a:xfrm>
            <a:off x="0" y="857232"/>
            <a:ext cx="3321562" cy="1500198"/>
          </a:xfrm>
          <a:prstGeom prst="rect">
            <a:avLst/>
          </a:prstGeom>
          <a:noFill/>
        </p:spPr>
      </p:pic>
      <p:sp>
        <p:nvSpPr>
          <p:cNvPr id="7" name="Прямоугольник 6"/>
          <p:cNvSpPr/>
          <p:nvPr/>
        </p:nvSpPr>
        <p:spPr>
          <a:xfrm>
            <a:off x="0" y="2357430"/>
            <a:ext cx="9144000" cy="4739759"/>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just">
              <a:tabLst>
                <a:tab pos="176213" algn="l"/>
              </a:tabLst>
            </a:pPr>
            <a:r>
              <a:rPr lang="ru-RU" sz="2300" dirty="0" smtClean="0">
                <a:solidFill>
                  <a:srgbClr val="002060"/>
                </a:solidFill>
              </a:rPr>
              <a:t>	Идентификатор состоит из 16 цифр, разделенных на четыре блока. Стандарт был разработан под эгидой международной организации по стандартизации (ISO), как проект международного стандарта 27729. Действительный стандарт был опубликован 15 марта 2012 года.</a:t>
            </a:r>
          </a:p>
          <a:p>
            <a:pPr algn="just">
              <a:tabLst>
                <a:tab pos="176213" algn="l"/>
              </a:tabLst>
            </a:pPr>
            <a:r>
              <a:rPr lang="ru-RU" sz="2300" dirty="0" smtClean="0">
                <a:solidFill>
                  <a:srgbClr val="002060"/>
                </a:solidFill>
              </a:rPr>
              <a:t>	ISNI позволяет присвоить уникальный идентификатор каждому создателю содержимого (например, авторскому псевдониму или </a:t>
            </a:r>
            <a:r>
              <a:rPr lang="ru-RU" sz="2300" dirty="0" err="1" smtClean="0">
                <a:solidFill>
                  <a:srgbClr val="002060"/>
                </a:solidFill>
              </a:rPr>
              <a:t>импринту</a:t>
            </a:r>
            <a:r>
              <a:rPr lang="ru-RU" sz="2300" dirty="0" smtClean="0">
                <a:solidFill>
                  <a:srgbClr val="002060"/>
                </a:solidFill>
              </a:rPr>
              <a:t> издателя) в виде уникального номера. Этот уникальный номер может быть связан с любым из других идентификаторов, используемых в </a:t>
            </a:r>
            <a:r>
              <a:rPr lang="ru-RU" sz="2300" dirty="0" err="1" smtClean="0">
                <a:solidFill>
                  <a:srgbClr val="002060"/>
                </a:solidFill>
              </a:rPr>
              <a:t>медиа-индустрии</a:t>
            </a:r>
            <a:r>
              <a:rPr lang="ru-RU" sz="2300" dirty="0" smtClean="0">
                <a:solidFill>
                  <a:srgbClr val="002060"/>
                </a:solidFill>
              </a:rPr>
              <a:t>, </a:t>
            </a:r>
            <a:r>
              <a:rPr lang="ru-RU" sz="2300" dirty="0" err="1" smtClean="0">
                <a:solidFill>
                  <a:srgbClr val="002060"/>
                </a:solidFill>
              </a:rPr>
              <a:t>в</a:t>
            </a:r>
            <a:r>
              <a:rPr lang="ru-RU" sz="2300" dirty="0" smtClean="0">
                <a:solidFill>
                  <a:srgbClr val="002060"/>
                </a:solidFill>
              </a:rPr>
              <a:t> т.ч. в Интернете.</a:t>
            </a:r>
          </a:p>
          <a:p>
            <a:pPr algn="just">
              <a:tabLst>
                <a:tab pos="176213" algn="l"/>
              </a:tabLst>
            </a:pPr>
            <a:r>
              <a:rPr lang="ru-RU" sz="2400" dirty="0" smtClean="0">
                <a:solidFill>
                  <a:srgbClr val="002060"/>
                </a:solidFill>
              </a:rPr>
              <a:t>	ISNI является сертифицированным ISO стандартом, используемым многими библиотеками, издателями, организациями управления правами интеллектуальной собственности по всему миру.</a:t>
            </a:r>
            <a:endParaRPr lang="ru-RU" sz="2300" dirty="0" smtClean="0">
              <a:solidFill>
                <a:srgbClr val="002060"/>
              </a:solidFill>
            </a:endParaRPr>
          </a:p>
          <a:p>
            <a:pPr algn="just">
              <a:tabLst>
                <a:tab pos="176213" algn="l"/>
              </a:tabLst>
            </a:pPr>
            <a:endParaRPr lang="ru-RU" sz="2300" dirty="0">
              <a:solidFill>
                <a:srgbClr val="00206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rmAutofit/>
          </a:bodyPr>
          <a:lstStyle/>
          <a:p>
            <a:r>
              <a:rPr lang="ru-RU" sz="3200" b="1" dirty="0" smtClean="0">
                <a:solidFill>
                  <a:srgbClr val="002060"/>
                </a:solidFill>
                <a:effectLst>
                  <a:outerShdw blurRad="38100" dist="38100" dir="2700000" algn="tl">
                    <a:srgbClr val="000000">
                      <a:alpha val="43137"/>
                    </a:srgbClr>
                  </a:outerShdw>
                </a:effectLst>
              </a:rPr>
              <a:t>АВТОРСКОЕ ПРАВО (АП)</a:t>
            </a:r>
            <a:endParaRPr lang="ru-RU" sz="3200" b="1" dirty="0">
              <a:solidFill>
                <a:srgbClr val="002060"/>
              </a:solidFill>
              <a:effectLst>
                <a:outerShdw blurRad="38100" dist="38100" dir="2700000" algn="tl">
                  <a:srgbClr val="000000">
                    <a:alpha val="43137"/>
                  </a:srgbClr>
                </a:outerShdw>
              </a:effectLst>
            </a:endParaRPr>
          </a:p>
        </p:txBody>
      </p:sp>
      <p:sp>
        <p:nvSpPr>
          <p:cNvPr id="3" name="Прямоугольник 2"/>
          <p:cNvSpPr/>
          <p:nvPr/>
        </p:nvSpPr>
        <p:spPr>
          <a:xfrm>
            <a:off x="0" y="692696"/>
            <a:ext cx="9144000" cy="131388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lnSpc>
                <a:spcPct val="65000"/>
              </a:lnSpc>
              <a:tabLst>
                <a:tab pos="354013" algn="l"/>
              </a:tabLst>
            </a:pPr>
            <a:r>
              <a:rPr lang="ru-RU" sz="2400" dirty="0" smtClean="0">
                <a:solidFill>
                  <a:srgbClr val="002060"/>
                </a:solidFill>
              </a:rPr>
              <a:t>	АП – это юридическое понятие, содержащее совокупность правовых норм, регулирующих общественные отношения, распространяющиеся на обнародованные и необнародованные результаты  творческой (интеллектуальной) деятельности</a:t>
            </a:r>
          </a:p>
          <a:p>
            <a:pPr algn="ctr">
              <a:lnSpc>
                <a:spcPct val="65000"/>
              </a:lnSpc>
              <a:tabLst>
                <a:tab pos="354013" algn="l"/>
              </a:tabLst>
            </a:pPr>
            <a:endParaRPr lang="ru-RU" sz="2400" dirty="0" smtClean="0">
              <a:solidFill>
                <a:srgbClr val="002060"/>
              </a:solidFill>
            </a:endParaRPr>
          </a:p>
        </p:txBody>
      </p:sp>
      <p:sp>
        <p:nvSpPr>
          <p:cNvPr id="4" name="Прямоугольник 3"/>
          <p:cNvSpPr/>
          <p:nvPr/>
        </p:nvSpPr>
        <p:spPr>
          <a:xfrm>
            <a:off x="2123728" y="3921812"/>
            <a:ext cx="7020272" cy="29361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lnSpc>
                <a:spcPct val="70000"/>
              </a:lnSpc>
            </a:pPr>
            <a:r>
              <a:rPr lang="ru-RU" sz="2400" b="1" i="1" dirty="0" smtClean="0">
                <a:solidFill>
                  <a:srgbClr val="002060"/>
                </a:solidFill>
              </a:rPr>
              <a:t>Объекты АП :</a:t>
            </a:r>
            <a:endParaRPr lang="ru-RU" sz="2400" b="1" i="1" dirty="0">
              <a:solidFill>
                <a:srgbClr val="002060"/>
              </a:solidFill>
            </a:endParaRPr>
          </a:p>
          <a:p>
            <a:pPr algn="ctr">
              <a:lnSpc>
                <a:spcPct val="70000"/>
              </a:lnSpc>
              <a:buFontTx/>
              <a:buChar char="-"/>
            </a:pPr>
            <a:r>
              <a:rPr lang="ru-RU" sz="2400" dirty="0" smtClean="0">
                <a:solidFill>
                  <a:srgbClr val="002060"/>
                </a:solidFill>
              </a:rPr>
              <a:t>литературные произведения, в т.ч. переводы;</a:t>
            </a:r>
          </a:p>
          <a:p>
            <a:pPr algn="ctr">
              <a:lnSpc>
                <a:spcPct val="70000"/>
              </a:lnSpc>
              <a:buFontTx/>
              <a:buChar char="-"/>
            </a:pPr>
            <a:r>
              <a:rPr lang="ru-RU" sz="2400" dirty="0" smtClean="0">
                <a:solidFill>
                  <a:srgbClr val="002060"/>
                </a:solidFill>
              </a:rPr>
              <a:t>программы для ЭВМ и  базы данных;</a:t>
            </a:r>
          </a:p>
          <a:p>
            <a:pPr algn="ctr">
              <a:lnSpc>
                <a:spcPct val="70000"/>
              </a:lnSpc>
            </a:pPr>
            <a:r>
              <a:rPr lang="ru-RU" sz="2400" dirty="0" smtClean="0">
                <a:solidFill>
                  <a:srgbClr val="002060"/>
                </a:solidFill>
              </a:rPr>
              <a:t>- </a:t>
            </a:r>
            <a:r>
              <a:rPr lang="ru-RU" sz="2400" dirty="0" err="1" smtClean="0">
                <a:solidFill>
                  <a:srgbClr val="002060"/>
                </a:solidFill>
              </a:rPr>
              <a:t>кино-теле-видеофильмы</a:t>
            </a:r>
            <a:r>
              <a:rPr lang="ru-RU" sz="2400" dirty="0">
                <a:solidFill>
                  <a:srgbClr val="002060"/>
                </a:solidFill>
              </a:rPr>
              <a:t>, музыкальные </a:t>
            </a:r>
            <a:r>
              <a:rPr lang="ru-RU" sz="2400" dirty="0" smtClean="0">
                <a:solidFill>
                  <a:srgbClr val="002060"/>
                </a:solidFill>
              </a:rPr>
              <a:t>произведения (</a:t>
            </a:r>
            <a:r>
              <a:rPr lang="ru-RU" sz="2400" dirty="0" err="1" smtClean="0">
                <a:solidFill>
                  <a:srgbClr val="002060"/>
                </a:solidFill>
              </a:rPr>
              <a:t>оранжировки</a:t>
            </a:r>
            <a:r>
              <a:rPr lang="ru-RU" sz="2400" dirty="0" smtClean="0">
                <a:solidFill>
                  <a:srgbClr val="002060"/>
                </a:solidFill>
              </a:rPr>
              <a:t>) </a:t>
            </a:r>
            <a:r>
              <a:rPr lang="ru-RU" sz="2400" dirty="0">
                <a:solidFill>
                  <a:srgbClr val="002060"/>
                </a:solidFill>
              </a:rPr>
              <a:t>и </a:t>
            </a:r>
            <a:r>
              <a:rPr lang="ru-RU" sz="2400" dirty="0" smtClean="0">
                <a:solidFill>
                  <a:srgbClr val="002060"/>
                </a:solidFill>
              </a:rPr>
              <a:t>хореография;</a:t>
            </a:r>
            <a:endParaRPr lang="ru-RU" sz="2400" dirty="0">
              <a:solidFill>
                <a:srgbClr val="002060"/>
              </a:solidFill>
            </a:endParaRPr>
          </a:p>
          <a:p>
            <a:pPr algn="ctr">
              <a:lnSpc>
                <a:spcPct val="70000"/>
              </a:lnSpc>
            </a:pPr>
            <a:r>
              <a:rPr lang="ru-RU" sz="2400" dirty="0" smtClean="0">
                <a:solidFill>
                  <a:srgbClr val="002060"/>
                </a:solidFill>
              </a:rPr>
              <a:t>- произведения изобразительного и декоративно-прикладного искусства;</a:t>
            </a:r>
            <a:endParaRPr lang="ru-RU" sz="2400" dirty="0">
              <a:solidFill>
                <a:srgbClr val="002060"/>
              </a:solidFill>
            </a:endParaRPr>
          </a:p>
          <a:p>
            <a:pPr algn="ctr">
              <a:lnSpc>
                <a:spcPct val="70000"/>
              </a:lnSpc>
            </a:pPr>
            <a:r>
              <a:rPr lang="ru-RU" sz="2400" dirty="0" smtClean="0">
                <a:solidFill>
                  <a:srgbClr val="002060"/>
                </a:solidFill>
              </a:rPr>
              <a:t>- произведения архитектуры, градостроительства и садово-паркового творчества; </a:t>
            </a:r>
            <a:endParaRPr lang="ru-RU" sz="2400" dirty="0">
              <a:solidFill>
                <a:srgbClr val="002060"/>
              </a:solidFill>
            </a:endParaRPr>
          </a:p>
          <a:p>
            <a:pPr algn="ctr">
              <a:lnSpc>
                <a:spcPct val="70000"/>
              </a:lnSpc>
              <a:buFontTx/>
              <a:buChar char="-"/>
            </a:pPr>
            <a:r>
              <a:rPr lang="ru-RU" sz="2400" dirty="0" smtClean="0">
                <a:solidFill>
                  <a:srgbClr val="002060"/>
                </a:solidFill>
              </a:rPr>
              <a:t>рекламная продукция, карты, чертежи;</a:t>
            </a:r>
          </a:p>
          <a:p>
            <a:pPr algn="ctr">
              <a:lnSpc>
                <a:spcPct val="70000"/>
              </a:lnSpc>
              <a:buFontTx/>
              <a:buChar char="-"/>
            </a:pPr>
            <a:endParaRPr lang="ru-RU" sz="2400" dirty="0">
              <a:solidFill>
                <a:srgbClr val="002060"/>
              </a:solidFill>
            </a:endParaRPr>
          </a:p>
        </p:txBody>
      </p:sp>
      <p:sp>
        <p:nvSpPr>
          <p:cNvPr id="6" name="Прямоугольник 5"/>
          <p:cNvSpPr/>
          <p:nvPr/>
        </p:nvSpPr>
        <p:spPr>
          <a:xfrm>
            <a:off x="0" y="1916832"/>
            <a:ext cx="9144000" cy="201285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lnSpc>
                <a:spcPct val="65000"/>
              </a:lnSpc>
              <a:tabLst>
                <a:tab pos="354013" algn="l"/>
              </a:tabLst>
            </a:pPr>
            <a:r>
              <a:rPr lang="ru-RU" dirty="0" smtClean="0"/>
              <a:t>	</a:t>
            </a:r>
            <a:r>
              <a:rPr lang="ru-RU" sz="2400" dirty="0" smtClean="0">
                <a:solidFill>
                  <a:srgbClr val="002060"/>
                </a:solidFill>
              </a:rPr>
              <a:t>АП </a:t>
            </a:r>
            <a:r>
              <a:rPr lang="ru-RU" sz="2400" dirty="0">
                <a:solidFill>
                  <a:srgbClr val="002060"/>
                </a:solidFill>
              </a:rPr>
              <a:t>распространяется на </a:t>
            </a:r>
            <a:r>
              <a:rPr lang="ru-RU" sz="2400" dirty="0" smtClean="0">
                <a:solidFill>
                  <a:srgbClr val="002060"/>
                </a:solidFill>
              </a:rPr>
              <a:t>объекты </a:t>
            </a:r>
            <a:r>
              <a:rPr lang="ru-RU" sz="2400" dirty="0">
                <a:solidFill>
                  <a:srgbClr val="002060"/>
                </a:solidFill>
              </a:rPr>
              <a:t>творчества, существующие в </a:t>
            </a:r>
            <a:r>
              <a:rPr lang="ru-RU" sz="2400" i="1" dirty="0">
                <a:solidFill>
                  <a:srgbClr val="002060"/>
                </a:solidFill>
              </a:rPr>
              <a:t>объективной форме</a:t>
            </a:r>
            <a:r>
              <a:rPr lang="ru-RU" sz="2400" dirty="0">
                <a:solidFill>
                  <a:srgbClr val="002060"/>
                </a:solidFill>
              </a:rPr>
              <a:t>: письменной, графической, устной, аудиовидеозаписи, изображения, объемно-пространственной.</a:t>
            </a:r>
          </a:p>
          <a:p>
            <a:pPr algn="ctr">
              <a:lnSpc>
                <a:spcPct val="65000"/>
              </a:lnSpc>
            </a:pPr>
            <a:r>
              <a:rPr lang="ru-RU" sz="2400" dirty="0">
                <a:solidFill>
                  <a:srgbClr val="002060"/>
                </a:solidFill>
              </a:rPr>
              <a:t>Появлению АП предшествует факт создания </a:t>
            </a:r>
            <a:r>
              <a:rPr lang="ru-RU" sz="2400" dirty="0" smtClean="0">
                <a:solidFill>
                  <a:srgbClr val="002060"/>
                </a:solidFill>
              </a:rPr>
              <a:t>автором произведения.</a:t>
            </a:r>
          </a:p>
          <a:p>
            <a:pPr algn="ctr">
              <a:lnSpc>
                <a:spcPct val="65000"/>
              </a:lnSpc>
            </a:pPr>
            <a:r>
              <a:rPr lang="ru-RU" sz="2400" i="1" dirty="0" smtClean="0">
                <a:solidFill>
                  <a:srgbClr val="002060"/>
                </a:solidFill>
              </a:rPr>
              <a:t>Объектом АП не могут быть концепции, идеи, принципы, методы, системы, процессы, факты и открытия.</a:t>
            </a:r>
          </a:p>
          <a:p>
            <a:pPr algn="ctr">
              <a:lnSpc>
                <a:spcPct val="65000"/>
              </a:lnSpc>
            </a:pPr>
            <a:r>
              <a:rPr lang="ru-RU" sz="2400" i="1" dirty="0" smtClean="0">
                <a:solidFill>
                  <a:srgbClr val="002060"/>
                </a:solidFill>
              </a:rPr>
              <a:t>Субъект АП – физическое лицо.</a:t>
            </a:r>
          </a:p>
          <a:p>
            <a:pPr algn="ctr">
              <a:lnSpc>
                <a:spcPct val="65000"/>
              </a:lnSpc>
            </a:pPr>
            <a:endParaRPr lang="ru-RU" sz="2400" dirty="0">
              <a:solidFill>
                <a:srgbClr val="002060"/>
              </a:solidFill>
            </a:endParaRPr>
          </a:p>
        </p:txBody>
      </p:sp>
      <p:pic>
        <p:nvPicPr>
          <p:cNvPr id="22530" name="Picture 2" descr="Картинки по запросу знак авторского права"/>
          <p:cNvPicPr>
            <a:picLocks noChangeAspect="1" noChangeArrowheads="1"/>
          </p:cNvPicPr>
          <p:nvPr/>
        </p:nvPicPr>
        <p:blipFill>
          <a:blip r:embed="rId2" cstate="print"/>
          <a:srcRect/>
          <a:stretch>
            <a:fillRect/>
          </a:stretch>
        </p:blipFill>
        <p:spPr bwMode="auto">
          <a:xfrm>
            <a:off x="0" y="4005064"/>
            <a:ext cx="2016224" cy="2016224"/>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txBox="1">
            <a:spLocks noGrp="1"/>
          </p:cNvSpPr>
          <p:nvPr>
            <p:ph type="title"/>
          </p:nvPr>
        </p:nvSpPr>
        <p:spPr>
          <a:xfrm>
            <a:off x="0" y="0"/>
            <a:ext cx="9144000" cy="620688"/>
          </a:xfrm>
          <a:prstGeom prst="rect">
            <a:avLst/>
          </a:prstGeom>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ru-RU" sz="3200" b="1" dirty="0" smtClean="0">
                <a:solidFill>
                  <a:srgbClr val="002060"/>
                </a:solidFill>
                <a:effectLst>
                  <a:outerShdw blurRad="38100" dist="38100" dir="2700000" algn="tl">
                    <a:srgbClr val="000000">
                      <a:alpha val="43137"/>
                    </a:srgbClr>
                  </a:outerShdw>
                </a:effectLst>
              </a:rPr>
              <a:t>НАЦИОНАЛЬНАЯ ПРАВОВАЯ БАЗА </a:t>
            </a:r>
            <a:r>
              <a:rPr kumimoji="0" lang="ru-RU" sz="3200" b="1" i="0" u="none" strike="noStrike" kern="120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mn-lt"/>
                <a:ea typeface="+mn-ea"/>
                <a:cs typeface="+mn-cs"/>
              </a:rPr>
              <a:t>(АП)</a:t>
            </a:r>
          </a:p>
        </p:txBody>
      </p:sp>
      <p:sp>
        <p:nvSpPr>
          <p:cNvPr id="4" name="Прямоугольник 3"/>
          <p:cNvSpPr/>
          <p:nvPr/>
        </p:nvSpPr>
        <p:spPr>
          <a:xfrm>
            <a:off x="0" y="692696"/>
            <a:ext cx="9144000" cy="193899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just">
              <a:tabLst>
                <a:tab pos="354013" algn="l"/>
              </a:tabLst>
            </a:pPr>
            <a:r>
              <a:rPr lang="ru-RU" sz="2400" dirty="0" smtClean="0"/>
              <a:t>	</a:t>
            </a:r>
            <a:r>
              <a:rPr lang="ru-RU" sz="2400" dirty="0" smtClean="0">
                <a:solidFill>
                  <a:srgbClr val="002060"/>
                </a:solidFill>
              </a:rPr>
              <a:t>Законодательство РФ </a:t>
            </a:r>
            <a:r>
              <a:rPr lang="ru-RU" sz="2400" dirty="0">
                <a:solidFill>
                  <a:srgbClr val="002060"/>
                </a:solidFill>
              </a:rPr>
              <a:t>об авторском праве и смежных правах </a:t>
            </a:r>
            <a:r>
              <a:rPr lang="ru-RU" sz="2400" dirty="0" err="1" smtClean="0">
                <a:solidFill>
                  <a:srgbClr val="002060"/>
                </a:solidFill>
              </a:rPr>
              <a:t>ос-новано</a:t>
            </a:r>
            <a:r>
              <a:rPr lang="ru-RU" sz="2400" dirty="0" smtClean="0">
                <a:solidFill>
                  <a:srgbClr val="002060"/>
                </a:solidFill>
              </a:rPr>
              <a:t> </a:t>
            </a:r>
            <a:r>
              <a:rPr lang="ru-RU" sz="2400" dirty="0">
                <a:solidFill>
                  <a:srgbClr val="002060"/>
                </a:solidFill>
              </a:rPr>
              <a:t>на Конституции </a:t>
            </a:r>
            <a:r>
              <a:rPr lang="ru-RU" sz="2400" dirty="0" err="1" smtClean="0">
                <a:solidFill>
                  <a:srgbClr val="002060"/>
                </a:solidFill>
              </a:rPr>
              <a:t>Рф</a:t>
            </a:r>
            <a:r>
              <a:rPr lang="ru-RU" sz="2400" dirty="0" smtClean="0">
                <a:solidFill>
                  <a:srgbClr val="002060"/>
                </a:solidFill>
              </a:rPr>
              <a:t> </a:t>
            </a:r>
            <a:r>
              <a:rPr lang="ru-RU" sz="2400" dirty="0">
                <a:solidFill>
                  <a:srgbClr val="002060"/>
                </a:solidFill>
              </a:rPr>
              <a:t>и состоит из Гражданского кодекса </a:t>
            </a:r>
            <a:r>
              <a:rPr lang="ru-RU" sz="2400" dirty="0" err="1" smtClean="0">
                <a:solidFill>
                  <a:srgbClr val="002060"/>
                </a:solidFill>
              </a:rPr>
              <a:t>Рф</a:t>
            </a:r>
            <a:r>
              <a:rPr lang="ru-RU" sz="2400" dirty="0" smtClean="0">
                <a:solidFill>
                  <a:srgbClr val="002060"/>
                </a:solidFill>
              </a:rPr>
              <a:t>, Законов РФ «Об авторском праве и смежных правах», «О правовой </a:t>
            </a:r>
            <a:r>
              <a:rPr lang="ru-RU" sz="2400" dirty="0">
                <a:solidFill>
                  <a:srgbClr val="002060"/>
                </a:solidFill>
              </a:rPr>
              <a:t>охране программ для </a:t>
            </a:r>
            <a:r>
              <a:rPr lang="ru-RU" sz="2400" dirty="0" smtClean="0">
                <a:solidFill>
                  <a:srgbClr val="002060"/>
                </a:solidFill>
              </a:rPr>
              <a:t>ЭВМ и </a:t>
            </a:r>
            <a:r>
              <a:rPr lang="ru-RU" sz="2400" dirty="0">
                <a:solidFill>
                  <a:srgbClr val="002060"/>
                </a:solidFill>
              </a:rPr>
              <a:t>баз </a:t>
            </a:r>
            <a:r>
              <a:rPr lang="ru-RU" sz="2400" dirty="0" smtClean="0">
                <a:solidFill>
                  <a:srgbClr val="002060"/>
                </a:solidFill>
              </a:rPr>
              <a:t>данных», правил м/</a:t>
            </a:r>
            <a:r>
              <a:rPr lang="ru-RU" sz="2400" dirty="0" err="1" smtClean="0">
                <a:solidFill>
                  <a:srgbClr val="002060"/>
                </a:solidFill>
              </a:rPr>
              <a:t>н</a:t>
            </a:r>
            <a:r>
              <a:rPr lang="ru-RU" sz="2400" dirty="0" smtClean="0">
                <a:solidFill>
                  <a:srgbClr val="002060"/>
                </a:solidFill>
              </a:rPr>
              <a:t> договоров, др. ФЗ и подзаконных нормативно-правовых актов.</a:t>
            </a:r>
            <a:endParaRPr lang="ru-RU" sz="2400" dirty="0">
              <a:solidFill>
                <a:srgbClr val="002060"/>
              </a:solidFill>
            </a:endParaRPr>
          </a:p>
        </p:txBody>
      </p:sp>
      <p:sp>
        <p:nvSpPr>
          <p:cNvPr id="5" name="Прямоугольник 4"/>
          <p:cNvSpPr/>
          <p:nvPr/>
        </p:nvSpPr>
        <p:spPr>
          <a:xfrm>
            <a:off x="0" y="2708921"/>
            <a:ext cx="9144000" cy="954107"/>
          </a:xfrm>
          <a:prstGeom prst="rect">
            <a:avLst/>
          </a:prstGeom>
        </p:spPr>
        <p:txBody>
          <a:bodyPr wrap="square">
            <a:spAutoFit/>
          </a:bodyPr>
          <a:lstStyle/>
          <a:p>
            <a:pPr algn="ctr"/>
            <a:r>
              <a:rPr lang="ru-RU" sz="2000" b="1" i="1" dirty="0" smtClean="0">
                <a:solidFill>
                  <a:srgbClr val="002060"/>
                </a:solidFill>
              </a:rPr>
              <a:t>Посмотреть: </a:t>
            </a:r>
            <a:r>
              <a:rPr lang="ru-RU" u="sng" dirty="0">
                <a:hlinkClick r:id="rId2"/>
              </a:rPr>
              <a:t>http://www.consultant.ru/cons/cgi/online.cgi?req=doc&amp;base=LAW&amp;n=48633&amp;fld=134&amp;dst=100007,0&amp;rnd=0.9003070730393814#0</a:t>
            </a:r>
            <a:r>
              <a:rPr lang="ru-RU" dirty="0"/>
              <a:t> </a:t>
            </a:r>
          </a:p>
        </p:txBody>
      </p:sp>
      <p:pic>
        <p:nvPicPr>
          <p:cNvPr id="11266" name="Picture 2" descr="Картинки по запросу знак авторского права"/>
          <p:cNvPicPr>
            <a:picLocks noChangeAspect="1" noChangeArrowheads="1"/>
          </p:cNvPicPr>
          <p:nvPr/>
        </p:nvPicPr>
        <p:blipFill>
          <a:blip r:embed="rId3" cstate="print"/>
          <a:srcRect/>
          <a:stretch>
            <a:fillRect/>
          </a:stretch>
        </p:blipFill>
        <p:spPr bwMode="auto">
          <a:xfrm>
            <a:off x="467544" y="3356992"/>
            <a:ext cx="8208912" cy="3501008"/>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0" y="0"/>
            <a:ext cx="9144000" cy="764704"/>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rmAutofit/>
          </a:bodyPr>
          <a:lstStyle/>
          <a:p>
            <a:r>
              <a:rPr lang="ru-RU" sz="3200" b="1" dirty="0" smtClean="0">
                <a:solidFill>
                  <a:srgbClr val="002060"/>
                </a:solidFill>
                <a:effectLst>
                  <a:outerShdw blurRad="38100" dist="38100" dir="2700000" algn="tl">
                    <a:srgbClr val="000000">
                      <a:alpha val="43137"/>
                    </a:srgbClr>
                  </a:outerShdw>
                </a:effectLst>
              </a:rPr>
              <a:t>АВТОРСКОЕ ПРАВО (АП)</a:t>
            </a:r>
            <a:endParaRPr lang="ru-RU" sz="3200" b="1" dirty="0">
              <a:solidFill>
                <a:srgbClr val="002060"/>
              </a:solidFill>
              <a:effectLst>
                <a:outerShdw blurRad="38100" dist="38100" dir="2700000" algn="tl">
                  <a:srgbClr val="000000">
                    <a:alpha val="43137"/>
                  </a:srgbClr>
                </a:outerShdw>
              </a:effectLst>
            </a:endParaRPr>
          </a:p>
        </p:txBody>
      </p:sp>
      <p:sp>
        <p:nvSpPr>
          <p:cNvPr id="4" name="Прямоугольник 3"/>
          <p:cNvSpPr/>
          <p:nvPr/>
        </p:nvSpPr>
        <p:spPr>
          <a:xfrm>
            <a:off x="0" y="3811012"/>
            <a:ext cx="9144000" cy="30469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400" dirty="0">
                <a:solidFill>
                  <a:srgbClr val="002060"/>
                </a:solidFill>
              </a:rPr>
              <a:t>Авторско-правовая охрана распространяется на форму выражения, </a:t>
            </a:r>
            <a:r>
              <a:rPr lang="ru-RU" sz="2400" dirty="0" smtClean="0">
                <a:solidFill>
                  <a:srgbClr val="002060"/>
                </a:solidFill>
              </a:rPr>
              <a:t>но не </a:t>
            </a:r>
            <a:r>
              <a:rPr lang="ru-RU" sz="2400" dirty="0">
                <a:solidFill>
                  <a:srgbClr val="002060"/>
                </a:solidFill>
              </a:rPr>
              <a:t>на идеи, процессы, методы функционирования или математические концепции как таковые</a:t>
            </a:r>
            <a:r>
              <a:rPr lang="ru-RU" sz="2400" dirty="0" smtClean="0">
                <a:solidFill>
                  <a:srgbClr val="002060"/>
                </a:solidFill>
              </a:rPr>
              <a:t>.</a:t>
            </a:r>
          </a:p>
          <a:p>
            <a:pPr algn="ctr"/>
            <a:r>
              <a:rPr lang="ru-RU" sz="2400" dirty="0" smtClean="0">
                <a:solidFill>
                  <a:srgbClr val="002060"/>
                </a:solidFill>
              </a:rPr>
              <a:t> </a:t>
            </a:r>
            <a:r>
              <a:rPr lang="ru-RU" sz="2400" dirty="0">
                <a:solidFill>
                  <a:srgbClr val="002060"/>
                </a:solidFill>
              </a:rPr>
              <a:t>Авторское право может распространяться – или не распространяться – на названия, лозунги или логотипы, в зависимости от того, содержат ли они достаточную степень авторского творчества. </a:t>
            </a:r>
            <a:endParaRPr lang="ru-RU" sz="2400" dirty="0" smtClean="0">
              <a:solidFill>
                <a:srgbClr val="002060"/>
              </a:solidFill>
            </a:endParaRPr>
          </a:p>
          <a:p>
            <a:pPr algn="ctr"/>
            <a:r>
              <a:rPr lang="ru-RU" sz="2400" dirty="0" smtClean="0">
                <a:solidFill>
                  <a:srgbClr val="002060"/>
                </a:solidFill>
              </a:rPr>
              <a:t>В </a:t>
            </a:r>
            <a:r>
              <a:rPr lang="ru-RU" sz="2400" dirty="0">
                <a:solidFill>
                  <a:srgbClr val="002060"/>
                </a:solidFill>
              </a:rPr>
              <a:t>большинстве случаев авторское право не охраняет имена.</a:t>
            </a:r>
          </a:p>
        </p:txBody>
      </p:sp>
      <p:sp>
        <p:nvSpPr>
          <p:cNvPr id="6" name="Прямоугольник 5"/>
          <p:cNvSpPr/>
          <p:nvPr/>
        </p:nvSpPr>
        <p:spPr>
          <a:xfrm>
            <a:off x="0" y="836712"/>
            <a:ext cx="9144000" cy="15696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tabLst>
                <a:tab pos="354013" algn="l"/>
              </a:tabLst>
            </a:pPr>
            <a:r>
              <a:rPr lang="ru-RU" sz="2400" dirty="0" smtClean="0">
                <a:solidFill>
                  <a:srgbClr val="002060"/>
                </a:solidFill>
              </a:rPr>
              <a:t>	Авторское </a:t>
            </a:r>
            <a:r>
              <a:rPr lang="ru-RU" sz="2400" dirty="0">
                <a:solidFill>
                  <a:srgbClr val="002060"/>
                </a:solidFill>
              </a:rPr>
              <a:t>право распространяется на произведения науки, </a:t>
            </a:r>
            <a:r>
              <a:rPr lang="ru-RU" sz="2400" dirty="0" smtClean="0">
                <a:solidFill>
                  <a:srgbClr val="002060"/>
                </a:solidFill>
              </a:rPr>
              <a:t>литературы </a:t>
            </a:r>
            <a:r>
              <a:rPr lang="ru-RU" sz="2400" dirty="0">
                <a:solidFill>
                  <a:srgbClr val="002060"/>
                </a:solidFill>
              </a:rPr>
              <a:t>и искусства, являющиеся результатом творческой </a:t>
            </a:r>
            <a:r>
              <a:rPr lang="ru-RU" sz="2400" dirty="0" smtClean="0">
                <a:solidFill>
                  <a:srgbClr val="002060"/>
                </a:solidFill>
              </a:rPr>
              <a:t>деятельности</a:t>
            </a:r>
            <a:r>
              <a:rPr lang="ru-RU" sz="2400" dirty="0">
                <a:solidFill>
                  <a:srgbClr val="002060"/>
                </a:solidFill>
              </a:rPr>
              <a:t>, независимо от назначения и достоинства произведения, а также от способа его выражения.</a:t>
            </a:r>
          </a:p>
        </p:txBody>
      </p:sp>
      <p:sp>
        <p:nvSpPr>
          <p:cNvPr id="7" name="Прямоугольник 6"/>
          <p:cNvSpPr/>
          <p:nvPr/>
        </p:nvSpPr>
        <p:spPr>
          <a:xfrm>
            <a:off x="0" y="2492896"/>
            <a:ext cx="9144000" cy="120032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400" dirty="0" smtClean="0">
                <a:solidFill>
                  <a:srgbClr val="002060"/>
                </a:solidFill>
              </a:rPr>
              <a:t>	Авторское </a:t>
            </a:r>
            <a:r>
              <a:rPr lang="ru-RU" sz="2400" dirty="0">
                <a:solidFill>
                  <a:srgbClr val="002060"/>
                </a:solidFill>
              </a:rPr>
              <a:t>право на произведение не связано с правом собственности на материальный объект, </a:t>
            </a:r>
            <a:endParaRPr lang="ru-RU" sz="2400" dirty="0" smtClean="0">
              <a:solidFill>
                <a:srgbClr val="002060"/>
              </a:solidFill>
            </a:endParaRPr>
          </a:p>
          <a:p>
            <a:pPr algn="ctr"/>
            <a:r>
              <a:rPr lang="ru-RU" sz="2400" dirty="0" smtClean="0">
                <a:solidFill>
                  <a:srgbClr val="002060"/>
                </a:solidFill>
              </a:rPr>
              <a:t>в </a:t>
            </a:r>
            <a:r>
              <a:rPr lang="ru-RU" sz="2400" dirty="0">
                <a:solidFill>
                  <a:srgbClr val="002060"/>
                </a:solidFill>
              </a:rPr>
              <a:t>котором произведение выражено</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Возникновение смежных прав"/>
          <p:cNvPicPr>
            <a:picLocks noChangeAspect="1" noChangeArrowheads="1"/>
          </p:cNvPicPr>
          <p:nvPr/>
        </p:nvPicPr>
        <p:blipFill>
          <a:blip r:embed="rId2" cstate="print"/>
          <a:srcRect/>
          <a:stretch>
            <a:fillRect/>
          </a:stretch>
        </p:blipFill>
        <p:spPr bwMode="auto">
          <a:xfrm>
            <a:off x="0" y="3175814"/>
            <a:ext cx="9144000" cy="3682186"/>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pic>
      <p:sp>
        <p:nvSpPr>
          <p:cNvPr id="4" name="Заголовок 1"/>
          <p:cNvSpPr>
            <a:spLocks noGrp="1"/>
          </p:cNvSpPr>
          <p:nvPr>
            <p:ph type="title"/>
          </p:nvPr>
        </p:nvSpPr>
        <p:spPr>
          <a:xfrm>
            <a:off x="0" y="0"/>
            <a:ext cx="9144000" cy="764704"/>
          </a:xfr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rmAutofit/>
          </a:bodyPr>
          <a:lstStyle/>
          <a:p>
            <a:r>
              <a:rPr lang="ru-RU" sz="3200" b="1" dirty="0" smtClean="0">
                <a:solidFill>
                  <a:srgbClr val="002060"/>
                </a:solidFill>
                <a:effectLst>
                  <a:outerShdw blurRad="38100" dist="38100" dir="2700000" algn="tl">
                    <a:srgbClr val="000000">
                      <a:alpha val="43137"/>
                    </a:srgbClr>
                  </a:outerShdw>
                </a:effectLst>
              </a:rPr>
              <a:t>АВТОРСКОЕ ПРАВО (АП)</a:t>
            </a:r>
            <a:endParaRPr lang="ru-RU" sz="3200" b="1" dirty="0">
              <a:solidFill>
                <a:srgbClr val="002060"/>
              </a:solidFill>
              <a:effectLst>
                <a:outerShdw blurRad="38100" dist="38100" dir="2700000" algn="tl">
                  <a:srgbClr val="000000">
                    <a:alpha val="43137"/>
                  </a:srgbClr>
                </a:outerShdw>
              </a:effectLs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259632" y="836712"/>
            <a:ext cx="6624736"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400" b="1" dirty="0" smtClean="0">
                <a:solidFill>
                  <a:srgbClr val="002060"/>
                </a:solidFill>
              </a:rPr>
              <a:t>Ст. 15 ГК РФ. Личные </a:t>
            </a:r>
            <a:r>
              <a:rPr lang="ru-RU" sz="2400" b="1" dirty="0">
                <a:solidFill>
                  <a:srgbClr val="002060"/>
                </a:solidFill>
              </a:rPr>
              <a:t>неимущественные права</a:t>
            </a:r>
            <a:endParaRPr lang="ru-RU" sz="2400" dirty="0">
              <a:solidFill>
                <a:srgbClr val="002060"/>
              </a:solidFill>
            </a:endParaRPr>
          </a:p>
        </p:txBody>
      </p:sp>
      <p:sp>
        <p:nvSpPr>
          <p:cNvPr id="4" name="Заголовок 1"/>
          <p:cNvSpPr>
            <a:spLocks noGrp="1"/>
          </p:cNvSpPr>
          <p:nvPr>
            <p:ph type="title"/>
          </p:nvPr>
        </p:nvSpPr>
        <p:spPr>
          <a:xfrm>
            <a:off x="0" y="0"/>
            <a:ext cx="9144000" cy="764704"/>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rmAutofit/>
          </a:bodyPr>
          <a:lstStyle/>
          <a:p>
            <a:r>
              <a:rPr lang="ru-RU" sz="3200" b="1" dirty="0" smtClean="0">
                <a:solidFill>
                  <a:srgbClr val="002060"/>
                </a:solidFill>
                <a:effectLst>
                  <a:outerShdw blurRad="38100" dist="38100" dir="2700000" algn="tl">
                    <a:srgbClr val="000000">
                      <a:alpha val="43137"/>
                    </a:srgbClr>
                  </a:outerShdw>
                </a:effectLst>
              </a:rPr>
              <a:t>АВТОРСКОЕ ПРАВО (АП)</a:t>
            </a:r>
            <a:endParaRPr lang="ru-RU" sz="3200" b="1" dirty="0">
              <a:solidFill>
                <a:srgbClr val="002060"/>
              </a:solidFill>
              <a:effectLst>
                <a:outerShdw blurRad="38100" dist="38100" dir="2700000" algn="tl">
                  <a:srgbClr val="000000">
                    <a:alpha val="43137"/>
                  </a:srgbClr>
                </a:outerShdw>
              </a:effectLst>
            </a:endParaRPr>
          </a:p>
        </p:txBody>
      </p:sp>
      <p:sp>
        <p:nvSpPr>
          <p:cNvPr id="5" name="Прямоугольник 4"/>
          <p:cNvSpPr/>
          <p:nvPr/>
        </p:nvSpPr>
        <p:spPr>
          <a:xfrm>
            <a:off x="0" y="1412776"/>
            <a:ext cx="9144000" cy="747897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indent="354013" algn="ctr"/>
            <a:r>
              <a:rPr lang="ru-RU" sz="2400" dirty="0" smtClean="0">
                <a:solidFill>
                  <a:srgbClr val="002060"/>
                </a:solidFill>
              </a:rPr>
              <a:t>- право </a:t>
            </a:r>
            <a:r>
              <a:rPr lang="ru-RU" sz="2400" dirty="0">
                <a:solidFill>
                  <a:srgbClr val="002060"/>
                </a:solidFill>
              </a:rPr>
              <a:t>признаваться автором произведения (право авторства);</a:t>
            </a:r>
          </a:p>
          <a:p>
            <a:pPr indent="354013" algn="ctr"/>
            <a:r>
              <a:rPr lang="ru-RU" sz="2400" dirty="0" smtClean="0">
                <a:solidFill>
                  <a:srgbClr val="002060"/>
                </a:solidFill>
              </a:rPr>
              <a:t>- право </a:t>
            </a:r>
            <a:r>
              <a:rPr lang="ru-RU" sz="2400" dirty="0">
                <a:solidFill>
                  <a:srgbClr val="002060"/>
                </a:solidFill>
              </a:rPr>
              <a:t>использовать или разрешать использовать произведение под подлинным именем автора, псевдонимом либо без </a:t>
            </a:r>
            <a:r>
              <a:rPr lang="ru-RU" sz="2400" dirty="0" err="1" smtClean="0">
                <a:solidFill>
                  <a:srgbClr val="002060"/>
                </a:solidFill>
              </a:rPr>
              <a:t>обозначе-ния</a:t>
            </a:r>
            <a:r>
              <a:rPr lang="ru-RU" sz="2400" dirty="0" smtClean="0">
                <a:solidFill>
                  <a:srgbClr val="002060"/>
                </a:solidFill>
              </a:rPr>
              <a:t> </a:t>
            </a:r>
            <a:r>
              <a:rPr lang="ru-RU" sz="2400" dirty="0">
                <a:solidFill>
                  <a:srgbClr val="002060"/>
                </a:solidFill>
              </a:rPr>
              <a:t>имени, то есть анонимно (право на имя);</a:t>
            </a:r>
          </a:p>
          <a:p>
            <a:pPr indent="354013" algn="ctr"/>
            <a:r>
              <a:rPr lang="ru-RU" sz="2400" dirty="0" smtClean="0">
                <a:solidFill>
                  <a:srgbClr val="002060"/>
                </a:solidFill>
              </a:rPr>
              <a:t>- право </a:t>
            </a:r>
            <a:r>
              <a:rPr lang="ru-RU" sz="2400" dirty="0">
                <a:solidFill>
                  <a:srgbClr val="002060"/>
                </a:solidFill>
              </a:rPr>
              <a:t>обнародовать или разрешать обнародовать </a:t>
            </a:r>
            <a:r>
              <a:rPr lang="ru-RU" sz="2400" dirty="0" err="1" smtClean="0">
                <a:solidFill>
                  <a:srgbClr val="002060"/>
                </a:solidFill>
              </a:rPr>
              <a:t>произведе-ние</a:t>
            </a:r>
            <a:r>
              <a:rPr lang="ru-RU" sz="2400" dirty="0" smtClean="0">
                <a:solidFill>
                  <a:srgbClr val="002060"/>
                </a:solidFill>
              </a:rPr>
              <a:t> </a:t>
            </a:r>
            <a:r>
              <a:rPr lang="ru-RU" sz="2400" dirty="0">
                <a:solidFill>
                  <a:srgbClr val="002060"/>
                </a:solidFill>
              </a:rPr>
              <a:t>в любой форме (право на обнародование), включая право на отзыв;</a:t>
            </a:r>
          </a:p>
          <a:p>
            <a:pPr indent="354013" algn="ctr">
              <a:buFontTx/>
              <a:buChar char="-"/>
            </a:pPr>
            <a:r>
              <a:rPr lang="ru-RU" sz="2400" dirty="0" smtClean="0">
                <a:solidFill>
                  <a:srgbClr val="002060"/>
                </a:solidFill>
              </a:rPr>
              <a:t>право </a:t>
            </a:r>
            <a:r>
              <a:rPr lang="ru-RU" sz="2400" dirty="0">
                <a:solidFill>
                  <a:srgbClr val="002060"/>
                </a:solidFill>
              </a:rPr>
              <a:t>на защиту произведения, включая его название, от </a:t>
            </a:r>
            <a:r>
              <a:rPr lang="ru-RU" sz="2400" dirty="0" err="1" smtClean="0">
                <a:solidFill>
                  <a:srgbClr val="002060"/>
                </a:solidFill>
              </a:rPr>
              <a:t>вся-кого</a:t>
            </a:r>
            <a:r>
              <a:rPr lang="ru-RU" sz="2400" dirty="0" smtClean="0">
                <a:solidFill>
                  <a:srgbClr val="002060"/>
                </a:solidFill>
              </a:rPr>
              <a:t> </a:t>
            </a:r>
            <a:r>
              <a:rPr lang="ru-RU" sz="2400" dirty="0">
                <a:solidFill>
                  <a:srgbClr val="002060"/>
                </a:solidFill>
              </a:rPr>
              <a:t>искажения или иного посягательства, способного нанести ущерб чести и достоинству автора (право на защиту репутации автора</a:t>
            </a:r>
            <a:r>
              <a:rPr lang="ru-RU" sz="2400" dirty="0" smtClean="0">
                <a:solidFill>
                  <a:srgbClr val="002060"/>
                </a:solidFill>
              </a:rPr>
              <a:t>).</a:t>
            </a:r>
          </a:p>
          <a:p>
            <a:pPr indent="354013" algn="ctr"/>
            <a:r>
              <a:rPr lang="ru-RU" sz="2400" dirty="0">
                <a:solidFill>
                  <a:srgbClr val="002060"/>
                </a:solidFill>
              </a:rPr>
              <a:t>Личные неимущественные права принадлежат автору независимо от его имущественных прав и сохраняются за ним в случае уступки исключительных прав на использование произведения.</a:t>
            </a:r>
          </a:p>
          <a:p>
            <a:pPr indent="354013" algn="ctr">
              <a:buFontTx/>
              <a:buChar char="-"/>
            </a:pPr>
            <a:endParaRPr lang="ru-RU" sz="2400" dirty="0" smtClean="0">
              <a:solidFill>
                <a:srgbClr val="002060"/>
              </a:solidFill>
            </a:endParaRPr>
          </a:p>
          <a:p>
            <a:pPr indent="354013" algn="ctr">
              <a:buFontTx/>
              <a:buChar char="-"/>
            </a:pPr>
            <a:endParaRPr lang="ru-RU" sz="2400" dirty="0">
              <a:solidFill>
                <a:srgbClr val="002060"/>
              </a:solidFill>
            </a:endParaRPr>
          </a:p>
          <a:p>
            <a:pPr indent="354013" algn="ctr">
              <a:buFontTx/>
              <a:buChar char="-"/>
            </a:pPr>
            <a:endParaRPr lang="ru-RU" sz="2400" dirty="0" smtClean="0">
              <a:solidFill>
                <a:srgbClr val="002060"/>
              </a:solidFill>
            </a:endParaRPr>
          </a:p>
          <a:p>
            <a:pPr indent="354013" algn="ctr">
              <a:buFontTx/>
              <a:buChar char="-"/>
            </a:pPr>
            <a:endParaRPr lang="ru-RU" sz="2400" dirty="0">
              <a:solidFill>
                <a:srgbClr val="002060"/>
              </a:solidFill>
            </a:endParaRPr>
          </a:p>
          <a:p>
            <a:pPr indent="354013" algn="ctr">
              <a:buFontTx/>
              <a:buChar char="-"/>
            </a:pPr>
            <a:endParaRPr lang="ru-RU" sz="2400" dirty="0">
              <a:solidFill>
                <a:srgbClr val="002060"/>
              </a:solidFill>
            </a:endParaRPr>
          </a:p>
        </p:txBody>
      </p:sp>
      <p:pic>
        <p:nvPicPr>
          <p:cNvPr id="6" name="Рисунок 5" descr="http://getalife.ru/uploads/ArticlesImg/usa-blog/__112em-desenvolvimento.png"/>
          <p:cNvPicPr/>
          <p:nvPr/>
        </p:nvPicPr>
        <p:blipFill>
          <a:blip r:embed="rId2" cstate="print"/>
          <a:srcRect/>
          <a:stretch>
            <a:fillRect/>
          </a:stretch>
        </p:blipFill>
        <p:spPr bwMode="auto">
          <a:xfrm flipH="1">
            <a:off x="0" y="857232"/>
            <a:ext cx="642942" cy="540067"/>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0" y="0"/>
            <a:ext cx="9144000" cy="476672"/>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rmAutofit fontScale="90000"/>
          </a:bodyPr>
          <a:lstStyle/>
          <a:p>
            <a:r>
              <a:rPr lang="ru-RU" sz="3200" b="1" dirty="0" smtClean="0">
                <a:solidFill>
                  <a:srgbClr val="002060"/>
                </a:solidFill>
                <a:effectLst>
                  <a:outerShdw blurRad="38100" dist="38100" dir="2700000" algn="tl">
                    <a:srgbClr val="000000">
                      <a:alpha val="43137"/>
                    </a:srgbClr>
                  </a:outerShdw>
                </a:effectLst>
              </a:rPr>
              <a:t>АВТОРСКОЕ ПРАВО (АП)</a:t>
            </a:r>
            <a:endParaRPr lang="ru-RU" sz="3200" b="1" dirty="0">
              <a:solidFill>
                <a:srgbClr val="002060"/>
              </a:solidFill>
              <a:effectLst>
                <a:outerShdw blurRad="38100" dist="38100" dir="2700000" algn="tl">
                  <a:srgbClr val="000000">
                    <a:alpha val="43137"/>
                  </a:srgbClr>
                </a:outerShdw>
              </a:effectLst>
            </a:endParaRPr>
          </a:p>
        </p:txBody>
      </p:sp>
      <p:sp>
        <p:nvSpPr>
          <p:cNvPr id="4" name="Прямоугольник 3"/>
          <p:cNvSpPr/>
          <p:nvPr/>
        </p:nvSpPr>
        <p:spPr>
          <a:xfrm>
            <a:off x="1115616" y="476672"/>
            <a:ext cx="6984776"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400" b="1" dirty="0" smtClean="0"/>
              <a:t>Ст. 16 ГК РФ. </a:t>
            </a:r>
            <a:r>
              <a:rPr lang="ru-RU" sz="2400" b="1" dirty="0"/>
              <a:t>Имущественные права</a:t>
            </a:r>
            <a:endParaRPr lang="ru-RU" sz="2400" dirty="0"/>
          </a:p>
        </p:txBody>
      </p:sp>
      <p:sp>
        <p:nvSpPr>
          <p:cNvPr id="5" name="Прямоугольник 4"/>
          <p:cNvSpPr/>
          <p:nvPr/>
        </p:nvSpPr>
        <p:spPr>
          <a:xfrm>
            <a:off x="0" y="980728"/>
            <a:ext cx="9144000" cy="5909310"/>
          </a:xfrm>
          <a:prstGeom prst="rect">
            <a:avLst/>
          </a:prstGeom>
        </p:spPr>
        <p:txBody>
          <a:bodyPr wrap="square">
            <a:spAutoFit/>
          </a:bodyPr>
          <a:lstStyle/>
          <a:p>
            <a:r>
              <a:rPr lang="ru-RU" dirty="0"/>
              <a:t>1. Автору в отношении его произведения принадлежат исключительные права на использование произведения в любой форме и любым способом.</a:t>
            </a:r>
          </a:p>
          <a:p>
            <a:r>
              <a:rPr lang="ru-RU" dirty="0"/>
              <a:t>2. Исключительные права автора на использование произведения означают право осуществлять или разрешать следующие действия:</a:t>
            </a:r>
          </a:p>
          <a:p>
            <a:r>
              <a:rPr lang="ru-RU" dirty="0"/>
              <a:t>воспроизводить произведение (право на воспроизведение);</a:t>
            </a:r>
          </a:p>
          <a:p>
            <a:r>
              <a:rPr lang="ru-RU" dirty="0"/>
              <a:t>распространять экземпляры произведения любым способом: продавать, сдавать в прокат и так далее (право на распространение);</a:t>
            </a:r>
          </a:p>
          <a:p>
            <a:r>
              <a:rPr lang="ru-RU" dirty="0"/>
              <a:t>импортировать экземпляры произведения в целях распространения, включая экземпляры, изготовленные с разрешения обладателя исключительных авторских прав (право на импорт);</a:t>
            </a:r>
          </a:p>
          <a:p>
            <a:r>
              <a:rPr lang="ru-RU" dirty="0"/>
              <a:t>публично показывать произведение (право на публичный показ);</a:t>
            </a:r>
          </a:p>
          <a:p>
            <a:r>
              <a:rPr lang="ru-RU" dirty="0"/>
              <a:t>публично исполнять произведение (право на публичное исполнение);</a:t>
            </a:r>
          </a:p>
          <a:p>
            <a:r>
              <a:rPr lang="ru-RU" dirty="0"/>
              <a:t>сообщать произведение (включая показ, исполнение или передачу в эфир) для всеобщего сведения путем передачи в эфир и (или) последующей передачи в эфир (право на передачу в эфир);</a:t>
            </a:r>
          </a:p>
          <a:p>
            <a:r>
              <a:rPr lang="ru-RU" dirty="0"/>
              <a:t>сообщать произведение (включая показ, исполнение или передачу в эфир) для всеобщего сведения по кабелю, проводам или с помощью иных аналогичных средств (право на сообщение для всеобщего сведения по кабелю);</a:t>
            </a:r>
          </a:p>
          <a:p>
            <a:r>
              <a:rPr lang="ru-RU" dirty="0"/>
              <a:t>переводить произведение (право на перевод);</a:t>
            </a:r>
          </a:p>
          <a:p>
            <a:r>
              <a:rPr lang="ru-RU" dirty="0"/>
              <a:t>переделывать, аранжировать или другим образом перерабатывать произведение (право на переработку);</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3573016"/>
            <a:ext cx="9144000" cy="34163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400" b="1" dirty="0" smtClean="0">
                <a:solidFill>
                  <a:srgbClr val="002060"/>
                </a:solidFill>
              </a:rPr>
              <a:t>Ст. 29 ГКРФ. </a:t>
            </a:r>
            <a:r>
              <a:rPr lang="ru-RU" sz="2400" b="1" dirty="0">
                <a:solidFill>
                  <a:srgbClr val="002060"/>
                </a:solidFill>
              </a:rPr>
              <a:t>Переход авторского права по наследству</a:t>
            </a:r>
            <a:endParaRPr lang="ru-RU" sz="2400" dirty="0">
              <a:solidFill>
                <a:srgbClr val="002060"/>
              </a:solidFill>
            </a:endParaRPr>
          </a:p>
          <a:p>
            <a:pPr algn="ctr"/>
            <a:r>
              <a:rPr lang="ru-RU" sz="2400" dirty="0">
                <a:solidFill>
                  <a:srgbClr val="002060"/>
                </a:solidFill>
              </a:rPr>
              <a:t> </a:t>
            </a:r>
          </a:p>
          <a:p>
            <a:pPr algn="ctr"/>
            <a:r>
              <a:rPr lang="ru-RU" sz="2400" dirty="0">
                <a:solidFill>
                  <a:srgbClr val="002060"/>
                </a:solidFill>
              </a:rPr>
              <a:t>Авторское право переходит по наследству.</a:t>
            </a:r>
          </a:p>
          <a:p>
            <a:pPr algn="ctr"/>
            <a:r>
              <a:rPr lang="ru-RU" sz="2400" dirty="0">
                <a:solidFill>
                  <a:srgbClr val="002060"/>
                </a:solidFill>
              </a:rPr>
              <a:t>Не переходит по наследству право авторства, право на имя и право на защиту репутации автора произведения. </a:t>
            </a:r>
            <a:endParaRPr lang="ru-RU" sz="2400" dirty="0" smtClean="0">
              <a:solidFill>
                <a:srgbClr val="002060"/>
              </a:solidFill>
            </a:endParaRPr>
          </a:p>
          <a:p>
            <a:pPr algn="ctr"/>
            <a:r>
              <a:rPr lang="ru-RU" sz="2400" dirty="0" smtClean="0">
                <a:solidFill>
                  <a:srgbClr val="002060"/>
                </a:solidFill>
              </a:rPr>
              <a:t>Наследники </a:t>
            </a:r>
            <a:r>
              <a:rPr lang="ru-RU" sz="2400" dirty="0">
                <a:solidFill>
                  <a:srgbClr val="002060"/>
                </a:solidFill>
              </a:rPr>
              <a:t>автора вправе осуществлять защиту указанных прав. Эти правомочия наследников сроком не ограничиваются</a:t>
            </a:r>
            <a:r>
              <a:rPr lang="ru-RU" sz="2400" dirty="0" smtClean="0">
                <a:solidFill>
                  <a:srgbClr val="002060"/>
                </a:solidFill>
              </a:rPr>
              <a:t>.</a:t>
            </a:r>
          </a:p>
          <a:p>
            <a:pPr algn="ctr"/>
            <a:endParaRPr lang="ru-RU" sz="2400" dirty="0">
              <a:solidFill>
                <a:srgbClr val="002060"/>
              </a:solidFill>
            </a:endParaRPr>
          </a:p>
          <a:p>
            <a:pPr algn="ctr"/>
            <a:endParaRPr lang="ru-RU" sz="2400" dirty="0">
              <a:solidFill>
                <a:srgbClr val="002060"/>
              </a:solidFill>
            </a:endParaRPr>
          </a:p>
        </p:txBody>
      </p:sp>
      <p:sp>
        <p:nvSpPr>
          <p:cNvPr id="4" name="Заголовок 1"/>
          <p:cNvSpPr>
            <a:spLocks noGrp="1"/>
          </p:cNvSpPr>
          <p:nvPr>
            <p:ph type="title"/>
          </p:nvPr>
        </p:nvSpPr>
        <p:spPr>
          <a:xfrm>
            <a:off x="0" y="0"/>
            <a:ext cx="9144000" cy="692696"/>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a:normAutofit/>
          </a:bodyPr>
          <a:lstStyle/>
          <a:p>
            <a:r>
              <a:rPr lang="ru-RU" sz="3200" b="1" dirty="0" smtClean="0">
                <a:solidFill>
                  <a:srgbClr val="002060"/>
                </a:solidFill>
                <a:effectLst>
                  <a:outerShdw blurRad="38100" dist="38100" dir="2700000" algn="tl">
                    <a:srgbClr val="000000">
                      <a:alpha val="43137"/>
                    </a:srgbClr>
                  </a:outerShdw>
                </a:effectLst>
              </a:rPr>
              <a:t>АВТОРСКОЕ ПРАВО (АП)</a:t>
            </a:r>
            <a:endParaRPr lang="ru-RU" sz="3200" b="1" dirty="0">
              <a:solidFill>
                <a:srgbClr val="002060"/>
              </a:solidFill>
              <a:effectLst>
                <a:outerShdw blurRad="38100" dist="38100" dir="2700000" algn="tl">
                  <a:srgbClr val="000000">
                    <a:alpha val="43137"/>
                  </a:srgbClr>
                </a:outerShdw>
              </a:effectLst>
            </a:endParaRPr>
          </a:p>
        </p:txBody>
      </p:sp>
      <p:sp>
        <p:nvSpPr>
          <p:cNvPr id="5" name="Прямоугольник 4"/>
          <p:cNvSpPr/>
          <p:nvPr/>
        </p:nvSpPr>
        <p:spPr>
          <a:xfrm>
            <a:off x="0" y="764704"/>
            <a:ext cx="9144000" cy="267765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400" b="1" dirty="0" smtClean="0">
                <a:solidFill>
                  <a:srgbClr val="002060"/>
                </a:solidFill>
              </a:rPr>
              <a:t>Ст. 27 ГКРФ. </a:t>
            </a:r>
            <a:r>
              <a:rPr lang="ru-RU" sz="2400" b="1" dirty="0">
                <a:solidFill>
                  <a:srgbClr val="002060"/>
                </a:solidFill>
              </a:rPr>
              <a:t>Срок действия авторского права</a:t>
            </a:r>
            <a:endParaRPr lang="ru-RU" sz="2400" dirty="0">
              <a:solidFill>
                <a:srgbClr val="002060"/>
              </a:solidFill>
            </a:endParaRPr>
          </a:p>
          <a:p>
            <a:pPr algn="ctr"/>
            <a:r>
              <a:rPr lang="ru-RU" sz="2400" dirty="0">
                <a:solidFill>
                  <a:srgbClr val="002060"/>
                </a:solidFill>
              </a:rPr>
              <a:t> </a:t>
            </a:r>
          </a:p>
          <a:p>
            <a:pPr marL="457200" indent="-457200" algn="ctr">
              <a:buAutoNum type="arabicPeriod"/>
            </a:pPr>
            <a:r>
              <a:rPr lang="ru-RU" sz="2400" dirty="0" smtClean="0">
                <a:solidFill>
                  <a:srgbClr val="002060"/>
                </a:solidFill>
              </a:rPr>
              <a:t>Авторское </a:t>
            </a:r>
            <a:r>
              <a:rPr lang="ru-RU" sz="2400" dirty="0">
                <a:solidFill>
                  <a:srgbClr val="002060"/>
                </a:solidFill>
              </a:rPr>
              <a:t>право действует в течение всей жизни автора и 70 лет после его смерти, кроме случаев, предусмотренных настоящей статьей.</a:t>
            </a:r>
          </a:p>
          <a:p>
            <a:pPr marL="457200" indent="-457200" algn="ctr">
              <a:buAutoNum type="arabicPeriod"/>
            </a:pPr>
            <a:r>
              <a:rPr lang="ru-RU" sz="2400" dirty="0" smtClean="0">
                <a:solidFill>
                  <a:srgbClr val="002060"/>
                </a:solidFill>
              </a:rPr>
              <a:t>Право </a:t>
            </a:r>
            <a:r>
              <a:rPr lang="ru-RU" sz="2400" dirty="0">
                <a:solidFill>
                  <a:srgbClr val="002060"/>
                </a:solidFill>
              </a:rPr>
              <a:t>авторства, право на имя и право на защиту репутации автора охраняются бессрочно.</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620688"/>
            <a:ext cx="9144000" cy="7386638"/>
          </a:xfrm>
          <a:prstGeom prst="rect">
            <a:avLst/>
          </a:prstGeom>
          <a:solidFill>
            <a:srgbClr val="FFFFCC"/>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lvl="0" indent="342900" algn="just" fontAlgn="base">
              <a:spcBef>
                <a:spcPct val="0"/>
              </a:spcBef>
              <a:spcAft>
                <a:spcPct val="0"/>
              </a:spcAft>
              <a:buAutoNum type="arabicPeriod"/>
            </a:pPr>
            <a:r>
              <a:rPr lang="ru-RU" sz="2000" dirty="0" smtClean="0">
                <a:solidFill>
                  <a:srgbClr val="000000"/>
                </a:solidFill>
                <a:latin typeface="PT Sans"/>
                <a:cs typeface="Arial" pitchFamily="34" charset="0"/>
              </a:rPr>
              <a:t>РИД и приравненными к ним средствами индивидуализации </a:t>
            </a:r>
            <a:r>
              <a:rPr lang="ru-RU" sz="2000" dirty="0" err="1" smtClean="0">
                <a:solidFill>
                  <a:srgbClr val="000000"/>
                </a:solidFill>
                <a:latin typeface="PT Sans"/>
                <a:cs typeface="Arial" pitchFamily="34" charset="0"/>
              </a:rPr>
              <a:t>юрлиц</a:t>
            </a:r>
            <a:r>
              <a:rPr lang="ru-RU" sz="2000" dirty="0" smtClean="0">
                <a:solidFill>
                  <a:srgbClr val="000000"/>
                </a:solidFill>
                <a:latin typeface="PT Sans"/>
                <a:cs typeface="Arial" pitchFamily="34" charset="0"/>
              </a:rPr>
              <a:t>, товаров, работ, услуг и предприятий, которым предоставляется правовая охрана (интеллектуальной собственностью), являются:</a:t>
            </a:r>
            <a:endParaRPr lang="ru-RU" sz="2000" dirty="0" smtClean="0">
              <a:solidFill>
                <a:prstClr val="black"/>
              </a:solidFill>
              <a:latin typeface="Arial" pitchFamily="34" charset="0"/>
              <a:cs typeface="Arial" pitchFamily="34" charset="0"/>
            </a:endParaRPr>
          </a:p>
          <a:p>
            <a:pPr lvl="0" indent="342900" algn="ctr" defTabSz="540000" eaLnBrk="0" fontAlgn="base" hangingPunct="0">
              <a:spcBef>
                <a:spcPct val="0"/>
              </a:spcBef>
              <a:spcAft>
                <a:spcPct val="0"/>
              </a:spcAft>
              <a:buFont typeface="Arial" pitchFamily="34" charset="0"/>
              <a:buChar char="•"/>
            </a:pPr>
            <a:r>
              <a:rPr lang="ru-RU" sz="2000" dirty="0" smtClean="0">
                <a:solidFill>
                  <a:srgbClr val="000000"/>
                </a:solidFill>
                <a:latin typeface="PT Sans"/>
                <a:cs typeface="Arial" pitchFamily="34" charset="0"/>
              </a:rPr>
              <a:t> произведения науки, литературы и искусства;</a:t>
            </a:r>
            <a:endParaRPr lang="ru-RU" sz="2000" dirty="0" smtClean="0">
              <a:solidFill>
                <a:prstClr val="black"/>
              </a:solidFill>
              <a:latin typeface="Arial" pitchFamily="34" charset="0"/>
              <a:cs typeface="Arial" pitchFamily="34" charset="0"/>
            </a:endParaRPr>
          </a:p>
          <a:p>
            <a:pPr lvl="0" indent="342900" algn="ctr" defTabSz="540000" eaLnBrk="0" fontAlgn="base" hangingPunct="0">
              <a:spcBef>
                <a:spcPct val="0"/>
              </a:spcBef>
              <a:spcAft>
                <a:spcPct val="0"/>
              </a:spcAft>
              <a:buFont typeface="Arial" pitchFamily="34" charset="0"/>
              <a:buChar char="•"/>
            </a:pPr>
            <a:r>
              <a:rPr lang="ru-RU" sz="2000" dirty="0" smtClean="0">
                <a:solidFill>
                  <a:srgbClr val="000000"/>
                </a:solidFill>
                <a:latin typeface="PT Sans"/>
                <a:cs typeface="Arial" pitchFamily="34" charset="0"/>
              </a:rPr>
              <a:t>программы для ЭВМ;</a:t>
            </a:r>
            <a:endParaRPr lang="ru-RU" sz="2000" dirty="0" smtClean="0">
              <a:solidFill>
                <a:prstClr val="black"/>
              </a:solidFill>
              <a:latin typeface="Arial" pitchFamily="34" charset="0"/>
              <a:cs typeface="Arial" pitchFamily="34" charset="0"/>
            </a:endParaRPr>
          </a:p>
          <a:p>
            <a:pPr lvl="0" indent="342900" algn="ctr" defTabSz="540000" eaLnBrk="0" fontAlgn="base" hangingPunct="0">
              <a:spcBef>
                <a:spcPct val="0"/>
              </a:spcBef>
              <a:spcAft>
                <a:spcPct val="0"/>
              </a:spcAft>
              <a:buFont typeface="Arial" pitchFamily="34" charset="0"/>
              <a:buChar char="•"/>
            </a:pPr>
            <a:r>
              <a:rPr lang="ru-RU" sz="2000" dirty="0" smtClean="0">
                <a:solidFill>
                  <a:srgbClr val="000000"/>
                </a:solidFill>
                <a:latin typeface="PT Sans"/>
                <a:cs typeface="Arial" pitchFamily="34" charset="0"/>
              </a:rPr>
              <a:t>базы данных;</a:t>
            </a:r>
            <a:endParaRPr lang="ru-RU" sz="2000" dirty="0" smtClean="0">
              <a:solidFill>
                <a:prstClr val="black"/>
              </a:solidFill>
              <a:latin typeface="Arial" pitchFamily="34" charset="0"/>
              <a:cs typeface="Arial" pitchFamily="34" charset="0"/>
            </a:endParaRPr>
          </a:p>
          <a:p>
            <a:pPr lvl="0" indent="342900" algn="ctr" defTabSz="540000" eaLnBrk="0" fontAlgn="base" hangingPunct="0">
              <a:spcBef>
                <a:spcPct val="0"/>
              </a:spcBef>
              <a:spcAft>
                <a:spcPct val="0"/>
              </a:spcAft>
              <a:buFont typeface="Arial" pitchFamily="34" charset="0"/>
              <a:buChar char="•"/>
            </a:pPr>
            <a:r>
              <a:rPr lang="ru-RU" sz="2000" dirty="0" smtClean="0">
                <a:solidFill>
                  <a:srgbClr val="000000"/>
                </a:solidFill>
                <a:latin typeface="PT Sans"/>
                <a:cs typeface="Arial" pitchFamily="34" charset="0"/>
              </a:rPr>
              <a:t>исполнения;</a:t>
            </a:r>
            <a:endParaRPr lang="ru-RU" sz="2000" dirty="0" smtClean="0">
              <a:solidFill>
                <a:prstClr val="black"/>
              </a:solidFill>
              <a:latin typeface="Arial" pitchFamily="34" charset="0"/>
              <a:cs typeface="Arial" pitchFamily="34" charset="0"/>
            </a:endParaRPr>
          </a:p>
          <a:p>
            <a:pPr lvl="0" indent="342900" algn="ctr" defTabSz="540000" eaLnBrk="0" fontAlgn="base" hangingPunct="0">
              <a:spcBef>
                <a:spcPct val="0"/>
              </a:spcBef>
              <a:spcAft>
                <a:spcPct val="0"/>
              </a:spcAft>
              <a:buFont typeface="Arial" pitchFamily="34" charset="0"/>
              <a:buChar char="•"/>
            </a:pPr>
            <a:r>
              <a:rPr lang="ru-RU" sz="2000" dirty="0" smtClean="0">
                <a:solidFill>
                  <a:srgbClr val="000000"/>
                </a:solidFill>
                <a:latin typeface="PT Sans"/>
                <a:cs typeface="Arial" pitchFamily="34" charset="0"/>
              </a:rPr>
              <a:t>фонограммы;</a:t>
            </a:r>
            <a:endParaRPr lang="ru-RU" sz="2000" dirty="0" smtClean="0">
              <a:solidFill>
                <a:prstClr val="black"/>
              </a:solidFill>
              <a:latin typeface="Arial" pitchFamily="34" charset="0"/>
              <a:cs typeface="Arial" pitchFamily="34" charset="0"/>
            </a:endParaRPr>
          </a:p>
          <a:p>
            <a:pPr lvl="0" indent="342900" algn="ctr" defTabSz="540000" eaLnBrk="0" fontAlgn="base" hangingPunct="0">
              <a:spcBef>
                <a:spcPct val="0"/>
              </a:spcBef>
              <a:spcAft>
                <a:spcPct val="0"/>
              </a:spcAft>
              <a:buFont typeface="Arial" pitchFamily="34" charset="0"/>
              <a:buChar char="•"/>
            </a:pPr>
            <a:r>
              <a:rPr lang="ru-RU" sz="2000" dirty="0" smtClean="0">
                <a:solidFill>
                  <a:srgbClr val="000000"/>
                </a:solidFill>
                <a:latin typeface="PT Sans"/>
                <a:cs typeface="Arial" pitchFamily="34" charset="0"/>
              </a:rPr>
              <a:t>сообщение в эфир или по кабелю </a:t>
            </a:r>
            <a:r>
              <a:rPr lang="ru-RU" sz="2000" dirty="0" err="1" smtClean="0">
                <a:solidFill>
                  <a:srgbClr val="000000"/>
                </a:solidFill>
                <a:latin typeface="PT Sans"/>
                <a:cs typeface="Arial" pitchFamily="34" charset="0"/>
              </a:rPr>
              <a:t>радиотелепередач</a:t>
            </a:r>
            <a:r>
              <a:rPr lang="ru-RU" sz="2000" dirty="0" smtClean="0">
                <a:solidFill>
                  <a:srgbClr val="000000"/>
                </a:solidFill>
                <a:latin typeface="PT Sans"/>
                <a:cs typeface="Arial" pitchFamily="34" charset="0"/>
              </a:rPr>
              <a:t>;</a:t>
            </a:r>
            <a:endParaRPr lang="ru-RU" sz="2000" dirty="0" smtClean="0">
              <a:solidFill>
                <a:prstClr val="black"/>
              </a:solidFill>
              <a:latin typeface="Arial" pitchFamily="34" charset="0"/>
              <a:cs typeface="Arial" pitchFamily="34" charset="0"/>
            </a:endParaRPr>
          </a:p>
          <a:p>
            <a:pPr lvl="0" indent="342900" algn="ctr" defTabSz="540000" eaLnBrk="0" fontAlgn="base" hangingPunct="0">
              <a:spcBef>
                <a:spcPct val="0"/>
              </a:spcBef>
              <a:spcAft>
                <a:spcPct val="0"/>
              </a:spcAft>
              <a:buFont typeface="Arial" pitchFamily="34" charset="0"/>
              <a:buChar char="•"/>
            </a:pPr>
            <a:r>
              <a:rPr lang="ru-RU" sz="2000" dirty="0" smtClean="0">
                <a:solidFill>
                  <a:srgbClr val="000000"/>
                </a:solidFill>
                <a:latin typeface="PT Sans"/>
                <a:cs typeface="Arial" pitchFamily="34" charset="0"/>
              </a:rPr>
              <a:t>изобретения;</a:t>
            </a:r>
            <a:endParaRPr lang="ru-RU" sz="2000" dirty="0" smtClean="0">
              <a:solidFill>
                <a:prstClr val="black"/>
              </a:solidFill>
              <a:latin typeface="Arial" pitchFamily="34" charset="0"/>
              <a:cs typeface="Arial" pitchFamily="34" charset="0"/>
            </a:endParaRPr>
          </a:p>
          <a:p>
            <a:pPr lvl="0" indent="342900" algn="ctr" defTabSz="540000" eaLnBrk="0" fontAlgn="base" hangingPunct="0">
              <a:spcBef>
                <a:spcPct val="0"/>
              </a:spcBef>
              <a:spcAft>
                <a:spcPct val="0"/>
              </a:spcAft>
              <a:buFont typeface="Arial" pitchFamily="34" charset="0"/>
              <a:buChar char="•"/>
            </a:pPr>
            <a:r>
              <a:rPr lang="ru-RU" sz="2000" dirty="0" smtClean="0">
                <a:solidFill>
                  <a:srgbClr val="000000"/>
                </a:solidFill>
                <a:latin typeface="PT Sans"/>
                <a:cs typeface="Arial" pitchFamily="34" charset="0"/>
              </a:rPr>
              <a:t>полезные модели;</a:t>
            </a:r>
            <a:endParaRPr lang="ru-RU" sz="2000" dirty="0" smtClean="0">
              <a:solidFill>
                <a:prstClr val="black"/>
              </a:solidFill>
              <a:latin typeface="Arial" pitchFamily="34" charset="0"/>
              <a:cs typeface="Arial" pitchFamily="34" charset="0"/>
            </a:endParaRPr>
          </a:p>
          <a:p>
            <a:pPr lvl="0" indent="342900" algn="ctr" defTabSz="540000" eaLnBrk="0" fontAlgn="base" hangingPunct="0">
              <a:spcBef>
                <a:spcPct val="0"/>
              </a:spcBef>
              <a:spcAft>
                <a:spcPct val="0"/>
              </a:spcAft>
              <a:buFont typeface="Arial" pitchFamily="34" charset="0"/>
              <a:buChar char="•"/>
            </a:pPr>
            <a:r>
              <a:rPr lang="ru-RU" sz="2000" dirty="0" smtClean="0">
                <a:solidFill>
                  <a:srgbClr val="000000"/>
                </a:solidFill>
                <a:latin typeface="PT Sans"/>
                <a:cs typeface="Arial" pitchFamily="34" charset="0"/>
              </a:rPr>
              <a:t>промышленные образцы;</a:t>
            </a:r>
          </a:p>
          <a:p>
            <a:pPr lvl="1" algn="ctr" defTabSz="540000">
              <a:buFont typeface="Arial" pitchFamily="34" charset="0"/>
              <a:buChar char="•"/>
            </a:pPr>
            <a:r>
              <a:rPr lang="ru-RU" sz="2000" dirty="0" smtClean="0"/>
              <a:t>    селекционные достижения;</a:t>
            </a:r>
          </a:p>
          <a:p>
            <a:pPr algn="ctr" defTabSz="540000">
              <a:buFont typeface="Arial" pitchFamily="34" charset="0"/>
              <a:buChar char="•"/>
            </a:pPr>
            <a:r>
              <a:rPr lang="ru-RU" sz="2000" dirty="0" smtClean="0"/>
              <a:t> топологии интегральных микросхем (</a:t>
            </a:r>
            <a:r>
              <a:rPr lang="ru-RU" sz="2000" dirty="0" err="1" smtClean="0"/>
              <a:t>ТИМы</a:t>
            </a:r>
            <a:r>
              <a:rPr lang="ru-RU" sz="2000" dirty="0" smtClean="0"/>
              <a:t>);</a:t>
            </a:r>
          </a:p>
          <a:p>
            <a:pPr algn="ctr" defTabSz="540000">
              <a:buFont typeface="Arial" pitchFamily="34" charset="0"/>
              <a:buChar char="•"/>
            </a:pPr>
            <a:r>
              <a:rPr lang="ru-RU" sz="2000" dirty="0" smtClean="0"/>
              <a:t> секреты производства (ноу-хау);</a:t>
            </a:r>
          </a:p>
          <a:p>
            <a:pPr algn="ctr" defTabSz="540000">
              <a:buFont typeface="Arial" pitchFamily="34" charset="0"/>
              <a:buChar char="•"/>
            </a:pPr>
            <a:r>
              <a:rPr lang="ru-RU" sz="2000" dirty="0" smtClean="0"/>
              <a:t> фирменные наименования;</a:t>
            </a:r>
          </a:p>
          <a:p>
            <a:pPr algn="ctr" defTabSz="540000">
              <a:buFont typeface="Arial" pitchFamily="34" charset="0"/>
              <a:buChar char="•"/>
            </a:pPr>
            <a:r>
              <a:rPr lang="ru-RU" sz="2000" dirty="0" smtClean="0"/>
              <a:t> товарные знаки и знаки обслуживания;</a:t>
            </a:r>
          </a:p>
          <a:p>
            <a:pPr algn="ctr" defTabSz="540000">
              <a:buFont typeface="Arial" pitchFamily="34" charset="0"/>
              <a:buChar char="•"/>
            </a:pPr>
            <a:r>
              <a:rPr lang="ru-RU" sz="2000" dirty="0" smtClean="0"/>
              <a:t> географические </a:t>
            </a:r>
            <a:r>
              <a:rPr lang="ru-RU" sz="2000" dirty="0" smtClean="0"/>
              <a:t>указания (ГУ);</a:t>
            </a:r>
            <a:endParaRPr lang="ru-RU" sz="2000" dirty="0" smtClean="0"/>
          </a:p>
          <a:p>
            <a:pPr algn="ctr" defTabSz="540000">
              <a:buFont typeface="Arial" pitchFamily="34" charset="0"/>
              <a:buChar char="•"/>
            </a:pPr>
            <a:r>
              <a:rPr lang="ru-RU" sz="2000" dirty="0" smtClean="0"/>
              <a:t> наименования мест происхождения </a:t>
            </a:r>
            <a:r>
              <a:rPr lang="ru-RU" sz="2000" dirty="0" smtClean="0"/>
              <a:t>товаров (НМПТ);</a:t>
            </a:r>
            <a:endParaRPr lang="ru-RU" sz="2000" dirty="0" smtClean="0"/>
          </a:p>
          <a:p>
            <a:pPr algn="ctr" defTabSz="540000">
              <a:buFont typeface="Arial" pitchFamily="34" charset="0"/>
              <a:buChar char="•"/>
            </a:pPr>
            <a:r>
              <a:rPr lang="ru-RU" sz="2000" dirty="0" smtClean="0"/>
              <a:t> коммерческие обозначения.</a:t>
            </a:r>
          </a:p>
          <a:p>
            <a:r>
              <a:rPr lang="ru-RU" sz="2000" dirty="0" smtClean="0"/>
              <a:t>2. Интеллектуальная собственность охраняется законом.</a:t>
            </a:r>
          </a:p>
          <a:p>
            <a:r>
              <a:rPr lang="ru-RU" dirty="0" smtClean="0"/>
              <a:t> </a:t>
            </a:r>
          </a:p>
          <a:p>
            <a:endParaRPr lang="ru-RU" dirty="0" smtClean="0"/>
          </a:p>
          <a:p>
            <a:pPr lvl="0" indent="342900" algn="just" eaLnBrk="0" fontAlgn="base" hangingPunct="0">
              <a:spcBef>
                <a:spcPct val="0"/>
              </a:spcBef>
              <a:spcAft>
                <a:spcPct val="0"/>
              </a:spcAft>
            </a:pPr>
            <a:endParaRPr lang="ru-RU" dirty="0" smtClean="0">
              <a:solidFill>
                <a:prstClr val="black"/>
              </a:solidFill>
              <a:latin typeface="Arial" pitchFamily="34" charset="0"/>
              <a:cs typeface="Arial" pitchFamily="34" charset="0"/>
            </a:endParaRPr>
          </a:p>
        </p:txBody>
      </p:sp>
      <p:sp>
        <p:nvSpPr>
          <p:cNvPr id="7" name="Прямоугольник 6"/>
          <p:cNvSpPr/>
          <p:nvPr/>
        </p:nvSpPr>
        <p:spPr>
          <a:xfrm>
            <a:off x="0" y="0"/>
            <a:ext cx="9144000" cy="523220"/>
          </a:xfrm>
          <a:prstGeom prst="rect">
            <a:avLst/>
          </a:prstGeo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800" b="1" dirty="0" smtClean="0">
                <a:solidFill>
                  <a:srgbClr val="C00000"/>
                </a:solidFill>
              </a:rPr>
              <a:t>Результаты интеллектуальной деятельности (РИД) </a:t>
            </a:r>
            <a:endParaRPr lang="ru-RU"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836712"/>
            <a:ext cx="9144000" cy="341632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400" i="1" u="sng" dirty="0">
                <a:solidFill>
                  <a:srgbClr val="002060"/>
                </a:solidFill>
              </a:rPr>
              <a:t>Не являются объектами авторского права:</a:t>
            </a:r>
          </a:p>
          <a:p>
            <a:pPr algn="ctr"/>
            <a:r>
              <a:rPr lang="ru-RU" sz="2400" dirty="0" smtClean="0">
                <a:solidFill>
                  <a:srgbClr val="002060"/>
                </a:solidFill>
              </a:rPr>
              <a:t>- официальные </a:t>
            </a:r>
            <a:r>
              <a:rPr lang="ru-RU" sz="2400" dirty="0">
                <a:solidFill>
                  <a:srgbClr val="002060"/>
                </a:solidFill>
              </a:rPr>
              <a:t>документы (законы, судебные решения, иные тексты законодательного, административного и судебного характера), а также их официальные переводы;</a:t>
            </a:r>
          </a:p>
          <a:p>
            <a:pPr algn="ctr"/>
            <a:r>
              <a:rPr lang="ru-RU" sz="2400" dirty="0" smtClean="0">
                <a:solidFill>
                  <a:srgbClr val="002060"/>
                </a:solidFill>
              </a:rPr>
              <a:t>- государственные </a:t>
            </a:r>
            <a:r>
              <a:rPr lang="ru-RU" sz="2400" dirty="0">
                <a:solidFill>
                  <a:srgbClr val="002060"/>
                </a:solidFill>
              </a:rPr>
              <a:t>символы и знаки (флаги, гербы, ордена, денежные знаки и иные государственные символы и знаки);</a:t>
            </a:r>
          </a:p>
          <a:p>
            <a:pPr algn="ctr"/>
            <a:r>
              <a:rPr lang="ru-RU" sz="2400" dirty="0" smtClean="0">
                <a:solidFill>
                  <a:srgbClr val="002060"/>
                </a:solidFill>
              </a:rPr>
              <a:t>- произведения </a:t>
            </a:r>
            <a:r>
              <a:rPr lang="ru-RU" sz="2400" dirty="0">
                <a:solidFill>
                  <a:srgbClr val="002060"/>
                </a:solidFill>
              </a:rPr>
              <a:t>народного творчества;</a:t>
            </a:r>
          </a:p>
          <a:p>
            <a:pPr algn="ctr"/>
            <a:r>
              <a:rPr lang="ru-RU" sz="2400" dirty="0" smtClean="0">
                <a:solidFill>
                  <a:srgbClr val="002060"/>
                </a:solidFill>
              </a:rPr>
              <a:t>- сообщения </a:t>
            </a:r>
            <a:r>
              <a:rPr lang="ru-RU" sz="2400" dirty="0">
                <a:solidFill>
                  <a:srgbClr val="002060"/>
                </a:solidFill>
              </a:rPr>
              <a:t>о событиях и фактах, имеющие информационный характер.</a:t>
            </a:r>
          </a:p>
        </p:txBody>
      </p:sp>
      <p:sp>
        <p:nvSpPr>
          <p:cNvPr id="5" name="Заголовок 1"/>
          <p:cNvSpPr txBox="1">
            <a:spLocks noGrp="1"/>
          </p:cNvSpPr>
          <p:nvPr>
            <p:ph type="title"/>
          </p:nvPr>
        </p:nvSpPr>
        <p:spPr>
          <a:xfrm>
            <a:off x="0" y="0"/>
            <a:ext cx="9144000" cy="692696"/>
          </a:xfrm>
          <a:prstGeom prst="rect">
            <a:avLst/>
          </a:prstGeom>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ru-RU" sz="3200" b="1" dirty="0" smtClean="0">
                <a:solidFill>
                  <a:srgbClr val="002060"/>
                </a:solidFill>
                <a:effectLst>
                  <a:outerShdw blurRad="38100" dist="38100" dir="2700000" algn="tl">
                    <a:srgbClr val="000000">
                      <a:alpha val="43137"/>
                    </a:srgbClr>
                  </a:outerShdw>
                </a:effectLst>
              </a:rPr>
              <a:t>НАЦИОНАЛЬНАЯ ПРАВОВАЯ БАЗА </a:t>
            </a:r>
            <a:r>
              <a:rPr kumimoji="0" lang="ru-RU" sz="3200" b="1" i="0" u="none" strike="noStrike" kern="120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mn-lt"/>
                <a:ea typeface="+mn-ea"/>
                <a:cs typeface="+mn-cs"/>
              </a:rPr>
              <a:t>(АП)</a:t>
            </a:r>
          </a:p>
        </p:txBody>
      </p:sp>
      <p:sp>
        <p:nvSpPr>
          <p:cNvPr id="6" name="Прямоугольник 5"/>
          <p:cNvSpPr/>
          <p:nvPr/>
        </p:nvSpPr>
        <p:spPr>
          <a:xfrm>
            <a:off x="3491880" y="4365104"/>
            <a:ext cx="5652120" cy="230832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400" b="1" dirty="0" smtClean="0">
                <a:solidFill>
                  <a:srgbClr val="002060"/>
                </a:solidFill>
              </a:rPr>
              <a:t>Ст.28 ГКРФ. </a:t>
            </a:r>
            <a:r>
              <a:rPr lang="ru-RU" sz="2400" b="1" dirty="0">
                <a:solidFill>
                  <a:srgbClr val="002060"/>
                </a:solidFill>
              </a:rPr>
              <a:t>Общественное </a:t>
            </a:r>
            <a:r>
              <a:rPr lang="ru-RU" sz="2400" b="1" dirty="0" smtClean="0">
                <a:solidFill>
                  <a:srgbClr val="002060"/>
                </a:solidFill>
              </a:rPr>
              <a:t>достояние</a:t>
            </a:r>
          </a:p>
          <a:p>
            <a:pPr algn="ctr"/>
            <a:endParaRPr lang="ru-RU" sz="2400" dirty="0">
              <a:solidFill>
                <a:srgbClr val="002060"/>
              </a:solidFill>
            </a:endParaRPr>
          </a:p>
          <a:p>
            <a:pPr marL="457200" indent="-457200" algn="ctr"/>
            <a:r>
              <a:rPr lang="ru-RU" sz="2400" dirty="0" smtClean="0">
                <a:solidFill>
                  <a:srgbClr val="002060"/>
                </a:solidFill>
              </a:rPr>
              <a:t>1. Истечение </a:t>
            </a:r>
            <a:r>
              <a:rPr lang="ru-RU" sz="2400" dirty="0">
                <a:solidFill>
                  <a:srgbClr val="002060"/>
                </a:solidFill>
              </a:rPr>
              <a:t>срока действия авторского права на произведения означает их переход в общественное достояние</a:t>
            </a:r>
            <a:r>
              <a:rPr lang="ru-RU" sz="2400" dirty="0" smtClean="0">
                <a:solidFill>
                  <a:srgbClr val="002060"/>
                </a:solidFill>
              </a:rPr>
              <a:t>.</a:t>
            </a:r>
            <a:endParaRPr lang="ru-RU" sz="2400" dirty="0">
              <a:solidFill>
                <a:srgbClr val="002060"/>
              </a:solidFill>
            </a:endParaRPr>
          </a:p>
          <a:p>
            <a:pPr marL="457200" indent="-457200" algn="ctr"/>
            <a:endParaRPr lang="ru-RU" sz="2400" dirty="0">
              <a:solidFill>
                <a:srgbClr val="00206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Смежные права"/>
          <p:cNvPicPr>
            <a:picLocks noChangeAspect="1" noChangeArrowheads="1"/>
          </p:cNvPicPr>
          <p:nvPr/>
        </p:nvPicPr>
        <p:blipFill>
          <a:blip r:embed="rId2" cstate="print"/>
          <a:srcRect/>
          <a:stretch>
            <a:fillRect/>
          </a:stretch>
        </p:blipFill>
        <p:spPr bwMode="auto">
          <a:xfrm>
            <a:off x="0" y="764704"/>
            <a:ext cx="1403648" cy="1403649"/>
          </a:xfrm>
          <a:prstGeom prst="rect">
            <a:avLst/>
          </a:prstGeom>
          <a:noFill/>
        </p:spPr>
      </p:pic>
      <p:sp>
        <p:nvSpPr>
          <p:cNvPr id="4" name="Заголовок 1"/>
          <p:cNvSpPr txBox="1">
            <a:spLocks noGrp="1"/>
          </p:cNvSpPr>
          <p:nvPr>
            <p:ph type="title"/>
          </p:nvPr>
        </p:nvSpPr>
        <p:spPr>
          <a:xfrm>
            <a:off x="0" y="0"/>
            <a:ext cx="9144000" cy="692150"/>
          </a:xfrm>
          <a:prstGeom prst="rect">
            <a:avLst/>
          </a:prstGeom>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ru-RU" sz="3200" b="1" dirty="0" smtClean="0">
                <a:solidFill>
                  <a:srgbClr val="002060"/>
                </a:solidFill>
                <a:effectLst>
                  <a:outerShdw blurRad="38100" dist="38100" dir="2700000" algn="tl">
                    <a:srgbClr val="000000">
                      <a:alpha val="43137"/>
                    </a:srgbClr>
                  </a:outerShdw>
                </a:effectLst>
              </a:rPr>
              <a:t>НАЦИОНАЛЬНАЯ ПРАВОВАЯ БАЗА </a:t>
            </a:r>
            <a:r>
              <a:rPr kumimoji="0" lang="ru-RU" sz="3200" b="1" i="0" u="none" strike="noStrike" kern="120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mn-lt"/>
                <a:ea typeface="+mn-ea"/>
                <a:cs typeface="+mn-cs"/>
              </a:rPr>
              <a:t>(АП)</a:t>
            </a:r>
          </a:p>
        </p:txBody>
      </p:sp>
      <p:sp>
        <p:nvSpPr>
          <p:cNvPr id="5" name="Прямоугольник 4"/>
          <p:cNvSpPr/>
          <p:nvPr/>
        </p:nvSpPr>
        <p:spPr>
          <a:xfrm>
            <a:off x="1547664" y="764705"/>
            <a:ext cx="7596336"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fontAlgn="base"/>
            <a:r>
              <a:rPr lang="ru-RU" sz="2400" b="1" dirty="0">
                <a:solidFill>
                  <a:srgbClr val="002060"/>
                </a:solidFill>
              </a:rPr>
              <a:t>Смежные </a:t>
            </a:r>
            <a:r>
              <a:rPr lang="ru-RU" sz="2400" b="1" dirty="0" smtClean="0">
                <a:solidFill>
                  <a:srgbClr val="002060"/>
                </a:solidFill>
              </a:rPr>
              <a:t>права (СП): </a:t>
            </a:r>
            <a:r>
              <a:rPr lang="ru-RU" sz="2400" b="1" dirty="0">
                <a:solidFill>
                  <a:srgbClr val="002060"/>
                </a:solidFill>
              </a:rPr>
              <a:t>основные положения</a:t>
            </a:r>
          </a:p>
        </p:txBody>
      </p:sp>
      <p:sp>
        <p:nvSpPr>
          <p:cNvPr id="4099" name="Rectangle 3"/>
          <p:cNvSpPr>
            <a:spLocks noChangeArrowheads="1"/>
          </p:cNvSpPr>
          <p:nvPr/>
        </p:nvSpPr>
        <p:spPr bwMode="auto">
          <a:xfrm>
            <a:off x="1547664" y="1156102"/>
            <a:ext cx="7596336" cy="3693319"/>
          </a:xfrm>
          <a:prstGeom prst="rect">
            <a:avLst/>
          </a:prstGeom>
          <a:ln>
            <a:solidFill>
              <a:srgbClr val="FF0000"/>
            </a:solid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354013" algn="l"/>
              </a:tabLst>
            </a:pPr>
            <a:r>
              <a:rPr kumimoji="0" lang="ru-RU" sz="2400" b="0" i="0" u="none" strike="noStrike" cap="none" normalizeH="0" baseline="0" dirty="0" smtClean="0">
                <a:ln>
                  <a:noFill/>
                </a:ln>
                <a:solidFill>
                  <a:srgbClr val="002060"/>
                </a:solidFill>
                <a:effectLst/>
                <a:latin typeface="Arial" pitchFamily="34" charset="0"/>
                <a:cs typeface="Arial" pitchFamily="34" charset="0"/>
              </a:rPr>
              <a:t>	В ГК РФ нет легального определения понятия "смежные права". Традиционно в юриспруденции</a:t>
            </a:r>
            <a:r>
              <a:rPr kumimoji="0" lang="ru-RU" sz="2400" b="0" i="0" u="none" strike="noStrike" cap="none" normalizeH="0" dirty="0" smtClean="0">
                <a:ln>
                  <a:noFill/>
                </a:ln>
                <a:solidFill>
                  <a:srgbClr val="002060"/>
                </a:solidFill>
                <a:effectLst/>
                <a:latin typeface="Arial" pitchFamily="34" charset="0"/>
                <a:cs typeface="Arial" pitchFamily="34" charset="0"/>
              </a:rPr>
              <a:t> применяется </a:t>
            </a:r>
            <a:r>
              <a:rPr kumimoji="0" lang="ru-RU" sz="2400" b="0" i="0" u="none" strike="noStrike" cap="none" normalizeH="0" baseline="0" dirty="0" smtClean="0">
                <a:ln>
                  <a:noFill/>
                </a:ln>
                <a:solidFill>
                  <a:srgbClr val="002060"/>
                </a:solidFill>
                <a:effectLst/>
                <a:latin typeface="Arial" pitchFamily="34" charset="0"/>
                <a:cs typeface="Arial" pitchFamily="34" charset="0"/>
              </a:rPr>
              <a:t> такое определение.</a:t>
            </a:r>
            <a:endParaRPr kumimoji="0" lang="ru-RU" sz="2400" b="0" i="0" u="none" strike="noStrike" cap="none" normalizeH="0" baseline="0" dirty="0" smtClean="0">
              <a:ln>
                <a:noFill/>
              </a:ln>
              <a:solidFill>
                <a:srgbClr val="002060"/>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354013" algn="l"/>
              </a:tabLst>
            </a:pPr>
            <a:r>
              <a:rPr kumimoji="0" lang="ru-RU" sz="2400" b="1" i="0" u="none" strike="noStrike" cap="none" normalizeH="0" baseline="0" dirty="0" smtClean="0">
                <a:ln>
                  <a:noFill/>
                </a:ln>
                <a:solidFill>
                  <a:srgbClr val="002060"/>
                </a:solidFill>
                <a:effectLst/>
                <a:latin typeface="inherit"/>
              </a:rPr>
              <a:t>	</a:t>
            </a:r>
            <a:r>
              <a:rPr kumimoji="0" lang="ru-RU" sz="2400" i="0" u="none" strike="noStrike" cap="none" normalizeH="0" baseline="0" dirty="0" smtClean="0">
                <a:ln>
                  <a:noFill/>
                </a:ln>
                <a:solidFill>
                  <a:srgbClr val="002060"/>
                </a:solidFill>
                <a:effectLst/>
                <a:latin typeface="inherit"/>
              </a:rPr>
              <a:t>СП или права, смежные с авторскими, </a:t>
            </a:r>
            <a:r>
              <a:rPr kumimoji="0" lang="ru-RU" sz="2400" b="0" i="0" u="none" strike="noStrike" cap="none" normalizeH="0" baseline="0" dirty="0" smtClean="0">
                <a:ln>
                  <a:noFill/>
                </a:ln>
                <a:solidFill>
                  <a:srgbClr val="002060"/>
                </a:solidFill>
                <a:effectLst/>
                <a:latin typeface="inherit"/>
              </a:rPr>
              <a:t>– это права исполнителей, изготовителей фонограмм, </a:t>
            </a:r>
            <a:r>
              <a:rPr kumimoji="0" lang="ru-RU" sz="2400" b="0" i="0" u="none" strike="noStrike" cap="none" normalizeH="0" baseline="0" dirty="0" err="1" smtClean="0">
                <a:ln>
                  <a:noFill/>
                </a:ln>
                <a:solidFill>
                  <a:srgbClr val="002060"/>
                </a:solidFill>
                <a:effectLst/>
                <a:latin typeface="inherit"/>
              </a:rPr>
              <a:t>вещатель-ных</a:t>
            </a:r>
            <a:r>
              <a:rPr kumimoji="0" lang="ru-RU" sz="2400" b="0" i="0" u="none" strike="noStrike" cap="none" normalizeH="0" baseline="0" dirty="0" smtClean="0">
                <a:ln>
                  <a:noFill/>
                </a:ln>
                <a:solidFill>
                  <a:srgbClr val="002060"/>
                </a:solidFill>
                <a:effectLst/>
                <a:latin typeface="inherit"/>
              </a:rPr>
              <a:t> организаций, издателей, изготовителей баз </a:t>
            </a:r>
            <a:r>
              <a:rPr kumimoji="0" lang="ru-RU" sz="2400" b="0" i="0" u="none" strike="noStrike" cap="none" normalizeH="0" baseline="0" dirty="0" err="1" smtClean="0">
                <a:ln>
                  <a:noFill/>
                </a:ln>
                <a:solidFill>
                  <a:srgbClr val="002060"/>
                </a:solidFill>
                <a:effectLst/>
                <a:latin typeface="inherit"/>
              </a:rPr>
              <a:t>дан-ных</a:t>
            </a:r>
            <a:r>
              <a:rPr kumimoji="0" lang="ru-RU" sz="2400" b="0" i="0" u="none" strike="noStrike" cap="none" normalizeH="0" baseline="0" dirty="0" smtClean="0">
                <a:ln>
                  <a:noFill/>
                </a:ln>
                <a:solidFill>
                  <a:srgbClr val="002060"/>
                </a:solidFill>
                <a:effectLst/>
                <a:latin typeface="inherit"/>
              </a:rPr>
              <a:t> на созданные ими результаты интеллектуальной деятельности.</a:t>
            </a:r>
          </a:p>
          <a:p>
            <a:pPr marL="0" marR="0" lvl="0" indent="0" algn="ctr" defTabSz="914400" rtl="0" eaLnBrk="0" fontAlgn="base" latinLnBrk="0" hangingPunct="0">
              <a:lnSpc>
                <a:spcPct val="100000"/>
              </a:lnSpc>
              <a:spcBef>
                <a:spcPct val="0"/>
              </a:spcBef>
              <a:spcAft>
                <a:spcPct val="0"/>
              </a:spcAft>
              <a:buClrTx/>
              <a:buSzTx/>
              <a:buFontTx/>
              <a:buNone/>
              <a:tabLst>
                <a:tab pos="354013" algn="l"/>
              </a:tabLst>
            </a:pPr>
            <a:r>
              <a:rPr lang="ru-RU" sz="2400" dirty="0" smtClean="0">
                <a:solidFill>
                  <a:srgbClr val="002060"/>
                </a:solidFill>
                <a:latin typeface="inherit"/>
              </a:rPr>
              <a:t>	СП – это </a:t>
            </a:r>
            <a:r>
              <a:rPr lang="ru-RU" sz="2400" i="1" u="sng" dirty="0" smtClean="0">
                <a:solidFill>
                  <a:srgbClr val="002060"/>
                </a:solidFill>
                <a:latin typeface="inherit"/>
              </a:rPr>
              <a:t>вторичное право</a:t>
            </a:r>
            <a:r>
              <a:rPr lang="ru-RU" sz="2400" dirty="0" smtClean="0">
                <a:solidFill>
                  <a:srgbClr val="002060"/>
                </a:solidFill>
                <a:latin typeface="inherit"/>
              </a:rPr>
              <a:t>. </a:t>
            </a:r>
          </a:p>
          <a:p>
            <a:pPr marL="0" marR="0" lvl="0" indent="0" algn="ctr" defTabSz="914400" rtl="0" eaLnBrk="0" fontAlgn="base" latinLnBrk="0" hangingPunct="0">
              <a:lnSpc>
                <a:spcPct val="100000"/>
              </a:lnSpc>
              <a:spcBef>
                <a:spcPct val="0"/>
              </a:spcBef>
              <a:spcAft>
                <a:spcPct val="0"/>
              </a:spcAft>
              <a:buClrTx/>
              <a:buSzTx/>
              <a:buFontTx/>
              <a:buNone/>
              <a:tabLst>
                <a:tab pos="354013" algn="l"/>
              </a:tabLst>
            </a:pPr>
            <a:r>
              <a:rPr lang="ru-RU" sz="2400" i="1" u="sng" dirty="0" smtClean="0">
                <a:solidFill>
                  <a:srgbClr val="002060"/>
                </a:solidFill>
                <a:latin typeface="inherit"/>
              </a:rPr>
              <a:t>Первично</a:t>
            </a:r>
            <a:r>
              <a:rPr lang="ru-RU" sz="2400" dirty="0" smtClean="0">
                <a:solidFill>
                  <a:srgbClr val="002060"/>
                </a:solidFill>
                <a:latin typeface="inherit"/>
              </a:rPr>
              <a:t> всегда является </a:t>
            </a:r>
            <a:r>
              <a:rPr lang="ru-RU" sz="2400" i="1" u="sng" dirty="0" smtClean="0">
                <a:solidFill>
                  <a:srgbClr val="002060"/>
                </a:solidFill>
                <a:latin typeface="inherit"/>
              </a:rPr>
              <a:t>авторское право.</a:t>
            </a:r>
            <a:endParaRPr kumimoji="0" lang="ru-RU" sz="2400" b="0" i="1" u="sng" strike="noStrike" cap="none" normalizeH="0" baseline="0" dirty="0" smtClean="0">
              <a:ln>
                <a:noFill/>
              </a:ln>
              <a:solidFill>
                <a:srgbClr val="002060"/>
              </a:solidFill>
              <a:effectLst/>
              <a:latin typeface="Arial" pitchFamily="34" charset="0"/>
            </a:endParaRPr>
          </a:p>
        </p:txBody>
      </p:sp>
      <p:pic>
        <p:nvPicPr>
          <p:cNvPr id="4101" name="Picture 5" descr="Понятие смежные права"/>
          <p:cNvPicPr>
            <a:picLocks noChangeAspect="1" noChangeArrowheads="1"/>
          </p:cNvPicPr>
          <p:nvPr/>
        </p:nvPicPr>
        <p:blipFill>
          <a:blip r:embed="rId3" cstate="print"/>
          <a:srcRect/>
          <a:stretch>
            <a:fillRect/>
          </a:stretch>
        </p:blipFill>
        <p:spPr bwMode="auto">
          <a:xfrm>
            <a:off x="0" y="4869160"/>
            <a:ext cx="9143999" cy="1981486"/>
          </a:xfrm>
          <a:prstGeom prst="rect">
            <a:avLst/>
          </a:prstGeom>
          <a:ln>
            <a:solidFill>
              <a:srgbClr val="FF0000"/>
            </a:solidFill>
          </a:ln>
        </p:spPr>
        <p:style>
          <a:lnRef idx="1">
            <a:schemeClr val="accent3"/>
          </a:lnRef>
          <a:fillRef idx="2">
            <a:schemeClr val="accent3"/>
          </a:fillRef>
          <a:effectRef idx="1">
            <a:schemeClr val="accent3"/>
          </a:effectRef>
          <a:fontRef idx="minor">
            <a:schemeClr val="dk1"/>
          </a:fontRef>
        </p:style>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64704"/>
            <a:ext cx="9144000" cy="59400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400" b="1" dirty="0" smtClean="0">
                <a:solidFill>
                  <a:srgbClr val="002060"/>
                </a:solidFill>
              </a:rPr>
              <a:t>Ст.36 ГК РФ. </a:t>
            </a:r>
            <a:r>
              <a:rPr lang="ru-RU" sz="2400" b="1" dirty="0">
                <a:solidFill>
                  <a:srgbClr val="002060"/>
                </a:solidFill>
              </a:rPr>
              <a:t>Субъекты смежных прав</a:t>
            </a:r>
            <a:endParaRPr lang="ru-RU" sz="2400" dirty="0">
              <a:solidFill>
                <a:srgbClr val="002060"/>
              </a:solidFill>
            </a:endParaRPr>
          </a:p>
          <a:p>
            <a:pPr algn="just"/>
            <a:r>
              <a:rPr lang="ru-RU" dirty="0"/>
              <a:t> </a:t>
            </a:r>
            <a:r>
              <a:rPr lang="ru-RU" dirty="0" smtClean="0"/>
              <a:t>	</a:t>
            </a:r>
            <a:r>
              <a:rPr lang="ru-RU" sz="2400" dirty="0" smtClean="0">
                <a:solidFill>
                  <a:srgbClr val="002060"/>
                </a:solidFill>
              </a:rPr>
              <a:t>1</a:t>
            </a:r>
            <a:r>
              <a:rPr lang="ru-RU" sz="2400" dirty="0">
                <a:solidFill>
                  <a:srgbClr val="002060"/>
                </a:solidFill>
              </a:rPr>
              <a:t>. Субъектами смежных прав являются исполнители, производители фонограмм, организации эфирного или кабельного вещания.</a:t>
            </a:r>
          </a:p>
          <a:p>
            <a:pPr algn="just"/>
            <a:r>
              <a:rPr lang="ru-RU" sz="2400" dirty="0" smtClean="0">
                <a:solidFill>
                  <a:srgbClr val="002060"/>
                </a:solidFill>
              </a:rPr>
              <a:t>	2</a:t>
            </a:r>
            <a:r>
              <a:rPr lang="ru-RU" sz="2400" dirty="0">
                <a:solidFill>
                  <a:srgbClr val="002060"/>
                </a:solidFill>
              </a:rPr>
              <a:t>. Производитель фонограммы, организация эфирного или кабельного вещания осуществляют свои права, указанные в настоящем разделе</a:t>
            </a:r>
            <a:r>
              <a:rPr lang="ru-RU" sz="2400" u="sng" dirty="0">
                <a:solidFill>
                  <a:srgbClr val="002060"/>
                </a:solidFill>
              </a:rPr>
              <a:t>,</a:t>
            </a:r>
            <a:r>
              <a:rPr lang="ru-RU" sz="2400" dirty="0">
                <a:solidFill>
                  <a:srgbClr val="002060"/>
                </a:solidFill>
              </a:rPr>
              <a:t> в пределах прав, полученных по договору с исполнителем и автором записанного на фонограмме или передаваемого в эфир или по кабелю произведения.</a:t>
            </a:r>
          </a:p>
          <a:p>
            <a:pPr algn="just"/>
            <a:r>
              <a:rPr lang="ru-RU" sz="2400" dirty="0">
                <a:solidFill>
                  <a:srgbClr val="002060"/>
                </a:solidFill>
              </a:rPr>
              <a:t>Разрешение на использование постановки, полученное от режиссера-постановщика спектакля, не отменяет необходимости получения разрешения у других исполнителей, участвующих в постановке, а также у автора исполняемого произведения</a:t>
            </a:r>
            <a:r>
              <a:rPr lang="ru-RU" sz="2400" dirty="0" smtClean="0">
                <a:solidFill>
                  <a:srgbClr val="002060"/>
                </a:solidFill>
              </a:rPr>
              <a:t>.</a:t>
            </a:r>
          </a:p>
          <a:p>
            <a:pPr algn="just"/>
            <a:endParaRPr lang="ru-RU" sz="2400" dirty="0">
              <a:solidFill>
                <a:srgbClr val="002060"/>
              </a:solidFill>
            </a:endParaRPr>
          </a:p>
          <a:p>
            <a:pPr algn="just"/>
            <a:endParaRPr lang="ru-RU" sz="2400" dirty="0">
              <a:solidFill>
                <a:srgbClr val="002060"/>
              </a:solidFill>
            </a:endParaRPr>
          </a:p>
          <a:p>
            <a:endParaRPr lang="ru-RU" sz="2000" dirty="0"/>
          </a:p>
        </p:txBody>
      </p:sp>
      <p:sp>
        <p:nvSpPr>
          <p:cNvPr id="4" name="Заголовок 1"/>
          <p:cNvSpPr txBox="1">
            <a:spLocks noGrp="1"/>
          </p:cNvSpPr>
          <p:nvPr>
            <p:ph type="title"/>
          </p:nvPr>
        </p:nvSpPr>
        <p:spPr>
          <a:xfrm>
            <a:off x="0" y="0"/>
            <a:ext cx="9144000" cy="692150"/>
          </a:xfrm>
          <a:prstGeom prst="rect">
            <a:avLst/>
          </a:prstGeom>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ru-RU" sz="3200" b="1" dirty="0" smtClean="0">
                <a:solidFill>
                  <a:srgbClr val="002060"/>
                </a:solidFill>
                <a:effectLst>
                  <a:outerShdw blurRad="38100" dist="38100" dir="2700000" algn="tl">
                    <a:srgbClr val="000000">
                      <a:alpha val="43137"/>
                    </a:srgbClr>
                  </a:outerShdw>
                </a:effectLst>
              </a:rPr>
              <a:t>НАЦИОНАЛЬНАЯ ПРАВОВАЯ БАЗА </a:t>
            </a:r>
            <a:r>
              <a:rPr kumimoji="0" lang="ru-RU" sz="3200" b="1" i="0" u="none" strike="noStrike" kern="120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mn-lt"/>
                <a:ea typeface="+mn-ea"/>
                <a:cs typeface="+mn-cs"/>
              </a:rPr>
              <a:t>(АП)</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64704"/>
            <a:ext cx="9144000" cy="384720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ru-RU" sz="2400" dirty="0" smtClean="0">
                <a:solidFill>
                  <a:srgbClr val="002060"/>
                </a:solidFill>
              </a:rPr>
              <a:t>	</a:t>
            </a:r>
            <a:r>
              <a:rPr lang="ru-RU" sz="2200" dirty="0" smtClean="0">
                <a:solidFill>
                  <a:srgbClr val="002060"/>
                </a:solidFill>
              </a:rPr>
              <a:t>3. Исполнитель осуществляет указанные в настоящем разделе права при условии соблюдения прав автора исполняемого произведения.</a:t>
            </a:r>
          </a:p>
          <a:p>
            <a:pPr algn="just"/>
            <a:r>
              <a:rPr lang="ru-RU" sz="2200" dirty="0" smtClean="0">
                <a:solidFill>
                  <a:srgbClr val="002060"/>
                </a:solidFill>
              </a:rPr>
              <a:t>	4. Для возникновения и осуществления смежных прав не требуется соблюдения каких-либо формальностей. Производитель фонограммы и исполнитель для оповещения о своих правах вправе использовать знак охраны смежных прав, который помещается на каждом экземпляре фонограммы и (или) на каждом содержащем ее футляре и состоит из трех элементов:</a:t>
            </a:r>
          </a:p>
          <a:p>
            <a:pPr algn="ctr"/>
            <a:r>
              <a:rPr lang="ru-RU" sz="2200" dirty="0" smtClean="0">
                <a:solidFill>
                  <a:srgbClr val="002060"/>
                </a:solidFill>
              </a:rPr>
              <a:t>- латинской буквы "P" в окружности;</a:t>
            </a:r>
          </a:p>
          <a:p>
            <a:pPr algn="ctr"/>
            <a:r>
              <a:rPr lang="ru-RU" sz="2200" dirty="0" smtClean="0">
                <a:solidFill>
                  <a:srgbClr val="002060"/>
                </a:solidFill>
              </a:rPr>
              <a:t>-имени (наименования) обладателя исключительных смежных прав;</a:t>
            </a:r>
          </a:p>
          <a:p>
            <a:pPr algn="ctr"/>
            <a:r>
              <a:rPr lang="ru-RU" sz="2200" dirty="0" smtClean="0">
                <a:solidFill>
                  <a:srgbClr val="002060"/>
                </a:solidFill>
              </a:rPr>
              <a:t>- года первого опубликования фонограммы.</a:t>
            </a:r>
            <a:endParaRPr lang="ru-RU" sz="2200" dirty="0">
              <a:solidFill>
                <a:srgbClr val="002060"/>
              </a:solidFill>
            </a:endParaRPr>
          </a:p>
        </p:txBody>
      </p:sp>
      <p:sp>
        <p:nvSpPr>
          <p:cNvPr id="4" name="Заголовок 1"/>
          <p:cNvSpPr txBox="1">
            <a:spLocks noGrp="1"/>
          </p:cNvSpPr>
          <p:nvPr>
            <p:ph type="title"/>
          </p:nvPr>
        </p:nvSpPr>
        <p:spPr>
          <a:xfrm>
            <a:off x="0" y="0"/>
            <a:ext cx="9144000" cy="764704"/>
          </a:xfrm>
          <a:prstGeom prst="rect">
            <a:avLst/>
          </a:prstGeom>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ru-RU" sz="3200" b="1" dirty="0" smtClean="0">
                <a:solidFill>
                  <a:srgbClr val="002060"/>
                </a:solidFill>
                <a:effectLst>
                  <a:outerShdw blurRad="38100" dist="38100" dir="2700000" algn="tl">
                    <a:srgbClr val="000000">
                      <a:alpha val="43137"/>
                    </a:srgbClr>
                  </a:outerShdw>
                </a:effectLst>
              </a:rPr>
              <a:t>НАЦИОНАЛЬНАЯ ПРАВОВАЯ БАЗА </a:t>
            </a:r>
            <a:r>
              <a:rPr kumimoji="0" lang="ru-RU" sz="3200" b="1" i="0" u="none" strike="noStrike" kern="120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mn-lt"/>
                <a:ea typeface="+mn-ea"/>
                <a:cs typeface="+mn-cs"/>
              </a:rPr>
              <a:t>(АП)</a:t>
            </a:r>
          </a:p>
        </p:txBody>
      </p:sp>
      <p:sp>
        <p:nvSpPr>
          <p:cNvPr id="5" name="Прямоугольник 4"/>
          <p:cNvSpPr/>
          <p:nvPr/>
        </p:nvSpPr>
        <p:spPr>
          <a:xfrm>
            <a:off x="0" y="4653137"/>
            <a:ext cx="9144000" cy="209288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ru-RU" sz="2000" b="1" dirty="0" smtClean="0">
                <a:solidFill>
                  <a:srgbClr val="002060"/>
                </a:solidFill>
              </a:rPr>
              <a:t>Ст.43 ГК РФ. </a:t>
            </a:r>
            <a:r>
              <a:rPr lang="ru-RU" sz="2000" b="1" dirty="0">
                <a:solidFill>
                  <a:srgbClr val="002060"/>
                </a:solidFill>
              </a:rPr>
              <a:t>Срок действия смежных прав</a:t>
            </a:r>
            <a:endParaRPr lang="ru-RU" sz="2000" dirty="0">
              <a:solidFill>
                <a:srgbClr val="002060"/>
              </a:solidFill>
            </a:endParaRPr>
          </a:p>
          <a:p>
            <a:r>
              <a:rPr lang="ru-RU" dirty="0"/>
              <a:t> </a:t>
            </a:r>
            <a:r>
              <a:rPr lang="ru-RU" sz="2200" dirty="0" smtClean="0">
                <a:solidFill>
                  <a:srgbClr val="002060"/>
                </a:solidFill>
              </a:rPr>
              <a:t>1</a:t>
            </a:r>
            <a:r>
              <a:rPr lang="ru-RU" sz="2200" dirty="0">
                <a:solidFill>
                  <a:srgbClr val="002060"/>
                </a:solidFill>
              </a:rPr>
              <a:t>. Права, предусмотренные настоящим разделом в отношении </a:t>
            </a:r>
            <a:r>
              <a:rPr lang="ru-RU" sz="2200" dirty="0" err="1" smtClean="0">
                <a:solidFill>
                  <a:srgbClr val="002060"/>
                </a:solidFill>
              </a:rPr>
              <a:t>исполни-теля</a:t>
            </a:r>
            <a:r>
              <a:rPr lang="ru-RU" sz="2200" dirty="0">
                <a:solidFill>
                  <a:srgbClr val="002060"/>
                </a:solidFill>
              </a:rPr>
              <a:t>, действуют в течение 50 лет после первого исполнения или постановки.</a:t>
            </a:r>
          </a:p>
          <a:p>
            <a:pPr algn="just"/>
            <a:r>
              <a:rPr lang="ru-RU" sz="2200" dirty="0">
                <a:solidFill>
                  <a:srgbClr val="002060"/>
                </a:solidFill>
              </a:rPr>
              <a:t>Права исполнителя на имя и на защиту исполнения или постановки от всякого искажения или иного </a:t>
            </a:r>
            <a:r>
              <a:rPr lang="ru-RU" sz="2200" dirty="0" smtClean="0">
                <a:solidFill>
                  <a:srgbClr val="002060"/>
                </a:solidFill>
              </a:rPr>
              <a:t>посягательства… </a:t>
            </a:r>
            <a:r>
              <a:rPr lang="ru-RU" sz="2200" dirty="0">
                <a:solidFill>
                  <a:srgbClr val="002060"/>
                </a:solidFill>
              </a:rPr>
              <a:t>охраняются бессрочно.</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764704"/>
          </a:xfrm>
        </p:spPr>
        <p:style>
          <a:lnRef idx="1">
            <a:schemeClr val="accent3"/>
          </a:lnRef>
          <a:fillRef idx="2">
            <a:schemeClr val="accent3"/>
          </a:fillRef>
          <a:effectRef idx="1">
            <a:schemeClr val="accent3"/>
          </a:effectRef>
          <a:fontRef idx="minor">
            <a:schemeClr val="dk1"/>
          </a:fontRef>
        </p:style>
        <p:txBody>
          <a:bodyPr>
            <a:normAutofit/>
          </a:bodyPr>
          <a:lstStyle/>
          <a:p>
            <a:r>
              <a:rPr lang="ru-RU" sz="3200" b="1" dirty="0" smtClean="0">
                <a:solidFill>
                  <a:srgbClr val="C00000"/>
                </a:solidFill>
                <a:effectLst>
                  <a:outerShdw blurRad="38100" dist="38100" dir="2700000" algn="tl">
                    <a:srgbClr val="000000">
                      <a:alpha val="43137"/>
                    </a:srgbClr>
                  </a:outerShdw>
                </a:effectLst>
              </a:rPr>
              <a:t>Международная правовая основа АП</a:t>
            </a:r>
            <a:endParaRPr lang="ru-RU" sz="3200" b="1" dirty="0">
              <a:solidFill>
                <a:srgbClr val="C00000"/>
              </a:solidFill>
              <a:effectLst>
                <a:outerShdw blurRad="38100" dist="38100" dir="2700000" algn="tl">
                  <a:srgbClr val="000000">
                    <a:alpha val="43137"/>
                  </a:srgbClr>
                </a:outerShdw>
              </a:effectLst>
            </a:endParaRPr>
          </a:p>
        </p:txBody>
      </p:sp>
      <p:sp>
        <p:nvSpPr>
          <p:cNvPr id="3" name="Прямоугольник 2"/>
          <p:cNvSpPr/>
          <p:nvPr/>
        </p:nvSpPr>
        <p:spPr>
          <a:xfrm>
            <a:off x="0" y="836712"/>
            <a:ext cx="9144000" cy="637097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ru-RU" sz="2400" b="1" dirty="0">
                <a:solidFill>
                  <a:srgbClr val="C00000"/>
                </a:solidFill>
              </a:rPr>
              <a:t>Договоры в области авторского права, административные функции которых </a:t>
            </a:r>
            <a:r>
              <a:rPr lang="ru-RU" sz="2400" b="1" dirty="0" smtClean="0">
                <a:solidFill>
                  <a:srgbClr val="C00000"/>
                </a:solidFill>
              </a:rPr>
              <a:t>реализует </a:t>
            </a:r>
            <a:r>
              <a:rPr lang="ru-RU" sz="2400" b="1" dirty="0">
                <a:solidFill>
                  <a:srgbClr val="C00000"/>
                </a:solidFill>
              </a:rPr>
              <a:t>ВОИС</a:t>
            </a:r>
          </a:p>
          <a:p>
            <a:pPr algn="ctr"/>
            <a:r>
              <a:rPr lang="ru-RU" sz="2400" dirty="0" smtClean="0">
                <a:solidFill>
                  <a:srgbClr val="002060"/>
                </a:solidFill>
              </a:rPr>
              <a:t>- Пекинский </a:t>
            </a:r>
            <a:r>
              <a:rPr lang="ru-RU" sz="2400" dirty="0">
                <a:solidFill>
                  <a:srgbClr val="002060"/>
                </a:solidFill>
              </a:rPr>
              <a:t>договор по аудиовизуальным </a:t>
            </a:r>
            <a:r>
              <a:rPr lang="ru-RU" sz="2400" dirty="0" smtClean="0">
                <a:solidFill>
                  <a:srgbClr val="002060"/>
                </a:solidFill>
              </a:rPr>
              <a:t>исполнениям;</a:t>
            </a:r>
            <a:endParaRPr lang="ru-RU" sz="2400" dirty="0">
              <a:solidFill>
                <a:srgbClr val="002060"/>
              </a:solidFill>
            </a:endParaRPr>
          </a:p>
          <a:p>
            <a:pPr algn="ctr"/>
            <a:r>
              <a:rPr lang="ru-RU" sz="2400" dirty="0" smtClean="0">
                <a:solidFill>
                  <a:srgbClr val="002060"/>
                </a:solidFill>
              </a:rPr>
              <a:t>- Бернская </a:t>
            </a:r>
            <a:r>
              <a:rPr lang="ru-RU" sz="2400" dirty="0">
                <a:solidFill>
                  <a:srgbClr val="002060"/>
                </a:solidFill>
              </a:rPr>
              <a:t>конвенция по охране литературных и художественных </a:t>
            </a:r>
            <a:r>
              <a:rPr lang="ru-RU" sz="2400" dirty="0" smtClean="0">
                <a:solidFill>
                  <a:srgbClr val="002060"/>
                </a:solidFill>
              </a:rPr>
              <a:t>произведений;</a:t>
            </a:r>
            <a:endParaRPr lang="ru-RU" sz="2400" dirty="0">
              <a:solidFill>
                <a:srgbClr val="002060"/>
              </a:solidFill>
            </a:endParaRPr>
          </a:p>
          <a:p>
            <a:pPr algn="ctr"/>
            <a:r>
              <a:rPr lang="ru-RU" sz="2400" dirty="0">
                <a:solidFill>
                  <a:srgbClr val="002060"/>
                </a:solidFill>
              </a:rPr>
              <a:t>Брюссельская конвенция о распространении несущих программы сигналов, передаваемых через </a:t>
            </a:r>
            <a:r>
              <a:rPr lang="ru-RU" sz="2400" dirty="0" smtClean="0">
                <a:solidFill>
                  <a:srgbClr val="002060"/>
                </a:solidFill>
              </a:rPr>
              <a:t>спутники;</a:t>
            </a:r>
            <a:endParaRPr lang="ru-RU" sz="2400" dirty="0">
              <a:solidFill>
                <a:srgbClr val="002060"/>
              </a:solidFill>
            </a:endParaRPr>
          </a:p>
          <a:p>
            <a:pPr algn="ctr"/>
            <a:r>
              <a:rPr lang="ru-RU" sz="2400" dirty="0" smtClean="0">
                <a:solidFill>
                  <a:srgbClr val="002060"/>
                </a:solidFill>
              </a:rPr>
              <a:t>- Женевская </a:t>
            </a:r>
            <a:r>
              <a:rPr lang="ru-RU" sz="2400" dirty="0">
                <a:solidFill>
                  <a:srgbClr val="002060"/>
                </a:solidFill>
              </a:rPr>
              <a:t>конвенция об охране интересов производителей фонограмм от незаконного воспроизводства их </a:t>
            </a:r>
            <a:r>
              <a:rPr lang="ru-RU" sz="2400" dirty="0" smtClean="0">
                <a:solidFill>
                  <a:srgbClr val="002060"/>
                </a:solidFill>
              </a:rPr>
              <a:t>фонограмм;</a:t>
            </a:r>
            <a:endParaRPr lang="ru-RU" sz="2400" dirty="0">
              <a:solidFill>
                <a:srgbClr val="002060"/>
              </a:solidFill>
            </a:endParaRPr>
          </a:p>
          <a:p>
            <a:pPr algn="ctr"/>
            <a:r>
              <a:rPr lang="ru-RU" sz="2400" dirty="0" smtClean="0">
                <a:solidFill>
                  <a:srgbClr val="002060"/>
                </a:solidFill>
              </a:rPr>
              <a:t>- </a:t>
            </a:r>
            <a:r>
              <a:rPr lang="ru-RU" sz="2400" dirty="0" err="1" smtClean="0">
                <a:solidFill>
                  <a:srgbClr val="002060"/>
                </a:solidFill>
              </a:rPr>
              <a:t>Марракешский</a:t>
            </a:r>
            <a:r>
              <a:rPr lang="ru-RU" sz="2400" dirty="0" smtClean="0">
                <a:solidFill>
                  <a:srgbClr val="002060"/>
                </a:solidFill>
              </a:rPr>
              <a:t> </a:t>
            </a:r>
            <a:r>
              <a:rPr lang="ru-RU" sz="2400" dirty="0">
                <a:solidFill>
                  <a:srgbClr val="002060"/>
                </a:solidFill>
              </a:rPr>
              <a:t>договор </a:t>
            </a:r>
            <a:r>
              <a:rPr lang="ru-RU" sz="2400" dirty="0" smtClean="0">
                <a:solidFill>
                  <a:srgbClr val="002060"/>
                </a:solidFill>
              </a:rPr>
              <a:t>об облегчении </a:t>
            </a:r>
            <a:r>
              <a:rPr lang="ru-RU" sz="2400" dirty="0">
                <a:solidFill>
                  <a:srgbClr val="002060"/>
                </a:solidFill>
              </a:rPr>
              <a:t>доступа слепых и лиц с нарушениями зрения или иными ограниченными способностями воспринимать печатную информацию к опубликованным </a:t>
            </a:r>
            <a:r>
              <a:rPr lang="ru-RU" sz="2400" dirty="0" smtClean="0">
                <a:solidFill>
                  <a:srgbClr val="002060"/>
                </a:solidFill>
              </a:rPr>
              <a:t>произведениям;</a:t>
            </a:r>
            <a:endParaRPr lang="ru-RU" sz="2400" dirty="0">
              <a:solidFill>
                <a:srgbClr val="002060"/>
              </a:solidFill>
            </a:endParaRPr>
          </a:p>
          <a:p>
            <a:pPr algn="ctr"/>
            <a:r>
              <a:rPr lang="ru-RU" sz="2400" dirty="0" smtClean="0">
                <a:solidFill>
                  <a:srgbClr val="002060"/>
                </a:solidFill>
              </a:rPr>
              <a:t>- Римская </a:t>
            </a:r>
            <a:r>
              <a:rPr lang="ru-RU" sz="2400" dirty="0">
                <a:solidFill>
                  <a:srgbClr val="002060"/>
                </a:solidFill>
              </a:rPr>
              <a:t>конвенция об охране прав исполнителей, производителей фонограмм и вещательных </a:t>
            </a:r>
            <a:r>
              <a:rPr lang="ru-RU" sz="2400" dirty="0" smtClean="0">
                <a:solidFill>
                  <a:srgbClr val="002060"/>
                </a:solidFill>
              </a:rPr>
              <a:t>организаций;</a:t>
            </a:r>
            <a:endParaRPr lang="ru-RU" sz="2400" dirty="0">
              <a:solidFill>
                <a:srgbClr val="002060"/>
              </a:solidFill>
            </a:endParaRPr>
          </a:p>
          <a:p>
            <a:pPr algn="ctr"/>
            <a:r>
              <a:rPr lang="ru-RU" sz="2400" dirty="0" smtClean="0">
                <a:solidFill>
                  <a:srgbClr val="002060"/>
                </a:solidFill>
              </a:rPr>
              <a:t>- Договор </a:t>
            </a:r>
            <a:r>
              <a:rPr lang="ru-RU" sz="2400" dirty="0">
                <a:solidFill>
                  <a:srgbClr val="002060"/>
                </a:solidFill>
              </a:rPr>
              <a:t>ВОИС по авторскому праву (ДАП)</a:t>
            </a:r>
          </a:p>
          <a:p>
            <a:pPr algn="ctr"/>
            <a:r>
              <a:rPr lang="ru-RU" sz="2400" dirty="0">
                <a:solidFill>
                  <a:srgbClr val="002060"/>
                </a:solidFill>
              </a:rPr>
              <a:t>Договор ВОИС по исполнениям и фонограммам (ДИФ)</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785794"/>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lstStyle/>
          <a:p>
            <a:pPr marL="514350" indent="-514350"/>
            <a:r>
              <a:rPr lang="ru-RU" b="1" dirty="0" smtClean="0">
                <a:solidFill>
                  <a:srgbClr val="002060"/>
                </a:solidFill>
              </a:rPr>
              <a:t>2. История развития ИС</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764704"/>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pPr>
              <a:lnSpc>
                <a:spcPct val="70000"/>
              </a:lnSpc>
            </a:pPr>
            <a:r>
              <a:rPr lang="ru-RU" b="1" dirty="0" smtClean="0">
                <a:solidFill>
                  <a:srgbClr val="C00000"/>
                </a:solidFill>
              </a:rPr>
              <a:t/>
            </a:r>
            <a:br>
              <a:rPr lang="ru-RU" b="1" dirty="0" smtClean="0">
                <a:solidFill>
                  <a:srgbClr val="C00000"/>
                </a:solidFill>
              </a:rPr>
            </a:br>
            <a:r>
              <a:rPr lang="ru-RU" sz="3600" b="1" dirty="0" smtClean="0">
                <a:solidFill>
                  <a:srgbClr val="C00000"/>
                </a:solidFill>
              </a:rPr>
              <a:t>Интеллектуальная собственность  (ИС)</a:t>
            </a:r>
            <a:br>
              <a:rPr lang="ru-RU" sz="3600" b="1" dirty="0" smtClean="0">
                <a:solidFill>
                  <a:srgbClr val="C00000"/>
                </a:solidFill>
              </a:rPr>
            </a:br>
            <a:r>
              <a:rPr lang="ru-RU" sz="3600" b="1" dirty="0" smtClean="0">
                <a:solidFill>
                  <a:srgbClr val="C00000"/>
                </a:solidFill>
              </a:rPr>
              <a:t>и интеллектуальные права (ИП)</a:t>
            </a:r>
            <a:r>
              <a:rPr lang="ru-RU" b="1" dirty="0" smtClean="0"/>
              <a:t/>
            </a:r>
            <a:br>
              <a:rPr lang="ru-RU" b="1" dirty="0" smtClean="0"/>
            </a:br>
            <a:endParaRPr lang="ru-RU" dirty="0"/>
          </a:p>
        </p:txBody>
      </p:sp>
      <p:sp>
        <p:nvSpPr>
          <p:cNvPr id="4" name="Прямоугольник 3"/>
          <p:cNvSpPr/>
          <p:nvPr/>
        </p:nvSpPr>
        <p:spPr>
          <a:xfrm>
            <a:off x="0" y="836712"/>
            <a:ext cx="9144000" cy="59708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ctr">
              <a:tabLst>
                <a:tab pos="354013" algn="l"/>
              </a:tabLst>
            </a:pPr>
            <a:r>
              <a:rPr lang="ru-RU" dirty="0" smtClean="0">
                <a:solidFill>
                  <a:srgbClr val="002060"/>
                </a:solidFill>
              </a:rPr>
              <a:t>	</a:t>
            </a:r>
          </a:p>
          <a:p>
            <a:pPr algn="ctr">
              <a:tabLst>
                <a:tab pos="354013" algn="l"/>
              </a:tabLst>
            </a:pPr>
            <a:endParaRPr lang="ru-RU" sz="2400" dirty="0" smtClean="0">
              <a:solidFill>
                <a:srgbClr val="002060"/>
              </a:solidFill>
            </a:endParaRPr>
          </a:p>
          <a:p>
            <a:pPr algn="ctr">
              <a:tabLst>
                <a:tab pos="354013" algn="l"/>
              </a:tabLst>
            </a:pPr>
            <a:r>
              <a:rPr lang="ru-RU" sz="2400" dirty="0">
                <a:solidFill>
                  <a:srgbClr val="002060"/>
                </a:solidFill>
              </a:rPr>
              <a:t>	</a:t>
            </a:r>
            <a:r>
              <a:rPr lang="ru-RU" sz="2400" dirty="0" smtClean="0">
                <a:solidFill>
                  <a:srgbClr val="002060"/>
                </a:solidFill>
              </a:rPr>
              <a:t>		</a:t>
            </a:r>
            <a:r>
              <a:rPr lang="ru-RU" sz="2800" b="1" dirty="0" smtClean="0">
                <a:solidFill>
                  <a:srgbClr val="002060"/>
                </a:solidFill>
                <a:effectLst>
                  <a:outerShdw blurRad="38100" dist="38100" dir="2700000" algn="tl">
                    <a:srgbClr val="000000">
                      <a:alpha val="43137"/>
                    </a:srgbClr>
                  </a:outerShdw>
                </a:effectLst>
              </a:rPr>
              <a:t>Основные </a:t>
            </a:r>
            <a:r>
              <a:rPr lang="ru-RU" sz="2800" b="1" dirty="0">
                <a:solidFill>
                  <a:srgbClr val="002060"/>
                </a:solidFill>
                <a:effectLst>
                  <a:outerShdw blurRad="38100" dist="38100" dir="2700000" algn="tl">
                    <a:srgbClr val="000000">
                      <a:alpha val="43137"/>
                    </a:srgbClr>
                  </a:outerShdw>
                </a:effectLst>
              </a:rPr>
              <a:t>признаки (характеристики) </a:t>
            </a:r>
            <a:r>
              <a:rPr lang="ru-RU" sz="2800" b="1" dirty="0" smtClean="0">
                <a:solidFill>
                  <a:srgbClr val="002060"/>
                </a:solidFill>
                <a:effectLst>
                  <a:outerShdw blurRad="38100" dist="38100" dir="2700000" algn="tl">
                    <a:srgbClr val="000000">
                      <a:alpha val="43137"/>
                    </a:srgbClr>
                  </a:outerShdw>
                </a:effectLst>
              </a:rPr>
              <a:t>ИС :</a:t>
            </a:r>
          </a:p>
          <a:p>
            <a:pPr algn="ctr">
              <a:tabLst>
                <a:tab pos="354013" algn="l"/>
              </a:tabLst>
            </a:pPr>
            <a:endParaRPr lang="ru-RU" sz="2400" dirty="0" smtClean="0">
              <a:solidFill>
                <a:srgbClr val="002060"/>
              </a:solidFill>
            </a:endParaRPr>
          </a:p>
          <a:p>
            <a:pPr algn="just">
              <a:tabLst>
                <a:tab pos="354013" algn="l"/>
              </a:tabLst>
            </a:pPr>
            <a:r>
              <a:rPr lang="ru-RU" sz="2400" i="1" dirty="0" smtClean="0">
                <a:solidFill>
                  <a:srgbClr val="002060"/>
                </a:solidFill>
              </a:rPr>
              <a:t>	</a:t>
            </a:r>
          </a:p>
          <a:p>
            <a:pPr marL="0" lvl="1" algn="just">
              <a:tabLst>
                <a:tab pos="354013" algn="l"/>
              </a:tabLst>
            </a:pPr>
            <a:r>
              <a:rPr lang="ru-RU" sz="2400" b="1" i="1" dirty="0" smtClean="0">
                <a:solidFill>
                  <a:srgbClr val="002060"/>
                </a:solidFill>
              </a:rPr>
              <a:t>	</a:t>
            </a:r>
            <a:r>
              <a:rPr lang="ru-RU" sz="2400" b="1" i="1" u="sng" dirty="0" smtClean="0">
                <a:solidFill>
                  <a:srgbClr val="002060"/>
                </a:solidFill>
              </a:rPr>
              <a:t>1. ИС </a:t>
            </a:r>
            <a:r>
              <a:rPr lang="ru-RU" sz="2400" b="1" i="1" u="sng" dirty="0">
                <a:solidFill>
                  <a:srgbClr val="002060"/>
                </a:solidFill>
              </a:rPr>
              <a:t>нематериальна</a:t>
            </a:r>
            <a:r>
              <a:rPr lang="ru-RU" sz="2400" b="1" u="sng" dirty="0">
                <a:solidFill>
                  <a:srgbClr val="002060"/>
                </a:solidFill>
              </a:rPr>
              <a:t>. </a:t>
            </a:r>
            <a:r>
              <a:rPr lang="ru-RU" sz="2400" dirty="0" smtClean="0">
                <a:solidFill>
                  <a:srgbClr val="002060"/>
                </a:solidFill>
              </a:rPr>
              <a:t>Это её </a:t>
            </a:r>
            <a:r>
              <a:rPr lang="ru-RU" sz="2400" dirty="0">
                <a:solidFill>
                  <a:srgbClr val="002060"/>
                </a:solidFill>
              </a:rPr>
              <a:t>главное </a:t>
            </a:r>
            <a:r>
              <a:rPr lang="ru-RU" sz="2400" dirty="0" smtClean="0">
                <a:solidFill>
                  <a:srgbClr val="002060"/>
                </a:solidFill>
              </a:rPr>
              <a:t>отличие </a:t>
            </a:r>
            <a:r>
              <a:rPr lang="ru-RU" sz="2400" dirty="0">
                <a:solidFill>
                  <a:srgbClr val="002060"/>
                </a:solidFill>
              </a:rPr>
              <a:t>от собственности на вещи (собственность в классическом смысле</a:t>
            </a:r>
            <a:r>
              <a:rPr lang="ru-RU" sz="2400" dirty="0" smtClean="0">
                <a:solidFill>
                  <a:srgbClr val="002060"/>
                </a:solidFill>
              </a:rPr>
              <a:t>). Вещью можно владеть, пользоваться</a:t>
            </a:r>
            <a:r>
              <a:rPr lang="ru-RU" sz="2400" dirty="0">
                <a:solidFill>
                  <a:srgbClr val="002060"/>
                </a:solidFill>
              </a:rPr>
              <a:t> </a:t>
            </a:r>
            <a:r>
              <a:rPr lang="ru-RU" sz="2400" dirty="0" smtClean="0">
                <a:solidFill>
                  <a:srgbClr val="002060"/>
                </a:solidFill>
              </a:rPr>
              <a:t>и распоряжаться. (Триада).  Но нельзя </a:t>
            </a:r>
            <a:r>
              <a:rPr lang="ru-RU" sz="2400" dirty="0" err="1" smtClean="0">
                <a:solidFill>
                  <a:srgbClr val="002060"/>
                </a:solidFill>
              </a:rPr>
              <a:t>одно-временно</a:t>
            </a:r>
            <a:r>
              <a:rPr lang="ru-RU" sz="2400" dirty="0" smtClean="0">
                <a:solidFill>
                  <a:srgbClr val="002060"/>
                </a:solidFill>
              </a:rPr>
              <a:t> использовать </a:t>
            </a:r>
            <a:r>
              <a:rPr lang="ru-RU" sz="2400" dirty="0">
                <a:solidFill>
                  <a:srgbClr val="002060"/>
                </a:solidFill>
              </a:rPr>
              <a:t>одну </a:t>
            </a:r>
            <a:r>
              <a:rPr lang="ru-RU" sz="2400" dirty="0" smtClean="0">
                <a:solidFill>
                  <a:srgbClr val="002060"/>
                </a:solidFill>
              </a:rPr>
              <a:t>и туже вещь нескольким </a:t>
            </a:r>
            <a:r>
              <a:rPr lang="ru-RU" sz="2400" dirty="0" err="1" smtClean="0">
                <a:solidFill>
                  <a:srgbClr val="002060"/>
                </a:solidFill>
              </a:rPr>
              <a:t>пользова-телям</a:t>
            </a:r>
            <a:r>
              <a:rPr lang="ru-RU" sz="2400" dirty="0" smtClean="0">
                <a:solidFill>
                  <a:srgbClr val="002060"/>
                </a:solidFill>
              </a:rPr>
              <a:t> вдвоем </a:t>
            </a:r>
            <a:r>
              <a:rPr lang="ru-RU" sz="2400" dirty="0">
                <a:solidFill>
                  <a:srgbClr val="002060"/>
                </a:solidFill>
              </a:rPr>
              <a:t>независимо друг от друга. </a:t>
            </a:r>
            <a:endParaRPr lang="ru-RU" sz="2400" dirty="0" smtClean="0">
              <a:solidFill>
                <a:srgbClr val="002060"/>
              </a:solidFill>
            </a:endParaRPr>
          </a:p>
          <a:p>
            <a:pPr marL="0" lvl="1" algn="just">
              <a:tabLst>
                <a:tab pos="354013" algn="l"/>
              </a:tabLst>
            </a:pPr>
            <a:r>
              <a:rPr lang="ru-RU" sz="2400" dirty="0">
                <a:solidFill>
                  <a:srgbClr val="002060"/>
                </a:solidFill>
              </a:rPr>
              <a:t>	</a:t>
            </a:r>
            <a:r>
              <a:rPr lang="ru-RU" sz="2400" dirty="0" smtClean="0">
                <a:solidFill>
                  <a:srgbClr val="002060"/>
                </a:solidFill>
              </a:rPr>
              <a:t>ИС – иная ситуация. Обладая ИС, можно ею пользоваться лично</a:t>
            </a:r>
            <a:r>
              <a:rPr lang="ru-RU" sz="2400" dirty="0">
                <a:solidFill>
                  <a:srgbClr val="002060"/>
                </a:solidFill>
              </a:rPr>
              <a:t> и одновременно предоставить права </a:t>
            </a:r>
            <a:r>
              <a:rPr lang="ru-RU" sz="2400" dirty="0" smtClean="0">
                <a:solidFill>
                  <a:srgbClr val="002060"/>
                </a:solidFill>
              </a:rPr>
              <a:t>пользования на </a:t>
            </a:r>
            <a:r>
              <a:rPr lang="ru-RU" sz="2400" dirty="0">
                <a:solidFill>
                  <a:srgbClr val="002060"/>
                </a:solidFill>
              </a:rPr>
              <a:t>нее </a:t>
            </a:r>
            <a:r>
              <a:rPr lang="ru-RU" sz="2400" dirty="0" smtClean="0">
                <a:solidFill>
                  <a:srgbClr val="002060"/>
                </a:solidFill>
              </a:rPr>
              <a:t>другим лицам.  Их может быть неограниченное число, </a:t>
            </a:r>
            <a:r>
              <a:rPr lang="ru-RU" sz="2400" dirty="0">
                <a:solidFill>
                  <a:srgbClr val="002060"/>
                </a:solidFill>
              </a:rPr>
              <a:t>и все они могут независимо друг от друга использовать один </a:t>
            </a:r>
            <a:r>
              <a:rPr lang="ru-RU" sz="2400" dirty="0" smtClean="0">
                <a:solidFill>
                  <a:srgbClr val="002060"/>
                </a:solidFill>
              </a:rPr>
              <a:t>и тот же объект ИС.</a:t>
            </a:r>
          </a:p>
          <a:p>
            <a:pPr marL="0" lvl="1" algn="just">
              <a:tabLst>
                <a:tab pos="354013" algn="l"/>
              </a:tabLst>
            </a:pPr>
            <a:endParaRPr lang="ru-RU" sz="2400" dirty="0">
              <a:solidFill>
                <a:srgbClr val="002060"/>
              </a:solidFill>
            </a:endParaRPr>
          </a:p>
        </p:txBody>
      </p:sp>
      <p:pic>
        <p:nvPicPr>
          <p:cNvPr id="1026" name="Picture 2" descr="C:\Documents and Settings\User\Рабочий стол\образовательная среда.jpg"/>
          <p:cNvPicPr>
            <a:picLocks noChangeAspect="1" noChangeArrowheads="1"/>
          </p:cNvPicPr>
          <p:nvPr/>
        </p:nvPicPr>
        <p:blipFill>
          <a:blip r:embed="rId2" cstate="print"/>
          <a:srcRect/>
          <a:stretch>
            <a:fillRect/>
          </a:stretch>
        </p:blipFill>
        <p:spPr bwMode="auto">
          <a:xfrm>
            <a:off x="0" y="836712"/>
            <a:ext cx="1905000" cy="1647825"/>
          </a:xfrm>
          <a:prstGeom prst="rect">
            <a:avLst/>
          </a:prstGeom>
          <a:noFill/>
          <a:ln>
            <a:solidFill>
              <a:srgbClr val="FF000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0" y="0"/>
            <a:ext cx="9144000" cy="764704"/>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pPr>
              <a:lnSpc>
                <a:spcPct val="70000"/>
              </a:lnSpc>
            </a:pPr>
            <a:r>
              <a:rPr lang="ru-RU" b="1" dirty="0" smtClean="0">
                <a:solidFill>
                  <a:srgbClr val="C00000"/>
                </a:solidFill>
              </a:rPr>
              <a:t/>
            </a:r>
            <a:br>
              <a:rPr lang="ru-RU" b="1" dirty="0" smtClean="0">
                <a:solidFill>
                  <a:srgbClr val="C00000"/>
                </a:solidFill>
              </a:rPr>
            </a:br>
            <a:r>
              <a:rPr lang="ru-RU" sz="3600" b="1" dirty="0" smtClean="0">
                <a:solidFill>
                  <a:srgbClr val="C00000"/>
                </a:solidFill>
              </a:rPr>
              <a:t>Интеллектуальная собственность  (ИС)</a:t>
            </a:r>
            <a:br>
              <a:rPr lang="ru-RU" sz="3600" b="1" dirty="0" smtClean="0">
                <a:solidFill>
                  <a:srgbClr val="C00000"/>
                </a:solidFill>
              </a:rPr>
            </a:br>
            <a:r>
              <a:rPr lang="ru-RU" sz="3600" b="1" dirty="0" smtClean="0">
                <a:solidFill>
                  <a:srgbClr val="C00000"/>
                </a:solidFill>
              </a:rPr>
              <a:t>и интеллектуальные права (ИП)</a:t>
            </a:r>
            <a:r>
              <a:rPr lang="ru-RU" b="1" dirty="0" smtClean="0"/>
              <a:t/>
            </a:r>
            <a:br>
              <a:rPr lang="ru-RU" b="1" dirty="0" smtClean="0"/>
            </a:br>
            <a:endParaRPr lang="ru-RU" dirty="0"/>
          </a:p>
        </p:txBody>
      </p:sp>
      <p:sp>
        <p:nvSpPr>
          <p:cNvPr id="4" name="Прямоугольник 3"/>
          <p:cNvSpPr/>
          <p:nvPr/>
        </p:nvSpPr>
        <p:spPr>
          <a:xfrm>
            <a:off x="0" y="836712"/>
            <a:ext cx="9144000" cy="2677656"/>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defTabSz="354013"/>
            <a:r>
              <a:rPr lang="ru-RU" dirty="0"/>
              <a:t> </a:t>
            </a:r>
            <a:r>
              <a:rPr lang="ru-RU" sz="2800" dirty="0" smtClean="0"/>
              <a:t>	</a:t>
            </a:r>
            <a:r>
              <a:rPr lang="ru-RU" sz="2800" b="1" i="1" dirty="0" smtClean="0">
                <a:solidFill>
                  <a:srgbClr val="002060"/>
                </a:solidFill>
              </a:rPr>
              <a:t>2.Интеллектуальная </a:t>
            </a:r>
            <a:r>
              <a:rPr lang="ru-RU" sz="2800" b="1" i="1" dirty="0">
                <a:solidFill>
                  <a:srgbClr val="002060"/>
                </a:solidFill>
              </a:rPr>
              <a:t>собственность абсолютна</a:t>
            </a:r>
            <a:r>
              <a:rPr lang="ru-RU" sz="2800" i="1" dirty="0">
                <a:solidFill>
                  <a:srgbClr val="002060"/>
                </a:solidFill>
              </a:rPr>
              <a:t>. </a:t>
            </a:r>
            <a:r>
              <a:rPr lang="ru-RU" sz="2800" dirty="0">
                <a:solidFill>
                  <a:srgbClr val="002060"/>
                </a:solidFill>
              </a:rPr>
              <a:t>Это означает, что одному лицу – правообладателю – </a:t>
            </a:r>
            <a:r>
              <a:rPr lang="ru-RU" sz="2800" dirty="0" err="1" smtClean="0">
                <a:solidFill>
                  <a:srgbClr val="002060"/>
                </a:solidFill>
              </a:rPr>
              <a:t>противо-стоят</a:t>
            </a:r>
            <a:r>
              <a:rPr lang="ru-RU" sz="2800" dirty="0" smtClean="0">
                <a:solidFill>
                  <a:srgbClr val="002060"/>
                </a:solidFill>
              </a:rPr>
              <a:t> </a:t>
            </a:r>
            <a:r>
              <a:rPr lang="ru-RU" sz="2800" dirty="0">
                <a:solidFill>
                  <a:srgbClr val="002060"/>
                </a:solidFill>
              </a:rPr>
              <a:t>все остальные </a:t>
            </a:r>
            <a:r>
              <a:rPr lang="ru-RU" sz="2800" dirty="0" smtClean="0">
                <a:solidFill>
                  <a:srgbClr val="002060"/>
                </a:solidFill>
              </a:rPr>
              <a:t>лица</a:t>
            </a:r>
            <a:r>
              <a:rPr lang="ru-RU" sz="2800" dirty="0">
                <a:solidFill>
                  <a:srgbClr val="002060"/>
                </a:solidFill>
              </a:rPr>
              <a:t>, которые без разрешения </a:t>
            </a:r>
            <a:r>
              <a:rPr lang="ru-RU" sz="2800" dirty="0" err="1" smtClean="0">
                <a:solidFill>
                  <a:srgbClr val="002060"/>
                </a:solidFill>
              </a:rPr>
              <a:t>право-обладателя</a:t>
            </a:r>
            <a:r>
              <a:rPr lang="ru-RU" sz="2800" dirty="0" smtClean="0">
                <a:solidFill>
                  <a:srgbClr val="002060"/>
                </a:solidFill>
              </a:rPr>
              <a:t> </a:t>
            </a:r>
            <a:r>
              <a:rPr lang="ru-RU" sz="2800" dirty="0">
                <a:solidFill>
                  <a:srgbClr val="002060"/>
                </a:solidFill>
              </a:rPr>
              <a:t>не вправе </a:t>
            </a:r>
            <a:r>
              <a:rPr lang="ru-RU" sz="2800" dirty="0" smtClean="0">
                <a:solidFill>
                  <a:srgbClr val="002060"/>
                </a:solidFill>
              </a:rPr>
              <a:t>использовать </a:t>
            </a:r>
            <a:r>
              <a:rPr lang="ru-RU" sz="2800" dirty="0">
                <a:solidFill>
                  <a:srgbClr val="002060"/>
                </a:solidFill>
              </a:rPr>
              <a:t>объект </a:t>
            </a:r>
            <a:r>
              <a:rPr lang="ru-RU" sz="2800" dirty="0" smtClean="0">
                <a:solidFill>
                  <a:srgbClr val="002060"/>
                </a:solidFill>
              </a:rPr>
              <a:t>ИС. </a:t>
            </a:r>
          </a:p>
          <a:p>
            <a:pPr algn="ctr" defTabSz="354013"/>
            <a:r>
              <a:rPr lang="ru-RU" sz="2800" dirty="0" smtClean="0">
                <a:solidFill>
                  <a:srgbClr val="002060"/>
                </a:solidFill>
              </a:rPr>
              <a:t>	Отсутствие </a:t>
            </a:r>
            <a:r>
              <a:rPr lang="ru-RU" sz="2800" dirty="0">
                <a:solidFill>
                  <a:srgbClr val="002060"/>
                </a:solidFill>
              </a:rPr>
              <a:t>запрета использовать </a:t>
            </a:r>
            <a:r>
              <a:rPr lang="ru-RU" sz="2800" dirty="0" smtClean="0">
                <a:solidFill>
                  <a:srgbClr val="002060"/>
                </a:solidFill>
              </a:rPr>
              <a:t>объект ИС – </a:t>
            </a:r>
          </a:p>
          <a:p>
            <a:pPr algn="ctr" defTabSz="354013"/>
            <a:r>
              <a:rPr lang="ru-RU" sz="2800" b="1" dirty="0" smtClean="0">
                <a:solidFill>
                  <a:srgbClr val="002060"/>
                </a:solidFill>
              </a:rPr>
              <a:t>не разрешение!</a:t>
            </a:r>
            <a:endParaRPr lang="ru-RU" sz="2800" b="1" dirty="0">
              <a:solidFill>
                <a:srgbClr val="002060"/>
              </a:solidFill>
            </a:endParaRPr>
          </a:p>
        </p:txBody>
      </p:sp>
      <p:sp>
        <p:nvSpPr>
          <p:cNvPr id="5" name="Прямоугольник 4"/>
          <p:cNvSpPr/>
          <p:nvPr/>
        </p:nvSpPr>
        <p:spPr>
          <a:xfrm>
            <a:off x="0" y="3643315"/>
            <a:ext cx="9144000" cy="317009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just">
              <a:tabLst>
                <a:tab pos="354013" algn="l"/>
              </a:tabLst>
            </a:pPr>
            <a:r>
              <a:rPr lang="ru-RU" sz="2400" i="1" dirty="0" smtClean="0">
                <a:solidFill>
                  <a:srgbClr val="002060"/>
                </a:solidFill>
              </a:rPr>
              <a:t>	</a:t>
            </a:r>
            <a:r>
              <a:rPr lang="ru-RU" sz="2500" b="1" i="1" dirty="0" smtClean="0">
                <a:solidFill>
                  <a:srgbClr val="002060"/>
                </a:solidFill>
              </a:rPr>
              <a:t>3.Нематериальные объекты ИС воплощаются в </a:t>
            </a:r>
            <a:r>
              <a:rPr lang="ru-RU" sz="2500" b="1" i="1" dirty="0" err="1" smtClean="0">
                <a:solidFill>
                  <a:srgbClr val="002060"/>
                </a:solidFill>
              </a:rPr>
              <a:t>матери-альных</a:t>
            </a:r>
            <a:r>
              <a:rPr lang="ru-RU" sz="2500" b="1" i="1" dirty="0" smtClean="0">
                <a:solidFill>
                  <a:srgbClr val="002060"/>
                </a:solidFill>
              </a:rPr>
              <a:t> объектах</a:t>
            </a:r>
            <a:r>
              <a:rPr lang="ru-RU" sz="2500" dirty="0" smtClean="0">
                <a:solidFill>
                  <a:srgbClr val="002060"/>
                </a:solidFill>
              </a:rPr>
              <a:t>. </a:t>
            </a:r>
          </a:p>
          <a:p>
            <a:pPr>
              <a:tabLst>
                <a:tab pos="354013" algn="l"/>
              </a:tabLst>
            </a:pPr>
            <a:r>
              <a:rPr lang="ru-RU" sz="2500" dirty="0" smtClean="0">
                <a:solidFill>
                  <a:srgbClr val="002060"/>
                </a:solidFill>
              </a:rPr>
              <a:t>	Купив диск с музыкой П. </a:t>
            </a:r>
            <a:r>
              <a:rPr lang="ru-RU" sz="2500" dirty="0" err="1" smtClean="0">
                <a:solidFill>
                  <a:srgbClr val="002060"/>
                </a:solidFill>
              </a:rPr>
              <a:t>Мориа</a:t>
            </a:r>
            <a:r>
              <a:rPr lang="ru-RU" sz="2500" dirty="0" smtClean="0">
                <a:solidFill>
                  <a:srgbClr val="002060"/>
                </a:solidFill>
              </a:rPr>
              <a:t>, вы стали собственником </a:t>
            </a:r>
            <a:r>
              <a:rPr lang="ru-RU" sz="2500" dirty="0" err="1" smtClean="0">
                <a:solidFill>
                  <a:srgbClr val="002060"/>
                </a:solidFill>
              </a:rPr>
              <a:t>ве-щи</a:t>
            </a:r>
            <a:r>
              <a:rPr lang="ru-RU" sz="2500" dirty="0" smtClean="0">
                <a:solidFill>
                  <a:srgbClr val="002060"/>
                </a:solidFill>
              </a:rPr>
              <a:t>, но не правообладателем музыкальных произведений, </a:t>
            </a:r>
            <a:r>
              <a:rPr lang="ru-RU" sz="2500" dirty="0" err="1" smtClean="0">
                <a:solidFill>
                  <a:srgbClr val="002060"/>
                </a:solidFill>
              </a:rPr>
              <a:t>кото-рые</a:t>
            </a:r>
            <a:r>
              <a:rPr lang="ru-RU" sz="2500" dirty="0" smtClean="0">
                <a:solidFill>
                  <a:srgbClr val="002060"/>
                </a:solidFill>
              </a:rPr>
              <a:t> на нем записаны. Вы вправе делать все что угодно с диском, но не с музыкой: изменить, аранжировать или обработать иным образом.</a:t>
            </a:r>
            <a:r>
              <a:rPr lang="ru-RU" sz="2500" dirty="0" smtClean="0"/>
              <a:t/>
            </a:r>
            <a:br>
              <a:rPr lang="ru-RU" sz="2500" dirty="0" smtClean="0"/>
            </a:br>
            <a:endParaRPr lang="ru-RU" sz="2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0" y="0"/>
            <a:ext cx="9144000" cy="836712"/>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pPr>
              <a:lnSpc>
                <a:spcPct val="70000"/>
              </a:lnSpc>
            </a:pPr>
            <a:r>
              <a:rPr lang="ru-RU" b="1" dirty="0" smtClean="0">
                <a:solidFill>
                  <a:srgbClr val="C00000"/>
                </a:solidFill>
              </a:rPr>
              <a:t/>
            </a:r>
            <a:br>
              <a:rPr lang="ru-RU" b="1" dirty="0" smtClean="0">
                <a:solidFill>
                  <a:srgbClr val="C00000"/>
                </a:solidFill>
              </a:rPr>
            </a:br>
            <a:r>
              <a:rPr lang="ru-RU" sz="3600" b="1" dirty="0" smtClean="0">
                <a:solidFill>
                  <a:srgbClr val="C00000"/>
                </a:solidFill>
              </a:rPr>
              <a:t>Интеллектуальная собственность  (ИС)</a:t>
            </a:r>
            <a:br>
              <a:rPr lang="ru-RU" sz="3600" b="1" dirty="0" smtClean="0">
                <a:solidFill>
                  <a:srgbClr val="C00000"/>
                </a:solidFill>
              </a:rPr>
            </a:br>
            <a:r>
              <a:rPr lang="ru-RU" sz="3600" b="1" dirty="0" smtClean="0">
                <a:solidFill>
                  <a:srgbClr val="C00000"/>
                </a:solidFill>
              </a:rPr>
              <a:t>и интеллектуальные права (ИП)</a:t>
            </a:r>
            <a:r>
              <a:rPr lang="ru-RU" b="1" dirty="0" smtClean="0"/>
              <a:t/>
            </a:r>
            <a:br>
              <a:rPr lang="ru-RU" b="1" dirty="0" smtClean="0"/>
            </a:br>
            <a:endParaRPr lang="ru-RU" dirty="0"/>
          </a:p>
        </p:txBody>
      </p:sp>
      <p:sp>
        <p:nvSpPr>
          <p:cNvPr id="4" name="Прямоугольник 3"/>
          <p:cNvSpPr/>
          <p:nvPr/>
        </p:nvSpPr>
        <p:spPr>
          <a:xfrm>
            <a:off x="0" y="980728"/>
            <a:ext cx="9144000" cy="655564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just">
              <a:tabLst>
                <a:tab pos="354013" algn="l"/>
              </a:tabLst>
            </a:pPr>
            <a:r>
              <a:rPr lang="ru-RU" sz="2800" dirty="0" smtClean="0">
                <a:solidFill>
                  <a:srgbClr val="002060"/>
                </a:solidFill>
              </a:rPr>
              <a:t>	4. В России </a:t>
            </a:r>
            <a:r>
              <a:rPr lang="ru-RU" sz="2800" b="1" i="1" dirty="0" smtClean="0">
                <a:solidFill>
                  <a:srgbClr val="002060"/>
                </a:solidFill>
              </a:rPr>
              <a:t>объект должен быть прямо назван интеллектуальной собственностью в законе</a:t>
            </a:r>
            <a:r>
              <a:rPr lang="ru-RU" sz="2800" dirty="0" smtClean="0">
                <a:solidFill>
                  <a:srgbClr val="002060"/>
                </a:solidFill>
              </a:rPr>
              <a:t>. </a:t>
            </a:r>
          </a:p>
          <a:p>
            <a:pPr algn="just">
              <a:tabLst>
                <a:tab pos="354013" algn="l"/>
              </a:tabLst>
            </a:pPr>
            <a:r>
              <a:rPr lang="ru-RU" sz="2800" dirty="0" smtClean="0">
                <a:solidFill>
                  <a:srgbClr val="002060"/>
                </a:solidFill>
              </a:rPr>
              <a:t>	То есть не </a:t>
            </a:r>
            <a:r>
              <a:rPr lang="ru-RU" sz="2800" dirty="0">
                <a:solidFill>
                  <a:srgbClr val="002060"/>
                </a:solidFill>
              </a:rPr>
              <a:t>всякий результат интеллектуальной </a:t>
            </a:r>
            <a:r>
              <a:rPr lang="ru-RU" sz="2800" dirty="0" err="1" smtClean="0">
                <a:solidFill>
                  <a:srgbClr val="002060"/>
                </a:solidFill>
              </a:rPr>
              <a:t>деятель-ности</a:t>
            </a:r>
            <a:r>
              <a:rPr lang="ru-RU" sz="2800" dirty="0" smtClean="0">
                <a:solidFill>
                  <a:srgbClr val="002060"/>
                </a:solidFill>
              </a:rPr>
              <a:t> </a:t>
            </a:r>
            <a:r>
              <a:rPr lang="ru-RU" sz="2800" dirty="0">
                <a:solidFill>
                  <a:srgbClr val="002060"/>
                </a:solidFill>
              </a:rPr>
              <a:t>и не всякое средство индивидуализации является </a:t>
            </a:r>
            <a:r>
              <a:rPr lang="ru-RU" sz="2800" dirty="0" smtClean="0">
                <a:solidFill>
                  <a:srgbClr val="002060"/>
                </a:solidFill>
              </a:rPr>
              <a:t>ИС. </a:t>
            </a:r>
            <a:r>
              <a:rPr lang="ru-RU" sz="2800" dirty="0">
                <a:solidFill>
                  <a:srgbClr val="002060"/>
                </a:solidFill>
              </a:rPr>
              <a:t>В частности, доменное имя индивидуализирует сайт в Интернете и может индивидуализировать лицо, </a:t>
            </a:r>
            <a:r>
              <a:rPr lang="ru-RU" sz="2800" dirty="0" err="1" smtClean="0">
                <a:solidFill>
                  <a:srgbClr val="002060"/>
                </a:solidFill>
              </a:rPr>
              <a:t>исполь-зующее</a:t>
            </a:r>
            <a:r>
              <a:rPr lang="ru-RU" sz="2800" dirty="0" smtClean="0">
                <a:solidFill>
                  <a:srgbClr val="002060"/>
                </a:solidFill>
              </a:rPr>
              <a:t> </a:t>
            </a:r>
            <a:r>
              <a:rPr lang="ru-RU" sz="2800" dirty="0">
                <a:solidFill>
                  <a:srgbClr val="002060"/>
                </a:solidFill>
              </a:rPr>
              <a:t>этот сайт, однако </a:t>
            </a:r>
            <a:r>
              <a:rPr lang="ru-RU" sz="2800" dirty="0" smtClean="0">
                <a:solidFill>
                  <a:srgbClr val="002060"/>
                </a:solidFill>
              </a:rPr>
              <a:t>ИС </a:t>
            </a:r>
            <a:r>
              <a:rPr lang="ru-RU" sz="2800" dirty="0">
                <a:solidFill>
                  <a:srgbClr val="002060"/>
                </a:solidFill>
              </a:rPr>
              <a:t>доменное имя не является, т.к. не упомянуто в качестве такого в законе. </a:t>
            </a:r>
            <a:endParaRPr lang="ru-RU" sz="2800" dirty="0" smtClean="0">
              <a:solidFill>
                <a:srgbClr val="002060"/>
              </a:solidFill>
            </a:endParaRPr>
          </a:p>
          <a:p>
            <a:pPr algn="just">
              <a:tabLst>
                <a:tab pos="354013" algn="l"/>
              </a:tabLst>
            </a:pPr>
            <a:r>
              <a:rPr lang="ru-RU" sz="2800" dirty="0">
                <a:solidFill>
                  <a:srgbClr val="002060"/>
                </a:solidFill>
              </a:rPr>
              <a:t>	</a:t>
            </a:r>
            <a:r>
              <a:rPr lang="ru-RU" sz="2800" dirty="0" smtClean="0">
                <a:solidFill>
                  <a:srgbClr val="002060"/>
                </a:solidFill>
              </a:rPr>
              <a:t>Вне сомнения, </a:t>
            </a:r>
            <a:r>
              <a:rPr lang="ru-RU" sz="2800" dirty="0">
                <a:solidFill>
                  <a:srgbClr val="002060"/>
                </a:solidFill>
              </a:rPr>
              <a:t>открытия есть результат </a:t>
            </a:r>
            <a:r>
              <a:rPr lang="ru-RU" sz="2800" dirty="0" err="1" smtClean="0">
                <a:solidFill>
                  <a:srgbClr val="002060"/>
                </a:solidFill>
              </a:rPr>
              <a:t>интеллек-туальной</a:t>
            </a:r>
            <a:r>
              <a:rPr lang="ru-RU" sz="2800" dirty="0" smtClean="0">
                <a:solidFill>
                  <a:srgbClr val="002060"/>
                </a:solidFill>
              </a:rPr>
              <a:t> </a:t>
            </a:r>
            <a:r>
              <a:rPr lang="ru-RU" sz="2800" dirty="0">
                <a:solidFill>
                  <a:srgbClr val="002060"/>
                </a:solidFill>
              </a:rPr>
              <a:t>деятельности, но в настоящее время в России интеллектуальной собственностью они не признаются</a:t>
            </a:r>
            <a:r>
              <a:rPr lang="ru-RU" sz="2800" dirty="0" smtClean="0">
                <a:solidFill>
                  <a:srgbClr val="002060"/>
                </a:solidFill>
              </a:rPr>
              <a:t>.</a:t>
            </a:r>
          </a:p>
          <a:p>
            <a:pPr algn="just">
              <a:tabLst>
                <a:tab pos="354013" algn="l"/>
              </a:tabLst>
            </a:pPr>
            <a:r>
              <a:rPr lang="ru-RU" sz="2800" dirty="0" smtClean="0"/>
              <a:t>	</a:t>
            </a:r>
            <a:r>
              <a:rPr lang="ru-RU" sz="2800" dirty="0" smtClean="0">
                <a:solidFill>
                  <a:srgbClr val="002060"/>
                </a:solidFill>
              </a:rPr>
              <a:t>В ст.1225 ГК РФ дан исчерпывающий перечень объектов ИС.</a:t>
            </a:r>
          </a:p>
          <a:p>
            <a:pPr algn="just">
              <a:tabLst>
                <a:tab pos="354013" algn="l"/>
              </a:tabLst>
            </a:pPr>
            <a:endParaRPr lang="ru-RU" sz="2800" dirty="0" smtClean="0">
              <a:solidFill>
                <a:srgbClr val="002060"/>
              </a:solidFill>
            </a:endParaRPr>
          </a:p>
          <a:p>
            <a:pPr algn="just">
              <a:tabLst>
                <a:tab pos="354013" algn="l"/>
              </a:tabLst>
            </a:pPr>
            <a:endParaRPr lang="ru-RU" sz="2800" dirty="0">
              <a:solidFill>
                <a:srgbClr val="00206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052736"/>
            <a:ext cx="9144000" cy="581697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wrap="square">
            <a:spAutoFit/>
          </a:bodyPr>
          <a:lstStyle/>
          <a:p>
            <a:pPr algn="ctr">
              <a:tabLst>
                <a:tab pos="354013" algn="l"/>
              </a:tabLst>
            </a:pPr>
            <a:r>
              <a:rPr lang="ru-RU" dirty="0" smtClean="0"/>
              <a:t>	</a:t>
            </a:r>
            <a:r>
              <a:rPr lang="ru-RU" sz="2400" b="1" dirty="0" smtClean="0">
                <a:solidFill>
                  <a:srgbClr val="002060"/>
                </a:solidFill>
              </a:rPr>
              <a:t>В юридической практике все объекты ИС разделены </a:t>
            </a:r>
            <a:r>
              <a:rPr lang="ru-RU" sz="2400" b="1" dirty="0">
                <a:solidFill>
                  <a:srgbClr val="002060"/>
                </a:solidFill>
              </a:rPr>
              <a:t>на несколько групп. </a:t>
            </a:r>
            <a:r>
              <a:rPr lang="ru-RU" sz="2400" b="1" dirty="0" smtClean="0">
                <a:solidFill>
                  <a:srgbClr val="002060"/>
                </a:solidFill>
              </a:rPr>
              <a:t>Эти группы </a:t>
            </a:r>
            <a:r>
              <a:rPr lang="ru-RU" sz="2400" b="1" dirty="0">
                <a:solidFill>
                  <a:srgbClr val="002060"/>
                </a:solidFill>
              </a:rPr>
              <a:t>называют </a:t>
            </a:r>
            <a:r>
              <a:rPr lang="ru-RU" sz="2400" b="1" i="1" dirty="0">
                <a:solidFill>
                  <a:srgbClr val="002060"/>
                </a:solidFill>
              </a:rPr>
              <a:t>институтами права </a:t>
            </a:r>
            <a:r>
              <a:rPr lang="ru-RU" sz="2400" b="1" i="1" dirty="0" smtClean="0">
                <a:solidFill>
                  <a:srgbClr val="002060"/>
                </a:solidFill>
              </a:rPr>
              <a:t>ИС</a:t>
            </a:r>
            <a:r>
              <a:rPr lang="ru-RU" sz="2400" b="1" dirty="0" smtClean="0">
                <a:solidFill>
                  <a:srgbClr val="002060"/>
                </a:solidFill>
              </a:rPr>
              <a:t>:</a:t>
            </a:r>
            <a:r>
              <a:rPr lang="ru-RU" sz="2400" dirty="0" smtClean="0"/>
              <a:t/>
            </a:r>
            <a:br>
              <a:rPr lang="ru-RU" sz="2400" dirty="0" smtClean="0"/>
            </a:br>
            <a:r>
              <a:rPr lang="ru-RU" sz="2400" dirty="0" smtClean="0"/>
              <a:t/>
            </a:r>
            <a:br>
              <a:rPr lang="ru-RU" sz="2400" dirty="0" smtClean="0"/>
            </a:br>
            <a:r>
              <a:rPr lang="ru-RU" sz="2400" b="1" dirty="0" smtClean="0">
                <a:solidFill>
                  <a:srgbClr val="002060"/>
                </a:solidFill>
              </a:rPr>
              <a:t>1.</a:t>
            </a:r>
            <a:r>
              <a:rPr lang="ru-RU" sz="2400" b="1" dirty="0">
                <a:solidFill>
                  <a:srgbClr val="002060"/>
                </a:solidFill>
              </a:rPr>
              <a:t> Авторское право.</a:t>
            </a:r>
            <a:r>
              <a:rPr lang="ru-RU" sz="2400" b="1" dirty="0" smtClean="0">
                <a:solidFill>
                  <a:srgbClr val="002060"/>
                </a:solidFill>
              </a:rPr>
              <a:t/>
            </a:r>
            <a:br>
              <a:rPr lang="ru-RU" sz="2400" b="1" dirty="0" smtClean="0">
                <a:solidFill>
                  <a:srgbClr val="002060"/>
                </a:solidFill>
              </a:rPr>
            </a:br>
            <a:r>
              <a:rPr lang="ru-RU" sz="2400" b="1" dirty="0" smtClean="0">
                <a:solidFill>
                  <a:srgbClr val="002060"/>
                </a:solidFill>
              </a:rPr>
              <a:t/>
            </a:r>
            <a:br>
              <a:rPr lang="ru-RU" sz="2400" b="1" dirty="0" smtClean="0">
                <a:solidFill>
                  <a:srgbClr val="002060"/>
                </a:solidFill>
              </a:rPr>
            </a:br>
            <a:r>
              <a:rPr lang="ru-RU" sz="2400" b="1" dirty="0" smtClean="0">
                <a:solidFill>
                  <a:srgbClr val="002060"/>
                </a:solidFill>
              </a:rPr>
              <a:t>2. Смежные </a:t>
            </a:r>
            <a:r>
              <a:rPr lang="ru-RU" sz="2400" b="1" dirty="0">
                <a:solidFill>
                  <a:srgbClr val="002060"/>
                </a:solidFill>
              </a:rPr>
              <a:t>с </a:t>
            </a:r>
            <a:r>
              <a:rPr lang="ru-RU" sz="2400" b="1" dirty="0" smtClean="0">
                <a:solidFill>
                  <a:srgbClr val="002060"/>
                </a:solidFill>
              </a:rPr>
              <a:t>авторскими права.</a:t>
            </a:r>
            <a:br>
              <a:rPr lang="ru-RU" sz="2400" b="1" dirty="0" smtClean="0">
                <a:solidFill>
                  <a:srgbClr val="002060"/>
                </a:solidFill>
              </a:rPr>
            </a:br>
            <a:r>
              <a:rPr lang="ru-RU" sz="2400" b="1" dirty="0" smtClean="0">
                <a:solidFill>
                  <a:srgbClr val="002060"/>
                </a:solidFill>
              </a:rPr>
              <a:t/>
            </a:r>
            <a:br>
              <a:rPr lang="ru-RU" sz="2400" b="1" dirty="0" smtClean="0">
                <a:solidFill>
                  <a:srgbClr val="002060"/>
                </a:solidFill>
              </a:rPr>
            </a:br>
            <a:r>
              <a:rPr lang="ru-RU" sz="2400" b="1" dirty="0" smtClean="0">
                <a:solidFill>
                  <a:srgbClr val="002060"/>
                </a:solidFill>
              </a:rPr>
              <a:t>3. </a:t>
            </a:r>
            <a:r>
              <a:rPr lang="ru-RU" sz="2400" b="1" dirty="0">
                <a:solidFill>
                  <a:srgbClr val="002060"/>
                </a:solidFill>
              </a:rPr>
              <a:t>Патентное право.</a:t>
            </a:r>
            <a:r>
              <a:rPr lang="ru-RU" sz="2400" b="1" dirty="0" smtClean="0">
                <a:solidFill>
                  <a:srgbClr val="002060"/>
                </a:solidFill>
              </a:rPr>
              <a:t/>
            </a:r>
            <a:br>
              <a:rPr lang="ru-RU" sz="2400" b="1" dirty="0" smtClean="0">
                <a:solidFill>
                  <a:srgbClr val="002060"/>
                </a:solidFill>
              </a:rPr>
            </a:br>
            <a:r>
              <a:rPr lang="ru-RU" sz="2400" b="1" dirty="0" smtClean="0">
                <a:solidFill>
                  <a:srgbClr val="002060"/>
                </a:solidFill>
              </a:rPr>
              <a:t/>
            </a:r>
            <a:br>
              <a:rPr lang="ru-RU" sz="2400" b="1" dirty="0" smtClean="0">
                <a:solidFill>
                  <a:srgbClr val="002060"/>
                </a:solidFill>
              </a:rPr>
            </a:br>
            <a:r>
              <a:rPr lang="ru-RU" sz="2400" b="1" dirty="0" smtClean="0">
                <a:solidFill>
                  <a:srgbClr val="002060"/>
                </a:solidFill>
              </a:rPr>
              <a:t>4. Нетрадиционные </a:t>
            </a:r>
            <a:r>
              <a:rPr lang="ru-RU" sz="2400" b="1" dirty="0">
                <a:solidFill>
                  <a:srgbClr val="002060"/>
                </a:solidFill>
              </a:rPr>
              <a:t>объекты </a:t>
            </a:r>
            <a:r>
              <a:rPr lang="ru-RU" sz="2400" b="1" dirty="0" smtClean="0">
                <a:solidFill>
                  <a:srgbClr val="002060"/>
                </a:solidFill>
              </a:rPr>
              <a:t>ИС.</a:t>
            </a:r>
            <a:br>
              <a:rPr lang="ru-RU" sz="2400" b="1" dirty="0" smtClean="0">
                <a:solidFill>
                  <a:srgbClr val="002060"/>
                </a:solidFill>
              </a:rPr>
            </a:br>
            <a:r>
              <a:rPr lang="ru-RU" sz="2400" b="1" dirty="0" smtClean="0">
                <a:solidFill>
                  <a:srgbClr val="002060"/>
                </a:solidFill>
              </a:rPr>
              <a:t/>
            </a:r>
            <a:br>
              <a:rPr lang="ru-RU" sz="2400" b="1" dirty="0" smtClean="0">
                <a:solidFill>
                  <a:srgbClr val="002060"/>
                </a:solidFill>
              </a:rPr>
            </a:br>
            <a:r>
              <a:rPr lang="ru-RU" sz="2400" b="1" dirty="0" smtClean="0">
                <a:solidFill>
                  <a:srgbClr val="002060"/>
                </a:solidFill>
              </a:rPr>
              <a:t>5.</a:t>
            </a:r>
            <a:r>
              <a:rPr lang="ru-RU" sz="2400" b="1" dirty="0">
                <a:solidFill>
                  <a:srgbClr val="002060"/>
                </a:solidFill>
              </a:rPr>
              <a:t> Средства индивидуализации юридических лиц, предприятий, товаров и услуг</a:t>
            </a:r>
            <a:r>
              <a:rPr lang="ru-RU" sz="2400" b="1" dirty="0" smtClean="0">
                <a:solidFill>
                  <a:srgbClr val="002060"/>
                </a:solidFill>
              </a:rPr>
              <a:t>.</a:t>
            </a:r>
          </a:p>
          <a:p>
            <a:pPr algn="ctr">
              <a:tabLst>
                <a:tab pos="354013" algn="l"/>
              </a:tabLst>
            </a:pPr>
            <a:endParaRPr lang="ru-RU" sz="2400" b="1" dirty="0" smtClean="0">
              <a:solidFill>
                <a:srgbClr val="002060"/>
              </a:solidFill>
            </a:endParaRPr>
          </a:p>
          <a:p>
            <a:pPr algn="ctr">
              <a:tabLst>
                <a:tab pos="354013" algn="l"/>
              </a:tabLst>
            </a:pPr>
            <a:r>
              <a:rPr lang="ru-RU" b="1" dirty="0" smtClean="0">
                <a:solidFill>
                  <a:srgbClr val="002060"/>
                </a:solidFill>
              </a:rPr>
              <a:t/>
            </a:r>
            <a:br>
              <a:rPr lang="ru-RU" b="1" dirty="0" smtClean="0">
                <a:solidFill>
                  <a:srgbClr val="002060"/>
                </a:solidFill>
              </a:rPr>
            </a:br>
            <a:endParaRPr lang="ru-RU" b="1" dirty="0">
              <a:solidFill>
                <a:srgbClr val="002060"/>
              </a:solidFill>
            </a:endParaRPr>
          </a:p>
        </p:txBody>
      </p:sp>
      <p:sp>
        <p:nvSpPr>
          <p:cNvPr id="4" name="Заголовок 1"/>
          <p:cNvSpPr>
            <a:spLocks noGrp="1"/>
          </p:cNvSpPr>
          <p:nvPr>
            <p:ph type="title"/>
          </p:nvPr>
        </p:nvSpPr>
        <p:spPr>
          <a:xfrm>
            <a:off x="0" y="0"/>
            <a:ext cx="9144000" cy="90872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pPr>
              <a:lnSpc>
                <a:spcPct val="70000"/>
              </a:lnSpc>
            </a:pPr>
            <a:r>
              <a:rPr lang="ru-RU" b="1" dirty="0" smtClean="0">
                <a:solidFill>
                  <a:srgbClr val="C00000"/>
                </a:solidFill>
              </a:rPr>
              <a:t/>
            </a:r>
            <a:br>
              <a:rPr lang="ru-RU" b="1" dirty="0" smtClean="0">
                <a:solidFill>
                  <a:srgbClr val="C00000"/>
                </a:solidFill>
              </a:rPr>
            </a:br>
            <a:r>
              <a:rPr lang="ru-RU" sz="3600" b="1" dirty="0" smtClean="0">
                <a:solidFill>
                  <a:srgbClr val="C00000"/>
                </a:solidFill>
              </a:rPr>
              <a:t>Интеллектуальная собственность  (ИС)</a:t>
            </a:r>
            <a:br>
              <a:rPr lang="ru-RU" sz="3600" b="1" dirty="0" smtClean="0">
                <a:solidFill>
                  <a:srgbClr val="C00000"/>
                </a:solidFill>
              </a:rPr>
            </a:br>
            <a:r>
              <a:rPr lang="ru-RU" sz="3600" b="1" dirty="0" smtClean="0">
                <a:solidFill>
                  <a:srgbClr val="C00000"/>
                </a:solidFill>
              </a:rPr>
              <a:t>и интеллектуальные права (ИП)</a:t>
            </a:r>
            <a:r>
              <a:rPr lang="ru-RU" b="1" dirty="0" smtClean="0"/>
              <a:t/>
            </a:r>
            <a:br>
              <a:rPr lang="ru-RU" b="1" dirty="0" smtClean="0"/>
            </a:br>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Интеллектуальная собственность: объекты"/>
          <p:cNvPicPr>
            <a:picLocks noChangeAspect="1" noChangeArrowheads="1"/>
          </p:cNvPicPr>
          <p:nvPr/>
        </p:nvPicPr>
        <p:blipFill>
          <a:blip r:embed="rId2" cstate="print"/>
          <a:srcRect/>
          <a:stretch>
            <a:fillRect/>
          </a:stretch>
        </p:blipFill>
        <p:spPr bwMode="auto">
          <a:xfrm>
            <a:off x="0" y="908721"/>
            <a:ext cx="9144000" cy="5949280"/>
          </a:xfrm>
          <a:prstGeom prst="rect">
            <a:avLst/>
          </a:prstGeom>
        </p:spPr>
        <p:style>
          <a:lnRef idx="1">
            <a:schemeClr val="accent6"/>
          </a:lnRef>
          <a:fillRef idx="2">
            <a:schemeClr val="accent6"/>
          </a:fillRef>
          <a:effectRef idx="1">
            <a:schemeClr val="accent6"/>
          </a:effectRef>
          <a:fontRef idx="minor">
            <a:schemeClr val="dk1"/>
          </a:fontRef>
        </p:style>
      </p:pic>
      <p:sp>
        <p:nvSpPr>
          <p:cNvPr id="4" name="Заголовок 1"/>
          <p:cNvSpPr>
            <a:spLocks noGrp="1"/>
          </p:cNvSpPr>
          <p:nvPr>
            <p:ph type="title"/>
          </p:nvPr>
        </p:nvSpPr>
        <p:spPr>
          <a:xfrm>
            <a:off x="0" y="0"/>
            <a:ext cx="9144000" cy="836712"/>
          </a:xfrm>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fontScale="90000"/>
          </a:bodyPr>
          <a:lstStyle/>
          <a:p>
            <a:pPr>
              <a:lnSpc>
                <a:spcPct val="70000"/>
              </a:lnSpc>
            </a:pPr>
            <a:r>
              <a:rPr lang="ru-RU" b="1" dirty="0" smtClean="0">
                <a:solidFill>
                  <a:srgbClr val="C00000"/>
                </a:solidFill>
              </a:rPr>
              <a:t/>
            </a:r>
            <a:br>
              <a:rPr lang="ru-RU" b="1" dirty="0" smtClean="0">
                <a:solidFill>
                  <a:srgbClr val="C00000"/>
                </a:solidFill>
              </a:rPr>
            </a:br>
            <a:r>
              <a:rPr lang="ru-RU" sz="3600" b="1" dirty="0" smtClean="0">
                <a:solidFill>
                  <a:srgbClr val="C00000"/>
                </a:solidFill>
              </a:rPr>
              <a:t>Интеллектуальная собственность  (ИС)</a:t>
            </a:r>
            <a:br>
              <a:rPr lang="ru-RU" sz="3600" b="1" dirty="0" smtClean="0">
                <a:solidFill>
                  <a:srgbClr val="C00000"/>
                </a:solidFill>
              </a:rPr>
            </a:br>
            <a:r>
              <a:rPr lang="ru-RU" sz="3600" b="1" dirty="0" smtClean="0">
                <a:solidFill>
                  <a:srgbClr val="C00000"/>
                </a:solidFill>
              </a:rPr>
              <a:t>и интеллектуальные права (ИП)</a:t>
            </a:r>
            <a:r>
              <a:rPr lang="ru-RU" b="1" dirty="0" smtClean="0"/>
              <a:t/>
            </a:r>
            <a:br>
              <a:rPr lang="ru-RU" b="1" dirty="0" smtClean="0"/>
            </a:br>
            <a:endParaRPr lang="ru-RU"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781</TotalTime>
  <Words>1246</Words>
  <Application>Microsoft Office PowerPoint</Application>
  <PresentationFormat>Экран (4:3)</PresentationFormat>
  <Paragraphs>305</Paragraphs>
  <Slides>52</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52</vt:i4>
      </vt:variant>
    </vt:vector>
  </HeadingPairs>
  <TitlesOfParts>
    <vt:vector size="53" baseType="lpstr">
      <vt:lpstr>Тема Office</vt:lpstr>
      <vt:lpstr>Актуальные проблемы правовой защиты интеллектуальной собственности (ИС)</vt:lpstr>
      <vt:lpstr>Подотрасли гражданского права</vt:lpstr>
      <vt:lpstr> 1. Понятие  ИС: ее составляющие и правовая база </vt:lpstr>
      <vt:lpstr>Слайд 4</vt:lpstr>
      <vt:lpstr> Интеллектуальная собственность  (ИС) и интеллектуальные права (ИП) </vt:lpstr>
      <vt:lpstr> Интеллектуальная собственность  (ИС) и интеллектуальные права (ИП) </vt:lpstr>
      <vt:lpstr> Интеллектуальная собственность  (ИС) и интеллектуальные права (ИП) </vt:lpstr>
      <vt:lpstr> Интеллектуальная собственность  (ИС) и интеллектуальные права (ИП) </vt:lpstr>
      <vt:lpstr> Интеллектуальная собственность  (ИС) и интеллектуальные права (ИП) </vt:lpstr>
      <vt:lpstr> Интеллектуальные права (ИП) </vt:lpstr>
      <vt:lpstr> Интеллектуальные права (ИП) </vt:lpstr>
      <vt:lpstr> Интеллектуальные права (ИП) </vt:lpstr>
      <vt:lpstr>ИНТЕЛЛЕКТУАЛЬНАЯ СОБСТВЕННОСТЬ</vt:lpstr>
      <vt:lpstr>ИНТЕЛЛЕКТУАЛЬНАЯ СОБСТВЕННОСТЬ</vt:lpstr>
      <vt:lpstr>ИНТЕЛЛЕКТУАЛЬНАЯ СОБСТВЕННОСТЬ</vt:lpstr>
      <vt:lpstr>ИНТЕЛЛЕКТУАЛЬНАЯ СОБСТВЕННОСТЬ</vt:lpstr>
      <vt:lpstr>ИНТЕЛЛЕКТУАЛЬНАЯ СОБСТВЕННОСТЬ</vt:lpstr>
      <vt:lpstr>Интеллектуальная собственность  (ИС) в национальном и международном праве</vt:lpstr>
      <vt:lpstr>ВОИС</vt:lpstr>
      <vt:lpstr>ВОИС</vt:lpstr>
      <vt:lpstr>ВОИС</vt:lpstr>
      <vt:lpstr>В О И С</vt:lpstr>
      <vt:lpstr>ЗАЩИТА АВТОРСКИХ ПРАВ</vt:lpstr>
      <vt:lpstr>ЗАЩИТА АВТОРСКИХ ПРАВ</vt:lpstr>
      <vt:lpstr>ЗАЩИТА АВТОРСКИХ ПРАВ</vt:lpstr>
      <vt:lpstr>ЗАЩИТА АВТОРСКИХ ПРАВ</vt:lpstr>
      <vt:lpstr>ЗАЩИТА АВТОРСКИХ ПРАВ</vt:lpstr>
      <vt:lpstr>ЗАЩИТА АВТОРСКИХ ПРАВ</vt:lpstr>
      <vt:lpstr>ЗАЩИТА АВТОРСКИХ ПРАВ</vt:lpstr>
      <vt:lpstr>ЗАЩИТА АВТОРСКИХ ПРАВ</vt:lpstr>
      <vt:lpstr>ЗАЩИТА АВТОРСКИХ ПРАВ</vt:lpstr>
      <vt:lpstr>ЗАЩИТА АВТОРСКИХ ПРАВ</vt:lpstr>
      <vt:lpstr>АВТОРСКОЕ ПРАВО (АП)</vt:lpstr>
      <vt:lpstr>НАЦИОНАЛЬНАЯ ПРАВОВАЯ БАЗА (АП)</vt:lpstr>
      <vt:lpstr>АВТОРСКОЕ ПРАВО (АП)</vt:lpstr>
      <vt:lpstr>АВТОРСКОЕ ПРАВО (АП)</vt:lpstr>
      <vt:lpstr>АВТОРСКОЕ ПРАВО (АП)</vt:lpstr>
      <vt:lpstr>АВТОРСКОЕ ПРАВО (АП)</vt:lpstr>
      <vt:lpstr>АВТОРСКОЕ ПРАВО (АП)</vt:lpstr>
      <vt:lpstr>НАЦИОНАЛЬНАЯ ПРАВОВАЯ БАЗА (АП)</vt:lpstr>
      <vt:lpstr>НАЦИОНАЛЬНАЯ ПРАВОВАЯ БАЗА (АП)</vt:lpstr>
      <vt:lpstr>НАЦИОНАЛЬНАЯ ПРАВОВАЯ БАЗА (АП)</vt:lpstr>
      <vt:lpstr>НАЦИОНАЛЬНАЯ ПРАВОВАЯ БАЗА (АП)</vt:lpstr>
      <vt:lpstr>Международная правовая основа АП</vt:lpstr>
      <vt:lpstr>2. История развития ИС</vt:lpstr>
      <vt:lpstr>Слайд 46</vt:lpstr>
      <vt:lpstr>Слайд 47</vt:lpstr>
      <vt:lpstr>Слайд 48</vt:lpstr>
      <vt:lpstr>Слайд 49</vt:lpstr>
      <vt:lpstr>Слайд 50</vt:lpstr>
      <vt:lpstr>Слайд 51</vt:lpstr>
      <vt:lpstr>Слайд 52</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АКТУАЛЬНЫЕ ПРОБЛЕМЫ ПРАВОВОЙ ЗАЩИТЫ ИНТЕЛЛЕКТУАЛЬНОЙ СОБСТВЕННОСТИ</dc:title>
  <dc:creator>Улезько ВВ</dc:creator>
  <cp:lastModifiedBy>УВВ</cp:lastModifiedBy>
  <cp:revision>129</cp:revision>
  <dcterms:created xsi:type="dcterms:W3CDTF">2017-02-13T01:32:18Z</dcterms:created>
  <dcterms:modified xsi:type="dcterms:W3CDTF">2021-03-01T23:22:34Z</dcterms:modified>
</cp:coreProperties>
</file>