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8" r:id="rId4"/>
    <p:sldId id="259" r:id="rId5"/>
    <p:sldId id="257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7ACBA95-D964-4442-BC80-D2AD61C57FCE}">
          <p14:sldIdLst>
            <p14:sldId id="256"/>
          </p14:sldIdLst>
        </p14:section>
        <p14:section name="Раздел оглавления" id="{BA341869-AD30-45E5-B26F-24ACFAFEAFAB}">
          <p14:sldIdLst>
            <p14:sldId id="274"/>
          </p14:sldIdLst>
        </p14:section>
        <p14:section name="Понятие алгоритма" id="{ACF93472-31C6-4BD6-900C-AB43AF1AA836}">
          <p14:sldIdLst>
            <p14:sldId id="268"/>
            <p14:sldId id="259"/>
            <p14:sldId id="257"/>
            <p14:sldId id="260"/>
          </p14:sldIdLst>
        </p14:section>
        <p14:section name="Запись алгоритма" id="{B9AC5D90-51B0-4CF7-8855-A8AD3A5C0811}">
          <p14:sldIdLst>
            <p14:sldId id="269"/>
            <p14:sldId id="261"/>
            <p14:sldId id="262"/>
            <p14:sldId id="263"/>
            <p14:sldId id="264"/>
            <p14:sldId id="265"/>
          </p14:sldIdLst>
        </p14:section>
        <p14:section name="Структура алгоритма" id="{18E9E8E2-C9F3-42DB-8CA6-4731AC5E6501}">
          <p14:sldIdLst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y_xiii" initials="y" lastIdx="2" clrIdx="0">
    <p:extLst>
      <p:ext uri="{19B8F6BF-5375-455C-9EA6-DF929625EA0E}">
        <p15:presenceInfo xmlns:p15="http://schemas.microsoft.com/office/powerpoint/2012/main" userId="yury_xii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86449" autoAdjust="0"/>
  </p:normalViewPr>
  <p:slideViewPr>
    <p:cSldViewPr snapToGrid="0">
      <p:cViewPr varScale="1">
        <p:scale>
          <a:sx n="97" d="100"/>
          <a:sy n="97" d="100"/>
        </p:scale>
        <p:origin x="258" y="78"/>
      </p:cViewPr>
      <p:guideLst/>
    </p:cSldViewPr>
  </p:slideViewPr>
  <p:outlineViewPr>
    <p:cViewPr>
      <p:scale>
        <a:sx n="33" d="100"/>
        <a:sy n="33" d="100"/>
      </p:scale>
      <p:origin x="0" y="-3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60721-09FA-4745-B93B-F75660541B7B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FE5D6-3E43-4789-8E9E-02921930F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21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FE5D6-3E43-4789-8E9E-02921930F8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4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gfgfgsdgvdgfd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FE5D6-3E43-4789-8E9E-02921930F82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9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FE5D6-3E43-4789-8E9E-02921930F8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0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FE5D6-3E43-4789-8E9E-02921930F8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62B-3D0D-44B7-B408-E7EE8291A22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5F0-0689-4095-9E6C-6B2A2B3BA65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410B-26BE-4BF6-9AE5-855AA8417CDA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D8E5-E054-4F87-AF52-17DFE75F3E7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94EF-B49E-4B7B-8291-87603008736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D852-20FD-48A6-ABCD-AA9AC57EA1E7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7EB-0E58-4EFA-A01B-BB55D70F619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441F-00FF-4AE0-884C-785CCD238D9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BEA-6B7E-4012-A753-07D1D8949B3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1661-2ACC-4B94-8012-699CFBB295E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FECC-3906-4F30-B056-E81328ECD0E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57E9-EA30-4FD8-98F5-238D6AA1F28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BFA7-84C9-4C44-AC9B-75C9F94C61F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E1B-43B0-4D38-BF25-E90163F4A35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95A-56C8-4BB1-BDAB-34BB779A4E9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3805-8C5E-4A1F-A652-F513567B1D6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FBC8-F1E0-408D-AADD-7B4DB2703967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6412F1-DF97-4B16-B47D-F13292224F9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6.png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A70F0-2A91-4C7A-887D-9CDD2D0FC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61BA35-3A49-41CC-B1BC-EF9591121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7143" y="4777382"/>
            <a:ext cx="3517713" cy="1086524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ru-RU" sz="1400" dirty="0">
                <a:hlinkClick r:id="rId2" action="ppaction://hlinksldjump"/>
              </a:rPr>
              <a:t>Понятие алгоритма</a:t>
            </a:r>
            <a:endParaRPr lang="ru-RU" sz="1400" dirty="0"/>
          </a:p>
          <a:p>
            <a:pPr marL="457200" indent="-457200">
              <a:buAutoNum type="arabicPeriod"/>
            </a:pPr>
            <a:r>
              <a:rPr lang="ru-RU" sz="1400" dirty="0">
                <a:hlinkClick r:id="rId3" action="ppaction://hlinksldjump"/>
              </a:rPr>
              <a:t>Запись алгоритма</a:t>
            </a:r>
            <a:endParaRPr lang="ru-RU" sz="1400" dirty="0"/>
          </a:p>
          <a:p>
            <a:pPr marL="457200" indent="-457200">
              <a:buAutoNum type="arabicPeriod"/>
            </a:pPr>
            <a:r>
              <a:rPr lang="ru-RU" sz="1400" dirty="0">
                <a:hlinkClick r:id="rId4" action="ppaction://hlinksldjump"/>
              </a:rPr>
              <a:t>Структуры алгоритмов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609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47911-8739-40B4-A1C9-149732F5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0D201-07DC-402E-B41C-584D0AA5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44" y="1853248"/>
            <a:ext cx="9169009" cy="439515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Если алгоритм предназначен для исполнителя-человека, то для его записи может использоваться </a:t>
            </a:r>
            <a:r>
              <a:rPr lang="ru-RU" b="1" dirty="0"/>
              <a:t>естественный язык</a:t>
            </a:r>
            <a:r>
              <a:rPr lang="ru-RU" dirty="0"/>
              <a:t>, лишь бы запись отражала все основные особенности алгоритма. </a:t>
            </a:r>
          </a:p>
          <a:p>
            <a:r>
              <a:rPr lang="ru-RU" b="1" dirty="0"/>
              <a:t>Блок-схемы</a:t>
            </a:r>
            <a:r>
              <a:rPr lang="ru-RU" dirty="0"/>
              <a:t> представляют алгоритм в наглядной графической форме. Команды алгоритма помещаются внутрь блоков, соединенных стрелками, показывающими очередность выполнения команд алгоритма.</a:t>
            </a:r>
          </a:p>
          <a:p>
            <a:r>
              <a:rPr lang="ru-RU" b="1" dirty="0"/>
              <a:t>Псевдокод</a:t>
            </a:r>
            <a:r>
              <a:rPr lang="ru-RU" dirty="0"/>
              <a:t> представляет собой систему обозначений и правил, предназначенную для единообразной записи алгоритмов. </a:t>
            </a:r>
          </a:p>
          <a:p>
            <a:r>
              <a:rPr lang="ru-RU" dirty="0"/>
              <a:t>На практике в качестве исполнителей алгоритмов используются ЭВМ. Следовательно, язык для записи алгоритма должен быть формализован. Такой язык принято называть </a:t>
            </a:r>
            <a:r>
              <a:rPr lang="ru-RU" b="1" dirty="0"/>
              <a:t>языком программирования</a:t>
            </a:r>
            <a:r>
              <a:rPr lang="ru-RU" dirty="0"/>
              <a:t>, а запись алгоритма на этом языке — </a:t>
            </a:r>
            <a:r>
              <a:rPr lang="ru-RU" b="1" dirty="0"/>
              <a:t>программой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b="1" dirty="0"/>
              <a:t>языках программирования высокого уровня</a:t>
            </a:r>
            <a:r>
              <a:rPr lang="ru-RU" dirty="0"/>
              <a:t> принята символическая форма записи, близкая к общепринятой математической. Выражение на языке программирования задает правило вычисления некоторого значения.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Структурные компоненты выражения приведены на следующем слайде.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8F006-163D-4BCD-B5EC-C52E4341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102" y="6405282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A3BB5D-7A93-4695-AA55-53222EFD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C712-714B-447F-9744-F8D0131A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Структурные компоненты выражения</a:t>
            </a:r>
            <a:endParaRPr lang="ru-RU" dirty="0"/>
          </a:p>
        </p:txBody>
      </p:sp>
      <p:pic>
        <p:nvPicPr>
          <p:cNvPr id="14" name="Объект 13" descr="Дом">
            <a:hlinkClick r:id="rId2" action="ppaction://hlinksldjump"/>
            <a:extLst>
              <a:ext uri="{FF2B5EF4-FFF2-40B4-BE49-F238E27FC236}">
                <a16:creationId xmlns:a16="http://schemas.microsoft.com/office/drawing/2014/main" id="{3C12D3EB-CD88-4C43-BF8B-1277FE6E1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2629" y="5342825"/>
            <a:ext cx="914400" cy="9144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87454F-EC93-437C-BF7A-866DF3A15F47}"/>
              </a:ext>
            </a:extLst>
          </p:cNvPr>
          <p:cNvSpPr/>
          <p:nvPr/>
        </p:nvSpPr>
        <p:spPr>
          <a:xfrm>
            <a:off x="4726742" y="2306541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4885A5-EF18-4B08-A944-0121EDFF4E29}"/>
              </a:ext>
            </a:extLst>
          </p:cNvPr>
          <p:cNvSpPr/>
          <p:nvPr/>
        </p:nvSpPr>
        <p:spPr>
          <a:xfrm>
            <a:off x="6993589" y="3030560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4D51E4-0FD0-4A0E-A950-9E9ED07B7293}"/>
              </a:ext>
            </a:extLst>
          </p:cNvPr>
          <p:cNvSpPr/>
          <p:nvPr/>
        </p:nvSpPr>
        <p:spPr>
          <a:xfrm>
            <a:off x="6993589" y="3858954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Скобки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69B8C6-5160-4E46-964B-EC0DA4FDDBE0}"/>
              </a:ext>
            </a:extLst>
          </p:cNvPr>
          <p:cNvSpPr/>
          <p:nvPr/>
        </p:nvSpPr>
        <p:spPr>
          <a:xfrm>
            <a:off x="2539103" y="3850978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Знаки операций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DB701A-FE8B-4199-A6F1-28C31B4B8351}"/>
              </a:ext>
            </a:extLst>
          </p:cNvPr>
          <p:cNvSpPr/>
          <p:nvPr/>
        </p:nvSpPr>
        <p:spPr>
          <a:xfrm>
            <a:off x="2539103" y="3055690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Константы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753CC36-9ED9-4BF5-90C0-E234182DAD54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5277618" y="2856020"/>
            <a:ext cx="818382" cy="474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B3E1ED3-CF14-485D-82C4-84B91A72A7B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6096000" y="2856020"/>
            <a:ext cx="897589" cy="449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AE0DA52-13E2-428B-A93C-452B3FBFF831}"/>
              </a:ext>
            </a:extLst>
          </p:cNvPr>
          <p:cNvCxnSpPr>
            <a:endCxn id="7" idx="3"/>
          </p:cNvCxnSpPr>
          <p:nvPr/>
        </p:nvCxnSpPr>
        <p:spPr>
          <a:xfrm flipH="1">
            <a:off x="5277618" y="2856020"/>
            <a:ext cx="818381" cy="1269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0AD0B1B-8099-45D4-ABFF-AA45EBEBB0CD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6096000" y="2856020"/>
            <a:ext cx="897589" cy="1277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35B5D4E9-9562-48E4-BA31-EFF84385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7287" y="6405282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A027F974-03A6-4020-8540-959CB6BB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C1D64-B5B9-4596-97C5-AF04FEC1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DB5EE-DFD6-4704-A399-6F590590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48" y="1465689"/>
            <a:ext cx="4013973" cy="4071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Действия в арифметическом выражении выполняются слева направо с соблюдением приоритета операций. При одинаковом приоритете, выполняется операция, стоящая левее.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78B0D0-13C7-4CE5-A436-ED1AE5630DC0}"/>
              </a:ext>
            </a:extLst>
          </p:cNvPr>
          <p:cNvSpPr/>
          <p:nvPr/>
        </p:nvSpPr>
        <p:spPr>
          <a:xfrm>
            <a:off x="6961917" y="5810772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6. =, &lt;&gt;, , &lt;=, &gt;=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7DE379A-0760-4B06-9EC0-117430E091F8}"/>
              </a:ext>
            </a:extLst>
          </p:cNvPr>
          <p:cNvSpPr/>
          <p:nvPr/>
        </p:nvSpPr>
        <p:spPr>
          <a:xfrm>
            <a:off x="6951675" y="5146644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5. +, -, OR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0C0714-88C8-4F31-B4D8-832651D65B56}"/>
              </a:ext>
            </a:extLst>
          </p:cNvPr>
          <p:cNvSpPr/>
          <p:nvPr/>
        </p:nvSpPr>
        <p:spPr>
          <a:xfrm>
            <a:off x="6961917" y="4482516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4. *, /, DIV, MOD, AND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50E989-00CE-49F3-86BD-2FD07B48E5F8}"/>
              </a:ext>
            </a:extLst>
          </p:cNvPr>
          <p:cNvSpPr/>
          <p:nvPr/>
        </p:nvSpPr>
        <p:spPr>
          <a:xfrm>
            <a:off x="6961917" y="3818388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3. NOT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6F0903-E7A7-4766-ADFE-0B9B89C05E69}"/>
              </a:ext>
            </a:extLst>
          </p:cNvPr>
          <p:cNvSpPr/>
          <p:nvPr/>
        </p:nvSpPr>
        <p:spPr>
          <a:xfrm>
            <a:off x="6951676" y="3154260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2. Вычисление функций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A6BDBCC-2AF0-462D-9C5A-D6F45235C3FE}"/>
              </a:ext>
            </a:extLst>
          </p:cNvPr>
          <p:cNvSpPr/>
          <p:nvPr/>
        </p:nvSpPr>
        <p:spPr>
          <a:xfrm>
            <a:off x="6951676" y="2490132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1. Действия в скобках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E83467-C08A-4461-AF8C-24BBB4F0A0C0}"/>
              </a:ext>
            </a:extLst>
          </p:cNvPr>
          <p:cNvSpPr/>
          <p:nvPr/>
        </p:nvSpPr>
        <p:spPr>
          <a:xfrm>
            <a:off x="4726742" y="1802224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ПРИОРИТЕТ ОПЕРАЦИЙ </a:t>
            </a:r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D8A9E197-50D6-449E-A333-2490B327D8B2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6317254" y="2130449"/>
            <a:ext cx="413169" cy="855676"/>
          </a:xfrm>
          <a:prstGeom prst="curved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4329F35D-D12C-4380-9004-ABCC5DAAFF23}"/>
              </a:ext>
            </a:extLst>
          </p:cNvPr>
          <p:cNvCxnSpPr>
            <a:stCxn id="10" idx="2"/>
            <a:endCxn id="8" idx="1"/>
          </p:cNvCxnSpPr>
          <p:nvPr/>
        </p:nvCxnSpPr>
        <p:spPr>
          <a:xfrm rot="16200000" flipH="1">
            <a:off x="5985190" y="2462513"/>
            <a:ext cx="1077297" cy="855676"/>
          </a:xfrm>
          <a:prstGeom prst="curved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C02CFDED-5787-4952-B012-4C27B8EAFBEE}"/>
              </a:ext>
            </a:extLst>
          </p:cNvPr>
          <p:cNvCxnSpPr>
            <a:stCxn id="10" idx="2"/>
            <a:endCxn id="7" idx="1"/>
          </p:cNvCxnSpPr>
          <p:nvPr/>
        </p:nvCxnSpPr>
        <p:spPr>
          <a:xfrm rot="16200000" flipH="1">
            <a:off x="5658246" y="2789456"/>
            <a:ext cx="1741425" cy="865917"/>
          </a:xfrm>
          <a:prstGeom prst="curved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22382D9A-9665-4CA6-B899-DCF7E4A4BC1E}"/>
              </a:ext>
            </a:extLst>
          </p:cNvPr>
          <p:cNvCxnSpPr>
            <a:stCxn id="10" idx="2"/>
            <a:endCxn id="6" idx="1"/>
          </p:cNvCxnSpPr>
          <p:nvPr/>
        </p:nvCxnSpPr>
        <p:spPr>
          <a:xfrm rot="16200000" flipH="1">
            <a:off x="5326182" y="3121520"/>
            <a:ext cx="2405553" cy="865917"/>
          </a:xfrm>
          <a:prstGeom prst="curved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DBF42760-C0F8-469C-9AFE-97120555D4FE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4988997" y="3458705"/>
            <a:ext cx="3069681" cy="855675"/>
          </a:xfrm>
          <a:prstGeom prst="curved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CB85A8B4-3E08-43B1-AE0F-DE4068B53B24}"/>
              </a:ext>
            </a:extLst>
          </p:cNvPr>
          <p:cNvCxnSpPr>
            <a:stCxn id="10" idx="2"/>
            <a:endCxn id="4" idx="1"/>
          </p:cNvCxnSpPr>
          <p:nvPr/>
        </p:nvCxnSpPr>
        <p:spPr>
          <a:xfrm rot="16200000" flipH="1">
            <a:off x="4662054" y="3785648"/>
            <a:ext cx="3733809" cy="865917"/>
          </a:xfrm>
          <a:prstGeom prst="curved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F09F18FB-0818-4570-8661-020EC2E8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101" y="6474900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957AD8B-2790-4C4F-8E2D-D5E53004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45884-1DF7-454D-862E-9613DCF1FAAC}"/>
              </a:ext>
            </a:extLst>
          </p:cNvPr>
          <p:cNvSpPr txBox="1">
            <a:spLocks/>
          </p:cNvSpPr>
          <p:nvPr/>
        </p:nvSpPr>
        <p:spPr>
          <a:xfrm>
            <a:off x="3316192" y="3062057"/>
            <a:ext cx="6297591" cy="733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Структура алгоритма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CB0990-5D98-4AA9-98B5-B74B90D83D20}"/>
              </a:ext>
            </a:extLst>
          </p:cNvPr>
          <p:cNvSpPr/>
          <p:nvPr/>
        </p:nvSpPr>
        <p:spPr>
          <a:xfrm>
            <a:off x="3316192" y="2757956"/>
            <a:ext cx="285225" cy="30410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70A2EA06-C054-49E9-ACB6-904E89FF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7F8AC-66EB-4888-9F79-5F33B298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1496"/>
          </a:xfrm>
        </p:spPr>
        <p:txBody>
          <a:bodyPr/>
          <a:lstStyle/>
          <a:p>
            <a:r>
              <a:rPr lang="ru-RU" dirty="0"/>
              <a:t>Структура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EA8D0-44FC-4D29-BA79-E46A1C1A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502328"/>
            <a:ext cx="4396338" cy="576262"/>
          </a:xfrm>
        </p:spPr>
        <p:txBody>
          <a:bodyPr/>
          <a:lstStyle/>
          <a:p>
            <a:r>
              <a:rPr lang="ru-RU" dirty="0"/>
              <a:t>Простая команда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098DD-BD5B-495B-A46E-95D192ADB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111928"/>
            <a:ext cx="4396339" cy="24901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Простая</a:t>
            </a:r>
            <a:r>
              <a:rPr lang="ru-RU" dirty="0"/>
              <a:t> команда является элементарной структурной единицей любого алгоритма. Она обозначает один элементарный шаг переработки или отображения информации. </a:t>
            </a:r>
          </a:p>
          <a:p>
            <a:pPr marL="0" indent="0">
              <a:buNone/>
            </a:pPr>
            <a:r>
              <a:rPr lang="ru-RU" dirty="0"/>
              <a:t>Простая команда на языке схем алгоритма изображается в виде функционального блока, имеющего один вход и один выход.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C6B062-B663-4045-9010-6B80E05D9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502328"/>
            <a:ext cx="4396339" cy="576262"/>
          </a:xfrm>
        </p:spPr>
        <p:txBody>
          <a:bodyPr/>
          <a:lstStyle/>
          <a:p>
            <a:r>
              <a:rPr lang="ru-RU" dirty="0"/>
              <a:t>Составная команда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C7D613-6A40-4430-B185-361B70EC2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111928"/>
            <a:ext cx="4396339" cy="24901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Составные</a:t>
            </a:r>
            <a:r>
              <a:rPr lang="ru-RU" dirty="0"/>
              <a:t> команды образуются из простых команд и команды проверки условий. Команда </a:t>
            </a:r>
            <a:r>
              <a:rPr lang="ru-RU" b="1" dirty="0"/>
              <a:t>следования </a:t>
            </a:r>
            <a:r>
              <a:rPr lang="ru-RU" dirty="0"/>
              <a:t>образуется из последовательности команд.</a:t>
            </a:r>
          </a:p>
          <a:p>
            <a:pPr marL="0" indent="0">
              <a:buNone/>
            </a:pPr>
            <a:r>
              <a:rPr lang="ru-RU" dirty="0"/>
              <a:t>С помощью команды ветвления осуществляется выбор одного из двух возможных действий в зависимости от условия.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0F8E81-8921-43F8-A479-F0A60A26BC44}"/>
              </a:ext>
            </a:extLst>
          </p:cNvPr>
          <p:cNvSpPr/>
          <p:nvPr/>
        </p:nvSpPr>
        <p:spPr>
          <a:xfrm>
            <a:off x="2063692" y="4815280"/>
            <a:ext cx="1820411" cy="6207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1E1A066-9337-4954-AA05-34FCAA0943A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969703" y="5436066"/>
            <a:ext cx="4195" cy="327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2D57BCD-A93D-4477-9237-BF6DBBBB608D}"/>
              </a:ext>
            </a:extLst>
          </p:cNvPr>
          <p:cNvCxnSpPr>
            <a:cxnSpLocks/>
          </p:cNvCxnSpPr>
          <p:nvPr/>
        </p:nvCxnSpPr>
        <p:spPr>
          <a:xfrm flipH="1">
            <a:off x="2969703" y="4488110"/>
            <a:ext cx="4195" cy="327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омб 11">
            <a:extLst>
              <a:ext uri="{FF2B5EF4-FFF2-40B4-BE49-F238E27FC236}">
                <a16:creationId xmlns:a16="http://schemas.microsoft.com/office/drawing/2014/main" id="{6A70AE2B-195F-4816-870A-A49FE24942A4}"/>
              </a:ext>
            </a:extLst>
          </p:cNvPr>
          <p:cNvSpPr/>
          <p:nvPr/>
        </p:nvSpPr>
        <p:spPr>
          <a:xfrm>
            <a:off x="7466617" y="4518191"/>
            <a:ext cx="1312874" cy="52011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Условие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23D1982-D6DE-4940-9B70-584EAF7C0476}"/>
              </a:ext>
            </a:extLst>
          </p:cNvPr>
          <p:cNvSpPr/>
          <p:nvPr/>
        </p:nvSpPr>
        <p:spPr>
          <a:xfrm>
            <a:off x="6413801" y="5254305"/>
            <a:ext cx="1052816" cy="6207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Действие 1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EEBA481-3DB7-4C3F-85E0-C6657073898C}"/>
              </a:ext>
            </a:extLst>
          </p:cNvPr>
          <p:cNvSpPr/>
          <p:nvPr/>
        </p:nvSpPr>
        <p:spPr>
          <a:xfrm>
            <a:off x="8779491" y="5254305"/>
            <a:ext cx="1052816" cy="6207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Действие 2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441C54F0-238E-4598-ABC6-45EA6E541941}"/>
              </a:ext>
            </a:extLst>
          </p:cNvPr>
          <p:cNvCxnSpPr>
            <a:stCxn id="12" idx="1"/>
            <a:endCxn id="13" idx="0"/>
          </p:cNvCxnSpPr>
          <p:nvPr/>
        </p:nvCxnSpPr>
        <p:spPr>
          <a:xfrm rot="10800000" flipV="1">
            <a:off x="6940209" y="4778249"/>
            <a:ext cx="526408" cy="4760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45F7D616-A8E6-4C93-A8BF-077A0AE296D7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8779491" y="4778250"/>
            <a:ext cx="526408" cy="4760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A0E22BA-EB25-48E4-8152-8FEB69814B1D}"/>
              </a:ext>
            </a:extLst>
          </p:cNvPr>
          <p:cNvCxnSpPr>
            <a:endCxn id="12" idx="0"/>
          </p:cNvCxnSpPr>
          <p:nvPr/>
        </p:nvCxnSpPr>
        <p:spPr>
          <a:xfrm>
            <a:off x="8123054" y="4144161"/>
            <a:ext cx="0" cy="3740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DC809F0C-171D-48F8-8D7D-950AE2456EAD}"/>
              </a:ext>
            </a:extLst>
          </p:cNvPr>
          <p:cNvCxnSpPr>
            <a:stCxn id="13" idx="2"/>
            <a:endCxn id="14" idx="2"/>
          </p:cNvCxnSpPr>
          <p:nvPr/>
        </p:nvCxnSpPr>
        <p:spPr>
          <a:xfrm rot="16200000" flipH="1">
            <a:off x="8123054" y="4692246"/>
            <a:ext cx="12700" cy="2365690"/>
          </a:xfrm>
          <a:prstGeom prst="bentConnector3">
            <a:avLst>
              <a:gd name="adj1" fmla="val 305504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CAD4C1-93A5-4C3B-8D02-18B64EEB1BC3}"/>
              </a:ext>
            </a:extLst>
          </p:cNvPr>
          <p:cNvCxnSpPr/>
          <p:nvPr/>
        </p:nvCxnSpPr>
        <p:spPr>
          <a:xfrm>
            <a:off x="8123054" y="6258187"/>
            <a:ext cx="0" cy="292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A26865-FCE6-4E7D-B3D5-D749EBFB9830}"/>
              </a:ext>
            </a:extLst>
          </p:cNvPr>
          <p:cNvSpPr txBox="1"/>
          <p:nvPr/>
        </p:nvSpPr>
        <p:spPr>
          <a:xfrm>
            <a:off x="6940208" y="442794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141F79-0923-4A2D-B505-D663E37D3675}"/>
              </a:ext>
            </a:extLst>
          </p:cNvPr>
          <p:cNvSpPr txBox="1"/>
          <p:nvPr/>
        </p:nvSpPr>
        <p:spPr>
          <a:xfrm>
            <a:off x="8731641" y="442794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6FE3DB4-277B-421B-950C-49D8186C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597" y="6407071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9EF3D5CD-894B-43CB-B814-7FBE0A87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F4F3A-D6BC-4090-BD67-0DB853F6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55297"/>
          </a:xfrm>
        </p:spPr>
        <p:txBody>
          <a:bodyPr/>
          <a:lstStyle/>
          <a:p>
            <a:r>
              <a:rPr lang="ru-RU" dirty="0"/>
              <a:t>Структура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FDD983-7E80-450B-ACA0-8B0AAE59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536" y="3429000"/>
            <a:ext cx="4396338" cy="576262"/>
          </a:xfrm>
        </p:spPr>
        <p:txBody>
          <a:bodyPr/>
          <a:lstStyle/>
          <a:p>
            <a:r>
              <a:rPr lang="ru-RU" sz="1800" dirty="0"/>
              <a:t>Команда повторения с предусловием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CA314D-E899-46D2-B3C8-40BF4F05D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7536" y="4226522"/>
            <a:ext cx="4396339" cy="2241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Исполнение команды состоит в том, что сначала проверяется условие, и если оно соблюдено, то выполняется действие. После этого снова проверяется условие. Выполнение цикла завершается, когда условие перестает соблюдаться.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A42F55-E2CE-48B6-B28A-B0F9036CC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8719" y="3429000"/>
            <a:ext cx="4396339" cy="576262"/>
          </a:xfrm>
        </p:spPr>
        <p:txBody>
          <a:bodyPr/>
          <a:lstStyle/>
          <a:p>
            <a:r>
              <a:rPr lang="ru-RU" sz="1800" dirty="0"/>
              <a:t>Команда повторения с постусловием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340B7A-FA2C-4155-A8A9-D26EB5836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88719" y="4207865"/>
            <a:ext cx="4396339" cy="2241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Условие проверяется после выполнения команды. Повторное выполнение команды происходит, если условие не соблюдено. Действие, выполняемое в цикле, должно влиять на условие.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5211971-DC5A-4AF1-88EA-A68B8B0894E5}"/>
              </a:ext>
            </a:extLst>
          </p:cNvPr>
          <p:cNvSpPr txBox="1">
            <a:spLocks/>
          </p:cNvSpPr>
          <p:nvPr/>
        </p:nvSpPr>
        <p:spPr>
          <a:xfrm>
            <a:off x="1237536" y="1440694"/>
            <a:ext cx="4396338" cy="35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1800" dirty="0"/>
              <a:t>Команда повторения (цикл)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51AF8AF-6219-4A31-A95A-0B0770F66D1C}"/>
              </a:ext>
            </a:extLst>
          </p:cNvPr>
          <p:cNvSpPr txBox="1">
            <a:spLocks/>
          </p:cNvSpPr>
          <p:nvPr/>
        </p:nvSpPr>
        <p:spPr>
          <a:xfrm>
            <a:off x="1237535" y="1893566"/>
            <a:ext cx="4396339" cy="75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/>
              <a:t>Алгоритм может содержать серии многократно повторяемых команд. 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516CB288-2182-4521-AA9E-68AEB061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160" y="6409870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67C3BF18-EF67-4022-8E12-32831D7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4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709E5-F585-4EDE-AEEB-3C540481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D34D5-779B-47B5-A792-75DEEBC2A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/>
          <a:lstStyle/>
          <a:p>
            <a:r>
              <a:rPr lang="ru-RU" sz="1800" dirty="0"/>
              <a:t>Команда повторения с предусловием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AD16E7-EB05-4024-A53A-221CDF0A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1800" dirty="0"/>
              <a:t>Команда повторения с постусловием</a:t>
            </a:r>
          </a:p>
        </p:txBody>
      </p:sp>
      <p:sp>
        <p:nvSpPr>
          <p:cNvPr id="7" name="Ромб 6">
            <a:extLst>
              <a:ext uri="{FF2B5EF4-FFF2-40B4-BE49-F238E27FC236}">
                <a16:creationId xmlns:a16="http://schemas.microsoft.com/office/drawing/2014/main" id="{E1228B12-F93C-4DBC-8FCB-9B1BD4989EAB}"/>
              </a:ext>
            </a:extLst>
          </p:cNvPr>
          <p:cNvSpPr/>
          <p:nvPr/>
        </p:nvSpPr>
        <p:spPr>
          <a:xfrm>
            <a:off x="1460001" y="3247356"/>
            <a:ext cx="1312874" cy="52011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Условие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40AD00-525C-4781-B064-4B4A39D32072}"/>
              </a:ext>
            </a:extLst>
          </p:cNvPr>
          <p:cNvSpPr/>
          <p:nvPr/>
        </p:nvSpPr>
        <p:spPr>
          <a:xfrm>
            <a:off x="1590030" y="4062529"/>
            <a:ext cx="1052816" cy="6207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Действие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E0D054F-7D1A-44FE-A0CB-A794E02FD6C9}"/>
              </a:ext>
            </a:extLst>
          </p:cNvPr>
          <p:cNvCxnSpPr>
            <a:endCxn id="7" idx="0"/>
          </p:cNvCxnSpPr>
          <p:nvPr/>
        </p:nvCxnSpPr>
        <p:spPr>
          <a:xfrm>
            <a:off x="2116438" y="2873326"/>
            <a:ext cx="0" cy="3740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AA72942-C563-4AA7-9512-3DA0A96D6C6E}"/>
              </a:ext>
            </a:extLst>
          </p:cNvPr>
          <p:cNvCxnSpPr/>
          <p:nvPr/>
        </p:nvCxnSpPr>
        <p:spPr>
          <a:xfrm>
            <a:off x="2116438" y="3767474"/>
            <a:ext cx="0" cy="292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B8B089-8407-4060-B765-C0EDC943CA13}"/>
              </a:ext>
            </a:extLst>
          </p:cNvPr>
          <p:cNvSpPr txBox="1"/>
          <p:nvPr/>
        </p:nvSpPr>
        <p:spPr>
          <a:xfrm>
            <a:off x="2198736" y="37289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E24D0-2485-4218-8980-5DCB2FF75DC8}"/>
              </a:ext>
            </a:extLst>
          </p:cNvPr>
          <p:cNvSpPr txBox="1"/>
          <p:nvPr/>
        </p:nvSpPr>
        <p:spPr>
          <a:xfrm>
            <a:off x="2810789" y="317079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76ED6537-B58D-4EE4-8FE9-AE2E8C2FD77C}"/>
              </a:ext>
            </a:extLst>
          </p:cNvPr>
          <p:cNvCxnSpPr>
            <a:stCxn id="8" idx="2"/>
          </p:cNvCxnSpPr>
          <p:nvPr/>
        </p:nvCxnSpPr>
        <p:spPr>
          <a:xfrm rot="5400000" flipH="1">
            <a:off x="853613" y="3420491"/>
            <a:ext cx="1512525" cy="1013125"/>
          </a:xfrm>
          <a:prstGeom prst="bentConnector3">
            <a:avLst>
              <a:gd name="adj1" fmla="val -1511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77B7C44-C25E-4B9C-A36A-D10A930CB299}"/>
              </a:ext>
            </a:extLst>
          </p:cNvPr>
          <p:cNvCxnSpPr>
            <a:cxnSpLocks/>
          </p:cNvCxnSpPr>
          <p:nvPr/>
        </p:nvCxnSpPr>
        <p:spPr>
          <a:xfrm>
            <a:off x="1103313" y="3170790"/>
            <a:ext cx="8976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ABE69C21-6539-4137-A865-488BFC6C9F3A}"/>
              </a:ext>
            </a:extLst>
          </p:cNvPr>
          <p:cNvCxnSpPr>
            <a:stCxn id="7" idx="3"/>
          </p:cNvCxnSpPr>
          <p:nvPr/>
        </p:nvCxnSpPr>
        <p:spPr>
          <a:xfrm>
            <a:off x="2772875" y="3507415"/>
            <a:ext cx="618522" cy="63127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Ромб 43">
            <a:extLst>
              <a:ext uri="{FF2B5EF4-FFF2-40B4-BE49-F238E27FC236}">
                <a16:creationId xmlns:a16="http://schemas.microsoft.com/office/drawing/2014/main" id="{A9992B2F-BE76-40EA-B3A1-6933E69627DF}"/>
              </a:ext>
            </a:extLst>
          </p:cNvPr>
          <p:cNvSpPr/>
          <p:nvPr/>
        </p:nvSpPr>
        <p:spPr>
          <a:xfrm>
            <a:off x="6075500" y="4273812"/>
            <a:ext cx="1312874" cy="52011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Условие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842B42B8-ECA8-4BD1-83FB-FF60DDFA29D6}"/>
              </a:ext>
            </a:extLst>
          </p:cNvPr>
          <p:cNvSpPr/>
          <p:nvPr/>
        </p:nvSpPr>
        <p:spPr>
          <a:xfrm>
            <a:off x="6205529" y="3294834"/>
            <a:ext cx="1052816" cy="6207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Действие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8E4DE97-F34D-492D-B9EA-038FE7677BEF}"/>
              </a:ext>
            </a:extLst>
          </p:cNvPr>
          <p:cNvCxnSpPr>
            <a:endCxn id="44" idx="0"/>
          </p:cNvCxnSpPr>
          <p:nvPr/>
        </p:nvCxnSpPr>
        <p:spPr>
          <a:xfrm>
            <a:off x="6731937" y="3899782"/>
            <a:ext cx="0" cy="3740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E5B5F24-6AA4-47BE-9124-E81F5ED9860A}"/>
              </a:ext>
            </a:extLst>
          </p:cNvPr>
          <p:cNvCxnSpPr/>
          <p:nvPr/>
        </p:nvCxnSpPr>
        <p:spPr>
          <a:xfrm>
            <a:off x="6731937" y="4793930"/>
            <a:ext cx="0" cy="2922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48619F-1B9E-422C-BC45-345906DBF4E4}"/>
              </a:ext>
            </a:extLst>
          </p:cNvPr>
          <p:cNvSpPr txBox="1"/>
          <p:nvPr/>
        </p:nvSpPr>
        <p:spPr>
          <a:xfrm>
            <a:off x="6814235" y="475538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8C480B-5D57-4B72-B92E-66A91E8CDB57}"/>
              </a:ext>
            </a:extLst>
          </p:cNvPr>
          <p:cNvSpPr txBox="1"/>
          <p:nvPr/>
        </p:nvSpPr>
        <p:spPr>
          <a:xfrm>
            <a:off x="5785195" y="416453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8F17012-6A71-48E1-994E-2450E817526B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731937" y="2972799"/>
            <a:ext cx="0" cy="3220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F655F306-FC76-4D98-866B-B6DF34122FC3}"/>
              </a:ext>
            </a:extLst>
          </p:cNvPr>
          <p:cNvCxnSpPr>
            <a:stCxn id="44" idx="1"/>
          </p:cNvCxnSpPr>
          <p:nvPr/>
        </p:nvCxnSpPr>
        <p:spPr>
          <a:xfrm rot="10800000">
            <a:off x="5654496" y="3133817"/>
            <a:ext cx="421004" cy="14000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BF57FC41-1417-454A-B6B8-64BF4AC62CE4}"/>
              </a:ext>
            </a:extLst>
          </p:cNvPr>
          <p:cNvCxnSpPr/>
          <p:nvPr/>
        </p:nvCxnSpPr>
        <p:spPr>
          <a:xfrm>
            <a:off x="5654495" y="3133816"/>
            <a:ext cx="9874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F6D3C1BD-63A0-4DE4-A70F-AD8B8180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597" y="6405282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9A17283-A611-432C-A899-EAC815DF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C7603-3F3A-47EE-AA01-7B8F5E35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739"/>
            <a:ext cx="12191999" cy="3349261"/>
          </a:xfrm>
        </p:spPr>
        <p:txBody>
          <a:bodyPr/>
          <a:lstStyle/>
          <a:p>
            <a:pPr algn="ctr"/>
            <a:r>
              <a:rPr lang="ru-RU" sz="2000" dirty="0"/>
              <a:t>Доклад по теме </a:t>
            </a:r>
            <a:r>
              <a:rPr lang="en-US" sz="2000" dirty="0"/>
              <a:t>“</a:t>
            </a:r>
            <a:r>
              <a:rPr lang="ru-RU" sz="2000" dirty="0"/>
              <a:t>Алгоритмы</a:t>
            </a:r>
            <a:r>
              <a:rPr lang="en-US" sz="2000" dirty="0"/>
              <a:t>”</a:t>
            </a:r>
            <a:r>
              <a:rPr lang="ru-RU" sz="2000" dirty="0"/>
              <a:t> подготовили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ru-RU" sz="2000" dirty="0"/>
              <a:t>В.М. </a:t>
            </a:r>
            <a:r>
              <a:rPr lang="ru-RU" sz="2000" dirty="0" err="1"/>
              <a:t>Шульпов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ru-RU" sz="2000" dirty="0"/>
              <a:t>И.В. </a:t>
            </a:r>
            <a:r>
              <a:rPr lang="ru-RU" sz="2000" dirty="0" err="1"/>
              <a:t>Вильк</a:t>
            </a:r>
            <a:r>
              <a:rPr lang="ru-RU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ru-RU" sz="2000" dirty="0"/>
              <a:t>А. Н. </a:t>
            </a:r>
            <a:r>
              <a:rPr lang="ru-RU" sz="2000" dirty="0" err="1"/>
              <a:t>Гулин</a:t>
            </a:r>
            <a:br>
              <a:rPr lang="en-US" sz="2000" dirty="0"/>
            </a:br>
            <a:br>
              <a:rPr lang="en-US" sz="2000" dirty="0"/>
            </a:br>
            <a:r>
              <a:rPr lang="ru-RU" sz="2000" dirty="0"/>
              <a:t> Ю.П. Пирязев</a:t>
            </a:r>
            <a:br>
              <a:rPr lang="en-US" sz="2000" dirty="0"/>
            </a:br>
            <a:br>
              <a:rPr lang="en-US" sz="2000" dirty="0"/>
            </a:br>
            <a:r>
              <a:rPr lang="ru-RU" sz="2000" dirty="0"/>
              <a:t>Информация была взята из учебного пособия Астаховой Е. В. </a:t>
            </a:r>
            <a:br>
              <a:rPr lang="ru-RU" sz="2000" dirty="0"/>
            </a:br>
            <a:r>
              <a:rPr lang="en-US" sz="2000" dirty="0"/>
              <a:t>“</a:t>
            </a:r>
            <a:r>
              <a:rPr lang="ru-RU" sz="2000" dirty="0"/>
              <a:t>Теоретические основы информатики</a:t>
            </a:r>
            <a:r>
              <a:rPr lang="en-US" sz="2000" dirty="0"/>
              <a:t>”.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D6508FDC-A708-412A-AA92-9C5349DF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BF0BD-C6A0-4C4A-A23D-BD3ABD86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6" y="45271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Алгоритмы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1F91579D-6300-44CF-BE6A-0A436D357D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5844455"/>
                  </p:ext>
                </p:extLst>
              </p:nvPr>
            </p:nvGraphicFramePr>
            <p:xfrm>
              <a:off x="1103313" y="2052638"/>
              <a:ext cx="8947150" cy="4195762"/>
            </p:xfrm>
            <a:graphic>
              <a:graphicData uri="http://schemas.microsoft.com/office/powerpoint/2016/summaryzoom">
                <psuz:summaryZm>
                  <psuz:summaryZmObj sectionId="{ACF93472-31C6-4BD6-900C-AB43AF1AA836}">
                    <psuz:zmPr id="{3405DFF1-408D-42CA-BD98-5547F9F2C9B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54029" y="146851"/>
                          <a:ext cx="3356609" cy="1888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AC5D90-51B0-4CF7-8855-A8AD3A5C0811}">
                    <psuz:zmPr id="{04802F03-98B5-473C-98C3-A79EB49BCE7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536511" y="146851"/>
                          <a:ext cx="3356609" cy="1888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8E9E8E2-C9F3-42DB-8CA6-4731AC5E6501}" offsetFactorX="51903" offsetFactorY="510">
                    <psuz:zmPr id="{C08D82D8-1606-4F41-A8E8-94C9056BD35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96201" y="2170441"/>
                          <a:ext cx="3356609" cy="1888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1F91579D-6300-44CF-BE6A-0A436D357DE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03313" y="2052638"/>
                <a:ext cx="8947150" cy="4195762"/>
                <a:chOff x="1103313" y="2052638"/>
                <a:chExt cx="8947150" cy="4195762"/>
              </a:xfrm>
            </p:grpSpPr>
            <p:pic>
              <p:nvPicPr>
                <p:cNvPr id="3" name="Рисунок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7342" y="2199489"/>
                  <a:ext cx="3356609" cy="188809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Рисунок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39824" y="2199489"/>
                  <a:ext cx="3356609" cy="188809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Рисунок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9514" y="4223079"/>
                  <a:ext cx="3356609" cy="188809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EA7B4A30-7673-4157-8B85-914D5505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3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AE18F-981A-4710-9AEB-AFF45CE7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92" y="3062057"/>
            <a:ext cx="5559615" cy="733886"/>
          </a:xfrm>
        </p:spPr>
        <p:txBody>
          <a:bodyPr/>
          <a:lstStyle/>
          <a:p>
            <a:pPr algn="ctr"/>
            <a:r>
              <a:rPr lang="ru-RU" dirty="0"/>
              <a:t>Понятие алгоритма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B25313-3809-4A0E-9AE1-DFD5FDBE09FC}"/>
              </a:ext>
            </a:extLst>
          </p:cNvPr>
          <p:cNvSpPr/>
          <p:nvPr/>
        </p:nvSpPr>
        <p:spPr>
          <a:xfrm>
            <a:off x="3316192" y="2757956"/>
            <a:ext cx="285225" cy="30410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739A1B96-41C8-459F-8E16-E4BC0F63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1F4A4-E40B-4EF1-831E-B9BF4173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DB0FC-9EBD-4006-AF64-7ED6D7F8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Алгоритм </a:t>
            </a:r>
            <a:r>
              <a:rPr lang="ru-RU" dirty="0"/>
              <a:t>— это некоторый конечный набор операций, рассчитанных на определенного исполнителя, в результате выполнения которых через определенное число шагов может быть достигнута поставленная цель или решена задача. </a:t>
            </a:r>
          </a:p>
          <a:p>
            <a:r>
              <a:rPr lang="ru-RU" b="1" dirty="0"/>
              <a:t>Вспомогательные или подчиненные алгоритмы </a:t>
            </a:r>
            <a:r>
              <a:rPr lang="ru-RU" dirty="0"/>
              <a:t>– это готовые алгоритмы, целиком включаемые в состав разрабатываемого алгоритма.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CA5A1-081E-44D0-BC3B-7F175EA7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102" y="6164122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82763-5192-4B51-8DDF-4CC810B9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Стрелка: вправо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60A166-7772-410F-8BDF-DB525B0512F5}"/>
              </a:ext>
            </a:extLst>
          </p:cNvPr>
          <p:cNvSpPr/>
          <p:nvPr/>
        </p:nvSpPr>
        <p:spPr>
          <a:xfrm>
            <a:off x="10210800" y="5576047"/>
            <a:ext cx="1255059" cy="4751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4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8CA77-7C3B-4E97-A77E-C8786C83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алгоритма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9CA351-6FE6-4122-90FD-B7621F90EB39}"/>
              </a:ext>
            </a:extLst>
          </p:cNvPr>
          <p:cNvSpPr/>
          <p:nvPr/>
        </p:nvSpPr>
        <p:spPr>
          <a:xfrm>
            <a:off x="4683890" y="1970462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СВОЙСТВА АЛГОРИТМА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08CE5A-735D-4F01-8F71-A0E7839E417E}"/>
              </a:ext>
            </a:extLst>
          </p:cNvPr>
          <p:cNvSpPr/>
          <p:nvPr/>
        </p:nvSpPr>
        <p:spPr>
          <a:xfrm>
            <a:off x="6730193" y="2713450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Дискретность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BEC28A-8D66-4C2B-8C04-E276B10FE1E7}"/>
              </a:ext>
            </a:extLst>
          </p:cNvPr>
          <p:cNvSpPr/>
          <p:nvPr/>
        </p:nvSpPr>
        <p:spPr>
          <a:xfrm>
            <a:off x="6730192" y="3429000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Определенность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E4AB1CF-1650-4991-A275-D04B7905D6E2}"/>
              </a:ext>
            </a:extLst>
          </p:cNvPr>
          <p:cNvSpPr/>
          <p:nvPr/>
        </p:nvSpPr>
        <p:spPr>
          <a:xfrm>
            <a:off x="2539103" y="3494808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Конечность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06C04C9-0D23-4F16-B813-696C5E4A37AF}"/>
              </a:ext>
            </a:extLst>
          </p:cNvPr>
          <p:cNvSpPr/>
          <p:nvPr/>
        </p:nvSpPr>
        <p:spPr>
          <a:xfrm>
            <a:off x="6751042" y="4224070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Результативность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556312-74A3-4C18-A341-2D3E84193D70}"/>
              </a:ext>
            </a:extLst>
          </p:cNvPr>
          <p:cNvSpPr/>
          <p:nvPr/>
        </p:nvSpPr>
        <p:spPr>
          <a:xfrm>
            <a:off x="2539103" y="4244345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Эффективность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BF71B1-F98C-45E5-924B-DF1FF3A5198A}"/>
              </a:ext>
            </a:extLst>
          </p:cNvPr>
          <p:cNvSpPr/>
          <p:nvPr/>
        </p:nvSpPr>
        <p:spPr>
          <a:xfrm>
            <a:off x="2539104" y="2745659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Массовость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5AC06E0-E9A9-4DCB-A4DD-7BD06704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" idx="2"/>
            <a:endCxn id="12" idx="3"/>
          </p:cNvCxnSpPr>
          <p:nvPr/>
        </p:nvCxnSpPr>
        <p:spPr>
          <a:xfrm flipH="1">
            <a:off x="5277619" y="2519941"/>
            <a:ext cx="775529" cy="5004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CE80636-62F1-4163-985F-205DA713E6B0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6053148" y="2519941"/>
            <a:ext cx="677045" cy="468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B960B75-7E56-4539-8391-F0870DCFF2A3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5277618" y="2519941"/>
            <a:ext cx="775530" cy="1249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117C37B-80C7-43B3-A93F-A84007824196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053148" y="2519941"/>
            <a:ext cx="677044" cy="11837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D7CE10D-A609-4BC2-A7C2-C86D0DE68EB0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flipH="1">
            <a:off x="5277618" y="2519941"/>
            <a:ext cx="775530" cy="199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6CE58F3-66BB-43C3-934B-55AAF6850803}"/>
              </a:ext>
            </a:extLst>
          </p:cNvPr>
          <p:cNvCxnSpPr>
            <a:cxnSpLocks/>
            <a:stCxn id="10" idx="1"/>
            <a:endCxn id="4" idx="2"/>
          </p:cNvCxnSpPr>
          <p:nvPr/>
        </p:nvCxnSpPr>
        <p:spPr>
          <a:xfrm flipH="1" flipV="1">
            <a:off x="6053148" y="2519941"/>
            <a:ext cx="697894" cy="19788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56E6EE-A4E9-47E7-A273-AA069719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3249" y="6387249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D98A7A5-3DEB-4EBE-B685-7233845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2E1ED-F430-4C11-9EC0-C86D0DBC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7AB0E-960E-4AEE-8FEB-FA3751A2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Массовость.</a:t>
            </a:r>
            <a:r>
              <a:rPr lang="ru-RU" dirty="0"/>
              <a:t> Алгоритм имеет некоторое число входных величин — аргументов, задаваемых до начала работы. Один и тот же алгоритм применим для работы на разных наборах исходных данных. </a:t>
            </a:r>
          </a:p>
          <a:p>
            <a:r>
              <a:rPr lang="ru-RU" b="1" dirty="0"/>
              <a:t>Дискретность.</a:t>
            </a:r>
            <a:r>
              <a:rPr lang="ru-RU" dirty="0"/>
              <a:t> Алгоритм представлен в виде конечной последовательности шагов, т. е. имеет дискретную структуру. Выполнение каждого очередного шага начинается после завершения предыдущего. </a:t>
            </a:r>
          </a:p>
          <a:p>
            <a:r>
              <a:rPr lang="ru-RU" b="1" dirty="0"/>
              <a:t>Конечность.</a:t>
            </a:r>
            <a:r>
              <a:rPr lang="ru-RU" dirty="0"/>
              <a:t> Выполнение алгоритма заканчивается после выполнения конечного числа шагов. </a:t>
            </a:r>
          </a:p>
          <a:p>
            <a:r>
              <a:rPr lang="ru-RU" b="1" dirty="0"/>
              <a:t>Определенность (детерминированность).</a:t>
            </a:r>
            <a:r>
              <a:rPr lang="ru-RU" dirty="0"/>
              <a:t> Каждый шаг алгоритма должен быть четко и недвусмысленно определен, т.е. не должен допускать произвольной трактовки исполнителем. При повторениях алгоритма для одних и тех же исходных данных всегда получается одинаковый результат. </a:t>
            </a:r>
          </a:p>
          <a:p>
            <a:r>
              <a:rPr lang="ru-RU" b="1" dirty="0"/>
              <a:t>Эффективность.</a:t>
            </a:r>
            <a:r>
              <a:rPr lang="ru-RU" dirty="0"/>
              <a:t> Алгоритм должен быть эффективным, т. е. действия исполнителя на каждом шаге можно выполнить точно и за разумное конечное время. </a:t>
            </a:r>
          </a:p>
          <a:p>
            <a:r>
              <a:rPr lang="ru-RU" b="1" dirty="0"/>
              <a:t>Результативность.</a:t>
            </a:r>
            <a:r>
              <a:rPr lang="ru-RU" dirty="0"/>
              <a:t> Алгоритм должен завершаться определенными результатами.</a:t>
            </a:r>
          </a:p>
          <a:p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859D8F-A475-491E-A447-EE60C06F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102" y="6448069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B2D707-955A-4750-82FC-9C22730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FF47717-09FB-4B4A-B88C-8D4FAA2F42EC}"/>
              </a:ext>
            </a:extLst>
          </p:cNvPr>
          <p:cNvSpPr txBox="1">
            <a:spLocks/>
          </p:cNvSpPr>
          <p:nvPr/>
        </p:nvSpPr>
        <p:spPr>
          <a:xfrm>
            <a:off x="3316192" y="3062057"/>
            <a:ext cx="5559615" cy="733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Запись алгоритма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7C6B5B1-F00A-4A8F-9662-AA3122603FEE}"/>
              </a:ext>
            </a:extLst>
          </p:cNvPr>
          <p:cNvSpPr/>
          <p:nvPr/>
        </p:nvSpPr>
        <p:spPr>
          <a:xfrm>
            <a:off x="3316192" y="2757956"/>
            <a:ext cx="285225" cy="304101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159DBF5-EAC2-4D14-A54E-AB984A64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44482-F711-4504-93D8-1A3341B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D5BC4-4DA0-44A5-BB1E-489ADF63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Команды</a:t>
            </a:r>
            <a:r>
              <a:rPr lang="ru-RU" dirty="0"/>
              <a:t> — отдельные указания исполнителю на каждом шаге алгоритма. </a:t>
            </a:r>
          </a:p>
          <a:p>
            <a:r>
              <a:rPr lang="ru-RU" b="1" dirty="0"/>
              <a:t>Подпрограммы</a:t>
            </a:r>
            <a:r>
              <a:rPr lang="ru-RU" dirty="0"/>
              <a:t> — вспомогательные алгоритмы, записанные на языках программирования.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существует несколько способов записи алгоритма. Это представлено на следующем слайде.</a:t>
            </a:r>
          </a:p>
          <a:p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4506AF-3045-4FDB-850A-0B59BD57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102" y="6448069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189E4-3DED-476D-9430-FAE4D99F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0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C7DD5-86E4-4D8B-BFAE-849BC757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/>
              <a:t>Запись алгоритма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EB8018-6485-49A7-8BB3-31059697B4C6}"/>
              </a:ext>
            </a:extLst>
          </p:cNvPr>
          <p:cNvSpPr/>
          <p:nvPr/>
        </p:nvSpPr>
        <p:spPr>
          <a:xfrm>
            <a:off x="4726742" y="2306541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АЛГОРИТМА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9E3478-04B5-419D-BCF3-31FD4C57E043}"/>
              </a:ext>
            </a:extLst>
          </p:cNvPr>
          <p:cNvSpPr/>
          <p:nvPr/>
        </p:nvSpPr>
        <p:spPr>
          <a:xfrm>
            <a:off x="6993588" y="3048968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Блок-схема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232CF4-1D9C-4A4B-A735-5839857E1180}"/>
              </a:ext>
            </a:extLst>
          </p:cNvPr>
          <p:cNvSpPr/>
          <p:nvPr/>
        </p:nvSpPr>
        <p:spPr>
          <a:xfrm>
            <a:off x="6993589" y="3858954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Язык программирования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917435-7E37-4F52-9402-EBCEDDAA793D}"/>
              </a:ext>
            </a:extLst>
          </p:cNvPr>
          <p:cNvSpPr/>
          <p:nvPr/>
        </p:nvSpPr>
        <p:spPr>
          <a:xfrm>
            <a:off x="2539103" y="3850978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Псевдо-код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55D68A-00B0-4A74-86A6-538D0C999559}"/>
              </a:ext>
            </a:extLst>
          </p:cNvPr>
          <p:cNvSpPr/>
          <p:nvPr/>
        </p:nvSpPr>
        <p:spPr>
          <a:xfrm>
            <a:off x="2539104" y="3055690"/>
            <a:ext cx="2738515" cy="549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Словесная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DD39D23-2565-4D68-8B2E-745D22B7ECBE}"/>
              </a:ext>
            </a:extLst>
          </p:cNvPr>
          <p:cNvCxnSpPr>
            <a:endCxn id="8" idx="3"/>
          </p:cNvCxnSpPr>
          <p:nvPr/>
        </p:nvCxnSpPr>
        <p:spPr>
          <a:xfrm flipH="1">
            <a:off x="5277619" y="2856020"/>
            <a:ext cx="829567" cy="4744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D0F9A68-39CF-4143-A77D-81684CE565DC}"/>
              </a:ext>
            </a:extLst>
          </p:cNvPr>
          <p:cNvCxnSpPr>
            <a:endCxn id="5" idx="1"/>
          </p:cNvCxnSpPr>
          <p:nvPr/>
        </p:nvCxnSpPr>
        <p:spPr>
          <a:xfrm>
            <a:off x="6095999" y="2856020"/>
            <a:ext cx="897589" cy="467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76458FA-2E65-4CBE-97BA-5B457DEFBAD0}"/>
              </a:ext>
            </a:extLst>
          </p:cNvPr>
          <p:cNvCxnSpPr>
            <a:endCxn id="7" idx="3"/>
          </p:cNvCxnSpPr>
          <p:nvPr/>
        </p:nvCxnSpPr>
        <p:spPr>
          <a:xfrm flipH="1">
            <a:off x="5277618" y="2856020"/>
            <a:ext cx="818381" cy="1269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7C24D50-EBFD-4473-A2FD-330921145EC7}"/>
              </a:ext>
            </a:extLst>
          </p:cNvPr>
          <p:cNvCxnSpPr>
            <a:endCxn id="6" idx="1"/>
          </p:cNvCxnSpPr>
          <p:nvPr/>
        </p:nvCxnSpPr>
        <p:spPr>
          <a:xfrm>
            <a:off x="6107186" y="2856020"/>
            <a:ext cx="886403" cy="1277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11461391-9F43-419B-8258-0125179A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7288" y="6428246"/>
            <a:ext cx="3859795" cy="304801"/>
          </a:xfrm>
        </p:spPr>
        <p:txBody>
          <a:bodyPr/>
          <a:lstStyle/>
          <a:p>
            <a:r>
              <a:rPr lang="ru-RU"/>
              <a:t>Астахова Е. В. Теоретические основы информатики. Учебное пособие.</a:t>
            </a: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8E5B8C27-183B-4F1F-A4BA-5F23282E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861</Words>
  <Application>Microsoft Office PowerPoint</Application>
  <PresentationFormat>Широкоэкранный</PresentationFormat>
  <Paragraphs>128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Ион</vt:lpstr>
      <vt:lpstr>Алгоритмы</vt:lpstr>
      <vt:lpstr>Алгоритмы</vt:lpstr>
      <vt:lpstr>Понятие алгоритма</vt:lpstr>
      <vt:lpstr>Понятие алгоритма</vt:lpstr>
      <vt:lpstr>Свойства алгоритма</vt:lpstr>
      <vt:lpstr>Свойства алгоритма</vt:lpstr>
      <vt:lpstr>Презентация PowerPoint</vt:lpstr>
      <vt:lpstr>Запись алгоритма</vt:lpstr>
      <vt:lpstr>Запись алгоритма</vt:lpstr>
      <vt:lpstr>Запись алгоритма</vt:lpstr>
      <vt:lpstr>Структурные компоненты выражения</vt:lpstr>
      <vt:lpstr>Приоритет операций</vt:lpstr>
      <vt:lpstr>Презентация PowerPoint</vt:lpstr>
      <vt:lpstr>Структура алгоритма</vt:lpstr>
      <vt:lpstr>Структура алгоритма</vt:lpstr>
      <vt:lpstr>Структура алгоритма</vt:lpstr>
      <vt:lpstr>Доклад по теме “Алгоритмы” подготовили:  В.М. Шульпов   И.В. Вильк   А. Н. Гулин   Ю.П. Пирязев  Информация была взята из учебного пособия Астаховой Е. В.  “Теоретические основы информатики”.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yury_xiii</dc:creator>
  <cp:lastModifiedBy>yury_xiii</cp:lastModifiedBy>
  <cp:revision>30</cp:revision>
  <dcterms:created xsi:type="dcterms:W3CDTF">2019-12-05T11:30:18Z</dcterms:created>
  <dcterms:modified xsi:type="dcterms:W3CDTF">2019-12-05T17:25:44Z</dcterms:modified>
</cp:coreProperties>
</file>