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5" r:id="rId10"/>
    <p:sldId id="266"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912" y="-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C8EC8F-0ADE-4EBD-B86E-714E0434F4EA}" type="datetimeFigureOut">
              <a:rPr lang="en-US" smtClean="0"/>
              <a:t>11/7/2014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08196-74D6-4C61-A5B4-556AA44B361A}" type="slidenum">
              <a:rPr lang="en-US" smtClean="0"/>
              <a:t>‹#›</a:t>
            </a:fld>
            <a:endParaRPr lang="en-US"/>
          </a:p>
        </p:txBody>
      </p:sp>
    </p:spTree>
    <p:extLst>
      <p:ext uri="{BB962C8B-B14F-4D97-AF65-F5344CB8AC3E}">
        <p14:creationId xmlns:p14="http://schemas.microsoft.com/office/powerpoint/2010/main" val="2989851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C8EC8F-0ADE-4EBD-B86E-714E0434F4EA}" type="datetimeFigureOut">
              <a:rPr lang="en-US" smtClean="0"/>
              <a:t>11/7/2014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08196-74D6-4C61-A5B4-556AA44B361A}" type="slidenum">
              <a:rPr lang="en-US" smtClean="0"/>
              <a:t>‹#›</a:t>
            </a:fld>
            <a:endParaRPr lang="en-US"/>
          </a:p>
        </p:txBody>
      </p:sp>
    </p:spTree>
    <p:extLst>
      <p:ext uri="{BB962C8B-B14F-4D97-AF65-F5344CB8AC3E}">
        <p14:creationId xmlns:p14="http://schemas.microsoft.com/office/powerpoint/2010/main" val="3501818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C8EC8F-0ADE-4EBD-B86E-714E0434F4EA}" type="datetimeFigureOut">
              <a:rPr lang="en-US" smtClean="0"/>
              <a:t>11/7/2014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08196-74D6-4C61-A5B4-556AA44B361A}" type="slidenum">
              <a:rPr lang="en-US" smtClean="0"/>
              <a:t>‹#›</a:t>
            </a:fld>
            <a:endParaRPr lang="en-US"/>
          </a:p>
        </p:txBody>
      </p:sp>
    </p:spTree>
    <p:extLst>
      <p:ext uri="{BB962C8B-B14F-4D97-AF65-F5344CB8AC3E}">
        <p14:creationId xmlns:p14="http://schemas.microsoft.com/office/powerpoint/2010/main" val="1263369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C8EC8F-0ADE-4EBD-B86E-714E0434F4EA}" type="datetimeFigureOut">
              <a:rPr lang="en-US" smtClean="0"/>
              <a:t>11/7/2014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08196-74D6-4C61-A5B4-556AA44B361A}" type="slidenum">
              <a:rPr lang="en-US" smtClean="0"/>
              <a:t>‹#›</a:t>
            </a:fld>
            <a:endParaRPr lang="en-US"/>
          </a:p>
        </p:txBody>
      </p:sp>
    </p:spTree>
    <p:extLst>
      <p:ext uri="{BB962C8B-B14F-4D97-AF65-F5344CB8AC3E}">
        <p14:creationId xmlns:p14="http://schemas.microsoft.com/office/powerpoint/2010/main" val="2992763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C8EC8F-0ADE-4EBD-B86E-714E0434F4EA}" type="datetimeFigureOut">
              <a:rPr lang="en-US" smtClean="0"/>
              <a:t>11/7/2014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08196-74D6-4C61-A5B4-556AA44B361A}" type="slidenum">
              <a:rPr lang="en-US" smtClean="0"/>
              <a:t>‹#›</a:t>
            </a:fld>
            <a:endParaRPr lang="en-US"/>
          </a:p>
        </p:txBody>
      </p:sp>
    </p:spTree>
    <p:extLst>
      <p:ext uri="{BB962C8B-B14F-4D97-AF65-F5344CB8AC3E}">
        <p14:creationId xmlns:p14="http://schemas.microsoft.com/office/powerpoint/2010/main" val="1358354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C8EC8F-0ADE-4EBD-B86E-714E0434F4EA}" type="datetimeFigureOut">
              <a:rPr lang="en-US" smtClean="0"/>
              <a:t>11/7/2014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08196-74D6-4C61-A5B4-556AA44B361A}" type="slidenum">
              <a:rPr lang="en-US" smtClean="0"/>
              <a:t>‹#›</a:t>
            </a:fld>
            <a:endParaRPr lang="en-US"/>
          </a:p>
        </p:txBody>
      </p:sp>
    </p:spTree>
    <p:extLst>
      <p:ext uri="{BB962C8B-B14F-4D97-AF65-F5344CB8AC3E}">
        <p14:creationId xmlns:p14="http://schemas.microsoft.com/office/powerpoint/2010/main" val="919854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C8EC8F-0ADE-4EBD-B86E-714E0434F4EA}" type="datetimeFigureOut">
              <a:rPr lang="en-US" smtClean="0"/>
              <a:t>11/7/2014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408196-74D6-4C61-A5B4-556AA44B361A}" type="slidenum">
              <a:rPr lang="en-US" smtClean="0"/>
              <a:t>‹#›</a:t>
            </a:fld>
            <a:endParaRPr lang="en-US"/>
          </a:p>
        </p:txBody>
      </p:sp>
    </p:spTree>
    <p:extLst>
      <p:ext uri="{BB962C8B-B14F-4D97-AF65-F5344CB8AC3E}">
        <p14:creationId xmlns:p14="http://schemas.microsoft.com/office/powerpoint/2010/main" val="3006043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C8EC8F-0ADE-4EBD-B86E-714E0434F4EA}" type="datetimeFigureOut">
              <a:rPr lang="en-US" smtClean="0"/>
              <a:t>11/7/2014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408196-74D6-4C61-A5B4-556AA44B361A}" type="slidenum">
              <a:rPr lang="en-US" smtClean="0"/>
              <a:t>‹#›</a:t>
            </a:fld>
            <a:endParaRPr lang="en-US"/>
          </a:p>
        </p:txBody>
      </p:sp>
    </p:spTree>
    <p:extLst>
      <p:ext uri="{BB962C8B-B14F-4D97-AF65-F5344CB8AC3E}">
        <p14:creationId xmlns:p14="http://schemas.microsoft.com/office/powerpoint/2010/main" val="377427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C8EC8F-0ADE-4EBD-B86E-714E0434F4EA}" type="datetimeFigureOut">
              <a:rPr lang="en-US" smtClean="0"/>
              <a:t>11/7/2014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408196-74D6-4C61-A5B4-556AA44B361A}" type="slidenum">
              <a:rPr lang="en-US" smtClean="0"/>
              <a:t>‹#›</a:t>
            </a:fld>
            <a:endParaRPr lang="en-US"/>
          </a:p>
        </p:txBody>
      </p:sp>
    </p:spTree>
    <p:extLst>
      <p:ext uri="{BB962C8B-B14F-4D97-AF65-F5344CB8AC3E}">
        <p14:creationId xmlns:p14="http://schemas.microsoft.com/office/powerpoint/2010/main" val="3829333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C8EC8F-0ADE-4EBD-B86E-714E0434F4EA}" type="datetimeFigureOut">
              <a:rPr lang="en-US" smtClean="0"/>
              <a:t>11/7/2014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08196-74D6-4C61-A5B4-556AA44B361A}" type="slidenum">
              <a:rPr lang="en-US" smtClean="0"/>
              <a:t>‹#›</a:t>
            </a:fld>
            <a:endParaRPr lang="en-US"/>
          </a:p>
        </p:txBody>
      </p:sp>
    </p:spTree>
    <p:extLst>
      <p:ext uri="{BB962C8B-B14F-4D97-AF65-F5344CB8AC3E}">
        <p14:creationId xmlns:p14="http://schemas.microsoft.com/office/powerpoint/2010/main" val="4145657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C8EC8F-0ADE-4EBD-B86E-714E0434F4EA}" type="datetimeFigureOut">
              <a:rPr lang="en-US" smtClean="0"/>
              <a:t>11/7/2014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08196-74D6-4C61-A5B4-556AA44B361A}" type="slidenum">
              <a:rPr lang="en-US" smtClean="0"/>
              <a:t>‹#›</a:t>
            </a:fld>
            <a:endParaRPr lang="en-US"/>
          </a:p>
        </p:txBody>
      </p:sp>
    </p:spTree>
    <p:extLst>
      <p:ext uri="{BB962C8B-B14F-4D97-AF65-F5344CB8AC3E}">
        <p14:creationId xmlns:p14="http://schemas.microsoft.com/office/powerpoint/2010/main" val="1579909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C8EC8F-0ADE-4EBD-B86E-714E0434F4EA}" type="datetimeFigureOut">
              <a:rPr lang="en-US" smtClean="0"/>
              <a:t>11/7/2014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408196-74D6-4C61-A5B4-556AA44B361A}" type="slidenum">
              <a:rPr lang="en-US" smtClean="0"/>
              <a:t>‹#›</a:t>
            </a:fld>
            <a:endParaRPr lang="en-US"/>
          </a:p>
        </p:txBody>
      </p:sp>
    </p:spTree>
    <p:extLst>
      <p:ext uri="{BB962C8B-B14F-4D97-AF65-F5344CB8AC3E}">
        <p14:creationId xmlns:p14="http://schemas.microsoft.com/office/powerpoint/2010/main" val="3237413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mailto:CHJoshuaYeh@u.northwestern.ed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New features in QCM data acquisition GUI (v2.0a)</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16376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Known issues</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Xsq</a:t>
            </a:r>
            <a:r>
              <a:rPr lang="en-US" dirty="0" smtClean="0"/>
              <a:t> parameter is not strictly a “Chi-squared” parameter. It is currently calculated as the least-squares value of the </a:t>
            </a:r>
            <a:r>
              <a:rPr lang="en-US" dirty="0" err="1" smtClean="0"/>
              <a:t>Lorentzian</a:t>
            </a:r>
            <a:r>
              <a:rPr lang="en-US" dirty="0" smtClean="0"/>
              <a:t> fit.</a:t>
            </a:r>
          </a:p>
          <a:p>
            <a:r>
              <a:rPr lang="en-US" dirty="0" smtClean="0"/>
              <a:t>You can safely ignore the warning message that pop up when the GUI initialized. The warning message is just saying that the qcm_diary.txt is not found. The program will recreate/delete the text file when necessary.</a:t>
            </a:r>
            <a:endParaRPr lang="en-US" dirty="0"/>
          </a:p>
        </p:txBody>
      </p:sp>
    </p:spTree>
    <p:extLst>
      <p:ext uri="{BB962C8B-B14F-4D97-AF65-F5344CB8AC3E}">
        <p14:creationId xmlns:p14="http://schemas.microsoft.com/office/powerpoint/2010/main" val="3390140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Feedback and contact	</a:t>
            </a:r>
            <a:endParaRPr lang="en-US" dirty="0"/>
          </a:p>
        </p:txBody>
      </p:sp>
      <p:sp>
        <p:nvSpPr>
          <p:cNvPr id="3" name="Content Placeholder 2"/>
          <p:cNvSpPr>
            <a:spLocks noGrp="1"/>
          </p:cNvSpPr>
          <p:nvPr>
            <p:ph idx="1"/>
          </p:nvPr>
        </p:nvSpPr>
        <p:spPr/>
        <p:txBody>
          <a:bodyPr/>
          <a:lstStyle/>
          <a:p>
            <a:r>
              <a:rPr lang="en-US" dirty="0" smtClean="0"/>
              <a:t>If you have suggestions or run into issues, feel free to email me at </a:t>
            </a:r>
            <a:r>
              <a:rPr lang="en-US" dirty="0" smtClean="0">
                <a:hlinkClick r:id="rId2"/>
              </a:rPr>
              <a:t>CHJoshuaYeh@u.northwestern.edu</a:t>
            </a:r>
            <a:r>
              <a:rPr lang="en-US" dirty="0" smtClean="0"/>
              <a:t>!</a:t>
            </a:r>
          </a:p>
          <a:p>
            <a:endParaRPr lang="en-US" dirty="0"/>
          </a:p>
        </p:txBody>
      </p:sp>
    </p:spTree>
    <p:extLst>
      <p:ext uri="{BB962C8B-B14F-4D97-AF65-F5344CB8AC3E}">
        <p14:creationId xmlns:p14="http://schemas.microsoft.com/office/powerpoint/2010/main" val="2691820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changes</a:t>
            </a:r>
            <a:endParaRPr lang="en-US" dirty="0"/>
          </a:p>
        </p:txBody>
      </p:sp>
      <p:pic>
        <p:nvPicPr>
          <p:cNvPr id="2053"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60" y="1546042"/>
            <a:ext cx="9108330" cy="53119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21386" y="1041344"/>
            <a:ext cx="152400" cy="369332"/>
          </a:xfrm>
          <a:prstGeom prst="rect">
            <a:avLst/>
          </a:prstGeom>
          <a:noFill/>
        </p:spPr>
        <p:txBody>
          <a:bodyPr wrap="square" rtlCol="0">
            <a:spAutoFit/>
          </a:bodyPr>
          <a:lstStyle/>
          <a:p>
            <a:pPr algn="ctr"/>
            <a:r>
              <a:rPr lang="en-US" dirty="0" smtClean="0">
                <a:solidFill>
                  <a:srgbClr val="FF0000"/>
                </a:solidFill>
              </a:rPr>
              <a:t>1</a:t>
            </a:r>
            <a:endParaRPr lang="en-US" dirty="0">
              <a:solidFill>
                <a:srgbClr val="FF0000"/>
              </a:solidFill>
            </a:endParaRPr>
          </a:p>
        </p:txBody>
      </p:sp>
      <p:sp>
        <p:nvSpPr>
          <p:cNvPr id="10" name="TextBox 9"/>
          <p:cNvSpPr txBox="1"/>
          <p:nvPr/>
        </p:nvSpPr>
        <p:spPr>
          <a:xfrm>
            <a:off x="579882" y="856678"/>
            <a:ext cx="152400" cy="369332"/>
          </a:xfrm>
          <a:prstGeom prst="rect">
            <a:avLst/>
          </a:prstGeom>
          <a:noFill/>
        </p:spPr>
        <p:txBody>
          <a:bodyPr wrap="square" rtlCol="0">
            <a:spAutoFit/>
          </a:bodyPr>
          <a:lstStyle/>
          <a:p>
            <a:pPr algn="ctr"/>
            <a:r>
              <a:rPr lang="en-US" dirty="0">
                <a:solidFill>
                  <a:srgbClr val="FF0000"/>
                </a:solidFill>
              </a:rPr>
              <a:t>2</a:t>
            </a:r>
          </a:p>
        </p:txBody>
      </p:sp>
      <p:sp>
        <p:nvSpPr>
          <p:cNvPr id="11" name="TextBox 10"/>
          <p:cNvSpPr txBox="1"/>
          <p:nvPr/>
        </p:nvSpPr>
        <p:spPr>
          <a:xfrm>
            <a:off x="707898" y="672012"/>
            <a:ext cx="152400" cy="369332"/>
          </a:xfrm>
          <a:prstGeom prst="rect">
            <a:avLst/>
          </a:prstGeom>
          <a:noFill/>
        </p:spPr>
        <p:txBody>
          <a:bodyPr wrap="square" rtlCol="0">
            <a:spAutoFit/>
          </a:bodyPr>
          <a:lstStyle/>
          <a:p>
            <a:pPr algn="ctr"/>
            <a:r>
              <a:rPr lang="en-US" dirty="0" smtClean="0">
                <a:solidFill>
                  <a:srgbClr val="FF0000"/>
                </a:solidFill>
              </a:rPr>
              <a:t>3</a:t>
            </a:r>
          </a:p>
        </p:txBody>
      </p:sp>
      <p:sp>
        <p:nvSpPr>
          <p:cNvPr id="12" name="TextBox 11"/>
          <p:cNvSpPr txBox="1"/>
          <p:nvPr/>
        </p:nvSpPr>
        <p:spPr>
          <a:xfrm>
            <a:off x="852107" y="1009006"/>
            <a:ext cx="152400" cy="369332"/>
          </a:xfrm>
          <a:prstGeom prst="rect">
            <a:avLst/>
          </a:prstGeom>
          <a:noFill/>
        </p:spPr>
        <p:txBody>
          <a:bodyPr wrap="square" rtlCol="0">
            <a:spAutoFit/>
          </a:bodyPr>
          <a:lstStyle/>
          <a:p>
            <a:pPr algn="ctr"/>
            <a:r>
              <a:rPr lang="en-US" dirty="0">
                <a:solidFill>
                  <a:srgbClr val="FF0000"/>
                </a:solidFill>
              </a:rPr>
              <a:t>4</a:t>
            </a:r>
          </a:p>
        </p:txBody>
      </p:sp>
      <p:sp>
        <p:nvSpPr>
          <p:cNvPr id="13" name="TextBox 12"/>
          <p:cNvSpPr txBox="1"/>
          <p:nvPr/>
        </p:nvSpPr>
        <p:spPr>
          <a:xfrm>
            <a:off x="984504" y="856678"/>
            <a:ext cx="152400" cy="369332"/>
          </a:xfrm>
          <a:prstGeom prst="rect">
            <a:avLst/>
          </a:prstGeom>
          <a:noFill/>
        </p:spPr>
        <p:txBody>
          <a:bodyPr wrap="square" rtlCol="0">
            <a:spAutoFit/>
          </a:bodyPr>
          <a:lstStyle/>
          <a:p>
            <a:pPr algn="ctr"/>
            <a:r>
              <a:rPr lang="en-US" dirty="0" smtClean="0">
                <a:solidFill>
                  <a:srgbClr val="FF0000"/>
                </a:solidFill>
              </a:rPr>
              <a:t>5</a:t>
            </a:r>
            <a:endParaRPr lang="en-US" dirty="0">
              <a:solidFill>
                <a:srgbClr val="FF0000"/>
              </a:solidFill>
            </a:endParaRPr>
          </a:p>
        </p:txBody>
      </p:sp>
      <p:sp>
        <p:nvSpPr>
          <p:cNvPr id="14" name="TextBox 13"/>
          <p:cNvSpPr txBox="1"/>
          <p:nvPr/>
        </p:nvSpPr>
        <p:spPr>
          <a:xfrm>
            <a:off x="1149096" y="655104"/>
            <a:ext cx="152400" cy="369332"/>
          </a:xfrm>
          <a:prstGeom prst="rect">
            <a:avLst/>
          </a:prstGeom>
          <a:noFill/>
        </p:spPr>
        <p:txBody>
          <a:bodyPr wrap="square" rtlCol="0">
            <a:spAutoFit/>
          </a:bodyPr>
          <a:lstStyle/>
          <a:p>
            <a:pPr algn="ctr"/>
            <a:r>
              <a:rPr lang="en-US" dirty="0" smtClean="0">
                <a:solidFill>
                  <a:srgbClr val="FF0000"/>
                </a:solidFill>
              </a:rPr>
              <a:t>6</a:t>
            </a:r>
            <a:endParaRPr lang="en-US" dirty="0">
              <a:solidFill>
                <a:srgbClr val="FF0000"/>
              </a:solidFill>
            </a:endParaRPr>
          </a:p>
        </p:txBody>
      </p:sp>
      <p:sp>
        <p:nvSpPr>
          <p:cNvPr id="15" name="TextBox 14"/>
          <p:cNvSpPr txBox="1"/>
          <p:nvPr/>
        </p:nvSpPr>
        <p:spPr>
          <a:xfrm>
            <a:off x="1232345" y="991224"/>
            <a:ext cx="152400" cy="369332"/>
          </a:xfrm>
          <a:prstGeom prst="rect">
            <a:avLst/>
          </a:prstGeom>
          <a:noFill/>
        </p:spPr>
        <p:txBody>
          <a:bodyPr wrap="square" rtlCol="0">
            <a:spAutoFit/>
          </a:bodyPr>
          <a:lstStyle/>
          <a:p>
            <a:pPr algn="ctr"/>
            <a:r>
              <a:rPr lang="en-US" dirty="0" smtClean="0">
                <a:solidFill>
                  <a:srgbClr val="FF0000"/>
                </a:solidFill>
              </a:rPr>
              <a:t>7</a:t>
            </a:r>
            <a:endParaRPr lang="en-US" dirty="0">
              <a:solidFill>
                <a:srgbClr val="FF0000"/>
              </a:solidFill>
            </a:endParaRPr>
          </a:p>
        </p:txBody>
      </p:sp>
      <p:sp>
        <p:nvSpPr>
          <p:cNvPr id="16" name="TextBox 15"/>
          <p:cNvSpPr txBox="1"/>
          <p:nvPr/>
        </p:nvSpPr>
        <p:spPr>
          <a:xfrm>
            <a:off x="1365504" y="826458"/>
            <a:ext cx="152400" cy="369332"/>
          </a:xfrm>
          <a:prstGeom prst="rect">
            <a:avLst/>
          </a:prstGeom>
          <a:noFill/>
        </p:spPr>
        <p:txBody>
          <a:bodyPr wrap="square" rtlCol="0">
            <a:spAutoFit/>
          </a:bodyPr>
          <a:lstStyle/>
          <a:p>
            <a:pPr algn="ctr"/>
            <a:r>
              <a:rPr lang="en-US" dirty="0">
                <a:solidFill>
                  <a:srgbClr val="FF0000"/>
                </a:solidFill>
              </a:rPr>
              <a:t>8</a:t>
            </a:r>
          </a:p>
        </p:txBody>
      </p:sp>
      <p:sp>
        <p:nvSpPr>
          <p:cNvPr id="17" name="TextBox 16"/>
          <p:cNvSpPr txBox="1"/>
          <p:nvPr/>
        </p:nvSpPr>
        <p:spPr>
          <a:xfrm>
            <a:off x="1517904" y="672012"/>
            <a:ext cx="152400" cy="369332"/>
          </a:xfrm>
          <a:prstGeom prst="rect">
            <a:avLst/>
          </a:prstGeom>
          <a:noFill/>
        </p:spPr>
        <p:txBody>
          <a:bodyPr wrap="square" rtlCol="0">
            <a:spAutoFit/>
          </a:bodyPr>
          <a:lstStyle/>
          <a:p>
            <a:pPr algn="ctr"/>
            <a:r>
              <a:rPr lang="en-US" dirty="0" smtClean="0">
                <a:solidFill>
                  <a:srgbClr val="FF0000"/>
                </a:solidFill>
              </a:rPr>
              <a:t>9</a:t>
            </a:r>
            <a:endParaRPr lang="en-US" dirty="0">
              <a:solidFill>
                <a:srgbClr val="FF0000"/>
              </a:solidFill>
            </a:endParaRPr>
          </a:p>
        </p:txBody>
      </p:sp>
      <p:sp>
        <p:nvSpPr>
          <p:cNvPr id="18" name="TextBox 17"/>
          <p:cNvSpPr txBox="1"/>
          <p:nvPr/>
        </p:nvSpPr>
        <p:spPr>
          <a:xfrm>
            <a:off x="1445514" y="986524"/>
            <a:ext cx="516636" cy="369332"/>
          </a:xfrm>
          <a:prstGeom prst="rect">
            <a:avLst/>
          </a:prstGeom>
          <a:noFill/>
        </p:spPr>
        <p:txBody>
          <a:bodyPr wrap="square" rtlCol="0">
            <a:spAutoFit/>
          </a:bodyPr>
          <a:lstStyle/>
          <a:p>
            <a:pPr algn="ctr"/>
            <a:r>
              <a:rPr lang="en-US" dirty="0" smtClean="0">
                <a:solidFill>
                  <a:srgbClr val="FF0000"/>
                </a:solidFill>
              </a:rPr>
              <a:t>10</a:t>
            </a:r>
            <a:endParaRPr lang="en-US" dirty="0">
              <a:solidFill>
                <a:srgbClr val="FF0000"/>
              </a:solidFill>
            </a:endParaRPr>
          </a:p>
        </p:txBody>
      </p:sp>
      <p:sp>
        <p:nvSpPr>
          <p:cNvPr id="19" name="TextBox 18"/>
          <p:cNvSpPr txBox="1"/>
          <p:nvPr/>
        </p:nvSpPr>
        <p:spPr>
          <a:xfrm>
            <a:off x="1662684" y="794310"/>
            <a:ext cx="516636" cy="369332"/>
          </a:xfrm>
          <a:prstGeom prst="rect">
            <a:avLst/>
          </a:prstGeom>
          <a:noFill/>
        </p:spPr>
        <p:txBody>
          <a:bodyPr wrap="square" rtlCol="0">
            <a:spAutoFit/>
          </a:bodyPr>
          <a:lstStyle/>
          <a:p>
            <a:pPr algn="ctr"/>
            <a:r>
              <a:rPr lang="en-US" dirty="0" smtClean="0">
                <a:solidFill>
                  <a:srgbClr val="FF0000"/>
                </a:solidFill>
              </a:rPr>
              <a:t>11</a:t>
            </a:r>
            <a:endParaRPr lang="en-US" dirty="0">
              <a:solidFill>
                <a:srgbClr val="FF0000"/>
              </a:solidFill>
            </a:endParaRPr>
          </a:p>
        </p:txBody>
      </p:sp>
      <p:sp>
        <p:nvSpPr>
          <p:cNvPr id="20" name="TextBox 19"/>
          <p:cNvSpPr txBox="1"/>
          <p:nvPr/>
        </p:nvSpPr>
        <p:spPr>
          <a:xfrm>
            <a:off x="2179320" y="1187266"/>
            <a:ext cx="516636" cy="369332"/>
          </a:xfrm>
          <a:prstGeom prst="rect">
            <a:avLst/>
          </a:prstGeom>
          <a:noFill/>
        </p:spPr>
        <p:txBody>
          <a:bodyPr wrap="square" rtlCol="0">
            <a:spAutoFit/>
          </a:bodyPr>
          <a:lstStyle/>
          <a:p>
            <a:pPr algn="ctr"/>
            <a:r>
              <a:rPr lang="en-US" dirty="0" smtClean="0">
                <a:solidFill>
                  <a:srgbClr val="FF0000"/>
                </a:solidFill>
              </a:rPr>
              <a:t>12</a:t>
            </a:r>
            <a:endParaRPr lang="en-US" dirty="0">
              <a:solidFill>
                <a:srgbClr val="FF0000"/>
              </a:solidFill>
            </a:endParaRPr>
          </a:p>
        </p:txBody>
      </p:sp>
      <p:cxnSp>
        <p:nvCxnSpPr>
          <p:cNvPr id="7" name="Straight Arrow Connector 6"/>
          <p:cNvCxnSpPr>
            <a:stCxn id="5" idx="2"/>
          </p:cNvCxnSpPr>
          <p:nvPr/>
        </p:nvCxnSpPr>
        <p:spPr>
          <a:xfrm>
            <a:off x="497586" y="1410676"/>
            <a:ext cx="0" cy="26572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p:cNvCxnSpPr>
          <p:nvPr/>
        </p:nvCxnSpPr>
        <p:spPr>
          <a:xfrm flipH="1">
            <a:off x="635508" y="1226010"/>
            <a:ext cx="20574" cy="4503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1" idx="2"/>
          </p:cNvCxnSpPr>
          <p:nvPr/>
        </p:nvCxnSpPr>
        <p:spPr>
          <a:xfrm flipH="1">
            <a:off x="773811" y="1041344"/>
            <a:ext cx="10287" cy="63505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2" idx="2"/>
          </p:cNvCxnSpPr>
          <p:nvPr/>
        </p:nvCxnSpPr>
        <p:spPr>
          <a:xfrm>
            <a:off x="928307" y="1378338"/>
            <a:ext cx="0" cy="29806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3" idx="2"/>
          </p:cNvCxnSpPr>
          <p:nvPr/>
        </p:nvCxnSpPr>
        <p:spPr>
          <a:xfrm>
            <a:off x="1060704" y="1226010"/>
            <a:ext cx="0" cy="46655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4" idx="2"/>
          </p:cNvCxnSpPr>
          <p:nvPr/>
        </p:nvCxnSpPr>
        <p:spPr>
          <a:xfrm flipH="1">
            <a:off x="1155383" y="1024436"/>
            <a:ext cx="69913" cy="65196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5" idx="2"/>
          </p:cNvCxnSpPr>
          <p:nvPr/>
        </p:nvCxnSpPr>
        <p:spPr>
          <a:xfrm>
            <a:off x="1308545" y="1360556"/>
            <a:ext cx="7049" cy="32054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8" idx="1"/>
          </p:cNvCxnSpPr>
          <p:nvPr/>
        </p:nvCxnSpPr>
        <p:spPr>
          <a:xfrm flipH="1">
            <a:off x="1436561" y="1171190"/>
            <a:ext cx="8953" cy="49880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7" idx="2"/>
          </p:cNvCxnSpPr>
          <p:nvPr/>
        </p:nvCxnSpPr>
        <p:spPr>
          <a:xfrm flipH="1">
            <a:off x="1524000" y="1041344"/>
            <a:ext cx="70104" cy="63842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8" idx="2"/>
          </p:cNvCxnSpPr>
          <p:nvPr/>
        </p:nvCxnSpPr>
        <p:spPr>
          <a:xfrm flipH="1">
            <a:off x="1642301" y="1355856"/>
            <a:ext cx="61531" cy="31413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9" idx="2"/>
          </p:cNvCxnSpPr>
          <p:nvPr/>
        </p:nvCxnSpPr>
        <p:spPr>
          <a:xfrm flipH="1">
            <a:off x="1752600" y="1163642"/>
            <a:ext cx="168402" cy="52892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1908239" y="1381707"/>
            <a:ext cx="377761" cy="29806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9880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changes</a:t>
            </a:r>
            <a:endParaRPr lang="en-US" dirty="0"/>
          </a:p>
        </p:txBody>
      </p:sp>
      <p:sp>
        <p:nvSpPr>
          <p:cNvPr id="3" name="Content Placeholder 2"/>
          <p:cNvSpPr>
            <a:spLocks noGrp="1"/>
          </p:cNvSpPr>
          <p:nvPr>
            <p:ph idx="1"/>
          </p:nvPr>
        </p:nvSpPr>
        <p:spPr/>
        <p:txBody>
          <a:bodyPr>
            <a:normAutofit fontScale="47500" lnSpcReduction="20000"/>
          </a:bodyPr>
          <a:lstStyle/>
          <a:p>
            <a:pPr marL="514350" indent="-514350">
              <a:buFont typeface="+mj-lt"/>
              <a:buAutoNum type="arabicPeriod"/>
            </a:pPr>
            <a:r>
              <a:rPr lang="en-US" dirty="0" smtClean="0"/>
              <a:t>You can now delete spurious data points. Select a group of </a:t>
            </a:r>
            <a:r>
              <a:rPr lang="en-US" dirty="0" err="1" smtClean="0"/>
              <a:t>datapoints</a:t>
            </a:r>
            <a:r>
              <a:rPr lang="en-US" dirty="0" smtClean="0"/>
              <a:t> from the primary axes on the right and push the delete button on the keyboard. This function does the exact same thing as the “brush” tool. (Be sure to confirm the deletion by clicking on the     icon!) For more details, look up the brush tool in the MATLAB help files.</a:t>
            </a:r>
          </a:p>
          <a:p>
            <a:pPr marL="514350" indent="-514350">
              <a:buFont typeface="+mj-lt"/>
              <a:buAutoNum type="arabicPeriod"/>
            </a:pPr>
            <a:r>
              <a:rPr lang="en-US" dirty="0" smtClean="0"/>
              <a:t>Confirm deleting the points (see point 1)</a:t>
            </a:r>
          </a:p>
          <a:p>
            <a:pPr marL="514350" indent="-514350">
              <a:buFont typeface="+mj-lt"/>
              <a:buAutoNum type="arabicPeriod"/>
            </a:pPr>
            <a:r>
              <a:rPr lang="en-US" dirty="0" smtClean="0"/>
              <a:t>Set up email notifications (beta)</a:t>
            </a:r>
          </a:p>
          <a:p>
            <a:pPr marL="514350" indent="-514350">
              <a:buFont typeface="+mj-lt"/>
              <a:buAutoNum type="arabicPeriod"/>
            </a:pPr>
            <a:r>
              <a:rPr lang="en-US" dirty="0" smtClean="0"/>
              <a:t>Load bare crystal </a:t>
            </a:r>
            <a:r>
              <a:rPr lang="en-US" dirty="0" smtClean="0"/>
              <a:t>file. You need to load the frequency shift files </a:t>
            </a:r>
            <a:r>
              <a:rPr lang="en-US" b="1" dirty="0" smtClean="0"/>
              <a:t>&lt;filename&gt;.mat</a:t>
            </a:r>
            <a:r>
              <a:rPr lang="en-US" dirty="0" smtClean="0"/>
              <a:t>. This basically calculates the average frequency shifts for each harmonic and adjust the reference frequency values.</a:t>
            </a:r>
            <a:endParaRPr lang="en-US" dirty="0" smtClean="0"/>
          </a:p>
          <a:p>
            <a:pPr marL="514350" indent="-514350">
              <a:buFont typeface="+mj-lt"/>
              <a:buAutoNum type="arabicPeriod"/>
            </a:pPr>
            <a:r>
              <a:rPr lang="en-US" dirty="0" smtClean="0"/>
              <a:t>Refit raw </a:t>
            </a:r>
            <a:r>
              <a:rPr lang="en-US" dirty="0" err="1" smtClean="0"/>
              <a:t>spectras</a:t>
            </a:r>
            <a:r>
              <a:rPr lang="en-US" dirty="0" smtClean="0"/>
              <a:t>: you can not natively refit </a:t>
            </a:r>
            <a:r>
              <a:rPr lang="en-US" b="1" dirty="0" smtClean="0"/>
              <a:t>&lt;filename&gt;_</a:t>
            </a:r>
            <a:r>
              <a:rPr lang="en-US" b="1" dirty="0" err="1" smtClean="0"/>
              <a:t>raw_spectras.mat</a:t>
            </a:r>
            <a:r>
              <a:rPr lang="en-US" dirty="0" smtClean="0"/>
              <a:t> files in the program (beta</a:t>
            </a:r>
            <a:r>
              <a:rPr lang="en-US" dirty="0" smtClean="0"/>
              <a:t>). You can selectively choose which harmonic to fit. Go to peak centering mode to determine how you want to determine the initial guesses.</a:t>
            </a:r>
            <a:endParaRPr lang="en-US" dirty="0" smtClean="0"/>
          </a:p>
          <a:p>
            <a:pPr marL="514350" indent="-514350">
              <a:buFont typeface="+mj-lt"/>
              <a:buAutoNum type="arabicPeriod"/>
            </a:pPr>
            <a:r>
              <a:rPr lang="en-US" dirty="0" smtClean="0"/>
              <a:t>Save the frequency shift data</a:t>
            </a:r>
          </a:p>
          <a:p>
            <a:pPr marL="514350" indent="-514350">
              <a:buFont typeface="+mj-lt"/>
              <a:buAutoNum type="arabicPeriod"/>
            </a:pPr>
            <a:r>
              <a:rPr lang="en-US" dirty="0" smtClean="0"/>
              <a:t>Reset GUI state (home button)</a:t>
            </a:r>
          </a:p>
          <a:p>
            <a:pPr marL="514350" indent="-514350">
              <a:buFont typeface="+mj-lt"/>
              <a:buAutoNum type="arabicPeriod"/>
            </a:pPr>
            <a:r>
              <a:rPr lang="en-US" dirty="0" smtClean="0"/>
              <a:t>Debug</a:t>
            </a:r>
          </a:p>
          <a:p>
            <a:pPr marL="514350" indent="-514350">
              <a:buFont typeface="+mj-lt"/>
              <a:buAutoNum type="arabicPeriod"/>
            </a:pPr>
            <a:r>
              <a:rPr lang="en-US" dirty="0" smtClean="0"/>
              <a:t>Adjust plot options for the primaryaxes1 handles (top right graph)</a:t>
            </a:r>
          </a:p>
          <a:p>
            <a:pPr marL="514350" indent="-514350">
              <a:buFont typeface="+mj-lt"/>
              <a:buAutoNum type="arabicPeriod"/>
            </a:pPr>
            <a:r>
              <a:rPr lang="en-US" dirty="0" smtClean="0"/>
              <a:t>Adjust plot options for the primaryaxes2 handles (bottom right graph)</a:t>
            </a:r>
          </a:p>
          <a:p>
            <a:pPr marL="514350" indent="-514350">
              <a:buFont typeface="+mj-lt"/>
              <a:buAutoNum type="arabicPeriod"/>
            </a:pPr>
            <a:r>
              <a:rPr lang="en-US" dirty="0" smtClean="0"/>
              <a:t>Set preferences (beta)</a:t>
            </a:r>
          </a:p>
          <a:p>
            <a:pPr marL="514350" indent="-514350">
              <a:buFont typeface="+mj-lt"/>
              <a:buAutoNum type="arabicPeriod"/>
            </a:pPr>
            <a:r>
              <a:rPr lang="en-US" dirty="0" smtClean="0"/>
              <a:t>Help: loads the manual (beta and </a:t>
            </a:r>
            <a:r>
              <a:rPr lang="en-US" dirty="0" err="1" smtClean="0"/>
              <a:t>unfinshed</a:t>
            </a:r>
            <a:r>
              <a:rPr lang="en-US" dirty="0" smtClean="0"/>
              <a:t>/not updated)</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 y="1635443"/>
            <a:ext cx="247650" cy="21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 y="2405261"/>
            <a:ext cx="200025" cy="20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627" y="2606497"/>
            <a:ext cx="19050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012" y="2826917"/>
            <a:ext cx="1905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357" y="3397246"/>
            <a:ext cx="180975" cy="17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8316" y="4024137"/>
            <a:ext cx="180975" cy="17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3792" y="4195587"/>
            <a:ext cx="19050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1"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8554" y="4496267"/>
            <a:ext cx="190500" cy="17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2"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0382" y="4734780"/>
            <a:ext cx="1905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3"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8957" y="4925280"/>
            <a:ext cx="180975"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4"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9907" y="5196160"/>
            <a:ext cx="171450" cy="161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5"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8957" y="5390587"/>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5542" y="2296760"/>
            <a:ext cx="200025" cy="20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8117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changes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When the data points are cleared by clicking on the “Clear </a:t>
            </a:r>
            <a:r>
              <a:rPr lang="en-US" dirty="0" err="1" smtClean="0"/>
              <a:t>Datapoints</a:t>
            </a:r>
            <a:r>
              <a:rPr lang="en-US" dirty="0" smtClean="0"/>
              <a:t>” button, a backup of the collected dataset is stored in the folder “deleted data”. The location of the folder is the same as the current working directory MATLAB is in. The datasets are named based on the date in which the dataset was deleted</a:t>
            </a:r>
          </a:p>
          <a:p>
            <a:r>
              <a:rPr lang="en-US" dirty="0" smtClean="0"/>
              <a:t>Email notifications now include a snapshot of the GUI</a:t>
            </a:r>
          </a:p>
          <a:p>
            <a:r>
              <a:rPr lang="en-US" dirty="0" smtClean="0"/>
              <a:t>The “Preference” button (  ) is not finished. However, the available options are working properly.</a:t>
            </a:r>
          </a:p>
          <a:p>
            <a:r>
              <a:rPr lang="en-US" dirty="0" smtClean="0"/>
              <a:t>You can now append measurements to a previous set of dataset by simply choosing which file to append the data. Click on the “Append to existing data” button to do this.</a:t>
            </a:r>
          </a:p>
          <a:p>
            <a:pPr lvl="1"/>
            <a:r>
              <a:rPr lang="en-US" dirty="0" smtClean="0"/>
              <a:t>A window will pop up and prompt to choose which file to append the frequency shifts to</a:t>
            </a:r>
          </a:p>
        </p:txBody>
      </p:sp>
      <p:pic>
        <p:nvPicPr>
          <p:cNvPr id="4"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9717" y="3483236"/>
            <a:ext cx="171450" cy="161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4858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misc. changes</a:t>
            </a:r>
          </a:p>
        </p:txBody>
      </p:sp>
      <p:sp>
        <p:nvSpPr>
          <p:cNvPr id="3" name="Content Placeholder 2"/>
          <p:cNvSpPr>
            <a:spLocks noGrp="1"/>
          </p:cNvSpPr>
          <p:nvPr>
            <p:ph idx="1"/>
          </p:nvPr>
        </p:nvSpPr>
        <p:spPr/>
        <p:txBody>
          <a:bodyPr>
            <a:normAutofit fontScale="70000" lnSpcReduction="20000"/>
          </a:bodyPr>
          <a:lstStyle/>
          <a:p>
            <a:pPr lvl="1"/>
            <a:r>
              <a:rPr lang="en-US" dirty="0" smtClean="0"/>
              <a:t>The plotting system has changed dramatically. The program no longer relies on the MATLAB (plot functions). Instead, the program modifies the </a:t>
            </a:r>
            <a:r>
              <a:rPr lang="en-US" dirty="0" err="1" smtClean="0"/>
              <a:t>xdata</a:t>
            </a:r>
            <a:r>
              <a:rPr lang="en-US" dirty="0" smtClean="0"/>
              <a:t> and </a:t>
            </a:r>
            <a:r>
              <a:rPr lang="en-US" dirty="0" err="1" smtClean="0"/>
              <a:t>ydata</a:t>
            </a:r>
            <a:r>
              <a:rPr lang="en-US" dirty="0" smtClean="0"/>
              <a:t> property of the plot handles. Also, plot handles are no longer deleted/created after each iteration. Instead, plot handles are created before any for/while loops or when the “Clear Raw </a:t>
            </a:r>
            <a:r>
              <a:rPr lang="en-US" dirty="0" err="1" smtClean="0"/>
              <a:t>Spectras</a:t>
            </a:r>
            <a:r>
              <a:rPr lang="en-US" dirty="0" smtClean="0"/>
              <a:t>” or “Clear </a:t>
            </a:r>
            <a:r>
              <a:rPr lang="en-US" dirty="0" err="1" smtClean="0"/>
              <a:t>Datapoints</a:t>
            </a:r>
            <a:r>
              <a:rPr lang="en-US" dirty="0" smtClean="0"/>
              <a:t>” are clicked. During each iteration in a while/for loop, the plots handles are set to invisible or visible. This change prevents the GUI from stealing focus (aka you can do other things on the computer while the measurement is taking place</a:t>
            </a:r>
            <a:r>
              <a:rPr lang="en-US" dirty="0" smtClean="0"/>
              <a:t>). Also, this helps reduce memory consumption and allows the program to run more smoothly.</a:t>
            </a:r>
          </a:p>
          <a:p>
            <a:pPr lvl="1"/>
            <a:r>
              <a:rPr lang="en-US" dirty="0" smtClean="0"/>
              <a:t>The number of </a:t>
            </a:r>
            <a:r>
              <a:rPr lang="en-US" dirty="0" err="1" smtClean="0"/>
              <a:t>datapoints</a:t>
            </a:r>
            <a:r>
              <a:rPr lang="en-US" dirty="0" smtClean="0"/>
              <a:t> that are </a:t>
            </a:r>
            <a:r>
              <a:rPr lang="en-US" dirty="0" err="1" smtClean="0"/>
              <a:t>preallocated</a:t>
            </a:r>
            <a:r>
              <a:rPr lang="en-US" dirty="0" smtClean="0"/>
              <a:t> for storing frequency shift data has been set to 25,000 points. In other words, a maximum of 25,000 data points can be collected. If necessary, this value can be changed ~ line 80. The maximum number of points is stored in the variable, </a:t>
            </a:r>
            <a:r>
              <a:rPr lang="en-US" dirty="0" err="1" smtClean="0"/>
              <a:t>handles.din.max_datapts</a:t>
            </a:r>
            <a:r>
              <a:rPr lang="en-US" dirty="0" smtClean="0"/>
              <a:t>.</a:t>
            </a:r>
            <a:endParaRPr lang="en-US" dirty="0"/>
          </a:p>
        </p:txBody>
      </p:sp>
    </p:spTree>
    <p:extLst>
      <p:ext uri="{BB962C8B-B14F-4D97-AF65-F5344CB8AC3E}">
        <p14:creationId xmlns:p14="http://schemas.microsoft.com/office/powerpoint/2010/main" val="1885255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misc. changes</a:t>
            </a:r>
            <a:endParaRPr lang="en-US" dirty="0"/>
          </a:p>
        </p:txBody>
      </p:sp>
      <p:sp>
        <p:nvSpPr>
          <p:cNvPr id="3" name="Content Placeholder 2"/>
          <p:cNvSpPr>
            <a:spLocks noGrp="1"/>
          </p:cNvSpPr>
          <p:nvPr>
            <p:ph idx="1"/>
          </p:nvPr>
        </p:nvSpPr>
        <p:spPr>
          <a:xfrm>
            <a:off x="457200" y="1600200"/>
            <a:ext cx="8229600" cy="5042647"/>
          </a:xfrm>
        </p:spPr>
        <p:txBody>
          <a:bodyPr>
            <a:normAutofit fontScale="77500" lnSpcReduction="20000"/>
          </a:bodyPr>
          <a:lstStyle/>
          <a:p>
            <a:r>
              <a:rPr lang="en-US" dirty="0" smtClean="0"/>
              <a:t>The command window is now color-coded for easier viewing of the log of actions during the measurement process</a:t>
            </a:r>
          </a:p>
          <a:p>
            <a:r>
              <a:rPr lang="en-US" dirty="0" smtClean="0"/>
              <a:t>If the </a:t>
            </a:r>
            <a:r>
              <a:rPr lang="en-US" b="1" dirty="0" err="1" smtClean="0"/>
              <a:t>AccessMyVNA</a:t>
            </a:r>
            <a:r>
              <a:rPr lang="en-US" b="1" dirty="0" smtClean="0"/>
              <a:t> program is running and taking active measurements</a:t>
            </a:r>
            <a:r>
              <a:rPr lang="en-US" dirty="0" smtClean="0"/>
              <a:t>, MATLAB will close the </a:t>
            </a:r>
            <a:r>
              <a:rPr lang="en-US" dirty="0" err="1" smtClean="0"/>
              <a:t>AccessMyVNA</a:t>
            </a:r>
            <a:r>
              <a:rPr lang="en-US" dirty="0" smtClean="0"/>
              <a:t> program when the GUI is closed.</a:t>
            </a:r>
          </a:p>
          <a:p>
            <a:r>
              <a:rPr lang="en-US" dirty="0" smtClean="0"/>
              <a:t>The number of </a:t>
            </a:r>
            <a:r>
              <a:rPr lang="en-US" dirty="0" err="1" smtClean="0"/>
              <a:t>datapoints</a:t>
            </a:r>
            <a:r>
              <a:rPr lang="en-US" dirty="0" smtClean="0"/>
              <a:t> collected and the last </a:t>
            </a:r>
            <a:r>
              <a:rPr lang="en-US" dirty="0" err="1" smtClean="0"/>
              <a:t>timepoint</a:t>
            </a:r>
            <a:r>
              <a:rPr lang="en-US" dirty="0" smtClean="0"/>
              <a:t> in which a measurement was made is now shown in the status bar</a:t>
            </a:r>
          </a:p>
          <a:p>
            <a:r>
              <a:rPr lang="en-US" dirty="0" smtClean="0"/>
              <a:t>Error messages generated by MATLAB during the measurement process will by exported to the “base” workspace.</a:t>
            </a:r>
          </a:p>
          <a:p>
            <a:r>
              <a:rPr lang="en-US" dirty="0" smtClean="0"/>
              <a:t>The GUI program version will be saved in the data (.mat) files (&lt;filename&gt;_</a:t>
            </a:r>
            <a:r>
              <a:rPr lang="en-US" dirty="0" err="1" smtClean="0"/>
              <a:t>settings.mat</a:t>
            </a:r>
            <a:r>
              <a:rPr lang="en-US" dirty="0" smtClean="0"/>
              <a:t>, &lt;filename&gt;.mat, &lt;filename&gt;_</a:t>
            </a:r>
            <a:r>
              <a:rPr lang="en-US" dirty="0" err="1" smtClean="0"/>
              <a:t>settings.mat</a:t>
            </a:r>
            <a:r>
              <a:rPr lang="en-US" dirty="0" smtClean="0"/>
              <a:t>)</a:t>
            </a:r>
            <a:endParaRPr lang="en-US" dirty="0"/>
          </a:p>
        </p:txBody>
      </p:sp>
    </p:spTree>
    <p:extLst>
      <p:ext uri="{BB962C8B-B14F-4D97-AF65-F5344CB8AC3E}">
        <p14:creationId xmlns:p14="http://schemas.microsoft.com/office/powerpoint/2010/main" val="546966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Known issues</a:t>
            </a:r>
            <a:endParaRPr lang="en-US" dirty="0"/>
          </a:p>
        </p:txBody>
      </p:sp>
      <p:sp>
        <p:nvSpPr>
          <p:cNvPr id="3" name="Content Placeholder 2"/>
          <p:cNvSpPr>
            <a:spLocks noGrp="1"/>
          </p:cNvSpPr>
          <p:nvPr>
            <p:ph idx="1"/>
          </p:nvPr>
        </p:nvSpPr>
        <p:spPr>
          <a:xfrm>
            <a:off x="457200" y="1600200"/>
            <a:ext cx="8229600" cy="4782671"/>
          </a:xfrm>
        </p:spPr>
        <p:txBody>
          <a:bodyPr>
            <a:normAutofit fontScale="70000" lnSpcReduction="20000"/>
          </a:bodyPr>
          <a:lstStyle/>
          <a:p>
            <a:r>
              <a:rPr lang="en-US" dirty="0" smtClean="0"/>
              <a:t>When you are in “Peak Centering Mode” and you are fitting the dataset, closing out of the figure that has the raw spectra plots before the figure with the polar plot of the spectra data appears will cause MATLAB to crash</a:t>
            </a:r>
          </a:p>
          <a:p>
            <a:r>
              <a:rPr lang="en-US" dirty="0" smtClean="0"/>
              <a:t>The View Raw Figure Mode is still buggy when you turn this on during data collection. Use the function during data collection at your own risk</a:t>
            </a:r>
            <a:r>
              <a:rPr lang="en-US" dirty="0" smtClean="0"/>
              <a:t>!</a:t>
            </a:r>
          </a:p>
          <a:p>
            <a:pPr lvl="1"/>
            <a:r>
              <a:rPr lang="en-US" dirty="0" smtClean="0"/>
              <a:t>Note: this functionality still works fine outside of data collection (when “record scan” is not running). The intention of this function is to provide an easy way to inspect the raw harmonics. Also, this function allows for easy export of the raw spectra.</a:t>
            </a:r>
            <a:endParaRPr lang="en-US" dirty="0" smtClean="0"/>
          </a:p>
          <a:p>
            <a:r>
              <a:rPr lang="en-US" dirty="0" smtClean="0"/>
              <a:t>If you are running MATLAB 2014b or higher and your graphics driver is not updated, MATLAB will crash when it plots. If this happens, type in this command: </a:t>
            </a:r>
            <a:r>
              <a:rPr lang="en-US" dirty="0" err="1" smtClean="0"/>
              <a:t>opengl</a:t>
            </a:r>
            <a:r>
              <a:rPr lang="en-US" dirty="0" smtClean="0"/>
              <a:t>('</a:t>
            </a:r>
            <a:r>
              <a:rPr lang="en-US" dirty="0" err="1" smtClean="0"/>
              <a:t>save','software</a:t>
            </a:r>
            <a:r>
              <a:rPr lang="en-US" dirty="0" smtClean="0"/>
              <a:t>') in the command window. You only need to do this once.</a:t>
            </a:r>
          </a:p>
          <a:p>
            <a:r>
              <a:rPr lang="en-US" dirty="0" smtClean="0"/>
              <a:t>The refitting procedure is not capable of refitting multiple peaks</a:t>
            </a:r>
            <a:endParaRPr lang="en-US" dirty="0"/>
          </a:p>
        </p:txBody>
      </p:sp>
    </p:spTree>
    <p:extLst>
      <p:ext uri="{BB962C8B-B14F-4D97-AF65-F5344CB8AC3E}">
        <p14:creationId xmlns:p14="http://schemas.microsoft.com/office/powerpoint/2010/main" val="717507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Known issues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If you are running </a:t>
            </a:r>
            <a:r>
              <a:rPr lang="en-US" dirty="0" err="1" smtClean="0"/>
              <a:t>AccessMyVNA</a:t>
            </a:r>
            <a:r>
              <a:rPr lang="en-US" dirty="0" smtClean="0"/>
              <a:t> in Windows 8 or higher, the program will not run (it simply crashes and closes itself). To fix this, right click on AccessMyVNAv0.7/release/AccessMyVNA.exe and click on “properties”. Go to the tab that is labeled “</a:t>
            </a:r>
            <a:r>
              <a:rPr lang="en-US" dirty="0" err="1" smtClean="0"/>
              <a:t>Compatability</a:t>
            </a:r>
            <a:r>
              <a:rPr lang="en-US" dirty="0" smtClean="0"/>
              <a:t>” and click on “Run this program in </a:t>
            </a:r>
            <a:r>
              <a:rPr lang="en-US" dirty="0" err="1" smtClean="0"/>
              <a:t>compatability</a:t>
            </a:r>
            <a:r>
              <a:rPr lang="en-US" dirty="0" smtClean="0"/>
              <a:t> mode for:”. In the drop-down menu, choose “Windows 7”.</a:t>
            </a:r>
          </a:p>
          <a:p>
            <a:r>
              <a:rPr lang="en-US" dirty="0" smtClean="0"/>
              <a:t>If you are using MATLAB 2014b or higher, the program may feel sluggish compared to running the program on MATLAB 2014a or lower. Simply open the “QCM.v002a.fig” in GUIDE and double click on the white-gridded background. This will open up the options associated with the GUI figure. (be sure to not double click on the panels!) Change the “Renderer” option to “</a:t>
            </a:r>
            <a:r>
              <a:rPr lang="en-US" dirty="0" err="1" smtClean="0"/>
              <a:t>opengl</a:t>
            </a:r>
            <a:r>
              <a:rPr lang="en-US" dirty="0" smtClean="0"/>
              <a:t>”</a:t>
            </a:r>
            <a:endParaRPr lang="en-US" dirty="0"/>
          </a:p>
        </p:txBody>
      </p:sp>
    </p:spTree>
    <p:extLst>
      <p:ext uri="{BB962C8B-B14F-4D97-AF65-F5344CB8AC3E}">
        <p14:creationId xmlns:p14="http://schemas.microsoft.com/office/powerpoint/2010/main" val="1321897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Known issues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If you are using MATLAB 2014a or lower, you might notice that the command window will be spammed with repeated lines of:</a:t>
            </a:r>
          </a:p>
          <a:p>
            <a:pPr marL="1257300" lvl="3" indent="0">
              <a:buNone/>
            </a:pPr>
            <a:r>
              <a:rPr lang="en-US" dirty="0"/>
              <a:t>Current plot held</a:t>
            </a:r>
          </a:p>
          <a:p>
            <a:pPr marL="1257300" lvl="3" indent="0">
              <a:buNone/>
            </a:pPr>
            <a:r>
              <a:rPr lang="en-US" dirty="0"/>
              <a:t>Current plot held</a:t>
            </a:r>
          </a:p>
          <a:p>
            <a:pPr marL="1257300" lvl="3" indent="0">
              <a:buNone/>
            </a:pPr>
            <a:r>
              <a:rPr lang="en-US" dirty="0"/>
              <a:t>Current plot released</a:t>
            </a:r>
          </a:p>
          <a:p>
            <a:pPr marL="1257300" lvl="3" indent="0">
              <a:buNone/>
            </a:pPr>
            <a:r>
              <a:rPr lang="en-US" dirty="0"/>
              <a:t>Current plot </a:t>
            </a:r>
            <a:r>
              <a:rPr lang="en-US" dirty="0" smtClean="0"/>
              <a:t>released</a:t>
            </a:r>
          </a:p>
          <a:p>
            <a:pPr marL="400050" lvl="1" indent="0">
              <a:buNone/>
            </a:pPr>
            <a:r>
              <a:rPr lang="en-US" sz="3200" dirty="0" smtClean="0"/>
              <a:t>This is due to how the function “hold” was coded in MATLAB. This “spamming” will only occurs whenever the plot handles are recreated (before data collection and after </a:t>
            </a:r>
            <a:r>
              <a:rPr lang="en-US" sz="3200" dirty="0" err="1" smtClean="0"/>
              <a:t>datacollection</a:t>
            </a:r>
            <a:r>
              <a:rPr lang="en-US" sz="3200" dirty="0" smtClean="0"/>
              <a:t>).</a:t>
            </a:r>
          </a:p>
          <a:p>
            <a:pPr marL="400050" lvl="1" indent="0">
              <a:buNone/>
            </a:pPr>
            <a:r>
              <a:rPr lang="en-US" sz="3200" dirty="0" smtClean="0"/>
              <a:t>If you use MATLAB 2014b, the function “hold” has been modified so that it will no longer spam the command window.</a:t>
            </a:r>
            <a:endParaRPr lang="en-US" sz="3200" dirty="0"/>
          </a:p>
        </p:txBody>
      </p:sp>
    </p:spTree>
    <p:extLst>
      <p:ext uri="{BB962C8B-B14F-4D97-AF65-F5344CB8AC3E}">
        <p14:creationId xmlns:p14="http://schemas.microsoft.com/office/powerpoint/2010/main" val="866193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1218</Words>
  <Application>Microsoft Office PowerPoint</Application>
  <PresentationFormat>On-screen Show (4:3)</PresentationFormat>
  <Paragraphs>64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New features in QCM data acquisition GUI (v2.0a)</vt:lpstr>
      <vt:lpstr>Overview of changes</vt:lpstr>
      <vt:lpstr>Overview of changes</vt:lpstr>
      <vt:lpstr>Overview of changes</vt:lpstr>
      <vt:lpstr>Other misc. changes</vt:lpstr>
      <vt:lpstr>Other misc. changes</vt:lpstr>
      <vt:lpstr>Known issues</vt:lpstr>
      <vt:lpstr>Known issues</vt:lpstr>
      <vt:lpstr>Known issues</vt:lpstr>
      <vt:lpstr>Known issues</vt:lpstr>
      <vt:lpstr>Feedback and contact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features in QCM data acquisition GUI (v2.0a)</dc:title>
  <dc:creator>Yehmon01</dc:creator>
  <cp:lastModifiedBy>Yehmon01</cp:lastModifiedBy>
  <cp:revision>16</cp:revision>
  <dcterms:created xsi:type="dcterms:W3CDTF">2014-11-06T23:20:59Z</dcterms:created>
  <dcterms:modified xsi:type="dcterms:W3CDTF">2014-11-07T17:36:21Z</dcterms:modified>
</cp:coreProperties>
</file>