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8a191762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8a191762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8a191762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8a191762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8a191762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8a191762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8a191762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8a191762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8a191762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8a191762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8a191762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8a191762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8a191762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8a191762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b724325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b724325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8a191762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8a191762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8a191762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8a191762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8a191762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8a191762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239450"/>
            <a:ext cx="5319600" cy="245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Explorando las Tendencias de Ventas en un Supermercado </a:t>
            </a:r>
            <a:endParaRPr/>
          </a:p>
        </p:txBody>
      </p:sp>
      <p:sp>
        <p:nvSpPr>
          <p:cNvPr id="135" name="Google Shape;135;p13"/>
          <p:cNvSpPr txBox="1"/>
          <p:nvPr>
            <p:ph idx="1" type="subTitle"/>
          </p:nvPr>
        </p:nvSpPr>
        <p:spPr>
          <a:xfrm>
            <a:off x="6868925" y="3079425"/>
            <a:ext cx="15414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solidFill>
                  <a:schemeClr val="lt2"/>
                </a:solidFill>
              </a:rPr>
              <a:t>Giuliana Luciano</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chemeClr val="lt2"/>
                </a:solidFill>
              </a:rPr>
              <a:t>Análisis Exploratorio</a:t>
            </a:r>
            <a:endParaRPr b="1">
              <a:solidFill>
                <a:schemeClr val="lt2"/>
              </a:solidFill>
            </a:endParaRPr>
          </a:p>
          <a:p>
            <a:pPr indent="0" lvl="0" marL="0" rtl="0" algn="l">
              <a:spcBef>
                <a:spcPts val="0"/>
              </a:spcBef>
              <a:spcAft>
                <a:spcPts val="0"/>
              </a:spcAft>
              <a:buNone/>
            </a:pPr>
            <a:r>
              <a:t/>
            </a:r>
            <a:endParaRPr/>
          </a:p>
        </p:txBody>
      </p:sp>
      <p:sp>
        <p:nvSpPr>
          <p:cNvPr id="191" name="Google Shape;191;p22"/>
          <p:cNvSpPr txBox="1"/>
          <p:nvPr/>
        </p:nvSpPr>
        <p:spPr>
          <a:xfrm>
            <a:off x="5577225" y="1073325"/>
            <a:ext cx="3288000" cy="3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Lato"/>
                <a:ea typeface="Lato"/>
                <a:cs typeface="Lato"/>
                <a:sym typeface="Lato"/>
              </a:rPr>
              <a:t>El análisis de las ventas por región revela discrepancias notables en los ingresos generados por cada área geográfica.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s" sz="1300">
                <a:solidFill>
                  <a:schemeClr val="lt1"/>
                </a:solidFill>
                <a:latin typeface="Lato"/>
                <a:ea typeface="Lato"/>
                <a:cs typeface="Lato"/>
                <a:sym typeface="Lato"/>
              </a:rPr>
              <a:t>Estos descubrimientos proporcionan información estratégica de gran valor, indicando la importancia de focalizar esfuerzos y asignar recursos a las regiones más rentables, "West" y "East". Además, señala oportunidades para desarrollar e implementar estrategias específicas destinadas a estimular las ventas en las regiones "South" y "Central". Estas estrategias podrían incluir enfoques de marketing más personalizados o ajustes en la oferta de productos para adaptarse a las necesidades particulares de cada región.</a:t>
            </a:r>
            <a:endParaRPr sz="1300">
              <a:solidFill>
                <a:schemeClr val="lt1"/>
              </a:solidFill>
              <a:latin typeface="Lato"/>
              <a:ea typeface="Lato"/>
              <a:cs typeface="Lato"/>
              <a:sym typeface="Lato"/>
            </a:endParaRPr>
          </a:p>
        </p:txBody>
      </p:sp>
      <p:pic>
        <p:nvPicPr>
          <p:cNvPr id="192" name="Google Shape;192;p22"/>
          <p:cNvPicPr preferRelativeResize="0"/>
          <p:nvPr/>
        </p:nvPicPr>
        <p:blipFill>
          <a:blip r:embed="rId3">
            <a:alphaModFix/>
          </a:blip>
          <a:stretch>
            <a:fillRect/>
          </a:stretch>
        </p:blipFill>
        <p:spPr>
          <a:xfrm>
            <a:off x="225125" y="1073326"/>
            <a:ext cx="5278774" cy="368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chemeClr val="lt2"/>
                </a:solidFill>
              </a:rPr>
              <a:t>Análisis Exploratorio</a:t>
            </a:r>
            <a:endParaRPr b="1">
              <a:solidFill>
                <a:schemeClr val="lt2"/>
              </a:solidFill>
            </a:endParaRPr>
          </a:p>
          <a:p>
            <a:pPr indent="0" lvl="0" marL="0" rtl="0" algn="l">
              <a:spcBef>
                <a:spcPts val="0"/>
              </a:spcBef>
              <a:spcAft>
                <a:spcPts val="0"/>
              </a:spcAft>
              <a:buNone/>
            </a:pPr>
            <a:r>
              <a:t/>
            </a:r>
            <a:endParaRPr/>
          </a:p>
        </p:txBody>
      </p:sp>
      <p:sp>
        <p:nvSpPr>
          <p:cNvPr id="198" name="Google Shape;198;p23"/>
          <p:cNvSpPr txBox="1"/>
          <p:nvPr/>
        </p:nvSpPr>
        <p:spPr>
          <a:xfrm>
            <a:off x="281075" y="1496075"/>
            <a:ext cx="3288000" cy="3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Lato"/>
                <a:ea typeface="Lato"/>
                <a:cs typeface="Lato"/>
                <a:sym typeface="Lato"/>
              </a:rPr>
              <a:t>Dada la disparidad observada y con el objetivo de diversificar y maximizar las ganancias, sería estratégico implementar campañas de marketing focalizadas en impulsar las otras modalidades de envío, como "Second Class", "First Class" y "Same Day". Una sugerencia práctica sería ofrecer descuentos atractivos o promociones especiales para clientes que opten por estas opciones de envío alternativas. Esta estrategia no solo podría incrementar las ventas en esas categorías, sino también diversificar la base de clientes y mejorar la experiencia global del cliente.</a:t>
            </a:r>
            <a:endParaRPr sz="1300">
              <a:solidFill>
                <a:schemeClr val="lt1"/>
              </a:solidFill>
              <a:latin typeface="Lato"/>
              <a:ea typeface="Lato"/>
              <a:cs typeface="Lato"/>
              <a:sym typeface="Lato"/>
            </a:endParaRPr>
          </a:p>
        </p:txBody>
      </p:sp>
      <p:pic>
        <p:nvPicPr>
          <p:cNvPr id="199" name="Google Shape;199;p23"/>
          <p:cNvPicPr preferRelativeResize="0"/>
          <p:nvPr/>
        </p:nvPicPr>
        <p:blipFill>
          <a:blip r:embed="rId3">
            <a:alphaModFix/>
          </a:blip>
          <a:stretch>
            <a:fillRect/>
          </a:stretch>
        </p:blipFill>
        <p:spPr>
          <a:xfrm>
            <a:off x="3898450" y="1026325"/>
            <a:ext cx="5037397" cy="3781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s" sz="2460">
                <a:solidFill>
                  <a:schemeClr val="lt2"/>
                </a:solidFill>
                <a:latin typeface="Lato"/>
                <a:ea typeface="Lato"/>
                <a:cs typeface="Lato"/>
                <a:sym typeface="Lato"/>
              </a:rPr>
              <a:t>Insights y Recomendaciones</a:t>
            </a:r>
            <a:endParaRPr b="1" sz="2460">
              <a:solidFill>
                <a:schemeClr val="lt2"/>
              </a:solidFill>
              <a:latin typeface="Lato"/>
              <a:ea typeface="Lato"/>
              <a:cs typeface="Lato"/>
              <a:sym typeface="Lato"/>
            </a:endParaRPr>
          </a:p>
          <a:p>
            <a:pPr indent="0" lvl="0" marL="0" rtl="0" algn="l">
              <a:spcBef>
                <a:spcPts val="1200"/>
              </a:spcBef>
              <a:spcAft>
                <a:spcPts val="0"/>
              </a:spcAft>
              <a:buSzPts val="990"/>
              <a:buNone/>
            </a:pPr>
            <a:r>
              <a:t/>
            </a:r>
            <a:endParaRPr sz="2160"/>
          </a:p>
        </p:txBody>
      </p:sp>
      <p:sp>
        <p:nvSpPr>
          <p:cNvPr id="205" name="Google Shape;205;p24"/>
          <p:cNvSpPr txBox="1"/>
          <p:nvPr>
            <p:ph idx="1" type="body"/>
          </p:nvPr>
        </p:nvSpPr>
        <p:spPr>
          <a:xfrm>
            <a:off x="1297500" y="1103850"/>
            <a:ext cx="7038900" cy="3504300"/>
          </a:xfrm>
          <a:prstGeom prst="rect">
            <a:avLst/>
          </a:prstGeom>
        </p:spPr>
        <p:txBody>
          <a:bodyPr anchorCtr="0" anchor="t" bIns="91425" lIns="91425" spcFirstLastPara="1" rIns="91425" wrap="square" tIns="91425">
            <a:noAutofit/>
          </a:bodyPr>
          <a:lstStyle/>
          <a:p>
            <a:pPr indent="-306387" lvl="0" marL="457200" rtl="0" algn="l">
              <a:lnSpc>
                <a:spcPct val="95000"/>
              </a:lnSpc>
              <a:spcBef>
                <a:spcPts val="0"/>
              </a:spcBef>
              <a:spcAft>
                <a:spcPts val="0"/>
              </a:spcAft>
              <a:buSzPts val="1225"/>
              <a:buChar char="●"/>
            </a:pPr>
            <a:r>
              <a:rPr lang="es" sz="1225"/>
              <a:t>Identificar patrones estacionales y planificar estrategias de marketing específicas para períodos de mayor demanda.</a:t>
            </a:r>
            <a:endParaRPr sz="1225"/>
          </a:p>
          <a:p>
            <a:pPr indent="0" lvl="0" marL="0" rtl="0" algn="l">
              <a:lnSpc>
                <a:spcPct val="95000"/>
              </a:lnSpc>
              <a:spcBef>
                <a:spcPts val="1200"/>
              </a:spcBef>
              <a:spcAft>
                <a:spcPts val="0"/>
              </a:spcAft>
              <a:buNone/>
            </a:pPr>
            <a:r>
              <a:t/>
            </a:r>
            <a:endParaRPr sz="100"/>
          </a:p>
          <a:p>
            <a:pPr indent="-306387" lvl="0" marL="457200" rtl="0" algn="l">
              <a:lnSpc>
                <a:spcPct val="95000"/>
              </a:lnSpc>
              <a:spcBef>
                <a:spcPts val="1200"/>
              </a:spcBef>
              <a:spcAft>
                <a:spcPts val="0"/>
              </a:spcAft>
              <a:buSzPts val="1225"/>
              <a:buChar char="●"/>
            </a:pPr>
            <a:r>
              <a:rPr lang="es" sz="1225"/>
              <a:t>Reforzar la promoción de productos electrónicos y considerar estrategias de agrupación para aumentar las ventas de otros productos.</a:t>
            </a:r>
            <a:endParaRPr sz="1225"/>
          </a:p>
          <a:p>
            <a:pPr indent="0" lvl="0" marL="457200" rtl="0" algn="l">
              <a:lnSpc>
                <a:spcPct val="95000"/>
              </a:lnSpc>
              <a:spcBef>
                <a:spcPts val="1200"/>
              </a:spcBef>
              <a:spcAft>
                <a:spcPts val="0"/>
              </a:spcAft>
              <a:buNone/>
            </a:pPr>
            <a:r>
              <a:t/>
            </a:r>
            <a:endParaRPr sz="100"/>
          </a:p>
          <a:p>
            <a:pPr indent="-306387" lvl="0" marL="457200" rtl="0" algn="l">
              <a:lnSpc>
                <a:spcPct val="95000"/>
              </a:lnSpc>
              <a:spcBef>
                <a:spcPts val="1200"/>
              </a:spcBef>
              <a:spcAft>
                <a:spcPts val="0"/>
              </a:spcAft>
              <a:buSzPts val="1225"/>
              <a:buChar char="●"/>
            </a:pPr>
            <a:r>
              <a:rPr lang="es" sz="1225"/>
              <a:t>Adaptar estrategias de marketing específicas para cada segmento y ofrecer incentivos personalizados para aumentar la retención.</a:t>
            </a:r>
            <a:endParaRPr sz="1225"/>
          </a:p>
          <a:p>
            <a:pPr indent="0" lvl="0" marL="457200" rtl="0" algn="l">
              <a:lnSpc>
                <a:spcPct val="95000"/>
              </a:lnSpc>
              <a:spcBef>
                <a:spcPts val="1200"/>
              </a:spcBef>
              <a:spcAft>
                <a:spcPts val="0"/>
              </a:spcAft>
              <a:buNone/>
            </a:pPr>
            <a:r>
              <a:t/>
            </a:r>
            <a:endParaRPr sz="100"/>
          </a:p>
          <a:p>
            <a:pPr indent="-306387" lvl="0" marL="457200" rtl="0" algn="l">
              <a:lnSpc>
                <a:spcPct val="95000"/>
              </a:lnSpc>
              <a:spcBef>
                <a:spcPts val="1200"/>
              </a:spcBef>
              <a:spcAft>
                <a:spcPts val="0"/>
              </a:spcAft>
              <a:buSzPts val="1225"/>
              <a:buChar char="●"/>
            </a:pPr>
            <a:r>
              <a:rPr lang="es" sz="1225"/>
              <a:t>Intensificar esfuerzos de marketing en las regiones de menor rendimiento y considerar iniciativas regionales para potenciar las ventas.</a:t>
            </a:r>
            <a:endParaRPr sz="1225"/>
          </a:p>
          <a:p>
            <a:pPr indent="0" lvl="0" marL="457200" rtl="0" algn="l">
              <a:lnSpc>
                <a:spcPct val="95000"/>
              </a:lnSpc>
              <a:spcBef>
                <a:spcPts val="1200"/>
              </a:spcBef>
              <a:spcAft>
                <a:spcPts val="0"/>
              </a:spcAft>
              <a:buNone/>
            </a:pPr>
            <a:r>
              <a:t/>
            </a:r>
            <a:endParaRPr sz="100"/>
          </a:p>
          <a:p>
            <a:pPr indent="-306387" lvl="0" marL="457200" rtl="0" algn="l">
              <a:lnSpc>
                <a:spcPct val="95000"/>
              </a:lnSpc>
              <a:spcBef>
                <a:spcPts val="1200"/>
              </a:spcBef>
              <a:spcAft>
                <a:spcPts val="0"/>
              </a:spcAft>
              <a:buSzPts val="1225"/>
              <a:buChar char="●"/>
            </a:pPr>
            <a:r>
              <a:rPr lang="es" sz="1225"/>
              <a:t>A</a:t>
            </a:r>
            <a:r>
              <a:rPr lang="es" sz="1225"/>
              <a:t>provechar el éxito de "Standard Class", pero también implementar campañas para impulsar otros modos de </a:t>
            </a:r>
            <a:r>
              <a:rPr lang="es" sz="1225"/>
              <a:t>envio</a:t>
            </a:r>
            <a:r>
              <a:rPr lang="es" sz="1225"/>
              <a:t>, posiblemente ofreciendo descuentos o promociones especiales.</a:t>
            </a:r>
            <a:endParaRPr sz="1225"/>
          </a:p>
          <a:p>
            <a:pPr indent="0" lvl="0" marL="457200" rtl="0" algn="l">
              <a:lnSpc>
                <a:spcPct val="95000"/>
              </a:lnSpc>
              <a:spcBef>
                <a:spcPts val="1200"/>
              </a:spcBef>
              <a:spcAft>
                <a:spcPts val="0"/>
              </a:spcAft>
              <a:buNone/>
            </a:pPr>
            <a:r>
              <a:t/>
            </a:r>
            <a:endParaRPr sz="1225"/>
          </a:p>
          <a:p>
            <a:pPr indent="0" lvl="0" marL="0" rtl="0" algn="l">
              <a:lnSpc>
                <a:spcPct val="95000"/>
              </a:lnSpc>
              <a:spcBef>
                <a:spcPts val="1200"/>
              </a:spcBef>
              <a:spcAft>
                <a:spcPts val="0"/>
              </a:spcAft>
              <a:buSzPts val="275"/>
              <a:buNone/>
            </a:pPr>
            <a:r>
              <a:t/>
            </a:r>
            <a:endParaRPr sz="1225"/>
          </a:p>
          <a:p>
            <a:pPr indent="0" lvl="0" marL="0" rtl="0" algn="l">
              <a:lnSpc>
                <a:spcPct val="95000"/>
              </a:lnSpc>
              <a:spcBef>
                <a:spcPts val="1200"/>
              </a:spcBef>
              <a:spcAft>
                <a:spcPts val="1200"/>
              </a:spcAft>
              <a:buSzPts val="275"/>
              <a:buNone/>
            </a:pPr>
            <a:r>
              <a:t/>
            </a:r>
            <a:endParaRPr sz="12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lt2"/>
              </a:buClr>
              <a:buSzPts val="2400"/>
              <a:buAutoNum type="arabicParenR"/>
            </a:pPr>
            <a:r>
              <a:rPr lang="es" sz="2400"/>
              <a:t>Abstract y Objetivo</a:t>
            </a:r>
            <a:endParaRPr sz="2400"/>
          </a:p>
          <a:p>
            <a:pPr indent="-381000" lvl="0" marL="457200" rtl="0" algn="l">
              <a:spcBef>
                <a:spcPts val="0"/>
              </a:spcBef>
              <a:spcAft>
                <a:spcPts val="0"/>
              </a:spcAft>
              <a:buClr>
                <a:schemeClr val="lt2"/>
              </a:buClr>
              <a:buSzPts val="2400"/>
              <a:buAutoNum type="arabicParenR"/>
            </a:pPr>
            <a:r>
              <a:rPr lang="es" sz="2400"/>
              <a:t>Contexto y Problema comercial</a:t>
            </a:r>
            <a:endParaRPr sz="2400"/>
          </a:p>
          <a:p>
            <a:pPr indent="-381000" lvl="0" marL="457200" rtl="0" algn="l">
              <a:spcBef>
                <a:spcPts val="0"/>
              </a:spcBef>
              <a:spcAft>
                <a:spcPts val="0"/>
              </a:spcAft>
              <a:buClr>
                <a:schemeClr val="lt2"/>
              </a:buClr>
              <a:buSzPts val="2400"/>
              <a:buAutoNum type="arabicParenR"/>
            </a:pPr>
            <a:r>
              <a:rPr lang="es" sz="2400"/>
              <a:t>Hipótesis/Preguntas de Interés</a:t>
            </a:r>
            <a:endParaRPr sz="2400"/>
          </a:p>
          <a:p>
            <a:pPr indent="-381000" lvl="0" marL="457200" rtl="0" algn="l">
              <a:spcBef>
                <a:spcPts val="0"/>
              </a:spcBef>
              <a:spcAft>
                <a:spcPts val="0"/>
              </a:spcAft>
              <a:buClr>
                <a:schemeClr val="lt2"/>
              </a:buClr>
              <a:buSzPts val="2400"/>
              <a:buAutoNum type="arabicParenR"/>
            </a:pPr>
            <a:r>
              <a:rPr lang="es" sz="2400"/>
              <a:t>Análisis Exploratorio</a:t>
            </a:r>
            <a:endParaRPr sz="2400"/>
          </a:p>
          <a:p>
            <a:pPr indent="-381000" lvl="0" marL="457200" rtl="0" algn="l">
              <a:spcBef>
                <a:spcPts val="0"/>
              </a:spcBef>
              <a:spcAft>
                <a:spcPts val="0"/>
              </a:spcAft>
              <a:buClr>
                <a:schemeClr val="lt2"/>
              </a:buClr>
              <a:buSzPts val="2400"/>
              <a:buAutoNum type="arabicParenR"/>
            </a:pPr>
            <a:r>
              <a:rPr lang="es" sz="2400"/>
              <a:t>Insights y Recomendaciones</a:t>
            </a:r>
            <a:endParaRPr sz="2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s">
                <a:solidFill>
                  <a:schemeClr val="lt2"/>
                </a:solidFill>
                <a:latin typeface="Lato"/>
                <a:ea typeface="Lato"/>
                <a:cs typeface="Lato"/>
                <a:sym typeface="Lato"/>
              </a:rPr>
              <a:t>Abstract y Objetivo</a:t>
            </a:r>
            <a:endParaRPr b="1">
              <a:solidFill>
                <a:schemeClr val="lt2"/>
              </a:solidFill>
              <a:latin typeface="Lato"/>
              <a:ea typeface="Lato"/>
              <a:cs typeface="Lato"/>
              <a:sym typeface="Lato"/>
            </a:endParaRPr>
          </a:p>
          <a:p>
            <a:pPr indent="0" lvl="0" marL="0" rtl="0" algn="l">
              <a:spcBef>
                <a:spcPts val="1200"/>
              </a:spcBef>
              <a:spcAft>
                <a:spcPts val="0"/>
              </a:spcAft>
              <a:buNone/>
            </a:pPr>
            <a:r>
              <a:t/>
            </a:r>
            <a:endParaRPr/>
          </a:p>
        </p:txBody>
      </p:sp>
      <p:sp>
        <p:nvSpPr>
          <p:cNvPr id="147" name="Google Shape;147;p15"/>
          <p:cNvSpPr txBox="1"/>
          <p:nvPr>
            <p:ph idx="1" type="body"/>
          </p:nvPr>
        </p:nvSpPr>
        <p:spPr>
          <a:xfrm>
            <a:off x="1297500" y="992125"/>
            <a:ext cx="7038900" cy="3545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es"/>
              <a:t>Abstract</a:t>
            </a:r>
            <a:endParaRPr b="1"/>
          </a:p>
          <a:p>
            <a:pPr indent="0" lvl="0" marL="0" rtl="0" algn="l">
              <a:spcBef>
                <a:spcPts val="1200"/>
              </a:spcBef>
              <a:spcAft>
                <a:spcPts val="0"/>
              </a:spcAft>
              <a:buNone/>
            </a:pPr>
            <a:r>
              <a:rPr lang="es"/>
              <a:t>Decidimos realizar este análisis en el cual, </a:t>
            </a:r>
            <a:r>
              <a:rPr lang="es"/>
              <a:t>exploramos</a:t>
            </a:r>
            <a:r>
              <a:rPr lang="es"/>
              <a:t> un conjunto de datos que contiene información sobre las ventas de productos en un supermercado. Nuestro objetivo es comprender mejor las tendencias de ventas, los productos más populares y cualquier patrón que pueda ayudar a mejorar la estrategia comercial.</a:t>
            </a:r>
            <a:endParaRPr/>
          </a:p>
          <a:p>
            <a:pPr indent="-311150" lvl="0" marL="457200" rtl="0" algn="l">
              <a:spcBef>
                <a:spcPts val="1200"/>
              </a:spcBef>
              <a:spcAft>
                <a:spcPts val="0"/>
              </a:spcAft>
              <a:buSzPts val="1300"/>
              <a:buChar char="●"/>
            </a:pPr>
            <a:r>
              <a:rPr b="1" lang="es"/>
              <a:t>Objetivo</a:t>
            </a:r>
            <a:endParaRPr b="1"/>
          </a:p>
          <a:p>
            <a:pPr indent="0" lvl="0" marL="0" rtl="0" algn="l">
              <a:spcBef>
                <a:spcPts val="1200"/>
              </a:spcBef>
              <a:spcAft>
                <a:spcPts val="0"/>
              </a:spcAft>
              <a:buNone/>
            </a:pPr>
            <a:r>
              <a:rPr lang="es"/>
              <a:t>El objetivo de este análisis de datos es comprender mejor las tendencias de ventas en un supermercado, identificar los productos más vendidos, analizar la variación de las ventas por segmento de clientes, evaluar las diferencias en las ventas por región geográfica y examinar el impacto del modo de envío en las ventas. A través de estas investigaciones, buscamos proporcionar recomendaciones basadas en insights observados para mejorar la estrategia comercial.</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chemeClr val="lt2"/>
                </a:solidFill>
              </a:rPr>
              <a:t>CONTEXTO Y AUDIENCIA</a:t>
            </a:r>
            <a:endParaRPr b="1">
              <a:solidFill>
                <a:schemeClr val="lt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955900"/>
            <a:ext cx="7038900" cy="40044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Clr>
                <a:schemeClr val="accent2"/>
              </a:buClr>
              <a:buSzPct val="100000"/>
              <a:buChar char="●"/>
            </a:pPr>
            <a:r>
              <a:rPr b="1" lang="es">
                <a:solidFill>
                  <a:schemeClr val="accent2"/>
                </a:solidFill>
              </a:rPr>
              <a:t>Contexto Comercial</a:t>
            </a:r>
            <a:endParaRPr b="1">
              <a:solidFill>
                <a:schemeClr val="accent2"/>
              </a:solidFill>
            </a:endParaRPr>
          </a:p>
          <a:p>
            <a:pPr indent="0" lvl="0" marL="0" rtl="0" algn="l">
              <a:lnSpc>
                <a:spcPct val="115000"/>
              </a:lnSpc>
              <a:spcBef>
                <a:spcPts val="1200"/>
              </a:spcBef>
              <a:spcAft>
                <a:spcPts val="0"/>
              </a:spcAft>
              <a:buNone/>
            </a:pPr>
            <a:r>
              <a:rPr lang="es" sz="1429"/>
              <a:t>Este análisis se realiza en el contexto de un supermercado que opera en múltiples regiones geográficas y atiende a diversos segmentos de clientes. El supermercado vende una variedad de productos a través de diferentes modos de envío. El conocimiento de las tendencias de ventas y los factores que influyen en ellas es esencial para tomar decisiones estratégicas efectivas y mejorar la rentabilidad del negocio.</a:t>
            </a:r>
            <a:endParaRPr sz="1429"/>
          </a:p>
          <a:p>
            <a:pPr indent="-292576" lvl="0" marL="457200" rtl="0" algn="l">
              <a:spcBef>
                <a:spcPts val="1200"/>
              </a:spcBef>
              <a:spcAft>
                <a:spcPts val="0"/>
              </a:spcAft>
              <a:buClr>
                <a:schemeClr val="accent2"/>
              </a:buClr>
              <a:buSzPct val="100000"/>
              <a:buChar char="●"/>
            </a:pPr>
            <a:r>
              <a:rPr b="1" lang="es">
                <a:solidFill>
                  <a:schemeClr val="accent2"/>
                </a:solidFill>
              </a:rPr>
              <a:t>Problema comercial</a:t>
            </a:r>
            <a:endParaRPr b="1">
              <a:solidFill>
                <a:schemeClr val="accent2"/>
              </a:solidFill>
            </a:endParaRPr>
          </a:p>
          <a:p>
            <a:pPr indent="0" lvl="0" marL="0" rtl="0" algn="l">
              <a:spcBef>
                <a:spcPts val="1200"/>
              </a:spcBef>
              <a:spcAft>
                <a:spcPts val="0"/>
              </a:spcAft>
              <a:buNone/>
            </a:pPr>
            <a:r>
              <a:rPr lang="es" sz="1571"/>
              <a:t>El supermercado enfrenta varios desafíos comerciales que requieren soluciones informadas. Estos desafíos incluyen:</a:t>
            </a:r>
            <a:endParaRPr sz="1571"/>
          </a:p>
          <a:p>
            <a:pPr indent="-301035" lvl="0" marL="457200" rtl="0" algn="l">
              <a:spcBef>
                <a:spcPts val="600"/>
              </a:spcBef>
              <a:spcAft>
                <a:spcPts val="0"/>
              </a:spcAft>
              <a:buClr>
                <a:schemeClr val="lt1"/>
              </a:buClr>
              <a:buSzPct val="93638"/>
              <a:buFont typeface="Roboto"/>
              <a:buChar char="●"/>
            </a:pPr>
            <a:r>
              <a:rPr lang="es" sz="1571"/>
              <a:t>Identificar cuáles son los períodos de mayor y menor demanda para ajustar el inventario y las estrategias de marketing.</a:t>
            </a:r>
            <a:endParaRPr sz="1571"/>
          </a:p>
          <a:p>
            <a:pPr indent="-301035" lvl="0" marL="457200" rtl="0" algn="l">
              <a:spcBef>
                <a:spcPts val="0"/>
              </a:spcBef>
              <a:spcAft>
                <a:spcPts val="0"/>
              </a:spcAft>
              <a:buClr>
                <a:schemeClr val="lt1"/>
              </a:buClr>
              <a:buSzPct val="93638"/>
              <a:buFont typeface="Roboto"/>
              <a:buChar char="●"/>
            </a:pPr>
            <a:r>
              <a:rPr lang="es" sz="1571"/>
              <a:t>Determinar qué productos tienen un rendimiento destacado para centrar los esfuerzos promocionales y de marketing en ellos.</a:t>
            </a:r>
            <a:endParaRPr sz="1571"/>
          </a:p>
          <a:p>
            <a:pPr indent="-301035" lvl="0" marL="457200" rtl="0" algn="l">
              <a:spcBef>
                <a:spcPts val="0"/>
              </a:spcBef>
              <a:spcAft>
                <a:spcPts val="0"/>
              </a:spcAft>
              <a:buClr>
                <a:schemeClr val="lt1"/>
              </a:buClr>
              <a:buSzPct val="93638"/>
              <a:buFont typeface="Roboto"/>
              <a:buChar char="●"/>
            </a:pPr>
            <a:r>
              <a:rPr lang="es" sz="1571"/>
              <a:t>Comprender cómo se distribuyen las ventas entre los diferentes segmentos de clientes y si se pueden aprovechar oportunidades en segmentos específicos.</a:t>
            </a:r>
            <a:endParaRPr sz="1571"/>
          </a:p>
          <a:p>
            <a:pPr indent="-301035" lvl="0" marL="457200" rtl="0" algn="l">
              <a:spcBef>
                <a:spcPts val="0"/>
              </a:spcBef>
              <a:spcAft>
                <a:spcPts val="0"/>
              </a:spcAft>
              <a:buClr>
                <a:schemeClr val="lt1"/>
              </a:buClr>
              <a:buSzPct val="93638"/>
              <a:buFont typeface="Roboto"/>
              <a:buChar char="●"/>
            </a:pPr>
            <a:r>
              <a:rPr lang="es" sz="1571"/>
              <a:t>Evaluar si existen diferencias geográficas significativas en las ventas y si es necesario adaptar las estrategias comerciales en función de la región.</a:t>
            </a:r>
            <a:endParaRPr sz="1571"/>
          </a:p>
          <a:p>
            <a:pPr indent="-301035" lvl="0" marL="457200" rtl="0" algn="l">
              <a:spcBef>
                <a:spcPts val="0"/>
              </a:spcBef>
              <a:spcAft>
                <a:spcPts val="0"/>
              </a:spcAft>
              <a:buClr>
                <a:schemeClr val="lt1"/>
              </a:buClr>
              <a:buSzPct val="93638"/>
              <a:buFont typeface="Roboto"/>
              <a:buChar char="●"/>
            </a:pPr>
            <a:r>
              <a:rPr lang="es" sz="1571"/>
              <a:t>Analizar cómo el modo de envío influye en el volumen de ventas y si se debe optimizar la logística de entrega.</a:t>
            </a:r>
            <a:endParaRPr sz="1471">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409200" y="124000"/>
            <a:ext cx="3995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Preguntas de interés:</a:t>
            </a:r>
            <a:endParaRPr b="1">
              <a:solidFill>
                <a:schemeClr val="lt2"/>
              </a:solidFill>
            </a:endParaRPr>
          </a:p>
        </p:txBody>
      </p:sp>
      <p:sp>
        <p:nvSpPr>
          <p:cNvPr id="159" name="Google Shape;159;p17"/>
          <p:cNvSpPr txBox="1"/>
          <p:nvPr>
            <p:ph idx="1" type="body"/>
          </p:nvPr>
        </p:nvSpPr>
        <p:spPr>
          <a:xfrm>
            <a:off x="1409200" y="955900"/>
            <a:ext cx="6431700" cy="3875400"/>
          </a:xfrm>
          <a:prstGeom prst="rect">
            <a:avLst/>
          </a:prstGeom>
        </p:spPr>
        <p:txBody>
          <a:bodyPr anchorCtr="0" anchor="t" bIns="91425" lIns="91425" spcFirstLastPara="1" rIns="91425" wrap="square" tIns="91425">
            <a:normAutofit lnSpcReduction="20000"/>
          </a:bodyPr>
          <a:lstStyle/>
          <a:p>
            <a:pPr indent="0" lvl="0" marL="0" rtl="0" algn="l">
              <a:spcBef>
                <a:spcPts val="600"/>
              </a:spcBef>
              <a:spcAft>
                <a:spcPts val="0"/>
              </a:spcAft>
              <a:buNone/>
            </a:pPr>
            <a:r>
              <a:rPr b="1" lang="es" sz="1200">
                <a:latin typeface="Roboto"/>
                <a:ea typeface="Roboto"/>
                <a:cs typeface="Roboto"/>
                <a:sym typeface="Roboto"/>
              </a:rPr>
              <a:t>¿Cuál es la tendencia de ventas a lo largo del tiempo?</a:t>
            </a:r>
            <a:endParaRPr b="1" sz="1200">
              <a:latin typeface="Roboto"/>
              <a:ea typeface="Roboto"/>
              <a:cs typeface="Roboto"/>
              <a:sym typeface="Roboto"/>
            </a:endParaRPr>
          </a:p>
          <a:p>
            <a:pPr indent="-304800" lvl="0" marL="457200" rtl="0" algn="l">
              <a:spcBef>
                <a:spcPts val="600"/>
              </a:spcBef>
              <a:spcAft>
                <a:spcPts val="0"/>
              </a:spcAft>
              <a:buSzPts val="1200"/>
              <a:buFont typeface="Roboto"/>
              <a:buChar char="-"/>
            </a:pPr>
            <a:r>
              <a:rPr b="1" i="1" lang="es" sz="1200">
                <a:latin typeface="Roboto"/>
                <a:ea typeface="Roboto"/>
                <a:cs typeface="Roboto"/>
                <a:sym typeface="Roboto"/>
              </a:rPr>
              <a:t>Hipótesis</a:t>
            </a:r>
            <a:r>
              <a:rPr lang="es" sz="1200">
                <a:latin typeface="Roboto"/>
                <a:ea typeface="Roboto"/>
                <a:cs typeface="Roboto"/>
                <a:sym typeface="Roboto"/>
              </a:rPr>
              <a:t>: Las ventas aumentan durante la temporada navideña.</a:t>
            </a:r>
            <a:endParaRPr sz="1200">
              <a:latin typeface="Roboto"/>
              <a:ea typeface="Roboto"/>
              <a:cs typeface="Roboto"/>
              <a:sym typeface="Roboto"/>
            </a:endParaRPr>
          </a:p>
          <a:p>
            <a:pPr indent="0" lvl="0" marL="0" rtl="0" algn="l">
              <a:spcBef>
                <a:spcPts val="600"/>
              </a:spcBef>
              <a:spcAft>
                <a:spcPts val="0"/>
              </a:spcAft>
              <a:buNone/>
            </a:pPr>
            <a:r>
              <a:rPr b="1" lang="es" sz="1200">
                <a:latin typeface="Roboto"/>
                <a:ea typeface="Roboto"/>
                <a:cs typeface="Roboto"/>
                <a:sym typeface="Roboto"/>
              </a:rPr>
              <a:t>¿Cuáles son los productos más vendidos?</a:t>
            </a:r>
            <a:r>
              <a:rPr lang="es" sz="1200">
                <a:latin typeface="Roboto"/>
                <a:ea typeface="Roboto"/>
                <a:cs typeface="Roboto"/>
                <a:sym typeface="Roboto"/>
              </a:rPr>
              <a:t> </a:t>
            </a:r>
            <a:endParaRPr sz="1200">
              <a:latin typeface="Roboto"/>
              <a:ea typeface="Roboto"/>
              <a:cs typeface="Roboto"/>
              <a:sym typeface="Roboto"/>
            </a:endParaRPr>
          </a:p>
          <a:p>
            <a:pPr indent="-304800" lvl="0" marL="457200" rtl="0" algn="l">
              <a:spcBef>
                <a:spcPts val="600"/>
              </a:spcBef>
              <a:spcAft>
                <a:spcPts val="0"/>
              </a:spcAft>
              <a:buSzPts val="1200"/>
              <a:buFont typeface="Roboto"/>
              <a:buChar char="-"/>
            </a:pPr>
            <a:r>
              <a:rPr b="1" i="1" lang="es" sz="1200">
                <a:latin typeface="Roboto"/>
                <a:ea typeface="Roboto"/>
                <a:cs typeface="Roboto"/>
                <a:sym typeface="Roboto"/>
              </a:rPr>
              <a:t>Hipótesis</a:t>
            </a:r>
            <a:r>
              <a:rPr lang="es" sz="1200">
                <a:latin typeface="Roboto"/>
                <a:ea typeface="Roboto"/>
                <a:cs typeface="Roboto"/>
                <a:sym typeface="Roboto"/>
              </a:rPr>
              <a:t>: Los productos de la categoría "Electrónicos" son los más vendidos.</a:t>
            </a:r>
            <a:endParaRPr sz="1200">
              <a:latin typeface="Roboto"/>
              <a:ea typeface="Roboto"/>
              <a:cs typeface="Roboto"/>
              <a:sym typeface="Roboto"/>
            </a:endParaRPr>
          </a:p>
          <a:p>
            <a:pPr indent="0" lvl="0" marL="0" rtl="0" algn="l">
              <a:spcBef>
                <a:spcPts val="600"/>
              </a:spcBef>
              <a:spcAft>
                <a:spcPts val="0"/>
              </a:spcAft>
              <a:buNone/>
            </a:pPr>
            <a:r>
              <a:rPr b="1" lang="es" sz="1200">
                <a:latin typeface="Roboto"/>
                <a:ea typeface="Roboto"/>
                <a:cs typeface="Roboto"/>
                <a:sym typeface="Roboto"/>
              </a:rPr>
              <a:t>¿Cómo varían las ventas según el segmento de clientes?</a:t>
            </a:r>
            <a:endParaRPr b="1" sz="1200">
              <a:latin typeface="Roboto"/>
              <a:ea typeface="Roboto"/>
              <a:cs typeface="Roboto"/>
              <a:sym typeface="Roboto"/>
            </a:endParaRPr>
          </a:p>
          <a:p>
            <a:pPr indent="-304800" lvl="0" marL="457200" rtl="0" algn="l">
              <a:spcBef>
                <a:spcPts val="600"/>
              </a:spcBef>
              <a:spcAft>
                <a:spcPts val="0"/>
              </a:spcAft>
              <a:buSzPts val="1200"/>
              <a:buFont typeface="Roboto"/>
              <a:buChar char="-"/>
            </a:pPr>
            <a:r>
              <a:rPr b="1" lang="es" sz="1200">
                <a:latin typeface="Roboto"/>
                <a:ea typeface="Roboto"/>
                <a:cs typeface="Roboto"/>
                <a:sym typeface="Roboto"/>
              </a:rPr>
              <a:t>Hipótesis: </a:t>
            </a:r>
            <a:r>
              <a:rPr lang="es" sz="1200">
                <a:latin typeface="Roboto"/>
                <a:ea typeface="Roboto"/>
                <a:cs typeface="Roboto"/>
                <a:sym typeface="Roboto"/>
              </a:rPr>
              <a:t>El segmento "Corporativo" tiene un volumen de ventas más alto que el segmento "Consumidor".</a:t>
            </a:r>
            <a:endParaRPr sz="1200">
              <a:latin typeface="Roboto"/>
              <a:ea typeface="Roboto"/>
              <a:cs typeface="Roboto"/>
              <a:sym typeface="Roboto"/>
            </a:endParaRPr>
          </a:p>
          <a:p>
            <a:pPr indent="0" lvl="0" marL="0" rtl="0" algn="l">
              <a:spcBef>
                <a:spcPts val="600"/>
              </a:spcBef>
              <a:spcAft>
                <a:spcPts val="0"/>
              </a:spcAft>
              <a:buNone/>
            </a:pPr>
            <a:r>
              <a:rPr b="1" lang="es" sz="1200">
                <a:latin typeface="Roboto"/>
                <a:ea typeface="Roboto"/>
                <a:cs typeface="Roboto"/>
                <a:sym typeface="Roboto"/>
              </a:rPr>
              <a:t>¿Existe una diferencia en las ventas según la región geográfica?</a:t>
            </a:r>
            <a:endParaRPr b="1" sz="1200">
              <a:latin typeface="Roboto"/>
              <a:ea typeface="Roboto"/>
              <a:cs typeface="Roboto"/>
              <a:sym typeface="Roboto"/>
            </a:endParaRPr>
          </a:p>
          <a:p>
            <a:pPr indent="-304800" lvl="0" marL="457200" rtl="0" algn="l">
              <a:spcBef>
                <a:spcPts val="600"/>
              </a:spcBef>
              <a:spcAft>
                <a:spcPts val="0"/>
              </a:spcAft>
              <a:buSzPts val="1200"/>
              <a:buFont typeface="Roboto"/>
              <a:buChar char="-"/>
            </a:pPr>
            <a:r>
              <a:rPr b="1" i="1" lang="es" sz="1200">
                <a:latin typeface="Roboto"/>
                <a:ea typeface="Roboto"/>
                <a:cs typeface="Roboto"/>
                <a:sym typeface="Roboto"/>
              </a:rPr>
              <a:t>Hipótesis:</a:t>
            </a:r>
            <a:r>
              <a:rPr lang="es" sz="1200">
                <a:latin typeface="Roboto"/>
                <a:ea typeface="Roboto"/>
                <a:cs typeface="Roboto"/>
                <a:sym typeface="Roboto"/>
              </a:rPr>
              <a:t> La región "Oeste" tiene ventas significativamente más bajas que la región "Este".</a:t>
            </a:r>
            <a:endParaRPr sz="1200">
              <a:latin typeface="Roboto"/>
              <a:ea typeface="Roboto"/>
              <a:cs typeface="Roboto"/>
              <a:sym typeface="Roboto"/>
            </a:endParaRPr>
          </a:p>
          <a:p>
            <a:pPr indent="0" lvl="0" marL="0" rtl="0" algn="l">
              <a:spcBef>
                <a:spcPts val="600"/>
              </a:spcBef>
              <a:spcAft>
                <a:spcPts val="0"/>
              </a:spcAft>
              <a:buNone/>
            </a:pPr>
            <a:r>
              <a:rPr b="1" lang="es" sz="1200">
                <a:latin typeface="Roboto"/>
                <a:ea typeface="Roboto"/>
                <a:cs typeface="Roboto"/>
                <a:sym typeface="Roboto"/>
              </a:rPr>
              <a:t>¿El modo de envío influye en el volumen de ventas?</a:t>
            </a:r>
            <a:endParaRPr b="1" sz="1200">
              <a:latin typeface="Roboto"/>
              <a:ea typeface="Roboto"/>
              <a:cs typeface="Roboto"/>
              <a:sym typeface="Roboto"/>
            </a:endParaRPr>
          </a:p>
          <a:p>
            <a:pPr indent="-304800" lvl="0" marL="457200" rtl="0" algn="l">
              <a:spcBef>
                <a:spcPts val="600"/>
              </a:spcBef>
              <a:spcAft>
                <a:spcPts val="0"/>
              </a:spcAft>
              <a:buSzPts val="1200"/>
              <a:buFont typeface="Roboto"/>
              <a:buChar char="-"/>
            </a:pPr>
            <a:r>
              <a:rPr b="1" i="1" lang="es" sz="1200">
                <a:latin typeface="Roboto"/>
                <a:ea typeface="Roboto"/>
                <a:cs typeface="Roboto"/>
                <a:sym typeface="Roboto"/>
              </a:rPr>
              <a:t>Hipótesis:</a:t>
            </a:r>
            <a:r>
              <a:rPr lang="es" sz="1200">
                <a:latin typeface="Roboto"/>
                <a:ea typeface="Roboto"/>
                <a:cs typeface="Roboto"/>
                <a:sym typeface="Roboto"/>
              </a:rPr>
              <a:t> El modo de envío "Express" genera mayores ventas que el modo "Estándar".</a:t>
            </a:r>
            <a:endParaRPr sz="1200">
              <a:latin typeface="Roboto"/>
              <a:ea typeface="Roboto"/>
              <a:cs typeface="Roboto"/>
              <a:sym typeface="Roboto"/>
            </a:endParaRPr>
          </a:p>
          <a:p>
            <a:pPr indent="0" lvl="0" marL="457200" rtl="0" algn="l">
              <a:spcBef>
                <a:spcPts val="600"/>
              </a:spcBef>
              <a:spcAft>
                <a:spcPts val="0"/>
              </a:spcAft>
              <a:buNone/>
            </a:pPr>
            <a:r>
              <a:t/>
            </a:r>
            <a:endParaRPr sz="1200">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50525" y="15211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6000">
                <a:solidFill>
                  <a:schemeClr val="lt2"/>
                </a:solidFill>
              </a:rPr>
              <a:t>Análisis Exploratorio</a:t>
            </a:r>
            <a:endParaRPr b="1" sz="6000">
              <a:solidFill>
                <a:schemeClr val="lt2"/>
              </a:solidFill>
            </a:endParaRPr>
          </a:p>
          <a:p>
            <a:pPr indent="0" lvl="0" marL="0" rtl="0" algn="l">
              <a:spcBef>
                <a:spcPts val="0"/>
              </a:spcBef>
              <a:spcAft>
                <a:spcPts val="0"/>
              </a:spcAft>
              <a:buSzPts val="990"/>
              <a:buNone/>
            </a:pPr>
            <a:r>
              <a:t/>
            </a:r>
            <a:endParaRPr sz="21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Análisis</a:t>
            </a:r>
            <a:r>
              <a:rPr b="1" lang="es">
                <a:solidFill>
                  <a:schemeClr val="lt2"/>
                </a:solidFill>
              </a:rPr>
              <a:t> Exploratorio</a:t>
            </a:r>
            <a:endParaRPr b="1">
              <a:solidFill>
                <a:schemeClr val="lt2"/>
              </a:solidFill>
            </a:endParaRPr>
          </a:p>
        </p:txBody>
      </p:sp>
      <p:pic>
        <p:nvPicPr>
          <p:cNvPr id="170" name="Google Shape;170;p19"/>
          <p:cNvPicPr preferRelativeResize="0"/>
          <p:nvPr/>
        </p:nvPicPr>
        <p:blipFill>
          <a:blip r:embed="rId3">
            <a:alphaModFix/>
          </a:blip>
          <a:stretch>
            <a:fillRect/>
          </a:stretch>
        </p:blipFill>
        <p:spPr>
          <a:xfrm>
            <a:off x="187625" y="1589425"/>
            <a:ext cx="5838975" cy="3092425"/>
          </a:xfrm>
          <a:prstGeom prst="rect">
            <a:avLst/>
          </a:prstGeom>
          <a:noFill/>
          <a:ln>
            <a:noFill/>
          </a:ln>
        </p:spPr>
      </p:pic>
      <p:sp>
        <p:nvSpPr>
          <p:cNvPr id="171" name="Google Shape;171;p19"/>
          <p:cNvSpPr txBox="1"/>
          <p:nvPr/>
        </p:nvSpPr>
        <p:spPr>
          <a:xfrm>
            <a:off x="6378875" y="1237725"/>
            <a:ext cx="2513100" cy="3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Lato"/>
                <a:ea typeface="Lato"/>
                <a:cs typeface="Lato"/>
                <a:sym typeface="Lato"/>
              </a:rPr>
              <a:t>Aunque el gráfico sugiere visualmente que diciembre se destaca como un mes con ventas más altas, desde un punto de vista estadístico, no contamos con pruebas suficientes para afirmar que las ventas en diciembre son significativamente mayores que en otros meses. Esta falta de significancia podría atribuirse a la variabilidad en las ventas en otros meses o al tamaño de la muestra, que podría no ser lo suficientemente grande para capturar patrones estacionales de manera concluyente.</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Análisis Exploratorio</a:t>
            </a:r>
            <a:endParaRPr b="1">
              <a:solidFill>
                <a:schemeClr val="lt2"/>
              </a:solidFill>
            </a:endParaRPr>
          </a:p>
        </p:txBody>
      </p:sp>
      <p:sp>
        <p:nvSpPr>
          <p:cNvPr id="177" name="Google Shape;177;p20"/>
          <p:cNvSpPr txBox="1"/>
          <p:nvPr/>
        </p:nvSpPr>
        <p:spPr>
          <a:xfrm>
            <a:off x="295925" y="1404975"/>
            <a:ext cx="3288000" cy="3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Lato"/>
                <a:ea typeface="Lato"/>
                <a:cs typeface="Lato"/>
                <a:sym typeface="Lato"/>
              </a:rPr>
              <a:t>En el análisis de ventas, </a:t>
            </a:r>
            <a:r>
              <a:rPr lang="es" sz="1300">
                <a:solidFill>
                  <a:schemeClr val="lt1"/>
                </a:solidFill>
                <a:highlight>
                  <a:srgbClr val="274E13"/>
                </a:highlight>
                <a:latin typeface="Lato"/>
                <a:ea typeface="Lato"/>
                <a:cs typeface="Lato"/>
                <a:sym typeface="Lato"/>
              </a:rPr>
              <a:t>la Cannon Class 2200</a:t>
            </a:r>
            <a:r>
              <a:rPr lang="es" sz="1300">
                <a:solidFill>
                  <a:schemeClr val="lt1"/>
                </a:solidFill>
                <a:latin typeface="Lato"/>
                <a:ea typeface="Lato"/>
                <a:cs typeface="Lato"/>
                <a:sym typeface="Lato"/>
              </a:rPr>
              <a:t> emerge como el producto más destacado, indicando una preferencia notable de los clientes. No obstante, al examinar las categorías de productos, no encontramos pruebas concluyentes de que la categoría "Electrónicos" supere significativamente a otras en términos de ventas. Este equilibrio en el desempeño de las categorías sugiere una diversificación saludable en las preferencias de los clientes. Para el negocio, esto implica que la estrategia de ventas podría beneficiarse al enfocarse en promocionar y mantener la popularidad de productos como la </a:t>
            </a:r>
            <a:r>
              <a:rPr lang="es" sz="1300">
                <a:solidFill>
                  <a:schemeClr val="lt1"/>
                </a:solidFill>
                <a:highlight>
                  <a:srgbClr val="274E13"/>
                </a:highlight>
                <a:latin typeface="Lato"/>
                <a:ea typeface="Lato"/>
                <a:cs typeface="Lato"/>
                <a:sym typeface="Lato"/>
              </a:rPr>
              <a:t>Cannon Class 2200</a:t>
            </a:r>
            <a:r>
              <a:rPr lang="es" sz="1300">
                <a:solidFill>
                  <a:schemeClr val="lt1"/>
                </a:solidFill>
                <a:latin typeface="Lato"/>
                <a:ea typeface="Lato"/>
                <a:cs typeface="Lato"/>
                <a:sym typeface="Lato"/>
              </a:rPr>
              <a:t>, mientras se explora cómo impulsar las ventas en otras categorías.</a:t>
            </a:r>
            <a:endParaRPr sz="1300">
              <a:solidFill>
                <a:schemeClr val="lt1"/>
              </a:solidFill>
              <a:latin typeface="Lato"/>
              <a:ea typeface="Lato"/>
              <a:cs typeface="Lato"/>
              <a:sym typeface="Lato"/>
            </a:endParaRPr>
          </a:p>
        </p:txBody>
      </p:sp>
      <p:pic>
        <p:nvPicPr>
          <p:cNvPr id="178" name="Google Shape;178;p20"/>
          <p:cNvPicPr preferRelativeResize="0"/>
          <p:nvPr/>
        </p:nvPicPr>
        <p:blipFill>
          <a:blip r:embed="rId3">
            <a:alphaModFix/>
          </a:blip>
          <a:stretch>
            <a:fillRect/>
          </a:stretch>
        </p:blipFill>
        <p:spPr>
          <a:xfrm>
            <a:off x="3912825" y="1409525"/>
            <a:ext cx="4926375" cy="351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lt2"/>
                </a:solidFill>
              </a:rPr>
              <a:t>Análisis Exploratorio</a:t>
            </a:r>
            <a:endParaRPr b="1">
              <a:solidFill>
                <a:schemeClr val="lt2"/>
              </a:solidFill>
            </a:endParaRPr>
          </a:p>
        </p:txBody>
      </p:sp>
      <p:sp>
        <p:nvSpPr>
          <p:cNvPr id="184" name="Google Shape;184;p21"/>
          <p:cNvSpPr txBox="1"/>
          <p:nvPr/>
        </p:nvSpPr>
        <p:spPr>
          <a:xfrm>
            <a:off x="5427675" y="1547925"/>
            <a:ext cx="3288000" cy="28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Lato"/>
                <a:ea typeface="Lato"/>
                <a:cs typeface="Lato"/>
                <a:sym typeface="Lato"/>
              </a:rPr>
              <a:t>Esta información revela perspectivas valiosas que pueden orientar la estrategia empresarial. Esencialmente, destaca la relevancia de concentrar recursos y esfuerzos en el segmento "Consumer", dado que es el generador principal de ventas. Asimismo, sugiere la posibilidad de identificar oportunidades para potenciar el rendimiento en los segmentos "Corporate" y "Home Office", ya sea mediante la optimización de la oferta de productos o la implementación de estrategias de marketing específicas.</a:t>
            </a:r>
            <a:endParaRPr sz="1300">
              <a:solidFill>
                <a:schemeClr val="lt1"/>
              </a:solidFill>
              <a:latin typeface="Lato"/>
              <a:ea typeface="Lato"/>
              <a:cs typeface="Lato"/>
              <a:sym typeface="Lato"/>
            </a:endParaRPr>
          </a:p>
        </p:txBody>
      </p:sp>
      <p:pic>
        <p:nvPicPr>
          <p:cNvPr id="185" name="Google Shape;185;p21"/>
          <p:cNvPicPr preferRelativeResize="0"/>
          <p:nvPr/>
        </p:nvPicPr>
        <p:blipFill>
          <a:blip r:embed="rId3">
            <a:alphaModFix/>
          </a:blip>
          <a:stretch>
            <a:fillRect/>
          </a:stretch>
        </p:blipFill>
        <p:spPr>
          <a:xfrm>
            <a:off x="142925" y="1401550"/>
            <a:ext cx="4694022" cy="3530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