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73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  <p:sldId id="274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2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8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5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656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26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82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56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8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1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2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5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4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EFE85-402E-4500-AF64-6C2230CA9D2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0FA82-69DF-48F3-A62B-D9C6DFAB4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45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79CB-2818-9E82-5029-99FD21FB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852" y="2548209"/>
            <a:ext cx="8919148" cy="176158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DATA ANALYSIS USING 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SQL &amp;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CD911-0E5B-6974-FFFB-8294618F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8215" y="5756223"/>
            <a:ext cx="9144000" cy="7944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                                   </a:t>
            </a: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SHUMAILA HASAN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                                                                                                          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5C3CE7-D97C-0FBA-5274-620A19EE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3" y="164892"/>
            <a:ext cx="8572500" cy="238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1A87-6D29-31BD-34E1-9BA2CAF9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7. Top Performing Sellers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B74F6-6E5D-0E89-5FEA-10A1B0CB1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47" y="1935921"/>
            <a:ext cx="6899595" cy="4015174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799BBEC-27B8-5BD4-F9A4-6E0685D5F1AA}"/>
              </a:ext>
            </a:extLst>
          </p:cNvPr>
          <p:cNvSpPr/>
          <p:nvPr/>
        </p:nvSpPr>
        <p:spPr>
          <a:xfrm>
            <a:off x="7974767" y="1935920"/>
            <a:ext cx="4002373" cy="4015174"/>
          </a:xfrm>
          <a:prstGeom prst="wedgeRoundRectCallout">
            <a:avLst>
              <a:gd name="adj1" fmla="val -59942"/>
              <a:gd name="adj2" fmla="val 71353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800" b="1" dirty="0"/>
              <a:t>top 5 sellers</a:t>
            </a:r>
            <a:r>
              <a:rPr lang="en-US" sz="2800" dirty="0"/>
              <a:t> AmazonBasics, Tech Armor, Ailun, iSaddle, AnkerDirect have a </a:t>
            </a:r>
            <a:r>
              <a:rPr lang="en-US" sz="2800" b="1" dirty="0"/>
              <a:t>high number of completed orders</a:t>
            </a:r>
            <a:r>
              <a:rPr lang="en-US" sz="2800" dirty="0"/>
              <a:t>, showing strong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372028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728F-B693-D3E7-54E9-9793BB38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8. Most Returned Products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86D1E-0684-B16B-1087-F3F5B889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6" y="1935920"/>
            <a:ext cx="6097826" cy="4449889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0F6DBB0-B046-E1DF-A53E-71B0146CD913}"/>
              </a:ext>
            </a:extLst>
          </p:cNvPr>
          <p:cNvSpPr/>
          <p:nvPr/>
        </p:nvSpPr>
        <p:spPr>
          <a:xfrm>
            <a:off x="7974767" y="1935920"/>
            <a:ext cx="4002373" cy="4015174"/>
          </a:xfrm>
          <a:prstGeom prst="wedgeRoundRectCallout">
            <a:avLst>
              <a:gd name="adj1" fmla="val -59942"/>
              <a:gd name="adj2" fmla="val 71353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Pet Travel Water Bottle , Dog Toothpaste, Cat Wand Toy these are the top returned product.</a:t>
            </a:r>
          </a:p>
        </p:txBody>
      </p:sp>
    </p:spTree>
    <p:extLst>
      <p:ext uri="{BB962C8B-B14F-4D97-AF65-F5344CB8AC3E}">
        <p14:creationId xmlns:p14="http://schemas.microsoft.com/office/powerpoint/2010/main" val="379839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37FB-201A-EDB8-D5B2-367F487D4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9. Top 5 Customers by Orders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545DB-B769-3166-9440-B035BDD7A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090550"/>
            <a:ext cx="5307123" cy="4157850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284DEF2-36DA-9BAE-C485-EEE041A01B23}"/>
              </a:ext>
            </a:extLst>
          </p:cNvPr>
          <p:cNvSpPr/>
          <p:nvPr/>
        </p:nvSpPr>
        <p:spPr>
          <a:xfrm>
            <a:off x="7974767" y="1935920"/>
            <a:ext cx="4002373" cy="4015174"/>
          </a:xfrm>
          <a:prstGeom prst="wedgeRoundRectCallout">
            <a:avLst>
              <a:gd name="adj1" fmla="val -59942"/>
              <a:gd name="adj2" fmla="val 71353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Wendy Reed , Gina Davis, Ella Scott followed by Isabella Davis and Alicia Green are the top customers.</a:t>
            </a:r>
          </a:p>
        </p:txBody>
      </p:sp>
    </p:spTree>
    <p:extLst>
      <p:ext uri="{BB962C8B-B14F-4D97-AF65-F5344CB8AC3E}">
        <p14:creationId xmlns:p14="http://schemas.microsoft.com/office/powerpoint/2010/main" val="707887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20A7-FBC5-5026-E9F0-7EEDE213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10. Revenue by Shipping Provider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F4A8E-29ED-186E-FE7D-AF9BC1E50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46" y="1917183"/>
            <a:ext cx="5241857" cy="3884010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D44C112-9665-C640-10AB-8F4E681C241A}"/>
              </a:ext>
            </a:extLst>
          </p:cNvPr>
          <p:cNvSpPr/>
          <p:nvPr/>
        </p:nvSpPr>
        <p:spPr>
          <a:xfrm>
            <a:off x="7974767" y="1935920"/>
            <a:ext cx="4002373" cy="4015174"/>
          </a:xfrm>
          <a:prstGeom prst="wedgeRoundRectCallout">
            <a:avLst>
              <a:gd name="adj1" fmla="val -59942"/>
              <a:gd name="adj2" fmla="val 71353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Fedex ,DHL, Bluedart are the top shipping provider</a:t>
            </a:r>
          </a:p>
        </p:txBody>
      </p:sp>
    </p:spTree>
    <p:extLst>
      <p:ext uri="{BB962C8B-B14F-4D97-AF65-F5344CB8AC3E}">
        <p14:creationId xmlns:p14="http://schemas.microsoft.com/office/powerpoint/2010/main" val="3654656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82D9-2520-0B6D-DAFD-6994CAF27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 Key Insights from Amazon Sales Analysis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088A-3746-6883-0A81-ACFEB2E3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b="1" dirty="0"/>
              <a:t>Top Products</a:t>
            </a:r>
            <a:endParaRPr lang="en-US" sz="9600" dirty="0"/>
          </a:p>
          <a:p>
            <a:pPr lvl="1"/>
            <a:r>
              <a:rPr lang="en-US" sz="9600" i="1" dirty="0"/>
              <a:t>Apple iMac Pro</a:t>
            </a:r>
            <a:r>
              <a:rPr lang="en-US" sz="9600" dirty="0"/>
              <a:t> dominates with the highest sales value.</a:t>
            </a:r>
          </a:p>
          <a:p>
            <a:pPr lvl="1"/>
            <a:r>
              <a:rPr lang="en-US" sz="9600" dirty="0"/>
              <a:t>Other Apple and Canon products are also among the top 10, showing strong demand for premium electronics.</a:t>
            </a:r>
          </a:p>
          <a:p>
            <a:r>
              <a:rPr lang="en-US" sz="9600" b="1" dirty="0"/>
              <a:t>Revenue by Category</a:t>
            </a:r>
            <a:endParaRPr lang="en-US" sz="9600" dirty="0"/>
          </a:p>
          <a:p>
            <a:pPr lvl="1"/>
            <a:r>
              <a:rPr lang="en-US" sz="9600" i="1" dirty="0"/>
              <a:t>Electronics</a:t>
            </a:r>
            <a:r>
              <a:rPr lang="en-US" sz="9600" dirty="0"/>
              <a:t> is by far the biggest revenue generator.</a:t>
            </a:r>
          </a:p>
          <a:p>
            <a:pPr lvl="1"/>
            <a:r>
              <a:rPr lang="en-US" sz="9600" dirty="0"/>
              <a:t>Other categories (Sports, Toys, Pet Supplies, Clothing, Home &amp; Kitchen) contribute very little in comparison.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61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C67E15-2D1F-4F7F-DB5A-17A3604860D3}"/>
              </a:ext>
            </a:extLst>
          </p:cNvPr>
          <p:cNvSpPr txBox="1"/>
          <p:nvPr/>
        </p:nvSpPr>
        <p:spPr>
          <a:xfrm>
            <a:off x="179882" y="344774"/>
            <a:ext cx="118722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Customer Value (AOV)</a:t>
            </a:r>
            <a:endParaRPr lang="en-US" sz="2000" dirty="0"/>
          </a:p>
          <a:p>
            <a:pPr lvl="1"/>
            <a:r>
              <a:rPr lang="en-US" sz="2000" i="1" dirty="0"/>
              <a:t>Yvonne Turner</a:t>
            </a:r>
            <a:r>
              <a:rPr lang="en-US" sz="2000" dirty="0"/>
              <a:t> and </a:t>
            </a:r>
            <a:r>
              <a:rPr lang="en-US" sz="2000" i="1" dirty="0"/>
              <a:t>Samuel Reed</a:t>
            </a:r>
            <a:r>
              <a:rPr lang="en-US" sz="2000" dirty="0"/>
              <a:t> have the highest average order values.</a:t>
            </a:r>
          </a:p>
          <a:p>
            <a:pPr lvl="1"/>
            <a:r>
              <a:rPr lang="en-US" sz="2000" dirty="0"/>
              <a:t>High-value customers tend to spend 1.5x–2x more per order than regular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Active vs Inactive Customers</a:t>
            </a:r>
            <a:endParaRPr lang="en-US" sz="2000" dirty="0"/>
          </a:p>
          <a:p>
            <a:pPr lvl="1"/>
            <a:r>
              <a:rPr lang="en-US" sz="2000" dirty="0"/>
              <a:t>~76.5% of customers are active purchasers.</a:t>
            </a:r>
          </a:p>
          <a:p>
            <a:pPr lvl="1"/>
            <a:r>
              <a:rPr lang="en-US" sz="2000" dirty="0"/>
              <a:t>~23.5% have accounts but never purchased — an opportunity for targeted marketing campaigns.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Shipping Delays</a:t>
            </a:r>
            <a:endParaRPr lang="en-US" sz="2000" dirty="0"/>
          </a:p>
          <a:p>
            <a:pPr lvl="1"/>
            <a:r>
              <a:rPr lang="en-US" sz="2000" i="1" dirty="0"/>
              <a:t>FedEx</a:t>
            </a:r>
            <a:r>
              <a:rPr lang="en-US" sz="2000" dirty="0"/>
              <a:t> is responsible for the majority of delays (&gt;3 days).</a:t>
            </a:r>
          </a:p>
          <a:p>
            <a:pPr lvl="1"/>
            <a:r>
              <a:rPr lang="en-US" sz="2000" i="1" dirty="0"/>
              <a:t>DHL</a:t>
            </a:r>
            <a:r>
              <a:rPr lang="en-US" sz="2000" dirty="0"/>
              <a:t> and </a:t>
            </a:r>
            <a:r>
              <a:rPr lang="en-US" sz="2000" i="1" dirty="0"/>
              <a:t>Bluedart</a:t>
            </a:r>
            <a:r>
              <a:rPr lang="en-US" sz="2000" dirty="0"/>
              <a:t> perform better but still contribute to delayed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Payment Success Rate</a:t>
            </a:r>
            <a:endParaRPr lang="en-US" sz="2000" dirty="0"/>
          </a:p>
          <a:p>
            <a:pPr lvl="1"/>
            <a:r>
              <a:rPr lang="en-US" sz="2000" dirty="0"/>
              <a:t>~85% of transactions succeed.</a:t>
            </a:r>
          </a:p>
          <a:p>
            <a:pPr lvl="1"/>
            <a:r>
              <a:rPr lang="en-US" sz="2000" dirty="0"/>
              <a:t>13% are refunded and ~2% fail — showing room to improve payment reliability and reduce refunds.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Top Sellers (Completed vs Cancelled Orders)</a:t>
            </a:r>
            <a:endParaRPr lang="en-US" sz="2000" dirty="0"/>
          </a:p>
          <a:p>
            <a:pPr lvl="1"/>
            <a:r>
              <a:rPr lang="en-US" sz="2000" i="1" dirty="0"/>
              <a:t>AmazonBasics</a:t>
            </a:r>
            <a:r>
              <a:rPr lang="en-US" sz="2000" dirty="0"/>
              <a:t> and </a:t>
            </a:r>
            <a:r>
              <a:rPr lang="en-US" sz="2000" i="1" dirty="0"/>
              <a:t>AnkerDirect</a:t>
            </a:r>
            <a:r>
              <a:rPr lang="en-US" sz="2000" dirty="0"/>
              <a:t> are the leading sellers with high completed orders.</a:t>
            </a:r>
          </a:p>
          <a:p>
            <a:pPr lvl="1"/>
            <a:r>
              <a:rPr lang="en-US" sz="2000" dirty="0"/>
              <a:t>Cancellation rates are low but visible across all sellers, suggesting scope for better inventory &amp; fulfillment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44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9516-F890-458C-B41D-88004DEC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1291495"/>
          </a:xfrm>
        </p:spPr>
        <p:txBody>
          <a:bodyPr/>
          <a:lstStyle/>
          <a:p>
            <a:r>
              <a:rPr lang="en-US" dirty="0"/>
              <a:t>Recommendations Based 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BEE6-BE52-E710-FD95-C97AD57D4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096" y="1978701"/>
            <a:ext cx="9733512" cy="4452078"/>
          </a:xfrm>
        </p:spPr>
        <p:txBody>
          <a:bodyPr>
            <a:normAutofit fontScale="55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Boost Electronics Category</a:t>
            </a:r>
            <a:endParaRPr lang="en-US" sz="3600" dirty="0"/>
          </a:p>
          <a:p>
            <a:pPr lvl="1"/>
            <a:r>
              <a:rPr lang="en-US" sz="3600" dirty="0"/>
              <a:t>Since Electronics drive the majority of revenue, expand premium product offerings (Apple, Canon, Sony).</a:t>
            </a:r>
          </a:p>
          <a:p>
            <a:pPr lvl="1"/>
            <a:r>
              <a:rPr lang="en-US" sz="3600" dirty="0"/>
              <a:t>Introduce bundle offers or discounts on accessories to increase cross-selling.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Engage Inactive Customers</a:t>
            </a:r>
            <a:endParaRPr lang="en-US" sz="3600" dirty="0"/>
          </a:p>
          <a:p>
            <a:pPr lvl="1"/>
            <a:r>
              <a:rPr lang="en-US" sz="3600" dirty="0"/>
              <a:t>Target the 23.5% inactive customers with email campaigns, first-purchase discounts, and loyalty points.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Improve Shipping Reliability</a:t>
            </a:r>
            <a:endParaRPr lang="en-US" sz="3600" dirty="0"/>
          </a:p>
          <a:p>
            <a:pPr lvl="1"/>
            <a:r>
              <a:rPr lang="en-US" sz="3600" dirty="0"/>
              <a:t>Address FedEx delays by reviewing contracts or shifting volume to more reliable providers (DHL, BluDart).</a:t>
            </a:r>
          </a:p>
          <a:p>
            <a:pPr lvl="1"/>
            <a:r>
              <a:rPr lang="en-US" sz="3600" dirty="0"/>
              <a:t>Introduce real-time tracking &amp; penalty clauses for late deliveries.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7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F15183-0920-75A6-ECC4-2DC7B0C482B1}"/>
              </a:ext>
            </a:extLst>
          </p:cNvPr>
          <p:cNvSpPr txBox="1"/>
          <p:nvPr/>
        </p:nvSpPr>
        <p:spPr>
          <a:xfrm>
            <a:off x="569626" y="839449"/>
            <a:ext cx="113325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                           4.Enhance Payment Success Rate</a:t>
            </a:r>
            <a:endParaRPr lang="en-US" sz="2400" dirty="0"/>
          </a:p>
          <a:p>
            <a:r>
              <a:rPr lang="en-US" sz="2400" dirty="0"/>
              <a:t>Partner with more secure gateways to reduce transaction failures.</a:t>
            </a:r>
          </a:p>
          <a:p>
            <a:r>
              <a:rPr lang="en-US" sz="2400" dirty="0"/>
              <a:t>Improve refund handling speed to retain customer trust.</a:t>
            </a:r>
          </a:p>
          <a:p>
            <a:endParaRPr lang="en-US" sz="2400" dirty="0"/>
          </a:p>
          <a:p>
            <a:r>
              <a:rPr lang="en-US" sz="2400" b="1" dirty="0"/>
              <a:t>                                  5.  Strengthen Top Sellers</a:t>
            </a:r>
            <a:endParaRPr lang="en-US" sz="2400" dirty="0"/>
          </a:p>
          <a:p>
            <a:r>
              <a:rPr lang="en-US" sz="2400" dirty="0"/>
              <a:t>Support high-performing sellers like AmazonBasics &amp; AnkerDirect with better visibility and ad placements.</a:t>
            </a:r>
          </a:p>
          <a:p>
            <a:r>
              <a:rPr lang="en-US" sz="2400" dirty="0"/>
              <a:t>Reduce cancellations by improving seller inventory forecasts.</a:t>
            </a:r>
          </a:p>
          <a:p>
            <a:endParaRPr lang="en-US" sz="2400" dirty="0"/>
          </a:p>
          <a:p>
            <a:r>
              <a:rPr lang="en-US" sz="2400" b="1" dirty="0"/>
              <a:t>                                   6.   Focus on High-Value Customers</a:t>
            </a:r>
            <a:endParaRPr lang="en-US" sz="2400" dirty="0"/>
          </a:p>
          <a:p>
            <a:r>
              <a:rPr lang="en-US" sz="2400" dirty="0"/>
              <a:t>Reward top-spending customers with exclusive offers, early access to sales, or premium memberships.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7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B77BA-9141-8B86-FFD0-F0499DE20688}"/>
              </a:ext>
            </a:extLst>
          </p:cNvPr>
          <p:cNvSpPr txBox="1"/>
          <p:nvPr/>
        </p:nvSpPr>
        <p:spPr>
          <a:xfrm>
            <a:off x="1648918" y="719528"/>
            <a:ext cx="689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Query Performance Improvement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D1DCD1-C994-7B88-90E7-209E4D1327DE}"/>
              </a:ext>
            </a:extLst>
          </p:cNvPr>
          <p:cNvSpPr txBox="1"/>
          <p:nvPr/>
        </p:nvSpPr>
        <p:spPr>
          <a:xfrm>
            <a:off x="1229193" y="2158584"/>
            <a:ext cx="884419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window function and CTE for cleaner , efficient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Avoid select * and selected only necessary column for faster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Optimized joins and aggregations to improve performance on large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Replacing subqueries with joins improved query performance by ~50.19% (from 167s to 100s)</a:t>
            </a:r>
          </a:p>
        </p:txBody>
      </p:sp>
    </p:spTree>
    <p:extLst>
      <p:ext uri="{BB962C8B-B14F-4D97-AF65-F5344CB8AC3E}">
        <p14:creationId xmlns:p14="http://schemas.microsoft.com/office/powerpoint/2010/main" val="1666420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851D7624-60BC-D40C-0F31-C1E538238718}"/>
              </a:ext>
            </a:extLst>
          </p:cNvPr>
          <p:cNvSpPr/>
          <p:nvPr/>
        </p:nvSpPr>
        <p:spPr>
          <a:xfrm>
            <a:off x="509666" y="1588957"/>
            <a:ext cx="7480091" cy="1840043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963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A8D8-B2E5-D7C9-BFAD-86F31501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991250"/>
          </a:xfrm>
        </p:spPr>
        <p:txBody>
          <a:bodyPr/>
          <a:lstStyle/>
          <a:p>
            <a:r>
              <a:rPr lang="en-US" dirty="0"/>
              <a:t>Tool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28CAF-3137-4AE7-31F7-AAB8B49CE2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95269" y="2390787"/>
            <a:ext cx="852810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Data </a:t>
            </a:r>
            <a:r>
              <a:rPr lang="en-US" altLang="en-US" dirty="0">
                <a:effectLst/>
                <a:latin typeface="Arial" panose="020B0604020202020204" pitchFamily="34" charset="0"/>
              </a:rPr>
              <a:t> modelling 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queries, and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Data manipulation &amp;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 PowerPoint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Presentation &amp; storytelling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79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1DD9A3-2168-334B-DCC2-CFBF02BF07C7}"/>
              </a:ext>
            </a:extLst>
          </p:cNvPr>
          <p:cNvSpPr txBox="1"/>
          <p:nvPr/>
        </p:nvSpPr>
        <p:spPr>
          <a:xfrm>
            <a:off x="474688" y="0"/>
            <a:ext cx="1124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Entity Relationship Diagram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3E66E-CC85-9C0C-20EA-3DDD6E2C3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8759"/>
            <a:ext cx="12164547" cy="61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7AE6-097E-959A-1C62-9AF3D47E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88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 Black" panose="020B0A04020102020204" pitchFamily="34" charset="0"/>
              </a:rPr>
              <a:t>1. Top Selling Products</a:t>
            </a:r>
            <a:br>
              <a:rPr lang="en-US" dirty="0">
                <a:solidFill>
                  <a:schemeClr val="tx1">
                    <a:lumMod val="8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F79EC-7F75-0050-DFF5-EB83366CF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14" y="1978702"/>
            <a:ext cx="6411220" cy="4242216"/>
          </a:xfr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ED8A7B5-8DFB-144D-E578-2F9FC98B661C}"/>
              </a:ext>
            </a:extLst>
          </p:cNvPr>
          <p:cNvSpPr/>
          <p:nvPr/>
        </p:nvSpPr>
        <p:spPr>
          <a:xfrm>
            <a:off x="7959777" y="2368446"/>
            <a:ext cx="3792512" cy="2812567"/>
          </a:xfrm>
          <a:prstGeom prst="wedgeRoundRectCallout">
            <a:avLst>
              <a:gd name="adj1" fmla="val -53516"/>
              <a:gd name="adj2" fmla="val 64786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02369-7531-9303-07ED-7E734A4D2073}"/>
              </a:ext>
            </a:extLst>
          </p:cNvPr>
          <p:cNvSpPr txBox="1"/>
          <p:nvPr/>
        </p:nvSpPr>
        <p:spPr>
          <a:xfrm>
            <a:off x="8094689" y="2503357"/>
            <a:ext cx="35303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Apple iMac Pro has the highest sales. Apple and camera products are the main revenue drivers.”</a:t>
            </a:r>
          </a:p>
        </p:txBody>
      </p:sp>
    </p:spTree>
    <p:extLst>
      <p:ext uri="{BB962C8B-B14F-4D97-AF65-F5344CB8AC3E}">
        <p14:creationId xmlns:p14="http://schemas.microsoft.com/office/powerpoint/2010/main" val="412052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6A5B-51CA-4E8A-52AE-326B7157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2. Revenue by Category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11FBB-71F0-F12E-D333-E18F63EB0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935920"/>
            <a:ext cx="6348332" cy="4312479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49DDBBB5-0A5B-3720-2DD0-608C8758F415}"/>
              </a:ext>
            </a:extLst>
          </p:cNvPr>
          <p:cNvSpPr/>
          <p:nvPr/>
        </p:nvSpPr>
        <p:spPr>
          <a:xfrm>
            <a:off x="7959777" y="2368446"/>
            <a:ext cx="3792512" cy="2812567"/>
          </a:xfrm>
          <a:prstGeom prst="wedgeRoundRectCallout">
            <a:avLst>
              <a:gd name="adj1" fmla="val -53516"/>
              <a:gd name="adj2" fmla="val 64786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Electronics is the highest revenue category, far ahead of other categories like sports, toys, and clothing</a:t>
            </a:r>
          </a:p>
        </p:txBody>
      </p:sp>
    </p:spTree>
    <p:extLst>
      <p:ext uri="{BB962C8B-B14F-4D97-AF65-F5344CB8AC3E}">
        <p14:creationId xmlns:p14="http://schemas.microsoft.com/office/powerpoint/2010/main" val="68940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FE02-E926-D732-9257-4D2F8DE1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3. Average Order Value (AOV)</a:t>
            </a:r>
            <a:br>
              <a:rPr lang="en-US" b="0" dirty="0">
                <a:effectLst/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A9463F-2556-4A6B-9B2F-8119A0566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953" y="2254707"/>
            <a:ext cx="5239481" cy="3861279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792708B-E284-5EE4-D329-BDD6B533BB07}"/>
              </a:ext>
            </a:extLst>
          </p:cNvPr>
          <p:cNvSpPr/>
          <p:nvPr/>
        </p:nvSpPr>
        <p:spPr>
          <a:xfrm>
            <a:off x="7629994" y="1935921"/>
            <a:ext cx="4167266" cy="3427164"/>
          </a:xfrm>
          <a:prstGeom prst="wedgeRoundRectCallout">
            <a:avLst>
              <a:gd name="adj1" fmla="val -53516"/>
              <a:gd name="adj2" fmla="val 64786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Yvonne Turner has the highest average order value, followed by Samuel Reed. These top customers spend more per order compared to others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235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30B6-B013-86BB-3100-ACF6DD32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4. Customers with No Purchases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4509C-2283-75D9-A44F-020500C44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4" y="2055445"/>
            <a:ext cx="5061651" cy="3311034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DC23DA2-E32D-AE75-4F24-1472F228AF56}"/>
              </a:ext>
            </a:extLst>
          </p:cNvPr>
          <p:cNvSpPr/>
          <p:nvPr/>
        </p:nvSpPr>
        <p:spPr>
          <a:xfrm>
            <a:off x="7629994" y="1935921"/>
            <a:ext cx="4167266" cy="3427164"/>
          </a:xfrm>
          <a:prstGeom prst="wedgeRoundRectCallout">
            <a:avLst>
              <a:gd name="adj1" fmla="val -53516"/>
              <a:gd name="adj2" fmla="val 64786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76.5% of registered customers made at least one purchase, while 24.5% created an account but never purchased.</a:t>
            </a:r>
          </a:p>
        </p:txBody>
      </p:sp>
    </p:spTree>
    <p:extLst>
      <p:ext uri="{BB962C8B-B14F-4D97-AF65-F5344CB8AC3E}">
        <p14:creationId xmlns:p14="http://schemas.microsoft.com/office/powerpoint/2010/main" val="234880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837F-D1F2-6FAC-C0C1-3B3992C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5. Shipping Delays</a:t>
            </a:r>
            <a:br>
              <a:rPr lang="en-US" b="0" dirty="0">
                <a:effectLst/>
                <a:latin typeface="Arial Black" panose="020B0A04020102020204" pitchFamily="34" charset="0"/>
              </a:rPr>
            </a:b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A9180-148A-6F77-F1C4-0C0B02059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5" y="1757128"/>
            <a:ext cx="5655960" cy="4491271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2EF2058-9E1F-424C-A334-8946F119C6E8}"/>
              </a:ext>
            </a:extLst>
          </p:cNvPr>
          <p:cNvSpPr/>
          <p:nvPr/>
        </p:nvSpPr>
        <p:spPr>
          <a:xfrm>
            <a:off x="7629994" y="1935921"/>
            <a:ext cx="4167266" cy="3427164"/>
          </a:xfrm>
          <a:prstGeom prst="wedgeRoundRectCallout">
            <a:avLst>
              <a:gd name="adj1" fmla="val -53516"/>
              <a:gd name="adj2" fmla="val 64786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FedEx has the highest number of shipping delays (&gt;3 days), far more than DHL and Bluedart.</a:t>
            </a:r>
          </a:p>
        </p:txBody>
      </p:sp>
    </p:spTree>
    <p:extLst>
      <p:ext uri="{BB962C8B-B14F-4D97-AF65-F5344CB8AC3E}">
        <p14:creationId xmlns:p14="http://schemas.microsoft.com/office/powerpoint/2010/main" val="302377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776C-1819-497E-95F4-3AA2D4CB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ffectLst/>
                <a:latin typeface="Arial Black" panose="020B0A04020102020204" pitchFamily="34" charset="0"/>
              </a:rPr>
              <a:t>6. Payment Success Rate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1A469-E8B5-4826-2D76-BFBD56A2D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4" y="1935920"/>
            <a:ext cx="4516986" cy="3955213"/>
          </a:xfr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02B88D6-53C8-CA70-7DC4-82122A8C3F37}"/>
              </a:ext>
            </a:extLst>
          </p:cNvPr>
          <p:cNvSpPr/>
          <p:nvPr/>
        </p:nvSpPr>
        <p:spPr>
          <a:xfrm>
            <a:off x="7629994" y="1935921"/>
            <a:ext cx="4167266" cy="3427164"/>
          </a:xfrm>
          <a:prstGeom prst="wedgeRoundRectCallout">
            <a:avLst>
              <a:gd name="adj1" fmla="val -53516"/>
              <a:gd name="adj2" fmla="val 64786"/>
              <a:gd name="adj3" fmla="val 16667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Around 85% of transactions are successful, while 13% are refunded and 2% fail.</a:t>
            </a:r>
          </a:p>
        </p:txBody>
      </p:sp>
    </p:spTree>
    <p:extLst>
      <p:ext uri="{BB962C8B-B14F-4D97-AF65-F5344CB8AC3E}">
        <p14:creationId xmlns:p14="http://schemas.microsoft.com/office/powerpoint/2010/main" val="23590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760</TotalTime>
  <Words>757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Bookman Old Style</vt:lpstr>
      <vt:lpstr>Rockwell</vt:lpstr>
      <vt:lpstr>Damask</vt:lpstr>
      <vt:lpstr>DATA ANALYSIS USING  SQL &amp; PYTHON</vt:lpstr>
      <vt:lpstr>Tool used</vt:lpstr>
      <vt:lpstr>PowerPoint Presentation</vt:lpstr>
      <vt:lpstr>1. Top Selling Products </vt:lpstr>
      <vt:lpstr>2. Revenue by Category </vt:lpstr>
      <vt:lpstr>3. Average Order Value (AOV) </vt:lpstr>
      <vt:lpstr>4. Customers with No Purchases </vt:lpstr>
      <vt:lpstr>5. Shipping Delays </vt:lpstr>
      <vt:lpstr>6. Payment Success Rate </vt:lpstr>
      <vt:lpstr>7. Top Performing Sellers </vt:lpstr>
      <vt:lpstr>8. Most Returned Products </vt:lpstr>
      <vt:lpstr>9. Top 5 Customers by Orders </vt:lpstr>
      <vt:lpstr>10. Revenue by Shipping Provider </vt:lpstr>
      <vt:lpstr> Key Insights from Amazon Sales Analysis </vt:lpstr>
      <vt:lpstr>PowerPoint Presentation</vt:lpstr>
      <vt:lpstr>Recommendations Based on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Shumaila Hasan</dc:creator>
  <cp:lastModifiedBy>Shumaila Hasan</cp:lastModifiedBy>
  <cp:revision>4</cp:revision>
  <dcterms:created xsi:type="dcterms:W3CDTF">2025-08-24T17:47:48Z</dcterms:created>
  <dcterms:modified xsi:type="dcterms:W3CDTF">2025-08-25T06:28:36Z</dcterms:modified>
</cp:coreProperties>
</file>