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16D"/>
    <a:srgbClr val="CB2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5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6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72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74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3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6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49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6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8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3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6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DEFAC5-E799-456E-8C93-047169E86D7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6BC941-13FB-43A6-AC8F-85CC3232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D86-0179-40C3-7CDF-01D2962A5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8ABA7-81C4-B8DA-9AEA-2350ED7FD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57D37-BAA6-70D7-A2DE-AE74996F9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D9DBC-BD81-3CA3-D2E9-4A885A138505}"/>
              </a:ext>
            </a:extLst>
          </p:cNvPr>
          <p:cNvSpPr txBox="1"/>
          <p:nvPr/>
        </p:nvSpPr>
        <p:spPr>
          <a:xfrm>
            <a:off x="3210393" y="2038845"/>
            <a:ext cx="577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B202D"/>
                </a:solidFill>
                <a:latin typeface="Bernard MT Condensed" panose="02050806060905020404" pitchFamily="18" charset="0"/>
              </a:rPr>
              <a:t>DATA ANALYSIS USING SQL AND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30587-4FEB-9A55-3B7A-08EFAE4EE32C}"/>
              </a:ext>
            </a:extLst>
          </p:cNvPr>
          <p:cNvSpPr txBox="1"/>
          <p:nvPr/>
        </p:nvSpPr>
        <p:spPr>
          <a:xfrm>
            <a:off x="3882453" y="2534237"/>
            <a:ext cx="44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SHUMAILA HASAN</a:t>
            </a:r>
          </a:p>
        </p:txBody>
      </p:sp>
    </p:spTree>
    <p:extLst>
      <p:ext uri="{BB962C8B-B14F-4D97-AF65-F5344CB8AC3E}">
        <p14:creationId xmlns:p14="http://schemas.microsoft.com/office/powerpoint/2010/main" val="125051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4C455-8AF9-0EDA-06F0-EF0637E01149}"/>
              </a:ext>
            </a:extLst>
          </p:cNvPr>
          <p:cNvSpPr txBox="1"/>
          <p:nvPr/>
        </p:nvSpPr>
        <p:spPr>
          <a:xfrm>
            <a:off x="884419" y="959370"/>
            <a:ext cx="92189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 Black" panose="020B0A04020102020204" pitchFamily="34" charset="0"/>
              </a:rPr>
              <a:t>7. Customer Churn: </a:t>
            </a:r>
          </a:p>
          <a:p>
            <a:r>
              <a:rPr lang="en-US" dirty="0">
                <a:latin typeface="Arial Black" panose="020B0A04020102020204" pitchFamily="34" charset="0"/>
              </a:rPr>
              <a:t>Customers who haven't placed an order in 2024 but did in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89102-185F-E302-F940-D0315FE39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8" y="1975951"/>
            <a:ext cx="3029373" cy="357040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1133AC9-89FB-FEC3-B207-AFECE5D7EEB3}"/>
              </a:ext>
            </a:extLst>
          </p:cNvPr>
          <p:cNvSpPr/>
          <p:nvPr/>
        </p:nvSpPr>
        <p:spPr>
          <a:xfrm>
            <a:off x="6580682" y="2158584"/>
            <a:ext cx="3357797" cy="1843790"/>
          </a:xfrm>
          <a:prstGeom prst="wedgeRoundRectCallout">
            <a:avLst>
              <a:gd name="adj1" fmla="val -79590"/>
              <a:gd name="adj2" fmla="val 92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49B9E-5FDC-1B30-BF84-03DB1D0830D8}"/>
              </a:ext>
            </a:extLst>
          </p:cNvPr>
          <p:cNvSpPr txBox="1"/>
          <p:nvPr/>
        </p:nvSpPr>
        <p:spPr>
          <a:xfrm>
            <a:off x="6925456" y="245838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noticeable portion of 2023 customers did not return in 2024, requiring re-engagement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42569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C3D87-0070-87FA-9972-3AD1B2AF52C5}"/>
              </a:ext>
            </a:extLst>
          </p:cNvPr>
          <p:cNvSpPr txBox="1"/>
          <p:nvPr/>
        </p:nvSpPr>
        <p:spPr>
          <a:xfrm>
            <a:off x="644577" y="914401"/>
            <a:ext cx="10658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 Black" panose="020B0A04020102020204" pitchFamily="34" charset="0"/>
              </a:rPr>
              <a:t>8. Order Item Popularity : </a:t>
            </a:r>
          </a:p>
          <a:p>
            <a:r>
              <a:rPr lang="en-US" dirty="0">
                <a:latin typeface="Arial Black" panose="020B0A04020102020204" pitchFamily="34" charset="0"/>
              </a:rPr>
              <a:t>Track the Popularity of specific order items over time and identify seasonal demand spike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336D3-5E67-3870-C773-6B263D736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18" y="1885387"/>
            <a:ext cx="3421417" cy="4058212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9D09A6B-11C6-EAE2-6496-9613D663C96A}"/>
              </a:ext>
            </a:extLst>
          </p:cNvPr>
          <p:cNvSpPr/>
          <p:nvPr/>
        </p:nvSpPr>
        <p:spPr>
          <a:xfrm>
            <a:off x="6455764" y="2068643"/>
            <a:ext cx="3722557" cy="1738860"/>
          </a:xfrm>
          <a:prstGeom prst="wedgeRoundRectCallout">
            <a:avLst>
              <a:gd name="adj1" fmla="val -62712"/>
              <a:gd name="adj2" fmla="val 722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44EB5-79B7-00AE-FA76-12474BDB4B63}"/>
              </a:ext>
            </a:extLst>
          </p:cNvPr>
          <p:cNvSpPr txBox="1"/>
          <p:nvPr/>
        </p:nvSpPr>
        <p:spPr>
          <a:xfrm>
            <a:off x="6760564" y="2533338"/>
            <a:ext cx="3297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Monsoon drives maximum demand, with most dishes seeing higher order counts</a:t>
            </a:r>
          </a:p>
        </p:txBody>
      </p:sp>
    </p:spTree>
    <p:extLst>
      <p:ext uri="{BB962C8B-B14F-4D97-AF65-F5344CB8AC3E}">
        <p14:creationId xmlns:p14="http://schemas.microsoft.com/office/powerpoint/2010/main" val="36251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EB198-C35F-73CE-D734-9CC9EC9DE2AB}"/>
              </a:ext>
            </a:extLst>
          </p:cNvPr>
          <p:cNvSpPr txBox="1"/>
          <p:nvPr/>
        </p:nvSpPr>
        <p:spPr>
          <a:xfrm>
            <a:off x="1618938" y="699118"/>
            <a:ext cx="734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 Black" panose="020B0A04020102020204" pitchFamily="34" charset="0"/>
              </a:rPr>
              <a:t>Key </a:t>
            </a:r>
            <a:r>
              <a:rPr lang="en-US" sz="2400" dirty="0">
                <a:solidFill>
                  <a:srgbClr val="C00000"/>
                </a:solidFill>
                <a:latin typeface="Arial Black" panose="020B0A04020102020204" pitchFamily="34" charset="0"/>
              </a:rPr>
              <a:t>Business</a:t>
            </a:r>
            <a:r>
              <a:rPr lang="en-US" sz="2800" dirty="0">
                <a:solidFill>
                  <a:srgbClr val="C00000"/>
                </a:solidFill>
                <a:latin typeface="Arial Black" panose="020B0A04020102020204" pitchFamily="34" charset="0"/>
              </a:rPr>
              <a:t>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CD385-9071-5394-A2E1-6E2C3B54532F}"/>
              </a:ext>
            </a:extLst>
          </p:cNvPr>
          <p:cNvSpPr txBox="1"/>
          <p:nvPr/>
        </p:nvSpPr>
        <p:spPr>
          <a:xfrm>
            <a:off x="1184224" y="1222338"/>
            <a:ext cx="102982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Peak Ordering Hours:</a:t>
            </a:r>
          </a:p>
          <a:p>
            <a:r>
              <a:rPr lang="en-US" dirty="0"/>
              <a:t>     Afternoon hours (2–4 PM) record the highest number of orders, marking the peak demand window.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value customer:</a:t>
            </a:r>
          </a:p>
          <a:p>
            <a:r>
              <a:rPr lang="en-US" b="1" dirty="0"/>
              <a:t>    Customer id 6,7,5,9,8,4 are the high value customer who spent above 200k amount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Order item popularity:</a:t>
            </a:r>
          </a:p>
          <a:p>
            <a:r>
              <a:rPr lang="en-US" dirty="0"/>
              <a:t>    Most dishes peak in orders during monsoon, highlighting seasonal demand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popular dish by City</a:t>
            </a:r>
            <a:r>
              <a:rPr lang="en-US" dirty="0"/>
              <a:t>: </a:t>
            </a:r>
          </a:p>
          <a:p>
            <a:r>
              <a:rPr lang="en-US" dirty="0"/>
              <a:t>   Paneer Butter Masala , Mutton Rogan Josh, Chicken Biryani are the most popular dishes by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City Revenue Rank :</a:t>
            </a:r>
          </a:p>
          <a:p>
            <a:r>
              <a:rPr lang="en-US" dirty="0"/>
              <a:t>  Mumbai, Bangaluru ,Delhi, Hyderabad, Chennai are the top performing city by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Rider efficiency:</a:t>
            </a:r>
          </a:p>
          <a:p>
            <a:r>
              <a:rPr lang="en-US" dirty="0"/>
              <a:t>  Rider id 13, 17, 19,25, 23,28 received 5-star rating while some rider like rider id 1,2,3,4 is showing lower rating 3-    star</a:t>
            </a:r>
          </a:p>
        </p:txBody>
      </p:sp>
    </p:spTree>
    <p:extLst>
      <p:ext uri="{BB962C8B-B14F-4D97-AF65-F5344CB8AC3E}">
        <p14:creationId xmlns:p14="http://schemas.microsoft.com/office/powerpoint/2010/main" val="41718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FD073-B3DF-F366-634B-E6A671CE3A4B}"/>
              </a:ext>
            </a:extLst>
          </p:cNvPr>
          <p:cNvSpPr txBox="1"/>
          <p:nvPr/>
        </p:nvSpPr>
        <p:spPr>
          <a:xfrm>
            <a:off x="659567" y="569626"/>
            <a:ext cx="105980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C00000"/>
                </a:solidFill>
              </a:rPr>
              <a:t>Business Recommendations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Optimize peak-time operations (2–4 PM):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Increase delivery partner availability.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Provide special discounts for off-peak hours to balance demand.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Focus on high-value customers (&gt; ₹100K):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Launch loyalty programs or exclusive offers.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Retain premium customers through personalized campaigns.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Reduce undelivered orders: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Track restaurants with frequent failures and improve delivery processes.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Provide training and penalties to minimize service issues.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City-specific strategy: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Prioritize top revenue-generating cities for marketing campaigns.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Target lower-performing cities with offers to increase adoption.</a:t>
            </a:r>
          </a:p>
        </p:txBody>
      </p:sp>
    </p:spTree>
    <p:extLst>
      <p:ext uri="{BB962C8B-B14F-4D97-AF65-F5344CB8AC3E}">
        <p14:creationId xmlns:p14="http://schemas.microsoft.com/office/powerpoint/2010/main" val="186277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CB824E-5C9E-FF60-6DCB-9D40336F0B21}"/>
              </a:ext>
            </a:extLst>
          </p:cNvPr>
          <p:cNvSpPr txBox="1"/>
          <p:nvPr/>
        </p:nvSpPr>
        <p:spPr>
          <a:xfrm>
            <a:off x="809470" y="1229194"/>
            <a:ext cx="99984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5. Leverage popular dishes per city:</a:t>
            </a:r>
          </a:p>
          <a:p>
            <a:r>
              <a:rPr lang="en-US" sz="2400" dirty="0"/>
              <a:t>      1. Promote city favorites through featured deals.</a:t>
            </a:r>
          </a:p>
          <a:p>
            <a:r>
              <a:rPr lang="en-US" sz="2400" dirty="0"/>
              <a:t>      2. Encourage restaurants to list similar trending items.</a:t>
            </a:r>
          </a:p>
          <a:p>
            <a:r>
              <a:rPr lang="en-US" sz="2400" b="1" dirty="0"/>
              <a:t>6.Address customer churn:</a:t>
            </a:r>
          </a:p>
          <a:p>
            <a:r>
              <a:rPr lang="en-US" sz="2400" dirty="0"/>
              <a:t>       1. Identify inactive customers and run reactivation campaigns.</a:t>
            </a:r>
          </a:p>
          <a:p>
            <a:r>
              <a:rPr lang="en-US" sz="2400" dirty="0"/>
              <a:t>       2. Offer personalized coupons to win back lost users.</a:t>
            </a:r>
          </a:p>
          <a:p>
            <a:r>
              <a:rPr lang="en-US" sz="2400" b="1" dirty="0"/>
              <a:t>7.Plan for seasonal spikes (Monsoon):</a:t>
            </a:r>
          </a:p>
          <a:p>
            <a:r>
              <a:rPr lang="en-US" sz="2400" dirty="0"/>
              <a:t>       1.   Prepare for increased demand with better inventory and rider management.</a:t>
            </a:r>
          </a:p>
          <a:p>
            <a:r>
              <a:rPr lang="en-US" sz="2400" dirty="0"/>
              <a:t>        2. Highlight popular monsoon dishes with seasonal discounts.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6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D4075D7-9C34-D3F9-9C1D-C17BFB3E1113}"/>
              </a:ext>
            </a:extLst>
          </p:cNvPr>
          <p:cNvSpPr txBox="1"/>
          <p:nvPr/>
        </p:nvSpPr>
        <p:spPr>
          <a:xfrm>
            <a:off x="1543987" y="1079292"/>
            <a:ext cx="843946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Query Performance Improvements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</a:t>
            </a:r>
            <a:r>
              <a:rPr lang="en-US" sz="2400" b="1" dirty="0"/>
              <a:t>window functions (RANK, DENSE_RANK)</a:t>
            </a:r>
            <a:r>
              <a:rPr lang="en-US" sz="2400" dirty="0"/>
              <a:t> and </a:t>
            </a:r>
            <a:r>
              <a:rPr lang="en-US" sz="2400" b="1" dirty="0"/>
              <a:t>CTEs</a:t>
            </a:r>
            <a:r>
              <a:rPr lang="en-US" sz="2400" dirty="0"/>
              <a:t> for cleaner, efficient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Avoid select    *  and selected only necessary columns for faster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Reduced </a:t>
            </a:r>
            <a:r>
              <a:rPr lang="en-US" sz="2400" b="1" dirty="0"/>
              <a:t>redundant subqueries</a:t>
            </a:r>
            <a:r>
              <a:rPr lang="en-US" sz="2400" dirty="0"/>
              <a:t> and applied proper filtering for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Optimized </a:t>
            </a:r>
            <a:r>
              <a:rPr lang="en-US" sz="2400" b="1" dirty="0"/>
              <a:t>joins and aggregations</a:t>
            </a:r>
            <a:r>
              <a:rPr lang="en-US" sz="2400" dirty="0"/>
              <a:t> to improve performance on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74080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87814-2180-083E-A029-BD53A166ACF5}"/>
              </a:ext>
            </a:extLst>
          </p:cNvPr>
          <p:cNvSpPr txBox="1"/>
          <p:nvPr/>
        </p:nvSpPr>
        <p:spPr>
          <a:xfrm>
            <a:off x="1643922" y="1379095"/>
            <a:ext cx="44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0935AAE1-AF30-4D2C-F982-85345E07F8E9}"/>
              </a:ext>
            </a:extLst>
          </p:cNvPr>
          <p:cNvSpPr/>
          <p:nvPr/>
        </p:nvSpPr>
        <p:spPr>
          <a:xfrm>
            <a:off x="894413" y="1154243"/>
            <a:ext cx="5951095" cy="161893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Thank you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A3F2D-0C23-6718-04BA-15BC5AAED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08" y="2578226"/>
            <a:ext cx="417253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3D70B-DF07-938D-17BA-2345EB9E82F1}"/>
              </a:ext>
            </a:extLst>
          </p:cNvPr>
          <p:cNvSpPr txBox="1"/>
          <p:nvPr/>
        </p:nvSpPr>
        <p:spPr>
          <a:xfrm>
            <a:off x="2638269" y="1214203"/>
            <a:ext cx="601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B202D"/>
                </a:solidFill>
                <a:latin typeface="Arial Black" panose="020B0A04020102020204" pitchFamily="34" charset="0"/>
              </a:rPr>
              <a:t>TOOL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3F4D7-BFCF-3BA3-3C2A-B9698E1D3744}"/>
              </a:ext>
            </a:extLst>
          </p:cNvPr>
          <p:cNvSpPr txBox="1"/>
          <p:nvPr/>
        </p:nvSpPr>
        <p:spPr>
          <a:xfrm>
            <a:off x="929390" y="2713220"/>
            <a:ext cx="9323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B202D"/>
                </a:solidFill>
                <a:latin typeface="Arial Black" panose="020B0A04020102020204" pitchFamily="34" charset="0"/>
              </a:rPr>
              <a:t>SQL </a:t>
            </a:r>
            <a:r>
              <a:rPr lang="en-US" b="1" dirty="0">
                <a:solidFill>
                  <a:srgbClr val="CB202D"/>
                </a:solidFill>
                <a:latin typeface="Arial Black" panose="020B0A04020102020204" pitchFamily="34" charset="0"/>
              </a:rPr>
              <a:t>(PostgreSQL)</a:t>
            </a:r>
            <a:r>
              <a:rPr lang="en-US" dirty="0">
                <a:solidFill>
                  <a:srgbClr val="CB202D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– For data modelling ,  data cleaning, joining, aggregation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B202D"/>
                </a:solidFill>
                <a:latin typeface="Arial Black" panose="020B0A04020102020204" pitchFamily="34" charset="0"/>
              </a:rPr>
              <a:t>Python (Pandas + Matplotlib)</a:t>
            </a:r>
            <a:r>
              <a:rPr lang="en-US" dirty="0">
                <a:solidFill>
                  <a:srgbClr val="CB202D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– For plotting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B202D"/>
                </a:solidFill>
                <a:latin typeface="Arial Black" panose="020B0A04020102020204" pitchFamily="34" charset="0"/>
              </a:rPr>
              <a:t>Jupyter</a:t>
            </a:r>
            <a:r>
              <a:rPr lang="en-US" b="1" dirty="0">
                <a:solidFill>
                  <a:srgbClr val="CB202D"/>
                </a:solidFill>
                <a:latin typeface="Arial Black" panose="020B0A04020102020204" pitchFamily="34" charset="0"/>
              </a:rPr>
              <a:t> Notebook</a:t>
            </a:r>
            <a:r>
              <a:rPr lang="en-US" dirty="0">
                <a:solidFill>
                  <a:srgbClr val="CB202D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– For writing + visualizing code</a:t>
            </a:r>
          </a:p>
          <a:p>
            <a:endParaRPr lang="en-US" dirty="0"/>
          </a:p>
          <a:p>
            <a:r>
              <a:rPr lang="en-US" dirty="0">
                <a:solidFill>
                  <a:srgbClr val="CB202D"/>
                </a:solidFill>
                <a:latin typeface="Arial Black" panose="020B0A04020102020204" pitchFamily="34" charset="0"/>
              </a:rPr>
              <a:t>Presentation</a:t>
            </a:r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– Power Point</a:t>
            </a:r>
          </a:p>
        </p:txBody>
      </p:sp>
    </p:spTree>
    <p:extLst>
      <p:ext uri="{BB962C8B-B14F-4D97-AF65-F5344CB8AC3E}">
        <p14:creationId xmlns:p14="http://schemas.microsoft.com/office/powerpoint/2010/main" val="395478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288E7-F909-92DD-D187-D245FF04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1337970"/>
            <a:ext cx="9040487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4A309-B967-CC2F-142C-D01230DF3B4E}"/>
              </a:ext>
            </a:extLst>
          </p:cNvPr>
          <p:cNvSpPr txBox="1"/>
          <p:nvPr/>
        </p:nvSpPr>
        <p:spPr>
          <a:xfrm>
            <a:off x="2488368" y="719528"/>
            <a:ext cx="812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B202D"/>
                </a:solidFill>
                <a:latin typeface="Arial Black" panose="020B0A04020102020204" pitchFamily="34" charset="0"/>
              </a:rPr>
              <a:t>Entity Relationship Diagram – Zomato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5674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3C80D-7C1B-2ACE-FFD9-E43EB4480AD5}"/>
              </a:ext>
            </a:extLst>
          </p:cNvPr>
          <p:cNvSpPr txBox="1"/>
          <p:nvPr/>
        </p:nvSpPr>
        <p:spPr>
          <a:xfrm>
            <a:off x="734518" y="764499"/>
            <a:ext cx="968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B202D"/>
                </a:solidFill>
                <a:latin typeface="Arial Black" panose="020B0A04020102020204" pitchFamily="34" charset="0"/>
              </a:rPr>
              <a:t>1. High Value Customers</a:t>
            </a:r>
            <a:r>
              <a:rPr lang="en-US" sz="2000" dirty="0">
                <a:solidFill>
                  <a:srgbClr val="CB202D"/>
                </a:solidFill>
              </a:rPr>
              <a:t>: 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List the Customers who have spent more than 100K in total on food orders.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91F8B-58A3-A7B5-E1AC-FA00B7E17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8" y="1571366"/>
            <a:ext cx="3496163" cy="3765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ECD86-A4C8-A101-4AEC-B9344A3D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38" y="3429000"/>
            <a:ext cx="5925377" cy="2934109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CE74EE6-F365-C84D-9355-DE8D19EC0D51}"/>
              </a:ext>
            </a:extLst>
          </p:cNvPr>
          <p:cNvSpPr/>
          <p:nvPr/>
        </p:nvSpPr>
        <p:spPr>
          <a:xfrm>
            <a:off x="8304550" y="1675909"/>
            <a:ext cx="2968053" cy="1111265"/>
          </a:xfrm>
          <a:prstGeom prst="wedgeRoundRectCallout">
            <a:avLst>
              <a:gd name="adj1" fmla="val -47096"/>
              <a:gd name="adj2" fmla="val 93525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9B816D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EA0E9-7A90-46CC-2AFA-0996EB6BC9BC}"/>
              </a:ext>
            </a:extLst>
          </p:cNvPr>
          <p:cNvSpPr txBox="1"/>
          <p:nvPr/>
        </p:nvSpPr>
        <p:spPr>
          <a:xfrm>
            <a:off x="8304549" y="1864282"/>
            <a:ext cx="2968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Top spenders crossing ₹100K form a key segment driving major revenue growth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0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989B1-14CC-D59B-D775-FD69FD7F2861}"/>
              </a:ext>
            </a:extLst>
          </p:cNvPr>
          <p:cNvSpPr txBox="1"/>
          <p:nvPr/>
        </p:nvSpPr>
        <p:spPr>
          <a:xfrm>
            <a:off x="629587" y="749509"/>
            <a:ext cx="1094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 Black" panose="020B0A04020102020204" pitchFamily="34" charset="0"/>
              </a:rPr>
              <a:t> 2. Popular Time slot:</a:t>
            </a:r>
          </a:p>
          <a:p>
            <a:r>
              <a:rPr lang="en-US" sz="2000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Identify the time Slots during which the most orders are placed based on 2 hours interval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49A7B-8470-AB36-845B-4BE70E7E7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64" y="1908007"/>
            <a:ext cx="1760135" cy="2798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D30DB-C8A3-81F1-6235-31CEE2FD5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9" y="2621854"/>
            <a:ext cx="5172797" cy="3486637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33AE874-A809-879E-BAE0-E8208BECB2A9}"/>
              </a:ext>
            </a:extLst>
          </p:cNvPr>
          <p:cNvSpPr/>
          <p:nvPr/>
        </p:nvSpPr>
        <p:spPr>
          <a:xfrm>
            <a:off x="8907329" y="1908007"/>
            <a:ext cx="2212607" cy="1974445"/>
          </a:xfrm>
          <a:prstGeom prst="wedgeRoundRectCallout">
            <a:avLst>
              <a:gd name="adj1" fmla="val -58095"/>
              <a:gd name="adj2" fmla="val 776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4168F-9208-4D32-83B2-AE6BD8693A36}"/>
              </a:ext>
            </a:extLst>
          </p:cNvPr>
          <p:cNvSpPr txBox="1"/>
          <p:nvPr/>
        </p:nvSpPr>
        <p:spPr>
          <a:xfrm>
            <a:off x="9059996" y="2012939"/>
            <a:ext cx="194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Afternoon hours (2–4 PM) record the highest number of orders, marking the peak demand window.</a:t>
            </a:r>
          </a:p>
        </p:txBody>
      </p:sp>
    </p:spTree>
    <p:extLst>
      <p:ext uri="{BB962C8B-B14F-4D97-AF65-F5344CB8AC3E}">
        <p14:creationId xmlns:p14="http://schemas.microsoft.com/office/powerpoint/2010/main" val="326608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A43B3-857F-EEA2-4AAC-3EBF8EB5B718}"/>
              </a:ext>
            </a:extLst>
          </p:cNvPr>
          <p:cNvSpPr txBox="1"/>
          <p:nvPr/>
        </p:nvSpPr>
        <p:spPr>
          <a:xfrm>
            <a:off x="1034321" y="1019331"/>
            <a:ext cx="1038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 Black" panose="020B0A04020102020204" pitchFamily="34" charset="0"/>
              </a:rPr>
              <a:t>3. Restaurant Revenue Ranking: 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Top 2 Restaurant in their City based on Their Highest Revenue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9AF6A-FA6C-8B4B-6292-B9FBD0A74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2" y="1854911"/>
            <a:ext cx="3987384" cy="2848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824D70-4DA0-AEFE-D2ED-10F826186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39" y="2968053"/>
            <a:ext cx="5881140" cy="31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2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0E531-3647-00B2-F633-E87DE0872393}"/>
              </a:ext>
            </a:extLst>
          </p:cNvPr>
          <p:cNvSpPr txBox="1"/>
          <p:nvPr/>
        </p:nvSpPr>
        <p:spPr>
          <a:xfrm>
            <a:off x="1004341" y="914400"/>
            <a:ext cx="101483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 Black" panose="020B0A04020102020204" pitchFamily="34" charset="0"/>
              </a:rPr>
              <a:t>4. Most popular dish by City: </a:t>
            </a:r>
          </a:p>
          <a:p>
            <a:r>
              <a:rPr lang="en-US" dirty="0">
                <a:latin typeface="Arial Black" panose="020B0A04020102020204" pitchFamily="34" charset="0"/>
              </a:rPr>
              <a:t>Identify the Most Popular dish in each city based on the number of orders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897-0F21-F35C-54B2-6F5E5C746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3" y="2130750"/>
            <a:ext cx="3880832" cy="2051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DFA06-9B60-73BD-619B-761AE7626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80" y="3283021"/>
            <a:ext cx="5636302" cy="2876951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8EF6F3F-3835-EDC7-AD1A-061A05E49547}"/>
              </a:ext>
            </a:extLst>
          </p:cNvPr>
          <p:cNvSpPr/>
          <p:nvPr/>
        </p:nvSpPr>
        <p:spPr>
          <a:xfrm>
            <a:off x="7914807" y="1843790"/>
            <a:ext cx="2473377" cy="1193640"/>
          </a:xfrm>
          <a:prstGeom prst="wedgeRoundRectCallout">
            <a:avLst>
              <a:gd name="adj1" fmla="val -11574"/>
              <a:gd name="adj2" fmla="val 720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C0C27-1D04-5EF5-1BEC-207F0E4B9EA1}"/>
              </a:ext>
            </a:extLst>
          </p:cNvPr>
          <p:cNvSpPr txBox="1"/>
          <p:nvPr/>
        </p:nvSpPr>
        <p:spPr>
          <a:xfrm>
            <a:off x="8064709" y="1837101"/>
            <a:ext cx="232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most ordered dishes vary by city, highlighting localized tastes</a:t>
            </a:r>
          </a:p>
        </p:txBody>
      </p:sp>
    </p:spTree>
    <p:extLst>
      <p:ext uri="{BB962C8B-B14F-4D97-AF65-F5344CB8AC3E}">
        <p14:creationId xmlns:p14="http://schemas.microsoft.com/office/powerpoint/2010/main" val="261778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3C815-D588-B446-1004-2B1C07AF689F}"/>
              </a:ext>
            </a:extLst>
          </p:cNvPr>
          <p:cNvSpPr txBox="1"/>
          <p:nvPr/>
        </p:nvSpPr>
        <p:spPr>
          <a:xfrm>
            <a:off x="914400" y="959370"/>
            <a:ext cx="10538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Black" panose="020B0A04020102020204" pitchFamily="34" charset="0"/>
              </a:rPr>
              <a:t>5. Rank each City based on the Total revenue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43D06-D902-45BE-054B-1C8884C7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17255"/>
            <a:ext cx="4153480" cy="1581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9BE65-A255-F76F-00C2-C1228315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93" y="3429000"/>
            <a:ext cx="5506218" cy="2695951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643D427-F35D-9A43-965F-9178224D8FDA}"/>
              </a:ext>
            </a:extLst>
          </p:cNvPr>
          <p:cNvSpPr/>
          <p:nvPr/>
        </p:nvSpPr>
        <p:spPr>
          <a:xfrm>
            <a:off x="6865495" y="1753849"/>
            <a:ext cx="3132944" cy="1064302"/>
          </a:xfrm>
          <a:prstGeom prst="wedgeRoundRectCallout">
            <a:avLst>
              <a:gd name="adj1" fmla="val 698"/>
              <a:gd name="adj2" fmla="val 920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D54E-3CD1-3FB9-2B59-326545574295}"/>
              </a:ext>
            </a:extLst>
          </p:cNvPr>
          <p:cNvSpPr txBox="1"/>
          <p:nvPr/>
        </p:nvSpPr>
        <p:spPr>
          <a:xfrm>
            <a:off x="7015397" y="2053652"/>
            <a:ext cx="268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Mumbai city achieved  top rank  by revenue.</a:t>
            </a:r>
          </a:p>
        </p:txBody>
      </p:sp>
    </p:spTree>
    <p:extLst>
      <p:ext uri="{BB962C8B-B14F-4D97-AF65-F5344CB8AC3E}">
        <p14:creationId xmlns:p14="http://schemas.microsoft.com/office/powerpoint/2010/main" val="243187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14007-6875-F6A4-E81D-0E7F4390E618}"/>
              </a:ext>
            </a:extLst>
          </p:cNvPr>
          <p:cNvSpPr txBox="1"/>
          <p:nvPr/>
        </p:nvSpPr>
        <p:spPr>
          <a:xfrm>
            <a:off x="1109272" y="1004341"/>
            <a:ext cx="93988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 Black" panose="020B0A04020102020204" pitchFamily="34" charset="0"/>
              </a:rPr>
              <a:t>6. Rider Efficiency : </a:t>
            </a:r>
          </a:p>
          <a:p>
            <a:r>
              <a:rPr lang="en-US" dirty="0">
                <a:latin typeface="Arial Black" panose="020B0A04020102020204" pitchFamily="34" charset="0"/>
              </a:rPr>
              <a:t>Evaluate rider efficiency by determining Average Delivery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55883-CC2A-A85C-F460-6A511B4E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32" y="1752652"/>
            <a:ext cx="2038635" cy="424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FBCED-D7E0-42A0-DA97-BBFA547F9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11" y="2398427"/>
            <a:ext cx="5453958" cy="37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1173</TotalTime>
  <Words>651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Bernard MT Condensed</vt:lpstr>
      <vt:lpstr>Britannic Bold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Shumaila Hasan</dc:creator>
  <cp:lastModifiedBy>Shumaila Hasan</cp:lastModifiedBy>
  <cp:revision>2</cp:revision>
  <dcterms:created xsi:type="dcterms:W3CDTF">2025-08-05T11:56:36Z</dcterms:created>
  <dcterms:modified xsi:type="dcterms:W3CDTF">2025-08-06T07:30:24Z</dcterms:modified>
</cp:coreProperties>
</file>