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3273" y="0"/>
            <a:ext cx="9701166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7127" y="2154149"/>
            <a:ext cx="5181600" cy="2127504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Crime Analysis In India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Using R programming &amp; SQL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BY Shumail ahsan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69EEFB-D489-4D21-6935-A8897446F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3" y="1396181"/>
            <a:ext cx="10945753" cy="42482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1CABAF-409C-A310-9B66-205680487B34}"/>
              </a:ext>
            </a:extLst>
          </p:cNvPr>
          <p:cNvSpPr/>
          <p:nvPr/>
        </p:nvSpPr>
        <p:spPr>
          <a:xfrm>
            <a:off x="623123" y="511277"/>
            <a:ext cx="8632723" cy="7022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dirty="0"/>
              <a:t>Total Crime by Crime Category (2001–2013): Year-wise Breakdown and Reshaping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71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374028-F082-46EB-52EE-47BF65701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6" y="497690"/>
            <a:ext cx="10821910" cy="1743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844EEE-6503-6798-55AE-ACE576F5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36" y="2310581"/>
            <a:ext cx="10821910" cy="39680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F7B39A-C194-8CD5-F807-260E875994F5}"/>
              </a:ext>
            </a:extLst>
          </p:cNvPr>
          <p:cNvSpPr/>
          <p:nvPr/>
        </p:nvSpPr>
        <p:spPr>
          <a:xfrm>
            <a:off x="773536" y="78658"/>
            <a:ext cx="10690877" cy="3494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Crime Trends in India (2001–2013): Year-wise Analysis by Crime Category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95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7E11FF-9116-8C57-C98B-73DFF6DC6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47" y="1027237"/>
            <a:ext cx="7079992" cy="4069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A42655-F086-FE66-EE9B-DA5E6D1E8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039" y="2648905"/>
            <a:ext cx="4739914" cy="34332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E0D85E-0B2F-ADE6-A433-ABF6252684E9}"/>
              </a:ext>
            </a:extLst>
          </p:cNvPr>
          <p:cNvSpPr/>
          <p:nvPr/>
        </p:nvSpPr>
        <p:spPr>
          <a:xfrm>
            <a:off x="845574" y="373626"/>
            <a:ext cx="7737987" cy="52110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Trends in Crime Growth: A Yearly Breakdown (2001–2013)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281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70B3B7-DDF4-795D-5823-EAFF0329B6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274"/>
          <a:stretch/>
        </p:blipFill>
        <p:spPr>
          <a:xfrm>
            <a:off x="722672" y="1146458"/>
            <a:ext cx="11061290" cy="45650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B9729E-68B1-E6EA-CE52-5CF93A695CE8}"/>
              </a:ext>
            </a:extLst>
          </p:cNvPr>
          <p:cNvSpPr/>
          <p:nvPr/>
        </p:nvSpPr>
        <p:spPr>
          <a:xfrm>
            <a:off x="565355" y="324465"/>
            <a:ext cx="10476271" cy="7472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Literacy and State-wise Crime Data Integration (2001–2013)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78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8F57E-6448-50B7-238B-1F826FD97E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742" b="4831"/>
          <a:stretch/>
        </p:blipFill>
        <p:spPr>
          <a:xfrm>
            <a:off x="688258" y="1026845"/>
            <a:ext cx="10638503" cy="154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5B786D-F901-D3A8-D051-319F4BAE4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57" y="2669213"/>
            <a:ext cx="10638503" cy="35056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91695D-6B84-6BED-5658-EE775994B243}"/>
              </a:ext>
            </a:extLst>
          </p:cNvPr>
          <p:cNvSpPr/>
          <p:nvPr/>
        </p:nvSpPr>
        <p:spPr>
          <a:xfrm>
            <a:off x="688257" y="285082"/>
            <a:ext cx="8554066" cy="6486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Exploring the Link Between Crime Rates and Literacy Across States"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1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Download PostgreSQL Logo in SVG Vector or PNG File Format - Logo.wine">
            <a:extLst>
              <a:ext uri="{FF2B5EF4-FFF2-40B4-BE49-F238E27FC236}">
                <a16:creationId xmlns:a16="http://schemas.microsoft.com/office/drawing/2014/main" id="{D92440E8-4968-E61D-E42A-CB33BCFB2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2" y="844835"/>
            <a:ext cx="1710813" cy="119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F45CF0-4057-D6CC-E164-6D4901BAF477}"/>
              </a:ext>
            </a:extLst>
          </p:cNvPr>
          <p:cNvSpPr/>
          <p:nvPr/>
        </p:nvSpPr>
        <p:spPr>
          <a:xfrm>
            <a:off x="1946786" y="1199535"/>
            <a:ext cx="4149214" cy="6784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PostgreSQL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7EADCF-1530-324F-BFC6-DD339ED3F1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310"/>
          <a:stretch/>
        </p:blipFill>
        <p:spPr>
          <a:xfrm>
            <a:off x="1074590" y="2295834"/>
            <a:ext cx="10042819" cy="401647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C1FF7D-DAEB-D1D3-39AB-C0AEE383B646}"/>
              </a:ext>
            </a:extLst>
          </p:cNvPr>
          <p:cNvSpPr/>
          <p:nvPr/>
        </p:nvSpPr>
        <p:spPr>
          <a:xfrm>
            <a:off x="1074590" y="1946790"/>
            <a:ext cx="10792945" cy="3490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Creating and Importing Crime &amp; Literacy Data into PostgreSQL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301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21AD06-B4D8-86E1-904C-C1F801A74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999786"/>
            <a:ext cx="10202699" cy="48584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A45979-F1E8-B73A-571E-28F743AC87E8}"/>
              </a:ext>
            </a:extLst>
          </p:cNvPr>
          <p:cNvSpPr/>
          <p:nvPr/>
        </p:nvSpPr>
        <p:spPr>
          <a:xfrm>
            <a:off x="894735" y="334297"/>
            <a:ext cx="10202699" cy="5506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Comprehensive Data Quality Checks: </a:t>
            </a:r>
            <a:r>
              <a:rPr lang="en-US" b="1" dirty="0"/>
              <a:t>Handling Nulls</a:t>
            </a:r>
            <a:r>
              <a:rPr lang="en-US" dirty="0"/>
              <a:t>, </a:t>
            </a:r>
            <a:r>
              <a:rPr lang="en-US" b="1" dirty="0"/>
              <a:t>Duplicates</a:t>
            </a:r>
            <a:r>
              <a:rPr lang="en-US" dirty="0"/>
              <a:t>, and </a:t>
            </a:r>
            <a:r>
              <a:rPr lang="en-US" b="1" dirty="0"/>
              <a:t>Removing Inconsistent Entries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8246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FF2D46-1082-D0A8-1B23-E533A02E5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28" y="1661136"/>
            <a:ext cx="6022875" cy="3785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C960E2-2CC8-E4BC-4967-F2C2AF2D5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703" y="1838632"/>
            <a:ext cx="1910555" cy="4076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1D7D31-56AB-32DA-8CF2-5796E03B5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113" y="2358685"/>
            <a:ext cx="3543795" cy="19243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CC481E-A11B-1173-447D-34E480D67856}"/>
              </a:ext>
            </a:extLst>
          </p:cNvPr>
          <p:cNvSpPr/>
          <p:nvPr/>
        </p:nvSpPr>
        <p:spPr>
          <a:xfrm>
            <a:off x="560438" y="438971"/>
            <a:ext cx="8465574" cy="1104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dirty="0"/>
              <a:t>Q1: What is the year-wise total number of crimes reported from 2001 to 2013?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dirty="0"/>
              <a:t>Q2: Which five states have the highest total reported crimes during the period?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616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BB2E91-1573-A3BC-078B-B75C52028C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4"/>
          <a:stretch/>
        </p:blipFill>
        <p:spPr>
          <a:xfrm>
            <a:off x="708663" y="1361768"/>
            <a:ext cx="6806625" cy="3943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D16C86-514D-4395-1994-3646E4E63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68" y="5388078"/>
            <a:ext cx="11875864" cy="871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75881B-68F5-9733-5869-EF42B9E40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716" y="1429430"/>
            <a:ext cx="3543795" cy="38345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725CA9-4158-7E6E-902F-F6EF7864464B}"/>
              </a:ext>
            </a:extLst>
          </p:cNvPr>
          <p:cNvSpPr/>
          <p:nvPr/>
        </p:nvSpPr>
        <p:spPr>
          <a:xfrm>
            <a:off x="1066800" y="0"/>
            <a:ext cx="10058400" cy="13880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9BB1BC0-39D2-7C51-8518-F6BA14D08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80" y="382034"/>
            <a:ext cx="834305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>
                <a:solidFill>
                  <a:schemeClr val="dk1"/>
                </a:solidFill>
              </a:rPr>
              <a:t>Q3: What is the total number of crimes by type across all years</a:t>
            </a: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>
                <a:solidFill>
                  <a:schemeClr val="dk1"/>
                </a:solidFill>
              </a:rPr>
              <a:t>Q4: What is the total crime count for each district in a selected state (e.g., Delhi)?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03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A44AE3-E572-A211-114F-575AC565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86" y="1450018"/>
            <a:ext cx="8153591" cy="4527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410D4-60DE-D628-7BC4-76F29284D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263" y="5348749"/>
            <a:ext cx="3515215" cy="828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A19203-A2CA-86A0-3512-38972F29C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263" y="1450017"/>
            <a:ext cx="3429479" cy="37584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B2C95F-A86E-1CD4-8309-B4289730CD93}"/>
              </a:ext>
            </a:extLst>
          </p:cNvPr>
          <p:cNvSpPr/>
          <p:nvPr/>
        </p:nvSpPr>
        <p:spPr>
          <a:xfrm>
            <a:off x="757084" y="323143"/>
            <a:ext cx="9989574" cy="10567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Q5: What is the total crime count by district in Uttar Pradesh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Q6: Which state reported the highest total crime and can be considered the most dangerous?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33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Project Overview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01A8CF-97EC-4862-0577-7B6C81E0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49208"/>
            <a:ext cx="10058400" cy="3760891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Objectives 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sz="2000" dirty="0"/>
              <a:t>Analyze total and category-wise crime trends across states and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Identify the most and least crime-affected states/districts.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Explore year-over-year crime growth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Examine the relationship between literacy rates and total crime.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Perform comprehensive data cleaning and quality checks for accurate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D8E40-E192-0F6D-099D-828A8C503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674" y="2616815"/>
            <a:ext cx="3553321" cy="733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6ACFFF-97D4-FBC0-49B5-00E4ED504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674" y="4041005"/>
            <a:ext cx="3629532" cy="762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E67E9C-81EA-12BB-9EBF-09457D52C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05" y="1340375"/>
            <a:ext cx="7551174" cy="44508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446AB0-68A9-93CE-6362-D41EA164B28A}"/>
              </a:ext>
            </a:extLst>
          </p:cNvPr>
          <p:cNvSpPr/>
          <p:nvPr/>
        </p:nvSpPr>
        <p:spPr>
          <a:xfrm>
            <a:off x="648929" y="383458"/>
            <a:ext cx="10255045" cy="9569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Q7: Which state has the lowest total crime and is considered the least dangerous?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Q8: Which state ranks second in terms of highest total crime?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303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31AB6A-DA4B-52A9-F6F4-A44ADCFAE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918" y="1786712"/>
            <a:ext cx="4837470" cy="781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473311-AF15-8E0C-11B2-A8924F54C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615" y="2724386"/>
            <a:ext cx="3458058" cy="1252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F5AB1D-F2D4-8023-6EE6-AEAF0E8B8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615" y="4133614"/>
            <a:ext cx="3458058" cy="2091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1E4927-A837-1267-A6C4-FDA8D4CF7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12" y="1671484"/>
            <a:ext cx="6282815" cy="43454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A00B3A-B40D-CC74-D05D-37B481DD0FAA}"/>
              </a:ext>
            </a:extLst>
          </p:cNvPr>
          <p:cNvSpPr/>
          <p:nvPr/>
        </p:nvSpPr>
        <p:spPr>
          <a:xfrm>
            <a:off x="491612" y="157316"/>
            <a:ext cx="10363201" cy="13576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Q9: Which district recorded the highest number of dowry deaths in a single year?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Q10: What are the top 3 states with the highest number of rape cases (2001–2013)?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Q11: Which states reported more than 5,000 rape cases between 2001 and 2013?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242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8E62A6-5382-AFED-8401-C1094119C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38" y="1307690"/>
            <a:ext cx="7026182" cy="4788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81B926-88A8-027C-9A4D-E749EAB71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824" y="1209367"/>
            <a:ext cx="3834581" cy="3124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7961B8-5A81-0A6D-F15E-4C1E1D5A86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5821"/>
          <a:stretch/>
        </p:blipFill>
        <p:spPr>
          <a:xfrm>
            <a:off x="7688824" y="4461822"/>
            <a:ext cx="4081238" cy="17760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39BE868-4B25-14D8-D039-D4F607760C20}"/>
              </a:ext>
            </a:extLst>
          </p:cNvPr>
          <p:cNvSpPr/>
          <p:nvPr/>
        </p:nvSpPr>
        <p:spPr>
          <a:xfrm>
            <a:off x="619432" y="206477"/>
            <a:ext cx="9468465" cy="8750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Q12: How does total crime in each state compare between the years 2001 and 2013?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Q13: What is the year-wise trend of various crime types across India (2001–2013)?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470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F136F5-E72E-24C7-C2CD-E2C2DA8B9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5" y="1316923"/>
            <a:ext cx="3726426" cy="1209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55D299-DBF3-2F1B-14D1-177F52C465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63"/>
          <a:stretch/>
        </p:blipFill>
        <p:spPr>
          <a:xfrm>
            <a:off x="108155" y="2571136"/>
            <a:ext cx="3805084" cy="1894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F399D-FDD4-74B9-CC54-1311DF1AC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5" y="4503174"/>
            <a:ext cx="3726426" cy="1802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84E406-5E40-1883-8C79-10C41BEA8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239" y="1091380"/>
            <a:ext cx="7354529" cy="50998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F793B7-7100-6158-D30B-E24AB20F5BF6}"/>
              </a:ext>
            </a:extLst>
          </p:cNvPr>
          <p:cNvSpPr/>
          <p:nvPr/>
        </p:nvSpPr>
        <p:spPr>
          <a:xfrm>
            <a:off x="235974" y="0"/>
            <a:ext cx="10923639" cy="12585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Q14: Which 5 states recorded the highest number of sensitive crimes?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Q15: How do Indian states rank based on total crime reported from 2001 to 2013?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Q16: What is the relationship between total crime and average literacy rate in each state?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828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9FDFE2-41C7-A282-155A-936AF4245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530" y="4016746"/>
            <a:ext cx="5010849" cy="1991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D1D0A9-2810-159B-B8C0-C18D76191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530" y="1681316"/>
            <a:ext cx="4982270" cy="20005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B20B833-80FE-3551-3FE8-A6CBB249923A}"/>
              </a:ext>
            </a:extLst>
          </p:cNvPr>
          <p:cNvSpPr/>
          <p:nvPr/>
        </p:nvSpPr>
        <p:spPr>
          <a:xfrm>
            <a:off x="422787" y="186813"/>
            <a:ext cx="9055510" cy="8947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Q17: Which state has the lowest crime rate and what is its average literacy rate?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Q18: Which state has the highest crime rate and what is its average literacy rate?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B191FC-0709-A28B-A3D4-92B542233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42" y="1681316"/>
            <a:ext cx="6520588" cy="432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77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AF35-2540-48FB-0356-DA2931F0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Key Insights</a:t>
            </a:r>
            <a:endParaRPr lang="en-IN" sz="4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70480-E2FD-322F-C8B9-63CFE84FAF25}"/>
              </a:ext>
            </a:extLst>
          </p:cNvPr>
          <p:cNvSpPr/>
          <p:nvPr/>
        </p:nvSpPr>
        <p:spPr>
          <a:xfrm>
            <a:off x="1201420" y="1940560"/>
            <a:ext cx="5344160" cy="35509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None/>
            </a:pPr>
            <a:r>
              <a:rPr lang="en-IN" b="1" dirty="0"/>
              <a:t>Crime Overview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Top Crime States</a:t>
            </a:r>
            <a:r>
              <a:rPr lang="en-IN" dirty="0"/>
              <a:t>: Maharashtra, Uttar Pradesh, Madhya Pradesh, Bihar, Andhra Pradesh.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Lowest Crime</a:t>
            </a:r>
            <a:r>
              <a:rPr lang="en-IN" dirty="0"/>
              <a:t>: Lakshadweep, Daman &amp; Diu, Andaman &amp; Nicobar Islands.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Crime Trends (2001–2013)</a:t>
            </a:r>
            <a:r>
              <a:rPr lang="en-IN" dirty="0"/>
              <a:t>: Steady increase in kidnapping, rape, dowry deaths, and assaults.</a:t>
            </a:r>
          </a:p>
          <a:p>
            <a:endParaRPr lang="en-IN" dirty="0"/>
          </a:p>
          <a:p>
            <a:pPr>
              <a:buNone/>
            </a:pPr>
            <a:r>
              <a:rPr lang="en-US" b="1" dirty="0"/>
              <a:t>Literacy &amp; Crime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States with </a:t>
            </a:r>
            <a:r>
              <a:rPr lang="en-US" b="1" dirty="0"/>
              <a:t>lower literacy</a:t>
            </a:r>
            <a:r>
              <a:rPr lang="en-US" dirty="0"/>
              <a:t> often show </a:t>
            </a:r>
            <a:r>
              <a:rPr lang="en-US" b="1" dirty="0"/>
              <a:t>higher crime rates</a:t>
            </a:r>
            <a:r>
              <a:rPr lang="en-US" dirty="0"/>
              <a:t> (notably in UP, Bihar).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High literacy regions show </a:t>
            </a:r>
            <a:r>
              <a:rPr lang="en-US" b="1" dirty="0"/>
              <a:t>comparatively lower crimes</a:t>
            </a:r>
            <a:r>
              <a:rPr lang="en-US" dirty="0"/>
              <a:t>, indicating </a:t>
            </a:r>
            <a:r>
              <a:rPr lang="en-US" b="1" dirty="0"/>
              <a:t>possible inverse relationship</a:t>
            </a:r>
            <a:r>
              <a:rPr lang="en-US" dirty="0"/>
              <a:t>.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3CF6B-0C2C-D1F8-C97B-56A8F003F506}"/>
              </a:ext>
            </a:extLst>
          </p:cNvPr>
          <p:cNvSpPr/>
          <p:nvPr/>
        </p:nvSpPr>
        <p:spPr>
          <a:xfrm>
            <a:off x="6347460" y="1940560"/>
            <a:ext cx="5654040" cy="3873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/>
              <a:t>Crime Type Growth Rate (2001–2013)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Rape: ↑ ~</a:t>
            </a:r>
            <a:r>
              <a:rPr lang="en-US" b="1" dirty="0"/>
              <a:t>80%</a:t>
            </a:r>
            <a:r>
              <a:rPr lang="en-US" dirty="0"/>
              <a:t> growth.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Kidnapping &amp; Abduction: ↑ ~</a:t>
            </a:r>
            <a:r>
              <a:rPr lang="en-US" b="1" dirty="0"/>
              <a:t>130%</a:t>
            </a:r>
            <a:r>
              <a:rPr lang="en-US" dirty="0"/>
              <a:t> (highest growth).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Dowry Deaths: ↑ ~</a:t>
            </a:r>
            <a:r>
              <a:rPr lang="en-US" b="1" dirty="0"/>
              <a:t>30%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Assault on Women: ↑ ~</a:t>
            </a:r>
            <a:r>
              <a:rPr lang="en-US" b="1" dirty="0"/>
              <a:t>95%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Murder: Relatively stable, slight rise.</a:t>
            </a:r>
          </a:p>
          <a:p>
            <a:endParaRPr lang="en-IN" dirty="0"/>
          </a:p>
          <a:p>
            <a:r>
              <a:rPr lang="en-IN" b="1" dirty="0"/>
              <a:t>Top Region in Sensitive Crimes (2001–2013)</a:t>
            </a:r>
          </a:p>
          <a:p>
            <a:pPr>
              <a:buNone/>
            </a:pPr>
            <a:r>
              <a:rPr lang="en-US" dirty="0"/>
              <a:t>--Uttar Pradesh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Highest total in </a:t>
            </a:r>
            <a:r>
              <a:rPr lang="en-US" b="1" dirty="0"/>
              <a:t>Murder</a:t>
            </a:r>
            <a:r>
              <a:rPr lang="en-US" dirty="0"/>
              <a:t>, </a:t>
            </a:r>
            <a:r>
              <a:rPr lang="en-US" b="1" dirty="0"/>
              <a:t>Dowry Deaths</a:t>
            </a:r>
            <a:r>
              <a:rPr lang="en-US" dirty="0"/>
              <a:t>, and </a:t>
            </a:r>
            <a:r>
              <a:rPr lang="en-US" b="1" dirty="0"/>
              <a:t>Kidnapping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41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8CCF-308D-C3E6-ED60-2DB2A937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9123"/>
            <a:ext cx="10058400" cy="1539433"/>
          </a:xfrm>
        </p:spPr>
        <p:txBody>
          <a:bodyPr>
            <a:normAutofit/>
          </a:bodyPr>
          <a:lstStyle/>
          <a:p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 &amp; Learnings</a:t>
            </a:r>
            <a:b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8CB1EC-DDF7-782A-5B82-A77C1A39C374}"/>
              </a:ext>
            </a:extLst>
          </p:cNvPr>
          <p:cNvSpPr/>
          <p:nvPr/>
        </p:nvSpPr>
        <p:spPr>
          <a:xfrm>
            <a:off x="914400" y="2118167"/>
            <a:ext cx="10180320" cy="40395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CA596DF-990C-632B-F0C9-C73DA2F842D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14400" y="2039683"/>
            <a:ext cx="10424160" cy="4196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>
                <a:solidFill>
                  <a:schemeClr val="dk1"/>
                </a:solidFill>
              </a:rPr>
              <a:t>Strengthened expertise in </a:t>
            </a:r>
            <a:r>
              <a:rPr lang="en-US" altLang="en-US" b="1" dirty="0">
                <a:solidFill>
                  <a:schemeClr val="dk1"/>
                </a:solidFill>
              </a:rPr>
              <a:t>SQL querying</a:t>
            </a:r>
            <a:r>
              <a:rPr lang="en-US" altLang="en-US" dirty="0">
                <a:solidFill>
                  <a:schemeClr val="dk1"/>
                </a:solidFill>
              </a:rPr>
              <a:t>, including complex </a:t>
            </a:r>
            <a:r>
              <a:rPr lang="en-US" altLang="en-US" b="1" dirty="0">
                <a:solidFill>
                  <a:schemeClr val="dk1"/>
                </a:solidFill>
              </a:rPr>
              <a:t>JOINs</a:t>
            </a:r>
            <a:r>
              <a:rPr lang="en-US" altLang="en-US" dirty="0">
                <a:solidFill>
                  <a:schemeClr val="dk1"/>
                </a:solidFill>
              </a:rPr>
              <a:t>, </a:t>
            </a:r>
            <a:r>
              <a:rPr lang="en-US" altLang="en-US" b="1" dirty="0">
                <a:solidFill>
                  <a:schemeClr val="dk1"/>
                </a:solidFill>
              </a:rPr>
              <a:t>nested subqueries</a:t>
            </a:r>
            <a:r>
              <a:rPr lang="en-US" altLang="en-US" dirty="0">
                <a:solidFill>
                  <a:schemeClr val="dk1"/>
                </a:solidFill>
              </a:rPr>
              <a:t>, Common Table Expressions (</a:t>
            </a:r>
            <a:r>
              <a:rPr lang="en-US" altLang="en-US" b="1" dirty="0">
                <a:solidFill>
                  <a:schemeClr val="dk1"/>
                </a:solidFill>
              </a:rPr>
              <a:t>CTEs</a:t>
            </a:r>
            <a:r>
              <a:rPr lang="en-US" altLang="en-US" dirty="0">
                <a:solidFill>
                  <a:schemeClr val="dk1"/>
                </a:solidFill>
              </a:rPr>
              <a:t>), window functions (</a:t>
            </a:r>
            <a:r>
              <a:rPr lang="en-US" altLang="en-US" b="1" dirty="0">
                <a:solidFill>
                  <a:schemeClr val="dk1"/>
                </a:solidFill>
              </a:rPr>
              <a:t>RANK()</a:t>
            </a:r>
            <a:r>
              <a:rPr lang="en-US" altLang="en-US" dirty="0">
                <a:solidFill>
                  <a:schemeClr val="dk1"/>
                </a:solidFill>
              </a:rPr>
              <a:t>), and advanced aggregation</a:t>
            </a:r>
            <a:r>
              <a:rPr lang="en-US" altLang="en-US" b="1" dirty="0">
                <a:solidFill>
                  <a:schemeClr val="dk1"/>
                </a:solidFill>
              </a:rPr>
              <a:t>(GROUP BY</a:t>
            </a:r>
            <a:r>
              <a:rPr lang="en-US" altLang="en-US" dirty="0">
                <a:solidFill>
                  <a:schemeClr val="dk1"/>
                </a:solidFill>
              </a:rPr>
              <a:t>) techniques for structured data extraction.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>
                <a:solidFill>
                  <a:schemeClr val="dk1"/>
                </a:solidFill>
              </a:rPr>
              <a:t>Applied </a:t>
            </a:r>
            <a:r>
              <a:rPr lang="en-US" altLang="en-US" b="1" dirty="0">
                <a:solidFill>
                  <a:schemeClr val="dk1"/>
                </a:solidFill>
              </a:rPr>
              <a:t>R programming </a:t>
            </a:r>
            <a:r>
              <a:rPr lang="en-US" altLang="en-US" dirty="0">
                <a:solidFill>
                  <a:schemeClr val="dk1"/>
                </a:solidFill>
              </a:rPr>
              <a:t>extensively, leveraging the </a:t>
            </a:r>
            <a:r>
              <a:rPr lang="en-US" altLang="en-US" b="1" dirty="0" err="1">
                <a:solidFill>
                  <a:schemeClr val="dk1"/>
                </a:solidFill>
              </a:rPr>
              <a:t>tidyverse</a:t>
            </a:r>
            <a:r>
              <a:rPr lang="en-US" altLang="en-US" dirty="0">
                <a:solidFill>
                  <a:schemeClr val="dk1"/>
                </a:solidFill>
              </a:rPr>
              <a:t> ecosystem (</a:t>
            </a:r>
            <a:r>
              <a:rPr lang="en-US" altLang="en-US" b="1" dirty="0" err="1">
                <a:solidFill>
                  <a:schemeClr val="dk1"/>
                </a:solidFill>
              </a:rPr>
              <a:t>dplyr</a:t>
            </a:r>
            <a:r>
              <a:rPr lang="en-US" altLang="en-US" b="1" dirty="0">
                <a:solidFill>
                  <a:schemeClr val="dk1"/>
                </a:solidFill>
              </a:rPr>
              <a:t>, </a:t>
            </a:r>
            <a:r>
              <a:rPr lang="en-US" altLang="en-US" b="1" dirty="0" err="1">
                <a:solidFill>
                  <a:schemeClr val="dk1"/>
                </a:solidFill>
              </a:rPr>
              <a:t>tidyr</a:t>
            </a:r>
            <a:r>
              <a:rPr lang="en-US" altLang="en-US" b="1" dirty="0">
                <a:solidFill>
                  <a:schemeClr val="dk1"/>
                </a:solidFill>
              </a:rPr>
              <a:t>, ggplot2</a:t>
            </a:r>
            <a:r>
              <a:rPr lang="en-US" altLang="en-US" dirty="0">
                <a:solidFill>
                  <a:schemeClr val="dk1"/>
                </a:solidFill>
              </a:rPr>
              <a:t>) for data wrangling, cleaning, transformation (including unpivoting via </a:t>
            </a:r>
            <a:r>
              <a:rPr lang="en-US" altLang="en-US" dirty="0" err="1">
                <a:solidFill>
                  <a:schemeClr val="dk1"/>
                </a:solidFill>
              </a:rPr>
              <a:t>pivot_longer</a:t>
            </a:r>
            <a:r>
              <a:rPr lang="en-US" altLang="en-US" dirty="0">
                <a:solidFill>
                  <a:schemeClr val="dk1"/>
                </a:solidFill>
              </a:rPr>
              <a:t>), and exploratory data analysis (</a:t>
            </a:r>
            <a:r>
              <a:rPr lang="en-US" altLang="en-US" b="1" dirty="0">
                <a:solidFill>
                  <a:schemeClr val="dk1"/>
                </a:solidFill>
              </a:rPr>
              <a:t>EDA</a:t>
            </a:r>
            <a:r>
              <a:rPr lang="en-US" altLang="en-US" dirty="0">
                <a:solidFill>
                  <a:schemeClr val="dk1"/>
                </a:solidFill>
              </a:rPr>
              <a:t>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>
                <a:solidFill>
                  <a:schemeClr val="dk1"/>
                </a:solidFill>
              </a:rPr>
              <a:t>Improved ability to derive actionable insights from raw, messy, and semi-structured datasets through a combination of </a:t>
            </a:r>
            <a:r>
              <a:rPr lang="en-US" altLang="en-US" b="1" dirty="0">
                <a:solidFill>
                  <a:schemeClr val="dk1"/>
                </a:solidFill>
              </a:rPr>
              <a:t>SQL</a:t>
            </a:r>
            <a:r>
              <a:rPr lang="en-US" altLang="en-US" dirty="0">
                <a:solidFill>
                  <a:schemeClr val="dk1"/>
                </a:solidFill>
              </a:rPr>
              <a:t> and </a:t>
            </a:r>
            <a:r>
              <a:rPr lang="en-US" altLang="en-US" b="1" dirty="0">
                <a:solidFill>
                  <a:schemeClr val="dk1"/>
                </a:solidFill>
              </a:rPr>
              <a:t>R</a:t>
            </a:r>
            <a:r>
              <a:rPr lang="en-US" altLang="en-US" dirty="0">
                <a:solidFill>
                  <a:schemeClr val="dk1"/>
                </a:solidFill>
              </a:rPr>
              <a:t>-based workflows.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>
                <a:solidFill>
                  <a:schemeClr val="dk1"/>
                </a:solidFill>
              </a:rPr>
              <a:t>Enhanced the </a:t>
            </a:r>
            <a:r>
              <a:rPr lang="en-US" altLang="en-US" b="1" dirty="0">
                <a:solidFill>
                  <a:schemeClr val="dk1"/>
                </a:solidFill>
              </a:rPr>
              <a:t>efficiency</a:t>
            </a:r>
            <a:r>
              <a:rPr lang="en-US" altLang="en-US" dirty="0">
                <a:solidFill>
                  <a:schemeClr val="dk1"/>
                </a:solidFill>
              </a:rPr>
              <a:t> and </a:t>
            </a:r>
            <a:r>
              <a:rPr lang="en-US" altLang="en-US" b="1" dirty="0">
                <a:solidFill>
                  <a:schemeClr val="dk1"/>
                </a:solidFill>
              </a:rPr>
              <a:t>reliability </a:t>
            </a:r>
            <a:r>
              <a:rPr lang="en-US" altLang="en-US" dirty="0">
                <a:solidFill>
                  <a:schemeClr val="dk1"/>
                </a:solidFill>
              </a:rPr>
              <a:t>of data pipelines, supporting faster and more accurate data-driven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587106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engaluru police arrests servant after retired IAF officer and wife found  dead - Bangalore News | India Today">
            <a:extLst>
              <a:ext uri="{FF2B5EF4-FFF2-40B4-BE49-F238E27FC236}">
                <a16:creationId xmlns:a16="http://schemas.microsoft.com/office/drawing/2014/main" id="{51D73479-2192-A126-4ED6-6B2E5767A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964" cy="643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F339DB-80E2-56C5-BB12-8624E2D57A3F}"/>
              </a:ext>
            </a:extLst>
          </p:cNvPr>
          <p:cNvSpPr/>
          <p:nvPr/>
        </p:nvSpPr>
        <p:spPr>
          <a:xfrm>
            <a:off x="5903090" y="3576577"/>
            <a:ext cx="6967960" cy="3414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spc="-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!</a:t>
            </a:r>
            <a:endParaRPr lang="en-IN" sz="6000" b="1" spc="-5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399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F1AB-C7E6-E5D2-FF47-E0DB90C57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2171462"/>
          </a:xfrm>
        </p:spPr>
        <p:txBody>
          <a:bodyPr/>
          <a:lstStyle/>
          <a:p>
            <a:r>
              <a:rPr lang="en-IN" dirty="0"/>
              <a:t>Tools &amp; Technologies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6958D-FA87-FED8-70FA-3DC75976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46555"/>
            <a:ext cx="10058400" cy="33225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 R Programming :-</a:t>
            </a:r>
            <a:r>
              <a:rPr lang="en-IN" sz="2000" dirty="0"/>
              <a:t> Data cleaning, transformation,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 PostgreSQL :-</a:t>
            </a:r>
            <a:r>
              <a:rPr lang="en-IN" sz="2000" dirty="0"/>
              <a:t>  SQL queries for aggregation, filtering, and data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 Ggplot2 :- </a:t>
            </a:r>
            <a:r>
              <a:rPr lang="en-IN" sz="2000" dirty="0"/>
              <a:t>Custom visualizations and trend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 dplyr &amp; tidyverse :-</a:t>
            </a:r>
            <a:r>
              <a:rPr lang="en-IN" sz="2000" dirty="0"/>
              <a:t> Data wrangling and reshaping.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65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1DD-567E-ECF6-0161-BA2A68E3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665" y="311842"/>
            <a:ext cx="10058400" cy="1450757"/>
          </a:xfrm>
        </p:spPr>
        <p:txBody>
          <a:bodyPr/>
          <a:lstStyle/>
          <a:p>
            <a:r>
              <a:rPr lang="en-IN" sz="4800" b="1" dirty="0"/>
              <a:t> Programming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C49226-F4E9-4A80-BA46-72FD76C50C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929"/>
          <a:stretch/>
        </p:blipFill>
        <p:spPr>
          <a:xfrm>
            <a:off x="685045" y="2433067"/>
            <a:ext cx="10821910" cy="3847607"/>
          </a:xfrm>
          <a:prstGeom prst="rect">
            <a:avLst/>
          </a:prstGeom>
        </p:spPr>
      </p:pic>
      <p:pic>
        <p:nvPicPr>
          <p:cNvPr id="2050" name="Picture 2" descr="R (programming language) - Wikipedia">
            <a:extLst>
              <a:ext uri="{FF2B5EF4-FFF2-40B4-BE49-F238E27FC236}">
                <a16:creationId xmlns:a16="http://schemas.microsoft.com/office/drawing/2014/main" id="{C5479712-4A71-76AD-F786-25F68070C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26" y="377572"/>
            <a:ext cx="1638378" cy="126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1456B59-8179-E81C-823A-89A6C7B0BED1}"/>
              </a:ext>
            </a:extLst>
          </p:cNvPr>
          <p:cNvSpPr/>
          <p:nvPr/>
        </p:nvSpPr>
        <p:spPr>
          <a:xfrm>
            <a:off x="1160205" y="1976285"/>
            <a:ext cx="7531511" cy="390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</a:rPr>
              <a:t>Data Import &amp; Cleaning: Preparing Crime Dataset for Analysis</a:t>
            </a:r>
          </a:p>
        </p:txBody>
      </p:sp>
    </p:spTree>
    <p:extLst>
      <p:ext uri="{BB962C8B-B14F-4D97-AF65-F5344CB8AC3E}">
        <p14:creationId xmlns:p14="http://schemas.microsoft.com/office/powerpoint/2010/main" val="52754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9B5763-DBDA-A1A9-BE06-32520A969878}"/>
              </a:ext>
            </a:extLst>
          </p:cNvPr>
          <p:cNvSpPr/>
          <p:nvPr/>
        </p:nvSpPr>
        <p:spPr>
          <a:xfrm>
            <a:off x="806246" y="255638"/>
            <a:ext cx="6735097" cy="943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2000" dirty="0">
                <a:solidFill>
                  <a:schemeClr val="tx1"/>
                </a:solidFill>
              </a:rPr>
              <a:t>Data Standardization &amp; Quality Checks </a:t>
            </a:r>
            <a:r>
              <a:rPr lang="en-IN" dirty="0"/>
              <a:t>Standardization &amp; Quality Checks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76D25-4200-D88D-878C-6051A54131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3552"/>
          <a:stretch/>
        </p:blipFill>
        <p:spPr>
          <a:xfrm>
            <a:off x="322297" y="908321"/>
            <a:ext cx="4672490" cy="3663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4D6290-0E96-5171-E7B5-FE4984DEC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110" y="1740310"/>
            <a:ext cx="6961238" cy="42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4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245637-2705-FF5E-A549-5C02EE292EE2}"/>
              </a:ext>
            </a:extLst>
          </p:cNvPr>
          <p:cNvSpPr/>
          <p:nvPr/>
        </p:nvSpPr>
        <p:spPr>
          <a:xfrm>
            <a:off x="1115206" y="983226"/>
            <a:ext cx="9961586" cy="934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Calculated Total Crime per district-year across major categories.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Aggregated by State &amp; Year to identify trends and top/low crime regions.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9608A-D26D-AC1F-58AF-889C590E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02" y="1730477"/>
            <a:ext cx="10621857" cy="43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0FDB17-5F20-8D88-0351-5189DDB8F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99" y="653846"/>
            <a:ext cx="8821381" cy="2476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4113D3-1BDC-741C-52C6-50DE0A846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99" y="3205316"/>
            <a:ext cx="4042282" cy="2998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FD50DB-38C3-1438-671F-E3911B765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48" y="3205315"/>
            <a:ext cx="4638832" cy="29988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56BD15-6ADF-2545-BEC5-DF2638279EBF}"/>
              </a:ext>
            </a:extLst>
          </p:cNvPr>
          <p:cNvSpPr/>
          <p:nvPr/>
        </p:nvSpPr>
        <p:spPr>
          <a:xfrm>
            <a:off x="1468999" y="98323"/>
            <a:ext cx="8821381" cy="4808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Bar plots highlight top 5 and bottom 5 states by total reported crimes.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22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CD07B0-7977-D57D-D864-C4327C944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1" y="761501"/>
            <a:ext cx="10498015" cy="176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0C5438-F369-67A3-1FB3-7F0D1FF78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623" y="2592698"/>
            <a:ext cx="8230749" cy="36390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73DFD0-F497-9169-3A13-A2A343D78E0E}"/>
              </a:ext>
            </a:extLst>
          </p:cNvPr>
          <p:cNvSpPr/>
          <p:nvPr/>
        </p:nvSpPr>
        <p:spPr>
          <a:xfrm>
            <a:off x="1877961" y="141683"/>
            <a:ext cx="5535561" cy="3902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Total Crime By Year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65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7E43AD-CEB2-A075-B87D-51237B340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" y="757729"/>
            <a:ext cx="10917174" cy="3336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7B63F-154F-FB2D-EDC5-1340351CD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73" y="4094364"/>
            <a:ext cx="8087854" cy="22482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217CE4-D0CC-6048-ACC9-F9AEA0CA5947}"/>
              </a:ext>
            </a:extLst>
          </p:cNvPr>
          <p:cNvSpPr/>
          <p:nvPr/>
        </p:nvSpPr>
        <p:spPr>
          <a:xfrm>
            <a:off x="1927123" y="236296"/>
            <a:ext cx="7629833" cy="4205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Yearly Crime Growth Rate Trend (2002–2013)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4034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{8F889AE5-6655-46EF-90ED-2B9738AE2CE9}tf22712842_win32</Template>
  <TotalTime>239</TotalTime>
  <Words>838</Words>
  <Application>Microsoft Office PowerPoint</Application>
  <PresentationFormat>Widescreen</PresentationFormat>
  <Paragraphs>73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Bookman Old Style</vt:lpstr>
      <vt:lpstr>Calibri</vt:lpstr>
      <vt:lpstr>Franklin Gothic Book</vt:lpstr>
      <vt:lpstr>Wingdings</vt:lpstr>
      <vt:lpstr>Custom</vt:lpstr>
      <vt:lpstr>Crime Analysis In India Using R programming &amp; SQL</vt:lpstr>
      <vt:lpstr>Project Overview </vt:lpstr>
      <vt:lpstr>Tools &amp; Technologies </vt:lpstr>
      <vt:lpstr>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Insights</vt:lpstr>
      <vt:lpstr>Conclusion &amp; Learnings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shumail ahsan</dc:creator>
  <cp:lastModifiedBy>shumail ahsan</cp:lastModifiedBy>
  <cp:revision>7</cp:revision>
  <dcterms:created xsi:type="dcterms:W3CDTF">2025-04-20T15:38:47Z</dcterms:created>
  <dcterms:modified xsi:type="dcterms:W3CDTF">2025-04-21T03:33:51Z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