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6" r:id="rId1"/>
  </p:sldMasterIdLst>
  <p:notesMasterIdLst>
    <p:notesMasterId r:id="rId23"/>
  </p:notesMasterIdLst>
  <p:sldIdLst>
    <p:sldId id="256" r:id="rId2"/>
    <p:sldId id="257" r:id="rId3"/>
    <p:sldId id="259" r:id="rId4"/>
    <p:sldId id="258" r:id="rId5"/>
    <p:sldId id="260" r:id="rId6"/>
    <p:sldId id="263" r:id="rId7"/>
    <p:sldId id="271" r:id="rId8"/>
    <p:sldId id="274" r:id="rId9"/>
    <p:sldId id="265" r:id="rId10"/>
    <p:sldId id="273" r:id="rId11"/>
    <p:sldId id="275" r:id="rId12"/>
    <p:sldId id="266" r:id="rId13"/>
    <p:sldId id="276" r:id="rId14"/>
    <p:sldId id="277" r:id="rId15"/>
    <p:sldId id="268" r:id="rId16"/>
    <p:sldId id="269" r:id="rId17"/>
    <p:sldId id="270" r:id="rId18"/>
    <p:sldId id="278" r:id="rId19"/>
    <p:sldId id="279" r:id="rId20"/>
    <p:sldId id="280" r:id="rId21"/>
    <p:sldId id="26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89442" autoAdjust="0"/>
  </p:normalViewPr>
  <p:slideViewPr>
    <p:cSldViewPr snapToGrid="0">
      <p:cViewPr varScale="1">
        <p:scale>
          <a:sx n="102" d="100"/>
          <a:sy n="102" d="100"/>
        </p:scale>
        <p:origin x="10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88191B-9FF7-40E9-8407-35DF99CF38FB}"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D699163B-2E27-43AE-BA45-38691FD320C3}">
      <dgm:prSet/>
      <dgm:spPr/>
      <dgm:t>
        <a:bodyPr/>
        <a:lstStyle/>
        <a:p>
          <a:r>
            <a:rPr lang="en-US"/>
            <a:t>Initially the dataset has 181 columns. However, after understanding the dataset we have decided to narrow it down to 88 columns depending on their relationship with our target variable.</a:t>
          </a:r>
        </a:p>
      </dgm:t>
    </dgm:pt>
    <dgm:pt modelId="{C6D9F6C5-58A6-4BBA-883B-29C3B5D34AE4}" type="parTrans" cxnId="{8B69D6F6-1A18-493A-957C-C44C05AA6542}">
      <dgm:prSet/>
      <dgm:spPr/>
      <dgm:t>
        <a:bodyPr/>
        <a:lstStyle/>
        <a:p>
          <a:endParaRPr lang="en-US"/>
        </a:p>
      </dgm:t>
    </dgm:pt>
    <dgm:pt modelId="{213EA45C-E11E-4D89-8A7B-3AEC228ED70D}" type="sibTrans" cxnId="{8B69D6F6-1A18-493A-957C-C44C05AA6542}">
      <dgm:prSet/>
      <dgm:spPr/>
      <dgm:t>
        <a:bodyPr/>
        <a:lstStyle/>
        <a:p>
          <a:endParaRPr lang="en-US"/>
        </a:p>
      </dgm:t>
    </dgm:pt>
    <dgm:pt modelId="{261E5314-9534-4D77-BF24-B9911231ECA6}">
      <dgm:prSet/>
      <dgm:spPr/>
      <dgm:t>
        <a:bodyPr/>
        <a:lstStyle/>
        <a:p>
          <a:r>
            <a:rPr lang="en-US"/>
            <a:t>Then the patient dataset now has 130157 records and 88 attributes. These attributes are further segregated to list of ids, binary, categorical and numerical columns as follows based on their datatype. We have 3 categorical columns, 12 binary columns, 2 ID's, and the rest are numeric.</a:t>
          </a:r>
        </a:p>
      </dgm:t>
    </dgm:pt>
    <dgm:pt modelId="{279B8EC4-7D71-439E-B94D-6768603642FF}" type="parTrans" cxnId="{36DE6349-CD7F-4BC1-BBC1-AD53181212F6}">
      <dgm:prSet/>
      <dgm:spPr/>
      <dgm:t>
        <a:bodyPr/>
        <a:lstStyle/>
        <a:p>
          <a:endParaRPr lang="en-US"/>
        </a:p>
      </dgm:t>
    </dgm:pt>
    <dgm:pt modelId="{FB567823-5596-49CE-916C-7CAC531EC904}" type="sibTrans" cxnId="{36DE6349-CD7F-4BC1-BBC1-AD53181212F6}">
      <dgm:prSet/>
      <dgm:spPr/>
      <dgm:t>
        <a:bodyPr/>
        <a:lstStyle/>
        <a:p>
          <a:endParaRPr lang="en-US"/>
        </a:p>
      </dgm:t>
    </dgm:pt>
    <dgm:pt modelId="{DBD96C2B-C35E-3C45-8F9B-81D3C783D5FF}" type="pres">
      <dgm:prSet presAssocID="{6988191B-9FF7-40E9-8407-35DF99CF38FB}" presName="hierChild1" presStyleCnt="0">
        <dgm:presLayoutVars>
          <dgm:chPref val="1"/>
          <dgm:dir/>
          <dgm:animOne val="branch"/>
          <dgm:animLvl val="lvl"/>
          <dgm:resizeHandles/>
        </dgm:presLayoutVars>
      </dgm:prSet>
      <dgm:spPr/>
    </dgm:pt>
    <dgm:pt modelId="{7A492F23-C086-C74E-B62D-E08B53839FEC}" type="pres">
      <dgm:prSet presAssocID="{D699163B-2E27-43AE-BA45-38691FD320C3}" presName="hierRoot1" presStyleCnt="0"/>
      <dgm:spPr/>
    </dgm:pt>
    <dgm:pt modelId="{B3455427-FA5C-3E4E-BF7F-4FC4F9EEF287}" type="pres">
      <dgm:prSet presAssocID="{D699163B-2E27-43AE-BA45-38691FD320C3}" presName="composite" presStyleCnt="0"/>
      <dgm:spPr/>
    </dgm:pt>
    <dgm:pt modelId="{7F894D3C-FAF1-C74E-8A5E-C059417EEEFC}" type="pres">
      <dgm:prSet presAssocID="{D699163B-2E27-43AE-BA45-38691FD320C3}" presName="background" presStyleLbl="node0" presStyleIdx="0" presStyleCnt="2"/>
      <dgm:spPr/>
    </dgm:pt>
    <dgm:pt modelId="{1711A373-0AB7-7147-BABD-9D62D6CC91DD}" type="pres">
      <dgm:prSet presAssocID="{D699163B-2E27-43AE-BA45-38691FD320C3}" presName="text" presStyleLbl="fgAcc0" presStyleIdx="0" presStyleCnt="2">
        <dgm:presLayoutVars>
          <dgm:chPref val="3"/>
        </dgm:presLayoutVars>
      </dgm:prSet>
      <dgm:spPr/>
    </dgm:pt>
    <dgm:pt modelId="{E7777FD3-A4AA-2643-816B-5AB96217E7A4}" type="pres">
      <dgm:prSet presAssocID="{D699163B-2E27-43AE-BA45-38691FD320C3}" presName="hierChild2" presStyleCnt="0"/>
      <dgm:spPr/>
    </dgm:pt>
    <dgm:pt modelId="{79626922-9EF9-3544-9145-C1FB59F50592}" type="pres">
      <dgm:prSet presAssocID="{261E5314-9534-4D77-BF24-B9911231ECA6}" presName="hierRoot1" presStyleCnt="0"/>
      <dgm:spPr/>
    </dgm:pt>
    <dgm:pt modelId="{A3A405CC-01C0-034D-B176-FC3326178C7C}" type="pres">
      <dgm:prSet presAssocID="{261E5314-9534-4D77-BF24-B9911231ECA6}" presName="composite" presStyleCnt="0"/>
      <dgm:spPr/>
    </dgm:pt>
    <dgm:pt modelId="{E3D3694F-CA8F-B24C-83F4-C88815DA9D21}" type="pres">
      <dgm:prSet presAssocID="{261E5314-9534-4D77-BF24-B9911231ECA6}" presName="background" presStyleLbl="node0" presStyleIdx="1" presStyleCnt="2"/>
      <dgm:spPr/>
    </dgm:pt>
    <dgm:pt modelId="{A1509607-382C-3A4C-BD82-BAF943F8B6F4}" type="pres">
      <dgm:prSet presAssocID="{261E5314-9534-4D77-BF24-B9911231ECA6}" presName="text" presStyleLbl="fgAcc0" presStyleIdx="1" presStyleCnt="2">
        <dgm:presLayoutVars>
          <dgm:chPref val="3"/>
        </dgm:presLayoutVars>
      </dgm:prSet>
      <dgm:spPr/>
    </dgm:pt>
    <dgm:pt modelId="{8867F73C-BAE4-914E-9742-F04F802851E3}" type="pres">
      <dgm:prSet presAssocID="{261E5314-9534-4D77-BF24-B9911231ECA6}" presName="hierChild2" presStyleCnt="0"/>
      <dgm:spPr/>
    </dgm:pt>
  </dgm:ptLst>
  <dgm:cxnLst>
    <dgm:cxn modelId="{02526908-9273-054D-8F08-701852435AA8}" type="presOf" srcId="{6988191B-9FF7-40E9-8407-35DF99CF38FB}" destId="{DBD96C2B-C35E-3C45-8F9B-81D3C783D5FF}" srcOrd="0" destOrd="0" presId="urn:microsoft.com/office/officeart/2005/8/layout/hierarchy1"/>
    <dgm:cxn modelId="{36DE6349-CD7F-4BC1-BBC1-AD53181212F6}" srcId="{6988191B-9FF7-40E9-8407-35DF99CF38FB}" destId="{261E5314-9534-4D77-BF24-B9911231ECA6}" srcOrd="1" destOrd="0" parTransId="{279B8EC4-7D71-439E-B94D-6768603642FF}" sibTransId="{FB567823-5596-49CE-916C-7CAC531EC904}"/>
    <dgm:cxn modelId="{2BAD3760-C7F2-A24A-A70A-B534F321F63C}" type="presOf" srcId="{261E5314-9534-4D77-BF24-B9911231ECA6}" destId="{A1509607-382C-3A4C-BD82-BAF943F8B6F4}" srcOrd="0" destOrd="0" presId="urn:microsoft.com/office/officeart/2005/8/layout/hierarchy1"/>
    <dgm:cxn modelId="{921C57EE-36F9-5148-94D7-A95909CB0B8B}" type="presOf" srcId="{D699163B-2E27-43AE-BA45-38691FD320C3}" destId="{1711A373-0AB7-7147-BABD-9D62D6CC91DD}" srcOrd="0" destOrd="0" presId="urn:microsoft.com/office/officeart/2005/8/layout/hierarchy1"/>
    <dgm:cxn modelId="{8B69D6F6-1A18-493A-957C-C44C05AA6542}" srcId="{6988191B-9FF7-40E9-8407-35DF99CF38FB}" destId="{D699163B-2E27-43AE-BA45-38691FD320C3}" srcOrd="0" destOrd="0" parTransId="{C6D9F6C5-58A6-4BBA-883B-29C3B5D34AE4}" sibTransId="{213EA45C-E11E-4D89-8A7B-3AEC228ED70D}"/>
    <dgm:cxn modelId="{6F20301D-8C81-484A-A1DC-B1FFD424E6BE}" type="presParOf" srcId="{DBD96C2B-C35E-3C45-8F9B-81D3C783D5FF}" destId="{7A492F23-C086-C74E-B62D-E08B53839FEC}" srcOrd="0" destOrd="0" presId="urn:microsoft.com/office/officeart/2005/8/layout/hierarchy1"/>
    <dgm:cxn modelId="{E6986577-1A73-2E41-BD90-460E2EC3626B}" type="presParOf" srcId="{7A492F23-C086-C74E-B62D-E08B53839FEC}" destId="{B3455427-FA5C-3E4E-BF7F-4FC4F9EEF287}" srcOrd="0" destOrd="0" presId="urn:microsoft.com/office/officeart/2005/8/layout/hierarchy1"/>
    <dgm:cxn modelId="{3242D16C-D3FA-5D4D-8CC3-03E02580151A}" type="presParOf" srcId="{B3455427-FA5C-3E4E-BF7F-4FC4F9EEF287}" destId="{7F894D3C-FAF1-C74E-8A5E-C059417EEEFC}" srcOrd="0" destOrd="0" presId="urn:microsoft.com/office/officeart/2005/8/layout/hierarchy1"/>
    <dgm:cxn modelId="{CCF020D8-C8C3-A04E-9B2B-23C87AEA8505}" type="presParOf" srcId="{B3455427-FA5C-3E4E-BF7F-4FC4F9EEF287}" destId="{1711A373-0AB7-7147-BABD-9D62D6CC91DD}" srcOrd="1" destOrd="0" presId="urn:microsoft.com/office/officeart/2005/8/layout/hierarchy1"/>
    <dgm:cxn modelId="{EC2FA153-B471-7947-88D5-416BC2A9152A}" type="presParOf" srcId="{7A492F23-C086-C74E-B62D-E08B53839FEC}" destId="{E7777FD3-A4AA-2643-816B-5AB96217E7A4}" srcOrd="1" destOrd="0" presId="urn:microsoft.com/office/officeart/2005/8/layout/hierarchy1"/>
    <dgm:cxn modelId="{D22F301E-07B6-6242-B99F-48C50C74BA1C}" type="presParOf" srcId="{DBD96C2B-C35E-3C45-8F9B-81D3C783D5FF}" destId="{79626922-9EF9-3544-9145-C1FB59F50592}" srcOrd="1" destOrd="0" presId="urn:microsoft.com/office/officeart/2005/8/layout/hierarchy1"/>
    <dgm:cxn modelId="{EABED4FF-7F78-0147-A295-C6F3D10F3B7D}" type="presParOf" srcId="{79626922-9EF9-3544-9145-C1FB59F50592}" destId="{A3A405CC-01C0-034D-B176-FC3326178C7C}" srcOrd="0" destOrd="0" presId="urn:microsoft.com/office/officeart/2005/8/layout/hierarchy1"/>
    <dgm:cxn modelId="{A1D664DF-6307-2746-9668-F3CF1F3BAFB9}" type="presParOf" srcId="{A3A405CC-01C0-034D-B176-FC3326178C7C}" destId="{E3D3694F-CA8F-B24C-83F4-C88815DA9D21}" srcOrd="0" destOrd="0" presId="urn:microsoft.com/office/officeart/2005/8/layout/hierarchy1"/>
    <dgm:cxn modelId="{FE9AA50B-C933-EB4A-8A91-533EE66E40DE}" type="presParOf" srcId="{A3A405CC-01C0-034D-B176-FC3326178C7C}" destId="{A1509607-382C-3A4C-BD82-BAF943F8B6F4}" srcOrd="1" destOrd="0" presId="urn:microsoft.com/office/officeart/2005/8/layout/hierarchy1"/>
    <dgm:cxn modelId="{A38CD887-1D6B-FE44-A7F8-610BB005C54A}" type="presParOf" srcId="{79626922-9EF9-3544-9145-C1FB59F50592}" destId="{8867F73C-BAE4-914E-9742-F04F802851E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894D3C-FAF1-C74E-8A5E-C059417EEEFC}">
      <dsp:nvSpPr>
        <dsp:cNvPr id="0" name=""/>
        <dsp:cNvSpPr/>
      </dsp:nvSpPr>
      <dsp:spPr>
        <a:xfrm>
          <a:off x="819" y="994469"/>
          <a:ext cx="2876534" cy="18265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11A373-0AB7-7147-BABD-9D62D6CC91DD}">
      <dsp:nvSpPr>
        <dsp:cNvPr id="0" name=""/>
        <dsp:cNvSpPr/>
      </dsp:nvSpPr>
      <dsp:spPr>
        <a:xfrm>
          <a:off x="320434" y="1298103"/>
          <a:ext cx="2876534" cy="18265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Initially the dataset has 181 columns. However, after understanding the dataset we have decided to narrow it down to 88 columns depending on their relationship with our target variable.</a:t>
          </a:r>
        </a:p>
      </dsp:txBody>
      <dsp:txXfrm>
        <a:off x="373933" y="1351602"/>
        <a:ext cx="2769536" cy="1719601"/>
      </dsp:txXfrm>
    </dsp:sp>
    <dsp:sp modelId="{E3D3694F-CA8F-B24C-83F4-C88815DA9D21}">
      <dsp:nvSpPr>
        <dsp:cNvPr id="0" name=""/>
        <dsp:cNvSpPr/>
      </dsp:nvSpPr>
      <dsp:spPr>
        <a:xfrm>
          <a:off x="3516583" y="994469"/>
          <a:ext cx="2876534" cy="18265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509607-382C-3A4C-BD82-BAF943F8B6F4}">
      <dsp:nvSpPr>
        <dsp:cNvPr id="0" name=""/>
        <dsp:cNvSpPr/>
      </dsp:nvSpPr>
      <dsp:spPr>
        <a:xfrm>
          <a:off x="3836198" y="1298103"/>
          <a:ext cx="2876534" cy="18265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Then the patient dataset now has 130157 records and 88 attributes. These attributes are further segregated to list of ids, binary, categorical and numerical columns as follows based on their datatype. We have 3 categorical columns, 12 binary columns, 2 ID's, and the rest are numeric.</a:t>
          </a:r>
        </a:p>
      </dsp:txBody>
      <dsp:txXfrm>
        <a:off x="3889697" y="1351602"/>
        <a:ext cx="2769536" cy="171960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B1B4-BA56-4977-B6FA-5808FF21DD91}" type="datetimeFigureOut">
              <a:rPr lang="en-US" smtClean="0"/>
              <a:t>4/30/23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EE4559-FCEB-4B30-8C6D-177C7DB4B150}" type="slidenum">
              <a:rPr lang="en-US" smtClean="0"/>
              <a:t>‹#›</a:t>
            </a:fld>
            <a:endParaRPr lang="en-US"/>
          </a:p>
        </p:txBody>
      </p:sp>
    </p:spTree>
    <p:extLst>
      <p:ext uri="{BB962C8B-B14F-4D97-AF65-F5344CB8AC3E}">
        <p14:creationId xmlns:p14="http://schemas.microsoft.com/office/powerpoint/2010/main" val="142412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EE4559-FCEB-4B30-8C6D-177C7DB4B150}" type="slidenum">
              <a:rPr lang="en-US" smtClean="0"/>
              <a:t>1</a:t>
            </a:fld>
            <a:endParaRPr lang="en-US"/>
          </a:p>
        </p:txBody>
      </p:sp>
    </p:spTree>
    <p:extLst>
      <p:ext uri="{BB962C8B-B14F-4D97-AF65-F5344CB8AC3E}">
        <p14:creationId xmlns:p14="http://schemas.microsoft.com/office/powerpoint/2010/main" val="1464643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spcBef>
                <a:spcPts val="0"/>
              </a:spcBef>
              <a:spcAft>
                <a:spcPts val="0"/>
              </a:spcAft>
              <a:buNone/>
            </a:pPr>
            <a:r>
              <a:rPr lang="en-US" sz="1200" dirty="0">
                <a:effectLst/>
                <a:latin typeface="Calibri" panose="020F0502020204030204" pitchFamily="34" charset="0"/>
                <a:ea typeface="Calibri" panose="020F0502020204030204" pitchFamily="34" charset="0"/>
                <a:cs typeface="Times New Roman" panose="02020603050405020304" pitchFamily="18" charset="0"/>
              </a:rPr>
              <a:t>For storing data that will be used for training an SVM model, Amazon S3 would be a suitable storage option</a:t>
            </a:r>
            <a:r>
              <a:rPr lang="en-US" sz="1200" dirty="0">
                <a:latin typeface="Calibri" panose="020F0502020204030204" pitchFamily="34" charset="0"/>
                <a:ea typeface="Calibri" panose="020F0502020204030204" pitchFamily="34" charset="0"/>
                <a:cs typeface="Times New Roman" panose="02020603050405020304" pitchFamily="18" charset="0"/>
              </a:rPr>
              <a:t>.</a:t>
            </a:r>
            <a:r>
              <a:rPr lang="en-US" sz="1200" dirty="0">
                <a:effectLst/>
                <a:latin typeface="Calibri" panose="020F0502020204030204" pitchFamily="34" charset="0"/>
                <a:ea typeface="Calibri" panose="020F0502020204030204" pitchFamily="34" charset="0"/>
                <a:cs typeface="Times New Roman" panose="02020603050405020304" pitchFamily="18" charset="0"/>
              </a:rPr>
              <a:t> Here's why:</a:t>
            </a:r>
          </a:p>
          <a:p>
            <a:pPr marL="0" marR="0" indent="0">
              <a:spcBef>
                <a:spcPts val="0"/>
              </a:spcBef>
              <a:spcAft>
                <a:spcPts val="0"/>
              </a:spcAft>
              <a:buNone/>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Scalability: S3 is a highly scalable storage service that can handle large volumes of data, which is important for training an SVM model that requires a large dataset.</a:t>
            </a:r>
          </a:p>
          <a:p>
            <a:pPr marL="0" marR="0" indent="0">
              <a:spcBef>
                <a:spcPts val="0"/>
              </a:spcBef>
              <a:spcAft>
                <a:spcPts val="0"/>
              </a:spcAft>
              <a:buNone/>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Cost-effective: S3 offers cost-effective storage options, including the ability to store data for as long as needed without incurring additional charges.</a:t>
            </a:r>
          </a:p>
          <a:p>
            <a:pPr marL="0" marR="0" indent="0">
              <a:spcBef>
                <a:spcPts val="0"/>
              </a:spcBef>
              <a:spcAft>
                <a:spcPts val="0"/>
              </a:spcAft>
              <a:buNone/>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Data processing: S3 integrates with other AWS services, including Amazon Sage Maker, which is a managed service that provides an integrated environment for building, training, and deploying machine learning models, including SVM models. You can use Sage Maker to access and process data stored in S3, train your SVM model, and deploy it.</a:t>
            </a:r>
          </a:p>
          <a:p>
            <a:pPr marL="0" marR="0" indent="0">
              <a:spcBef>
                <a:spcPts val="0"/>
              </a:spcBef>
              <a:spcAft>
                <a:spcPts val="0"/>
              </a:spcAft>
              <a:buNone/>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Data security: S3 provides a range of security features, including encryption, access controls, and audit logging, to help protect your data.</a:t>
            </a:r>
          </a:p>
          <a:p>
            <a:endParaRPr lang="en-US" dirty="0"/>
          </a:p>
        </p:txBody>
      </p:sp>
      <p:sp>
        <p:nvSpPr>
          <p:cNvPr id="4" name="Slide Number Placeholder 3"/>
          <p:cNvSpPr>
            <a:spLocks noGrp="1"/>
          </p:cNvSpPr>
          <p:nvPr>
            <p:ph type="sldNum" sz="quarter" idx="5"/>
          </p:nvPr>
        </p:nvSpPr>
        <p:spPr/>
        <p:txBody>
          <a:bodyPr/>
          <a:lstStyle/>
          <a:p>
            <a:fld id="{91EE4559-FCEB-4B30-8C6D-177C7DB4B150}" type="slidenum">
              <a:rPr lang="en-US" smtClean="0"/>
              <a:t>5</a:t>
            </a:fld>
            <a:endParaRPr lang="en-US"/>
          </a:p>
        </p:txBody>
      </p:sp>
    </p:spTree>
    <p:extLst>
      <p:ext uri="{BB962C8B-B14F-4D97-AF65-F5344CB8AC3E}">
        <p14:creationId xmlns:p14="http://schemas.microsoft.com/office/powerpoint/2010/main" val="653184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we are collecting data from Kaggle, which will be uploaded into an S3 bucket.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The data will then be preprocessed and cleaned using Sage Maker, and the features will be selected using Sage Maker Feature Store.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We will train our model using Sage Maker's built-in algorithms, and the performance will be evaluated using Sage Maker Model Monitor By utilizing Sage Maker's various tools and features, we aim to develop a robust and accurate model while ensuring data quality and monitoring the model's performance.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Finally, we will host a static webpage using an HTML file that showcases the results and exploratory data analysis of our project.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The static webpage will serve as a visual representation of our project's findings and insights for easy comprehension and dissemination.</a:t>
            </a:r>
            <a:endParaRPr lang="en-US" dirty="0"/>
          </a:p>
        </p:txBody>
      </p:sp>
      <p:sp>
        <p:nvSpPr>
          <p:cNvPr id="4" name="Slide Number Placeholder 3"/>
          <p:cNvSpPr>
            <a:spLocks noGrp="1"/>
          </p:cNvSpPr>
          <p:nvPr>
            <p:ph type="sldNum" sz="quarter" idx="5"/>
          </p:nvPr>
        </p:nvSpPr>
        <p:spPr/>
        <p:txBody>
          <a:bodyPr/>
          <a:lstStyle/>
          <a:p>
            <a:fld id="{91EE4559-FCEB-4B30-8C6D-177C7DB4B150}" type="slidenum">
              <a:rPr lang="en-US" smtClean="0"/>
              <a:t>6</a:t>
            </a:fld>
            <a:endParaRPr lang="en-US"/>
          </a:p>
        </p:txBody>
      </p:sp>
    </p:spTree>
    <p:extLst>
      <p:ext uri="{BB962C8B-B14F-4D97-AF65-F5344CB8AC3E}">
        <p14:creationId xmlns:p14="http://schemas.microsoft.com/office/powerpoint/2010/main" val="2879129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EE4559-FCEB-4B30-8C6D-177C7DB4B150}" type="slidenum">
              <a:rPr lang="en-US" smtClean="0"/>
              <a:t>16</a:t>
            </a:fld>
            <a:endParaRPr lang="en-US"/>
          </a:p>
        </p:txBody>
      </p:sp>
    </p:spTree>
    <p:extLst>
      <p:ext uri="{BB962C8B-B14F-4D97-AF65-F5344CB8AC3E}">
        <p14:creationId xmlns:p14="http://schemas.microsoft.com/office/powerpoint/2010/main" val="566084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1C58-5CC1-1308-5065-8394E5090D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3D9B6F-06DD-AABE-EDA1-4927ABAE81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9A4C53-B47C-A70C-E1B3-F19AE248E6E9}"/>
              </a:ext>
            </a:extLst>
          </p:cNvPr>
          <p:cNvSpPr>
            <a:spLocks noGrp="1"/>
          </p:cNvSpPr>
          <p:nvPr>
            <p:ph type="dt" sz="half" idx="10"/>
          </p:nvPr>
        </p:nvSpPr>
        <p:spPr/>
        <p:txBody>
          <a:bodyPr/>
          <a:lstStyle/>
          <a:p>
            <a:fld id="{12241623-A064-4BED-B073-BA4D61433402}" type="datetime1">
              <a:rPr lang="en-US" smtClean="0"/>
              <a:t>4/30/23</a:t>
            </a:fld>
            <a:endParaRPr lang="en-US" dirty="0"/>
          </a:p>
        </p:txBody>
      </p:sp>
      <p:sp>
        <p:nvSpPr>
          <p:cNvPr id="5" name="Footer Placeholder 4">
            <a:extLst>
              <a:ext uri="{FF2B5EF4-FFF2-40B4-BE49-F238E27FC236}">
                <a16:creationId xmlns:a16="http://schemas.microsoft.com/office/drawing/2014/main" id="{F41E6300-26E2-156E-558B-7829FD6D3C5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D6AC7AA-34E8-1C3A-FF93-1FF9C3F11A2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647696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4180-024F-3A7F-43DE-0FA8E5B8DC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E41605-14A5-E5C6-C535-C9111C4A2B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433238-BE5A-46D8-EC7B-2B6D8B7E044F}"/>
              </a:ext>
            </a:extLst>
          </p:cNvPr>
          <p:cNvSpPr>
            <a:spLocks noGrp="1"/>
          </p:cNvSpPr>
          <p:nvPr>
            <p:ph type="dt" sz="half" idx="10"/>
          </p:nvPr>
        </p:nvSpPr>
        <p:spPr/>
        <p:txBody>
          <a:bodyPr/>
          <a:lstStyle/>
          <a:p>
            <a:fld id="{6F86ED0C-1DA7-41F0-94CF-6218B1FEDFF1}" type="datetime1">
              <a:rPr lang="en-US" smtClean="0"/>
              <a:t>4/30/23</a:t>
            </a:fld>
            <a:endParaRPr lang="en-US" dirty="0"/>
          </a:p>
        </p:txBody>
      </p:sp>
      <p:sp>
        <p:nvSpPr>
          <p:cNvPr id="5" name="Footer Placeholder 4">
            <a:extLst>
              <a:ext uri="{FF2B5EF4-FFF2-40B4-BE49-F238E27FC236}">
                <a16:creationId xmlns:a16="http://schemas.microsoft.com/office/drawing/2014/main" id="{ABB68208-7B4A-AFFD-857C-446CAFEC6B9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416BDF6-1401-5446-8E59-858CD1F39227}"/>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230908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64030B-3DF7-7622-A3B9-8882F25C88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46901B-6199-6F21-A15F-AD46CB3B09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A81100-5724-C395-9105-35207E3BDE0B}"/>
              </a:ext>
            </a:extLst>
          </p:cNvPr>
          <p:cNvSpPr>
            <a:spLocks noGrp="1"/>
          </p:cNvSpPr>
          <p:nvPr>
            <p:ph type="dt" sz="half" idx="10"/>
          </p:nvPr>
        </p:nvSpPr>
        <p:spPr/>
        <p:txBody>
          <a:bodyPr/>
          <a:lstStyle/>
          <a:p>
            <a:fld id="{EECF02AB-6034-4B88-BC5A-7C17CB0EF809}" type="datetime1">
              <a:rPr lang="en-US" smtClean="0"/>
              <a:t>4/30/23</a:t>
            </a:fld>
            <a:endParaRPr lang="en-US" dirty="0"/>
          </a:p>
        </p:txBody>
      </p:sp>
      <p:sp>
        <p:nvSpPr>
          <p:cNvPr id="5" name="Footer Placeholder 4">
            <a:extLst>
              <a:ext uri="{FF2B5EF4-FFF2-40B4-BE49-F238E27FC236}">
                <a16:creationId xmlns:a16="http://schemas.microsoft.com/office/drawing/2014/main" id="{1E68BB8E-0C29-E3D2-94C8-CFADA6BB20F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61C9252-4B24-D4F5-9038-76410C7351FC}"/>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149287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D8FFD-D414-3053-C5F8-1E23D9911D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95E1B6-7421-1E42-139E-C1470D35A0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7E4D76-8F68-1853-AA30-370C96F04318}"/>
              </a:ext>
            </a:extLst>
          </p:cNvPr>
          <p:cNvSpPr>
            <a:spLocks noGrp="1"/>
          </p:cNvSpPr>
          <p:nvPr>
            <p:ph type="dt" sz="half" idx="10"/>
          </p:nvPr>
        </p:nvSpPr>
        <p:spPr/>
        <p:txBody>
          <a:bodyPr/>
          <a:lstStyle/>
          <a:p>
            <a:fld id="{22F3E5F3-28EE-488F-BD53-B744C06C3DEC}" type="datetime1">
              <a:rPr lang="en-US" smtClean="0"/>
              <a:t>4/30/23</a:t>
            </a:fld>
            <a:endParaRPr lang="en-US" dirty="0"/>
          </a:p>
        </p:txBody>
      </p:sp>
      <p:sp>
        <p:nvSpPr>
          <p:cNvPr id="5" name="Footer Placeholder 4">
            <a:extLst>
              <a:ext uri="{FF2B5EF4-FFF2-40B4-BE49-F238E27FC236}">
                <a16:creationId xmlns:a16="http://schemas.microsoft.com/office/drawing/2014/main" id="{E45AC483-3066-E05C-BD99-0E2014002EB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8E0E46E-9707-C4FB-0C64-6987112DD237}"/>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247437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A116-F965-C34F-E4D0-BA6611BF81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94D24B-916D-40FD-B95F-817F7DB96E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BD7A7E-DC6A-FC65-C665-5DB80B199A41}"/>
              </a:ext>
            </a:extLst>
          </p:cNvPr>
          <p:cNvSpPr>
            <a:spLocks noGrp="1"/>
          </p:cNvSpPr>
          <p:nvPr>
            <p:ph type="dt" sz="half" idx="10"/>
          </p:nvPr>
        </p:nvSpPr>
        <p:spPr/>
        <p:txBody>
          <a:bodyPr/>
          <a:lstStyle/>
          <a:p>
            <a:fld id="{E72EB70D-CD01-44DA-83B3-8FEB3383D307}" type="datetime1">
              <a:rPr lang="en-US" smtClean="0"/>
              <a:t>4/30/23</a:t>
            </a:fld>
            <a:endParaRPr lang="en-US" dirty="0"/>
          </a:p>
        </p:txBody>
      </p:sp>
      <p:sp>
        <p:nvSpPr>
          <p:cNvPr id="5" name="Footer Placeholder 4">
            <a:extLst>
              <a:ext uri="{FF2B5EF4-FFF2-40B4-BE49-F238E27FC236}">
                <a16:creationId xmlns:a16="http://schemas.microsoft.com/office/drawing/2014/main" id="{517EBFCF-43AF-CA88-273C-D1CFAB50E46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18E8867-40E9-C0C2-26C5-64889B29325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105679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A2C49-2C6D-AC76-B48F-5870CCC495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960FA2-184C-1144-CB7A-A04A4D0F81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BF19CD-45B5-9F25-7BD4-27B685F6D1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2AAC9F-E0A3-814F-413E-A90325E735FB}"/>
              </a:ext>
            </a:extLst>
          </p:cNvPr>
          <p:cNvSpPr>
            <a:spLocks noGrp="1"/>
          </p:cNvSpPr>
          <p:nvPr>
            <p:ph type="dt" sz="half" idx="10"/>
          </p:nvPr>
        </p:nvSpPr>
        <p:spPr/>
        <p:txBody>
          <a:bodyPr/>
          <a:lstStyle/>
          <a:p>
            <a:fld id="{D0158CFD-9357-46BE-A189-D637A67C8730}" type="datetime1">
              <a:rPr lang="en-US" smtClean="0"/>
              <a:t>4/30/23</a:t>
            </a:fld>
            <a:endParaRPr lang="en-US" dirty="0"/>
          </a:p>
        </p:txBody>
      </p:sp>
      <p:sp>
        <p:nvSpPr>
          <p:cNvPr id="6" name="Footer Placeholder 5">
            <a:extLst>
              <a:ext uri="{FF2B5EF4-FFF2-40B4-BE49-F238E27FC236}">
                <a16:creationId xmlns:a16="http://schemas.microsoft.com/office/drawing/2014/main" id="{E8B0712F-7477-D376-D9E1-596C88D1CCC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A2CE6EB-31D1-EE28-8AEE-9FD1B592CAB0}"/>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90886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2517A-7805-B9AF-08DB-E38C42B8B9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9D0C45-21FF-3BFF-D48F-E0D4E0825C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7D04F9-E5F9-F03D-CC20-6A8862961E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51A44A-577D-2A6B-86AA-E136EFB303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0CDB35-8F4A-279B-C463-BD4B5FEFAF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1B6DE6-6FB9-7485-1070-FC5D89B1731B}"/>
              </a:ext>
            </a:extLst>
          </p:cNvPr>
          <p:cNvSpPr>
            <a:spLocks noGrp="1"/>
          </p:cNvSpPr>
          <p:nvPr>
            <p:ph type="dt" sz="half" idx="10"/>
          </p:nvPr>
        </p:nvSpPr>
        <p:spPr/>
        <p:txBody>
          <a:bodyPr/>
          <a:lstStyle/>
          <a:p>
            <a:fld id="{7B4742EE-B331-4632-BD10-A82FED6B6FC0}" type="datetime1">
              <a:rPr lang="en-US" smtClean="0"/>
              <a:t>4/30/23</a:t>
            </a:fld>
            <a:endParaRPr lang="en-US" dirty="0"/>
          </a:p>
        </p:txBody>
      </p:sp>
      <p:sp>
        <p:nvSpPr>
          <p:cNvPr id="8" name="Footer Placeholder 7">
            <a:extLst>
              <a:ext uri="{FF2B5EF4-FFF2-40B4-BE49-F238E27FC236}">
                <a16:creationId xmlns:a16="http://schemas.microsoft.com/office/drawing/2014/main" id="{108380E5-8193-568B-7731-C22E3A95BE7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1AFBC6A-C611-AE15-130A-71C04B204C4B}"/>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32155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59319-9D41-833A-78E3-6D94B03626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F0EE9B-155D-C835-C7D7-7FA47251C0AE}"/>
              </a:ext>
            </a:extLst>
          </p:cNvPr>
          <p:cNvSpPr>
            <a:spLocks noGrp="1"/>
          </p:cNvSpPr>
          <p:nvPr>
            <p:ph type="dt" sz="half" idx="10"/>
          </p:nvPr>
        </p:nvSpPr>
        <p:spPr/>
        <p:txBody>
          <a:bodyPr/>
          <a:lstStyle/>
          <a:p>
            <a:fld id="{451BA835-D13F-49F4-8F11-5D576AC65FAD}" type="datetime1">
              <a:rPr lang="en-US" smtClean="0"/>
              <a:t>4/30/23</a:t>
            </a:fld>
            <a:endParaRPr lang="en-US" dirty="0"/>
          </a:p>
        </p:txBody>
      </p:sp>
      <p:sp>
        <p:nvSpPr>
          <p:cNvPr id="4" name="Footer Placeholder 3">
            <a:extLst>
              <a:ext uri="{FF2B5EF4-FFF2-40B4-BE49-F238E27FC236}">
                <a16:creationId xmlns:a16="http://schemas.microsoft.com/office/drawing/2014/main" id="{CC0469BB-4344-CC75-9A80-8426D92B373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3299F7E-35DC-5120-D05F-02439E529246}"/>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308264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4A3365-6EEA-E5B2-C527-83F595ED7265}"/>
              </a:ext>
            </a:extLst>
          </p:cNvPr>
          <p:cNvSpPr>
            <a:spLocks noGrp="1"/>
          </p:cNvSpPr>
          <p:nvPr>
            <p:ph type="dt" sz="half" idx="10"/>
          </p:nvPr>
        </p:nvSpPr>
        <p:spPr/>
        <p:txBody>
          <a:bodyPr/>
          <a:lstStyle/>
          <a:p>
            <a:fld id="{ADBD1799-ACB5-4CB2-86A2-5C574F1C8706}" type="datetime1">
              <a:rPr lang="en-US" smtClean="0"/>
              <a:t>4/30/23</a:t>
            </a:fld>
            <a:endParaRPr lang="en-US" dirty="0"/>
          </a:p>
        </p:txBody>
      </p:sp>
      <p:sp>
        <p:nvSpPr>
          <p:cNvPr id="3" name="Footer Placeholder 2">
            <a:extLst>
              <a:ext uri="{FF2B5EF4-FFF2-40B4-BE49-F238E27FC236}">
                <a16:creationId xmlns:a16="http://schemas.microsoft.com/office/drawing/2014/main" id="{824274AB-F4CD-4E2C-29D8-FDC7A7C4DBD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7ECE613-BB2B-7D5C-28D0-7A82E36D1D2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174226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46E3D-A1E3-8817-C3B2-A7CE25E593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2ACFEB-334C-B615-3183-1B2FF7F2A8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1236B6-C3CE-15FC-1FF1-3F0227896B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6403B7-55F7-2CCD-FF16-1BA682263720}"/>
              </a:ext>
            </a:extLst>
          </p:cNvPr>
          <p:cNvSpPr>
            <a:spLocks noGrp="1"/>
          </p:cNvSpPr>
          <p:nvPr>
            <p:ph type="dt" sz="half" idx="10"/>
          </p:nvPr>
        </p:nvSpPr>
        <p:spPr/>
        <p:txBody>
          <a:bodyPr/>
          <a:lstStyle/>
          <a:p>
            <a:fld id="{ED5DD0D6-7A82-473E-879B-C6ECD6CCCFEC}" type="datetime1">
              <a:rPr lang="en-US" smtClean="0"/>
              <a:t>4/30/23</a:t>
            </a:fld>
            <a:endParaRPr lang="en-US" dirty="0"/>
          </a:p>
        </p:txBody>
      </p:sp>
      <p:sp>
        <p:nvSpPr>
          <p:cNvPr id="6" name="Footer Placeholder 5">
            <a:extLst>
              <a:ext uri="{FF2B5EF4-FFF2-40B4-BE49-F238E27FC236}">
                <a16:creationId xmlns:a16="http://schemas.microsoft.com/office/drawing/2014/main" id="{8C510A3C-956C-0B47-F8A5-2F81D2B6512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84E8E2C-DE39-6EAD-CE2A-0226DA57F1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94383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3E415-E2AA-1CFC-8ED5-88BCE5B5BA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839E75-5461-9DF0-1A3F-1B680FC8CF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050FCB-556F-6C58-37A9-9ABD7D58CA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858102-6971-5796-3A5D-F25A0C95A67F}"/>
              </a:ext>
            </a:extLst>
          </p:cNvPr>
          <p:cNvSpPr>
            <a:spLocks noGrp="1"/>
          </p:cNvSpPr>
          <p:nvPr>
            <p:ph type="dt" sz="half" idx="10"/>
          </p:nvPr>
        </p:nvSpPr>
        <p:spPr/>
        <p:txBody>
          <a:bodyPr/>
          <a:lstStyle/>
          <a:p>
            <a:fld id="{D4605E03-BC17-41A7-854C-DFAB672737DC}" type="datetime1">
              <a:rPr lang="en-US" smtClean="0"/>
              <a:t>4/30/23</a:t>
            </a:fld>
            <a:endParaRPr lang="en-US" dirty="0"/>
          </a:p>
        </p:txBody>
      </p:sp>
      <p:sp>
        <p:nvSpPr>
          <p:cNvPr id="6" name="Footer Placeholder 5">
            <a:extLst>
              <a:ext uri="{FF2B5EF4-FFF2-40B4-BE49-F238E27FC236}">
                <a16:creationId xmlns:a16="http://schemas.microsoft.com/office/drawing/2014/main" id="{9D37E274-AEE4-18DF-3904-0A44A4E539A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DC4AC8C-CC4F-F59C-DC27-4290AC41AED5}"/>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62668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BFF9DF-B22F-5B27-524D-FD8E9A07AE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AD5E42-8BB0-71E1-8706-769C573891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E6B58B-2A48-7970-B7CA-028EA36567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408324-A84C-4A45-93B6-78D079CCE772}" type="datetime1">
              <a:rPr lang="en-US" smtClean="0"/>
              <a:t>4/30/23</a:t>
            </a:fld>
            <a:endParaRPr lang="en-US" dirty="0"/>
          </a:p>
        </p:txBody>
      </p:sp>
      <p:sp>
        <p:nvSpPr>
          <p:cNvPr id="5" name="Footer Placeholder 4">
            <a:extLst>
              <a:ext uri="{FF2B5EF4-FFF2-40B4-BE49-F238E27FC236}">
                <a16:creationId xmlns:a16="http://schemas.microsoft.com/office/drawing/2014/main" id="{F546F661-500B-662D-827C-543BE501D4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35E4343-D3CF-5DB4-6040-7A5D44056A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131156279"/>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competitions/widsdatathon2021/data?select=TrainingWiDS2021.cs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24">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8C612C-27F5-4D29-E153-90DADF41C3D3}"/>
              </a:ext>
            </a:extLst>
          </p:cNvPr>
          <p:cNvSpPr>
            <a:spLocks noGrp="1"/>
          </p:cNvSpPr>
          <p:nvPr>
            <p:ph type="ctrTitle"/>
          </p:nvPr>
        </p:nvSpPr>
        <p:spPr>
          <a:xfrm>
            <a:off x="6086453" y="1685771"/>
            <a:ext cx="5888429" cy="3004145"/>
          </a:xfrm>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Diabetes Mellitus Classification Analysis</a:t>
            </a:r>
            <a:br>
              <a:rPr lang="en-US" sz="2400" b="0" dirty="0">
                <a:effectLst/>
                <a:latin typeface="Menlo" panose="020B0609030804020204" pitchFamily="49" charset="0"/>
              </a:rPr>
            </a:br>
            <a:br>
              <a:rPr lang="en-US" sz="2400" b="0" dirty="0">
                <a:effectLst/>
                <a:latin typeface="Menlo" panose="020B0609030804020204" pitchFamily="49" charset="0"/>
              </a:rPr>
            </a:br>
            <a:br>
              <a:rPr lang="en-US" sz="2400" b="0" dirty="0">
                <a:effectLst/>
                <a:latin typeface="Menlo" panose="020B0609030804020204" pitchFamily="49" charset="0"/>
              </a:rPr>
            </a:br>
            <a:r>
              <a:rPr lang="en-US" sz="2400" b="0" i="0" dirty="0">
                <a:effectLst/>
                <a:latin typeface="Times New Roman" panose="02020603050405020304" pitchFamily="18" charset="0"/>
                <a:cs typeface="Times New Roman" panose="02020603050405020304" pitchFamily="18" charset="0"/>
              </a:rPr>
              <a:t>Team 8</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Kohisha Aruganti</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Kowshik Bezawada</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Shumel Siraj Khan</a:t>
            </a:r>
            <a:endParaRPr lang="en-US" sz="2400" b="0" dirty="0">
              <a:latin typeface="Times New Roman" panose="02020603050405020304" pitchFamily="18" charset="0"/>
              <a:cs typeface="Times New Roman" panose="02020603050405020304" pitchFamily="18" charset="0"/>
            </a:endParaRPr>
          </a:p>
        </p:txBody>
      </p:sp>
      <p:sp>
        <p:nvSpPr>
          <p:cNvPr id="40" name="Freeform: Shape 26">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28">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42" name="Freeform: Shape 30">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32">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4" name="Freeform: Shape 34">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20" name="Picture 3" descr="A web of dots connected">
            <a:extLst>
              <a:ext uri="{FF2B5EF4-FFF2-40B4-BE49-F238E27FC236}">
                <a16:creationId xmlns:a16="http://schemas.microsoft.com/office/drawing/2014/main" id="{182ADF2C-BF76-CC8C-25B8-06F0E6637902}"/>
              </a:ext>
            </a:extLst>
          </p:cNvPr>
          <p:cNvPicPr>
            <a:picLocks noChangeAspect="1"/>
          </p:cNvPicPr>
          <p:nvPr/>
        </p:nvPicPr>
        <p:blipFill rotWithShape="1">
          <a:blip r:embed="rId3"/>
          <a:srcRect l="37659" r="17592" b="1"/>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45" name="Freeform: Shape 36">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207867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A1771E-C2DD-118F-DAE9-E9744A4402D1}"/>
              </a:ext>
            </a:extLst>
          </p:cNvPr>
          <p:cNvSpPr txBox="1"/>
          <p:nvPr/>
        </p:nvSpPr>
        <p:spPr>
          <a:xfrm>
            <a:off x="863086" y="1186527"/>
            <a:ext cx="3501846" cy="584775"/>
          </a:xfrm>
          <a:prstGeom prst="rect">
            <a:avLst/>
          </a:prstGeom>
          <a:noFill/>
        </p:spPr>
        <p:txBody>
          <a:bodyPr wrap="square" rtlCol="0">
            <a:spAutoFit/>
          </a:bodyPr>
          <a:lstStyle/>
          <a:p>
            <a:r>
              <a:rPr lang="en-US" sz="3200" b="1" dirty="0">
                <a:solidFill>
                  <a:schemeClr val="accent1"/>
                </a:solidFill>
                <a:latin typeface="Times New Roman" panose="02020603050405020304" pitchFamily="18" charset="0"/>
                <a:ea typeface="+mj-ea"/>
                <a:cs typeface="Times New Roman" panose="02020603050405020304" pitchFamily="18" charset="0"/>
              </a:rPr>
              <a:t>Binary</a:t>
            </a:r>
            <a:r>
              <a:rPr lang="en-US" dirty="0">
                <a:solidFill>
                  <a:schemeClr val="accent1"/>
                </a:solidFill>
              </a:rPr>
              <a:t> </a:t>
            </a:r>
            <a:r>
              <a:rPr lang="en-US" sz="3200" b="1" dirty="0">
                <a:solidFill>
                  <a:schemeClr val="accent1"/>
                </a:solidFill>
                <a:latin typeface="Times New Roman" panose="02020603050405020304" pitchFamily="18" charset="0"/>
                <a:ea typeface="+mj-ea"/>
                <a:cs typeface="Times New Roman" panose="02020603050405020304" pitchFamily="18" charset="0"/>
              </a:rPr>
              <a:t>Columns</a:t>
            </a:r>
          </a:p>
        </p:txBody>
      </p:sp>
      <p:pic>
        <p:nvPicPr>
          <p:cNvPr id="9218" name="Picture 2">
            <a:extLst>
              <a:ext uri="{FF2B5EF4-FFF2-40B4-BE49-F238E27FC236}">
                <a16:creationId xmlns:a16="http://schemas.microsoft.com/office/drawing/2014/main" id="{752C3E60-5CAC-61FE-F2CA-7E06CA07AE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6117" y="114300"/>
            <a:ext cx="600551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7C55E3B-E675-0C17-FC89-F43F96649088}"/>
              </a:ext>
            </a:extLst>
          </p:cNvPr>
          <p:cNvSpPr txBox="1"/>
          <p:nvPr/>
        </p:nvSpPr>
        <p:spPr>
          <a:xfrm>
            <a:off x="863086" y="2364244"/>
            <a:ext cx="3863460" cy="1846659"/>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Based on this graphs Columns ‘aids’, ‘cirrhosis’, ‘immunosuppression’, ‘leukemia’, and ‘lymphoma’ don't seem to exhibit any clear relation with the target column. However, we will still consider these columns until further analysis.</a:t>
            </a:r>
          </a:p>
          <a:p>
            <a:endParaRPr lang="en-US" dirty="0"/>
          </a:p>
        </p:txBody>
      </p:sp>
    </p:spTree>
    <p:extLst>
      <p:ext uri="{BB962C8B-B14F-4D97-AF65-F5344CB8AC3E}">
        <p14:creationId xmlns:p14="http://schemas.microsoft.com/office/powerpoint/2010/main" val="3801128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B3ED06-9A06-D4DB-8099-D395BEBB5C13}"/>
              </a:ext>
            </a:extLst>
          </p:cNvPr>
          <p:cNvSpPr txBox="1"/>
          <p:nvPr/>
        </p:nvSpPr>
        <p:spPr>
          <a:xfrm>
            <a:off x="800101" y="925623"/>
            <a:ext cx="3400290" cy="584775"/>
          </a:xfrm>
          <a:prstGeom prst="rect">
            <a:avLst/>
          </a:prstGeom>
          <a:noFill/>
        </p:spPr>
        <p:txBody>
          <a:bodyPr wrap="none" rtlCol="0">
            <a:spAutoFit/>
          </a:bodyPr>
          <a:lstStyle/>
          <a:p>
            <a:r>
              <a:rPr lang="en-US" sz="3200" b="1" dirty="0">
                <a:solidFill>
                  <a:schemeClr val="accent1"/>
                </a:solidFill>
                <a:latin typeface="Times New Roman" panose="02020603050405020304" pitchFamily="18" charset="0"/>
                <a:ea typeface="+mj-ea"/>
                <a:cs typeface="Times New Roman" panose="02020603050405020304" pitchFamily="18" charset="0"/>
              </a:rPr>
              <a:t>Numeric</a:t>
            </a:r>
            <a:r>
              <a:rPr lang="en-US" dirty="0">
                <a:solidFill>
                  <a:schemeClr val="accent1"/>
                </a:solidFill>
              </a:rPr>
              <a:t> </a:t>
            </a:r>
            <a:r>
              <a:rPr lang="en-US" sz="3200" b="1" dirty="0">
                <a:solidFill>
                  <a:schemeClr val="accent1"/>
                </a:solidFill>
                <a:latin typeface="Times New Roman" panose="02020603050405020304" pitchFamily="18" charset="0"/>
                <a:ea typeface="+mj-ea"/>
                <a:cs typeface="Times New Roman" panose="02020603050405020304" pitchFamily="18" charset="0"/>
              </a:rPr>
              <a:t>Columns</a:t>
            </a:r>
            <a:endParaRPr lang="en-US" dirty="0">
              <a:solidFill>
                <a:schemeClr val="accent1"/>
              </a:solidFill>
            </a:endParaRPr>
          </a:p>
        </p:txBody>
      </p:sp>
      <p:pic>
        <p:nvPicPr>
          <p:cNvPr id="10242" name="Picture 2">
            <a:extLst>
              <a:ext uri="{FF2B5EF4-FFF2-40B4-BE49-F238E27FC236}">
                <a16:creationId xmlns:a16="http://schemas.microsoft.com/office/drawing/2014/main" id="{C1AF59A3-BB00-3044-781B-C5E7E14435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1774" y="0"/>
            <a:ext cx="6246813"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F37682-F8B7-A376-C64A-57719F71C0A0}"/>
              </a:ext>
            </a:extLst>
          </p:cNvPr>
          <p:cNvSpPr txBox="1"/>
          <p:nvPr/>
        </p:nvSpPr>
        <p:spPr>
          <a:xfrm>
            <a:off x="800101" y="2069781"/>
            <a:ext cx="3606083" cy="357020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On plotting the distribution graphs for numerical variables, ‘age’, ’weight’, ‘</a:t>
            </a:r>
            <a:r>
              <a:rPr lang="en-US" sz="1600" dirty="0" err="1">
                <a:latin typeface="Times New Roman" panose="02020603050405020304" pitchFamily="18" charset="0"/>
                <a:cs typeface="Times New Roman" panose="02020603050405020304" pitchFamily="18" charset="0"/>
              </a:rPr>
              <a:t>bmi</a:t>
            </a:r>
            <a:r>
              <a:rPr lang="en-US" sz="1600" dirty="0">
                <a:latin typeface="Times New Roman" panose="02020603050405020304" pitchFamily="18" charset="0"/>
                <a:cs typeface="Times New Roman" panose="02020603050405020304" pitchFamily="18" charset="0"/>
              </a:rPr>
              <a:t>’, ‘d1_albumin_max’, ‘d1_albumin_min’, ‘d1_billrubin_max’, ‘d1_billrubin_min’, ‘d1_bun_max’, ’d1_bun_min’, ‘d1_glucose_min’, ‘d1_hco3_max’, ‘d1_hco3_min’, ‘d1_potassium_min’, ‘d1_potassium_max’, ‘d1_sodium_min’, ‘d1_sodium_max’, ‘h1_glucose_min’, ‘h1_glucose_max’, ‘</a:t>
            </a:r>
            <a:r>
              <a:rPr lang="en-US" sz="1600" dirty="0" err="1">
                <a:latin typeface="Times New Roman" panose="02020603050405020304" pitchFamily="18" charset="0"/>
                <a:cs typeface="Times New Roman" panose="02020603050405020304" pitchFamily="18" charset="0"/>
              </a:rPr>
              <a:t>heart_rate_apache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creatinine_apache</a:t>
            </a:r>
            <a:r>
              <a:rPr lang="en-US" sz="1600" dirty="0">
                <a:latin typeface="Times New Roman" panose="02020603050405020304" pitchFamily="18" charset="0"/>
                <a:cs typeface="Times New Roman" panose="02020603050405020304" pitchFamily="18" charset="0"/>
              </a:rPr>
              <a:t>’ columns seem to show relation with the target column</a:t>
            </a:r>
          </a:p>
          <a:p>
            <a:endParaRPr lang="en-US" dirty="0"/>
          </a:p>
        </p:txBody>
      </p:sp>
    </p:spTree>
    <p:extLst>
      <p:ext uri="{BB962C8B-B14F-4D97-AF65-F5344CB8AC3E}">
        <p14:creationId xmlns:p14="http://schemas.microsoft.com/office/powerpoint/2010/main" val="1749145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D0517-9CDF-C44D-11C2-7425D3464213}"/>
              </a:ext>
            </a:extLst>
          </p:cNvPr>
          <p:cNvSpPr>
            <a:spLocks noGrp="1"/>
          </p:cNvSpPr>
          <p:nvPr>
            <p:ph type="title"/>
          </p:nvPr>
        </p:nvSpPr>
        <p:spPr>
          <a:xfrm>
            <a:off x="313151" y="263692"/>
            <a:ext cx="3382027" cy="703821"/>
          </a:xfrm>
        </p:spPr>
        <p:txBody>
          <a:bodyPr>
            <a:normAutofit/>
          </a:bodyPr>
          <a:lstStyle/>
          <a:p>
            <a:r>
              <a:rPr lang="en-US" sz="3200" b="1" dirty="0">
                <a:solidFill>
                  <a:schemeClr val="accent1"/>
                </a:solidFill>
                <a:latin typeface="Times New Roman" panose="02020603050405020304" pitchFamily="18" charset="0"/>
                <a:cs typeface="Times New Roman" panose="02020603050405020304" pitchFamily="18" charset="0"/>
              </a:rPr>
              <a:t>Outlier Detection</a:t>
            </a:r>
          </a:p>
        </p:txBody>
      </p:sp>
      <p:pic>
        <p:nvPicPr>
          <p:cNvPr id="3076" name="Picture 4">
            <a:extLst>
              <a:ext uri="{FF2B5EF4-FFF2-40B4-BE49-F238E27FC236}">
                <a16:creationId xmlns:a16="http://schemas.microsoft.com/office/drawing/2014/main" id="{BC1DCEBD-0A9A-CC70-70C0-1CB0DF8DD0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501008" y="3340935"/>
            <a:ext cx="5285985" cy="3258354"/>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8B38DEB8-1A05-81A7-7FAF-6521C863C0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007" y="3429000"/>
            <a:ext cx="5432122" cy="325835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40707AD-3382-0C2C-7B48-EFE09DA2A258}"/>
              </a:ext>
            </a:extLst>
          </p:cNvPr>
          <p:cNvSpPr txBox="1"/>
          <p:nvPr/>
        </p:nvSpPr>
        <p:spPr>
          <a:xfrm>
            <a:off x="405007" y="1079140"/>
            <a:ext cx="10747332" cy="2062103"/>
          </a:xfrm>
          <a:prstGeom prst="rect">
            <a:avLst/>
          </a:prstGeom>
          <a:noFill/>
        </p:spPr>
        <p:txBody>
          <a:bodyPr wrap="square" rtlCol="0">
            <a:spAutoFit/>
          </a:bodyPr>
          <a:lstStyle/>
          <a:p>
            <a:pPr marL="285750" indent="-285750" rtl="0">
              <a:spcBef>
                <a:spcPts val="0"/>
              </a:spcBef>
              <a:spcAft>
                <a:spcPts val="0"/>
              </a:spcAft>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After performing outlier detection using the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DBscan</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method we have detected 87354 rows with outliers and are left with 42803 rows and 33 columns. The results are not optimal, so we went ahead and tried other methods.</a:t>
            </a:r>
          </a:p>
          <a:p>
            <a:pPr rtl="0">
              <a:spcBef>
                <a:spcPts val="0"/>
              </a:spcBef>
              <a:spcAft>
                <a:spcPts val="0"/>
              </a:spcAft>
            </a:pPr>
            <a:endParaRPr lang="en-US" sz="1600" b="0" dirty="0">
              <a:effectLst/>
              <a:latin typeface="Times New Roman" panose="02020603050405020304" pitchFamily="18" charset="0"/>
              <a:cs typeface="Times New Roman" panose="02020603050405020304" pitchFamily="18" charset="0"/>
            </a:endParaRPr>
          </a:p>
          <a:p>
            <a:pPr marL="285750" indent="-285750" rtl="0">
              <a:spcBef>
                <a:spcPts val="0"/>
              </a:spcBef>
              <a:spcAft>
                <a:spcPts val="0"/>
              </a:spcAft>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After performing outlier detection using the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IsolationForest</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method the results are better than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DBscan</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with 1302 outliers, 128855 rows, and 33 columns. However, we tried one more method to see if we have better results.</a:t>
            </a:r>
          </a:p>
          <a:p>
            <a:pPr rtl="0">
              <a:spcBef>
                <a:spcPts val="0"/>
              </a:spcBef>
              <a:spcAft>
                <a:spcPts val="0"/>
              </a:spcAft>
            </a:pPr>
            <a:endParaRPr lang="en-US" sz="1600" b="0" dirty="0">
              <a:effectLst/>
              <a:latin typeface="Times New Roman" panose="02020603050405020304" pitchFamily="18" charset="0"/>
              <a:cs typeface="Times New Roman" panose="02020603050405020304" pitchFamily="18" charset="0"/>
            </a:endParaRPr>
          </a:p>
          <a:p>
            <a:pPr marL="285750" indent="-285750" rtl="0">
              <a:spcBef>
                <a:spcPts val="0"/>
              </a:spcBef>
              <a:spcAft>
                <a:spcPts val="0"/>
              </a:spcAft>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The Local Outlier Factor method has detected 1302 outliers which is equal to the outliers from Isolation forest method. We decided to go ahead with the Local Outlier factor method for the analysis.</a:t>
            </a:r>
            <a:endParaRPr lang="en-US" dirty="0"/>
          </a:p>
        </p:txBody>
      </p:sp>
    </p:spTree>
    <p:extLst>
      <p:ext uri="{BB962C8B-B14F-4D97-AF65-F5344CB8AC3E}">
        <p14:creationId xmlns:p14="http://schemas.microsoft.com/office/powerpoint/2010/main" val="1490107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100A64-5BB0-A195-8419-C89A4532837C}"/>
              </a:ext>
            </a:extLst>
          </p:cNvPr>
          <p:cNvSpPr>
            <a:spLocks noGrp="1"/>
          </p:cNvSpPr>
          <p:nvPr>
            <p:ph type="title"/>
          </p:nvPr>
        </p:nvSpPr>
        <p:spPr>
          <a:xfrm>
            <a:off x="686834" y="1153572"/>
            <a:ext cx="3200400" cy="4461163"/>
          </a:xfrm>
        </p:spPr>
        <p:txBody>
          <a:bodyPr>
            <a:normAutofit/>
          </a:bodyPr>
          <a:lstStyle/>
          <a:p>
            <a:r>
              <a:rPr lang="en-US" b="1" i="0" u="none" strike="noStrike" dirty="0">
                <a:solidFill>
                  <a:schemeClr val="accent1"/>
                </a:solidFill>
                <a:effectLst/>
                <a:latin typeface="Encode Sans Semi Condensed"/>
              </a:rPr>
              <a:t>Feature selection:</a:t>
            </a:r>
            <a:endParaRPr lang="en-US" dirty="0">
              <a:solidFill>
                <a:schemeClr val="accent1"/>
              </a:solidFill>
            </a:endParaRPr>
          </a:p>
        </p:txBody>
      </p:sp>
      <p:sp>
        <p:nvSpPr>
          <p:cNvPr id="15" name="Arc 1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9FD4C46-00C9-073D-79CC-947E534C7BF1}"/>
              </a:ext>
            </a:extLst>
          </p:cNvPr>
          <p:cNvSpPr>
            <a:spLocks noGrp="1"/>
          </p:cNvSpPr>
          <p:nvPr>
            <p:ph idx="1"/>
          </p:nvPr>
        </p:nvSpPr>
        <p:spPr>
          <a:xfrm>
            <a:off x="4447308" y="829339"/>
            <a:ext cx="6906491" cy="5585619"/>
          </a:xfrm>
        </p:spPr>
        <p:txBody>
          <a:bodyPr anchor="ctr">
            <a:normAutofit/>
          </a:bodyPr>
          <a:lstStyle/>
          <a:p>
            <a:pPr marL="0" indent="0" rtl="0">
              <a:spcBef>
                <a:spcPts val="0"/>
              </a:spcBef>
              <a:spcAft>
                <a:spcPts val="600"/>
              </a:spcAft>
              <a:buNone/>
            </a:pPr>
            <a:r>
              <a:rPr lang="en-US" sz="2400" b="0" i="0" u="none" strike="noStrike" dirty="0">
                <a:effectLst/>
                <a:latin typeface="Times New Roman" panose="02020603050405020304" pitchFamily="18" charset="0"/>
              </a:rPr>
              <a:t>After performing and understanding the results of feature selection we have decided to take only the columns with mutual info greater than 0.003 into consideration. In doing so we ended up with 'h1_glucose_max', 'h1_glucose_min', 'd1_glucose_min', 'd1_bun_max', '</a:t>
            </a:r>
            <a:r>
              <a:rPr lang="en-US" sz="2400" b="0" i="0" u="none" strike="noStrike" dirty="0" err="1">
                <a:effectLst/>
                <a:latin typeface="Times New Roman" panose="02020603050405020304" pitchFamily="18" charset="0"/>
              </a:rPr>
              <a:t>bmi</a:t>
            </a:r>
            <a:r>
              <a:rPr lang="en-US" sz="2400" b="0" i="0" u="none" strike="noStrike" dirty="0">
                <a:effectLst/>
                <a:latin typeface="Times New Roman" panose="02020603050405020304" pitchFamily="18" charset="0"/>
              </a:rPr>
              <a:t>', '</a:t>
            </a:r>
            <a:r>
              <a:rPr lang="en-US" sz="2400" b="0" i="0" u="none" strike="noStrike" dirty="0" err="1">
                <a:effectLst/>
                <a:latin typeface="Times New Roman" panose="02020603050405020304" pitchFamily="18" charset="0"/>
              </a:rPr>
              <a:t>gcs_eyes_apache</a:t>
            </a:r>
            <a:r>
              <a:rPr lang="en-US" sz="2400" b="0" i="0" u="none" strike="noStrike" dirty="0">
                <a:effectLst/>
                <a:latin typeface="Times New Roman" panose="02020603050405020304" pitchFamily="18" charset="0"/>
              </a:rPr>
              <a:t>', 'd1_bun_min', '</a:t>
            </a:r>
            <a:r>
              <a:rPr lang="en-US" sz="2400" b="0" i="0" u="none" strike="noStrike" dirty="0" err="1">
                <a:effectLst/>
                <a:latin typeface="Times New Roman" panose="02020603050405020304" pitchFamily="18" charset="0"/>
              </a:rPr>
              <a:t>creatinine_apache</a:t>
            </a:r>
            <a:r>
              <a:rPr lang="en-US" sz="2400" b="0" i="0" u="none" strike="noStrike" dirty="0">
                <a:effectLst/>
                <a:latin typeface="Times New Roman" panose="02020603050405020304" pitchFamily="18" charset="0"/>
              </a:rPr>
              <a:t>', 'weight', '</a:t>
            </a:r>
            <a:r>
              <a:rPr lang="en-US" sz="2400" b="0" i="0" u="none" strike="noStrike" dirty="0" err="1">
                <a:effectLst/>
                <a:latin typeface="Times New Roman" panose="02020603050405020304" pitchFamily="18" charset="0"/>
              </a:rPr>
              <a:t>gcs_motor_apache</a:t>
            </a:r>
            <a:r>
              <a:rPr lang="en-US" sz="2400" b="0" i="0" u="none" strike="noStrike" dirty="0">
                <a:effectLst/>
                <a:latin typeface="Times New Roman" panose="02020603050405020304" pitchFamily="18" charset="0"/>
              </a:rPr>
              <a:t>', 'd1_bilirubin_min', 'gender', 'd1_bilirubin_max', 'ethnicity', 'age', 'd1_albumin_min', 'd1_albumin_max', '</a:t>
            </a:r>
            <a:r>
              <a:rPr lang="en-US" sz="2400" b="0" i="0" u="none" strike="noStrike" dirty="0" err="1">
                <a:effectLst/>
                <a:latin typeface="Times New Roman" panose="02020603050405020304" pitchFamily="18" charset="0"/>
              </a:rPr>
              <a:t>icu_type</a:t>
            </a:r>
            <a:r>
              <a:rPr lang="en-US" sz="2400" b="0" i="0" u="none" strike="noStrike" dirty="0">
                <a:effectLst/>
                <a:latin typeface="Times New Roman" panose="02020603050405020304" pitchFamily="18" charset="0"/>
              </a:rPr>
              <a:t>', 'h1_temp_max', 'd1_hco3_min', 'd1_potassium_max', 'd1_sodium_min', 'h1_spo2_max', 'd1_potassium_min' columns that we will use in further analysis.</a:t>
            </a:r>
            <a:br>
              <a:rPr lang="en-US" sz="2400" b="0" dirty="0">
                <a:effectLst/>
              </a:rPr>
            </a:br>
            <a:endParaRPr lang="en-US" sz="2400" dirty="0"/>
          </a:p>
        </p:txBody>
      </p:sp>
    </p:spTree>
    <p:extLst>
      <p:ext uri="{BB962C8B-B14F-4D97-AF65-F5344CB8AC3E}">
        <p14:creationId xmlns:p14="http://schemas.microsoft.com/office/powerpoint/2010/main" val="1835299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68" name="Rectangle 1127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9"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13DA544-4F82-A514-1853-4ED665FA1768}"/>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b="1" dirty="0"/>
              <a:t>Training data</a:t>
            </a:r>
          </a:p>
        </p:txBody>
      </p:sp>
      <p:pic>
        <p:nvPicPr>
          <p:cNvPr id="2" name="Picture 5">
            <a:extLst>
              <a:ext uri="{FF2B5EF4-FFF2-40B4-BE49-F238E27FC236}">
                <a16:creationId xmlns:a16="http://schemas.microsoft.com/office/drawing/2014/main" id="{80287D71-C286-B2C8-3066-3B5720ADCF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6343" y="2785626"/>
            <a:ext cx="4673506" cy="9117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87E7BAA-6BF1-062A-9033-82125C7647F4}"/>
              </a:ext>
            </a:extLst>
          </p:cNvPr>
          <p:cNvSpPr txBox="1"/>
          <p:nvPr/>
        </p:nvSpPr>
        <p:spPr>
          <a:xfrm>
            <a:off x="5079208" y="2200614"/>
            <a:ext cx="2228687" cy="447045"/>
          </a:xfrm>
          <a:prstGeom prst="rect">
            <a:avLst/>
          </a:prstGeom>
          <a:noFill/>
        </p:spPr>
        <p:txBody>
          <a:bodyPr wrap="none" rtlCol="0">
            <a:spAutoFit/>
          </a:bodyPr>
          <a:lstStyle/>
          <a:p>
            <a:pPr defTabSz="1170798">
              <a:spcAft>
                <a:spcPts val="792"/>
              </a:spcAft>
            </a:pPr>
            <a:r>
              <a:rPr lang="en-US" sz="2305" kern="1200" err="1">
                <a:solidFill>
                  <a:schemeClr val="tx1"/>
                </a:solidFill>
                <a:latin typeface="+mn-lt"/>
                <a:ea typeface="+mn-ea"/>
                <a:cs typeface="+mn-cs"/>
              </a:rPr>
              <a:t>Upsampling</a:t>
            </a:r>
            <a:r>
              <a:rPr lang="en-US" sz="2305" kern="1200">
                <a:solidFill>
                  <a:schemeClr val="tx1"/>
                </a:solidFill>
                <a:latin typeface="+mn-lt"/>
                <a:ea typeface="+mn-ea"/>
                <a:cs typeface="+mn-cs"/>
              </a:rPr>
              <a:t> Data</a:t>
            </a:r>
            <a:endParaRPr lang="en-US"/>
          </a:p>
        </p:txBody>
      </p:sp>
      <p:pic>
        <p:nvPicPr>
          <p:cNvPr id="4" name="Picture 2">
            <a:extLst>
              <a:ext uri="{FF2B5EF4-FFF2-40B4-BE49-F238E27FC236}">
                <a16:creationId xmlns:a16="http://schemas.microsoft.com/office/drawing/2014/main" id="{AD67BAD6-6304-DD75-77E0-2722EB29A1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6343" y="4714260"/>
            <a:ext cx="6040642" cy="122115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9107AF9-B681-FF9B-FBDB-F77FB5344661}"/>
              </a:ext>
            </a:extLst>
          </p:cNvPr>
          <p:cNvSpPr txBox="1"/>
          <p:nvPr/>
        </p:nvSpPr>
        <p:spPr>
          <a:xfrm>
            <a:off x="4995327" y="4122919"/>
            <a:ext cx="2655407" cy="447045"/>
          </a:xfrm>
          <a:prstGeom prst="rect">
            <a:avLst/>
          </a:prstGeom>
          <a:noFill/>
        </p:spPr>
        <p:txBody>
          <a:bodyPr wrap="none" rtlCol="0">
            <a:spAutoFit/>
          </a:bodyPr>
          <a:lstStyle/>
          <a:p>
            <a:pPr defTabSz="1170798">
              <a:spcAft>
                <a:spcPts val="792"/>
              </a:spcAft>
            </a:pPr>
            <a:r>
              <a:rPr lang="en-US" sz="2305" kern="1200" dirty="0">
                <a:solidFill>
                  <a:schemeClr val="tx1"/>
                </a:solidFill>
                <a:latin typeface="+mn-lt"/>
                <a:ea typeface="+mn-ea"/>
                <a:cs typeface="+mn-cs"/>
              </a:rPr>
              <a:t> </a:t>
            </a:r>
            <a:r>
              <a:rPr lang="en-US" sz="2305" kern="1200" dirty="0" err="1">
                <a:solidFill>
                  <a:schemeClr val="tx1"/>
                </a:solidFill>
                <a:latin typeface="+mn-lt"/>
                <a:ea typeface="+mn-ea"/>
                <a:cs typeface="+mn-cs"/>
              </a:rPr>
              <a:t>Downsampling</a:t>
            </a:r>
            <a:r>
              <a:rPr lang="en-US" sz="2305" kern="1200" dirty="0">
                <a:solidFill>
                  <a:schemeClr val="tx1"/>
                </a:solidFill>
                <a:latin typeface="+mn-lt"/>
                <a:ea typeface="+mn-ea"/>
                <a:cs typeface="+mn-cs"/>
              </a:rPr>
              <a:t> Data</a:t>
            </a:r>
            <a:endParaRPr lang="en-US" dirty="0"/>
          </a:p>
        </p:txBody>
      </p:sp>
      <p:pic>
        <p:nvPicPr>
          <p:cNvPr id="11266" name="Picture 2">
            <a:extLst>
              <a:ext uri="{FF2B5EF4-FFF2-40B4-BE49-F238E27FC236}">
                <a16:creationId xmlns:a16="http://schemas.microsoft.com/office/drawing/2014/main" id="{7610E703-20CF-7F89-A317-F01FE7B71F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6343" y="998945"/>
            <a:ext cx="4884616" cy="928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011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80" name="Rectangle 718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485F1FF-C0A8-E07A-8003-926D23BBD77C}"/>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b="1" dirty="0" err="1"/>
              <a:t>Sklearn</a:t>
            </a:r>
            <a:r>
              <a:rPr lang="en-US" sz="2200" b="1" dirty="0"/>
              <a:t> </a:t>
            </a:r>
            <a:r>
              <a:rPr lang="en-US" sz="2200" b="1" dirty="0" err="1"/>
              <a:t>accuracy_score</a:t>
            </a:r>
            <a:endParaRPr lang="en-US" sz="2200" dirty="0"/>
          </a:p>
        </p:txBody>
      </p:sp>
      <p:pic>
        <p:nvPicPr>
          <p:cNvPr id="7170" name="Picture 2">
            <a:extLst>
              <a:ext uri="{FF2B5EF4-FFF2-40B4-BE49-F238E27FC236}">
                <a16:creationId xmlns:a16="http://schemas.microsoft.com/office/drawing/2014/main" id="{FB3178DF-F694-A8C7-4640-49F89DB529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5002" y="1066673"/>
            <a:ext cx="4056928" cy="8199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B8CC515-38E8-4406-516A-A43E49211D60}"/>
              </a:ext>
            </a:extLst>
          </p:cNvPr>
          <p:cNvSpPr txBox="1"/>
          <p:nvPr/>
        </p:nvSpPr>
        <p:spPr>
          <a:xfrm>
            <a:off x="4541561" y="2038155"/>
            <a:ext cx="5524961" cy="282385"/>
          </a:xfrm>
          <a:prstGeom prst="rect">
            <a:avLst/>
          </a:prstGeom>
          <a:noFill/>
        </p:spPr>
        <p:txBody>
          <a:bodyPr wrap="square" rtlCol="0">
            <a:spAutoFit/>
          </a:bodyPr>
          <a:lstStyle/>
          <a:p>
            <a:pPr defTabSz="627278">
              <a:spcAft>
                <a:spcPts val="420"/>
              </a:spcAft>
            </a:pPr>
            <a:r>
              <a:rPr lang="en-US" sz="1235" b="1" kern="1200" dirty="0" err="1">
                <a:solidFill>
                  <a:srgbClr val="000000"/>
                </a:solidFill>
                <a:latin typeface="Times New Roman" panose="02020603050405020304" pitchFamily="18" charset="0"/>
                <a:ea typeface="+mn-ea"/>
                <a:cs typeface="+mn-cs"/>
              </a:rPr>
              <a:t>KNeighborsClassifier</a:t>
            </a:r>
            <a:r>
              <a:rPr lang="en-US" sz="1235" b="1" kern="1200" dirty="0">
                <a:solidFill>
                  <a:srgbClr val="000000"/>
                </a:solidFill>
                <a:latin typeface="Times New Roman" panose="02020603050405020304" pitchFamily="18" charset="0"/>
                <a:ea typeface="+mn-ea"/>
                <a:cs typeface="+mn-cs"/>
              </a:rPr>
              <a:t>, SVM, </a:t>
            </a:r>
            <a:r>
              <a:rPr lang="en-US" sz="1235" b="1" kern="1200" dirty="0" err="1">
                <a:solidFill>
                  <a:srgbClr val="000000"/>
                </a:solidFill>
                <a:latin typeface="Times New Roman" panose="02020603050405020304" pitchFamily="18" charset="0"/>
                <a:ea typeface="+mn-ea"/>
                <a:cs typeface="+mn-cs"/>
              </a:rPr>
              <a:t>DecisionTreeClassifier</a:t>
            </a:r>
            <a:r>
              <a:rPr lang="en-US" sz="1235" b="1" kern="1200" dirty="0">
                <a:solidFill>
                  <a:srgbClr val="000000"/>
                </a:solidFill>
                <a:latin typeface="Times New Roman" panose="02020603050405020304" pitchFamily="18" charset="0"/>
                <a:ea typeface="+mn-ea"/>
                <a:cs typeface="+mn-cs"/>
              </a:rPr>
              <a:t>, and </a:t>
            </a:r>
            <a:r>
              <a:rPr lang="en-US" sz="1235" b="1" kern="1200" dirty="0" err="1">
                <a:solidFill>
                  <a:srgbClr val="000000"/>
                </a:solidFill>
                <a:latin typeface="Times New Roman" panose="02020603050405020304" pitchFamily="18" charset="0"/>
                <a:ea typeface="+mn-ea"/>
                <a:cs typeface="+mn-cs"/>
              </a:rPr>
              <a:t>SGDClassifier</a:t>
            </a:r>
            <a:endParaRPr lang="en-US" dirty="0"/>
          </a:p>
        </p:txBody>
      </p:sp>
      <p:pic>
        <p:nvPicPr>
          <p:cNvPr id="7172" name="Picture 4">
            <a:extLst>
              <a:ext uri="{FF2B5EF4-FFF2-40B4-BE49-F238E27FC236}">
                <a16:creationId xmlns:a16="http://schemas.microsoft.com/office/drawing/2014/main" id="{544D58B8-63D9-282E-A6C7-A62564A365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5002" y="2547058"/>
            <a:ext cx="6903720" cy="4761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E61BDC6-BF90-8E89-1BE1-3611085E5265}"/>
              </a:ext>
            </a:extLst>
          </p:cNvPr>
          <p:cNvSpPr txBox="1"/>
          <p:nvPr/>
        </p:nvSpPr>
        <p:spPr>
          <a:xfrm>
            <a:off x="4591369" y="3252340"/>
            <a:ext cx="2340917" cy="282385"/>
          </a:xfrm>
          <a:prstGeom prst="rect">
            <a:avLst/>
          </a:prstGeom>
          <a:noFill/>
        </p:spPr>
        <p:txBody>
          <a:bodyPr wrap="square" rtlCol="0">
            <a:spAutoFit/>
          </a:bodyPr>
          <a:lstStyle/>
          <a:p>
            <a:pPr defTabSz="627278">
              <a:spcAft>
                <a:spcPts val="420"/>
              </a:spcAft>
            </a:pPr>
            <a:r>
              <a:rPr lang="en-US" sz="1235" b="1" kern="1200" dirty="0">
                <a:solidFill>
                  <a:srgbClr val="000000"/>
                </a:solidFill>
                <a:latin typeface="Times New Roman" panose="02020603050405020304" pitchFamily="18" charset="0"/>
                <a:ea typeface="+mn-ea"/>
                <a:cs typeface="+mn-cs"/>
              </a:rPr>
              <a:t>Best features using SVC</a:t>
            </a:r>
            <a:endParaRPr lang="en-US" sz="1235" kern="1200" dirty="0">
              <a:solidFill>
                <a:schemeClr val="tx1"/>
              </a:solidFill>
              <a:latin typeface="+mn-lt"/>
              <a:ea typeface="+mn-ea"/>
              <a:cs typeface="+mn-cs"/>
            </a:endParaRPr>
          </a:p>
        </p:txBody>
      </p:sp>
      <p:pic>
        <p:nvPicPr>
          <p:cNvPr id="7174" name="Picture 6">
            <a:extLst>
              <a:ext uri="{FF2B5EF4-FFF2-40B4-BE49-F238E27FC236}">
                <a16:creationId xmlns:a16="http://schemas.microsoft.com/office/drawing/2014/main" id="{E89B46B1-D3C7-9356-5A77-33EF9D54B3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060" y="3708859"/>
            <a:ext cx="5528266" cy="326229"/>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a:extLst>
              <a:ext uri="{FF2B5EF4-FFF2-40B4-BE49-F238E27FC236}">
                <a16:creationId xmlns:a16="http://schemas.microsoft.com/office/drawing/2014/main" id="{5EC8D65A-DDFC-F8E7-54E9-8EC28B817A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060" y="4299062"/>
            <a:ext cx="1613513" cy="29977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889E567-695B-C776-8347-1535FEF0EF2F}"/>
              </a:ext>
            </a:extLst>
          </p:cNvPr>
          <p:cNvSpPr txBox="1"/>
          <p:nvPr/>
        </p:nvSpPr>
        <p:spPr>
          <a:xfrm>
            <a:off x="4591369" y="4720770"/>
            <a:ext cx="5661765" cy="1200329"/>
          </a:xfrm>
          <a:prstGeom prst="rect">
            <a:avLst/>
          </a:prstGeom>
          <a:noFill/>
        </p:spPr>
        <p:txBody>
          <a:bodyPr wrap="square" rtlCol="0">
            <a:spAutoFit/>
          </a:bodyPr>
          <a:lstStyle/>
          <a:p>
            <a:r>
              <a:rPr lang="en-US" dirty="0"/>
              <a:t>Support Vector Machine Algorithm (SVM) seems to be a good model to predict the disease diabetes mellitus for the patients. The accuracy of the model is around 76% which is pretty good to be considered.</a:t>
            </a:r>
          </a:p>
        </p:txBody>
      </p:sp>
    </p:spTree>
    <p:extLst>
      <p:ext uri="{BB962C8B-B14F-4D97-AF65-F5344CB8AC3E}">
        <p14:creationId xmlns:p14="http://schemas.microsoft.com/office/powerpoint/2010/main" val="3054994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15" name="Rectangle 8204">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216" name="Rectangle 8206">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DEDEDE"/>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63B83FA2-7699-9A16-00F7-081E0C29516B}"/>
              </a:ext>
            </a:extLst>
          </p:cNvPr>
          <p:cNvSpPr txBox="1"/>
          <p:nvPr/>
        </p:nvSpPr>
        <p:spPr>
          <a:xfrm>
            <a:off x="2103121" y="310343"/>
            <a:ext cx="7985759" cy="86882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b="1" dirty="0">
                <a:solidFill>
                  <a:schemeClr val="accent1"/>
                </a:solidFill>
                <a:latin typeface="Times New Roman" panose="02020603050405020304" pitchFamily="18" charset="0"/>
                <a:cs typeface="Times New Roman" panose="02020603050405020304" pitchFamily="18" charset="0"/>
              </a:rPr>
              <a:t>Confusion Matrix</a:t>
            </a:r>
          </a:p>
        </p:txBody>
      </p:sp>
      <p:sp>
        <p:nvSpPr>
          <p:cNvPr id="8217" name="Rectangle: Rounded Corners 8208">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pic>
        <p:nvPicPr>
          <p:cNvPr id="8196" name="Picture 4" descr="Chart, treemap chart&#10;&#10;Description automatically generated">
            <a:extLst>
              <a:ext uri="{FF2B5EF4-FFF2-40B4-BE49-F238E27FC236}">
                <a16:creationId xmlns:a16="http://schemas.microsoft.com/office/drawing/2014/main" id="{B3FFA109-08E3-2888-EC4B-536D0C24181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7733" y="2139484"/>
            <a:ext cx="4851806" cy="4096512"/>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Treemap chart&#10;&#10;Description automatically generated">
            <a:extLst>
              <a:ext uri="{FF2B5EF4-FFF2-40B4-BE49-F238E27FC236}">
                <a16:creationId xmlns:a16="http://schemas.microsoft.com/office/drawing/2014/main" id="{05FF790D-ED34-E481-27F2-6385357260C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582463" y="2139484"/>
            <a:ext cx="4851806"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861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BB17B80F-CC4E-44FC-336D-5AD4EDF7D5E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465" r="8819" b="-1"/>
          <a:stretch/>
        </p:blipFill>
        <p:spPr>
          <a:xfrm>
            <a:off x="115886" y="1339464"/>
            <a:ext cx="5980114" cy="4196271"/>
          </a:xfrm>
          <a:custGeom>
            <a:avLst/>
            <a:gdLst/>
            <a:ahLst/>
            <a:cxnLst/>
            <a:rect l="l" t="t" r="r" b="b"/>
            <a:pathLst>
              <a:path w="6005375" h="4196281">
                <a:moveTo>
                  <a:pt x="0" y="0"/>
                </a:moveTo>
                <a:lnTo>
                  <a:pt x="6000673" y="0"/>
                </a:lnTo>
                <a:lnTo>
                  <a:pt x="5998730" y="19709"/>
                </a:lnTo>
                <a:cubicBezTo>
                  <a:pt x="6001245" y="280059"/>
                  <a:pt x="5986414" y="540409"/>
                  <a:pt x="5999656" y="800631"/>
                </a:cubicBezTo>
                <a:cubicBezTo>
                  <a:pt x="6009854" y="1001996"/>
                  <a:pt x="6003364" y="1203233"/>
                  <a:pt x="5999656" y="1404471"/>
                </a:cubicBezTo>
                <a:cubicBezTo>
                  <a:pt x="5992506" y="1790420"/>
                  <a:pt x="6003364" y="2175860"/>
                  <a:pt x="5998730" y="2561300"/>
                </a:cubicBezTo>
                <a:cubicBezTo>
                  <a:pt x="5996744" y="2732154"/>
                  <a:pt x="5998994" y="2902754"/>
                  <a:pt x="6003364" y="3073609"/>
                </a:cubicBezTo>
                <a:cubicBezTo>
                  <a:pt x="6009720" y="3317560"/>
                  <a:pt x="5999922" y="3561638"/>
                  <a:pt x="5989196" y="3805463"/>
                </a:cubicBezTo>
                <a:cubicBezTo>
                  <a:pt x="5985594" y="3872508"/>
                  <a:pt x="5984647" y="3939633"/>
                  <a:pt x="5986348" y="4006695"/>
                </a:cubicBezTo>
                <a:lnTo>
                  <a:pt x="5997254" y="4174633"/>
                </a:lnTo>
                <a:lnTo>
                  <a:pt x="5951600" y="4176620"/>
                </a:lnTo>
                <a:cubicBezTo>
                  <a:pt x="5886701" y="4176651"/>
                  <a:pt x="5821787" y="4174749"/>
                  <a:pt x="5756904" y="4173480"/>
                </a:cubicBezTo>
                <a:cubicBezTo>
                  <a:pt x="5518558" y="4169040"/>
                  <a:pt x="5280085" y="4173480"/>
                  <a:pt x="5042246" y="4150774"/>
                </a:cubicBezTo>
                <a:cubicBezTo>
                  <a:pt x="4977617" y="4144622"/>
                  <a:pt x="4912545" y="4140690"/>
                  <a:pt x="4847599" y="4141467"/>
                </a:cubicBezTo>
                <a:cubicBezTo>
                  <a:pt x="4782654" y="4142244"/>
                  <a:pt x="4717834" y="4147730"/>
                  <a:pt x="4653712" y="4160414"/>
                </a:cubicBezTo>
                <a:cubicBezTo>
                  <a:pt x="4446570" y="4200625"/>
                  <a:pt x="4238795" y="4203162"/>
                  <a:pt x="4029496" y="4186925"/>
                </a:cubicBezTo>
                <a:cubicBezTo>
                  <a:pt x="3943620" y="4180203"/>
                  <a:pt x="3857745" y="4169040"/>
                  <a:pt x="3771488" y="4171196"/>
                </a:cubicBezTo>
                <a:cubicBezTo>
                  <a:pt x="3623584" y="4175129"/>
                  <a:pt x="3475553" y="4167137"/>
                  <a:pt x="3327522" y="4169167"/>
                </a:cubicBezTo>
                <a:cubicBezTo>
                  <a:pt x="3323527" y="4169738"/>
                  <a:pt x="3319442" y="4169205"/>
                  <a:pt x="3315726" y="4167645"/>
                </a:cubicBezTo>
                <a:cubicBezTo>
                  <a:pt x="3278940" y="4142402"/>
                  <a:pt x="3238602" y="4152169"/>
                  <a:pt x="3200548" y="4158765"/>
                </a:cubicBezTo>
                <a:cubicBezTo>
                  <a:pt x="3074081" y="4180710"/>
                  <a:pt x="2947741" y="4191492"/>
                  <a:pt x="2819245" y="4174494"/>
                </a:cubicBezTo>
                <a:cubicBezTo>
                  <a:pt x="2696545" y="4156698"/>
                  <a:pt x="2572095" y="4154478"/>
                  <a:pt x="2448850" y="4167898"/>
                </a:cubicBezTo>
                <a:cubicBezTo>
                  <a:pt x="2279382" y="4187687"/>
                  <a:pt x="2110548" y="4183501"/>
                  <a:pt x="1941461" y="4167898"/>
                </a:cubicBezTo>
                <a:cubicBezTo>
                  <a:pt x="1872836" y="4161556"/>
                  <a:pt x="1803197" y="4150774"/>
                  <a:pt x="1735207" y="4166630"/>
                </a:cubicBezTo>
                <a:cubicBezTo>
                  <a:pt x="1651488" y="4186038"/>
                  <a:pt x="1568022" y="4179695"/>
                  <a:pt x="1484049" y="4175382"/>
                </a:cubicBezTo>
                <a:cubicBezTo>
                  <a:pt x="1377751" y="4169801"/>
                  <a:pt x="1271707" y="4153692"/>
                  <a:pt x="1165028" y="4166376"/>
                </a:cubicBezTo>
                <a:cubicBezTo>
                  <a:pt x="1115684" y="4172211"/>
                  <a:pt x="1066721" y="4181471"/>
                  <a:pt x="1016743" y="4179061"/>
                </a:cubicBezTo>
                <a:cubicBezTo>
                  <a:pt x="878480" y="4172719"/>
                  <a:pt x="740343" y="4165235"/>
                  <a:pt x="601825" y="4166376"/>
                </a:cubicBezTo>
                <a:cubicBezTo>
                  <a:pt x="543856" y="4166757"/>
                  <a:pt x="486267" y="4168659"/>
                  <a:pt x="428552" y="4172845"/>
                </a:cubicBezTo>
                <a:cubicBezTo>
                  <a:pt x="320858" y="4180710"/>
                  <a:pt x="213545" y="4170055"/>
                  <a:pt x="106233" y="4166249"/>
                </a:cubicBezTo>
                <a:lnTo>
                  <a:pt x="0" y="4171008"/>
                </a:lnTo>
                <a:close/>
              </a:path>
            </a:pathLst>
          </a:custGeom>
        </p:spPr>
      </p:pic>
      <p:pic>
        <p:nvPicPr>
          <p:cNvPr id="3" name="Picture 2" descr="A screenshot of a computer&#10;&#10;Description automatically generated">
            <a:extLst>
              <a:ext uri="{FF2B5EF4-FFF2-40B4-BE49-F238E27FC236}">
                <a16:creationId xmlns:a16="http://schemas.microsoft.com/office/drawing/2014/main" id="{D8D870C0-76B6-4B9F-29F7-F2EDE32A7BF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585" r="1509" b="1"/>
          <a:stretch/>
        </p:blipFill>
        <p:spPr>
          <a:xfrm>
            <a:off x="5974915" y="1330864"/>
            <a:ext cx="6217085" cy="4187672"/>
          </a:xfrm>
          <a:custGeom>
            <a:avLst/>
            <a:gdLst/>
            <a:ahLst/>
            <a:cxnLst/>
            <a:rect l="l" t="t" r="r" b="b"/>
            <a:pathLst>
              <a:path w="6006950" h="4187672">
                <a:moveTo>
                  <a:pt x="9223" y="0"/>
                </a:moveTo>
                <a:lnTo>
                  <a:pt x="6006950" y="0"/>
                </a:lnTo>
                <a:lnTo>
                  <a:pt x="6006950" y="4169490"/>
                </a:lnTo>
                <a:lnTo>
                  <a:pt x="5787907" y="4174448"/>
                </a:lnTo>
                <a:cubicBezTo>
                  <a:pt x="5713866" y="4173475"/>
                  <a:pt x="5639861" y="4169853"/>
                  <a:pt x="5566029" y="4163587"/>
                </a:cubicBezTo>
                <a:cubicBezTo>
                  <a:pt x="5458843" y="4155595"/>
                  <a:pt x="5350768" y="4144559"/>
                  <a:pt x="5244343" y="4164855"/>
                </a:cubicBezTo>
                <a:cubicBezTo>
                  <a:pt x="5127517" y="4187307"/>
                  <a:pt x="5010817" y="4187434"/>
                  <a:pt x="4892977" y="4181726"/>
                </a:cubicBezTo>
                <a:cubicBezTo>
                  <a:pt x="4792260" y="4176906"/>
                  <a:pt x="4691923" y="4151536"/>
                  <a:pt x="4590445" y="4178301"/>
                </a:cubicBezTo>
                <a:cubicBezTo>
                  <a:pt x="4580348" y="4179772"/>
                  <a:pt x="4570061" y="4179341"/>
                  <a:pt x="4560128" y="4177032"/>
                </a:cubicBezTo>
                <a:cubicBezTo>
                  <a:pt x="4449137" y="4161684"/>
                  <a:pt x="4337384" y="4174242"/>
                  <a:pt x="4226013" y="4169929"/>
                </a:cubicBezTo>
                <a:cubicBezTo>
                  <a:pt x="4174640" y="4167899"/>
                  <a:pt x="4122252" y="4169041"/>
                  <a:pt x="4071513" y="4163587"/>
                </a:cubicBezTo>
                <a:cubicBezTo>
                  <a:pt x="3955067" y="4151156"/>
                  <a:pt x="3838874" y="4144559"/>
                  <a:pt x="3723697" y="4173861"/>
                </a:cubicBezTo>
                <a:cubicBezTo>
                  <a:pt x="3690082" y="4181764"/>
                  <a:pt x="3655732" y="4186013"/>
                  <a:pt x="3621204" y="4186546"/>
                </a:cubicBezTo>
                <a:cubicBezTo>
                  <a:pt x="3508437" y="4190605"/>
                  <a:pt x="3396050" y="4182867"/>
                  <a:pt x="3283664" y="4176525"/>
                </a:cubicBezTo>
                <a:cubicBezTo>
                  <a:pt x="3205652" y="4172085"/>
                  <a:pt x="3127768" y="4162445"/>
                  <a:pt x="3049630" y="4170563"/>
                </a:cubicBezTo>
                <a:cubicBezTo>
                  <a:pt x="3004218" y="4175257"/>
                  <a:pt x="2958427" y="4175257"/>
                  <a:pt x="2913015" y="4170563"/>
                </a:cubicBezTo>
                <a:cubicBezTo>
                  <a:pt x="2829321" y="4160758"/>
                  <a:pt x="2744879" y="4158931"/>
                  <a:pt x="2660842" y="4165109"/>
                </a:cubicBezTo>
                <a:cubicBezTo>
                  <a:pt x="2535390" y="4175891"/>
                  <a:pt x="2410065" y="4184897"/>
                  <a:pt x="2284232" y="4167773"/>
                </a:cubicBezTo>
                <a:cubicBezTo>
                  <a:pt x="2212868" y="4156559"/>
                  <a:pt x="2140312" y="4155240"/>
                  <a:pt x="2068592" y="4163840"/>
                </a:cubicBezTo>
                <a:cubicBezTo>
                  <a:pt x="1897729" y="4187814"/>
                  <a:pt x="1726485" y="4180077"/>
                  <a:pt x="1555241" y="4170183"/>
                </a:cubicBezTo>
                <a:cubicBezTo>
                  <a:pt x="1440824" y="4163460"/>
                  <a:pt x="1325901" y="4151156"/>
                  <a:pt x="1211738" y="4167392"/>
                </a:cubicBezTo>
                <a:cubicBezTo>
                  <a:pt x="1066118" y="4187688"/>
                  <a:pt x="920370" y="4180965"/>
                  <a:pt x="774368" y="4175003"/>
                </a:cubicBezTo>
                <a:cubicBezTo>
                  <a:pt x="667182" y="4170563"/>
                  <a:pt x="559869" y="4157117"/>
                  <a:pt x="452430" y="4173734"/>
                </a:cubicBezTo>
                <a:cubicBezTo>
                  <a:pt x="441369" y="4175244"/>
                  <a:pt x="430117" y="4174115"/>
                  <a:pt x="419576" y="4170436"/>
                </a:cubicBezTo>
                <a:cubicBezTo>
                  <a:pt x="378807" y="4157016"/>
                  <a:pt x="335096" y="4155215"/>
                  <a:pt x="293363" y="4165236"/>
                </a:cubicBezTo>
                <a:cubicBezTo>
                  <a:pt x="216367" y="4182106"/>
                  <a:pt x="139497" y="4189463"/>
                  <a:pt x="61105" y="4174115"/>
                </a:cubicBezTo>
                <a:lnTo>
                  <a:pt x="13323" y="4171265"/>
                </a:lnTo>
                <a:lnTo>
                  <a:pt x="28554" y="3843045"/>
                </a:lnTo>
                <a:cubicBezTo>
                  <a:pt x="30457" y="3722610"/>
                  <a:pt x="27412" y="3602256"/>
                  <a:pt x="15626" y="3482187"/>
                </a:cubicBezTo>
                <a:cubicBezTo>
                  <a:pt x="-847" y="3335690"/>
                  <a:pt x="-4304" y="3188124"/>
                  <a:pt x="5296" y="3041068"/>
                </a:cubicBezTo>
                <a:cubicBezTo>
                  <a:pt x="11786" y="2956911"/>
                  <a:pt x="18539" y="2872754"/>
                  <a:pt x="22776" y="2788472"/>
                </a:cubicBezTo>
                <a:cubicBezTo>
                  <a:pt x="28180" y="2668580"/>
                  <a:pt x="25173" y="2548474"/>
                  <a:pt x="13771" y="2428964"/>
                </a:cubicBezTo>
                <a:cubicBezTo>
                  <a:pt x="4237" y="2337829"/>
                  <a:pt x="3177" y="2246070"/>
                  <a:pt x="10593" y="2154757"/>
                </a:cubicBezTo>
                <a:cubicBezTo>
                  <a:pt x="25690" y="1999286"/>
                  <a:pt x="9931" y="1843813"/>
                  <a:pt x="5032" y="1688466"/>
                </a:cubicBezTo>
                <a:cubicBezTo>
                  <a:pt x="-3577" y="1402691"/>
                  <a:pt x="20393" y="1117045"/>
                  <a:pt x="9666" y="831270"/>
                </a:cubicBezTo>
                <a:cubicBezTo>
                  <a:pt x="3841" y="689908"/>
                  <a:pt x="16420" y="548673"/>
                  <a:pt x="9666" y="407311"/>
                </a:cubicBezTo>
                <a:cubicBezTo>
                  <a:pt x="4105" y="306755"/>
                  <a:pt x="397" y="206200"/>
                  <a:pt x="4105" y="105518"/>
                </a:cubicBezTo>
                <a:cubicBezTo>
                  <a:pt x="5164" y="78059"/>
                  <a:pt x="5826" y="50473"/>
                  <a:pt x="9534" y="23396"/>
                </a:cubicBezTo>
                <a:close/>
              </a:path>
            </a:pathLst>
          </a:custGeom>
        </p:spPr>
      </p:pic>
      <p:sp>
        <p:nvSpPr>
          <p:cNvPr id="2" name="TextBox 1">
            <a:extLst>
              <a:ext uri="{FF2B5EF4-FFF2-40B4-BE49-F238E27FC236}">
                <a16:creationId xmlns:a16="http://schemas.microsoft.com/office/drawing/2014/main" id="{2FA5BE36-B1A1-EFBA-CCEF-5A1DA4E75A7D}"/>
              </a:ext>
            </a:extLst>
          </p:cNvPr>
          <p:cNvSpPr txBox="1"/>
          <p:nvPr/>
        </p:nvSpPr>
        <p:spPr>
          <a:xfrm>
            <a:off x="4654294" y="4562856"/>
            <a:ext cx="6894576" cy="160020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b="1" dirty="0">
                <a:solidFill>
                  <a:srgbClr val="FFFFFF"/>
                </a:solidFill>
                <a:effectLst/>
              </a:rPr>
              <a:t>Hosting the Jupyter Notebook as a Static Webpage</a:t>
            </a:r>
            <a:r>
              <a:rPr lang="en-US" sz="2200" dirty="0">
                <a:solidFill>
                  <a:srgbClr val="FFFFFF"/>
                </a:solidFill>
                <a:effectLst/>
              </a:rPr>
              <a:t> </a:t>
            </a:r>
            <a:endParaRPr lang="en-US" sz="2200" dirty="0">
              <a:solidFill>
                <a:srgbClr val="FFFFFF"/>
              </a:solidFill>
            </a:endParaRPr>
          </a:p>
        </p:txBody>
      </p:sp>
      <p:sp>
        <p:nvSpPr>
          <p:cNvPr id="4" name="TextBox 3">
            <a:extLst>
              <a:ext uri="{FF2B5EF4-FFF2-40B4-BE49-F238E27FC236}">
                <a16:creationId xmlns:a16="http://schemas.microsoft.com/office/drawing/2014/main" id="{30194502-FEAF-87BE-734F-9B0ACE8D79AA}"/>
              </a:ext>
            </a:extLst>
          </p:cNvPr>
          <p:cNvSpPr txBox="1"/>
          <p:nvPr/>
        </p:nvSpPr>
        <p:spPr>
          <a:xfrm>
            <a:off x="3544866" y="317012"/>
            <a:ext cx="6217085" cy="646331"/>
          </a:xfrm>
          <a:prstGeom prst="rect">
            <a:avLst/>
          </a:prstGeom>
          <a:noFill/>
        </p:spPr>
        <p:txBody>
          <a:bodyPr wrap="square" rtlCol="0">
            <a:spAutoFit/>
          </a:bodyPr>
          <a:lstStyle/>
          <a:p>
            <a:pPr>
              <a:spcAft>
                <a:spcPts val="600"/>
              </a:spcAft>
            </a:pPr>
            <a:r>
              <a:rPr lang="en-US" sz="3600" b="1" dirty="0">
                <a:solidFill>
                  <a:schemeClr val="accent1"/>
                </a:solidFill>
                <a:latin typeface="Times New Roman" panose="02020603050405020304" pitchFamily="18" charset="0"/>
                <a:cs typeface="Times New Roman" panose="02020603050405020304" pitchFamily="18" charset="0"/>
              </a:rPr>
              <a:t>Upload HTML file to S3</a:t>
            </a:r>
          </a:p>
        </p:txBody>
      </p:sp>
    </p:spTree>
    <p:extLst>
      <p:ext uri="{BB962C8B-B14F-4D97-AF65-F5344CB8AC3E}">
        <p14:creationId xmlns:p14="http://schemas.microsoft.com/office/powerpoint/2010/main" val="4044541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EEBB690-770E-2ECF-F83D-75D13EA73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70051" y="143864"/>
            <a:ext cx="5335324" cy="2905170"/>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9FB9916F-670B-3446-3504-61753892AF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1367" y="3675274"/>
            <a:ext cx="5164747" cy="2760560"/>
          </a:xfrm>
          <a:prstGeom prst="rect">
            <a:avLst/>
          </a:prstGeom>
        </p:spPr>
      </p:pic>
      <p:sp>
        <p:nvSpPr>
          <p:cNvPr id="13" name="Rectangle 8">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F3E407A-F5CB-9C24-3E0D-B224A5B2A69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70051" y="3383280"/>
            <a:ext cx="5426764" cy="3052554"/>
          </a:xfrm>
          <a:prstGeom prst="rect">
            <a:avLst/>
          </a:prstGeom>
        </p:spPr>
      </p:pic>
      <p:sp>
        <p:nvSpPr>
          <p:cNvPr id="5" name="TextBox 4">
            <a:extLst>
              <a:ext uri="{FF2B5EF4-FFF2-40B4-BE49-F238E27FC236}">
                <a16:creationId xmlns:a16="http://schemas.microsoft.com/office/drawing/2014/main" id="{B18DA471-92BD-5BBA-5EB0-5EF2FB67DBF1}"/>
              </a:ext>
            </a:extLst>
          </p:cNvPr>
          <p:cNvSpPr txBox="1"/>
          <p:nvPr/>
        </p:nvSpPr>
        <p:spPr>
          <a:xfrm>
            <a:off x="1034090" y="603266"/>
            <a:ext cx="4802024" cy="1754326"/>
          </a:xfrm>
          <a:prstGeom prst="rect">
            <a:avLst/>
          </a:prstGeom>
          <a:noFill/>
        </p:spPr>
        <p:txBody>
          <a:bodyPr wrap="square" rtlCol="0">
            <a:spAutoFit/>
          </a:bodyPr>
          <a:lstStyle/>
          <a:p>
            <a:r>
              <a:rPr lang="en-US" sz="3600" b="1" dirty="0">
                <a:solidFill>
                  <a:schemeClr val="accent1"/>
                </a:solidFill>
                <a:latin typeface="Times New Roman" panose="02020603050405020304" pitchFamily="18" charset="0"/>
                <a:cs typeface="Times New Roman" panose="02020603050405020304" pitchFamily="18" charset="0"/>
              </a:rPr>
              <a:t>Setting permissions to host the webpage publicly</a:t>
            </a:r>
          </a:p>
        </p:txBody>
      </p:sp>
    </p:spTree>
    <p:extLst>
      <p:ext uri="{BB962C8B-B14F-4D97-AF65-F5344CB8AC3E}">
        <p14:creationId xmlns:p14="http://schemas.microsoft.com/office/powerpoint/2010/main" val="820142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DEDEDE"/>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3A47E170-E01E-9F28-573B-62B7E326AC4C}"/>
              </a:ext>
            </a:extLst>
          </p:cNvPr>
          <p:cNvSpPr txBox="1"/>
          <p:nvPr/>
        </p:nvSpPr>
        <p:spPr>
          <a:xfrm>
            <a:off x="2103121" y="310343"/>
            <a:ext cx="7985759" cy="86882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200" b="1" dirty="0">
                <a:solidFill>
                  <a:schemeClr val="accent1"/>
                </a:solidFill>
                <a:latin typeface="Times New Roman" panose="02020603050405020304" pitchFamily="18" charset="0"/>
                <a:cs typeface="Times New Roman" panose="02020603050405020304" pitchFamily="18" charset="0"/>
              </a:rPr>
              <a:t>             Test your webpage</a:t>
            </a:r>
          </a:p>
        </p:txBody>
      </p:sp>
      <p:sp>
        <p:nvSpPr>
          <p:cNvPr id="13" name="Rectangle: Rounded Corners 12">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pic>
        <p:nvPicPr>
          <p:cNvPr id="4" name="Picture 3" descr="Graphical user interface, application&#10;&#10;Description automatically generated">
            <a:extLst>
              <a:ext uri="{FF2B5EF4-FFF2-40B4-BE49-F238E27FC236}">
                <a16:creationId xmlns:a16="http://schemas.microsoft.com/office/drawing/2014/main" id="{151E8F7E-89E3-5FE8-02D2-547D082B8A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5998" y="2479783"/>
            <a:ext cx="5872161" cy="3876976"/>
          </a:xfrm>
          <a:prstGeom prst="rect">
            <a:avLst/>
          </a:prstGeom>
        </p:spPr>
      </p:pic>
      <p:pic>
        <p:nvPicPr>
          <p:cNvPr id="3" name="Picture 2" descr="Graphical user interface, text&#10;&#10;Description automatically generated">
            <a:extLst>
              <a:ext uri="{FF2B5EF4-FFF2-40B4-BE49-F238E27FC236}">
                <a16:creationId xmlns:a16="http://schemas.microsoft.com/office/drawing/2014/main" id="{13A046F3-37AE-D281-67DB-98084C0375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3838" y="2460794"/>
            <a:ext cx="5872161" cy="3914954"/>
          </a:xfrm>
          <a:prstGeom prst="rect">
            <a:avLst/>
          </a:prstGeom>
        </p:spPr>
      </p:pic>
    </p:spTree>
    <p:extLst>
      <p:ext uri="{BB962C8B-B14F-4D97-AF65-F5344CB8AC3E}">
        <p14:creationId xmlns:p14="http://schemas.microsoft.com/office/powerpoint/2010/main" val="619112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8C343B-C1C8-C43B-2F84-6F3A4498CD98}"/>
              </a:ext>
            </a:extLst>
          </p:cNvPr>
          <p:cNvSpPr>
            <a:spLocks noGrp="1"/>
          </p:cNvSpPr>
          <p:nvPr>
            <p:ph type="title"/>
          </p:nvPr>
        </p:nvSpPr>
        <p:spPr>
          <a:xfrm>
            <a:off x="558165" y="1153572"/>
            <a:ext cx="3329069" cy="4461163"/>
          </a:xfrm>
        </p:spPr>
        <p:txBody>
          <a:bodyPr>
            <a:normAutofit/>
          </a:bodyPr>
          <a:lstStyle/>
          <a:p>
            <a:r>
              <a:rPr lang="en-US"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Scope of the project</a:t>
            </a:r>
            <a:r>
              <a:rPr lang="en-US" b="1" dirty="0">
                <a:solidFill>
                  <a:schemeClr val="accent1"/>
                </a:solidFill>
                <a:effectLst/>
                <a:latin typeface="Times New Roman" panose="02020603050405020304" pitchFamily="18" charset="0"/>
                <a:cs typeface="Times New Roman" panose="02020603050405020304" pitchFamily="18" charset="0"/>
              </a:rPr>
              <a:t> </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2AC0B6F-F742-8326-0628-0E0A75A04A95}"/>
              </a:ext>
            </a:extLst>
          </p:cNvPr>
          <p:cNvSpPr>
            <a:spLocks noGrp="1"/>
          </p:cNvSpPr>
          <p:nvPr>
            <p:ph idx="1"/>
          </p:nvPr>
        </p:nvSpPr>
        <p:spPr>
          <a:xfrm>
            <a:off x="4447308" y="636190"/>
            <a:ext cx="6906491" cy="5585619"/>
          </a:xfrm>
        </p:spPr>
        <p:txBody>
          <a:bodyPr anchor="ctr">
            <a:normAutofit/>
          </a:bodyPr>
          <a:lstStyle/>
          <a:p>
            <a:pPr marL="0" indent="0">
              <a:buNone/>
            </a:pPr>
            <a:endParaRPr lang="en-US" sz="2200" i="0" dirty="0">
              <a:effectLst/>
              <a:latin typeface="Times New Roman" panose="02020603050405020304" pitchFamily="18" charset="0"/>
              <a:cs typeface="Times New Roman" panose="02020603050405020304" pitchFamily="18" charset="0"/>
            </a:endParaRPr>
          </a:p>
          <a:p>
            <a:r>
              <a:rPr lang="en-US" sz="1500" dirty="0">
                <a:solidFill>
                  <a:schemeClr val="tx1">
                    <a:lumMod val="85000"/>
                    <a:lumOff val="15000"/>
                  </a:schemeClr>
                </a:solidFill>
                <a:latin typeface="Times New Roman" panose="02020603050405020304" pitchFamily="18" charset="0"/>
                <a:cs typeface="Times New Roman" panose="02020603050405020304" pitchFamily="18" charset="0"/>
              </a:rPr>
              <a:t>The objective of this project is to develop a machine learning model that can accurately classify patients as either having diabetes or not based on their medical data. The model will be trained using a dataset of patient information, and it will be used to predict the likelihood of a patient having diabetes.</a:t>
            </a:r>
          </a:p>
          <a:p>
            <a:r>
              <a:rPr lang="en-US" sz="1500" dirty="0">
                <a:solidFill>
                  <a:schemeClr val="tx1">
                    <a:lumMod val="85000"/>
                    <a:lumOff val="15000"/>
                  </a:schemeClr>
                </a:solidFill>
                <a:latin typeface="Times New Roman" panose="02020603050405020304" pitchFamily="18" charset="0"/>
                <a:cs typeface="Times New Roman" panose="02020603050405020304" pitchFamily="18" charset="0"/>
              </a:rPr>
              <a:t>In this presentation, we will guide you through the process of training Machine Learning models for Diabetes Mellitus classification on Amazon Web Services (AWS). We will use SageMaker to launch a Notebook Instance, which will be used to train the model. Finally, we will deploy the trained model and host a static webpage on S3. This webpage will contain the Jupyter Notebook in HTML format, which will allow others to reproduce the results and explore the model's performance.</a:t>
            </a:r>
          </a:p>
          <a:p>
            <a:endParaRPr lang="en-US" sz="2200" dirty="0"/>
          </a:p>
        </p:txBody>
      </p:sp>
    </p:spTree>
    <p:extLst>
      <p:ext uri="{BB962C8B-B14F-4D97-AF65-F5344CB8AC3E}">
        <p14:creationId xmlns:p14="http://schemas.microsoft.com/office/powerpoint/2010/main" val="2917785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609E1F-C625-7B82-9871-C3A8840BA005}"/>
              </a:ext>
            </a:extLst>
          </p:cNvPr>
          <p:cNvSpPr>
            <a:spLocks noGrp="1"/>
          </p:cNvSpPr>
          <p:nvPr>
            <p:ph type="title"/>
          </p:nvPr>
        </p:nvSpPr>
        <p:spPr>
          <a:xfrm>
            <a:off x="686834" y="1153572"/>
            <a:ext cx="3200400" cy="4461163"/>
          </a:xfrm>
        </p:spPr>
        <p:txBody>
          <a:bodyPr>
            <a:normAutofit/>
          </a:bodyPr>
          <a:lstStyle/>
          <a:p>
            <a:r>
              <a:rPr lang="en-US" b="1" dirty="0">
                <a:solidFill>
                  <a:schemeClr val="accent1"/>
                </a:solidFill>
                <a:latin typeface="Times New Roman" panose="02020603050405020304" pitchFamily="18" charset="0"/>
                <a:ea typeface="+mn-ea"/>
                <a:cs typeface="Times New Roman" panose="02020603050405020304" pitchFamily="18" charset="0"/>
              </a:rPr>
              <a:t>Conclusion</a:t>
            </a:r>
            <a:endParaRPr lang="en-US" dirty="0">
              <a:solidFill>
                <a:schemeClr val="accent1"/>
              </a:solidFill>
            </a:endParaRPr>
          </a:p>
        </p:txBody>
      </p:sp>
      <p:sp>
        <p:nvSpPr>
          <p:cNvPr id="23" name="Arc 2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961E32D-A138-6325-559F-07570B6678D1}"/>
              </a:ext>
            </a:extLst>
          </p:cNvPr>
          <p:cNvSpPr>
            <a:spLocks noGrp="1"/>
          </p:cNvSpPr>
          <p:nvPr>
            <p:ph idx="1"/>
          </p:nvPr>
        </p:nvSpPr>
        <p:spPr>
          <a:xfrm>
            <a:off x="4447308" y="591344"/>
            <a:ext cx="6906491" cy="5585619"/>
          </a:xfrm>
        </p:spPr>
        <p:txBody>
          <a:bodyPr anchor="ctr">
            <a:normAutofit/>
          </a:bodyPr>
          <a:lstStyle/>
          <a:p>
            <a:pPr marL="0" indent="0">
              <a:buNone/>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We</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have successfully trained a Diabetes Mellitus classification using Machine Learning models on AWS SageMaker and hosted the Jupyter Notebook as a static webpage on AWS S3 by following these steps. This powerful combination enables you to create, deploy, and share machine learning models and results quickly and efficiently. By leveraging AWS services, you have streamlined the process of developing and deploying a Diabetes Mellitus classification model, making it accessible to a wider audience through a static webpage.</a:t>
            </a:r>
          </a:p>
        </p:txBody>
      </p:sp>
    </p:spTree>
    <p:extLst>
      <p:ext uri="{BB962C8B-B14F-4D97-AF65-F5344CB8AC3E}">
        <p14:creationId xmlns:p14="http://schemas.microsoft.com/office/powerpoint/2010/main" val="643099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080C2410-C583-C0C1-D142-1206E5ADDDDA}"/>
              </a:ext>
            </a:extLst>
          </p:cNvPr>
          <p:cNvPicPr>
            <a:picLocks noChangeAspect="1"/>
          </p:cNvPicPr>
          <p:nvPr/>
        </p:nvPicPr>
        <p:blipFill rotWithShape="1">
          <a:blip r:embed="rId2"/>
          <a:srcRect t="1108" r="-1" b="-1"/>
          <a:stretch/>
        </p:blipFill>
        <p:spPr>
          <a:xfrm>
            <a:off x="3523488" y="10"/>
            <a:ext cx="8668512" cy="6857990"/>
          </a:xfrm>
          <a:prstGeom prst="rect">
            <a:avLst/>
          </a:prstGeom>
        </p:spPr>
      </p:pic>
      <p:sp>
        <p:nvSpPr>
          <p:cNvPr id="27" name="Rectangle 26">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F2F2035-64C6-0164-109A-3B5656132C0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                                </a:t>
            </a:r>
            <a:r>
              <a:rPr lang="en-US" sz="4200" b="1" dirty="0">
                <a:solidFill>
                  <a:schemeClr val="accent1"/>
                </a:solidFill>
                <a:latin typeface="Times New Roman" panose="02020603050405020304" pitchFamily="18" charset="0"/>
                <a:ea typeface="+mn-ea"/>
                <a:cs typeface="Times New Roman" panose="02020603050405020304" pitchFamily="18" charset="0"/>
              </a:rPr>
              <a:t>Thank You</a:t>
            </a:r>
          </a:p>
        </p:txBody>
      </p:sp>
      <p:sp>
        <p:nvSpPr>
          <p:cNvPr id="29"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2889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5DA676-7F4D-032E-DE66-2BA2DDB172A4}"/>
              </a:ext>
            </a:extLst>
          </p:cNvPr>
          <p:cNvSpPr>
            <a:spLocks noGrp="1"/>
          </p:cNvSpPr>
          <p:nvPr>
            <p:ph type="title"/>
          </p:nvPr>
        </p:nvSpPr>
        <p:spPr>
          <a:xfrm>
            <a:off x="290945" y="1340285"/>
            <a:ext cx="3625628" cy="4461163"/>
          </a:xfrm>
        </p:spPr>
        <p:txBody>
          <a:bodyPr>
            <a:normAutofit/>
          </a:bodyPr>
          <a:lstStyle/>
          <a:p>
            <a:r>
              <a:rPr lang="en-US"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Data </a:t>
            </a:r>
            <a:r>
              <a:rPr lang="en-US"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S</a:t>
            </a:r>
            <a:r>
              <a:rPr lang="en-US"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ource :</a:t>
            </a:r>
            <a:br>
              <a:rPr lang="en-US"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b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103368E-36B8-F5C2-3CA3-325FAC701B38}"/>
              </a:ext>
            </a:extLst>
          </p:cNvPr>
          <p:cNvSpPr>
            <a:spLocks noGrp="1"/>
          </p:cNvSpPr>
          <p:nvPr>
            <p:ph idx="1"/>
          </p:nvPr>
        </p:nvSpPr>
        <p:spPr>
          <a:xfrm>
            <a:off x="5166787" y="1440493"/>
            <a:ext cx="6025697" cy="3594969"/>
          </a:xfrm>
        </p:spPr>
        <p:txBody>
          <a:bodyPr anchor="ctr">
            <a:normAutofit fontScale="77500" lnSpcReduction="20000"/>
          </a:bodyPr>
          <a:lstStyle/>
          <a:p>
            <a:pPr>
              <a:spcBef>
                <a:spcPts val="0"/>
              </a:spcBef>
            </a:pPr>
            <a:endParaRPr lang="en-US" dirty="0">
              <a:latin typeface="Times New Roman" panose="02020603050405020304" pitchFamily="18" charset="0"/>
              <a:cs typeface="Times New Roman" panose="02020603050405020304" pitchFamily="18" charset="0"/>
            </a:endParaRPr>
          </a:p>
          <a:p>
            <a:pPr>
              <a:spcBef>
                <a:spcPts val="0"/>
              </a:spcBef>
            </a:pPr>
            <a:endParaRPr lang="en-US" dirty="0">
              <a:latin typeface="Times New Roman" panose="02020603050405020304" pitchFamily="18" charset="0"/>
              <a:cs typeface="Times New Roman" panose="02020603050405020304" pitchFamily="18" charset="0"/>
            </a:endParaRPr>
          </a:p>
          <a:p>
            <a:pPr>
              <a:spcBef>
                <a:spcPts val="0"/>
              </a:spcBef>
            </a:pPr>
            <a:endParaRPr lang="en-US" dirty="0">
              <a:latin typeface="Times New Roman" panose="02020603050405020304" pitchFamily="18" charset="0"/>
              <a:cs typeface="Times New Roman" panose="02020603050405020304" pitchFamily="18" charset="0"/>
            </a:endParaRPr>
          </a:p>
          <a:p>
            <a:pPr marL="0" indent="0">
              <a:spcBef>
                <a:spcPts val="0"/>
              </a:spcBef>
              <a:buNone/>
            </a:pPr>
            <a:endParaRPr lang="en-US" sz="1500" dirty="0">
              <a:latin typeface="Times New Roman" panose="02020603050405020304" pitchFamily="18" charset="0"/>
              <a:cs typeface="Times New Roman" panose="02020603050405020304" pitchFamily="18" charset="0"/>
            </a:endParaRPr>
          </a:p>
          <a:p>
            <a:pPr marL="0" indent="0">
              <a:spcBef>
                <a:spcPts val="0"/>
              </a:spcBef>
              <a:buNone/>
            </a:pPr>
            <a:endParaRPr lang="en-US" sz="1500" dirty="0">
              <a:latin typeface="Times New Roman" panose="02020603050405020304" pitchFamily="18" charset="0"/>
              <a:cs typeface="Times New Roman" panose="02020603050405020304" pitchFamily="18" charset="0"/>
            </a:endParaRPr>
          </a:p>
          <a:p>
            <a:pPr marL="0" indent="0">
              <a:spcBef>
                <a:spcPts val="0"/>
              </a:spcBef>
              <a:buNone/>
            </a:pPr>
            <a:endParaRPr lang="en-US" sz="2300" dirty="0">
              <a:latin typeface="Times New Roman" panose="02020603050405020304" pitchFamily="18" charset="0"/>
              <a:cs typeface="Times New Roman" panose="02020603050405020304" pitchFamily="18" charset="0"/>
            </a:endParaRPr>
          </a:p>
          <a:p>
            <a:pPr marL="0" indent="0">
              <a:spcBef>
                <a:spcPts val="0"/>
              </a:spcBef>
              <a:buNone/>
            </a:pPr>
            <a:endParaRPr lang="en-US" sz="2300" dirty="0">
              <a:latin typeface="Times New Roman" panose="02020603050405020304" pitchFamily="18" charset="0"/>
              <a:cs typeface="Times New Roman" panose="02020603050405020304" pitchFamily="18" charset="0"/>
            </a:endParaRPr>
          </a:p>
          <a:p>
            <a:pPr marL="0" indent="0">
              <a:spcBef>
                <a:spcPts val="0"/>
              </a:spcBef>
              <a:buNone/>
            </a:pPr>
            <a:endParaRPr lang="en-US" sz="2300" dirty="0">
              <a:latin typeface="Times New Roman" panose="02020603050405020304" pitchFamily="18" charset="0"/>
              <a:cs typeface="Times New Roman" panose="02020603050405020304" pitchFamily="18" charset="0"/>
            </a:endParaRPr>
          </a:p>
          <a:p>
            <a:pPr marL="0" indent="0">
              <a:spcBef>
                <a:spcPts val="0"/>
              </a:spcBef>
              <a:buNone/>
            </a:pPr>
            <a:r>
              <a:rPr lang="en-US" sz="2300" b="1" dirty="0">
                <a:solidFill>
                  <a:schemeClr val="accent1"/>
                </a:solidFill>
                <a:latin typeface="Times New Roman" panose="02020603050405020304" pitchFamily="18" charset="0"/>
                <a:cs typeface="Times New Roman" panose="02020603050405020304" pitchFamily="18" charset="0"/>
              </a:rPr>
              <a:t>The dataset is from Kaggle.</a:t>
            </a:r>
          </a:p>
          <a:p>
            <a:pPr marL="0" indent="0">
              <a:spcBef>
                <a:spcPts val="0"/>
              </a:spcBef>
              <a:buNone/>
            </a:pPr>
            <a:endParaRPr lang="en-US" sz="2300" dirty="0">
              <a:latin typeface="Times New Roman" panose="02020603050405020304" pitchFamily="18" charset="0"/>
              <a:cs typeface="Times New Roman" panose="02020603050405020304" pitchFamily="18" charset="0"/>
            </a:endParaRPr>
          </a:p>
          <a:p>
            <a:pPr marL="0" indent="0">
              <a:spcBef>
                <a:spcPts val="0"/>
              </a:spcBef>
              <a:buNone/>
            </a:pPr>
            <a:endParaRPr lang="en-US" sz="2300" dirty="0">
              <a:latin typeface="Times New Roman" panose="02020603050405020304" pitchFamily="18" charset="0"/>
              <a:cs typeface="Times New Roman" panose="02020603050405020304" pitchFamily="18" charset="0"/>
            </a:endParaRPr>
          </a:p>
          <a:p>
            <a:pPr>
              <a:spcBef>
                <a:spcPts val="0"/>
              </a:spcBef>
            </a:pPr>
            <a:r>
              <a:rPr lang="en-US" sz="2400" dirty="0">
                <a:latin typeface="Times New Roman" panose="02020603050405020304" pitchFamily="18" charset="0"/>
                <a:cs typeface="Times New Roman" panose="02020603050405020304" pitchFamily="18" charset="0"/>
                <a:hlinkClick r:id="rId2"/>
              </a:rPr>
              <a:t>https://www.kaggle.com/competitions/widsdatathon2021/data?select=TrainingWiDS2021.csv</a:t>
            </a:r>
            <a:endParaRPr lang="en-US" sz="2300" dirty="0">
              <a:latin typeface="Times New Roman" panose="02020603050405020304" pitchFamily="18" charset="0"/>
              <a:cs typeface="Times New Roman" panose="02020603050405020304" pitchFamily="18" charset="0"/>
            </a:endParaRPr>
          </a:p>
          <a:p>
            <a:pPr marL="0" indent="0">
              <a:spcBef>
                <a:spcPts val="0"/>
              </a:spcBef>
              <a:buNone/>
            </a:pPr>
            <a:endParaRPr lang="en-US" sz="2300" dirty="0">
              <a:latin typeface="Times New Roman" panose="02020603050405020304" pitchFamily="18" charset="0"/>
              <a:cs typeface="Times New Roman" panose="02020603050405020304" pitchFamily="18" charset="0"/>
            </a:endParaRPr>
          </a:p>
          <a:p>
            <a:pPr>
              <a:spcBef>
                <a:spcPts val="0"/>
              </a:spcBef>
            </a:pPr>
            <a:r>
              <a:rPr lang="en-US" sz="2300" dirty="0">
                <a:latin typeface="Times New Roman" panose="02020603050405020304" pitchFamily="18" charset="0"/>
                <a:cs typeface="Times New Roman" panose="02020603050405020304" pitchFamily="18" charset="0"/>
              </a:rPr>
              <a:t>Dataset has 181 columns.</a:t>
            </a:r>
          </a:p>
          <a:p>
            <a:pPr>
              <a:spcBef>
                <a:spcPts val="0"/>
              </a:spcBef>
            </a:pPr>
            <a:endParaRPr lang="en-US" sz="2300" dirty="0">
              <a:latin typeface="Times New Roman" panose="02020603050405020304" pitchFamily="18" charset="0"/>
              <a:cs typeface="Times New Roman" panose="02020603050405020304" pitchFamily="18" charset="0"/>
            </a:endParaRPr>
          </a:p>
          <a:p>
            <a:pPr>
              <a:spcBef>
                <a:spcPts val="0"/>
              </a:spcBef>
            </a:pPr>
            <a:r>
              <a:rPr lang="en-US" sz="2300" dirty="0">
                <a:latin typeface="Times New Roman" panose="02020603050405020304" pitchFamily="18" charset="0"/>
                <a:cs typeface="Times New Roman" panose="02020603050405020304" pitchFamily="18" charset="0"/>
              </a:rPr>
              <a:t>It consists of patient data from different hospitals indicating various heart health-related and other useful parameters. </a:t>
            </a:r>
          </a:p>
          <a:p>
            <a:pPr marL="0" indent="0">
              <a:spcBef>
                <a:spcPts val="0"/>
              </a:spcBef>
              <a:buNone/>
            </a:pPr>
            <a:endParaRPr lang="en-US" dirty="0">
              <a:latin typeface="Times New Roman" panose="02020603050405020304" pitchFamily="18" charset="0"/>
              <a:cs typeface="Times New Roman" panose="02020603050405020304" pitchFamily="18" charset="0"/>
            </a:endParaRPr>
          </a:p>
          <a:p>
            <a:pPr>
              <a:spcBef>
                <a:spcPts val="0"/>
              </a:spcBef>
            </a:pPr>
            <a:endParaRPr lang="en-US" dirty="0">
              <a:latin typeface="Times New Roman" panose="02020603050405020304" pitchFamily="18" charset="0"/>
              <a:cs typeface="Times New Roman" panose="02020603050405020304" pitchFamily="18" charset="0"/>
            </a:endParaRPr>
          </a:p>
          <a:p>
            <a:pPr marL="0" indent="0">
              <a:spcBef>
                <a:spcPts val="0"/>
              </a:spcBef>
              <a:buNone/>
            </a:pPr>
            <a:endParaRPr lang="en-US" dirty="0">
              <a:effectLst/>
            </a:endParaRPr>
          </a:p>
          <a:p>
            <a:pPr marL="0" indent="0">
              <a:spcBef>
                <a:spcPts val="0"/>
              </a:spcBef>
              <a:buNone/>
            </a:pPr>
            <a:endParaRPr lang="en-US" dirty="0">
              <a:effectLst/>
              <a:latin typeface="Times New Roman" panose="02020603050405020304" pitchFamily="18" charset="0"/>
              <a:cs typeface="Times New Roman" panose="02020603050405020304" pitchFamily="18" charset="0"/>
            </a:endParaRPr>
          </a:p>
          <a:p>
            <a:pPr>
              <a:spcBef>
                <a:spcPts val="0"/>
              </a:spcBef>
            </a:pPr>
            <a:endParaRPr lang="en-US" dirty="0">
              <a:latin typeface="Times New Roman" panose="02020603050405020304" pitchFamily="18" charset="0"/>
              <a:cs typeface="Times New Roman" panose="02020603050405020304" pitchFamily="18" charset="0"/>
            </a:endParaRPr>
          </a:p>
          <a:p>
            <a:pPr>
              <a:spcBef>
                <a:spcPts val="0"/>
              </a:spcBef>
            </a:pP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62111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2B2253-17CE-B827-CF51-58209E0B2E30}"/>
              </a:ext>
            </a:extLst>
          </p:cNvPr>
          <p:cNvSpPr>
            <a:spLocks noGrp="1"/>
          </p:cNvSpPr>
          <p:nvPr>
            <p:ph type="title"/>
          </p:nvPr>
        </p:nvSpPr>
        <p:spPr>
          <a:xfrm>
            <a:off x="408707" y="1153571"/>
            <a:ext cx="3200400" cy="4461163"/>
          </a:xfrm>
        </p:spPr>
        <p:txBody>
          <a:bodyPr>
            <a:normAutofit/>
          </a:bodyPr>
          <a:lstStyle/>
          <a:p>
            <a:r>
              <a:rPr lang="en-US" sz="41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Features that will be implemented</a:t>
            </a:r>
            <a:r>
              <a:rPr lang="en-US" sz="4100" b="1" dirty="0">
                <a:solidFill>
                  <a:schemeClr val="accent1"/>
                </a:solidFill>
                <a:effectLst/>
                <a:latin typeface="Times New Roman" panose="02020603050405020304" pitchFamily="18" charset="0"/>
                <a:cs typeface="Times New Roman" panose="02020603050405020304" pitchFamily="18" charset="0"/>
              </a:rPr>
              <a:t> </a:t>
            </a:r>
            <a:endParaRPr lang="en-US" sz="4100" b="1" dirty="0">
              <a:solidFill>
                <a:schemeClr val="accent1"/>
              </a:solidFill>
              <a:latin typeface="Times New Roman" panose="02020603050405020304" pitchFamily="18" charset="0"/>
              <a:cs typeface="Times New Roman" panose="02020603050405020304" pitchFamily="18" charset="0"/>
            </a:endParaRP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631188E-DFEA-8F1B-F2DA-05CC1E3C6C70}"/>
              </a:ext>
            </a:extLst>
          </p:cNvPr>
          <p:cNvSpPr>
            <a:spLocks noGrp="1"/>
          </p:cNvSpPr>
          <p:nvPr>
            <p:ph idx="1"/>
          </p:nvPr>
        </p:nvSpPr>
        <p:spPr>
          <a:xfrm>
            <a:off x="4447308" y="591344"/>
            <a:ext cx="6906491" cy="5585619"/>
          </a:xfrm>
        </p:spPr>
        <p:txBody>
          <a:bodyPr anchor="ctr">
            <a:normAutofit/>
          </a:bodyPr>
          <a:lstStyle/>
          <a:p>
            <a:pPr marL="0" marR="0" indent="0">
              <a:spcBef>
                <a:spcPts val="0"/>
              </a:spcBef>
              <a:spcAft>
                <a:spcPts val="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buFont typeface="Arial" panose="020B0604020202020204" pitchFamily="34" charset="0"/>
              <a:buNone/>
            </a:pPr>
            <a:r>
              <a:rPr lang="en-US" sz="1500" b="1" dirty="0">
                <a:solidFill>
                  <a:schemeClr val="accent1"/>
                </a:solidFill>
                <a:latin typeface="Times New Roman" panose="02020603050405020304" pitchFamily="18" charset="0"/>
                <a:cs typeface="Times New Roman" panose="02020603050405020304" pitchFamily="18" charset="0"/>
              </a:rPr>
              <a:t>Data preprocessing and cleaning:</a:t>
            </a:r>
          </a:p>
          <a:p>
            <a:r>
              <a:rPr lang="en-US" sz="1500" dirty="0">
                <a:latin typeface="Times New Roman" panose="02020603050405020304" pitchFamily="18" charset="0"/>
                <a:cs typeface="Times New Roman" panose="02020603050405020304" pitchFamily="18" charset="0"/>
              </a:rPr>
              <a:t>Ensure that the data is accurate and consistent by removing any duplicates, correcting errors, and handling missing values.</a:t>
            </a:r>
          </a:p>
          <a:p>
            <a:pPr marL="0" indent="0">
              <a:buFont typeface="Arial" panose="020B0604020202020204" pitchFamily="34" charset="0"/>
              <a:buNone/>
            </a:pPr>
            <a:r>
              <a:rPr lang="en-US" sz="1500" b="1" dirty="0">
                <a:solidFill>
                  <a:schemeClr val="accent1"/>
                </a:solidFill>
                <a:latin typeface="Times New Roman" panose="02020603050405020304" pitchFamily="18" charset="0"/>
                <a:cs typeface="Times New Roman" panose="02020603050405020304" pitchFamily="18" charset="0"/>
              </a:rPr>
              <a:t>Feature selection:</a:t>
            </a:r>
          </a:p>
          <a:p>
            <a:r>
              <a:rPr lang="en-US" sz="1500" dirty="0">
                <a:latin typeface="Times New Roman" panose="02020603050405020304" pitchFamily="18" charset="0"/>
                <a:cs typeface="Times New Roman" panose="02020603050405020304" pitchFamily="18" charset="0"/>
              </a:rPr>
              <a:t>Identify the most important variables that contribute to diabetes classification.</a:t>
            </a:r>
          </a:p>
          <a:p>
            <a:r>
              <a:rPr lang="en-US" sz="1500" dirty="0">
                <a:latin typeface="Times New Roman" panose="02020603050405020304" pitchFamily="18" charset="0"/>
                <a:cs typeface="Times New Roman" panose="02020603050405020304" pitchFamily="18" charset="0"/>
              </a:rPr>
              <a:t>Select the subset of features that maximize model performance while minimizing overfitting.</a:t>
            </a:r>
          </a:p>
          <a:p>
            <a:pPr marL="0" indent="0">
              <a:buFont typeface="Arial" panose="020B0604020202020204" pitchFamily="34" charset="0"/>
              <a:buNone/>
            </a:pPr>
            <a:r>
              <a:rPr lang="en-US" sz="1500" b="1" dirty="0">
                <a:solidFill>
                  <a:schemeClr val="accent1"/>
                </a:solidFill>
                <a:latin typeface="Times New Roman" panose="02020603050405020304" pitchFamily="18" charset="0"/>
                <a:cs typeface="Times New Roman" panose="02020603050405020304" pitchFamily="18" charset="0"/>
              </a:rPr>
              <a:t>Model selection and tuning:</a:t>
            </a:r>
          </a:p>
          <a:p>
            <a:pPr>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Test different machine learning algorithms and adjust their hyperparameters to identify the most effective combination.</a:t>
            </a:r>
          </a:p>
          <a:p>
            <a:pPr marL="0" indent="0">
              <a:buFont typeface="Arial" panose="020B0604020202020204" pitchFamily="34" charset="0"/>
              <a:buNone/>
            </a:pPr>
            <a:r>
              <a:rPr lang="en-US" sz="1500" b="1" dirty="0">
                <a:solidFill>
                  <a:schemeClr val="accent1"/>
                </a:solidFill>
                <a:latin typeface="Times New Roman" panose="02020603050405020304" pitchFamily="18" charset="0"/>
                <a:cs typeface="Times New Roman" panose="02020603050405020304" pitchFamily="18" charset="0"/>
              </a:rPr>
              <a:t>Model evaluation and interpretation:</a:t>
            </a:r>
          </a:p>
          <a:p>
            <a:pPr>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Analyze metrics such as accuracy, precision, recall, and F1 score to assess the model's performance.</a:t>
            </a:r>
          </a:p>
          <a:p>
            <a:endParaRPr lang="en-US" sz="2000" dirty="0"/>
          </a:p>
        </p:txBody>
      </p:sp>
    </p:spTree>
    <p:extLst>
      <p:ext uri="{BB962C8B-B14F-4D97-AF65-F5344CB8AC3E}">
        <p14:creationId xmlns:p14="http://schemas.microsoft.com/office/powerpoint/2010/main" val="2954221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8B6C0D-6CB8-0269-DDDB-7C6F02AF983B}"/>
              </a:ext>
            </a:extLst>
          </p:cNvPr>
          <p:cNvSpPr>
            <a:spLocks noGrp="1"/>
          </p:cNvSpPr>
          <p:nvPr>
            <p:ph type="title"/>
          </p:nvPr>
        </p:nvSpPr>
        <p:spPr>
          <a:xfrm>
            <a:off x="686834" y="1153572"/>
            <a:ext cx="3200400" cy="4461163"/>
          </a:xfrm>
        </p:spPr>
        <p:txBody>
          <a:bodyPr>
            <a:normAutofit/>
          </a:bodyPr>
          <a:lstStyle/>
          <a:p>
            <a:r>
              <a:rPr lang="en-US"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Cloud components</a:t>
            </a:r>
            <a:r>
              <a:rPr lang="en-US" dirty="0">
                <a:solidFill>
                  <a:schemeClr val="accent1"/>
                </a:solidFill>
                <a:effectLst/>
                <a:latin typeface="Times New Roman" panose="02020603050405020304" pitchFamily="18" charset="0"/>
                <a:cs typeface="Times New Roman" panose="02020603050405020304" pitchFamily="18" charset="0"/>
              </a:rPr>
              <a:t> </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36" name="Arc 3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FA85EB0-5856-EC25-3878-6E6FEB8E6F36}"/>
              </a:ext>
            </a:extLst>
          </p:cNvPr>
          <p:cNvSpPr>
            <a:spLocks noGrp="1"/>
          </p:cNvSpPr>
          <p:nvPr>
            <p:ph idx="1"/>
          </p:nvPr>
        </p:nvSpPr>
        <p:spPr>
          <a:xfrm>
            <a:off x="4571020" y="953293"/>
            <a:ext cx="6906491" cy="5585619"/>
          </a:xfrm>
        </p:spPr>
        <p:txBody>
          <a:bodyPr anchor="ctr">
            <a:normAutofit/>
          </a:bodyPr>
          <a:lstStyle/>
          <a:p>
            <a:pPr marL="0" marR="0" indent="0">
              <a:spcBef>
                <a:spcPts val="0"/>
              </a:spcBef>
              <a:spcAft>
                <a:spcPts val="0"/>
              </a:spcAft>
              <a:buNone/>
            </a:pPr>
            <a:r>
              <a:rPr lang="en-US" sz="1500" b="0" i="0" dirty="0">
                <a:effectLst/>
                <a:latin typeface="Times New Roman" panose="02020603050405020304" pitchFamily="18" charset="0"/>
                <a:cs typeface="Times New Roman" panose="02020603050405020304" pitchFamily="18" charset="0"/>
              </a:rPr>
              <a:t>The project will leverage several cloud components to build, train, and deploy the machine learning model for diabetes classification. These components include:</a:t>
            </a:r>
          </a:p>
          <a:p>
            <a:pPr marL="0" marR="0" indent="0">
              <a:spcBef>
                <a:spcPts val="0"/>
              </a:spcBef>
              <a:spcAft>
                <a:spcPts val="0"/>
              </a:spcAft>
              <a:buNone/>
            </a:pPr>
            <a:endParaRPr lang="en-US" sz="1500" b="0" i="0" dirty="0">
              <a:effectLst/>
              <a:latin typeface="Times New Roman" panose="02020603050405020304" pitchFamily="18" charset="0"/>
              <a:cs typeface="Times New Roman" panose="02020603050405020304" pitchFamily="18" charset="0"/>
            </a:endParaRPr>
          </a:p>
          <a:p>
            <a:pPr marL="0" indent="0">
              <a:buNone/>
            </a:pPr>
            <a:r>
              <a:rPr lang="en-US" sz="1500" b="1" i="0" dirty="0">
                <a:solidFill>
                  <a:schemeClr val="accent1"/>
                </a:solidFill>
                <a:effectLst/>
                <a:latin typeface="Times New Roman" panose="02020603050405020304" pitchFamily="18" charset="0"/>
                <a:cs typeface="Times New Roman" panose="02020603050405020304" pitchFamily="18" charset="0"/>
              </a:rPr>
              <a:t>Amazon S3:</a:t>
            </a:r>
          </a:p>
          <a:p>
            <a:r>
              <a:rPr lang="en-US" sz="1500" b="0" i="0" dirty="0">
                <a:effectLst/>
                <a:latin typeface="Times New Roman" panose="02020603050405020304" pitchFamily="18" charset="0"/>
                <a:cs typeface="Times New Roman" panose="02020603050405020304" pitchFamily="18" charset="0"/>
              </a:rPr>
              <a:t>Used for storing and managing the dataset.</a:t>
            </a:r>
          </a:p>
          <a:p>
            <a:r>
              <a:rPr lang="en-US" sz="1500" b="0" i="0" dirty="0">
                <a:effectLst/>
                <a:latin typeface="Times New Roman" panose="02020603050405020304" pitchFamily="18" charset="0"/>
                <a:cs typeface="Times New Roman" panose="02020603050405020304" pitchFamily="18" charset="0"/>
              </a:rPr>
              <a:t>Provides scalable, durable, and highly available storage for data.</a:t>
            </a:r>
          </a:p>
          <a:p>
            <a:pPr marL="0" indent="0">
              <a:buNone/>
            </a:pPr>
            <a:r>
              <a:rPr lang="en-US" sz="1500" b="1" i="0" dirty="0">
                <a:solidFill>
                  <a:schemeClr val="accent1"/>
                </a:solidFill>
                <a:effectLst/>
                <a:latin typeface="Times New Roman" panose="02020603050405020304" pitchFamily="18" charset="0"/>
                <a:cs typeface="Times New Roman" panose="02020603050405020304" pitchFamily="18" charset="0"/>
              </a:rPr>
              <a:t>Amazon SageMaker:</a:t>
            </a:r>
          </a:p>
          <a:p>
            <a:pPr>
              <a:buFont typeface="Arial" panose="020B0604020202020204" pitchFamily="34" charset="0"/>
              <a:buChar char="•"/>
            </a:pPr>
            <a:r>
              <a:rPr lang="en-US" sz="1500" b="0" i="0" dirty="0">
                <a:effectLst/>
                <a:latin typeface="Times New Roman" panose="02020603050405020304" pitchFamily="18" charset="0"/>
                <a:cs typeface="Times New Roman" panose="02020603050405020304" pitchFamily="18" charset="0"/>
              </a:rPr>
              <a:t>Used for building, training, and deploying the machine learning model.</a:t>
            </a:r>
          </a:p>
          <a:p>
            <a:pPr>
              <a:buFont typeface="Arial" panose="020B0604020202020204" pitchFamily="34" charset="0"/>
              <a:buChar char="•"/>
            </a:pPr>
            <a:r>
              <a:rPr lang="en-US" sz="1500" b="0" i="0" dirty="0">
                <a:effectLst/>
                <a:latin typeface="Times New Roman" panose="02020603050405020304" pitchFamily="18" charset="0"/>
                <a:cs typeface="Times New Roman" panose="02020603050405020304" pitchFamily="18" charset="0"/>
              </a:rPr>
              <a:t>Provides a fully-managed environment for machine learning workflows, including pre-built algorithms, frameworks, and development tools.</a:t>
            </a:r>
          </a:p>
          <a:p>
            <a:pPr marL="0" indent="0">
              <a:buNone/>
            </a:pPr>
            <a:r>
              <a:rPr lang="en-US" sz="1500" b="1" i="0" dirty="0">
                <a:solidFill>
                  <a:schemeClr val="accent1"/>
                </a:solidFill>
                <a:effectLst/>
                <a:latin typeface="Times New Roman" panose="02020603050405020304" pitchFamily="18" charset="0"/>
                <a:cs typeface="Times New Roman" panose="02020603050405020304" pitchFamily="18" charset="0"/>
              </a:rPr>
              <a:t>Amazon CloudWatch:</a:t>
            </a:r>
          </a:p>
          <a:p>
            <a:pPr>
              <a:buFont typeface="Arial" panose="020B0604020202020204" pitchFamily="34" charset="0"/>
              <a:buChar char="•"/>
            </a:pPr>
            <a:r>
              <a:rPr lang="en-US" sz="1500" b="0" i="0" dirty="0">
                <a:effectLst/>
                <a:latin typeface="Times New Roman" panose="02020603050405020304" pitchFamily="18" charset="0"/>
                <a:cs typeface="Times New Roman" panose="02020603050405020304" pitchFamily="18" charset="0"/>
              </a:rPr>
              <a:t>Used for monitoring the performance of the model and identifying issues.</a:t>
            </a:r>
          </a:p>
          <a:p>
            <a:pPr>
              <a:buFont typeface="Arial" panose="020B0604020202020204" pitchFamily="34" charset="0"/>
              <a:buChar char="•"/>
            </a:pPr>
            <a:r>
              <a:rPr lang="en-US" sz="1500" b="0" i="0" dirty="0">
                <a:effectLst/>
                <a:latin typeface="Times New Roman" panose="02020603050405020304" pitchFamily="18" charset="0"/>
                <a:cs typeface="Times New Roman" panose="02020603050405020304" pitchFamily="18" charset="0"/>
              </a:rPr>
              <a:t>Provides metrics, logs, and alarms to help users monitor resources and applications running on AWS.</a:t>
            </a:r>
          </a:p>
          <a:p>
            <a:pPr marL="0" marR="0" indent="0">
              <a:spcBef>
                <a:spcPts val="0"/>
              </a:spcBef>
              <a:spcAft>
                <a:spcPts val="0"/>
              </a:spcAft>
              <a:buNone/>
            </a:pPr>
            <a:endParaRPr lang="en-US" sz="1500" dirty="0">
              <a:latin typeface="Times New Roman" panose="02020603050405020304" pitchFamily="18" charset="0"/>
              <a:cs typeface="Times New Roman" panose="02020603050405020304" pitchFamily="18" charset="0"/>
            </a:endParaRPr>
          </a:p>
          <a:p>
            <a:pPr marL="0" indent="0">
              <a:buNone/>
            </a:pPr>
            <a:endParaRPr lang="en-US" sz="1500" dirty="0"/>
          </a:p>
        </p:txBody>
      </p:sp>
    </p:spTree>
    <p:extLst>
      <p:ext uri="{BB962C8B-B14F-4D97-AF65-F5344CB8AC3E}">
        <p14:creationId xmlns:p14="http://schemas.microsoft.com/office/powerpoint/2010/main" val="1716832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Logo">
            <a:extLst>
              <a:ext uri="{FF2B5EF4-FFF2-40B4-BE49-F238E27FC236}">
                <a16:creationId xmlns:a16="http://schemas.microsoft.com/office/drawing/2014/main" id="{51339977-33EF-DAB3-A9CA-B179EC114BCF}"/>
              </a:ext>
            </a:extLst>
          </p:cNvPr>
          <p:cNvPicPr>
            <a:picLocks noChangeAspect="1"/>
          </p:cNvPicPr>
          <p:nvPr/>
        </p:nvPicPr>
        <p:blipFill>
          <a:blip r:embed="rId3"/>
          <a:stretch>
            <a:fillRect/>
          </a:stretch>
        </p:blipFill>
        <p:spPr>
          <a:xfrm>
            <a:off x="298222" y="1493521"/>
            <a:ext cx="1939517" cy="749095"/>
          </a:xfrm>
          <a:prstGeom prst="rect">
            <a:avLst/>
          </a:prstGeom>
        </p:spPr>
      </p:pic>
      <p:pic>
        <p:nvPicPr>
          <p:cNvPr id="5" name="Picture 4" descr="A picture containing icon&#10;&#10;Description automatically generated">
            <a:extLst>
              <a:ext uri="{FF2B5EF4-FFF2-40B4-BE49-F238E27FC236}">
                <a16:creationId xmlns:a16="http://schemas.microsoft.com/office/drawing/2014/main" id="{465D8272-9B23-8DD5-CFCB-CE61B86C966F}"/>
              </a:ext>
            </a:extLst>
          </p:cNvPr>
          <p:cNvPicPr>
            <a:picLocks noChangeAspect="1"/>
          </p:cNvPicPr>
          <p:nvPr/>
        </p:nvPicPr>
        <p:blipFill>
          <a:blip r:embed="rId4"/>
          <a:stretch>
            <a:fillRect/>
          </a:stretch>
        </p:blipFill>
        <p:spPr>
          <a:xfrm>
            <a:off x="1267981" y="2674416"/>
            <a:ext cx="2067560" cy="2067560"/>
          </a:xfrm>
          <a:prstGeom prst="rect">
            <a:avLst/>
          </a:prstGeom>
        </p:spPr>
      </p:pic>
      <p:pic>
        <p:nvPicPr>
          <p:cNvPr id="7" name="Picture 6" descr="Diagram&#10;&#10;Description automatically generated with medium confidence">
            <a:extLst>
              <a:ext uri="{FF2B5EF4-FFF2-40B4-BE49-F238E27FC236}">
                <a16:creationId xmlns:a16="http://schemas.microsoft.com/office/drawing/2014/main" id="{25B8E859-FA9E-C769-781F-1416858133C5}"/>
              </a:ext>
            </a:extLst>
          </p:cNvPr>
          <p:cNvPicPr>
            <a:picLocks noChangeAspect="1"/>
          </p:cNvPicPr>
          <p:nvPr/>
        </p:nvPicPr>
        <p:blipFill rotWithShape="1">
          <a:blip r:embed="rId5"/>
          <a:srcRect l="54330" t="6479" r="11277" b="4896"/>
          <a:stretch/>
        </p:blipFill>
        <p:spPr>
          <a:xfrm>
            <a:off x="3795555" y="2374696"/>
            <a:ext cx="2916827" cy="2367280"/>
          </a:xfrm>
          <a:prstGeom prst="rect">
            <a:avLst/>
          </a:prstGeom>
        </p:spPr>
      </p:pic>
      <p:pic>
        <p:nvPicPr>
          <p:cNvPr id="9" name="Picture 8" descr="A picture containing icon&#10;&#10;Description automatically generated">
            <a:extLst>
              <a:ext uri="{FF2B5EF4-FFF2-40B4-BE49-F238E27FC236}">
                <a16:creationId xmlns:a16="http://schemas.microsoft.com/office/drawing/2014/main" id="{51D150BC-AE28-B3F8-0F6F-13B4B67E50DC}"/>
              </a:ext>
            </a:extLst>
          </p:cNvPr>
          <p:cNvPicPr>
            <a:picLocks noChangeAspect="1"/>
          </p:cNvPicPr>
          <p:nvPr/>
        </p:nvPicPr>
        <p:blipFill>
          <a:blip r:embed="rId4"/>
          <a:stretch>
            <a:fillRect/>
          </a:stretch>
        </p:blipFill>
        <p:spPr>
          <a:xfrm>
            <a:off x="7070112" y="2524556"/>
            <a:ext cx="2067560" cy="2067560"/>
          </a:xfrm>
          <a:prstGeom prst="rect">
            <a:avLst/>
          </a:prstGeom>
        </p:spPr>
      </p:pic>
      <p:pic>
        <p:nvPicPr>
          <p:cNvPr id="13" name="Graphic 12" descr="Internet with solid fill">
            <a:extLst>
              <a:ext uri="{FF2B5EF4-FFF2-40B4-BE49-F238E27FC236}">
                <a16:creationId xmlns:a16="http://schemas.microsoft.com/office/drawing/2014/main" id="{02D15139-C7EF-D7B4-A0C7-A8787205674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290187" y="4188256"/>
            <a:ext cx="1267664" cy="1267664"/>
          </a:xfrm>
          <a:prstGeom prst="rect">
            <a:avLst/>
          </a:prstGeom>
        </p:spPr>
      </p:pic>
      <p:cxnSp>
        <p:nvCxnSpPr>
          <p:cNvPr id="18" name="Straight Arrow Connector 17">
            <a:extLst>
              <a:ext uri="{FF2B5EF4-FFF2-40B4-BE49-F238E27FC236}">
                <a16:creationId xmlns:a16="http://schemas.microsoft.com/office/drawing/2014/main" id="{FE7E2974-DCB7-C2C0-5F3D-9411A4EEB030}"/>
              </a:ext>
            </a:extLst>
          </p:cNvPr>
          <p:cNvCxnSpPr/>
          <p:nvPr/>
        </p:nvCxnSpPr>
        <p:spPr>
          <a:xfrm>
            <a:off x="1267980" y="2524556"/>
            <a:ext cx="457200" cy="6834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D955BBC1-6B77-F279-1EAB-E5F207698506}"/>
              </a:ext>
            </a:extLst>
          </p:cNvPr>
          <p:cNvCxnSpPr>
            <a:cxnSpLocks/>
          </p:cNvCxnSpPr>
          <p:nvPr/>
        </p:nvCxnSpPr>
        <p:spPr>
          <a:xfrm>
            <a:off x="9435498" y="3809592"/>
            <a:ext cx="804858" cy="4396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57BC9D2E-E373-710B-B433-864A7AF75696}"/>
              </a:ext>
            </a:extLst>
          </p:cNvPr>
          <p:cNvCxnSpPr>
            <a:cxnSpLocks/>
          </p:cNvCxnSpPr>
          <p:nvPr/>
        </p:nvCxnSpPr>
        <p:spPr>
          <a:xfrm>
            <a:off x="5536504" y="3809592"/>
            <a:ext cx="153360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789E106F-8983-E201-21A7-65B079F194B9}"/>
              </a:ext>
            </a:extLst>
          </p:cNvPr>
          <p:cNvCxnSpPr>
            <a:cxnSpLocks/>
          </p:cNvCxnSpPr>
          <p:nvPr/>
        </p:nvCxnSpPr>
        <p:spPr>
          <a:xfrm>
            <a:off x="3335541" y="3809592"/>
            <a:ext cx="685314"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
        <p:nvSpPr>
          <p:cNvPr id="32" name="Rectangle 31">
            <a:extLst>
              <a:ext uri="{FF2B5EF4-FFF2-40B4-BE49-F238E27FC236}">
                <a16:creationId xmlns:a16="http://schemas.microsoft.com/office/drawing/2014/main" id="{91CC5101-50DE-40C5-CDBF-526B267EE7B5}"/>
              </a:ext>
            </a:extLst>
          </p:cNvPr>
          <p:cNvSpPr/>
          <p:nvPr/>
        </p:nvSpPr>
        <p:spPr>
          <a:xfrm>
            <a:off x="3633367" y="3785032"/>
            <a:ext cx="407096"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31AEFF25-C74D-DB8D-EE47-7500911D3844}"/>
              </a:ext>
            </a:extLst>
          </p:cNvPr>
          <p:cNvCxnSpPr>
            <a:cxnSpLocks/>
          </p:cNvCxnSpPr>
          <p:nvPr/>
        </p:nvCxnSpPr>
        <p:spPr>
          <a:xfrm>
            <a:off x="3281524" y="3830751"/>
            <a:ext cx="75893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Callout: Down Arrow 33">
            <a:extLst>
              <a:ext uri="{FF2B5EF4-FFF2-40B4-BE49-F238E27FC236}">
                <a16:creationId xmlns:a16="http://schemas.microsoft.com/office/drawing/2014/main" id="{E00B4277-6566-F644-EE5C-B489647C3FB9}"/>
              </a:ext>
            </a:extLst>
          </p:cNvPr>
          <p:cNvSpPr/>
          <p:nvPr/>
        </p:nvSpPr>
        <p:spPr>
          <a:xfrm>
            <a:off x="478971" y="1005683"/>
            <a:ext cx="1382486" cy="487838"/>
          </a:xfrm>
          <a:prstGeom prst="down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Data</a:t>
            </a:r>
          </a:p>
        </p:txBody>
      </p:sp>
      <p:sp>
        <p:nvSpPr>
          <p:cNvPr id="35" name="Callout: Up Arrow 34">
            <a:extLst>
              <a:ext uri="{FF2B5EF4-FFF2-40B4-BE49-F238E27FC236}">
                <a16:creationId xmlns:a16="http://schemas.microsoft.com/office/drawing/2014/main" id="{E10D9D3C-A675-8818-FD0F-2C1F45783190}"/>
              </a:ext>
            </a:extLst>
          </p:cNvPr>
          <p:cNvSpPr/>
          <p:nvPr/>
        </p:nvSpPr>
        <p:spPr>
          <a:xfrm>
            <a:off x="1267980" y="4592117"/>
            <a:ext cx="1558757" cy="772362"/>
          </a:xfrm>
          <a:prstGeom prst="up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Ingested data is stored </a:t>
            </a:r>
          </a:p>
        </p:txBody>
      </p:sp>
      <p:sp>
        <p:nvSpPr>
          <p:cNvPr id="38" name="Callout: Up Arrow 37">
            <a:extLst>
              <a:ext uri="{FF2B5EF4-FFF2-40B4-BE49-F238E27FC236}">
                <a16:creationId xmlns:a16="http://schemas.microsoft.com/office/drawing/2014/main" id="{2F1ACF6F-20B8-1349-84F8-8F2BC0D16675}"/>
              </a:ext>
            </a:extLst>
          </p:cNvPr>
          <p:cNvSpPr/>
          <p:nvPr/>
        </p:nvSpPr>
        <p:spPr>
          <a:xfrm>
            <a:off x="4254943" y="4858308"/>
            <a:ext cx="2097347" cy="772362"/>
          </a:xfrm>
          <a:prstGeom prst="upArrowCallout">
            <a:avLst>
              <a:gd name="adj1" fmla="val 25000"/>
              <a:gd name="adj2" fmla="val 11207"/>
              <a:gd name="adj3" fmla="val 25000"/>
              <a:gd name="adj4" fmla="val 6497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Data processing and model training</a:t>
            </a:r>
          </a:p>
        </p:txBody>
      </p:sp>
      <p:sp>
        <p:nvSpPr>
          <p:cNvPr id="39" name="Callout: Up Arrow 38">
            <a:extLst>
              <a:ext uri="{FF2B5EF4-FFF2-40B4-BE49-F238E27FC236}">
                <a16:creationId xmlns:a16="http://schemas.microsoft.com/office/drawing/2014/main" id="{7E2BDF8E-15CB-AA07-F50E-7D2F808258CB}"/>
              </a:ext>
            </a:extLst>
          </p:cNvPr>
          <p:cNvSpPr/>
          <p:nvPr/>
        </p:nvSpPr>
        <p:spPr>
          <a:xfrm>
            <a:off x="7185381" y="4683559"/>
            <a:ext cx="2376295" cy="772362"/>
          </a:xfrm>
          <a:prstGeom prst="up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 The trained model artifacts will be stored</a:t>
            </a:r>
          </a:p>
        </p:txBody>
      </p:sp>
      <p:sp>
        <p:nvSpPr>
          <p:cNvPr id="41" name="Callout: Down Arrow 40">
            <a:extLst>
              <a:ext uri="{FF2B5EF4-FFF2-40B4-BE49-F238E27FC236}">
                <a16:creationId xmlns:a16="http://schemas.microsoft.com/office/drawing/2014/main" id="{C313975E-51DA-A70E-CFA9-02A37F75308A}"/>
              </a:ext>
            </a:extLst>
          </p:cNvPr>
          <p:cNvSpPr/>
          <p:nvPr/>
        </p:nvSpPr>
        <p:spPr>
          <a:xfrm>
            <a:off x="10002625" y="3463404"/>
            <a:ext cx="1842787" cy="734694"/>
          </a:xfrm>
          <a:prstGeom prst="down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HTML static website</a:t>
            </a:r>
          </a:p>
        </p:txBody>
      </p:sp>
      <p:sp>
        <p:nvSpPr>
          <p:cNvPr id="42" name="Title 1">
            <a:extLst>
              <a:ext uri="{FF2B5EF4-FFF2-40B4-BE49-F238E27FC236}">
                <a16:creationId xmlns:a16="http://schemas.microsoft.com/office/drawing/2014/main" id="{302B9C78-375C-D8F1-2499-76284F2A7BAC}"/>
              </a:ext>
            </a:extLst>
          </p:cNvPr>
          <p:cNvSpPr txBox="1">
            <a:spLocks/>
          </p:cNvSpPr>
          <p:nvPr/>
        </p:nvSpPr>
        <p:spPr>
          <a:xfrm>
            <a:off x="3846450" y="350413"/>
            <a:ext cx="5011680" cy="655270"/>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Logical Architecture</a:t>
            </a:r>
            <a:endParaRPr lang="en-US" sz="4200" dirty="0">
              <a:solidFill>
                <a:schemeClr val="accent1"/>
              </a:solidFill>
            </a:endParaRPr>
          </a:p>
        </p:txBody>
      </p:sp>
    </p:spTree>
    <p:extLst>
      <p:ext uri="{BB962C8B-B14F-4D97-AF65-F5344CB8AC3E}">
        <p14:creationId xmlns:p14="http://schemas.microsoft.com/office/powerpoint/2010/main" val="4176860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1FCDA80B-32C0-CC49-2F5B-E5F2D55E6EF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5740" y="1077237"/>
            <a:ext cx="6086272" cy="4907927"/>
          </a:xfrm>
          <a:prstGeom prst="rect">
            <a:avLst/>
          </a:prstGeom>
        </p:spPr>
      </p:pic>
      <p:pic>
        <p:nvPicPr>
          <p:cNvPr id="3" name="Picture 2" descr="Graphical user interface, text, application&#10;&#10;Description automatically generated">
            <a:extLst>
              <a:ext uri="{FF2B5EF4-FFF2-40B4-BE49-F238E27FC236}">
                <a16:creationId xmlns:a16="http://schemas.microsoft.com/office/drawing/2014/main" id="{3D3A29A8-949C-24E3-51A8-12ADAAB5A5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72012" y="1077237"/>
            <a:ext cx="5919988" cy="4907927"/>
          </a:xfrm>
          <a:prstGeom prst="rect">
            <a:avLst/>
          </a:prstGeom>
        </p:spPr>
      </p:pic>
      <p:sp>
        <p:nvSpPr>
          <p:cNvPr id="4" name="TextBox 3">
            <a:extLst>
              <a:ext uri="{FF2B5EF4-FFF2-40B4-BE49-F238E27FC236}">
                <a16:creationId xmlns:a16="http://schemas.microsoft.com/office/drawing/2014/main" id="{9E4F496B-C364-9620-5C0E-550910177A70}"/>
              </a:ext>
            </a:extLst>
          </p:cNvPr>
          <p:cNvSpPr txBox="1"/>
          <p:nvPr/>
        </p:nvSpPr>
        <p:spPr>
          <a:xfrm>
            <a:off x="2522898" y="349616"/>
            <a:ext cx="7498228" cy="523220"/>
          </a:xfrm>
          <a:prstGeom prst="rect">
            <a:avLst/>
          </a:prstGeom>
          <a:noFill/>
        </p:spPr>
        <p:txBody>
          <a:bodyPr wrap="square" rtlCol="0">
            <a:spAutoFit/>
          </a:bodyPr>
          <a:lstStyle/>
          <a:p>
            <a:r>
              <a:rPr lang="en-US" sz="2800" b="1">
                <a:solidFill>
                  <a:schemeClr val="accent1"/>
                </a:solidFill>
                <a:latin typeface="Times New Roman" panose="02020603050405020304" pitchFamily="18" charset="0"/>
                <a:cs typeface="Times New Roman" panose="02020603050405020304" pitchFamily="18" charset="0"/>
              </a:rPr>
              <a:t>Creating a Notebook instance using SageMaker</a:t>
            </a:r>
            <a:endParaRPr lang="en-US" sz="28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33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Graphical user interface, application&#10;&#10;Description automatically generated">
            <a:extLst>
              <a:ext uri="{FF2B5EF4-FFF2-40B4-BE49-F238E27FC236}">
                <a16:creationId xmlns:a16="http://schemas.microsoft.com/office/drawing/2014/main" id="{56339F55-8AC2-A5E1-673F-9AC645162BB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2239" r="33646" b="2"/>
          <a:stretch/>
        </p:blipFill>
        <p:spPr>
          <a:xfrm>
            <a:off x="7675658" y="2093976"/>
            <a:ext cx="3941064" cy="4096512"/>
          </a:xfrm>
          <a:prstGeom prst="rect">
            <a:avLst/>
          </a:prstGeom>
        </p:spPr>
      </p:pic>
      <p:sp>
        <p:nvSpPr>
          <p:cNvPr id="4" name="TextBox 3">
            <a:extLst>
              <a:ext uri="{FF2B5EF4-FFF2-40B4-BE49-F238E27FC236}">
                <a16:creationId xmlns:a16="http://schemas.microsoft.com/office/drawing/2014/main" id="{D397D12A-AD03-30F6-7247-5C1506AF60DD}"/>
              </a:ext>
            </a:extLst>
          </p:cNvPr>
          <p:cNvSpPr txBox="1"/>
          <p:nvPr/>
        </p:nvSpPr>
        <p:spPr>
          <a:xfrm>
            <a:off x="572493" y="579162"/>
            <a:ext cx="6027547" cy="523220"/>
          </a:xfrm>
          <a:prstGeom prst="rect">
            <a:avLst/>
          </a:prstGeom>
          <a:noFill/>
        </p:spPr>
        <p:txBody>
          <a:bodyPr wrap="none" rtlCol="0">
            <a:spAutoFit/>
          </a:bodyPr>
          <a:lstStyle/>
          <a:p>
            <a:r>
              <a:rPr lang="en-US" sz="2800" b="1" dirty="0">
                <a:solidFill>
                  <a:schemeClr val="accent1"/>
                </a:solidFill>
                <a:latin typeface="Times New Roman" panose="02020603050405020304" pitchFamily="18" charset="0"/>
                <a:cs typeface="Times New Roman" panose="02020603050405020304" pitchFamily="18" charset="0"/>
              </a:rPr>
              <a:t>Loading Dataset on Jupyter Notebook</a:t>
            </a:r>
          </a:p>
        </p:txBody>
      </p:sp>
      <p:graphicFrame>
        <p:nvGraphicFramePr>
          <p:cNvPr id="15" name="TextBox 2">
            <a:extLst>
              <a:ext uri="{FF2B5EF4-FFF2-40B4-BE49-F238E27FC236}">
                <a16:creationId xmlns:a16="http://schemas.microsoft.com/office/drawing/2014/main" id="{D6C15C8A-AAA0-064D-7B95-DD48211EE5D8}"/>
              </a:ext>
            </a:extLst>
          </p:cNvPr>
          <p:cNvGraphicFramePr/>
          <p:nvPr/>
        </p:nvGraphicFramePr>
        <p:xfrm>
          <a:off x="572493" y="2071316"/>
          <a:ext cx="6713552" cy="41191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20348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2ED3D-49AD-FB46-4401-C177EB91BD26}"/>
              </a:ext>
            </a:extLst>
          </p:cNvPr>
          <p:cNvSpPr>
            <a:spLocks noGrp="1"/>
          </p:cNvSpPr>
          <p:nvPr>
            <p:ph type="title"/>
          </p:nvPr>
        </p:nvSpPr>
        <p:spPr>
          <a:xfrm>
            <a:off x="705362" y="715566"/>
            <a:ext cx="11486638" cy="589358"/>
          </a:xfrm>
        </p:spPr>
        <p:txBody>
          <a:bodyPr>
            <a:normAutofit fontScale="90000"/>
          </a:bodyPr>
          <a:lstStyle/>
          <a:p>
            <a:r>
              <a:rPr lang="en-US" sz="3600" b="1" dirty="0">
                <a:solidFill>
                  <a:schemeClr val="accent1"/>
                </a:solidFill>
                <a:effectLst/>
                <a:latin typeface="Times New Roman" panose="02020603050405020304" pitchFamily="18" charset="0"/>
                <a:cs typeface="Times New Roman" panose="02020603050405020304" pitchFamily="18" charset="0"/>
              </a:rPr>
              <a:t>Categorical columns</a:t>
            </a:r>
            <a:br>
              <a:rPr lang="en-US" b="0" dirty="0">
                <a:solidFill>
                  <a:schemeClr val="accent1"/>
                </a:solidFill>
                <a:effectLst/>
                <a:latin typeface="Menlo" panose="020B0609030804020204" pitchFamily="49" charset="0"/>
              </a:rPr>
            </a:br>
            <a:endParaRPr lang="en-US" dirty="0">
              <a:solidFill>
                <a:schemeClr val="accent1"/>
              </a:solidFill>
            </a:endParaRPr>
          </a:p>
        </p:txBody>
      </p:sp>
      <p:pic>
        <p:nvPicPr>
          <p:cNvPr id="2050" name="Picture 2">
            <a:extLst>
              <a:ext uri="{FF2B5EF4-FFF2-40B4-BE49-F238E27FC236}">
                <a16:creationId xmlns:a16="http://schemas.microsoft.com/office/drawing/2014/main" id="{AD7360F3-BEB3-13C8-5264-BC4D7124CA9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7335" y="1387848"/>
            <a:ext cx="5653089" cy="23526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271FFA4-0376-8FD3-F654-82E494DC6E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387848"/>
            <a:ext cx="5653088" cy="235267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A32732C7-CC96-6129-B79F-181AF3A517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335" y="3906371"/>
            <a:ext cx="5653089" cy="252758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51AECDB-0E53-6C20-0576-376703311EA9}"/>
              </a:ext>
            </a:extLst>
          </p:cNvPr>
          <p:cNvSpPr txBox="1"/>
          <p:nvPr/>
        </p:nvSpPr>
        <p:spPr>
          <a:xfrm>
            <a:off x="6638794" y="4616164"/>
            <a:ext cx="5110294" cy="1107996"/>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It was observed that Caucasian ethnicity patients detected with diabetes, are more in number and patients under </a:t>
            </a:r>
          </a:p>
          <a:p>
            <a:r>
              <a:rPr lang="en-US" sz="1600" dirty="0">
                <a:latin typeface="Times New Roman" panose="02020603050405020304" pitchFamily="18" charset="0"/>
                <a:cs typeface="Times New Roman" panose="02020603050405020304" pitchFamily="18" charset="0"/>
              </a:rPr>
              <a:t>Med-Surg ICU as well</a:t>
            </a:r>
            <a:r>
              <a:rPr lang="en-US" sz="1600" b="1" dirty="0">
                <a:effectLst/>
                <a:latin typeface="Times New Roman" panose="02020603050405020304" pitchFamily="18" charset="0"/>
                <a:cs typeface="Times New Roman" panose="02020603050405020304" pitchFamily="18" charset="0"/>
              </a:rPr>
              <a:t>.</a:t>
            </a:r>
            <a:endParaRPr lang="en-US" sz="1600" b="0" dirty="0">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681349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1034</TotalTime>
  <Words>1547</Words>
  <Application>Microsoft Macintosh PowerPoint</Application>
  <PresentationFormat>Widescreen</PresentationFormat>
  <Paragraphs>108</Paragraphs>
  <Slides>21</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Avenir Next LT Pro</vt:lpstr>
      <vt:lpstr>Calibri</vt:lpstr>
      <vt:lpstr>Calibri Light</vt:lpstr>
      <vt:lpstr>Encode Sans Semi Condensed</vt:lpstr>
      <vt:lpstr>Menlo</vt:lpstr>
      <vt:lpstr>Söhne</vt:lpstr>
      <vt:lpstr>Symbol</vt:lpstr>
      <vt:lpstr>Times New Roman</vt:lpstr>
      <vt:lpstr>Office Theme</vt:lpstr>
      <vt:lpstr>Diabetes Mellitus Classification Analysis   Team 8 Kohisha Aruganti Kowshik Bezawada Shumel Siraj Khan</vt:lpstr>
      <vt:lpstr>Scope of the project </vt:lpstr>
      <vt:lpstr>Data Source : </vt:lpstr>
      <vt:lpstr>Features that will be implemented </vt:lpstr>
      <vt:lpstr>Cloud components </vt:lpstr>
      <vt:lpstr>PowerPoint Presentation</vt:lpstr>
      <vt:lpstr>PowerPoint Presentation</vt:lpstr>
      <vt:lpstr>PowerPoint Presentation</vt:lpstr>
      <vt:lpstr>Categorical columns </vt:lpstr>
      <vt:lpstr>PowerPoint Presentation</vt:lpstr>
      <vt:lpstr>PowerPoint Presentation</vt:lpstr>
      <vt:lpstr>Outlier Detection</vt:lpstr>
      <vt:lpstr>Feature selection:</vt:lpstr>
      <vt:lpstr>PowerPoint Presentation</vt:lpstr>
      <vt:lpstr>PowerPoint Presentation</vt:lpstr>
      <vt:lpstr>PowerPoint Presentation</vt:lpstr>
      <vt:lpstr>PowerPoint Presentation</vt:lpstr>
      <vt:lpstr>PowerPoint Presentation</vt:lpstr>
      <vt:lpstr>PowerPoint Presentation</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Diabetics Mellitus Classification Analysis    Team 8 Kohisha Aruganti Kowshik Bezawada Shumel Siraj Khan</dc:title>
  <dc:creator>Aruganti, Kohisha</dc:creator>
  <cp:lastModifiedBy>Bezawada, Kowshik</cp:lastModifiedBy>
  <cp:revision>112</cp:revision>
  <dcterms:created xsi:type="dcterms:W3CDTF">2023-03-30T00:29:52Z</dcterms:created>
  <dcterms:modified xsi:type="dcterms:W3CDTF">2023-05-01T03:01:20Z</dcterms:modified>
</cp:coreProperties>
</file>