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06173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3207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120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1942953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941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201279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177595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41346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8389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31.03.2024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24977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2C8E5D9-69A9-41E9-939E-968E2B8F1200}" type="datetimeFigureOut">
              <a:rPr lang="ru-RU" smtClean="0"/>
              <a:t>31.03.2024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1583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2C8E5D9-69A9-41E9-939E-968E2B8F1200}" type="datetimeFigureOut">
              <a:rPr lang="ru-RU" smtClean="0"/>
              <a:t>31.03.2024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01950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2C8E5D9-69A9-41E9-939E-968E2B8F1200}" type="datetimeFigureOut">
              <a:rPr lang="ru-RU" smtClean="0"/>
              <a:t>31.03.2024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76169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E5D9-69A9-41E9-939E-968E2B8F1200}" type="datetimeFigureOut">
              <a:rPr lang="ru-RU" smtClean="0"/>
              <a:t>31.03.2024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21946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2C8E5D9-69A9-41E9-939E-968E2B8F1200}" type="datetimeFigureOut">
              <a:rPr lang="ru-RU" smtClean="0"/>
              <a:t>31.03.2024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64719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2C8E5D9-69A9-41E9-939E-968E2B8F1200}" type="datetimeFigureOut">
              <a:rPr lang="ru-RU" smtClean="0"/>
              <a:t>31.03.2024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420023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C8E5D9-69A9-41E9-939E-968E2B8F1200}" type="datetimeFigureOut">
              <a:rPr lang="ru-RU" smtClean="0"/>
              <a:t>31.03.2024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E011DC-1ACE-4E36-A256-A906AD2B402E}" type="slidenum">
              <a:rPr lang="ru-RU" smtClean="0"/>
              <a:t>‹#›</a:t>
            </a:fld>
            <a:endParaRPr lang="ru-RU"/>
          </a:p>
        </p:txBody>
      </p:sp>
    </p:spTree>
    <p:extLst>
      <p:ext uri="{BB962C8B-B14F-4D97-AF65-F5344CB8AC3E}">
        <p14:creationId xmlns:p14="http://schemas.microsoft.com/office/powerpoint/2010/main" val="2827050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831" y="110952"/>
            <a:ext cx="922338" cy="1012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123777"/>
            <a:ext cx="12192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7496" tIns="45720" rIns="-317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учреждение высшего образования</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«МИРЭА – Российский технологический университет»</a:t>
            </a:r>
            <a:endParaRPr lang="ru-RU" altLang="ru-RU" sz="800" dirty="0"/>
          </a:p>
          <a:p>
            <a:pPr algn="ctr">
              <a:lnSpc>
                <a:spcPct val="150000"/>
              </a:lnSpc>
            </a:pPr>
            <a:r>
              <a:rPr kumimoji="0" lang="ru-RU" altLang="ru-RU"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РТУ МИРЭА</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Институт информационных технологий (ИИТ)</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Кафедра практической</a:t>
            </a:r>
            <a:r>
              <a:rPr kumimoji="0" lang="ru-RU" altLang="ru-RU" sz="1400" b="1" i="0" u="none" strike="noStrike" cap="none" normalizeH="0" dirty="0">
                <a:ln>
                  <a:noFill/>
                </a:ln>
                <a:solidFill>
                  <a:srgbClr val="000000"/>
                </a:solidFill>
                <a:effectLst/>
                <a:latin typeface="Arial" panose="020B0604020202020204" pitchFamily="34" charset="0"/>
                <a:ea typeface="Times New Roman" panose="02020603050405020304" pitchFamily="18" charset="0"/>
              </a:rPr>
              <a:t> и прикладной информатики (ППИ)</a:t>
            </a:r>
            <a:endParaRPr kumimoji="0" lang="ru-RU" altLang="ru-RU" sz="4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gn="ctr">
              <a:lnSpc>
                <a:spcPct val="150000"/>
              </a:lnSpc>
            </a:pPr>
            <a:r>
              <a:rPr lang="ru-RU" altLang="ru-RU" sz="2400" b="1" dirty="0">
                <a:solidFill>
                  <a:srgbClr val="000000"/>
                </a:solidFill>
                <a:ea typeface="Times New Roman" panose="02020603050405020304" pitchFamily="18" charset="0"/>
              </a:rPr>
              <a:t>ПРЕЗЕНТАЦИЯ ПО ПРАКТИЧЕСКОЙ РАБОТЕ №4</a:t>
            </a:r>
          </a:p>
          <a:p>
            <a:pPr algn="ctr">
              <a:lnSpc>
                <a:spcPct val="150000"/>
              </a:lnSpc>
            </a:pPr>
            <a:r>
              <a:rPr lang="ru-RU" altLang="ru-RU" sz="2400" b="1" dirty="0">
                <a:solidFill>
                  <a:srgbClr val="000000"/>
                </a:solidFill>
                <a:ea typeface="Times New Roman" panose="02020603050405020304" pitchFamily="18" charset="0"/>
              </a:rPr>
              <a:t>по дисциплине </a:t>
            </a:r>
            <a:r>
              <a:rPr lang="en-US" altLang="ru-RU" sz="2400" b="1" dirty="0">
                <a:solidFill>
                  <a:srgbClr val="000000"/>
                </a:solidFill>
                <a:ea typeface="Times New Roman" panose="02020603050405020304" pitchFamily="18" charset="0"/>
              </a:rPr>
              <a:t>“</a:t>
            </a:r>
            <a:r>
              <a:rPr lang="ru-RU" altLang="ru-RU" sz="2400" b="1" dirty="0">
                <a:solidFill>
                  <a:srgbClr val="000000"/>
                </a:solidFill>
                <a:ea typeface="Times New Roman" panose="02020603050405020304" pitchFamily="18" charset="0"/>
              </a:rPr>
              <a:t>Анализ и концептуальное моделирование систем</a:t>
            </a:r>
            <a:r>
              <a:rPr lang="en-US" altLang="ru-RU" sz="2400" b="1" dirty="0">
                <a:solidFill>
                  <a:srgbClr val="000000"/>
                </a:solidFill>
                <a:ea typeface="Times New Roman" panose="02020603050405020304" pitchFamily="18" charset="0"/>
              </a:rPr>
              <a:t>”</a:t>
            </a:r>
          </a:p>
          <a:p>
            <a:pPr algn="ctr">
              <a:lnSpc>
                <a:spcPct val="150000"/>
              </a:lnSpc>
            </a:pPr>
            <a:endParaRPr kumimoji="0" lang="ru-RU" altLang="ru-RU" sz="4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Студент: </a:t>
            </a:r>
            <a:r>
              <a:rPr lang="ru-RU" altLang="ru-RU" dirty="0">
                <a:solidFill>
                  <a:srgbClr val="000000"/>
                </a:solidFill>
                <a:ea typeface="Times New Roman" panose="02020603050405020304" pitchFamily="18" charset="0"/>
              </a:rPr>
              <a:t>Шумахер М.Е.</a:t>
            </a:r>
            <a:endPar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Группа: ИКБО-20-22</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nSpc>
                <a:spcPct val="150000"/>
              </a:lnSpc>
            </a:pPr>
            <a:r>
              <a:rPr lang="ru-RU" altLang="ru-RU" dirty="0">
                <a:solidFill>
                  <a:srgbClr val="000000"/>
                </a:solidFill>
                <a:ea typeface="Times New Roman" panose="02020603050405020304" pitchFamily="18" charset="0"/>
              </a:rPr>
              <a:t>Ассистент</a:t>
            </a:r>
            <a:r>
              <a:rPr lang="en-US" altLang="ru-RU" dirty="0">
                <a:solidFill>
                  <a:srgbClr val="000000"/>
                </a:solidFill>
                <a:ea typeface="Times New Roman" panose="02020603050405020304" pitchFamily="18" charset="0"/>
              </a:rPr>
              <a:t>: </a:t>
            </a:r>
            <a:r>
              <a:rPr lang="ru-RU" altLang="ru-RU" dirty="0">
                <a:solidFill>
                  <a:srgbClr val="000000"/>
                </a:solidFill>
                <a:ea typeface="Times New Roman" panose="02020603050405020304" pitchFamily="18" charset="0"/>
              </a:rPr>
              <a:t>Трушин С</a:t>
            </a:r>
            <a:r>
              <a:rPr lang="en-US" altLang="ru-RU" dirty="0">
                <a:solidFill>
                  <a:srgbClr val="000000"/>
                </a:solidFill>
                <a:ea typeface="Times New Roman" panose="02020603050405020304" pitchFamily="18" charset="0"/>
              </a:rPr>
              <a:t>.</a:t>
            </a:r>
            <a:r>
              <a:rPr lang="ru-RU" altLang="ru-RU" dirty="0">
                <a:solidFill>
                  <a:srgbClr val="000000"/>
                </a:solidFill>
                <a:ea typeface="Times New Roman" panose="02020603050405020304" pitchFamily="18" charset="0"/>
              </a:rPr>
              <a:t>М</a:t>
            </a:r>
            <a:r>
              <a:rPr lang="en-US" altLang="ru-RU" dirty="0">
                <a:solidFill>
                  <a:srgbClr val="000000"/>
                </a:solidFill>
                <a:ea typeface="Times New Roman" panose="02020603050405020304" pitchFamily="18" charset="0"/>
              </a:rPr>
              <a:t>.</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Москва 2024</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42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последовательности по общего варианта</a:t>
            </a:r>
          </a:p>
        </p:txBody>
      </p:sp>
      <p:sp>
        <p:nvSpPr>
          <p:cNvPr id="3" name="Объект 2"/>
          <p:cNvSpPr>
            <a:spLocks noGrp="1"/>
          </p:cNvSpPr>
          <p:nvPr>
            <p:ph idx="1"/>
          </p:nvPr>
        </p:nvSpPr>
        <p:spPr>
          <a:xfrm>
            <a:off x="118533" y="1800755"/>
            <a:ext cx="5614851" cy="4351338"/>
          </a:xfrm>
        </p:spPr>
        <p:txBody>
          <a:bodyPr>
            <a:normAutofit fontScale="77500" lnSpcReduction="20000"/>
          </a:bodyPr>
          <a:lstStyle/>
          <a:p>
            <a:pPr marL="0" indent="450000">
              <a:lnSpc>
                <a:spcPct val="150000"/>
              </a:lnSpc>
              <a:spcBef>
                <a:spcPts val="0"/>
              </a:spcBef>
              <a:buNone/>
            </a:pPr>
            <a:r>
              <a:rPr lang="ru-RU" sz="2000" dirty="0">
                <a:latin typeface="Times New Roman" panose="02020603050405020304" pitchFamily="18" charset="0"/>
                <a:cs typeface="Times New Roman" panose="02020603050405020304" pitchFamily="18" charset="0"/>
              </a:rPr>
              <a:t>Построим диаграмму последовательности по описанию приведенного варианта использования: «Студент хочет записаться на некий семинар, предлагаемый в рамках некоторого учебного курса. С этой целью проводится проверка подготовленности студента, для чего запрашивается список (история) семинаров курса, уже пройденных студентом (перейти к следующему семинару можно, лишь проработав материал предыдущих занятий). После получения истории семинаров объект класса "Слушатель" получает статус подготовленности, на основе которой студенту сообщается результат (статус) его попытки записи на семинар.» Построенная диаграмма последовательности показана на рисунке.</a:t>
            </a:r>
          </a:p>
        </p:txBody>
      </p:sp>
      <p:pic>
        <p:nvPicPr>
          <p:cNvPr id="5" name="Рисунок 4">
            <a:extLst>
              <a:ext uri="{FF2B5EF4-FFF2-40B4-BE49-F238E27FC236}">
                <a16:creationId xmlns:a16="http://schemas.microsoft.com/office/drawing/2014/main" id="{4F82E877-ABA3-45ED-AD2A-873523B94006}"/>
              </a:ext>
            </a:extLst>
          </p:cNvPr>
          <p:cNvPicPr/>
          <p:nvPr/>
        </p:nvPicPr>
        <p:blipFill>
          <a:blip r:embed="rId2"/>
          <a:stretch>
            <a:fillRect/>
          </a:stretch>
        </p:blipFill>
        <p:spPr>
          <a:xfrm>
            <a:off x="5614851" y="2594504"/>
            <a:ext cx="5940425" cy="2397125"/>
          </a:xfrm>
          <a:prstGeom prst="rect">
            <a:avLst/>
          </a:prstGeom>
        </p:spPr>
      </p:pic>
    </p:spTree>
    <p:extLst>
      <p:ext uri="{BB962C8B-B14F-4D97-AF65-F5344CB8AC3E}">
        <p14:creationId xmlns:p14="http://schemas.microsoft.com/office/powerpoint/2010/main" val="313114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Взаимодействие элементов диаграммы общего варианта</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1"/>
          </p:nvPr>
        </p:nvSpPr>
        <p:spPr>
          <a:xfrm>
            <a:off x="347134" y="1825625"/>
            <a:ext cx="5181600"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Таблица на основе полученной диаграммы</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3712710498"/>
              </p:ext>
            </p:extLst>
          </p:nvPr>
        </p:nvGraphicFramePr>
        <p:xfrm>
          <a:off x="1989667" y="2404533"/>
          <a:ext cx="8678332" cy="3840162"/>
        </p:xfrm>
        <a:graphic>
          <a:graphicData uri="http://schemas.openxmlformats.org/drawingml/2006/table">
            <a:tbl>
              <a:tblPr firstRow="1" firstCol="1" bandRow="1">
                <a:tableStyleId>{5C22544A-7EE6-4342-B048-85BDC9FD1C3A}</a:tableStyleId>
              </a:tblPr>
              <a:tblGrid>
                <a:gridCol w="2169351">
                  <a:extLst>
                    <a:ext uri="{9D8B030D-6E8A-4147-A177-3AD203B41FA5}">
                      <a16:colId xmlns:a16="http://schemas.microsoft.com/office/drawing/2014/main" val="3628301004"/>
                    </a:ext>
                  </a:extLst>
                </a:gridCol>
                <a:gridCol w="2169351">
                  <a:extLst>
                    <a:ext uri="{9D8B030D-6E8A-4147-A177-3AD203B41FA5}">
                      <a16:colId xmlns:a16="http://schemas.microsoft.com/office/drawing/2014/main" val="4017527559"/>
                    </a:ext>
                  </a:extLst>
                </a:gridCol>
                <a:gridCol w="2169351">
                  <a:extLst>
                    <a:ext uri="{9D8B030D-6E8A-4147-A177-3AD203B41FA5}">
                      <a16:colId xmlns:a16="http://schemas.microsoft.com/office/drawing/2014/main" val="1860532186"/>
                    </a:ext>
                  </a:extLst>
                </a:gridCol>
                <a:gridCol w="2170279">
                  <a:extLst>
                    <a:ext uri="{9D8B030D-6E8A-4147-A177-3AD203B41FA5}">
                      <a16:colId xmlns:a16="http://schemas.microsoft.com/office/drawing/2014/main" val="3417634281"/>
                    </a:ext>
                  </a:extLst>
                </a:gridCol>
              </a:tblGrid>
              <a:tr h="264139">
                <a:tc>
                  <a:txBody>
                    <a:bodyPr/>
                    <a:lstStyle/>
                    <a:p>
                      <a:pPr algn="ctr">
                        <a:spcAft>
                          <a:spcPts val="0"/>
                        </a:spcAft>
                      </a:pPr>
                      <a:r>
                        <a:rPr lang="ru-RU" sz="1200" kern="100" dirty="0">
                          <a:effectLst/>
                        </a:rPr>
                        <a:t>Отправитель</a:t>
                      </a:r>
                      <a:endParaRPr lang="ru-RU" sz="1200" b="1" kern="100" dirty="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Тип сообщения</a:t>
                      </a:r>
                      <a:endParaRPr lang="ru-RU" sz="1200" b="1" kern="10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Наименование</a:t>
                      </a:r>
                      <a:endParaRPr lang="ru-RU" sz="1200" b="1" kern="10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Получатель</a:t>
                      </a:r>
                      <a:endParaRPr lang="ru-RU" sz="1200" b="1"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3726265932"/>
                  </a:ext>
                </a:extLst>
              </a:tr>
              <a:tr h="596004">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Студент</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Синхронное</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Запрос записи на семинар</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Учебный отдел</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221213460"/>
                  </a:ext>
                </a:extLst>
              </a:tr>
              <a:tr h="894005">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Учебный отдел</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Синхронное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Запрос истории пройденных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База данных семинаров</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923841149"/>
                  </a:ext>
                </a:extLst>
              </a:tr>
              <a:tr h="596004">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База данных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Синхронное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Передача списка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 </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456719682"/>
                  </a:ext>
                </a:extLst>
              </a:tr>
              <a:tr h="596004">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Рекурсивный вызов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Проверка посещений</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3115724174"/>
                  </a:ext>
                </a:extLst>
              </a:tr>
              <a:tr h="298002">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Ответное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Вернуть статус</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Учебный отдел</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2435944882"/>
                  </a:ext>
                </a:extLst>
              </a:tr>
              <a:tr h="596004">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Учебный отдел</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Ответное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Результат попытки записи на семинар</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Студент</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974899941"/>
                  </a:ext>
                </a:extLst>
              </a:tr>
            </a:tbl>
          </a:graphicData>
        </a:graphic>
      </p:graphicFrame>
    </p:spTree>
    <p:extLst>
      <p:ext uri="{BB962C8B-B14F-4D97-AF65-F5344CB8AC3E}">
        <p14:creationId xmlns:p14="http://schemas.microsoft.com/office/powerpoint/2010/main" val="331999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A864BC32-63F6-44FA-9D01-C30F6FEEC0B9}"/>
              </a:ext>
            </a:extLst>
          </p:cNvPr>
          <p:cNvPicPr/>
          <p:nvPr/>
        </p:nvPicPr>
        <p:blipFill>
          <a:blip r:embed="rId2"/>
          <a:stretch>
            <a:fillRect/>
          </a:stretch>
        </p:blipFill>
        <p:spPr>
          <a:xfrm>
            <a:off x="315686" y="1800755"/>
            <a:ext cx="8278812" cy="3678979"/>
          </a:xfrm>
          <a:prstGeom prst="rect">
            <a:avLst/>
          </a:prstGeom>
        </p:spPr>
      </p:pic>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кооперации общего варианта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010400" y="1800755"/>
            <a:ext cx="4865914"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Построим диаграмму кооперации по описанию приведенного ранее варианта использования, как показано на рисунке</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8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pPr algn="ctr"/>
            <a:r>
              <a:rPr lang="ru-RU" b="1" dirty="0">
                <a:latin typeface="Times New Roman" panose="02020603050405020304" pitchFamily="18" charset="0"/>
                <a:cs typeface="Times New Roman" panose="02020603050405020304" pitchFamily="18" charset="0"/>
              </a:rPr>
              <a:t>Диаграмма последовательности по варианту учебного проекта</a:t>
            </a:r>
          </a:p>
        </p:txBody>
      </p:sp>
      <p:sp>
        <p:nvSpPr>
          <p:cNvPr id="3" name="Объект 2"/>
          <p:cNvSpPr>
            <a:spLocks noGrp="1"/>
          </p:cNvSpPr>
          <p:nvPr>
            <p:ph idx="1"/>
          </p:nvPr>
        </p:nvSpPr>
        <p:spPr>
          <a:xfrm>
            <a:off x="145773" y="1320800"/>
            <a:ext cx="5127171" cy="4740049"/>
          </a:xfrm>
        </p:spPr>
        <p:txBody>
          <a:bodyPr>
            <a:normAutofit/>
          </a:bodyPr>
          <a:lstStyle/>
          <a:p>
            <a:pPr marL="0" indent="450000">
              <a:lnSpc>
                <a:spcPct val="150000"/>
              </a:lnSpc>
              <a:spcBef>
                <a:spcPts val="0"/>
              </a:spcBef>
              <a:buNone/>
            </a:pPr>
            <a:r>
              <a:rPr lang="ru-RU" sz="2000" dirty="0">
                <a:latin typeface="Times New Roman" panose="02020603050405020304" pitchFamily="18" charset="0"/>
                <a:cs typeface="Times New Roman" panose="02020603050405020304" pitchFamily="18" charset="0"/>
              </a:rPr>
              <a:t>Построим модель отношений между объектами (диаграмма последовательности) рассматриваемой системы (варианта учебного проекта) в рамках одного прецедента.</a:t>
            </a:r>
          </a:p>
        </p:txBody>
      </p:sp>
      <p:pic>
        <p:nvPicPr>
          <p:cNvPr id="5" name="Рисунок 4">
            <a:extLst>
              <a:ext uri="{FF2B5EF4-FFF2-40B4-BE49-F238E27FC236}">
                <a16:creationId xmlns:a16="http://schemas.microsoft.com/office/drawing/2014/main" id="{E9D91500-D779-4DBB-A5D4-AD802579C98A}"/>
              </a:ext>
            </a:extLst>
          </p:cNvPr>
          <p:cNvPicPr/>
          <p:nvPr/>
        </p:nvPicPr>
        <p:blipFill>
          <a:blip r:embed="rId2"/>
          <a:stretch>
            <a:fillRect/>
          </a:stretch>
        </p:blipFill>
        <p:spPr>
          <a:xfrm>
            <a:off x="7535110" y="660400"/>
            <a:ext cx="4284356" cy="1320800"/>
          </a:xfrm>
          <a:prstGeom prst="rect">
            <a:avLst/>
          </a:prstGeom>
        </p:spPr>
      </p:pic>
      <p:pic>
        <p:nvPicPr>
          <p:cNvPr id="7" name="Рисунок 6">
            <a:extLst>
              <a:ext uri="{FF2B5EF4-FFF2-40B4-BE49-F238E27FC236}">
                <a16:creationId xmlns:a16="http://schemas.microsoft.com/office/drawing/2014/main" id="{BECF04EE-F165-42E0-B58F-5C5B12B56141}"/>
              </a:ext>
            </a:extLst>
          </p:cNvPr>
          <p:cNvPicPr/>
          <p:nvPr/>
        </p:nvPicPr>
        <p:blipFill>
          <a:blip r:embed="rId3"/>
          <a:stretch>
            <a:fillRect/>
          </a:stretch>
        </p:blipFill>
        <p:spPr>
          <a:xfrm>
            <a:off x="4596647" y="2641600"/>
            <a:ext cx="5876925" cy="3743325"/>
          </a:xfrm>
          <a:prstGeom prst="rect">
            <a:avLst/>
          </a:prstGeom>
        </p:spPr>
      </p:pic>
    </p:spTree>
    <p:extLst>
      <p:ext uri="{BB962C8B-B14F-4D97-AF65-F5344CB8AC3E}">
        <p14:creationId xmlns:p14="http://schemas.microsoft.com/office/powerpoint/2010/main" val="38833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6BBD7F7-C7E9-44E7-8C2C-C4328D36553D}"/>
              </a:ext>
            </a:extLst>
          </p:cNvPr>
          <p:cNvPicPr/>
          <p:nvPr/>
        </p:nvPicPr>
        <p:blipFill>
          <a:blip r:embed="rId2"/>
          <a:stretch>
            <a:fillRect/>
          </a:stretch>
        </p:blipFill>
        <p:spPr>
          <a:xfrm>
            <a:off x="1103691" y="1897062"/>
            <a:ext cx="7348238" cy="3448579"/>
          </a:xfrm>
          <a:prstGeom prst="rect">
            <a:avLst/>
          </a:prstGeom>
        </p:spPr>
      </p:pic>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кооперации по варианту учебного проекта</a:t>
            </a:r>
          </a:p>
        </p:txBody>
      </p:sp>
      <p:sp>
        <p:nvSpPr>
          <p:cNvPr id="6" name="Объект 2"/>
          <p:cNvSpPr>
            <a:spLocks noGrp="1"/>
          </p:cNvSpPr>
          <p:nvPr>
            <p:ph idx="1"/>
          </p:nvPr>
        </p:nvSpPr>
        <p:spPr>
          <a:xfrm>
            <a:off x="6648752" y="1897062"/>
            <a:ext cx="4865914"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Построим диаграмму кооперации по описанию приведенного ранее варианта использования</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64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643A0-9EF3-4C60-A271-A63AA1028322}"/>
              </a:ext>
            </a:extLst>
          </p:cNvPr>
          <p:cNvSpPr txBox="1"/>
          <p:nvPr/>
        </p:nvSpPr>
        <p:spPr>
          <a:xfrm>
            <a:off x="1299633" y="2828835"/>
            <a:ext cx="9592733" cy="1200329"/>
          </a:xfrm>
          <a:prstGeom prst="rect">
            <a:avLst/>
          </a:prstGeom>
          <a:noFill/>
        </p:spPr>
        <p:txBody>
          <a:bodyPr wrap="square" rtlCol="0">
            <a:spAutoFit/>
          </a:bodyPr>
          <a:lstStyle/>
          <a:p>
            <a:r>
              <a:rPr lang="ru-RU" sz="7200" dirty="0"/>
              <a:t>Спасибо за внимание!</a:t>
            </a:r>
          </a:p>
        </p:txBody>
      </p:sp>
    </p:spTree>
    <p:extLst>
      <p:ext uri="{BB962C8B-B14F-4D97-AF65-F5344CB8AC3E}">
        <p14:creationId xmlns:p14="http://schemas.microsoft.com/office/powerpoint/2010/main" val="1976584976"/>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291</Words>
  <Application>Microsoft Office PowerPoint</Application>
  <PresentationFormat>Широкоэкранный</PresentationFormat>
  <Paragraphs>51</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Times New Roman</vt:lpstr>
      <vt:lpstr>Trebuchet MS</vt:lpstr>
      <vt:lpstr>Wingdings 3</vt:lpstr>
      <vt:lpstr>Аспект</vt:lpstr>
      <vt:lpstr>Презентация PowerPoint</vt:lpstr>
      <vt:lpstr>Диаграмма последовательности по общего варианта</vt:lpstr>
      <vt:lpstr>Взаимодействие элементов диаграммы общего варианта</vt:lpstr>
      <vt:lpstr>Диаграмма кооперации общего варианта</vt:lpstr>
      <vt:lpstr>Диаграмма последовательности по варианту учебного проекта</vt:lpstr>
      <vt:lpstr>Диаграмма кооперации по варианту учебного проекта</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Марк Шумахер</cp:lastModifiedBy>
  <cp:revision>308</cp:revision>
  <dcterms:created xsi:type="dcterms:W3CDTF">2023-12-05T17:03:12Z</dcterms:created>
  <dcterms:modified xsi:type="dcterms:W3CDTF">2024-03-31T13:52:39Z</dcterms:modified>
</cp:coreProperties>
</file>