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3"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7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206173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3207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120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1942953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9415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201279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1775953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413460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83898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2C8E5D9-69A9-41E9-939E-968E2B8F1200}" type="datetimeFigureOut">
              <a:rPr lang="ru-RU" smtClean="0"/>
              <a:t>01.04.2024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224977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2C8E5D9-69A9-41E9-939E-968E2B8F1200}" type="datetimeFigureOut">
              <a:rPr lang="ru-RU" smtClean="0"/>
              <a:t>01.04.2024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15834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2C8E5D9-69A9-41E9-939E-968E2B8F1200}" type="datetimeFigureOut">
              <a:rPr lang="ru-RU" smtClean="0"/>
              <a:t>01.04.2024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201950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2C8E5D9-69A9-41E9-939E-968E2B8F1200}" type="datetimeFigureOut">
              <a:rPr lang="ru-RU" smtClean="0"/>
              <a:t>01.04.2024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276169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E5D9-69A9-41E9-939E-968E2B8F1200}" type="datetimeFigureOut">
              <a:rPr lang="ru-RU" smtClean="0"/>
              <a:t>01.04.2024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321946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02C8E5D9-69A9-41E9-939E-968E2B8F1200}" type="datetimeFigureOut">
              <a:rPr lang="ru-RU" smtClean="0"/>
              <a:t>01.04.2024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64719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02C8E5D9-69A9-41E9-939E-968E2B8F1200}" type="datetimeFigureOut">
              <a:rPr lang="ru-RU" smtClean="0"/>
              <a:t>01.04.2024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5E011DC-1ACE-4E36-A256-A906AD2B402E}" type="slidenum">
              <a:rPr lang="ru-RU" smtClean="0"/>
              <a:t>‹#›</a:t>
            </a:fld>
            <a:endParaRPr lang="ru-RU"/>
          </a:p>
        </p:txBody>
      </p:sp>
    </p:spTree>
    <p:extLst>
      <p:ext uri="{BB962C8B-B14F-4D97-AF65-F5344CB8AC3E}">
        <p14:creationId xmlns:p14="http://schemas.microsoft.com/office/powerpoint/2010/main" val="420023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C8E5D9-69A9-41E9-939E-968E2B8F1200}" type="datetimeFigureOut">
              <a:rPr lang="ru-RU" smtClean="0"/>
              <a:t>01.04.2024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E011DC-1ACE-4E36-A256-A906AD2B402E}" type="slidenum">
              <a:rPr lang="ru-RU" smtClean="0"/>
              <a:t>‹#›</a:t>
            </a:fld>
            <a:endParaRPr lang="ru-RU"/>
          </a:p>
        </p:txBody>
      </p:sp>
    </p:spTree>
    <p:extLst>
      <p:ext uri="{BB962C8B-B14F-4D97-AF65-F5344CB8AC3E}">
        <p14:creationId xmlns:p14="http://schemas.microsoft.com/office/powerpoint/2010/main" val="2827050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2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831" y="110952"/>
            <a:ext cx="922338" cy="1012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123777"/>
            <a:ext cx="121920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7496" tIns="45720" rIns="-317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lnSpc>
                <a:spcPct val="150000"/>
              </a:lnSpc>
            </a:pP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учреждение высшего образования</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gn="ctr">
              <a:lnSpc>
                <a:spcPct val="150000"/>
              </a:lnSpc>
            </a:pP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«МИРЭА – Российский технологический университет»</a:t>
            </a:r>
            <a:endParaRPr lang="ru-RU" altLang="ru-RU" sz="800" dirty="0"/>
          </a:p>
          <a:p>
            <a:pPr algn="ctr">
              <a:lnSpc>
                <a:spcPct val="150000"/>
              </a:lnSpc>
            </a:pPr>
            <a:r>
              <a:rPr kumimoji="0" lang="ru-RU" altLang="ru-RU"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РТУ МИРЭА</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gn="ctr">
              <a:lnSpc>
                <a:spcPct val="150000"/>
              </a:lnSpc>
            </a:pP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Институт информационных технологий (ИИТ)</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gn="ctr">
              <a:lnSpc>
                <a:spcPct val="150000"/>
              </a:lnSpc>
            </a:pPr>
            <a:r>
              <a:rPr kumimoji="0" lang="ru-RU" altLang="ru-RU"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Кафедра практической</a:t>
            </a:r>
            <a:r>
              <a:rPr kumimoji="0" lang="ru-RU" altLang="ru-RU" sz="1400" b="1" i="0" u="none" strike="noStrike" cap="none" normalizeH="0" dirty="0">
                <a:ln>
                  <a:noFill/>
                </a:ln>
                <a:solidFill>
                  <a:srgbClr val="000000"/>
                </a:solidFill>
                <a:effectLst/>
                <a:latin typeface="Arial" panose="020B0604020202020204" pitchFamily="34" charset="0"/>
                <a:ea typeface="Times New Roman" panose="02020603050405020304" pitchFamily="18" charset="0"/>
              </a:rPr>
              <a:t> и прикладной информатики (ППИ)</a:t>
            </a:r>
            <a:endParaRPr kumimoji="0" lang="ru-RU" altLang="ru-RU" sz="4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algn="ctr">
              <a:lnSpc>
                <a:spcPct val="150000"/>
              </a:lnSpc>
            </a:pPr>
            <a:r>
              <a:rPr lang="ru-RU" altLang="ru-RU" sz="2400" b="1" dirty="0">
                <a:solidFill>
                  <a:srgbClr val="000000"/>
                </a:solidFill>
                <a:ea typeface="Times New Roman" panose="02020603050405020304" pitchFamily="18" charset="0"/>
              </a:rPr>
              <a:t>ПРЕЗЕНТАЦИЯ ПО ПРАКТИЧЕСКОЙ РАБОТЕ №4</a:t>
            </a:r>
          </a:p>
          <a:p>
            <a:pPr algn="ctr">
              <a:lnSpc>
                <a:spcPct val="150000"/>
              </a:lnSpc>
            </a:pPr>
            <a:r>
              <a:rPr lang="ru-RU" altLang="ru-RU" sz="2400" b="1" dirty="0">
                <a:solidFill>
                  <a:srgbClr val="000000"/>
                </a:solidFill>
                <a:ea typeface="Times New Roman" panose="02020603050405020304" pitchFamily="18" charset="0"/>
              </a:rPr>
              <a:t>по дисциплине </a:t>
            </a:r>
            <a:r>
              <a:rPr lang="en-US" altLang="ru-RU" sz="2400" b="1" dirty="0">
                <a:solidFill>
                  <a:srgbClr val="000000"/>
                </a:solidFill>
                <a:ea typeface="Times New Roman" panose="02020603050405020304" pitchFamily="18" charset="0"/>
              </a:rPr>
              <a:t>“</a:t>
            </a:r>
            <a:r>
              <a:rPr lang="ru-RU" altLang="ru-RU" sz="2400" b="1" dirty="0">
                <a:solidFill>
                  <a:srgbClr val="000000"/>
                </a:solidFill>
                <a:ea typeface="Times New Roman" panose="02020603050405020304" pitchFamily="18" charset="0"/>
              </a:rPr>
              <a:t>Анализ и концептуальное моделирование систем</a:t>
            </a:r>
            <a:r>
              <a:rPr lang="en-US" altLang="ru-RU" sz="2400" b="1" dirty="0">
                <a:solidFill>
                  <a:srgbClr val="000000"/>
                </a:solidFill>
                <a:ea typeface="Times New Roman" panose="02020603050405020304" pitchFamily="18" charset="0"/>
              </a:rPr>
              <a:t>”</a:t>
            </a:r>
          </a:p>
          <a:p>
            <a:pPr algn="ctr">
              <a:lnSpc>
                <a:spcPct val="150000"/>
              </a:lnSpc>
            </a:pPr>
            <a:endParaRPr kumimoji="0" lang="ru-RU" altLang="ru-RU" sz="4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a:lnSpc>
                <a:spcPct val="150000"/>
              </a:lnSpc>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Студент: </a:t>
            </a:r>
            <a:r>
              <a:rPr lang="ru-RU" altLang="ru-RU" dirty="0">
                <a:solidFill>
                  <a:srgbClr val="000000"/>
                </a:solidFill>
                <a:ea typeface="Times New Roman" panose="02020603050405020304" pitchFamily="18" charset="0"/>
              </a:rPr>
              <a:t>Шумахер М.Е.</a:t>
            </a:r>
            <a:endPar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a:lnSpc>
                <a:spcPct val="150000"/>
              </a:lnSpc>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Группа: ИКБО-20-22</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nSpc>
                <a:spcPct val="150000"/>
              </a:lnSpc>
            </a:pPr>
            <a:r>
              <a:rPr lang="ru-RU" altLang="ru-RU" dirty="0">
                <a:solidFill>
                  <a:srgbClr val="000000"/>
                </a:solidFill>
                <a:ea typeface="Times New Roman" panose="02020603050405020304" pitchFamily="18" charset="0"/>
              </a:rPr>
              <a:t>Ассистент</a:t>
            </a:r>
            <a:r>
              <a:rPr lang="en-US" altLang="ru-RU" dirty="0">
                <a:solidFill>
                  <a:srgbClr val="000000"/>
                </a:solidFill>
                <a:ea typeface="Times New Roman" panose="02020603050405020304" pitchFamily="18" charset="0"/>
              </a:rPr>
              <a:t>: </a:t>
            </a:r>
            <a:r>
              <a:rPr lang="ru-RU" altLang="ru-RU" dirty="0">
                <a:solidFill>
                  <a:srgbClr val="000000"/>
                </a:solidFill>
                <a:ea typeface="Times New Roman" panose="02020603050405020304" pitchFamily="18" charset="0"/>
              </a:rPr>
              <a:t>Трушин С</a:t>
            </a:r>
            <a:r>
              <a:rPr lang="en-US" altLang="ru-RU" dirty="0">
                <a:solidFill>
                  <a:srgbClr val="000000"/>
                </a:solidFill>
                <a:ea typeface="Times New Roman" panose="02020603050405020304" pitchFamily="18" charset="0"/>
              </a:rPr>
              <a:t>.</a:t>
            </a:r>
            <a:r>
              <a:rPr lang="ru-RU" altLang="ru-RU" dirty="0">
                <a:solidFill>
                  <a:srgbClr val="000000"/>
                </a:solidFill>
                <a:ea typeface="Times New Roman" panose="02020603050405020304" pitchFamily="18" charset="0"/>
              </a:rPr>
              <a:t>М</a:t>
            </a:r>
            <a:r>
              <a:rPr lang="en-US" altLang="ru-RU" dirty="0">
                <a:solidFill>
                  <a:srgbClr val="000000"/>
                </a:solidFill>
                <a:ea typeface="Times New Roman" panose="02020603050405020304" pitchFamily="18" charset="0"/>
              </a:rPr>
              <a:t>.</a:t>
            </a:r>
            <a:endParaRPr kumimoji="0" lang="ru-RU" altLang="ru-RU" sz="800" b="0" i="0" u="none" strike="noStrike" cap="none" normalizeH="0" baseline="0" dirty="0">
              <a:ln>
                <a:noFill/>
              </a:ln>
              <a:solidFill>
                <a:schemeClr val="tx1"/>
              </a:solidFill>
              <a:effectLst/>
              <a:latin typeface="Arial" panose="020B0604020202020204" pitchFamily="34" charset="0"/>
            </a:endParaRPr>
          </a:p>
          <a:p>
            <a:pPr algn="ctr">
              <a:lnSpc>
                <a:spcPct val="150000"/>
              </a:lnSpc>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Москва 2024</a:t>
            </a:r>
            <a:endParaRPr kumimoji="0" lang="ru-RU" altLang="ru-RU"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042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latin typeface="Times New Roman" panose="02020603050405020304" pitchFamily="18" charset="0"/>
                <a:cs typeface="Times New Roman" panose="02020603050405020304" pitchFamily="18" charset="0"/>
              </a:rPr>
              <a:t>Диаграмма последовательности по общего варианта</a:t>
            </a:r>
          </a:p>
        </p:txBody>
      </p:sp>
      <p:sp>
        <p:nvSpPr>
          <p:cNvPr id="3" name="Объект 2"/>
          <p:cNvSpPr>
            <a:spLocks noGrp="1"/>
          </p:cNvSpPr>
          <p:nvPr>
            <p:ph idx="1"/>
          </p:nvPr>
        </p:nvSpPr>
        <p:spPr>
          <a:xfrm>
            <a:off x="118533" y="1800755"/>
            <a:ext cx="5614851" cy="4351338"/>
          </a:xfrm>
        </p:spPr>
        <p:txBody>
          <a:bodyPr>
            <a:normAutofit fontScale="77500" lnSpcReduction="20000"/>
          </a:bodyPr>
          <a:lstStyle/>
          <a:p>
            <a:pPr marL="0" indent="450000">
              <a:lnSpc>
                <a:spcPct val="150000"/>
              </a:lnSpc>
              <a:spcBef>
                <a:spcPts val="0"/>
              </a:spcBef>
              <a:buNone/>
            </a:pPr>
            <a:r>
              <a:rPr lang="ru-RU" sz="2000" dirty="0">
                <a:latin typeface="Times New Roman" panose="02020603050405020304" pitchFamily="18" charset="0"/>
                <a:cs typeface="Times New Roman" panose="02020603050405020304" pitchFamily="18" charset="0"/>
              </a:rPr>
              <a:t>Построим диаграмму последовательности по описанию приведенного варианта использования: «Студент хочет записаться на некий семинар, предлагаемый в рамках некоторого учебного курса. С этой целью проводится проверка подготовленности студента, для чего запрашивается список (история) семинаров курса, уже пройденных студентом (перейти к следующему семинару можно, лишь проработав материал предыдущих занятий). После получения истории семинаров объект класса "Слушатель" получает статус подготовленности, на основе которой студенту сообщается результат (статус) его попытки записи на семинар.» Построенная диаграмма последовательности показана на рисунке.</a:t>
            </a:r>
          </a:p>
        </p:txBody>
      </p:sp>
      <p:pic>
        <p:nvPicPr>
          <p:cNvPr id="6" name="Рисунок 5">
            <a:extLst>
              <a:ext uri="{FF2B5EF4-FFF2-40B4-BE49-F238E27FC236}">
                <a16:creationId xmlns:a16="http://schemas.microsoft.com/office/drawing/2014/main" id="{82B6DF3B-456F-48D6-AEFE-92BB4F9659D8}"/>
              </a:ext>
            </a:extLst>
          </p:cNvPr>
          <p:cNvPicPr/>
          <p:nvPr/>
        </p:nvPicPr>
        <p:blipFill>
          <a:blip r:embed="rId2"/>
          <a:stretch>
            <a:fillRect/>
          </a:stretch>
        </p:blipFill>
        <p:spPr>
          <a:xfrm>
            <a:off x="5649575" y="2710251"/>
            <a:ext cx="5940425" cy="2383790"/>
          </a:xfrm>
          <a:prstGeom prst="rect">
            <a:avLst/>
          </a:prstGeom>
        </p:spPr>
      </p:pic>
    </p:spTree>
    <p:extLst>
      <p:ext uri="{BB962C8B-B14F-4D97-AF65-F5344CB8AC3E}">
        <p14:creationId xmlns:p14="http://schemas.microsoft.com/office/powerpoint/2010/main" val="313114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latin typeface="Times New Roman" panose="02020603050405020304" pitchFamily="18" charset="0"/>
                <a:cs typeface="Times New Roman" panose="02020603050405020304" pitchFamily="18" charset="0"/>
              </a:rPr>
              <a:t>Взаимодействие элементов диаграммы общего варианта</a:t>
            </a:r>
            <a:endParaRPr lang="ru-RU" dirty="0">
              <a:latin typeface="Times New Roman" panose="02020603050405020304" pitchFamily="18" charset="0"/>
              <a:cs typeface="Times New Roman" panose="02020603050405020304" pitchFamily="18" charset="0"/>
            </a:endParaRPr>
          </a:p>
        </p:txBody>
      </p:sp>
      <p:sp>
        <p:nvSpPr>
          <p:cNvPr id="4" name="Объект 3"/>
          <p:cNvSpPr>
            <a:spLocks noGrp="1"/>
          </p:cNvSpPr>
          <p:nvPr>
            <p:ph sz="half" idx="1"/>
          </p:nvPr>
        </p:nvSpPr>
        <p:spPr>
          <a:xfrm>
            <a:off x="347134" y="1825625"/>
            <a:ext cx="5181600" cy="4351338"/>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Таблица на основе полученной диаграммы</a:t>
            </a:r>
            <a:r>
              <a:rPr lang="en-US" sz="2000" dirty="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p:txBody>
      </p:sp>
      <p:graphicFrame>
        <p:nvGraphicFramePr>
          <p:cNvPr id="6" name="Таблица 5"/>
          <p:cNvGraphicFramePr>
            <a:graphicFrameLocks noGrp="1"/>
          </p:cNvGraphicFramePr>
          <p:nvPr>
            <p:extLst>
              <p:ext uri="{D42A27DB-BD31-4B8C-83A1-F6EECF244321}">
                <p14:modId xmlns:p14="http://schemas.microsoft.com/office/powerpoint/2010/main" val="2559707930"/>
              </p:ext>
            </p:extLst>
          </p:nvPr>
        </p:nvGraphicFramePr>
        <p:xfrm>
          <a:off x="1931794" y="2265636"/>
          <a:ext cx="8678332" cy="4216189"/>
        </p:xfrm>
        <a:graphic>
          <a:graphicData uri="http://schemas.openxmlformats.org/drawingml/2006/table">
            <a:tbl>
              <a:tblPr firstRow="1" firstCol="1" bandRow="1">
                <a:tableStyleId>{5C22544A-7EE6-4342-B048-85BDC9FD1C3A}</a:tableStyleId>
              </a:tblPr>
              <a:tblGrid>
                <a:gridCol w="2169351">
                  <a:extLst>
                    <a:ext uri="{9D8B030D-6E8A-4147-A177-3AD203B41FA5}">
                      <a16:colId xmlns:a16="http://schemas.microsoft.com/office/drawing/2014/main" val="3628301004"/>
                    </a:ext>
                  </a:extLst>
                </a:gridCol>
                <a:gridCol w="2169351">
                  <a:extLst>
                    <a:ext uri="{9D8B030D-6E8A-4147-A177-3AD203B41FA5}">
                      <a16:colId xmlns:a16="http://schemas.microsoft.com/office/drawing/2014/main" val="4017527559"/>
                    </a:ext>
                  </a:extLst>
                </a:gridCol>
                <a:gridCol w="2169351">
                  <a:extLst>
                    <a:ext uri="{9D8B030D-6E8A-4147-A177-3AD203B41FA5}">
                      <a16:colId xmlns:a16="http://schemas.microsoft.com/office/drawing/2014/main" val="1860532186"/>
                    </a:ext>
                  </a:extLst>
                </a:gridCol>
                <a:gridCol w="2170279">
                  <a:extLst>
                    <a:ext uri="{9D8B030D-6E8A-4147-A177-3AD203B41FA5}">
                      <a16:colId xmlns:a16="http://schemas.microsoft.com/office/drawing/2014/main" val="3417634281"/>
                    </a:ext>
                  </a:extLst>
                </a:gridCol>
              </a:tblGrid>
              <a:tr h="251041">
                <a:tc>
                  <a:txBody>
                    <a:bodyPr/>
                    <a:lstStyle/>
                    <a:p>
                      <a:pPr algn="ctr">
                        <a:spcAft>
                          <a:spcPts val="0"/>
                        </a:spcAft>
                      </a:pPr>
                      <a:r>
                        <a:rPr lang="ru-RU" sz="1200" kern="100" dirty="0">
                          <a:effectLst/>
                        </a:rPr>
                        <a:t>Отправитель</a:t>
                      </a:r>
                      <a:endParaRPr lang="ru-RU" sz="1200" b="1" kern="100" dirty="0">
                        <a:effectLst/>
                        <a:latin typeface="Times New Roman" panose="02020603050405020304" pitchFamily="18" charset="0"/>
                        <a:ea typeface="Droid Sans Fallback"/>
                        <a:cs typeface="FreeSans"/>
                      </a:endParaRPr>
                    </a:p>
                  </a:txBody>
                  <a:tcPr marL="68580" marR="68580" marT="0" marB="0"/>
                </a:tc>
                <a:tc>
                  <a:txBody>
                    <a:bodyPr/>
                    <a:lstStyle/>
                    <a:p>
                      <a:pPr algn="ctr">
                        <a:spcAft>
                          <a:spcPts val="0"/>
                        </a:spcAft>
                      </a:pPr>
                      <a:r>
                        <a:rPr lang="ru-RU" sz="1200" kern="100">
                          <a:effectLst/>
                        </a:rPr>
                        <a:t>Тип сообщения</a:t>
                      </a:r>
                      <a:endParaRPr lang="ru-RU" sz="1200" b="1" kern="100">
                        <a:effectLst/>
                        <a:latin typeface="Times New Roman" panose="02020603050405020304" pitchFamily="18" charset="0"/>
                        <a:ea typeface="Droid Sans Fallback"/>
                        <a:cs typeface="FreeSans"/>
                      </a:endParaRPr>
                    </a:p>
                  </a:txBody>
                  <a:tcPr marL="68580" marR="68580" marT="0" marB="0"/>
                </a:tc>
                <a:tc>
                  <a:txBody>
                    <a:bodyPr/>
                    <a:lstStyle/>
                    <a:p>
                      <a:pPr algn="ctr">
                        <a:spcAft>
                          <a:spcPts val="0"/>
                        </a:spcAft>
                      </a:pPr>
                      <a:r>
                        <a:rPr lang="ru-RU" sz="1200" kern="100">
                          <a:effectLst/>
                        </a:rPr>
                        <a:t>Наименование</a:t>
                      </a:r>
                      <a:endParaRPr lang="ru-RU" sz="1200" b="1" kern="100">
                        <a:effectLst/>
                        <a:latin typeface="Times New Roman" panose="02020603050405020304" pitchFamily="18" charset="0"/>
                        <a:ea typeface="Droid Sans Fallback"/>
                        <a:cs typeface="FreeSans"/>
                      </a:endParaRPr>
                    </a:p>
                  </a:txBody>
                  <a:tcPr marL="68580" marR="68580" marT="0" marB="0"/>
                </a:tc>
                <a:tc>
                  <a:txBody>
                    <a:bodyPr/>
                    <a:lstStyle/>
                    <a:p>
                      <a:pPr algn="ctr">
                        <a:spcAft>
                          <a:spcPts val="0"/>
                        </a:spcAft>
                      </a:pPr>
                      <a:r>
                        <a:rPr lang="ru-RU" sz="1200" kern="100">
                          <a:effectLst/>
                        </a:rPr>
                        <a:t>Получатель</a:t>
                      </a:r>
                      <a:endParaRPr lang="ru-RU" sz="1200" b="1" kern="10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3726265932"/>
                  </a:ext>
                </a:extLst>
              </a:tr>
              <a:tr h="566450">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Студент</a:t>
                      </a:r>
                      <a:endParaRPr lang="ru-RU" sz="1200" kern="100" dirty="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Синхронное</a:t>
                      </a:r>
                      <a:endParaRPr lang="ru-RU" sz="1200" kern="100" dirty="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Запрос записи на семинар</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Учебный отдел</a:t>
                      </a:r>
                      <a:endParaRPr lang="ru-RU" sz="1200" kern="100" dirty="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1221213460"/>
                  </a:ext>
                </a:extLst>
              </a:tr>
              <a:tr h="849673">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Учебный отдел</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Синхронное</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Запрос истории пройденных семинаров</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Список семинаров</a:t>
                      </a:r>
                      <a:endParaRPr lang="ru-RU" sz="1200" kern="10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1923841149"/>
                  </a:ext>
                </a:extLst>
              </a:tr>
              <a:tr h="566450">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Список семинаров</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Ответное</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Передача истории семинаров</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Учебный отдел</a:t>
                      </a:r>
                      <a:endParaRPr lang="ru-RU" sz="1200" kern="10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1456719682"/>
                  </a:ext>
                </a:extLst>
              </a:tr>
              <a:tr h="566450">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Учебный отдел</a:t>
                      </a:r>
                      <a:endParaRPr lang="ru-RU" sz="1200" kern="100" dirty="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Синхронное</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Передача истории семинаров на проверку</a:t>
                      </a:r>
                      <a:endParaRPr lang="ru-RU" sz="1200" kern="100" dirty="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Слушатель</a:t>
                      </a:r>
                      <a:endParaRPr lang="ru-RU" sz="1200" kern="10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3115724174"/>
                  </a:ext>
                </a:extLst>
              </a:tr>
              <a:tr h="283225">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Слушатель</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Рекурсивный вызов</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Проверка посещений</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Слушатель</a:t>
                      </a:r>
                      <a:endParaRPr lang="ru-RU" sz="1200" kern="10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2435944882"/>
                  </a:ext>
                </a:extLst>
              </a:tr>
              <a:tr h="566450">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Слушатель</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Ответное</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Вернуть статус</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Учебный отдел</a:t>
                      </a:r>
                      <a:endParaRPr lang="ru-RU" sz="1200" kern="100" dirty="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1974899941"/>
                  </a:ext>
                </a:extLst>
              </a:tr>
              <a:tr h="566450">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Учебный отдел</a:t>
                      </a:r>
                      <a:endParaRPr lang="ru-RU" sz="1200" kern="100" dirty="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Ответное</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a:effectLst/>
                          <a:latin typeface="Times New Roman" panose="02020603050405020304" pitchFamily="18" charset="0"/>
                          <a:ea typeface="Droid Sans Fallback"/>
                          <a:cs typeface="Times New Roman" panose="02020603050405020304" pitchFamily="18" charset="0"/>
                        </a:rPr>
                        <a:t>Результат попытки записи на семинар</a:t>
                      </a:r>
                      <a:endParaRPr lang="ru-RU" sz="1200" kern="100">
                        <a:effectLst/>
                        <a:latin typeface="Times New Roman" panose="02020603050405020304" pitchFamily="18" charset="0"/>
                        <a:ea typeface="Droid Sans Fallback"/>
                        <a:cs typeface="FreeSans"/>
                      </a:endParaRPr>
                    </a:p>
                  </a:txBody>
                  <a:tcPr marL="68580" marR="68580" marT="0" marB="0"/>
                </a:tc>
                <a:tc>
                  <a:txBody>
                    <a:bodyPr/>
                    <a:lstStyle/>
                    <a:p>
                      <a:pPr algn="just"/>
                      <a:r>
                        <a:rPr lang="ru-RU" sz="1200" kern="100" dirty="0">
                          <a:effectLst/>
                          <a:latin typeface="Times New Roman" panose="02020603050405020304" pitchFamily="18" charset="0"/>
                          <a:ea typeface="Droid Sans Fallback"/>
                          <a:cs typeface="Times New Roman" panose="02020603050405020304" pitchFamily="18" charset="0"/>
                        </a:rPr>
                        <a:t>Студент</a:t>
                      </a:r>
                      <a:endParaRPr lang="ru-RU" sz="1200" kern="100" dirty="0">
                        <a:effectLst/>
                        <a:latin typeface="Times New Roman" panose="02020603050405020304" pitchFamily="18" charset="0"/>
                        <a:ea typeface="Droid Sans Fallback"/>
                        <a:cs typeface="FreeSans"/>
                      </a:endParaRPr>
                    </a:p>
                  </a:txBody>
                  <a:tcPr marL="68580" marR="68580" marT="0" marB="0"/>
                </a:tc>
                <a:extLst>
                  <a:ext uri="{0D108BD9-81ED-4DB2-BD59-A6C34878D82A}">
                    <a16:rowId xmlns:a16="http://schemas.microsoft.com/office/drawing/2014/main" val="70519686"/>
                  </a:ext>
                </a:extLst>
              </a:tr>
            </a:tbl>
          </a:graphicData>
        </a:graphic>
      </p:graphicFrame>
    </p:spTree>
    <p:extLst>
      <p:ext uri="{BB962C8B-B14F-4D97-AF65-F5344CB8AC3E}">
        <p14:creationId xmlns:p14="http://schemas.microsoft.com/office/powerpoint/2010/main" val="3319998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6716A150-43B9-482C-92BC-C8BC8EB54F80}"/>
              </a:ext>
            </a:extLst>
          </p:cNvPr>
          <p:cNvPicPr/>
          <p:nvPr/>
        </p:nvPicPr>
        <p:blipFill>
          <a:blip r:embed="rId2"/>
          <a:stretch>
            <a:fillRect/>
          </a:stretch>
        </p:blipFill>
        <p:spPr>
          <a:xfrm>
            <a:off x="834000" y="2180445"/>
            <a:ext cx="7755081" cy="3591958"/>
          </a:xfrm>
          <a:prstGeom prst="rect">
            <a:avLst/>
          </a:prstGeom>
        </p:spPr>
      </p:pic>
      <p:sp>
        <p:nvSpPr>
          <p:cNvPr id="2" name="Заголовок 1"/>
          <p:cNvSpPr>
            <a:spLocks noGrp="1"/>
          </p:cNvSpPr>
          <p:nvPr>
            <p:ph type="title"/>
          </p:nvPr>
        </p:nvSpPr>
        <p:spPr/>
        <p:txBody>
          <a:bodyPr/>
          <a:lstStyle/>
          <a:p>
            <a:pPr algn="ctr"/>
            <a:r>
              <a:rPr lang="ru-RU" b="1" dirty="0">
                <a:latin typeface="Times New Roman" panose="02020603050405020304" pitchFamily="18" charset="0"/>
                <a:cs typeface="Times New Roman" panose="02020603050405020304" pitchFamily="18" charset="0"/>
              </a:rPr>
              <a:t>Диаграмма кооперации общего варианта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010400" y="1800755"/>
            <a:ext cx="4865914" cy="4351338"/>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Построим диаграмму кооперации по описанию приведенного ранее варианта использования, как показано на рисунке</a:t>
            </a:r>
            <a:r>
              <a:rPr lang="en-US" sz="2000"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28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3264780C-5AD4-4A0D-A7E2-669DACDD8130}"/>
              </a:ext>
            </a:extLst>
          </p:cNvPr>
          <p:cNvPicPr/>
          <p:nvPr/>
        </p:nvPicPr>
        <p:blipFill>
          <a:blip r:embed="rId2"/>
          <a:stretch>
            <a:fillRect/>
          </a:stretch>
        </p:blipFill>
        <p:spPr>
          <a:xfrm>
            <a:off x="4298334" y="2034768"/>
            <a:ext cx="7575374" cy="4574376"/>
          </a:xfrm>
          <a:prstGeom prst="rect">
            <a:avLst/>
          </a:prstGeom>
        </p:spPr>
      </p:pic>
      <p:sp>
        <p:nvSpPr>
          <p:cNvPr id="2" name="Заголовок 1"/>
          <p:cNvSpPr>
            <a:spLocks noGrp="1"/>
          </p:cNvSpPr>
          <p:nvPr>
            <p:ph type="title"/>
          </p:nvPr>
        </p:nvSpPr>
        <p:spPr>
          <a:xfrm>
            <a:off x="0" y="0"/>
            <a:ext cx="8596668" cy="1320800"/>
          </a:xfrm>
        </p:spPr>
        <p:txBody>
          <a:bodyPr/>
          <a:lstStyle/>
          <a:p>
            <a:pPr algn="ctr"/>
            <a:r>
              <a:rPr lang="ru-RU" b="1" dirty="0">
                <a:latin typeface="Times New Roman" panose="02020603050405020304" pitchFamily="18" charset="0"/>
                <a:cs typeface="Times New Roman" panose="02020603050405020304" pitchFamily="18" charset="0"/>
              </a:rPr>
              <a:t>Диаграмма последовательности по варианту учебного проекта</a:t>
            </a:r>
          </a:p>
        </p:txBody>
      </p:sp>
      <p:sp>
        <p:nvSpPr>
          <p:cNvPr id="3" name="Объект 2"/>
          <p:cNvSpPr>
            <a:spLocks noGrp="1"/>
          </p:cNvSpPr>
          <p:nvPr>
            <p:ph idx="1"/>
          </p:nvPr>
        </p:nvSpPr>
        <p:spPr>
          <a:xfrm>
            <a:off x="145773" y="1320800"/>
            <a:ext cx="5127171" cy="4740049"/>
          </a:xfrm>
        </p:spPr>
        <p:txBody>
          <a:bodyPr>
            <a:normAutofit/>
          </a:bodyPr>
          <a:lstStyle/>
          <a:p>
            <a:pPr marL="0" indent="450000">
              <a:lnSpc>
                <a:spcPct val="150000"/>
              </a:lnSpc>
              <a:spcBef>
                <a:spcPts val="0"/>
              </a:spcBef>
              <a:buNone/>
            </a:pPr>
            <a:r>
              <a:rPr lang="ru-RU" sz="2000" dirty="0">
                <a:latin typeface="Times New Roman" panose="02020603050405020304" pitchFamily="18" charset="0"/>
                <a:cs typeface="Times New Roman" panose="02020603050405020304" pitchFamily="18" charset="0"/>
              </a:rPr>
              <a:t>Построим модель отношений между объектами (диаграмма последовательности) рассматриваемой системы (варианта учебного проекта) в рамках одного прецедента.</a:t>
            </a:r>
          </a:p>
        </p:txBody>
      </p:sp>
    </p:spTree>
    <p:extLst>
      <p:ext uri="{BB962C8B-B14F-4D97-AF65-F5344CB8AC3E}">
        <p14:creationId xmlns:p14="http://schemas.microsoft.com/office/powerpoint/2010/main" val="38833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40647332-A816-4DB7-ACA9-6AAA10C4D4D6}"/>
              </a:ext>
            </a:extLst>
          </p:cNvPr>
          <p:cNvPicPr/>
          <p:nvPr/>
        </p:nvPicPr>
        <p:blipFill>
          <a:blip r:embed="rId2"/>
          <a:stretch>
            <a:fillRect/>
          </a:stretch>
        </p:blipFill>
        <p:spPr>
          <a:xfrm>
            <a:off x="1516906" y="2858843"/>
            <a:ext cx="5940425" cy="2980690"/>
          </a:xfrm>
          <a:prstGeom prst="rect">
            <a:avLst/>
          </a:prstGeom>
        </p:spPr>
      </p:pic>
      <p:sp>
        <p:nvSpPr>
          <p:cNvPr id="2" name="Заголовок 1"/>
          <p:cNvSpPr>
            <a:spLocks noGrp="1"/>
          </p:cNvSpPr>
          <p:nvPr>
            <p:ph type="title"/>
          </p:nvPr>
        </p:nvSpPr>
        <p:spPr/>
        <p:txBody>
          <a:bodyPr/>
          <a:lstStyle/>
          <a:p>
            <a:pPr algn="ctr"/>
            <a:r>
              <a:rPr lang="ru-RU" b="1" dirty="0">
                <a:latin typeface="Times New Roman" panose="02020603050405020304" pitchFamily="18" charset="0"/>
                <a:cs typeface="Times New Roman" panose="02020603050405020304" pitchFamily="18" charset="0"/>
              </a:rPr>
              <a:t>Диаграмма кооперации по варианту учебного проекта</a:t>
            </a:r>
          </a:p>
        </p:txBody>
      </p:sp>
      <p:sp>
        <p:nvSpPr>
          <p:cNvPr id="6" name="Объект 2"/>
          <p:cNvSpPr>
            <a:spLocks noGrp="1"/>
          </p:cNvSpPr>
          <p:nvPr>
            <p:ph idx="1"/>
          </p:nvPr>
        </p:nvSpPr>
        <p:spPr>
          <a:xfrm>
            <a:off x="6648752" y="1897062"/>
            <a:ext cx="4865914" cy="4351338"/>
          </a:xfrm>
        </p:spPr>
        <p:txBody>
          <a:bodyPr>
            <a:normAutofit/>
          </a:bodyPr>
          <a:lstStyle/>
          <a:p>
            <a:pPr marL="0" indent="0">
              <a:buNone/>
            </a:pPr>
            <a:r>
              <a:rPr lang="ru-RU" sz="2000" dirty="0">
                <a:latin typeface="Times New Roman" panose="02020603050405020304" pitchFamily="18" charset="0"/>
                <a:cs typeface="Times New Roman" panose="02020603050405020304" pitchFamily="18" charset="0"/>
              </a:rPr>
              <a:t>Построим диаграмму кооперации по описанию приведенного ранее варианта использования</a:t>
            </a:r>
            <a:r>
              <a:rPr lang="en-US" sz="2000"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0644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643A0-9EF3-4C60-A271-A63AA1028322}"/>
              </a:ext>
            </a:extLst>
          </p:cNvPr>
          <p:cNvSpPr txBox="1"/>
          <p:nvPr/>
        </p:nvSpPr>
        <p:spPr>
          <a:xfrm>
            <a:off x="1299633" y="2828835"/>
            <a:ext cx="9592733" cy="1200329"/>
          </a:xfrm>
          <a:prstGeom prst="rect">
            <a:avLst/>
          </a:prstGeom>
          <a:noFill/>
        </p:spPr>
        <p:txBody>
          <a:bodyPr wrap="square" rtlCol="0">
            <a:spAutoFit/>
          </a:bodyPr>
          <a:lstStyle/>
          <a:p>
            <a:r>
              <a:rPr lang="ru-RU" sz="7200" dirty="0"/>
              <a:t>Спасибо за внимание!</a:t>
            </a:r>
          </a:p>
        </p:txBody>
      </p:sp>
    </p:spTree>
    <p:extLst>
      <p:ext uri="{BB962C8B-B14F-4D97-AF65-F5344CB8AC3E}">
        <p14:creationId xmlns:p14="http://schemas.microsoft.com/office/powerpoint/2010/main" val="1976584976"/>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178</TotalTime>
  <Words>299</Words>
  <Application>Microsoft Office PowerPoint</Application>
  <PresentationFormat>Широкоэкранный</PresentationFormat>
  <Paragraphs>55</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Times New Roman</vt:lpstr>
      <vt:lpstr>Trebuchet MS</vt:lpstr>
      <vt:lpstr>Wingdings 3</vt:lpstr>
      <vt:lpstr>Аспект</vt:lpstr>
      <vt:lpstr>Презентация PowerPoint</vt:lpstr>
      <vt:lpstr>Диаграмма последовательности по общего варианта</vt:lpstr>
      <vt:lpstr>Взаимодействие элементов диаграммы общего варианта</vt:lpstr>
      <vt:lpstr>Диаграмма кооперации общего варианта</vt:lpstr>
      <vt:lpstr>Диаграмма последовательности по варианту учебного проекта</vt:lpstr>
      <vt:lpstr>Диаграмма кооперации по варианту учебного проекта</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Марк Шумахер</cp:lastModifiedBy>
  <cp:revision>314</cp:revision>
  <dcterms:created xsi:type="dcterms:W3CDTF">2023-12-05T17:03:12Z</dcterms:created>
  <dcterms:modified xsi:type="dcterms:W3CDTF">2024-04-01T09:06:42Z</dcterms:modified>
</cp:coreProperties>
</file>