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1"/>
  </p:sldMasterIdLst>
  <p:notesMasterIdLst>
    <p:notesMasterId r:id="rId24"/>
  </p:notesMasterIdLst>
  <p:handoutMasterIdLst>
    <p:handoutMasterId r:id="rId25"/>
  </p:handoutMasterIdLst>
  <p:sldIdLst>
    <p:sldId id="291" r:id="rId2"/>
    <p:sldId id="300" r:id="rId3"/>
    <p:sldId id="337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1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828383"/>
    <a:srgbClr val="666666"/>
    <a:srgbClr val="4DC3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/>
    <p:restoredTop sz="95872"/>
  </p:normalViewPr>
  <p:slideViewPr>
    <p:cSldViewPr snapToGrid="0" snapToObjects="1">
      <p:cViewPr varScale="1">
        <p:scale>
          <a:sx n="67" d="100"/>
          <a:sy n="67" d="100"/>
        </p:scale>
        <p:origin x="63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D33A1-6D17-2C4C-B4C2-C83DB37352CC}" type="datetimeFigureOut">
              <a:rPr lang="en-US" smtClean="0">
                <a:latin typeface="Arial" charset="0"/>
              </a:rPr>
              <a:pPr/>
              <a:t>10/2/2024</a:t>
            </a:fld>
            <a:endParaRPr lang="en-US" dirty="0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9171E-5108-1245-8B63-E8B205C9AF87}" type="slidenum">
              <a:rPr lang="en-US" smtClean="0">
                <a:latin typeface="Arial" charset="0"/>
              </a:rPr>
              <a:pPr/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42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fld id="{5B96CA4F-2197-CC40-B4FC-798A937A9DC6}" type="datetimeFigureOut">
              <a:rPr lang="en-US" smtClean="0"/>
              <a:pPr/>
              <a:t>10/2/2024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fld id="{02322656-8894-1544-92AA-01B3CF5E61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5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83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511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57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8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2656-8894-1544-92AA-01B3CF5E618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9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nwssu-pptbg-greenfu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" y="0"/>
            <a:ext cx="12190477" cy="6872085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17" name="Picture 16" descr="nwssu-ppt-logotext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1701" y="5936343"/>
            <a:ext cx="5511111" cy="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nwssu-pptbg-greenfull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1" y="-72570"/>
            <a:ext cx="12190477" cy="694465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rm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11" name="Picture 10" descr="nwssu-ppt-logotext2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3" y="-72570"/>
            <a:ext cx="12190477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8" y="2189263"/>
            <a:ext cx="6402832" cy="37904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89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029200" y="2185416"/>
            <a:ext cx="4179753" cy="3511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vitae dolor </a:t>
            </a:r>
            <a:r>
              <a:rPr lang="en-US" dirty="0" err="1"/>
              <a:t>euismod</a:t>
            </a:r>
            <a:r>
              <a:rPr lang="en-US" dirty="0"/>
              <a:t>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. In </a:t>
            </a:r>
            <a:r>
              <a:rPr lang="en-US" dirty="0" err="1"/>
              <a:t>ornare</a:t>
            </a:r>
            <a:r>
              <a:rPr lang="en-US" dirty="0"/>
              <a:t> convallis </a:t>
            </a:r>
            <a:r>
              <a:rPr lang="en-US" dirty="0" err="1"/>
              <a:t>velit</a:t>
            </a:r>
            <a:r>
              <a:rPr lang="en-US" dirty="0"/>
              <a:t> vitae cursus. Integer </a:t>
            </a:r>
            <a:r>
              <a:rPr lang="en-US" dirty="0" err="1"/>
              <a:t>egestas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mi </a:t>
            </a:r>
            <a:r>
              <a:rPr lang="en-US" dirty="0" err="1"/>
              <a:t>vehicula</a:t>
            </a:r>
            <a:r>
              <a:rPr lang="en-US" dirty="0"/>
              <a:t> </a:t>
            </a:r>
            <a:r>
              <a:rPr lang="en-US" dirty="0" err="1"/>
              <a:t>sollicitudin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185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8557757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r>
              <a:rPr lang="en-US" dirty="0" err="1"/>
              <a:t>Quisque</a:t>
            </a:r>
            <a:r>
              <a:rPr lang="en-US" dirty="0"/>
              <a:t> ac </a:t>
            </a:r>
            <a:r>
              <a:rPr lang="en-US" dirty="0" err="1"/>
              <a:t>orci</a:t>
            </a:r>
            <a:r>
              <a:rPr lang="en-US" dirty="0"/>
              <a:t> in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.</a:t>
            </a:r>
          </a:p>
          <a:p>
            <a:r>
              <a:rPr lang="en-US" dirty="0" err="1"/>
              <a:t>Donec</a:t>
            </a:r>
            <a:r>
              <a:rPr lang="en-US" dirty="0"/>
              <a:t> vitae </a:t>
            </a:r>
            <a:r>
              <a:rPr lang="en-US" dirty="0" err="1"/>
              <a:t>justo</a:t>
            </a:r>
            <a:r>
              <a:rPr lang="en-US" dirty="0"/>
              <a:t> et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.</a:t>
            </a:r>
          </a:p>
          <a:p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  <a:p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ac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</a:t>
            </a:r>
          </a:p>
          <a:p>
            <a:r>
              <a:rPr lang="en-US" dirty="0" err="1"/>
              <a:t>Duis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</a:t>
            </a:r>
          </a:p>
          <a:p>
            <a:r>
              <a:rPr lang="en-US" dirty="0"/>
              <a:t>Justo et neque odio facilisis turpis </a:t>
            </a:r>
            <a:r>
              <a:rPr lang="en-US" dirty="0" err="1"/>
              <a:t>sodales</a:t>
            </a:r>
            <a:r>
              <a:rPr lang="en-US" dirty="0"/>
              <a:t> placerat.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74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10515600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9678987" cy="3848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00"/>
              </a:lnSpc>
              <a:buClr>
                <a:srgbClr val="005BBB"/>
              </a:buClr>
              <a:buFontTx/>
              <a:buNone/>
              <a:defRPr sz="1700" b="1">
                <a:solidFill>
                  <a:srgbClr val="005BBB"/>
                </a:solidFill>
                <a:latin typeface="Arial" charset="0"/>
                <a:ea typeface="Arial" charset="0"/>
                <a:cs typeface="Arial" charset="0"/>
              </a:defRPr>
            </a:lvl1pPr>
            <a:lvl2pPr marL="736600" indent="-279400">
              <a:lnSpc>
                <a:spcPts val="2300"/>
              </a:lnSpc>
              <a:buClr>
                <a:srgbClr val="005BBB"/>
              </a:buClr>
              <a:buFont typeface="Arial" charset="0"/>
              <a:buChar char="•"/>
              <a:tabLst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marR="0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text </a:t>
            </a:r>
          </a:p>
          <a:p>
            <a:pPr lvl="2"/>
            <a:r>
              <a:rPr lang="en-US" dirty="0"/>
              <a:t>Third level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charset="0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9412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098566" y="930275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04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569468" y="1320800"/>
            <a:ext cx="4268653" cy="71608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3600">
                <a:solidFill>
                  <a:srgbClr val="005BBB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69469" y="2189263"/>
            <a:ext cx="4002532" cy="27683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600"/>
              </a:lnSpc>
              <a:buNone/>
              <a:defRPr sz="1800" b="0" i="0" spc="-5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and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727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78451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68638" y="0"/>
            <a:ext cx="1169605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6" algn="ctr"/>
            <a:r>
              <a:rPr lang="en-US" sz="2400" dirty="0">
                <a:latin typeface="Arial" charset="0"/>
              </a:rPr>
              <a:t>‘-</a:t>
            </a:r>
          </a:p>
        </p:txBody>
      </p:sp>
      <p:pic>
        <p:nvPicPr>
          <p:cNvPr id="10" name="Picture 9" descr="nwssu-pptbg-topgreen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61" y="428"/>
            <a:ext cx="12190477" cy="6857143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2045778" y="1023929"/>
            <a:ext cx="8557756" cy="140269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6858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tx1"/>
                </a:solidFill>
                <a:latin typeface="Effra Trial Heavy" charset="0"/>
                <a:ea typeface="Effra Trial Heavy" charset="0"/>
                <a:cs typeface="Effra Trial Heavy" charset="0"/>
              </a:defRPr>
            </a:lvl1pPr>
          </a:lstStyle>
          <a:p>
            <a:endParaRPr lang="en-US" sz="48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9" name="Text Placeholder 2"/>
          <p:cNvSpPr txBox="1">
            <a:spLocks/>
          </p:cNvSpPr>
          <p:nvPr userDrawn="1"/>
        </p:nvSpPr>
        <p:spPr>
          <a:xfrm>
            <a:off x="2045778" y="2555888"/>
            <a:ext cx="8557756" cy="30782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828383"/>
                </a:solidFill>
                <a:latin typeface="Museo Slab 100" charset="0"/>
                <a:ea typeface="Museo Slab 100" charset="0"/>
                <a:cs typeface="Museo Slab 100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1045952" y="6221885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pPr/>
              <a:t>‹#›</a:t>
            </a:fld>
            <a:endParaRPr lang="en-US" sz="1600" b="1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3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4" r:id="rId2"/>
    <p:sldLayoutId id="2147483895" r:id="rId3"/>
    <p:sldLayoutId id="2147483897" r:id="rId4"/>
    <p:sldLayoutId id="2147483907" r:id="rId5"/>
    <p:sldLayoutId id="2147483898" r:id="rId6"/>
    <p:sldLayoutId id="2147483900" r:id="rId7"/>
    <p:sldLayoutId id="2147483906" r:id="rId8"/>
    <p:sldLayoutId id="2147483902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Georgia" charset="0"/>
          <a:ea typeface="Georgia" charset="0"/>
          <a:cs typeface="Georgi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LucidaGrande" charset="0"/>
        <a:buChar char="-"/>
        <a:defRPr sz="1800" kern="1200" baseline="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80">
          <p15:clr>
            <a:srgbClr val="F26B43"/>
          </p15:clr>
        </p15:guide>
        <p15:guide id="2" pos="416">
          <p15:clr>
            <a:srgbClr val="F26B43"/>
          </p15:clr>
        </p15:guide>
        <p15:guide id="3" orient="horz" pos="4016">
          <p15:clr>
            <a:srgbClr val="F26B43"/>
          </p15:clr>
        </p15:guide>
        <p15:guide id="4" pos="7392">
          <p15:clr>
            <a:srgbClr val="F26B43"/>
          </p15:clr>
        </p15:guide>
        <p15:guide id="5" pos="288">
          <p15:clr>
            <a:srgbClr val="F26B43"/>
          </p15:clr>
        </p15:guide>
        <p15:guide id="6" pos="4464">
          <p15:clr>
            <a:srgbClr val="F26B43"/>
          </p15:clr>
        </p15:guide>
        <p15:guide id="7" pos="4704">
          <p15:clr>
            <a:srgbClr val="F26B43"/>
          </p15:clr>
        </p15:guide>
        <p15:guide id="8" pos="4512">
          <p15:clr>
            <a:srgbClr val="F26B43"/>
          </p15:clr>
        </p15:guide>
        <p15:guide id="9" orient="horz" pos="1848">
          <p15:clr>
            <a:srgbClr val="F26B43"/>
          </p15:clr>
        </p15:guide>
        <p15:guide id="10" orient="horz" pos="1896">
          <p15:clr>
            <a:srgbClr val="F26B43"/>
          </p15:clr>
        </p15:guide>
        <p15:guide id="11" orient="horz" pos="2880">
          <p15:clr>
            <a:srgbClr val="F26B43"/>
          </p15:clr>
        </p15:guide>
        <p15:guide id="12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56952-A218-EC15-82C8-DF3841E9B2D5}"/>
              </a:ext>
            </a:extLst>
          </p:cNvPr>
          <p:cNvSpPr txBox="1"/>
          <p:nvPr/>
        </p:nvSpPr>
        <p:spPr>
          <a:xfrm>
            <a:off x="1071562" y="2614613"/>
            <a:ext cx="5643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7200" b="1" dirty="0">
                <a:solidFill>
                  <a:schemeClr val="bg1"/>
                </a:solidFill>
                <a:latin typeface="+mj-lt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461822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E5C7783-B4ED-3185-2B70-4289A8DD9B1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13868" y="1398942"/>
                <a:ext cx="6402832" cy="3790483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3200" dirty="0"/>
                  <a:t>Consider a function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PH" sz="3200" dirty="0"/>
                  <a:t> 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3200" dirty="0"/>
                  <a:t> is </a:t>
                </a:r>
                <a:r>
                  <a:rPr lang="en-PH" sz="3200" b="1" dirty="0"/>
                  <a:t>injective</a:t>
                </a:r>
                <a:r>
                  <a:rPr lang="en-PH" sz="3200" dirty="0"/>
                  <a:t> </a:t>
                </a:r>
                <a:r>
                  <a:rPr lang="en-PH" sz="3200" dirty="0" err="1"/>
                  <a:t>iff</a:t>
                </a:r>
                <a:r>
                  <a:rPr lang="en-PH" sz="3200" dirty="0"/>
                  <a:t>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PH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PH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PH" sz="3200" b="0" dirty="0"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200" dirty="0"/>
                  <a:t>is  </a:t>
                </a:r>
                <a:r>
                  <a:rPr lang="en-PH" sz="3200" b="1" dirty="0"/>
                  <a:t>not</a:t>
                </a:r>
                <a:r>
                  <a:rPr lang="en-PH" sz="3200" dirty="0"/>
                  <a:t> </a:t>
                </a:r>
                <a:r>
                  <a:rPr lang="en-PH" sz="3200" b="1" dirty="0"/>
                  <a:t>injective</a:t>
                </a:r>
                <a:r>
                  <a:rPr lang="en-PH" sz="3200" dirty="0"/>
                  <a:t> </a:t>
                </a:r>
                <a:r>
                  <a:rPr lang="en-PH" sz="3200" dirty="0" err="1"/>
                  <a:t>iff</a:t>
                </a:r>
                <a:r>
                  <a:rPr lang="en-PH" sz="3200" dirty="0"/>
                  <a:t>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200" b="0" dirty="0"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3200" b="0" dirty="0">
                    <a:ea typeface="Cambria Math" panose="02040503050406030204" pitchFamily="18" charset="0"/>
                  </a:rPr>
                  <a:t> is </a:t>
                </a:r>
                <a:r>
                  <a:rPr lang="en-PH" sz="3200" b="1" dirty="0">
                    <a:ea typeface="Cambria Math" panose="02040503050406030204" pitchFamily="18" charset="0"/>
                  </a:rPr>
                  <a:t>surjective</a:t>
                </a:r>
                <a:r>
                  <a:rPr lang="en-PH" sz="3200" b="0" dirty="0">
                    <a:ea typeface="Cambria Math" panose="02040503050406030204" pitchFamily="18" charset="0"/>
                  </a:rPr>
                  <a:t> </a:t>
                </a:r>
                <a:r>
                  <a:rPr lang="en-PH" sz="3200" b="0" dirty="0" err="1">
                    <a:ea typeface="Cambria Math" panose="02040503050406030204" pitchFamily="18" charset="0"/>
                  </a:rPr>
                  <a:t>iff</a:t>
                </a:r>
                <a:r>
                  <a:rPr lang="en-PH" sz="3200" b="0" dirty="0"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PH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PH" sz="3200" b="0" dirty="0"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200" b="0" dirty="0">
                    <a:ea typeface="Cambria Math" panose="02040503050406030204" pitchFamily="18" charset="0"/>
                  </a:rPr>
                  <a:t>is </a:t>
                </a:r>
                <a:r>
                  <a:rPr lang="en-PH" sz="3200" b="1" dirty="0">
                    <a:ea typeface="Cambria Math" panose="02040503050406030204" pitchFamily="18" charset="0"/>
                  </a:rPr>
                  <a:t>not</a:t>
                </a:r>
                <a:r>
                  <a:rPr lang="en-PH" sz="3200" b="0" dirty="0">
                    <a:ea typeface="Cambria Math" panose="02040503050406030204" pitchFamily="18" charset="0"/>
                  </a:rPr>
                  <a:t> </a:t>
                </a:r>
                <a:r>
                  <a:rPr lang="en-PH" sz="3200" b="1" dirty="0">
                    <a:ea typeface="Cambria Math" panose="02040503050406030204" pitchFamily="18" charset="0"/>
                  </a:rPr>
                  <a:t>surjective</a:t>
                </a:r>
                <a:r>
                  <a:rPr lang="en-PH" sz="3200" b="0" dirty="0">
                    <a:ea typeface="Cambria Math" panose="02040503050406030204" pitchFamily="18" charset="0"/>
                  </a:rPr>
                  <a:t> </a:t>
                </a:r>
                <a:r>
                  <a:rPr lang="en-PH" sz="3200" b="0" dirty="0" err="1">
                    <a:ea typeface="Cambria Math" panose="02040503050406030204" pitchFamily="18" charset="0"/>
                  </a:rPr>
                  <a:t>iff</a:t>
                </a:r>
                <a:r>
                  <a:rPr lang="en-PH" sz="3200" b="0" dirty="0"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)≠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E5C7783-B4ED-3185-2B70-4289A8DD9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3868" y="1398942"/>
                <a:ext cx="6402832" cy="3790483"/>
              </a:xfrm>
              <a:blipFill>
                <a:blip r:embed="rId2"/>
                <a:stretch>
                  <a:fillRect l="-2190" t="-2090" b="-319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F89F226-CB91-66CD-2DEE-CBB43A41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" y="635000"/>
            <a:ext cx="10515600" cy="716084"/>
          </a:xfrm>
        </p:spPr>
        <p:txBody>
          <a:bodyPr/>
          <a:lstStyle/>
          <a:p>
            <a:r>
              <a:rPr lang="en-PH" dirty="0"/>
              <a:t>Showing that f is/is not injective or surjective</a:t>
            </a:r>
          </a:p>
        </p:txBody>
      </p:sp>
    </p:spTree>
    <p:extLst>
      <p:ext uri="{BB962C8B-B14F-4D97-AF65-F5344CB8AC3E}">
        <p14:creationId xmlns:p14="http://schemas.microsoft.com/office/powerpoint/2010/main" val="282302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F77903-F11B-F5D5-AC0D-0DF5F785C95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39268" y="1444868"/>
                <a:ext cx="11444732" cy="523533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2400" b="1" dirty="0"/>
                  <a:t>Definition</a:t>
                </a:r>
                <a:r>
                  <a:rPr lang="en-PH" sz="2400" dirty="0"/>
                  <a:t> : Let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2400" dirty="0"/>
                  <a:t> be a </a:t>
                </a:r>
                <a:r>
                  <a:rPr lang="en-PH" sz="2400" dirty="0" err="1"/>
                  <a:t>bidirection</a:t>
                </a:r>
                <a:r>
                  <a:rPr lang="en-PH" sz="2400" dirty="0"/>
                  <a:t> from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PH" sz="2400" dirty="0"/>
                  <a:t>. Then the </a:t>
                </a:r>
                <a:r>
                  <a:rPr lang="en-PH" sz="2400" b="1" dirty="0"/>
                  <a:t>inverse</a:t>
                </a:r>
                <a:r>
                  <a:rPr lang="en-PH" sz="2400" dirty="0"/>
                  <a:t> of f,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PH" sz="2400" dirty="0"/>
                  <a:t>is the function from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PH" sz="2400" dirty="0"/>
                  <a:t> to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PH" sz="2400" dirty="0"/>
                  <a:t> defined 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400" b="0" i="0" smtClean="0">
                          <a:latin typeface="Cambria Math" panose="02040503050406030204" pitchFamily="18" charset="0"/>
                        </a:rPr>
                        <m:t>iff</m:t>
                      </m:r>
                      <m:r>
                        <a:rPr lang="en-PH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4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PH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PH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PH" sz="2400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PH" sz="2400" dirty="0"/>
              </a:p>
              <a:p>
                <a:endParaRPr lang="en-PH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F77903-F11B-F5D5-AC0D-0DF5F785C9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9268" y="1444868"/>
                <a:ext cx="11444732" cy="5235332"/>
              </a:xfrm>
              <a:blipFill>
                <a:blip r:embed="rId2"/>
                <a:stretch>
                  <a:fillRect l="-692" t="-151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350D7BC-4794-271D-E91D-EC0B9E8E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" y="749300"/>
            <a:ext cx="10515600" cy="716084"/>
          </a:xfrm>
        </p:spPr>
        <p:txBody>
          <a:bodyPr/>
          <a:lstStyle/>
          <a:p>
            <a:r>
              <a:rPr lang="en-PH" dirty="0"/>
              <a:t>Inverse Functions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C2AD03-07DE-3245-8B28-150E0274506F}"/>
              </a:ext>
            </a:extLst>
          </p:cNvPr>
          <p:cNvSpPr/>
          <p:nvPr/>
        </p:nvSpPr>
        <p:spPr>
          <a:xfrm>
            <a:off x="2966214" y="3069492"/>
            <a:ext cx="2108200" cy="20066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82B582-C275-710F-BDD9-3B2E365B9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59" y="3043356"/>
            <a:ext cx="2121592" cy="2017951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CA867B-83F6-328B-DDF2-EB578D315C0C}"/>
              </a:ext>
            </a:extLst>
          </p:cNvPr>
          <p:cNvCxnSpPr/>
          <p:nvPr/>
        </p:nvCxnSpPr>
        <p:spPr>
          <a:xfrm flipH="1">
            <a:off x="4020314" y="3429000"/>
            <a:ext cx="3459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500576-2BFA-68E7-C691-9D8D02450D35}"/>
              </a:ext>
            </a:extLst>
          </p:cNvPr>
          <p:cNvCxnSpPr/>
          <p:nvPr/>
        </p:nvCxnSpPr>
        <p:spPr>
          <a:xfrm>
            <a:off x="4020314" y="3683000"/>
            <a:ext cx="3459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3605BCB-3BB8-05BE-4CDB-FBB1BFA70FD0}"/>
              </a:ext>
            </a:extLst>
          </p:cNvPr>
          <p:cNvSpPr/>
          <p:nvPr/>
        </p:nvSpPr>
        <p:spPr>
          <a:xfrm>
            <a:off x="7598157" y="3429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EA86297-30E9-1BCD-91B0-1179934D3B60}"/>
              </a:ext>
            </a:extLst>
          </p:cNvPr>
          <p:cNvSpPr/>
          <p:nvPr/>
        </p:nvSpPr>
        <p:spPr>
          <a:xfrm>
            <a:off x="3784600" y="342900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C3978C-E591-E179-BE5E-ACDDD91067F8}"/>
                  </a:ext>
                </a:extLst>
              </p:cNvPr>
              <p:cNvSpPr txBox="1"/>
              <p:nvPr/>
            </p:nvSpPr>
            <p:spPr>
              <a:xfrm>
                <a:off x="5245100" y="2959100"/>
                <a:ext cx="100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4C3978C-E591-E179-BE5E-ACDDD9106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100" y="2959100"/>
                <a:ext cx="100330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036708-93D2-9E1A-68F0-FABF7A7B3584}"/>
                  </a:ext>
                </a:extLst>
              </p:cNvPr>
              <p:cNvSpPr txBox="1"/>
              <p:nvPr/>
            </p:nvSpPr>
            <p:spPr>
              <a:xfrm>
                <a:off x="3225801" y="3683000"/>
                <a:ext cx="1318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036708-93D2-9E1A-68F0-FABF7A7B3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801" y="3683000"/>
                <a:ext cx="1318262" cy="369332"/>
              </a:xfrm>
              <a:prstGeom prst="rect">
                <a:avLst/>
              </a:prstGeom>
              <a:blipFill>
                <a:blip r:embed="rId5"/>
                <a:stretch>
                  <a:fillRect r="-926" b="-1475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E259242-9FDE-2667-9659-F9A79346B935}"/>
                  </a:ext>
                </a:extLst>
              </p:cNvPr>
              <p:cNvSpPr txBox="1"/>
              <p:nvPr/>
            </p:nvSpPr>
            <p:spPr>
              <a:xfrm>
                <a:off x="7621016" y="3592909"/>
                <a:ext cx="1071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E259242-9FDE-2667-9659-F9A79346B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016" y="3592909"/>
                <a:ext cx="1071881" cy="369332"/>
              </a:xfrm>
              <a:prstGeom prst="rect">
                <a:avLst/>
              </a:prstGeom>
              <a:blipFill>
                <a:blip r:embed="rId6"/>
                <a:stretch>
                  <a:fillRect r="-1705" b="-1475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39BB29F4-BC4D-9F89-0638-C909073E5EBD}"/>
              </a:ext>
            </a:extLst>
          </p:cNvPr>
          <p:cNvSpPr txBox="1"/>
          <p:nvPr/>
        </p:nvSpPr>
        <p:spPr>
          <a:xfrm>
            <a:off x="7598157" y="4521563"/>
            <a:ext cx="78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2D2736-7903-8FD3-5291-9777BBEDD93B}"/>
              </a:ext>
            </a:extLst>
          </p:cNvPr>
          <p:cNvSpPr txBox="1"/>
          <p:nvPr/>
        </p:nvSpPr>
        <p:spPr>
          <a:xfrm>
            <a:off x="3884932" y="4558268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789546-A91B-8057-F4F2-57CD43056CA4}"/>
                  </a:ext>
                </a:extLst>
              </p:cNvPr>
              <p:cNvSpPr txBox="1"/>
              <p:nvPr/>
            </p:nvSpPr>
            <p:spPr>
              <a:xfrm>
                <a:off x="3384550" y="5674815"/>
                <a:ext cx="645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dirty="0"/>
                  <a:t>No inverse exists unless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dirty="0"/>
                  <a:t> is a bijection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789546-A91B-8057-F4F2-57CD43056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550" y="5674815"/>
                <a:ext cx="6451600" cy="369332"/>
              </a:xfrm>
              <a:prstGeom prst="rect">
                <a:avLst/>
              </a:prstGeom>
              <a:blipFill>
                <a:blip r:embed="rId7"/>
                <a:stretch>
                  <a:fillRect l="-567" t="-10000" b="-2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03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5C69516-C1A1-3379-9DF0-3E14DF231B2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2268" y="1236763"/>
                <a:ext cx="11978132" cy="379048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4000" b="1" dirty="0"/>
                  <a:t>Example 1</a:t>
                </a:r>
                <a:r>
                  <a:rPr lang="en-PH" sz="4000" dirty="0"/>
                  <a:t>:</a:t>
                </a:r>
              </a:p>
              <a:p>
                <a:pPr marL="800089" lvl="1" indent="-342900">
                  <a:buFont typeface="Arial" panose="020B0604020202020204" pitchFamily="34" charset="0"/>
                  <a:buChar char="•"/>
                </a:pPr>
                <a:r>
                  <a:rPr lang="en-PH" sz="4000" dirty="0"/>
                  <a:t> Let </a:t>
                </a:r>
                <a14:m>
                  <m:oMath xmlns:m="http://schemas.openxmlformats.org/officeDocument/2006/math"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4000" dirty="0"/>
                  <a:t>be the function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PH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PH" sz="4000" b="0" dirty="0"/>
              </a:p>
              <a:p>
                <a:pPr marL="800089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PH" sz="4000" b="0" dirty="0"/>
              </a:p>
              <a:p>
                <a:pPr marL="800089" lvl="1" indent="-342900">
                  <a:buFont typeface="Arial" panose="020B0604020202020204" pitchFamily="34" charset="0"/>
                  <a:buChar char="•"/>
                </a:pPr>
                <a:r>
                  <a:rPr lang="en-PH" sz="4000" dirty="0"/>
                  <a:t>Is </a:t>
                </a:r>
                <a14:m>
                  <m:oMath xmlns:m="http://schemas.openxmlformats.org/officeDocument/2006/math"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4000" dirty="0"/>
                  <a:t>invertible and if so what is its inverse?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PH" sz="4000" b="1" dirty="0"/>
                  <a:t>Solution</a:t>
                </a:r>
              </a:p>
              <a:p>
                <a:pPr marL="800089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4000" dirty="0"/>
                  <a:t> is invertible because it is a bijection</a:t>
                </a:r>
              </a:p>
              <a:p>
                <a:pPr marL="800089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PH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PH" sz="4000" dirty="0"/>
                  <a:t> reverses the correspondence given b</a:t>
                </a:r>
                <a14:m>
                  <m:oMath xmlns:m="http://schemas.openxmlformats.org/officeDocument/2006/math"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PH" sz="4000" b="0" dirty="0"/>
              </a:p>
              <a:p>
                <a:pPr marL="800089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PH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PH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PH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PH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PH" sz="4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PH" sz="4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PH" sz="4000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PH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PH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PH" sz="4000" dirty="0"/>
                  <a:t>(3)</a:t>
                </a:r>
                <a14:m>
                  <m:oMath xmlns:m="http://schemas.openxmlformats.org/officeDocument/2006/math"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PH" sz="4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PH" sz="40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5C69516-C1A1-3379-9DF0-3E14DF231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2268" y="1236763"/>
                <a:ext cx="11978132" cy="3790483"/>
              </a:xfrm>
              <a:blipFill>
                <a:blip r:embed="rId2"/>
                <a:stretch>
                  <a:fillRect l="-1628" t="-9325" b="-2701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98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DA696D-4A22-51A6-8C53-B3C7062D227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6934" y="1338363"/>
                <a:ext cx="11978132" cy="5672037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4400" b="1" dirty="0"/>
                  <a:t>Example</a:t>
                </a:r>
                <a:r>
                  <a:rPr lang="en-PH" sz="4400" dirty="0"/>
                  <a:t> </a:t>
                </a:r>
                <a:r>
                  <a:rPr lang="en-PH" sz="4400" b="1" dirty="0"/>
                  <a:t>2</a:t>
                </a:r>
                <a:r>
                  <a:rPr lang="en-PH" sz="4400" dirty="0"/>
                  <a:t>: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en-PH" sz="4400" dirty="0"/>
                  <a:t>Let </a:t>
                </a:r>
                <a14:m>
                  <m:oMath xmlns:m="http://schemas.openxmlformats.org/officeDocument/2006/math"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PH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PH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PH" sz="4400" dirty="0"/>
                  <a:t> be such that </a:t>
                </a:r>
                <a14:m>
                  <m:oMath xmlns:m="http://schemas.openxmlformats.org/officeDocument/2006/math"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PH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PH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4400" dirty="0"/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en-PH" sz="4400" dirty="0"/>
                  <a:t>Is </a:t>
                </a:r>
                <a14:m>
                  <m:oMath xmlns:m="http://schemas.openxmlformats.org/officeDocument/2006/math"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4400" dirty="0"/>
                  <a:t>invertible, and if so, what is it inverse?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4400" b="1" dirty="0"/>
                  <a:t>Solution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en-PH" sz="4400" dirty="0"/>
                  <a:t>The function </a:t>
                </a:r>
                <a14:m>
                  <m:oMath xmlns:m="http://schemas.openxmlformats.org/officeDocument/2006/math"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4400" dirty="0"/>
                  <a:t>is not invertible because it is not one-to-one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7DA696D-4A22-51A6-8C53-B3C7062D2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934" y="1338363"/>
                <a:ext cx="11978132" cy="5672037"/>
              </a:xfrm>
              <a:blipFill>
                <a:blip r:embed="rId2"/>
                <a:stretch>
                  <a:fillRect l="-1884" t="-7527" r="-25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61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15AE1E4-7919-F8BD-145A-620C9F71599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2422" y="1097063"/>
                <a:ext cx="11688578" cy="379048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4000" b="1" dirty="0">
                    <a:latin typeface="+mj-lt"/>
                  </a:rPr>
                  <a:t>Example</a:t>
                </a:r>
                <a:r>
                  <a:rPr lang="en-PH" sz="4000" dirty="0">
                    <a:latin typeface="+mj-lt"/>
                  </a:rPr>
                  <a:t> </a:t>
                </a:r>
                <a:r>
                  <a:rPr lang="en-PH" sz="4000" b="1" dirty="0">
                    <a:latin typeface="+mj-lt"/>
                  </a:rPr>
                  <a:t>3</a:t>
                </a:r>
                <a:r>
                  <a:rPr lang="en-PH" sz="4000" dirty="0">
                    <a:latin typeface="+mj-lt"/>
                  </a:rPr>
                  <a:t>: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en-PH" sz="44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PH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PH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PH" sz="4400" dirty="0">
                    <a:latin typeface="+mj-lt"/>
                  </a:rPr>
                  <a:t> be such that </a:t>
                </a:r>
                <a14:m>
                  <m:oMath xmlns:m="http://schemas.openxmlformats.org/officeDocument/2006/math"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PH" sz="4400" b="0" dirty="0">
                  <a:latin typeface="+mj-lt"/>
                </a:endParaRP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en-PH" sz="4400" dirty="0">
                    <a:latin typeface="+mj-lt"/>
                  </a:rPr>
                  <a:t>Is </a:t>
                </a:r>
                <a14:m>
                  <m:oMath xmlns:m="http://schemas.openxmlformats.org/officeDocument/2006/math"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4400" dirty="0">
                    <a:latin typeface="+mj-lt"/>
                  </a:rPr>
                  <a:t>invertible and if so what is its inverse?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4000" b="1" dirty="0">
                    <a:latin typeface="+mj-lt"/>
                  </a:rPr>
                  <a:t>Solution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en-PH" sz="4400" dirty="0">
                    <a:latin typeface="+mj-lt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4400" dirty="0">
                    <a:latin typeface="+mj-lt"/>
                  </a:rPr>
                  <a:t>is invertible because it is a bijection 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PH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4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PH" sz="4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PH" sz="4400" dirty="0">
                    <a:latin typeface="+mj-lt"/>
                  </a:rPr>
                  <a:t>reverse the correspondence: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PH" sz="4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4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PH" sz="4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PH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sz="4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PH" sz="44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C15AE1E4-7919-F8BD-145A-620C9F715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2422" y="1097063"/>
                <a:ext cx="11688578" cy="3790483"/>
              </a:xfrm>
              <a:blipFill>
                <a:blip r:embed="rId2"/>
                <a:stretch>
                  <a:fillRect l="-1668" t="-9325" b="-2652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555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5DCBAB5-48E8-ED19-811D-5CCA6878C72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13868" y="1533758"/>
                <a:ext cx="11762232" cy="379048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2400" b="1" dirty="0"/>
                  <a:t>Definition</a:t>
                </a:r>
                <a:r>
                  <a:rPr lang="en-PH" sz="2400" dirty="0"/>
                  <a:t>: Let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PH" sz="2400" dirty="0"/>
                  <a:t> The </a:t>
                </a:r>
                <a:r>
                  <a:rPr lang="en-PH" sz="2400" b="1" dirty="0"/>
                  <a:t>composition</a:t>
                </a:r>
                <a:r>
                  <a:rPr lang="en-PH" sz="2400" dirty="0"/>
                  <a:t> of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400" dirty="0"/>
                  <a:t>with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PH" sz="2400" dirty="0"/>
                  <a:t>, denoted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PH" sz="2400" dirty="0"/>
                  <a:t> is the function from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400" dirty="0"/>
                  <a:t> defined by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F5DCBAB5-48E8-ED19-811D-5CCA6878C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3868" y="1533758"/>
                <a:ext cx="11762232" cy="3790483"/>
              </a:xfrm>
              <a:blipFill>
                <a:blip r:embed="rId2"/>
                <a:stretch>
                  <a:fillRect l="-674" t="-209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305BF12-7583-8EC3-999D-E1A4E1CD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" y="787400"/>
            <a:ext cx="10515600" cy="716084"/>
          </a:xfrm>
        </p:spPr>
        <p:txBody>
          <a:bodyPr/>
          <a:lstStyle/>
          <a:p>
            <a:r>
              <a:rPr lang="en-PH" dirty="0"/>
              <a:t>Composition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C3041-23E5-91D0-1A4B-8669CD54AD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3" t="3304" r="5231" b="3702"/>
          <a:stretch/>
        </p:blipFill>
        <p:spPr>
          <a:xfrm>
            <a:off x="3117850" y="2968564"/>
            <a:ext cx="5956300" cy="28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92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AF4A306-0A30-9618-62D3-EFBF2A97621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24968" y="779563"/>
                <a:ext cx="11914632" cy="5989537"/>
              </a:xfrm>
            </p:spPr>
            <p:txBody>
              <a:bodyPr/>
              <a:lstStyle/>
              <a:p>
                <a:r>
                  <a:rPr lang="en-PH" dirty="0"/>
                  <a:t> </a:t>
                </a:r>
              </a:p>
              <a:p>
                <a:r>
                  <a:rPr lang="en-PH" dirty="0"/>
                  <a:t>                            g                            f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P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AF4A306-0A30-9618-62D3-EFBF2A9762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4968" y="779563"/>
                <a:ext cx="11914632" cy="59895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0BFC376E-D70A-8A1D-6CC0-C2D6426F3C08}"/>
              </a:ext>
            </a:extLst>
          </p:cNvPr>
          <p:cNvSpPr/>
          <p:nvPr/>
        </p:nvSpPr>
        <p:spPr>
          <a:xfrm>
            <a:off x="985502" y="2272559"/>
            <a:ext cx="330200" cy="292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2F169D-E1AC-7680-C096-BF13AB3DD588}"/>
              </a:ext>
            </a:extLst>
          </p:cNvPr>
          <p:cNvSpPr/>
          <p:nvPr/>
        </p:nvSpPr>
        <p:spPr>
          <a:xfrm>
            <a:off x="990600" y="2908300"/>
            <a:ext cx="330200" cy="292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1272C1-970B-FF8D-312D-70210134BCA4}"/>
              </a:ext>
            </a:extLst>
          </p:cNvPr>
          <p:cNvSpPr/>
          <p:nvPr/>
        </p:nvSpPr>
        <p:spPr>
          <a:xfrm>
            <a:off x="990600" y="3531426"/>
            <a:ext cx="330200" cy="292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A58A82-60CA-6D73-43BF-40019D85C15B}"/>
              </a:ext>
            </a:extLst>
          </p:cNvPr>
          <p:cNvSpPr/>
          <p:nvPr/>
        </p:nvSpPr>
        <p:spPr>
          <a:xfrm>
            <a:off x="972802" y="4147292"/>
            <a:ext cx="330200" cy="292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1236B2-6AB4-9347-38CA-B6D15119E36D}"/>
              </a:ext>
            </a:extLst>
          </p:cNvPr>
          <p:cNvSpPr/>
          <p:nvPr/>
        </p:nvSpPr>
        <p:spPr>
          <a:xfrm>
            <a:off x="2554179" y="2457450"/>
            <a:ext cx="330200" cy="292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v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E7B2A4-621A-325A-B35B-6ECF560127CF}"/>
              </a:ext>
            </a:extLst>
          </p:cNvPr>
          <p:cNvSpPr/>
          <p:nvPr/>
        </p:nvSpPr>
        <p:spPr>
          <a:xfrm>
            <a:off x="2570962" y="3352800"/>
            <a:ext cx="330200" cy="292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w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3F63F7-9391-0DBC-841C-0E85257DDEDD}"/>
              </a:ext>
            </a:extLst>
          </p:cNvPr>
          <p:cNvSpPr/>
          <p:nvPr/>
        </p:nvSpPr>
        <p:spPr>
          <a:xfrm>
            <a:off x="2562316" y="3956050"/>
            <a:ext cx="330200" cy="292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x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2D67A-4BB9-27EC-20F7-679DB3B881D1}"/>
              </a:ext>
            </a:extLst>
          </p:cNvPr>
          <p:cNvSpPr/>
          <p:nvPr/>
        </p:nvSpPr>
        <p:spPr>
          <a:xfrm>
            <a:off x="2570962" y="4521075"/>
            <a:ext cx="330200" cy="33803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EBA856-4FCB-E222-7162-FDE14167FC4A}"/>
              </a:ext>
            </a:extLst>
          </p:cNvPr>
          <p:cNvSpPr/>
          <p:nvPr/>
        </p:nvSpPr>
        <p:spPr>
          <a:xfrm>
            <a:off x="4322028" y="2354369"/>
            <a:ext cx="330200" cy="292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h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06AB7E-B6BF-252F-E497-49E107999A7F}"/>
              </a:ext>
            </a:extLst>
          </p:cNvPr>
          <p:cNvSpPr/>
          <p:nvPr/>
        </p:nvSpPr>
        <p:spPr>
          <a:xfrm>
            <a:off x="4330419" y="3043956"/>
            <a:ext cx="330200" cy="292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 err="1"/>
              <a:t>i</a:t>
            </a:r>
            <a:endParaRPr lang="en-PH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B9D2F9-E99B-0585-E649-6168DC1EBC8D}"/>
              </a:ext>
            </a:extLst>
          </p:cNvPr>
          <p:cNvSpPr/>
          <p:nvPr/>
        </p:nvSpPr>
        <p:spPr>
          <a:xfrm>
            <a:off x="4307297" y="3759200"/>
            <a:ext cx="330200" cy="292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j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DA627D-52A7-1274-4410-4DB2CAB02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812" y="2253509"/>
            <a:ext cx="414564" cy="4938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94B3FF-4FD1-7B85-DCA8-B60150F74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678" y="2998681"/>
            <a:ext cx="414564" cy="4938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75F1FC-D570-ACBA-5E13-35B9DAE33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774" y="3533733"/>
            <a:ext cx="402371" cy="4999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E46EFE-9290-E831-6D15-B9DA69E69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774" y="4186624"/>
            <a:ext cx="414564" cy="4999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E5EDB0-F41C-3993-C9CA-4DE5071F3E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0075" y="2751771"/>
            <a:ext cx="414564" cy="4938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489D86-5213-5D46-F745-B59E86318D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6654" y="3429000"/>
            <a:ext cx="341406" cy="4938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592781-9A4D-0918-2A53-1D8F8BCEC2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6654" y="4109934"/>
            <a:ext cx="341406" cy="4999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6A6C9D7-2CFF-A629-D171-A95D8FCC5F19}"/>
              </a:ext>
            </a:extLst>
          </p:cNvPr>
          <p:cNvSpPr txBox="1"/>
          <p:nvPr/>
        </p:nvSpPr>
        <p:spPr>
          <a:xfrm>
            <a:off x="762000" y="1485900"/>
            <a:ext cx="919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  </a:t>
            </a:r>
            <a:r>
              <a:rPr lang="en-PH" sz="2800" b="1" dirty="0"/>
              <a:t>A</a:t>
            </a:r>
            <a:r>
              <a:rPr lang="en-PH" sz="2800" dirty="0"/>
              <a:t>              </a:t>
            </a:r>
            <a:r>
              <a:rPr lang="en-PH" sz="2800" b="1" dirty="0"/>
              <a:t>B</a:t>
            </a:r>
            <a:r>
              <a:rPr lang="en-PH" sz="2800" dirty="0"/>
              <a:t>               </a:t>
            </a:r>
            <a:r>
              <a:rPr lang="en-PH" sz="2800" b="1" dirty="0"/>
              <a:t>C</a:t>
            </a:r>
            <a:r>
              <a:rPr lang="en-PH" sz="2800" dirty="0"/>
              <a:t>                           </a:t>
            </a:r>
            <a:r>
              <a:rPr lang="en-PH" sz="2800" b="1" dirty="0"/>
              <a:t>A</a:t>
            </a:r>
            <a:r>
              <a:rPr lang="en-PH" sz="2800" dirty="0"/>
              <a:t>                  </a:t>
            </a:r>
            <a:r>
              <a:rPr lang="en-PH" sz="2800" b="1" dirty="0"/>
              <a:t>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42C58C-61ED-A053-E50E-7227BA8666BF}"/>
              </a:ext>
            </a:extLst>
          </p:cNvPr>
          <p:cNvCxnSpPr>
            <a:stCxn id="4" idx="6"/>
            <a:endCxn id="11" idx="1"/>
          </p:cNvCxnSpPr>
          <p:nvPr/>
        </p:nvCxnSpPr>
        <p:spPr>
          <a:xfrm>
            <a:off x="1315702" y="2418609"/>
            <a:ext cx="1303617" cy="2151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6159D9-E17B-2EDB-FFE1-D5E2A5B308FD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1320800" y="3054350"/>
            <a:ext cx="1250162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E29096-0651-92A1-2143-C358931CAEFB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1320800" y="3677476"/>
            <a:ext cx="1241516" cy="42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F1C83A-A19B-34E8-C933-C97FFD12566A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1303002" y="3498850"/>
            <a:ext cx="1267960" cy="794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3DD29F-C5D0-BFFF-6EDD-3C4ED741C75B}"/>
              </a:ext>
            </a:extLst>
          </p:cNvPr>
          <p:cNvCxnSpPr>
            <a:endCxn id="13" idx="2"/>
          </p:cNvCxnSpPr>
          <p:nvPr/>
        </p:nvCxnSpPr>
        <p:spPr>
          <a:xfrm>
            <a:off x="2990980" y="2619767"/>
            <a:ext cx="1339439" cy="57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223604-F83C-B418-D62E-8DF57CAA6E98}"/>
              </a:ext>
            </a:extLst>
          </p:cNvPr>
          <p:cNvCxnSpPr>
            <a:stCxn id="9" idx="6"/>
            <a:endCxn id="12" idx="2"/>
          </p:cNvCxnSpPr>
          <p:nvPr/>
        </p:nvCxnSpPr>
        <p:spPr>
          <a:xfrm flipV="1">
            <a:off x="2901162" y="2500419"/>
            <a:ext cx="1420866" cy="998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845A17D-AE6F-ADEF-CA7F-CF6E924EC0A6}"/>
              </a:ext>
            </a:extLst>
          </p:cNvPr>
          <p:cNvCxnSpPr>
            <a:stCxn id="10" idx="6"/>
            <a:endCxn id="13" idx="3"/>
          </p:cNvCxnSpPr>
          <p:nvPr/>
        </p:nvCxnSpPr>
        <p:spPr>
          <a:xfrm flipV="1">
            <a:off x="2892516" y="3293279"/>
            <a:ext cx="1486260" cy="80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96C386-7A62-A31B-F65C-5E97EDF8F342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 flipV="1">
            <a:off x="2901162" y="3905250"/>
            <a:ext cx="1406135" cy="784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D569CA-0471-CEB9-E9F4-D3A36F97B12E}"/>
              </a:ext>
            </a:extLst>
          </p:cNvPr>
          <p:cNvCxnSpPr>
            <a:stCxn id="15" idx="3"/>
          </p:cNvCxnSpPr>
          <p:nvPr/>
        </p:nvCxnSpPr>
        <p:spPr>
          <a:xfrm>
            <a:off x="7547376" y="2500419"/>
            <a:ext cx="1752108" cy="1792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44EB09-CEBF-B6E8-D771-5FFE45BFBBF9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 flipV="1">
            <a:off x="7564242" y="2998681"/>
            <a:ext cx="1615833" cy="24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088F9D-3AB7-8423-2D8E-8B5F0A3F60AC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7558145" y="3675910"/>
            <a:ext cx="1658509" cy="107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85DD78-7A64-B1A6-1FAD-D071891BF9C9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7570338" y="2998681"/>
            <a:ext cx="1609737" cy="143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200D41-2F8F-2561-AC5A-C85361693AFA}"/>
              </a:ext>
            </a:extLst>
          </p:cNvPr>
          <p:cNvCxnSpPr/>
          <p:nvPr/>
        </p:nvCxnSpPr>
        <p:spPr>
          <a:xfrm>
            <a:off x="1303002" y="1739900"/>
            <a:ext cx="1259314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93EB7D98-0CC7-1B15-9D3F-63D1AA0756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2502" y="1669348"/>
            <a:ext cx="1359526" cy="18899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77E05F0-7E8C-DDC4-6D1A-15B2DD2CD6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0338" y="1669347"/>
            <a:ext cx="1736287" cy="2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34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ABFA122-1307-D0FA-03B2-13673EC59A0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068" y="754163"/>
                <a:ext cx="11266932" cy="3790483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4800" b="1" dirty="0"/>
                  <a:t>Example</a:t>
                </a:r>
                <a:r>
                  <a:rPr lang="en-PH" sz="4800" dirty="0"/>
                  <a:t>: if </a:t>
                </a:r>
                <a14:m>
                  <m:oMath xmlns:m="http://schemas.openxmlformats.org/officeDocument/2006/math"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PH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PH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PH" sz="4800" b="0" dirty="0"/>
              </a:p>
              <a:p>
                <a:pPr>
                  <a:lnSpc>
                    <a:spcPct val="100000"/>
                  </a:lnSpc>
                </a:pPr>
                <a:r>
                  <a:rPr lang="en-PH" sz="4800" dirty="0"/>
                  <a:t>       then         </a:t>
                </a:r>
              </a:p>
              <a:p>
                <a:pPr>
                  <a:lnSpc>
                    <a:spcPct val="100000"/>
                  </a:lnSpc>
                </a:pPr>
                <a:r>
                  <a:rPr lang="en-PH" sz="4800" dirty="0"/>
                  <a:t>                     </a:t>
                </a:r>
                <a14:m>
                  <m:oMath xmlns:m="http://schemas.openxmlformats.org/officeDocument/2006/math"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PH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4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PH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sz="4800" dirty="0"/>
              </a:p>
              <a:p>
                <a:pPr>
                  <a:lnSpc>
                    <a:spcPct val="100000"/>
                  </a:lnSpc>
                </a:pPr>
                <a:r>
                  <a:rPr lang="en-PH" sz="4800" dirty="0"/>
                  <a:t>       and         </a:t>
                </a:r>
              </a:p>
              <a:p>
                <a:pPr>
                  <a:lnSpc>
                    <a:spcPct val="100000"/>
                  </a:lnSpc>
                </a:pPr>
                <a:r>
                  <a:rPr lang="en-PH" sz="4800" dirty="0"/>
                  <a:t>                     </a:t>
                </a:r>
                <a14:m>
                  <m:oMath xmlns:m="http://schemas.openxmlformats.org/officeDocument/2006/math"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PH" sz="4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PH" sz="4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4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PH" sz="4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PH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PH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PH" sz="4800" dirty="0"/>
                  <a:t>+1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ABFA122-1307-D0FA-03B2-13673EC59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068" y="754163"/>
                <a:ext cx="11266932" cy="3790483"/>
              </a:xfrm>
              <a:blipFill>
                <a:blip r:embed="rId2"/>
                <a:stretch>
                  <a:fillRect l="-2273" t="-3859" b="-434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264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56F8450-760D-3395-5935-5449A423A19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1168" y="1490784"/>
                <a:ext cx="11878564" cy="3790483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2800" dirty="0"/>
                  <a:t>Let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800" dirty="0"/>
                  <a:t>be a function from the set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800" dirty="0"/>
                  <a:t>to the set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PH" sz="2800" dirty="0"/>
                  <a:t>The </a:t>
                </a:r>
                <a:r>
                  <a:rPr lang="en-PH" sz="2800" b="1" dirty="0"/>
                  <a:t>graph</a:t>
                </a:r>
                <a:r>
                  <a:rPr lang="en-PH" sz="2800" dirty="0"/>
                  <a:t> of the function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800" dirty="0"/>
                  <a:t>is the set of ordered pairs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{(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P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56F8450-760D-3395-5935-5449A423A1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1168" y="1490784"/>
                <a:ext cx="11878564" cy="3790483"/>
              </a:xfrm>
              <a:blipFill>
                <a:blip r:embed="rId2"/>
                <a:stretch>
                  <a:fillRect l="-924" t="-434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32CA68D-E645-7ED7-D49F-F7C5ADFC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" y="647700"/>
            <a:ext cx="10515600" cy="716084"/>
          </a:xfrm>
        </p:spPr>
        <p:txBody>
          <a:bodyPr/>
          <a:lstStyle/>
          <a:p>
            <a:r>
              <a:rPr lang="en-PH" dirty="0"/>
              <a:t>Graphs of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E41CCA-56B2-FAF1-2166-93D89A485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0" y="2711885"/>
            <a:ext cx="6064619" cy="339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6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2273C0A-4F3C-65BB-54E9-407C1430AFD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7668" y="1478085"/>
                <a:ext cx="11876532" cy="450166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2800" dirty="0"/>
                  <a:t>The </a:t>
                </a:r>
                <a:r>
                  <a:rPr lang="en-PH" sz="2800" b="1" dirty="0"/>
                  <a:t>floor</a:t>
                </a:r>
                <a:r>
                  <a:rPr lang="en-PH" sz="2800" dirty="0"/>
                  <a:t> function, denoted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2800" b="0" dirty="0"/>
              </a:p>
              <a:p>
                <a:r>
                  <a:rPr lang="en-PH" sz="2800" b="0" dirty="0"/>
                  <a:t>       is the largest integer less than or equal to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PH" sz="28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2800" b="0" dirty="0"/>
                  <a:t>The </a:t>
                </a:r>
                <a:r>
                  <a:rPr lang="en-PH" sz="2800" b="1" dirty="0"/>
                  <a:t>ceiling</a:t>
                </a:r>
                <a:r>
                  <a:rPr lang="en-PH" sz="2800" b="0" dirty="0"/>
                  <a:t> function, denoted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PH" sz="28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2800" b="1" dirty="0"/>
                  <a:t>Examples</a:t>
                </a:r>
                <a:r>
                  <a:rPr lang="en-PH" sz="2800" b="0" dirty="0"/>
                  <a:t>:</a:t>
                </a:r>
              </a:p>
              <a:p>
                <a:r>
                  <a:rPr lang="en-PH" sz="2800" b="0" dirty="0"/>
                  <a:t>               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"/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3.</m:t>
                        </m:r>
                        <m:d>
                          <m:dPr>
                            <m:begChr m:val=""/>
                            <m:endChr m:val="⌉"/>
                            <m:ctrlP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d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=4                                                  </m:t>
                    </m:r>
                    <m:d>
                      <m:dPr>
                        <m:begChr m:val="⌊"/>
                        <m:endChr m:val=""/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3.</m:t>
                        </m:r>
                        <m:d>
                          <m:dPr>
                            <m:begChr m:val=""/>
                            <m:endChr m:val="⌋"/>
                            <m:ctrlP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d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PH" sz="2800" b="0" dirty="0"/>
              </a:p>
              <a:p>
                <a:r>
                  <a:rPr lang="en-PH" sz="2800" b="0" dirty="0"/>
                  <a:t>               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"/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−1.</m:t>
                        </m:r>
                        <m:d>
                          <m:dPr>
                            <m:begChr m:val=""/>
                            <m:endChr m:val="⌉"/>
                            <m:ctrlP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d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=−1                                           </m:t>
                    </m:r>
                    <m:d>
                      <m:dPr>
                        <m:begChr m:val="⌊"/>
                        <m:endChr m:val=""/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−1.</m:t>
                        </m:r>
                        <m:d>
                          <m:dPr>
                            <m:begChr m:val=""/>
                            <m:endChr m:val="⌋"/>
                            <m:ctrlP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d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PH" sz="28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PH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52273C0A-4F3C-65BB-54E9-407C1430AF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668" y="1478085"/>
                <a:ext cx="11876532" cy="4501662"/>
              </a:xfrm>
              <a:blipFill>
                <a:blip r:embed="rId2"/>
                <a:stretch>
                  <a:fillRect l="-924" t="-351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1C7CFA4-B6BB-19B7-212C-8913AD65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68" y="762000"/>
            <a:ext cx="10515600" cy="716084"/>
          </a:xfrm>
        </p:spPr>
        <p:txBody>
          <a:bodyPr/>
          <a:lstStyle/>
          <a:p>
            <a:r>
              <a:rPr lang="en-PH" dirty="0"/>
              <a:t>Some Important Functions</a:t>
            </a:r>
          </a:p>
        </p:txBody>
      </p:sp>
    </p:spTree>
    <p:extLst>
      <p:ext uri="{BB962C8B-B14F-4D97-AF65-F5344CB8AC3E}">
        <p14:creationId xmlns:p14="http://schemas.microsoft.com/office/powerpoint/2010/main" val="93488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233" y="5875140"/>
            <a:ext cx="184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Note: </a:t>
            </a:r>
            <a:r>
              <a:rPr lang="en-US" sz="13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neque digni and in aliquet nisl </a:t>
            </a:r>
            <a:br>
              <a:rPr lang="en-US" sz="13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3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 a</a:t>
            </a:r>
            <a:r>
              <a:rPr lang="en-US" sz="1300" b="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umis varius.</a:t>
            </a:r>
          </a:p>
        </p:txBody>
      </p:sp>
      <p:sp>
        <p:nvSpPr>
          <p:cNvPr id="4" name="Arc 3"/>
          <p:cNvSpPr/>
          <p:nvPr/>
        </p:nvSpPr>
        <p:spPr>
          <a:xfrm rot="14652315" flipV="1">
            <a:off x="1158514" y="4967722"/>
            <a:ext cx="1399130" cy="1663105"/>
          </a:xfrm>
          <a:prstGeom prst="arc">
            <a:avLst>
              <a:gd name="adj1" fmla="val 16200000"/>
              <a:gd name="adj2" fmla="val 4002257"/>
            </a:avLst>
          </a:prstGeom>
          <a:ln w="20320">
            <a:solidFill>
              <a:schemeClr val="bg1"/>
            </a:solidFill>
            <a:prstDash val="solid"/>
            <a:headEnd type="arrow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56A2B0-8FE9-6ABA-1BF6-0ACFCFB514D9}"/>
              </a:ext>
            </a:extLst>
          </p:cNvPr>
          <p:cNvSpPr txBox="1"/>
          <p:nvPr/>
        </p:nvSpPr>
        <p:spPr>
          <a:xfrm>
            <a:off x="201832" y="819327"/>
            <a:ext cx="116359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4400" dirty="0"/>
              <a:t>In discrete mathematics, a </a:t>
            </a:r>
            <a:r>
              <a:rPr lang="en-US" sz="4400" b="1" dirty="0"/>
              <a:t>function</a:t>
            </a:r>
            <a:r>
              <a:rPr lang="en-US" sz="4400" dirty="0"/>
              <a:t> is a relation that associates each element from one set called the (</a:t>
            </a:r>
            <a:r>
              <a:rPr lang="en-US" sz="4400" b="1" dirty="0"/>
              <a:t>domain</a:t>
            </a:r>
            <a:r>
              <a:rPr lang="en-US" sz="4400" dirty="0"/>
              <a:t>) to exactly one element in another set called the (</a:t>
            </a:r>
            <a:r>
              <a:rPr lang="en-US" sz="4400" b="1" dirty="0"/>
              <a:t>codomain</a:t>
            </a:r>
            <a:r>
              <a:rPr lang="en-US" sz="4400" dirty="0"/>
              <a:t>).</a:t>
            </a:r>
            <a:endParaRPr lang="en-PH" sz="4400" b="1" i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176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742E2B-4DB8-86C9-08AE-0D12E1209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71"/>
          <a:stretch/>
        </p:blipFill>
        <p:spPr>
          <a:xfrm>
            <a:off x="142405" y="876300"/>
            <a:ext cx="11859095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89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9B3D58-0405-946E-9275-C8784EE5D58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39268" y="1732084"/>
                <a:ext cx="11851132" cy="5291016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3200" b="1" dirty="0"/>
                  <a:t>Definition</a:t>
                </a:r>
                <a:r>
                  <a:rPr lang="en-PH" sz="3200" dirty="0"/>
                  <a:t>: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PH" sz="32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PH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PH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PH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PH" sz="3200" dirty="0"/>
                  <a:t>denoted by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PH" sz="3200" dirty="0"/>
                  <a:t> is the product of the first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PH" sz="3200" dirty="0"/>
                  <a:t> positive integers: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∙2∙∙∙</m:t>
                      </m:r>
                      <m:d>
                        <m:dPr>
                          <m:ctrlP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PH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PH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=0!=1</m:t>
                      </m:r>
                    </m:oMath>
                  </m:oMathPara>
                </a14:m>
                <a:endParaRPr lang="en-PH" sz="3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3200" b="1" dirty="0"/>
                  <a:t>Examples</a:t>
                </a:r>
                <a:r>
                  <a:rPr lang="en-PH" sz="3200" dirty="0"/>
                  <a:t>: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=1!=1</m:t>
                    </m:r>
                  </m:oMath>
                </a14:m>
                <a:endParaRPr lang="en-PH" sz="3200" b="0" dirty="0"/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=2!=1</m:t>
                    </m:r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∙2=2</m:t>
                    </m:r>
                  </m:oMath>
                </a14:m>
                <a:endParaRPr lang="en-PH" sz="3200" b="0" dirty="0">
                  <a:ea typeface="Cambria Math" panose="02040503050406030204" pitchFamily="18" charset="0"/>
                </a:endParaRP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=6!=1</m:t>
                    </m:r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∙2∙3∙4∙5∙6=720</m:t>
                    </m:r>
                  </m:oMath>
                </a14:m>
                <a:endParaRPr lang="en-PH" sz="3200" b="0" dirty="0">
                  <a:ea typeface="Cambria Math" panose="02040503050406030204" pitchFamily="18" charset="0"/>
                </a:endParaRP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=2,432,902,008,176,640,000</m:t>
                    </m:r>
                  </m:oMath>
                </a14:m>
                <a:endParaRPr lang="en-PH" sz="3200" b="0" dirty="0"/>
              </a:p>
              <a:p>
                <a:r>
                  <a:rPr lang="en-PH" dirty="0"/>
                  <a:t>y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D9B3D58-0405-946E-9275-C8784EE5D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9268" y="1732084"/>
                <a:ext cx="11851132" cy="5291016"/>
              </a:xfrm>
              <a:blipFill>
                <a:blip r:embed="rId2"/>
                <a:stretch>
                  <a:fillRect l="-1183" t="-4263" r="-46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3750189-E22C-F8BD-B457-CE6E322D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1200"/>
            <a:ext cx="10526268" cy="716084"/>
          </a:xfrm>
        </p:spPr>
        <p:txBody>
          <a:bodyPr/>
          <a:lstStyle/>
          <a:p>
            <a:r>
              <a:rPr lang="en-PH" dirty="0"/>
              <a:t> Factorial Function</a:t>
            </a:r>
          </a:p>
        </p:txBody>
      </p:sp>
    </p:spTree>
    <p:extLst>
      <p:ext uri="{BB962C8B-B14F-4D97-AF65-F5344CB8AC3E}">
        <p14:creationId xmlns:p14="http://schemas.microsoft.com/office/powerpoint/2010/main" val="3378702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C9A7-1C87-E417-80B7-5C7D9E028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068" y="1884363"/>
            <a:ext cx="6638544" cy="1849437"/>
          </a:xfrm>
        </p:spPr>
        <p:txBody>
          <a:bodyPr/>
          <a:lstStyle/>
          <a:p>
            <a:r>
              <a:rPr lang="en-PH" dirty="0"/>
              <a:t>THANK YOU!</a:t>
            </a:r>
          </a:p>
        </p:txBody>
      </p:sp>
      <p:pic>
        <p:nvPicPr>
          <p:cNvPr id="5" name="Graphic 4" descr="Winking face with no fill">
            <a:extLst>
              <a:ext uri="{FF2B5EF4-FFF2-40B4-BE49-F238E27FC236}">
                <a16:creationId xmlns:a16="http://schemas.microsoft.com/office/drawing/2014/main" id="{AA1B520A-D8D4-CF59-409B-51ADECF1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1540" y="3733800"/>
            <a:ext cx="914400" cy="914400"/>
          </a:xfrm>
          <a:prstGeom prst="rect">
            <a:avLst/>
          </a:prstGeom>
        </p:spPr>
      </p:pic>
      <p:pic>
        <p:nvPicPr>
          <p:cNvPr id="9" name="Graphic 8" descr="Smiling face with solid fill">
            <a:extLst>
              <a:ext uri="{FF2B5EF4-FFF2-40B4-BE49-F238E27FC236}">
                <a16:creationId xmlns:a16="http://schemas.microsoft.com/office/drawing/2014/main" id="{4A090505-1CC2-DAB2-2027-99A32D11AC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8452" y="3733800"/>
            <a:ext cx="914400" cy="914400"/>
          </a:xfrm>
          <a:prstGeom prst="rect">
            <a:avLst/>
          </a:prstGeom>
        </p:spPr>
      </p:pic>
      <p:pic>
        <p:nvPicPr>
          <p:cNvPr id="11" name="Graphic 10" descr="Sunglasses face with solid fill">
            <a:extLst>
              <a:ext uri="{FF2B5EF4-FFF2-40B4-BE49-F238E27FC236}">
                <a16:creationId xmlns:a16="http://schemas.microsoft.com/office/drawing/2014/main" id="{DC3B4709-7E5A-4E4D-AD28-94F16399A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0340" y="3733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9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233" y="5875140"/>
            <a:ext cx="1842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Note: </a:t>
            </a:r>
            <a:r>
              <a:rPr lang="en-US" sz="13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neque digni and in aliquet nisl </a:t>
            </a:r>
            <a:br>
              <a:rPr lang="en-US" sz="13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13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 a</a:t>
            </a:r>
            <a:r>
              <a:rPr lang="en-US" sz="1300" b="0" baseline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3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umis varius.</a:t>
            </a:r>
          </a:p>
        </p:txBody>
      </p:sp>
      <p:sp>
        <p:nvSpPr>
          <p:cNvPr id="4" name="Arc 3"/>
          <p:cNvSpPr/>
          <p:nvPr/>
        </p:nvSpPr>
        <p:spPr>
          <a:xfrm rot="14652315" flipV="1">
            <a:off x="1158514" y="4967722"/>
            <a:ext cx="1399130" cy="1663105"/>
          </a:xfrm>
          <a:prstGeom prst="arc">
            <a:avLst>
              <a:gd name="adj1" fmla="val 16200000"/>
              <a:gd name="adj2" fmla="val 4002257"/>
            </a:avLst>
          </a:prstGeom>
          <a:ln w="20320">
            <a:solidFill>
              <a:schemeClr val="bg1"/>
            </a:solidFill>
            <a:prstDash val="solid"/>
            <a:headEnd type="arrow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56A2B0-8FE9-6ABA-1BF6-0ACFCFB514D9}"/>
                  </a:ext>
                </a:extLst>
              </p:cNvPr>
              <p:cNvSpPr txBox="1"/>
              <p:nvPr/>
            </p:nvSpPr>
            <p:spPr>
              <a:xfrm>
                <a:off x="201832" y="819327"/>
                <a:ext cx="9945467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PH" sz="2800" b="1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Definition</a:t>
                </a:r>
                <a:r>
                  <a:rPr lang="en-PH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: A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PH" sz="28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8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from set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PH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 to set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PH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, denoted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8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PH" sz="2800" i="1" dirty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28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PH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PH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, is an assignment of each element of A to exactly one element of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PH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.</a:t>
                </a:r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>
                      <a:lumMod val="50000"/>
                    </a:schemeClr>
                  </a:solidFill>
                  <a:latin typeface="+mj-lt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We write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 is the unique element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 assigned to the element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chemeClr val="tx1">
                      <a:lumMod val="50000"/>
                    </a:schemeClr>
                  </a:solidFill>
                  <a:latin typeface="+mj-lt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Functions are also </a:t>
                </a:r>
              </a:p>
              <a:p>
                <a:pPr algn="just"/>
                <a:r>
                  <a:rPr lang="en-US" sz="2800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     called </a:t>
                </a:r>
                <a:r>
                  <a:rPr lang="en-US" sz="2800" b="1" i="1" dirty="0">
                    <a:solidFill>
                      <a:schemeClr val="tx1">
                        <a:lumMod val="50000"/>
                      </a:schemeClr>
                    </a:solidFill>
                    <a:latin typeface="+mj-lt"/>
                  </a:rPr>
                  <a:t>mappings</a:t>
                </a:r>
                <a:endParaRPr lang="en-PH" sz="2800" b="1" i="1" dirty="0">
                  <a:solidFill>
                    <a:schemeClr val="tx1">
                      <a:lumMod val="50000"/>
                    </a:schemeClr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56A2B0-8FE9-6ABA-1BF6-0ACFCFB51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32" y="819327"/>
                <a:ext cx="9945467" cy="3970318"/>
              </a:xfrm>
              <a:prstGeom prst="rect">
                <a:avLst/>
              </a:prstGeom>
              <a:blipFill>
                <a:blip r:embed="rId3"/>
                <a:stretch>
                  <a:fillRect l="-1103" t="-1534" r="-1225" b="-32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6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60FC75A-98A7-1460-83C0-186497813F1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8900" y="711200"/>
                <a:ext cx="11950700" cy="6045199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PH" sz="3200" dirty="0"/>
                  <a:t>Given a function </a:t>
                </a:r>
                <a14:m>
                  <m:oMath xmlns:m="http://schemas.openxmlformats.org/officeDocument/2006/math"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PH" sz="3200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3200" dirty="0"/>
                  <a:t>A is called the </a:t>
                </a:r>
                <a:r>
                  <a:rPr lang="en-PH" sz="3200" b="1" dirty="0"/>
                  <a:t>domain</a:t>
                </a:r>
                <a:r>
                  <a:rPr lang="en-PH" sz="3200" dirty="0"/>
                  <a:t> of </a:t>
                </a:r>
                <a14:m>
                  <m:oMath xmlns:m="http://schemas.openxmlformats.org/officeDocument/2006/math"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PH" sz="3200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3200" dirty="0"/>
                  <a:t>B is called the </a:t>
                </a:r>
                <a:r>
                  <a:rPr lang="en-PH" sz="3200" b="1" dirty="0"/>
                  <a:t>codomain</a:t>
                </a:r>
                <a:r>
                  <a:rPr lang="en-PH" sz="3200" dirty="0"/>
                  <a:t> of </a:t>
                </a:r>
                <a14:m>
                  <m:oMath xmlns:m="http://schemas.openxmlformats.org/officeDocument/2006/math"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PH" sz="3200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3200" dirty="0"/>
                  <a:t>F is a </a:t>
                </a:r>
                <a:r>
                  <a:rPr lang="en-PH" sz="3200" b="1" dirty="0"/>
                  <a:t>mapping</a:t>
                </a:r>
                <a:r>
                  <a:rPr lang="en-PH" sz="3200" dirty="0"/>
                  <a:t> from </a:t>
                </a:r>
                <a14:m>
                  <m:oMath xmlns:m="http://schemas.openxmlformats.org/officeDocument/2006/math"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200" dirty="0"/>
                  <a:t>to </a:t>
                </a:r>
                <a14:m>
                  <m:oMath xmlns:m="http://schemas.openxmlformats.org/officeDocument/2006/math"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PH" sz="3200" dirty="0"/>
                  <a:t> 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3200" dirty="0"/>
                  <a:t>If</a:t>
                </a:r>
                <a14:m>
                  <m:oMath xmlns:m="http://schemas.openxmlformats.org/officeDocument/2006/math"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PH" sz="3200" dirty="0"/>
              </a:p>
              <a:p>
                <a:pPr marL="800089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3200" dirty="0"/>
                  <a:t>then b is called the image of a under</a:t>
                </a:r>
                <a14:m>
                  <m:oMath xmlns:m="http://schemas.openxmlformats.org/officeDocument/2006/math"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PH" sz="3200" dirty="0"/>
              </a:p>
              <a:p>
                <a:pPr marL="800089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PH" sz="3200" dirty="0"/>
                  <a:t> is called the preimage of </a:t>
                </a:r>
                <a14:m>
                  <m:oMath xmlns:m="http://schemas.openxmlformats.org/officeDocument/2006/math"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PH" sz="3200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3200" dirty="0"/>
                  <a:t>The </a:t>
                </a:r>
                <a:r>
                  <a:rPr lang="en-PH" sz="3200" b="1" dirty="0"/>
                  <a:t>range</a:t>
                </a:r>
                <a:r>
                  <a:rPr lang="en-PH" sz="3200" dirty="0"/>
                  <a:t> (or image) of f is the set of all images of points in A. We denote it by </a:t>
                </a:r>
                <a14:m>
                  <m:oMath xmlns:m="http://schemas.openxmlformats.org/officeDocument/2006/math"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3200" i="1" dirty="0" smtClean="0">
                        <a:latin typeface="Cambria Math" panose="02040503050406030204" pitchFamily="18" charset="0"/>
                      </a:rPr>
                      <m:t>).    </m:t>
                    </m:r>
                  </m:oMath>
                </a14:m>
                <a:endParaRPr lang="en-PH" sz="3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760FC75A-98A7-1460-83C0-186497813F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900" y="711200"/>
                <a:ext cx="11950700" cy="6045199"/>
              </a:xfrm>
              <a:blipFill>
                <a:blip r:embed="rId2"/>
                <a:stretch>
                  <a:fillRect l="-1274" t="-12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B823781-C7F2-0384-FDCB-58128D35DAB5}"/>
              </a:ext>
            </a:extLst>
          </p:cNvPr>
          <p:cNvSpPr/>
          <p:nvPr/>
        </p:nvSpPr>
        <p:spPr>
          <a:xfrm>
            <a:off x="7378699" y="1333592"/>
            <a:ext cx="1130300" cy="1054100"/>
          </a:xfrm>
          <a:prstGeom prst="ellips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81610-B3C1-4B61-F970-EA9DB0AF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226" y="1333592"/>
            <a:ext cx="1146147" cy="106689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62AD89-2B30-3E99-FEA3-1AF39163C993}"/>
              </a:ext>
            </a:extLst>
          </p:cNvPr>
          <p:cNvCxnSpPr/>
          <p:nvPr/>
        </p:nvCxnSpPr>
        <p:spPr>
          <a:xfrm>
            <a:off x="7989568" y="1595119"/>
            <a:ext cx="2158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1C2ABBB-7348-6342-B853-C9FF45D4E014}"/>
              </a:ext>
            </a:extLst>
          </p:cNvPr>
          <p:cNvSpPr/>
          <p:nvPr/>
        </p:nvSpPr>
        <p:spPr>
          <a:xfrm>
            <a:off x="7943849" y="1562100"/>
            <a:ext cx="45719" cy="45719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D9B823-AC14-C9D8-F56E-967F7B35814B}"/>
              </a:ext>
            </a:extLst>
          </p:cNvPr>
          <p:cNvSpPr/>
          <p:nvPr/>
        </p:nvSpPr>
        <p:spPr>
          <a:xfrm>
            <a:off x="10148567" y="1562100"/>
            <a:ext cx="45719" cy="45719"/>
          </a:xfrm>
          <a:prstGeom prst="ellipse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D1B9D2-7A73-4D33-6A4D-CE08FC110DE3}"/>
                  </a:ext>
                </a:extLst>
              </p:cNvPr>
              <p:cNvSpPr txBox="1"/>
              <p:nvPr/>
            </p:nvSpPr>
            <p:spPr>
              <a:xfrm>
                <a:off x="9878059" y="1620427"/>
                <a:ext cx="79248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PH" sz="1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1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PH" sz="1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1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PH" sz="1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1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D1B9D2-7A73-4D33-6A4D-CE08FC110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059" y="1620427"/>
                <a:ext cx="792480" cy="246221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F4203C-0932-726B-05ED-87547650C3D6}"/>
              </a:ext>
            </a:extLst>
          </p:cNvPr>
          <p:cNvSpPr txBox="1"/>
          <p:nvPr/>
        </p:nvSpPr>
        <p:spPr>
          <a:xfrm>
            <a:off x="7823200" y="1620427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F585A4-7CF3-8D3C-3B6C-565E70984E43}"/>
              </a:ext>
            </a:extLst>
          </p:cNvPr>
          <p:cNvSpPr txBox="1"/>
          <p:nvPr/>
        </p:nvSpPr>
        <p:spPr>
          <a:xfrm>
            <a:off x="7823200" y="2032000"/>
            <a:ext cx="50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99F04D-59A5-1042-4DE0-D87BD2EFFAF7}"/>
              </a:ext>
            </a:extLst>
          </p:cNvPr>
          <p:cNvSpPr txBox="1"/>
          <p:nvPr/>
        </p:nvSpPr>
        <p:spPr>
          <a:xfrm>
            <a:off x="10194286" y="2032000"/>
            <a:ext cx="219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000" dirty="0"/>
              <a:t>B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A684C6D-46A7-E4BD-5F2F-32E561F25DEE}"/>
              </a:ext>
            </a:extLst>
          </p:cNvPr>
          <p:cNvCxnSpPr>
            <a:cxnSpLocks/>
            <a:stCxn id="4" idx="5"/>
          </p:cNvCxnSpPr>
          <p:nvPr/>
        </p:nvCxnSpPr>
        <p:spPr>
          <a:xfrm rot="5400000" flipH="1" flipV="1">
            <a:off x="9094366" y="1420207"/>
            <a:ext cx="62219" cy="1564013"/>
          </a:xfrm>
          <a:prstGeom prst="curvedConnector4">
            <a:avLst>
              <a:gd name="adj1" fmla="val -367412"/>
              <a:gd name="adj2" fmla="val 975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554C4A6-B198-BFE9-9783-87EE86C79B22}"/>
                  </a:ext>
                </a:extLst>
              </p:cNvPr>
              <p:cNvSpPr txBox="1"/>
              <p:nvPr/>
            </p:nvSpPr>
            <p:spPr>
              <a:xfrm>
                <a:off x="8864600" y="1333592"/>
                <a:ext cx="4445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PH" sz="1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554C4A6-B198-BFE9-9783-87EE86C79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600" y="1333592"/>
                <a:ext cx="444500" cy="246221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C20F5D-12C4-6F92-D397-C718BB75894C}"/>
                  </a:ext>
                </a:extLst>
              </p:cNvPr>
              <p:cNvSpPr txBox="1"/>
              <p:nvPr/>
            </p:nvSpPr>
            <p:spPr>
              <a:xfrm>
                <a:off x="8953500" y="2590800"/>
                <a:ext cx="4445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1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PH" sz="1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C20F5D-12C4-6F92-D397-C718BB758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500" y="2590800"/>
                <a:ext cx="444500" cy="246221"/>
              </a:xfrm>
              <a:prstGeom prst="rect">
                <a:avLst/>
              </a:prstGeom>
              <a:blipFill>
                <a:blip r:embed="rId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25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3D438D2-E6B9-CAEB-A65F-563EE7B5DB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9568" y="1414584"/>
                <a:ext cx="12092432" cy="5443416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2800" dirty="0"/>
                  <a:t>The </a:t>
                </a:r>
                <a:r>
                  <a:rPr lang="en-PH" sz="2800" b="1" dirty="0"/>
                  <a:t>domain </a:t>
                </a:r>
                <a:r>
                  <a:rPr lang="en-PH" sz="2800" dirty="0"/>
                  <a:t>of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800" dirty="0"/>
                  <a:t>is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PH" sz="2800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2800" dirty="0"/>
                  <a:t>The </a:t>
                </a:r>
                <a:r>
                  <a:rPr lang="en-PH" sz="2800" b="1" dirty="0"/>
                  <a:t>codomain</a:t>
                </a:r>
                <a:r>
                  <a:rPr lang="en-PH" sz="2800" dirty="0"/>
                  <a:t> of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2800" dirty="0"/>
                  <a:t> is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PH" sz="2800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2800" dirty="0"/>
                  <a:t>The </a:t>
                </a:r>
                <a:r>
                  <a:rPr lang="en-PH" sz="2800" b="1" dirty="0"/>
                  <a:t>image</a:t>
                </a:r>
                <a:r>
                  <a:rPr lang="en-PH" sz="2800" dirty="0"/>
                  <a:t> of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PH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800" dirty="0"/>
                  <a:t>is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PH" sz="2800" dirty="0"/>
              </a:p>
              <a:p>
                <a:pPr marL="742939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PH" sz="2800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2800" dirty="0"/>
                  <a:t>The </a:t>
                </a:r>
                <a:r>
                  <a:rPr lang="en-PH" sz="2800" b="1" dirty="0"/>
                  <a:t>preimage</a:t>
                </a:r>
                <a:r>
                  <a:rPr lang="en-PH" sz="2800" dirty="0"/>
                  <a:t> of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800" dirty="0"/>
                  <a:t>is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PH" sz="2800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2800" dirty="0"/>
                  <a:t>The </a:t>
                </a:r>
                <a:r>
                  <a:rPr lang="en-PH" sz="2800" b="1" dirty="0"/>
                  <a:t>preimage</a:t>
                </a:r>
                <a:r>
                  <a:rPr lang="en-PH" sz="2800" dirty="0"/>
                  <a:t> of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800" dirty="0"/>
                  <a:t>is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800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2800" dirty="0"/>
                  <a:t>The </a:t>
                </a:r>
                <a:r>
                  <a:rPr lang="en-PH" sz="2800" b="1" dirty="0"/>
                  <a:t>range/image </a:t>
                </a:r>
                <a:r>
                  <a:rPr lang="en-PH" sz="2800" dirty="0"/>
                  <a:t>of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PH" sz="2800" dirty="0"/>
                  <a:t> is </a:t>
                </a: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800" dirty="0"/>
              </a:p>
              <a:p>
                <a:pPr marL="742939" lvl="1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)={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PH" sz="28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3D438D2-E6B9-CAEB-A65F-563EE7B5DB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568" y="1414584"/>
                <a:ext cx="12092432" cy="5443416"/>
              </a:xfrm>
              <a:blipFill>
                <a:blip r:embed="rId2"/>
                <a:stretch>
                  <a:fillRect l="-907" t="-112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F983748-4699-15BF-BADE-8519163C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8500"/>
            <a:ext cx="10515600" cy="716084"/>
          </a:xfrm>
        </p:spPr>
        <p:txBody>
          <a:bodyPr/>
          <a:lstStyle/>
          <a:p>
            <a:r>
              <a:rPr lang="en-PH" dirty="0"/>
              <a:t>Example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3A644A-FE47-DCA3-BD6E-7D694FB2D70A}"/>
              </a:ext>
            </a:extLst>
          </p:cNvPr>
          <p:cNvSpPr/>
          <p:nvPr/>
        </p:nvSpPr>
        <p:spPr>
          <a:xfrm>
            <a:off x="8115300" y="2730500"/>
            <a:ext cx="279400" cy="2667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047885-281C-23D2-58D9-6092EF363554}"/>
              </a:ext>
            </a:extLst>
          </p:cNvPr>
          <p:cNvSpPr/>
          <p:nvPr/>
        </p:nvSpPr>
        <p:spPr>
          <a:xfrm>
            <a:off x="8115300" y="3429000"/>
            <a:ext cx="279400" cy="2842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193D47-94ED-9C4F-E331-5E7E8D0FB107}"/>
              </a:ext>
            </a:extLst>
          </p:cNvPr>
          <p:cNvSpPr/>
          <p:nvPr/>
        </p:nvSpPr>
        <p:spPr>
          <a:xfrm>
            <a:off x="8115300" y="4047255"/>
            <a:ext cx="279400" cy="2658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DE94B7-6BFB-6BCB-C7D7-2BCBAA03D749}"/>
              </a:ext>
            </a:extLst>
          </p:cNvPr>
          <p:cNvSpPr/>
          <p:nvPr/>
        </p:nvSpPr>
        <p:spPr>
          <a:xfrm>
            <a:off x="8115300" y="4597970"/>
            <a:ext cx="279400" cy="2658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6419BE-F2D4-D4F5-5134-CAE4601BF475}"/>
              </a:ext>
            </a:extLst>
          </p:cNvPr>
          <p:cNvSpPr/>
          <p:nvPr/>
        </p:nvSpPr>
        <p:spPr>
          <a:xfrm>
            <a:off x="9550400" y="3067050"/>
            <a:ext cx="279400" cy="2413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x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F6627C-7A65-9451-AC39-AFB17F7EC617}"/>
              </a:ext>
            </a:extLst>
          </p:cNvPr>
          <p:cNvSpPr/>
          <p:nvPr/>
        </p:nvSpPr>
        <p:spPr>
          <a:xfrm>
            <a:off x="9550400" y="3743430"/>
            <a:ext cx="279400" cy="2658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y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618ED1-5AC4-0612-5175-F531CE0CEDAF}"/>
              </a:ext>
            </a:extLst>
          </p:cNvPr>
          <p:cNvSpPr/>
          <p:nvPr/>
        </p:nvSpPr>
        <p:spPr>
          <a:xfrm>
            <a:off x="9550400" y="4443532"/>
            <a:ext cx="279400" cy="26586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z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4DDCE2-EF93-4BEE-A6A9-31B45655B1C8}"/>
              </a:ext>
            </a:extLst>
          </p:cNvPr>
          <p:cNvCxnSpPr>
            <a:stCxn id="4" idx="5"/>
            <a:endCxn id="17" idx="1"/>
          </p:cNvCxnSpPr>
          <p:nvPr/>
        </p:nvCxnSpPr>
        <p:spPr>
          <a:xfrm>
            <a:off x="8353783" y="2958143"/>
            <a:ext cx="1237534" cy="152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97469F-2539-DFA3-2F99-A58676910F29}"/>
              </a:ext>
            </a:extLst>
          </p:cNvPr>
          <p:cNvCxnSpPr>
            <a:stCxn id="12" idx="6"/>
            <a:endCxn id="16" idx="2"/>
          </p:cNvCxnSpPr>
          <p:nvPr/>
        </p:nvCxnSpPr>
        <p:spPr>
          <a:xfrm>
            <a:off x="8394700" y="3571142"/>
            <a:ext cx="1155700" cy="30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94AB6B-C20E-ACD7-2331-45937A1E63A0}"/>
              </a:ext>
            </a:extLst>
          </p:cNvPr>
          <p:cNvCxnSpPr>
            <a:stCxn id="13" idx="5"/>
            <a:endCxn id="17" idx="2"/>
          </p:cNvCxnSpPr>
          <p:nvPr/>
        </p:nvCxnSpPr>
        <p:spPr>
          <a:xfrm>
            <a:off x="8353783" y="4274182"/>
            <a:ext cx="1196617" cy="302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B7A75B5-EDBA-68C2-D090-AEE40D392902}"/>
              </a:ext>
            </a:extLst>
          </p:cNvPr>
          <p:cNvCxnSpPr>
            <a:stCxn id="14" idx="6"/>
            <a:endCxn id="17" idx="2"/>
          </p:cNvCxnSpPr>
          <p:nvPr/>
        </p:nvCxnSpPr>
        <p:spPr>
          <a:xfrm flipV="1">
            <a:off x="8394700" y="4576463"/>
            <a:ext cx="1155700" cy="154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12F2070-F42C-09E5-9C62-E75D3FA2A227}"/>
              </a:ext>
            </a:extLst>
          </p:cNvPr>
          <p:cNvSpPr txBox="1"/>
          <p:nvPr/>
        </p:nvSpPr>
        <p:spPr>
          <a:xfrm>
            <a:off x="8062468" y="2130668"/>
            <a:ext cx="1995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/>
              <a:t>A            B </a:t>
            </a:r>
          </a:p>
        </p:txBody>
      </p:sp>
    </p:spTree>
    <p:extLst>
      <p:ext uri="{BB962C8B-B14F-4D97-AF65-F5344CB8AC3E}">
        <p14:creationId xmlns:p14="http://schemas.microsoft.com/office/powerpoint/2010/main" val="342065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8AD30AE-A75D-5BCE-4E40-9DFDD6153E0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67284" y="1575154"/>
                <a:ext cx="11457432" cy="507024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PH" sz="3600" dirty="0"/>
                  <a:t>Functions may be specified in different ways:</a:t>
                </a:r>
              </a:p>
              <a:p>
                <a:r>
                  <a:rPr lang="en-PH" sz="3600" dirty="0"/>
                  <a:t> 1. An </a:t>
                </a:r>
                <a:r>
                  <a:rPr lang="en-PH" sz="3600" b="1" dirty="0"/>
                  <a:t>explicit statement </a:t>
                </a:r>
                <a:r>
                  <a:rPr lang="en-PH" sz="3600" dirty="0"/>
                  <a:t>of the assignment.</a:t>
                </a:r>
              </a:p>
              <a:p>
                <a:pPr marL="800089" lvl="1" indent="-342900">
                  <a:buFont typeface="Arial" panose="020B0604020202020204" pitchFamily="34" charset="0"/>
                  <a:buChar char="•"/>
                </a:pPr>
                <a:r>
                  <a:rPr lang="en-PH" sz="3600" dirty="0"/>
                  <a:t>Students and grades example.</a:t>
                </a:r>
              </a:p>
              <a:p>
                <a:r>
                  <a:rPr lang="en-PH" sz="3600" dirty="0"/>
                  <a:t> 2. A </a:t>
                </a:r>
                <a:r>
                  <a:rPr lang="en-PH" sz="3600" b="1" dirty="0"/>
                  <a:t>formula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PH" sz="3600" b="0" dirty="0"/>
              </a:p>
              <a:p>
                <a:r>
                  <a:rPr lang="en-PH" sz="3600" dirty="0"/>
                  <a:t>3. A </a:t>
                </a:r>
                <a:r>
                  <a:rPr lang="en-PH" sz="3600" b="1" dirty="0"/>
                  <a:t>computer program</a:t>
                </a:r>
              </a:p>
              <a:p>
                <a:pPr marL="742939" lvl="1" indent="-285750">
                  <a:buFont typeface="Arial" panose="020B0604020202020204" pitchFamily="34" charset="0"/>
                  <a:buChar char="•"/>
                </a:pPr>
                <a:r>
                  <a:rPr lang="en-PH" sz="3600" dirty="0"/>
                  <a:t>A java program that when given an integer </a:t>
                </a:r>
                <a14:m>
                  <m:oMath xmlns:m="http://schemas.openxmlformats.org/officeDocument/2006/math"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PH" sz="3600" dirty="0"/>
                  <a:t>, product the </a:t>
                </a:r>
                <a14:m>
                  <m:oMath xmlns:m="http://schemas.openxmlformats.org/officeDocument/2006/math"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𝑛𝑡h</m:t>
                    </m:r>
                  </m:oMath>
                </a14:m>
                <a:r>
                  <a:rPr lang="en-PH" sz="3600" dirty="0"/>
                  <a:t> Fibonacci Number.</a:t>
                </a:r>
              </a:p>
              <a:p>
                <a:pPr marL="800089" lvl="1" indent="-342900">
                  <a:buFont typeface="Arial" panose="020B0604020202020204" pitchFamily="34" charset="0"/>
                  <a:buChar char="•"/>
                </a:pPr>
                <a:endParaRPr lang="en-PH" sz="3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8AD30AE-A75D-5BCE-4E40-9DFDD6153E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7284" y="1575154"/>
                <a:ext cx="11457432" cy="5070242"/>
              </a:xfrm>
              <a:blipFill>
                <a:blip r:embed="rId2"/>
                <a:stretch>
                  <a:fillRect l="-1596" t="-564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70E4C4A-6D8C-0FD0-B64E-BAB117E8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68" y="774700"/>
            <a:ext cx="10515600" cy="716084"/>
          </a:xfrm>
        </p:spPr>
        <p:txBody>
          <a:bodyPr/>
          <a:lstStyle/>
          <a:p>
            <a:r>
              <a:rPr lang="en-PH" dirty="0"/>
              <a:t>Representing functions</a:t>
            </a:r>
          </a:p>
        </p:txBody>
      </p:sp>
    </p:spTree>
    <p:extLst>
      <p:ext uri="{BB962C8B-B14F-4D97-AF65-F5344CB8AC3E}">
        <p14:creationId xmlns:p14="http://schemas.microsoft.com/office/powerpoint/2010/main" val="56445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595A287-7733-0FA8-B20A-93EB4651503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88468" y="1479783"/>
                <a:ext cx="4624832" cy="3790483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3600" b="1" dirty="0"/>
                  <a:t>Definitions</a:t>
                </a:r>
                <a:r>
                  <a:rPr lang="en-PH" sz="3600" dirty="0"/>
                  <a:t> : A function</a:t>
                </a:r>
                <a14:m>
                  <m:oMath xmlns:m="http://schemas.openxmlformats.org/officeDocument/2006/math">
                    <m:r>
                      <a:rPr lang="en-PH" sz="3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3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3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600" dirty="0"/>
                  <a:t>is </a:t>
                </a:r>
                <a:r>
                  <a:rPr lang="en-PH" sz="3600" b="1" dirty="0"/>
                  <a:t>one-to-one</a:t>
                </a:r>
                <a:r>
                  <a:rPr lang="en-PH" sz="3600" dirty="0"/>
                  <a:t>, or </a:t>
                </a:r>
                <a:r>
                  <a:rPr lang="en-PH" sz="3600" b="1" dirty="0"/>
                  <a:t>injective</a:t>
                </a:r>
                <a:r>
                  <a:rPr lang="en-PH" sz="3600" dirty="0"/>
                  <a:t>, if </a:t>
                </a:r>
                <a14:m>
                  <m:oMath xmlns:m="http://schemas.openxmlformats.org/officeDocument/2006/math"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PH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PH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600" dirty="0"/>
                  <a:t>implies that </a:t>
                </a:r>
                <a14:m>
                  <m:oMath xmlns:m="http://schemas.openxmlformats.org/officeDocument/2006/math"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PH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PH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PH" sz="3600" dirty="0"/>
                  <a:t> for all </a:t>
                </a:r>
                <a14:m>
                  <m:oMath xmlns:m="http://schemas.openxmlformats.org/officeDocument/2006/math"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600" dirty="0"/>
                  <a:t>and </a:t>
                </a:r>
                <a14:m>
                  <m:oMath xmlns:m="http://schemas.openxmlformats.org/officeDocument/2006/math"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PH" sz="3600" dirty="0"/>
                  <a:t> in the domain of </a:t>
                </a:r>
                <a14:m>
                  <m:oMath xmlns:m="http://schemas.openxmlformats.org/officeDocument/2006/math"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PH" sz="3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595A287-7733-0FA8-B20A-93EB46515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8468" y="1479783"/>
                <a:ext cx="4624832" cy="3790483"/>
              </a:xfrm>
              <a:blipFill>
                <a:blip r:embed="rId2"/>
                <a:stretch>
                  <a:fillRect l="-3689" t="-2572" b="-98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AA68814-8440-8B90-D3D9-5E75D74C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68" y="698500"/>
            <a:ext cx="10515600" cy="716084"/>
          </a:xfrm>
        </p:spPr>
        <p:txBody>
          <a:bodyPr>
            <a:normAutofit/>
          </a:bodyPr>
          <a:lstStyle/>
          <a:p>
            <a:r>
              <a:rPr lang="en-PH" dirty="0"/>
              <a:t>Injections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66B569-2DF8-5850-392F-972A6CCD808F}"/>
              </a:ext>
            </a:extLst>
          </p:cNvPr>
          <p:cNvSpPr/>
          <p:nvPr/>
        </p:nvSpPr>
        <p:spPr>
          <a:xfrm>
            <a:off x="8178800" y="2298700"/>
            <a:ext cx="33020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DC5199-2C34-132D-DC40-2F3F997F3B93}"/>
              </a:ext>
            </a:extLst>
          </p:cNvPr>
          <p:cNvSpPr/>
          <p:nvPr/>
        </p:nvSpPr>
        <p:spPr>
          <a:xfrm>
            <a:off x="8178800" y="2959100"/>
            <a:ext cx="33020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6310BB-52A3-9067-21D1-9A2859891F42}"/>
              </a:ext>
            </a:extLst>
          </p:cNvPr>
          <p:cNvSpPr/>
          <p:nvPr/>
        </p:nvSpPr>
        <p:spPr>
          <a:xfrm>
            <a:off x="8178800" y="3581401"/>
            <a:ext cx="33020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BFED8C-4729-DB70-1B38-623933708922}"/>
              </a:ext>
            </a:extLst>
          </p:cNvPr>
          <p:cNvSpPr/>
          <p:nvPr/>
        </p:nvSpPr>
        <p:spPr>
          <a:xfrm>
            <a:off x="8178800" y="4133850"/>
            <a:ext cx="33020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517898-EDA1-DE37-AA6B-E5FEAA60DC96}"/>
              </a:ext>
            </a:extLst>
          </p:cNvPr>
          <p:cNvSpPr/>
          <p:nvPr/>
        </p:nvSpPr>
        <p:spPr>
          <a:xfrm>
            <a:off x="9842500" y="2297967"/>
            <a:ext cx="33020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89D296-BE07-8220-C155-7DC84AC3344F}"/>
              </a:ext>
            </a:extLst>
          </p:cNvPr>
          <p:cNvSpPr/>
          <p:nvPr/>
        </p:nvSpPr>
        <p:spPr>
          <a:xfrm>
            <a:off x="9842500" y="3498850"/>
            <a:ext cx="33020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FA0CC0-6A24-7143-FD24-7103DE81B2FD}"/>
              </a:ext>
            </a:extLst>
          </p:cNvPr>
          <p:cNvSpPr/>
          <p:nvPr/>
        </p:nvSpPr>
        <p:spPr>
          <a:xfrm>
            <a:off x="9842500" y="2908300"/>
            <a:ext cx="33020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C7E703-7DBF-BF0D-3A76-6AAF47CF55FE}"/>
              </a:ext>
            </a:extLst>
          </p:cNvPr>
          <p:cNvSpPr/>
          <p:nvPr/>
        </p:nvSpPr>
        <p:spPr>
          <a:xfrm>
            <a:off x="9842500" y="4133850"/>
            <a:ext cx="33020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z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92232B-1CC1-EACA-CE94-29CA47839667}"/>
              </a:ext>
            </a:extLst>
          </p:cNvPr>
          <p:cNvSpPr/>
          <p:nvPr/>
        </p:nvSpPr>
        <p:spPr>
          <a:xfrm>
            <a:off x="9842500" y="4768850"/>
            <a:ext cx="330200" cy="3175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47CDFC-EBE9-9DA8-1598-99D4A881C302}"/>
              </a:ext>
            </a:extLst>
          </p:cNvPr>
          <p:cNvCxnSpPr>
            <a:stCxn id="4" idx="5"/>
            <a:endCxn id="11" idx="2"/>
          </p:cNvCxnSpPr>
          <p:nvPr/>
        </p:nvCxnSpPr>
        <p:spPr>
          <a:xfrm>
            <a:off x="8460643" y="2569703"/>
            <a:ext cx="1430214" cy="161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4978F2-9B4E-F658-E1C8-A0E43FCBE3E8}"/>
              </a:ext>
            </a:extLst>
          </p:cNvPr>
          <p:cNvCxnSpPr>
            <a:stCxn id="5" idx="5"/>
            <a:endCxn id="9" idx="2"/>
          </p:cNvCxnSpPr>
          <p:nvPr/>
        </p:nvCxnSpPr>
        <p:spPr>
          <a:xfrm>
            <a:off x="8460643" y="3230103"/>
            <a:ext cx="1381857" cy="427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D4CB9A-8D94-117B-A4D2-BB13C0A1A7BA}"/>
              </a:ext>
            </a:extLst>
          </p:cNvPr>
          <p:cNvCxnSpPr>
            <a:stCxn id="6" idx="7"/>
            <a:endCxn id="8" idx="3"/>
          </p:cNvCxnSpPr>
          <p:nvPr/>
        </p:nvCxnSpPr>
        <p:spPr>
          <a:xfrm flipV="1">
            <a:off x="8460643" y="2568970"/>
            <a:ext cx="1430214" cy="1058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A00049-D19B-1A10-76C0-70E88724DCA8}"/>
              </a:ext>
            </a:extLst>
          </p:cNvPr>
          <p:cNvCxnSpPr>
            <a:stCxn id="7" idx="5"/>
            <a:endCxn id="12" idx="2"/>
          </p:cNvCxnSpPr>
          <p:nvPr/>
        </p:nvCxnSpPr>
        <p:spPr>
          <a:xfrm>
            <a:off x="8460643" y="4404853"/>
            <a:ext cx="1381857" cy="52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F6D3B37-31D6-FA8F-7D50-0682A4C02272}"/>
              </a:ext>
            </a:extLst>
          </p:cNvPr>
          <p:cNvSpPr txBox="1"/>
          <p:nvPr/>
        </p:nvSpPr>
        <p:spPr>
          <a:xfrm>
            <a:off x="8026400" y="1533758"/>
            <a:ext cx="2677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/>
              <a:t> </a:t>
            </a:r>
            <a:r>
              <a:rPr lang="en-PH" sz="2400" b="1" dirty="0"/>
              <a:t>A                  B</a:t>
            </a:r>
          </a:p>
        </p:txBody>
      </p:sp>
    </p:spTree>
    <p:extLst>
      <p:ext uri="{BB962C8B-B14F-4D97-AF65-F5344CB8AC3E}">
        <p14:creationId xmlns:p14="http://schemas.microsoft.com/office/powerpoint/2010/main" val="364049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4F12826-98AE-26EF-7DC7-747F6F9A37E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50368" y="1533758"/>
                <a:ext cx="3977132" cy="3790483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3200" dirty="0"/>
                  <a:t>Definition : A function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3200" dirty="0"/>
                  <a:t> from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3200" dirty="0"/>
                  <a:t>to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PH" sz="3200" dirty="0"/>
                  <a:t> is called </a:t>
                </a:r>
                <a:r>
                  <a:rPr lang="en-PH" sz="3200" b="1" dirty="0"/>
                  <a:t>onto</a:t>
                </a:r>
                <a:r>
                  <a:rPr lang="en-PH" sz="3200" dirty="0"/>
                  <a:t> or </a:t>
                </a:r>
                <a:r>
                  <a:rPr lang="en-PH" sz="3200" b="1" dirty="0"/>
                  <a:t>surjective</a:t>
                </a:r>
                <a:r>
                  <a:rPr lang="en-PH" sz="3200" dirty="0"/>
                  <a:t>, if f for every element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PH" sz="3200" dirty="0"/>
                  <a:t> there exists an element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PH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PH" sz="3200" dirty="0"/>
                  <a:t> with </a:t>
                </a:r>
                <a14:m>
                  <m:oMath xmlns:m="http://schemas.openxmlformats.org/officeDocument/2006/math"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PH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PH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PH" sz="32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4F12826-98AE-26EF-7DC7-747F6F9A37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0368" y="1533758"/>
                <a:ext cx="3977132" cy="3790483"/>
              </a:xfrm>
              <a:blipFill>
                <a:blip r:embed="rId2"/>
                <a:stretch>
                  <a:fillRect l="-3528" t="-2093" r="-3067" b="-418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9B2D954-1FC3-73A2-123F-A6153CC7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68" y="774700"/>
            <a:ext cx="10515600" cy="716084"/>
          </a:xfrm>
        </p:spPr>
        <p:txBody>
          <a:bodyPr/>
          <a:lstStyle/>
          <a:p>
            <a:r>
              <a:rPr lang="en-PH" dirty="0"/>
              <a:t>Surjections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0D1261-07F5-87F5-DF9A-0C12191754B7}"/>
              </a:ext>
            </a:extLst>
          </p:cNvPr>
          <p:cNvSpPr/>
          <p:nvPr/>
        </p:nvSpPr>
        <p:spPr>
          <a:xfrm>
            <a:off x="7391400" y="2540000"/>
            <a:ext cx="2921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60A19D-7205-C743-76AB-1F9924591A95}"/>
              </a:ext>
            </a:extLst>
          </p:cNvPr>
          <p:cNvSpPr/>
          <p:nvPr/>
        </p:nvSpPr>
        <p:spPr>
          <a:xfrm>
            <a:off x="7391400" y="3149600"/>
            <a:ext cx="2921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640180-F4B0-DDB2-4C0F-2C36DA77DE51}"/>
              </a:ext>
            </a:extLst>
          </p:cNvPr>
          <p:cNvSpPr/>
          <p:nvPr/>
        </p:nvSpPr>
        <p:spPr>
          <a:xfrm>
            <a:off x="7391400" y="3784600"/>
            <a:ext cx="2921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3F7E25-6306-F6A3-E955-87642FCCD00B}"/>
              </a:ext>
            </a:extLst>
          </p:cNvPr>
          <p:cNvSpPr/>
          <p:nvPr/>
        </p:nvSpPr>
        <p:spPr>
          <a:xfrm>
            <a:off x="7391400" y="4419600"/>
            <a:ext cx="2921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256272-A8E5-4FB6-7C36-2138C6EC9681}"/>
              </a:ext>
            </a:extLst>
          </p:cNvPr>
          <p:cNvSpPr/>
          <p:nvPr/>
        </p:nvSpPr>
        <p:spPr>
          <a:xfrm>
            <a:off x="8832850" y="2650392"/>
            <a:ext cx="2921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6B765C-57AD-1F5B-0850-DB63F4876A02}"/>
              </a:ext>
            </a:extLst>
          </p:cNvPr>
          <p:cNvSpPr/>
          <p:nvPr/>
        </p:nvSpPr>
        <p:spPr>
          <a:xfrm>
            <a:off x="8832850" y="3454400"/>
            <a:ext cx="2921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119339-E088-F169-B663-875204411754}"/>
              </a:ext>
            </a:extLst>
          </p:cNvPr>
          <p:cNvSpPr/>
          <p:nvPr/>
        </p:nvSpPr>
        <p:spPr>
          <a:xfrm>
            <a:off x="8832850" y="4267200"/>
            <a:ext cx="292100" cy="3048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z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32B543-56E1-7092-101E-02CCAEA0FF9A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7640723" y="2800163"/>
            <a:ext cx="1234904" cy="151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0D9862-7CF8-83DE-721A-60C58B3F3681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7683500" y="3302000"/>
            <a:ext cx="114935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E6496E-9744-1CB5-ACB7-C7C985095A40}"/>
              </a:ext>
            </a:extLst>
          </p:cNvPr>
          <p:cNvCxnSpPr>
            <a:stCxn id="6" idx="6"/>
            <a:endCxn id="8" idx="3"/>
          </p:cNvCxnSpPr>
          <p:nvPr/>
        </p:nvCxnSpPr>
        <p:spPr>
          <a:xfrm flipV="1">
            <a:off x="7683500" y="2910555"/>
            <a:ext cx="1192127" cy="1026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D82A51-7DF1-8765-063A-CCB9DC2907DF}"/>
              </a:ext>
            </a:extLst>
          </p:cNvPr>
          <p:cNvCxnSpPr>
            <a:cxnSpLocks/>
            <a:stCxn id="7" idx="6"/>
            <a:endCxn id="10" idx="3"/>
          </p:cNvCxnSpPr>
          <p:nvPr/>
        </p:nvCxnSpPr>
        <p:spPr>
          <a:xfrm flipV="1">
            <a:off x="7683500" y="4527363"/>
            <a:ext cx="1192127" cy="4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9DE5B9-3881-E74A-6E64-8E0729437027}"/>
              </a:ext>
            </a:extLst>
          </p:cNvPr>
          <p:cNvSpPr txBox="1"/>
          <p:nvPr/>
        </p:nvSpPr>
        <p:spPr>
          <a:xfrm>
            <a:off x="7175500" y="17653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   </a:t>
            </a:r>
            <a:r>
              <a:rPr lang="en-PH" sz="2400" b="1" dirty="0"/>
              <a:t>A              B</a:t>
            </a:r>
          </a:p>
        </p:txBody>
      </p:sp>
    </p:spTree>
    <p:extLst>
      <p:ext uri="{BB962C8B-B14F-4D97-AF65-F5344CB8AC3E}">
        <p14:creationId xmlns:p14="http://schemas.microsoft.com/office/powerpoint/2010/main" val="112597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9825850-AF9B-5D64-C9C2-9A14808CFE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2268" y="1482947"/>
                <a:ext cx="4396232" cy="3790483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PH" sz="3600" b="1" dirty="0"/>
                  <a:t>Definition</a:t>
                </a:r>
                <a:r>
                  <a:rPr lang="en-PH" sz="3600" dirty="0"/>
                  <a:t> : A function </a:t>
                </a:r>
                <a14:m>
                  <m:oMath xmlns:m="http://schemas.openxmlformats.org/officeDocument/2006/math"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PH" sz="3600" dirty="0"/>
                  <a:t> is a </a:t>
                </a:r>
                <a:r>
                  <a:rPr lang="en-PH" sz="3600" b="1" dirty="0"/>
                  <a:t>one-to-one</a:t>
                </a:r>
                <a:r>
                  <a:rPr lang="en-PH" sz="3600" dirty="0"/>
                  <a:t> </a:t>
                </a:r>
                <a:r>
                  <a:rPr lang="en-PH" sz="3600" b="1" dirty="0"/>
                  <a:t>correspondence, or a bijection</a:t>
                </a:r>
                <a:r>
                  <a:rPr lang="en-PH" sz="3600" dirty="0"/>
                  <a:t>, if it is both one-to-one and onto (surjective and injective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9825850-AF9B-5D64-C9C2-9A14808CF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2268" y="1482947"/>
                <a:ext cx="4396232" cy="3790483"/>
              </a:xfrm>
              <a:blipFill>
                <a:blip r:embed="rId3"/>
                <a:stretch>
                  <a:fillRect l="-3740" t="-2412" r="-5402" b="-2427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95A5E32-F5FB-606E-6D4E-1523A9E5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" y="749300"/>
            <a:ext cx="10515600" cy="716084"/>
          </a:xfrm>
        </p:spPr>
        <p:txBody>
          <a:bodyPr/>
          <a:lstStyle/>
          <a:p>
            <a:r>
              <a:rPr lang="en-PH" dirty="0"/>
              <a:t>Bijections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0BB1C9-F0EE-946B-D929-916A768F5981}"/>
              </a:ext>
            </a:extLst>
          </p:cNvPr>
          <p:cNvSpPr/>
          <p:nvPr/>
        </p:nvSpPr>
        <p:spPr>
          <a:xfrm>
            <a:off x="6985000" y="3238488"/>
            <a:ext cx="342900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30C48A-96C6-B1DE-9515-C4D2120002A4}"/>
              </a:ext>
            </a:extLst>
          </p:cNvPr>
          <p:cNvSpPr/>
          <p:nvPr/>
        </p:nvSpPr>
        <p:spPr>
          <a:xfrm>
            <a:off x="6985000" y="2654300"/>
            <a:ext cx="342900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B86669-5C1F-DED5-8806-5A60540B4F57}"/>
              </a:ext>
            </a:extLst>
          </p:cNvPr>
          <p:cNvSpPr/>
          <p:nvPr/>
        </p:nvSpPr>
        <p:spPr>
          <a:xfrm>
            <a:off x="6985000" y="3797300"/>
            <a:ext cx="342900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A66180-EAEC-36F8-4EC2-076A6BE0A3CC}"/>
              </a:ext>
            </a:extLst>
          </p:cNvPr>
          <p:cNvSpPr/>
          <p:nvPr/>
        </p:nvSpPr>
        <p:spPr>
          <a:xfrm>
            <a:off x="6985000" y="4318000"/>
            <a:ext cx="342900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5419F3-9779-FD99-3AA6-D3E1401DA85A}"/>
              </a:ext>
            </a:extLst>
          </p:cNvPr>
          <p:cNvSpPr/>
          <p:nvPr/>
        </p:nvSpPr>
        <p:spPr>
          <a:xfrm>
            <a:off x="8851900" y="2730500"/>
            <a:ext cx="342900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x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89C374-6BAA-6D8A-DCFE-689A9588C886}"/>
              </a:ext>
            </a:extLst>
          </p:cNvPr>
          <p:cNvSpPr/>
          <p:nvPr/>
        </p:nvSpPr>
        <p:spPr>
          <a:xfrm>
            <a:off x="8839200" y="3352800"/>
            <a:ext cx="342900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EB8FB9-F4BD-C1D5-962A-30BD0F7EC9E5}"/>
              </a:ext>
            </a:extLst>
          </p:cNvPr>
          <p:cNvSpPr/>
          <p:nvPr/>
        </p:nvSpPr>
        <p:spPr>
          <a:xfrm>
            <a:off x="8851900" y="3975100"/>
            <a:ext cx="342900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z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656DF9-B809-F1D4-084E-3403207DD922}"/>
              </a:ext>
            </a:extLst>
          </p:cNvPr>
          <p:cNvSpPr/>
          <p:nvPr/>
        </p:nvSpPr>
        <p:spPr>
          <a:xfrm>
            <a:off x="8890000" y="4597400"/>
            <a:ext cx="342900" cy="279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F2562A-E25E-E573-884D-32C8A2373E9B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7277683" y="2892783"/>
            <a:ext cx="1624434" cy="112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4A1A7C-C646-BB8E-F0BD-2A5D10C6DF7F}"/>
              </a:ext>
            </a:extLst>
          </p:cNvPr>
          <p:cNvCxnSpPr>
            <a:stCxn id="5" idx="5"/>
            <a:endCxn id="9" idx="2"/>
          </p:cNvCxnSpPr>
          <p:nvPr/>
        </p:nvCxnSpPr>
        <p:spPr>
          <a:xfrm>
            <a:off x="7277683" y="3476971"/>
            <a:ext cx="1561517" cy="1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C73C83-8DE7-C7AE-EECE-03B7717ABF45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7327900" y="2870200"/>
            <a:ext cx="15240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FF389B-0BC8-AD5B-1758-9C77C1F61DE0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7327900" y="4457700"/>
            <a:ext cx="1562100" cy="279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DB2B76-8903-1FA3-7083-E9A99F5F7706}"/>
              </a:ext>
            </a:extLst>
          </p:cNvPr>
          <p:cNvSpPr txBox="1"/>
          <p:nvPr/>
        </p:nvSpPr>
        <p:spPr>
          <a:xfrm>
            <a:off x="6718300" y="1943100"/>
            <a:ext cx="262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/>
              <a:t>  A                B</a:t>
            </a:r>
          </a:p>
        </p:txBody>
      </p:sp>
    </p:spTree>
    <p:extLst>
      <p:ext uri="{BB962C8B-B14F-4D97-AF65-F5344CB8AC3E}">
        <p14:creationId xmlns:p14="http://schemas.microsoft.com/office/powerpoint/2010/main" val="3317844857"/>
      </p:ext>
    </p:extLst>
  </p:cSld>
  <p:clrMapOvr>
    <a:masterClrMapping/>
  </p:clrMapOvr>
</p:sld>
</file>

<file path=ppt/theme/theme1.xml><?xml version="1.0" encoding="utf-8"?>
<a:theme xmlns:a="http://schemas.openxmlformats.org/drawingml/2006/main" name="UB Powerpoint Template">
  <a:themeElements>
    <a:clrScheme name="UB Color Palette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_WIDE" id="{320877F5-9057-5044-9670-55C377C33490}" vid="{043CC7DF-15AC-0F49-A0D1-304573C219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2911</TotalTime>
  <Words>1081</Words>
  <Application>Microsoft Office PowerPoint</Application>
  <PresentationFormat>Widescreen</PresentationFormat>
  <Paragraphs>171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Georgia</vt:lpstr>
      <vt:lpstr>LucidaGrande</vt:lpstr>
      <vt:lpstr>UB Powerpoint Template</vt:lpstr>
      <vt:lpstr>PowerPoint Presentation</vt:lpstr>
      <vt:lpstr>PowerPoint Presentation</vt:lpstr>
      <vt:lpstr>PowerPoint Presentation</vt:lpstr>
      <vt:lpstr>PowerPoint Presentation</vt:lpstr>
      <vt:lpstr>Example</vt:lpstr>
      <vt:lpstr>Representing functions</vt:lpstr>
      <vt:lpstr>Injections</vt:lpstr>
      <vt:lpstr>Surjections</vt:lpstr>
      <vt:lpstr>Bijections</vt:lpstr>
      <vt:lpstr>Showing that f is/is not injective or surjective</vt:lpstr>
      <vt:lpstr>Inverse Functions</vt:lpstr>
      <vt:lpstr>PowerPoint Presentation</vt:lpstr>
      <vt:lpstr>PowerPoint Presentation</vt:lpstr>
      <vt:lpstr>PowerPoint Presentation</vt:lpstr>
      <vt:lpstr>Composition</vt:lpstr>
      <vt:lpstr>PowerPoint Presentation</vt:lpstr>
      <vt:lpstr>PowerPoint Presentation</vt:lpstr>
      <vt:lpstr>Graphs of Functions</vt:lpstr>
      <vt:lpstr>Some Important Functions</vt:lpstr>
      <vt:lpstr>PowerPoint Presentation</vt:lpstr>
      <vt:lpstr> Factorial Function</vt:lpstr>
      <vt:lpstr>THANK YOU!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NwSSU PPT Green Template</dc:title>
  <dc:creator>Ronald A. Amoguez</dc:creator>
  <cp:lastModifiedBy>ACER</cp:lastModifiedBy>
  <cp:revision>226</cp:revision>
  <cp:lastPrinted>2015-10-19T19:01:41Z</cp:lastPrinted>
  <dcterms:created xsi:type="dcterms:W3CDTF">2016-06-28T14:05:07Z</dcterms:created>
  <dcterms:modified xsi:type="dcterms:W3CDTF">2024-10-02T07:02:46Z</dcterms:modified>
</cp:coreProperties>
</file>