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21"/>
  </p:notesMasterIdLst>
  <p:handoutMasterIdLst>
    <p:handoutMasterId r:id="rId22"/>
  </p:handoutMasterIdLst>
  <p:sldIdLst>
    <p:sldId id="291" r:id="rId2"/>
    <p:sldId id="344" r:id="rId3"/>
    <p:sldId id="345" r:id="rId4"/>
    <p:sldId id="346" r:id="rId5"/>
    <p:sldId id="406" r:id="rId6"/>
    <p:sldId id="407" r:id="rId7"/>
    <p:sldId id="382" r:id="rId8"/>
    <p:sldId id="383" r:id="rId9"/>
    <p:sldId id="384" r:id="rId10"/>
    <p:sldId id="386" r:id="rId11"/>
    <p:sldId id="408" r:id="rId12"/>
    <p:sldId id="387" r:id="rId13"/>
    <p:sldId id="389" r:id="rId14"/>
    <p:sldId id="391" r:id="rId15"/>
    <p:sldId id="392" r:id="rId16"/>
    <p:sldId id="410" r:id="rId17"/>
    <p:sldId id="411" r:id="rId18"/>
    <p:sldId id="409" r:id="rId19"/>
    <p:sldId id="412" r:id="rId2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4DC3EC"/>
    <a:srgbClr val="186030"/>
    <a:srgbClr val="006600"/>
    <a:srgbClr val="828383"/>
    <a:srgbClr val="666666"/>
    <a:srgbClr val="005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2"/>
    <p:restoredTop sz="90845"/>
  </p:normalViewPr>
  <p:slideViewPr>
    <p:cSldViewPr snapToGrid="0" snapToObjects="1">
      <p:cViewPr varScale="1">
        <p:scale>
          <a:sx n="112" d="100"/>
          <a:sy n="112" d="100"/>
        </p:scale>
        <p:origin x="480" y="176"/>
      </p:cViewPr>
      <p:guideLst>
        <p:guide orient="horz" pos="2160"/>
        <p:guide pos="3840"/>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pPr/>
              <a:t>11/4/24</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11/4/24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2</a:t>
            </a:fld>
            <a:endParaRPr lang="en-US" dirty="0"/>
          </a:p>
        </p:txBody>
      </p:sp>
    </p:spTree>
    <p:extLst>
      <p:ext uri="{BB962C8B-B14F-4D97-AF65-F5344CB8AC3E}">
        <p14:creationId xmlns:p14="http://schemas.microsoft.com/office/powerpoint/2010/main" val="365531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11</a:t>
            </a:fld>
            <a:endParaRPr lang="en-US" dirty="0"/>
          </a:p>
        </p:txBody>
      </p:sp>
    </p:spTree>
    <p:extLst>
      <p:ext uri="{BB962C8B-B14F-4D97-AF65-F5344CB8AC3E}">
        <p14:creationId xmlns:p14="http://schemas.microsoft.com/office/powerpoint/2010/main" val="3781373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12</a:t>
            </a:fld>
            <a:endParaRPr lang="en-US" dirty="0"/>
          </a:p>
        </p:txBody>
      </p:sp>
    </p:spTree>
    <p:extLst>
      <p:ext uri="{BB962C8B-B14F-4D97-AF65-F5344CB8AC3E}">
        <p14:creationId xmlns:p14="http://schemas.microsoft.com/office/powerpoint/2010/main" val="3966905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13</a:t>
            </a:fld>
            <a:endParaRPr lang="en-US" dirty="0"/>
          </a:p>
        </p:txBody>
      </p:sp>
    </p:spTree>
    <p:extLst>
      <p:ext uri="{BB962C8B-B14F-4D97-AF65-F5344CB8AC3E}">
        <p14:creationId xmlns:p14="http://schemas.microsoft.com/office/powerpoint/2010/main" val="216804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14</a:t>
            </a:fld>
            <a:endParaRPr lang="en-US" dirty="0"/>
          </a:p>
        </p:txBody>
      </p:sp>
    </p:spTree>
    <p:extLst>
      <p:ext uri="{BB962C8B-B14F-4D97-AF65-F5344CB8AC3E}">
        <p14:creationId xmlns:p14="http://schemas.microsoft.com/office/powerpoint/2010/main" val="587697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15</a:t>
            </a:fld>
            <a:endParaRPr lang="en-US" dirty="0"/>
          </a:p>
        </p:txBody>
      </p:sp>
    </p:spTree>
    <p:extLst>
      <p:ext uri="{BB962C8B-B14F-4D97-AF65-F5344CB8AC3E}">
        <p14:creationId xmlns:p14="http://schemas.microsoft.com/office/powerpoint/2010/main" val="2504668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16</a:t>
            </a:fld>
            <a:endParaRPr lang="en-US" dirty="0"/>
          </a:p>
        </p:txBody>
      </p:sp>
    </p:spTree>
    <p:extLst>
      <p:ext uri="{BB962C8B-B14F-4D97-AF65-F5344CB8AC3E}">
        <p14:creationId xmlns:p14="http://schemas.microsoft.com/office/powerpoint/2010/main" val="1335649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17</a:t>
            </a:fld>
            <a:endParaRPr lang="en-US" dirty="0"/>
          </a:p>
        </p:txBody>
      </p:sp>
    </p:spTree>
    <p:extLst>
      <p:ext uri="{BB962C8B-B14F-4D97-AF65-F5344CB8AC3E}">
        <p14:creationId xmlns:p14="http://schemas.microsoft.com/office/powerpoint/2010/main" val="335439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18</a:t>
            </a:fld>
            <a:endParaRPr lang="en-US" dirty="0"/>
          </a:p>
        </p:txBody>
      </p:sp>
    </p:spTree>
    <p:extLst>
      <p:ext uri="{BB962C8B-B14F-4D97-AF65-F5344CB8AC3E}">
        <p14:creationId xmlns:p14="http://schemas.microsoft.com/office/powerpoint/2010/main" val="297385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19</a:t>
            </a:fld>
            <a:endParaRPr lang="en-US" dirty="0"/>
          </a:p>
        </p:txBody>
      </p:sp>
    </p:spTree>
    <p:extLst>
      <p:ext uri="{BB962C8B-B14F-4D97-AF65-F5344CB8AC3E}">
        <p14:creationId xmlns:p14="http://schemas.microsoft.com/office/powerpoint/2010/main" val="303355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3</a:t>
            </a:fld>
            <a:endParaRPr lang="en-US" dirty="0"/>
          </a:p>
        </p:txBody>
      </p:sp>
    </p:spTree>
    <p:extLst>
      <p:ext uri="{BB962C8B-B14F-4D97-AF65-F5344CB8AC3E}">
        <p14:creationId xmlns:p14="http://schemas.microsoft.com/office/powerpoint/2010/main" val="112699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4</a:t>
            </a:fld>
            <a:endParaRPr lang="en-US" dirty="0"/>
          </a:p>
        </p:txBody>
      </p:sp>
    </p:spTree>
    <p:extLst>
      <p:ext uri="{BB962C8B-B14F-4D97-AF65-F5344CB8AC3E}">
        <p14:creationId xmlns:p14="http://schemas.microsoft.com/office/powerpoint/2010/main" val="57031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5</a:t>
            </a:fld>
            <a:endParaRPr lang="en-US" dirty="0"/>
          </a:p>
        </p:txBody>
      </p:sp>
    </p:spTree>
    <p:extLst>
      <p:ext uri="{BB962C8B-B14F-4D97-AF65-F5344CB8AC3E}">
        <p14:creationId xmlns:p14="http://schemas.microsoft.com/office/powerpoint/2010/main" val="241708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6</a:t>
            </a:fld>
            <a:endParaRPr lang="en-US" dirty="0"/>
          </a:p>
        </p:txBody>
      </p:sp>
    </p:spTree>
    <p:extLst>
      <p:ext uri="{BB962C8B-B14F-4D97-AF65-F5344CB8AC3E}">
        <p14:creationId xmlns:p14="http://schemas.microsoft.com/office/powerpoint/2010/main" val="316935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7</a:t>
            </a:fld>
            <a:endParaRPr lang="en-US" dirty="0"/>
          </a:p>
        </p:txBody>
      </p:sp>
    </p:spTree>
    <p:extLst>
      <p:ext uri="{BB962C8B-B14F-4D97-AF65-F5344CB8AC3E}">
        <p14:creationId xmlns:p14="http://schemas.microsoft.com/office/powerpoint/2010/main" val="5801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8</a:t>
            </a:fld>
            <a:endParaRPr lang="en-US" dirty="0"/>
          </a:p>
        </p:txBody>
      </p:sp>
    </p:spTree>
    <p:extLst>
      <p:ext uri="{BB962C8B-B14F-4D97-AF65-F5344CB8AC3E}">
        <p14:creationId xmlns:p14="http://schemas.microsoft.com/office/powerpoint/2010/main" val="279626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9</a:t>
            </a:fld>
            <a:endParaRPr lang="en-US" dirty="0"/>
          </a:p>
        </p:txBody>
      </p:sp>
    </p:spTree>
    <p:extLst>
      <p:ext uri="{BB962C8B-B14F-4D97-AF65-F5344CB8AC3E}">
        <p14:creationId xmlns:p14="http://schemas.microsoft.com/office/powerpoint/2010/main" val="4111882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10</a:t>
            </a:fld>
            <a:endParaRPr lang="en-US" dirty="0"/>
          </a:p>
        </p:txBody>
      </p:sp>
    </p:spTree>
    <p:extLst>
      <p:ext uri="{BB962C8B-B14F-4D97-AF65-F5344CB8AC3E}">
        <p14:creationId xmlns:p14="http://schemas.microsoft.com/office/powerpoint/2010/main" val="2380467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658368" y="2286029"/>
            <a:ext cx="10897528" cy="1862328"/>
          </a:xfrm>
          <a:prstGeom prst="rect">
            <a:avLst/>
          </a:prstGeom>
          <a:ln>
            <a:noFill/>
          </a:ln>
        </p:spPr>
        <p:txBody>
          <a:bodyPr lIns="0" anchor="b"/>
          <a:lstStyle>
            <a:lvl1pPr algn="ctr">
              <a:lnSpc>
                <a:spcPts val="5800"/>
              </a:lnSpc>
              <a:defRPr sz="6000" b="1" i="0" cap="all" baseline="0">
                <a:solidFill>
                  <a:srgbClr val="008000"/>
                </a:solidFill>
                <a:latin typeface="Arial" charset="0"/>
                <a:ea typeface="Arial" charset="0"/>
                <a:cs typeface="Arial" charset="0"/>
              </a:defRPr>
            </a:lvl1pPr>
          </a:lstStyle>
          <a:p>
            <a:r>
              <a:rPr lang="en-US" dirty="0"/>
              <a:t>Title Presentation</a:t>
            </a:r>
          </a:p>
        </p:txBody>
      </p:sp>
      <p:sp>
        <p:nvSpPr>
          <p:cNvPr id="10" name="Text Placeholder 5"/>
          <p:cNvSpPr>
            <a:spLocks noGrp="1"/>
          </p:cNvSpPr>
          <p:nvPr>
            <p:ph type="body" sz="quarter" idx="10" hasCustomPrompt="1"/>
          </p:nvPr>
        </p:nvSpPr>
        <p:spPr>
          <a:xfrm>
            <a:off x="658368" y="4224771"/>
            <a:ext cx="10897528" cy="572943"/>
          </a:xfrm>
          <a:prstGeom prst="rect">
            <a:avLst/>
          </a:prstGeom>
        </p:spPr>
        <p:txBody>
          <a:bodyPr lIns="0">
            <a:normAutofit/>
          </a:bodyPr>
          <a:lstStyle>
            <a:lvl1pPr marL="0" indent="0" algn="ctr">
              <a:buNone/>
              <a:defRPr sz="2800" b="0" i="0">
                <a:solidFill>
                  <a:schemeClr val="accent1"/>
                </a:solidFill>
                <a:latin typeface="Georgia" charset="0"/>
                <a:ea typeface="Georgia" charset="0"/>
                <a:cs typeface="Georgia" charset="0"/>
              </a:defRPr>
            </a:lvl1pPr>
          </a:lstStyle>
          <a:p>
            <a:pPr lvl="0"/>
            <a:r>
              <a:rPr lang="en-US" dirty="0"/>
              <a:t>Sub-topic</a:t>
            </a:r>
          </a:p>
        </p:txBody>
      </p:sp>
    </p:spTree>
    <p:extLst>
      <p:ext uri="{BB962C8B-B14F-4D97-AF65-F5344CB8AC3E}">
        <p14:creationId xmlns:p14="http://schemas.microsoft.com/office/powerpoint/2010/main" val="505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761" y="2743199"/>
            <a:ext cx="12191239" cy="895420"/>
          </a:xfrm>
          <a:prstGeom prst="rect">
            <a:avLst/>
          </a:prstGeom>
          <a:ln>
            <a:noFill/>
          </a:ln>
        </p:spPr>
        <p:txBody>
          <a:bodyPr lIns="0" anchor="b">
            <a:normAutofit/>
          </a:bodyPr>
          <a:lstStyle>
            <a:lvl1pPr algn="ctr">
              <a:lnSpc>
                <a:spcPts val="5800"/>
              </a:lnSpc>
              <a:defRPr sz="54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761" y="3625367"/>
            <a:ext cx="12190476" cy="562319"/>
          </a:xfrm>
          <a:prstGeom prst="rect">
            <a:avLst/>
          </a:prstGeom>
          <a:ln>
            <a:noFill/>
          </a:ln>
        </p:spPr>
        <p:txBody>
          <a:bodyPr lIns="0">
            <a:normAutofit/>
          </a:bodyPr>
          <a:lstStyle>
            <a:lvl1pPr marL="0" indent="0" algn="ctr">
              <a:buNone/>
              <a:defRPr sz="24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7504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69468" y="2189263"/>
            <a:ext cx="6402832" cy="3790483"/>
          </a:xfrm>
          <a:prstGeom prst="rect">
            <a:avLst/>
          </a:prstGeom>
        </p:spPr>
        <p:txBody>
          <a:bodyPr>
            <a:noAutofit/>
          </a:bodyPr>
          <a:lstStyle>
            <a:lvl1pPr marL="0" indent="0">
              <a:lnSpc>
                <a:spcPts val="26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4"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36689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lumn Text">
    <p:spTree>
      <p:nvGrpSpPr>
        <p:cNvPr id="1" name=""/>
        <p:cNvGrpSpPr/>
        <p:nvPr/>
      </p:nvGrpSpPr>
      <p:grpSpPr>
        <a:xfrm>
          <a:off x="0" y="0"/>
          <a:ext cx="0" cy="0"/>
          <a:chOff x="0" y="0"/>
          <a:chExt cx="0" cy="0"/>
        </a:xfrm>
      </p:grpSpPr>
      <p:sp>
        <p:nvSpPr>
          <p:cNvPr id="12" name="Text Placeholder 2"/>
          <p:cNvSpPr>
            <a:spLocks noGrp="1"/>
          </p:cNvSpPr>
          <p:nvPr>
            <p:ph type="body" idx="10" hasCustomPrompt="1"/>
          </p:nvPr>
        </p:nvSpPr>
        <p:spPr>
          <a:xfrm>
            <a:off x="566928" y="2185416"/>
            <a:ext cx="4179753" cy="3511409"/>
          </a:xfrm>
          <a:prstGeom prst="rect">
            <a:avLst/>
          </a:prstGeom>
        </p:spPr>
        <p:txBody>
          <a:bodyPr>
            <a:noAutofit/>
          </a:bodyPr>
          <a:lstStyle>
            <a:lvl1pPr marL="0" indent="0">
              <a:lnSpc>
                <a:spcPts val="26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p>
        </p:txBody>
      </p:sp>
      <p:sp>
        <p:nvSpPr>
          <p:cNvPr id="13" name="Text Placeholder 2"/>
          <p:cNvSpPr>
            <a:spLocks noGrp="1"/>
          </p:cNvSpPr>
          <p:nvPr>
            <p:ph type="body" idx="11" hasCustomPrompt="1"/>
          </p:nvPr>
        </p:nvSpPr>
        <p:spPr>
          <a:xfrm>
            <a:off x="5029200" y="2185416"/>
            <a:ext cx="4179753" cy="3511409"/>
          </a:xfrm>
          <a:prstGeom prst="rect">
            <a:avLst/>
          </a:prstGeom>
        </p:spPr>
        <p:txBody>
          <a:bodyPr>
            <a:noAutofit/>
          </a:bodyPr>
          <a:lstStyle>
            <a:lvl1pPr marL="0" indent="0">
              <a:lnSpc>
                <a:spcPts val="26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err="1"/>
              <a:t>Etiam</a:t>
            </a:r>
            <a:r>
              <a:rPr lang="en-US" dirty="0"/>
              <a:t> </a:t>
            </a:r>
            <a:r>
              <a:rPr lang="en-US" dirty="0" err="1"/>
              <a:t>molestie</a:t>
            </a:r>
            <a:r>
              <a:rPr lang="en-US" dirty="0"/>
              <a:t> </a:t>
            </a:r>
            <a:r>
              <a:rPr lang="en-US" dirty="0" err="1"/>
              <a:t>velit</a:t>
            </a:r>
            <a:r>
              <a:rPr lang="en-US" dirty="0"/>
              <a:t> vitae dolor </a:t>
            </a:r>
            <a:r>
              <a:rPr lang="en-US" dirty="0" err="1"/>
              <a:t>euismod</a:t>
            </a:r>
            <a:r>
              <a:rPr lang="en-US" dirty="0"/>
              <a:t>, sit </a:t>
            </a:r>
            <a:r>
              <a:rPr lang="en-US" dirty="0" err="1"/>
              <a:t>amet</a:t>
            </a:r>
            <a:r>
              <a:rPr lang="en-US" dirty="0"/>
              <a:t> </a:t>
            </a:r>
            <a:r>
              <a:rPr lang="en-US" dirty="0" err="1"/>
              <a:t>finibus</a:t>
            </a:r>
            <a:r>
              <a:rPr lang="en-US" dirty="0"/>
              <a:t> </a:t>
            </a:r>
            <a:r>
              <a:rPr lang="en-US" dirty="0" err="1"/>
              <a:t>risus</a:t>
            </a:r>
            <a:r>
              <a:rPr lang="en-US" dirty="0"/>
              <a:t> </a:t>
            </a:r>
            <a:r>
              <a:rPr lang="en-US" dirty="0" err="1"/>
              <a:t>mattis</a:t>
            </a:r>
            <a:r>
              <a:rPr lang="en-US" dirty="0"/>
              <a:t>. In </a:t>
            </a:r>
            <a:r>
              <a:rPr lang="en-US" dirty="0" err="1"/>
              <a:t>ornare</a:t>
            </a:r>
            <a:r>
              <a:rPr lang="en-US" dirty="0"/>
              <a:t> convallis </a:t>
            </a:r>
            <a:r>
              <a:rPr lang="en-US" dirty="0" err="1"/>
              <a:t>velit</a:t>
            </a:r>
            <a:r>
              <a:rPr lang="en-US" dirty="0"/>
              <a:t> vitae cursus. Integer </a:t>
            </a:r>
            <a:r>
              <a:rPr lang="en-US" dirty="0" err="1"/>
              <a:t>egestas</a:t>
            </a:r>
            <a:r>
              <a:rPr lang="en-US" dirty="0"/>
              <a:t> sit </a:t>
            </a:r>
            <a:r>
              <a:rPr lang="en-US" dirty="0" err="1"/>
              <a:t>amet</a:t>
            </a:r>
            <a:r>
              <a:rPr lang="en-US" dirty="0"/>
              <a:t> mi </a:t>
            </a:r>
            <a:r>
              <a:rPr lang="en-US" dirty="0" err="1"/>
              <a:t>vehicula</a:t>
            </a:r>
            <a:r>
              <a:rPr lang="en-US" dirty="0"/>
              <a:t> </a:t>
            </a:r>
            <a:r>
              <a:rPr lang="en-US" dirty="0" err="1"/>
              <a:t>sollicitudin</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a:t>
            </a:r>
          </a:p>
        </p:txBody>
      </p:sp>
      <p:sp>
        <p:nvSpPr>
          <p:cNvPr id="5"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6185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8557757" cy="3732425"/>
          </a:xfrm>
          <a:prstGeom prst="rect">
            <a:avLst/>
          </a:prstGeom>
        </p:spPr>
        <p:txBody>
          <a:bodyPr lIns="182880" rIns="182880">
            <a:noAutofit/>
          </a:bodyPr>
          <a:lstStyle>
            <a:lvl1pPr marL="457200" marR="0" indent="-406400" algn="l" defTabSz="914400" rtl="0" eaLnBrk="1" fontAlgn="auto" latinLnBrk="0" hangingPunct="1">
              <a:lnSpc>
                <a:spcPts val="2600"/>
              </a:lnSpc>
              <a:spcBef>
                <a:spcPts val="1000"/>
              </a:spcBef>
              <a:spcAft>
                <a:spcPts val="0"/>
              </a:spcAft>
              <a:buClr>
                <a:srgbClr val="005BBB"/>
              </a:buClr>
              <a:buSzPct val="109000"/>
              <a:buFont typeface="Arial" charset="0"/>
              <a:buChar char="•"/>
              <a:tabLst/>
              <a:defRPr sz="20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r>
              <a:rPr lang="en-US" dirty="0" err="1"/>
              <a:t>Quisque</a:t>
            </a:r>
            <a:r>
              <a:rPr lang="en-US" dirty="0"/>
              <a:t> ac </a:t>
            </a:r>
            <a:r>
              <a:rPr lang="en-US" dirty="0" err="1"/>
              <a:t>orci</a:t>
            </a:r>
            <a:r>
              <a:rPr lang="en-US" dirty="0"/>
              <a:t> in </a:t>
            </a:r>
            <a:r>
              <a:rPr lang="en-US" dirty="0" err="1"/>
              <a:t>turpis</a:t>
            </a:r>
            <a:r>
              <a:rPr lang="en-US" dirty="0"/>
              <a:t> </a:t>
            </a:r>
            <a:r>
              <a:rPr lang="en-US" dirty="0" err="1"/>
              <a:t>dapibus</a:t>
            </a:r>
            <a:r>
              <a:rPr lang="en-US" dirty="0"/>
              <a:t> </a:t>
            </a:r>
            <a:r>
              <a:rPr lang="en-US" dirty="0" err="1"/>
              <a:t>sagittis</a:t>
            </a:r>
            <a:r>
              <a:rPr lang="en-US" dirty="0"/>
              <a:t>.</a:t>
            </a:r>
          </a:p>
          <a:p>
            <a:r>
              <a:rPr lang="en-US" dirty="0" err="1"/>
              <a:t>Donec</a:t>
            </a:r>
            <a:r>
              <a:rPr lang="en-US" dirty="0"/>
              <a:t> vitae </a:t>
            </a:r>
            <a:r>
              <a:rPr lang="en-US" dirty="0" err="1"/>
              <a:t>justo</a:t>
            </a:r>
            <a:r>
              <a:rPr lang="en-US" dirty="0"/>
              <a:t> et </a:t>
            </a:r>
            <a:r>
              <a:rPr lang="en-US" dirty="0" err="1"/>
              <a:t>neque</a:t>
            </a:r>
            <a:r>
              <a:rPr lang="en-US" dirty="0"/>
              <a:t> </a:t>
            </a:r>
            <a:r>
              <a:rPr lang="en-US" dirty="0" err="1"/>
              <a:t>mollis</a:t>
            </a:r>
            <a:r>
              <a:rPr lang="en-US" dirty="0"/>
              <a:t> </a:t>
            </a:r>
            <a:r>
              <a:rPr lang="en-US" dirty="0" err="1"/>
              <a:t>consectetur</a:t>
            </a:r>
            <a:r>
              <a:rPr lang="en-US" dirty="0"/>
              <a:t>.</a:t>
            </a:r>
          </a:p>
          <a:p>
            <a:r>
              <a:rPr lang="en-US" dirty="0" err="1"/>
              <a:t>Etiam</a:t>
            </a:r>
            <a:r>
              <a:rPr lang="en-US" dirty="0"/>
              <a:t> </a:t>
            </a:r>
            <a:r>
              <a:rPr lang="en-US" dirty="0" err="1"/>
              <a:t>aliquet</a:t>
            </a:r>
            <a:r>
              <a:rPr lang="en-US" dirty="0"/>
              <a:t> ex </a:t>
            </a:r>
            <a:r>
              <a:rPr lang="en-US" dirty="0" err="1"/>
              <a:t>sed</a:t>
            </a:r>
            <a:r>
              <a:rPr lang="en-US" dirty="0"/>
              <a:t> </a:t>
            </a:r>
            <a:r>
              <a:rPr lang="en-US" dirty="0" err="1"/>
              <a:t>bibendum</a:t>
            </a:r>
            <a:r>
              <a:rPr lang="en-US" dirty="0"/>
              <a:t> </a:t>
            </a:r>
            <a:r>
              <a:rPr lang="en-US" dirty="0" err="1"/>
              <a:t>consequat</a:t>
            </a:r>
            <a:r>
              <a:rPr lang="en-US" dirty="0"/>
              <a:t>.</a:t>
            </a:r>
          </a:p>
          <a:p>
            <a:r>
              <a:rPr lang="en-US" dirty="0" err="1"/>
              <a:t>Cras</a:t>
            </a:r>
            <a:r>
              <a:rPr lang="en-US" dirty="0"/>
              <a:t> </a:t>
            </a:r>
            <a:r>
              <a:rPr lang="en-US" dirty="0" err="1"/>
              <a:t>lacinia</a:t>
            </a:r>
            <a:r>
              <a:rPr lang="en-US" dirty="0"/>
              <a:t> </a:t>
            </a:r>
            <a:r>
              <a:rPr lang="en-US" dirty="0" err="1"/>
              <a:t>est</a:t>
            </a:r>
            <a:r>
              <a:rPr lang="en-US" dirty="0"/>
              <a:t> ac </a:t>
            </a:r>
            <a:r>
              <a:rPr lang="en-US" dirty="0" err="1"/>
              <a:t>elit</a:t>
            </a:r>
            <a:r>
              <a:rPr lang="en-US" dirty="0"/>
              <a:t> </a:t>
            </a:r>
            <a:r>
              <a:rPr lang="en-US" dirty="0" err="1"/>
              <a:t>dignissim</a:t>
            </a:r>
            <a:r>
              <a:rPr lang="en-US" dirty="0"/>
              <a:t> </a:t>
            </a:r>
            <a:r>
              <a:rPr lang="en-US" dirty="0" err="1"/>
              <a:t>varius</a:t>
            </a:r>
            <a:r>
              <a:rPr lang="en-US" dirty="0"/>
              <a:t>.</a:t>
            </a:r>
          </a:p>
          <a:p>
            <a:r>
              <a:rPr lang="en-US" dirty="0" err="1"/>
              <a:t>Duis</a:t>
            </a:r>
            <a:r>
              <a:rPr lang="en-US" dirty="0"/>
              <a:t> sit </a:t>
            </a:r>
            <a:r>
              <a:rPr lang="en-US" dirty="0" err="1"/>
              <a:t>amet</a:t>
            </a:r>
            <a:r>
              <a:rPr lang="en-US" dirty="0"/>
              <a:t> </a:t>
            </a:r>
            <a:r>
              <a:rPr lang="en-US" dirty="0" err="1"/>
              <a:t>odio</a:t>
            </a:r>
            <a:r>
              <a:rPr lang="en-US" dirty="0"/>
              <a:t> </a:t>
            </a:r>
            <a:r>
              <a:rPr lang="en-US" dirty="0" err="1"/>
              <a:t>facilisis</a:t>
            </a:r>
            <a:r>
              <a:rPr lang="en-US" dirty="0"/>
              <a:t> </a:t>
            </a:r>
            <a:r>
              <a:rPr lang="en-US" dirty="0" err="1"/>
              <a:t>turpis</a:t>
            </a:r>
            <a:r>
              <a:rPr lang="en-US" dirty="0"/>
              <a:t> </a:t>
            </a:r>
            <a:r>
              <a:rPr lang="en-US" dirty="0" err="1"/>
              <a:t>sodales</a:t>
            </a:r>
            <a:r>
              <a:rPr lang="en-US" dirty="0"/>
              <a:t> </a:t>
            </a:r>
            <a:r>
              <a:rPr lang="en-US" dirty="0" err="1"/>
              <a:t>placerat</a:t>
            </a:r>
            <a:r>
              <a:rPr lang="en-US" dirty="0"/>
              <a:t>.</a:t>
            </a:r>
          </a:p>
          <a:p>
            <a:r>
              <a:rPr lang="en-US" dirty="0"/>
              <a:t>Justo et neque odio facilisis turpis </a:t>
            </a:r>
            <a:r>
              <a:rPr lang="en-US" dirty="0" err="1"/>
              <a:t>sodales</a:t>
            </a:r>
            <a:r>
              <a:rPr lang="en-US" dirty="0"/>
              <a:t> placerat.</a:t>
            </a:r>
          </a:p>
        </p:txBody>
      </p:sp>
      <p:sp>
        <p:nvSpPr>
          <p:cNvPr id="4"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3 level Bullet Lis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7" name="Content Placeholder 6"/>
          <p:cNvSpPr>
            <a:spLocks noGrp="1"/>
          </p:cNvSpPr>
          <p:nvPr>
            <p:ph sz="quarter" idx="10" hasCustomPrompt="1"/>
          </p:nvPr>
        </p:nvSpPr>
        <p:spPr>
          <a:xfrm>
            <a:off x="566928" y="2185416"/>
            <a:ext cx="9678987" cy="3848100"/>
          </a:xfrm>
          <a:prstGeom prst="rect">
            <a:avLst/>
          </a:prstGeom>
        </p:spPr>
        <p:txBody>
          <a:bodyPr/>
          <a:lstStyle>
            <a:lvl1pPr marL="0" indent="0">
              <a:lnSpc>
                <a:spcPts val="2300"/>
              </a:lnSpc>
              <a:buClr>
                <a:srgbClr val="005BBB"/>
              </a:buClr>
              <a:buFontTx/>
              <a:buNone/>
              <a:defRPr sz="1700" b="1">
                <a:solidFill>
                  <a:srgbClr val="005BBB"/>
                </a:solidFill>
                <a:latin typeface="Arial" charset="0"/>
                <a:ea typeface="Arial" charset="0"/>
                <a:cs typeface="Arial" charset="0"/>
              </a:defRPr>
            </a:lvl1pPr>
            <a:lvl2pPr marL="736600" indent="-279400">
              <a:lnSpc>
                <a:spcPts val="2300"/>
              </a:lnSpc>
              <a:buClr>
                <a:srgbClr val="005BBB"/>
              </a:buClr>
              <a:buFont typeface="Arial"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CLICK TO EDIT MASTER TEXT STYLES</a:t>
            </a:r>
          </a:p>
          <a:p>
            <a:pPr lvl="1"/>
            <a:r>
              <a:rPr lang="en-US" dirty="0"/>
              <a:t>Second level text</a:t>
            </a:r>
          </a:p>
          <a:p>
            <a:pPr lvl="2"/>
            <a:r>
              <a:rPr lang="en-US" dirty="0"/>
              <a:t>Third level</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a:p>
            <a:pPr lvl="0"/>
            <a:r>
              <a:rPr lang="en-US" dirty="0"/>
              <a:t>CLICK TO EDIT MASTER TEXT STYLES</a:t>
            </a:r>
          </a:p>
          <a:p>
            <a:pPr lvl="1"/>
            <a:r>
              <a:rPr lang="en-US" dirty="0"/>
              <a:t>Second level text </a:t>
            </a:r>
          </a:p>
          <a:p>
            <a:pPr lvl="2"/>
            <a:r>
              <a:rPr lang="en-US" dirty="0"/>
              <a:t>Third level</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Tree>
    <p:extLst>
      <p:ext uri="{BB962C8B-B14F-4D97-AF65-F5344CB8AC3E}">
        <p14:creationId xmlns:p14="http://schemas.microsoft.com/office/powerpoint/2010/main" val="5494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and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098566" y="930275"/>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6" name="Title 3"/>
          <p:cNvSpPr>
            <a:spLocks noGrp="1"/>
          </p:cNvSpPr>
          <p:nvPr>
            <p:ph type="title" hasCustomPrompt="1"/>
          </p:nvPr>
        </p:nvSpPr>
        <p:spPr>
          <a:xfrm>
            <a:off x="569468" y="1320800"/>
            <a:ext cx="4268653" cy="716084"/>
          </a:xfrm>
          <a:prstGeom prst="rect">
            <a:avLst/>
          </a:prstGeom>
        </p:spPr>
        <p:txBody>
          <a:bodyPr anchor="b">
            <a:norm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8"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ts val="26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Tree>
    <p:extLst>
      <p:ext uri="{BB962C8B-B14F-4D97-AF65-F5344CB8AC3E}">
        <p14:creationId xmlns:p14="http://schemas.microsoft.com/office/powerpoint/2010/main" val="174804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and 3 Photos">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6" name="Title 3"/>
          <p:cNvSpPr>
            <a:spLocks noGrp="1"/>
          </p:cNvSpPr>
          <p:nvPr>
            <p:ph type="title" hasCustomPrompt="1"/>
          </p:nvPr>
        </p:nvSpPr>
        <p:spPr>
          <a:xfrm>
            <a:off x="569468" y="1320800"/>
            <a:ext cx="4268653" cy="716084"/>
          </a:xfrm>
          <a:prstGeom prst="rect">
            <a:avLst/>
          </a:prstGeom>
        </p:spPr>
        <p:txBody>
          <a:bodyPr anchor="b">
            <a:normAutofit/>
          </a:bodyPr>
          <a:lstStyle>
            <a:lvl1pPr>
              <a:lnSpc>
                <a:spcPct val="80000"/>
              </a:lnSpc>
              <a:defRPr sz="3600">
                <a:solidFill>
                  <a:srgbClr val="005BBB"/>
                </a:solidFill>
                <a:latin typeface="Georgia" charset="0"/>
                <a:ea typeface="Georgia" charset="0"/>
                <a:cs typeface="Georgia" charset="0"/>
              </a:defRPr>
            </a:lvl1pPr>
          </a:lstStyle>
          <a:p>
            <a:r>
              <a:rPr lang="en-US" dirty="0"/>
              <a:t>Click to edit title</a:t>
            </a:r>
          </a:p>
        </p:txBody>
      </p:sp>
      <p:sp>
        <p:nvSpPr>
          <p:cNvPr id="7" name="Picture Placeholder 2"/>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ts val="26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Tree>
    <p:extLst>
      <p:ext uri="{BB962C8B-B14F-4D97-AF65-F5344CB8AC3E}">
        <p14:creationId xmlns:p14="http://schemas.microsoft.com/office/powerpoint/2010/main" val="178727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Width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7845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268638" y="0"/>
            <a:ext cx="1169605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2400" dirty="0">
                <a:latin typeface="Arial" charset="0"/>
              </a:rPr>
              <a:t>‘-</a:t>
            </a:r>
          </a:p>
        </p:txBody>
      </p:sp>
      <p:sp>
        <p:nvSpPr>
          <p:cNvPr id="8" name="Title 1"/>
          <p:cNvSpPr txBox="1">
            <a:spLocks/>
          </p:cNvSpPr>
          <p:nvPr userDrawn="1"/>
        </p:nvSpPr>
        <p:spPr>
          <a:xfrm>
            <a:off x="2045778" y="1023929"/>
            <a:ext cx="8557756"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4800" dirty="0">
              <a:latin typeface="Georgia" charset="0"/>
              <a:ea typeface="Georgia" charset="0"/>
              <a:cs typeface="Georgia" charset="0"/>
            </a:endParaRPr>
          </a:p>
        </p:txBody>
      </p:sp>
      <p:sp>
        <p:nvSpPr>
          <p:cNvPr id="9" name="Text Placeholder 2"/>
          <p:cNvSpPr txBox="1">
            <a:spLocks/>
          </p:cNvSpPr>
          <p:nvPr userDrawn="1"/>
        </p:nvSpPr>
        <p:spPr>
          <a:xfrm>
            <a:off x="2045778" y="2555888"/>
            <a:ext cx="8557756"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600" dirty="0">
              <a:latin typeface="Arial" charset="0"/>
              <a:ea typeface="Arial" charset="0"/>
              <a:cs typeface="Arial" charset="0"/>
            </a:endParaRPr>
          </a:p>
        </p:txBody>
      </p:sp>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b">
            <a:normAutofit/>
          </a:bodyPr>
          <a:lstStyle/>
          <a:p>
            <a:r>
              <a:rPr lang="en-US" dirty="0"/>
              <a:t>Click to edit Master title style</a:t>
            </a:r>
          </a:p>
        </p:txBody>
      </p:sp>
      <p:sp>
        <p:nvSpPr>
          <p:cNvPr id="11" name="Slide Number Placeholder 6"/>
          <p:cNvSpPr txBox="1">
            <a:spLocks/>
          </p:cNvSpPr>
          <p:nvPr userDrawn="1"/>
        </p:nvSpPr>
        <p:spPr>
          <a:xfrm>
            <a:off x="11045952" y="6221885"/>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4" name="Picture 13" descr="nwssu-pptbg-topgreen1.png"/>
          <p:cNvPicPr>
            <a:picLocks noChangeAspect="1"/>
          </p:cNvPicPr>
          <p:nvPr userDrawn="1"/>
        </p:nvPicPr>
        <p:blipFill>
          <a:blip r:embed="rId12"/>
          <a:stretch>
            <a:fillRect/>
          </a:stretch>
        </p:blipFill>
        <p:spPr>
          <a:xfrm>
            <a:off x="761" y="428"/>
            <a:ext cx="12190477" cy="6857143"/>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896" r:id="rId1"/>
    <p:sldLayoutId id="2147483894" r:id="rId2"/>
    <p:sldLayoutId id="2147483895" r:id="rId3"/>
    <p:sldLayoutId id="2147483897" r:id="rId4"/>
    <p:sldLayoutId id="2147483907" r:id="rId5"/>
    <p:sldLayoutId id="2147483898" r:id="rId6"/>
    <p:sldLayoutId id="2147483900" r:id="rId7"/>
    <p:sldLayoutId id="2147483906" r:id="rId8"/>
    <p:sldLayoutId id="2147483902" r:id="rId9"/>
  </p:sldLayoutIdLst>
  <p:hf hdr="0" dt="0"/>
  <p:txStyles>
    <p:titleStyle>
      <a:lvl1pPr algn="l" defTabSz="914400" rtl="0" eaLnBrk="1" latinLnBrk="0" hangingPunct="1">
        <a:lnSpc>
          <a:spcPct val="90000"/>
        </a:lnSpc>
        <a:spcBef>
          <a:spcPct val="0"/>
        </a:spcBef>
        <a:buNone/>
        <a:defRPr sz="3600" kern="1200">
          <a:solidFill>
            <a:schemeClr val="tx2"/>
          </a:solidFill>
          <a:latin typeface="Georgia" charset="0"/>
          <a:ea typeface="Georgia" charset="0"/>
          <a:cs typeface="Georgia" charset="0"/>
        </a:defRPr>
      </a:lvl1pPr>
    </p:titleStyle>
    <p:bodyStyle>
      <a:lvl1pPr marL="228600" indent="-228600" algn="l" defTabSz="914400" rtl="0" eaLnBrk="1" latinLnBrk="0" hangingPunct="1">
        <a:lnSpc>
          <a:spcPct val="90000"/>
        </a:lnSpc>
        <a:spcBef>
          <a:spcPts val="10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005BBB"/>
        </a:buClr>
        <a:buFont typeface="LucidaGrande" charset="0"/>
        <a:buChar char="-"/>
        <a:defRPr sz="18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7236" y="3645661"/>
            <a:ext cx="10897528" cy="572943"/>
          </a:xfrm>
        </p:spPr>
        <p:txBody>
          <a:bodyPr/>
          <a:lstStyle/>
          <a:p>
            <a:r>
              <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LESSON 6</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endParaRPr lang="en-US" dirty="0"/>
          </a:p>
        </p:txBody>
      </p:sp>
      <p:sp>
        <p:nvSpPr>
          <p:cNvPr id="4" name="Rectangle 3">
            <a:extLst>
              <a:ext uri="{FF2B5EF4-FFF2-40B4-BE49-F238E27FC236}">
                <a16:creationId xmlns:a16="http://schemas.microsoft.com/office/drawing/2014/main" id="{B1B17D3C-C12E-E691-6C24-06DC3ED08DDE}"/>
              </a:ext>
            </a:extLst>
          </p:cNvPr>
          <p:cNvSpPr/>
          <p:nvPr/>
        </p:nvSpPr>
        <p:spPr>
          <a:xfrm>
            <a:off x="1510930" y="2132187"/>
            <a:ext cx="9170140" cy="1261884"/>
          </a:xfrm>
          <a:prstGeom prst="rect">
            <a:avLst/>
          </a:prstGeom>
          <a:noFill/>
        </p:spPr>
        <p:txBody>
          <a:bodyPr wrap="square" lIns="91440" tIns="45720" rIns="91440" bIns="45720">
            <a:spAutoFit/>
          </a:bodyPr>
          <a:lstStyle/>
          <a:p>
            <a:pPr algn="ctr"/>
            <a:r>
              <a:rPr lang="en-US" sz="3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Business Letters Punctuations and Styles</a:t>
            </a:r>
            <a:endParaRPr lang="en-US" sz="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Box 2">
            <a:extLst>
              <a:ext uri="{FF2B5EF4-FFF2-40B4-BE49-F238E27FC236}">
                <a16:creationId xmlns:a16="http://schemas.microsoft.com/office/drawing/2014/main" id="{88E4983A-8BE1-0DFC-2DBE-AE1DADB1B570}"/>
              </a:ext>
            </a:extLst>
          </p:cNvPr>
          <p:cNvSpPr txBox="1"/>
          <p:nvPr/>
        </p:nvSpPr>
        <p:spPr>
          <a:xfrm>
            <a:off x="1796143" y="6411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18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662940" y="1142577"/>
            <a:ext cx="10629900" cy="2862322"/>
          </a:xfrm>
          <a:prstGeom prst="rect">
            <a:avLst/>
          </a:prstGeom>
          <a:noFill/>
        </p:spPr>
        <p:txBody>
          <a:bodyPr wrap="square" rtlCol="0">
            <a:spAutoFit/>
          </a:bodyPr>
          <a:lstStyle/>
          <a:p>
            <a:pPr lvl="1" algn="just"/>
            <a:r>
              <a:rPr lang="en-US" sz="3600" b="1" i="1" dirty="0">
                <a:highlight>
                  <a:srgbClr val="FFFF00"/>
                </a:highlight>
                <a:latin typeface="Athelas" panose="02000503000000020003" pitchFamily="2" charset="77"/>
              </a:rPr>
              <a:t>2. Letter of Inquiry</a:t>
            </a:r>
          </a:p>
          <a:p>
            <a:pPr lvl="1" algn="just"/>
            <a:r>
              <a:rPr lang="en-US" sz="3600" i="1" dirty="0">
                <a:latin typeface="Athelas" panose="02000503000000020003" pitchFamily="2" charset="77"/>
              </a:rPr>
              <a:t>		This is a letter that asks for a particular information or assistance. This type of business letter is direct and the questions are constructed to get the information straightforwardly.</a:t>
            </a:r>
          </a:p>
        </p:txBody>
      </p:sp>
    </p:spTree>
    <p:extLst>
      <p:ext uri="{BB962C8B-B14F-4D97-AF65-F5344CB8AC3E}">
        <p14:creationId xmlns:p14="http://schemas.microsoft.com/office/powerpoint/2010/main" val="289618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342900" y="685377"/>
            <a:ext cx="11224260" cy="5078313"/>
          </a:xfrm>
          <a:prstGeom prst="rect">
            <a:avLst/>
          </a:prstGeom>
          <a:noFill/>
        </p:spPr>
        <p:txBody>
          <a:bodyPr wrap="square" rtlCol="0">
            <a:spAutoFit/>
          </a:bodyPr>
          <a:lstStyle/>
          <a:p>
            <a:pPr lvl="1" algn="just"/>
            <a:r>
              <a:rPr lang="en-US" sz="3600" i="1" dirty="0">
                <a:latin typeface="Athelas" panose="02000503000000020003" pitchFamily="2" charset="77"/>
              </a:rPr>
              <a:t>In writing a letter of inquiry consider the following guidelines:</a:t>
            </a:r>
          </a:p>
          <a:p>
            <a:pPr marL="914389" lvl="1" indent="-457200" algn="just">
              <a:buFont typeface="Arial" panose="020B0604020202020204" pitchFamily="34" charset="0"/>
              <a:buChar char="•"/>
            </a:pPr>
            <a:r>
              <a:rPr lang="en-US" sz="3600" b="1" i="1" dirty="0">
                <a:solidFill>
                  <a:srgbClr val="C00000"/>
                </a:solidFill>
                <a:latin typeface="Athelas" panose="02000503000000020003" pitchFamily="2" charset="77"/>
              </a:rPr>
              <a:t>First paragraph. </a:t>
            </a:r>
            <a:r>
              <a:rPr lang="en-US" sz="3600" i="1" dirty="0">
                <a:latin typeface="Athelas" panose="02000503000000020003" pitchFamily="2" charset="77"/>
              </a:rPr>
              <a:t>Begin with the most important question or a summarizing statement.</a:t>
            </a:r>
          </a:p>
          <a:p>
            <a:pPr marL="914389" lvl="1" indent="-457200" algn="just">
              <a:buFont typeface="Arial" panose="020B0604020202020204" pitchFamily="34" charset="0"/>
              <a:buChar char="•"/>
            </a:pPr>
            <a:r>
              <a:rPr lang="en-US" sz="3600" b="1" i="1" dirty="0">
                <a:solidFill>
                  <a:srgbClr val="C00000"/>
                </a:solidFill>
                <a:latin typeface="Athelas" panose="02000503000000020003" pitchFamily="2" charset="77"/>
              </a:rPr>
              <a:t>Second Paragraph</a:t>
            </a:r>
            <a:r>
              <a:rPr lang="en-US" sz="3600" i="1" dirty="0">
                <a:solidFill>
                  <a:srgbClr val="C00000"/>
                </a:solidFill>
                <a:latin typeface="Athelas" panose="02000503000000020003" pitchFamily="2" charset="77"/>
              </a:rPr>
              <a:t>. </a:t>
            </a:r>
            <a:r>
              <a:rPr lang="en-US" sz="3600" i="1" dirty="0">
                <a:latin typeface="Athelas" panose="02000503000000020003" pitchFamily="2" charset="77"/>
              </a:rPr>
              <a:t>This part may contain the explanation or list of questions.</a:t>
            </a:r>
          </a:p>
          <a:p>
            <a:pPr marL="914389" lvl="1" indent="-457200" algn="just">
              <a:buFont typeface="Arial" panose="020B0604020202020204" pitchFamily="34" charset="0"/>
              <a:buChar char="•"/>
            </a:pPr>
            <a:r>
              <a:rPr lang="en-US" sz="3600" b="1" i="1" dirty="0">
                <a:solidFill>
                  <a:srgbClr val="C00000"/>
                </a:solidFill>
                <a:latin typeface="Athelas" panose="02000503000000020003" pitchFamily="2" charset="77"/>
              </a:rPr>
              <a:t>Third Paragraph. </a:t>
            </a:r>
            <a:r>
              <a:rPr lang="en-US" sz="3600" i="1" dirty="0">
                <a:latin typeface="Athelas" panose="02000503000000020003" pitchFamily="2" charset="77"/>
              </a:rPr>
              <a:t>The ending should tell the reader what you want to be done and when.</a:t>
            </a:r>
          </a:p>
          <a:p>
            <a:pPr marL="914389" lvl="1" indent="-457200" algn="just">
              <a:buFont typeface="Arial" panose="020B0604020202020204" pitchFamily="34" charset="0"/>
              <a:buChar char="•"/>
            </a:pPr>
            <a:endParaRPr lang="en-US" sz="3600" i="1" dirty="0">
              <a:latin typeface="Athelas" panose="02000503000000020003" pitchFamily="2" charset="77"/>
            </a:endParaRPr>
          </a:p>
        </p:txBody>
      </p:sp>
    </p:spTree>
    <p:extLst>
      <p:ext uri="{BB962C8B-B14F-4D97-AF65-F5344CB8AC3E}">
        <p14:creationId xmlns:p14="http://schemas.microsoft.com/office/powerpoint/2010/main" val="8464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429986" y="1062567"/>
            <a:ext cx="10853058" cy="3416320"/>
          </a:xfrm>
          <a:prstGeom prst="rect">
            <a:avLst/>
          </a:prstGeom>
          <a:noFill/>
        </p:spPr>
        <p:txBody>
          <a:bodyPr wrap="square" rtlCol="0">
            <a:spAutoFit/>
          </a:bodyPr>
          <a:lstStyle/>
          <a:p>
            <a:pPr lvl="1" algn="just"/>
            <a:r>
              <a:rPr lang="en-US" sz="3600" b="1" i="1" dirty="0">
                <a:highlight>
                  <a:srgbClr val="FFFF00"/>
                </a:highlight>
                <a:latin typeface="Athelas" panose="02000503000000020003" pitchFamily="2" charset="77"/>
              </a:rPr>
              <a:t>3. Letter of Reply or Response</a:t>
            </a:r>
          </a:p>
          <a:p>
            <a:pPr lvl="1" algn="just"/>
            <a:r>
              <a:rPr lang="en-US" sz="3600" i="1" dirty="0">
                <a:latin typeface="Athelas" panose="02000503000000020003" pitchFamily="2" charset="77"/>
              </a:rPr>
              <a:t>		This is written in response to a letter of inquiry which directly answers all the inquiries regarding the company’s products or services. As part of business as usual, most companies promptly reply to all the inquiries addressed to them.</a:t>
            </a:r>
          </a:p>
        </p:txBody>
      </p:sp>
    </p:spTree>
    <p:extLst>
      <p:ext uri="{BB962C8B-B14F-4D97-AF65-F5344CB8AC3E}">
        <p14:creationId xmlns:p14="http://schemas.microsoft.com/office/powerpoint/2010/main" val="134391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429986" y="1062567"/>
            <a:ext cx="10853058" cy="4524315"/>
          </a:xfrm>
          <a:prstGeom prst="rect">
            <a:avLst/>
          </a:prstGeom>
          <a:noFill/>
        </p:spPr>
        <p:txBody>
          <a:bodyPr wrap="square" rtlCol="0">
            <a:spAutoFit/>
          </a:bodyPr>
          <a:lstStyle/>
          <a:p>
            <a:pPr lvl="1" algn="just"/>
            <a:r>
              <a:rPr lang="en-US" sz="3600" i="1" dirty="0">
                <a:latin typeface="Athelas" panose="02000503000000020003" pitchFamily="2" charset="77"/>
              </a:rPr>
              <a:t>In writing the letter of response, the following steps may help you:</a:t>
            </a:r>
          </a:p>
          <a:p>
            <a:pPr marL="914389" lvl="1" indent="-457200" algn="just">
              <a:buFont typeface="Arial" panose="020B0604020202020204" pitchFamily="34" charset="0"/>
              <a:buChar char="•"/>
            </a:pPr>
            <a:r>
              <a:rPr lang="en-US" sz="3600" i="1" dirty="0">
                <a:latin typeface="Athelas" panose="02000503000000020003" pitchFamily="2" charset="77"/>
              </a:rPr>
              <a:t>Acknowledge the inquiry by mentioning important details from the letter of inquiry you received.</a:t>
            </a:r>
          </a:p>
          <a:p>
            <a:pPr marL="914389" lvl="1" indent="-457200" algn="just">
              <a:buFont typeface="Arial" panose="020B0604020202020204" pitchFamily="34" charset="0"/>
              <a:buChar char="•"/>
            </a:pPr>
            <a:r>
              <a:rPr lang="en-US" sz="3600" i="1" dirty="0">
                <a:latin typeface="Athelas" panose="02000503000000020003" pitchFamily="2" charset="77"/>
              </a:rPr>
              <a:t>Build goodwill and pave the way for future contacts by using a cordial or friendly tone.</a:t>
            </a:r>
          </a:p>
          <a:p>
            <a:pPr marL="914389" lvl="1" indent="-457200" algn="just">
              <a:buFont typeface="Arial" panose="020B0604020202020204" pitchFamily="34" charset="0"/>
              <a:buChar char="•"/>
            </a:pPr>
            <a:r>
              <a:rPr lang="en-US" sz="3600" i="1" dirty="0">
                <a:latin typeface="Athelas" panose="02000503000000020003" pitchFamily="2" charset="77"/>
              </a:rPr>
              <a:t>Answer the questions fully and send prompt replies.</a:t>
            </a:r>
          </a:p>
          <a:p>
            <a:pPr marL="914389" lvl="1" indent="-457200" algn="just">
              <a:buFont typeface="Arial" panose="020B0604020202020204" pitchFamily="34" charset="0"/>
              <a:buChar char="•"/>
            </a:pPr>
            <a:endParaRPr lang="en-US" sz="3600" i="1" dirty="0">
              <a:latin typeface="Athelas" panose="02000503000000020003" pitchFamily="2" charset="77"/>
            </a:endParaRPr>
          </a:p>
        </p:txBody>
      </p:sp>
    </p:spTree>
    <p:extLst>
      <p:ext uri="{BB962C8B-B14F-4D97-AF65-F5344CB8AC3E}">
        <p14:creationId xmlns:p14="http://schemas.microsoft.com/office/powerpoint/2010/main" val="27705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429986" y="1062567"/>
            <a:ext cx="10554244" cy="2862322"/>
          </a:xfrm>
          <a:prstGeom prst="rect">
            <a:avLst/>
          </a:prstGeom>
          <a:noFill/>
        </p:spPr>
        <p:txBody>
          <a:bodyPr wrap="square" rtlCol="0">
            <a:spAutoFit/>
          </a:bodyPr>
          <a:lstStyle/>
          <a:p>
            <a:pPr lvl="1" algn="just"/>
            <a:r>
              <a:rPr lang="en-US" sz="3600" b="1" i="1" dirty="0">
                <a:highlight>
                  <a:srgbClr val="FFFF00"/>
                </a:highlight>
                <a:latin typeface="Athelas" panose="02000503000000020003" pitchFamily="2" charset="77"/>
              </a:rPr>
              <a:t>4. Letter of Request</a:t>
            </a:r>
          </a:p>
          <a:p>
            <a:pPr lvl="1" algn="just"/>
            <a:r>
              <a:rPr lang="en-US" sz="3600" i="1" dirty="0">
                <a:latin typeface="Athelas" panose="02000503000000020003" pitchFamily="2" charset="77"/>
              </a:rPr>
              <a:t>		This is commonly used everywhere. We use it daily in academe, in industry, even in corporate world. The main purpose of this letter is to request for something you need.</a:t>
            </a:r>
          </a:p>
        </p:txBody>
      </p:sp>
    </p:spTree>
    <p:extLst>
      <p:ext uri="{BB962C8B-B14F-4D97-AF65-F5344CB8AC3E}">
        <p14:creationId xmlns:p14="http://schemas.microsoft.com/office/powerpoint/2010/main" val="428612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429986" y="1062567"/>
            <a:ext cx="10853058" cy="4524315"/>
          </a:xfrm>
          <a:prstGeom prst="rect">
            <a:avLst/>
          </a:prstGeom>
          <a:noFill/>
        </p:spPr>
        <p:txBody>
          <a:bodyPr wrap="square" rtlCol="0">
            <a:spAutoFit/>
          </a:bodyPr>
          <a:lstStyle/>
          <a:p>
            <a:pPr lvl="1" algn="just"/>
            <a:r>
              <a:rPr lang="en-US" sz="3200" i="1" dirty="0">
                <a:latin typeface="Athelas" panose="02000503000000020003" pitchFamily="2" charset="77"/>
              </a:rPr>
              <a:t>In writing a letter of request, you may follow these steps:</a:t>
            </a:r>
          </a:p>
          <a:p>
            <a:pPr marL="914389" lvl="1" indent="-457200" algn="just">
              <a:buFont typeface="Arial" panose="020B0604020202020204" pitchFamily="34" charset="0"/>
              <a:buChar char="•"/>
            </a:pPr>
            <a:r>
              <a:rPr lang="en-US" sz="3200" b="1" i="1" dirty="0">
                <a:solidFill>
                  <a:srgbClr val="C00000"/>
                </a:solidFill>
                <a:latin typeface="Athelas" panose="02000503000000020003" pitchFamily="2" charset="77"/>
              </a:rPr>
              <a:t>First Paragraph: (Orientation) </a:t>
            </a:r>
            <a:r>
              <a:rPr lang="en-US" sz="3200" i="1" dirty="0">
                <a:latin typeface="Athelas" panose="02000503000000020003" pitchFamily="2" charset="77"/>
              </a:rPr>
              <a:t>This is the introduction part where you begin with the details of the event of any activity. The date, time, and venue should be also indicated.</a:t>
            </a:r>
          </a:p>
          <a:p>
            <a:pPr marL="914389" lvl="1" indent="-457200" algn="just">
              <a:buFont typeface="Arial" panose="020B0604020202020204" pitchFamily="34" charset="0"/>
              <a:buChar char="•"/>
            </a:pPr>
            <a:r>
              <a:rPr lang="en-US" sz="3200" b="1" i="1" dirty="0">
                <a:solidFill>
                  <a:srgbClr val="C00000"/>
                </a:solidFill>
                <a:latin typeface="Athelas" panose="02000503000000020003" pitchFamily="2" charset="77"/>
              </a:rPr>
              <a:t>Second Paragraph: (Information) </a:t>
            </a:r>
            <a:r>
              <a:rPr lang="en-US" sz="3200" i="1" dirty="0">
                <a:latin typeface="Athelas" panose="02000503000000020003" pitchFamily="2" charset="77"/>
              </a:rPr>
              <a:t>In this part, you need to mention the requested materials or equipment or even venue. You need to be very specific in this part.</a:t>
            </a:r>
          </a:p>
          <a:p>
            <a:pPr marL="914389" lvl="1" indent="-457200" algn="just">
              <a:buFont typeface="Arial" panose="020B0604020202020204" pitchFamily="34" charset="0"/>
              <a:buChar char="•"/>
            </a:pPr>
            <a:r>
              <a:rPr lang="en-US" sz="3200" b="1" i="1" dirty="0">
                <a:solidFill>
                  <a:srgbClr val="C00000"/>
                </a:solidFill>
                <a:latin typeface="Athelas" panose="02000503000000020003" pitchFamily="2" charset="77"/>
              </a:rPr>
              <a:t>Last Paragraph: (Action) </a:t>
            </a:r>
            <a:r>
              <a:rPr lang="en-US" sz="3200" i="1" dirty="0">
                <a:latin typeface="Athelas" panose="02000503000000020003" pitchFamily="2" charset="77"/>
              </a:rPr>
              <a:t>Thank the person in charge to promote good will.</a:t>
            </a:r>
          </a:p>
        </p:txBody>
      </p:sp>
    </p:spTree>
    <p:extLst>
      <p:ext uri="{BB962C8B-B14F-4D97-AF65-F5344CB8AC3E}">
        <p14:creationId xmlns:p14="http://schemas.microsoft.com/office/powerpoint/2010/main" val="217942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429986" y="1062567"/>
            <a:ext cx="10853058" cy="4524315"/>
          </a:xfrm>
          <a:prstGeom prst="rect">
            <a:avLst/>
          </a:prstGeom>
          <a:noFill/>
        </p:spPr>
        <p:txBody>
          <a:bodyPr wrap="square" rtlCol="0">
            <a:spAutoFit/>
          </a:bodyPr>
          <a:lstStyle/>
          <a:p>
            <a:pPr lvl="1" algn="just"/>
            <a:r>
              <a:rPr lang="en-US" sz="3200" b="1" i="1" dirty="0">
                <a:highlight>
                  <a:srgbClr val="FFFF00"/>
                </a:highlight>
                <a:latin typeface="Athelas" panose="02000503000000020003" pitchFamily="2" charset="77"/>
              </a:rPr>
              <a:t>5. Letter of Order</a:t>
            </a:r>
          </a:p>
          <a:p>
            <a:pPr lvl="1" algn="just"/>
            <a:r>
              <a:rPr lang="en-US" sz="3200" i="1" dirty="0">
                <a:latin typeface="Athelas" panose="02000503000000020003" pitchFamily="2" charset="77"/>
              </a:rPr>
              <a:t>		This is one type of business letter which is written for the purpose of purchasing items that are for sale.</a:t>
            </a:r>
          </a:p>
          <a:p>
            <a:pPr lvl="1" algn="just"/>
            <a:endParaRPr lang="en-US" sz="3200" i="1" dirty="0">
              <a:latin typeface="Athelas" panose="02000503000000020003" pitchFamily="2" charset="77"/>
            </a:endParaRPr>
          </a:p>
          <a:p>
            <a:pPr lvl="1" algn="just"/>
            <a:r>
              <a:rPr lang="en-US" sz="3200" i="1" dirty="0">
                <a:latin typeface="Athelas" panose="02000503000000020003" pitchFamily="2" charset="77"/>
              </a:rPr>
              <a:t>An order letter usually contains the following:</a:t>
            </a:r>
          </a:p>
          <a:p>
            <a:pPr marL="971539" lvl="1" indent="-514350" algn="just">
              <a:buAutoNum type="alphaLcPeriod"/>
            </a:pPr>
            <a:r>
              <a:rPr lang="en-US" sz="3200" i="1" dirty="0">
                <a:latin typeface="Athelas" panose="02000503000000020003" pitchFamily="2" charset="77"/>
              </a:rPr>
              <a:t>Name of the item ordered</a:t>
            </a:r>
          </a:p>
          <a:p>
            <a:pPr marL="971539" lvl="1" indent="-514350" algn="just">
              <a:buAutoNum type="alphaLcPeriod"/>
            </a:pPr>
            <a:r>
              <a:rPr lang="en-US" sz="3200" i="1" dirty="0">
                <a:latin typeface="Athelas" panose="02000503000000020003" pitchFamily="2" charset="77"/>
              </a:rPr>
              <a:t>Description of each item, giving size, style, finish, quality, material, weight, or whatever will help in identifying the article wanted</a:t>
            </a:r>
          </a:p>
        </p:txBody>
      </p:sp>
    </p:spTree>
    <p:extLst>
      <p:ext uri="{BB962C8B-B14F-4D97-AF65-F5344CB8AC3E}">
        <p14:creationId xmlns:p14="http://schemas.microsoft.com/office/powerpoint/2010/main" val="36195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429986" y="1062567"/>
            <a:ext cx="10853058" cy="4031873"/>
          </a:xfrm>
          <a:prstGeom prst="rect">
            <a:avLst/>
          </a:prstGeom>
          <a:noFill/>
        </p:spPr>
        <p:txBody>
          <a:bodyPr wrap="square" rtlCol="0">
            <a:spAutoFit/>
          </a:bodyPr>
          <a:lstStyle/>
          <a:p>
            <a:pPr lvl="1" algn="just"/>
            <a:r>
              <a:rPr lang="en-US" sz="3200" i="1" dirty="0">
                <a:latin typeface="Athelas" panose="02000503000000020003" pitchFamily="2" charset="77"/>
              </a:rPr>
              <a:t>c.	Catalog number of the item, if it is available</a:t>
            </a:r>
          </a:p>
          <a:p>
            <a:pPr lvl="1" algn="just"/>
            <a:r>
              <a:rPr lang="en-US" sz="3200" i="1" dirty="0">
                <a:latin typeface="Athelas" panose="02000503000000020003" pitchFamily="2" charset="77"/>
              </a:rPr>
              <a:t>d.  Quantity of each item wanted</a:t>
            </a:r>
          </a:p>
          <a:p>
            <a:pPr lvl="1" algn="just"/>
            <a:r>
              <a:rPr lang="en-US" sz="3200" i="1" dirty="0">
                <a:latin typeface="Athelas" panose="02000503000000020003" pitchFamily="2" charset="77"/>
              </a:rPr>
              <a:t>e.  Price of each item and the total price of the order</a:t>
            </a:r>
          </a:p>
          <a:p>
            <a:pPr lvl="1" algn="just"/>
            <a:r>
              <a:rPr lang="en-US" sz="3200" i="1" dirty="0">
                <a:latin typeface="Athelas" panose="02000503000000020003" pitchFamily="2" charset="77"/>
              </a:rPr>
              <a:t>f.   Method of shipment desired by the buyer</a:t>
            </a:r>
          </a:p>
          <a:p>
            <a:pPr lvl="1" algn="just"/>
            <a:r>
              <a:rPr lang="en-US" sz="3200" i="1" dirty="0">
                <a:latin typeface="Athelas" panose="02000503000000020003" pitchFamily="2" charset="77"/>
              </a:rPr>
              <a:t>g.  	Address where the goods are to be shipped or delivered</a:t>
            </a:r>
          </a:p>
          <a:p>
            <a:pPr lvl="1" algn="just"/>
            <a:r>
              <a:rPr lang="en-US" sz="3200" i="1" dirty="0">
                <a:latin typeface="Athelas" panose="02000503000000020003" pitchFamily="2" charset="77"/>
              </a:rPr>
              <a:t>h.  Date of shipment</a:t>
            </a:r>
          </a:p>
          <a:p>
            <a:pPr lvl="1" algn="just"/>
            <a:r>
              <a:rPr lang="en-US" sz="3200" i="1" dirty="0" err="1">
                <a:latin typeface="Athelas" panose="02000503000000020003" pitchFamily="2" charset="77"/>
              </a:rPr>
              <a:t>i</a:t>
            </a:r>
            <a:r>
              <a:rPr lang="en-US" sz="3200" i="1" dirty="0">
                <a:latin typeface="Athelas" panose="02000503000000020003" pitchFamily="2" charset="77"/>
              </a:rPr>
              <a:t>.   Credit references, if payment is made from an account</a:t>
            </a:r>
          </a:p>
          <a:p>
            <a:pPr lvl="1" algn="just"/>
            <a:r>
              <a:rPr lang="en-US" sz="3200" i="1" dirty="0">
                <a:latin typeface="Athelas" panose="02000503000000020003" pitchFamily="2" charset="77"/>
              </a:rPr>
              <a:t>j. Mode of payment</a:t>
            </a:r>
          </a:p>
        </p:txBody>
      </p:sp>
    </p:spTree>
    <p:extLst>
      <p:ext uri="{BB962C8B-B14F-4D97-AF65-F5344CB8AC3E}">
        <p14:creationId xmlns:p14="http://schemas.microsoft.com/office/powerpoint/2010/main" val="353080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567146" y="920621"/>
            <a:ext cx="10853058" cy="5016758"/>
          </a:xfrm>
          <a:prstGeom prst="rect">
            <a:avLst/>
          </a:prstGeom>
          <a:noFill/>
        </p:spPr>
        <p:txBody>
          <a:bodyPr wrap="square" rtlCol="0">
            <a:spAutoFit/>
          </a:bodyPr>
          <a:lstStyle/>
          <a:p>
            <a:pPr lvl="1" algn="just"/>
            <a:r>
              <a:rPr lang="en-US" sz="3200" i="1" dirty="0">
                <a:latin typeface="Athelas" panose="02000503000000020003" pitchFamily="2" charset="77"/>
              </a:rPr>
              <a:t>Qualifications and carter objectives will help you select format of your resume:</a:t>
            </a:r>
          </a:p>
          <a:p>
            <a:pPr marL="971539" lvl="1" indent="-514350" algn="just">
              <a:buAutoNum type="arabicPeriod"/>
            </a:pPr>
            <a:r>
              <a:rPr lang="en-US" sz="3200" b="1" i="1" dirty="0">
                <a:solidFill>
                  <a:srgbClr val="C00000"/>
                </a:solidFill>
                <a:latin typeface="Athelas" panose="02000503000000020003" pitchFamily="2" charset="77"/>
              </a:rPr>
              <a:t>Chronological Resume Format </a:t>
            </a:r>
            <a:r>
              <a:rPr lang="en-US" sz="3200" b="1" i="1" dirty="0">
                <a:latin typeface="Athelas" panose="02000503000000020003" pitchFamily="2" charset="77"/>
              </a:rPr>
              <a:t>includes:</a:t>
            </a:r>
          </a:p>
          <a:p>
            <a:pPr marL="914389" lvl="1" indent="-457200" algn="just">
              <a:buFont typeface="Wingdings" pitchFamily="2" charset="2"/>
              <a:buChar char="ü"/>
            </a:pPr>
            <a:r>
              <a:rPr lang="en-US" sz="3200" i="1" dirty="0">
                <a:latin typeface="Athelas" panose="02000503000000020003" pitchFamily="2" charset="77"/>
              </a:rPr>
              <a:t>Applicant’s name</a:t>
            </a:r>
          </a:p>
          <a:p>
            <a:pPr marL="914389" lvl="1" indent="-457200" algn="just">
              <a:buFont typeface="Wingdings" pitchFamily="2" charset="2"/>
              <a:buChar char="ü"/>
            </a:pPr>
            <a:r>
              <a:rPr lang="en-US" sz="3200" i="1" dirty="0">
                <a:latin typeface="Athelas" panose="02000503000000020003" pitchFamily="2" charset="77"/>
              </a:rPr>
              <a:t>Address</a:t>
            </a:r>
          </a:p>
          <a:p>
            <a:pPr marL="914389" lvl="1" indent="-457200" algn="just">
              <a:buFont typeface="Wingdings" pitchFamily="2" charset="2"/>
              <a:buChar char="ü"/>
            </a:pPr>
            <a:r>
              <a:rPr lang="en-US" sz="3200" i="1" dirty="0">
                <a:latin typeface="Athelas" panose="02000503000000020003" pitchFamily="2" charset="77"/>
              </a:rPr>
              <a:t>Telephone number</a:t>
            </a:r>
          </a:p>
          <a:p>
            <a:pPr marL="914389" lvl="1" indent="-457200" algn="just">
              <a:buFont typeface="Wingdings" pitchFamily="2" charset="2"/>
              <a:buChar char="ü"/>
            </a:pPr>
            <a:r>
              <a:rPr lang="en-US" sz="3200" i="1" dirty="0">
                <a:latin typeface="Athelas" panose="02000503000000020003" pitchFamily="2" charset="77"/>
              </a:rPr>
              <a:t>Job Objectives</a:t>
            </a:r>
          </a:p>
          <a:p>
            <a:pPr marL="914389" lvl="1" indent="-457200" algn="just">
              <a:buFont typeface="Wingdings" pitchFamily="2" charset="2"/>
              <a:buChar char="ü"/>
            </a:pPr>
            <a:r>
              <a:rPr lang="en-US" sz="3200" i="1" dirty="0">
                <a:latin typeface="Athelas" panose="02000503000000020003" pitchFamily="2" charset="77"/>
              </a:rPr>
              <a:t>Education</a:t>
            </a:r>
          </a:p>
          <a:p>
            <a:pPr marL="914389" lvl="1" indent="-457200" algn="just">
              <a:buFont typeface="Wingdings" pitchFamily="2" charset="2"/>
              <a:buChar char="ü"/>
            </a:pPr>
            <a:r>
              <a:rPr lang="en-US" sz="3200" i="1" dirty="0">
                <a:latin typeface="Athelas" panose="02000503000000020003" pitchFamily="2" charset="77"/>
              </a:rPr>
              <a:t>Work history – listed job by job, beginning with the most recent position</a:t>
            </a:r>
          </a:p>
        </p:txBody>
      </p:sp>
    </p:spTree>
    <p:extLst>
      <p:ext uri="{BB962C8B-B14F-4D97-AF65-F5344CB8AC3E}">
        <p14:creationId xmlns:p14="http://schemas.microsoft.com/office/powerpoint/2010/main" val="89185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83F54-30D1-F2CD-6547-DB68BB1EE95C}"/>
              </a:ext>
            </a:extLst>
          </p:cNvPr>
          <p:cNvSpPr txBox="1"/>
          <p:nvPr/>
        </p:nvSpPr>
        <p:spPr>
          <a:xfrm>
            <a:off x="567146" y="920621"/>
            <a:ext cx="10853058" cy="3970318"/>
          </a:xfrm>
          <a:prstGeom prst="rect">
            <a:avLst/>
          </a:prstGeom>
          <a:noFill/>
        </p:spPr>
        <p:txBody>
          <a:bodyPr wrap="square" rtlCol="0">
            <a:spAutoFit/>
          </a:bodyPr>
          <a:lstStyle/>
          <a:p>
            <a:pPr lvl="1" algn="just"/>
            <a:r>
              <a:rPr lang="en-US" sz="3600" b="1" i="1" dirty="0">
                <a:solidFill>
                  <a:srgbClr val="C00000"/>
                </a:solidFill>
                <a:latin typeface="Athelas" panose="02000503000000020003" pitchFamily="2" charset="77"/>
              </a:rPr>
              <a:t>2. Functional Resume Format</a:t>
            </a:r>
            <a:r>
              <a:rPr lang="en-US" sz="3600" i="1" dirty="0">
                <a:latin typeface="Athelas" panose="02000503000000020003" pitchFamily="2" charset="77"/>
              </a:rPr>
              <a:t> focuses on the applicant’s skills rather than on previous employment.</a:t>
            </a:r>
          </a:p>
          <a:p>
            <a:pPr lvl="1" algn="just"/>
            <a:endParaRPr lang="en-US" sz="3600" i="1" dirty="0">
              <a:latin typeface="Athelas" panose="02000503000000020003" pitchFamily="2" charset="77"/>
            </a:endParaRPr>
          </a:p>
          <a:p>
            <a:pPr lvl="1" algn="just"/>
            <a:r>
              <a:rPr lang="en-US" sz="3600" i="1" dirty="0">
                <a:solidFill>
                  <a:srgbClr val="C00000"/>
                </a:solidFill>
                <a:latin typeface="Athelas" panose="02000503000000020003" pitchFamily="2" charset="77"/>
              </a:rPr>
              <a:t>3</a:t>
            </a:r>
            <a:r>
              <a:rPr lang="en-US" sz="3600" b="1" i="1" dirty="0">
                <a:solidFill>
                  <a:srgbClr val="C00000"/>
                </a:solidFill>
                <a:latin typeface="Athelas" panose="02000503000000020003" pitchFamily="2" charset="77"/>
              </a:rPr>
              <a:t>. Combination Resume Format </a:t>
            </a:r>
            <a:r>
              <a:rPr lang="en-US" sz="3600" i="1" dirty="0">
                <a:latin typeface="Athelas" panose="02000503000000020003" pitchFamily="2" charset="77"/>
              </a:rPr>
              <a:t>highlights the best features of 1 and 2 emphasizing the applicant’s capabilities while also including a complete job history and is recommended for fresh graduates.</a:t>
            </a:r>
          </a:p>
        </p:txBody>
      </p:sp>
    </p:spTree>
    <p:extLst>
      <p:ext uri="{BB962C8B-B14F-4D97-AF65-F5344CB8AC3E}">
        <p14:creationId xmlns:p14="http://schemas.microsoft.com/office/powerpoint/2010/main" val="349714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038225-76A4-AD4F-5F66-A2653DBE986A}"/>
              </a:ext>
            </a:extLst>
          </p:cNvPr>
          <p:cNvSpPr txBox="1"/>
          <p:nvPr/>
        </p:nvSpPr>
        <p:spPr>
          <a:xfrm>
            <a:off x="1048439" y="4528457"/>
            <a:ext cx="4394418" cy="716084"/>
          </a:xfrm>
          <a:prstGeom prst="rect">
            <a:avLst/>
          </a:prstGeom>
        </p:spPr>
        <p:txBody>
          <a:bodyPr vert="horz" lIns="91440" tIns="45720" rIns="91440" bIns="45720" rtlCol="0" anchor="b">
            <a:noAutofit/>
          </a:bodyPr>
          <a:lstStyle/>
          <a:p>
            <a:pPr defTabSz="914400">
              <a:lnSpc>
                <a:spcPct val="80000"/>
              </a:lnSpc>
              <a:spcBef>
                <a:spcPct val="0"/>
              </a:spcBef>
              <a:spcAft>
                <a:spcPts val="600"/>
              </a:spcAft>
            </a:pPr>
            <a:r>
              <a:rPr lang="en-US" sz="3600" i="1" kern="1200" dirty="0">
                <a:latin typeface="Athelas" panose="02000503000000020003" pitchFamily="2" charset="77"/>
                <a:ea typeface="Georgia" charset="0"/>
                <a:cs typeface="Georgia" charset="0"/>
              </a:rPr>
              <a:t>“</a:t>
            </a:r>
            <a:r>
              <a:rPr lang="en-US" sz="3600" i="1" dirty="0">
                <a:latin typeface="Athelas" panose="02000503000000020003" pitchFamily="2" charset="77"/>
                <a:ea typeface="Georgia" charset="0"/>
                <a:cs typeface="Georgia" charset="0"/>
              </a:rPr>
              <a:t>Letter writing is the only device for combining solitude with good company.”</a:t>
            </a:r>
            <a:endParaRPr lang="en-US" sz="3600" i="1" kern="1200" dirty="0">
              <a:latin typeface="Athelas" panose="02000503000000020003" pitchFamily="2" charset="77"/>
              <a:ea typeface="Georgia" charset="0"/>
              <a:cs typeface="Georgia" charset="0"/>
            </a:endParaRPr>
          </a:p>
          <a:p>
            <a:pPr defTabSz="914400">
              <a:lnSpc>
                <a:spcPct val="80000"/>
              </a:lnSpc>
              <a:spcBef>
                <a:spcPct val="0"/>
              </a:spcBef>
              <a:spcAft>
                <a:spcPts val="600"/>
              </a:spcAft>
            </a:pPr>
            <a:r>
              <a:rPr lang="en-US" sz="3600" i="1" kern="1200" dirty="0">
                <a:latin typeface="Athelas" panose="02000503000000020003" pitchFamily="2" charset="77"/>
                <a:ea typeface="Georgia" charset="0"/>
                <a:cs typeface="Georgia" charset="0"/>
              </a:rPr>
              <a:t>			</a:t>
            </a:r>
          </a:p>
          <a:p>
            <a:pPr defTabSz="914400">
              <a:lnSpc>
                <a:spcPct val="80000"/>
              </a:lnSpc>
              <a:spcBef>
                <a:spcPct val="0"/>
              </a:spcBef>
              <a:spcAft>
                <a:spcPts val="600"/>
              </a:spcAft>
            </a:pPr>
            <a:r>
              <a:rPr lang="en-US" sz="3600" i="1" kern="1200" dirty="0">
                <a:latin typeface="Athelas" panose="02000503000000020003" pitchFamily="2" charset="77"/>
                <a:ea typeface="Georgia" charset="0"/>
                <a:cs typeface="Georgia" charset="0"/>
              </a:rPr>
              <a:t>				</a:t>
            </a:r>
            <a:r>
              <a:rPr lang="en-US" sz="3600" i="1" dirty="0">
                <a:latin typeface="Athelas" panose="02000503000000020003" pitchFamily="2" charset="77"/>
                <a:ea typeface="Georgia" charset="0"/>
                <a:cs typeface="Georgia" charset="0"/>
              </a:rPr>
              <a:t>	- Lord Byron</a:t>
            </a:r>
            <a:endParaRPr lang="en-US" sz="3600" i="1" kern="1200" dirty="0">
              <a:latin typeface="Athelas" panose="02000503000000020003" pitchFamily="2" charset="77"/>
              <a:ea typeface="Georgia" charset="0"/>
              <a:cs typeface="Georgia" charset="0"/>
            </a:endParaRPr>
          </a:p>
        </p:txBody>
      </p:sp>
      <p:pic>
        <p:nvPicPr>
          <p:cNvPr id="3" name="Picture 2" descr="A painting of a person in a turban&#10;&#10;Description automatically generated">
            <a:extLst>
              <a:ext uri="{FF2B5EF4-FFF2-40B4-BE49-F238E27FC236}">
                <a16:creationId xmlns:a16="http://schemas.microsoft.com/office/drawing/2014/main" id="{5B315291-E780-8FFA-8FB7-DE9706219201}"/>
              </a:ext>
            </a:extLst>
          </p:cNvPr>
          <p:cNvPicPr>
            <a:picLocks noChangeAspect="1"/>
          </p:cNvPicPr>
          <p:nvPr/>
        </p:nvPicPr>
        <p:blipFill>
          <a:blip r:embed="rId3"/>
          <a:stretch>
            <a:fillRect/>
          </a:stretch>
        </p:blipFill>
        <p:spPr>
          <a:xfrm>
            <a:off x="6370320" y="880110"/>
            <a:ext cx="4462272" cy="5577840"/>
          </a:xfrm>
          <a:prstGeom prst="rect">
            <a:avLst/>
          </a:prstGeom>
        </p:spPr>
      </p:pic>
    </p:spTree>
    <p:extLst>
      <p:ext uri="{BB962C8B-B14F-4D97-AF65-F5344CB8AC3E}">
        <p14:creationId xmlns:p14="http://schemas.microsoft.com/office/powerpoint/2010/main" val="391133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8F223-D386-E2D8-9258-B6782324393C}"/>
              </a:ext>
            </a:extLst>
          </p:cNvPr>
          <p:cNvSpPr txBox="1"/>
          <p:nvPr/>
        </p:nvSpPr>
        <p:spPr>
          <a:xfrm>
            <a:off x="564968" y="1124308"/>
            <a:ext cx="10807882" cy="3416320"/>
          </a:xfrm>
          <a:prstGeom prst="rect">
            <a:avLst/>
          </a:prstGeom>
          <a:noFill/>
        </p:spPr>
        <p:txBody>
          <a:bodyPr wrap="square" rtlCol="0">
            <a:spAutoFit/>
          </a:bodyPr>
          <a:lstStyle/>
          <a:p>
            <a:pPr lvl="1" algn="just"/>
            <a:r>
              <a:rPr lang="en-US" sz="3600" i="1" dirty="0">
                <a:latin typeface="Athelas" panose="02000503000000020003" pitchFamily="2" charset="77"/>
              </a:rPr>
              <a:t>	There are different types of business letters that are commonly used in the corporate world. They differ in purpose, style, and nature. Some business letters transmit good news while some transmit bad news. Moreover, some letters of interest to the reader which do not affect the emotion and feeling of the reader are called </a:t>
            </a:r>
            <a:r>
              <a:rPr lang="en-US" sz="3600" b="1" i="1" dirty="0">
                <a:latin typeface="Athelas" panose="02000503000000020003" pitchFamily="2" charset="77"/>
              </a:rPr>
              <a:t>routine letters</a:t>
            </a:r>
            <a:r>
              <a:rPr lang="en-US" sz="3600" i="1" dirty="0">
                <a:latin typeface="Athelas" panose="02000503000000020003" pitchFamily="2" charset="77"/>
              </a:rPr>
              <a:t>. </a:t>
            </a:r>
          </a:p>
        </p:txBody>
      </p:sp>
    </p:spTree>
    <p:extLst>
      <p:ext uri="{BB962C8B-B14F-4D97-AF65-F5344CB8AC3E}">
        <p14:creationId xmlns:p14="http://schemas.microsoft.com/office/powerpoint/2010/main" val="425164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B889B-2F86-E3D4-09AD-251EE050ADF4}"/>
              </a:ext>
            </a:extLst>
          </p:cNvPr>
          <p:cNvSpPr txBox="1"/>
          <p:nvPr/>
        </p:nvSpPr>
        <p:spPr>
          <a:xfrm>
            <a:off x="484414" y="859971"/>
            <a:ext cx="10853058" cy="584775"/>
          </a:xfrm>
          <a:prstGeom prst="rect">
            <a:avLst/>
          </a:prstGeom>
          <a:noFill/>
        </p:spPr>
        <p:txBody>
          <a:bodyPr wrap="square" rtlCol="0">
            <a:spAutoFit/>
          </a:bodyPr>
          <a:lstStyle/>
          <a:p>
            <a:pPr lvl="1" algn="just"/>
            <a:r>
              <a:rPr lang="en-US" sz="3200" b="1" i="1" dirty="0">
                <a:latin typeface="Athelas" panose="02000503000000020003" pitchFamily="2" charset="77"/>
              </a:rPr>
              <a:t>Writing Good vs Bad- News Business Letters</a:t>
            </a:r>
          </a:p>
        </p:txBody>
      </p:sp>
      <p:sp>
        <p:nvSpPr>
          <p:cNvPr id="3" name="TextBox 2">
            <a:extLst>
              <a:ext uri="{FF2B5EF4-FFF2-40B4-BE49-F238E27FC236}">
                <a16:creationId xmlns:a16="http://schemas.microsoft.com/office/drawing/2014/main" id="{6A4EA87B-C9E6-8E37-737E-001C30252E42}"/>
              </a:ext>
            </a:extLst>
          </p:cNvPr>
          <p:cNvSpPr txBox="1"/>
          <p:nvPr/>
        </p:nvSpPr>
        <p:spPr>
          <a:xfrm>
            <a:off x="484414" y="1659285"/>
            <a:ext cx="10853058" cy="3539430"/>
          </a:xfrm>
          <a:prstGeom prst="rect">
            <a:avLst/>
          </a:prstGeom>
          <a:noFill/>
        </p:spPr>
        <p:txBody>
          <a:bodyPr wrap="square" rtlCol="0">
            <a:spAutoFit/>
          </a:bodyPr>
          <a:lstStyle/>
          <a:p>
            <a:pPr lvl="1" algn="just"/>
            <a:r>
              <a:rPr lang="en-US" sz="3200" i="1" dirty="0">
                <a:latin typeface="Athelas" panose="02000503000000020003" pitchFamily="2" charset="77"/>
              </a:rPr>
              <a:t>	If the business letter directly affects and stirs the emotions and feelings of the reader, it is either a good or bad news business letter. If you are writing a letter promoting someone from your employee in your company, if you are commending a team in your corporation for beating the monthly sales, you are probably writing a good-news letter. The good-news business letter is light in mood expressing pleasant information.</a:t>
            </a:r>
          </a:p>
        </p:txBody>
      </p:sp>
    </p:spTree>
    <p:extLst>
      <p:ext uri="{BB962C8B-B14F-4D97-AF65-F5344CB8AC3E}">
        <p14:creationId xmlns:p14="http://schemas.microsoft.com/office/powerpoint/2010/main" val="49172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EA87B-C9E6-8E37-737E-001C30252E42}"/>
              </a:ext>
            </a:extLst>
          </p:cNvPr>
          <p:cNvSpPr txBox="1"/>
          <p:nvPr/>
        </p:nvSpPr>
        <p:spPr>
          <a:xfrm>
            <a:off x="358684" y="1122075"/>
            <a:ext cx="10853058" cy="3416320"/>
          </a:xfrm>
          <a:prstGeom prst="rect">
            <a:avLst/>
          </a:prstGeom>
          <a:noFill/>
        </p:spPr>
        <p:txBody>
          <a:bodyPr wrap="square" rtlCol="0">
            <a:spAutoFit/>
          </a:bodyPr>
          <a:lstStyle/>
          <a:p>
            <a:pPr lvl="1" algn="just"/>
            <a:r>
              <a:rPr lang="en-US" sz="3600" i="1" dirty="0">
                <a:latin typeface="Athelas" panose="02000503000000020003" pitchFamily="2" charset="77"/>
              </a:rPr>
              <a:t>		Unfortunately, there will be times wherein you will be required to write bad-news business letters. If you are writing a letter rejecting a job applicant, if you are writing a thank-you letter for an employee, or worst, writing a letter to fire an employee, you are probably writing a bad-news business letter.</a:t>
            </a:r>
          </a:p>
        </p:txBody>
      </p:sp>
    </p:spTree>
    <p:extLst>
      <p:ext uri="{BB962C8B-B14F-4D97-AF65-F5344CB8AC3E}">
        <p14:creationId xmlns:p14="http://schemas.microsoft.com/office/powerpoint/2010/main" val="51836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EA87B-C9E6-8E37-737E-001C30252E42}"/>
              </a:ext>
            </a:extLst>
          </p:cNvPr>
          <p:cNvSpPr txBox="1"/>
          <p:nvPr/>
        </p:nvSpPr>
        <p:spPr>
          <a:xfrm>
            <a:off x="358684" y="1122075"/>
            <a:ext cx="5550626" cy="5078313"/>
          </a:xfrm>
          <a:prstGeom prst="rect">
            <a:avLst/>
          </a:prstGeom>
          <a:noFill/>
        </p:spPr>
        <p:txBody>
          <a:bodyPr wrap="square" rtlCol="0">
            <a:spAutoFit/>
          </a:bodyPr>
          <a:lstStyle/>
          <a:p>
            <a:pPr lvl="1" algn="just"/>
            <a:r>
              <a:rPr lang="en-US" sz="3600" i="1" dirty="0">
                <a:latin typeface="Athelas" panose="02000503000000020003" pitchFamily="2" charset="77"/>
              </a:rPr>
              <a:t>		No matter what type of letter you are writing, no matter how good or bad the letter is, always make sure to be professional in writing the business letter. Mind over matter is the rule of the game.</a:t>
            </a:r>
          </a:p>
        </p:txBody>
      </p:sp>
      <p:pic>
        <p:nvPicPr>
          <p:cNvPr id="4" name="Picture 3" descr="A person sitting at a desk writing on paper&#10;&#10;Description automatically generated">
            <a:extLst>
              <a:ext uri="{FF2B5EF4-FFF2-40B4-BE49-F238E27FC236}">
                <a16:creationId xmlns:a16="http://schemas.microsoft.com/office/drawing/2014/main" id="{834E7F56-6BDD-F3FE-F0F6-8954E546C0BE}"/>
              </a:ext>
            </a:extLst>
          </p:cNvPr>
          <p:cNvPicPr>
            <a:picLocks noChangeAspect="1"/>
          </p:cNvPicPr>
          <p:nvPr/>
        </p:nvPicPr>
        <p:blipFill>
          <a:blip r:embed="rId3"/>
          <a:stretch>
            <a:fillRect/>
          </a:stretch>
        </p:blipFill>
        <p:spPr>
          <a:xfrm>
            <a:off x="6282692" y="1293524"/>
            <a:ext cx="5361900" cy="4021425"/>
          </a:xfrm>
          <a:prstGeom prst="rect">
            <a:avLst/>
          </a:prstGeom>
        </p:spPr>
      </p:pic>
    </p:spTree>
    <p:extLst>
      <p:ext uri="{BB962C8B-B14F-4D97-AF65-F5344CB8AC3E}">
        <p14:creationId xmlns:p14="http://schemas.microsoft.com/office/powerpoint/2010/main" val="121428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B889B-2F86-E3D4-09AD-251EE050ADF4}"/>
              </a:ext>
            </a:extLst>
          </p:cNvPr>
          <p:cNvSpPr txBox="1"/>
          <p:nvPr/>
        </p:nvSpPr>
        <p:spPr>
          <a:xfrm>
            <a:off x="484414" y="859971"/>
            <a:ext cx="10853058" cy="5632311"/>
          </a:xfrm>
          <a:prstGeom prst="rect">
            <a:avLst/>
          </a:prstGeom>
          <a:noFill/>
        </p:spPr>
        <p:txBody>
          <a:bodyPr wrap="square" rtlCol="0">
            <a:spAutoFit/>
          </a:bodyPr>
          <a:lstStyle/>
          <a:p>
            <a:pPr lvl="1" algn="just"/>
            <a:r>
              <a:rPr lang="en-US" sz="3600" i="1" dirty="0">
                <a:latin typeface="Athelas" panose="02000503000000020003" pitchFamily="2" charset="77"/>
              </a:rPr>
              <a:t>There are common types of business letters such as the following:</a:t>
            </a:r>
          </a:p>
          <a:p>
            <a:pPr lvl="1" algn="just"/>
            <a:endParaRPr lang="en-US" sz="3600" i="1" dirty="0">
              <a:latin typeface="Athelas" panose="02000503000000020003" pitchFamily="2" charset="77"/>
            </a:endParaRPr>
          </a:p>
          <a:p>
            <a:pPr marL="971539" lvl="1" indent="-514350" algn="just">
              <a:buAutoNum type="arabicPeriod"/>
            </a:pPr>
            <a:r>
              <a:rPr lang="en-US" sz="3600" b="1" i="1" dirty="0">
                <a:highlight>
                  <a:srgbClr val="FFFF00"/>
                </a:highlight>
                <a:latin typeface="Athelas" panose="02000503000000020003" pitchFamily="2" charset="77"/>
              </a:rPr>
              <a:t>Application Letter</a:t>
            </a:r>
          </a:p>
          <a:p>
            <a:pPr lvl="1" algn="just"/>
            <a:r>
              <a:rPr lang="en-US" sz="3600" i="1" dirty="0">
                <a:latin typeface="Athelas" panose="02000503000000020003" pitchFamily="2" charset="77"/>
              </a:rPr>
              <a:t>		This is sometimes called cover letter, and is composed persuasively whenever you are applying for your target job. This letter is usually accompanied by your resume for additional information of your experiences and skills. </a:t>
            </a:r>
          </a:p>
          <a:p>
            <a:pPr lvl="1" algn="just"/>
            <a:r>
              <a:rPr lang="en-US" sz="3600" i="1" dirty="0">
                <a:latin typeface="Athelas" panose="02000503000000020003" pitchFamily="2" charset="77"/>
              </a:rPr>
              <a:t>		</a:t>
            </a:r>
          </a:p>
        </p:txBody>
      </p:sp>
    </p:spTree>
    <p:extLst>
      <p:ext uri="{BB962C8B-B14F-4D97-AF65-F5344CB8AC3E}">
        <p14:creationId xmlns:p14="http://schemas.microsoft.com/office/powerpoint/2010/main" val="318048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B889B-2F86-E3D4-09AD-251EE050ADF4}"/>
              </a:ext>
            </a:extLst>
          </p:cNvPr>
          <p:cNvSpPr txBox="1"/>
          <p:nvPr/>
        </p:nvSpPr>
        <p:spPr>
          <a:xfrm>
            <a:off x="484414" y="859971"/>
            <a:ext cx="10853058" cy="4524315"/>
          </a:xfrm>
          <a:prstGeom prst="rect">
            <a:avLst/>
          </a:prstGeom>
          <a:noFill/>
        </p:spPr>
        <p:txBody>
          <a:bodyPr wrap="square" rtlCol="0">
            <a:spAutoFit/>
          </a:bodyPr>
          <a:lstStyle/>
          <a:p>
            <a:pPr lvl="1" algn="just"/>
            <a:r>
              <a:rPr lang="en-US" sz="3200" i="1" dirty="0">
                <a:latin typeface="Athelas" panose="02000503000000020003" pitchFamily="2" charset="77"/>
              </a:rPr>
              <a:t>In writing your application letter, you may follow this format:</a:t>
            </a:r>
          </a:p>
          <a:p>
            <a:pPr lvl="1" algn="just"/>
            <a:endParaRPr lang="en-US" sz="3200" i="1" dirty="0">
              <a:latin typeface="Athelas" panose="02000503000000020003" pitchFamily="2" charset="77"/>
            </a:endParaRPr>
          </a:p>
          <a:p>
            <a:pPr marL="914389" lvl="1" indent="-457200" algn="just">
              <a:buFont typeface="Arial" panose="020B0604020202020204" pitchFamily="34" charset="0"/>
              <a:buChar char="•"/>
            </a:pPr>
            <a:r>
              <a:rPr lang="en-US" sz="3200" b="1" i="1" dirty="0">
                <a:solidFill>
                  <a:srgbClr val="C00000"/>
                </a:solidFill>
                <a:latin typeface="Athelas" panose="02000503000000020003" pitchFamily="2" charset="77"/>
              </a:rPr>
              <a:t>First Paragraph:</a:t>
            </a:r>
            <a:r>
              <a:rPr lang="en-US" sz="3200" i="1" dirty="0">
                <a:solidFill>
                  <a:srgbClr val="C00000"/>
                </a:solidFill>
                <a:latin typeface="Athelas" panose="02000503000000020003" pitchFamily="2" charset="77"/>
              </a:rPr>
              <a:t> </a:t>
            </a:r>
            <a:r>
              <a:rPr lang="en-US" sz="3200" i="1" dirty="0">
                <a:latin typeface="Athelas" panose="02000503000000020003" pitchFamily="2" charset="77"/>
              </a:rPr>
              <a:t>Determine the reason/s why you are applying for the job. Mention if the job is solicited or unsolicited.</a:t>
            </a:r>
          </a:p>
          <a:p>
            <a:pPr marL="914389" lvl="1" indent="-457200" algn="just">
              <a:buFont typeface="Arial" panose="020B0604020202020204" pitchFamily="34" charset="0"/>
              <a:buChar char="•"/>
            </a:pPr>
            <a:r>
              <a:rPr lang="en-US" sz="3200" b="1" i="1" dirty="0">
                <a:solidFill>
                  <a:srgbClr val="C00000"/>
                </a:solidFill>
                <a:latin typeface="Athelas" panose="02000503000000020003" pitchFamily="2" charset="77"/>
              </a:rPr>
              <a:t>Second Paragraph</a:t>
            </a:r>
            <a:r>
              <a:rPr lang="en-US" sz="3200" i="1" dirty="0">
                <a:solidFill>
                  <a:srgbClr val="C00000"/>
                </a:solidFill>
                <a:latin typeface="Athelas" panose="02000503000000020003" pitchFamily="2" charset="77"/>
              </a:rPr>
              <a:t>: </a:t>
            </a:r>
            <a:r>
              <a:rPr lang="en-US" sz="3200" i="1" dirty="0">
                <a:latin typeface="Athelas" panose="02000503000000020003" pitchFamily="2" charset="77"/>
              </a:rPr>
              <a:t>Explain why you deserve the job without being too boastful. You may support it by citing your qualifications.</a:t>
            </a:r>
          </a:p>
          <a:p>
            <a:pPr marL="914389" lvl="1" indent="-457200" algn="just">
              <a:buFont typeface="Arial" panose="020B0604020202020204" pitchFamily="34" charset="0"/>
              <a:buChar char="•"/>
            </a:pPr>
            <a:r>
              <a:rPr lang="en-US" sz="3200" b="1" i="1" dirty="0">
                <a:solidFill>
                  <a:srgbClr val="C00000"/>
                </a:solidFill>
                <a:latin typeface="Athelas" panose="02000503000000020003" pitchFamily="2" charset="77"/>
              </a:rPr>
              <a:t>Last Paragraph</a:t>
            </a:r>
            <a:r>
              <a:rPr lang="en-US" sz="3200" i="1" dirty="0">
                <a:solidFill>
                  <a:srgbClr val="C00000"/>
                </a:solidFill>
                <a:latin typeface="Athelas" panose="02000503000000020003" pitchFamily="2" charset="77"/>
              </a:rPr>
              <a:t>: </a:t>
            </a:r>
            <a:r>
              <a:rPr lang="en-US" sz="3200" i="1" dirty="0">
                <a:latin typeface="Athelas" panose="02000503000000020003" pitchFamily="2" charset="77"/>
              </a:rPr>
              <a:t>Even if you think you are hired or not, thank the hiring personnel.</a:t>
            </a:r>
          </a:p>
        </p:txBody>
      </p:sp>
    </p:spTree>
    <p:extLst>
      <p:ext uri="{BB962C8B-B14F-4D97-AF65-F5344CB8AC3E}">
        <p14:creationId xmlns:p14="http://schemas.microsoft.com/office/powerpoint/2010/main" val="399476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B889B-2F86-E3D4-09AD-251EE050ADF4}"/>
              </a:ext>
            </a:extLst>
          </p:cNvPr>
          <p:cNvSpPr txBox="1"/>
          <p:nvPr/>
        </p:nvSpPr>
        <p:spPr>
          <a:xfrm>
            <a:off x="484414" y="859971"/>
            <a:ext cx="10853058" cy="4524315"/>
          </a:xfrm>
          <a:prstGeom prst="rect">
            <a:avLst/>
          </a:prstGeom>
          <a:noFill/>
        </p:spPr>
        <p:txBody>
          <a:bodyPr wrap="square" rtlCol="0">
            <a:spAutoFit/>
          </a:bodyPr>
          <a:lstStyle/>
          <a:p>
            <a:pPr lvl="1" algn="just"/>
            <a:r>
              <a:rPr lang="en-US" sz="3200" i="1" dirty="0">
                <a:latin typeface="Athelas" panose="02000503000000020003" pitchFamily="2" charset="77"/>
              </a:rPr>
              <a:t>There are three styles of resume:</a:t>
            </a:r>
          </a:p>
          <a:p>
            <a:pPr marL="971539" lvl="1" indent="-514350" algn="just">
              <a:buAutoNum type="alphaLcPeriod"/>
            </a:pPr>
            <a:r>
              <a:rPr lang="en-US" sz="3200" b="1" i="1" dirty="0">
                <a:solidFill>
                  <a:srgbClr val="C00000"/>
                </a:solidFill>
                <a:latin typeface="Athelas" panose="02000503000000020003" pitchFamily="2" charset="77"/>
              </a:rPr>
              <a:t>Chronological Resume </a:t>
            </a:r>
            <a:r>
              <a:rPr lang="en-US" sz="3200" i="1" dirty="0">
                <a:latin typeface="Athelas" panose="02000503000000020003" pitchFamily="2" charset="77"/>
              </a:rPr>
              <a:t>focuses on the employment history of the applicant. This style is ideal for those who already have several work experiences showing steady career growth.</a:t>
            </a:r>
          </a:p>
          <a:p>
            <a:pPr marL="971539" lvl="1" indent="-514350" algn="just">
              <a:buAutoNum type="alphaLcPeriod"/>
            </a:pPr>
            <a:r>
              <a:rPr lang="en-US" sz="3200" b="1" i="1" dirty="0">
                <a:solidFill>
                  <a:srgbClr val="C00000"/>
                </a:solidFill>
                <a:latin typeface="Athelas" panose="02000503000000020003" pitchFamily="2" charset="77"/>
              </a:rPr>
              <a:t>Functional Resume </a:t>
            </a:r>
            <a:r>
              <a:rPr lang="en-US" sz="3200" i="1" dirty="0">
                <a:latin typeface="Athelas" panose="02000503000000020003" pitchFamily="2" charset="77"/>
              </a:rPr>
              <a:t>focuses on skills rather than on employment history. This style is ideal for those who are fresh graduates seeking for their first job.</a:t>
            </a:r>
          </a:p>
          <a:p>
            <a:pPr marL="971539" lvl="1" indent="-514350" algn="just">
              <a:buAutoNum type="alphaLcPeriod"/>
            </a:pPr>
            <a:r>
              <a:rPr lang="en-US" sz="3200" b="1" i="1" dirty="0">
                <a:solidFill>
                  <a:srgbClr val="C00000"/>
                </a:solidFill>
                <a:latin typeface="Athelas" panose="02000503000000020003" pitchFamily="2" charset="77"/>
              </a:rPr>
              <a:t>Combination Resume </a:t>
            </a:r>
            <a:r>
              <a:rPr lang="en-US" sz="3200" i="1" dirty="0">
                <a:latin typeface="Athelas" panose="02000503000000020003" pitchFamily="2" charset="77"/>
              </a:rPr>
              <a:t>focuses on drawing the best features or strong points of chronological and functional resume styles.</a:t>
            </a:r>
          </a:p>
        </p:txBody>
      </p:sp>
    </p:spTree>
    <p:extLst>
      <p:ext uri="{BB962C8B-B14F-4D97-AF65-F5344CB8AC3E}">
        <p14:creationId xmlns:p14="http://schemas.microsoft.com/office/powerpoint/2010/main" val="290252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B Powerpoint Templat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5377</TotalTime>
  <Words>1090</Words>
  <Application>Microsoft Macintosh PowerPoint</Application>
  <PresentationFormat>Widescreen</PresentationFormat>
  <Paragraphs>85</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Athelas</vt:lpstr>
      <vt:lpstr>Georgia</vt:lpstr>
      <vt:lpstr>LucidaGrande</vt:lpstr>
      <vt:lpstr>Wingdings</vt:lpstr>
      <vt:lpstr>UB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NwSSU PPT Green Template</dc:title>
  <dc:creator>Ronald A. Amoguez</dc:creator>
  <cp:lastModifiedBy>ragnargunn021423@outlook.com</cp:lastModifiedBy>
  <cp:revision>495</cp:revision>
  <cp:lastPrinted>2015-10-19T19:01:41Z</cp:lastPrinted>
  <dcterms:created xsi:type="dcterms:W3CDTF">2016-06-28T14:05:07Z</dcterms:created>
  <dcterms:modified xsi:type="dcterms:W3CDTF">2024-11-04T03:41:15Z</dcterms:modified>
</cp:coreProperties>
</file>