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8.svg" ContentType="image/svg+xml"/>
  <Override PartName="/ppt/media/image3.svg" ContentType="image/svg+xml"/>
  <Override PartName="/ppt/media/image30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1" r:id="rId11"/>
    <p:sldId id="263" r:id="rId12"/>
    <p:sldId id="264" r:id="rId13"/>
    <p:sldId id="265" r:id="rId14"/>
    <p:sldId id="266" r:id="rId15"/>
    <p:sldId id="267" r:id="rId16"/>
    <p:sldId id="279" r:id="rId17"/>
    <p:sldId id="268" r:id="rId18"/>
    <p:sldId id="269" r:id="rId19"/>
    <p:sldId id="270" r:id="rId20"/>
    <p:sldId id="285" r:id="rId21"/>
    <p:sldId id="286" r:id="rId22"/>
    <p:sldId id="287" r:id="rId23"/>
  </p:sldIdLst>
  <p:sldSz cx="18288000" cy="10287000"/>
  <p:notesSz cx="6858000" cy="9144000"/>
  <p:embeddedFontLst>
    <p:embeddedFont>
      <p:font typeface="Press Start 2P" panose="00000500000000000000"/>
      <p:regular r:id="rId27"/>
    </p:embeddedFont>
    <p:embeddedFont>
      <p:font typeface="Arial Rounded MT Bold" panose="020F0704030504030204" charset="0"/>
      <p:regular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  <p:embeddedFont>
      <p:font typeface="Pixellet TH" panose="02000503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howGuides="1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18.png"/><Relationship Id="rId7" Type="http://schemas.openxmlformats.org/officeDocument/2006/relationships/image" Target="../media/image17.svg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4.x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.png"/><Relationship Id="rId15" Type="http://schemas.openxmlformats.org/officeDocument/2006/relationships/image" Target="../media/image25.svg"/><Relationship Id="rId14" Type="http://schemas.openxmlformats.org/officeDocument/2006/relationships/image" Target="../media/image24.png"/><Relationship Id="rId13" Type="http://schemas.openxmlformats.org/officeDocument/2006/relationships/image" Target="../media/image23.svg"/><Relationship Id="rId12" Type="http://schemas.openxmlformats.org/officeDocument/2006/relationships/image" Target="../media/image22.png"/><Relationship Id="rId11" Type="http://schemas.openxmlformats.org/officeDocument/2006/relationships/image" Target="../media/image21.svg"/><Relationship Id="rId10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4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4.png"/><Relationship Id="rId7" Type="http://schemas.openxmlformats.org/officeDocument/2006/relationships/image" Target="../media/image25.svg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26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svg"/><Relationship Id="rId6" Type="http://schemas.openxmlformats.org/officeDocument/2006/relationships/image" Target="../media/image20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5.svg"/><Relationship Id="rId14" Type="http://schemas.openxmlformats.org/officeDocument/2006/relationships/image" Target="../media/image4.png"/><Relationship Id="rId13" Type="http://schemas.openxmlformats.org/officeDocument/2006/relationships/image" Target="../media/image15.svg"/><Relationship Id="rId12" Type="http://schemas.openxmlformats.org/officeDocument/2006/relationships/image" Target="../media/image14.png"/><Relationship Id="rId11" Type="http://schemas.openxmlformats.org/officeDocument/2006/relationships/image" Target="../media/image13.svg"/><Relationship Id="rId10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" y="-3484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3" name="Freeform 3"/>
          <p:cNvSpPr/>
          <p:nvPr/>
        </p:nvSpPr>
        <p:spPr>
          <a:xfrm>
            <a:off x="216007" y="1032108"/>
            <a:ext cx="18707738" cy="9801158"/>
          </a:xfrm>
          <a:custGeom>
            <a:avLst/>
            <a:gdLst/>
            <a:ahLst/>
            <a:cxnLst/>
            <a:rect l="l" t="t" r="r" b="b"/>
            <a:pathLst>
              <a:path w="18707738" h="9801158">
                <a:moveTo>
                  <a:pt x="0" y="0"/>
                </a:moveTo>
                <a:lnTo>
                  <a:pt x="18707738" y="0"/>
                </a:lnTo>
                <a:lnTo>
                  <a:pt x="18707738" y="9801158"/>
                </a:lnTo>
                <a:lnTo>
                  <a:pt x="0" y="98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301007" y="8734425"/>
            <a:ext cx="946362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8FAFB"/>
                </a:solidFill>
                <a:latin typeface="Arcade Gamer"/>
                <a:ea typeface="Arcade Gamer"/>
                <a:cs typeface="Arcade Gamer"/>
                <a:sym typeface="Arcade Gamer"/>
              </a:rPr>
              <a:t>[PRESS "1" TO CONTINUE]</a:t>
            </a:r>
            <a:endParaRPr lang="en-US" sz="3200">
              <a:solidFill>
                <a:srgbClr val="F8FAFB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84706" y="2037877"/>
            <a:ext cx="12570340" cy="274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40"/>
              </a:lnSpc>
            </a:pPr>
            <a:r>
              <a:rPr lang="en-US" sz="6035" dirty="0">
                <a:solidFill>
                  <a:srgbClr val="00D987"/>
                </a:solidFill>
                <a:latin typeface="Press Start 2P" panose="00000500000000000000"/>
                <a:ea typeface="Press Start 2P" panose="00000500000000000000"/>
                <a:cs typeface="Press Start 2P" panose="00000500000000000000"/>
                <a:sym typeface="Press Start 2P" panose="00000500000000000000"/>
              </a:rPr>
              <a:t>SCIENCE, TECHNOLOGY, AND </a:t>
            </a:r>
            <a:endParaRPr lang="en-US" sz="6035" dirty="0">
              <a:solidFill>
                <a:srgbClr val="00D987"/>
              </a:solidFill>
              <a:latin typeface="Press Start 2P" panose="00000500000000000000"/>
              <a:ea typeface="Press Start 2P" panose="00000500000000000000"/>
              <a:cs typeface="Press Start 2P" panose="00000500000000000000"/>
              <a:sym typeface="Press Start 2P" panose="00000500000000000000"/>
            </a:endParaRPr>
          </a:p>
          <a:p>
            <a:pPr algn="ctr">
              <a:lnSpc>
                <a:spcPts val="7240"/>
              </a:lnSpc>
            </a:pPr>
            <a:r>
              <a:rPr lang="en-US" sz="6035" dirty="0">
                <a:solidFill>
                  <a:srgbClr val="00D987"/>
                </a:solidFill>
                <a:latin typeface="Press Start 2P" panose="00000500000000000000"/>
                <a:ea typeface="Press Start 2P" panose="00000500000000000000"/>
                <a:cs typeface="Press Start 2P" panose="00000500000000000000"/>
                <a:sym typeface="Press Start 2P" panose="00000500000000000000"/>
              </a:rPr>
              <a:t>NATION-BUILDING</a:t>
            </a:r>
            <a:endParaRPr lang="en-US" sz="6035" dirty="0">
              <a:solidFill>
                <a:srgbClr val="00D987"/>
              </a:solidFill>
              <a:latin typeface="Press Start 2P" panose="00000500000000000000"/>
              <a:ea typeface="Press Start 2P" panose="00000500000000000000"/>
              <a:cs typeface="Press Start 2P" panose="00000500000000000000"/>
              <a:sym typeface="Press Start 2P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62440" y="4962525"/>
            <a:ext cx="6711046" cy="1637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5"/>
              </a:lnSpc>
            </a:pPr>
            <a:r>
              <a:rPr lang="en-US" sz="4785" dirty="0">
                <a:solidFill>
                  <a:srgbClr val="FFFFFF"/>
                </a:solidFill>
                <a:latin typeface="SuperDario"/>
                <a:ea typeface="SuperDario"/>
                <a:cs typeface="SuperDario"/>
                <a:sym typeface="SuperDario"/>
              </a:rPr>
              <a:t>by John Billy M. </a:t>
            </a:r>
            <a:r>
              <a:rPr lang="en-US" sz="4785" dirty="0" err="1">
                <a:solidFill>
                  <a:srgbClr val="FFFFFF"/>
                </a:solidFill>
                <a:latin typeface="SuperDario"/>
                <a:ea typeface="SuperDario"/>
                <a:cs typeface="SuperDario"/>
                <a:sym typeface="SuperDario"/>
              </a:rPr>
              <a:t>Avestruz</a:t>
            </a:r>
            <a:r>
              <a:rPr lang="en-US" sz="4785" dirty="0">
                <a:solidFill>
                  <a:srgbClr val="FFFFFF"/>
                </a:solidFill>
                <a:latin typeface="SuperDario"/>
                <a:ea typeface="SuperDario"/>
                <a:cs typeface="SuperDario"/>
                <a:sym typeface="SuperDario"/>
              </a:rPr>
              <a:t> &amp; Christian Jay F. </a:t>
            </a:r>
            <a:r>
              <a:rPr lang="en-US" sz="4785" dirty="0" err="1">
                <a:solidFill>
                  <a:srgbClr val="FFFFFF"/>
                </a:solidFill>
                <a:latin typeface="SuperDario"/>
                <a:ea typeface="SuperDario"/>
                <a:cs typeface="SuperDario"/>
                <a:sym typeface="SuperDario"/>
              </a:rPr>
              <a:t>Abbaro</a:t>
            </a:r>
            <a:r>
              <a:rPr lang="en-US" sz="4785" dirty="0">
                <a:solidFill>
                  <a:srgbClr val="FFFFFF"/>
                </a:solidFill>
                <a:latin typeface="SuperDario"/>
                <a:ea typeface="SuperDario"/>
                <a:cs typeface="SuperDario"/>
                <a:sym typeface="SuperDario"/>
              </a:rPr>
              <a:t> </a:t>
            </a:r>
            <a:endParaRPr lang="en-US" sz="4785" dirty="0">
              <a:solidFill>
                <a:srgbClr val="FFFFFF"/>
              </a:solidFill>
              <a:latin typeface="SuperDario"/>
              <a:ea typeface="SuperDario"/>
              <a:cs typeface="SuperDario"/>
              <a:sym typeface="SuperDari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569876" y="381051"/>
            <a:ext cx="2201036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LIVES</a:t>
            </a:r>
            <a:endParaRPr lang="en-US" sz="330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27155" y="381051"/>
            <a:ext cx="2321640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Score  </a:t>
            </a:r>
            <a:endParaRPr lang="en-US" sz="330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02120" y="381051"/>
            <a:ext cx="2179707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D987"/>
                </a:solidFill>
                <a:latin typeface="Arcade Gamer"/>
                <a:ea typeface="Arcade Gamer"/>
                <a:cs typeface="Arcade Gamer"/>
                <a:sym typeface="Arcade Gamer"/>
              </a:rPr>
              <a:t>0000</a:t>
            </a:r>
            <a:endParaRPr lang="en-US" sz="3300">
              <a:solidFill>
                <a:srgbClr val="00D987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1554808" y="303040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0" y="0"/>
                </a:lnTo>
                <a:lnTo>
                  <a:pt x="712020" y="657648"/>
                </a:lnTo>
                <a:lnTo>
                  <a:pt x="0" y="657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461905" y="303040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1" y="0"/>
                </a:lnTo>
                <a:lnTo>
                  <a:pt x="712021" y="657648"/>
                </a:lnTo>
                <a:lnTo>
                  <a:pt x="0" y="657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369003" y="303040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0" y="0"/>
                </a:lnTo>
                <a:lnTo>
                  <a:pt x="712020" y="657648"/>
                </a:lnTo>
                <a:lnTo>
                  <a:pt x="0" y="657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60930" y="2219325"/>
            <a:ext cx="13950315" cy="673290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7055"/>
              </a:lnSpc>
            </a:pPr>
            <a:endParaRPr lang="en-US" sz="588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7055"/>
              </a:lnSpc>
            </a:pPr>
            <a:r>
              <a:rPr lang="en-US" sz="40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1. Social Sciences, Humanities, Education, </a:t>
            </a:r>
            <a:endParaRPr lang="en-US" sz="40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7055"/>
              </a:lnSpc>
            </a:pPr>
            <a:r>
              <a:rPr lang="en-US" sz="40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International Policies and Governance</a:t>
            </a:r>
            <a:endParaRPr lang="en-US" sz="40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7055"/>
              </a:lnSpc>
            </a:pPr>
            <a:r>
              <a:rPr lang="en-US" sz="40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2. Physics, Engineering and Industrial Research, </a:t>
            </a:r>
            <a:endParaRPr lang="en-US" sz="40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7055"/>
              </a:lnSpc>
            </a:pPr>
            <a:r>
              <a:rPr lang="en-US" sz="40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Earth and Space Sciences, and Mathematics </a:t>
            </a:r>
            <a:endParaRPr lang="en-US" sz="40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7055"/>
              </a:lnSpc>
            </a:pPr>
            <a:r>
              <a:rPr lang="en-US" sz="40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3. Medical, Chemical, and Pharmaceutical </a:t>
            </a:r>
            <a:endParaRPr lang="en-US" sz="40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7055"/>
              </a:lnSpc>
            </a:pPr>
            <a:r>
              <a:rPr lang="en-US" sz="40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Sciences </a:t>
            </a:r>
            <a:endParaRPr lang="en-US" sz="40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7055"/>
              </a:lnSpc>
            </a:pPr>
            <a:r>
              <a:rPr lang="en-US" sz="40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4. Biological Sciences, Agriculture, and Forestry</a:t>
            </a:r>
            <a:endParaRPr lang="en-US" sz="40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05221" y="495300"/>
            <a:ext cx="14334048" cy="206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400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The National Research Council of the Philippines </a:t>
            </a:r>
            <a:endParaRPr lang="en-US" sz="400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  <a:p>
            <a:pPr algn="ctr">
              <a:lnSpc>
                <a:spcPts val="3220"/>
              </a:lnSpc>
            </a:pPr>
            <a:endParaRPr lang="en-US" sz="400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  <a:p>
            <a:pPr algn="ctr">
              <a:lnSpc>
                <a:spcPts val="3220"/>
              </a:lnSpc>
            </a:pPr>
            <a:r>
              <a:rPr lang="en-US" sz="400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(NCRP) clustered these policies into four, </a:t>
            </a:r>
            <a:endParaRPr lang="en-US" sz="400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  <a:p>
            <a:pPr algn="ctr">
              <a:lnSpc>
                <a:spcPts val="3220"/>
              </a:lnSpc>
            </a:pPr>
            <a:endParaRPr lang="en-US" sz="400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  <a:p>
            <a:pPr algn="ctr">
              <a:lnSpc>
                <a:spcPts val="3220"/>
              </a:lnSpc>
            </a:pPr>
            <a:r>
              <a:rPr lang="en-US" sz="400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namely:</a:t>
            </a:r>
            <a:endParaRPr lang="en-US" sz="400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396240" y="419100"/>
            <a:ext cx="18276570" cy="1651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4000" dirty="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There are also other existing programs supported </a:t>
            </a:r>
            <a:endParaRPr lang="en-US" sz="4000" dirty="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  <a:p>
            <a:pPr algn="ctr">
              <a:lnSpc>
                <a:spcPts val="3220"/>
              </a:lnSpc>
            </a:pPr>
            <a:r>
              <a:rPr lang="en-US" sz="4000" dirty="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by the Philippine government through the </a:t>
            </a:r>
            <a:endParaRPr lang="en-US" sz="4000" dirty="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  <a:p>
            <a:pPr algn="ctr">
              <a:lnSpc>
                <a:spcPts val="3220"/>
              </a:lnSpc>
            </a:pPr>
            <a:r>
              <a:rPr lang="en-US" sz="4000" dirty="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Department of Science and Technology (DOST).</a:t>
            </a:r>
            <a:endParaRPr lang="en-US" sz="4000" dirty="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  <a:p>
            <a:pPr algn="ctr">
              <a:lnSpc>
                <a:spcPts val="3220"/>
              </a:lnSpc>
            </a:pPr>
            <a:r>
              <a:rPr lang="en-US" sz="4000" dirty="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Some of these projects are the following:</a:t>
            </a:r>
            <a:endParaRPr lang="en-US" sz="4000" dirty="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2400300"/>
            <a:ext cx="17194530" cy="7109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Establishment of national centers of excellence;</a:t>
            </a:r>
            <a:endParaRPr lang="en-US" sz="42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Manpower and institutional development programs, such </a:t>
            </a:r>
            <a:endParaRPr lang="en-US" sz="42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as the Engineering and Science Education Program (ESEP) </a:t>
            </a:r>
            <a:endParaRPr lang="en-US" sz="42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to produce more PhD graduates in science and engineering </a:t>
            </a:r>
            <a:endParaRPr lang="en-US" sz="42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Establishment of regional centers to support specific </a:t>
            </a:r>
            <a:endParaRPr lang="en-US" sz="42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industries;</a:t>
            </a:r>
            <a:endParaRPr lang="en-US" sz="42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Establishment of science and technology business centers </a:t>
            </a:r>
            <a:endParaRPr lang="en-US" sz="42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to assist, advise, and incubate </a:t>
            </a:r>
            <a:r>
              <a:rPr lang="en-US" sz="4200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technopreneurship</a:t>
            </a:r>
            <a:r>
              <a:rPr lang="en-US" sz="42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ventures; </a:t>
            </a:r>
            <a:endParaRPr lang="en-US" sz="42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and </a:t>
            </a:r>
            <a:endParaRPr lang="en-US" sz="42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Strengthen science education at an early stage through the </a:t>
            </a:r>
            <a:endParaRPr lang="en-US" sz="42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Philippine Science High School system.</a:t>
            </a:r>
            <a:endParaRPr lang="en-US" sz="42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9105" y="342900"/>
            <a:ext cx="17260570" cy="8310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current K to 12 education program includes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Science, Technology, Engineering, and Mathematics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(STEM)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Commission on Higher Education has launched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its Philippine-California Advanced Research Institutes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(PICARI) Project to strengthen the STEM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competitiveness of the country.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Philippine Congress has also created various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laws related to science and technology. These laws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vary according to different themes such as: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conservation, health-related, technology-building,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and supporting basic research, among others.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905221" y="495300"/>
            <a:ext cx="14334048" cy="82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4000" dirty="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Some laws and policies are in line with international </a:t>
            </a:r>
            <a:endParaRPr lang="en-US" sz="4000" dirty="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  <a:p>
            <a:pPr algn="ctr">
              <a:lnSpc>
                <a:spcPts val="3220"/>
              </a:lnSpc>
            </a:pPr>
            <a:r>
              <a:rPr lang="en-US" sz="4000" dirty="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treaties such as:</a:t>
            </a:r>
            <a:endParaRPr lang="en-US" sz="4000" dirty="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11960" y="2690495"/>
            <a:ext cx="15284450" cy="2992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35"/>
              </a:lnSpc>
            </a:pPr>
            <a:r>
              <a:rPr lang="en-PH" altLang="en-US" sz="48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r>
              <a:rPr lang="en-US" sz="48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United Nations (UN);</a:t>
            </a:r>
            <a:endParaRPr lang="en-US" sz="48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835"/>
              </a:lnSpc>
            </a:pPr>
            <a:r>
              <a:rPr lang="en-US" sz="48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United Nations Educational, Scientific and </a:t>
            </a:r>
            <a:endParaRPr lang="en-US" sz="48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835"/>
              </a:lnSpc>
            </a:pPr>
            <a:r>
              <a:rPr lang="en-US" sz="48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Cultural Organization (UNESCO); and</a:t>
            </a:r>
            <a:endParaRPr lang="en-US" sz="48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835"/>
              </a:lnSpc>
            </a:pPr>
            <a:r>
              <a:rPr lang="en-US" sz="48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Association of Southeast Asian Nations (ASEAN).</a:t>
            </a:r>
            <a:endParaRPr lang="en-US" sz="48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5611" y="4056847"/>
            <a:ext cx="19172369" cy="10044582"/>
          </a:xfrm>
          <a:custGeom>
            <a:avLst/>
            <a:gdLst/>
            <a:ahLst/>
            <a:cxnLst/>
            <a:rect l="l" t="t" r="r" b="b"/>
            <a:pathLst>
              <a:path w="19172369" h="10044582">
                <a:moveTo>
                  <a:pt x="0" y="0"/>
                </a:moveTo>
                <a:lnTo>
                  <a:pt x="19172369" y="0"/>
                </a:lnTo>
                <a:lnTo>
                  <a:pt x="19172369" y="10044583"/>
                </a:lnTo>
                <a:lnTo>
                  <a:pt x="0" y="10044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2191" y="1440083"/>
            <a:ext cx="946362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8FAFB"/>
                </a:solidFill>
                <a:latin typeface="Arcade Gamer"/>
                <a:ea typeface="Arcade Gamer"/>
                <a:cs typeface="Arcade Gamer"/>
                <a:sym typeface="Arcade Gamer"/>
              </a:rPr>
              <a:t>Level 3</a:t>
            </a:r>
            <a:endParaRPr lang="en-US" sz="3200">
              <a:solidFill>
                <a:srgbClr val="F8FAFB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64473" y="1963958"/>
            <a:ext cx="10978791" cy="278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sz="5400" dirty="0">
                <a:solidFill>
                  <a:srgbClr val="FF0000"/>
                </a:solidFill>
                <a:latin typeface="Press Start 2P" panose="00000500000000000000"/>
                <a:ea typeface="Press Start 2P" panose="00000500000000000000"/>
                <a:cs typeface="Press Start 2P" panose="00000500000000000000"/>
                <a:sym typeface="Press Start 2P" panose="00000500000000000000"/>
              </a:rPr>
              <a:t>Famous Filipinos in the Field of Science</a:t>
            </a:r>
            <a:endParaRPr lang="en-US" sz="5400" dirty="0">
              <a:solidFill>
                <a:srgbClr val="FF0000"/>
              </a:solidFill>
              <a:latin typeface="Press Start 2P" panose="00000500000000000000"/>
              <a:ea typeface="Press Start 2P" panose="00000500000000000000"/>
              <a:cs typeface="Press Start 2P" panose="00000500000000000000"/>
              <a:sym typeface="Press Start 2P" panose="00000500000000000000"/>
            </a:endParaRPr>
          </a:p>
          <a:p>
            <a:pPr algn="ctr">
              <a:lnSpc>
                <a:spcPts val="5795"/>
              </a:lnSpc>
            </a:pPr>
            <a:endParaRPr lang="en-US" sz="5400" dirty="0">
              <a:solidFill>
                <a:srgbClr val="FF0000"/>
              </a:solidFill>
              <a:latin typeface="Press Start 2P" panose="00000500000000000000"/>
              <a:ea typeface="Press Start 2P" panose="00000500000000000000"/>
              <a:cs typeface="Press Start 2P" panose="00000500000000000000"/>
              <a:sym typeface="Press Start 2P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569876" y="381051"/>
            <a:ext cx="2201036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LIVES</a:t>
            </a:r>
            <a:endParaRPr lang="en-US" sz="330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727155" y="381051"/>
            <a:ext cx="2321640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Score  </a:t>
            </a:r>
            <a:endParaRPr lang="en-US" sz="330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02120" y="381051"/>
            <a:ext cx="2179707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D987"/>
                </a:solidFill>
                <a:latin typeface="Arcade Gamer"/>
                <a:ea typeface="Arcade Gamer"/>
                <a:cs typeface="Arcade Gamer"/>
                <a:sym typeface="Arcade Gamer"/>
              </a:rPr>
              <a:t>0500</a:t>
            </a:r>
            <a:endParaRPr lang="en-US" sz="3300">
              <a:solidFill>
                <a:srgbClr val="00D987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-756059" y="-1005462"/>
            <a:ext cx="18764527" cy="2982575"/>
            <a:chOff x="0" y="0"/>
            <a:chExt cx="25019369" cy="3976767"/>
          </a:xfrm>
        </p:grpSpPr>
        <p:sp>
          <p:nvSpPr>
            <p:cNvPr id="10" name="Freeform 10"/>
            <p:cNvSpPr/>
            <p:nvPr/>
          </p:nvSpPr>
          <p:spPr>
            <a:xfrm>
              <a:off x="2906696" y="1874684"/>
              <a:ext cx="2906696" cy="844819"/>
            </a:xfrm>
            <a:custGeom>
              <a:avLst/>
              <a:gdLst/>
              <a:ahLst/>
              <a:cxnLst/>
              <a:rect l="l" t="t" r="r" b="b"/>
              <a:pathLst>
                <a:path w="2906696" h="844819">
                  <a:moveTo>
                    <a:pt x="0" y="0"/>
                  </a:moveTo>
                  <a:lnTo>
                    <a:pt x="2906696" y="0"/>
                  </a:lnTo>
                  <a:lnTo>
                    <a:pt x="2906696" y="844819"/>
                  </a:lnTo>
                  <a:lnTo>
                    <a:pt x="0" y="8448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3131948"/>
              <a:ext cx="2906696" cy="844819"/>
            </a:xfrm>
            <a:custGeom>
              <a:avLst/>
              <a:gdLst/>
              <a:ahLst/>
              <a:cxnLst/>
              <a:rect l="l" t="t" r="r" b="b"/>
              <a:pathLst>
                <a:path w="2906696" h="844819">
                  <a:moveTo>
                    <a:pt x="0" y="0"/>
                  </a:moveTo>
                  <a:lnTo>
                    <a:pt x="2906696" y="0"/>
                  </a:lnTo>
                  <a:lnTo>
                    <a:pt x="2906696" y="844819"/>
                  </a:lnTo>
                  <a:lnTo>
                    <a:pt x="0" y="8448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1078316" y="0"/>
              <a:ext cx="2906696" cy="844819"/>
            </a:xfrm>
            <a:custGeom>
              <a:avLst/>
              <a:gdLst/>
              <a:ahLst/>
              <a:cxnLst/>
              <a:rect l="l" t="t" r="r" b="b"/>
              <a:pathLst>
                <a:path w="2906696" h="844819">
                  <a:moveTo>
                    <a:pt x="0" y="0"/>
                  </a:moveTo>
                  <a:lnTo>
                    <a:pt x="2906696" y="0"/>
                  </a:lnTo>
                  <a:lnTo>
                    <a:pt x="2906696" y="844819"/>
                  </a:lnTo>
                  <a:lnTo>
                    <a:pt x="0" y="8448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2112673" y="2067920"/>
              <a:ext cx="2906696" cy="844819"/>
            </a:xfrm>
            <a:custGeom>
              <a:avLst/>
              <a:gdLst/>
              <a:ahLst/>
              <a:cxnLst/>
              <a:rect l="l" t="t" r="r" b="b"/>
              <a:pathLst>
                <a:path w="2906696" h="844819">
                  <a:moveTo>
                    <a:pt x="0" y="0"/>
                  </a:moveTo>
                  <a:lnTo>
                    <a:pt x="2906696" y="0"/>
                  </a:lnTo>
                  <a:lnTo>
                    <a:pt x="2906696" y="844819"/>
                  </a:lnTo>
                  <a:lnTo>
                    <a:pt x="0" y="8448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453348" y="286193"/>
              <a:ext cx="1781727" cy="1781727"/>
            </a:xfrm>
            <a:custGeom>
              <a:avLst/>
              <a:gdLst/>
              <a:ahLst/>
              <a:cxnLst/>
              <a:rect l="l" t="t" r="r" b="b"/>
              <a:pathLst>
                <a:path w="1781727" h="1781727">
                  <a:moveTo>
                    <a:pt x="0" y="0"/>
                  </a:moveTo>
                  <a:lnTo>
                    <a:pt x="1781727" y="0"/>
                  </a:lnTo>
                  <a:lnTo>
                    <a:pt x="1781727" y="1781727"/>
                  </a:lnTo>
                  <a:lnTo>
                    <a:pt x="0" y="17817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 rot="-5400000">
            <a:off x="8542365" y="8561343"/>
            <a:ext cx="1616214" cy="1035591"/>
          </a:xfrm>
          <a:custGeom>
            <a:avLst/>
            <a:gdLst/>
            <a:ahLst/>
            <a:cxnLst/>
            <a:rect l="l" t="t" r="r" b="b"/>
            <a:pathLst>
              <a:path w="1616214" h="1035591">
                <a:moveTo>
                  <a:pt x="0" y="0"/>
                </a:moveTo>
                <a:lnTo>
                  <a:pt x="1616214" y="0"/>
                </a:lnTo>
                <a:lnTo>
                  <a:pt x="1616214" y="1035591"/>
                </a:lnTo>
                <a:lnTo>
                  <a:pt x="0" y="10355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013776" y="5093425"/>
            <a:ext cx="1248778" cy="1427106"/>
          </a:xfrm>
          <a:custGeom>
            <a:avLst/>
            <a:gdLst/>
            <a:ahLst/>
            <a:cxnLst/>
            <a:rect l="l" t="t" r="r" b="b"/>
            <a:pathLst>
              <a:path w="1248778" h="1427106">
                <a:moveTo>
                  <a:pt x="0" y="0"/>
                </a:moveTo>
                <a:lnTo>
                  <a:pt x="1248778" y="0"/>
                </a:lnTo>
                <a:lnTo>
                  <a:pt x="1248778" y="1427106"/>
                </a:lnTo>
                <a:lnTo>
                  <a:pt x="0" y="1427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0" y="8038273"/>
            <a:ext cx="6804854" cy="2440054"/>
          </a:xfrm>
          <a:custGeom>
            <a:avLst/>
            <a:gdLst/>
            <a:ahLst/>
            <a:cxnLst/>
            <a:rect l="l" t="t" r="r" b="b"/>
            <a:pathLst>
              <a:path w="6804854" h="2440054">
                <a:moveTo>
                  <a:pt x="0" y="0"/>
                </a:moveTo>
                <a:lnTo>
                  <a:pt x="6804854" y="0"/>
                </a:lnTo>
                <a:lnTo>
                  <a:pt x="6804854" y="2440054"/>
                </a:lnTo>
                <a:lnTo>
                  <a:pt x="0" y="2440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2443126" y="8038273"/>
            <a:ext cx="6804854" cy="2440054"/>
          </a:xfrm>
          <a:custGeom>
            <a:avLst/>
            <a:gdLst/>
            <a:ahLst/>
            <a:cxnLst/>
            <a:rect l="l" t="t" r="r" b="b"/>
            <a:pathLst>
              <a:path w="6804854" h="2440054">
                <a:moveTo>
                  <a:pt x="6804854" y="0"/>
                </a:moveTo>
                <a:lnTo>
                  <a:pt x="0" y="0"/>
                </a:lnTo>
                <a:lnTo>
                  <a:pt x="0" y="2440054"/>
                </a:lnTo>
                <a:lnTo>
                  <a:pt x="6804854" y="2440054"/>
                </a:lnTo>
                <a:lnTo>
                  <a:pt x="680485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767585" y="5093425"/>
            <a:ext cx="1248778" cy="1427106"/>
          </a:xfrm>
          <a:custGeom>
            <a:avLst/>
            <a:gdLst/>
            <a:ahLst/>
            <a:cxnLst/>
            <a:rect l="l" t="t" r="r" b="b"/>
            <a:pathLst>
              <a:path w="1248778" h="1427106">
                <a:moveTo>
                  <a:pt x="0" y="0"/>
                </a:moveTo>
                <a:lnTo>
                  <a:pt x="1248778" y="0"/>
                </a:lnTo>
                <a:lnTo>
                  <a:pt x="1248778" y="1427106"/>
                </a:lnTo>
                <a:lnTo>
                  <a:pt x="0" y="1427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0638165" y="5143492"/>
            <a:ext cx="2265492" cy="2894781"/>
          </a:xfrm>
          <a:custGeom>
            <a:avLst/>
            <a:gdLst/>
            <a:ahLst/>
            <a:cxnLst/>
            <a:rect l="l" t="t" r="r" b="b"/>
            <a:pathLst>
              <a:path w="2265492" h="2894781">
                <a:moveTo>
                  <a:pt x="0" y="0"/>
                </a:moveTo>
                <a:lnTo>
                  <a:pt x="2265493" y="0"/>
                </a:lnTo>
                <a:lnTo>
                  <a:pt x="2265493" y="2894781"/>
                </a:lnTo>
                <a:lnTo>
                  <a:pt x="0" y="289478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283976" y="5093425"/>
            <a:ext cx="2548700" cy="3256656"/>
          </a:xfrm>
          <a:custGeom>
            <a:avLst/>
            <a:gdLst/>
            <a:ahLst/>
            <a:cxnLst/>
            <a:rect l="l" t="t" r="r" b="b"/>
            <a:pathLst>
              <a:path w="2548700" h="3256656">
                <a:moveTo>
                  <a:pt x="0" y="0"/>
                </a:moveTo>
                <a:lnTo>
                  <a:pt x="2548700" y="0"/>
                </a:lnTo>
                <a:lnTo>
                  <a:pt x="2548700" y="3256656"/>
                </a:lnTo>
                <a:lnTo>
                  <a:pt x="0" y="3256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4417435" y="6590883"/>
            <a:ext cx="941080" cy="1183872"/>
          </a:xfrm>
          <a:custGeom>
            <a:avLst/>
            <a:gdLst/>
            <a:ahLst/>
            <a:cxnLst/>
            <a:rect l="l" t="t" r="r" b="b"/>
            <a:pathLst>
              <a:path w="941080" h="1183872">
                <a:moveTo>
                  <a:pt x="0" y="0"/>
                </a:moveTo>
                <a:lnTo>
                  <a:pt x="941080" y="0"/>
                </a:lnTo>
                <a:lnTo>
                  <a:pt x="941080" y="1183872"/>
                </a:lnTo>
                <a:lnTo>
                  <a:pt x="0" y="1183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3875819" y="4892203"/>
            <a:ext cx="941080" cy="1183872"/>
          </a:xfrm>
          <a:custGeom>
            <a:avLst/>
            <a:gdLst/>
            <a:ahLst/>
            <a:cxnLst/>
            <a:rect l="l" t="t" r="r" b="b"/>
            <a:pathLst>
              <a:path w="941080" h="1183872">
                <a:moveTo>
                  <a:pt x="0" y="0"/>
                </a:moveTo>
                <a:lnTo>
                  <a:pt x="941080" y="0"/>
                </a:lnTo>
                <a:lnTo>
                  <a:pt x="941080" y="1183872"/>
                </a:lnTo>
                <a:lnTo>
                  <a:pt x="0" y="1183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4624560" y="9932332"/>
            <a:ext cx="4208116" cy="356402"/>
          </a:xfrm>
          <a:custGeom>
            <a:avLst/>
            <a:gdLst/>
            <a:ahLst/>
            <a:cxnLst/>
            <a:rect l="l" t="t" r="r" b="b"/>
            <a:pathLst>
              <a:path w="4208116" h="356402">
                <a:moveTo>
                  <a:pt x="0" y="0"/>
                </a:moveTo>
                <a:lnTo>
                  <a:pt x="4208116" y="0"/>
                </a:lnTo>
                <a:lnTo>
                  <a:pt x="4208116" y="356402"/>
                </a:lnTo>
                <a:lnTo>
                  <a:pt x="0" y="3564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flipH="1">
            <a:off x="8695542" y="9932332"/>
            <a:ext cx="4208116" cy="356402"/>
          </a:xfrm>
          <a:custGeom>
            <a:avLst/>
            <a:gdLst/>
            <a:ahLst/>
            <a:cxnLst/>
            <a:rect l="l" t="t" r="r" b="b"/>
            <a:pathLst>
              <a:path w="4208116" h="356402">
                <a:moveTo>
                  <a:pt x="4208116" y="0"/>
                </a:moveTo>
                <a:lnTo>
                  <a:pt x="0" y="0"/>
                </a:lnTo>
                <a:lnTo>
                  <a:pt x="0" y="356402"/>
                </a:lnTo>
                <a:lnTo>
                  <a:pt x="4208116" y="356402"/>
                </a:lnTo>
                <a:lnTo>
                  <a:pt x="420811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1649201" y="405605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0" y="0"/>
                </a:lnTo>
                <a:lnTo>
                  <a:pt x="712020" y="657647"/>
                </a:lnTo>
                <a:lnTo>
                  <a:pt x="0" y="65764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2443126" y="405605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0" y="0"/>
                </a:lnTo>
                <a:lnTo>
                  <a:pt x="712020" y="657647"/>
                </a:lnTo>
                <a:lnTo>
                  <a:pt x="0" y="65764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00776" y="114300"/>
            <a:ext cx="14334048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4000" dirty="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Famous Filipinos in the Field of Science</a:t>
            </a:r>
            <a:endParaRPr lang="en-US" sz="4000" dirty="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2400" y="876300"/>
            <a:ext cx="17396460" cy="9002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PH" alt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1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.</a:t>
            </a:r>
            <a:r>
              <a:rPr lang="en-US" sz="28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Ramon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Cabanos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Barba – for his outstanding research </a:t>
            </a:r>
            <a:endParaRPr lang="en-US" sz="2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on tissue culture in </a:t>
            </a:r>
            <a:r>
              <a:rPr lang="en-US" sz="28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Philippine mangoes </a:t>
            </a:r>
            <a:endParaRPr lang="en-US" sz="2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2.</a:t>
            </a:r>
            <a:r>
              <a:rPr lang="en-US" sz="28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Josefino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Cacas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Comiso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– for his works on observing </a:t>
            </a:r>
            <a:endParaRPr lang="en-US" sz="2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characteristics of Antarctica by </a:t>
            </a:r>
            <a:r>
              <a:rPr lang="en-US" sz="28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using satellite images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endParaRPr lang="en-US" sz="2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3. </a:t>
            </a:r>
            <a:r>
              <a:rPr lang="en-US" sz="28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Jose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Bejar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Cruz Jr. – known internationally in the field </a:t>
            </a:r>
            <a:endParaRPr lang="en-US" sz="2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of </a:t>
            </a:r>
            <a:r>
              <a:rPr lang="en-US" sz="28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electrical engineering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; was elected as officer of the </a:t>
            </a:r>
            <a:endParaRPr lang="en-US" sz="2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famous Institute of </a:t>
            </a:r>
            <a:r>
              <a:rPr lang="en-US" sz="28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Electrical and Electronic </a:t>
            </a:r>
            <a:endParaRPr lang="en-US" sz="2800" dirty="0">
              <a:solidFill>
                <a:srgbClr val="FF0000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28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Engineering </a:t>
            </a:r>
            <a:endParaRPr lang="en-US" sz="2800" dirty="0">
              <a:solidFill>
                <a:srgbClr val="FF0000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4. </a:t>
            </a:r>
            <a:r>
              <a:rPr lang="en-US" sz="28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Lourdes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Jansuy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Cruz – notable for her research on </a:t>
            </a:r>
            <a:endParaRPr lang="en-US" sz="2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28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sea snail venom</a:t>
            </a:r>
            <a:endParaRPr lang="en-US" sz="2800" dirty="0">
              <a:solidFill>
                <a:srgbClr val="FF0000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5. </a:t>
            </a:r>
            <a:r>
              <a:rPr lang="en-US" sz="2800" dirty="0">
                <a:solidFill>
                  <a:srgbClr val="FF0000"/>
                </a:solidFill>
                <a:highlight>
                  <a:srgbClr val="000000"/>
                </a:highlight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Fabian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Millar </a:t>
            </a:r>
            <a:r>
              <a:rPr lang="en-US" sz="2800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Dayrit</a:t>
            </a:r>
            <a:r>
              <a:rPr lang="en-US" sz="2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– for his research on </a:t>
            </a:r>
            <a:r>
              <a:rPr lang="en-US" sz="28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herbal </a:t>
            </a:r>
            <a:endParaRPr lang="en-US" sz="2800" dirty="0">
              <a:solidFill>
                <a:srgbClr val="FF0000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28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medicine</a:t>
            </a:r>
            <a:endParaRPr lang="en-US" sz="2800" dirty="0">
              <a:solidFill>
                <a:srgbClr val="FF0000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endParaRPr lang="en-US" sz="2800" dirty="0">
              <a:solidFill>
                <a:srgbClr val="FF0000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00" y="114455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28600" y="952500"/>
            <a:ext cx="17312005" cy="6924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6. </a:t>
            </a:r>
            <a:r>
              <a:rPr lang="en-US" sz="45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Rafael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Dineros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Guerrero III – for his research on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tilapia culture</a:t>
            </a:r>
            <a:endParaRPr lang="en-US" sz="4500" dirty="0">
              <a:solidFill>
                <a:srgbClr val="FF0000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7</a:t>
            </a:r>
            <a:r>
              <a:rPr lang="en-US" sz="45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. Enrique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Mapua Ostrea Jr. – for invention of the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meconium</a:t>
            </a:r>
            <a:r>
              <a:rPr lang="en-US" sz="45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drugs testing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8.</a:t>
            </a:r>
            <a:r>
              <a:rPr lang="en-US" sz="45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Lilian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Formalejo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Patena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– for doing research on</a:t>
            </a:r>
            <a:r>
              <a:rPr lang="en-US" sz="45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plant </a:t>
            </a:r>
            <a:endParaRPr lang="en-US" sz="4500" dirty="0">
              <a:solidFill>
                <a:srgbClr val="FF0000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biotechnology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9. </a:t>
            </a:r>
            <a:r>
              <a:rPr lang="en-US" sz="45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Mari-Jo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Panganiban Ruiz – for being an outstanding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educator and graph theorist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10. </a:t>
            </a:r>
            <a:r>
              <a:rPr lang="en-US" sz="45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Gregory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Ligot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Tangonan</a:t>
            </a: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– for his research in the field </a:t>
            </a:r>
            <a:endParaRPr lang="en-US" sz="45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of </a:t>
            </a:r>
            <a:r>
              <a:rPr lang="en-US" sz="4500" dirty="0">
                <a:solidFill>
                  <a:srgbClr val="FF0000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communications technology</a:t>
            </a:r>
            <a:endParaRPr lang="en-US" sz="4500" dirty="0">
              <a:solidFill>
                <a:srgbClr val="FF0000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539576" y="266609"/>
            <a:ext cx="16719724" cy="113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4000" dirty="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There are other outstanding Filipino scientists who are </a:t>
            </a:r>
            <a:endParaRPr lang="en-US" sz="4000" dirty="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  <a:p>
            <a:pPr algn="ctr">
              <a:lnSpc>
                <a:spcPts val="2940"/>
              </a:lnSpc>
            </a:pPr>
            <a:r>
              <a:rPr lang="en-US" sz="4000" dirty="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recognized here and abroad for their outstanding </a:t>
            </a:r>
            <a:endParaRPr lang="en-US" sz="4000" dirty="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  <a:p>
            <a:pPr algn="ctr">
              <a:lnSpc>
                <a:spcPts val="2940"/>
              </a:lnSpc>
            </a:pPr>
            <a:r>
              <a:rPr lang="en-US" sz="4000" dirty="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contributions in science: </a:t>
            </a:r>
            <a:endParaRPr lang="en-US" sz="4000" dirty="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66800" y="2019300"/>
            <a:ext cx="16455390" cy="733806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sz="499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Caesar A. </a:t>
            </a:r>
            <a:r>
              <a:rPr lang="en-US" sz="4995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Saloma</a:t>
            </a:r>
            <a:r>
              <a:rPr lang="en-US" sz="499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– an internationally renowned </a:t>
            </a:r>
            <a:endParaRPr lang="en-US" sz="499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995"/>
              </a:lnSpc>
            </a:pPr>
            <a:r>
              <a:rPr lang="en-US" sz="499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physicist </a:t>
            </a:r>
            <a:endParaRPr lang="en-US" sz="499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995"/>
              </a:lnSpc>
            </a:pPr>
            <a:r>
              <a:rPr lang="en-US" sz="499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Edgardo Gomez – famous scientist in marine </a:t>
            </a:r>
            <a:endParaRPr lang="en-US" sz="499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995"/>
              </a:lnSpc>
            </a:pPr>
            <a:r>
              <a:rPr lang="en-US" sz="499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science </a:t>
            </a:r>
            <a:endParaRPr lang="en-US" sz="499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995"/>
              </a:lnSpc>
            </a:pPr>
            <a:r>
              <a:rPr lang="en-US" sz="499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William </a:t>
            </a:r>
            <a:r>
              <a:rPr lang="en-US" sz="4995" dirty="0" err="1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Padolina</a:t>
            </a:r>
            <a:r>
              <a:rPr lang="en-US" sz="499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– chemistry and president of </a:t>
            </a:r>
            <a:endParaRPr lang="en-US" sz="499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995"/>
              </a:lnSpc>
            </a:pPr>
            <a:r>
              <a:rPr lang="en-US" sz="499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National Academy of Science and Technology </a:t>
            </a:r>
            <a:endParaRPr lang="en-US" sz="499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995"/>
              </a:lnSpc>
            </a:pPr>
            <a:r>
              <a:rPr lang="en-US" sz="499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(NAST)–Philippines </a:t>
            </a:r>
            <a:endParaRPr lang="en-US" sz="499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995"/>
              </a:lnSpc>
            </a:pPr>
            <a:r>
              <a:rPr lang="en-US" sz="499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Angel Alcala – marine science </a:t>
            </a:r>
            <a:endParaRPr lang="en-US" sz="499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3" name="TextBox 3"/>
          <p:cNvSpPr txBox="1"/>
          <p:nvPr/>
        </p:nvSpPr>
        <p:spPr>
          <a:xfrm>
            <a:off x="9569876" y="381051"/>
            <a:ext cx="2201036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LIVES</a:t>
            </a:r>
            <a:endParaRPr lang="en-US" sz="330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27155" y="381051"/>
            <a:ext cx="2321640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Score  </a:t>
            </a:r>
            <a:endParaRPr lang="en-US" sz="330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02120" y="381051"/>
            <a:ext cx="2179707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D987"/>
                </a:solidFill>
                <a:latin typeface="Arcade Gamer"/>
                <a:ea typeface="Arcade Gamer"/>
                <a:cs typeface="Arcade Gamer"/>
                <a:sym typeface="Arcade Gamer"/>
              </a:rPr>
              <a:t>0750</a:t>
            </a:r>
            <a:endParaRPr lang="en-US" sz="3300">
              <a:solidFill>
                <a:srgbClr val="00D987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50563" y="1404263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729459" y="2347211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079278" y="-1750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855046" y="1549190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60552" y="212894"/>
            <a:ext cx="1336296" cy="1336296"/>
          </a:xfrm>
          <a:custGeom>
            <a:avLst/>
            <a:gdLst/>
            <a:ahLst/>
            <a:cxnLst/>
            <a:rect l="l" t="t" r="r" b="b"/>
            <a:pathLst>
              <a:path w="1336296" h="1336296">
                <a:moveTo>
                  <a:pt x="0" y="0"/>
                </a:moveTo>
                <a:lnTo>
                  <a:pt x="1336296" y="0"/>
                </a:lnTo>
                <a:lnTo>
                  <a:pt x="1336296" y="1336296"/>
                </a:lnTo>
                <a:lnTo>
                  <a:pt x="0" y="13362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61017">
            <a:off x="210920" y="7161790"/>
            <a:ext cx="1744916" cy="852820"/>
          </a:xfrm>
          <a:custGeom>
            <a:avLst/>
            <a:gdLst/>
            <a:ahLst/>
            <a:cxnLst/>
            <a:rect l="l" t="t" r="r" b="b"/>
            <a:pathLst>
              <a:path w="1744916" h="1118057">
                <a:moveTo>
                  <a:pt x="0" y="0"/>
                </a:moveTo>
                <a:lnTo>
                  <a:pt x="1744916" y="0"/>
                </a:lnTo>
                <a:lnTo>
                  <a:pt x="1744916" y="1118057"/>
                </a:lnTo>
                <a:lnTo>
                  <a:pt x="0" y="111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0" y="9932332"/>
            <a:ext cx="19287394" cy="356402"/>
            <a:chOff x="0" y="0"/>
            <a:chExt cx="25716525" cy="47520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610821" cy="475203"/>
            </a:xfrm>
            <a:custGeom>
              <a:avLst/>
              <a:gdLst/>
              <a:ahLst/>
              <a:cxnLst/>
              <a:rect l="l" t="t" r="r" b="b"/>
              <a:pathLst>
                <a:path w="5610821" h="475203">
                  <a:moveTo>
                    <a:pt x="0" y="0"/>
                  </a:moveTo>
                  <a:lnTo>
                    <a:pt x="5610821" y="0"/>
                  </a:lnTo>
                  <a:lnTo>
                    <a:pt x="5610821" y="475203"/>
                  </a:lnTo>
                  <a:lnTo>
                    <a:pt x="0" y="4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5610740" y="0"/>
              <a:ext cx="5610821" cy="475203"/>
            </a:xfrm>
            <a:custGeom>
              <a:avLst/>
              <a:gdLst/>
              <a:ahLst/>
              <a:cxnLst/>
              <a:rect l="l" t="t" r="r" b="b"/>
              <a:pathLst>
                <a:path w="5610821" h="475203">
                  <a:moveTo>
                    <a:pt x="0" y="0"/>
                  </a:moveTo>
                  <a:lnTo>
                    <a:pt x="5610822" y="0"/>
                  </a:lnTo>
                  <a:lnTo>
                    <a:pt x="5610822" y="475203"/>
                  </a:lnTo>
                  <a:lnTo>
                    <a:pt x="0" y="4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1044322" y="0"/>
              <a:ext cx="5610821" cy="475203"/>
            </a:xfrm>
            <a:custGeom>
              <a:avLst/>
              <a:gdLst/>
              <a:ahLst/>
              <a:cxnLst/>
              <a:rect l="l" t="t" r="r" b="b"/>
              <a:pathLst>
                <a:path w="5610821" h="475203">
                  <a:moveTo>
                    <a:pt x="0" y="0"/>
                  </a:moveTo>
                  <a:lnTo>
                    <a:pt x="5610822" y="0"/>
                  </a:lnTo>
                  <a:lnTo>
                    <a:pt x="5610822" y="475203"/>
                  </a:lnTo>
                  <a:lnTo>
                    <a:pt x="0" y="4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6655144" y="0"/>
              <a:ext cx="5610821" cy="475203"/>
            </a:xfrm>
            <a:custGeom>
              <a:avLst/>
              <a:gdLst/>
              <a:ahLst/>
              <a:cxnLst/>
              <a:rect l="l" t="t" r="r" b="b"/>
              <a:pathLst>
                <a:path w="5610821" h="475203">
                  <a:moveTo>
                    <a:pt x="0" y="0"/>
                  </a:moveTo>
                  <a:lnTo>
                    <a:pt x="5610821" y="0"/>
                  </a:lnTo>
                  <a:lnTo>
                    <a:pt x="5610821" y="475203"/>
                  </a:lnTo>
                  <a:lnTo>
                    <a:pt x="0" y="4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20105704" y="0"/>
              <a:ext cx="5610821" cy="475203"/>
            </a:xfrm>
            <a:custGeom>
              <a:avLst/>
              <a:gdLst/>
              <a:ahLst/>
              <a:cxnLst/>
              <a:rect l="l" t="t" r="r" b="b"/>
              <a:pathLst>
                <a:path w="5610821" h="475203">
                  <a:moveTo>
                    <a:pt x="0" y="0"/>
                  </a:moveTo>
                  <a:lnTo>
                    <a:pt x="5610821" y="0"/>
                  </a:lnTo>
                  <a:lnTo>
                    <a:pt x="5610821" y="475203"/>
                  </a:lnTo>
                  <a:lnTo>
                    <a:pt x="0" y="4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8" name="Freeform 18"/>
          <p:cNvSpPr/>
          <p:nvPr/>
        </p:nvSpPr>
        <p:spPr>
          <a:xfrm>
            <a:off x="12491358" y="1087456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212109" y="2182804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963983" y="1087456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9643697" y="2037877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161819" y="3492693"/>
            <a:ext cx="13964372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80"/>
              </a:lnSpc>
            </a:pPr>
            <a:r>
              <a:rPr lang="en-US" sz="14400">
                <a:solidFill>
                  <a:srgbClr val="00D987"/>
                </a:solidFill>
                <a:latin typeface="Arcade Gamer"/>
                <a:ea typeface="Arcade Gamer"/>
                <a:cs typeface="Arcade Gamer"/>
                <a:sym typeface="Arcade Gamer"/>
              </a:rPr>
              <a:t>WARNING!</a:t>
            </a:r>
            <a:endParaRPr lang="en-US" sz="14400">
              <a:solidFill>
                <a:srgbClr val="00D987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212109" y="3235518"/>
            <a:ext cx="946362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8FAFB"/>
                </a:solidFill>
                <a:latin typeface="Arcade Gamer"/>
                <a:ea typeface="Arcade Gamer"/>
                <a:cs typeface="Arcade Gamer"/>
                <a:sym typeface="Arcade Gamer"/>
              </a:rPr>
              <a:t>FINAL LEVEL</a:t>
            </a:r>
            <a:endParaRPr lang="en-US" sz="3200">
              <a:solidFill>
                <a:srgbClr val="F8FAFB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24" name="Freeform 24"/>
          <p:cNvSpPr/>
          <p:nvPr/>
        </p:nvSpPr>
        <p:spPr>
          <a:xfrm>
            <a:off x="11554808" y="303040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0" y="0"/>
                </a:lnTo>
                <a:lnTo>
                  <a:pt x="712020" y="657648"/>
                </a:lnTo>
                <a:lnTo>
                  <a:pt x="0" y="6576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3" name="TextBox 3"/>
          <p:cNvSpPr txBox="1"/>
          <p:nvPr/>
        </p:nvSpPr>
        <p:spPr>
          <a:xfrm>
            <a:off x="9569876" y="381051"/>
            <a:ext cx="2201036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LIVES</a:t>
            </a:r>
            <a:endParaRPr lang="en-US" sz="330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450563" y="1404263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29459" y="2347211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79278" y="-1750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855046" y="1549190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60552" y="212894"/>
            <a:ext cx="1336296" cy="1336296"/>
          </a:xfrm>
          <a:custGeom>
            <a:avLst/>
            <a:gdLst/>
            <a:ahLst/>
            <a:cxnLst/>
            <a:rect l="l" t="t" r="r" b="b"/>
            <a:pathLst>
              <a:path w="1336296" h="1336296">
                <a:moveTo>
                  <a:pt x="0" y="0"/>
                </a:moveTo>
                <a:lnTo>
                  <a:pt x="1336296" y="0"/>
                </a:lnTo>
                <a:lnTo>
                  <a:pt x="1336296" y="1336296"/>
                </a:lnTo>
                <a:lnTo>
                  <a:pt x="0" y="13362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8795" y="1028700"/>
            <a:ext cx="6017153" cy="3008724"/>
          </a:xfrm>
          <a:custGeom>
            <a:avLst/>
            <a:gdLst/>
            <a:ahLst/>
            <a:cxnLst/>
            <a:rect l="l" t="t" r="r" b="b"/>
            <a:pathLst>
              <a:path w="6017153" h="3008724">
                <a:moveTo>
                  <a:pt x="0" y="0"/>
                </a:moveTo>
                <a:lnTo>
                  <a:pt x="6017153" y="0"/>
                </a:lnTo>
                <a:lnTo>
                  <a:pt x="6017153" y="3008724"/>
                </a:lnTo>
                <a:lnTo>
                  <a:pt x="0" y="3008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8327945" y="8241511"/>
            <a:ext cx="1632119" cy="1045782"/>
          </a:xfrm>
          <a:custGeom>
            <a:avLst/>
            <a:gdLst/>
            <a:ahLst/>
            <a:cxnLst/>
            <a:rect l="l" t="t" r="r" b="b"/>
            <a:pathLst>
              <a:path w="1632119" h="1045782">
                <a:moveTo>
                  <a:pt x="0" y="0"/>
                </a:moveTo>
                <a:lnTo>
                  <a:pt x="1632120" y="0"/>
                </a:lnTo>
                <a:lnTo>
                  <a:pt x="1632120" y="1045782"/>
                </a:lnTo>
                <a:lnTo>
                  <a:pt x="0" y="10457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9932332"/>
            <a:ext cx="19287394" cy="356402"/>
            <a:chOff x="0" y="0"/>
            <a:chExt cx="25716525" cy="4752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610821" cy="475203"/>
            </a:xfrm>
            <a:custGeom>
              <a:avLst/>
              <a:gdLst/>
              <a:ahLst/>
              <a:cxnLst/>
              <a:rect l="l" t="t" r="r" b="b"/>
              <a:pathLst>
                <a:path w="5610821" h="475203">
                  <a:moveTo>
                    <a:pt x="0" y="0"/>
                  </a:moveTo>
                  <a:lnTo>
                    <a:pt x="5610821" y="0"/>
                  </a:lnTo>
                  <a:lnTo>
                    <a:pt x="5610821" y="475203"/>
                  </a:lnTo>
                  <a:lnTo>
                    <a:pt x="0" y="4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5610740" y="0"/>
              <a:ext cx="5610821" cy="475203"/>
            </a:xfrm>
            <a:custGeom>
              <a:avLst/>
              <a:gdLst/>
              <a:ahLst/>
              <a:cxnLst/>
              <a:rect l="l" t="t" r="r" b="b"/>
              <a:pathLst>
                <a:path w="5610821" h="475203">
                  <a:moveTo>
                    <a:pt x="0" y="0"/>
                  </a:moveTo>
                  <a:lnTo>
                    <a:pt x="5610822" y="0"/>
                  </a:lnTo>
                  <a:lnTo>
                    <a:pt x="5610822" y="475203"/>
                  </a:lnTo>
                  <a:lnTo>
                    <a:pt x="0" y="4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1044322" y="0"/>
              <a:ext cx="5610821" cy="475203"/>
            </a:xfrm>
            <a:custGeom>
              <a:avLst/>
              <a:gdLst/>
              <a:ahLst/>
              <a:cxnLst/>
              <a:rect l="l" t="t" r="r" b="b"/>
              <a:pathLst>
                <a:path w="5610821" h="475203">
                  <a:moveTo>
                    <a:pt x="0" y="0"/>
                  </a:moveTo>
                  <a:lnTo>
                    <a:pt x="5610822" y="0"/>
                  </a:lnTo>
                  <a:lnTo>
                    <a:pt x="5610822" y="475203"/>
                  </a:lnTo>
                  <a:lnTo>
                    <a:pt x="0" y="4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6655144" y="0"/>
              <a:ext cx="5610821" cy="475203"/>
            </a:xfrm>
            <a:custGeom>
              <a:avLst/>
              <a:gdLst/>
              <a:ahLst/>
              <a:cxnLst/>
              <a:rect l="l" t="t" r="r" b="b"/>
              <a:pathLst>
                <a:path w="5610821" h="475203">
                  <a:moveTo>
                    <a:pt x="0" y="0"/>
                  </a:moveTo>
                  <a:lnTo>
                    <a:pt x="5610821" y="0"/>
                  </a:lnTo>
                  <a:lnTo>
                    <a:pt x="5610821" y="475203"/>
                  </a:lnTo>
                  <a:lnTo>
                    <a:pt x="0" y="4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20105704" y="0"/>
              <a:ext cx="5610821" cy="475203"/>
            </a:xfrm>
            <a:custGeom>
              <a:avLst/>
              <a:gdLst/>
              <a:ahLst/>
              <a:cxnLst/>
              <a:rect l="l" t="t" r="r" b="b"/>
              <a:pathLst>
                <a:path w="5610821" h="475203">
                  <a:moveTo>
                    <a:pt x="0" y="0"/>
                  </a:moveTo>
                  <a:lnTo>
                    <a:pt x="5610821" y="0"/>
                  </a:lnTo>
                  <a:lnTo>
                    <a:pt x="5610821" y="475203"/>
                  </a:lnTo>
                  <a:lnTo>
                    <a:pt x="0" y="4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13333514" y="1232383"/>
            <a:ext cx="2180022" cy="633614"/>
          </a:xfrm>
          <a:custGeom>
            <a:avLst/>
            <a:gdLst/>
            <a:ahLst/>
            <a:cxnLst/>
            <a:rect l="l" t="t" r="r" b="b"/>
            <a:pathLst>
              <a:path w="2180022" h="633614">
                <a:moveTo>
                  <a:pt x="0" y="0"/>
                </a:moveTo>
                <a:lnTo>
                  <a:pt x="2180022" y="0"/>
                </a:lnTo>
                <a:lnTo>
                  <a:pt x="2180022" y="633614"/>
                </a:lnTo>
                <a:lnTo>
                  <a:pt x="0" y="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590100" y="1220366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0" y="0"/>
                </a:lnTo>
                <a:lnTo>
                  <a:pt x="712020" y="657648"/>
                </a:lnTo>
                <a:lnTo>
                  <a:pt x="0" y="6576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590100" y="2006370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0" y="0"/>
                </a:lnTo>
                <a:lnTo>
                  <a:pt x="712020" y="657648"/>
                </a:lnTo>
                <a:lnTo>
                  <a:pt x="0" y="6576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590100" y="2787843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0" y="0"/>
                </a:lnTo>
                <a:lnTo>
                  <a:pt x="712020" y="657648"/>
                </a:lnTo>
                <a:lnTo>
                  <a:pt x="0" y="6576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6633361" y="3554650"/>
            <a:ext cx="482774" cy="482774"/>
            <a:chOff x="0" y="0"/>
            <a:chExt cx="643699" cy="64369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43636" cy="643636"/>
            </a:xfrm>
            <a:custGeom>
              <a:avLst/>
              <a:gdLst/>
              <a:ahLst/>
              <a:cxnLst/>
              <a:rect l="l" t="t" r="r" b="b"/>
              <a:pathLst>
                <a:path w="643636" h="643636">
                  <a:moveTo>
                    <a:pt x="402717" y="241681"/>
                  </a:moveTo>
                  <a:lnTo>
                    <a:pt x="402717" y="402082"/>
                  </a:lnTo>
                  <a:lnTo>
                    <a:pt x="241554" y="402082"/>
                  </a:lnTo>
                  <a:lnTo>
                    <a:pt x="241554" y="241681"/>
                  </a:lnTo>
                  <a:close/>
                  <a:moveTo>
                    <a:pt x="241554" y="0"/>
                  </a:moveTo>
                  <a:lnTo>
                    <a:pt x="241554" y="80518"/>
                  </a:lnTo>
                  <a:lnTo>
                    <a:pt x="161036" y="80518"/>
                  </a:lnTo>
                  <a:lnTo>
                    <a:pt x="161036" y="161036"/>
                  </a:lnTo>
                  <a:lnTo>
                    <a:pt x="80518" y="161036"/>
                  </a:lnTo>
                  <a:lnTo>
                    <a:pt x="80518" y="241554"/>
                  </a:lnTo>
                  <a:lnTo>
                    <a:pt x="0" y="241554"/>
                  </a:lnTo>
                  <a:lnTo>
                    <a:pt x="0" y="402082"/>
                  </a:lnTo>
                  <a:lnTo>
                    <a:pt x="80518" y="402082"/>
                  </a:lnTo>
                  <a:lnTo>
                    <a:pt x="80518" y="482600"/>
                  </a:lnTo>
                  <a:lnTo>
                    <a:pt x="161036" y="482600"/>
                  </a:lnTo>
                  <a:lnTo>
                    <a:pt x="161036" y="563118"/>
                  </a:lnTo>
                  <a:lnTo>
                    <a:pt x="241554" y="563118"/>
                  </a:lnTo>
                  <a:lnTo>
                    <a:pt x="241554" y="643636"/>
                  </a:lnTo>
                  <a:lnTo>
                    <a:pt x="402717" y="643636"/>
                  </a:lnTo>
                  <a:lnTo>
                    <a:pt x="402717" y="563118"/>
                  </a:lnTo>
                  <a:lnTo>
                    <a:pt x="483235" y="563118"/>
                  </a:lnTo>
                  <a:lnTo>
                    <a:pt x="483235" y="482600"/>
                  </a:lnTo>
                  <a:lnTo>
                    <a:pt x="563118" y="482600"/>
                  </a:lnTo>
                  <a:lnTo>
                    <a:pt x="563118" y="402082"/>
                  </a:lnTo>
                  <a:lnTo>
                    <a:pt x="643636" y="402082"/>
                  </a:lnTo>
                  <a:lnTo>
                    <a:pt x="643636" y="241681"/>
                  </a:lnTo>
                  <a:lnTo>
                    <a:pt x="563118" y="241681"/>
                  </a:lnTo>
                  <a:lnTo>
                    <a:pt x="563118" y="161036"/>
                  </a:lnTo>
                  <a:lnTo>
                    <a:pt x="483235" y="161036"/>
                  </a:lnTo>
                  <a:lnTo>
                    <a:pt x="483235" y="80518"/>
                  </a:lnTo>
                  <a:lnTo>
                    <a:pt x="402717" y="80518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44F6A5">
                <a:alpha val="86667"/>
              </a:srgbClr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9433052" y="6260717"/>
            <a:ext cx="482774" cy="482774"/>
            <a:chOff x="0" y="0"/>
            <a:chExt cx="643699" cy="64369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43636" cy="643636"/>
            </a:xfrm>
            <a:custGeom>
              <a:avLst/>
              <a:gdLst/>
              <a:ahLst/>
              <a:cxnLst/>
              <a:rect l="l" t="t" r="r" b="b"/>
              <a:pathLst>
                <a:path w="643636" h="643636">
                  <a:moveTo>
                    <a:pt x="402717" y="241681"/>
                  </a:moveTo>
                  <a:lnTo>
                    <a:pt x="402717" y="402082"/>
                  </a:lnTo>
                  <a:lnTo>
                    <a:pt x="241554" y="402082"/>
                  </a:lnTo>
                  <a:lnTo>
                    <a:pt x="241554" y="241681"/>
                  </a:lnTo>
                  <a:close/>
                  <a:moveTo>
                    <a:pt x="241554" y="0"/>
                  </a:moveTo>
                  <a:lnTo>
                    <a:pt x="241554" y="80518"/>
                  </a:lnTo>
                  <a:lnTo>
                    <a:pt x="161036" y="80518"/>
                  </a:lnTo>
                  <a:lnTo>
                    <a:pt x="161036" y="161036"/>
                  </a:lnTo>
                  <a:lnTo>
                    <a:pt x="80518" y="161036"/>
                  </a:lnTo>
                  <a:lnTo>
                    <a:pt x="80518" y="241554"/>
                  </a:lnTo>
                  <a:lnTo>
                    <a:pt x="0" y="241554"/>
                  </a:lnTo>
                  <a:lnTo>
                    <a:pt x="0" y="402082"/>
                  </a:lnTo>
                  <a:lnTo>
                    <a:pt x="80518" y="402082"/>
                  </a:lnTo>
                  <a:lnTo>
                    <a:pt x="80518" y="482600"/>
                  </a:lnTo>
                  <a:lnTo>
                    <a:pt x="161036" y="482600"/>
                  </a:lnTo>
                  <a:lnTo>
                    <a:pt x="161036" y="563118"/>
                  </a:lnTo>
                  <a:lnTo>
                    <a:pt x="241554" y="563118"/>
                  </a:lnTo>
                  <a:lnTo>
                    <a:pt x="241554" y="643636"/>
                  </a:lnTo>
                  <a:lnTo>
                    <a:pt x="402717" y="643636"/>
                  </a:lnTo>
                  <a:lnTo>
                    <a:pt x="402717" y="563118"/>
                  </a:lnTo>
                  <a:lnTo>
                    <a:pt x="483235" y="563118"/>
                  </a:lnTo>
                  <a:lnTo>
                    <a:pt x="483235" y="482600"/>
                  </a:lnTo>
                  <a:lnTo>
                    <a:pt x="563118" y="482600"/>
                  </a:lnTo>
                  <a:lnTo>
                    <a:pt x="563118" y="402082"/>
                  </a:lnTo>
                  <a:lnTo>
                    <a:pt x="643636" y="402082"/>
                  </a:lnTo>
                  <a:lnTo>
                    <a:pt x="643636" y="241681"/>
                  </a:lnTo>
                  <a:lnTo>
                    <a:pt x="563118" y="241681"/>
                  </a:lnTo>
                  <a:lnTo>
                    <a:pt x="563118" y="161036"/>
                  </a:lnTo>
                  <a:lnTo>
                    <a:pt x="483235" y="161036"/>
                  </a:lnTo>
                  <a:lnTo>
                    <a:pt x="483235" y="80518"/>
                  </a:lnTo>
                  <a:lnTo>
                    <a:pt x="402717" y="80518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44F6A5">
                <a:alpha val="86667"/>
              </a:srgbClr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1072034" y="3554650"/>
            <a:ext cx="482774" cy="482774"/>
            <a:chOff x="0" y="0"/>
            <a:chExt cx="643699" cy="64369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43636" cy="643636"/>
            </a:xfrm>
            <a:custGeom>
              <a:avLst/>
              <a:gdLst/>
              <a:ahLst/>
              <a:cxnLst/>
              <a:rect l="l" t="t" r="r" b="b"/>
              <a:pathLst>
                <a:path w="643636" h="643636">
                  <a:moveTo>
                    <a:pt x="402717" y="241681"/>
                  </a:moveTo>
                  <a:lnTo>
                    <a:pt x="402717" y="402082"/>
                  </a:lnTo>
                  <a:lnTo>
                    <a:pt x="241554" y="402082"/>
                  </a:lnTo>
                  <a:lnTo>
                    <a:pt x="241554" y="241681"/>
                  </a:lnTo>
                  <a:close/>
                  <a:moveTo>
                    <a:pt x="241554" y="0"/>
                  </a:moveTo>
                  <a:lnTo>
                    <a:pt x="241554" y="80518"/>
                  </a:lnTo>
                  <a:lnTo>
                    <a:pt x="161036" y="80518"/>
                  </a:lnTo>
                  <a:lnTo>
                    <a:pt x="161036" y="161036"/>
                  </a:lnTo>
                  <a:lnTo>
                    <a:pt x="80518" y="161036"/>
                  </a:lnTo>
                  <a:lnTo>
                    <a:pt x="80518" y="241554"/>
                  </a:lnTo>
                  <a:lnTo>
                    <a:pt x="0" y="241554"/>
                  </a:lnTo>
                  <a:lnTo>
                    <a:pt x="0" y="402082"/>
                  </a:lnTo>
                  <a:lnTo>
                    <a:pt x="80518" y="402082"/>
                  </a:lnTo>
                  <a:lnTo>
                    <a:pt x="80518" y="482600"/>
                  </a:lnTo>
                  <a:lnTo>
                    <a:pt x="161036" y="482600"/>
                  </a:lnTo>
                  <a:lnTo>
                    <a:pt x="161036" y="563118"/>
                  </a:lnTo>
                  <a:lnTo>
                    <a:pt x="241554" y="563118"/>
                  </a:lnTo>
                  <a:lnTo>
                    <a:pt x="241554" y="643636"/>
                  </a:lnTo>
                  <a:lnTo>
                    <a:pt x="402717" y="643636"/>
                  </a:lnTo>
                  <a:lnTo>
                    <a:pt x="402717" y="563118"/>
                  </a:lnTo>
                  <a:lnTo>
                    <a:pt x="483235" y="563118"/>
                  </a:lnTo>
                  <a:lnTo>
                    <a:pt x="483235" y="482600"/>
                  </a:lnTo>
                  <a:lnTo>
                    <a:pt x="563118" y="482600"/>
                  </a:lnTo>
                  <a:lnTo>
                    <a:pt x="563118" y="402082"/>
                  </a:lnTo>
                  <a:lnTo>
                    <a:pt x="643636" y="402082"/>
                  </a:lnTo>
                  <a:lnTo>
                    <a:pt x="643636" y="241681"/>
                  </a:lnTo>
                  <a:lnTo>
                    <a:pt x="563118" y="241681"/>
                  </a:lnTo>
                  <a:lnTo>
                    <a:pt x="563118" y="161036"/>
                  </a:lnTo>
                  <a:lnTo>
                    <a:pt x="483235" y="161036"/>
                  </a:lnTo>
                  <a:lnTo>
                    <a:pt x="483235" y="80518"/>
                  </a:lnTo>
                  <a:lnTo>
                    <a:pt x="402717" y="80518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44F6A5">
                <a:alpha val="86667"/>
              </a:srgbClr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7770879" y="4396736"/>
            <a:ext cx="482774" cy="482774"/>
            <a:chOff x="0" y="0"/>
            <a:chExt cx="643699" cy="64369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43636" cy="643636"/>
            </a:xfrm>
            <a:custGeom>
              <a:avLst/>
              <a:gdLst/>
              <a:ahLst/>
              <a:cxnLst/>
              <a:rect l="l" t="t" r="r" b="b"/>
              <a:pathLst>
                <a:path w="643636" h="643636">
                  <a:moveTo>
                    <a:pt x="402717" y="241681"/>
                  </a:moveTo>
                  <a:lnTo>
                    <a:pt x="402717" y="402082"/>
                  </a:lnTo>
                  <a:lnTo>
                    <a:pt x="241554" y="402082"/>
                  </a:lnTo>
                  <a:lnTo>
                    <a:pt x="241554" y="241681"/>
                  </a:lnTo>
                  <a:close/>
                  <a:moveTo>
                    <a:pt x="241554" y="0"/>
                  </a:moveTo>
                  <a:lnTo>
                    <a:pt x="241554" y="80518"/>
                  </a:lnTo>
                  <a:lnTo>
                    <a:pt x="161036" y="80518"/>
                  </a:lnTo>
                  <a:lnTo>
                    <a:pt x="161036" y="161036"/>
                  </a:lnTo>
                  <a:lnTo>
                    <a:pt x="80518" y="161036"/>
                  </a:lnTo>
                  <a:lnTo>
                    <a:pt x="80518" y="241554"/>
                  </a:lnTo>
                  <a:lnTo>
                    <a:pt x="0" y="241554"/>
                  </a:lnTo>
                  <a:lnTo>
                    <a:pt x="0" y="402082"/>
                  </a:lnTo>
                  <a:lnTo>
                    <a:pt x="80518" y="402082"/>
                  </a:lnTo>
                  <a:lnTo>
                    <a:pt x="80518" y="482600"/>
                  </a:lnTo>
                  <a:lnTo>
                    <a:pt x="161036" y="482600"/>
                  </a:lnTo>
                  <a:lnTo>
                    <a:pt x="161036" y="563118"/>
                  </a:lnTo>
                  <a:lnTo>
                    <a:pt x="241554" y="563118"/>
                  </a:lnTo>
                  <a:lnTo>
                    <a:pt x="241554" y="643636"/>
                  </a:lnTo>
                  <a:lnTo>
                    <a:pt x="402717" y="643636"/>
                  </a:lnTo>
                  <a:lnTo>
                    <a:pt x="402717" y="563118"/>
                  </a:lnTo>
                  <a:lnTo>
                    <a:pt x="483235" y="563118"/>
                  </a:lnTo>
                  <a:lnTo>
                    <a:pt x="483235" y="482600"/>
                  </a:lnTo>
                  <a:lnTo>
                    <a:pt x="563118" y="482600"/>
                  </a:lnTo>
                  <a:lnTo>
                    <a:pt x="563118" y="402082"/>
                  </a:lnTo>
                  <a:lnTo>
                    <a:pt x="643636" y="402082"/>
                  </a:lnTo>
                  <a:lnTo>
                    <a:pt x="643636" y="241681"/>
                  </a:lnTo>
                  <a:lnTo>
                    <a:pt x="563118" y="241681"/>
                  </a:lnTo>
                  <a:lnTo>
                    <a:pt x="563118" y="161036"/>
                  </a:lnTo>
                  <a:lnTo>
                    <a:pt x="483235" y="161036"/>
                  </a:lnTo>
                  <a:lnTo>
                    <a:pt x="483235" y="80518"/>
                  </a:lnTo>
                  <a:lnTo>
                    <a:pt x="402717" y="80518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44F6A5">
                <a:alpha val="86667"/>
              </a:srgbClr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8283242" y="6260717"/>
            <a:ext cx="482774" cy="482774"/>
            <a:chOff x="0" y="0"/>
            <a:chExt cx="643699" cy="64369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43636" cy="643636"/>
            </a:xfrm>
            <a:custGeom>
              <a:avLst/>
              <a:gdLst/>
              <a:ahLst/>
              <a:cxnLst/>
              <a:rect l="l" t="t" r="r" b="b"/>
              <a:pathLst>
                <a:path w="643636" h="643636">
                  <a:moveTo>
                    <a:pt x="402717" y="241681"/>
                  </a:moveTo>
                  <a:lnTo>
                    <a:pt x="402717" y="402082"/>
                  </a:lnTo>
                  <a:lnTo>
                    <a:pt x="241554" y="402082"/>
                  </a:lnTo>
                  <a:lnTo>
                    <a:pt x="241554" y="241681"/>
                  </a:lnTo>
                  <a:close/>
                  <a:moveTo>
                    <a:pt x="241554" y="0"/>
                  </a:moveTo>
                  <a:lnTo>
                    <a:pt x="241554" y="80518"/>
                  </a:lnTo>
                  <a:lnTo>
                    <a:pt x="161036" y="80518"/>
                  </a:lnTo>
                  <a:lnTo>
                    <a:pt x="161036" y="161036"/>
                  </a:lnTo>
                  <a:lnTo>
                    <a:pt x="80518" y="161036"/>
                  </a:lnTo>
                  <a:lnTo>
                    <a:pt x="80518" y="241554"/>
                  </a:lnTo>
                  <a:lnTo>
                    <a:pt x="0" y="241554"/>
                  </a:lnTo>
                  <a:lnTo>
                    <a:pt x="0" y="402082"/>
                  </a:lnTo>
                  <a:lnTo>
                    <a:pt x="80518" y="402082"/>
                  </a:lnTo>
                  <a:lnTo>
                    <a:pt x="80518" y="482600"/>
                  </a:lnTo>
                  <a:lnTo>
                    <a:pt x="161036" y="482600"/>
                  </a:lnTo>
                  <a:lnTo>
                    <a:pt x="161036" y="563118"/>
                  </a:lnTo>
                  <a:lnTo>
                    <a:pt x="241554" y="563118"/>
                  </a:lnTo>
                  <a:lnTo>
                    <a:pt x="241554" y="643636"/>
                  </a:lnTo>
                  <a:lnTo>
                    <a:pt x="402717" y="643636"/>
                  </a:lnTo>
                  <a:lnTo>
                    <a:pt x="402717" y="563118"/>
                  </a:lnTo>
                  <a:lnTo>
                    <a:pt x="483235" y="563118"/>
                  </a:lnTo>
                  <a:lnTo>
                    <a:pt x="483235" y="482600"/>
                  </a:lnTo>
                  <a:lnTo>
                    <a:pt x="563118" y="482600"/>
                  </a:lnTo>
                  <a:lnTo>
                    <a:pt x="563118" y="402082"/>
                  </a:lnTo>
                  <a:lnTo>
                    <a:pt x="643636" y="402082"/>
                  </a:lnTo>
                  <a:lnTo>
                    <a:pt x="643636" y="241681"/>
                  </a:lnTo>
                  <a:lnTo>
                    <a:pt x="563118" y="241681"/>
                  </a:lnTo>
                  <a:lnTo>
                    <a:pt x="563118" y="161036"/>
                  </a:lnTo>
                  <a:lnTo>
                    <a:pt x="483235" y="161036"/>
                  </a:lnTo>
                  <a:lnTo>
                    <a:pt x="483235" y="80518"/>
                  </a:lnTo>
                  <a:lnTo>
                    <a:pt x="402717" y="80518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44F6A5">
                <a:alpha val="86667"/>
              </a:srgbClr>
            </a:solidFill>
          </p:spPr>
        </p:sp>
      </p:grpSp>
      <p:sp>
        <p:nvSpPr>
          <p:cNvPr id="31" name="Freeform 31"/>
          <p:cNvSpPr/>
          <p:nvPr/>
        </p:nvSpPr>
        <p:spPr>
          <a:xfrm>
            <a:off x="6874748" y="4301406"/>
            <a:ext cx="578104" cy="578104"/>
          </a:xfrm>
          <a:custGeom>
            <a:avLst/>
            <a:gdLst/>
            <a:ahLst/>
            <a:cxnLst/>
            <a:rect l="l" t="t" r="r" b="b"/>
            <a:pathLst>
              <a:path w="578104" h="578104">
                <a:moveTo>
                  <a:pt x="0" y="0"/>
                </a:moveTo>
                <a:lnTo>
                  <a:pt x="578104" y="0"/>
                </a:lnTo>
                <a:lnTo>
                  <a:pt x="578104" y="578104"/>
                </a:lnTo>
                <a:lnTo>
                  <a:pt x="0" y="5781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7714006" y="5241460"/>
            <a:ext cx="578104" cy="578104"/>
          </a:xfrm>
          <a:custGeom>
            <a:avLst/>
            <a:gdLst/>
            <a:ahLst/>
            <a:cxnLst/>
            <a:rect l="l" t="t" r="r" b="b"/>
            <a:pathLst>
              <a:path w="578104" h="578104">
                <a:moveTo>
                  <a:pt x="0" y="0"/>
                </a:moveTo>
                <a:lnTo>
                  <a:pt x="578104" y="0"/>
                </a:lnTo>
                <a:lnTo>
                  <a:pt x="578104" y="578104"/>
                </a:lnTo>
                <a:lnTo>
                  <a:pt x="0" y="5781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8815985" y="5682613"/>
            <a:ext cx="578104" cy="578104"/>
          </a:xfrm>
          <a:custGeom>
            <a:avLst/>
            <a:gdLst/>
            <a:ahLst/>
            <a:cxnLst/>
            <a:rect l="l" t="t" r="r" b="b"/>
            <a:pathLst>
              <a:path w="578104" h="578104">
                <a:moveTo>
                  <a:pt x="0" y="0"/>
                </a:moveTo>
                <a:lnTo>
                  <a:pt x="578104" y="0"/>
                </a:lnTo>
                <a:lnTo>
                  <a:pt x="578104" y="578104"/>
                </a:lnTo>
                <a:lnTo>
                  <a:pt x="0" y="5781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9868161" y="5281061"/>
            <a:ext cx="578104" cy="578104"/>
          </a:xfrm>
          <a:custGeom>
            <a:avLst/>
            <a:gdLst/>
            <a:ahLst/>
            <a:cxnLst/>
            <a:rect l="l" t="t" r="r" b="b"/>
            <a:pathLst>
              <a:path w="578104" h="578104">
                <a:moveTo>
                  <a:pt x="0" y="0"/>
                </a:moveTo>
                <a:lnTo>
                  <a:pt x="578104" y="0"/>
                </a:lnTo>
                <a:lnTo>
                  <a:pt x="578104" y="578104"/>
                </a:lnTo>
                <a:lnTo>
                  <a:pt x="0" y="5781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35" name="Group 35"/>
          <p:cNvGrpSpPr/>
          <p:nvPr/>
        </p:nvGrpSpPr>
        <p:grpSpPr>
          <a:xfrm>
            <a:off x="8815985" y="6743491"/>
            <a:ext cx="482774" cy="482774"/>
            <a:chOff x="0" y="0"/>
            <a:chExt cx="643699" cy="643699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43636" cy="643636"/>
            </a:xfrm>
            <a:custGeom>
              <a:avLst/>
              <a:gdLst/>
              <a:ahLst/>
              <a:cxnLst/>
              <a:rect l="l" t="t" r="r" b="b"/>
              <a:pathLst>
                <a:path w="643636" h="643636">
                  <a:moveTo>
                    <a:pt x="402717" y="241681"/>
                  </a:moveTo>
                  <a:lnTo>
                    <a:pt x="402717" y="402082"/>
                  </a:lnTo>
                  <a:lnTo>
                    <a:pt x="241554" y="402082"/>
                  </a:lnTo>
                  <a:lnTo>
                    <a:pt x="241554" y="241681"/>
                  </a:lnTo>
                  <a:close/>
                  <a:moveTo>
                    <a:pt x="241554" y="0"/>
                  </a:moveTo>
                  <a:lnTo>
                    <a:pt x="241554" y="80518"/>
                  </a:lnTo>
                  <a:lnTo>
                    <a:pt x="161036" y="80518"/>
                  </a:lnTo>
                  <a:lnTo>
                    <a:pt x="161036" y="161036"/>
                  </a:lnTo>
                  <a:lnTo>
                    <a:pt x="80518" y="161036"/>
                  </a:lnTo>
                  <a:lnTo>
                    <a:pt x="80518" y="241554"/>
                  </a:lnTo>
                  <a:lnTo>
                    <a:pt x="0" y="241554"/>
                  </a:lnTo>
                  <a:lnTo>
                    <a:pt x="0" y="402082"/>
                  </a:lnTo>
                  <a:lnTo>
                    <a:pt x="80518" y="402082"/>
                  </a:lnTo>
                  <a:lnTo>
                    <a:pt x="80518" y="482600"/>
                  </a:lnTo>
                  <a:lnTo>
                    <a:pt x="161036" y="482600"/>
                  </a:lnTo>
                  <a:lnTo>
                    <a:pt x="161036" y="563118"/>
                  </a:lnTo>
                  <a:lnTo>
                    <a:pt x="241554" y="563118"/>
                  </a:lnTo>
                  <a:lnTo>
                    <a:pt x="241554" y="643636"/>
                  </a:lnTo>
                  <a:lnTo>
                    <a:pt x="402717" y="643636"/>
                  </a:lnTo>
                  <a:lnTo>
                    <a:pt x="402717" y="563118"/>
                  </a:lnTo>
                  <a:lnTo>
                    <a:pt x="483235" y="563118"/>
                  </a:lnTo>
                  <a:lnTo>
                    <a:pt x="483235" y="482600"/>
                  </a:lnTo>
                  <a:lnTo>
                    <a:pt x="563118" y="482600"/>
                  </a:lnTo>
                  <a:lnTo>
                    <a:pt x="563118" y="402082"/>
                  </a:lnTo>
                  <a:lnTo>
                    <a:pt x="643636" y="402082"/>
                  </a:lnTo>
                  <a:lnTo>
                    <a:pt x="643636" y="241681"/>
                  </a:lnTo>
                  <a:lnTo>
                    <a:pt x="563118" y="241681"/>
                  </a:lnTo>
                  <a:lnTo>
                    <a:pt x="563118" y="161036"/>
                  </a:lnTo>
                  <a:lnTo>
                    <a:pt x="483235" y="161036"/>
                  </a:lnTo>
                  <a:lnTo>
                    <a:pt x="483235" y="80518"/>
                  </a:lnTo>
                  <a:lnTo>
                    <a:pt x="402717" y="80518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44F6A5">
                <a:alpha val="86667"/>
              </a:srgbClr>
            </a:solidFill>
          </p:spPr>
        </p:sp>
      </p:grpSp>
      <p:sp>
        <p:nvSpPr>
          <p:cNvPr id="37" name="Freeform 37"/>
          <p:cNvSpPr/>
          <p:nvPr/>
        </p:nvSpPr>
        <p:spPr>
          <a:xfrm>
            <a:off x="10735317" y="4301406"/>
            <a:ext cx="578104" cy="578104"/>
          </a:xfrm>
          <a:custGeom>
            <a:avLst/>
            <a:gdLst/>
            <a:ahLst/>
            <a:cxnLst/>
            <a:rect l="l" t="t" r="r" b="b"/>
            <a:pathLst>
              <a:path w="578104" h="578104">
                <a:moveTo>
                  <a:pt x="0" y="0"/>
                </a:moveTo>
                <a:lnTo>
                  <a:pt x="578104" y="0"/>
                </a:lnTo>
                <a:lnTo>
                  <a:pt x="578104" y="578104"/>
                </a:lnTo>
                <a:lnTo>
                  <a:pt x="0" y="5781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38" name="Group 38"/>
          <p:cNvGrpSpPr/>
          <p:nvPr/>
        </p:nvGrpSpPr>
        <p:grpSpPr>
          <a:xfrm>
            <a:off x="9963491" y="4396736"/>
            <a:ext cx="482774" cy="482774"/>
            <a:chOff x="0" y="0"/>
            <a:chExt cx="643699" cy="64369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43636" cy="643636"/>
            </a:xfrm>
            <a:custGeom>
              <a:avLst/>
              <a:gdLst/>
              <a:ahLst/>
              <a:cxnLst/>
              <a:rect l="l" t="t" r="r" b="b"/>
              <a:pathLst>
                <a:path w="643636" h="643636">
                  <a:moveTo>
                    <a:pt x="402717" y="241681"/>
                  </a:moveTo>
                  <a:lnTo>
                    <a:pt x="402717" y="402082"/>
                  </a:lnTo>
                  <a:lnTo>
                    <a:pt x="241554" y="402082"/>
                  </a:lnTo>
                  <a:lnTo>
                    <a:pt x="241554" y="241681"/>
                  </a:lnTo>
                  <a:close/>
                  <a:moveTo>
                    <a:pt x="241554" y="0"/>
                  </a:moveTo>
                  <a:lnTo>
                    <a:pt x="241554" y="80518"/>
                  </a:lnTo>
                  <a:lnTo>
                    <a:pt x="161036" y="80518"/>
                  </a:lnTo>
                  <a:lnTo>
                    <a:pt x="161036" y="161036"/>
                  </a:lnTo>
                  <a:lnTo>
                    <a:pt x="80518" y="161036"/>
                  </a:lnTo>
                  <a:lnTo>
                    <a:pt x="80518" y="241554"/>
                  </a:lnTo>
                  <a:lnTo>
                    <a:pt x="0" y="241554"/>
                  </a:lnTo>
                  <a:lnTo>
                    <a:pt x="0" y="402082"/>
                  </a:lnTo>
                  <a:lnTo>
                    <a:pt x="80518" y="402082"/>
                  </a:lnTo>
                  <a:lnTo>
                    <a:pt x="80518" y="482600"/>
                  </a:lnTo>
                  <a:lnTo>
                    <a:pt x="161036" y="482600"/>
                  </a:lnTo>
                  <a:lnTo>
                    <a:pt x="161036" y="563118"/>
                  </a:lnTo>
                  <a:lnTo>
                    <a:pt x="241554" y="563118"/>
                  </a:lnTo>
                  <a:lnTo>
                    <a:pt x="241554" y="643636"/>
                  </a:lnTo>
                  <a:lnTo>
                    <a:pt x="402717" y="643636"/>
                  </a:lnTo>
                  <a:lnTo>
                    <a:pt x="402717" y="563118"/>
                  </a:lnTo>
                  <a:lnTo>
                    <a:pt x="483235" y="563118"/>
                  </a:lnTo>
                  <a:lnTo>
                    <a:pt x="483235" y="482600"/>
                  </a:lnTo>
                  <a:lnTo>
                    <a:pt x="563118" y="482600"/>
                  </a:lnTo>
                  <a:lnTo>
                    <a:pt x="563118" y="402082"/>
                  </a:lnTo>
                  <a:lnTo>
                    <a:pt x="643636" y="402082"/>
                  </a:lnTo>
                  <a:lnTo>
                    <a:pt x="643636" y="241681"/>
                  </a:lnTo>
                  <a:lnTo>
                    <a:pt x="563118" y="241681"/>
                  </a:lnTo>
                  <a:lnTo>
                    <a:pt x="563118" y="161036"/>
                  </a:lnTo>
                  <a:lnTo>
                    <a:pt x="483235" y="161036"/>
                  </a:lnTo>
                  <a:lnTo>
                    <a:pt x="483235" y="80518"/>
                  </a:lnTo>
                  <a:lnTo>
                    <a:pt x="402717" y="80518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44F6A5">
                <a:alpha val="86667"/>
              </a:srgbClr>
            </a:solidFill>
          </p:spPr>
        </p:sp>
      </p:grpSp>
      <p:sp>
        <p:nvSpPr>
          <p:cNvPr id="40" name="TextBox 40"/>
          <p:cNvSpPr txBox="1"/>
          <p:nvPr/>
        </p:nvSpPr>
        <p:spPr>
          <a:xfrm>
            <a:off x="3727155" y="381051"/>
            <a:ext cx="2321640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Score  </a:t>
            </a:r>
            <a:endParaRPr lang="en-US" sz="330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302120" y="381051"/>
            <a:ext cx="2179707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D987"/>
                </a:solidFill>
                <a:latin typeface="Arcade Gamer"/>
                <a:ea typeface="Arcade Gamer"/>
                <a:cs typeface="Arcade Gamer"/>
                <a:sym typeface="Arcade Gamer"/>
              </a:rPr>
              <a:t>1000</a:t>
            </a:r>
            <a:endParaRPr lang="en-US" sz="3300">
              <a:solidFill>
                <a:srgbClr val="00D987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42" name="Freeform 42"/>
          <p:cNvSpPr/>
          <p:nvPr/>
        </p:nvSpPr>
        <p:spPr>
          <a:xfrm>
            <a:off x="11554808" y="303040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0" y="0"/>
                </a:lnTo>
                <a:lnTo>
                  <a:pt x="712020" y="657648"/>
                </a:lnTo>
                <a:lnTo>
                  <a:pt x="0" y="6576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546100" y="175895"/>
            <a:ext cx="19004915" cy="553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0000"/>
                </a:solidFill>
                <a:latin typeface="Arial Rounded MT Bold" panose="020F0704030504030204" charset="0"/>
                <a:ea typeface="Arcade Gamer"/>
                <a:cs typeface="Arial Rounded MT Bold" panose="020F0704030504030204" charset="0"/>
                <a:sym typeface="Arcade Gamer"/>
              </a:rPr>
              <a:t>Brief Historical Background of Science and Technology in the Philippines</a:t>
            </a:r>
            <a:endParaRPr lang="en-US" sz="3600">
              <a:solidFill>
                <a:srgbClr val="FF0000"/>
              </a:solidFill>
              <a:latin typeface="Arial Rounded MT Bold" panose="020F0704030504030204" charset="0"/>
              <a:ea typeface="Arcade Gamer"/>
              <a:cs typeface="Arial Rounded MT Bold" panose="020F0704030504030204" charset="0"/>
              <a:sym typeface="Arcade Gam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8600" y="2247900"/>
            <a:ext cx="17574895" cy="7355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80"/>
              </a:lnSpc>
            </a:pPr>
            <a:endParaRPr dirty="0"/>
          </a:p>
          <a:p>
            <a:pPr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 The early inhabitants of the archipelago had their own belief system and indigenous knowledge system.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Science was observed in the way they interpreted the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movements of heavenly bodies to predict seasons and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climates, and in organizing days into months and years.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Scientific knowledge was observed in the way they planted their crops, in taking care of animals, and for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food production.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They used science in preparing the soil for agricultural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purposes and like any other ancient cultures. They also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discovered the medicinal uses of plants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76200" y="1714500"/>
            <a:ext cx="3965575" cy="825500"/>
            <a:chOff x="1518820" y="-82338"/>
            <a:chExt cx="6172200" cy="1100667"/>
          </a:xfrm>
        </p:grpSpPr>
        <p:sp>
          <p:nvSpPr>
            <p:cNvPr id="9" name="TextBox 9"/>
            <p:cNvSpPr txBox="1"/>
            <p:nvPr/>
          </p:nvSpPr>
          <p:spPr>
            <a:xfrm>
              <a:off x="1518820" y="-82338"/>
              <a:ext cx="6172200" cy="11006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4000">
                  <a:solidFill>
                    <a:srgbClr val="FF0000"/>
                  </a:solidFill>
                  <a:latin typeface="Arial Rounded MT Bold" panose="020F0704030504030204" charset="0"/>
                  <a:ea typeface="Press Start 2P" panose="00000500000000000000"/>
                  <a:cs typeface="Arial Rounded MT Bold" panose="020F0704030504030204" charset="0"/>
                  <a:sym typeface="Press Start 2P" panose="00000500000000000000"/>
                </a:rPr>
                <a:t>Pre-Spanish</a:t>
              </a:r>
              <a:r>
                <a:rPr lang="en-PH" altLang="en-US" sz="4000">
                  <a:solidFill>
                    <a:srgbClr val="FF0000"/>
                  </a:solidFill>
                  <a:latin typeface="Arial Rounded MT Bold" panose="020F0704030504030204" charset="0"/>
                  <a:ea typeface="Press Start 2P" panose="00000500000000000000"/>
                  <a:cs typeface="Arial Rounded MT Bold" panose="020F0704030504030204" charset="0"/>
                  <a:sym typeface="Press Start 2P" panose="00000500000000000000"/>
                </a:rPr>
                <a:t> </a:t>
              </a:r>
              <a:r>
                <a:rPr lang="en-US" sz="4000">
                  <a:solidFill>
                    <a:srgbClr val="FF0000"/>
                  </a:solidFill>
                  <a:latin typeface="Arial Rounded MT Bold" panose="020F0704030504030204" charset="0"/>
                  <a:ea typeface="Press Start 2P" panose="00000500000000000000"/>
                  <a:cs typeface="Arial Rounded MT Bold" panose="020F0704030504030204" charset="0"/>
                  <a:sym typeface="Press Start 2P" panose="00000500000000000000"/>
                </a:rPr>
                <a:t>Philippines</a:t>
              </a:r>
              <a:endParaRPr lang="en-US" sz="400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865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3" name="TextBox 3"/>
          <p:cNvSpPr txBox="1"/>
          <p:nvPr/>
        </p:nvSpPr>
        <p:spPr>
          <a:xfrm>
            <a:off x="2161814" y="2362694"/>
            <a:ext cx="13964372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80"/>
              </a:lnSpc>
            </a:pPr>
            <a:r>
              <a:rPr lang="en-US" sz="14400" dirty="0">
                <a:solidFill>
                  <a:srgbClr val="00D987"/>
                </a:solidFill>
                <a:latin typeface="Pixellet TH" panose="02000503000000000000"/>
                <a:ea typeface="Pixellet TH" panose="02000503000000000000"/>
                <a:cs typeface="Pixellet TH" panose="02000503000000000000"/>
                <a:sym typeface="Pixellet TH" panose="02000503000000000000"/>
              </a:rPr>
              <a:t>GAME OVER</a:t>
            </a:r>
            <a:endParaRPr lang="en-US" sz="14400" dirty="0">
              <a:solidFill>
                <a:srgbClr val="00D987"/>
              </a:solidFill>
              <a:latin typeface="Pixellet TH" panose="02000503000000000000"/>
              <a:ea typeface="Pixellet TH" panose="02000503000000000000"/>
              <a:cs typeface="Pixellet TH" panose="02000503000000000000"/>
              <a:sym typeface="Pixellet TH" panose="02000503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59427" y="426720"/>
            <a:ext cx="2201036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LIVES</a:t>
            </a:r>
            <a:endParaRPr lang="en-US" sz="330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69205" y="426720"/>
            <a:ext cx="2321640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Score  </a:t>
            </a:r>
            <a:endParaRPr lang="en-US" sz="330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41991" y="426720"/>
            <a:ext cx="1384066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D987"/>
                </a:solidFill>
                <a:latin typeface="Arcade Gamer"/>
                <a:ea typeface="Arcade Gamer"/>
                <a:cs typeface="Arcade Gamer"/>
                <a:sym typeface="Arcade Gamer"/>
              </a:rPr>
              <a:t>1000</a:t>
            </a:r>
            <a:endParaRPr lang="en-US" sz="3300">
              <a:solidFill>
                <a:srgbClr val="00D987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12186" y="4619625"/>
            <a:ext cx="946362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8FAFB"/>
                </a:solidFill>
                <a:latin typeface="Arcade Gamer"/>
                <a:ea typeface="Arcade Gamer"/>
                <a:cs typeface="Arcade Gamer"/>
                <a:sym typeface="Arcade Gamer"/>
              </a:rPr>
              <a:t>[PRESS ANY KEY TO RESTART]</a:t>
            </a:r>
            <a:endParaRPr lang="en-US" sz="3200">
              <a:solidFill>
                <a:srgbClr val="F8FAFB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8112449" y="5875674"/>
            <a:ext cx="1681131" cy="840607"/>
          </a:xfrm>
          <a:custGeom>
            <a:avLst/>
            <a:gdLst/>
            <a:ahLst/>
            <a:cxnLst/>
            <a:rect l="l" t="t" r="r" b="b"/>
            <a:pathLst>
              <a:path w="1681131" h="840607">
                <a:moveTo>
                  <a:pt x="0" y="0"/>
                </a:moveTo>
                <a:lnTo>
                  <a:pt x="1681131" y="0"/>
                </a:lnTo>
                <a:lnTo>
                  <a:pt x="1681131" y="840607"/>
                </a:lnTo>
                <a:lnTo>
                  <a:pt x="0" y="840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7985546" y="8638394"/>
            <a:ext cx="1934937" cy="1239813"/>
          </a:xfrm>
          <a:custGeom>
            <a:avLst/>
            <a:gdLst/>
            <a:ahLst/>
            <a:cxnLst/>
            <a:rect l="l" t="t" r="r" b="b"/>
            <a:pathLst>
              <a:path w="1934937" h="1239813">
                <a:moveTo>
                  <a:pt x="0" y="0"/>
                </a:moveTo>
                <a:lnTo>
                  <a:pt x="1934937" y="0"/>
                </a:lnTo>
                <a:lnTo>
                  <a:pt x="1934937" y="1239812"/>
                </a:lnTo>
                <a:lnTo>
                  <a:pt x="0" y="12398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630025" y="5875674"/>
            <a:ext cx="1681131" cy="840607"/>
          </a:xfrm>
          <a:custGeom>
            <a:avLst/>
            <a:gdLst/>
            <a:ahLst/>
            <a:cxnLst/>
            <a:rect l="l" t="t" r="r" b="b"/>
            <a:pathLst>
              <a:path w="1681131" h="840607">
                <a:moveTo>
                  <a:pt x="0" y="0"/>
                </a:moveTo>
                <a:lnTo>
                  <a:pt x="1681131" y="0"/>
                </a:lnTo>
                <a:lnTo>
                  <a:pt x="1681131" y="840607"/>
                </a:lnTo>
                <a:lnTo>
                  <a:pt x="0" y="840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519379" y="5875674"/>
            <a:ext cx="1681131" cy="840607"/>
          </a:xfrm>
          <a:custGeom>
            <a:avLst/>
            <a:gdLst/>
            <a:ahLst/>
            <a:cxnLst/>
            <a:rect l="l" t="t" r="r" b="b"/>
            <a:pathLst>
              <a:path w="1681131" h="840607">
                <a:moveTo>
                  <a:pt x="0" y="0"/>
                </a:moveTo>
                <a:lnTo>
                  <a:pt x="1681131" y="0"/>
                </a:lnTo>
                <a:lnTo>
                  <a:pt x="1681131" y="840607"/>
                </a:lnTo>
                <a:lnTo>
                  <a:pt x="0" y="840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364817" y="512724"/>
            <a:ext cx="19837169" cy="10455728"/>
          </a:xfrm>
          <a:custGeom>
            <a:avLst/>
            <a:gdLst/>
            <a:ahLst/>
            <a:cxnLst/>
            <a:rect l="l" t="t" r="r" b="b"/>
            <a:pathLst>
              <a:path w="19837169" h="10455728">
                <a:moveTo>
                  <a:pt x="0" y="0"/>
                </a:moveTo>
                <a:lnTo>
                  <a:pt x="19837169" y="0"/>
                </a:lnTo>
                <a:lnTo>
                  <a:pt x="19837169" y="10455728"/>
                </a:lnTo>
                <a:lnTo>
                  <a:pt x="0" y="10455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650660" y="4667650"/>
            <a:ext cx="2548700" cy="3256656"/>
          </a:xfrm>
          <a:custGeom>
            <a:avLst/>
            <a:gdLst/>
            <a:ahLst/>
            <a:cxnLst/>
            <a:rect l="l" t="t" r="r" b="b"/>
            <a:pathLst>
              <a:path w="2548700" h="3256656">
                <a:moveTo>
                  <a:pt x="0" y="0"/>
                </a:moveTo>
                <a:lnTo>
                  <a:pt x="2548700" y="0"/>
                </a:lnTo>
                <a:lnTo>
                  <a:pt x="2548700" y="3256656"/>
                </a:lnTo>
                <a:lnTo>
                  <a:pt x="0" y="325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212653" y="2386558"/>
            <a:ext cx="1898322" cy="578098"/>
            <a:chOff x="0" y="0"/>
            <a:chExt cx="2531096" cy="770797"/>
          </a:xfrm>
        </p:grpSpPr>
        <p:sp>
          <p:nvSpPr>
            <p:cNvPr id="15" name="Freeform 15"/>
            <p:cNvSpPr/>
            <p:nvPr/>
          </p:nvSpPr>
          <p:spPr>
            <a:xfrm>
              <a:off x="127" y="0"/>
              <a:ext cx="2530856" cy="770636"/>
            </a:xfrm>
            <a:custGeom>
              <a:avLst/>
              <a:gdLst/>
              <a:ahLst/>
              <a:cxnLst/>
              <a:rect l="l" t="t" r="r" b="b"/>
              <a:pathLst>
                <a:path w="2530856" h="770636">
                  <a:moveTo>
                    <a:pt x="878713" y="0"/>
                  </a:moveTo>
                  <a:lnTo>
                    <a:pt x="878713" y="108204"/>
                  </a:lnTo>
                  <a:lnTo>
                    <a:pt x="770636" y="108204"/>
                  </a:lnTo>
                  <a:lnTo>
                    <a:pt x="770636" y="219075"/>
                  </a:lnTo>
                  <a:lnTo>
                    <a:pt x="548894" y="219075"/>
                  </a:lnTo>
                  <a:lnTo>
                    <a:pt x="548894" y="329946"/>
                  </a:lnTo>
                  <a:lnTo>
                    <a:pt x="440690" y="329946"/>
                  </a:lnTo>
                  <a:lnTo>
                    <a:pt x="440690" y="440817"/>
                  </a:lnTo>
                  <a:lnTo>
                    <a:pt x="218948" y="440817"/>
                  </a:lnTo>
                  <a:lnTo>
                    <a:pt x="218948" y="548894"/>
                  </a:lnTo>
                  <a:lnTo>
                    <a:pt x="0" y="548894"/>
                  </a:lnTo>
                  <a:lnTo>
                    <a:pt x="0" y="659765"/>
                  </a:lnTo>
                  <a:lnTo>
                    <a:pt x="329819" y="659765"/>
                  </a:lnTo>
                  <a:lnTo>
                    <a:pt x="329819" y="770636"/>
                  </a:lnTo>
                  <a:lnTo>
                    <a:pt x="989584" y="770636"/>
                  </a:lnTo>
                  <a:lnTo>
                    <a:pt x="989584" y="659765"/>
                  </a:lnTo>
                  <a:lnTo>
                    <a:pt x="878713" y="659765"/>
                  </a:lnTo>
                  <a:lnTo>
                    <a:pt x="878713" y="548894"/>
                  </a:lnTo>
                  <a:lnTo>
                    <a:pt x="770636" y="548894"/>
                  </a:lnTo>
                  <a:lnTo>
                    <a:pt x="770636" y="440817"/>
                  </a:lnTo>
                  <a:lnTo>
                    <a:pt x="1100455" y="440817"/>
                  </a:lnTo>
                  <a:lnTo>
                    <a:pt x="1100455" y="548894"/>
                  </a:lnTo>
                  <a:lnTo>
                    <a:pt x="989584" y="548894"/>
                  </a:lnTo>
                  <a:lnTo>
                    <a:pt x="989584" y="659765"/>
                  </a:lnTo>
                  <a:lnTo>
                    <a:pt x="2530856" y="659765"/>
                  </a:lnTo>
                  <a:lnTo>
                    <a:pt x="2530856" y="548894"/>
                  </a:lnTo>
                  <a:lnTo>
                    <a:pt x="2311908" y="548894"/>
                  </a:lnTo>
                  <a:lnTo>
                    <a:pt x="2311908" y="440817"/>
                  </a:lnTo>
                  <a:lnTo>
                    <a:pt x="1981962" y="440817"/>
                  </a:lnTo>
                  <a:lnTo>
                    <a:pt x="1981962" y="329946"/>
                  </a:lnTo>
                  <a:lnTo>
                    <a:pt x="1760220" y="329946"/>
                  </a:lnTo>
                  <a:lnTo>
                    <a:pt x="1760220" y="219075"/>
                  </a:lnTo>
                  <a:lnTo>
                    <a:pt x="1541272" y="219075"/>
                  </a:lnTo>
                  <a:lnTo>
                    <a:pt x="1541272" y="108204"/>
                  </a:lnTo>
                  <a:lnTo>
                    <a:pt x="1319530" y="108204"/>
                  </a:lnTo>
                  <a:lnTo>
                    <a:pt x="1319530" y="0"/>
                  </a:lnTo>
                  <a:close/>
                </a:path>
              </a:pathLst>
            </a:custGeom>
            <a:solidFill>
              <a:srgbClr val="44F6A5">
                <a:alpha val="86667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3408370" y="450602"/>
            <a:ext cx="1898322" cy="578098"/>
            <a:chOff x="0" y="0"/>
            <a:chExt cx="2531096" cy="770797"/>
          </a:xfrm>
        </p:grpSpPr>
        <p:sp>
          <p:nvSpPr>
            <p:cNvPr id="17" name="Freeform 17"/>
            <p:cNvSpPr/>
            <p:nvPr/>
          </p:nvSpPr>
          <p:spPr>
            <a:xfrm>
              <a:off x="127" y="0"/>
              <a:ext cx="2530856" cy="770636"/>
            </a:xfrm>
            <a:custGeom>
              <a:avLst/>
              <a:gdLst/>
              <a:ahLst/>
              <a:cxnLst/>
              <a:rect l="l" t="t" r="r" b="b"/>
              <a:pathLst>
                <a:path w="2530856" h="770636">
                  <a:moveTo>
                    <a:pt x="878713" y="0"/>
                  </a:moveTo>
                  <a:lnTo>
                    <a:pt x="878713" y="108204"/>
                  </a:lnTo>
                  <a:lnTo>
                    <a:pt x="770636" y="108204"/>
                  </a:lnTo>
                  <a:lnTo>
                    <a:pt x="770636" y="219075"/>
                  </a:lnTo>
                  <a:lnTo>
                    <a:pt x="548894" y="219075"/>
                  </a:lnTo>
                  <a:lnTo>
                    <a:pt x="548894" y="329946"/>
                  </a:lnTo>
                  <a:lnTo>
                    <a:pt x="440690" y="329946"/>
                  </a:lnTo>
                  <a:lnTo>
                    <a:pt x="440690" y="440817"/>
                  </a:lnTo>
                  <a:lnTo>
                    <a:pt x="218948" y="440817"/>
                  </a:lnTo>
                  <a:lnTo>
                    <a:pt x="218948" y="548894"/>
                  </a:lnTo>
                  <a:lnTo>
                    <a:pt x="0" y="548894"/>
                  </a:lnTo>
                  <a:lnTo>
                    <a:pt x="0" y="659765"/>
                  </a:lnTo>
                  <a:lnTo>
                    <a:pt x="329819" y="659765"/>
                  </a:lnTo>
                  <a:lnTo>
                    <a:pt x="329819" y="770636"/>
                  </a:lnTo>
                  <a:lnTo>
                    <a:pt x="989584" y="770636"/>
                  </a:lnTo>
                  <a:lnTo>
                    <a:pt x="989584" y="659765"/>
                  </a:lnTo>
                  <a:lnTo>
                    <a:pt x="878713" y="659765"/>
                  </a:lnTo>
                  <a:lnTo>
                    <a:pt x="878713" y="548894"/>
                  </a:lnTo>
                  <a:lnTo>
                    <a:pt x="770636" y="548894"/>
                  </a:lnTo>
                  <a:lnTo>
                    <a:pt x="770636" y="440817"/>
                  </a:lnTo>
                  <a:lnTo>
                    <a:pt x="1100455" y="440817"/>
                  </a:lnTo>
                  <a:lnTo>
                    <a:pt x="1100455" y="548894"/>
                  </a:lnTo>
                  <a:lnTo>
                    <a:pt x="989584" y="548894"/>
                  </a:lnTo>
                  <a:lnTo>
                    <a:pt x="989584" y="659765"/>
                  </a:lnTo>
                  <a:lnTo>
                    <a:pt x="2530856" y="659765"/>
                  </a:lnTo>
                  <a:lnTo>
                    <a:pt x="2530856" y="548894"/>
                  </a:lnTo>
                  <a:lnTo>
                    <a:pt x="2311908" y="548894"/>
                  </a:lnTo>
                  <a:lnTo>
                    <a:pt x="2311908" y="440817"/>
                  </a:lnTo>
                  <a:lnTo>
                    <a:pt x="1981962" y="440817"/>
                  </a:lnTo>
                  <a:lnTo>
                    <a:pt x="1981962" y="329946"/>
                  </a:lnTo>
                  <a:lnTo>
                    <a:pt x="1760220" y="329946"/>
                  </a:lnTo>
                  <a:lnTo>
                    <a:pt x="1760220" y="219075"/>
                  </a:lnTo>
                  <a:lnTo>
                    <a:pt x="1541272" y="219075"/>
                  </a:lnTo>
                  <a:lnTo>
                    <a:pt x="1541272" y="108204"/>
                  </a:lnTo>
                  <a:lnTo>
                    <a:pt x="1319530" y="108204"/>
                  </a:lnTo>
                  <a:lnTo>
                    <a:pt x="1319530" y="0"/>
                  </a:lnTo>
                  <a:close/>
                </a:path>
              </a:pathLst>
            </a:custGeom>
            <a:solidFill>
              <a:srgbClr val="44F6A5">
                <a:alpha val="86667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412186" y="1291183"/>
            <a:ext cx="1898322" cy="578098"/>
            <a:chOff x="0" y="0"/>
            <a:chExt cx="2531096" cy="770797"/>
          </a:xfrm>
        </p:grpSpPr>
        <p:sp>
          <p:nvSpPr>
            <p:cNvPr id="19" name="Freeform 19"/>
            <p:cNvSpPr/>
            <p:nvPr/>
          </p:nvSpPr>
          <p:spPr>
            <a:xfrm>
              <a:off x="127" y="0"/>
              <a:ext cx="2530856" cy="770636"/>
            </a:xfrm>
            <a:custGeom>
              <a:avLst/>
              <a:gdLst/>
              <a:ahLst/>
              <a:cxnLst/>
              <a:rect l="l" t="t" r="r" b="b"/>
              <a:pathLst>
                <a:path w="2530856" h="770636">
                  <a:moveTo>
                    <a:pt x="878713" y="0"/>
                  </a:moveTo>
                  <a:lnTo>
                    <a:pt x="878713" y="108204"/>
                  </a:lnTo>
                  <a:lnTo>
                    <a:pt x="770636" y="108204"/>
                  </a:lnTo>
                  <a:lnTo>
                    <a:pt x="770636" y="219075"/>
                  </a:lnTo>
                  <a:lnTo>
                    <a:pt x="548894" y="219075"/>
                  </a:lnTo>
                  <a:lnTo>
                    <a:pt x="548894" y="329946"/>
                  </a:lnTo>
                  <a:lnTo>
                    <a:pt x="440690" y="329946"/>
                  </a:lnTo>
                  <a:lnTo>
                    <a:pt x="440690" y="440817"/>
                  </a:lnTo>
                  <a:lnTo>
                    <a:pt x="218948" y="440817"/>
                  </a:lnTo>
                  <a:lnTo>
                    <a:pt x="218948" y="548894"/>
                  </a:lnTo>
                  <a:lnTo>
                    <a:pt x="0" y="548894"/>
                  </a:lnTo>
                  <a:lnTo>
                    <a:pt x="0" y="659765"/>
                  </a:lnTo>
                  <a:lnTo>
                    <a:pt x="329819" y="659765"/>
                  </a:lnTo>
                  <a:lnTo>
                    <a:pt x="329819" y="770636"/>
                  </a:lnTo>
                  <a:lnTo>
                    <a:pt x="989584" y="770636"/>
                  </a:lnTo>
                  <a:lnTo>
                    <a:pt x="989584" y="659765"/>
                  </a:lnTo>
                  <a:lnTo>
                    <a:pt x="878713" y="659765"/>
                  </a:lnTo>
                  <a:lnTo>
                    <a:pt x="878713" y="548894"/>
                  </a:lnTo>
                  <a:lnTo>
                    <a:pt x="770636" y="548894"/>
                  </a:lnTo>
                  <a:lnTo>
                    <a:pt x="770636" y="440817"/>
                  </a:lnTo>
                  <a:lnTo>
                    <a:pt x="1100455" y="440817"/>
                  </a:lnTo>
                  <a:lnTo>
                    <a:pt x="1100455" y="548894"/>
                  </a:lnTo>
                  <a:lnTo>
                    <a:pt x="989584" y="548894"/>
                  </a:lnTo>
                  <a:lnTo>
                    <a:pt x="989584" y="659765"/>
                  </a:lnTo>
                  <a:lnTo>
                    <a:pt x="2530856" y="659765"/>
                  </a:lnTo>
                  <a:lnTo>
                    <a:pt x="2530856" y="548894"/>
                  </a:lnTo>
                  <a:lnTo>
                    <a:pt x="2311908" y="548894"/>
                  </a:lnTo>
                  <a:lnTo>
                    <a:pt x="2311908" y="440817"/>
                  </a:lnTo>
                  <a:lnTo>
                    <a:pt x="1981962" y="440817"/>
                  </a:lnTo>
                  <a:lnTo>
                    <a:pt x="1981962" y="329946"/>
                  </a:lnTo>
                  <a:lnTo>
                    <a:pt x="1760220" y="329946"/>
                  </a:lnTo>
                  <a:lnTo>
                    <a:pt x="1760220" y="219075"/>
                  </a:lnTo>
                  <a:lnTo>
                    <a:pt x="1541272" y="219075"/>
                  </a:lnTo>
                  <a:lnTo>
                    <a:pt x="1541272" y="108204"/>
                  </a:lnTo>
                  <a:lnTo>
                    <a:pt x="1319530" y="108204"/>
                  </a:lnTo>
                  <a:lnTo>
                    <a:pt x="1319530" y="0"/>
                  </a:lnTo>
                  <a:close/>
                </a:path>
              </a:pathLst>
            </a:custGeom>
            <a:solidFill>
              <a:srgbClr val="44F6A5">
                <a:alpha val="86667"/>
              </a:srgbClr>
            </a:solidFill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104700"/>
            <a:ext cx="16192500" cy="8040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47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They developed tools for planting, hunting,</a:t>
            </a:r>
            <a:endParaRPr lang="en-US" sz="475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ctr">
              <a:lnSpc>
                <a:spcPts val="5700"/>
              </a:lnSpc>
            </a:pPr>
            <a:r>
              <a:rPr lang="en-US" sz="47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cooking, and </a:t>
            </a:r>
            <a:r>
              <a:rPr lang="en-US" sz="4750" spc="-1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fishing</a:t>
            </a:r>
            <a:r>
              <a:rPr lang="en-US" sz="47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; for fighting their enemies </a:t>
            </a:r>
            <a:endParaRPr lang="en-US" sz="475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ctr">
              <a:lnSpc>
                <a:spcPts val="5700"/>
              </a:lnSpc>
            </a:pPr>
            <a:r>
              <a:rPr lang="en-US" sz="47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during war or tribal conflicts.</a:t>
            </a:r>
            <a:endParaRPr lang="en-US" sz="475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ctr">
              <a:lnSpc>
                <a:spcPts val="5700"/>
              </a:lnSpc>
            </a:pPr>
            <a:r>
              <a:rPr lang="en-US" sz="47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They also developed technologies in creating </a:t>
            </a:r>
            <a:endParaRPr lang="en-US" sz="475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ctr">
              <a:lnSpc>
                <a:spcPts val="5700"/>
              </a:lnSpc>
            </a:pPr>
            <a:r>
              <a:rPr lang="en-US" sz="47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musical instruments.</a:t>
            </a:r>
            <a:endParaRPr lang="en-US" sz="475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ctr">
              <a:lnSpc>
                <a:spcPts val="5700"/>
              </a:lnSpc>
            </a:pPr>
            <a:r>
              <a:rPr lang="en-US" sz="47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The Metal Age had a significant influence on the </a:t>
            </a:r>
            <a:endParaRPr lang="en-US" sz="475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ctr">
              <a:lnSpc>
                <a:spcPts val="5700"/>
              </a:lnSpc>
            </a:pPr>
            <a:r>
              <a:rPr lang="en-US" sz="47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lives of early Filipinos</a:t>
            </a:r>
            <a:endParaRPr lang="en-US" sz="475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ctr">
              <a:lnSpc>
                <a:spcPts val="5700"/>
              </a:lnSpc>
            </a:pPr>
            <a:r>
              <a:rPr lang="en-US" sz="47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Sophisticated designs of gold and silver jewelry, </a:t>
            </a:r>
            <a:endParaRPr lang="en-US" sz="475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ctr">
              <a:lnSpc>
                <a:spcPts val="5700"/>
              </a:lnSpc>
            </a:pPr>
            <a:r>
              <a:rPr lang="en-US" sz="47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ceramics, and metal tools proved that their</a:t>
            </a:r>
            <a:endParaRPr lang="en-US" sz="475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ctr">
              <a:lnSpc>
                <a:spcPts val="5700"/>
              </a:lnSpc>
            </a:pPr>
            <a:r>
              <a:rPr lang="en-US" sz="47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technological ideas helped in the development of </a:t>
            </a:r>
            <a:endParaRPr lang="en-US" sz="475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ctr">
              <a:lnSpc>
                <a:spcPts val="5700"/>
              </a:lnSpc>
            </a:pPr>
            <a:r>
              <a:rPr lang="en-US" sz="475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different tools.</a:t>
            </a:r>
            <a:endParaRPr lang="en-US" sz="475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-304800" y="876300"/>
            <a:ext cx="5103495" cy="412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400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Spanish Era</a:t>
            </a:r>
            <a:endParaRPr lang="en-US" sz="400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94385" y="1638300"/>
            <a:ext cx="16873220" cy="72929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Spaniards brought with them their own culture and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practices.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They established schools for boys and girls and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introduced the concept of subjects and disciplines.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It was the beginning of formal science and technology in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country, known now as school of science and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technology.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Schools were mandated to teach religion, mathematics,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reading and writing, music, arts, health and sanitation.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(Quinto et al.)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Agriculture was the major livelihood and Filipinos were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trained to use innovative approaches in farming.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255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94080" y="1333500"/>
            <a:ext cx="16499840" cy="779208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760"/>
              </a:lnSpc>
            </a:pPr>
            <a:r>
              <a:rPr lang="en-US" sz="4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Medicine and advanced science were introduced </a:t>
            </a:r>
            <a:endParaRPr lang="en-US" sz="4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760"/>
              </a:lnSpc>
            </a:pPr>
            <a:r>
              <a:rPr lang="en-US" sz="4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in formal colleges and universities established by </a:t>
            </a:r>
            <a:endParaRPr lang="en-US" sz="4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760"/>
              </a:lnSpc>
            </a:pPr>
            <a:r>
              <a:rPr lang="en-US" sz="4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Catholic orders.</a:t>
            </a:r>
            <a:endParaRPr lang="en-US" sz="4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760"/>
              </a:lnSpc>
            </a:pPr>
            <a:r>
              <a:rPr lang="en-US" sz="4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The galleon trade had brought additional </a:t>
            </a:r>
            <a:endParaRPr lang="en-US" sz="4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760"/>
              </a:lnSpc>
            </a:pPr>
            <a:r>
              <a:rPr lang="en-US" sz="4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technology and development in the Philippines.</a:t>
            </a:r>
            <a:endParaRPr lang="en-US" sz="4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760"/>
              </a:lnSpc>
            </a:pPr>
            <a:r>
              <a:rPr lang="en-US" sz="4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Filipino students who were able to study in Europe </a:t>
            </a:r>
            <a:endParaRPr lang="en-US" sz="4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760"/>
              </a:lnSpc>
            </a:pPr>
            <a:r>
              <a:rPr lang="en-US" sz="4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also contributed to the advancement of medicine, </a:t>
            </a:r>
            <a:endParaRPr lang="en-US" sz="4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760"/>
              </a:lnSpc>
            </a:pPr>
            <a:r>
              <a:rPr lang="en-US" sz="4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engineering, arts, music, and literature in the </a:t>
            </a:r>
            <a:endParaRPr lang="en-US" sz="4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5760"/>
              </a:lnSpc>
            </a:pPr>
            <a:r>
              <a:rPr lang="en-US" sz="480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country</a:t>
            </a:r>
            <a:endParaRPr lang="en-US" sz="480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52400" y="1104900"/>
            <a:ext cx="4553585" cy="412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4000">
                <a:solidFill>
                  <a:srgbClr val="FF0000"/>
                </a:solidFill>
                <a:latin typeface="Arial Rounded MT Bold" panose="020F0704030504030204" charset="0"/>
                <a:ea typeface="Press Start 2P" panose="00000500000000000000"/>
                <a:cs typeface="Arial Rounded MT Bold" panose="020F0704030504030204" charset="0"/>
                <a:sym typeface="Press Start 2P" panose="00000500000000000000"/>
              </a:rPr>
              <a:t>American Era</a:t>
            </a:r>
            <a:endParaRPr lang="en-US" sz="4000">
              <a:solidFill>
                <a:srgbClr val="FF0000"/>
              </a:solidFill>
              <a:latin typeface="Arial Rounded MT Bold" panose="020F0704030504030204" charset="0"/>
              <a:ea typeface="Press Start 2P" panose="00000500000000000000"/>
              <a:cs typeface="Arial Rounded MT Bold" panose="020F0704030504030204" charset="0"/>
              <a:sym typeface="Press Start 2P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638300"/>
            <a:ext cx="16674465" cy="828484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Americans established the public education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system, and improved the engineering works and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health conditions of the people.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They reorganized the learning of science and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introduced it in public and private schools. Ex.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Bureau of Government Laboratory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They established a modern research university,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University of the Philippines and Institute of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Science.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They created more public hospitals.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The mineral resources of the country were also 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780"/>
              </a:lnSpc>
            </a:pPr>
            <a:r>
              <a:rPr lang="en-US" sz="398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explored and exploited during the American time</a:t>
            </a:r>
            <a:endParaRPr lang="en-US" sz="398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19150" y="800100"/>
            <a:ext cx="17143095" cy="8135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Transportation and communication systems were 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improved, though not accessible throughout the 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country.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The Protestant church missions in different places in the 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country also brought hospitals and schools to far-flung 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areas.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However, World War II had destabilized the 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development of the country in many ways. Institutions 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and public facilities were turned into ashes, houses 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were burned, and many lives were destroyed.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- Since the establishment of the new republic, the whole 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nation had been focusing on using its limited resources 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4880"/>
              </a:lnSpc>
            </a:pPr>
            <a:r>
              <a:rPr lang="en-US" sz="4070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in improving its science and technological capability</a:t>
            </a:r>
            <a:endParaRPr lang="en-US" sz="4070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50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6495577"/>
            <a:ext cx="18707738" cy="9801158"/>
          </a:xfrm>
          <a:custGeom>
            <a:avLst/>
            <a:gdLst/>
            <a:ahLst/>
            <a:cxnLst/>
            <a:rect l="l" t="t" r="r" b="b"/>
            <a:pathLst>
              <a:path w="18707738" h="9801158">
                <a:moveTo>
                  <a:pt x="0" y="0"/>
                </a:moveTo>
                <a:lnTo>
                  <a:pt x="18707738" y="0"/>
                </a:lnTo>
                <a:lnTo>
                  <a:pt x="18707738" y="9801158"/>
                </a:lnTo>
                <a:lnTo>
                  <a:pt x="0" y="98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000510" y="1699648"/>
            <a:ext cx="946362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F8FAFB"/>
                </a:solidFill>
                <a:latin typeface="Arcade Gamer"/>
                <a:ea typeface="Arcade Gamer"/>
                <a:cs typeface="Arcade Gamer"/>
                <a:sym typeface="Arcade Gamer"/>
              </a:rPr>
              <a:t>Level 2</a:t>
            </a:r>
            <a:endParaRPr lang="en-US" sz="3200" dirty="0">
              <a:solidFill>
                <a:srgbClr val="F8FAFB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96847" y="2304322"/>
            <a:ext cx="13382431" cy="1665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5400" dirty="0">
                <a:solidFill>
                  <a:srgbClr val="00D987"/>
                </a:solidFill>
                <a:latin typeface="Arcade Gamer"/>
                <a:ea typeface="Arcade Gamer"/>
                <a:cs typeface="Arcade Gamer"/>
                <a:sym typeface="Arcade Gamer"/>
              </a:rPr>
              <a:t>Government policies on science and technology in the </a:t>
            </a:r>
            <a:r>
              <a:rPr lang="en-US" sz="5400" dirty="0" err="1">
                <a:solidFill>
                  <a:srgbClr val="00D987"/>
                </a:solidFill>
                <a:latin typeface="Arcade Gamer"/>
                <a:ea typeface="Arcade Gamer"/>
                <a:cs typeface="Arcade Gamer"/>
                <a:sym typeface="Arcade Gamer"/>
              </a:rPr>
              <a:t>phiippinesl</a:t>
            </a:r>
            <a:endParaRPr lang="en-US" sz="5400" dirty="0">
              <a:solidFill>
                <a:srgbClr val="00D987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569876" y="381051"/>
            <a:ext cx="2201036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LIVES</a:t>
            </a:r>
            <a:endParaRPr lang="en-US" sz="330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727155" y="381051"/>
            <a:ext cx="2321640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Score  </a:t>
            </a:r>
            <a:endParaRPr lang="en-US" sz="330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02120" y="381051"/>
            <a:ext cx="2179707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D987"/>
                </a:solidFill>
                <a:latin typeface="Arcade Gamer"/>
                <a:ea typeface="Arcade Gamer"/>
                <a:cs typeface="Arcade Gamer"/>
                <a:sym typeface="Arcade Gamer"/>
              </a:rPr>
              <a:t>0500</a:t>
            </a:r>
            <a:endParaRPr lang="en-US" sz="3300">
              <a:solidFill>
                <a:srgbClr val="00D987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-729459" y="-1750"/>
            <a:ext cx="18764527" cy="2982575"/>
            <a:chOff x="0" y="0"/>
            <a:chExt cx="25019369" cy="3976767"/>
          </a:xfrm>
        </p:grpSpPr>
        <p:sp>
          <p:nvSpPr>
            <p:cNvPr id="10" name="Freeform 10"/>
            <p:cNvSpPr/>
            <p:nvPr/>
          </p:nvSpPr>
          <p:spPr>
            <a:xfrm>
              <a:off x="2906696" y="1874684"/>
              <a:ext cx="2906696" cy="844819"/>
            </a:xfrm>
            <a:custGeom>
              <a:avLst/>
              <a:gdLst/>
              <a:ahLst/>
              <a:cxnLst/>
              <a:rect l="l" t="t" r="r" b="b"/>
              <a:pathLst>
                <a:path w="2906696" h="844819">
                  <a:moveTo>
                    <a:pt x="0" y="0"/>
                  </a:moveTo>
                  <a:lnTo>
                    <a:pt x="2906696" y="0"/>
                  </a:lnTo>
                  <a:lnTo>
                    <a:pt x="2906696" y="844819"/>
                  </a:lnTo>
                  <a:lnTo>
                    <a:pt x="0" y="8448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3131948"/>
              <a:ext cx="2906696" cy="844819"/>
            </a:xfrm>
            <a:custGeom>
              <a:avLst/>
              <a:gdLst/>
              <a:ahLst/>
              <a:cxnLst/>
              <a:rect l="l" t="t" r="r" b="b"/>
              <a:pathLst>
                <a:path w="2906696" h="844819">
                  <a:moveTo>
                    <a:pt x="0" y="0"/>
                  </a:moveTo>
                  <a:lnTo>
                    <a:pt x="2906696" y="0"/>
                  </a:lnTo>
                  <a:lnTo>
                    <a:pt x="2906696" y="844819"/>
                  </a:lnTo>
                  <a:lnTo>
                    <a:pt x="0" y="8448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1078316" y="0"/>
              <a:ext cx="2906696" cy="844819"/>
            </a:xfrm>
            <a:custGeom>
              <a:avLst/>
              <a:gdLst/>
              <a:ahLst/>
              <a:cxnLst/>
              <a:rect l="l" t="t" r="r" b="b"/>
              <a:pathLst>
                <a:path w="2906696" h="844819">
                  <a:moveTo>
                    <a:pt x="0" y="0"/>
                  </a:moveTo>
                  <a:lnTo>
                    <a:pt x="2906696" y="0"/>
                  </a:lnTo>
                  <a:lnTo>
                    <a:pt x="2906696" y="844819"/>
                  </a:lnTo>
                  <a:lnTo>
                    <a:pt x="0" y="8448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2112673" y="2067920"/>
              <a:ext cx="2906696" cy="844819"/>
            </a:xfrm>
            <a:custGeom>
              <a:avLst/>
              <a:gdLst/>
              <a:ahLst/>
              <a:cxnLst/>
              <a:rect l="l" t="t" r="r" b="b"/>
              <a:pathLst>
                <a:path w="2906696" h="844819">
                  <a:moveTo>
                    <a:pt x="0" y="0"/>
                  </a:moveTo>
                  <a:lnTo>
                    <a:pt x="2906696" y="0"/>
                  </a:lnTo>
                  <a:lnTo>
                    <a:pt x="2906696" y="844819"/>
                  </a:lnTo>
                  <a:lnTo>
                    <a:pt x="0" y="8448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453348" y="286193"/>
              <a:ext cx="1781727" cy="1781727"/>
            </a:xfrm>
            <a:custGeom>
              <a:avLst/>
              <a:gdLst/>
              <a:ahLst/>
              <a:cxnLst/>
              <a:rect l="l" t="t" r="r" b="b"/>
              <a:pathLst>
                <a:path w="1781727" h="1781727">
                  <a:moveTo>
                    <a:pt x="0" y="0"/>
                  </a:moveTo>
                  <a:lnTo>
                    <a:pt x="1781727" y="0"/>
                  </a:lnTo>
                  <a:lnTo>
                    <a:pt x="1781727" y="1781727"/>
                  </a:lnTo>
                  <a:lnTo>
                    <a:pt x="0" y="17817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5968752" y="5440731"/>
            <a:ext cx="6412327" cy="2164782"/>
            <a:chOff x="0" y="0"/>
            <a:chExt cx="8549769" cy="2886377"/>
          </a:xfrm>
        </p:grpSpPr>
        <p:sp>
          <p:nvSpPr>
            <p:cNvPr id="16" name="Freeform 16"/>
            <p:cNvSpPr/>
            <p:nvPr/>
          </p:nvSpPr>
          <p:spPr>
            <a:xfrm>
              <a:off x="7421177" y="29368"/>
              <a:ext cx="1128592" cy="1378275"/>
            </a:xfrm>
            <a:custGeom>
              <a:avLst/>
              <a:gdLst/>
              <a:ahLst/>
              <a:cxnLst/>
              <a:rect l="l" t="t" r="r" b="b"/>
              <a:pathLst>
                <a:path w="1128592" h="1378275">
                  <a:moveTo>
                    <a:pt x="0" y="0"/>
                  </a:moveTo>
                  <a:lnTo>
                    <a:pt x="1128592" y="0"/>
                  </a:lnTo>
                  <a:lnTo>
                    <a:pt x="1128592" y="1378274"/>
                  </a:lnTo>
                  <a:lnTo>
                    <a:pt x="0" y="13782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128592" cy="1378275"/>
            </a:xfrm>
            <a:custGeom>
              <a:avLst/>
              <a:gdLst/>
              <a:ahLst/>
              <a:cxnLst/>
              <a:rect l="l" t="t" r="r" b="b"/>
              <a:pathLst>
                <a:path w="1128592" h="1378275">
                  <a:moveTo>
                    <a:pt x="0" y="0"/>
                  </a:moveTo>
                  <a:lnTo>
                    <a:pt x="1128592" y="0"/>
                  </a:lnTo>
                  <a:lnTo>
                    <a:pt x="1128592" y="1378275"/>
                  </a:lnTo>
                  <a:lnTo>
                    <a:pt x="0" y="13782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471593" y="0"/>
              <a:ext cx="1128592" cy="1378275"/>
            </a:xfrm>
            <a:custGeom>
              <a:avLst/>
              <a:gdLst/>
              <a:ahLst/>
              <a:cxnLst/>
              <a:rect l="l" t="t" r="r" b="b"/>
              <a:pathLst>
                <a:path w="1128592" h="1378275">
                  <a:moveTo>
                    <a:pt x="0" y="0"/>
                  </a:moveTo>
                  <a:lnTo>
                    <a:pt x="1128592" y="0"/>
                  </a:lnTo>
                  <a:lnTo>
                    <a:pt x="1128592" y="1378275"/>
                  </a:lnTo>
                  <a:lnTo>
                    <a:pt x="0" y="13782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4946385" y="29357"/>
              <a:ext cx="1128592" cy="1378275"/>
            </a:xfrm>
            <a:custGeom>
              <a:avLst/>
              <a:gdLst/>
              <a:ahLst/>
              <a:cxnLst/>
              <a:rect l="l" t="t" r="r" b="b"/>
              <a:pathLst>
                <a:path w="1128592" h="1378275">
                  <a:moveTo>
                    <a:pt x="0" y="0"/>
                  </a:moveTo>
                  <a:lnTo>
                    <a:pt x="1128592" y="0"/>
                  </a:lnTo>
                  <a:lnTo>
                    <a:pt x="1128592" y="1378275"/>
                  </a:lnTo>
                  <a:lnTo>
                    <a:pt x="0" y="13782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1337628" y="1616528"/>
              <a:ext cx="888842" cy="1269848"/>
            </a:xfrm>
            <a:custGeom>
              <a:avLst/>
              <a:gdLst/>
              <a:ahLst/>
              <a:cxnLst/>
              <a:rect l="l" t="t" r="r" b="b"/>
              <a:pathLst>
                <a:path w="888842" h="1269848">
                  <a:moveTo>
                    <a:pt x="0" y="0"/>
                  </a:moveTo>
                  <a:lnTo>
                    <a:pt x="888842" y="0"/>
                  </a:lnTo>
                  <a:lnTo>
                    <a:pt x="888842" y="1269849"/>
                  </a:lnTo>
                  <a:lnTo>
                    <a:pt x="0" y="1269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6268856" y="1616528"/>
              <a:ext cx="888842" cy="1269848"/>
            </a:xfrm>
            <a:custGeom>
              <a:avLst/>
              <a:gdLst/>
              <a:ahLst/>
              <a:cxnLst/>
              <a:rect l="l" t="t" r="r" b="b"/>
              <a:pathLst>
                <a:path w="888842" h="1269848">
                  <a:moveTo>
                    <a:pt x="0" y="0"/>
                  </a:moveTo>
                  <a:lnTo>
                    <a:pt x="888842" y="0"/>
                  </a:lnTo>
                  <a:lnTo>
                    <a:pt x="888842" y="1269849"/>
                  </a:lnTo>
                  <a:lnTo>
                    <a:pt x="0" y="1269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3803242" y="1616528"/>
              <a:ext cx="888842" cy="1269848"/>
            </a:xfrm>
            <a:custGeom>
              <a:avLst/>
              <a:gdLst/>
              <a:ahLst/>
              <a:cxnLst/>
              <a:rect l="l" t="t" r="r" b="b"/>
              <a:pathLst>
                <a:path w="888842" h="1269848">
                  <a:moveTo>
                    <a:pt x="0" y="0"/>
                  </a:moveTo>
                  <a:lnTo>
                    <a:pt x="888842" y="0"/>
                  </a:lnTo>
                  <a:lnTo>
                    <a:pt x="888842" y="1269849"/>
                  </a:lnTo>
                  <a:lnTo>
                    <a:pt x="0" y="1269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3" name="Freeform 23"/>
          <p:cNvSpPr/>
          <p:nvPr/>
        </p:nvSpPr>
        <p:spPr>
          <a:xfrm rot="-5400000">
            <a:off x="8335893" y="8740505"/>
            <a:ext cx="1616214" cy="1035591"/>
          </a:xfrm>
          <a:custGeom>
            <a:avLst/>
            <a:gdLst/>
            <a:ahLst/>
            <a:cxnLst/>
            <a:rect l="l" t="t" r="r" b="b"/>
            <a:pathLst>
              <a:path w="1616214" h="1035591">
                <a:moveTo>
                  <a:pt x="0" y="0"/>
                </a:moveTo>
                <a:lnTo>
                  <a:pt x="1616214" y="0"/>
                </a:lnTo>
                <a:lnTo>
                  <a:pt x="1616214" y="1035590"/>
                </a:lnTo>
                <a:lnTo>
                  <a:pt x="0" y="10355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1554808" y="303040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0" y="0"/>
                </a:lnTo>
                <a:lnTo>
                  <a:pt x="712020" y="657648"/>
                </a:lnTo>
                <a:lnTo>
                  <a:pt x="0" y="65764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2381079" y="303040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0" y="0"/>
                </a:lnTo>
                <a:lnTo>
                  <a:pt x="712020" y="657648"/>
                </a:lnTo>
                <a:lnTo>
                  <a:pt x="0" y="65764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3207349" y="303040"/>
            <a:ext cx="712020" cy="657648"/>
          </a:xfrm>
          <a:custGeom>
            <a:avLst/>
            <a:gdLst/>
            <a:ahLst/>
            <a:cxnLst/>
            <a:rect l="l" t="t" r="r" b="b"/>
            <a:pathLst>
              <a:path w="712020" h="657648">
                <a:moveTo>
                  <a:pt x="0" y="0"/>
                </a:moveTo>
                <a:lnTo>
                  <a:pt x="712020" y="0"/>
                </a:lnTo>
                <a:lnTo>
                  <a:pt x="712020" y="657648"/>
                </a:lnTo>
                <a:lnTo>
                  <a:pt x="0" y="65764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0816"/>
            <a:ext cx="18288010" cy="10290484"/>
          </a:xfrm>
          <a:custGeom>
            <a:avLst/>
            <a:gdLst/>
            <a:ahLst/>
            <a:cxnLst/>
            <a:rect l="l" t="t" r="r" b="b"/>
            <a:pathLst>
              <a:path w="18288010" h="10290484">
                <a:moveTo>
                  <a:pt x="0" y="0"/>
                </a:moveTo>
                <a:lnTo>
                  <a:pt x="18288010" y="0"/>
                </a:lnTo>
                <a:lnTo>
                  <a:pt x="18288010" y="10290484"/>
                </a:lnTo>
                <a:lnTo>
                  <a:pt x="0" y="102904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" r="-1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8200" y="1104900"/>
            <a:ext cx="16433800" cy="70065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6315"/>
              </a:lnSpc>
            </a:pPr>
            <a:r>
              <a:rPr lang="en-US" sz="52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Philippine government introduced and </a:t>
            </a:r>
            <a:endParaRPr lang="en-US" sz="52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6315"/>
              </a:lnSpc>
            </a:pPr>
            <a:r>
              <a:rPr lang="en-US" sz="52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implemented several programs, projects, and </a:t>
            </a:r>
            <a:endParaRPr lang="en-US" sz="52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6315"/>
              </a:lnSpc>
            </a:pPr>
            <a:r>
              <a:rPr lang="en-US" sz="52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policies to boost the area of science and </a:t>
            </a:r>
            <a:endParaRPr lang="en-US" sz="52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6315"/>
              </a:lnSpc>
            </a:pPr>
            <a:r>
              <a:rPr lang="en-US" sz="52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technology.</a:t>
            </a:r>
            <a:endParaRPr lang="en-US" sz="52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6315"/>
              </a:lnSpc>
            </a:pPr>
            <a:endParaRPr lang="en-US" sz="52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6315"/>
              </a:lnSpc>
            </a:pPr>
            <a:r>
              <a:rPr lang="en-US" sz="52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The goal is to prepare the whole country and its </a:t>
            </a:r>
            <a:endParaRPr lang="en-US" sz="52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6315"/>
              </a:lnSpc>
            </a:pPr>
            <a:r>
              <a:rPr lang="en-US" sz="52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people to meet the demands of a </a:t>
            </a:r>
            <a:endParaRPr lang="en-US" sz="52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6315"/>
              </a:lnSpc>
            </a:pPr>
            <a:r>
              <a:rPr lang="en-US" sz="52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technologically driven world and capacitate the </a:t>
            </a:r>
            <a:endParaRPr lang="en-US" sz="52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  <a:p>
            <a:pPr algn="l">
              <a:lnSpc>
                <a:spcPts val="6315"/>
              </a:lnSpc>
            </a:pPr>
            <a:r>
              <a:rPr lang="en-US" sz="5265" dirty="0">
                <a:solidFill>
                  <a:srgbClr val="FFFFFF"/>
                </a:solidFill>
                <a:latin typeface="Game Station Condensed" panose="020B0000000000000000"/>
                <a:ea typeface="Game Station Condensed" panose="020B0000000000000000"/>
                <a:cs typeface="Game Station Condensed" panose="020B0000000000000000"/>
                <a:sym typeface="Game Station Condensed" panose="020B0000000000000000"/>
              </a:rPr>
              <a:t>people to live in a world driven by science.</a:t>
            </a:r>
            <a:endParaRPr lang="en-US" sz="5265" dirty="0">
              <a:solidFill>
                <a:srgbClr val="FFFFFF"/>
              </a:solidFill>
              <a:latin typeface="Game Station Condensed" panose="020B0000000000000000"/>
              <a:ea typeface="Game Station Condensed" panose="020B0000000000000000"/>
              <a:cs typeface="Game Station Condensed" panose="020B0000000000000000"/>
              <a:sym typeface="Game Station Condensed" panose="020B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6846</Words>
  <Application>WPS Presentation</Application>
  <PresentationFormat>Custom</PresentationFormat>
  <Paragraphs>242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Arcade Gamer</vt:lpstr>
      <vt:lpstr>Segoe Print</vt:lpstr>
      <vt:lpstr>Press Start 2P</vt:lpstr>
      <vt:lpstr>SuperDario</vt:lpstr>
      <vt:lpstr>Arial Rounded MT Bold</vt:lpstr>
      <vt:lpstr>Game Station Condensed</vt:lpstr>
      <vt:lpstr>Verdana</vt:lpstr>
      <vt:lpstr>Calibri</vt:lpstr>
      <vt:lpstr>Microsoft YaHei</vt:lpstr>
      <vt:lpstr>Arial Unicode MS</vt:lpstr>
      <vt:lpstr>Pixellet 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LESSON 2: SCIENCE, TECHNOLOGY, AND NATION-BULDING</dc:title>
  <dc:creator>Lenovo</dc:creator>
  <cp:lastModifiedBy>Jayson Locnam</cp:lastModifiedBy>
  <cp:revision>6</cp:revision>
  <dcterms:created xsi:type="dcterms:W3CDTF">2006-08-16T00:00:00Z</dcterms:created>
  <dcterms:modified xsi:type="dcterms:W3CDTF">2024-10-02T08:10:06Z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1D0B341E4CC04AC99D5E098E3996B09B_12</vt:lpwstr>
  </property>
  <property fmtid="{D5CDD505-2E9C-101B-9397-08002B2CF9AE}" pid="3" name="KSOProductBuildVer">
    <vt:lpwstr>1033-12.2.0.18586</vt:lpwstr>
  </property>
</Properties>
</file>