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969"/>
    <a:srgbClr val="FF0000"/>
    <a:srgbClr val="C6E6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85" autoAdjust="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65F20-B60E-4F08-BC31-46B44305AFBB}" type="datetimeFigureOut">
              <a:rPr kumimoji="1" lang="ja-JP" altLang="en-US" smtClean="0"/>
              <a:t>2023/3/21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303F5-1BC4-472C-9802-AE0C50B05BE7}" type="slidenum">
              <a:rPr kumimoji="1" lang="ja-JP" altLang="en-US" smtClean="0"/>
              <a:t>‹#›</a:t>
            </a:fld>
            <a:endParaRPr kumimoji="1" lang="ja-JP" altLang="en-US"/>
          </a:p>
        </p:txBody>
      </p:sp>
    </p:spTree>
    <p:extLst>
      <p:ext uri="{BB962C8B-B14F-4D97-AF65-F5344CB8AC3E}">
        <p14:creationId xmlns:p14="http://schemas.microsoft.com/office/powerpoint/2010/main" val="35863216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75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142161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342808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360704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177009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46532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171282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1901971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0C0775-5CA7-4593-84EA-339FBD12BEF3}" type="datetimeFigureOut">
              <a:rPr kumimoji="1" lang="ja-JP" altLang="en-US" smtClean="0"/>
              <a:t>2023/3/21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144451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60C0775-5CA7-4593-84EA-339FBD12BEF3}" type="datetimeFigureOut">
              <a:rPr kumimoji="1" lang="ja-JP" altLang="en-US" smtClean="0"/>
              <a:t>2023/3/21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5C22689-9340-4969-B7DA-1B8C8CF4ACBD}" type="slidenum">
              <a:rPr kumimoji="1" lang="ja-JP" altLang="en-US" smtClean="0"/>
              <a:t>‹#›</a:t>
            </a:fld>
            <a:endParaRPr kumimoji="1" lang="ja-JP" altLang="en-US"/>
          </a:p>
        </p:txBody>
      </p:sp>
    </p:spTree>
    <p:extLst>
      <p:ext uri="{BB962C8B-B14F-4D97-AF65-F5344CB8AC3E}">
        <p14:creationId xmlns:p14="http://schemas.microsoft.com/office/powerpoint/2010/main" val="50831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0C0775-5CA7-4593-84EA-339FBD12BEF3}" type="datetimeFigureOut">
              <a:rPr kumimoji="1" lang="ja-JP" altLang="en-US" smtClean="0"/>
              <a:t>2023/3/21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5C22689-9340-4969-B7DA-1B8C8CF4ACBD}"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43527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43ABF-94DC-1988-0D0A-B3D6ACB57D4D}"/>
              </a:ext>
            </a:extLst>
          </p:cNvPr>
          <p:cNvSpPr>
            <a:spLocks noGrp="1"/>
          </p:cNvSpPr>
          <p:nvPr>
            <p:ph type="ctrTitle"/>
          </p:nvPr>
        </p:nvSpPr>
        <p:spPr/>
        <p:txBody>
          <a:bodyPr/>
          <a:lstStyle/>
          <a:p>
            <a:r>
              <a:rPr kumimoji="1" lang="en-US" altLang="ja-JP" dirty="0">
                <a:latin typeface="Meiryo UI" panose="020B0604030504040204" pitchFamily="50" charset="-128"/>
                <a:ea typeface="Meiryo UI" panose="020B0604030504040204" pitchFamily="50" charset="-128"/>
              </a:rPr>
              <a:t>Linux</a:t>
            </a:r>
            <a:r>
              <a:rPr kumimoji="1" lang="ja-JP" altLang="en-US" dirty="0">
                <a:latin typeface="Meiryo UI" panose="020B0604030504040204" pitchFamily="50" charset="-128"/>
                <a:ea typeface="Meiryo UI" panose="020B0604030504040204" pitchFamily="50" charset="-128"/>
              </a:rPr>
              <a:t>のしくみ</a:t>
            </a:r>
          </a:p>
        </p:txBody>
      </p:sp>
      <p:sp>
        <p:nvSpPr>
          <p:cNvPr id="4" name="テキスト ボックス 3">
            <a:extLst>
              <a:ext uri="{FF2B5EF4-FFF2-40B4-BE49-F238E27FC236}">
                <a16:creationId xmlns:a16="http://schemas.microsoft.com/office/drawing/2014/main" id="{943B66E1-CCC2-DAC2-4485-BCC764FF46D6}"/>
              </a:ext>
            </a:extLst>
          </p:cNvPr>
          <p:cNvSpPr txBox="1"/>
          <p:nvPr/>
        </p:nvSpPr>
        <p:spPr>
          <a:xfrm>
            <a:off x="1097280" y="4580877"/>
            <a:ext cx="368423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１章　</a:t>
            </a:r>
            <a:r>
              <a:rPr kumimoji="1" lang="en-US" altLang="ja-JP" sz="3200" dirty="0">
                <a:latin typeface="Meiryo UI" panose="020B0604030504040204" pitchFamily="50" charset="-128"/>
                <a:ea typeface="Meiryo UI" panose="020B0604030504040204" pitchFamily="50" charset="-128"/>
              </a:rPr>
              <a:t>Linux</a:t>
            </a:r>
            <a:r>
              <a:rPr kumimoji="1" lang="ja-JP" altLang="en-US" sz="3200" dirty="0">
                <a:latin typeface="Meiryo UI" panose="020B0604030504040204" pitchFamily="50" charset="-128"/>
                <a:ea typeface="Meiryo UI" panose="020B0604030504040204" pitchFamily="50" charset="-128"/>
              </a:rPr>
              <a:t>の概要</a:t>
            </a:r>
          </a:p>
        </p:txBody>
      </p:sp>
      <p:sp>
        <p:nvSpPr>
          <p:cNvPr id="3" name="テキスト ボックス 2">
            <a:extLst>
              <a:ext uri="{FF2B5EF4-FFF2-40B4-BE49-F238E27FC236}">
                <a16:creationId xmlns:a16="http://schemas.microsoft.com/office/drawing/2014/main" id="{52DA9890-4E15-159E-F3EB-25F94AEF816C}"/>
              </a:ext>
            </a:extLst>
          </p:cNvPr>
          <p:cNvSpPr txBox="1"/>
          <p:nvPr/>
        </p:nvSpPr>
        <p:spPr>
          <a:xfrm>
            <a:off x="9362114" y="5612723"/>
            <a:ext cx="1793566"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山坂　駿</a:t>
            </a:r>
          </a:p>
        </p:txBody>
      </p:sp>
    </p:spTree>
    <p:extLst>
      <p:ext uri="{BB962C8B-B14F-4D97-AF65-F5344CB8AC3E}">
        <p14:creationId xmlns:p14="http://schemas.microsoft.com/office/powerpoint/2010/main" val="2604796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ライブラリ</a:t>
            </a:r>
          </a:p>
        </p:txBody>
      </p:sp>
      <p:sp>
        <p:nvSpPr>
          <p:cNvPr id="7" name="テキスト ボックス 6">
            <a:extLst>
              <a:ext uri="{FF2B5EF4-FFF2-40B4-BE49-F238E27FC236}">
                <a16:creationId xmlns:a16="http://schemas.microsoft.com/office/drawing/2014/main" id="{3B1B22CE-0E19-3377-55F9-1E4E739C74FF}"/>
              </a:ext>
            </a:extLst>
          </p:cNvPr>
          <p:cNvSpPr txBox="1"/>
          <p:nvPr/>
        </p:nvSpPr>
        <p:spPr>
          <a:xfrm>
            <a:off x="799000" y="952760"/>
            <a:ext cx="10481617" cy="1323439"/>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静的ライブラリと共有ライブラリはどちらも一長一短で、一概にどちらが良いとは言えないが、</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以下の理由から共有ライブラリが主に使われてきた。</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・システム全体としてサイズを小さく抑えられる。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・ライブラリに問題があった場合は共有ライブラリを修正版に置き換えるだけで、</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当該ライブラリを使用するすべてのプログラムについて問題を修正できる。</a:t>
            </a:r>
          </a:p>
        </p:txBody>
      </p:sp>
    </p:spTree>
    <p:extLst>
      <p:ext uri="{BB962C8B-B14F-4D97-AF65-F5344CB8AC3E}">
        <p14:creationId xmlns:p14="http://schemas.microsoft.com/office/powerpoint/2010/main" val="326022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プログラムとプロセス</a:t>
            </a:r>
          </a:p>
        </p:txBody>
      </p:sp>
      <p:sp>
        <p:nvSpPr>
          <p:cNvPr id="5" name="テキスト ボックス 4">
            <a:extLst>
              <a:ext uri="{FF2B5EF4-FFF2-40B4-BE49-F238E27FC236}">
                <a16:creationId xmlns:a16="http://schemas.microsoft.com/office/drawing/2014/main" id="{A620DBF8-DAD7-6304-A696-C1F5D3E55CD1}"/>
              </a:ext>
            </a:extLst>
          </p:cNvPr>
          <p:cNvSpPr txBox="1"/>
          <p:nvPr/>
        </p:nvSpPr>
        <p:spPr>
          <a:xfrm>
            <a:off x="871489" y="2161247"/>
            <a:ext cx="1276908"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プログラム</a:t>
            </a:r>
            <a:endParaRPr kumimoji="1" lang="en-US" altLang="ja-JP" sz="16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B1B22CE-0E19-3377-55F9-1E4E739C74FF}"/>
              </a:ext>
            </a:extLst>
          </p:cNvPr>
          <p:cNvSpPr txBox="1"/>
          <p:nvPr/>
        </p:nvSpPr>
        <p:spPr>
          <a:xfrm>
            <a:off x="799001" y="1137959"/>
            <a:ext cx="9480608" cy="584775"/>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Linux</a:t>
            </a:r>
            <a:r>
              <a:rPr kumimoji="1" lang="ja-JP" altLang="en-US" sz="1600" dirty="0">
                <a:latin typeface="Meiryo UI" panose="020B0604030504040204" pitchFamily="50" charset="-128"/>
                <a:ea typeface="Meiryo UI" panose="020B0604030504040204" pitchFamily="50" charset="-128"/>
              </a:rPr>
              <a:t>では様々なプログラムが動作している。カーネルもプログラムの一種。</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マシンの電源を入れると</a:t>
            </a:r>
            <a:r>
              <a:rPr kumimoji="1" lang="ja-JP" altLang="en-US" sz="1600" dirty="0">
                <a:solidFill>
                  <a:srgbClr val="FF0000"/>
                </a:solidFill>
                <a:latin typeface="Meiryo UI" panose="020B0604030504040204" pitchFamily="50" charset="-128"/>
                <a:ea typeface="Meiryo UI" panose="020B0604030504040204" pitchFamily="50" charset="-128"/>
              </a:rPr>
              <a:t>最初にカーネルが起動する</a:t>
            </a:r>
            <a:r>
              <a:rPr kumimoji="1" lang="ja-JP" altLang="en-US" sz="1600" dirty="0">
                <a:latin typeface="Meiryo UI" panose="020B0604030504040204" pitchFamily="50" charset="-128"/>
                <a:ea typeface="Meiryo UI" panose="020B0604030504040204" pitchFamily="50" charset="-128"/>
              </a:rPr>
              <a:t>。それ以外のすべてのプログラムはカーネルの後に起動する。</a:t>
            </a:r>
          </a:p>
        </p:txBody>
      </p:sp>
      <p:sp>
        <p:nvSpPr>
          <p:cNvPr id="8" name="テキスト ボックス 7">
            <a:extLst>
              <a:ext uri="{FF2B5EF4-FFF2-40B4-BE49-F238E27FC236}">
                <a16:creationId xmlns:a16="http://schemas.microsoft.com/office/drawing/2014/main" id="{068A8508-FB0A-33FF-B83F-384467F51434}"/>
              </a:ext>
            </a:extLst>
          </p:cNvPr>
          <p:cNvSpPr txBox="1"/>
          <p:nvPr/>
        </p:nvSpPr>
        <p:spPr>
          <a:xfrm>
            <a:off x="2387360" y="2161247"/>
            <a:ext cx="759040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コンピュータ上で動作する一連の命令、およびデータをひとまとめにしたものをプログラムと呼ぶ。</a:t>
            </a:r>
            <a:endParaRPr kumimoji="1" lang="en-US" altLang="ja-JP" sz="16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6247DCE0-09BC-D09E-ED82-B6DEB3E890E0}"/>
              </a:ext>
            </a:extLst>
          </p:cNvPr>
          <p:cNvSpPr txBox="1"/>
          <p:nvPr/>
        </p:nvSpPr>
        <p:spPr>
          <a:xfrm>
            <a:off x="871489" y="2646468"/>
            <a:ext cx="1276908"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プロセス</a:t>
            </a:r>
            <a:endParaRPr kumimoji="1" lang="en-US" altLang="ja-JP" sz="16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418A40B0-277E-3FA1-4AB5-C373193454D0}"/>
              </a:ext>
            </a:extLst>
          </p:cNvPr>
          <p:cNvSpPr txBox="1"/>
          <p:nvPr/>
        </p:nvSpPr>
        <p:spPr>
          <a:xfrm>
            <a:off x="2387361" y="2646468"/>
            <a:ext cx="7892248"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起動後に動作中のプログラムのことをプロセスと呼ぶ。</a:t>
            </a:r>
            <a:endParaRPr kumimoji="1" lang="en-US" altLang="ja-JP" sz="16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36C7E4A-89A0-186F-9EB6-18D46399F451}"/>
              </a:ext>
            </a:extLst>
          </p:cNvPr>
          <p:cNvSpPr txBox="1"/>
          <p:nvPr/>
        </p:nvSpPr>
        <p:spPr>
          <a:xfrm>
            <a:off x="1929416" y="2161247"/>
            <a:ext cx="376564"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t>
            </a:r>
          </a:p>
        </p:txBody>
      </p:sp>
      <p:sp>
        <p:nvSpPr>
          <p:cNvPr id="12" name="テキスト ボックス 11">
            <a:extLst>
              <a:ext uri="{FF2B5EF4-FFF2-40B4-BE49-F238E27FC236}">
                <a16:creationId xmlns:a16="http://schemas.microsoft.com/office/drawing/2014/main" id="{ECAC1F9E-6633-7211-F295-7518BB8EC5CB}"/>
              </a:ext>
            </a:extLst>
          </p:cNvPr>
          <p:cNvSpPr txBox="1"/>
          <p:nvPr/>
        </p:nvSpPr>
        <p:spPr>
          <a:xfrm>
            <a:off x="1929416" y="2646468"/>
            <a:ext cx="376564" cy="338554"/>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147893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F103E368-A2A9-E957-361A-FD2768D8E908}"/>
              </a:ext>
            </a:extLst>
          </p:cNvPr>
          <p:cNvSpPr/>
          <p:nvPr/>
        </p:nvSpPr>
        <p:spPr>
          <a:xfrm>
            <a:off x="1384915" y="1684201"/>
            <a:ext cx="6267635" cy="20441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カーネル</a:t>
            </a:r>
          </a:p>
        </p:txBody>
      </p:sp>
      <p:sp>
        <p:nvSpPr>
          <p:cNvPr id="5" name="テキスト ボックス 4">
            <a:extLst>
              <a:ext uri="{FF2B5EF4-FFF2-40B4-BE49-F238E27FC236}">
                <a16:creationId xmlns:a16="http://schemas.microsoft.com/office/drawing/2014/main" id="{A620DBF8-DAD7-6304-A696-C1F5D3E55CD1}"/>
              </a:ext>
            </a:extLst>
          </p:cNvPr>
          <p:cNvSpPr txBox="1"/>
          <p:nvPr/>
        </p:nvSpPr>
        <p:spPr>
          <a:xfrm>
            <a:off x="799000" y="3874972"/>
            <a:ext cx="11247998" cy="1323439"/>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この場合、例えば複数のプロセスが同時にデバイスを操作すると問題が発生する。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ストレージデバイスからデータを読み書きするために、以下の</a:t>
            </a:r>
            <a:r>
              <a:rPr kumimoji="1" lang="en-US" altLang="ja-JP" sz="1600" dirty="0">
                <a:latin typeface="Meiryo UI" panose="020B0604030504040204" pitchFamily="50" charset="-128"/>
                <a:ea typeface="Meiryo UI" panose="020B0604030504040204" pitchFamily="50" charset="-128"/>
              </a:rPr>
              <a:t>2</a:t>
            </a:r>
            <a:r>
              <a:rPr kumimoji="1" lang="ja-JP" altLang="en-US" sz="1600" dirty="0">
                <a:latin typeface="Meiryo UI" panose="020B0604030504040204" pitchFamily="50" charset="-128"/>
                <a:ea typeface="Meiryo UI" panose="020B0604030504040204" pitchFamily="50" charset="-128"/>
              </a:rPr>
              <a:t>つの命令を発行するとします。</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・命令</a:t>
            </a:r>
            <a:r>
              <a:rPr kumimoji="1" lang="en-US" altLang="ja-JP" sz="1600" dirty="0">
                <a:latin typeface="Meiryo UI" panose="020B0604030504040204" pitchFamily="50" charset="-128"/>
                <a:ea typeface="Meiryo UI" panose="020B0604030504040204" pitchFamily="50" charset="-128"/>
              </a:rPr>
              <a:t>A</a:t>
            </a:r>
            <a:r>
              <a:rPr kumimoji="1" lang="ja-JP" altLang="en-US" sz="1600" dirty="0">
                <a:latin typeface="Meiryo UI" panose="020B0604030504040204" pitchFamily="50" charset="-128"/>
                <a:ea typeface="Meiryo UI" panose="020B0604030504040204" pitchFamily="50" charset="-128"/>
              </a:rPr>
              <a:t>：データを読み書きする場所を指定する。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・命令</a:t>
            </a:r>
            <a:r>
              <a:rPr kumimoji="1" lang="en-US" altLang="ja-JP" sz="1600" dirty="0">
                <a:latin typeface="Meiryo UI" panose="020B0604030504040204" pitchFamily="50" charset="-128"/>
                <a:ea typeface="Meiryo UI" panose="020B0604030504040204" pitchFamily="50" charset="-128"/>
              </a:rPr>
              <a:t>B</a:t>
            </a:r>
            <a:r>
              <a:rPr kumimoji="1" lang="ja-JP" altLang="en-US" sz="1600" dirty="0">
                <a:latin typeface="Meiryo UI" panose="020B0604030504040204" pitchFamily="50" charset="-128"/>
                <a:ea typeface="Meiryo UI" panose="020B0604030504040204" pitchFamily="50" charset="-128"/>
              </a:rPr>
              <a:t>：命令</a:t>
            </a:r>
            <a:r>
              <a:rPr kumimoji="1" lang="en-US" altLang="ja-JP" sz="1600" dirty="0">
                <a:latin typeface="Meiryo UI" panose="020B0604030504040204" pitchFamily="50" charset="-128"/>
                <a:ea typeface="Meiryo UI" panose="020B0604030504040204" pitchFamily="50" charset="-128"/>
              </a:rPr>
              <a:t>A</a:t>
            </a:r>
            <a:r>
              <a:rPr kumimoji="1" lang="ja-JP" altLang="en-US" sz="1600" dirty="0">
                <a:latin typeface="Meiryo UI" panose="020B0604030504040204" pitchFamily="50" charset="-128"/>
                <a:ea typeface="Meiryo UI" panose="020B0604030504040204" pitchFamily="50" charset="-128"/>
              </a:rPr>
              <a:t>において指定した場所からデータを読み書きする</a:t>
            </a:r>
            <a:endParaRPr kumimoji="1" lang="en-US" altLang="ja-JP" sz="16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B1B22CE-0E19-3377-55F9-1E4E739C74FF}"/>
              </a:ext>
            </a:extLst>
          </p:cNvPr>
          <p:cNvSpPr txBox="1"/>
          <p:nvPr/>
        </p:nvSpPr>
        <p:spPr>
          <a:xfrm>
            <a:off x="799001" y="952760"/>
            <a:ext cx="9480608" cy="584775"/>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カーネルとは何か、なぜ必要なのかを考えてみる。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まず、プロセスがストレージデバイスに直接アクセスできるシステムについて考える。</a:t>
            </a:r>
          </a:p>
        </p:txBody>
      </p:sp>
      <p:sp>
        <p:nvSpPr>
          <p:cNvPr id="2" name="正方形/長方形 1">
            <a:extLst>
              <a:ext uri="{FF2B5EF4-FFF2-40B4-BE49-F238E27FC236}">
                <a16:creationId xmlns:a16="http://schemas.microsoft.com/office/drawing/2014/main" id="{D730D40F-E6A6-4B79-3047-B44C1AF7A7FE}"/>
              </a:ext>
            </a:extLst>
          </p:cNvPr>
          <p:cNvSpPr/>
          <p:nvPr/>
        </p:nvSpPr>
        <p:spPr>
          <a:xfrm>
            <a:off x="2251248" y="1910098"/>
            <a:ext cx="1020932"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プロセス０</a:t>
            </a:r>
          </a:p>
        </p:txBody>
      </p:sp>
      <p:sp>
        <p:nvSpPr>
          <p:cNvPr id="13" name="正方形/長方形 12">
            <a:extLst>
              <a:ext uri="{FF2B5EF4-FFF2-40B4-BE49-F238E27FC236}">
                <a16:creationId xmlns:a16="http://schemas.microsoft.com/office/drawing/2014/main" id="{1AC7305F-3D0C-BDA5-DA89-DCCD9F65BF9A}"/>
              </a:ext>
            </a:extLst>
          </p:cNvPr>
          <p:cNvSpPr/>
          <p:nvPr/>
        </p:nvSpPr>
        <p:spPr>
          <a:xfrm>
            <a:off x="4009767" y="1910098"/>
            <a:ext cx="1020932"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プロセス１</a:t>
            </a:r>
          </a:p>
        </p:txBody>
      </p:sp>
      <p:sp>
        <p:nvSpPr>
          <p:cNvPr id="14" name="正方形/長方形 13">
            <a:extLst>
              <a:ext uri="{FF2B5EF4-FFF2-40B4-BE49-F238E27FC236}">
                <a16:creationId xmlns:a16="http://schemas.microsoft.com/office/drawing/2014/main" id="{091F8BA1-D8EB-4DD3-4432-DC8C66330C0C}"/>
              </a:ext>
            </a:extLst>
          </p:cNvPr>
          <p:cNvSpPr/>
          <p:nvPr/>
        </p:nvSpPr>
        <p:spPr>
          <a:xfrm>
            <a:off x="5768287" y="1910098"/>
            <a:ext cx="1020932"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プロセス２</a:t>
            </a:r>
          </a:p>
        </p:txBody>
      </p:sp>
      <p:sp>
        <p:nvSpPr>
          <p:cNvPr id="15" name="正方形/長方形 14">
            <a:extLst>
              <a:ext uri="{FF2B5EF4-FFF2-40B4-BE49-F238E27FC236}">
                <a16:creationId xmlns:a16="http://schemas.microsoft.com/office/drawing/2014/main" id="{542838D7-0532-0D0A-56AD-8CF9FC8E695D}"/>
              </a:ext>
            </a:extLst>
          </p:cNvPr>
          <p:cNvSpPr/>
          <p:nvPr/>
        </p:nvSpPr>
        <p:spPr>
          <a:xfrm>
            <a:off x="2251247" y="3143385"/>
            <a:ext cx="4537971" cy="338554"/>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ストレージデバイス</a:t>
            </a:r>
          </a:p>
        </p:txBody>
      </p:sp>
      <p:sp>
        <p:nvSpPr>
          <p:cNvPr id="16" name="矢印: 下 15">
            <a:extLst>
              <a:ext uri="{FF2B5EF4-FFF2-40B4-BE49-F238E27FC236}">
                <a16:creationId xmlns:a16="http://schemas.microsoft.com/office/drawing/2014/main" id="{AE683F48-D3B8-7E98-E0DE-1F353F9A0224}"/>
              </a:ext>
            </a:extLst>
          </p:cNvPr>
          <p:cNvSpPr/>
          <p:nvPr/>
        </p:nvSpPr>
        <p:spPr>
          <a:xfrm>
            <a:off x="2604131" y="2351532"/>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751A3289-9E4F-9B6D-DD05-335B9526660A}"/>
              </a:ext>
            </a:extLst>
          </p:cNvPr>
          <p:cNvSpPr/>
          <p:nvPr/>
        </p:nvSpPr>
        <p:spPr>
          <a:xfrm>
            <a:off x="4333068" y="2351532"/>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D18D935A-0B5D-A596-A6C1-9B981343DC7C}"/>
              </a:ext>
            </a:extLst>
          </p:cNvPr>
          <p:cNvSpPr/>
          <p:nvPr/>
        </p:nvSpPr>
        <p:spPr>
          <a:xfrm>
            <a:off x="6091589" y="2351532"/>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960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F103E368-A2A9-E957-361A-FD2768D8E908}"/>
              </a:ext>
            </a:extLst>
          </p:cNvPr>
          <p:cNvSpPr/>
          <p:nvPr/>
        </p:nvSpPr>
        <p:spPr>
          <a:xfrm>
            <a:off x="1384915" y="1684201"/>
            <a:ext cx="6267635" cy="20441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カーネル</a:t>
            </a:r>
          </a:p>
        </p:txBody>
      </p:sp>
      <p:sp>
        <p:nvSpPr>
          <p:cNvPr id="5" name="テキスト ボックス 4">
            <a:extLst>
              <a:ext uri="{FF2B5EF4-FFF2-40B4-BE49-F238E27FC236}">
                <a16:creationId xmlns:a16="http://schemas.microsoft.com/office/drawing/2014/main" id="{A620DBF8-DAD7-6304-A696-C1F5D3E55CD1}"/>
              </a:ext>
            </a:extLst>
          </p:cNvPr>
          <p:cNvSpPr txBox="1"/>
          <p:nvPr/>
        </p:nvSpPr>
        <p:spPr>
          <a:xfrm>
            <a:off x="799000" y="3874972"/>
            <a:ext cx="11247998" cy="2062103"/>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このようなシステムにおいて、プロセス０によるデータ書き込みと、プロセス１による別の場所からのデータ読み出しが同時に発生した場合、</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①プロセス０がデータを書き込む場所を指定</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②プロセス１がデータを読み出す場所をしてい</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③プロセス０がデータを書き込む</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③において、本来書き込みたかったのは①で指定した場所だが、②があることで、意図とは異なる場所に対して書き込みが実行され、</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そこにあったデータが壊れてしまう。</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このように、ストレージデバイスへのアクセスは命令の実行順序を正しく制御しなければとても危険である。</a:t>
            </a:r>
            <a:endParaRPr kumimoji="1" lang="en-US" altLang="ja-JP" sz="16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B1B22CE-0E19-3377-55F9-1E4E739C74FF}"/>
              </a:ext>
            </a:extLst>
          </p:cNvPr>
          <p:cNvSpPr txBox="1"/>
          <p:nvPr/>
        </p:nvSpPr>
        <p:spPr>
          <a:xfrm>
            <a:off x="799001" y="952760"/>
            <a:ext cx="9480608" cy="584775"/>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カーネルとは何か、なぜ必要なのかを考えてみる。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まず、プロセスがストレージデバイスに直接アクセスできるシステムについて考える。</a:t>
            </a:r>
          </a:p>
        </p:txBody>
      </p:sp>
      <p:sp>
        <p:nvSpPr>
          <p:cNvPr id="2" name="正方形/長方形 1">
            <a:extLst>
              <a:ext uri="{FF2B5EF4-FFF2-40B4-BE49-F238E27FC236}">
                <a16:creationId xmlns:a16="http://schemas.microsoft.com/office/drawing/2014/main" id="{D730D40F-E6A6-4B79-3047-B44C1AF7A7FE}"/>
              </a:ext>
            </a:extLst>
          </p:cNvPr>
          <p:cNvSpPr/>
          <p:nvPr/>
        </p:nvSpPr>
        <p:spPr>
          <a:xfrm>
            <a:off x="2251248" y="1910098"/>
            <a:ext cx="1020932"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プロセス０</a:t>
            </a:r>
          </a:p>
        </p:txBody>
      </p:sp>
      <p:sp>
        <p:nvSpPr>
          <p:cNvPr id="13" name="正方形/長方形 12">
            <a:extLst>
              <a:ext uri="{FF2B5EF4-FFF2-40B4-BE49-F238E27FC236}">
                <a16:creationId xmlns:a16="http://schemas.microsoft.com/office/drawing/2014/main" id="{1AC7305F-3D0C-BDA5-DA89-DCCD9F65BF9A}"/>
              </a:ext>
            </a:extLst>
          </p:cNvPr>
          <p:cNvSpPr/>
          <p:nvPr/>
        </p:nvSpPr>
        <p:spPr>
          <a:xfrm>
            <a:off x="4009767" y="1910098"/>
            <a:ext cx="1020932"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プロセス１</a:t>
            </a:r>
          </a:p>
        </p:txBody>
      </p:sp>
      <p:sp>
        <p:nvSpPr>
          <p:cNvPr id="14" name="正方形/長方形 13">
            <a:extLst>
              <a:ext uri="{FF2B5EF4-FFF2-40B4-BE49-F238E27FC236}">
                <a16:creationId xmlns:a16="http://schemas.microsoft.com/office/drawing/2014/main" id="{091F8BA1-D8EB-4DD3-4432-DC8C66330C0C}"/>
              </a:ext>
            </a:extLst>
          </p:cNvPr>
          <p:cNvSpPr/>
          <p:nvPr/>
        </p:nvSpPr>
        <p:spPr>
          <a:xfrm>
            <a:off x="5768287" y="1910098"/>
            <a:ext cx="1020932"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プロセス２</a:t>
            </a:r>
          </a:p>
        </p:txBody>
      </p:sp>
      <p:sp>
        <p:nvSpPr>
          <p:cNvPr id="15" name="正方形/長方形 14">
            <a:extLst>
              <a:ext uri="{FF2B5EF4-FFF2-40B4-BE49-F238E27FC236}">
                <a16:creationId xmlns:a16="http://schemas.microsoft.com/office/drawing/2014/main" id="{542838D7-0532-0D0A-56AD-8CF9FC8E695D}"/>
              </a:ext>
            </a:extLst>
          </p:cNvPr>
          <p:cNvSpPr/>
          <p:nvPr/>
        </p:nvSpPr>
        <p:spPr>
          <a:xfrm>
            <a:off x="2251247" y="3143385"/>
            <a:ext cx="4537971" cy="338554"/>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ストレージデバイス</a:t>
            </a:r>
          </a:p>
        </p:txBody>
      </p:sp>
      <p:sp>
        <p:nvSpPr>
          <p:cNvPr id="16" name="矢印: 下 15">
            <a:extLst>
              <a:ext uri="{FF2B5EF4-FFF2-40B4-BE49-F238E27FC236}">
                <a16:creationId xmlns:a16="http://schemas.microsoft.com/office/drawing/2014/main" id="{AE683F48-D3B8-7E98-E0DE-1F353F9A0224}"/>
              </a:ext>
            </a:extLst>
          </p:cNvPr>
          <p:cNvSpPr/>
          <p:nvPr/>
        </p:nvSpPr>
        <p:spPr>
          <a:xfrm>
            <a:off x="2604131" y="2351532"/>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751A3289-9E4F-9B6D-DD05-335B9526660A}"/>
              </a:ext>
            </a:extLst>
          </p:cNvPr>
          <p:cNvSpPr/>
          <p:nvPr/>
        </p:nvSpPr>
        <p:spPr>
          <a:xfrm>
            <a:off x="4333068" y="2351532"/>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D18D935A-0B5D-A596-A6C1-9B981343DC7C}"/>
              </a:ext>
            </a:extLst>
          </p:cNvPr>
          <p:cNvSpPr/>
          <p:nvPr/>
        </p:nvSpPr>
        <p:spPr>
          <a:xfrm>
            <a:off x="6091589" y="2351532"/>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331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F103E368-A2A9-E957-361A-FD2768D8E908}"/>
              </a:ext>
            </a:extLst>
          </p:cNvPr>
          <p:cNvSpPr/>
          <p:nvPr/>
        </p:nvSpPr>
        <p:spPr>
          <a:xfrm>
            <a:off x="883453" y="2322884"/>
            <a:ext cx="5153026" cy="3144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カーネル</a:t>
            </a:r>
          </a:p>
        </p:txBody>
      </p:sp>
      <p:sp>
        <p:nvSpPr>
          <p:cNvPr id="5" name="テキスト ボックス 4">
            <a:extLst>
              <a:ext uri="{FF2B5EF4-FFF2-40B4-BE49-F238E27FC236}">
                <a16:creationId xmlns:a16="http://schemas.microsoft.com/office/drawing/2014/main" id="{A620DBF8-DAD7-6304-A696-C1F5D3E55CD1}"/>
              </a:ext>
            </a:extLst>
          </p:cNvPr>
          <p:cNvSpPr txBox="1"/>
          <p:nvPr/>
        </p:nvSpPr>
        <p:spPr>
          <a:xfrm>
            <a:off x="6312169" y="2548780"/>
            <a:ext cx="5745948" cy="584775"/>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プロセスはユーザモードで動作するため、デバイスにアクセスできない。</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このため、</a:t>
            </a:r>
            <a:r>
              <a:rPr kumimoji="1" lang="ja-JP" altLang="en-US" sz="1600" dirty="0">
                <a:solidFill>
                  <a:srgbClr val="FF0000"/>
                </a:solidFill>
                <a:latin typeface="Meiryo UI" panose="020B0604030504040204" pitchFamily="50" charset="-128"/>
                <a:ea typeface="Meiryo UI" panose="020B0604030504040204" pitchFamily="50" charset="-128"/>
              </a:rPr>
              <a:t>プロセスはカーネルを介して間接的にデバイスにアクセスする</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B1B22CE-0E19-3377-55F9-1E4E739C74FF}"/>
              </a:ext>
            </a:extLst>
          </p:cNvPr>
          <p:cNvSpPr txBox="1"/>
          <p:nvPr/>
        </p:nvSpPr>
        <p:spPr>
          <a:xfrm>
            <a:off x="799000" y="952760"/>
            <a:ext cx="10481617" cy="1077218"/>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このような問題を避けるため、カーネルはハードウェアの助けを借りてプロセスからデバイスに直接アクセスできないようにしている。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一般的な</a:t>
            </a:r>
            <a:r>
              <a:rPr kumimoji="1" lang="en-US" altLang="ja-JP" sz="1600" dirty="0">
                <a:latin typeface="Meiryo UI" panose="020B0604030504040204" pitchFamily="50" charset="-128"/>
                <a:ea typeface="Meiryo UI" panose="020B0604030504040204" pitchFamily="50" charset="-128"/>
              </a:rPr>
              <a:t>CPU</a:t>
            </a:r>
            <a:r>
              <a:rPr kumimoji="1" lang="ja-JP" altLang="en-US" sz="1600" dirty="0">
                <a:latin typeface="Meiryo UI" panose="020B0604030504040204" pitchFamily="50" charset="-128"/>
                <a:ea typeface="Meiryo UI" panose="020B0604030504040204" pitchFamily="50" charset="-128"/>
              </a:rPr>
              <a:t>には</a:t>
            </a:r>
            <a:r>
              <a:rPr kumimoji="1" lang="ja-JP" altLang="en-US" sz="1600" dirty="0">
                <a:solidFill>
                  <a:srgbClr val="FF0000"/>
                </a:solidFill>
                <a:latin typeface="Meiryo UI" panose="020B0604030504040204" pitchFamily="50" charset="-128"/>
                <a:ea typeface="Meiryo UI" panose="020B0604030504040204" pitchFamily="50" charset="-128"/>
              </a:rPr>
              <a:t>カーネルモード</a:t>
            </a:r>
            <a:r>
              <a:rPr kumimoji="1" lang="ja-JP" altLang="en-US" sz="1600" dirty="0">
                <a:latin typeface="Meiryo UI" panose="020B0604030504040204" pitchFamily="50" charset="-128"/>
                <a:ea typeface="Meiryo UI" panose="020B0604030504040204" pitchFamily="50" charset="-128"/>
              </a:rPr>
              <a:t>と</a:t>
            </a:r>
            <a:r>
              <a:rPr kumimoji="1" lang="ja-JP" altLang="en-US" sz="1600" dirty="0">
                <a:solidFill>
                  <a:srgbClr val="FF0000"/>
                </a:solidFill>
                <a:latin typeface="Meiryo UI" panose="020B0604030504040204" pitchFamily="50" charset="-128"/>
                <a:ea typeface="Meiryo UI" panose="020B0604030504040204" pitchFamily="50" charset="-128"/>
              </a:rPr>
              <a:t>ユーザモード</a:t>
            </a:r>
            <a:r>
              <a:rPr kumimoji="1" lang="ja-JP" altLang="en-US" sz="1600" dirty="0">
                <a:latin typeface="Meiryo UI" panose="020B0604030504040204" pitchFamily="50" charset="-128"/>
                <a:ea typeface="Meiryo UI" panose="020B0604030504040204" pitchFamily="50" charset="-128"/>
              </a:rPr>
              <a:t>という２つのモードがある。</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CPU</a:t>
            </a:r>
            <a:r>
              <a:rPr kumimoji="1" lang="ja-JP" altLang="en-US" sz="1600" dirty="0">
                <a:latin typeface="Meiryo UI" panose="020B0604030504040204" pitchFamily="50" charset="-128"/>
                <a:ea typeface="Meiryo UI" panose="020B0604030504040204" pitchFamily="50" charset="-128"/>
              </a:rPr>
              <a:t>が</a:t>
            </a:r>
            <a:r>
              <a:rPr kumimoji="1" lang="ja-JP" altLang="en-US" sz="1600" dirty="0">
                <a:solidFill>
                  <a:srgbClr val="FF0000"/>
                </a:solidFill>
                <a:latin typeface="Meiryo UI" panose="020B0604030504040204" pitchFamily="50" charset="-128"/>
                <a:ea typeface="Meiryo UI" panose="020B0604030504040204" pitchFamily="50" charset="-128"/>
              </a:rPr>
              <a:t>カーネルモードであれば何の制限もない</a:t>
            </a:r>
            <a:r>
              <a:rPr kumimoji="1" lang="ja-JP" altLang="en-US" sz="1600" dirty="0">
                <a:latin typeface="Meiryo UI" panose="020B0604030504040204" pitchFamily="50" charset="-128"/>
                <a:ea typeface="Meiryo UI" panose="020B0604030504040204" pitchFamily="50" charset="-128"/>
              </a:rPr>
              <a:t>のに対して、</a:t>
            </a:r>
            <a:r>
              <a:rPr kumimoji="1" lang="ja-JP" altLang="en-US" sz="1600" dirty="0">
                <a:solidFill>
                  <a:srgbClr val="FF0000"/>
                </a:solidFill>
                <a:latin typeface="Meiryo UI" panose="020B0604030504040204" pitchFamily="50" charset="-128"/>
                <a:ea typeface="Meiryo UI" panose="020B0604030504040204" pitchFamily="50" charset="-128"/>
              </a:rPr>
              <a:t>ユーザモードで実行中ならば特定の命令を実行できないようにする</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のような制限をかけることができる。</a:t>
            </a:r>
          </a:p>
        </p:txBody>
      </p:sp>
      <p:sp>
        <p:nvSpPr>
          <p:cNvPr id="2" name="正方形/長方形 1">
            <a:extLst>
              <a:ext uri="{FF2B5EF4-FFF2-40B4-BE49-F238E27FC236}">
                <a16:creationId xmlns:a16="http://schemas.microsoft.com/office/drawing/2014/main" id="{D730D40F-E6A6-4B79-3047-B44C1AF7A7FE}"/>
              </a:ext>
            </a:extLst>
          </p:cNvPr>
          <p:cNvSpPr/>
          <p:nvPr/>
        </p:nvSpPr>
        <p:spPr>
          <a:xfrm>
            <a:off x="1159143" y="2548781"/>
            <a:ext cx="1020932"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プロセス０</a:t>
            </a:r>
          </a:p>
        </p:txBody>
      </p:sp>
      <p:sp>
        <p:nvSpPr>
          <p:cNvPr id="13" name="正方形/長方形 12">
            <a:extLst>
              <a:ext uri="{FF2B5EF4-FFF2-40B4-BE49-F238E27FC236}">
                <a16:creationId xmlns:a16="http://schemas.microsoft.com/office/drawing/2014/main" id="{1AC7305F-3D0C-BDA5-DA89-DCCD9F65BF9A}"/>
              </a:ext>
            </a:extLst>
          </p:cNvPr>
          <p:cNvSpPr/>
          <p:nvPr/>
        </p:nvSpPr>
        <p:spPr>
          <a:xfrm>
            <a:off x="2917662" y="2548781"/>
            <a:ext cx="1020932"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プロセス１</a:t>
            </a:r>
          </a:p>
        </p:txBody>
      </p:sp>
      <p:sp>
        <p:nvSpPr>
          <p:cNvPr id="14" name="正方形/長方形 13">
            <a:extLst>
              <a:ext uri="{FF2B5EF4-FFF2-40B4-BE49-F238E27FC236}">
                <a16:creationId xmlns:a16="http://schemas.microsoft.com/office/drawing/2014/main" id="{091F8BA1-D8EB-4DD3-4432-DC8C66330C0C}"/>
              </a:ext>
            </a:extLst>
          </p:cNvPr>
          <p:cNvSpPr/>
          <p:nvPr/>
        </p:nvSpPr>
        <p:spPr>
          <a:xfrm>
            <a:off x="4676182" y="2548781"/>
            <a:ext cx="1020932"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プロセス２</a:t>
            </a:r>
          </a:p>
        </p:txBody>
      </p:sp>
      <p:sp>
        <p:nvSpPr>
          <p:cNvPr id="15" name="正方形/長方形 14">
            <a:extLst>
              <a:ext uri="{FF2B5EF4-FFF2-40B4-BE49-F238E27FC236}">
                <a16:creationId xmlns:a16="http://schemas.microsoft.com/office/drawing/2014/main" id="{542838D7-0532-0D0A-56AD-8CF9FC8E695D}"/>
              </a:ext>
            </a:extLst>
          </p:cNvPr>
          <p:cNvSpPr/>
          <p:nvPr/>
        </p:nvSpPr>
        <p:spPr>
          <a:xfrm>
            <a:off x="1159142" y="3782068"/>
            <a:ext cx="4537971" cy="338554"/>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カーネル</a:t>
            </a:r>
          </a:p>
        </p:txBody>
      </p:sp>
      <p:sp>
        <p:nvSpPr>
          <p:cNvPr id="16" name="矢印: 下 15">
            <a:extLst>
              <a:ext uri="{FF2B5EF4-FFF2-40B4-BE49-F238E27FC236}">
                <a16:creationId xmlns:a16="http://schemas.microsoft.com/office/drawing/2014/main" id="{AE683F48-D3B8-7E98-E0DE-1F353F9A0224}"/>
              </a:ext>
            </a:extLst>
          </p:cNvPr>
          <p:cNvSpPr/>
          <p:nvPr/>
        </p:nvSpPr>
        <p:spPr>
          <a:xfrm>
            <a:off x="1512026" y="2990215"/>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751A3289-9E4F-9B6D-DD05-335B9526660A}"/>
              </a:ext>
            </a:extLst>
          </p:cNvPr>
          <p:cNvSpPr/>
          <p:nvPr/>
        </p:nvSpPr>
        <p:spPr>
          <a:xfrm>
            <a:off x="3240963" y="2990215"/>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D18D935A-0B5D-A596-A6C1-9B981343DC7C}"/>
              </a:ext>
            </a:extLst>
          </p:cNvPr>
          <p:cNvSpPr/>
          <p:nvPr/>
        </p:nvSpPr>
        <p:spPr>
          <a:xfrm>
            <a:off x="4999484" y="2990215"/>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49C4B84F-D68C-E481-0A0D-8E3BD07F7222}"/>
              </a:ext>
            </a:extLst>
          </p:cNvPr>
          <p:cNvSpPr/>
          <p:nvPr/>
        </p:nvSpPr>
        <p:spPr>
          <a:xfrm>
            <a:off x="1159142" y="4811383"/>
            <a:ext cx="4537971" cy="338554"/>
          </a:xfrm>
          <a:prstGeom prst="rect">
            <a:avLst/>
          </a:prstGeom>
          <a:solidFill>
            <a:srgbClr val="C6E6A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ストレージデバイス</a:t>
            </a:r>
          </a:p>
        </p:txBody>
      </p:sp>
      <p:sp>
        <p:nvSpPr>
          <p:cNvPr id="6" name="矢印: 下 5">
            <a:extLst>
              <a:ext uri="{FF2B5EF4-FFF2-40B4-BE49-F238E27FC236}">
                <a16:creationId xmlns:a16="http://schemas.microsoft.com/office/drawing/2014/main" id="{FCA32A6B-9FBB-BFD1-0A40-CBFBF191890E}"/>
              </a:ext>
            </a:extLst>
          </p:cNvPr>
          <p:cNvSpPr/>
          <p:nvPr/>
        </p:nvSpPr>
        <p:spPr>
          <a:xfrm>
            <a:off x="3240963" y="4203044"/>
            <a:ext cx="374328" cy="541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262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F103E368-A2A9-E957-361A-FD2768D8E908}"/>
              </a:ext>
            </a:extLst>
          </p:cNvPr>
          <p:cNvSpPr/>
          <p:nvPr/>
        </p:nvSpPr>
        <p:spPr>
          <a:xfrm>
            <a:off x="883453" y="1929778"/>
            <a:ext cx="8463478" cy="28993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システムコール</a:t>
            </a:r>
          </a:p>
        </p:txBody>
      </p:sp>
      <p:sp>
        <p:nvSpPr>
          <p:cNvPr id="7" name="テキスト ボックス 6">
            <a:extLst>
              <a:ext uri="{FF2B5EF4-FFF2-40B4-BE49-F238E27FC236}">
                <a16:creationId xmlns:a16="http://schemas.microsoft.com/office/drawing/2014/main" id="{3B1B22CE-0E19-3377-55F9-1E4E739C74FF}"/>
              </a:ext>
            </a:extLst>
          </p:cNvPr>
          <p:cNvSpPr txBox="1"/>
          <p:nvPr/>
        </p:nvSpPr>
        <p:spPr>
          <a:xfrm>
            <a:off x="799000" y="952760"/>
            <a:ext cx="10481617" cy="830997"/>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システムコールとは、プロセスがカーネルに処理を依頼するための方法。</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CPU</a:t>
            </a:r>
            <a:r>
              <a:rPr kumimoji="1" lang="ja-JP" altLang="en-US" sz="1600" dirty="0">
                <a:latin typeface="Meiryo UI" panose="020B0604030504040204" pitchFamily="50" charset="-128"/>
                <a:ea typeface="Meiryo UI" panose="020B0604030504040204" pitchFamily="50" charset="-128"/>
              </a:rPr>
              <a:t>の特殊な命令を実行することによって実現している。</a:t>
            </a:r>
            <a:r>
              <a:rPr kumimoji="1" lang="en-US" altLang="ja-JP" sz="1600" dirty="0">
                <a:latin typeface="Meiryo UI" panose="020B0604030504040204" pitchFamily="50" charset="-128"/>
                <a:ea typeface="Meiryo UI" panose="020B0604030504040204" pitchFamily="50" charset="-128"/>
              </a:rPr>
              <a:t>CPU</a:t>
            </a:r>
            <a:r>
              <a:rPr kumimoji="1" lang="ja-JP" altLang="en-US" sz="1600" dirty="0">
                <a:latin typeface="Meiryo UI" panose="020B0604030504040204" pitchFamily="50" charset="-128"/>
                <a:ea typeface="Meiryo UI" panose="020B0604030504040204" pitchFamily="50" charset="-128"/>
              </a:rPr>
              <a:t>のモードがユーザモードからカーネルモードに遷移し、</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依頼内容に応じたカーネルの処理が動き始める。</a:t>
            </a:r>
          </a:p>
        </p:txBody>
      </p:sp>
      <p:sp>
        <p:nvSpPr>
          <p:cNvPr id="2" name="正方形/長方形 1">
            <a:extLst>
              <a:ext uri="{FF2B5EF4-FFF2-40B4-BE49-F238E27FC236}">
                <a16:creationId xmlns:a16="http://schemas.microsoft.com/office/drawing/2014/main" id="{D730D40F-E6A6-4B79-3047-B44C1AF7A7FE}"/>
              </a:ext>
            </a:extLst>
          </p:cNvPr>
          <p:cNvSpPr/>
          <p:nvPr/>
        </p:nvSpPr>
        <p:spPr>
          <a:xfrm>
            <a:off x="2845067" y="2155675"/>
            <a:ext cx="1145907"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542838D7-0532-0D0A-56AD-8CF9FC8E695D}"/>
              </a:ext>
            </a:extLst>
          </p:cNvPr>
          <p:cNvSpPr/>
          <p:nvPr/>
        </p:nvSpPr>
        <p:spPr>
          <a:xfrm>
            <a:off x="3990975" y="3363606"/>
            <a:ext cx="2246158"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7" name="矢印: 下 16">
            <a:extLst>
              <a:ext uri="{FF2B5EF4-FFF2-40B4-BE49-F238E27FC236}">
                <a16:creationId xmlns:a16="http://schemas.microsoft.com/office/drawing/2014/main" id="{751A3289-9E4F-9B6D-DD05-335B9526660A}"/>
              </a:ext>
            </a:extLst>
          </p:cNvPr>
          <p:cNvSpPr/>
          <p:nvPr/>
        </p:nvSpPr>
        <p:spPr>
          <a:xfrm rot="10800000">
            <a:off x="6046628" y="2502221"/>
            <a:ext cx="377666" cy="836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49C4B84F-D68C-E481-0A0D-8E3BD07F7222}"/>
              </a:ext>
            </a:extLst>
          </p:cNvPr>
          <p:cNvSpPr/>
          <p:nvPr/>
        </p:nvSpPr>
        <p:spPr>
          <a:xfrm>
            <a:off x="2845069" y="4168868"/>
            <a:ext cx="1145906"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ユーザモード</a:t>
            </a:r>
          </a:p>
        </p:txBody>
      </p:sp>
      <p:sp>
        <p:nvSpPr>
          <p:cNvPr id="6" name="矢印: 下 5">
            <a:extLst>
              <a:ext uri="{FF2B5EF4-FFF2-40B4-BE49-F238E27FC236}">
                <a16:creationId xmlns:a16="http://schemas.microsoft.com/office/drawing/2014/main" id="{FCA32A6B-9FBB-BFD1-0A40-CBFBF191890E}"/>
              </a:ext>
            </a:extLst>
          </p:cNvPr>
          <p:cNvSpPr/>
          <p:nvPr/>
        </p:nvSpPr>
        <p:spPr>
          <a:xfrm>
            <a:off x="3803809" y="2526751"/>
            <a:ext cx="377666" cy="8368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832C259-E811-8977-0043-97BD46126FD0}"/>
              </a:ext>
            </a:extLst>
          </p:cNvPr>
          <p:cNvSpPr txBox="1"/>
          <p:nvPr/>
        </p:nvSpPr>
        <p:spPr>
          <a:xfrm>
            <a:off x="1322876" y="2155675"/>
            <a:ext cx="1029800"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プロセス</a:t>
            </a:r>
          </a:p>
        </p:txBody>
      </p:sp>
      <p:sp>
        <p:nvSpPr>
          <p:cNvPr id="9" name="テキスト ボックス 8">
            <a:extLst>
              <a:ext uri="{FF2B5EF4-FFF2-40B4-BE49-F238E27FC236}">
                <a16:creationId xmlns:a16="http://schemas.microsoft.com/office/drawing/2014/main" id="{862F4DF7-A79B-E135-7CAF-A2E5D648349B}"/>
              </a:ext>
            </a:extLst>
          </p:cNvPr>
          <p:cNvSpPr txBox="1"/>
          <p:nvPr/>
        </p:nvSpPr>
        <p:spPr>
          <a:xfrm>
            <a:off x="1322876" y="3423636"/>
            <a:ext cx="1029800"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カーネル</a:t>
            </a:r>
          </a:p>
        </p:txBody>
      </p:sp>
      <p:sp>
        <p:nvSpPr>
          <p:cNvPr id="10" name="テキスト ボックス 9">
            <a:extLst>
              <a:ext uri="{FF2B5EF4-FFF2-40B4-BE49-F238E27FC236}">
                <a16:creationId xmlns:a16="http://schemas.microsoft.com/office/drawing/2014/main" id="{996EEDBE-3E73-722A-8FD5-A0D3DBC38FB1}"/>
              </a:ext>
            </a:extLst>
          </p:cNvPr>
          <p:cNvSpPr txBox="1"/>
          <p:nvPr/>
        </p:nvSpPr>
        <p:spPr>
          <a:xfrm>
            <a:off x="1322876" y="4059399"/>
            <a:ext cx="1029800" cy="584775"/>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CPU</a:t>
            </a:r>
            <a:r>
              <a:rPr kumimoji="1" lang="ja-JP" altLang="en-US" sz="1600" dirty="0">
                <a:latin typeface="Meiryo UI" panose="020B0604030504040204" pitchFamily="50" charset="-128"/>
                <a:ea typeface="Meiryo UI" panose="020B0604030504040204" pitchFamily="50" charset="-128"/>
              </a:rPr>
              <a:t>の</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モード</a:t>
            </a:r>
          </a:p>
        </p:txBody>
      </p:sp>
      <p:sp>
        <p:nvSpPr>
          <p:cNvPr id="11" name="正方形/長方形 10">
            <a:extLst>
              <a:ext uri="{FF2B5EF4-FFF2-40B4-BE49-F238E27FC236}">
                <a16:creationId xmlns:a16="http://schemas.microsoft.com/office/drawing/2014/main" id="{4E44C03F-7263-362E-F054-6B07526E03C1}"/>
              </a:ext>
            </a:extLst>
          </p:cNvPr>
          <p:cNvSpPr/>
          <p:nvPr/>
        </p:nvSpPr>
        <p:spPr>
          <a:xfrm>
            <a:off x="6237132" y="2155675"/>
            <a:ext cx="1145907"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3531C252-241E-7564-93D0-0DE1AE4FF652}"/>
              </a:ext>
            </a:extLst>
          </p:cNvPr>
          <p:cNvSpPr/>
          <p:nvPr/>
        </p:nvSpPr>
        <p:spPr>
          <a:xfrm>
            <a:off x="3990973" y="4168868"/>
            <a:ext cx="2246157"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カーネルモード</a:t>
            </a:r>
          </a:p>
        </p:txBody>
      </p:sp>
      <p:sp>
        <p:nvSpPr>
          <p:cNvPr id="20" name="正方形/長方形 19">
            <a:extLst>
              <a:ext uri="{FF2B5EF4-FFF2-40B4-BE49-F238E27FC236}">
                <a16:creationId xmlns:a16="http://schemas.microsoft.com/office/drawing/2014/main" id="{91659D75-36CF-E64B-83D9-9C846609BFCE}"/>
              </a:ext>
            </a:extLst>
          </p:cNvPr>
          <p:cNvSpPr/>
          <p:nvPr/>
        </p:nvSpPr>
        <p:spPr>
          <a:xfrm>
            <a:off x="6259955" y="4168868"/>
            <a:ext cx="1123079" cy="338554"/>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ユーザモード</a:t>
            </a:r>
          </a:p>
        </p:txBody>
      </p:sp>
      <p:cxnSp>
        <p:nvCxnSpPr>
          <p:cNvPr id="22" name="直線コネクタ 21">
            <a:extLst>
              <a:ext uri="{FF2B5EF4-FFF2-40B4-BE49-F238E27FC236}">
                <a16:creationId xmlns:a16="http://schemas.microsoft.com/office/drawing/2014/main" id="{3B08B5E8-E93C-04AC-709C-68CBA1BC5D3A}"/>
              </a:ext>
            </a:extLst>
          </p:cNvPr>
          <p:cNvCxnSpPr>
            <a:cxnSpLocks/>
          </p:cNvCxnSpPr>
          <p:nvPr/>
        </p:nvCxnSpPr>
        <p:spPr>
          <a:xfrm>
            <a:off x="1219200" y="3019447"/>
            <a:ext cx="724852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D0C31118-6A58-A546-0A79-DA71CEBC1E35}"/>
              </a:ext>
            </a:extLst>
          </p:cNvPr>
          <p:cNvSpPr txBox="1"/>
          <p:nvPr/>
        </p:nvSpPr>
        <p:spPr>
          <a:xfrm>
            <a:off x="2500821" y="3185039"/>
            <a:ext cx="1568863" cy="276999"/>
          </a:xfrm>
          <a:prstGeom prst="rect">
            <a:avLst/>
          </a:prstGeom>
          <a:noFill/>
        </p:spPr>
        <p:txBody>
          <a:bodyPr wrap="square" rtlCol="0">
            <a:spAutoFit/>
          </a:bodyPr>
          <a:lstStyle/>
          <a:p>
            <a:r>
              <a:rPr kumimoji="1" lang="ja-JP" altLang="en-US" sz="1200" dirty="0">
                <a:solidFill>
                  <a:srgbClr val="FF0000"/>
                </a:solidFill>
                <a:latin typeface="Meiryo UI" panose="020B0604030504040204" pitchFamily="50" charset="-128"/>
                <a:ea typeface="Meiryo UI" panose="020B0604030504040204" pitchFamily="50" charset="-128"/>
              </a:rPr>
              <a:t>システムコール発行</a:t>
            </a:r>
          </a:p>
        </p:txBody>
      </p:sp>
      <p:sp>
        <p:nvSpPr>
          <p:cNvPr id="25" name="テキスト ボックス 24">
            <a:extLst>
              <a:ext uri="{FF2B5EF4-FFF2-40B4-BE49-F238E27FC236}">
                <a16:creationId xmlns:a16="http://schemas.microsoft.com/office/drawing/2014/main" id="{2E5F6043-8EB4-19E8-259A-C3A765644933}"/>
              </a:ext>
            </a:extLst>
          </p:cNvPr>
          <p:cNvSpPr txBox="1"/>
          <p:nvPr/>
        </p:nvSpPr>
        <p:spPr>
          <a:xfrm>
            <a:off x="6395659" y="2522970"/>
            <a:ext cx="1624391" cy="276999"/>
          </a:xfrm>
          <a:prstGeom prst="rect">
            <a:avLst/>
          </a:prstGeom>
          <a:noFill/>
        </p:spPr>
        <p:txBody>
          <a:bodyPr wrap="square" rtlCol="0">
            <a:spAutoFit/>
          </a:bodyPr>
          <a:lstStyle/>
          <a:p>
            <a:r>
              <a:rPr kumimoji="1" lang="ja-JP" altLang="en-US" sz="1200" dirty="0">
                <a:solidFill>
                  <a:srgbClr val="FF0000"/>
                </a:solidFill>
                <a:latin typeface="Meiryo UI" panose="020B0604030504040204" pitchFamily="50" charset="-128"/>
                <a:ea typeface="Meiryo UI" panose="020B0604030504040204" pitchFamily="50" charset="-128"/>
              </a:rPr>
              <a:t>システムコールから復帰</a:t>
            </a:r>
          </a:p>
        </p:txBody>
      </p:sp>
      <p:sp>
        <p:nvSpPr>
          <p:cNvPr id="27" name="テキスト ボックス 26">
            <a:extLst>
              <a:ext uri="{FF2B5EF4-FFF2-40B4-BE49-F238E27FC236}">
                <a16:creationId xmlns:a16="http://schemas.microsoft.com/office/drawing/2014/main" id="{992D8FEE-729D-226F-BDA8-4D7B1E0996D9}"/>
              </a:ext>
            </a:extLst>
          </p:cNvPr>
          <p:cNvSpPr txBox="1"/>
          <p:nvPr/>
        </p:nvSpPr>
        <p:spPr>
          <a:xfrm>
            <a:off x="799000" y="5035617"/>
            <a:ext cx="10916750" cy="1077218"/>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プロセスからシステムコールを介さずに直接</a:t>
            </a:r>
            <a:r>
              <a:rPr kumimoji="1" lang="en-US" altLang="ja-JP" sz="1600" dirty="0">
                <a:latin typeface="Meiryo UI" panose="020B0604030504040204" pitchFamily="50" charset="-128"/>
                <a:ea typeface="Meiryo UI" panose="020B0604030504040204" pitchFamily="50" charset="-128"/>
              </a:rPr>
              <a:t>CPU</a:t>
            </a:r>
            <a:r>
              <a:rPr kumimoji="1" lang="ja-JP" altLang="en-US" sz="1600" dirty="0">
                <a:latin typeface="Meiryo UI" panose="020B0604030504040204" pitchFamily="50" charset="-128"/>
                <a:ea typeface="Meiryo UI" panose="020B0604030504040204" pitchFamily="50" charset="-128"/>
              </a:rPr>
              <a:t>モードを変更する方法はない。もしあればカーネルが存在する意味がなくなってしまう。</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プロセスがどんなシステムコールを発行するかは、</a:t>
            </a:r>
            <a:r>
              <a:rPr kumimoji="1" lang="en-US" altLang="ja-JP" sz="1600" dirty="0" err="1">
                <a:latin typeface="Meiryo UI" panose="020B0604030504040204" pitchFamily="50" charset="-128"/>
                <a:ea typeface="Meiryo UI" panose="020B0604030504040204" pitchFamily="50" charset="-128"/>
              </a:rPr>
              <a:t>strace</a:t>
            </a:r>
            <a:r>
              <a:rPr kumimoji="1" lang="ja-JP" altLang="en-US" sz="1600" dirty="0">
                <a:latin typeface="Meiryo UI" panose="020B0604030504040204" pitchFamily="50" charset="-128"/>
                <a:ea typeface="Meiryo UI" panose="020B0604030504040204" pitchFamily="50" charset="-128"/>
              </a:rPr>
              <a:t>コマンドによって確認できる。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-T</a:t>
            </a:r>
            <a:r>
              <a:rPr kumimoji="1" lang="ja-JP" altLang="en-US" sz="1600" dirty="0">
                <a:latin typeface="Meiryo UI" panose="020B0604030504040204" pitchFamily="50" charset="-128"/>
                <a:ea typeface="Meiryo UI" panose="020B0604030504040204" pitchFamily="50" charset="-128"/>
              </a:rPr>
              <a:t>オプションを付けると各種システムコールの処理にかかった時間をマイクロ秒の精度で採取できる。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論理</a:t>
            </a:r>
            <a:r>
              <a:rPr kumimoji="1" lang="en-US" altLang="ja-JP" sz="1600" dirty="0">
                <a:latin typeface="Meiryo UI" panose="020B0604030504040204" pitchFamily="50" charset="-128"/>
                <a:ea typeface="Meiryo UI" panose="020B0604030504040204" pitchFamily="50" charset="-128"/>
              </a:rPr>
              <a:t>CPU</a:t>
            </a:r>
            <a:r>
              <a:rPr kumimoji="1" lang="ja-JP" altLang="en-US" sz="1600" dirty="0">
                <a:latin typeface="Meiryo UI" panose="020B0604030504040204" pitchFamily="50" charset="-128"/>
                <a:ea typeface="Meiryo UI" panose="020B0604030504040204" pitchFamily="50" charset="-128"/>
              </a:rPr>
              <a:t>が実行している命令の割合は</a:t>
            </a:r>
            <a:r>
              <a:rPr kumimoji="1" lang="en-US" altLang="ja-JP" sz="1600" dirty="0" err="1">
                <a:latin typeface="Meiryo UI" panose="020B0604030504040204" pitchFamily="50" charset="-128"/>
                <a:ea typeface="Meiryo UI" panose="020B0604030504040204" pitchFamily="50" charset="-128"/>
              </a:rPr>
              <a:t>sar</a:t>
            </a:r>
            <a:r>
              <a:rPr kumimoji="1" lang="ja-JP" altLang="en-US" sz="1600" dirty="0">
                <a:latin typeface="Meiryo UI" panose="020B0604030504040204" pitchFamily="50" charset="-128"/>
                <a:ea typeface="Meiryo UI" panose="020B0604030504040204" pitchFamily="50" charset="-128"/>
              </a:rPr>
              <a:t>コマンドを使えばわかる。</a:t>
            </a:r>
            <a:endParaRPr kumimoji="1"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0286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F103E368-A2A9-E957-361A-FD2768D8E908}"/>
              </a:ext>
            </a:extLst>
          </p:cNvPr>
          <p:cNvSpPr/>
          <p:nvPr/>
        </p:nvSpPr>
        <p:spPr>
          <a:xfrm>
            <a:off x="872875" y="2136220"/>
            <a:ext cx="8463478" cy="3693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ライブラリ</a:t>
            </a:r>
          </a:p>
        </p:txBody>
      </p:sp>
      <p:sp>
        <p:nvSpPr>
          <p:cNvPr id="7" name="テキスト ボックス 6">
            <a:extLst>
              <a:ext uri="{FF2B5EF4-FFF2-40B4-BE49-F238E27FC236}">
                <a16:creationId xmlns:a16="http://schemas.microsoft.com/office/drawing/2014/main" id="{3B1B22CE-0E19-3377-55F9-1E4E739C74FF}"/>
              </a:ext>
            </a:extLst>
          </p:cNvPr>
          <p:cNvSpPr txBox="1"/>
          <p:nvPr/>
        </p:nvSpPr>
        <p:spPr>
          <a:xfrm>
            <a:off x="799000" y="952760"/>
            <a:ext cx="10481617" cy="830997"/>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多くのプログラミング言語では、複数のプログラムに共通する処理をライブラリとしてまとめる機能がある。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これによってプログラマは先人たちが作ってきた大量のライブラリの中から好きなものを選んで、効率的にプログラムを開発できる。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プロセスがライブラリを使っている場合のソフトウェア階層を以下に示す。</a:t>
            </a:r>
          </a:p>
        </p:txBody>
      </p:sp>
      <p:sp>
        <p:nvSpPr>
          <p:cNvPr id="2" name="正方形/長方形 1">
            <a:extLst>
              <a:ext uri="{FF2B5EF4-FFF2-40B4-BE49-F238E27FC236}">
                <a16:creationId xmlns:a16="http://schemas.microsoft.com/office/drawing/2014/main" id="{D730D40F-E6A6-4B79-3047-B44C1AF7A7FE}"/>
              </a:ext>
            </a:extLst>
          </p:cNvPr>
          <p:cNvSpPr/>
          <p:nvPr/>
        </p:nvSpPr>
        <p:spPr>
          <a:xfrm>
            <a:off x="3914472" y="2828900"/>
            <a:ext cx="2566186" cy="228205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Meiryo UI" panose="020B0604030504040204" pitchFamily="50" charset="-128"/>
                <a:ea typeface="Meiryo UI" panose="020B0604030504040204" pitchFamily="50" charset="-128"/>
              </a:rPr>
              <a:t>プロセス固有のコード</a:t>
            </a:r>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49C4B84F-D68C-E481-0A0D-8E3BD07F7222}"/>
              </a:ext>
            </a:extLst>
          </p:cNvPr>
          <p:cNvSpPr/>
          <p:nvPr/>
        </p:nvSpPr>
        <p:spPr>
          <a:xfrm>
            <a:off x="3914471" y="4772403"/>
            <a:ext cx="2566185" cy="33855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Meiryo UI" panose="020B0604030504040204" pitchFamily="50" charset="-128"/>
                <a:ea typeface="Meiryo UI" panose="020B0604030504040204" pitchFamily="50" charset="-128"/>
              </a:rPr>
              <a:t>ハードウェア</a:t>
            </a:r>
          </a:p>
        </p:txBody>
      </p:sp>
      <p:sp>
        <p:nvSpPr>
          <p:cNvPr id="8" name="テキスト ボックス 7">
            <a:extLst>
              <a:ext uri="{FF2B5EF4-FFF2-40B4-BE49-F238E27FC236}">
                <a16:creationId xmlns:a16="http://schemas.microsoft.com/office/drawing/2014/main" id="{5832C259-E811-8977-0043-97BD46126FD0}"/>
              </a:ext>
            </a:extLst>
          </p:cNvPr>
          <p:cNvSpPr txBox="1"/>
          <p:nvPr/>
        </p:nvSpPr>
        <p:spPr>
          <a:xfrm>
            <a:off x="2505075" y="3451768"/>
            <a:ext cx="1038469"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プロセス</a:t>
            </a:r>
          </a:p>
        </p:txBody>
      </p:sp>
      <p:sp>
        <p:nvSpPr>
          <p:cNvPr id="9" name="テキスト ボックス 8">
            <a:extLst>
              <a:ext uri="{FF2B5EF4-FFF2-40B4-BE49-F238E27FC236}">
                <a16:creationId xmlns:a16="http://schemas.microsoft.com/office/drawing/2014/main" id="{862F4DF7-A79B-E135-7CAF-A2E5D648349B}"/>
              </a:ext>
            </a:extLst>
          </p:cNvPr>
          <p:cNvSpPr txBox="1"/>
          <p:nvPr/>
        </p:nvSpPr>
        <p:spPr>
          <a:xfrm>
            <a:off x="5730586" y="2353693"/>
            <a:ext cx="1636169"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関数呼び出し</a:t>
            </a:r>
          </a:p>
        </p:txBody>
      </p:sp>
      <p:sp>
        <p:nvSpPr>
          <p:cNvPr id="5" name="正方形/長方形 4">
            <a:extLst>
              <a:ext uri="{FF2B5EF4-FFF2-40B4-BE49-F238E27FC236}">
                <a16:creationId xmlns:a16="http://schemas.microsoft.com/office/drawing/2014/main" id="{243E4D50-86F4-3676-3CD7-9F1FF823DFE1}"/>
              </a:ext>
            </a:extLst>
          </p:cNvPr>
          <p:cNvSpPr/>
          <p:nvPr/>
        </p:nvSpPr>
        <p:spPr>
          <a:xfrm>
            <a:off x="3914471" y="4429465"/>
            <a:ext cx="2566185" cy="33855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Meiryo UI" panose="020B0604030504040204" pitchFamily="50" charset="-128"/>
                <a:ea typeface="Meiryo UI" panose="020B0604030504040204" pitchFamily="50" charset="-128"/>
              </a:rPr>
              <a:t>カーネル</a:t>
            </a:r>
          </a:p>
        </p:txBody>
      </p:sp>
      <p:sp>
        <p:nvSpPr>
          <p:cNvPr id="13" name="正方形/長方形 12">
            <a:extLst>
              <a:ext uri="{FF2B5EF4-FFF2-40B4-BE49-F238E27FC236}">
                <a16:creationId xmlns:a16="http://schemas.microsoft.com/office/drawing/2014/main" id="{D17A92E1-CB11-F1B9-C6CC-66B1D469311B}"/>
              </a:ext>
            </a:extLst>
          </p:cNvPr>
          <p:cNvSpPr/>
          <p:nvPr/>
        </p:nvSpPr>
        <p:spPr>
          <a:xfrm>
            <a:off x="3914471" y="3257228"/>
            <a:ext cx="2030473" cy="1168134"/>
          </a:xfrm>
          <a:prstGeom prst="rect">
            <a:avLst/>
          </a:prstGeom>
          <a:solidFill>
            <a:srgbClr val="C6E6A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OS</a:t>
            </a:r>
            <a:r>
              <a:rPr kumimoji="1" lang="ja-JP" altLang="en-US" sz="1200" dirty="0">
                <a:solidFill>
                  <a:schemeClr val="tx1"/>
                </a:solidFill>
                <a:latin typeface="Meiryo UI" panose="020B0604030504040204" pitchFamily="50" charset="-128"/>
                <a:ea typeface="Meiryo UI" panose="020B0604030504040204" pitchFamily="50" charset="-128"/>
              </a:rPr>
              <a:t>外ライブラリ</a:t>
            </a:r>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13923344-AEAB-E37B-65BC-D198A0533E6F}"/>
              </a:ext>
            </a:extLst>
          </p:cNvPr>
          <p:cNvSpPr/>
          <p:nvPr/>
        </p:nvSpPr>
        <p:spPr>
          <a:xfrm>
            <a:off x="3914469" y="3737040"/>
            <a:ext cx="1680364" cy="69686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OS</a:t>
            </a:r>
            <a:r>
              <a:rPr kumimoji="1" lang="ja-JP" altLang="en-US" sz="1200" dirty="0">
                <a:solidFill>
                  <a:schemeClr val="tx1"/>
                </a:solidFill>
                <a:latin typeface="Meiryo UI" panose="020B0604030504040204" pitchFamily="50" charset="-128"/>
                <a:ea typeface="Meiryo UI" panose="020B0604030504040204" pitchFamily="50" charset="-128"/>
              </a:rPr>
              <a:t>ライブラリ</a:t>
            </a:r>
          </a:p>
        </p:txBody>
      </p:sp>
      <p:sp>
        <p:nvSpPr>
          <p:cNvPr id="16" name="矢印: 下 15">
            <a:extLst>
              <a:ext uri="{FF2B5EF4-FFF2-40B4-BE49-F238E27FC236}">
                <a16:creationId xmlns:a16="http://schemas.microsoft.com/office/drawing/2014/main" id="{516E7C0E-692C-580D-B46E-05AC976F9CAD}"/>
              </a:ext>
            </a:extLst>
          </p:cNvPr>
          <p:cNvSpPr/>
          <p:nvPr/>
        </p:nvSpPr>
        <p:spPr>
          <a:xfrm>
            <a:off x="5390286" y="3059990"/>
            <a:ext cx="204547" cy="359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4E1537C8-A056-D8C2-96DD-718E814F08A2}"/>
              </a:ext>
            </a:extLst>
          </p:cNvPr>
          <p:cNvSpPr/>
          <p:nvPr/>
        </p:nvSpPr>
        <p:spPr>
          <a:xfrm>
            <a:off x="5390286" y="3592400"/>
            <a:ext cx="204547" cy="359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EB28B873-FE97-9541-3B14-2510E8CEA72C}"/>
              </a:ext>
            </a:extLst>
          </p:cNvPr>
          <p:cNvCxnSpPr>
            <a:cxnSpLocks/>
          </p:cNvCxnSpPr>
          <p:nvPr/>
        </p:nvCxnSpPr>
        <p:spPr>
          <a:xfrm>
            <a:off x="1107348" y="4425362"/>
            <a:ext cx="724852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5A997F2-435B-566A-BBB5-5F8F67A5775E}"/>
              </a:ext>
            </a:extLst>
          </p:cNvPr>
          <p:cNvSpPr txBox="1"/>
          <p:nvPr/>
        </p:nvSpPr>
        <p:spPr>
          <a:xfrm>
            <a:off x="1056921" y="4019669"/>
            <a:ext cx="1448154"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ユーザモード</a:t>
            </a:r>
          </a:p>
        </p:txBody>
      </p:sp>
      <p:sp>
        <p:nvSpPr>
          <p:cNvPr id="26" name="テキスト ボックス 25">
            <a:extLst>
              <a:ext uri="{FF2B5EF4-FFF2-40B4-BE49-F238E27FC236}">
                <a16:creationId xmlns:a16="http://schemas.microsoft.com/office/drawing/2014/main" id="{1FA9337F-756B-48BC-30B9-EEAD739A19A6}"/>
              </a:ext>
            </a:extLst>
          </p:cNvPr>
          <p:cNvSpPr txBox="1"/>
          <p:nvPr/>
        </p:nvSpPr>
        <p:spPr>
          <a:xfrm>
            <a:off x="1056921" y="4566095"/>
            <a:ext cx="1448154"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カーネルモード</a:t>
            </a:r>
          </a:p>
        </p:txBody>
      </p:sp>
      <p:sp>
        <p:nvSpPr>
          <p:cNvPr id="28" name="左中かっこ 27">
            <a:extLst>
              <a:ext uri="{FF2B5EF4-FFF2-40B4-BE49-F238E27FC236}">
                <a16:creationId xmlns:a16="http://schemas.microsoft.com/office/drawing/2014/main" id="{5A79125F-D5B0-33AC-C85B-EE56D482B8FB}"/>
              </a:ext>
            </a:extLst>
          </p:cNvPr>
          <p:cNvSpPr/>
          <p:nvPr/>
        </p:nvSpPr>
        <p:spPr>
          <a:xfrm>
            <a:off x="3399570" y="2824518"/>
            <a:ext cx="514899" cy="160938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矢印: 下 28">
            <a:extLst>
              <a:ext uri="{FF2B5EF4-FFF2-40B4-BE49-F238E27FC236}">
                <a16:creationId xmlns:a16="http://schemas.microsoft.com/office/drawing/2014/main" id="{BD71D952-64B2-26AC-5C18-04D1B93DAB98}"/>
              </a:ext>
            </a:extLst>
          </p:cNvPr>
          <p:cNvSpPr/>
          <p:nvPr/>
        </p:nvSpPr>
        <p:spPr>
          <a:xfrm>
            <a:off x="5283122" y="4304758"/>
            <a:ext cx="204547" cy="359895"/>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下 29">
            <a:extLst>
              <a:ext uri="{FF2B5EF4-FFF2-40B4-BE49-F238E27FC236}">
                <a16:creationId xmlns:a16="http://schemas.microsoft.com/office/drawing/2014/main" id="{6D1BE244-6287-5347-3656-7A12AC712677}"/>
              </a:ext>
            </a:extLst>
          </p:cNvPr>
          <p:cNvSpPr/>
          <p:nvPr/>
        </p:nvSpPr>
        <p:spPr>
          <a:xfrm>
            <a:off x="5661912" y="4304758"/>
            <a:ext cx="204547" cy="359895"/>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A9DE6F63-2E17-2044-1F2B-F1EDFB547425}"/>
              </a:ext>
            </a:extLst>
          </p:cNvPr>
          <p:cNvSpPr/>
          <p:nvPr/>
        </p:nvSpPr>
        <p:spPr>
          <a:xfrm>
            <a:off x="6102270" y="4304758"/>
            <a:ext cx="204547" cy="359895"/>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8" name="直線矢印コネクタ 37">
            <a:extLst>
              <a:ext uri="{FF2B5EF4-FFF2-40B4-BE49-F238E27FC236}">
                <a16:creationId xmlns:a16="http://schemas.microsoft.com/office/drawing/2014/main" id="{9989BA1F-AF13-3ACB-1D14-2DC8503C58F9}"/>
              </a:ext>
            </a:extLst>
          </p:cNvPr>
          <p:cNvCxnSpPr>
            <a:cxnSpLocks/>
          </p:cNvCxnSpPr>
          <p:nvPr/>
        </p:nvCxnSpPr>
        <p:spPr>
          <a:xfrm flipH="1">
            <a:off x="5581179" y="2639005"/>
            <a:ext cx="623364" cy="591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77613158-7887-85D0-0268-CAFB6BA7990D}"/>
              </a:ext>
            </a:extLst>
          </p:cNvPr>
          <p:cNvCxnSpPr>
            <a:cxnSpLocks/>
          </p:cNvCxnSpPr>
          <p:nvPr/>
        </p:nvCxnSpPr>
        <p:spPr>
          <a:xfrm flipH="1">
            <a:off x="5581179" y="2655736"/>
            <a:ext cx="618461" cy="1120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6976EAA9-66A7-9FA3-1EDA-2303621020F7}"/>
              </a:ext>
            </a:extLst>
          </p:cNvPr>
          <p:cNvCxnSpPr>
            <a:cxnSpLocks/>
          </p:cNvCxnSpPr>
          <p:nvPr/>
        </p:nvCxnSpPr>
        <p:spPr>
          <a:xfrm flipH="1">
            <a:off x="5435634" y="3382031"/>
            <a:ext cx="1825343" cy="99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7CB3253-A545-E5F7-6470-22F00E16247B}"/>
              </a:ext>
            </a:extLst>
          </p:cNvPr>
          <p:cNvCxnSpPr>
            <a:cxnSpLocks/>
          </p:cNvCxnSpPr>
          <p:nvPr/>
        </p:nvCxnSpPr>
        <p:spPr>
          <a:xfrm flipH="1">
            <a:off x="5831753" y="3362188"/>
            <a:ext cx="1451611" cy="989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0E198E77-B559-7DE8-9E3A-5F7E30E44ED7}"/>
              </a:ext>
            </a:extLst>
          </p:cNvPr>
          <p:cNvCxnSpPr>
            <a:cxnSpLocks/>
          </p:cNvCxnSpPr>
          <p:nvPr/>
        </p:nvCxnSpPr>
        <p:spPr>
          <a:xfrm flipH="1">
            <a:off x="6242179" y="3384601"/>
            <a:ext cx="1018798" cy="914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813C601A-508F-7D01-6012-7800F1A204AF}"/>
              </a:ext>
            </a:extLst>
          </p:cNvPr>
          <p:cNvSpPr txBox="1"/>
          <p:nvPr/>
        </p:nvSpPr>
        <p:spPr>
          <a:xfrm>
            <a:off x="6781527" y="3000519"/>
            <a:ext cx="1636169"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システムコール</a:t>
            </a:r>
          </a:p>
        </p:txBody>
      </p:sp>
    </p:spTree>
    <p:extLst>
      <p:ext uri="{BB962C8B-B14F-4D97-AF65-F5344CB8AC3E}">
        <p14:creationId xmlns:p14="http://schemas.microsoft.com/office/powerpoint/2010/main" val="382014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F103E368-A2A9-E957-361A-FD2768D8E908}"/>
              </a:ext>
            </a:extLst>
          </p:cNvPr>
          <p:cNvSpPr/>
          <p:nvPr/>
        </p:nvSpPr>
        <p:spPr>
          <a:xfrm>
            <a:off x="945469" y="3960391"/>
            <a:ext cx="7922306" cy="2246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ライブラリ</a:t>
            </a:r>
          </a:p>
        </p:txBody>
      </p:sp>
      <p:sp>
        <p:nvSpPr>
          <p:cNvPr id="7" name="テキスト ボックス 6">
            <a:extLst>
              <a:ext uri="{FF2B5EF4-FFF2-40B4-BE49-F238E27FC236}">
                <a16:creationId xmlns:a16="http://schemas.microsoft.com/office/drawing/2014/main" id="{3B1B22CE-0E19-3377-55F9-1E4E739C74FF}"/>
              </a:ext>
            </a:extLst>
          </p:cNvPr>
          <p:cNvSpPr txBox="1"/>
          <p:nvPr/>
        </p:nvSpPr>
        <p:spPr>
          <a:xfrm>
            <a:off x="799000" y="952760"/>
            <a:ext cx="10481617" cy="1323439"/>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標準</a:t>
            </a:r>
            <a:r>
              <a:rPr kumimoji="1" lang="en-US" altLang="ja-JP" sz="1600" dirty="0">
                <a:latin typeface="Meiryo UI" panose="020B0604030504040204" pitchFamily="50" charset="-128"/>
                <a:ea typeface="Meiryo UI" panose="020B0604030504040204" pitchFamily="50" charset="-128"/>
              </a:rPr>
              <a:t>C</a:t>
            </a:r>
            <a:r>
              <a:rPr kumimoji="1" lang="ja-JP" altLang="en-US" sz="1600" dirty="0">
                <a:latin typeface="Meiryo UI" panose="020B0604030504040204" pitchFamily="50" charset="-128"/>
                <a:ea typeface="Meiryo UI" panose="020B0604030504040204" pitchFamily="50" charset="-128"/>
              </a:rPr>
              <a:t>ライブラリ</a:t>
            </a:r>
            <a:r>
              <a:rPr kumimoji="1" lang="en-US" altLang="ja-JP" sz="1600" dirty="0">
                <a:latin typeface="Meiryo UI" panose="020B0604030504040204" pitchFamily="50" charset="-128"/>
                <a:ea typeface="Meiryo UI" panose="020B0604030504040204" pitchFamily="50" charset="-128"/>
              </a:rPr>
              <a:t>】</a:t>
            </a: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C</a:t>
            </a:r>
            <a:r>
              <a:rPr kumimoji="1" lang="ja-JP" altLang="en-US" sz="1600" dirty="0">
                <a:latin typeface="Meiryo UI" panose="020B0604030504040204" pitchFamily="50" charset="-128"/>
                <a:ea typeface="Meiryo UI" panose="020B0604030504040204" pitchFamily="50" charset="-128"/>
              </a:rPr>
              <a:t>言語には、</a:t>
            </a:r>
            <a:r>
              <a:rPr kumimoji="1" lang="en-US" altLang="ja-JP" sz="1600" dirty="0">
                <a:latin typeface="Meiryo UI" panose="020B0604030504040204" pitchFamily="50" charset="-128"/>
                <a:ea typeface="Meiryo UI" panose="020B0604030504040204" pitchFamily="50" charset="-128"/>
              </a:rPr>
              <a:t>ISO</a:t>
            </a:r>
            <a:r>
              <a:rPr kumimoji="1" lang="ja-JP" altLang="en-US" sz="1600" dirty="0">
                <a:latin typeface="Meiryo UI" panose="020B0604030504040204" pitchFamily="50" charset="-128"/>
                <a:ea typeface="Meiryo UI" panose="020B0604030504040204" pitchFamily="50" charset="-128"/>
              </a:rPr>
              <a:t>によって定められた標準ライブラリがある。</a:t>
            </a:r>
            <a:r>
              <a:rPr kumimoji="1" lang="en-US" altLang="ja-JP" sz="1600" dirty="0">
                <a:latin typeface="Meiryo UI" panose="020B0604030504040204" pitchFamily="50" charset="-128"/>
                <a:ea typeface="Meiryo UI" panose="020B0604030504040204" pitchFamily="50" charset="-128"/>
              </a:rPr>
              <a:t>Linux</a:t>
            </a:r>
            <a:r>
              <a:rPr kumimoji="1" lang="ja-JP" altLang="en-US" sz="1600" dirty="0">
                <a:latin typeface="Meiryo UI" panose="020B0604030504040204" pitchFamily="50" charset="-128"/>
                <a:ea typeface="Meiryo UI" panose="020B0604030504040204" pitchFamily="50" charset="-128"/>
              </a:rPr>
              <a:t>でもこの標準</a:t>
            </a:r>
            <a:r>
              <a:rPr kumimoji="1" lang="en-US" altLang="ja-JP" sz="1600" dirty="0">
                <a:latin typeface="Meiryo UI" panose="020B0604030504040204" pitchFamily="50" charset="-128"/>
                <a:ea typeface="Meiryo UI" panose="020B0604030504040204" pitchFamily="50" charset="-128"/>
              </a:rPr>
              <a:t>C</a:t>
            </a:r>
            <a:r>
              <a:rPr kumimoji="1" lang="ja-JP" altLang="en-US" sz="1600" dirty="0">
                <a:latin typeface="Meiryo UI" panose="020B0604030504040204" pitchFamily="50" charset="-128"/>
                <a:ea typeface="Meiryo UI" panose="020B0604030504040204" pitchFamily="50" charset="-128"/>
              </a:rPr>
              <a:t>ライブラリが提供されている。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通常は</a:t>
            </a:r>
            <a:r>
              <a:rPr kumimoji="1" lang="en-US" altLang="ja-JP" sz="1600" dirty="0">
                <a:latin typeface="Meiryo UI" panose="020B0604030504040204" pitchFamily="50" charset="-128"/>
                <a:ea typeface="Meiryo UI" panose="020B0604030504040204" pitchFamily="50" charset="-128"/>
              </a:rPr>
              <a:t>GNU</a:t>
            </a:r>
            <a:r>
              <a:rPr kumimoji="1" lang="ja-JP" altLang="en-US" sz="1600" dirty="0">
                <a:latin typeface="Meiryo UI" panose="020B0604030504040204" pitchFamily="50" charset="-128"/>
                <a:ea typeface="Meiryo UI" panose="020B0604030504040204" pitchFamily="50" charset="-128"/>
              </a:rPr>
              <a:t>プロジェクトが提供する</a:t>
            </a:r>
            <a:r>
              <a:rPr kumimoji="1" lang="en-US" altLang="ja-JP" sz="1600" dirty="0" err="1">
                <a:latin typeface="Meiryo UI" panose="020B0604030504040204" pitchFamily="50" charset="-128"/>
                <a:ea typeface="Meiryo UI" panose="020B0604030504040204" pitchFamily="50" charset="-128"/>
              </a:rPr>
              <a:t>glibc</a:t>
            </a:r>
            <a:r>
              <a:rPr kumimoji="1" lang="ja-JP" altLang="en-US" sz="1600" dirty="0">
                <a:latin typeface="Meiryo UI" panose="020B0604030504040204" pitchFamily="50" charset="-128"/>
                <a:ea typeface="Meiryo UI" panose="020B0604030504040204" pitchFamily="50" charset="-128"/>
              </a:rPr>
              <a:t>を標準</a:t>
            </a:r>
            <a:r>
              <a:rPr kumimoji="1" lang="en-US" altLang="ja-JP" sz="1600" dirty="0">
                <a:latin typeface="Meiryo UI" panose="020B0604030504040204" pitchFamily="50" charset="-128"/>
                <a:ea typeface="Meiryo UI" panose="020B0604030504040204" pitchFamily="50" charset="-128"/>
              </a:rPr>
              <a:t>C</a:t>
            </a:r>
            <a:r>
              <a:rPr kumimoji="1" lang="ja-JP" altLang="en-US" sz="1600" dirty="0">
                <a:latin typeface="Meiryo UI" panose="020B0604030504040204" pitchFamily="50" charset="-128"/>
                <a:ea typeface="Meiryo UI" panose="020B0604030504040204" pitchFamily="50" charset="-128"/>
              </a:rPr>
              <a:t>ライブラリとして使用する。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C</a:t>
            </a:r>
            <a:r>
              <a:rPr kumimoji="1" lang="ja-JP" altLang="en-US" sz="1600" dirty="0">
                <a:latin typeface="Meiryo UI" panose="020B0604030504040204" pitchFamily="50" charset="-128"/>
                <a:ea typeface="Meiryo UI" panose="020B0604030504040204" pitchFamily="50" charset="-128"/>
              </a:rPr>
              <a:t>言語で書かれたほとんどすべての</a:t>
            </a:r>
            <a:r>
              <a:rPr kumimoji="1" lang="en-US" altLang="ja-JP" sz="1600" dirty="0">
                <a:latin typeface="Meiryo UI" panose="020B0604030504040204" pitchFamily="50" charset="-128"/>
                <a:ea typeface="Meiryo UI" panose="020B0604030504040204" pitchFamily="50" charset="-128"/>
              </a:rPr>
              <a:t>C</a:t>
            </a:r>
            <a:r>
              <a:rPr kumimoji="1" lang="ja-JP" altLang="en-US" sz="1600" dirty="0">
                <a:latin typeface="Meiryo UI" panose="020B0604030504040204" pitchFamily="50" charset="-128"/>
                <a:ea typeface="Meiryo UI" panose="020B0604030504040204" pitchFamily="50" charset="-128"/>
              </a:rPr>
              <a:t>プログラムは、</a:t>
            </a:r>
            <a:r>
              <a:rPr kumimoji="1" lang="en-US" altLang="ja-JP" sz="1600" dirty="0" err="1">
                <a:latin typeface="Meiryo UI" panose="020B0604030504040204" pitchFamily="50" charset="-128"/>
                <a:ea typeface="Meiryo UI" panose="020B0604030504040204" pitchFamily="50" charset="-128"/>
              </a:rPr>
              <a:t>libc</a:t>
            </a:r>
            <a:r>
              <a:rPr kumimoji="1" lang="ja-JP" altLang="en-US" sz="1600" dirty="0">
                <a:latin typeface="Meiryo UI" panose="020B0604030504040204" pitchFamily="50" charset="-128"/>
                <a:ea typeface="Meiryo UI" panose="020B0604030504040204" pitchFamily="50" charset="-128"/>
              </a:rPr>
              <a:t>をリンクしている。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プログラムがどのようなライブラリをリンクしているかは、</a:t>
            </a:r>
            <a:r>
              <a:rPr kumimoji="1" lang="en-US" altLang="ja-JP" sz="1600" dirty="0" err="1">
                <a:latin typeface="Meiryo UI" panose="020B0604030504040204" pitchFamily="50" charset="-128"/>
                <a:ea typeface="Meiryo UI" panose="020B0604030504040204" pitchFamily="50" charset="-128"/>
              </a:rPr>
              <a:t>ldd</a:t>
            </a:r>
            <a:r>
              <a:rPr kumimoji="1" lang="ja-JP" altLang="en-US" sz="1600" dirty="0">
                <a:latin typeface="Meiryo UI" panose="020B0604030504040204" pitchFamily="50" charset="-128"/>
                <a:ea typeface="Meiryo UI" panose="020B0604030504040204" pitchFamily="50" charset="-128"/>
              </a:rPr>
              <a:t>コマンドを用いて確かめられる。</a:t>
            </a:r>
          </a:p>
        </p:txBody>
      </p:sp>
      <p:sp>
        <p:nvSpPr>
          <p:cNvPr id="2" name="正方形/長方形 1">
            <a:extLst>
              <a:ext uri="{FF2B5EF4-FFF2-40B4-BE49-F238E27FC236}">
                <a16:creationId xmlns:a16="http://schemas.microsoft.com/office/drawing/2014/main" id="{D730D40F-E6A6-4B79-3047-B44C1AF7A7FE}"/>
              </a:ext>
            </a:extLst>
          </p:cNvPr>
          <p:cNvSpPr/>
          <p:nvPr/>
        </p:nvSpPr>
        <p:spPr>
          <a:xfrm>
            <a:off x="5572732" y="4092581"/>
            <a:ext cx="2566186" cy="14758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プログラム</a:t>
            </a:r>
            <a:r>
              <a:rPr kumimoji="1" lang="en-US" altLang="ja-JP" sz="1200" dirty="0">
                <a:solidFill>
                  <a:schemeClr val="tx1"/>
                </a:solidFill>
                <a:latin typeface="Meiryo UI" panose="020B0604030504040204" pitchFamily="50" charset="-128"/>
                <a:ea typeface="Meiryo UI" panose="020B0604030504040204" pitchFamily="50" charset="-128"/>
              </a:rPr>
              <a:t>B</a:t>
            </a: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243E4D50-86F4-3676-3CD7-9F1FF823DFE1}"/>
              </a:ext>
            </a:extLst>
          </p:cNvPr>
          <p:cNvSpPr/>
          <p:nvPr/>
        </p:nvSpPr>
        <p:spPr>
          <a:xfrm>
            <a:off x="2577669" y="5799382"/>
            <a:ext cx="5850798" cy="33855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Meiryo UI" panose="020B0604030504040204" pitchFamily="50" charset="-128"/>
                <a:ea typeface="Meiryo UI" panose="020B0604030504040204" pitchFamily="50" charset="-128"/>
              </a:rPr>
              <a:t>カーネル</a:t>
            </a:r>
          </a:p>
        </p:txBody>
      </p:sp>
      <p:sp>
        <p:nvSpPr>
          <p:cNvPr id="13" name="正方形/長方形 12">
            <a:extLst>
              <a:ext uri="{FF2B5EF4-FFF2-40B4-BE49-F238E27FC236}">
                <a16:creationId xmlns:a16="http://schemas.microsoft.com/office/drawing/2014/main" id="{D17A92E1-CB11-F1B9-C6CC-66B1D469311B}"/>
              </a:ext>
            </a:extLst>
          </p:cNvPr>
          <p:cNvSpPr/>
          <p:nvPr/>
        </p:nvSpPr>
        <p:spPr>
          <a:xfrm>
            <a:off x="5758021" y="4487217"/>
            <a:ext cx="2158105" cy="479812"/>
          </a:xfrm>
          <a:prstGeom prst="rect">
            <a:avLst/>
          </a:prstGeom>
          <a:solidFill>
            <a:srgbClr val="C6E6A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Meiryo UI" panose="020B0604030504040204" pitchFamily="50" charset="-128"/>
                <a:ea typeface="Meiryo UI" panose="020B0604030504040204" pitchFamily="50" charset="-128"/>
              </a:rPr>
              <a:t>高級言語で書かれたプログラム</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21" name="直線コネクタ 20">
            <a:extLst>
              <a:ext uri="{FF2B5EF4-FFF2-40B4-BE49-F238E27FC236}">
                <a16:creationId xmlns:a16="http://schemas.microsoft.com/office/drawing/2014/main" id="{EB28B873-FE97-9541-3B14-2510E8CEA72C}"/>
              </a:ext>
            </a:extLst>
          </p:cNvPr>
          <p:cNvCxnSpPr>
            <a:cxnSpLocks/>
          </p:cNvCxnSpPr>
          <p:nvPr/>
        </p:nvCxnSpPr>
        <p:spPr>
          <a:xfrm>
            <a:off x="1179942" y="5658983"/>
            <a:ext cx="724852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5A997F2-435B-566A-BBB5-5F8F67A5775E}"/>
              </a:ext>
            </a:extLst>
          </p:cNvPr>
          <p:cNvSpPr txBox="1"/>
          <p:nvPr/>
        </p:nvSpPr>
        <p:spPr>
          <a:xfrm>
            <a:off x="1129515" y="5253290"/>
            <a:ext cx="1448154"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ユーザモード</a:t>
            </a:r>
          </a:p>
        </p:txBody>
      </p:sp>
      <p:sp>
        <p:nvSpPr>
          <p:cNvPr id="26" name="テキスト ボックス 25">
            <a:extLst>
              <a:ext uri="{FF2B5EF4-FFF2-40B4-BE49-F238E27FC236}">
                <a16:creationId xmlns:a16="http://schemas.microsoft.com/office/drawing/2014/main" id="{1FA9337F-756B-48BC-30B9-EEAD739A19A6}"/>
              </a:ext>
            </a:extLst>
          </p:cNvPr>
          <p:cNvSpPr txBox="1"/>
          <p:nvPr/>
        </p:nvSpPr>
        <p:spPr>
          <a:xfrm>
            <a:off x="1129515" y="5799716"/>
            <a:ext cx="1448154"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カーネルモード</a:t>
            </a:r>
          </a:p>
        </p:txBody>
      </p:sp>
      <p:sp>
        <p:nvSpPr>
          <p:cNvPr id="6" name="テキスト ボックス 5">
            <a:extLst>
              <a:ext uri="{FF2B5EF4-FFF2-40B4-BE49-F238E27FC236}">
                <a16:creationId xmlns:a16="http://schemas.microsoft.com/office/drawing/2014/main" id="{1C62AF62-FC5E-A833-74A4-6AA2D722C192}"/>
              </a:ext>
            </a:extLst>
          </p:cNvPr>
          <p:cNvSpPr txBox="1"/>
          <p:nvPr/>
        </p:nvSpPr>
        <p:spPr>
          <a:xfrm>
            <a:off x="799000" y="2333465"/>
            <a:ext cx="10481617" cy="1569660"/>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システムコールのラッパー関数</a:t>
            </a:r>
            <a:r>
              <a:rPr kumimoji="1" lang="en-US" altLang="ja-JP" sz="1600" dirty="0">
                <a:latin typeface="Meiryo UI" panose="020B0604030504040204" pitchFamily="50" charset="-128"/>
                <a:ea typeface="Meiryo UI" panose="020B0604030504040204" pitchFamily="50" charset="-128"/>
              </a:rPr>
              <a:t>】</a:t>
            </a:r>
          </a:p>
          <a:p>
            <a:r>
              <a:rPr kumimoji="1" lang="ja-JP" altLang="en-US" sz="1600" dirty="0">
                <a:latin typeface="Meiryo UI" panose="020B0604030504040204" pitchFamily="50" charset="-128"/>
                <a:ea typeface="Meiryo UI" panose="020B0604030504040204" pitchFamily="50" charset="-128"/>
              </a:rPr>
              <a:t>　</a:t>
            </a:r>
            <a:r>
              <a:rPr kumimoji="1" lang="en-US" altLang="ja-JP" sz="1600" dirty="0" err="1">
                <a:latin typeface="Meiryo UI" panose="020B0604030504040204" pitchFamily="50" charset="-128"/>
                <a:ea typeface="Meiryo UI" panose="020B0604030504040204" pitchFamily="50" charset="-128"/>
              </a:rPr>
              <a:t>libc</a:t>
            </a:r>
            <a:r>
              <a:rPr kumimoji="1" lang="ja-JP" altLang="en-US" sz="1600" dirty="0">
                <a:latin typeface="Meiryo UI" panose="020B0604030504040204" pitchFamily="50" charset="-128"/>
                <a:ea typeface="Meiryo UI" panose="020B0604030504040204" pitchFamily="50" charset="-128"/>
              </a:rPr>
              <a:t>は標準</a:t>
            </a:r>
            <a:r>
              <a:rPr kumimoji="1" lang="en-US" altLang="ja-JP" sz="1600" dirty="0">
                <a:latin typeface="Meiryo UI" panose="020B0604030504040204" pitchFamily="50" charset="-128"/>
                <a:ea typeface="Meiryo UI" panose="020B0604030504040204" pitchFamily="50" charset="-128"/>
              </a:rPr>
              <a:t>C</a:t>
            </a:r>
            <a:r>
              <a:rPr kumimoji="1" lang="ja-JP" altLang="en-US" sz="1600" dirty="0">
                <a:latin typeface="Meiryo UI" panose="020B0604030504040204" pitchFamily="50" charset="-128"/>
                <a:ea typeface="Meiryo UI" panose="020B0604030504040204" pitchFamily="50" charset="-128"/>
              </a:rPr>
              <a:t>ライブラリだけではなく、</a:t>
            </a:r>
            <a:r>
              <a:rPr kumimoji="1" lang="ja-JP" altLang="en-US" sz="1600" dirty="0">
                <a:solidFill>
                  <a:srgbClr val="FF0000"/>
                </a:solidFill>
                <a:latin typeface="Meiryo UI" panose="020B0604030504040204" pitchFamily="50" charset="-128"/>
                <a:ea typeface="Meiryo UI" panose="020B0604030504040204" pitchFamily="50" charset="-128"/>
              </a:rPr>
              <a:t>システムコールのラッパー関数を提供</a:t>
            </a:r>
            <a:r>
              <a:rPr kumimoji="1" lang="ja-JP" altLang="en-US" sz="1600" dirty="0">
                <a:latin typeface="Meiryo UI" panose="020B0604030504040204" pitchFamily="50" charset="-128"/>
                <a:ea typeface="Meiryo UI" panose="020B0604030504040204" pitchFamily="50" charset="-128"/>
              </a:rPr>
              <a:t>している。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システムコールは通常の関数呼び出しと違って、</a:t>
            </a:r>
            <a:r>
              <a:rPr kumimoji="1" lang="en-US" altLang="ja-JP" sz="1600" dirty="0">
                <a:latin typeface="Meiryo UI" panose="020B0604030504040204" pitchFamily="50" charset="-128"/>
                <a:ea typeface="Meiryo UI" panose="020B0604030504040204" pitchFamily="50" charset="-128"/>
              </a:rPr>
              <a:t>C</a:t>
            </a:r>
            <a:r>
              <a:rPr kumimoji="1" lang="ja-JP" altLang="en-US" sz="1600" dirty="0">
                <a:latin typeface="Meiryo UI" panose="020B0604030504040204" pitchFamily="50" charset="-128"/>
                <a:ea typeface="Meiryo UI" panose="020B0604030504040204" pitchFamily="50" charset="-128"/>
              </a:rPr>
              <a:t>言語などの高級言語から直接呼び出せない。</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アーキテクチャ依存のアセンブリコードを使って呼び出す必要がある。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もし、</a:t>
            </a:r>
            <a:r>
              <a:rPr kumimoji="1" lang="en-US" altLang="ja-JP" sz="1600" dirty="0" err="1">
                <a:latin typeface="Meiryo UI" panose="020B0604030504040204" pitchFamily="50" charset="-128"/>
                <a:ea typeface="Meiryo UI" panose="020B0604030504040204" pitchFamily="50" charset="-128"/>
              </a:rPr>
              <a:t>libc</a:t>
            </a:r>
            <a:r>
              <a:rPr kumimoji="1" lang="ja-JP" altLang="en-US" sz="1600" dirty="0">
                <a:latin typeface="Meiryo UI" panose="020B0604030504040204" pitchFamily="50" charset="-128"/>
                <a:ea typeface="Meiryo UI" panose="020B0604030504040204" pitchFamily="50" charset="-128"/>
              </a:rPr>
              <a:t>の助けがなければ、システムコールを発行するたびにアーキテクチャ依存のアセンブリコードを書いて、</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高級言語からそれを呼び出さなくてはならない。</a:t>
            </a:r>
            <a:endParaRPr kumimoji="1" lang="en-US" altLang="ja-JP" sz="1600" dirty="0">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0218053C-9811-CB0F-9CAE-E6DEF69B6E23}"/>
              </a:ext>
            </a:extLst>
          </p:cNvPr>
          <p:cNvSpPr/>
          <p:nvPr/>
        </p:nvSpPr>
        <p:spPr>
          <a:xfrm>
            <a:off x="2617554" y="4092581"/>
            <a:ext cx="2566186" cy="14758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rPr>
              <a:t>プログラム</a:t>
            </a:r>
            <a:r>
              <a:rPr kumimoji="1" lang="en-US" altLang="ja-JP" sz="1200" dirty="0">
                <a:solidFill>
                  <a:schemeClr val="tx1"/>
                </a:solidFill>
                <a:latin typeface="Meiryo UI" panose="020B0604030504040204" pitchFamily="50" charset="-128"/>
                <a:ea typeface="Meiryo UI" panose="020B0604030504040204" pitchFamily="50" charset="-128"/>
              </a:rPr>
              <a:t>A</a:t>
            </a: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EBD9AA0E-1578-BCDC-2FAF-60C2F1FE2B65}"/>
              </a:ext>
            </a:extLst>
          </p:cNvPr>
          <p:cNvSpPr/>
          <p:nvPr/>
        </p:nvSpPr>
        <p:spPr>
          <a:xfrm>
            <a:off x="2802843" y="4487217"/>
            <a:ext cx="2158105" cy="479812"/>
          </a:xfrm>
          <a:prstGeom prst="rect">
            <a:avLst/>
          </a:prstGeom>
          <a:solidFill>
            <a:srgbClr val="C6E6A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latin typeface="Meiryo UI" panose="020B0604030504040204" pitchFamily="50" charset="-128"/>
                <a:ea typeface="Meiryo UI" panose="020B0604030504040204" pitchFamily="50" charset="-128"/>
              </a:rPr>
              <a:t>高級言語で書かれたプログラム</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13923344-AEAB-E37B-65BC-D198A0533E6F}"/>
              </a:ext>
            </a:extLst>
          </p:cNvPr>
          <p:cNvSpPr/>
          <p:nvPr/>
        </p:nvSpPr>
        <p:spPr>
          <a:xfrm>
            <a:off x="2761715" y="5141118"/>
            <a:ext cx="5154411" cy="34475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rPr>
              <a:t>OS</a:t>
            </a:r>
            <a:r>
              <a:rPr kumimoji="1" lang="ja-JP" altLang="en-US" sz="1200" dirty="0">
                <a:solidFill>
                  <a:schemeClr val="tx1"/>
                </a:solidFill>
                <a:latin typeface="Meiryo UI" panose="020B0604030504040204" pitchFamily="50" charset="-128"/>
                <a:ea typeface="Meiryo UI" panose="020B0604030504040204" pitchFamily="50" charset="-128"/>
              </a:rPr>
              <a:t>が提供するシステムコールのラッパー関数</a:t>
            </a:r>
          </a:p>
        </p:txBody>
      </p:sp>
      <p:sp>
        <p:nvSpPr>
          <p:cNvPr id="16" name="矢印: 下 15">
            <a:extLst>
              <a:ext uri="{FF2B5EF4-FFF2-40B4-BE49-F238E27FC236}">
                <a16:creationId xmlns:a16="http://schemas.microsoft.com/office/drawing/2014/main" id="{516E7C0E-692C-580D-B46E-05AC976F9CAD}"/>
              </a:ext>
            </a:extLst>
          </p:cNvPr>
          <p:cNvSpPr/>
          <p:nvPr/>
        </p:nvSpPr>
        <p:spPr>
          <a:xfrm>
            <a:off x="3779621" y="4893395"/>
            <a:ext cx="204547" cy="359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C1951368-EEBC-61B2-29C3-A32B7BE1BCA3}"/>
              </a:ext>
            </a:extLst>
          </p:cNvPr>
          <p:cNvSpPr/>
          <p:nvPr/>
        </p:nvSpPr>
        <p:spPr>
          <a:xfrm>
            <a:off x="3779621" y="5475046"/>
            <a:ext cx="204547" cy="359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9D56DAC7-CFF3-8CF0-44CA-6DA262760A04}"/>
              </a:ext>
            </a:extLst>
          </p:cNvPr>
          <p:cNvSpPr/>
          <p:nvPr/>
        </p:nvSpPr>
        <p:spPr>
          <a:xfrm>
            <a:off x="6753551" y="5475046"/>
            <a:ext cx="204547" cy="359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25D6A905-A9BE-71C5-5E4F-A780F4AC3F74}"/>
              </a:ext>
            </a:extLst>
          </p:cNvPr>
          <p:cNvSpPr/>
          <p:nvPr/>
        </p:nvSpPr>
        <p:spPr>
          <a:xfrm>
            <a:off x="6753551" y="4893452"/>
            <a:ext cx="204547" cy="3598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241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AC1986-E9F1-7202-5FB9-BAAF74EE3BF9}"/>
              </a:ext>
            </a:extLst>
          </p:cNvPr>
          <p:cNvSpPr txBox="1"/>
          <p:nvPr/>
        </p:nvSpPr>
        <p:spPr>
          <a:xfrm>
            <a:off x="488269" y="310719"/>
            <a:ext cx="4376693" cy="584775"/>
          </a:xfrm>
          <a:prstGeom prst="rect">
            <a:avLst/>
          </a:prstGeom>
          <a:noFill/>
        </p:spPr>
        <p:txBody>
          <a:bodyPr wrap="square" rtlCol="0">
            <a:spAutoFit/>
          </a:bodyPr>
          <a:lstStyle/>
          <a:p>
            <a:r>
              <a:rPr kumimoji="1" lang="ja-JP" altLang="en-US" sz="3200" dirty="0">
                <a:latin typeface="Meiryo UI" panose="020B0604030504040204" pitchFamily="50" charset="-128"/>
                <a:ea typeface="Meiryo UI" panose="020B0604030504040204" pitchFamily="50" charset="-128"/>
              </a:rPr>
              <a:t>ライブラリ</a:t>
            </a:r>
          </a:p>
        </p:txBody>
      </p:sp>
      <p:sp>
        <p:nvSpPr>
          <p:cNvPr id="7" name="テキスト ボックス 6">
            <a:extLst>
              <a:ext uri="{FF2B5EF4-FFF2-40B4-BE49-F238E27FC236}">
                <a16:creationId xmlns:a16="http://schemas.microsoft.com/office/drawing/2014/main" id="{3B1B22CE-0E19-3377-55F9-1E4E739C74FF}"/>
              </a:ext>
            </a:extLst>
          </p:cNvPr>
          <p:cNvSpPr txBox="1"/>
          <p:nvPr/>
        </p:nvSpPr>
        <p:spPr>
          <a:xfrm>
            <a:off x="799000" y="952760"/>
            <a:ext cx="10481617" cy="1569660"/>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静的ライブラリと共有ライブラリ</a:t>
            </a:r>
            <a:r>
              <a:rPr kumimoji="1" lang="en-US" altLang="ja-JP" sz="1600" dirty="0">
                <a:latin typeface="Meiryo UI" panose="020B0604030504040204" pitchFamily="50" charset="-128"/>
                <a:ea typeface="Meiryo UI" panose="020B0604030504040204" pitchFamily="50" charset="-128"/>
              </a:rPr>
              <a:t>】</a:t>
            </a:r>
          </a:p>
          <a:p>
            <a:r>
              <a:rPr kumimoji="1" lang="ja-JP" altLang="en-US" sz="1600" dirty="0">
                <a:latin typeface="Meiryo UI" panose="020B0604030504040204" pitchFamily="50" charset="-128"/>
                <a:ea typeface="Meiryo UI" panose="020B0604030504040204" pitchFamily="50" charset="-128"/>
              </a:rPr>
              <a:t>　プログラムの生成時には、まずソースコードをコンパイルしてオブジェクトファイルというファイルを作る。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その上でオブジェクトファイルが使うライブラリをリンクして、実行ファイルを作る。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ja-JP" altLang="en-US" sz="1600" dirty="0">
                <a:solidFill>
                  <a:srgbClr val="FF0000"/>
                </a:solidFill>
                <a:latin typeface="Meiryo UI" panose="020B0604030504040204" pitchFamily="50" charset="-128"/>
                <a:ea typeface="Meiryo UI" panose="020B0604030504040204" pitchFamily="50" charset="-128"/>
              </a:rPr>
              <a:t>静的ライブラリ</a:t>
            </a:r>
            <a:r>
              <a:rPr kumimoji="1" lang="ja-JP" altLang="en-US" sz="1600" dirty="0">
                <a:latin typeface="Meiryo UI" panose="020B0604030504040204" pitchFamily="50" charset="-128"/>
                <a:ea typeface="Meiryo UI" panose="020B0604030504040204" pitchFamily="50" charset="-128"/>
              </a:rPr>
              <a:t>は、リンク時に、ライブラリ内の関数をプログラムに組み込む。</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a:t>
            </a:r>
            <a:r>
              <a:rPr kumimoji="1" lang="ja-JP" altLang="en-US" sz="1600" dirty="0">
                <a:solidFill>
                  <a:srgbClr val="FF0000"/>
                </a:solidFill>
                <a:latin typeface="Meiryo UI" panose="020B0604030504040204" pitchFamily="50" charset="-128"/>
                <a:ea typeface="Meiryo UI" panose="020B0604030504040204" pitchFamily="50" charset="-128"/>
              </a:rPr>
              <a:t>共有ライブラリ</a:t>
            </a:r>
            <a:r>
              <a:rPr kumimoji="1" lang="ja-JP" altLang="en-US" sz="1600" dirty="0">
                <a:latin typeface="Meiryo UI" panose="020B0604030504040204" pitchFamily="50" charset="-128"/>
                <a:ea typeface="Meiryo UI" panose="020B0604030504040204" pitchFamily="50" charset="-128"/>
              </a:rPr>
              <a:t>は、リンク時には「このライブラリのこの関数を呼び出す」といった情報だけを実行ファイルに埋め込む。その上で、</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プログラムの起動時、あるいは実行中にライブラリをメモリ上にロードしてプログラムはその中の関数を呼び出す。</a:t>
            </a:r>
          </a:p>
        </p:txBody>
      </p:sp>
      <p:sp>
        <p:nvSpPr>
          <p:cNvPr id="3" name="テキスト ボックス 2">
            <a:extLst>
              <a:ext uri="{FF2B5EF4-FFF2-40B4-BE49-F238E27FC236}">
                <a16:creationId xmlns:a16="http://schemas.microsoft.com/office/drawing/2014/main" id="{D7B5092A-B114-3274-A014-C945C41C7D63}"/>
              </a:ext>
            </a:extLst>
          </p:cNvPr>
          <p:cNvSpPr txBox="1"/>
          <p:nvPr/>
        </p:nvSpPr>
        <p:spPr>
          <a:xfrm>
            <a:off x="983569" y="5337341"/>
            <a:ext cx="10481617" cy="830997"/>
          </a:xfrm>
          <a:prstGeom prst="rect">
            <a:avLst/>
          </a:prstGeom>
          <a:no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拡張子</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静的ライブラリは、</a:t>
            </a:r>
            <a:r>
              <a:rPr kumimoji="1" lang="en-US" altLang="ja-JP" sz="1600" dirty="0">
                <a:latin typeface="Meiryo UI" panose="020B0604030504040204" pitchFamily="50" charset="-128"/>
                <a:ea typeface="Meiryo UI" panose="020B0604030504040204" pitchFamily="50" charset="-128"/>
              </a:rPr>
              <a:t>Linux</a:t>
            </a:r>
            <a:r>
              <a:rPr kumimoji="1" lang="ja-JP" altLang="en-US" sz="1600" dirty="0">
                <a:latin typeface="Meiryo UI" panose="020B0604030504040204" pitchFamily="50" charset="-128"/>
                <a:ea typeface="Meiryo UI" panose="020B0604030504040204" pitchFamily="50" charset="-128"/>
              </a:rPr>
              <a:t>では「</a:t>
            </a:r>
            <a:r>
              <a:rPr kumimoji="1" lang="en-US" altLang="ja-JP" sz="1600" dirty="0">
                <a:latin typeface="Meiryo UI" panose="020B0604030504040204" pitchFamily="50" charset="-128"/>
                <a:ea typeface="Meiryo UI" panose="020B0604030504040204" pitchFamily="50" charset="-128"/>
              </a:rPr>
              <a:t>.a</a:t>
            </a:r>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Windows</a:t>
            </a:r>
            <a:r>
              <a:rPr kumimoji="1" lang="ja-JP" altLang="en-US" sz="1600" dirty="0">
                <a:latin typeface="Meiryo UI" panose="020B0604030504040204" pitchFamily="50" charset="-128"/>
                <a:ea typeface="Meiryo UI" panose="020B0604030504040204" pitchFamily="50" charset="-128"/>
              </a:rPr>
              <a:t>では「</a:t>
            </a:r>
            <a:r>
              <a:rPr kumimoji="1" lang="en-US" altLang="ja-JP" sz="1600" dirty="0">
                <a:latin typeface="Meiryo UI" panose="020B0604030504040204" pitchFamily="50" charset="-128"/>
                <a:ea typeface="Meiryo UI" panose="020B0604030504040204" pitchFamily="50" charset="-128"/>
              </a:rPr>
              <a:t>.lib</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　　共有ライブラリは、</a:t>
            </a:r>
            <a:r>
              <a:rPr kumimoji="1" lang="en-US" altLang="ja-JP" sz="1600" dirty="0">
                <a:latin typeface="Meiryo UI" panose="020B0604030504040204" pitchFamily="50" charset="-128"/>
                <a:ea typeface="Meiryo UI" panose="020B0604030504040204" pitchFamily="50" charset="-128"/>
              </a:rPr>
              <a:t>Linux</a:t>
            </a:r>
            <a:r>
              <a:rPr kumimoji="1" lang="ja-JP" altLang="en-US" sz="1600" dirty="0">
                <a:latin typeface="Meiryo UI" panose="020B0604030504040204" pitchFamily="50" charset="-128"/>
                <a:ea typeface="Meiryo UI" panose="020B0604030504040204" pitchFamily="50" charset="-128"/>
              </a:rPr>
              <a:t>では「</a:t>
            </a:r>
            <a:r>
              <a:rPr kumimoji="1" lang="en-US" altLang="ja-JP" sz="1600" dirty="0">
                <a:latin typeface="Meiryo UI" panose="020B0604030504040204" pitchFamily="50" charset="-128"/>
                <a:ea typeface="Meiryo UI" panose="020B0604030504040204" pitchFamily="50" charset="-128"/>
              </a:rPr>
              <a:t>.so</a:t>
            </a:r>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Windows</a:t>
            </a:r>
            <a:r>
              <a:rPr kumimoji="1" lang="ja-JP" altLang="en-US" sz="1600" dirty="0">
                <a:latin typeface="Meiryo UI" panose="020B0604030504040204" pitchFamily="50" charset="-128"/>
                <a:ea typeface="Meiryo UI" panose="020B0604030504040204" pitchFamily="50" charset="-128"/>
              </a:rPr>
              <a:t>では「</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dll</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D23CEC9F-6321-55F3-475A-5F3CE920D6F3}"/>
              </a:ext>
            </a:extLst>
          </p:cNvPr>
          <p:cNvSpPr/>
          <p:nvPr/>
        </p:nvSpPr>
        <p:spPr>
          <a:xfrm>
            <a:off x="983569" y="2671706"/>
            <a:ext cx="8379506" cy="2595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7B22AD-DCFC-7E7D-94E5-14C266EB47E3}"/>
              </a:ext>
            </a:extLst>
          </p:cNvPr>
          <p:cNvSpPr/>
          <p:nvPr/>
        </p:nvSpPr>
        <p:spPr>
          <a:xfrm>
            <a:off x="1171144" y="2803897"/>
            <a:ext cx="2566186" cy="9870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latin typeface="Meiryo UI" panose="020B0604030504040204" pitchFamily="50" charset="-128"/>
                <a:ea typeface="Meiryo UI" panose="020B0604030504040204" pitchFamily="50" charset="-128"/>
              </a:rPr>
              <a:t>libc</a:t>
            </a:r>
            <a:r>
              <a:rPr kumimoji="1" lang="ja-JP" altLang="en-US" sz="1200" dirty="0">
                <a:solidFill>
                  <a:schemeClr val="tx1"/>
                </a:solidFill>
                <a:latin typeface="Meiryo UI" panose="020B0604030504040204" pitchFamily="50" charset="-128"/>
                <a:ea typeface="Meiryo UI" panose="020B0604030504040204" pitchFamily="50" charset="-128"/>
              </a:rPr>
              <a:t>の</a:t>
            </a:r>
            <a:r>
              <a:rPr kumimoji="1" lang="ja-JP" altLang="en-US" sz="1200" dirty="0">
                <a:solidFill>
                  <a:srgbClr val="FF0000"/>
                </a:solidFill>
                <a:latin typeface="Meiryo UI" panose="020B0604030504040204" pitchFamily="50" charset="-128"/>
                <a:ea typeface="Meiryo UI" panose="020B0604030504040204" pitchFamily="50" charset="-128"/>
              </a:rPr>
              <a:t>静的</a:t>
            </a:r>
            <a:r>
              <a:rPr kumimoji="1" lang="ja-JP" altLang="en-US" sz="1200" dirty="0">
                <a:solidFill>
                  <a:schemeClr val="tx1"/>
                </a:solidFill>
                <a:latin typeface="Meiryo UI" panose="020B0604030504040204" pitchFamily="50" charset="-128"/>
                <a:ea typeface="Meiryo UI" panose="020B0604030504040204" pitchFamily="50" charset="-128"/>
              </a:rPr>
              <a:t>ライブラリ</a:t>
            </a:r>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id="{81A9AD93-2554-17A5-22D9-B7C8093DF406}"/>
              </a:ext>
            </a:extLst>
          </p:cNvPr>
          <p:cNvSpPr/>
          <p:nvPr/>
        </p:nvSpPr>
        <p:spPr>
          <a:xfrm>
            <a:off x="1465399" y="3156415"/>
            <a:ext cx="1422869" cy="282018"/>
          </a:xfrm>
          <a:prstGeom prst="rect">
            <a:avLst/>
          </a:prstGeom>
          <a:solidFill>
            <a:srgbClr val="C6E6A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Meiryo UI" panose="020B0604030504040204" pitchFamily="50" charset="-128"/>
                <a:ea typeface="Meiryo UI" panose="020B0604030504040204" pitchFamily="50" charset="-128"/>
              </a:rPr>
              <a:t>Pause()</a:t>
            </a:r>
          </a:p>
        </p:txBody>
      </p:sp>
      <p:sp>
        <p:nvSpPr>
          <p:cNvPr id="34" name="正方形/長方形 33">
            <a:extLst>
              <a:ext uri="{FF2B5EF4-FFF2-40B4-BE49-F238E27FC236}">
                <a16:creationId xmlns:a16="http://schemas.microsoft.com/office/drawing/2014/main" id="{A7798F5F-CF8F-8914-C47C-702A00C6D3FD}"/>
              </a:ext>
            </a:extLst>
          </p:cNvPr>
          <p:cNvSpPr/>
          <p:nvPr/>
        </p:nvSpPr>
        <p:spPr>
          <a:xfrm>
            <a:off x="1171144" y="4094593"/>
            <a:ext cx="2566186" cy="9870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Pause</a:t>
            </a:r>
            <a:r>
              <a:rPr kumimoji="1" lang="ja-JP" altLang="en-US" sz="1200" dirty="0">
                <a:solidFill>
                  <a:schemeClr val="tx1"/>
                </a:solidFill>
                <a:latin typeface="Meiryo UI" panose="020B0604030504040204" pitchFamily="50" charset="-128"/>
                <a:ea typeface="Meiryo UI" panose="020B0604030504040204" pitchFamily="50" charset="-128"/>
              </a:rPr>
              <a:t>プログラム</a:t>
            </a:r>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ED65B190-BC96-E10C-0FAE-0E26A8640FE8}"/>
              </a:ext>
            </a:extLst>
          </p:cNvPr>
          <p:cNvSpPr/>
          <p:nvPr/>
        </p:nvSpPr>
        <p:spPr>
          <a:xfrm>
            <a:off x="1465399" y="4359891"/>
            <a:ext cx="1422869" cy="282018"/>
          </a:xfrm>
          <a:prstGeom prst="rect">
            <a:avLst/>
          </a:prstGeom>
          <a:solidFill>
            <a:srgbClr val="C6E6A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Meiryo UI" panose="020B0604030504040204" pitchFamily="50" charset="-128"/>
                <a:ea typeface="Meiryo UI" panose="020B0604030504040204" pitchFamily="50" charset="-128"/>
              </a:rPr>
              <a:t>Pause()</a:t>
            </a:r>
          </a:p>
        </p:txBody>
      </p:sp>
      <p:sp>
        <p:nvSpPr>
          <p:cNvPr id="37" name="正方形/長方形 36">
            <a:extLst>
              <a:ext uri="{FF2B5EF4-FFF2-40B4-BE49-F238E27FC236}">
                <a16:creationId xmlns:a16="http://schemas.microsoft.com/office/drawing/2014/main" id="{B54F7784-8C9A-0C00-D5B5-225B278F9348}"/>
              </a:ext>
            </a:extLst>
          </p:cNvPr>
          <p:cNvSpPr/>
          <p:nvPr/>
        </p:nvSpPr>
        <p:spPr>
          <a:xfrm>
            <a:off x="1465399" y="4744000"/>
            <a:ext cx="1422869" cy="282018"/>
          </a:xfrm>
          <a:prstGeom prst="rect">
            <a:avLst/>
          </a:prstGeom>
          <a:solidFill>
            <a:srgbClr val="C6E6A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Meiryo UI" panose="020B0604030504040204" pitchFamily="50" charset="-128"/>
                <a:ea typeface="Meiryo UI" panose="020B0604030504040204" pitchFamily="50" charset="-128"/>
              </a:rPr>
              <a:t>main()</a:t>
            </a:r>
          </a:p>
        </p:txBody>
      </p:sp>
      <p:sp>
        <p:nvSpPr>
          <p:cNvPr id="38" name="正方形/長方形 37">
            <a:extLst>
              <a:ext uri="{FF2B5EF4-FFF2-40B4-BE49-F238E27FC236}">
                <a16:creationId xmlns:a16="http://schemas.microsoft.com/office/drawing/2014/main" id="{5CFF7ED8-B494-B218-A0BD-07765A5C67AE}"/>
              </a:ext>
            </a:extLst>
          </p:cNvPr>
          <p:cNvSpPr/>
          <p:nvPr/>
        </p:nvSpPr>
        <p:spPr>
          <a:xfrm>
            <a:off x="5027533" y="2803897"/>
            <a:ext cx="2566186" cy="9870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latin typeface="Meiryo UI" panose="020B0604030504040204" pitchFamily="50" charset="-128"/>
                <a:ea typeface="Meiryo UI" panose="020B0604030504040204" pitchFamily="50" charset="-128"/>
              </a:rPr>
              <a:t>libc</a:t>
            </a:r>
            <a:r>
              <a:rPr kumimoji="1" lang="ja-JP" altLang="en-US" sz="1200" dirty="0">
                <a:solidFill>
                  <a:schemeClr val="tx1"/>
                </a:solidFill>
                <a:latin typeface="Meiryo UI" panose="020B0604030504040204" pitchFamily="50" charset="-128"/>
                <a:ea typeface="Meiryo UI" panose="020B0604030504040204" pitchFamily="50" charset="-128"/>
              </a:rPr>
              <a:t>の</a:t>
            </a:r>
            <a:r>
              <a:rPr kumimoji="1" lang="ja-JP" altLang="en-US" sz="1200" dirty="0">
                <a:solidFill>
                  <a:srgbClr val="FF0000"/>
                </a:solidFill>
                <a:latin typeface="Meiryo UI" panose="020B0604030504040204" pitchFamily="50" charset="-128"/>
                <a:ea typeface="Meiryo UI" panose="020B0604030504040204" pitchFamily="50" charset="-128"/>
              </a:rPr>
              <a:t>共有</a:t>
            </a:r>
            <a:r>
              <a:rPr kumimoji="1" lang="ja-JP" altLang="en-US" sz="1200" dirty="0">
                <a:solidFill>
                  <a:schemeClr val="tx1"/>
                </a:solidFill>
                <a:latin typeface="Meiryo UI" panose="020B0604030504040204" pitchFamily="50" charset="-128"/>
                <a:ea typeface="Meiryo UI" panose="020B0604030504040204" pitchFamily="50" charset="-128"/>
              </a:rPr>
              <a:t>ライブラリ</a:t>
            </a:r>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FBD764AB-44D9-76DE-69CF-B7656949127F}"/>
              </a:ext>
            </a:extLst>
          </p:cNvPr>
          <p:cNvSpPr/>
          <p:nvPr/>
        </p:nvSpPr>
        <p:spPr>
          <a:xfrm>
            <a:off x="5321788" y="3156415"/>
            <a:ext cx="1422869" cy="282018"/>
          </a:xfrm>
          <a:prstGeom prst="rect">
            <a:avLst/>
          </a:prstGeom>
          <a:solidFill>
            <a:srgbClr val="C6E6A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Meiryo UI" panose="020B0604030504040204" pitchFamily="50" charset="-128"/>
                <a:ea typeface="Meiryo UI" panose="020B0604030504040204" pitchFamily="50" charset="-128"/>
              </a:rPr>
              <a:t>Pause()</a:t>
            </a:r>
          </a:p>
        </p:txBody>
      </p:sp>
      <p:sp>
        <p:nvSpPr>
          <p:cNvPr id="40" name="正方形/長方形 39">
            <a:extLst>
              <a:ext uri="{FF2B5EF4-FFF2-40B4-BE49-F238E27FC236}">
                <a16:creationId xmlns:a16="http://schemas.microsoft.com/office/drawing/2014/main" id="{BC083E76-1EE7-2AE4-934E-0ACEBD2AC60D}"/>
              </a:ext>
            </a:extLst>
          </p:cNvPr>
          <p:cNvSpPr/>
          <p:nvPr/>
        </p:nvSpPr>
        <p:spPr>
          <a:xfrm>
            <a:off x="5027533" y="4094593"/>
            <a:ext cx="2566186" cy="9870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latin typeface="Meiryo UI" panose="020B0604030504040204" pitchFamily="50" charset="-128"/>
                <a:ea typeface="Meiryo UI" panose="020B0604030504040204" pitchFamily="50" charset="-128"/>
              </a:rPr>
              <a:t>Pause</a:t>
            </a:r>
            <a:r>
              <a:rPr kumimoji="1" lang="ja-JP" altLang="en-US" sz="1200" dirty="0">
                <a:solidFill>
                  <a:schemeClr val="tx1"/>
                </a:solidFill>
                <a:latin typeface="Meiryo UI" panose="020B0604030504040204" pitchFamily="50" charset="-128"/>
                <a:ea typeface="Meiryo UI" panose="020B0604030504040204" pitchFamily="50" charset="-128"/>
              </a:rPr>
              <a:t>プログラム</a:t>
            </a:r>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a:p>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C682249D-8079-9E9A-B0E5-6D685EBD3744}"/>
              </a:ext>
            </a:extLst>
          </p:cNvPr>
          <p:cNvSpPr/>
          <p:nvPr/>
        </p:nvSpPr>
        <p:spPr>
          <a:xfrm>
            <a:off x="5321788" y="4359891"/>
            <a:ext cx="1422869" cy="282018"/>
          </a:xfrm>
          <a:prstGeom prst="rect">
            <a:avLst/>
          </a:prstGeom>
          <a:solidFill>
            <a:srgbClr val="C6E6A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Meiryo UI" panose="020B0604030504040204" pitchFamily="50" charset="-128"/>
                <a:ea typeface="Meiryo UI" panose="020B0604030504040204" pitchFamily="50" charset="-128"/>
              </a:rPr>
              <a:t>main()</a:t>
            </a:r>
          </a:p>
        </p:txBody>
      </p:sp>
      <p:sp>
        <p:nvSpPr>
          <p:cNvPr id="43" name="矢印: 左カーブ 42">
            <a:extLst>
              <a:ext uri="{FF2B5EF4-FFF2-40B4-BE49-F238E27FC236}">
                <a16:creationId xmlns:a16="http://schemas.microsoft.com/office/drawing/2014/main" id="{4E151AA4-ED8A-196A-0951-8FDCE8A722E9}"/>
              </a:ext>
            </a:extLst>
          </p:cNvPr>
          <p:cNvSpPr/>
          <p:nvPr/>
        </p:nvSpPr>
        <p:spPr>
          <a:xfrm>
            <a:off x="2987973" y="3208414"/>
            <a:ext cx="517228" cy="1296912"/>
          </a:xfrm>
          <a:prstGeom prst="curvedLeftArrow">
            <a:avLst/>
          </a:prstGeom>
          <a:solidFill>
            <a:srgbClr val="FF696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矢印: 上カーブ 43">
            <a:extLst>
              <a:ext uri="{FF2B5EF4-FFF2-40B4-BE49-F238E27FC236}">
                <a16:creationId xmlns:a16="http://schemas.microsoft.com/office/drawing/2014/main" id="{32601E5B-F5DE-A7FF-00F1-86EAA2F87D3A}"/>
              </a:ext>
            </a:extLst>
          </p:cNvPr>
          <p:cNvSpPr/>
          <p:nvPr/>
        </p:nvSpPr>
        <p:spPr>
          <a:xfrm rot="16200000">
            <a:off x="6391428" y="3527279"/>
            <a:ext cx="1471875" cy="752570"/>
          </a:xfrm>
          <a:prstGeom prst="curved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矢印: 上カーブ 44">
            <a:extLst>
              <a:ext uri="{FF2B5EF4-FFF2-40B4-BE49-F238E27FC236}">
                <a16:creationId xmlns:a16="http://schemas.microsoft.com/office/drawing/2014/main" id="{A74A6FD7-7422-4E27-700B-691EC80D4A40}"/>
              </a:ext>
            </a:extLst>
          </p:cNvPr>
          <p:cNvSpPr/>
          <p:nvPr/>
        </p:nvSpPr>
        <p:spPr>
          <a:xfrm rot="16200000">
            <a:off x="7028730" y="3527278"/>
            <a:ext cx="1471875" cy="752571"/>
          </a:xfrm>
          <a:prstGeom prst="curvedUpArrow">
            <a:avLst/>
          </a:prstGeom>
          <a:solidFill>
            <a:srgbClr val="FF696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矢印: 上カーブ 45">
            <a:extLst>
              <a:ext uri="{FF2B5EF4-FFF2-40B4-BE49-F238E27FC236}">
                <a16:creationId xmlns:a16="http://schemas.microsoft.com/office/drawing/2014/main" id="{B03F5B21-03C3-A9EB-74F8-4B7E57E44835}"/>
              </a:ext>
            </a:extLst>
          </p:cNvPr>
          <p:cNvSpPr/>
          <p:nvPr/>
        </p:nvSpPr>
        <p:spPr>
          <a:xfrm rot="16200000">
            <a:off x="3021422" y="4419173"/>
            <a:ext cx="582754" cy="649653"/>
          </a:xfrm>
          <a:prstGeom prst="curvedUp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A139DAB9-FE12-10EA-7FAB-3F05BE59AA0D}"/>
              </a:ext>
            </a:extLst>
          </p:cNvPr>
          <p:cNvSpPr txBox="1"/>
          <p:nvPr/>
        </p:nvSpPr>
        <p:spPr>
          <a:xfrm>
            <a:off x="3476462" y="3782457"/>
            <a:ext cx="1752287" cy="276999"/>
          </a:xfrm>
          <a:prstGeom prst="rect">
            <a:avLst/>
          </a:prstGeom>
          <a:noFill/>
        </p:spPr>
        <p:txBody>
          <a:bodyPr wrap="square" rtlCol="0">
            <a:spAutoFit/>
          </a:bodyPr>
          <a:lstStyle/>
          <a:p>
            <a:r>
              <a:rPr kumimoji="1" lang="ja-JP" altLang="en-US" sz="1200" dirty="0">
                <a:solidFill>
                  <a:srgbClr val="FF0000"/>
                </a:solidFill>
                <a:latin typeface="Meiryo UI" panose="020B0604030504040204" pitchFamily="50" charset="-128"/>
                <a:ea typeface="Meiryo UI" panose="020B0604030504040204" pitchFamily="50" charset="-128"/>
              </a:rPr>
              <a:t>実行ファイルに組込む</a:t>
            </a:r>
          </a:p>
        </p:txBody>
      </p:sp>
      <p:sp>
        <p:nvSpPr>
          <p:cNvPr id="48" name="テキスト ボックス 47">
            <a:extLst>
              <a:ext uri="{FF2B5EF4-FFF2-40B4-BE49-F238E27FC236}">
                <a16:creationId xmlns:a16="http://schemas.microsoft.com/office/drawing/2014/main" id="{F0CFBB45-568D-1FCA-5FF8-540221BCCAEA}"/>
              </a:ext>
            </a:extLst>
          </p:cNvPr>
          <p:cNvSpPr txBox="1"/>
          <p:nvPr/>
        </p:nvSpPr>
        <p:spPr>
          <a:xfrm>
            <a:off x="6427866" y="3782457"/>
            <a:ext cx="936996" cy="276999"/>
          </a:xfrm>
          <a:prstGeom prst="rect">
            <a:avLst/>
          </a:prstGeom>
          <a:noFill/>
        </p:spPr>
        <p:txBody>
          <a:bodyPr wrap="square" rtlCol="0">
            <a:spAutoFit/>
          </a:bodyPr>
          <a:lstStyle/>
          <a:p>
            <a:r>
              <a:rPr kumimoji="1" lang="ja-JP" altLang="en-US" sz="1200" dirty="0">
                <a:solidFill>
                  <a:schemeClr val="accent1"/>
                </a:solidFill>
                <a:latin typeface="Meiryo UI" panose="020B0604030504040204" pitchFamily="50" charset="-128"/>
                <a:ea typeface="Meiryo UI" panose="020B0604030504040204" pitchFamily="50" charset="-128"/>
              </a:rPr>
              <a:t>呼び出す</a:t>
            </a:r>
          </a:p>
        </p:txBody>
      </p:sp>
      <p:sp>
        <p:nvSpPr>
          <p:cNvPr id="49" name="テキスト ボックス 48">
            <a:extLst>
              <a:ext uri="{FF2B5EF4-FFF2-40B4-BE49-F238E27FC236}">
                <a16:creationId xmlns:a16="http://schemas.microsoft.com/office/drawing/2014/main" id="{EA95DDCF-B3B1-7615-472C-6764BE6811B2}"/>
              </a:ext>
            </a:extLst>
          </p:cNvPr>
          <p:cNvSpPr txBox="1"/>
          <p:nvPr/>
        </p:nvSpPr>
        <p:spPr>
          <a:xfrm>
            <a:off x="3722647" y="4639267"/>
            <a:ext cx="936996" cy="276999"/>
          </a:xfrm>
          <a:prstGeom prst="rect">
            <a:avLst/>
          </a:prstGeom>
          <a:noFill/>
        </p:spPr>
        <p:txBody>
          <a:bodyPr wrap="square" rtlCol="0">
            <a:spAutoFit/>
          </a:bodyPr>
          <a:lstStyle/>
          <a:p>
            <a:r>
              <a:rPr kumimoji="1" lang="ja-JP" altLang="en-US" sz="1200" dirty="0">
                <a:solidFill>
                  <a:schemeClr val="accent1"/>
                </a:solidFill>
                <a:latin typeface="Meiryo UI" panose="020B0604030504040204" pitchFamily="50" charset="-128"/>
                <a:ea typeface="Meiryo UI" panose="020B0604030504040204" pitchFamily="50" charset="-128"/>
              </a:rPr>
              <a:t>呼び出す</a:t>
            </a:r>
          </a:p>
        </p:txBody>
      </p:sp>
      <p:sp>
        <p:nvSpPr>
          <p:cNvPr id="50" name="テキスト ボックス 49">
            <a:extLst>
              <a:ext uri="{FF2B5EF4-FFF2-40B4-BE49-F238E27FC236}">
                <a16:creationId xmlns:a16="http://schemas.microsoft.com/office/drawing/2014/main" id="{3FC30FCF-4F52-FD46-7CAE-432A6D95398A}"/>
              </a:ext>
            </a:extLst>
          </p:cNvPr>
          <p:cNvSpPr txBox="1"/>
          <p:nvPr/>
        </p:nvSpPr>
        <p:spPr>
          <a:xfrm>
            <a:off x="8198778" y="3018341"/>
            <a:ext cx="936996" cy="646331"/>
          </a:xfrm>
          <a:prstGeom prst="rect">
            <a:avLst/>
          </a:prstGeom>
          <a:noFill/>
        </p:spPr>
        <p:txBody>
          <a:bodyPr wrap="square" rtlCol="0">
            <a:spAutoFit/>
          </a:bodyPr>
          <a:lstStyle/>
          <a:p>
            <a:r>
              <a:rPr kumimoji="1" lang="ja-JP" altLang="en-US" sz="1200" dirty="0">
                <a:solidFill>
                  <a:srgbClr val="FF0000"/>
                </a:solidFill>
                <a:latin typeface="Meiryo UI" panose="020B0604030504040204" pitchFamily="50" charset="-128"/>
                <a:ea typeface="Meiryo UI" panose="020B0604030504040204" pitchFamily="50" charset="-128"/>
              </a:rPr>
              <a:t>プログラム</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起動時に</a:t>
            </a:r>
            <a:endParaRPr kumimoji="1" lang="en-US" altLang="ja-JP" sz="1200" dirty="0">
              <a:solidFill>
                <a:srgbClr val="FF0000"/>
              </a:solidFill>
              <a:latin typeface="Meiryo UI" panose="020B0604030504040204" pitchFamily="50" charset="-128"/>
              <a:ea typeface="Meiryo UI" panose="020B0604030504040204" pitchFamily="50" charset="-128"/>
            </a:endParaRPr>
          </a:p>
          <a:p>
            <a:r>
              <a:rPr kumimoji="1" lang="ja-JP" altLang="en-US" sz="1200" dirty="0">
                <a:solidFill>
                  <a:srgbClr val="FF0000"/>
                </a:solidFill>
                <a:latin typeface="Meiryo UI" panose="020B0604030504040204" pitchFamily="50" charset="-128"/>
                <a:ea typeface="Meiryo UI" panose="020B0604030504040204" pitchFamily="50" charset="-128"/>
              </a:rPr>
              <a:t>ロード</a:t>
            </a:r>
          </a:p>
        </p:txBody>
      </p:sp>
    </p:spTree>
    <p:extLst>
      <p:ext uri="{BB962C8B-B14F-4D97-AF65-F5344CB8AC3E}">
        <p14:creationId xmlns:p14="http://schemas.microsoft.com/office/powerpoint/2010/main" val="3270198520"/>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412</TotalTime>
  <Words>1186</Words>
  <Application>Microsoft Office PowerPoint</Application>
  <PresentationFormat>ワイド画面</PresentationFormat>
  <Paragraphs>159</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Meiryo UI</vt:lpstr>
      <vt:lpstr>游ゴシック</vt:lpstr>
      <vt:lpstr>Calibri</vt:lpstr>
      <vt:lpstr>Calibri Light</vt:lpstr>
      <vt:lpstr>レトロスペクト</vt:lpstr>
      <vt:lpstr>Linuxのしくみ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Linuxのしくみ</dc:title>
  <dc:creator>yamasaka.shun</dc:creator>
  <cp:lastModifiedBy>yamasaka.shun</cp:lastModifiedBy>
  <cp:revision>13</cp:revision>
  <dcterms:created xsi:type="dcterms:W3CDTF">2023-03-20T09:35:43Z</dcterms:created>
  <dcterms:modified xsi:type="dcterms:W3CDTF">2023-03-21T12:22:13Z</dcterms:modified>
</cp:coreProperties>
</file>