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7"/>
  </p:notes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9"/>
    <a:srgbClr val="FF0000"/>
    <a:srgbClr val="C6E6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85" autoAdjust="0"/>
  </p:normalViewPr>
  <p:slideViewPr>
    <p:cSldViewPr snapToGrid="0">
      <p:cViewPr varScale="1">
        <p:scale>
          <a:sx n="70" d="100"/>
          <a:sy n="70"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65F20-B60E-4F08-BC31-46B44305AFBB}" type="datetimeFigureOut">
              <a:rPr kumimoji="1" lang="ja-JP" altLang="en-US" smtClean="0"/>
              <a:t>2023/3/21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303F5-1BC4-472C-9802-AE0C50B05BE7}" type="slidenum">
              <a:rPr kumimoji="1" lang="ja-JP" altLang="en-US" smtClean="0"/>
              <a:t>‹#›</a:t>
            </a:fld>
            <a:endParaRPr kumimoji="1" lang="ja-JP" altLang="en-US"/>
          </a:p>
        </p:txBody>
      </p:sp>
    </p:spTree>
    <p:extLst>
      <p:ext uri="{BB962C8B-B14F-4D97-AF65-F5344CB8AC3E}">
        <p14:creationId xmlns:p14="http://schemas.microsoft.com/office/powerpoint/2010/main" val="3586321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75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4216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342808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36070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77009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46532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71282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90197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44451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50831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C22689-9340-4969-B7DA-1B8C8CF4ACBD}"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435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43ABF-94DC-1988-0D0A-B3D6ACB57D4D}"/>
              </a:ext>
            </a:extLst>
          </p:cNvPr>
          <p:cNvSpPr>
            <a:spLocks noGrp="1"/>
          </p:cNvSpPr>
          <p:nvPr>
            <p:ph type="ctrTitle"/>
          </p:nvPr>
        </p:nvSpPr>
        <p:spPr/>
        <p:txBody>
          <a:bodyPr/>
          <a:lstStyle/>
          <a:p>
            <a:r>
              <a:rPr kumimoji="1" lang="en-US" altLang="ja-JP" dirty="0">
                <a:latin typeface="Meiryo UI" panose="020B0604030504040204" pitchFamily="50" charset="-128"/>
                <a:ea typeface="Meiryo UI" panose="020B0604030504040204" pitchFamily="50" charset="-128"/>
              </a:rPr>
              <a:t>Linux</a:t>
            </a:r>
            <a:r>
              <a:rPr kumimoji="1" lang="ja-JP" altLang="en-US" dirty="0">
                <a:latin typeface="Meiryo UI" panose="020B0604030504040204" pitchFamily="50" charset="-128"/>
                <a:ea typeface="Meiryo UI" panose="020B0604030504040204" pitchFamily="50" charset="-128"/>
              </a:rPr>
              <a:t>のしくみ</a:t>
            </a:r>
          </a:p>
        </p:txBody>
      </p:sp>
      <p:sp>
        <p:nvSpPr>
          <p:cNvPr id="4" name="テキスト ボックス 3">
            <a:extLst>
              <a:ext uri="{FF2B5EF4-FFF2-40B4-BE49-F238E27FC236}">
                <a16:creationId xmlns:a16="http://schemas.microsoft.com/office/drawing/2014/main" id="{943B66E1-CCC2-DAC2-4485-BCC764FF46D6}"/>
              </a:ext>
            </a:extLst>
          </p:cNvPr>
          <p:cNvSpPr txBox="1"/>
          <p:nvPr/>
        </p:nvSpPr>
        <p:spPr>
          <a:xfrm>
            <a:off x="1097280" y="4580877"/>
            <a:ext cx="6226309"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２章　プロセス管理（基礎編）</a:t>
            </a:r>
          </a:p>
        </p:txBody>
      </p:sp>
      <p:sp>
        <p:nvSpPr>
          <p:cNvPr id="3" name="テキスト ボックス 2">
            <a:extLst>
              <a:ext uri="{FF2B5EF4-FFF2-40B4-BE49-F238E27FC236}">
                <a16:creationId xmlns:a16="http://schemas.microsoft.com/office/drawing/2014/main" id="{15D5DEFF-9741-F788-EE66-7C5CD93D8155}"/>
              </a:ext>
            </a:extLst>
          </p:cNvPr>
          <p:cNvSpPr txBox="1"/>
          <p:nvPr/>
        </p:nvSpPr>
        <p:spPr>
          <a:xfrm>
            <a:off x="9362114" y="5612723"/>
            <a:ext cx="1793566"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山坂　駿</a:t>
            </a:r>
          </a:p>
        </p:txBody>
      </p:sp>
    </p:spTree>
    <p:extLst>
      <p:ext uri="{BB962C8B-B14F-4D97-AF65-F5344CB8AC3E}">
        <p14:creationId xmlns:p14="http://schemas.microsoft.com/office/powerpoint/2010/main" val="260479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プロセスの終了</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1815882"/>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プロセスを終了させるには</a:t>
            </a:r>
            <a:r>
              <a:rPr kumimoji="1" lang="en-US" altLang="ja-JP" sz="1600" dirty="0" err="1">
                <a:solidFill>
                  <a:srgbClr val="FF0000"/>
                </a:solidFill>
                <a:latin typeface="Meiryo UI" panose="020B0604030504040204" pitchFamily="50" charset="-128"/>
                <a:ea typeface="Meiryo UI" panose="020B0604030504040204" pitchFamily="50" charset="-128"/>
              </a:rPr>
              <a:t>exit_group</a:t>
            </a:r>
            <a:r>
              <a:rPr kumimoji="1" lang="en-US" altLang="ja-JP" sz="1600" dirty="0">
                <a:solidFill>
                  <a:srgbClr val="FF0000"/>
                </a:solidFill>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というシステムコールを呼び出す。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プロセスが終了した後は、親プロセスが</a:t>
            </a:r>
            <a:r>
              <a:rPr kumimoji="1" lang="en-US" altLang="ja-JP" sz="1600" dirty="0">
                <a:latin typeface="Meiryo UI" panose="020B0604030504040204" pitchFamily="50" charset="-128"/>
                <a:ea typeface="Meiryo UI" panose="020B0604030504040204" pitchFamily="50" charset="-128"/>
              </a:rPr>
              <a:t>wait()</a:t>
            </a:r>
            <a:r>
              <a:rPr kumimoji="1" lang="ja-JP" altLang="en-US" sz="1600" dirty="0">
                <a:latin typeface="Meiryo UI" panose="020B0604030504040204" pitchFamily="50" charset="-128"/>
                <a:ea typeface="Meiryo UI" panose="020B0604030504040204" pitchFamily="50" charset="-128"/>
              </a:rPr>
              <a:t>や</a:t>
            </a:r>
            <a:r>
              <a:rPr kumimoji="1" lang="en-US" altLang="ja-JP" sz="1600" dirty="0" err="1">
                <a:latin typeface="Meiryo UI" panose="020B0604030504040204" pitchFamily="50" charset="-128"/>
                <a:ea typeface="Meiryo UI" panose="020B0604030504040204" pitchFamily="50" charset="-128"/>
              </a:rPr>
              <a:t>waitpid</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といったシステムコールを呼び出すことによって次のような情報を取得できる。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・プロセスの戻り値。</a:t>
            </a:r>
            <a:r>
              <a:rPr kumimoji="1" lang="en-US" altLang="ja-JP" sz="1600" dirty="0">
                <a:latin typeface="Meiryo UI" panose="020B0604030504040204" pitchFamily="50" charset="-128"/>
                <a:ea typeface="Meiryo UI" panose="020B0604030504040204" pitchFamily="50" charset="-128"/>
              </a:rPr>
              <a:t>Exit()</a:t>
            </a:r>
            <a:r>
              <a:rPr kumimoji="1" lang="ja-JP" altLang="en-US" sz="1600" dirty="0">
                <a:latin typeface="Meiryo UI" panose="020B0604030504040204" pitchFamily="50" charset="-128"/>
                <a:ea typeface="Meiryo UI" panose="020B0604030504040204" pitchFamily="50" charset="-128"/>
              </a:rPr>
              <a:t>関数の引数を</a:t>
            </a:r>
            <a:r>
              <a:rPr kumimoji="1" lang="en-US" altLang="ja-JP" sz="1600" dirty="0">
                <a:latin typeface="Meiryo UI" panose="020B0604030504040204" pitchFamily="50" charset="-128"/>
                <a:ea typeface="Meiryo UI" panose="020B0604030504040204" pitchFamily="50" charset="-128"/>
              </a:rPr>
              <a:t>256</a:t>
            </a:r>
            <a:r>
              <a:rPr kumimoji="1" lang="ja-JP" altLang="en-US" sz="1600" dirty="0">
                <a:latin typeface="Meiryo UI" panose="020B0604030504040204" pitchFamily="50" charset="-128"/>
                <a:ea typeface="Meiryo UI" panose="020B0604030504040204" pitchFamily="50" charset="-128"/>
              </a:rPr>
              <a:t>で割った余りに等しい。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solidFill>
                  <a:srgbClr val="FF0000"/>
                </a:solidFill>
                <a:latin typeface="Meiryo UI" panose="020B0604030504040204" pitchFamily="50" charset="-128"/>
                <a:ea typeface="Meiryo UI" panose="020B0604030504040204" pitchFamily="50" charset="-128"/>
              </a:rPr>
              <a:t>exit()</a:t>
            </a:r>
            <a:r>
              <a:rPr kumimoji="1" lang="ja-JP" altLang="en-US" sz="1600" dirty="0">
                <a:solidFill>
                  <a:srgbClr val="FF0000"/>
                </a:solidFill>
                <a:latin typeface="Meiryo UI" panose="020B0604030504040204" pitchFamily="50" charset="-128"/>
                <a:ea typeface="Meiryo UI" panose="020B0604030504040204" pitchFamily="50" charset="-128"/>
              </a:rPr>
              <a:t>の引数に</a:t>
            </a:r>
            <a:r>
              <a:rPr kumimoji="1" lang="en-US" altLang="ja-JP" sz="1600" dirty="0">
                <a:solidFill>
                  <a:srgbClr val="FF0000"/>
                </a:solidFill>
                <a:latin typeface="Meiryo UI" panose="020B0604030504040204" pitchFamily="50" charset="-128"/>
                <a:ea typeface="Meiryo UI" panose="020B0604030504040204" pitchFamily="50" charset="-128"/>
              </a:rPr>
              <a:t>0</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en-US" altLang="ja-JP" sz="1600" dirty="0">
                <a:solidFill>
                  <a:srgbClr val="FF0000"/>
                </a:solidFill>
                <a:latin typeface="Meiryo UI" panose="020B0604030504040204" pitchFamily="50" charset="-128"/>
                <a:ea typeface="Meiryo UI" panose="020B0604030504040204" pitchFamily="50" charset="-128"/>
              </a:rPr>
              <a:t>255</a:t>
            </a:r>
            <a:r>
              <a:rPr kumimoji="1" lang="ja-JP" altLang="en-US" sz="1600" dirty="0">
                <a:solidFill>
                  <a:srgbClr val="FF0000"/>
                </a:solidFill>
                <a:latin typeface="Meiryo UI" panose="020B0604030504040204" pitchFamily="50" charset="-128"/>
                <a:ea typeface="Meiryo UI" panose="020B0604030504040204" pitchFamily="50" charset="-128"/>
              </a:rPr>
              <a:t>を指定した場合は、引数の値がそのまま戻り値となる。</a:t>
            </a:r>
            <a:endParaRPr kumimoji="1" lang="en-US" altLang="ja-JP" sz="1600" dirty="0">
              <a:solidFill>
                <a:srgbClr val="FF0000"/>
              </a:solidFill>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・シグナルによって終了したか否か。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・終了までにどれだけの</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時間を使ったか。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この仕組みを使えば、例えばプロセスの戻り値によって、異常終了していた場合にはエラーログを出力するなどの対処が可能となる。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657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5417581"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ゾンビプロセスと孤独プロセス</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1815882"/>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終了したけれども親が終了状態を得ていない、という状態のプロセスのことをゾンビプロセスと呼ぶ。</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一般に親プロセスは、システムがゾンビプロセスであふれてリソースを食い散らかさないように、子プロセスの終了状態を適宜回収して、</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そのために残されていたリソースをカーネルに解放させる必要がある。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システム起動中にゾンビプロセスが大量に存在している場合は、親プロセスに対するプログラムのバグを疑うと良い。</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プロセスの親が</a:t>
            </a:r>
            <a:r>
              <a:rPr kumimoji="1" lang="en-US" altLang="ja-JP" sz="1600" dirty="0">
                <a:latin typeface="Meiryo UI" panose="020B0604030504040204" pitchFamily="50" charset="-128"/>
                <a:ea typeface="Meiryo UI" panose="020B0604030504040204" pitchFamily="50" charset="-128"/>
              </a:rPr>
              <a:t>wait()</a:t>
            </a:r>
            <a:r>
              <a:rPr kumimoji="1" lang="ja-JP" altLang="en-US" sz="1600" dirty="0">
                <a:latin typeface="Meiryo UI" panose="020B0604030504040204" pitchFamily="50" charset="-128"/>
                <a:ea typeface="Meiryo UI" panose="020B0604030504040204" pitchFamily="50" charset="-128"/>
              </a:rPr>
              <a:t>系システムコールの実行前に終了した場合、当該プロセスは孤独プロセスとなる。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カーネルは</a:t>
            </a:r>
            <a:r>
              <a:rPr kumimoji="1" lang="en-US" altLang="ja-JP" sz="1600" dirty="0" err="1">
                <a:latin typeface="Meiryo UI" panose="020B0604030504040204" pitchFamily="50" charset="-128"/>
                <a:ea typeface="Meiryo UI" panose="020B0604030504040204" pitchFamily="50" charset="-128"/>
              </a:rPr>
              <a:t>init</a:t>
            </a:r>
            <a:r>
              <a:rPr kumimoji="1" lang="ja-JP" altLang="en-US" sz="1600" dirty="0">
                <a:latin typeface="Meiryo UI" panose="020B0604030504040204" pitchFamily="50" charset="-128"/>
                <a:ea typeface="Meiryo UI" panose="020B0604030504040204" pitchFamily="50" charset="-128"/>
              </a:rPr>
              <a:t>を孤独プロセスの新しい親にする。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71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5417581"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シグナル</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3539430"/>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プロセスは基本的に一本の実行の流れに沿ってひたすら実行し続ける。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これに対してシグナルとは、あるプロセスが他のプロセスに何かを通知して、</a:t>
            </a:r>
            <a:r>
              <a:rPr kumimoji="1" lang="ja-JP" altLang="en-US" sz="1600" dirty="0">
                <a:solidFill>
                  <a:srgbClr val="FF0000"/>
                </a:solidFill>
                <a:latin typeface="Meiryo UI" panose="020B0604030504040204" pitchFamily="50" charset="-128"/>
                <a:ea typeface="Meiryo UI" panose="020B0604030504040204" pitchFamily="50" charset="-128"/>
              </a:rPr>
              <a:t>外部から実行の流れを強制的に変えるための仕組み</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シグナルで一番多用されるのは</a:t>
            </a:r>
            <a:r>
              <a:rPr kumimoji="1" lang="en-US" altLang="ja-JP" sz="1600" dirty="0">
                <a:solidFill>
                  <a:srgbClr val="FF0000"/>
                </a:solidFill>
                <a:latin typeface="Meiryo UI" panose="020B0604030504040204" pitchFamily="50" charset="-128"/>
                <a:ea typeface="Meiryo UI" panose="020B0604030504040204" pitchFamily="50" charset="-128"/>
              </a:rPr>
              <a:t>SIGINT</a:t>
            </a:r>
            <a:r>
              <a:rPr kumimoji="1" lang="ja-JP" altLang="en-US" sz="1600" dirty="0">
                <a:latin typeface="Meiryo UI" panose="020B0604030504040204" pitchFamily="50" charset="-128"/>
                <a:ea typeface="Meiryo UI" panose="020B0604030504040204" pitchFamily="50" charset="-128"/>
              </a:rPr>
              <a:t>で</a:t>
            </a:r>
            <a:r>
              <a:rPr kumimoji="1" lang="en-US" altLang="ja-JP" sz="1600" dirty="0" err="1">
                <a:latin typeface="Meiryo UI" panose="020B0604030504040204" pitchFamily="50" charset="-128"/>
                <a:ea typeface="Meiryo UI" panose="020B0604030504040204" pitchFamily="50" charset="-128"/>
              </a:rPr>
              <a:t>Ctrl+c</a:t>
            </a:r>
            <a:r>
              <a:rPr kumimoji="1" lang="ja-JP" altLang="en-US" sz="1600" dirty="0">
                <a:latin typeface="Meiryo UI" panose="020B0604030504040204" pitchFamily="50" charset="-128"/>
                <a:ea typeface="Meiryo UI" panose="020B0604030504040204" pitchFamily="50" charset="-128"/>
              </a:rPr>
              <a:t>と打つと送られるもの。</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シグナルには</a:t>
            </a:r>
            <a:r>
              <a:rPr kumimoji="1" lang="en-US" altLang="ja-JP" sz="1600" dirty="0">
                <a:latin typeface="Meiryo UI" panose="020B0604030504040204" pitchFamily="50" charset="-128"/>
                <a:ea typeface="Meiryo UI" panose="020B0604030504040204" pitchFamily="50" charset="-128"/>
              </a:rPr>
              <a:t>SIGINT</a:t>
            </a:r>
            <a:r>
              <a:rPr kumimoji="1" lang="ja-JP" altLang="en-US" sz="1600" dirty="0">
                <a:latin typeface="Meiryo UI" panose="020B0604030504040204" pitchFamily="50" charset="-128"/>
                <a:ea typeface="Meiryo UI" panose="020B0604030504040204" pitchFamily="50" charset="-128"/>
              </a:rPr>
              <a:t>以外にも、以下のようなものが存在する。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SIGCHLD</a:t>
            </a:r>
            <a:r>
              <a:rPr kumimoji="1" lang="ja-JP" altLang="en-US" sz="1600" dirty="0">
                <a:latin typeface="Meiryo UI" panose="020B0604030504040204" pitchFamily="50" charset="-128"/>
                <a:ea typeface="Meiryo UI" panose="020B0604030504040204" pitchFamily="50" charset="-128"/>
              </a:rPr>
              <a:t>：子プロセス終了時に親プロセスに送られる。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このシグナルハンドラの中で</a:t>
            </a:r>
            <a:r>
              <a:rPr kumimoji="1" lang="en-US" altLang="ja-JP" sz="1600" dirty="0">
                <a:latin typeface="Meiryo UI" panose="020B0604030504040204" pitchFamily="50" charset="-128"/>
                <a:ea typeface="Meiryo UI" panose="020B0604030504040204" pitchFamily="50" charset="-128"/>
              </a:rPr>
              <a:t>wait()</a:t>
            </a:r>
            <a:r>
              <a:rPr kumimoji="1" lang="ja-JP" altLang="en-US" sz="1600" dirty="0">
                <a:latin typeface="Meiryo UI" panose="020B0604030504040204" pitchFamily="50" charset="-128"/>
                <a:ea typeface="Meiryo UI" panose="020B0604030504040204" pitchFamily="50" charset="-128"/>
              </a:rPr>
              <a:t>系システムコールの実行を呼ぶのが一般的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SIGSTOP</a:t>
            </a:r>
            <a:r>
              <a:rPr kumimoji="1" lang="ja-JP" altLang="en-US" sz="1600" dirty="0">
                <a:latin typeface="Meiryo UI" panose="020B0604030504040204" pitchFamily="50" charset="-128"/>
                <a:ea typeface="Meiryo UI" panose="020B0604030504040204" pitchFamily="50" charset="-128"/>
              </a:rPr>
              <a:t>：プロセスの実行を一時的に停止する。</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上で</a:t>
            </a:r>
            <a:r>
              <a:rPr kumimoji="1" lang="en-US" altLang="ja-JP" sz="1600" dirty="0" err="1">
                <a:latin typeface="Meiryo UI" panose="020B0604030504040204" pitchFamily="50" charset="-128"/>
                <a:ea typeface="Meiryo UI" panose="020B0604030504040204" pitchFamily="50" charset="-128"/>
              </a:rPr>
              <a:t>Ctrl+z</a:t>
            </a:r>
            <a:r>
              <a:rPr kumimoji="1" lang="ja-JP" altLang="en-US" sz="1600" dirty="0">
                <a:latin typeface="Meiryo UI" panose="020B0604030504040204" pitchFamily="50" charset="-128"/>
                <a:ea typeface="Meiryo UI" panose="020B0604030504040204" pitchFamily="50" charset="-128"/>
              </a:rPr>
              <a:t>を押すと、実行中のプログラムの動きを停止させることができるが、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このとき</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プロセスにこのシグナルを送っている。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SIGCONT</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SIGSTOP</a:t>
            </a:r>
            <a:r>
              <a:rPr kumimoji="1" lang="ja-JP" altLang="en-US" sz="1600" dirty="0">
                <a:latin typeface="Meiryo UI" panose="020B0604030504040204" pitchFamily="50" charset="-128"/>
                <a:ea typeface="Meiryo UI" panose="020B0604030504040204" pitchFamily="50" charset="-128"/>
              </a:rPr>
              <a:t>などにより停止したプロセスの実行を再開する。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SIGINT</a:t>
            </a:r>
            <a:r>
              <a:rPr kumimoji="1" lang="ja-JP" altLang="en-US" sz="1600" dirty="0">
                <a:latin typeface="Meiryo UI" panose="020B0604030504040204" pitchFamily="50" charset="-128"/>
                <a:ea typeface="Meiryo UI" panose="020B0604030504040204" pitchFamily="50" charset="-128"/>
              </a:rPr>
              <a:t>シグナルを受け取ったら必ず終了するというわけではない、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プロセスは各シグナルについて、シグナルハンドラという処理をあらかじめ登録しておける。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この後プロセスの実行中に当該シグナルを受信すると、実行中の処理をいったん中断してシグナルハンドラを動作させ、</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それが終わったら元の場所に戻ってきて動作を再開させる。</a:t>
            </a:r>
            <a:endParaRPr kumimoji="1"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5A9FC8EA-6FCA-A92A-F7E5-4DA3DBF93412}"/>
              </a:ext>
            </a:extLst>
          </p:cNvPr>
          <p:cNvSpPr/>
          <p:nvPr/>
        </p:nvSpPr>
        <p:spPr>
          <a:xfrm>
            <a:off x="1235791" y="4565624"/>
            <a:ext cx="8436716" cy="1627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CCFE8D9-6772-00F2-8105-C15C2D5519E7}"/>
              </a:ext>
            </a:extLst>
          </p:cNvPr>
          <p:cNvSpPr txBox="1"/>
          <p:nvPr/>
        </p:nvSpPr>
        <p:spPr>
          <a:xfrm>
            <a:off x="1384992" y="4800826"/>
            <a:ext cx="151694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通常の処理</a:t>
            </a:r>
            <a:endParaRPr kumimoji="1"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57B31BC5-76B6-4689-186C-77746DCC8F57}"/>
              </a:ext>
            </a:extLst>
          </p:cNvPr>
          <p:cNvSpPr txBox="1"/>
          <p:nvPr/>
        </p:nvSpPr>
        <p:spPr>
          <a:xfrm>
            <a:off x="1384992" y="5497100"/>
            <a:ext cx="151694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シグナルハンドラ</a:t>
            </a:r>
            <a:endParaRPr kumimoji="1" lang="en-US" altLang="ja-JP" sz="1200" dirty="0">
              <a:latin typeface="Meiryo UI" panose="020B0604030504040204" pitchFamily="50" charset="-128"/>
              <a:ea typeface="Meiryo UI" panose="020B0604030504040204" pitchFamily="50" charset="-128"/>
            </a:endParaRPr>
          </a:p>
        </p:txBody>
      </p:sp>
      <p:sp>
        <p:nvSpPr>
          <p:cNvPr id="7" name="矢印: 右 6">
            <a:extLst>
              <a:ext uri="{FF2B5EF4-FFF2-40B4-BE49-F238E27FC236}">
                <a16:creationId xmlns:a16="http://schemas.microsoft.com/office/drawing/2014/main" id="{BDA77342-CD04-20BD-EBD5-14EE3ADAC8A8}"/>
              </a:ext>
            </a:extLst>
          </p:cNvPr>
          <p:cNvSpPr/>
          <p:nvPr/>
        </p:nvSpPr>
        <p:spPr>
          <a:xfrm>
            <a:off x="3298335" y="4800825"/>
            <a:ext cx="1375795" cy="276999"/>
          </a:xfrm>
          <a:prstGeom prst="rightArrow">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DFA36585-9022-F8CC-4C20-8F0615A95910}"/>
              </a:ext>
            </a:extLst>
          </p:cNvPr>
          <p:cNvSpPr/>
          <p:nvPr/>
        </p:nvSpPr>
        <p:spPr>
          <a:xfrm>
            <a:off x="4674130" y="5497099"/>
            <a:ext cx="1421868" cy="276999"/>
          </a:xfrm>
          <a:prstGeom prst="rightArrow">
            <a:avLst/>
          </a:prstGeom>
          <a:solidFill>
            <a:srgbClr val="FF696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3BF19A93-7835-1C08-DDCC-0B162574CB9F}"/>
              </a:ext>
            </a:extLst>
          </p:cNvPr>
          <p:cNvSpPr/>
          <p:nvPr/>
        </p:nvSpPr>
        <p:spPr>
          <a:xfrm>
            <a:off x="6096000" y="4800825"/>
            <a:ext cx="1375795" cy="276999"/>
          </a:xfrm>
          <a:prstGeom prst="rightArrow">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740D74-A278-71E2-3E79-ACB30BB45935}"/>
              </a:ext>
            </a:extLst>
          </p:cNvPr>
          <p:cNvCxnSpPr>
            <a:cxnSpLocks/>
            <a:stCxn id="7" idx="3"/>
          </p:cNvCxnSpPr>
          <p:nvPr/>
        </p:nvCxnSpPr>
        <p:spPr>
          <a:xfrm>
            <a:off x="4674130" y="4939325"/>
            <a:ext cx="0" cy="62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4BF65DA-D288-872F-DB7F-8471FE8F13A8}"/>
              </a:ext>
            </a:extLst>
          </p:cNvPr>
          <p:cNvCxnSpPr>
            <a:cxnSpLocks/>
          </p:cNvCxnSpPr>
          <p:nvPr/>
        </p:nvCxnSpPr>
        <p:spPr>
          <a:xfrm>
            <a:off x="6095998" y="5002323"/>
            <a:ext cx="0" cy="622576"/>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D52BBC1-782F-2EA5-537F-A3AEA7A7CAA8}"/>
              </a:ext>
            </a:extLst>
          </p:cNvPr>
          <p:cNvSpPr txBox="1"/>
          <p:nvPr/>
        </p:nvSpPr>
        <p:spPr>
          <a:xfrm>
            <a:off x="3736770" y="5146402"/>
            <a:ext cx="937359" cy="26161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シグナル受信</a:t>
            </a:r>
            <a:endParaRPr kumimoji="1" lang="en-US" altLang="ja-JP" sz="105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992896E-A248-7647-69D7-587D7F661713}"/>
              </a:ext>
            </a:extLst>
          </p:cNvPr>
          <p:cNvSpPr txBox="1"/>
          <p:nvPr/>
        </p:nvSpPr>
        <p:spPr>
          <a:xfrm>
            <a:off x="6095998" y="5146402"/>
            <a:ext cx="937359" cy="26161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復帰</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0415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5417581"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シェルのジョブ管理の実現</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ジョブとは</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のようなセルがバックグラウンドで実行したプロセスを制御するための仕組み。</a:t>
            </a:r>
            <a:endParaRPr kumimoji="1" lang="en-US" altLang="ja-JP" sz="16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78568D9-BDD8-07BD-9CD1-EC42389C6AAA}"/>
              </a:ext>
            </a:extLst>
          </p:cNvPr>
          <p:cNvSpPr txBox="1"/>
          <p:nvPr/>
        </p:nvSpPr>
        <p:spPr>
          <a:xfrm>
            <a:off x="799000" y="1380401"/>
            <a:ext cx="11121756" cy="1815882"/>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セッション</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セッションは、ユーザが</a:t>
            </a:r>
            <a:r>
              <a:rPr kumimoji="1" lang="en-US" altLang="ja-JP" sz="1600" dirty="0" err="1">
                <a:latin typeface="Meiryo UI" panose="020B0604030504040204" pitchFamily="50" charset="-128"/>
                <a:ea typeface="Meiryo UI" panose="020B0604030504040204" pitchFamily="50" charset="-128"/>
              </a:rPr>
              <a:t>gterm</a:t>
            </a:r>
            <a:r>
              <a:rPr kumimoji="1" lang="ja-JP" altLang="en-US" sz="1600" dirty="0">
                <a:latin typeface="Meiryo UI" panose="020B0604030504040204" pitchFamily="50" charset="-128"/>
                <a:ea typeface="Meiryo UI" panose="020B0604030504040204" pitchFamily="50" charset="-128"/>
              </a:rPr>
              <a:t>のような端末エミュレータ、</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あるいは</a:t>
            </a:r>
            <a:r>
              <a:rPr kumimoji="1" lang="en-US" altLang="ja-JP" sz="1600" dirty="0" err="1">
                <a:latin typeface="Meiryo UI" panose="020B0604030504040204" pitchFamily="50" charset="-128"/>
                <a:ea typeface="Meiryo UI" panose="020B0604030504040204" pitchFamily="50" charset="-128"/>
              </a:rPr>
              <a:t>ssh</a:t>
            </a:r>
            <a:r>
              <a:rPr kumimoji="1" lang="ja-JP" altLang="en-US" sz="1600" dirty="0">
                <a:latin typeface="Meiryo UI" panose="020B0604030504040204" pitchFamily="50" charset="-128"/>
                <a:ea typeface="Meiryo UI" panose="020B0604030504040204" pitchFamily="50" charset="-128"/>
              </a:rPr>
              <a:t>などを通してシステムにログインしたときのログインセッションに対応するもの。</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すべてのセッションには、セッションを制御するための端末が紐づいている。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セッションにはセッション</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、あるいは</a:t>
            </a:r>
            <a:r>
              <a:rPr kumimoji="1" lang="en-US" altLang="ja-JP" sz="1600" dirty="0">
                <a:latin typeface="Meiryo UI" panose="020B0604030504040204" pitchFamily="50" charset="-128"/>
                <a:ea typeface="Meiryo UI" panose="020B0604030504040204" pitchFamily="50" charset="-128"/>
              </a:rPr>
              <a:t>SID</a:t>
            </a:r>
            <a:r>
              <a:rPr kumimoji="1" lang="ja-JP" altLang="en-US" sz="1600" dirty="0">
                <a:latin typeface="Meiryo UI" panose="020B0604030504040204" pitchFamily="50" charset="-128"/>
                <a:ea typeface="Meiryo UI" panose="020B0604030504040204" pitchFamily="50" charset="-128"/>
              </a:rPr>
              <a:t>と呼ばれる一意な値が割り振られている。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セッションリーダーというプロセスが１つ存在していて、通常は</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などのシェルになる。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セッションに紐づいている端末がハングアップすると、セッションリーダーに</a:t>
            </a:r>
            <a:r>
              <a:rPr kumimoji="1" lang="en-US" altLang="ja-JP" sz="1600" dirty="0">
                <a:latin typeface="Meiryo UI" panose="020B0604030504040204" pitchFamily="50" charset="-128"/>
                <a:ea typeface="Meiryo UI" panose="020B0604030504040204" pitchFamily="50" charset="-128"/>
              </a:rPr>
              <a:t>SIGHUP</a:t>
            </a:r>
            <a:r>
              <a:rPr kumimoji="1" lang="ja-JP" altLang="en-US" sz="1600" dirty="0">
                <a:latin typeface="Meiryo UI" panose="020B0604030504040204" pitchFamily="50" charset="-128"/>
                <a:ea typeface="Meiryo UI" panose="020B0604030504040204" pitchFamily="50" charset="-128"/>
              </a:rPr>
              <a:t>が送られる。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97163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5417581"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シェルのジョブ管理の実現</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ジョブとは</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のようなセルがバックグラウンドで実行したプロセスを制御するための仕組み。</a:t>
            </a:r>
            <a:endParaRPr kumimoji="1" lang="en-US" altLang="ja-JP" sz="16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3454EB01-A891-97C0-9E28-494F4F24DAB7}"/>
              </a:ext>
            </a:extLst>
          </p:cNvPr>
          <p:cNvSpPr txBox="1"/>
          <p:nvPr/>
        </p:nvSpPr>
        <p:spPr>
          <a:xfrm>
            <a:off x="799000" y="1348580"/>
            <a:ext cx="11121756" cy="3785652"/>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プロセスグループ</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プロセスグループは、複数のプロセスをまとめてコントロールするためのもの。セッションの中には複数のプロセスグループが存在し、</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基本的には、シェルが作ったジョブがプロセスグループに相当すると考えると良い。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プロセスグループを使うと、当該プロセスグループに所属する全プロセスに対してシグナルを投げることができる。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あるセッション内のプロセスグループは２つの種類に分けられる。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・フォアグラウンドプロセスグループ：シェルにおけるフォアグラウンドジョブに対応。</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セッションに</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つだけ存在し、セッションの端末に直接アクセスできる。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・バックグラウンドプロセスグループ：シェルにおけるバックグラウンドジョブに対応。</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バックグラウンドプロセスが端末を操作しようとすると、</a:t>
            </a:r>
            <a:r>
              <a:rPr kumimoji="1" lang="en-US" altLang="ja-JP" sz="1600" dirty="0">
                <a:latin typeface="Meiryo UI" panose="020B0604030504040204" pitchFamily="50" charset="-128"/>
                <a:ea typeface="Meiryo UI" panose="020B0604030504040204" pitchFamily="50" charset="-128"/>
              </a:rPr>
              <a:t>SIGSTOP</a:t>
            </a:r>
            <a:r>
              <a:rPr kumimoji="1" lang="ja-JP" altLang="en-US" sz="1600" dirty="0">
                <a:latin typeface="Meiryo UI" panose="020B0604030504040204" pitchFamily="50" charset="-128"/>
                <a:ea typeface="Meiryo UI" panose="020B0604030504040204" pitchFamily="50" charset="-128"/>
              </a:rPr>
              <a:t>を受けた時のように実行が一時的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に中断され、</a:t>
            </a:r>
            <a:r>
              <a:rPr kumimoji="1" lang="en-US" altLang="ja-JP" sz="1600" dirty="0" err="1">
                <a:latin typeface="Meiryo UI" panose="020B0604030504040204" pitchFamily="50" charset="-128"/>
                <a:ea typeface="Meiryo UI" panose="020B0604030504040204" pitchFamily="50" charset="-128"/>
              </a:rPr>
              <a:t>fg</a:t>
            </a:r>
            <a:r>
              <a:rPr kumimoji="1" lang="ja-JP" altLang="en-US" sz="1600" dirty="0">
                <a:latin typeface="Meiryo UI" panose="020B0604030504040204" pitchFamily="50" charset="-128"/>
                <a:ea typeface="Meiryo UI" panose="020B0604030504040204" pitchFamily="50" charset="-128"/>
              </a:rPr>
              <a:t>組み込みコマンドなどによりフォアグラウンドプロセスグループ（あるいは</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フォアグラウンドジョブ）になるまでこの状態が続く。</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フォアグラウンドプロセスグループの見分け方は、</a:t>
            </a:r>
            <a:r>
              <a:rPr kumimoji="1" lang="en-US" altLang="ja-JP" sz="1600" dirty="0" err="1">
                <a:latin typeface="Meiryo UI" panose="020B0604030504040204" pitchFamily="50" charset="-128"/>
                <a:ea typeface="Meiryo UI" panose="020B0604030504040204" pitchFamily="50" charset="-128"/>
              </a:rPr>
              <a:t>ps</a:t>
            </a:r>
            <a:r>
              <a:rPr kumimoji="1" lang="en-US" altLang="ja-JP" sz="1600" dirty="0">
                <a:latin typeface="Meiryo UI" panose="020B0604030504040204" pitchFamily="50" charset="-128"/>
                <a:ea typeface="Meiryo UI" panose="020B0604030504040204" pitchFamily="50" charset="-128"/>
              </a:rPr>
              <a:t> </a:t>
            </a:r>
            <a:r>
              <a:rPr kumimoji="1" lang="en-US" altLang="ja-JP" sz="1600" dirty="0" err="1">
                <a:latin typeface="Meiryo UI" panose="020B0604030504040204" pitchFamily="50" charset="-128"/>
                <a:ea typeface="Meiryo UI" panose="020B0604030504040204" pitchFamily="50" charset="-128"/>
              </a:rPr>
              <a:t>ajx</a:t>
            </a:r>
            <a:r>
              <a:rPr kumimoji="1" lang="ja-JP" altLang="en-US" sz="1600" dirty="0">
                <a:latin typeface="Meiryo UI" panose="020B0604030504040204" pitchFamily="50" charset="-128"/>
                <a:ea typeface="Meiryo UI" panose="020B0604030504040204" pitchFamily="50" charset="-128"/>
              </a:rPr>
              <a:t>コマンドの出力結果にて、</a:t>
            </a:r>
            <a:r>
              <a:rPr kumimoji="1" lang="en-US" altLang="ja-JP" sz="1600" dirty="0">
                <a:latin typeface="Meiryo UI" panose="020B0604030504040204" pitchFamily="50" charset="-128"/>
                <a:ea typeface="Meiryo UI" panose="020B0604030504040204" pitchFamily="50" charset="-128"/>
              </a:rPr>
              <a:t>STAT</a:t>
            </a:r>
            <a:r>
              <a:rPr kumimoji="1" lang="ja-JP" altLang="en-US" sz="1600" dirty="0">
                <a:latin typeface="Meiryo UI" panose="020B0604030504040204" pitchFamily="50" charset="-128"/>
                <a:ea typeface="Meiryo UI" panose="020B0604030504040204" pitchFamily="50" charset="-128"/>
              </a:rPr>
              <a:t>フィールドの中に</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があるものが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フォアグラウンドプロセスグループに属するプロセス。</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2942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5417581"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デーモン</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21756" cy="2062103"/>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デーモンは常駐プロセスのこと。場合によってはシステムの開始から終了まで存在し続ける。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デーモンには次のような特徴がある。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・端末から入出力する必要がないので、端末が割り当てられていない。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・あらゆるログインセッションが終了しても影響を受けないように、独自のセッションを持つ。</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・デーモンを生成したプロセスがデーモンの終了を気にしなくていいように、</a:t>
            </a:r>
            <a:r>
              <a:rPr kumimoji="1" lang="en-US" altLang="ja-JP" sz="1600" dirty="0" err="1">
                <a:latin typeface="Meiryo UI" panose="020B0604030504040204" pitchFamily="50" charset="-128"/>
                <a:ea typeface="Meiryo UI" panose="020B0604030504040204" pitchFamily="50" charset="-128"/>
              </a:rPr>
              <a:t>init</a:t>
            </a:r>
            <a:r>
              <a:rPr kumimoji="1" lang="ja-JP" altLang="en-US" sz="1600" dirty="0">
                <a:latin typeface="Meiryo UI" panose="020B0604030504040204" pitchFamily="50" charset="-128"/>
                <a:ea typeface="Meiryo UI" panose="020B0604030504040204" pitchFamily="50" charset="-128"/>
              </a:rPr>
              <a:t>が親になっている。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デーモンは端末を持たないことから、端末のハングアップを意味する</a:t>
            </a:r>
            <a:r>
              <a:rPr kumimoji="1" lang="en-US" altLang="ja-JP" sz="1600" dirty="0">
                <a:latin typeface="Meiryo UI" panose="020B0604030504040204" pitchFamily="50" charset="-128"/>
                <a:ea typeface="Meiryo UI" panose="020B0604030504040204" pitchFamily="50" charset="-128"/>
              </a:rPr>
              <a:t>SIGHUP</a:t>
            </a:r>
            <a:r>
              <a:rPr kumimoji="1" lang="ja-JP" altLang="en-US" sz="1600" dirty="0">
                <a:latin typeface="Meiryo UI" panose="020B0604030504040204" pitchFamily="50" charset="-128"/>
                <a:ea typeface="Meiryo UI" panose="020B0604030504040204" pitchFamily="50" charset="-128"/>
              </a:rPr>
              <a:t>が別の用途に使える。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慣習として、デーモンが設定ファイルを読み直すためにシグナルとして使われていることが多い。</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394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1" y="1137959"/>
            <a:ext cx="9480608" cy="230832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普通システムには複数のプロセスが存在している。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err="1">
                <a:latin typeface="Meiryo UI" panose="020B0604030504040204" pitchFamily="50" charset="-128"/>
                <a:ea typeface="Meiryo UI" panose="020B0604030504040204" pitchFamily="50" charset="-128"/>
              </a:rPr>
              <a:t>ps</a:t>
            </a:r>
            <a:r>
              <a:rPr kumimoji="1" lang="en-US" altLang="ja-JP" sz="1600" dirty="0">
                <a:latin typeface="Meiryo UI" panose="020B0604030504040204" pitchFamily="50" charset="-128"/>
                <a:ea typeface="Meiryo UI" panose="020B0604030504040204" pitchFamily="50" charset="-128"/>
              </a:rPr>
              <a:t> aux</a:t>
            </a:r>
            <a:r>
              <a:rPr kumimoji="1" lang="ja-JP" altLang="en-US" sz="1600" dirty="0">
                <a:latin typeface="Meiryo UI" panose="020B0604030504040204" pitchFamily="50" charset="-128"/>
                <a:ea typeface="Meiryo UI" panose="020B0604030504040204" pitchFamily="50" charset="-128"/>
              </a:rPr>
              <a:t>コマンドを実行すればシステムに存在する全プロセスを列挙できる。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新しくプロセスを生成する目的は次２つに分けられる。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a:t>
            </a:r>
            <a:r>
              <a:rPr kumimoji="1" lang="ja-JP" altLang="en-US" sz="1600" dirty="0">
                <a:latin typeface="Meiryo UI" panose="020B0604030504040204" pitchFamily="50" charset="-128"/>
                <a:ea typeface="Meiryo UI" panose="020B0604030504040204" pitchFamily="50" charset="-128"/>
              </a:rPr>
              <a:t>同じプログラムの処理を複数のプロセスに分けて処理する。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（例：</a:t>
            </a:r>
            <a:r>
              <a:rPr kumimoji="1" lang="en-US" altLang="ja-JP" sz="1600" dirty="0">
                <a:latin typeface="Meiryo UI" panose="020B0604030504040204" pitchFamily="50" charset="-128"/>
                <a:ea typeface="Meiryo UI" panose="020B0604030504040204" pitchFamily="50" charset="-128"/>
              </a:rPr>
              <a:t>Web</a:t>
            </a:r>
            <a:r>
              <a:rPr kumimoji="1" lang="ja-JP" altLang="en-US" sz="1600" dirty="0">
                <a:latin typeface="Meiryo UI" panose="020B0604030504040204" pitchFamily="50" charset="-128"/>
                <a:ea typeface="Meiryo UI" panose="020B0604030504040204" pitchFamily="50" charset="-128"/>
              </a:rPr>
              <a:t>サーバによる複数リクエストの受付）</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b.</a:t>
            </a:r>
            <a:r>
              <a:rPr kumimoji="1" lang="ja-JP" altLang="en-US" sz="1600" dirty="0">
                <a:latin typeface="Meiryo UI" panose="020B0604030504040204" pitchFamily="50" charset="-128"/>
                <a:ea typeface="Meiryo UI" panose="020B0604030504040204" pitchFamily="50" charset="-128"/>
              </a:rPr>
              <a:t>別のプログラムを生成する。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（例：</a:t>
            </a:r>
            <a:r>
              <a:rPr kumimoji="1" lang="en-US" altLang="ja-JP" sz="1600" dirty="0">
                <a:latin typeface="Meiryo UI" panose="020B0604030504040204" pitchFamily="50" charset="-128"/>
                <a:ea typeface="Meiryo UI" panose="020B0604030504040204" pitchFamily="50" charset="-128"/>
              </a:rPr>
              <a:t>bash</a:t>
            </a:r>
            <a:r>
              <a:rPr kumimoji="1" lang="ja-JP" altLang="en-US" sz="1600" dirty="0">
                <a:latin typeface="Meiryo UI" panose="020B0604030504040204" pitchFamily="50" charset="-128"/>
                <a:ea typeface="Meiryo UI" panose="020B0604030504040204" pitchFamily="50" charset="-128"/>
              </a:rPr>
              <a:t>から各種プログラムの新規生成）</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これらを実現するために、</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では</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関数と</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関数を使う。</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893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0481617" cy="1569660"/>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同じプロセスを２つに分裂させる</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関数を発行すると、発行したプロセスのコピーを作った上で、どちらも</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関数から復帰させる。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①親プロセスが</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関数を呼ぶ。</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②子プロセス用メモリ領域を確保して、そこに親プロセスのメモリをコピーする。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③親プロセスと子プロセスは両方とも</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関数から復帰する。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親プロセスと子プロセスは</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関数の戻り値が異なるため、処理を分岐させることができる。</a:t>
            </a:r>
            <a:endParaRPr kumimoji="1" lang="en-US" altLang="ja-JP" sz="1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BAAE2324-C745-B32B-1EDC-522B1B917F85}"/>
              </a:ext>
            </a:extLst>
          </p:cNvPr>
          <p:cNvSpPr/>
          <p:nvPr/>
        </p:nvSpPr>
        <p:spPr>
          <a:xfrm>
            <a:off x="1285562" y="2581197"/>
            <a:ext cx="9250809" cy="3702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BF06A7D-0E29-69A8-2959-479B294316DA}"/>
              </a:ext>
            </a:extLst>
          </p:cNvPr>
          <p:cNvSpPr/>
          <p:nvPr/>
        </p:nvSpPr>
        <p:spPr>
          <a:xfrm>
            <a:off x="2628753" y="316291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B8E6165C-5544-2F36-73AA-CFC545313334}"/>
              </a:ext>
            </a:extLst>
          </p:cNvPr>
          <p:cNvSpPr/>
          <p:nvPr/>
        </p:nvSpPr>
        <p:spPr>
          <a:xfrm>
            <a:off x="2628753" y="316291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11" name="矢印: 下 10">
            <a:extLst>
              <a:ext uri="{FF2B5EF4-FFF2-40B4-BE49-F238E27FC236}">
                <a16:creationId xmlns:a16="http://schemas.microsoft.com/office/drawing/2014/main" id="{10A89F12-12B6-182B-79EF-86F51C7C5255}"/>
              </a:ext>
            </a:extLst>
          </p:cNvPr>
          <p:cNvSpPr/>
          <p:nvPr/>
        </p:nvSpPr>
        <p:spPr>
          <a:xfrm rot="16200000">
            <a:off x="4607365" y="4102096"/>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D2DAC53-F8E5-3E7B-63B4-004FBB8AA5E3}"/>
              </a:ext>
            </a:extLst>
          </p:cNvPr>
          <p:cNvSpPr/>
          <p:nvPr/>
        </p:nvSpPr>
        <p:spPr>
          <a:xfrm>
            <a:off x="2628753" y="409822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親プロセスのメモリ</a:t>
            </a:r>
          </a:p>
        </p:txBody>
      </p:sp>
      <p:sp>
        <p:nvSpPr>
          <p:cNvPr id="15" name="正方形/長方形 14">
            <a:extLst>
              <a:ext uri="{FF2B5EF4-FFF2-40B4-BE49-F238E27FC236}">
                <a16:creationId xmlns:a16="http://schemas.microsoft.com/office/drawing/2014/main" id="{D5EAF5BB-AFF0-F615-ABB7-DA8A24AE5991}"/>
              </a:ext>
            </a:extLst>
          </p:cNvPr>
          <p:cNvSpPr/>
          <p:nvPr/>
        </p:nvSpPr>
        <p:spPr>
          <a:xfrm>
            <a:off x="5604302" y="316291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294498B4-BD51-5C33-2924-6C568070B490}"/>
              </a:ext>
            </a:extLst>
          </p:cNvPr>
          <p:cNvSpPr/>
          <p:nvPr/>
        </p:nvSpPr>
        <p:spPr>
          <a:xfrm>
            <a:off x="5604302" y="316291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17" name="正方形/長方形 16">
            <a:extLst>
              <a:ext uri="{FF2B5EF4-FFF2-40B4-BE49-F238E27FC236}">
                <a16:creationId xmlns:a16="http://schemas.microsoft.com/office/drawing/2014/main" id="{23BFE0BC-4A88-DFFD-E495-EC4AAECAED69}"/>
              </a:ext>
            </a:extLst>
          </p:cNvPr>
          <p:cNvSpPr/>
          <p:nvPr/>
        </p:nvSpPr>
        <p:spPr>
          <a:xfrm>
            <a:off x="5604302" y="409822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親プロセスのメモリ</a:t>
            </a:r>
          </a:p>
        </p:txBody>
      </p:sp>
      <p:sp>
        <p:nvSpPr>
          <p:cNvPr id="21" name="正方形/長方形 20">
            <a:extLst>
              <a:ext uri="{FF2B5EF4-FFF2-40B4-BE49-F238E27FC236}">
                <a16:creationId xmlns:a16="http://schemas.microsoft.com/office/drawing/2014/main" id="{1A173A92-063D-7D6D-48BD-4A45E0FA22AC}"/>
              </a:ext>
            </a:extLst>
          </p:cNvPr>
          <p:cNvSpPr/>
          <p:nvPr/>
        </p:nvSpPr>
        <p:spPr>
          <a:xfrm>
            <a:off x="5604302" y="4937326"/>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子プロセスのメモリ</a:t>
            </a:r>
          </a:p>
        </p:txBody>
      </p:sp>
      <p:sp>
        <p:nvSpPr>
          <p:cNvPr id="22" name="正方形/長方形 21">
            <a:extLst>
              <a:ext uri="{FF2B5EF4-FFF2-40B4-BE49-F238E27FC236}">
                <a16:creationId xmlns:a16="http://schemas.microsoft.com/office/drawing/2014/main" id="{B33B2541-D391-65C3-3D48-AD0F7B256916}"/>
              </a:ext>
            </a:extLst>
          </p:cNvPr>
          <p:cNvSpPr/>
          <p:nvPr/>
        </p:nvSpPr>
        <p:spPr>
          <a:xfrm>
            <a:off x="8818716" y="316291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B192ADB9-836D-ED0C-3A66-AF7895BAB8CD}"/>
              </a:ext>
            </a:extLst>
          </p:cNvPr>
          <p:cNvSpPr/>
          <p:nvPr/>
        </p:nvSpPr>
        <p:spPr>
          <a:xfrm>
            <a:off x="8818716" y="316291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24" name="正方形/長方形 23">
            <a:extLst>
              <a:ext uri="{FF2B5EF4-FFF2-40B4-BE49-F238E27FC236}">
                <a16:creationId xmlns:a16="http://schemas.microsoft.com/office/drawing/2014/main" id="{2EBE431E-E1B4-6240-AB33-1F31A21D8E43}"/>
              </a:ext>
            </a:extLst>
          </p:cNvPr>
          <p:cNvSpPr/>
          <p:nvPr/>
        </p:nvSpPr>
        <p:spPr>
          <a:xfrm>
            <a:off x="8818716" y="409822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親プロセスのメモリ</a:t>
            </a:r>
          </a:p>
        </p:txBody>
      </p:sp>
      <p:sp>
        <p:nvSpPr>
          <p:cNvPr id="25" name="正方形/長方形 24">
            <a:extLst>
              <a:ext uri="{FF2B5EF4-FFF2-40B4-BE49-F238E27FC236}">
                <a16:creationId xmlns:a16="http://schemas.microsoft.com/office/drawing/2014/main" id="{1A5B861E-6095-5F16-CCBE-EEF033B6F72E}"/>
              </a:ext>
            </a:extLst>
          </p:cNvPr>
          <p:cNvSpPr/>
          <p:nvPr/>
        </p:nvSpPr>
        <p:spPr>
          <a:xfrm>
            <a:off x="8818716" y="4937326"/>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子プロセスのメモリ</a:t>
            </a:r>
          </a:p>
        </p:txBody>
      </p:sp>
      <p:sp>
        <p:nvSpPr>
          <p:cNvPr id="26" name="矢印: 下 25">
            <a:extLst>
              <a:ext uri="{FF2B5EF4-FFF2-40B4-BE49-F238E27FC236}">
                <a16:creationId xmlns:a16="http://schemas.microsoft.com/office/drawing/2014/main" id="{4C34F9BE-F6F8-54DF-3381-B02D0403C552}"/>
              </a:ext>
            </a:extLst>
          </p:cNvPr>
          <p:cNvSpPr/>
          <p:nvPr/>
        </p:nvSpPr>
        <p:spPr>
          <a:xfrm rot="16200000">
            <a:off x="7582915" y="4102096"/>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490D8104-3268-7A01-5CAB-5EF29739F4E3}"/>
              </a:ext>
            </a:extLst>
          </p:cNvPr>
          <p:cNvSpPr txBox="1"/>
          <p:nvPr/>
        </p:nvSpPr>
        <p:spPr>
          <a:xfrm>
            <a:off x="1424065" y="2661595"/>
            <a:ext cx="1595972" cy="430887"/>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①親プロセスが</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fork()</a:t>
            </a:r>
            <a:r>
              <a:rPr kumimoji="1" lang="ja-JP" altLang="en-US" sz="1100" dirty="0">
                <a:latin typeface="Meiryo UI" panose="020B0604030504040204" pitchFamily="50" charset="-128"/>
                <a:ea typeface="Meiryo UI" panose="020B0604030504040204" pitchFamily="50" charset="-128"/>
              </a:rPr>
              <a:t>関数呼び出し</a:t>
            </a:r>
            <a:endParaRPr kumimoji="1" lang="en-US" altLang="ja-JP" sz="11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BA187D79-9A69-B093-2034-2052608E387B}"/>
              </a:ext>
            </a:extLst>
          </p:cNvPr>
          <p:cNvSpPr txBox="1"/>
          <p:nvPr/>
        </p:nvSpPr>
        <p:spPr>
          <a:xfrm>
            <a:off x="4231682" y="2701529"/>
            <a:ext cx="1996100" cy="430887"/>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②カーネルが親プロセスの</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　 メモリを子プロセス用にコピー</a:t>
            </a:r>
            <a:endParaRPr kumimoji="1" lang="en-US" altLang="ja-JP" sz="11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BDC33172-5CB9-7F0B-A86F-B7DCA6C65A59}"/>
              </a:ext>
            </a:extLst>
          </p:cNvPr>
          <p:cNvSpPr txBox="1"/>
          <p:nvPr/>
        </p:nvSpPr>
        <p:spPr>
          <a:xfrm>
            <a:off x="7523824" y="2701529"/>
            <a:ext cx="1838290" cy="430887"/>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③</a:t>
            </a:r>
            <a:r>
              <a:rPr kumimoji="1" lang="en-US" altLang="ja-JP" sz="1100" dirty="0">
                <a:latin typeface="Meiryo UI" panose="020B0604030504040204" pitchFamily="50" charset="-128"/>
                <a:ea typeface="Meiryo UI" panose="020B0604030504040204" pitchFamily="50" charset="-128"/>
              </a:rPr>
              <a:t>-1</a:t>
            </a:r>
            <a:r>
              <a:rPr kumimoji="1" lang="ja-JP" altLang="en-US" sz="1100" dirty="0">
                <a:latin typeface="Meiryo UI" panose="020B0604030504040204" pitchFamily="50" charset="-128"/>
                <a:ea typeface="Meiryo UI" panose="020B0604030504040204" pitchFamily="50" charset="-128"/>
              </a:rPr>
              <a:t>親プロセスが</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fork()</a:t>
            </a:r>
            <a:r>
              <a:rPr kumimoji="1" lang="ja-JP" altLang="en-US" sz="1100" dirty="0">
                <a:latin typeface="Meiryo UI" panose="020B0604030504040204" pitchFamily="50" charset="-128"/>
                <a:ea typeface="Meiryo UI" panose="020B0604030504040204" pitchFamily="50" charset="-128"/>
              </a:rPr>
              <a:t>関数から復帰</a:t>
            </a:r>
            <a:endParaRPr kumimoji="1" lang="en-US" altLang="ja-JP" sz="11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DD00BD25-E46C-C500-EB63-DC0C0E9647F2}"/>
              </a:ext>
            </a:extLst>
          </p:cNvPr>
          <p:cNvSpPr txBox="1"/>
          <p:nvPr/>
        </p:nvSpPr>
        <p:spPr>
          <a:xfrm>
            <a:off x="7499310" y="5808311"/>
            <a:ext cx="1838290" cy="430887"/>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③</a:t>
            </a:r>
            <a:r>
              <a:rPr kumimoji="1" lang="en-US" altLang="ja-JP" sz="1100" dirty="0">
                <a:latin typeface="Meiryo UI" panose="020B0604030504040204" pitchFamily="50" charset="-128"/>
                <a:ea typeface="Meiryo UI" panose="020B0604030504040204" pitchFamily="50" charset="-128"/>
              </a:rPr>
              <a:t>-2</a:t>
            </a:r>
            <a:r>
              <a:rPr kumimoji="1" lang="ja-JP" altLang="en-US" sz="1100" dirty="0">
                <a:latin typeface="Meiryo UI" panose="020B0604030504040204" pitchFamily="50" charset="-128"/>
                <a:ea typeface="Meiryo UI" panose="020B0604030504040204" pitchFamily="50" charset="-128"/>
              </a:rPr>
              <a:t>子プロセスが</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　　　 </a:t>
            </a:r>
            <a:r>
              <a:rPr kumimoji="1" lang="en-US" altLang="ja-JP" sz="1100" dirty="0">
                <a:latin typeface="Meiryo UI" panose="020B0604030504040204" pitchFamily="50" charset="-128"/>
                <a:ea typeface="Meiryo UI" panose="020B0604030504040204" pitchFamily="50" charset="-128"/>
              </a:rPr>
              <a:t>fork()</a:t>
            </a:r>
            <a:r>
              <a:rPr kumimoji="1" lang="ja-JP" altLang="en-US" sz="1100" dirty="0">
                <a:latin typeface="Meiryo UI" panose="020B0604030504040204" pitchFamily="50" charset="-128"/>
                <a:ea typeface="Meiryo UI" panose="020B0604030504040204" pitchFamily="50" charset="-128"/>
              </a:rPr>
              <a:t>関数から復帰</a:t>
            </a:r>
            <a:endParaRPr kumimoji="1" lang="en-US" altLang="ja-JP" sz="1100" dirty="0">
              <a:latin typeface="Meiryo UI" panose="020B0604030504040204" pitchFamily="50" charset="-128"/>
              <a:ea typeface="Meiryo UI" panose="020B0604030504040204" pitchFamily="50" charset="-128"/>
            </a:endParaRPr>
          </a:p>
        </p:txBody>
      </p:sp>
      <p:sp>
        <p:nvSpPr>
          <p:cNvPr id="31" name="矢印: 左カーブ 30">
            <a:extLst>
              <a:ext uri="{FF2B5EF4-FFF2-40B4-BE49-F238E27FC236}">
                <a16:creationId xmlns:a16="http://schemas.microsoft.com/office/drawing/2014/main" id="{52CC7931-237A-CA54-8615-B00C031D64D2}"/>
              </a:ext>
            </a:extLst>
          </p:cNvPr>
          <p:cNvSpPr/>
          <p:nvPr/>
        </p:nvSpPr>
        <p:spPr>
          <a:xfrm>
            <a:off x="6873035" y="4288870"/>
            <a:ext cx="517228" cy="1105251"/>
          </a:xfrm>
          <a:prstGeom prst="curvedLeftArrow">
            <a:avLst/>
          </a:prstGeom>
          <a:solidFill>
            <a:srgbClr val="FF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DDA99DA0-E839-DBDE-8FE1-83ABD7F99D50}"/>
              </a:ext>
            </a:extLst>
          </p:cNvPr>
          <p:cNvSpPr txBox="1"/>
          <p:nvPr/>
        </p:nvSpPr>
        <p:spPr>
          <a:xfrm>
            <a:off x="7390263" y="4674605"/>
            <a:ext cx="539000" cy="261610"/>
          </a:xfrm>
          <a:prstGeom prst="rect">
            <a:avLst/>
          </a:prstGeom>
          <a:noFill/>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コピー</a:t>
            </a:r>
            <a:endParaRPr kumimoji="1" lang="en-US" altLang="ja-JP" sz="1100" dirty="0">
              <a:latin typeface="Meiryo UI" panose="020B0604030504040204" pitchFamily="50" charset="-128"/>
              <a:ea typeface="Meiryo UI" panose="020B0604030504040204" pitchFamily="50" charset="-128"/>
            </a:endParaRPr>
          </a:p>
        </p:txBody>
      </p:sp>
      <p:cxnSp>
        <p:nvCxnSpPr>
          <p:cNvPr id="34" name="コネクタ: カギ線 33">
            <a:extLst>
              <a:ext uri="{FF2B5EF4-FFF2-40B4-BE49-F238E27FC236}">
                <a16:creationId xmlns:a16="http://schemas.microsoft.com/office/drawing/2014/main" id="{4FEF32A0-337D-163F-8CAC-4892D628C332}"/>
              </a:ext>
            </a:extLst>
          </p:cNvPr>
          <p:cNvCxnSpPr>
            <a:cxnSpLocks/>
            <a:stCxn id="27" idx="2"/>
            <a:endCxn id="14" idx="1"/>
          </p:cNvCxnSpPr>
          <p:nvPr/>
        </p:nvCxnSpPr>
        <p:spPr>
          <a:xfrm rot="16200000" flipH="1">
            <a:off x="1785211" y="3529322"/>
            <a:ext cx="1280383" cy="406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8309CCF7-D2EC-0685-35A9-F7D52F91D2A3}"/>
              </a:ext>
            </a:extLst>
          </p:cNvPr>
          <p:cNvCxnSpPr>
            <a:cxnSpLocks/>
            <a:stCxn id="28" idx="2"/>
            <a:endCxn id="16" idx="1"/>
          </p:cNvCxnSpPr>
          <p:nvPr/>
        </p:nvCxnSpPr>
        <p:spPr>
          <a:xfrm rot="16200000" flipH="1">
            <a:off x="5317128" y="3045020"/>
            <a:ext cx="199779" cy="3745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D31D29CF-0336-9859-4427-48813B51C716}"/>
              </a:ext>
            </a:extLst>
          </p:cNvPr>
          <p:cNvCxnSpPr>
            <a:cxnSpLocks/>
            <a:stCxn id="29" idx="2"/>
            <a:endCxn id="24" idx="1"/>
          </p:cNvCxnSpPr>
          <p:nvPr/>
        </p:nvCxnSpPr>
        <p:spPr>
          <a:xfrm rot="16200000" flipH="1">
            <a:off x="8010618" y="3564766"/>
            <a:ext cx="1240449" cy="375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146A9089-2B6C-E2D9-7B2A-9BEFB97D5DD0}"/>
              </a:ext>
            </a:extLst>
          </p:cNvPr>
          <p:cNvCxnSpPr>
            <a:cxnSpLocks/>
            <a:stCxn id="30" idx="0"/>
            <a:endCxn id="25" idx="1"/>
          </p:cNvCxnSpPr>
          <p:nvPr/>
        </p:nvCxnSpPr>
        <p:spPr>
          <a:xfrm rot="5400000" flipH="1" flipV="1">
            <a:off x="8320411" y="5310007"/>
            <a:ext cx="596349" cy="400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4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0481617" cy="3046988"/>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別のプログラムを起動する</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関数によってプロセスのコピーを作った後は、子プロセス上で</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関数を発行する。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これによって子プロセスは、別のプログラムに置き換えられる。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この時の処理は以下の流れになる。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①</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関数を呼び出す。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②</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関数の引数で指定した実行ファイルからプログラムを読み出して、</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メモリ上に配置（メモリマップ）するために必要な情報を読み出す。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③現在のプロセスのメモリを新しいプロセスのデータで上書きする。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④プロセスを新しいプロセスの最初に実行すべき命令（エントリポイント）から実行開始する。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つまり、</a:t>
            </a:r>
            <a:r>
              <a:rPr kumimoji="1" lang="en-US" altLang="ja-JP" sz="1600" dirty="0">
                <a:latin typeface="Meiryo UI" panose="020B0604030504040204" pitchFamily="50" charset="-128"/>
                <a:ea typeface="Meiryo UI" panose="020B0604030504040204" pitchFamily="50" charset="-128"/>
              </a:rPr>
              <a:t>fork()</a:t>
            </a:r>
            <a:r>
              <a:rPr kumimoji="1" lang="ja-JP" altLang="en-US" sz="1600" dirty="0">
                <a:latin typeface="Meiryo UI" panose="020B0604030504040204" pitchFamily="50" charset="-128"/>
                <a:ea typeface="Meiryo UI" panose="020B0604030504040204" pitchFamily="50" charset="-128"/>
              </a:rPr>
              <a:t>関数では、プロセス数が増えるのに対して、まったく別のプログラムを生成する場合は、</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プロセス数が増えるのではなく、あるプロセスを別物で置き換えるという形になる。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1100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0481617"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別のプログラムを起動する</a:t>
            </a:r>
            <a:r>
              <a:rPr kumimoji="1" lang="en-US" altLang="ja-JP" sz="1600" dirty="0" err="1">
                <a:latin typeface="Meiryo UI" panose="020B0604030504040204" pitchFamily="50" charset="-128"/>
                <a:ea typeface="Meiryo UI" panose="020B0604030504040204" pitchFamily="50" charset="-128"/>
              </a:rPr>
              <a:t>execve</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関数</a:t>
            </a:r>
            <a:r>
              <a:rPr kumimoji="1" lang="en-US" altLang="ja-JP" sz="1600" dirty="0">
                <a:latin typeface="Meiryo UI" panose="020B0604030504040204" pitchFamily="50" charset="-128"/>
                <a:ea typeface="Meiryo UI" panose="020B0604030504040204" pitchFamily="50" charset="-128"/>
              </a:rPr>
              <a:t>】</a:t>
            </a:r>
          </a:p>
        </p:txBody>
      </p:sp>
      <p:sp>
        <p:nvSpPr>
          <p:cNvPr id="5" name="正方形/長方形 4">
            <a:extLst>
              <a:ext uri="{FF2B5EF4-FFF2-40B4-BE49-F238E27FC236}">
                <a16:creationId xmlns:a16="http://schemas.microsoft.com/office/drawing/2014/main" id="{BAAE2324-C745-B32B-1EDC-522B1B917F85}"/>
              </a:ext>
            </a:extLst>
          </p:cNvPr>
          <p:cNvSpPr/>
          <p:nvPr/>
        </p:nvSpPr>
        <p:spPr>
          <a:xfrm>
            <a:off x="1285562" y="1641630"/>
            <a:ext cx="9250809" cy="4263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BF06A7D-0E29-69A8-2959-479B294316DA}"/>
              </a:ext>
            </a:extLst>
          </p:cNvPr>
          <p:cNvSpPr/>
          <p:nvPr/>
        </p:nvSpPr>
        <p:spPr>
          <a:xfrm>
            <a:off x="2818787" y="274346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B8E6165C-5544-2F36-73AA-CFC545313334}"/>
              </a:ext>
            </a:extLst>
          </p:cNvPr>
          <p:cNvSpPr/>
          <p:nvPr/>
        </p:nvSpPr>
        <p:spPr>
          <a:xfrm>
            <a:off x="2818787" y="274346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11" name="矢印: 下 10">
            <a:extLst>
              <a:ext uri="{FF2B5EF4-FFF2-40B4-BE49-F238E27FC236}">
                <a16:creationId xmlns:a16="http://schemas.microsoft.com/office/drawing/2014/main" id="{10A89F12-12B6-182B-79EF-86F51C7C5255}"/>
              </a:ext>
            </a:extLst>
          </p:cNvPr>
          <p:cNvSpPr/>
          <p:nvPr/>
        </p:nvSpPr>
        <p:spPr>
          <a:xfrm rot="16200000">
            <a:off x="4673883" y="3682646"/>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D2DAC53-F8E5-3E7B-63B4-004FBB8AA5E3}"/>
              </a:ext>
            </a:extLst>
          </p:cNvPr>
          <p:cNvSpPr/>
          <p:nvPr/>
        </p:nvSpPr>
        <p:spPr>
          <a:xfrm>
            <a:off x="2818787" y="367877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現在の</a:t>
            </a:r>
            <a:endParaRPr kumimoji="1" lang="en-US" altLang="ja-JP" sz="1100" dirty="0">
              <a:solidFill>
                <a:schemeClr val="tx1"/>
              </a:solidFill>
              <a:latin typeface="Meiryo UI" panose="020B0604030504040204" pitchFamily="50" charset="-128"/>
              <a:ea typeface="Meiryo UI" panose="020B0604030504040204" pitchFamily="50" charset="-128"/>
            </a:endParaRPr>
          </a:p>
          <a:p>
            <a:pPr algn="ctr"/>
            <a:r>
              <a:rPr kumimoji="1" lang="ja-JP" altLang="en-US" sz="1100" dirty="0">
                <a:solidFill>
                  <a:schemeClr val="tx1"/>
                </a:solidFill>
                <a:latin typeface="Meiryo UI" panose="020B0604030504040204" pitchFamily="50" charset="-128"/>
                <a:ea typeface="Meiryo UI" panose="020B0604030504040204" pitchFamily="50" charset="-128"/>
              </a:rPr>
              <a:t>プロセスのメモリ</a:t>
            </a:r>
          </a:p>
        </p:txBody>
      </p:sp>
      <p:sp>
        <p:nvSpPr>
          <p:cNvPr id="15" name="正方形/長方形 14">
            <a:extLst>
              <a:ext uri="{FF2B5EF4-FFF2-40B4-BE49-F238E27FC236}">
                <a16:creationId xmlns:a16="http://schemas.microsoft.com/office/drawing/2014/main" id="{D5EAF5BB-AFF0-F615-ABB7-DA8A24AE5991}"/>
              </a:ext>
            </a:extLst>
          </p:cNvPr>
          <p:cNvSpPr/>
          <p:nvPr/>
        </p:nvSpPr>
        <p:spPr>
          <a:xfrm>
            <a:off x="5604302" y="274346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294498B4-BD51-5C33-2924-6C568070B490}"/>
              </a:ext>
            </a:extLst>
          </p:cNvPr>
          <p:cNvSpPr/>
          <p:nvPr/>
        </p:nvSpPr>
        <p:spPr>
          <a:xfrm>
            <a:off x="5604302" y="274346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17" name="正方形/長方形 16">
            <a:extLst>
              <a:ext uri="{FF2B5EF4-FFF2-40B4-BE49-F238E27FC236}">
                <a16:creationId xmlns:a16="http://schemas.microsoft.com/office/drawing/2014/main" id="{23BFE0BC-4A88-DFFD-E495-EC4AAECAED69}"/>
              </a:ext>
            </a:extLst>
          </p:cNvPr>
          <p:cNvSpPr/>
          <p:nvPr/>
        </p:nvSpPr>
        <p:spPr>
          <a:xfrm>
            <a:off x="5604302" y="367877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新プロセスのメモリ</a:t>
            </a:r>
          </a:p>
        </p:txBody>
      </p:sp>
      <p:sp>
        <p:nvSpPr>
          <p:cNvPr id="22" name="正方形/長方形 21">
            <a:extLst>
              <a:ext uri="{FF2B5EF4-FFF2-40B4-BE49-F238E27FC236}">
                <a16:creationId xmlns:a16="http://schemas.microsoft.com/office/drawing/2014/main" id="{B33B2541-D391-65C3-3D48-AD0F7B256916}"/>
              </a:ext>
            </a:extLst>
          </p:cNvPr>
          <p:cNvSpPr/>
          <p:nvPr/>
        </p:nvSpPr>
        <p:spPr>
          <a:xfrm>
            <a:off x="8818716" y="2743468"/>
            <a:ext cx="1246961" cy="258640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B192ADB9-836D-ED0C-3A66-AF7895BAB8CD}"/>
              </a:ext>
            </a:extLst>
          </p:cNvPr>
          <p:cNvSpPr/>
          <p:nvPr/>
        </p:nvSpPr>
        <p:spPr>
          <a:xfrm>
            <a:off x="8818716" y="2743468"/>
            <a:ext cx="1246962" cy="338554"/>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カーネルのメモリ</a:t>
            </a:r>
          </a:p>
        </p:txBody>
      </p:sp>
      <p:sp>
        <p:nvSpPr>
          <p:cNvPr id="24" name="正方形/長方形 23">
            <a:extLst>
              <a:ext uri="{FF2B5EF4-FFF2-40B4-BE49-F238E27FC236}">
                <a16:creationId xmlns:a16="http://schemas.microsoft.com/office/drawing/2014/main" id="{2EBE431E-E1B4-6240-AB33-1F31A21D8E43}"/>
              </a:ext>
            </a:extLst>
          </p:cNvPr>
          <p:cNvSpPr/>
          <p:nvPr/>
        </p:nvSpPr>
        <p:spPr>
          <a:xfrm>
            <a:off x="8818716" y="3678779"/>
            <a:ext cx="1246964" cy="549272"/>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新プロセスのメモリ</a:t>
            </a:r>
          </a:p>
        </p:txBody>
      </p:sp>
      <p:sp>
        <p:nvSpPr>
          <p:cNvPr id="26" name="矢印: 下 25">
            <a:extLst>
              <a:ext uri="{FF2B5EF4-FFF2-40B4-BE49-F238E27FC236}">
                <a16:creationId xmlns:a16="http://schemas.microsoft.com/office/drawing/2014/main" id="{4C34F9BE-F6F8-54DF-3381-B02D0403C552}"/>
              </a:ext>
            </a:extLst>
          </p:cNvPr>
          <p:cNvSpPr/>
          <p:nvPr/>
        </p:nvSpPr>
        <p:spPr>
          <a:xfrm rot="16200000">
            <a:off x="7752097" y="3682646"/>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490D8104-3268-7A01-5CAB-5EF29739F4E3}"/>
              </a:ext>
            </a:extLst>
          </p:cNvPr>
          <p:cNvSpPr txBox="1"/>
          <p:nvPr/>
        </p:nvSpPr>
        <p:spPr>
          <a:xfrm>
            <a:off x="1424064" y="1722028"/>
            <a:ext cx="1838289" cy="261610"/>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①</a:t>
            </a:r>
            <a:r>
              <a:rPr kumimoji="1" lang="en-US" altLang="ja-JP" sz="1100" dirty="0" err="1">
                <a:latin typeface="Meiryo UI" panose="020B0604030504040204" pitchFamily="50" charset="-128"/>
                <a:ea typeface="Meiryo UI" panose="020B0604030504040204" pitchFamily="50" charset="-128"/>
              </a:rPr>
              <a:t>execve</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関数の呼び出し</a:t>
            </a:r>
            <a:endParaRPr kumimoji="1" lang="en-US" altLang="ja-JP" sz="11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BA187D79-9A69-B093-2034-2052608E387B}"/>
              </a:ext>
            </a:extLst>
          </p:cNvPr>
          <p:cNvSpPr txBox="1"/>
          <p:nvPr/>
        </p:nvSpPr>
        <p:spPr>
          <a:xfrm>
            <a:off x="4231681" y="1761962"/>
            <a:ext cx="2627385" cy="261610"/>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②カーネルが実行ファイルを読み出し</a:t>
            </a:r>
            <a:endParaRPr kumimoji="1" lang="en-US" altLang="ja-JP" sz="11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BDC33172-5CB9-7F0B-A86F-B7DCA6C65A59}"/>
              </a:ext>
            </a:extLst>
          </p:cNvPr>
          <p:cNvSpPr txBox="1"/>
          <p:nvPr/>
        </p:nvSpPr>
        <p:spPr>
          <a:xfrm>
            <a:off x="7499310" y="2131542"/>
            <a:ext cx="1838290" cy="261610"/>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④新プロセスを開始</a:t>
            </a:r>
            <a:endParaRPr kumimoji="1" lang="en-US" altLang="ja-JP" sz="1100" dirty="0">
              <a:latin typeface="Meiryo UI" panose="020B0604030504040204" pitchFamily="50" charset="-128"/>
              <a:ea typeface="Meiryo UI" panose="020B0604030504040204" pitchFamily="50" charset="-128"/>
            </a:endParaRPr>
          </a:p>
        </p:txBody>
      </p:sp>
      <p:cxnSp>
        <p:nvCxnSpPr>
          <p:cNvPr id="34" name="コネクタ: カギ線 33">
            <a:extLst>
              <a:ext uri="{FF2B5EF4-FFF2-40B4-BE49-F238E27FC236}">
                <a16:creationId xmlns:a16="http://schemas.microsoft.com/office/drawing/2014/main" id="{4FEF32A0-337D-163F-8CAC-4892D628C332}"/>
              </a:ext>
            </a:extLst>
          </p:cNvPr>
          <p:cNvCxnSpPr>
            <a:cxnSpLocks/>
            <a:stCxn id="27" idx="2"/>
            <a:endCxn id="14" idx="1"/>
          </p:cNvCxnSpPr>
          <p:nvPr/>
        </p:nvCxnSpPr>
        <p:spPr>
          <a:xfrm rot="16200000" flipH="1">
            <a:off x="1596110" y="2730737"/>
            <a:ext cx="1969777" cy="475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8309CCF7-D2EC-0685-35A9-F7D52F91D2A3}"/>
              </a:ext>
            </a:extLst>
          </p:cNvPr>
          <p:cNvCxnSpPr>
            <a:cxnSpLocks/>
            <a:stCxn id="13" idx="2"/>
            <a:endCxn id="16" idx="1"/>
          </p:cNvCxnSpPr>
          <p:nvPr/>
        </p:nvCxnSpPr>
        <p:spPr>
          <a:xfrm rot="16200000" flipH="1">
            <a:off x="5135590" y="2444033"/>
            <a:ext cx="398420" cy="5390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D31D29CF-0336-9859-4427-48813B51C716}"/>
              </a:ext>
            </a:extLst>
          </p:cNvPr>
          <p:cNvCxnSpPr>
            <a:cxnSpLocks/>
            <a:stCxn id="29" idx="2"/>
            <a:endCxn id="24" idx="1"/>
          </p:cNvCxnSpPr>
          <p:nvPr/>
        </p:nvCxnSpPr>
        <p:spPr>
          <a:xfrm rot="16200000" flipH="1">
            <a:off x="7838454" y="2973152"/>
            <a:ext cx="1560263" cy="400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矢印: 折線 9">
            <a:extLst>
              <a:ext uri="{FF2B5EF4-FFF2-40B4-BE49-F238E27FC236}">
                <a16:creationId xmlns:a16="http://schemas.microsoft.com/office/drawing/2014/main" id="{2FA137E3-0E49-B284-8E55-B546EA79A4DF}"/>
              </a:ext>
            </a:extLst>
          </p:cNvPr>
          <p:cNvSpPr/>
          <p:nvPr/>
        </p:nvSpPr>
        <p:spPr>
          <a:xfrm flipH="1">
            <a:off x="6859067" y="3877913"/>
            <a:ext cx="531200" cy="964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磁気ディスク 11">
            <a:extLst>
              <a:ext uri="{FF2B5EF4-FFF2-40B4-BE49-F238E27FC236}">
                <a16:creationId xmlns:a16="http://schemas.microsoft.com/office/drawing/2014/main" id="{BC9857D2-5FDA-595B-53CE-F4B124AD60C5}"/>
              </a:ext>
            </a:extLst>
          </p:cNvPr>
          <p:cNvSpPr/>
          <p:nvPr/>
        </p:nvSpPr>
        <p:spPr>
          <a:xfrm>
            <a:off x="6966715" y="4859926"/>
            <a:ext cx="722346" cy="712887"/>
          </a:xfrm>
          <a:prstGeom prst="flowChartMagneticDisk">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実行</a:t>
            </a:r>
            <a:endParaRPr kumimoji="1" lang="en-US" altLang="ja-JP" sz="900" dirty="0">
              <a:latin typeface="Meiryo UI" panose="020B0604030504040204" pitchFamily="50" charset="-128"/>
              <a:ea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rPr>
              <a:t>ファイル</a:t>
            </a:r>
          </a:p>
        </p:txBody>
      </p:sp>
      <p:sp>
        <p:nvSpPr>
          <p:cNvPr id="13" name="テキスト ボックス 12">
            <a:extLst>
              <a:ext uri="{FF2B5EF4-FFF2-40B4-BE49-F238E27FC236}">
                <a16:creationId xmlns:a16="http://schemas.microsoft.com/office/drawing/2014/main" id="{EC78E65A-A815-CCC9-2682-29ABF017A9D2}"/>
              </a:ext>
            </a:extLst>
          </p:cNvPr>
          <p:cNvSpPr txBox="1"/>
          <p:nvPr/>
        </p:nvSpPr>
        <p:spPr>
          <a:xfrm>
            <a:off x="3751605" y="2252715"/>
            <a:ext cx="2627385" cy="261610"/>
          </a:xfrm>
          <a:prstGeom prst="rect">
            <a:avLst/>
          </a:prstGeom>
          <a:noFill/>
          <a:ln>
            <a:solidFill>
              <a:srgbClr val="00B050"/>
            </a:solidFill>
          </a:ln>
        </p:spPr>
        <p:txBody>
          <a:bodyPr wrap="square" rtlCol="0">
            <a:spAutoFit/>
          </a:bodyPr>
          <a:lstStyle/>
          <a:p>
            <a:r>
              <a:rPr kumimoji="1" lang="ja-JP" altLang="en-US" sz="1100" dirty="0">
                <a:latin typeface="Meiryo UI" panose="020B0604030504040204" pitchFamily="50" charset="-128"/>
                <a:ea typeface="Meiryo UI" panose="020B0604030504040204" pitchFamily="50" charset="-128"/>
              </a:rPr>
              <a:t>③カーネルがプロセスのメモリを書き換え</a:t>
            </a:r>
            <a:endParaRPr kumimoji="1" lang="en-US" altLang="ja-JP" sz="1100" dirty="0">
              <a:latin typeface="Meiryo UI" panose="020B0604030504040204" pitchFamily="50" charset="-128"/>
              <a:ea typeface="Meiryo UI" panose="020B0604030504040204" pitchFamily="50" charset="-128"/>
            </a:endParaRPr>
          </a:p>
        </p:txBody>
      </p:sp>
      <p:cxnSp>
        <p:nvCxnSpPr>
          <p:cNvPr id="19" name="コネクタ: カギ線 18">
            <a:extLst>
              <a:ext uri="{FF2B5EF4-FFF2-40B4-BE49-F238E27FC236}">
                <a16:creationId xmlns:a16="http://schemas.microsoft.com/office/drawing/2014/main" id="{7E81445D-4FC1-C360-131A-B0A41F893C71}"/>
              </a:ext>
            </a:extLst>
          </p:cNvPr>
          <p:cNvCxnSpPr>
            <a:cxnSpLocks/>
            <a:stCxn id="28" idx="3"/>
          </p:cNvCxnSpPr>
          <p:nvPr/>
        </p:nvCxnSpPr>
        <p:spPr>
          <a:xfrm>
            <a:off x="6859066" y="1892767"/>
            <a:ext cx="336939" cy="20606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63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7" name="テキスト ボックス 6">
            <a:extLst>
              <a:ext uri="{FF2B5EF4-FFF2-40B4-BE49-F238E27FC236}">
                <a16:creationId xmlns:a16="http://schemas.microsoft.com/office/drawing/2014/main" id="{E05F1979-B4A9-43C9-D494-0DDFAFD5D1F6}"/>
              </a:ext>
            </a:extLst>
          </p:cNvPr>
          <p:cNvSpPr txBox="1"/>
          <p:nvPr/>
        </p:nvSpPr>
        <p:spPr>
          <a:xfrm>
            <a:off x="799000" y="952760"/>
            <a:ext cx="10481617" cy="1077218"/>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の実行ファイルは通常</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en-US" altLang="ja-JP" sz="1600" dirty="0">
                <a:solidFill>
                  <a:srgbClr val="FF0000"/>
                </a:solidFill>
                <a:latin typeface="Meiryo UI" panose="020B0604030504040204" pitchFamily="50" charset="-128"/>
                <a:ea typeface="Meiryo UI" panose="020B0604030504040204" pitchFamily="50" charset="-128"/>
              </a:rPr>
              <a:t>Executable and Linking Format</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en-US" altLang="ja-JP" sz="1600" dirty="0">
                <a:solidFill>
                  <a:srgbClr val="FF0000"/>
                </a:solidFill>
                <a:latin typeface="Meiryo UI" panose="020B0604030504040204" pitchFamily="50" charset="-128"/>
                <a:ea typeface="Meiryo UI" panose="020B0604030504040204" pitchFamily="50" charset="-128"/>
              </a:rPr>
              <a:t>ELF</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というフォーマットになっている。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ELF</a:t>
            </a:r>
            <a:r>
              <a:rPr kumimoji="1" lang="ja-JP" altLang="en-US" sz="1600" dirty="0">
                <a:latin typeface="Meiryo UI" panose="020B0604030504040204" pitchFamily="50" charset="-128"/>
                <a:ea typeface="Meiryo UI" panose="020B0604030504040204" pitchFamily="50" charset="-128"/>
              </a:rPr>
              <a:t>の各種情報は</a:t>
            </a:r>
            <a:r>
              <a:rPr kumimoji="1" lang="en-US" altLang="ja-JP" sz="1600" dirty="0" err="1">
                <a:solidFill>
                  <a:srgbClr val="FF0000"/>
                </a:solidFill>
                <a:latin typeface="Meiryo UI" panose="020B0604030504040204" pitchFamily="50" charset="-128"/>
                <a:ea typeface="Meiryo UI" panose="020B0604030504040204" pitchFamily="50" charset="-128"/>
              </a:rPr>
              <a:t>readelf</a:t>
            </a:r>
            <a:r>
              <a:rPr kumimoji="1" lang="ja-JP" altLang="en-US" sz="1600" dirty="0">
                <a:latin typeface="Meiryo UI" panose="020B0604030504040204" pitchFamily="50" charset="-128"/>
                <a:ea typeface="Meiryo UI" panose="020B0604030504040204" pitchFamily="50" charset="-128"/>
              </a:rPr>
              <a:t>というコマンドによって得られる。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プログラムの開始アドレスは</a:t>
            </a:r>
            <a:r>
              <a:rPr kumimoji="1" lang="en-US" altLang="ja-JP" sz="1600" dirty="0" err="1">
                <a:solidFill>
                  <a:srgbClr val="FF0000"/>
                </a:solidFill>
                <a:latin typeface="Meiryo UI" panose="020B0604030504040204" pitchFamily="50" charset="-128"/>
                <a:ea typeface="Meiryo UI" panose="020B0604030504040204" pitchFamily="50" charset="-128"/>
              </a:rPr>
              <a:t>readelf</a:t>
            </a:r>
            <a:r>
              <a:rPr kumimoji="1" lang="en-US" altLang="ja-JP" sz="1600" dirty="0">
                <a:solidFill>
                  <a:srgbClr val="FF0000"/>
                </a:solidFill>
                <a:latin typeface="Meiryo UI" panose="020B0604030504040204" pitchFamily="50" charset="-128"/>
                <a:ea typeface="Meiryo UI" panose="020B0604030504040204" pitchFamily="50" charset="-128"/>
              </a:rPr>
              <a:t> –h</a:t>
            </a:r>
            <a:r>
              <a:rPr kumimoji="1" lang="ja-JP" altLang="en-US" sz="1600" dirty="0">
                <a:latin typeface="Meiryo UI" panose="020B0604030504040204" pitchFamily="50" charset="-128"/>
                <a:ea typeface="Meiryo UI" panose="020B0604030504040204" pitchFamily="50" charset="-128"/>
              </a:rPr>
              <a:t>によって得られる。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コードとデータのファイル内オフセット、サイズ、開始アドレスは</a:t>
            </a:r>
            <a:r>
              <a:rPr kumimoji="1" lang="en-US" altLang="ja-JP" sz="1600" dirty="0" err="1">
                <a:solidFill>
                  <a:srgbClr val="FF0000"/>
                </a:solidFill>
                <a:latin typeface="Meiryo UI" panose="020B0604030504040204" pitchFamily="50" charset="-128"/>
                <a:ea typeface="Meiryo UI" panose="020B0604030504040204" pitchFamily="50" charset="-128"/>
              </a:rPr>
              <a:t>readelf</a:t>
            </a:r>
            <a:r>
              <a:rPr kumimoji="1" lang="en-US" altLang="ja-JP" sz="1600" dirty="0">
                <a:solidFill>
                  <a:srgbClr val="FF0000"/>
                </a:solidFill>
                <a:latin typeface="Meiryo UI" panose="020B0604030504040204" pitchFamily="50" charset="-128"/>
                <a:ea typeface="Meiryo UI" panose="020B0604030504040204" pitchFamily="50" charset="-128"/>
              </a:rPr>
              <a:t> –S</a:t>
            </a:r>
            <a:r>
              <a:rPr kumimoji="1" lang="ja-JP" altLang="en-US" sz="1600" dirty="0">
                <a:latin typeface="Meiryo UI" panose="020B0604030504040204" pitchFamily="50" charset="-128"/>
                <a:ea typeface="Meiryo UI" panose="020B0604030504040204" pitchFamily="50" charset="-128"/>
              </a:rPr>
              <a:t>コマンドによって得られる。</a:t>
            </a:r>
            <a:endParaRPr kumimoji="1"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FED449FF-B255-9B53-A94C-8835398A4972}"/>
              </a:ext>
            </a:extLst>
          </p:cNvPr>
          <p:cNvSpPr txBox="1"/>
          <p:nvPr/>
        </p:nvSpPr>
        <p:spPr>
          <a:xfrm>
            <a:off x="981512" y="2087244"/>
            <a:ext cx="9409872" cy="2554545"/>
          </a:xfrm>
          <a:prstGeom prst="rect">
            <a:avLst/>
          </a:prstGeom>
          <a:noFill/>
        </p:spPr>
        <p:txBody>
          <a:bodyPr wrap="square" rtlCol="0">
            <a:spAutoFit/>
          </a:bodyPr>
          <a:lstStyle/>
          <a:p>
            <a:r>
              <a:rPr kumimoji="1" lang="en-US" altLang="ja-JP" sz="1600" dirty="0" err="1">
                <a:solidFill>
                  <a:srgbClr val="FF0000"/>
                </a:solidFill>
                <a:latin typeface="Meiryo UI" panose="020B0604030504040204" pitchFamily="50" charset="-128"/>
                <a:ea typeface="Meiryo UI" panose="020B0604030504040204" pitchFamily="50" charset="-128"/>
              </a:rPr>
              <a:t>readelf</a:t>
            </a:r>
            <a:r>
              <a:rPr kumimoji="1" lang="en-US" altLang="ja-JP" sz="1600" dirty="0">
                <a:solidFill>
                  <a:srgbClr val="FF0000"/>
                </a:solidFill>
                <a:latin typeface="Meiryo UI" panose="020B0604030504040204" pitchFamily="50" charset="-128"/>
                <a:ea typeface="Meiryo UI" panose="020B0604030504040204" pitchFamily="50" charset="-128"/>
              </a:rPr>
              <a:t> –S</a:t>
            </a:r>
            <a:r>
              <a:rPr kumimoji="1" lang="ja-JP" altLang="en-US" sz="1600" dirty="0">
                <a:latin typeface="Meiryo UI" panose="020B0604030504040204" pitchFamily="50" charset="-128"/>
                <a:ea typeface="Meiryo UI" panose="020B0604030504040204" pitchFamily="50" charset="-128"/>
              </a:rPr>
              <a:t>について</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・実行ファイルは複数の領域に分けられており、それぞれをセクションと呼ぶ。</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・セクションの情報は２行を１組として表示される。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・数値はすべて１６進数。</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・セクションの主な情報は次の通り：</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セクション名：１行目の第２フィールド（</a:t>
            </a:r>
            <a:r>
              <a:rPr kumimoji="1" lang="en-US" altLang="ja-JP" sz="1600" dirty="0">
                <a:latin typeface="Meiryo UI" panose="020B0604030504040204" pitchFamily="50" charset="-128"/>
                <a:ea typeface="Meiryo UI" panose="020B0604030504040204" pitchFamily="50" charset="-128"/>
              </a:rPr>
              <a:t>Name</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メモリマップ開始アドレス：１行目の第４フィールド（</a:t>
            </a:r>
            <a:r>
              <a:rPr kumimoji="1" lang="en-US" altLang="ja-JP" sz="1600" dirty="0">
                <a:latin typeface="Meiryo UI" panose="020B0604030504040204" pitchFamily="50" charset="-128"/>
                <a:ea typeface="Meiryo UI" panose="020B0604030504040204" pitchFamily="50" charset="-128"/>
              </a:rPr>
              <a:t>Address</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ファイル内オフセット：１行目の第５フィールド（</a:t>
            </a:r>
            <a:r>
              <a:rPr kumimoji="1" lang="en-US" altLang="ja-JP" sz="1600" dirty="0">
                <a:latin typeface="Meiryo UI" panose="020B0604030504040204" pitchFamily="50" charset="-128"/>
                <a:ea typeface="Meiryo UI" panose="020B0604030504040204" pitchFamily="50" charset="-128"/>
              </a:rPr>
              <a:t>Offset</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サイズ：２行目の第１フィールド（</a:t>
            </a:r>
            <a:r>
              <a:rPr kumimoji="1" lang="en-US" altLang="ja-JP" sz="1600" dirty="0">
                <a:latin typeface="Meiryo UI" panose="020B0604030504040204" pitchFamily="50" charset="-128"/>
                <a:ea typeface="Meiryo UI" panose="020B0604030504040204" pitchFamily="50" charset="-128"/>
              </a:rPr>
              <a:t>Size</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・セクション名が</a:t>
            </a:r>
            <a:r>
              <a:rPr kumimoji="1" lang="en-US" altLang="ja-JP" sz="1600" dirty="0">
                <a:latin typeface="Meiryo UI" panose="020B0604030504040204" pitchFamily="50" charset="-128"/>
                <a:ea typeface="Meiryo UI" panose="020B0604030504040204" pitchFamily="50" charset="-128"/>
              </a:rPr>
              <a:t>.text</a:t>
            </a:r>
            <a:r>
              <a:rPr kumimoji="1" lang="ja-JP" altLang="en-US" sz="1600" dirty="0">
                <a:latin typeface="Meiryo UI" panose="020B0604030504040204" pitchFamily="50" charset="-128"/>
                <a:ea typeface="Meiryo UI" panose="020B0604030504040204" pitchFamily="50" charset="-128"/>
              </a:rPr>
              <a:t>であるものがコードセクション、</a:t>
            </a:r>
            <a:r>
              <a:rPr kumimoji="1" lang="en-US" altLang="ja-JP" sz="1600" dirty="0">
                <a:latin typeface="Meiryo UI" panose="020B0604030504040204" pitchFamily="50" charset="-128"/>
                <a:ea typeface="Meiryo UI" panose="020B0604030504040204" pitchFamily="50" charset="-128"/>
              </a:rPr>
              <a:t>.data</a:t>
            </a:r>
            <a:r>
              <a:rPr kumimoji="1" lang="ja-JP" altLang="en-US" sz="1600" dirty="0">
                <a:latin typeface="Meiryo UI" panose="020B0604030504040204" pitchFamily="50" charset="-128"/>
                <a:ea typeface="Meiryo UI" panose="020B0604030504040204" pitchFamily="50" charset="-128"/>
              </a:rPr>
              <a:t>であるものがデータセクション</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448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プロセスの生成</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0481617" cy="2554545"/>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【ASLR</a:t>
            </a:r>
            <a:r>
              <a:rPr kumimoji="1" lang="ja-JP" altLang="en-US" sz="1600" dirty="0">
                <a:latin typeface="Meiryo UI" panose="020B0604030504040204" pitchFamily="50" charset="-128"/>
                <a:ea typeface="Meiryo UI" panose="020B0604030504040204" pitchFamily="50" charset="-128"/>
              </a:rPr>
              <a:t>によるセキュリティ強化</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カーネルが持つ</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en-US" altLang="ja-JP" sz="1600" dirty="0">
                <a:solidFill>
                  <a:srgbClr val="FF0000"/>
                </a:solidFill>
                <a:latin typeface="Meiryo UI" panose="020B0604030504040204" pitchFamily="50" charset="-128"/>
                <a:ea typeface="Meiryo UI" panose="020B0604030504040204" pitchFamily="50" charset="-128"/>
              </a:rPr>
              <a:t>Address Space Layout Randomization</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en-US" altLang="ja-JP" sz="1600" dirty="0">
                <a:solidFill>
                  <a:srgbClr val="FF0000"/>
                </a:solidFill>
                <a:latin typeface="Meiryo UI" panose="020B0604030504040204" pitchFamily="50" charset="-128"/>
                <a:ea typeface="Meiryo UI" panose="020B0604030504040204" pitchFamily="50" charset="-128"/>
              </a:rPr>
              <a:t>ASLR</a:t>
            </a:r>
            <a:r>
              <a:rPr kumimoji="1" lang="ja-JP" altLang="en-US" sz="1600" dirty="0">
                <a:solidFill>
                  <a:srgbClr val="FF0000"/>
                </a:solidFill>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というセキュリティ機能がある。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ASLR</a:t>
            </a:r>
            <a:r>
              <a:rPr kumimoji="1" lang="ja-JP" altLang="en-US" sz="1600" dirty="0">
                <a:latin typeface="Meiryo UI" panose="020B0604030504040204" pitchFamily="50" charset="-128"/>
                <a:ea typeface="Meiryo UI" panose="020B0604030504040204" pitchFamily="50" charset="-128"/>
              </a:rPr>
              <a:t>は、プログラムを実行するたびに各セクションを異なるアドレスにマップするという機能。</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このおかげで、攻撃対象のコードやデータが特定のアドレスに存在することを前提とした攻撃が困難になる。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利用条件は次の通り</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・カーネルの</a:t>
            </a:r>
            <a:r>
              <a:rPr kumimoji="1" lang="en-US" altLang="ja-JP" sz="1600" dirty="0">
                <a:latin typeface="Meiryo UI" panose="020B0604030504040204" pitchFamily="50" charset="-128"/>
                <a:ea typeface="Meiryo UI" panose="020B0604030504040204" pitchFamily="50" charset="-128"/>
              </a:rPr>
              <a:t>ASLR</a:t>
            </a:r>
            <a:r>
              <a:rPr kumimoji="1" lang="ja-JP" altLang="en-US" sz="1600" dirty="0">
                <a:latin typeface="Meiryo UI" panose="020B0604030504040204" pitchFamily="50" charset="-128"/>
                <a:ea typeface="Meiryo UI" panose="020B0604030504040204" pitchFamily="50" charset="-128"/>
              </a:rPr>
              <a:t>機能が有効になっている。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・プログラムが</a:t>
            </a:r>
            <a:r>
              <a:rPr kumimoji="1" lang="en-US" altLang="ja-JP" sz="1600" dirty="0">
                <a:latin typeface="Meiryo UI" panose="020B0604030504040204" pitchFamily="50" charset="-128"/>
                <a:ea typeface="Meiryo UI" panose="020B0604030504040204" pitchFamily="50" charset="-128"/>
              </a:rPr>
              <a:t>ASLR</a:t>
            </a:r>
            <a:r>
              <a:rPr kumimoji="1" lang="ja-JP" altLang="en-US" sz="1600" dirty="0">
                <a:latin typeface="Meiryo UI" panose="020B0604030504040204" pitchFamily="50" charset="-128"/>
                <a:ea typeface="Meiryo UI" panose="020B0604030504040204" pitchFamily="50" charset="-128"/>
              </a:rPr>
              <a:t>に対応している。このようなプログラムを「</a:t>
            </a:r>
            <a:r>
              <a:rPr kumimoji="1" lang="en-US" altLang="ja-JP" sz="1600" dirty="0">
                <a:latin typeface="Meiryo UI" panose="020B0604030504040204" pitchFamily="50" charset="-128"/>
                <a:ea typeface="Meiryo UI" panose="020B0604030504040204" pitchFamily="50" charset="-128"/>
              </a:rPr>
              <a:t>Position Independent Executable</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PIE</a:t>
            </a:r>
            <a:r>
              <a:rPr kumimoji="1" lang="ja-JP" altLang="en-US" sz="1600" dirty="0">
                <a:latin typeface="Meiryo UI" panose="020B0604030504040204" pitchFamily="50" charset="-128"/>
                <a:ea typeface="Meiryo UI" panose="020B0604030504040204" pitchFamily="50" charset="-128"/>
              </a:rPr>
              <a:t>）と呼ぶ。</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カーネルにおいて</a:t>
            </a:r>
            <a:r>
              <a:rPr kumimoji="1" lang="en-US" altLang="ja-JP" sz="1600" dirty="0">
                <a:latin typeface="Meiryo UI" panose="020B0604030504040204" pitchFamily="50" charset="-128"/>
                <a:ea typeface="Meiryo UI" panose="020B0604030504040204" pitchFamily="50" charset="-128"/>
              </a:rPr>
              <a:t>ASLR</a:t>
            </a:r>
            <a:r>
              <a:rPr kumimoji="1" lang="ja-JP" altLang="en-US" sz="1600" dirty="0">
                <a:latin typeface="Meiryo UI" panose="020B0604030504040204" pitchFamily="50" charset="-128"/>
                <a:ea typeface="Meiryo UI" panose="020B0604030504040204" pitchFamily="50" charset="-128"/>
              </a:rPr>
              <a:t>を無効化するには</a:t>
            </a:r>
            <a:r>
              <a:rPr kumimoji="1" lang="en-US" altLang="ja-JP" sz="1600" dirty="0" err="1">
                <a:latin typeface="Meiryo UI" panose="020B0604030504040204" pitchFamily="50" charset="-128"/>
                <a:ea typeface="Meiryo UI" panose="020B0604030504040204" pitchFamily="50" charset="-128"/>
              </a:rPr>
              <a:t>sysctl</a:t>
            </a:r>
            <a:r>
              <a:rPr kumimoji="1" lang="ja-JP" altLang="en-US" sz="1600" dirty="0">
                <a:latin typeface="Meiryo UI" panose="020B0604030504040204" pitchFamily="50" charset="-128"/>
                <a:ea typeface="Meiryo UI" panose="020B0604030504040204" pitchFamily="50" charset="-128"/>
              </a:rPr>
              <a:t>の</a:t>
            </a:r>
            <a:r>
              <a:rPr kumimoji="1" lang="en-US" altLang="ja-JP" sz="1600" dirty="0" err="1">
                <a:latin typeface="Meiryo UI" panose="020B0604030504040204" pitchFamily="50" charset="-128"/>
                <a:ea typeface="Meiryo UI" panose="020B0604030504040204" pitchFamily="50" charset="-128"/>
              </a:rPr>
              <a:t>kernel.randomize_va_space</a:t>
            </a:r>
            <a:r>
              <a:rPr kumimoji="1" lang="ja-JP" altLang="en-US" sz="1600" dirty="0">
                <a:latin typeface="Meiryo UI" panose="020B0604030504040204" pitchFamily="50" charset="-128"/>
                <a:ea typeface="Meiryo UI" panose="020B0604030504040204" pitchFamily="50" charset="-128"/>
              </a:rPr>
              <a:t>パラメータを</a:t>
            </a:r>
            <a:r>
              <a:rPr kumimoji="1" lang="en-US" altLang="ja-JP" sz="1600" dirty="0">
                <a:latin typeface="Meiryo UI" panose="020B0604030504040204" pitchFamily="50" charset="-128"/>
                <a:ea typeface="Meiryo UI" panose="020B0604030504040204" pitchFamily="50" charset="-128"/>
              </a:rPr>
              <a:t>0</a:t>
            </a:r>
            <a:r>
              <a:rPr kumimoji="1" lang="ja-JP" altLang="en-US" sz="1600" dirty="0">
                <a:latin typeface="Meiryo UI" panose="020B0604030504040204" pitchFamily="50" charset="-128"/>
                <a:ea typeface="Meiryo UI" panose="020B0604030504040204" pitchFamily="50" charset="-128"/>
              </a:rPr>
              <a:t>に設定する。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-no-</a:t>
            </a:r>
            <a:r>
              <a:rPr kumimoji="1" lang="en-US" altLang="ja-JP" sz="1600" dirty="0" err="1">
                <a:latin typeface="Meiryo UI" panose="020B0604030504040204" pitchFamily="50" charset="-128"/>
                <a:ea typeface="Meiryo UI" panose="020B0604030504040204" pitchFamily="50" charset="-128"/>
              </a:rPr>
              <a:t>pio</a:t>
            </a:r>
            <a:r>
              <a:rPr kumimoji="1" lang="ja-JP" altLang="en-US" sz="1600" dirty="0">
                <a:latin typeface="Meiryo UI" panose="020B0604030504040204" pitchFamily="50" charset="-128"/>
                <a:ea typeface="Meiryo UI" panose="020B0604030504040204" pitchFamily="50" charset="-128"/>
              </a:rPr>
              <a:t>オプションを使えば</a:t>
            </a:r>
            <a:r>
              <a:rPr kumimoji="1" lang="en-US" altLang="ja-JP" sz="1600" dirty="0">
                <a:latin typeface="Meiryo UI" panose="020B0604030504040204" pitchFamily="50" charset="-128"/>
                <a:ea typeface="Meiryo UI" panose="020B0604030504040204" pitchFamily="50" charset="-128"/>
              </a:rPr>
              <a:t>PIE</a:t>
            </a:r>
            <a:r>
              <a:rPr kumimoji="1" lang="ja-JP" altLang="en-US" sz="1600" dirty="0">
                <a:latin typeface="Meiryo UI" panose="020B0604030504040204" pitchFamily="50" charset="-128"/>
                <a:ea typeface="Meiryo UI" panose="020B0604030504040204" pitchFamily="50" charset="-128"/>
              </a:rPr>
              <a:t>を無効にしてビルドすることができる。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033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プロセスの親子関係</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0481617" cy="2800767"/>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プロセスを新規生成するためには、親プロセスが子プロセスを生成する。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では親プロセスのそのまた親プロセスとたどっていくと最終的にどこにたどり着くのか？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コンピュータの電源を入れると次に順序でシステムが初期化される。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①コンピュータの電源を入れる。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②</a:t>
            </a:r>
            <a:r>
              <a:rPr kumimoji="1" lang="en-US" altLang="ja-JP" sz="1600" dirty="0">
                <a:latin typeface="Meiryo UI" panose="020B0604030504040204" pitchFamily="50" charset="-128"/>
                <a:ea typeface="Meiryo UI" panose="020B0604030504040204" pitchFamily="50" charset="-128"/>
              </a:rPr>
              <a:t>BIOS</a:t>
            </a:r>
            <a:r>
              <a:rPr kumimoji="1" lang="ja-JP" altLang="en-US" sz="1600" dirty="0">
                <a:latin typeface="Meiryo UI" panose="020B0604030504040204" pitchFamily="50" charset="-128"/>
                <a:ea typeface="Meiryo UI" panose="020B0604030504040204" pitchFamily="50" charset="-128"/>
              </a:rPr>
              <a:t>や</a:t>
            </a:r>
            <a:r>
              <a:rPr kumimoji="1" lang="en-US" altLang="ja-JP" sz="1600" dirty="0">
                <a:latin typeface="Meiryo UI" panose="020B0604030504040204" pitchFamily="50" charset="-128"/>
                <a:ea typeface="Meiryo UI" panose="020B0604030504040204" pitchFamily="50" charset="-128"/>
              </a:rPr>
              <a:t>UEFI</a:t>
            </a:r>
            <a:r>
              <a:rPr kumimoji="1" lang="ja-JP" altLang="en-US" sz="1600" dirty="0">
                <a:latin typeface="Meiryo UI" panose="020B0604030504040204" pitchFamily="50" charset="-128"/>
                <a:ea typeface="Meiryo UI" panose="020B0604030504040204" pitchFamily="50" charset="-128"/>
              </a:rPr>
              <a:t>などのファームウェアが起動してハードウェアを初期化する。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③ファームウェアが</a:t>
            </a:r>
            <a:r>
              <a:rPr kumimoji="1" lang="en-US" altLang="ja-JP" sz="1600" dirty="0">
                <a:latin typeface="Meiryo UI" panose="020B0604030504040204" pitchFamily="50" charset="-128"/>
                <a:ea typeface="Meiryo UI" panose="020B0604030504040204" pitchFamily="50" charset="-128"/>
              </a:rPr>
              <a:t>GRUB</a:t>
            </a:r>
            <a:r>
              <a:rPr kumimoji="1" lang="ja-JP" altLang="en-US" sz="1600" dirty="0">
                <a:latin typeface="Meiryo UI" panose="020B0604030504040204" pitchFamily="50" charset="-128"/>
                <a:ea typeface="Meiryo UI" panose="020B0604030504040204" pitchFamily="50" charset="-128"/>
              </a:rPr>
              <a:t>などのブートローダを起動する。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④ブートローダが</a:t>
            </a:r>
            <a:r>
              <a:rPr kumimoji="1" lang="en-US" altLang="ja-JP" sz="1600" dirty="0">
                <a:latin typeface="Meiryo UI" panose="020B0604030504040204" pitchFamily="50" charset="-128"/>
                <a:ea typeface="Meiryo UI" panose="020B0604030504040204" pitchFamily="50" charset="-128"/>
              </a:rPr>
              <a:t>OS</a:t>
            </a:r>
            <a:r>
              <a:rPr kumimoji="1" lang="ja-JP" altLang="en-US" sz="1600" dirty="0">
                <a:latin typeface="Meiryo UI" panose="020B0604030504040204" pitchFamily="50" charset="-128"/>
                <a:ea typeface="Meiryo UI" panose="020B0604030504040204" pitchFamily="50" charset="-128"/>
              </a:rPr>
              <a:t>カーネルを起動する。ここでは</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カーネル</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⑤</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カーネルが</a:t>
            </a:r>
            <a:r>
              <a:rPr kumimoji="1" lang="en-US" altLang="ja-JP" sz="1600" dirty="0" err="1">
                <a:latin typeface="Meiryo UI" panose="020B0604030504040204" pitchFamily="50" charset="-128"/>
                <a:ea typeface="Meiryo UI" panose="020B0604030504040204" pitchFamily="50" charset="-128"/>
              </a:rPr>
              <a:t>init</a:t>
            </a:r>
            <a:r>
              <a:rPr kumimoji="1" lang="ja-JP" altLang="en-US" sz="1600" dirty="0">
                <a:latin typeface="Meiryo UI" panose="020B0604030504040204" pitchFamily="50" charset="-128"/>
                <a:ea typeface="Meiryo UI" panose="020B0604030504040204" pitchFamily="50" charset="-128"/>
              </a:rPr>
              <a:t>プロセスを起動する。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⑥</a:t>
            </a:r>
            <a:r>
              <a:rPr kumimoji="1" lang="en-US" altLang="ja-JP" sz="1600" dirty="0" err="1">
                <a:latin typeface="Meiryo UI" panose="020B0604030504040204" pitchFamily="50" charset="-128"/>
                <a:ea typeface="Meiryo UI" panose="020B0604030504040204" pitchFamily="50" charset="-128"/>
              </a:rPr>
              <a:t>init</a:t>
            </a:r>
            <a:r>
              <a:rPr kumimoji="1" lang="ja-JP" altLang="en-US" sz="1600" dirty="0">
                <a:latin typeface="Meiryo UI" panose="020B0604030504040204" pitchFamily="50" charset="-128"/>
                <a:ea typeface="Meiryo UI" panose="020B0604030504040204" pitchFamily="50" charset="-128"/>
              </a:rPr>
              <a:t>プロセスが子プロセスを起動して、さらにその子プロセスを</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と続き、プロセスの木構造を作る。</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err="1">
                <a:solidFill>
                  <a:srgbClr val="FF0000"/>
                </a:solidFill>
                <a:latin typeface="Meiryo UI" panose="020B0604030504040204" pitchFamily="50" charset="-128"/>
                <a:ea typeface="Meiryo UI" panose="020B0604030504040204" pitchFamily="50" charset="-128"/>
              </a:rPr>
              <a:t>pstree</a:t>
            </a:r>
            <a:r>
              <a:rPr kumimoji="1" lang="ja-JP" altLang="en-US" sz="1600" dirty="0">
                <a:solidFill>
                  <a:srgbClr val="FF0000"/>
                </a:solidFill>
                <a:latin typeface="Meiryo UI" panose="020B0604030504040204" pitchFamily="50" charset="-128"/>
                <a:ea typeface="Meiryo UI" panose="020B0604030504040204" pitchFamily="50" charset="-128"/>
              </a:rPr>
              <a:t>コマンドを使えばプロセスの親子関係を木構造で表示してくれる。</a:t>
            </a:r>
            <a:r>
              <a:rPr kumimoji="1" lang="en-US" altLang="ja-JP" sz="1600" dirty="0">
                <a:solidFill>
                  <a:srgbClr val="FF0000"/>
                </a:solidFill>
                <a:latin typeface="Meiryo UI" panose="020B0604030504040204" pitchFamily="50" charset="-128"/>
                <a:ea typeface="Meiryo UI" panose="020B0604030504040204" pitchFamily="50" charset="-128"/>
              </a:rPr>
              <a:t>-p</a:t>
            </a:r>
            <a:r>
              <a:rPr kumimoji="1" lang="ja-JP" altLang="en-US" sz="1600" dirty="0">
                <a:solidFill>
                  <a:srgbClr val="FF0000"/>
                </a:solidFill>
                <a:latin typeface="Meiryo UI" panose="020B0604030504040204" pitchFamily="50" charset="-128"/>
                <a:ea typeface="Meiryo UI" panose="020B0604030504040204" pitchFamily="50" charset="-128"/>
              </a:rPr>
              <a:t>オプションを付けて</a:t>
            </a:r>
            <a:r>
              <a:rPr kumimoji="1" lang="en-US" altLang="ja-JP" sz="1600" dirty="0">
                <a:solidFill>
                  <a:srgbClr val="FF0000"/>
                </a:solidFill>
                <a:latin typeface="Meiryo UI" panose="020B0604030504040204" pitchFamily="50" charset="-128"/>
                <a:ea typeface="Meiryo UI" panose="020B0604030504040204" pitchFamily="50" charset="-128"/>
              </a:rPr>
              <a:t>PID</a:t>
            </a:r>
            <a:r>
              <a:rPr kumimoji="1" lang="ja-JP" altLang="en-US" sz="1600" dirty="0">
                <a:solidFill>
                  <a:srgbClr val="FF0000"/>
                </a:solidFill>
                <a:latin typeface="Meiryo UI" panose="020B0604030504040204" pitchFamily="50" charset="-128"/>
                <a:ea typeface="Meiryo UI" panose="020B0604030504040204" pitchFamily="50" charset="-128"/>
              </a:rPr>
              <a:t>も表示することが可能。</a:t>
            </a:r>
            <a:endParaRPr kumimoji="1" lang="en-US" altLang="ja-JP" sz="16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66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プロセスの状態</a:t>
            </a:r>
          </a:p>
        </p:txBody>
      </p:sp>
      <p:sp>
        <p:nvSpPr>
          <p:cNvPr id="2" name="テキスト ボックス 1">
            <a:extLst>
              <a:ext uri="{FF2B5EF4-FFF2-40B4-BE49-F238E27FC236}">
                <a16:creationId xmlns:a16="http://schemas.microsoft.com/office/drawing/2014/main" id="{B6FE3721-74DC-7056-2476-230D1A994141}"/>
              </a:ext>
            </a:extLst>
          </p:cNvPr>
          <p:cNvSpPr txBox="1"/>
          <p:nvPr/>
        </p:nvSpPr>
        <p:spPr>
          <a:xfrm>
            <a:off x="799000" y="952760"/>
            <a:ext cx="11172090" cy="1569660"/>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システムの動作中のプロセスが起動した時刻、および、使った</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時間の合計は、</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err="1">
                <a:latin typeface="Meiryo UI" panose="020B0604030504040204" pitchFamily="50" charset="-128"/>
                <a:ea typeface="Meiryo UI" panose="020B0604030504040204" pitchFamily="50" charset="-128"/>
              </a:rPr>
              <a:t>ps</a:t>
            </a:r>
            <a:r>
              <a:rPr kumimoji="1" lang="en-US" altLang="ja-JP" sz="1600" dirty="0">
                <a:latin typeface="Meiryo UI" panose="020B0604030504040204" pitchFamily="50" charset="-128"/>
                <a:ea typeface="Meiryo UI" panose="020B0604030504040204" pitchFamily="50" charset="-128"/>
              </a:rPr>
              <a:t> aux</a:t>
            </a:r>
            <a:r>
              <a:rPr kumimoji="1" lang="ja-JP" altLang="en-US" sz="1600" dirty="0">
                <a:latin typeface="Meiryo UI" panose="020B0604030504040204" pitchFamily="50" charset="-128"/>
                <a:ea typeface="Meiryo UI" panose="020B0604030504040204" pitchFamily="50" charset="-128"/>
              </a:rPr>
              <a:t>の</a:t>
            </a:r>
            <a:r>
              <a:rPr kumimoji="1" lang="en-US" altLang="ja-JP" sz="1600" dirty="0">
                <a:latin typeface="Meiryo UI" panose="020B0604030504040204" pitchFamily="50" charset="-128"/>
                <a:ea typeface="Meiryo UI" panose="020B0604030504040204" pitchFamily="50" charset="-128"/>
              </a:rPr>
              <a:t>START</a:t>
            </a:r>
            <a:r>
              <a:rPr kumimoji="1" lang="ja-JP" altLang="en-US" sz="1600" dirty="0">
                <a:latin typeface="Meiryo UI" panose="020B0604030504040204" pitchFamily="50" charset="-128"/>
                <a:ea typeface="Meiryo UI" panose="020B0604030504040204" pitchFamily="50" charset="-128"/>
              </a:rPr>
              <a:t>フィールドおよび</a:t>
            </a:r>
            <a:r>
              <a:rPr kumimoji="1" lang="en-US" altLang="ja-JP" sz="1600" dirty="0">
                <a:latin typeface="Meiryo UI" panose="020B0604030504040204" pitchFamily="50" charset="-128"/>
                <a:ea typeface="Meiryo UI" panose="020B0604030504040204" pitchFamily="50" charset="-128"/>
              </a:rPr>
              <a:t>TIME</a:t>
            </a:r>
            <a:r>
              <a:rPr kumimoji="1" lang="ja-JP" altLang="en-US" sz="1600" dirty="0">
                <a:latin typeface="Meiryo UI" panose="020B0604030504040204" pitchFamily="50" charset="-128"/>
                <a:ea typeface="Meiryo UI" panose="020B0604030504040204" pitchFamily="50" charset="-128"/>
              </a:rPr>
              <a:t>フィールドで確認できる。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各プロセスが起動してから主に何をしているかというと、</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を使わずに何らかのイベントが発生するのを待つ、スリープ状態になっている。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STAT</a:t>
            </a:r>
            <a:r>
              <a:rPr kumimoji="1" lang="ja-JP" altLang="en-US" sz="1600" dirty="0">
                <a:latin typeface="Meiryo UI" panose="020B0604030504040204" pitchFamily="50" charset="-128"/>
                <a:ea typeface="Meiryo UI" panose="020B0604030504040204" pitchFamily="50" charset="-128"/>
              </a:rPr>
              <a:t>フィールドの</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文字目が</a:t>
            </a:r>
            <a:r>
              <a:rPr kumimoji="1" lang="en-US" altLang="ja-JP" sz="1600" dirty="0">
                <a:solidFill>
                  <a:srgbClr val="FF0000"/>
                </a:solidFill>
                <a:latin typeface="Meiryo UI" panose="020B0604030504040204" pitchFamily="50" charset="-128"/>
                <a:ea typeface="Meiryo UI" panose="020B0604030504040204" pitchFamily="50" charset="-128"/>
              </a:rPr>
              <a:t>S</a:t>
            </a:r>
            <a:r>
              <a:rPr kumimoji="1" lang="ja-JP" altLang="en-US" sz="1600" dirty="0">
                <a:latin typeface="Meiryo UI" panose="020B0604030504040204" pitchFamily="50" charset="-128"/>
                <a:ea typeface="Meiryo UI" panose="020B0604030504040204" pitchFamily="50" charset="-128"/>
              </a:rPr>
              <a:t>であるプロセスは、</a:t>
            </a:r>
            <a:r>
              <a:rPr kumimoji="1" lang="ja-JP" altLang="en-US" sz="1600" dirty="0">
                <a:solidFill>
                  <a:srgbClr val="FF0000"/>
                </a:solidFill>
                <a:latin typeface="Meiryo UI" panose="020B0604030504040204" pitchFamily="50" charset="-128"/>
                <a:ea typeface="Meiryo UI" panose="020B0604030504040204" pitchFamily="50" charset="-128"/>
              </a:rPr>
              <a:t>スリープ状態</a:t>
            </a:r>
            <a:r>
              <a:rPr kumimoji="1" lang="ja-JP" altLang="en-US" sz="1600" dirty="0">
                <a:latin typeface="Meiryo UI" panose="020B0604030504040204" pitchFamily="50" charset="-128"/>
                <a:ea typeface="Meiryo UI" panose="020B0604030504040204" pitchFamily="50" charset="-128"/>
              </a:rPr>
              <a:t>を示す。</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STAT</a:t>
            </a:r>
            <a:r>
              <a:rPr kumimoji="1" lang="ja-JP" altLang="en-US" sz="1600" dirty="0">
                <a:latin typeface="Meiryo UI" panose="020B0604030504040204" pitchFamily="50" charset="-128"/>
                <a:ea typeface="Meiryo UI" panose="020B0604030504040204" pitchFamily="50" charset="-128"/>
              </a:rPr>
              <a:t>フィールドの</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文字目が</a:t>
            </a:r>
            <a:r>
              <a:rPr kumimoji="1" lang="en-US" altLang="ja-JP" sz="1600" dirty="0">
                <a:solidFill>
                  <a:srgbClr val="FF0000"/>
                </a:solidFill>
                <a:latin typeface="Meiryo UI" panose="020B0604030504040204" pitchFamily="50" charset="-128"/>
                <a:ea typeface="Meiryo UI" panose="020B0604030504040204" pitchFamily="50" charset="-128"/>
              </a:rPr>
              <a:t>R</a:t>
            </a:r>
            <a:r>
              <a:rPr kumimoji="1" lang="ja-JP" altLang="en-US" sz="1600" dirty="0">
                <a:latin typeface="Meiryo UI" panose="020B0604030504040204" pitchFamily="50" charset="-128"/>
                <a:ea typeface="Meiryo UI" panose="020B0604030504040204" pitchFamily="50" charset="-128"/>
              </a:rPr>
              <a:t>であるプロセスは、</a:t>
            </a:r>
            <a:r>
              <a:rPr kumimoji="1" lang="ja-JP" altLang="en-US" sz="1600" dirty="0">
                <a:solidFill>
                  <a:srgbClr val="FF0000"/>
                </a:solidFill>
                <a:latin typeface="Meiryo UI" panose="020B0604030504040204" pitchFamily="50" charset="-128"/>
                <a:ea typeface="Meiryo UI" panose="020B0604030504040204" pitchFamily="50" charset="-128"/>
              </a:rPr>
              <a:t>実行可能状態</a:t>
            </a:r>
            <a:r>
              <a:rPr kumimoji="1" lang="ja-JP" altLang="en-US" sz="1600" dirty="0">
                <a:latin typeface="Meiryo UI" panose="020B0604030504040204" pitchFamily="50" charset="-128"/>
                <a:ea typeface="Meiryo UI" panose="020B0604030504040204" pitchFamily="50" charset="-128"/>
              </a:rPr>
              <a:t>を示す。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プロセスが終了すると</a:t>
            </a:r>
            <a:r>
              <a:rPr kumimoji="1" lang="ja-JP" altLang="en-US" sz="1600" dirty="0">
                <a:solidFill>
                  <a:srgbClr val="FF0000"/>
                </a:solidFill>
                <a:latin typeface="Meiryo UI" panose="020B0604030504040204" pitchFamily="50" charset="-128"/>
                <a:ea typeface="Meiryo UI" panose="020B0604030504040204" pitchFamily="50" charset="-128"/>
              </a:rPr>
              <a:t>ゾンビ状態</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STAT</a:t>
            </a:r>
            <a:r>
              <a:rPr kumimoji="1" lang="ja-JP" altLang="en-US" sz="1600" dirty="0">
                <a:latin typeface="Meiryo UI" panose="020B0604030504040204" pitchFamily="50" charset="-128"/>
                <a:ea typeface="Meiryo UI" panose="020B0604030504040204" pitchFamily="50" charset="-128"/>
              </a:rPr>
              <a:t>フィールドは</a:t>
            </a:r>
            <a:r>
              <a:rPr kumimoji="1" lang="en-US" altLang="ja-JP" sz="1600" dirty="0">
                <a:solidFill>
                  <a:srgbClr val="FF0000"/>
                </a:solidFill>
                <a:latin typeface="Meiryo UI" panose="020B0604030504040204" pitchFamily="50" charset="-128"/>
                <a:ea typeface="Meiryo UI" panose="020B0604030504040204" pitchFamily="50" charset="-128"/>
              </a:rPr>
              <a:t>Z</a:t>
            </a:r>
            <a:r>
              <a:rPr kumimoji="1" lang="ja-JP" altLang="en-US" sz="1600" dirty="0">
                <a:latin typeface="Meiryo UI" panose="020B0604030504040204" pitchFamily="50" charset="-128"/>
                <a:ea typeface="Meiryo UI" panose="020B0604030504040204" pitchFamily="50" charset="-128"/>
              </a:rPr>
              <a:t>）になり、その後消滅する。</a:t>
            </a:r>
            <a:endParaRPr kumimoji="1" lang="en-US" altLang="ja-JP" sz="1600"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78D7848F-DB81-12DC-DB0B-6EDDD26E3378}"/>
              </a:ext>
            </a:extLst>
          </p:cNvPr>
          <p:cNvSpPr/>
          <p:nvPr/>
        </p:nvSpPr>
        <p:spPr>
          <a:xfrm>
            <a:off x="1235791" y="2579686"/>
            <a:ext cx="8436716" cy="3326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EF6159F-9AC9-76CB-6D0E-F0D3E306E334}"/>
              </a:ext>
            </a:extLst>
          </p:cNvPr>
          <p:cNvSpPr/>
          <p:nvPr/>
        </p:nvSpPr>
        <p:spPr>
          <a:xfrm>
            <a:off x="1800541" y="3007381"/>
            <a:ext cx="1020932" cy="338554"/>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プロセス誕生</a:t>
            </a:r>
          </a:p>
        </p:txBody>
      </p:sp>
      <p:sp>
        <p:nvSpPr>
          <p:cNvPr id="8" name="正方形/長方形 7">
            <a:extLst>
              <a:ext uri="{FF2B5EF4-FFF2-40B4-BE49-F238E27FC236}">
                <a16:creationId xmlns:a16="http://schemas.microsoft.com/office/drawing/2014/main" id="{70B69AD4-E9FE-18BF-BF14-EF1856E60678}"/>
              </a:ext>
            </a:extLst>
          </p:cNvPr>
          <p:cNvSpPr/>
          <p:nvPr/>
        </p:nvSpPr>
        <p:spPr>
          <a:xfrm>
            <a:off x="5810571" y="3007381"/>
            <a:ext cx="1148947" cy="338554"/>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ゾンビ状態</a:t>
            </a:r>
          </a:p>
        </p:txBody>
      </p:sp>
      <p:sp>
        <p:nvSpPr>
          <p:cNvPr id="12" name="正方形/長方形 11">
            <a:extLst>
              <a:ext uri="{FF2B5EF4-FFF2-40B4-BE49-F238E27FC236}">
                <a16:creationId xmlns:a16="http://schemas.microsoft.com/office/drawing/2014/main" id="{8D1540E9-5E56-D507-EA79-43F83C5C03EA}"/>
              </a:ext>
            </a:extLst>
          </p:cNvPr>
          <p:cNvSpPr/>
          <p:nvPr/>
        </p:nvSpPr>
        <p:spPr>
          <a:xfrm>
            <a:off x="1937498" y="4140955"/>
            <a:ext cx="1516946" cy="338554"/>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実行可能状態</a:t>
            </a:r>
          </a:p>
        </p:txBody>
      </p:sp>
      <p:sp>
        <p:nvSpPr>
          <p:cNvPr id="14" name="正方形/長方形 13">
            <a:extLst>
              <a:ext uri="{FF2B5EF4-FFF2-40B4-BE49-F238E27FC236}">
                <a16:creationId xmlns:a16="http://schemas.microsoft.com/office/drawing/2014/main" id="{52D348CE-3E95-51BC-B854-DAD99B9464AE}"/>
              </a:ext>
            </a:extLst>
          </p:cNvPr>
          <p:cNvSpPr/>
          <p:nvPr/>
        </p:nvSpPr>
        <p:spPr>
          <a:xfrm>
            <a:off x="4532506" y="4140955"/>
            <a:ext cx="1516946" cy="338554"/>
          </a:xfrm>
          <a:prstGeom prst="rect">
            <a:avLst/>
          </a:prstGeom>
          <a:solidFill>
            <a:schemeClr val="bg2">
              <a:lumMod val="9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実行状態</a:t>
            </a:r>
          </a:p>
        </p:txBody>
      </p:sp>
      <p:sp>
        <p:nvSpPr>
          <p:cNvPr id="15" name="正方形/長方形 14">
            <a:extLst>
              <a:ext uri="{FF2B5EF4-FFF2-40B4-BE49-F238E27FC236}">
                <a16:creationId xmlns:a16="http://schemas.microsoft.com/office/drawing/2014/main" id="{C5898E3F-F41A-E957-0DFE-40AB335ACC0B}"/>
              </a:ext>
            </a:extLst>
          </p:cNvPr>
          <p:cNvSpPr/>
          <p:nvPr/>
        </p:nvSpPr>
        <p:spPr>
          <a:xfrm>
            <a:off x="3348016" y="5148737"/>
            <a:ext cx="1516946" cy="33855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スリープ状態</a:t>
            </a:r>
          </a:p>
        </p:txBody>
      </p:sp>
      <p:cxnSp>
        <p:nvCxnSpPr>
          <p:cNvPr id="17" name="直線矢印コネクタ 16">
            <a:extLst>
              <a:ext uri="{FF2B5EF4-FFF2-40B4-BE49-F238E27FC236}">
                <a16:creationId xmlns:a16="http://schemas.microsoft.com/office/drawing/2014/main" id="{2AC3D1F6-D802-2283-E8B6-B8A23313A5CB}"/>
              </a:ext>
            </a:extLst>
          </p:cNvPr>
          <p:cNvCxnSpPr>
            <a:stCxn id="5" idx="2"/>
            <a:endCxn id="12" idx="0"/>
          </p:cNvCxnSpPr>
          <p:nvPr/>
        </p:nvCxnSpPr>
        <p:spPr>
          <a:xfrm>
            <a:off x="2311007" y="3345935"/>
            <a:ext cx="384964" cy="795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5AF0AC46-A871-5D06-045E-76400FE92371}"/>
              </a:ext>
            </a:extLst>
          </p:cNvPr>
          <p:cNvCxnSpPr>
            <a:cxnSpLocks/>
          </p:cNvCxnSpPr>
          <p:nvPr/>
        </p:nvCxnSpPr>
        <p:spPr>
          <a:xfrm>
            <a:off x="3454444" y="4402511"/>
            <a:ext cx="1078062" cy="0"/>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F77600A6-AE0C-366A-72ED-FB7859419A37}"/>
              </a:ext>
            </a:extLst>
          </p:cNvPr>
          <p:cNvCxnSpPr>
            <a:cxnSpLocks/>
          </p:cNvCxnSpPr>
          <p:nvPr/>
        </p:nvCxnSpPr>
        <p:spPr>
          <a:xfrm>
            <a:off x="3454444" y="4209564"/>
            <a:ext cx="10780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直線矢印コネクタ 21">
            <a:extLst>
              <a:ext uri="{FF2B5EF4-FFF2-40B4-BE49-F238E27FC236}">
                <a16:creationId xmlns:a16="http://schemas.microsoft.com/office/drawing/2014/main" id="{7A3FE5CD-C27C-A0F4-90FC-4B39D7ACE9B7}"/>
              </a:ext>
            </a:extLst>
          </p:cNvPr>
          <p:cNvCxnSpPr>
            <a:cxnSpLocks/>
            <a:stCxn id="15" idx="1"/>
            <a:endCxn id="12" idx="2"/>
          </p:cNvCxnSpPr>
          <p:nvPr/>
        </p:nvCxnSpPr>
        <p:spPr>
          <a:xfrm flipH="1" flipV="1">
            <a:off x="2695971" y="4479509"/>
            <a:ext cx="652045" cy="8385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直線矢印コネクタ 24">
            <a:extLst>
              <a:ext uri="{FF2B5EF4-FFF2-40B4-BE49-F238E27FC236}">
                <a16:creationId xmlns:a16="http://schemas.microsoft.com/office/drawing/2014/main" id="{461FB33D-F0D4-5CFD-2FB9-EC0440DD6851}"/>
              </a:ext>
            </a:extLst>
          </p:cNvPr>
          <p:cNvCxnSpPr>
            <a:cxnSpLocks/>
            <a:stCxn id="14" idx="2"/>
            <a:endCxn id="15" idx="3"/>
          </p:cNvCxnSpPr>
          <p:nvPr/>
        </p:nvCxnSpPr>
        <p:spPr>
          <a:xfrm flipH="1">
            <a:off x="4864962" y="4479509"/>
            <a:ext cx="426017" cy="8385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E8B81B5C-F97E-68E6-D8AD-1CD2A0016A28}"/>
              </a:ext>
            </a:extLst>
          </p:cNvPr>
          <p:cNvCxnSpPr>
            <a:cxnSpLocks/>
            <a:stCxn id="14" idx="0"/>
            <a:endCxn id="8" idx="2"/>
          </p:cNvCxnSpPr>
          <p:nvPr/>
        </p:nvCxnSpPr>
        <p:spPr>
          <a:xfrm flipV="1">
            <a:off x="5290979" y="3345935"/>
            <a:ext cx="1094066" cy="795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正方形/長方形 31">
            <a:extLst>
              <a:ext uri="{FF2B5EF4-FFF2-40B4-BE49-F238E27FC236}">
                <a16:creationId xmlns:a16="http://schemas.microsoft.com/office/drawing/2014/main" id="{0A3790CD-AF99-2B73-889E-BB9BD8382F7C}"/>
              </a:ext>
            </a:extLst>
          </p:cNvPr>
          <p:cNvSpPr/>
          <p:nvPr/>
        </p:nvSpPr>
        <p:spPr>
          <a:xfrm>
            <a:off x="8221580" y="3007381"/>
            <a:ext cx="1148947" cy="33855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プロセス終了</a:t>
            </a:r>
          </a:p>
        </p:txBody>
      </p:sp>
      <p:cxnSp>
        <p:nvCxnSpPr>
          <p:cNvPr id="33" name="直線矢印コネクタ 32">
            <a:extLst>
              <a:ext uri="{FF2B5EF4-FFF2-40B4-BE49-F238E27FC236}">
                <a16:creationId xmlns:a16="http://schemas.microsoft.com/office/drawing/2014/main" id="{5F1310E6-3D9A-ACFF-1AEE-8E8370B52C5F}"/>
              </a:ext>
            </a:extLst>
          </p:cNvPr>
          <p:cNvCxnSpPr>
            <a:cxnSpLocks/>
            <a:stCxn id="8" idx="3"/>
            <a:endCxn id="32" idx="1"/>
          </p:cNvCxnSpPr>
          <p:nvPr/>
        </p:nvCxnSpPr>
        <p:spPr>
          <a:xfrm>
            <a:off x="6959518" y="3176658"/>
            <a:ext cx="126206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テキスト ボックス 35">
            <a:extLst>
              <a:ext uri="{FF2B5EF4-FFF2-40B4-BE49-F238E27FC236}">
                <a16:creationId xmlns:a16="http://schemas.microsoft.com/office/drawing/2014/main" id="{DB4EA2D7-2062-9E3F-3365-30E39E24C61F}"/>
              </a:ext>
            </a:extLst>
          </p:cNvPr>
          <p:cNvSpPr txBox="1"/>
          <p:nvPr/>
        </p:nvSpPr>
        <p:spPr>
          <a:xfrm>
            <a:off x="3348016" y="3836092"/>
            <a:ext cx="1516946"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CPU</a:t>
            </a:r>
            <a:r>
              <a:rPr kumimoji="1" lang="ja-JP" altLang="en-US" sz="1200" dirty="0">
                <a:latin typeface="Meiryo UI" panose="020B0604030504040204" pitchFamily="50" charset="-128"/>
                <a:ea typeface="Meiryo UI" panose="020B0604030504040204" pitchFamily="50" charset="-128"/>
              </a:rPr>
              <a:t>実行権を得る</a:t>
            </a:r>
            <a:endParaRPr kumimoji="1" lang="en-US" altLang="ja-JP" sz="12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7E968490-8257-EE8B-3B47-8B9BD620B2D8}"/>
              </a:ext>
            </a:extLst>
          </p:cNvPr>
          <p:cNvSpPr txBox="1"/>
          <p:nvPr/>
        </p:nvSpPr>
        <p:spPr>
          <a:xfrm>
            <a:off x="3348016" y="4575622"/>
            <a:ext cx="1516946"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CPU</a:t>
            </a:r>
            <a:r>
              <a:rPr kumimoji="1" lang="ja-JP" altLang="en-US" sz="1200" dirty="0">
                <a:latin typeface="Meiryo UI" panose="020B0604030504040204" pitchFamily="50" charset="-128"/>
                <a:ea typeface="Meiryo UI" panose="020B0604030504040204" pitchFamily="50" charset="-128"/>
              </a:rPr>
              <a:t>実行権を失う</a:t>
            </a:r>
            <a:endParaRPr kumimoji="1" lang="en-US" altLang="ja-JP" sz="1200" dirty="0">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16C9D4D8-71E5-9C2F-B0F1-EED22AB0AC71}"/>
              </a:ext>
            </a:extLst>
          </p:cNvPr>
          <p:cNvSpPr txBox="1"/>
          <p:nvPr/>
        </p:nvSpPr>
        <p:spPr>
          <a:xfrm>
            <a:off x="1974820" y="4804576"/>
            <a:ext cx="110984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イベント発生</a:t>
            </a:r>
            <a:endParaRPr kumimoji="1" lang="en-US" altLang="ja-JP" sz="12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38484FB5-B3F0-4382-BC49-86C63FC0B087}"/>
              </a:ext>
            </a:extLst>
          </p:cNvPr>
          <p:cNvSpPr txBox="1"/>
          <p:nvPr/>
        </p:nvSpPr>
        <p:spPr>
          <a:xfrm>
            <a:off x="5272062" y="4804576"/>
            <a:ext cx="1109846"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イベント待ち</a:t>
            </a:r>
            <a:endParaRPr kumimoji="1" lang="en-US" altLang="ja-JP" sz="12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BEDF53ED-F549-76AD-9327-C1EF5FAD8225}"/>
              </a:ext>
            </a:extLst>
          </p:cNvPr>
          <p:cNvSpPr txBox="1"/>
          <p:nvPr/>
        </p:nvSpPr>
        <p:spPr>
          <a:xfrm>
            <a:off x="6369584" y="3369970"/>
            <a:ext cx="137784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終了処理が完了</a:t>
            </a:r>
            <a:endParaRPr kumimoji="1" lang="en-US" altLang="ja-JP" sz="1200"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E6091E46-E143-7749-A01E-B6175629F1F5}"/>
              </a:ext>
            </a:extLst>
          </p:cNvPr>
          <p:cNvSpPr/>
          <p:nvPr/>
        </p:nvSpPr>
        <p:spPr>
          <a:xfrm>
            <a:off x="1706973" y="3775874"/>
            <a:ext cx="4674936" cy="183636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53B06D94-30F6-6395-41E4-EFF95750D6DF}"/>
              </a:ext>
            </a:extLst>
          </p:cNvPr>
          <p:cNvSpPr txBox="1"/>
          <p:nvPr/>
        </p:nvSpPr>
        <p:spPr>
          <a:xfrm>
            <a:off x="1665382" y="3773798"/>
            <a:ext cx="1377843"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動作中</a:t>
            </a:r>
            <a:endParaRPr kumimoji="1" lang="en-US" altLang="ja-JP" sz="90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D376D495-A6A4-E202-831D-475A06BDA237}"/>
              </a:ext>
            </a:extLst>
          </p:cNvPr>
          <p:cNvSpPr txBox="1"/>
          <p:nvPr/>
        </p:nvSpPr>
        <p:spPr>
          <a:xfrm>
            <a:off x="6959518" y="2665455"/>
            <a:ext cx="1563697"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親プロセスが</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終了状態を得る</a:t>
            </a:r>
            <a:endParaRPr kumimoji="1"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3618422"/>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709</TotalTime>
  <Words>2285</Words>
  <Application>Microsoft Office PowerPoint</Application>
  <PresentationFormat>ワイド画面</PresentationFormat>
  <Paragraphs>194</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Meiryo UI</vt:lpstr>
      <vt:lpstr>游ゴシック</vt:lpstr>
      <vt:lpstr>Calibri</vt:lpstr>
      <vt:lpstr>Calibri Light</vt:lpstr>
      <vt:lpstr>レトロスペクト</vt:lpstr>
      <vt:lpstr>Linuxのしくみ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Linuxのしくみ</dc:title>
  <dc:creator>yamasaka.shun</dc:creator>
  <cp:lastModifiedBy>yamasaka.shun</cp:lastModifiedBy>
  <cp:revision>40</cp:revision>
  <dcterms:created xsi:type="dcterms:W3CDTF">2023-03-20T09:35:43Z</dcterms:created>
  <dcterms:modified xsi:type="dcterms:W3CDTF">2023-03-21T12:22:15Z</dcterms:modified>
</cp:coreProperties>
</file>