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56" r:id="rId5"/>
    <p:sldId id="387" r:id="rId6"/>
    <p:sldId id="380" r:id="rId7"/>
    <p:sldId id="357" r:id="rId8"/>
    <p:sldId id="360" r:id="rId9"/>
    <p:sldId id="355" r:id="rId10"/>
    <p:sldId id="358" r:id="rId11"/>
    <p:sldId id="365" r:id="rId12"/>
    <p:sldId id="382" r:id="rId13"/>
    <p:sldId id="376" r:id="rId14"/>
    <p:sldId id="377" r:id="rId15"/>
    <p:sldId id="384" r:id="rId16"/>
    <p:sldId id="385" r:id="rId17"/>
    <p:sldId id="369" r:id="rId18"/>
    <p:sldId id="370" r:id="rId19"/>
    <p:sldId id="372" r:id="rId20"/>
    <p:sldId id="371" r:id="rId21"/>
    <p:sldId id="338" r:id="rId22"/>
    <p:sldId id="378" r:id="rId23"/>
    <p:sldId id="386" r:id="rId24"/>
  </p:sldIdLst>
  <p:sldSz cx="12192000" cy="6858000"/>
  <p:notesSz cx="9931400" cy="67945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ita Keisuke" initials="TK" lastIdx="6" clrIdx="0">
    <p:extLst>
      <p:ext uri="{19B8F6BF-5375-455C-9EA6-DF929625EA0E}">
        <p15:presenceInfo xmlns:p15="http://schemas.microsoft.com/office/powerpoint/2012/main" userId="8d12e6466b182a3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48E8"/>
    <a:srgbClr val="EE9F10"/>
    <a:srgbClr val="F15E0D"/>
    <a:srgbClr val="26262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82829" autoAdjust="0"/>
  </p:normalViewPr>
  <p:slideViewPr>
    <p:cSldViewPr snapToGrid="0">
      <p:cViewPr varScale="1">
        <p:scale>
          <a:sx n="105" d="100"/>
          <a:sy n="105" d="100"/>
        </p:scale>
        <p:origin x="822" y="102"/>
      </p:cViewPr>
      <p:guideLst/>
    </p:cSldViewPr>
  </p:slideViewPr>
  <p:notesTextViewPr>
    <p:cViewPr>
      <p:scale>
        <a:sx n="125" d="100"/>
        <a:sy n="125"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3607" cy="340905"/>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5625495" y="0"/>
            <a:ext cx="4303607" cy="340905"/>
          </a:xfrm>
          <a:prstGeom prst="rect">
            <a:avLst/>
          </a:prstGeom>
        </p:spPr>
        <p:txBody>
          <a:bodyPr vert="horz" lIns="91440" tIns="45720" rIns="91440" bIns="45720" rtlCol="0"/>
          <a:lstStyle>
            <a:lvl1pPr algn="r">
              <a:defRPr sz="1200"/>
            </a:lvl1pPr>
          </a:lstStyle>
          <a:p>
            <a:fld id="{979BC70C-EECF-4506-818B-2D83DA42501B}" type="datetime1">
              <a:rPr kumimoji="1" lang="ja-JP" altLang="en-US" smtClean="0">
                <a:latin typeface="Meiryo UI" panose="020B0604030504040204" pitchFamily="50" charset="-128"/>
                <a:ea typeface="Meiryo UI" panose="020B0604030504040204" pitchFamily="50" charset="-128"/>
              </a:rPr>
              <a:t>2023/2/8</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6453596"/>
            <a:ext cx="4303607" cy="340904"/>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5625495" y="6453596"/>
            <a:ext cx="4303607" cy="340904"/>
          </a:xfrm>
          <a:prstGeom prst="rect">
            <a:avLst/>
          </a:prstGeom>
        </p:spPr>
        <p:txBody>
          <a:bodyPr vert="horz" lIns="91440" tIns="45720" rIns="91440" bIns="45720" rtlCol="0" anchor="b"/>
          <a:lstStyle>
            <a:lvl1pPr algn="r">
              <a:defRPr sz="1200"/>
            </a:lvl1pPr>
          </a:lstStyle>
          <a:p>
            <a:fld id="{12FB47C2-5604-450F-8D93-5330C3CB557D}"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16591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303607" cy="340905"/>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5625495" y="0"/>
            <a:ext cx="4303607" cy="340905"/>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20A81859-D0AA-4DA7-8DF4-CBC9CC957017}" type="datetime1">
              <a:rPr kumimoji="1" lang="ja-JP" altLang="en-US" smtClean="0"/>
              <a:pPr/>
              <a:t>2023/2/8</a:t>
            </a:fld>
            <a:endParaRPr kumimoji="1" lang="ja-JP" altLang="en-US" dirty="0"/>
          </a:p>
        </p:txBody>
      </p:sp>
      <p:sp>
        <p:nvSpPr>
          <p:cNvPr id="4" name="スライド イメージ プレースホルダー 3"/>
          <p:cNvSpPr>
            <a:spLocks noGrp="1" noRot="1" noChangeAspect="1"/>
          </p:cNvSpPr>
          <p:nvPr>
            <p:ph type="sldImg" idx="2"/>
          </p:nvPr>
        </p:nvSpPr>
        <p:spPr>
          <a:xfrm>
            <a:off x="2927350" y="849313"/>
            <a:ext cx="4076700" cy="2293937"/>
          </a:xfrm>
          <a:prstGeom prst="rect">
            <a:avLst/>
          </a:prstGeom>
          <a:noFill/>
          <a:ln w="12700">
            <a:solidFill>
              <a:prstClr val="black"/>
            </a:solidFill>
          </a:ln>
        </p:spPr>
        <p:txBody>
          <a:bodyPr vert="horz" lIns="91440" tIns="45720" rIns="91440" bIns="45720" rtlCol="0" anchor="ctr"/>
          <a:lstStyle/>
          <a:p>
            <a:endParaRPr lang="ja-JP" altLang="en-US" noProof="0" dirty="0"/>
          </a:p>
        </p:txBody>
      </p:sp>
      <p:sp>
        <p:nvSpPr>
          <p:cNvPr id="5" name="ノート プレースホルダー 4"/>
          <p:cNvSpPr>
            <a:spLocks noGrp="1"/>
          </p:cNvSpPr>
          <p:nvPr>
            <p:ph type="body" sz="quarter" idx="3"/>
          </p:nvPr>
        </p:nvSpPr>
        <p:spPr>
          <a:xfrm>
            <a:off x="993140" y="3269853"/>
            <a:ext cx="7945120" cy="2675335"/>
          </a:xfrm>
          <a:prstGeom prst="rect">
            <a:avLst/>
          </a:prstGeom>
        </p:spPr>
        <p:txBody>
          <a:bodyPr vert="horz" lIns="91440" tIns="45720" rIns="91440" bIns="45720" rtlCol="0"/>
          <a:lstStyle/>
          <a:p>
            <a:pPr lvl="0"/>
            <a:r>
              <a:rPr kumimoji="1" lang="ja-JP" altLang="en-US" noProof="0" dirty="0"/>
              <a:t>マスター テキストの書式設定</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6" name="フッター プレースホルダー 5"/>
          <p:cNvSpPr>
            <a:spLocks noGrp="1"/>
          </p:cNvSpPr>
          <p:nvPr>
            <p:ph type="ftr" sz="quarter" idx="4"/>
          </p:nvPr>
        </p:nvSpPr>
        <p:spPr>
          <a:xfrm>
            <a:off x="0" y="6453596"/>
            <a:ext cx="4303607" cy="340904"/>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5625495" y="6453596"/>
            <a:ext cx="4303607" cy="340904"/>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D19E993C-14CB-4B6A-BBCD-01FE68CF94FD}" type="slidenum">
              <a:rPr kumimoji="1" lang="en-US" altLang="ja-JP" smtClean="0"/>
              <a:pPr/>
              <a:t>‹#›</a:t>
            </a:fld>
            <a:endParaRPr kumimoji="1" lang="ja-JP" altLang="en-US" dirty="0"/>
          </a:p>
        </p:txBody>
      </p:sp>
    </p:spTree>
    <p:extLst>
      <p:ext uri="{BB962C8B-B14F-4D97-AF65-F5344CB8AC3E}">
        <p14:creationId xmlns:p14="http://schemas.microsoft.com/office/powerpoint/2010/main" val="17724954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kumimoji="1"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a:t>
            </a:fld>
            <a:endParaRPr kumimoji="1" lang="ja-JP" altLang="en-US" dirty="0"/>
          </a:p>
        </p:txBody>
      </p:sp>
    </p:spTree>
    <p:extLst>
      <p:ext uri="{BB962C8B-B14F-4D97-AF65-F5344CB8AC3E}">
        <p14:creationId xmlns:p14="http://schemas.microsoft.com/office/powerpoint/2010/main" val="878903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effectLst/>
                <a:latin typeface="Courier New" panose="02070309020205020404" pitchFamily="49" charset="0"/>
              </a:rPr>
              <a:t>行動系列のアーカイブでは，強化学習の際に有用な行動系列をアーカイブします．</a:t>
            </a:r>
            <a:endParaRPr kumimoji="1" lang="en-US" altLang="ja-JP" sz="18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また，アーカイブした行動系列の各エージェントの衝突回数と非衝突回数を更新します．</a:t>
            </a:r>
            <a:endParaRPr kumimoji="1" lang="en-US" altLang="ja-JP" sz="1800" dirty="0"/>
          </a:p>
          <a:p>
            <a:endParaRPr kumimoji="1" lang="en-US" altLang="ja-JP" sz="1800" dirty="0"/>
          </a:p>
          <a:p>
            <a:r>
              <a:rPr kumimoji="1" lang="ja-JP" altLang="en-US" sz="1800" dirty="0"/>
              <a:t>左下の図の例では，黒のエキスパート行動と同じステップ数で到達している青の行動系列は有用でありアーカイブします，</a:t>
            </a:r>
            <a:endParaRPr kumimoji="1" lang="en-US" altLang="ja-JP" sz="1800" dirty="0"/>
          </a:p>
          <a:p>
            <a:r>
              <a:rPr kumimoji="1" lang="ja-JP" altLang="en-US" sz="1800" dirty="0"/>
              <a:t>エキスパート行動よりステップ数が多い赤の行動系列は有用でないため，アーカイブされません．</a:t>
            </a:r>
            <a:endParaRPr kumimoji="1" lang="en-US" altLang="ja-JP" sz="1800" dirty="0"/>
          </a:p>
          <a:p>
            <a:endParaRPr kumimoji="1" lang="en-US" altLang="ja-JP" sz="1800" dirty="0"/>
          </a:p>
          <a:p>
            <a:r>
              <a:rPr kumimoji="1" lang="ja-JP" altLang="en-US" sz="1800" dirty="0"/>
              <a:t>右下の図はあるエージェント</a:t>
            </a:r>
            <a:r>
              <a:rPr kumimoji="1" lang="en-US" altLang="ja-JP" sz="1800" dirty="0" err="1"/>
              <a:t>i</a:t>
            </a:r>
            <a:r>
              <a:rPr kumimoji="1" lang="ja-JP" altLang="en-US" sz="1800" dirty="0"/>
              <a:t>のアーカイブの例です．</a:t>
            </a:r>
            <a:endParaRPr kumimoji="1" lang="en-US" altLang="ja-JP" sz="1800" dirty="0"/>
          </a:p>
          <a:p>
            <a:r>
              <a:rPr kumimoji="1" lang="ja-JP" altLang="en-US" sz="1800" dirty="0"/>
              <a:t>エージェント</a:t>
            </a:r>
            <a:r>
              <a:rPr kumimoji="1" lang="en-US" altLang="ja-JP" sz="1800" dirty="0" err="1"/>
              <a:t>i</a:t>
            </a:r>
            <a:r>
              <a:rPr kumimoji="1" lang="ja-JP" altLang="en-US" sz="1800" dirty="0"/>
              <a:t>は行動系列をアーカイブし，それぞれの行動系列に各エージェントとの衝突回数と非衝突回数を記録します．</a:t>
            </a:r>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10</a:t>
            </a:fld>
            <a:endParaRPr kumimoji="1" lang="ja-JP" altLang="en-US" dirty="0"/>
          </a:p>
        </p:txBody>
      </p:sp>
    </p:spTree>
    <p:extLst>
      <p:ext uri="{BB962C8B-B14F-4D97-AF65-F5344CB8AC3E}">
        <p14:creationId xmlns:p14="http://schemas.microsoft.com/office/powerpoint/2010/main" val="335678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effectLst/>
                <a:latin typeface="Courier New" panose="02070309020205020404" pitchFamily="49" charset="0"/>
              </a:rPr>
              <a:t>関連度は，各エージェントの衝突回数の割合として計算します．</a:t>
            </a:r>
            <a:endParaRPr kumimoji="1" lang="en-US" altLang="ja-JP" sz="1800" dirty="0">
              <a:effectLst/>
              <a:latin typeface="Courier New" panose="02070309020205020404" pitchFamily="49" charset="0"/>
            </a:endParaRPr>
          </a:p>
          <a:p>
            <a:r>
              <a:rPr kumimoji="1" lang="ja-JP" altLang="en-US" sz="1800" dirty="0">
                <a:effectLst/>
                <a:latin typeface="Courier New" panose="02070309020205020404" pitchFamily="49" charset="0"/>
              </a:rPr>
              <a:t>衝突回数は強化学習により得られた方策に従って行動した際の各エージェントの衝突回数を用います．</a:t>
            </a:r>
            <a:endParaRPr kumimoji="1" lang="en-US" altLang="ja-JP" sz="1800" dirty="0">
              <a:effectLst/>
              <a:latin typeface="Courier New" panose="02070309020205020404" pitchFamily="49" charset="0"/>
            </a:endParaRPr>
          </a:p>
          <a:p>
            <a:r>
              <a:rPr kumimoji="1" lang="ja-JP" altLang="en-US" sz="1800" dirty="0">
                <a:effectLst/>
                <a:latin typeface="Courier New" panose="02070309020205020404" pitchFamily="49" charset="0"/>
              </a:rPr>
              <a:t>例えば，エージェント１との衝突回数がと</a:t>
            </a:r>
            <a:r>
              <a:rPr kumimoji="1" lang="en-US" altLang="ja-JP" sz="1800" dirty="0">
                <a:effectLst/>
                <a:latin typeface="Courier New" panose="02070309020205020404" pitchFamily="49" charset="0"/>
              </a:rPr>
              <a:t>10</a:t>
            </a:r>
            <a:r>
              <a:rPr kumimoji="1" lang="ja-JP" altLang="en-US" sz="1800" dirty="0">
                <a:effectLst/>
                <a:latin typeface="Courier New" panose="02070309020205020404" pitchFamily="49" charset="0"/>
              </a:rPr>
              <a:t>，エージェントＮでは</a:t>
            </a:r>
            <a:r>
              <a:rPr kumimoji="1" lang="en-US" altLang="ja-JP" sz="1800" dirty="0">
                <a:effectLst/>
                <a:latin typeface="Courier New" panose="02070309020205020404" pitchFamily="49" charset="0"/>
              </a:rPr>
              <a:t>80</a:t>
            </a:r>
            <a:r>
              <a:rPr kumimoji="1" lang="ja-JP" altLang="en-US" sz="1800" dirty="0">
                <a:effectLst/>
                <a:latin typeface="Courier New" panose="02070309020205020404" pitchFamily="49" charset="0"/>
              </a:rPr>
              <a:t>回であり，</a:t>
            </a:r>
            <a:endParaRPr kumimoji="1" lang="en-US" altLang="ja-JP" sz="1800" dirty="0">
              <a:effectLst/>
              <a:latin typeface="Courier New" panose="02070309020205020404" pitchFamily="49" charset="0"/>
            </a:endParaRPr>
          </a:p>
          <a:p>
            <a:r>
              <a:rPr kumimoji="1" lang="ja-JP" altLang="en-US" sz="1800" dirty="0">
                <a:effectLst/>
                <a:latin typeface="Courier New" panose="02070309020205020404" pitchFamily="49" charset="0"/>
              </a:rPr>
              <a:t>衝突回数の合計が</a:t>
            </a:r>
            <a:r>
              <a:rPr kumimoji="1" lang="en-US" altLang="ja-JP" sz="1800" dirty="0">
                <a:effectLst/>
                <a:latin typeface="Courier New" panose="02070309020205020404" pitchFamily="49" charset="0"/>
              </a:rPr>
              <a:t>200</a:t>
            </a:r>
            <a:r>
              <a:rPr kumimoji="1" lang="ja-JP" altLang="en-US" sz="1800" dirty="0">
                <a:effectLst/>
                <a:latin typeface="Courier New" panose="02070309020205020404" pitchFamily="49" charset="0"/>
              </a:rPr>
              <a:t>回である場合のエージェント</a:t>
            </a:r>
            <a:r>
              <a:rPr kumimoji="1" lang="en-US" altLang="ja-JP" sz="1800" dirty="0" err="1">
                <a:effectLst/>
                <a:latin typeface="Courier New" panose="02070309020205020404" pitchFamily="49" charset="0"/>
              </a:rPr>
              <a:t>i</a:t>
            </a:r>
            <a:r>
              <a:rPr kumimoji="1" lang="ja-JP" altLang="en-US" sz="1800" dirty="0">
                <a:effectLst/>
                <a:latin typeface="Courier New" panose="02070309020205020404" pitchFamily="49" charset="0"/>
              </a:rPr>
              <a:t>の各エージェントの関連度は，</a:t>
            </a:r>
            <a:endParaRPr kumimoji="1" lang="en-US" altLang="ja-JP" sz="1800" dirty="0">
              <a:effectLst/>
              <a:latin typeface="Courier New" panose="02070309020205020404" pitchFamily="49" charset="0"/>
            </a:endParaRPr>
          </a:p>
          <a:p>
            <a:r>
              <a:rPr kumimoji="1" lang="ja-JP" altLang="en-US" sz="1800" dirty="0">
                <a:effectLst/>
                <a:latin typeface="Courier New" panose="02070309020205020404" pitchFamily="49" charset="0"/>
              </a:rPr>
              <a:t>各エージェントの衝突回数を合計値である</a:t>
            </a:r>
            <a:r>
              <a:rPr kumimoji="1" lang="en-US" altLang="ja-JP" sz="1800" dirty="0">
                <a:effectLst/>
                <a:latin typeface="Courier New" panose="02070309020205020404" pitchFamily="49" charset="0"/>
              </a:rPr>
              <a:t>200</a:t>
            </a:r>
            <a:r>
              <a:rPr kumimoji="1" lang="ja-JP" altLang="en-US" sz="1800" dirty="0">
                <a:effectLst/>
                <a:latin typeface="Courier New" panose="02070309020205020404" pitchFamily="49" charset="0"/>
              </a:rPr>
              <a:t>で割った値です．</a:t>
            </a:r>
            <a:endParaRPr kumimoji="1" lang="en-US" altLang="ja-JP" sz="1800" dirty="0">
              <a:effectLst/>
              <a:latin typeface="Courier New" panose="02070309020205020404" pitchFamily="49" charset="0"/>
            </a:endParaRPr>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11</a:t>
            </a:fld>
            <a:endParaRPr kumimoji="1" lang="ja-JP" altLang="en-US" dirty="0"/>
          </a:p>
        </p:txBody>
      </p:sp>
    </p:spTree>
    <p:extLst>
      <p:ext uri="{BB962C8B-B14F-4D97-AF65-F5344CB8AC3E}">
        <p14:creationId xmlns:p14="http://schemas.microsoft.com/office/powerpoint/2010/main" val="125230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獲得した行動系列の評価方法は，各エージェントの非衝突率を関連度で重みづけした値で評価します．</a:t>
            </a:r>
            <a:endParaRPr kumimoji="1" lang="en-US" altLang="ja-JP" sz="1800" dirty="0"/>
          </a:p>
          <a:p>
            <a:r>
              <a:rPr kumimoji="1" lang="ja-JP" altLang="en-US" sz="1800" dirty="0"/>
              <a:t>右の図で説明すると，</a:t>
            </a:r>
            <a:endParaRPr kumimoji="1" lang="en-US" altLang="ja-JP" sz="1800" dirty="0"/>
          </a:p>
          <a:p>
            <a:r>
              <a:rPr kumimoji="1" lang="ja-JP" altLang="en-US" sz="1800" dirty="0"/>
              <a:t>アーカイブされたある行動系列ｋの衝突回数と，非衝突回数から各エージェントの非衝突率を求め，</a:t>
            </a:r>
            <a:endParaRPr kumimoji="1" lang="en-US" altLang="ja-JP" sz="1800" dirty="0"/>
          </a:p>
          <a:p>
            <a:r>
              <a:rPr kumimoji="1" lang="ja-JP" altLang="en-US" sz="1800" dirty="0"/>
              <a:t>それらの値を関連度で重みづけた値の合計が行動系列ｋの評価値です．</a:t>
            </a:r>
            <a:endParaRPr kumimoji="1" lang="en-US" altLang="ja-JP" sz="1800" dirty="0"/>
          </a:p>
          <a:p>
            <a:r>
              <a:rPr kumimoji="1" lang="ja-JP" altLang="en-US" sz="1800" dirty="0"/>
              <a:t>同様の評価をアーカイブしたすべての行動系列にします．</a:t>
            </a:r>
            <a:endParaRPr kumimoji="1" lang="en-US" altLang="ja-JP" sz="1800" dirty="0"/>
          </a:p>
          <a:p>
            <a:endParaRPr kumimoji="1" lang="en-US" altLang="ja-JP" sz="1800" dirty="0"/>
          </a:p>
          <a:p>
            <a:r>
              <a:rPr kumimoji="1" lang="ja-JP" altLang="en-US" sz="1800" dirty="0"/>
              <a:t>エキスパート行動の置換では，評価値が最大の行動系列をエキスパート行動と置換します．</a:t>
            </a:r>
            <a:endParaRPr kumimoji="1" lang="en-US" altLang="ja-JP" sz="1800" dirty="0"/>
          </a:p>
          <a:p>
            <a:endParaRPr kumimoji="1" lang="en-US" altLang="ja-JP" sz="1800" dirty="0"/>
          </a:p>
          <a:p>
            <a:r>
              <a:rPr kumimoji="1" lang="en-US" altLang="ja-JP" sz="1800" dirty="0"/>
              <a:t>3m14s</a:t>
            </a:r>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12</a:t>
            </a:fld>
            <a:endParaRPr kumimoji="1" lang="ja-JP" altLang="en-US" dirty="0"/>
          </a:p>
        </p:txBody>
      </p:sp>
    </p:spTree>
    <p:extLst>
      <p:ext uri="{BB962C8B-B14F-4D97-AF65-F5344CB8AC3E}">
        <p14:creationId xmlns:p14="http://schemas.microsoft.com/office/powerpoint/2010/main" val="3809828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ステップ１からステップ６を繰り返すことで，エキスパート行動を置換しつつ，最適な報酬関数を獲得します．</a:t>
            </a:r>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13</a:t>
            </a:fld>
            <a:endParaRPr kumimoji="1" lang="ja-JP" altLang="en-US" dirty="0"/>
          </a:p>
        </p:txBody>
      </p:sp>
    </p:spTree>
    <p:extLst>
      <p:ext uri="{BB962C8B-B14F-4D97-AF65-F5344CB8AC3E}">
        <p14:creationId xmlns:p14="http://schemas.microsoft.com/office/powerpoint/2010/main" val="75162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次に，実験について説明します．</a:t>
            </a:r>
            <a:endParaRPr kumimoji="1" lang="en-US" altLang="ja-JP" dirty="0"/>
          </a:p>
          <a:p>
            <a:r>
              <a:rPr kumimoji="1" lang="ja-JP" altLang="en-US" dirty="0"/>
              <a:t>実験の内容は，迷路問題を用いて，提案手法と従来手法の比較をしました．</a:t>
            </a:r>
            <a:endParaRPr kumimoji="1" lang="en-US" altLang="ja-JP" dirty="0"/>
          </a:p>
          <a:p>
            <a:r>
              <a:rPr kumimoji="1" lang="ja-JP" altLang="en-US" dirty="0"/>
              <a:t>提案手法はさきほど説明した</a:t>
            </a:r>
            <a:r>
              <a:rPr kumimoji="1" lang="en-US" altLang="ja-JP" dirty="0"/>
              <a:t>WTC-MAIRL</a:t>
            </a:r>
            <a:r>
              <a:rPr kumimoji="1" lang="ja-JP" altLang="en-US" dirty="0"/>
              <a:t>に加えて</a:t>
            </a:r>
            <a:r>
              <a:rPr kumimoji="1" lang="en-US" altLang="ja-JP" dirty="0"/>
              <a:t>TC-MAIRL</a:t>
            </a:r>
            <a:r>
              <a:rPr kumimoji="1" lang="ja-JP" altLang="en-US" dirty="0"/>
              <a:t>があります．</a:t>
            </a:r>
            <a:endParaRPr kumimoji="1" lang="en-US" altLang="ja-JP" dirty="0"/>
          </a:p>
          <a:p>
            <a:r>
              <a:rPr kumimoji="1" lang="en-US" altLang="ja-JP" dirty="0"/>
              <a:t>TC-MAIRL</a:t>
            </a:r>
            <a:r>
              <a:rPr kumimoji="1" lang="ja-JP" altLang="en-US" dirty="0"/>
              <a:t>は</a:t>
            </a:r>
            <a:r>
              <a:rPr kumimoji="1" lang="en-US" altLang="ja-JP" dirty="0"/>
              <a:t>WTC-MAIRL</a:t>
            </a:r>
            <a:r>
              <a:rPr kumimoji="1" lang="ja-JP" altLang="en-US" dirty="0"/>
              <a:t>の評価に重みづけを使用しない方法です．</a:t>
            </a:r>
            <a:endParaRPr kumimoji="1" lang="en-US" altLang="ja-JP" dirty="0"/>
          </a:p>
          <a:p>
            <a:r>
              <a:rPr kumimoji="1" lang="ja-JP" altLang="en-US" dirty="0"/>
              <a:t>評価基準は，全エージェントの平均ステップ数と，獲得したエキスパート行動や報酬関数が最適かどうかを見ます．</a:t>
            </a:r>
            <a:endParaRPr kumimoji="1" lang="en-US" altLang="ja-JP" dirty="0"/>
          </a:p>
          <a:p>
            <a:r>
              <a:rPr kumimoji="1" lang="ja-JP" altLang="en-US" dirty="0"/>
              <a:t>実験は６</a:t>
            </a:r>
            <a:r>
              <a:rPr kumimoji="1" lang="en-US" altLang="ja-JP" dirty="0"/>
              <a:t>×</a:t>
            </a:r>
            <a:r>
              <a:rPr kumimoji="1" lang="ja-JP" altLang="en-US" dirty="0"/>
              <a:t>６の格子状の盤に１７体のエージェントが存在する密な環境で行いました．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エージェントは上下左右に動くことができ，</a:t>
            </a:r>
            <a:endParaRPr kumimoji="1" lang="en-US" altLang="ja-JP" dirty="0"/>
          </a:p>
          <a:p>
            <a:r>
              <a:rPr kumimoji="1" lang="ja-JP" altLang="en-US" dirty="0"/>
              <a:t>各エージェントは中心マスと対称の位置にあるゴールに向かいます．</a:t>
            </a:r>
            <a:endParaRPr kumimoji="1" lang="en-US" altLang="ja-JP" dirty="0"/>
          </a:p>
          <a:p>
            <a:r>
              <a:rPr kumimoji="1" lang="ja-JP" altLang="en-US" sz="1200" dirty="0">
                <a:effectLst/>
                <a:latin typeface="Courier New" panose="02070309020205020404" pitchFamily="49" charset="0"/>
              </a:rPr>
              <a:t>オレンジ色は時計回り，青色は反時計回りのエキスパート行動を与えます．</a:t>
            </a:r>
            <a:endParaRPr kumimoji="1" lang="en-US" altLang="ja-JP" sz="1200" dirty="0">
              <a:effectLst/>
              <a:latin typeface="Courier New" panose="02070309020205020404" pitchFamily="49" charset="0"/>
            </a:endParaRPr>
          </a:p>
          <a:p>
            <a:r>
              <a:rPr kumimoji="1" lang="ja-JP" altLang="en-US" sz="1200" dirty="0">
                <a:effectLst/>
                <a:latin typeface="Courier New" panose="02070309020205020404" pitchFamily="49" charset="0"/>
              </a:rPr>
              <a:t>黒色のエージェントは右と下を交互に動くエキスパート行動を与えます．</a:t>
            </a:r>
            <a:endParaRPr kumimoji="1" lang="en-US" altLang="ja-JP" sz="1200" dirty="0">
              <a:effectLst/>
              <a:latin typeface="Courier New" panose="02070309020205020404" pitchFamily="49" charset="0"/>
            </a:endParaRPr>
          </a:p>
          <a:p>
            <a:r>
              <a:rPr lang="ja-JP" altLang="en-US" sz="1200" dirty="0">
                <a:effectLst/>
                <a:latin typeface="Courier New" panose="02070309020205020404" pitchFamily="49" charset="0"/>
              </a:rPr>
              <a:t>そのため，初めに与えられたエキスパートは，すべてのエージェントが衝突する非最適なエキスパート行動となります．</a:t>
            </a:r>
            <a:endParaRPr lang="en-US" altLang="ja-JP" sz="12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effectLst/>
                <a:latin typeface="Courier New" panose="02070309020205020404" pitchFamily="49" charset="0"/>
              </a:rPr>
              <a:t>この迷路問題では，内側のエージェントと外側のエージェントがそれぞれ同一方向になり，</a:t>
            </a:r>
            <a:endParaRPr lang="en-US" altLang="ja-JP" sz="12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effectLst/>
                <a:latin typeface="Courier New" panose="02070309020205020404" pitchFamily="49" charset="0"/>
              </a:rPr>
              <a:t>黒色エージェントが端を通ることで，すべてのエージェントが衝突せず，ゴールに到達することができます</a:t>
            </a:r>
            <a:endParaRPr lang="en-US" altLang="ja-JP" sz="12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effectLst/>
                <a:latin typeface="Courier New" panose="02070309020205020404" pitchFamily="49" charset="0"/>
              </a:rPr>
              <a:t>4m37s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effectLst/>
                <a:latin typeface="Courier New" panose="02070309020205020404" pitchFamily="49" charset="0"/>
              </a:rPr>
              <a:t>4m7s</a:t>
            </a:r>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14</a:t>
            </a:fld>
            <a:endParaRPr kumimoji="1" lang="ja-JP" altLang="en-US" dirty="0"/>
          </a:p>
        </p:txBody>
      </p:sp>
    </p:spTree>
    <p:extLst>
      <p:ext uri="{BB962C8B-B14F-4D97-AF65-F5344CB8AC3E}">
        <p14:creationId xmlns:p14="http://schemas.microsoft.com/office/powerpoint/2010/main" val="1666486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こちらは，全エージェントの平均ステップ数の結果です．</a:t>
            </a:r>
            <a:endParaRPr kumimoji="1" lang="en-US" altLang="ja-JP" dirty="0"/>
          </a:p>
          <a:p>
            <a:r>
              <a:rPr kumimoji="1" lang="ja-JP" altLang="en-US" dirty="0"/>
              <a:t>青がＭ</a:t>
            </a:r>
            <a:r>
              <a:rPr kumimoji="1" lang="en-US" altLang="ja-JP" dirty="0" err="1"/>
              <a:t>axEntIRL</a:t>
            </a:r>
            <a:r>
              <a:rPr kumimoji="1" lang="ja-JP" altLang="en-US" dirty="0"/>
              <a:t>，オレンジが</a:t>
            </a:r>
            <a:r>
              <a:rPr kumimoji="1" lang="en-US" altLang="ja-JP" dirty="0"/>
              <a:t>TC-MAIRL</a:t>
            </a:r>
            <a:r>
              <a:rPr kumimoji="1" lang="ja-JP" altLang="en-US" dirty="0"/>
              <a:t>，緑が</a:t>
            </a:r>
            <a:r>
              <a:rPr kumimoji="1" lang="en-US" altLang="ja-JP" dirty="0"/>
              <a:t>WTC-MAIRL</a:t>
            </a:r>
            <a:r>
              <a:rPr kumimoji="1" lang="ja-JP" altLang="en-US" dirty="0"/>
              <a:t>です．</a:t>
            </a:r>
            <a:endParaRPr kumimoji="1" lang="en-US" altLang="ja-JP" dirty="0"/>
          </a:p>
          <a:p>
            <a:r>
              <a:rPr kumimoji="1" lang="ja-JP" altLang="en-US" dirty="0"/>
              <a:t>従来手法に比べ，提案手法はステップ数が減少しています．</a:t>
            </a:r>
            <a:endParaRPr kumimoji="1" lang="en-US" altLang="ja-JP" dirty="0"/>
          </a:p>
          <a:p>
            <a:r>
              <a:rPr kumimoji="1" lang="ja-JP" altLang="en-US" dirty="0"/>
              <a:t>収束速度は，</a:t>
            </a:r>
            <a:r>
              <a:rPr kumimoji="1" lang="en-US" altLang="ja-JP" dirty="0"/>
              <a:t>WTC-MAIRL</a:t>
            </a:r>
            <a:r>
              <a:rPr kumimoji="1" lang="ja-JP" altLang="en-US" dirty="0"/>
              <a:t>が速いです．</a:t>
            </a:r>
            <a:endParaRPr kumimoji="1" lang="en-US" altLang="ja-JP" dirty="0"/>
          </a:p>
          <a:p>
            <a:r>
              <a:rPr kumimoji="1" lang="ja-JP" altLang="en-US" dirty="0"/>
              <a:t>また，標準偏差の結果を見ると，</a:t>
            </a:r>
            <a:r>
              <a:rPr kumimoji="1" lang="en-US" altLang="ja-JP" dirty="0"/>
              <a:t>TC-MAIRL</a:t>
            </a:r>
            <a:r>
              <a:rPr kumimoji="1" lang="ja-JP" altLang="en-US" dirty="0"/>
              <a:t>が</a:t>
            </a:r>
            <a:r>
              <a:rPr kumimoji="1" lang="en-US" altLang="ja-JP" dirty="0"/>
              <a:t>2.79</a:t>
            </a:r>
            <a:r>
              <a:rPr kumimoji="1" lang="ja-JP" altLang="en-US" dirty="0"/>
              <a:t>であるのに対し，</a:t>
            </a:r>
            <a:endParaRPr kumimoji="1" lang="en-US" altLang="ja-JP" dirty="0"/>
          </a:p>
          <a:p>
            <a:r>
              <a:rPr kumimoji="1" lang="en-US" altLang="ja-JP" dirty="0"/>
              <a:t>WTC-MAIRL</a:t>
            </a:r>
            <a:r>
              <a:rPr kumimoji="1" lang="ja-JP" altLang="en-US" dirty="0"/>
              <a:t>は</a:t>
            </a:r>
            <a:r>
              <a:rPr kumimoji="1" lang="en-US" altLang="ja-JP" dirty="0"/>
              <a:t>1.87</a:t>
            </a:r>
            <a:r>
              <a:rPr kumimoji="1" lang="ja-JP" altLang="en-US" dirty="0"/>
              <a:t>であり学習が安定しています．</a:t>
            </a:r>
            <a:endParaRPr kumimoji="1" lang="en-US" altLang="ja-JP" dirty="0"/>
          </a:p>
          <a:p>
            <a:r>
              <a:rPr kumimoji="1" lang="ja-JP" altLang="en-US" dirty="0"/>
              <a:t>従って，重みづけ評価により行動系列を正しく評価可能であることがわかります．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15</a:t>
            </a:fld>
            <a:endParaRPr kumimoji="1" lang="ja-JP" altLang="en-US" dirty="0"/>
          </a:p>
        </p:txBody>
      </p:sp>
    </p:spTree>
    <p:extLst>
      <p:ext uri="{BB962C8B-B14F-4D97-AF65-F5344CB8AC3E}">
        <p14:creationId xmlns:p14="http://schemas.microsoft.com/office/powerpoint/2010/main" val="164846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WTC-MAIRL</a:t>
            </a:r>
            <a:r>
              <a:rPr kumimoji="1" lang="ja-JP" altLang="en-US" dirty="0"/>
              <a:t>が獲得したエキスパート行動です．</a:t>
            </a:r>
            <a:endParaRPr kumimoji="1" lang="en-US" altLang="ja-JP" dirty="0"/>
          </a:p>
          <a:p>
            <a:r>
              <a:rPr kumimoji="1" lang="ja-JP" altLang="en-US" dirty="0"/>
              <a:t>赤色は時計回り，青色は反時計回りを表します．</a:t>
            </a:r>
            <a:endParaRPr kumimoji="1" lang="en-US" altLang="ja-JP" dirty="0"/>
          </a:p>
          <a:p>
            <a:r>
              <a:rPr kumimoji="1" lang="ja-JP" altLang="en-US" dirty="0"/>
              <a:t>獲得したエキスパート行動はどのエージェントとも衝突しないため最適です．</a:t>
            </a:r>
            <a:endParaRPr kumimoji="1" lang="en-US" altLang="ja-JP" dirty="0"/>
          </a:p>
          <a:p>
            <a:r>
              <a:rPr kumimoji="1" lang="ja-JP" altLang="en-US" dirty="0"/>
              <a:t>そのため，提案手法では最適なエキスパート行動への置換が可能であることがわかりました．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16</a:t>
            </a:fld>
            <a:endParaRPr kumimoji="1" lang="ja-JP" altLang="en-US" dirty="0"/>
          </a:p>
        </p:txBody>
      </p:sp>
    </p:spTree>
    <p:extLst>
      <p:ext uri="{BB962C8B-B14F-4D97-AF65-F5344CB8AC3E}">
        <p14:creationId xmlns:p14="http://schemas.microsoft.com/office/powerpoint/2010/main" val="39447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a:t>WTC-MAIRL</a:t>
            </a:r>
            <a:r>
              <a:rPr kumimoji="1" lang="ja-JP" altLang="en-US" dirty="0"/>
              <a:t>が獲得した報酬関数です．</a:t>
            </a:r>
            <a:endParaRPr kumimoji="1" lang="en-US" altLang="ja-JP" dirty="0"/>
          </a:p>
          <a:p>
            <a:r>
              <a:rPr kumimoji="1" lang="ja-JP" altLang="en-US" dirty="0"/>
              <a:t>色の濃さは報酬値の高さを表します．</a:t>
            </a:r>
            <a:endParaRPr kumimoji="1" lang="en-US" altLang="ja-JP" dirty="0"/>
          </a:p>
          <a:p>
            <a:r>
              <a:rPr kumimoji="1" lang="ja-JP" altLang="en-US" dirty="0"/>
              <a:t>青枠はスタート地点，赤枠はゴール地点，緑枠は報酬を最大化する行動です．</a:t>
            </a:r>
            <a:endParaRPr kumimoji="1" lang="en-US" altLang="ja-JP" dirty="0"/>
          </a:p>
          <a:p>
            <a:r>
              <a:rPr kumimoji="1" lang="ja-JP" altLang="en-US" dirty="0"/>
              <a:t>すべてのエージェントが報酬を最大化する行動をした場合，衝突しないため，</a:t>
            </a:r>
            <a:endParaRPr kumimoji="1" lang="en-US" altLang="ja-JP" dirty="0"/>
          </a:p>
          <a:p>
            <a:r>
              <a:rPr kumimoji="1" lang="ja-JP" altLang="en-US" dirty="0"/>
              <a:t>最適な報酬関数の獲得に成功できています．</a:t>
            </a:r>
            <a:endParaRPr kumimoji="1" lang="en-US" altLang="ja-JP" dirty="0"/>
          </a:p>
          <a:p>
            <a:endParaRPr kumimoji="1" lang="en-US" altLang="ja-JP" dirty="0"/>
          </a:p>
          <a:p>
            <a:r>
              <a:rPr kumimoji="1" lang="en-US" altLang="ja-JP" dirty="0"/>
              <a:t>5m28s</a:t>
            </a:r>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17</a:t>
            </a:fld>
            <a:endParaRPr kumimoji="1" lang="ja-JP" altLang="en-US" dirty="0"/>
          </a:p>
        </p:txBody>
      </p:sp>
    </p:spTree>
    <p:extLst>
      <p:ext uri="{BB962C8B-B14F-4D97-AF65-F5344CB8AC3E}">
        <p14:creationId xmlns:p14="http://schemas.microsoft.com/office/powerpoint/2010/main" val="26358017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latin typeface="Courier New" panose="02070309020205020404" pitchFamily="49" charset="0"/>
              </a:rPr>
              <a:t>まとめです．</a:t>
            </a:r>
            <a:endParaRPr lang="en-US" altLang="ja-JP" sz="1200" dirty="0">
              <a:latin typeface="Courier New" panose="02070309020205020404" pitchFamily="49" charset="0"/>
            </a:endParaRPr>
          </a:p>
          <a:p>
            <a:r>
              <a:rPr lang="ja-JP" altLang="en-US" sz="1200" dirty="0">
                <a:latin typeface="Courier New" panose="02070309020205020404" pitchFamily="49" charset="0"/>
              </a:rPr>
              <a:t>非最適な</a:t>
            </a:r>
            <a:r>
              <a:rPr lang="ja-JP" altLang="en-US" sz="1200" dirty="0">
                <a:effectLst/>
                <a:latin typeface="Courier New" panose="02070309020205020404" pitchFamily="49" charset="0"/>
              </a:rPr>
              <a:t>エキスパート行動から協調するエキスパート行動の生成を目的とし，</a:t>
            </a:r>
            <a:r>
              <a:rPr kumimoji="1" lang="ja-JP" altLang="en-US" sz="1200" dirty="0">
                <a:latin typeface="+mn-ea"/>
              </a:rPr>
              <a:t>二個体間の関係に着目して重みづけ評価する</a:t>
            </a:r>
            <a:r>
              <a:rPr kumimoji="1" lang="en-US" altLang="ja-JP" sz="1200" dirty="0">
                <a:latin typeface="+mn-ea"/>
              </a:rPr>
              <a:t>W</a:t>
            </a:r>
            <a:r>
              <a:rPr kumimoji="1" lang="en-US" altLang="ja-JP" sz="1200" dirty="0"/>
              <a:t>TC-MAIRL</a:t>
            </a:r>
            <a:r>
              <a:rPr kumimoji="1" lang="ja-JP" altLang="en-US" sz="1200" dirty="0"/>
              <a:t>を提案しました．</a:t>
            </a:r>
            <a:endParaRPr kumimoji="1" lang="en-US" altLang="ja-JP" sz="1200" dirty="0"/>
          </a:p>
          <a:p>
            <a:r>
              <a:rPr kumimoji="1" lang="ja-JP" altLang="en-US" sz="1200" dirty="0"/>
              <a:t>実験結果から</a:t>
            </a:r>
            <a:r>
              <a:rPr lang="ja-JP" altLang="en-US" sz="1200" dirty="0">
                <a:latin typeface="Courier New" panose="02070309020205020404" pitchFamily="49" charset="0"/>
              </a:rPr>
              <a:t>協調しない</a:t>
            </a:r>
            <a:r>
              <a:rPr lang="ja-JP" altLang="en-US" sz="1200" dirty="0">
                <a:effectLst/>
                <a:latin typeface="Courier New" panose="02070309020205020404" pitchFamily="49" charset="0"/>
              </a:rPr>
              <a:t>エキスパート行動を与えた場合でも，協調する最適な行動を導く報酬関数が推定可能であることを示しました</a:t>
            </a:r>
            <a:r>
              <a:rPr kumimoji="1" lang="ja-JP" altLang="en-US" sz="1200" dirty="0"/>
              <a:t>．</a:t>
            </a:r>
            <a:endParaRPr kumimoji="1" lang="en-US" altLang="ja-JP" sz="1200" dirty="0"/>
          </a:p>
          <a:p>
            <a:r>
              <a:rPr kumimoji="1" lang="ja-JP" altLang="en-US" sz="1200" dirty="0"/>
              <a:t>今後の課題は以下の通りです．</a:t>
            </a:r>
            <a:endParaRPr kumimoji="1" lang="en-US" altLang="ja-JP" sz="1200" dirty="0"/>
          </a:p>
          <a:p>
            <a:endParaRPr kumimoji="1" lang="en-US" altLang="ja-JP" sz="1200" dirty="0"/>
          </a:p>
          <a:p>
            <a:r>
              <a:rPr kumimoji="1" lang="en-US" altLang="ja-JP" sz="1200" dirty="0"/>
              <a:t>5m53s</a:t>
            </a:r>
            <a:endParaRPr kumimoji="1" lang="ja-JP" altLang="en-US"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18</a:t>
            </a:fld>
            <a:endParaRPr kumimoji="1" lang="ja-JP" altLang="en-US" dirty="0"/>
          </a:p>
        </p:txBody>
      </p:sp>
    </p:spTree>
    <p:extLst>
      <p:ext uri="{BB962C8B-B14F-4D97-AF65-F5344CB8AC3E}">
        <p14:creationId xmlns:p14="http://schemas.microsoft.com/office/powerpoint/2010/main" val="1325877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19</a:t>
            </a:fld>
            <a:endParaRPr kumimoji="1" lang="ja-JP" altLang="en-US" dirty="0"/>
          </a:p>
        </p:txBody>
      </p:sp>
    </p:spTree>
    <p:extLst>
      <p:ext uri="{BB962C8B-B14F-4D97-AF65-F5344CB8AC3E}">
        <p14:creationId xmlns:p14="http://schemas.microsoft.com/office/powerpoint/2010/main" val="178384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はじめに，強化学習とは，エージェントが環境内で試行錯誤を繰り返し，各状態に配置された報酬の合計が，最大となるような行動ルールを獲得する手法です．</a:t>
            </a:r>
            <a:endParaRPr kumimoji="1" lang="en-US" altLang="ja-JP" dirty="0"/>
          </a:p>
          <a:p>
            <a:r>
              <a:rPr kumimoji="1" lang="ja-JP" altLang="en-US" dirty="0"/>
              <a:t>最適な報酬設計は，複雑な環境になるほど難しくなります．</a:t>
            </a:r>
            <a:endParaRPr kumimoji="1" lang="en-US" altLang="ja-JP" dirty="0"/>
          </a:p>
          <a:p>
            <a:r>
              <a:rPr kumimoji="1" lang="ja-JP" altLang="en-US" dirty="0"/>
              <a:t>この問題に対して，有効な手法として逆強化学習があります．</a:t>
            </a:r>
            <a:endParaRPr kumimoji="1" lang="en-US" altLang="ja-JP" dirty="0"/>
          </a:p>
          <a:p>
            <a:r>
              <a:rPr kumimoji="1" lang="ja-JP" altLang="en-US" dirty="0"/>
              <a:t>逆強化学習はエキスパートと呼ばれる最適な行動ルールを持つエージェントから，その行動ルールの背景にある報酬を推定する手法です．</a:t>
            </a:r>
            <a:endParaRPr kumimoji="1" lang="en-US" altLang="ja-JP" dirty="0"/>
          </a:p>
          <a:p>
            <a:r>
              <a:rPr kumimoji="1" lang="ja-JP" altLang="en-US" dirty="0"/>
              <a:t>マルチエージェント環境における逆強化学習の問題として，最適なエキスパート行動を事前に用意する必要がありますが，</a:t>
            </a:r>
            <a:endParaRPr kumimoji="1" lang="en-US" altLang="ja-JP" dirty="0"/>
          </a:p>
          <a:p>
            <a:r>
              <a:rPr kumimoji="1" lang="ja-JP" altLang="en-US" dirty="0"/>
              <a:t>環境の複雑化に伴い，最適なエキスパート行動を獲得することが困難となることが挙げられます．</a:t>
            </a:r>
            <a:endParaRPr kumimoji="1" lang="en-US" altLang="ja-JP" dirty="0"/>
          </a:p>
          <a:p>
            <a:r>
              <a:rPr kumimoji="1" lang="ja-JP" altLang="en-US" dirty="0"/>
              <a:t>そこで，本研究では，</a:t>
            </a:r>
            <a:r>
              <a:rPr kumimoji="1" lang="ja-JP" altLang="en-US" sz="1200" dirty="0"/>
              <a:t>衝突を考慮</a:t>
            </a:r>
            <a:r>
              <a:rPr lang="ja-JP" altLang="en-US" sz="1200" dirty="0"/>
              <a:t>していない</a:t>
            </a:r>
            <a:r>
              <a:rPr lang="ja-JP" altLang="en-US" sz="1200" b="1" dirty="0"/>
              <a:t>非最適なエキスパート行動</a:t>
            </a:r>
            <a:r>
              <a:rPr lang="ja-JP" altLang="en-US" sz="1200" dirty="0"/>
              <a:t>から、衝突回避行動を導く報酬関数の獲得を目的とします．</a:t>
            </a:r>
            <a:endParaRPr lang="en-US" altLang="ja-JP" sz="1200" dirty="0"/>
          </a:p>
          <a:p>
            <a:r>
              <a:rPr kumimoji="1" lang="en-US" altLang="ja-JP" sz="1200" dirty="0"/>
              <a:t>53s</a:t>
            </a:r>
            <a:endParaRPr lang="en-US" altLang="ja-JP" sz="12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2</a:t>
            </a:fld>
            <a:endParaRPr kumimoji="1" lang="ja-JP" altLang="en-US" dirty="0"/>
          </a:p>
        </p:txBody>
      </p:sp>
    </p:spTree>
    <p:extLst>
      <p:ext uri="{BB962C8B-B14F-4D97-AF65-F5344CB8AC3E}">
        <p14:creationId xmlns:p14="http://schemas.microsoft.com/office/powerpoint/2010/main" val="3746464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20</a:t>
            </a:fld>
            <a:endParaRPr kumimoji="1" lang="ja-JP" altLang="en-US" dirty="0"/>
          </a:p>
        </p:txBody>
      </p:sp>
    </p:spTree>
    <p:extLst>
      <p:ext uri="{BB962C8B-B14F-4D97-AF65-F5344CB8AC3E}">
        <p14:creationId xmlns:p14="http://schemas.microsoft.com/office/powerpoint/2010/main" val="2103245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　次に，逆強化学習の代表的な手法である，最大エントロピー逆強化学習について説明します．</a:t>
            </a:r>
            <a:endParaRPr kumimoji="1" lang="en-US" altLang="ja-JP" sz="1800" dirty="0"/>
          </a:p>
          <a:p>
            <a:r>
              <a:rPr kumimoji="1" lang="ja-JP" altLang="en-US" sz="1800" dirty="0"/>
              <a:t>最大エントロピー逆強化学習は大きく</a:t>
            </a:r>
            <a:r>
              <a:rPr kumimoji="1" lang="en-US" altLang="ja-JP" sz="1800" dirty="0"/>
              <a:t>3</a:t>
            </a:r>
            <a:r>
              <a:rPr kumimoji="1" lang="ja-JP" altLang="en-US" sz="1800" dirty="0"/>
              <a:t>つのステップに分かれます．</a:t>
            </a:r>
            <a:endParaRPr kumimoji="1" lang="en-US" altLang="ja-JP" sz="1800" dirty="0"/>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3</a:t>
            </a:fld>
            <a:endParaRPr kumimoji="1" lang="ja-JP" altLang="en-US" dirty="0"/>
          </a:p>
        </p:txBody>
      </p:sp>
    </p:spTree>
    <p:extLst>
      <p:ext uri="{BB962C8B-B14F-4D97-AF65-F5344CB8AC3E}">
        <p14:creationId xmlns:p14="http://schemas.microsoft.com/office/powerpoint/2010/main" val="3626895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はじめに，事前準備として，エージェントは与えられたエキスパートの各状態に到達する頻度を計算します．</a:t>
            </a:r>
            <a:endParaRPr kumimoji="1" lang="en-US" altLang="ja-JP" sz="1800" dirty="0"/>
          </a:p>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4</a:t>
            </a:fld>
            <a:endParaRPr kumimoji="1" lang="ja-JP" altLang="en-US" dirty="0"/>
          </a:p>
        </p:txBody>
      </p:sp>
    </p:spTree>
    <p:extLst>
      <p:ext uri="{BB962C8B-B14F-4D97-AF65-F5344CB8AC3E}">
        <p14:creationId xmlns:p14="http://schemas.microsoft.com/office/powerpoint/2010/main" val="25859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ステップ１では強化学習を行い，各状態で取る行動の確率である方策を求めます．</a:t>
            </a:r>
            <a:endParaRPr kumimoji="1" lang="en-US" altLang="ja-JP" sz="1800" dirty="0"/>
          </a:p>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5</a:t>
            </a:fld>
            <a:endParaRPr kumimoji="1" lang="ja-JP" altLang="en-US" dirty="0"/>
          </a:p>
        </p:txBody>
      </p:sp>
    </p:spTree>
    <p:extLst>
      <p:ext uri="{BB962C8B-B14F-4D97-AF65-F5344CB8AC3E}">
        <p14:creationId xmlns:p14="http://schemas.microsoft.com/office/powerpoint/2010/main" val="1900786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ステップ２では求めた方策から各状態に到達する頻度を計算します．</a:t>
            </a:r>
            <a:endParaRPr kumimoji="1" lang="en-US" altLang="ja-JP" sz="1800" dirty="0"/>
          </a:p>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6</a:t>
            </a:fld>
            <a:endParaRPr kumimoji="1" lang="ja-JP" altLang="en-US" dirty="0"/>
          </a:p>
        </p:txBody>
      </p:sp>
    </p:spTree>
    <p:extLst>
      <p:ext uri="{BB962C8B-B14F-4D97-AF65-F5344CB8AC3E}">
        <p14:creationId xmlns:p14="http://schemas.microsoft.com/office/powerpoint/2010/main" val="292944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800" dirty="0"/>
              <a:t>ステップ３ではエキスパートが各状態に到達する頻度と，エージェントが各状態に到達する頻度を比較し，エキスパート行動に近づくように勾配を求め，報酬関数のパラメータを更新します．</a:t>
            </a:r>
            <a:endParaRPr kumimoji="1" lang="en-US" altLang="ja-JP" sz="1800" dirty="0"/>
          </a:p>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7</a:t>
            </a:fld>
            <a:endParaRPr kumimoji="1" lang="ja-JP" altLang="en-US" dirty="0"/>
          </a:p>
        </p:txBody>
      </p:sp>
    </p:spTree>
    <p:extLst>
      <p:ext uri="{BB962C8B-B14F-4D97-AF65-F5344CB8AC3E}">
        <p14:creationId xmlns:p14="http://schemas.microsoft.com/office/powerpoint/2010/main" val="384746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ステップ１からステップ３を繰り返すことで，エキスパートを再現するような報酬を推定します．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従来手法ではエキスパート行動が最適でなければ，最適でない行動を導く報酬関数を学習してしまいます．</a:t>
            </a: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1m45s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いきなり学習できない発言</a:t>
            </a:r>
            <a:endParaRPr kumimoji="1" lang="en-US" altLang="ja-JP" sz="1800" dirty="0"/>
          </a:p>
          <a:p>
            <a:endParaRPr lang="en-US" altLang="ja-JP" sz="1800" dirty="0">
              <a:effectLst/>
              <a:latin typeface="Courier New" panose="02070309020205020404" pitchFamily="49" charset="0"/>
            </a:endParaRPr>
          </a:p>
          <a:p>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8</a:t>
            </a:fld>
            <a:endParaRPr kumimoji="1" lang="ja-JP" altLang="en-US" dirty="0"/>
          </a:p>
        </p:txBody>
      </p:sp>
    </p:spTree>
    <p:extLst>
      <p:ext uri="{BB962C8B-B14F-4D97-AF65-F5344CB8AC3E}">
        <p14:creationId xmlns:p14="http://schemas.microsoft.com/office/powerpoint/2010/main" val="270472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800" dirty="0">
                <a:effectLst/>
                <a:latin typeface="Courier New" panose="02070309020205020404" pitchFamily="49" charset="0"/>
              </a:rPr>
              <a:t>そこで，非最適なエキスパート行動に対応する，</a:t>
            </a:r>
            <a:endParaRPr lang="en-US" altLang="ja-JP" sz="1800" dirty="0">
              <a:effectLst/>
              <a:latin typeface="Courier New" panose="02070309020205020404" pitchFamily="49" charset="0"/>
            </a:endParaRPr>
          </a:p>
          <a:p>
            <a:r>
              <a:rPr lang="en-US" altLang="ja-JP" sz="1800" dirty="0">
                <a:effectLst/>
                <a:latin typeface="Courier New" panose="02070309020205020404" pitchFamily="49" charset="0"/>
              </a:rPr>
              <a:t>Weighted Two-individuals Cooperative MAIRL</a:t>
            </a:r>
            <a:r>
              <a:rPr lang="ja-JP" altLang="en-US" sz="1800" dirty="0">
                <a:effectLst/>
                <a:latin typeface="Courier New" panose="02070309020205020404" pitchFamily="49" charset="0"/>
              </a:rPr>
              <a:t>　を提案します．</a:t>
            </a:r>
            <a:endParaRPr lang="en-US" altLang="ja-JP" sz="1800" dirty="0">
              <a:effectLst/>
              <a:latin typeface="Courier New" panose="02070309020205020404" pitchFamily="49" charset="0"/>
            </a:endParaRPr>
          </a:p>
          <a:p>
            <a:r>
              <a:rPr lang="en-US" altLang="ja-JP" sz="1800" dirty="0">
                <a:effectLst/>
                <a:latin typeface="Courier New" panose="02070309020205020404" pitchFamily="49" charset="0"/>
              </a:rPr>
              <a:t>WTC-MAIRL</a:t>
            </a:r>
            <a:r>
              <a:rPr lang="ja-JP" altLang="en-US" sz="1800" dirty="0">
                <a:effectLst/>
                <a:latin typeface="Courier New" panose="02070309020205020404" pitchFamily="49" charset="0"/>
              </a:rPr>
              <a:t>では従来手法に，</a:t>
            </a:r>
            <a:endParaRPr lang="en-US" altLang="ja-JP" sz="1800" dirty="0">
              <a:effectLst/>
              <a:latin typeface="Courier New" panose="02070309020205020404" pitchFamily="49" charset="0"/>
            </a:endParaRPr>
          </a:p>
          <a:p>
            <a:r>
              <a:rPr kumimoji="1" lang="en-US" altLang="ja-JP" sz="1800" dirty="0"/>
              <a:t>…</a:t>
            </a:r>
            <a:r>
              <a:rPr kumimoji="1" lang="ja-JP" altLang="en-US" sz="1800" dirty="0"/>
              <a:t>の４つの操作が追加することで，</a:t>
            </a:r>
            <a:endParaRPr kumimoji="1" lang="en-US" altLang="ja-JP" sz="1800" dirty="0"/>
          </a:p>
          <a:p>
            <a:r>
              <a:rPr kumimoji="1" lang="ja-JP" altLang="en-US" sz="1800" dirty="0"/>
              <a:t>衝突か非行動を導く報酬関数の獲得をする</a:t>
            </a:r>
            <a:endParaRPr kumimoji="1" lang="en-US" altLang="ja-JP" sz="1800" dirty="0"/>
          </a:p>
        </p:txBody>
      </p:sp>
      <p:sp>
        <p:nvSpPr>
          <p:cNvPr id="4" name="スライド番号プレースホルダー 3"/>
          <p:cNvSpPr>
            <a:spLocks noGrp="1"/>
          </p:cNvSpPr>
          <p:nvPr>
            <p:ph type="sldNum" sz="quarter" idx="5"/>
          </p:nvPr>
        </p:nvSpPr>
        <p:spPr/>
        <p:txBody>
          <a:bodyPr/>
          <a:lstStyle/>
          <a:p>
            <a:fld id="{D19E993C-14CB-4B6A-BBCD-01FE68CF94FD}" type="slidenum">
              <a:rPr kumimoji="1" lang="en-US" altLang="ja-JP" smtClean="0"/>
              <a:pPr/>
              <a:t>9</a:t>
            </a:fld>
            <a:endParaRPr kumimoji="1" lang="ja-JP" altLang="en-US" dirty="0"/>
          </a:p>
        </p:txBody>
      </p:sp>
    </p:spTree>
    <p:extLst>
      <p:ext uri="{BB962C8B-B14F-4D97-AF65-F5344CB8AC3E}">
        <p14:creationId xmlns:p14="http://schemas.microsoft.com/office/powerpoint/2010/main" val="486467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39E3965E-AC41-4711-9D10-E25ABB132D86}"/>
              </a:ext>
            </a:extLst>
          </p:cNvPr>
          <p:cNvSpPr/>
          <p:nvPr/>
        </p:nvSpPr>
        <p:spPr>
          <a:xfrm>
            <a:off x="3177" y="6515100"/>
            <a:ext cx="12188825" cy="3428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ctrTitle"/>
          </p:nvPr>
        </p:nvSpPr>
        <p:spPr>
          <a:xfrm>
            <a:off x="1066800" y="1766902"/>
            <a:ext cx="10058400" cy="1331103"/>
          </a:xfrm>
        </p:spPr>
        <p:txBody>
          <a:bodyPr rtlCol="0" anchor="b">
            <a:normAutofit/>
          </a:bodyPr>
          <a:lstStyle>
            <a:lvl1pPr algn="ctr">
              <a:lnSpc>
                <a:spcPct val="90000"/>
              </a:lnSpc>
              <a:defRPr sz="8000" spc="-50" baseline="0">
                <a:solidFill>
                  <a:schemeClr val="tx1">
                    <a:lumMod val="85000"/>
                    <a:lumOff val="15000"/>
                  </a:schemeClr>
                </a:solidFill>
              </a:defRPr>
            </a:lvl1pPr>
          </a:lstStyle>
          <a:p>
            <a:pPr rtl="0"/>
            <a:r>
              <a:rPr lang="ja-JP" altLang="en-US" noProof="0" dirty="0"/>
              <a:t>マスター タイトルの書式設定</a:t>
            </a:r>
          </a:p>
        </p:txBody>
      </p:sp>
      <p:sp>
        <p:nvSpPr>
          <p:cNvPr id="3" name="サブタイトル 2"/>
          <p:cNvSpPr>
            <a:spLocks noGrp="1"/>
          </p:cNvSpPr>
          <p:nvPr>
            <p:ph type="subTitle" idx="1"/>
          </p:nvPr>
        </p:nvSpPr>
        <p:spPr>
          <a:xfrm>
            <a:off x="1066800" y="4065459"/>
            <a:ext cx="10058400" cy="2033589"/>
          </a:xfrm>
        </p:spPr>
        <p:txBody>
          <a:bodyPr lIns="91440" rIns="91440" rtlCol="0">
            <a:normAutofit/>
          </a:bodyPr>
          <a:lstStyle>
            <a:lvl1pPr marL="0" indent="0" algn="ctr">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ja-JP" altLang="en-US" noProof="0" dirty="0"/>
              <a:t>マスター サブタイトルの書式設定</a:t>
            </a:r>
          </a:p>
        </p:txBody>
      </p:sp>
      <p:cxnSp>
        <p:nvCxnSpPr>
          <p:cNvPr id="9" name="直線​​コネクタ(S) 8">
            <a:extLst>
              <a:ext uri="{FF2B5EF4-FFF2-40B4-BE49-F238E27FC236}">
                <a16:creationId xmlns:a16="http://schemas.microsoft.com/office/drawing/2014/main" id="{1F5DC8C3-BA5F-4EED-BB9A-A14272BD82A1}"/>
              </a:ext>
            </a:extLst>
          </p:cNvPr>
          <p:cNvCxnSpPr/>
          <p:nvPr/>
        </p:nvCxnSpPr>
        <p:spPr>
          <a:xfrm>
            <a:off x="1066800" y="3429000"/>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付プレースホルダー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92AC50-7AE3-4C00-8991-0B549F9B48A2}" type="datetime1">
              <a:rPr lang="ja-JP" altLang="en-US" noProof="0" smtClean="0"/>
              <a:t>2023/2/8</a:t>
            </a:fld>
            <a:endParaRPr lang="ja-JP" altLang="en-US" noProof="0" dirty="0"/>
          </a:p>
        </p:txBody>
      </p:sp>
      <p:sp>
        <p:nvSpPr>
          <p:cNvPr id="5" name="フッター プレースホルダー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ja-JP" altLang="en-US" noProof="0" dirty="0"/>
          </a:p>
        </p:txBody>
      </p:sp>
      <p:sp>
        <p:nvSpPr>
          <p:cNvPr id="6" name="スライド番号プレースホルダー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dirty="0"/>
              <a:t>マスター タイトルの書式設定</a:t>
            </a:r>
          </a:p>
        </p:txBody>
      </p:sp>
      <p:sp>
        <p:nvSpPr>
          <p:cNvPr id="3" name="コンテンツ プレースホルダー 2"/>
          <p:cNvSpPr>
            <a:spLocks noGrp="1"/>
          </p:cNvSpPr>
          <p:nvPr>
            <p:ph idx="1"/>
          </p:nvPr>
        </p:nvSpPr>
        <p:spPr/>
        <p:txBody>
          <a:bodyPr rtlCol="0"/>
          <a:lstStyle>
            <a:lvl1pPr marL="342900" indent="-342900">
              <a:buClrTx/>
              <a:buFont typeface="Wingdings" panose="05000000000000000000" pitchFamily="2" charset="2"/>
              <a:buChar char="l"/>
              <a:defRPr sz="2000">
                <a:solidFill>
                  <a:schemeClr val="tx1"/>
                </a:solidFill>
              </a:defRPr>
            </a:lvl1pPr>
            <a:lvl2pPr marL="486918" indent="-285750">
              <a:buSzPct val="60000"/>
              <a:buFont typeface="Wingdings" panose="05000000000000000000" pitchFamily="2" charset="2"/>
              <a:buChar char="l"/>
              <a:defRPr sz="1800">
                <a:solidFill>
                  <a:schemeClr val="tx1"/>
                </a:solidFill>
              </a:defRPr>
            </a:lvl2pPr>
            <a:lvl3pPr marL="669798" indent="-28575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7" name="日付プレースホルダー 6">
            <a:extLst>
              <a:ext uri="{FF2B5EF4-FFF2-40B4-BE49-F238E27FC236}">
                <a16:creationId xmlns:a16="http://schemas.microsoft.com/office/drawing/2014/main" id="{354D8B55-9EA8-4B81-8E84-9B93B0A27559}"/>
              </a:ext>
            </a:extLst>
          </p:cNvPr>
          <p:cNvSpPr>
            <a:spLocks noGrp="1"/>
          </p:cNvSpPr>
          <p:nvPr>
            <p:ph type="dt" sz="half" idx="10"/>
          </p:nvPr>
        </p:nvSpPr>
        <p:spPr>
          <a:xfrm>
            <a:off x="8218426" y="6492875"/>
            <a:ext cx="2584851" cy="365125"/>
          </a:xfrm>
        </p:spPr>
        <p:txBody>
          <a:bodyPr rtlCol="0"/>
          <a:lstStyle/>
          <a:p>
            <a:pPr rtl="0"/>
            <a:fld id="{B5A14C9E-B909-4119-A92D-302136B5D192}" type="datetime1">
              <a:rPr lang="ja-JP" altLang="en-US" noProof="0" smtClean="0"/>
              <a:t>2023/2/8</a:t>
            </a:fld>
            <a:endParaRPr lang="ja-JP" altLang="en-US" noProof="0" dirty="0"/>
          </a:p>
        </p:txBody>
      </p:sp>
      <p:sp>
        <p:nvSpPr>
          <p:cNvPr id="8" name="フッター プレースホルダー 7">
            <a:extLst>
              <a:ext uri="{FF2B5EF4-FFF2-40B4-BE49-F238E27FC236}">
                <a16:creationId xmlns:a16="http://schemas.microsoft.com/office/drawing/2014/main" id="{062CA021-2578-47CB-822C-BDDFF7223B28}"/>
              </a:ext>
            </a:extLst>
          </p:cNvPr>
          <p:cNvSpPr>
            <a:spLocks noGrp="1"/>
          </p:cNvSpPr>
          <p:nvPr>
            <p:ph type="ftr" sz="quarter" idx="11"/>
          </p:nvPr>
        </p:nvSpPr>
        <p:spPr>
          <a:xfrm>
            <a:off x="1097280" y="6492875"/>
            <a:ext cx="6818263" cy="365125"/>
          </a:xfrm>
        </p:spPr>
        <p:txBody>
          <a:bodyPr rtlCol="0"/>
          <a:lstStyle/>
          <a:p>
            <a:pPr rtl="0"/>
            <a:endParaRPr lang="ja-JP" altLang="en-US" noProof="0" dirty="0"/>
          </a:p>
        </p:txBody>
      </p:sp>
      <p:sp>
        <p:nvSpPr>
          <p:cNvPr id="9" name="スライド番号プレースホルダー 8">
            <a:extLst>
              <a:ext uri="{FF2B5EF4-FFF2-40B4-BE49-F238E27FC236}">
                <a16:creationId xmlns:a16="http://schemas.microsoft.com/office/drawing/2014/main" id="{C4AAB51D-4141-4682-9375-DAFD5FB9DD10}"/>
              </a:ext>
            </a:extLst>
          </p:cNvPr>
          <p:cNvSpPr>
            <a:spLocks noGrp="1"/>
          </p:cNvSpPr>
          <p:nvPr>
            <p:ph type="sldNum" sz="quarter" idx="12"/>
          </p:nvPr>
        </p:nvSpPr>
        <p:spPr>
          <a:xfrm>
            <a:off x="10993582" y="6492875"/>
            <a:ext cx="780011" cy="365125"/>
          </a:xfrm>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 ヘッダー">
    <p:bg>
      <p:bgPr>
        <a:solidFill>
          <a:schemeClr val="bg1"/>
        </a:solidFill>
        <a:effectLst/>
      </p:bgPr>
    </p:bg>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585C21A-8B93-4657-B5DF-7EAEAD3BE127}"/>
              </a:ext>
            </a:extLst>
          </p:cNvPr>
          <p:cNvSpPr/>
          <p:nvPr/>
        </p:nvSpPr>
        <p:spPr>
          <a:xfrm>
            <a:off x="3177" y="6561726"/>
            <a:ext cx="12188825" cy="35841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1097280" y="758952"/>
            <a:ext cx="10058400" cy="3566160"/>
          </a:xfrm>
        </p:spPr>
        <p:txBody>
          <a:bodyPr rtlCol="0" anchor="b" anchorCtr="0">
            <a:normAutofit/>
          </a:bodyPr>
          <a:lstStyle>
            <a:lvl1pPr algn="ctr">
              <a:lnSpc>
                <a:spcPct val="90000"/>
              </a:lnSpc>
              <a:defRPr sz="8000" b="0">
                <a:solidFill>
                  <a:schemeClr val="tx1">
                    <a:lumMod val="85000"/>
                    <a:lumOff val="15000"/>
                  </a:schemeClr>
                </a:solidFill>
              </a:defRPr>
            </a:lvl1p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1097280" y="4663440"/>
            <a:ext cx="10058400" cy="1143000"/>
          </a:xfrm>
        </p:spPr>
        <p:txBody>
          <a:bodyPr lIns="91440" rIns="91440" rtlCol="0" anchor="t" anchorCtr="0">
            <a:normAutofit/>
          </a:bodyPr>
          <a:lstStyle>
            <a:lvl1pPr marL="0" indent="0" algn="ctr">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0" dirty="0"/>
              <a:t>マスター テキストの書式設定</a:t>
            </a:r>
          </a:p>
        </p:txBody>
      </p:sp>
      <p:cxnSp>
        <p:nvCxnSpPr>
          <p:cNvPr id="9" name="直線​​コネクタ(S) 8">
            <a:extLst>
              <a:ext uri="{FF2B5EF4-FFF2-40B4-BE49-F238E27FC236}">
                <a16:creationId xmlns:a16="http://schemas.microsoft.com/office/drawing/2014/main" id="{459DE2C1-4C52-40A3-8959-27B2C1BEBFF6}"/>
              </a:ext>
            </a:extLst>
          </p:cNvPr>
          <p:cNvCxnSpPr/>
          <p:nvPr/>
        </p:nvCxnSpPr>
        <p:spPr>
          <a:xfrm>
            <a:off x="1207659"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付プレースホルダー 6">
            <a:extLst>
              <a:ext uri="{FF2B5EF4-FFF2-40B4-BE49-F238E27FC236}">
                <a16:creationId xmlns:a16="http://schemas.microsoft.com/office/drawing/2014/main" id="{AAF2E137-EC28-48F8-9198-1F02539029B6}"/>
              </a:ext>
            </a:extLst>
          </p:cNvPr>
          <p:cNvSpPr>
            <a:spLocks noGrp="1"/>
          </p:cNvSpPr>
          <p:nvPr>
            <p:ph type="dt" sz="half" idx="10"/>
          </p:nvPr>
        </p:nvSpPr>
        <p:spPr>
          <a:xfrm>
            <a:off x="8212182" y="6533715"/>
            <a:ext cx="2584851" cy="365125"/>
          </a:xfrm>
        </p:spPr>
        <p:txBody>
          <a:bodyPr rtlCol="0"/>
          <a:lstStyle/>
          <a:p>
            <a:pPr rtl="0"/>
            <a:fld id="{5D9AD7DB-5C2D-4803-B945-6D5C65FAE801}" type="datetime1">
              <a:rPr lang="ja-JP" altLang="en-US" noProof="0" smtClean="0"/>
              <a:t>2023/2/8</a:t>
            </a:fld>
            <a:endParaRPr lang="ja-JP" altLang="en-US" noProof="0" dirty="0"/>
          </a:p>
        </p:txBody>
      </p:sp>
      <p:sp>
        <p:nvSpPr>
          <p:cNvPr id="8" name="フッター プレースホルダー 7">
            <a:extLst>
              <a:ext uri="{FF2B5EF4-FFF2-40B4-BE49-F238E27FC236}">
                <a16:creationId xmlns:a16="http://schemas.microsoft.com/office/drawing/2014/main" id="{189422CD-6F62-4DD6-89EF-07A60B42D219}"/>
              </a:ext>
            </a:extLst>
          </p:cNvPr>
          <p:cNvSpPr>
            <a:spLocks noGrp="1"/>
          </p:cNvSpPr>
          <p:nvPr>
            <p:ph type="ftr" sz="quarter" idx="11"/>
          </p:nvPr>
        </p:nvSpPr>
        <p:spPr>
          <a:xfrm>
            <a:off x="1097280" y="6531332"/>
            <a:ext cx="6818263" cy="365125"/>
          </a:xfrm>
        </p:spPr>
        <p:txBody>
          <a:bodyPr rtlCol="0"/>
          <a:lstStyle/>
          <a:p>
            <a:pPr rtl="0"/>
            <a:endParaRPr lang="ja-JP" altLang="en-US" noProof="0" dirty="0"/>
          </a:p>
        </p:txBody>
      </p:sp>
      <p:sp>
        <p:nvSpPr>
          <p:cNvPr id="11" name="スライド番号プレースホルダー 10">
            <a:extLst>
              <a:ext uri="{FF2B5EF4-FFF2-40B4-BE49-F238E27FC236}">
                <a16:creationId xmlns:a16="http://schemas.microsoft.com/office/drawing/2014/main" id="{69C6AFF8-42B4-4D05-969B-9F5FB3355555}"/>
              </a:ext>
            </a:extLst>
          </p:cNvPr>
          <p:cNvSpPr>
            <a:spLocks noGrp="1"/>
          </p:cNvSpPr>
          <p:nvPr>
            <p:ph type="sldNum" sz="quarter" idx="12"/>
          </p:nvPr>
        </p:nvSpPr>
        <p:spPr>
          <a:xfrm>
            <a:off x="10993581" y="6561725"/>
            <a:ext cx="780011" cy="365125"/>
          </a:xfrm>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8" name="タイトル 7"/>
          <p:cNvSpPr>
            <a:spLocks noGrp="1"/>
          </p:cNvSpPr>
          <p:nvPr>
            <p:ph type="title"/>
          </p:nvPr>
        </p:nvSpPr>
        <p:spPr>
          <a:xfrm>
            <a:off x="1097280" y="286605"/>
            <a:ext cx="10058400" cy="702301"/>
          </a:xfrm>
        </p:spPr>
        <p:txBody>
          <a:bodyPr rtlCol="0"/>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sz="half" idx="1"/>
          </p:nvPr>
        </p:nvSpPr>
        <p:spPr>
          <a:xfrm>
            <a:off x="1097280" y="1199072"/>
            <a:ext cx="4639736" cy="4670021"/>
          </a:xfrm>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レベルあ</a:t>
            </a:r>
          </a:p>
        </p:txBody>
      </p:sp>
      <p:sp>
        <p:nvSpPr>
          <p:cNvPr id="4" name="コンテンツ プレースホルダー 3"/>
          <p:cNvSpPr>
            <a:spLocks noGrp="1"/>
          </p:cNvSpPr>
          <p:nvPr>
            <p:ph sz="half" idx="2"/>
          </p:nvPr>
        </p:nvSpPr>
        <p:spPr>
          <a:xfrm>
            <a:off x="6515944" y="1199072"/>
            <a:ext cx="4639736" cy="4670022"/>
          </a:xfrm>
        </p:spPr>
        <p:txBody>
          <a:bodyPr rtlCol="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 name="日付プレースホルダー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4312597-2FD1-426B-8409-A5996818093E}" type="datetime1">
              <a:rPr lang="ja-JP" altLang="en-US" noProof="0" smtClean="0"/>
              <a:pPr rtl="0"/>
              <a:t>2023/2/8</a:t>
            </a:fld>
            <a:endParaRPr lang="ja-JP" altLang="en-US" noProof="0" dirty="0"/>
          </a:p>
        </p:txBody>
      </p:sp>
      <p:sp>
        <p:nvSpPr>
          <p:cNvPr id="9" name="フッター プレースホルダー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ja-JP" altLang="en-US" noProof="0" dirty="0"/>
          </a:p>
        </p:txBody>
      </p:sp>
      <p:sp>
        <p:nvSpPr>
          <p:cNvPr id="10" name="スライド番号プレースホルダー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
        <p:nvSpPr>
          <p:cNvPr id="11" name="日付プレースホルダー 1">
            <a:extLst>
              <a:ext uri="{FF2B5EF4-FFF2-40B4-BE49-F238E27FC236}">
                <a16:creationId xmlns:a16="http://schemas.microsoft.com/office/drawing/2014/main" id="{6FB48514-8DC2-2653-E64E-03844525F463}"/>
              </a:ext>
            </a:extLst>
          </p:cNvPr>
          <p:cNvSpPr txBox="1">
            <a:spLocks/>
          </p:cNvSpPr>
          <p:nvPr userDrawn="1"/>
        </p:nvSpPr>
        <p:spPr>
          <a:xfrm>
            <a:off x="8570829" y="5869093"/>
            <a:ext cx="2584851" cy="365125"/>
          </a:xfrm>
          <a:prstGeom prst="rect">
            <a:avLst/>
          </a:prstGeom>
        </p:spPr>
        <p:txBody>
          <a:bodyPr vert="horz" lIns="91440" tIns="45720" rIns="91440" bIns="45720" rtlCol="0" anchor="ctr"/>
          <a:lstStyle>
            <a:defPPr rtl="0">
              <a:defRPr lang="ja-jp"/>
            </a:defPPr>
            <a:lvl1pPr marL="0" algn="r" defTabSz="914400" rtl="0" eaLnBrk="1" latinLnBrk="0" hangingPunct="1">
              <a:defRPr sz="900" kern="1200">
                <a:solidFill>
                  <a:srgbClr val="FFFFFF"/>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4312597-2FD1-426B-8409-A5996818093E}" type="datetime1">
              <a:rPr lang="ja-JP" altLang="en-US" smtClean="0"/>
              <a:pPr/>
              <a:t>2023/2/8</a:t>
            </a:fld>
            <a:endParaRPr lang="ja-JP" alt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タイトル 9"/>
          <p:cNvSpPr>
            <a:spLocks noGrp="1"/>
          </p:cNvSpPr>
          <p:nvPr>
            <p:ph type="title"/>
          </p:nvPr>
        </p:nvSpPr>
        <p:spPr>
          <a:xfrm>
            <a:off x="1097280" y="286606"/>
            <a:ext cx="10058400" cy="702298"/>
          </a:xfrm>
        </p:spPr>
        <p:txBody>
          <a:bodyPr rtlCol="0"/>
          <a:lstStyle/>
          <a:p>
            <a:pPr rtl="0"/>
            <a:r>
              <a:rPr lang="ja-JP" altLang="en-US" noProof="0"/>
              <a:t>マスター タイトルの書式設定</a:t>
            </a:r>
            <a:endParaRPr lang="ja-JP" altLang="en-US" noProof="0" dirty="0"/>
          </a:p>
        </p:txBody>
      </p:sp>
      <p:sp>
        <p:nvSpPr>
          <p:cNvPr id="3" name="テキスト プレースホルダー 2"/>
          <p:cNvSpPr>
            <a:spLocks noGrp="1"/>
          </p:cNvSpPr>
          <p:nvPr>
            <p:ph type="body" idx="1"/>
          </p:nvPr>
        </p:nvSpPr>
        <p:spPr>
          <a:xfrm>
            <a:off x="1097280" y="1225123"/>
            <a:ext cx="4639736" cy="947835"/>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4" name="コンテンツ プレースホルダー 3"/>
          <p:cNvSpPr>
            <a:spLocks noGrp="1"/>
          </p:cNvSpPr>
          <p:nvPr>
            <p:ph sz="half" idx="2"/>
          </p:nvPr>
        </p:nvSpPr>
        <p:spPr>
          <a:xfrm>
            <a:off x="1097279" y="2471210"/>
            <a:ext cx="4639736" cy="3808821"/>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5" name="テキスト プレースホルダー 4"/>
          <p:cNvSpPr>
            <a:spLocks noGrp="1"/>
          </p:cNvSpPr>
          <p:nvPr>
            <p:ph type="body" sz="quarter" idx="3"/>
          </p:nvPr>
        </p:nvSpPr>
        <p:spPr>
          <a:xfrm>
            <a:off x="6515944" y="1194644"/>
            <a:ext cx="4639736" cy="978314"/>
          </a:xfrm>
        </p:spPr>
        <p:txBody>
          <a:bodyPr lIns="91440" rIns="91440" rtlCol="0" anchor="ctr">
            <a:normAutofit/>
          </a:bodyPr>
          <a:lstStyle>
            <a:lvl1pPr marL="0" indent="0" rtl="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0"/>
              <a:t>マスター テキストの書式設定</a:t>
            </a:r>
          </a:p>
        </p:txBody>
      </p:sp>
      <p:sp>
        <p:nvSpPr>
          <p:cNvPr id="6" name="コンテンツ プレースホルダー 5"/>
          <p:cNvSpPr>
            <a:spLocks noGrp="1"/>
          </p:cNvSpPr>
          <p:nvPr>
            <p:ph sz="quarter" idx="4"/>
          </p:nvPr>
        </p:nvSpPr>
        <p:spPr>
          <a:xfrm>
            <a:off x="6515943" y="2471211"/>
            <a:ext cx="4639736" cy="3808820"/>
          </a:xfrm>
        </p:spPr>
        <p:txBody>
          <a:bodyPr rtlCol="0"/>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2" name="日付プレースホルダー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3686474-A539-4B07-9C9A-3C6047BCD752}" type="datetime1">
              <a:rPr lang="ja-JP" altLang="en-US" noProof="0" smtClean="0"/>
              <a:t>2023/2/8</a:t>
            </a:fld>
            <a:endParaRPr lang="ja-JP" altLang="en-US" noProof="0" dirty="0"/>
          </a:p>
        </p:txBody>
      </p:sp>
      <p:sp>
        <p:nvSpPr>
          <p:cNvPr id="11" name="フッター プレースホルダー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ja-JP" altLang="en-US" noProof="0" dirty="0"/>
          </a:p>
        </p:txBody>
      </p:sp>
      <p:sp>
        <p:nvSpPr>
          <p:cNvPr id="12" name="スライド番号プレースホルダー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lang="ja-JP" altLang="en-US" noProof="0" dirty="0"/>
          </a:p>
        </p:txBody>
      </p:sp>
      <p:sp>
        <p:nvSpPr>
          <p:cNvPr id="6" name="日付プレースホルダー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91C78F8-BDCE-47C9-9553-0430EF1F81F1}" type="datetime1">
              <a:rPr lang="ja-JP" altLang="en-US" noProof="0" smtClean="0"/>
              <a:t>2023/2/8</a:t>
            </a:fld>
            <a:endParaRPr lang="ja-JP" altLang="en-US" noProof="0" dirty="0"/>
          </a:p>
        </p:txBody>
      </p:sp>
      <p:sp>
        <p:nvSpPr>
          <p:cNvPr id="7" name="フッター プレースホルダー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ja-JP" altLang="en-US" noProof="0" dirty="0"/>
          </a:p>
        </p:txBody>
      </p:sp>
      <p:sp>
        <p:nvSpPr>
          <p:cNvPr id="8" name="スライド番号プレースホルダー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
        <p:nvSpPr>
          <p:cNvPr id="3" name="コンテンツ プレースホルダー 2">
            <a:extLst>
              <a:ext uri="{FF2B5EF4-FFF2-40B4-BE49-F238E27FC236}">
                <a16:creationId xmlns:a16="http://schemas.microsoft.com/office/drawing/2014/main" id="{DBB714EE-000E-21D2-451D-8F6C1A0F042C}"/>
              </a:ext>
            </a:extLst>
          </p:cNvPr>
          <p:cNvSpPr>
            <a:spLocks noGrp="1"/>
          </p:cNvSpPr>
          <p:nvPr>
            <p:ph idx="1"/>
          </p:nvPr>
        </p:nvSpPr>
        <p:spPr>
          <a:xfrm>
            <a:off x="1097280" y="1167813"/>
            <a:ext cx="10058400" cy="4701281"/>
          </a:xfrm>
        </p:spPr>
        <p:txBody>
          <a:bodyPr rtlCol="0"/>
          <a:lstStyle>
            <a:lvl1pPr marL="342900" indent="-342900">
              <a:buClrTx/>
              <a:buFont typeface="Wingdings" panose="05000000000000000000" pitchFamily="2" charset="2"/>
              <a:buChar char="l"/>
              <a:defRPr sz="2000">
                <a:solidFill>
                  <a:schemeClr val="tx1"/>
                </a:solidFill>
              </a:defRPr>
            </a:lvl1pPr>
            <a:lvl2pPr marL="486918" indent="-285750">
              <a:buSzPct val="60000"/>
              <a:buFont typeface="Wingdings" panose="05000000000000000000" pitchFamily="2" charset="2"/>
              <a:buChar char="l"/>
              <a:defRPr sz="1800">
                <a:solidFill>
                  <a:schemeClr val="tx1"/>
                </a:solidFill>
              </a:defRPr>
            </a:lvl2pPr>
            <a:lvl3pPr marL="669798" indent="-285750">
              <a:buFont typeface="Arial" panose="020B0604020202020204" pitchFamily="34" charset="0"/>
              <a:buChar char="•"/>
              <a:defRPr sz="1600">
                <a:solidFill>
                  <a:schemeClr val="tx1"/>
                </a:solidFill>
              </a:defRPr>
            </a:lvl3pPr>
            <a:lvl4pPr>
              <a:defRPr sz="1600">
                <a:solidFill>
                  <a:schemeClr val="tx1"/>
                </a:solidFill>
              </a:defRPr>
            </a:lvl4pPr>
            <a:lvl5pPr>
              <a:defRPr sz="1600">
                <a:solidFill>
                  <a:schemeClr val="tx1"/>
                </a:solidFill>
              </a:defRPr>
            </a:lvl5p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長方形 9">
            <a:extLst>
              <a:ext uri="{FF2B5EF4-FFF2-40B4-BE49-F238E27FC236}">
                <a16:creationId xmlns:a16="http://schemas.microsoft.com/office/drawing/2014/main" id="{A8E9C91B-7EAD-4562-AB0E-DFB9663AECE3}"/>
              </a:ext>
            </a:extLst>
          </p:cNvPr>
          <p:cNvSpPr/>
          <p:nvPr/>
        </p:nvSpPr>
        <p:spPr>
          <a:xfrm>
            <a:off x="3177" y="6492874"/>
            <a:ext cx="12188825" cy="36512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付プレースホルダー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6E7DBC9A-C6DC-44C1-97AF-20D612BD488A}" type="datetime1">
              <a:rPr lang="ja-JP" altLang="en-US" noProof="0" smtClean="0"/>
              <a:t>2023/2/8</a:t>
            </a:fld>
            <a:endParaRPr lang="ja-JP" altLang="en-US" noProof="0" dirty="0"/>
          </a:p>
        </p:txBody>
      </p:sp>
      <p:sp>
        <p:nvSpPr>
          <p:cNvPr id="3" name="フッター プレースホルダー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ja-JP" altLang="en-US" noProof="0" dirty="0"/>
          </a:p>
        </p:txBody>
      </p:sp>
      <p:sp>
        <p:nvSpPr>
          <p:cNvPr id="4" name="スライド番号プレースホルダー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キャプション付きのコンテンツ">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1"/>
          <p:cNvSpPr>
            <a:spLocks noGrp="1"/>
          </p:cNvSpPr>
          <p:nvPr>
            <p:ph type="title"/>
          </p:nvPr>
        </p:nvSpPr>
        <p:spPr>
          <a:xfrm>
            <a:off x="643467" y="786384"/>
            <a:ext cx="3517567" cy="2093975"/>
          </a:xfrm>
        </p:spPr>
        <p:txBody>
          <a:bodyPr rtlCol="0" anchor="b">
            <a:normAutofit/>
          </a:bodyPr>
          <a:lstStyle>
            <a:lvl1pPr>
              <a:lnSpc>
                <a:spcPct val="90000"/>
              </a:lnSpc>
              <a:defRPr sz="3600" b="0">
                <a:solidFill>
                  <a:srgbClr val="FFFFFF"/>
                </a:solidFill>
              </a:defRPr>
            </a:lvl1pPr>
          </a:lstStyle>
          <a:p>
            <a:pPr rtl="0"/>
            <a:r>
              <a:rPr lang="ja-JP" altLang="en-US" noProof="0"/>
              <a:t>マスター タイトルの書式設定</a:t>
            </a:r>
            <a:endParaRPr lang="ja-JP" altLang="en-US" noProof="0" dirty="0"/>
          </a:p>
        </p:txBody>
      </p:sp>
      <p:sp>
        <p:nvSpPr>
          <p:cNvPr id="3" name="コンテンツ プレースホルダー 2"/>
          <p:cNvSpPr>
            <a:spLocks noGrp="1"/>
          </p:cNvSpPr>
          <p:nvPr>
            <p:ph idx="1"/>
          </p:nvPr>
        </p:nvSpPr>
        <p:spPr>
          <a:xfrm>
            <a:off x="5458984" y="812801"/>
            <a:ext cx="5928344" cy="5294757"/>
          </a:xfrm>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endParaRPr lang="ja-JP" altLang="en-US" noProof="0" dirty="0"/>
          </a:p>
        </p:txBody>
      </p:sp>
      <p:sp>
        <p:nvSpPr>
          <p:cNvPr id="4" name="テキスト プレースホルダー 3"/>
          <p:cNvSpPr>
            <a:spLocks noGrp="1"/>
          </p:cNvSpPr>
          <p:nvPr>
            <p:ph type="body" sz="half" idx="2"/>
          </p:nvPr>
        </p:nvSpPr>
        <p:spPr>
          <a:xfrm>
            <a:off x="643466" y="3043052"/>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a:xfrm>
            <a:off x="643464" y="6446522"/>
            <a:ext cx="3517568" cy="365125"/>
          </a:xfrm>
        </p:spPr>
        <p:txBody>
          <a:bodyPr rtlCol="0"/>
          <a:lstStyle>
            <a:lvl1pPr algn="l">
              <a:defRPr/>
            </a:lvl1pPr>
          </a:lstStyle>
          <a:p>
            <a:pPr rtl="0"/>
            <a:fld id="{CC068414-B2ED-4156-90F4-EC48FCA7224C}" type="datetime1">
              <a:rPr lang="ja-JP" altLang="en-US" noProof="0" smtClean="0"/>
              <a:t>2023/2/8</a:t>
            </a:fld>
            <a:endParaRPr lang="ja-JP" altLang="en-US" noProof="0" dirty="0"/>
          </a:p>
        </p:txBody>
      </p:sp>
      <p:sp>
        <p:nvSpPr>
          <p:cNvPr id="6" name="フッター プレースホルダー 5"/>
          <p:cNvSpPr>
            <a:spLocks noGrp="1"/>
          </p:cNvSpPr>
          <p:nvPr>
            <p:ph type="ftr" sz="quarter" idx="11"/>
          </p:nvPr>
        </p:nvSpPr>
        <p:spPr>
          <a:xfrm>
            <a:off x="5458984" y="6446522"/>
            <a:ext cx="5334019" cy="365125"/>
          </a:xfrm>
        </p:spPr>
        <p:txBody>
          <a:bodyPr rtlCol="0"/>
          <a:lstStyle>
            <a:lvl1pPr algn="l">
              <a:defRPr>
                <a:solidFill>
                  <a:schemeClr val="tx2"/>
                </a:solidFill>
              </a:defRPr>
            </a:lvl1pPr>
          </a:lstStyle>
          <a:p>
            <a:pPr rtl="0"/>
            <a:endParaRPr lang="ja-JP" altLang="en-US" noProof="0" dirty="0"/>
          </a:p>
        </p:txBody>
      </p:sp>
      <p:sp>
        <p:nvSpPr>
          <p:cNvPr id="7" name="スライド番号プレースホルダー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ja-JP" noProof="0" smtClean="0"/>
              <a:pPr/>
              <a:t>‹#›</a:t>
            </a:fld>
            <a:endParaRPr lang="ja-JP" altLang="en-US"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図">
    <p:spTree>
      <p:nvGrpSpPr>
        <p:cNvPr id="1" name=""/>
        <p:cNvGrpSpPr/>
        <p:nvPr/>
      </p:nvGrpSpPr>
      <p:grpSpPr>
        <a:xfrm>
          <a:off x="0" y="0"/>
          <a:ext cx="0" cy="0"/>
          <a:chOff x="0" y="0"/>
          <a:chExt cx="0" cy="0"/>
        </a:xfrm>
      </p:grpSpPr>
      <p:sp>
        <p:nvSpPr>
          <p:cNvPr id="8" name="長方形 7">
            <a:extLst>
              <a:ext uri="{FF2B5EF4-FFF2-40B4-BE49-F238E27FC236}">
                <a16:creationId xmlns:a16="http://schemas.microsoft.com/office/drawing/2014/main" id="{DA134939-39C0-4522-A125-A13DFDA66490}"/>
              </a:ext>
            </a:extLst>
          </p:cNvPr>
          <p:cNvSpPr/>
          <p:nvPr/>
        </p:nvSpPr>
        <p:spPr>
          <a:xfrm>
            <a:off x="1"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図プレースホルダー 2"/>
          <p:cNvSpPr>
            <a:spLocks noGrp="1" noChangeAspect="1"/>
          </p:cNvSpPr>
          <p:nvPr>
            <p:ph type="pic" idx="1"/>
          </p:nvPr>
        </p:nvSpPr>
        <p:spPr>
          <a:xfrm>
            <a:off x="17"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ja-JP" altLang="en-US" noProof="0"/>
              <a:t>アイコンをクリックして図を追加</a:t>
            </a:r>
            <a:endParaRPr lang="ja-JP" altLang="en-US" noProof="0" dirty="0"/>
          </a:p>
        </p:txBody>
      </p:sp>
      <p:sp>
        <p:nvSpPr>
          <p:cNvPr id="2" name="タイトル 1"/>
          <p:cNvSpPr>
            <a:spLocks noGrp="1"/>
          </p:cNvSpPr>
          <p:nvPr>
            <p:ph type="title"/>
          </p:nvPr>
        </p:nvSpPr>
        <p:spPr>
          <a:xfrm>
            <a:off x="1097280" y="4799362"/>
            <a:ext cx="10113645" cy="743682"/>
          </a:xfrm>
        </p:spPr>
        <p:txBody>
          <a:bodyPr tIns="0" bIns="0" rtlCol="0" anchor="b">
            <a:noAutofit/>
          </a:bodyPr>
          <a:lstStyle>
            <a:lvl1pPr>
              <a:defRPr sz="3600" b="0">
                <a:solidFill>
                  <a:srgbClr val="FFFFFF"/>
                </a:solidFill>
              </a:defRPr>
            </a:lvl1pPr>
          </a:lstStyle>
          <a:p>
            <a:pPr rtl="0"/>
            <a:r>
              <a:rPr lang="ja-JP" altLang="en-US" noProof="0"/>
              <a:t>マスター タイトルの書式設定</a:t>
            </a:r>
            <a:endParaRPr lang="ja-JP" altLang="en-US" noProof="0" dirty="0"/>
          </a:p>
        </p:txBody>
      </p:sp>
      <p:sp>
        <p:nvSpPr>
          <p:cNvPr id="4" name="テキスト プレースホルダー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lvl1pPr>
              <a:defRPr/>
            </a:lvl1pPr>
          </a:lstStyle>
          <a:p>
            <a:pPr rtl="0"/>
            <a:fld id="{C1DBFC6B-FCFF-42D5-8C2D-B0E23E446F73}" type="datetime1">
              <a:rPr lang="ja-JP" altLang="en-US" noProof="0" smtClean="0"/>
              <a:t>2023/2/8</a:t>
            </a:fld>
            <a:endParaRPr lang="ja-JP" altLang="en-US" noProof="0" dirty="0"/>
          </a:p>
        </p:txBody>
      </p:sp>
      <p:sp>
        <p:nvSpPr>
          <p:cNvPr id="6" name="フッター プレースホルダー 5"/>
          <p:cNvSpPr>
            <a:spLocks noGrp="1"/>
          </p:cNvSpPr>
          <p:nvPr>
            <p:ph type="ftr" sz="quarter" idx="11"/>
          </p:nvPr>
        </p:nvSpPr>
        <p:spPr>
          <a:xfrm>
            <a:off x="1097279" y="6446840"/>
            <a:ext cx="6818263" cy="365125"/>
          </a:xfrm>
        </p:spPr>
        <p:txBody>
          <a:bodyPr rtlCol="0"/>
          <a:lstStyle/>
          <a:p>
            <a:pPr algn="l" rtl="0"/>
            <a:endParaRPr lang="ja-JP" altLang="en-US" noProof="0" dirty="0"/>
          </a:p>
        </p:txBody>
      </p:sp>
      <p:sp>
        <p:nvSpPr>
          <p:cNvPr id="7" name="スライド番号プレースホルダー 6"/>
          <p:cNvSpPr>
            <a:spLocks noGrp="1"/>
          </p:cNvSpPr>
          <p:nvPr>
            <p:ph type="sldNum" sz="quarter" idx="12"/>
          </p:nvPr>
        </p:nvSpPr>
        <p:spPr/>
        <p:txBody>
          <a:bodyPr rtlCol="0"/>
          <a:lstStyle/>
          <a:p>
            <a:pPr rtl="0"/>
            <a:fld id="{3A98EE3D-8CD1-4C3F-BD1C-C98C9596463C}" type="slidenum">
              <a:rPr lang="en-US" altLang="ja-JP" noProof="0" smtClean="0"/>
              <a:t>‹#›</a:t>
            </a:fld>
            <a:endParaRPr lang="ja-JP" altLang="en-US"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長方形 6">
            <a:extLst>
              <a:ext uri="{FF2B5EF4-FFF2-40B4-BE49-F238E27FC236}">
                <a16:creationId xmlns:a16="http://schemas.microsoft.com/office/drawing/2014/main" id="{416A0E3C-60E6-4F39-BC55-5F7C224E1F7C}"/>
              </a:ext>
            </a:extLst>
          </p:cNvPr>
          <p:cNvSpPr/>
          <p:nvPr/>
        </p:nvSpPr>
        <p:spPr>
          <a:xfrm>
            <a:off x="3177" y="6492874"/>
            <a:ext cx="12188825" cy="365126"/>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タイトル プレースホルダー 1"/>
          <p:cNvSpPr>
            <a:spLocks noGrp="1"/>
          </p:cNvSpPr>
          <p:nvPr>
            <p:ph type="title"/>
          </p:nvPr>
        </p:nvSpPr>
        <p:spPr>
          <a:xfrm>
            <a:off x="741872" y="286605"/>
            <a:ext cx="10413808" cy="702301"/>
          </a:xfrm>
          <a:prstGeom prst="rect">
            <a:avLst/>
          </a:prstGeom>
        </p:spPr>
        <p:txBody>
          <a:bodyPr vert="horz" lIns="91440" tIns="45720" rIns="91440" bIns="45720" rtlCol="0" anchor="b">
            <a:normAutofit/>
          </a:bodyPr>
          <a:lstStyle/>
          <a:p>
            <a:pPr rtl="0"/>
            <a:r>
              <a:rPr lang="ja-JP" altLang="en-US" noProof="0" dirty="0"/>
              <a:t>マスター タイトルの書式設定</a:t>
            </a:r>
          </a:p>
        </p:txBody>
      </p:sp>
      <p:sp>
        <p:nvSpPr>
          <p:cNvPr id="3" name="テキスト プレースホルダー 2"/>
          <p:cNvSpPr>
            <a:spLocks noGrp="1"/>
          </p:cNvSpPr>
          <p:nvPr>
            <p:ph type="body" idx="1"/>
          </p:nvPr>
        </p:nvSpPr>
        <p:spPr>
          <a:xfrm>
            <a:off x="301925" y="1167813"/>
            <a:ext cx="10853755" cy="4701281"/>
          </a:xfrm>
          <a:prstGeom prst="rect">
            <a:avLst/>
          </a:prstGeom>
        </p:spPr>
        <p:txBody>
          <a:bodyPr vert="horz" lIns="0" tIns="45720" rIns="0" bIns="45720" rtlCol="0">
            <a:normAutofit/>
          </a:bodyPr>
          <a:lstStyle/>
          <a:p>
            <a:pPr lvl="0" rtl="0"/>
            <a:r>
              <a:rPr lang="ja-JP" altLang="en-US" noProof="0" dirty="0"/>
              <a:t>マスター テキストの書式設定</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4" name="日付プレースホルダー 3"/>
          <p:cNvSpPr>
            <a:spLocks noGrp="1"/>
          </p:cNvSpPr>
          <p:nvPr>
            <p:ph type="dt" sz="half" idx="2"/>
          </p:nvPr>
        </p:nvSpPr>
        <p:spPr>
          <a:xfrm>
            <a:off x="8210805" y="6492875"/>
            <a:ext cx="2584851" cy="365125"/>
          </a:xfrm>
          <a:prstGeom prst="rect">
            <a:avLst/>
          </a:prstGeom>
        </p:spPr>
        <p:txBody>
          <a:bodyPr vert="horz" lIns="91440" tIns="45720" rIns="91440" bIns="45720" rtlCol="0" anchor="ctr"/>
          <a:lstStyle>
            <a:lvl1pPr algn="r">
              <a:defRPr sz="900">
                <a:solidFill>
                  <a:srgbClr val="FFFFFF"/>
                </a:solidFill>
                <a:latin typeface="Meiryo UI" panose="020B0604030504040204" pitchFamily="50" charset="-128"/>
                <a:ea typeface="Meiryo UI" panose="020B0604030504040204" pitchFamily="50" charset="-128"/>
              </a:defRPr>
            </a:lvl1pPr>
          </a:lstStyle>
          <a:p>
            <a:fld id="{FFFE222B-5681-4F4B-9E10-DC4FB5B9D026}" type="datetime1">
              <a:rPr lang="ja-JP" altLang="en-US" noProof="0" smtClean="0"/>
              <a:t>2023/2/8</a:t>
            </a:fld>
            <a:endParaRPr lang="ja-JP" altLang="en-US" noProof="0" dirty="0"/>
          </a:p>
        </p:txBody>
      </p:sp>
      <p:sp>
        <p:nvSpPr>
          <p:cNvPr id="5" name="フッター プレースホルダー 4"/>
          <p:cNvSpPr>
            <a:spLocks noGrp="1"/>
          </p:cNvSpPr>
          <p:nvPr>
            <p:ph type="ftr" sz="quarter" idx="3"/>
          </p:nvPr>
        </p:nvSpPr>
        <p:spPr>
          <a:xfrm>
            <a:off x="1089659" y="6492875"/>
            <a:ext cx="6818263" cy="365125"/>
          </a:xfrm>
          <a:prstGeom prst="rect">
            <a:avLst/>
          </a:prstGeom>
        </p:spPr>
        <p:txBody>
          <a:bodyPr vert="horz" lIns="91440" tIns="45720" rIns="91440" bIns="45720" rtlCol="0" anchor="ctr"/>
          <a:lstStyle>
            <a:lvl1pPr algn="l">
              <a:defRPr sz="900" cap="all" baseline="0">
                <a:solidFill>
                  <a:srgbClr val="FFFFFF"/>
                </a:solidFill>
                <a:latin typeface="Meiryo UI" panose="020B0604030504040204" pitchFamily="50" charset="-128"/>
                <a:ea typeface="Meiryo UI" panose="020B0604030504040204" pitchFamily="50" charset="-128"/>
              </a:defRPr>
            </a:lvl1pPr>
          </a:lstStyle>
          <a:p>
            <a:endParaRPr lang="ja-JP" altLang="en-US" noProof="0" dirty="0"/>
          </a:p>
        </p:txBody>
      </p:sp>
      <p:sp>
        <p:nvSpPr>
          <p:cNvPr id="6" name="スライド番号プレースホルダー 5"/>
          <p:cNvSpPr>
            <a:spLocks noGrp="1"/>
          </p:cNvSpPr>
          <p:nvPr>
            <p:ph type="sldNum" sz="quarter" idx="4"/>
          </p:nvPr>
        </p:nvSpPr>
        <p:spPr>
          <a:xfrm>
            <a:off x="10985961" y="6492875"/>
            <a:ext cx="780011" cy="365125"/>
          </a:xfrm>
          <a:prstGeom prst="rect">
            <a:avLst/>
          </a:prstGeom>
        </p:spPr>
        <p:txBody>
          <a:bodyPr vert="horz" lIns="91440" tIns="45720" rIns="91440" bIns="45720" rtlCol="0" anchor="ctr"/>
          <a:lstStyle>
            <a:lvl1pPr algn="l">
              <a:defRPr sz="900">
                <a:solidFill>
                  <a:srgbClr val="FFFFFF"/>
                </a:solidFill>
                <a:latin typeface="Meiryo UI" panose="020B0604030504040204" pitchFamily="50" charset="-128"/>
                <a:ea typeface="Meiryo UI" panose="020B0604030504040204" pitchFamily="50" charset="-128"/>
              </a:defRPr>
            </a:lvl1pPr>
          </a:lstStyle>
          <a:p>
            <a:fld id="{3A98EE3D-8CD1-4C3F-BD1C-C98C9596463C}" type="slidenum">
              <a:rPr lang="en-US" altLang="ja-JP" noProof="0" smtClean="0"/>
              <a:pPr/>
              <a:t>‹#›</a:t>
            </a:fld>
            <a:endParaRPr lang="ja-JP" altLang="en-US" noProof="0" dirty="0"/>
          </a:p>
        </p:txBody>
      </p:sp>
      <p:cxnSp>
        <p:nvCxnSpPr>
          <p:cNvPr id="10" name="直線​​コネクタ(S) 9">
            <a:extLst>
              <a:ext uri="{FF2B5EF4-FFF2-40B4-BE49-F238E27FC236}">
                <a16:creationId xmlns:a16="http://schemas.microsoft.com/office/drawing/2014/main" id="{C5025DAC-8B93-4160-B017-3A274A5828C0}"/>
              </a:ext>
            </a:extLst>
          </p:cNvPr>
          <p:cNvCxnSpPr>
            <a:cxnSpLocks/>
          </p:cNvCxnSpPr>
          <p:nvPr/>
        </p:nvCxnSpPr>
        <p:spPr>
          <a:xfrm>
            <a:off x="0" y="1078359"/>
            <a:ext cx="11064239" cy="0"/>
          </a:xfrm>
          <a:prstGeom prst="line">
            <a:avLst/>
          </a:prstGeom>
          <a:ln w="28575">
            <a:solidFill>
              <a:srgbClr val="262626"/>
            </a:solidFill>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EE116648-29EF-2D49-0420-7E144AF9242F}"/>
              </a:ext>
            </a:extLst>
          </p:cNvPr>
          <p:cNvSpPr/>
          <p:nvPr userDrawn="1"/>
        </p:nvSpPr>
        <p:spPr>
          <a:xfrm>
            <a:off x="8626" y="286604"/>
            <a:ext cx="293299" cy="791755"/>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B4E087E-2429-29E3-2973-6E03E391251E}"/>
              </a:ext>
            </a:extLst>
          </p:cNvPr>
          <p:cNvSpPr/>
          <p:nvPr userDrawn="1"/>
        </p:nvSpPr>
        <p:spPr>
          <a:xfrm>
            <a:off x="434915" y="286604"/>
            <a:ext cx="74043" cy="791755"/>
          </a:xfrm>
          <a:prstGeom prst="rect">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kumimoji="1" sz="4600" kern="1200" spc="-50" baseline="0">
          <a:solidFill>
            <a:schemeClr val="tx1">
              <a:lumMod val="75000"/>
              <a:lumOff val="25000"/>
            </a:schemeClr>
          </a:solidFill>
          <a:latin typeface="Meiryo UI" panose="020B0604030504040204" pitchFamily="50" charset="-128"/>
          <a:ea typeface="Meiryo UI" panose="020B0604030504040204" pitchFamily="50" charset="-128"/>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kumimoji="1" sz="1800" kern="1200">
          <a:solidFill>
            <a:schemeClr val="tx1">
              <a:lumMod val="75000"/>
              <a:lumOff val="25000"/>
            </a:schemeClr>
          </a:solidFill>
          <a:latin typeface="Meiryo UI" panose="020B0604030504040204" pitchFamily="50" charset="-128"/>
          <a:ea typeface="Meiryo UI" panose="020B0604030504040204" pitchFamily="50" charset="-128"/>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400" kern="1200">
          <a:solidFill>
            <a:schemeClr val="tx1">
              <a:lumMod val="75000"/>
              <a:lumOff val="25000"/>
            </a:schemeClr>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10.xml"/><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5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710.png"/><Relationship Id="rId7" Type="http://schemas.openxmlformats.org/officeDocument/2006/relationships/image" Target="../media/image2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1.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690.png"/><Relationship Id="rId7" Type="http://schemas.openxmlformats.org/officeDocument/2006/relationships/image" Target="../media/image500.png"/><Relationship Id="rId12" Type="http://schemas.openxmlformats.org/officeDocument/2006/relationships/image" Target="../media/image55.png"/><Relationship Id="rId17" Type="http://schemas.openxmlformats.org/officeDocument/2006/relationships/image" Target="../media/image75.png"/><Relationship Id="rId2" Type="http://schemas.openxmlformats.org/officeDocument/2006/relationships/notesSlide" Target="../notesSlides/notesSlide19.xml"/><Relationship Id="rId16" Type="http://schemas.openxmlformats.org/officeDocument/2006/relationships/image" Target="../media/image74.png"/><Relationship Id="rId20"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73.png"/><Relationship Id="rId10" Type="http://schemas.openxmlformats.org/officeDocument/2006/relationships/image" Target="../media/image53.png"/><Relationship Id="rId19" Type="http://schemas.openxmlformats.org/officeDocument/2006/relationships/image" Target="../media/image77.png"/><Relationship Id="rId4" Type="http://schemas.openxmlformats.org/officeDocument/2006/relationships/image" Target="../media/image70.png"/><Relationship Id="rId9" Type="http://schemas.openxmlformats.org/officeDocument/2006/relationships/image" Target="../media/image52.png"/><Relationship Id="rId1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5.png"/><Relationship Id="rId4" Type="http://schemas.openxmlformats.org/officeDocument/2006/relationships/image" Target="../media/image16.png"/><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8C534-C54E-C15F-EDEC-70B6639732E9}"/>
              </a:ext>
            </a:extLst>
          </p:cNvPr>
          <p:cNvSpPr>
            <a:spLocks noGrp="1"/>
          </p:cNvSpPr>
          <p:nvPr>
            <p:ph type="ctrTitle"/>
          </p:nvPr>
        </p:nvSpPr>
        <p:spPr>
          <a:xfrm>
            <a:off x="1066800" y="1771324"/>
            <a:ext cx="10058400" cy="1453896"/>
          </a:xfrm>
        </p:spPr>
        <p:txBody>
          <a:bodyPr>
            <a:normAutofit/>
          </a:bodyPr>
          <a:lstStyle/>
          <a:p>
            <a:r>
              <a:rPr kumimoji="1" lang="ja-JP" altLang="en-US" sz="4000" dirty="0">
                <a:solidFill>
                  <a:schemeClr val="tx1"/>
                </a:solidFill>
              </a:rPr>
              <a:t>二個体間協調に基づく重みづけ行動評価による</a:t>
            </a:r>
            <a:br>
              <a:rPr kumimoji="1" lang="en-US" altLang="ja-JP" sz="4000" dirty="0">
                <a:solidFill>
                  <a:schemeClr val="tx1"/>
                </a:solidFill>
              </a:rPr>
            </a:br>
            <a:r>
              <a:rPr kumimoji="1" lang="ja-JP" altLang="en-US" sz="4000" dirty="0">
                <a:solidFill>
                  <a:schemeClr val="tx1"/>
                </a:solidFill>
              </a:rPr>
              <a:t>マルチエージェント逆強化学習</a:t>
            </a:r>
          </a:p>
        </p:txBody>
      </p:sp>
      <p:sp>
        <p:nvSpPr>
          <p:cNvPr id="3" name="字幕 2">
            <a:extLst>
              <a:ext uri="{FF2B5EF4-FFF2-40B4-BE49-F238E27FC236}">
                <a16:creationId xmlns:a16="http://schemas.microsoft.com/office/drawing/2014/main" id="{E5601E10-BE8C-34FD-7425-F3A8630C8436}"/>
              </a:ext>
            </a:extLst>
          </p:cNvPr>
          <p:cNvSpPr>
            <a:spLocks noGrp="1"/>
          </p:cNvSpPr>
          <p:nvPr>
            <p:ph type="subTitle" idx="1"/>
          </p:nvPr>
        </p:nvSpPr>
        <p:spPr>
          <a:xfrm>
            <a:off x="1066800" y="3771900"/>
            <a:ext cx="10058400" cy="1576034"/>
          </a:xfrm>
        </p:spPr>
        <p:txBody>
          <a:bodyPr>
            <a:normAutofit lnSpcReduction="10000"/>
          </a:bodyPr>
          <a:lstStyle/>
          <a:p>
            <a:r>
              <a:rPr lang="en-US" altLang="ja-JP" dirty="0">
                <a:latin typeface="Meiryo UI" panose="020B0604030504040204" pitchFamily="50" charset="-128"/>
              </a:rPr>
              <a:t>2022 </a:t>
            </a:r>
            <a:r>
              <a:rPr lang="ja-JP" altLang="en-US" dirty="0">
                <a:latin typeface="Meiryo UI" panose="020B0604030504040204" pitchFamily="50" charset="-128"/>
              </a:rPr>
              <a:t>年度 卒研発表</a:t>
            </a:r>
            <a:endParaRPr lang="en-US" altLang="ja-JP" dirty="0">
              <a:latin typeface="Meiryo UI" panose="020B0604030504040204" pitchFamily="50" charset="-128"/>
            </a:endParaRPr>
          </a:p>
          <a:p>
            <a:r>
              <a:rPr lang="en-US" altLang="ja-JP" dirty="0">
                <a:latin typeface="Meiryo UI" panose="020B0604030504040204" pitchFamily="50" charset="-128"/>
              </a:rPr>
              <a:t>I </a:t>
            </a:r>
            <a:r>
              <a:rPr lang="ja-JP" altLang="en-US" dirty="0">
                <a:latin typeface="Meiryo UI" panose="020B0604030504040204" pitchFamily="50" charset="-128"/>
              </a:rPr>
              <a:t>類 メディア情報学プログラム</a:t>
            </a:r>
            <a:endParaRPr kumimoji="1" lang="en-US" altLang="ja-JP" dirty="0">
              <a:latin typeface="Meiryo UI" panose="020B0604030504040204" pitchFamily="50" charset="-128"/>
            </a:endParaRPr>
          </a:p>
          <a:p>
            <a:r>
              <a:rPr kumimoji="1" lang="ja-JP" altLang="en-US" dirty="0">
                <a:latin typeface="Meiryo UI" panose="020B0604030504040204" pitchFamily="50" charset="-128"/>
              </a:rPr>
              <a:t>高玉</a:t>
            </a:r>
            <a:r>
              <a:rPr lang="ja-JP" altLang="en-US" dirty="0">
                <a:latin typeface="Meiryo UI" panose="020B0604030504040204" pitchFamily="50" charset="-128"/>
              </a:rPr>
              <a:t>研究室 </a:t>
            </a:r>
            <a:r>
              <a:rPr lang="en-US" altLang="ja-JP" dirty="0">
                <a:latin typeface="Meiryo UI" panose="020B0604030504040204" pitchFamily="50" charset="-128"/>
              </a:rPr>
              <a:t>1910094 </a:t>
            </a:r>
            <a:r>
              <a:rPr kumimoji="1" lang="ja-JP" altLang="en-US" dirty="0">
                <a:latin typeface="Meiryo UI" panose="020B0604030504040204" pitchFamily="50" charset="-128"/>
              </a:rPr>
              <a:t>植木駿介</a:t>
            </a:r>
          </a:p>
        </p:txBody>
      </p:sp>
    </p:spTree>
    <p:extLst>
      <p:ext uri="{BB962C8B-B14F-4D97-AF65-F5344CB8AC3E}">
        <p14:creationId xmlns:p14="http://schemas.microsoft.com/office/powerpoint/2010/main" val="163651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10</a:t>
            </a:fld>
            <a:endParaRPr kumimoji="1" lang="ja-JP" altLang="en-US" dirty="0"/>
          </a:p>
        </p:txBody>
      </p:sp>
      <p:pic>
        <p:nvPicPr>
          <p:cNvPr id="46" name="図 45">
            <a:extLst>
              <a:ext uri="{FF2B5EF4-FFF2-40B4-BE49-F238E27FC236}">
                <a16:creationId xmlns:a16="http://schemas.microsoft.com/office/drawing/2014/main" id="{76A263EB-BC56-BE77-6A10-A9FBCEEFAA05}"/>
              </a:ext>
            </a:extLst>
          </p:cNvPr>
          <p:cNvPicPr>
            <a:picLocks noChangeAspect="1"/>
          </p:cNvPicPr>
          <p:nvPr/>
        </p:nvPicPr>
        <p:blipFill>
          <a:blip r:embed="rId3"/>
          <a:stretch>
            <a:fillRect/>
          </a:stretch>
        </p:blipFill>
        <p:spPr>
          <a:xfrm>
            <a:off x="947004" y="3518453"/>
            <a:ext cx="4455098" cy="2738088"/>
          </a:xfrm>
          <a:prstGeom prst="rect">
            <a:avLst/>
          </a:prstGeom>
        </p:spPr>
      </p:pic>
      <p:sp>
        <p:nvSpPr>
          <p:cNvPr id="7" name="正方形/長方形 6">
            <a:extLst>
              <a:ext uri="{FF2B5EF4-FFF2-40B4-BE49-F238E27FC236}">
                <a16:creationId xmlns:a16="http://schemas.microsoft.com/office/drawing/2014/main" id="{A678E108-F1EE-5077-63C5-B14A6F2671DC}"/>
              </a:ext>
            </a:extLst>
          </p:cNvPr>
          <p:cNvSpPr/>
          <p:nvPr/>
        </p:nvSpPr>
        <p:spPr>
          <a:xfrm>
            <a:off x="5730987" y="3829545"/>
            <a:ext cx="6237642" cy="2473945"/>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F47FE04-4374-C712-0ED2-69784712E870}"/>
                  </a:ext>
                </a:extLst>
              </p:cNvPr>
              <p:cNvSpPr txBox="1"/>
              <p:nvPr/>
            </p:nvSpPr>
            <p:spPr>
              <a:xfrm>
                <a:off x="8564598" y="4622091"/>
                <a:ext cx="616389" cy="76468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8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1F47FE04-4374-C712-0ED2-69784712E870}"/>
                  </a:ext>
                </a:extLst>
              </p:cNvPr>
              <p:cNvSpPr txBox="1">
                <a:spLocks noRot="1" noChangeAspect="1" noMove="1" noResize="1" noEditPoints="1" noAdjustHandles="1" noChangeArrowheads="1" noChangeShapeType="1" noTextEdit="1"/>
              </p:cNvSpPr>
              <p:nvPr/>
            </p:nvSpPr>
            <p:spPr>
              <a:xfrm>
                <a:off x="8564598" y="4622091"/>
                <a:ext cx="616389" cy="76468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04F1C41-8A94-B576-A9C0-28310C221B98}"/>
                  </a:ext>
                </a:extLst>
              </p:cNvPr>
              <p:cNvSpPr txBox="1"/>
              <p:nvPr/>
            </p:nvSpPr>
            <p:spPr>
              <a:xfrm>
                <a:off x="7623946" y="3439293"/>
                <a:ext cx="2905270" cy="369332"/>
              </a:xfrm>
              <a:prstGeom prst="rect">
                <a:avLst/>
              </a:prstGeom>
              <a:noFill/>
            </p:spPr>
            <p:txBody>
              <a:bodyPr wrap="square" lIns="0" tIns="0" rIns="0" bIns="0" rtlCol="0">
                <a:spAutoFit/>
              </a:bodyPr>
              <a:lstStyle/>
              <a:p>
                <a14:m>
                  <m:oMath xmlns:m="http://schemas.openxmlformats.org/officeDocument/2006/math">
                    <m:r>
                      <a:rPr kumimoji="1" lang="en-US" altLang="ja-JP" sz="2400" b="0" i="1" smtClean="0">
                        <a:solidFill>
                          <a:schemeClr val="tx1"/>
                        </a:solidFill>
                        <a:latin typeface="Cambria Math" panose="02040503050406030204" pitchFamily="18" charset="0"/>
                      </a:rPr>
                      <m:t>𝐴𝑔𝑒𝑛</m:t>
                    </m:r>
                    <m:sSub>
                      <m:sSubPr>
                        <m:ctrlPr>
                          <a:rPr kumimoji="1" lang="en-US" altLang="ja-JP" sz="2400" i="1" smtClean="0">
                            <a:solidFill>
                              <a:schemeClr val="tx1"/>
                            </a:solidFill>
                            <a:latin typeface="Cambria Math" panose="02040503050406030204" pitchFamily="18" charset="0"/>
                            <a:ea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𝑡</m:t>
                        </m:r>
                      </m:e>
                      <m:sub>
                        <m:r>
                          <a:rPr kumimoji="1" lang="en-US" altLang="ja-JP" sz="2400" b="0" i="1" smtClean="0">
                            <a:solidFill>
                              <a:schemeClr val="tx1"/>
                            </a:solidFill>
                            <a:latin typeface="Cambria Math" panose="02040503050406030204" pitchFamily="18" charset="0"/>
                            <a:ea typeface="Cambria Math" panose="02040503050406030204" pitchFamily="18" charset="0"/>
                          </a:rPr>
                          <m:t>𝑖</m:t>
                        </m:r>
                      </m:sub>
                    </m:sSub>
                  </m:oMath>
                </a14:m>
                <a:r>
                  <a:rPr kumimoji="1" lang="ja-JP" altLang="en-US" sz="2400" dirty="0">
                    <a:solidFill>
                      <a:schemeClr val="tx1"/>
                    </a:solidFill>
                    <a:latin typeface="Meiryo UI" panose="020B0604030504040204" pitchFamily="50" charset="-128"/>
                    <a:ea typeface="Meiryo UI" panose="020B0604030504040204" pitchFamily="50" charset="-128"/>
                  </a:rPr>
                  <a:t>のアーカイブの例</a:t>
                </a:r>
              </a:p>
            </p:txBody>
          </p:sp>
        </mc:Choice>
        <mc:Fallback xmlns="">
          <p:sp>
            <p:nvSpPr>
              <p:cNvPr id="9" name="テキスト ボックス 8">
                <a:extLst>
                  <a:ext uri="{FF2B5EF4-FFF2-40B4-BE49-F238E27FC236}">
                    <a16:creationId xmlns:a16="http://schemas.microsoft.com/office/drawing/2014/main" id="{804F1C41-8A94-B576-A9C0-28310C221B98}"/>
                  </a:ext>
                </a:extLst>
              </p:cNvPr>
              <p:cNvSpPr txBox="1">
                <a:spLocks noRot="1" noChangeAspect="1" noMove="1" noResize="1" noEditPoints="1" noAdjustHandles="1" noChangeArrowheads="1" noChangeShapeType="1" noTextEdit="1"/>
              </p:cNvSpPr>
              <p:nvPr/>
            </p:nvSpPr>
            <p:spPr>
              <a:xfrm>
                <a:off x="7623946" y="3439293"/>
                <a:ext cx="2905270" cy="369332"/>
              </a:xfrm>
              <a:prstGeom prst="rect">
                <a:avLst/>
              </a:prstGeom>
              <a:blipFill>
                <a:blip r:embed="rId5"/>
                <a:stretch>
                  <a:fillRect l="-4832" t="-26230" r="-5672" b="-47541"/>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D2DF2CF7-2793-E7ED-563E-6805193DFB8C}"/>
              </a:ext>
            </a:extLst>
          </p:cNvPr>
          <p:cNvGrpSpPr/>
          <p:nvPr/>
        </p:nvGrpSpPr>
        <p:grpSpPr>
          <a:xfrm>
            <a:off x="5552378" y="3863679"/>
            <a:ext cx="3208125" cy="2528716"/>
            <a:chOff x="2602764" y="767852"/>
            <a:chExt cx="3130377" cy="2442660"/>
          </a:xfrm>
        </p:grpSpPr>
        <p:sp>
          <p:nvSpPr>
            <p:cNvPr id="21" name="正方形/長方形 20">
              <a:extLst>
                <a:ext uri="{FF2B5EF4-FFF2-40B4-BE49-F238E27FC236}">
                  <a16:creationId xmlns:a16="http://schemas.microsoft.com/office/drawing/2014/main" id="{D1663676-167D-8B13-A222-8FFB28E92AB6}"/>
                </a:ext>
              </a:extLst>
            </p:cNvPr>
            <p:cNvSpPr/>
            <p:nvPr/>
          </p:nvSpPr>
          <p:spPr>
            <a:xfrm>
              <a:off x="2900870" y="822866"/>
              <a:ext cx="2558061" cy="2202805"/>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815D801-5254-6339-E11E-E4169856B319}"/>
                    </a:ext>
                  </a:extLst>
                </p:cNvPr>
                <p:cNvSpPr txBox="1"/>
                <p:nvPr/>
              </p:nvSpPr>
              <p:spPr>
                <a:xfrm>
                  <a:off x="3079994" y="1848229"/>
                  <a:ext cx="8301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𝐴𝑔𝑒𝑛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𝑡</m:t>
                            </m:r>
                          </m:e>
                          <m:sub>
                            <m:r>
                              <a:rPr kumimoji="1" lang="en-US" altLang="ja-JP" sz="2000" b="0" i="1" smtClean="0">
                                <a:latin typeface="Cambria Math" panose="02040503050406030204" pitchFamily="18" charset="0"/>
                              </a:rPr>
                              <m:t>1</m:t>
                            </m:r>
                          </m:sub>
                        </m:sSub>
                      </m:oMath>
                    </m:oMathPara>
                  </a14:m>
                  <a:endParaRPr kumimoji="1" lang="ja-JP" altLang="en-US" sz="1600" dirty="0"/>
                </a:p>
              </p:txBody>
            </p:sp>
          </mc:Choice>
          <mc:Fallback xmlns="">
            <p:sp>
              <p:nvSpPr>
                <p:cNvPr id="22" name="テキスト ボックス 21">
                  <a:extLst>
                    <a:ext uri="{FF2B5EF4-FFF2-40B4-BE49-F238E27FC236}">
                      <a16:creationId xmlns:a16="http://schemas.microsoft.com/office/drawing/2014/main" id="{B815D801-5254-6339-E11E-E4169856B319}"/>
                    </a:ext>
                  </a:extLst>
                </p:cNvPr>
                <p:cNvSpPr txBox="1">
                  <a:spLocks noRot="1" noChangeAspect="1" noMove="1" noResize="1" noEditPoints="1" noAdjustHandles="1" noChangeArrowheads="1" noChangeShapeType="1" noTextEdit="1"/>
                </p:cNvSpPr>
                <p:nvPr/>
              </p:nvSpPr>
              <p:spPr>
                <a:xfrm>
                  <a:off x="3079994" y="1848229"/>
                  <a:ext cx="830108" cy="307777"/>
                </a:xfrm>
                <a:prstGeom prst="rect">
                  <a:avLst/>
                </a:prstGeom>
                <a:blipFill>
                  <a:blip r:embed="rId6"/>
                  <a:stretch>
                    <a:fillRect l="-10714" r="-2857" b="-26415"/>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62C3B975-CB16-D292-9B4C-05428513C851}"/>
                </a:ext>
              </a:extLst>
            </p:cNvPr>
            <p:cNvSpPr txBox="1"/>
            <p:nvPr/>
          </p:nvSpPr>
          <p:spPr>
            <a:xfrm>
              <a:off x="4231422" y="1865498"/>
              <a:ext cx="436081" cy="297303"/>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10</a:t>
              </a:r>
              <a:endParaRPr kumimoji="1" lang="ja-JP" altLang="en-US" sz="20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4BC943DF-5CE6-AC20-5F62-C7B21F1827C1}"/>
                </a:ext>
              </a:extLst>
            </p:cNvPr>
            <p:cNvSpPr txBox="1"/>
            <p:nvPr/>
          </p:nvSpPr>
          <p:spPr>
            <a:xfrm>
              <a:off x="4197928" y="2676197"/>
              <a:ext cx="509076" cy="297303"/>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80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F9FC0F8-6E04-DA0F-C48B-75BF7DC3AE5F}"/>
                    </a:ext>
                  </a:extLst>
                </p:cNvPr>
                <p:cNvSpPr txBox="1"/>
                <p:nvPr/>
              </p:nvSpPr>
              <p:spPr>
                <a:xfrm rot="5400000">
                  <a:off x="3107430" y="2239137"/>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1F9FC0F8-6E04-DA0F-C48B-75BF7DC3AE5F}"/>
                    </a:ext>
                  </a:extLst>
                </p:cNvPr>
                <p:cNvSpPr txBox="1">
                  <a:spLocks noRot="1" noChangeAspect="1" noMove="1" noResize="1" noEditPoints="1" noAdjustHandles="1" noChangeArrowheads="1" noChangeShapeType="1" noTextEdit="1"/>
                </p:cNvSpPr>
                <p:nvPr/>
              </p:nvSpPr>
              <p:spPr>
                <a:xfrm rot="5400000">
                  <a:off x="3107430" y="2239137"/>
                  <a:ext cx="806202"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FC5A50-97EC-DE37-3DB2-2E096B9A2556}"/>
                    </a:ext>
                  </a:extLst>
                </p:cNvPr>
                <p:cNvSpPr txBox="1"/>
                <p:nvPr/>
              </p:nvSpPr>
              <p:spPr>
                <a:xfrm>
                  <a:off x="3208998" y="767852"/>
                  <a:ext cx="1927584" cy="386494"/>
                </a:xfrm>
                <a:prstGeom prst="rect">
                  <a:avLst/>
                </a:prstGeom>
                <a:noFill/>
              </p:spPr>
              <p:txBody>
                <a:bodyPr wrap="square">
                  <a:spAutoFit/>
                </a:bodyPr>
                <a:lstStyle/>
                <a:p>
                  <a:pPr algn="ctr"/>
                  <a:r>
                    <a:rPr lang="ja-JP" altLang="en-US" sz="2000" b="1" dirty="0">
                      <a:latin typeface="Meiryo UI" panose="020B0604030504040204" pitchFamily="50" charset="-128"/>
                      <a:ea typeface="Meiryo UI" panose="020B0604030504040204" pitchFamily="50" charset="-128"/>
                    </a:rPr>
                    <a:t>行動系列</a:t>
                  </a:r>
                  <a14:m>
                    <m:oMath xmlns:m="http://schemas.openxmlformats.org/officeDocument/2006/math">
                      <m:r>
                        <a:rPr lang="en-US" altLang="ja-JP" sz="2000" b="1" i="1" smtClean="0">
                          <a:latin typeface="Cambria Math" panose="02040503050406030204" pitchFamily="18" charset="0"/>
                          <a:ea typeface="Meiryo UI" panose="020B0604030504040204" pitchFamily="50" charset="-128"/>
                        </a:rPr>
                        <m:t>𝟏</m:t>
                      </m:r>
                    </m:oMath>
                  </a14:m>
                  <a:endParaRPr lang="ja-JP" altLang="en-US" sz="2000" b="1" dirty="0">
                    <a:latin typeface="Meiryo UI" panose="020B0604030504040204" pitchFamily="50" charset="-128"/>
                    <a:ea typeface="Meiryo UI"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FC5A50-97EC-DE37-3DB2-2E096B9A2556}"/>
                    </a:ext>
                  </a:extLst>
                </p:cNvPr>
                <p:cNvSpPr txBox="1">
                  <a:spLocks noRot="1" noChangeAspect="1" noMove="1" noResize="1" noEditPoints="1" noAdjustHandles="1" noChangeArrowheads="1" noChangeShapeType="1" noTextEdit="1"/>
                </p:cNvSpPr>
                <p:nvPr/>
              </p:nvSpPr>
              <p:spPr>
                <a:xfrm>
                  <a:off x="3208998" y="767852"/>
                  <a:ext cx="1927584" cy="386494"/>
                </a:xfrm>
                <a:prstGeom prst="rect">
                  <a:avLst/>
                </a:prstGeom>
                <a:blipFill>
                  <a:blip r:embed="rId8"/>
                  <a:stretch>
                    <a:fillRect t="-10769" b="-2615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B20CABE-4C40-7EE3-A087-D01D99FD250C}"/>
                </a:ext>
              </a:extLst>
            </p:cNvPr>
            <p:cNvSpPr txBox="1"/>
            <p:nvPr/>
          </p:nvSpPr>
          <p:spPr>
            <a:xfrm>
              <a:off x="2602764" y="1174554"/>
              <a:ext cx="3130377" cy="327032"/>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各エージェントとの衝突情報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949A157-0E30-05A3-4E5B-407A2CC2E676}"/>
                    </a:ext>
                  </a:extLst>
                </p:cNvPr>
                <p:cNvSpPr txBox="1"/>
                <p:nvPr/>
              </p:nvSpPr>
              <p:spPr>
                <a:xfrm>
                  <a:off x="3074551" y="2694409"/>
                  <a:ext cx="830108" cy="516103"/>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𝐴𝑔𝑒𝑛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𝑡</m:t>
                          </m:r>
                        </m:e>
                        <m:sub>
                          <m:r>
                            <a:rPr kumimoji="1" lang="en-US" altLang="ja-JP" sz="2000" b="0" i="1" smtClean="0">
                              <a:latin typeface="Cambria Math" panose="02040503050406030204" pitchFamily="18" charset="0"/>
                            </a:rPr>
                            <m:t>𝑁</m:t>
                          </m:r>
                        </m:sub>
                      </m:sSub>
                    </m:oMath>
                  </a14:m>
                  <a:r>
                    <a:rPr kumimoji="1" lang="en-US" altLang="ja-JP" sz="1400" dirty="0"/>
                    <a:t>:</a:t>
                  </a:r>
                  <a:endParaRPr kumimoji="1" lang="ja-JP" altLang="en-US" sz="1400" dirty="0"/>
                </a:p>
              </p:txBody>
            </p:sp>
          </mc:Choice>
          <mc:Fallback xmlns="">
            <p:sp>
              <p:nvSpPr>
                <p:cNvPr id="30" name="テキスト ボックス 29">
                  <a:extLst>
                    <a:ext uri="{FF2B5EF4-FFF2-40B4-BE49-F238E27FC236}">
                      <a16:creationId xmlns:a16="http://schemas.microsoft.com/office/drawing/2014/main" id="{6949A157-0E30-05A3-4E5B-407A2CC2E676}"/>
                    </a:ext>
                  </a:extLst>
                </p:cNvPr>
                <p:cNvSpPr txBox="1">
                  <a:spLocks noRot="1" noChangeAspect="1" noMove="1" noResize="1" noEditPoints="1" noAdjustHandles="1" noChangeArrowheads="1" noChangeShapeType="1" noTextEdit="1"/>
                </p:cNvSpPr>
                <p:nvPr/>
              </p:nvSpPr>
              <p:spPr>
                <a:xfrm>
                  <a:off x="3074551" y="2694409"/>
                  <a:ext cx="830108" cy="516103"/>
                </a:xfrm>
                <a:prstGeom prst="rect">
                  <a:avLst/>
                </a:prstGeom>
                <a:blipFill>
                  <a:blip r:embed="rId9"/>
                  <a:stretch>
                    <a:fillRect l="-13571" r="-5000" b="-14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4C61CB7-FCDD-2303-4D99-258CD733D8A5}"/>
                    </a:ext>
                  </a:extLst>
                </p:cNvPr>
                <p:cNvSpPr txBox="1"/>
                <p:nvPr/>
              </p:nvSpPr>
              <p:spPr>
                <a:xfrm rot="5400000">
                  <a:off x="4022692" y="2234833"/>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1" name="テキスト ボックス 30">
                  <a:extLst>
                    <a:ext uri="{FF2B5EF4-FFF2-40B4-BE49-F238E27FC236}">
                      <a16:creationId xmlns:a16="http://schemas.microsoft.com/office/drawing/2014/main" id="{B4C61CB7-FCDD-2303-4D99-258CD733D8A5}"/>
                    </a:ext>
                  </a:extLst>
                </p:cNvPr>
                <p:cNvSpPr txBox="1">
                  <a:spLocks noRot="1" noChangeAspect="1" noMove="1" noResize="1" noEditPoints="1" noAdjustHandles="1" noChangeArrowheads="1" noChangeShapeType="1" noTextEdit="1"/>
                </p:cNvSpPr>
                <p:nvPr/>
              </p:nvSpPr>
              <p:spPr>
                <a:xfrm rot="5400000">
                  <a:off x="4022692" y="2234833"/>
                  <a:ext cx="806202" cy="369332"/>
                </a:xfrm>
                <a:prstGeom prst="rect">
                  <a:avLst/>
                </a:prstGeom>
                <a:blipFill>
                  <a:blip r:embed="rId10"/>
                  <a:stretch>
                    <a:fillRect/>
                  </a:stretch>
                </a:blipFill>
              </p:spPr>
              <p:txBody>
                <a:bodyPr/>
                <a:lstStyle/>
                <a:p>
                  <a:r>
                    <a:rPr lang="ja-JP" altLang="en-US">
                      <a:noFill/>
                    </a:rPr>
                    <a:t> </a:t>
                  </a:r>
                </a:p>
              </p:txBody>
            </p:sp>
          </mc:Fallback>
        </mc:AlternateContent>
      </p:grpSp>
      <p:sp>
        <p:nvSpPr>
          <p:cNvPr id="47" name="テキスト ボックス 46">
            <a:extLst>
              <a:ext uri="{FF2B5EF4-FFF2-40B4-BE49-F238E27FC236}">
                <a16:creationId xmlns:a16="http://schemas.microsoft.com/office/drawing/2014/main" id="{1F16BA64-F57E-D7B1-FB7A-431082463C5E}"/>
              </a:ext>
            </a:extLst>
          </p:cNvPr>
          <p:cNvSpPr txBox="1"/>
          <p:nvPr/>
        </p:nvSpPr>
        <p:spPr>
          <a:xfrm>
            <a:off x="7940373" y="5000981"/>
            <a:ext cx="50555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90</a:t>
            </a:r>
            <a:endParaRPr kumimoji="1" lang="ja-JP" altLang="en-US" sz="200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535D925C-6A0D-8C7E-8381-062631FD75CF}"/>
              </a:ext>
            </a:extLst>
          </p:cNvPr>
          <p:cNvSpPr txBox="1"/>
          <p:nvPr/>
        </p:nvSpPr>
        <p:spPr>
          <a:xfrm>
            <a:off x="7939022" y="5845411"/>
            <a:ext cx="458672" cy="318620"/>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C8E6B4A7-F8AB-3205-CA26-0DE947B92E02}"/>
                  </a:ext>
                </a:extLst>
              </p:cNvPr>
              <p:cNvSpPr txBox="1"/>
              <p:nvPr/>
            </p:nvSpPr>
            <p:spPr>
              <a:xfrm rot="5400000">
                <a:off x="7676982" y="5384262"/>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49" name="テキスト ボックス 48">
                <a:extLst>
                  <a:ext uri="{FF2B5EF4-FFF2-40B4-BE49-F238E27FC236}">
                    <a16:creationId xmlns:a16="http://schemas.microsoft.com/office/drawing/2014/main" id="{C8E6B4A7-F8AB-3205-CA26-0DE947B92E02}"/>
                  </a:ext>
                </a:extLst>
              </p:cNvPr>
              <p:cNvSpPr txBox="1">
                <a:spLocks noRot="1" noChangeAspect="1" noMove="1" noResize="1" noEditPoints="1" noAdjustHandles="1" noChangeArrowheads="1" noChangeShapeType="1" noTextEdit="1"/>
              </p:cNvSpPr>
              <p:nvPr/>
            </p:nvSpPr>
            <p:spPr>
              <a:xfrm rot="5400000">
                <a:off x="7676982" y="5384262"/>
                <a:ext cx="834605" cy="378505"/>
              </a:xfrm>
              <a:prstGeom prst="rect">
                <a:avLst/>
              </a:prstGeom>
              <a:blipFill>
                <a:blip r:embed="rId11"/>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3CBB5E6A-2A63-A3DB-C0E4-1258FD3BB310}"/>
              </a:ext>
            </a:extLst>
          </p:cNvPr>
          <p:cNvSpPr txBox="1"/>
          <p:nvPr/>
        </p:nvSpPr>
        <p:spPr>
          <a:xfrm>
            <a:off x="7052596" y="4544087"/>
            <a:ext cx="652720"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51" name="テキスト ボックス 50">
            <a:extLst>
              <a:ext uri="{FF2B5EF4-FFF2-40B4-BE49-F238E27FC236}">
                <a16:creationId xmlns:a16="http://schemas.microsoft.com/office/drawing/2014/main" id="{F73CB6E8-8B9B-BB91-80B9-422A49DBC09E}"/>
              </a:ext>
            </a:extLst>
          </p:cNvPr>
          <p:cNvSpPr txBox="1"/>
          <p:nvPr/>
        </p:nvSpPr>
        <p:spPr>
          <a:xfrm>
            <a:off x="7659404" y="4557430"/>
            <a:ext cx="869761"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非衝突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52" name="テキスト ボックス 51">
            <a:extLst>
              <a:ext uri="{FF2B5EF4-FFF2-40B4-BE49-F238E27FC236}">
                <a16:creationId xmlns:a16="http://schemas.microsoft.com/office/drawing/2014/main" id="{835DD6AF-20A2-C537-A794-2C5DDB317CE0}"/>
              </a:ext>
            </a:extLst>
          </p:cNvPr>
          <p:cNvSpPr txBox="1"/>
          <p:nvPr/>
        </p:nvSpPr>
        <p:spPr>
          <a:xfrm>
            <a:off x="5907463" y="4620851"/>
            <a:ext cx="1095559" cy="307777"/>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エージェント</a:t>
            </a:r>
          </a:p>
        </p:txBody>
      </p:sp>
      <p:grpSp>
        <p:nvGrpSpPr>
          <p:cNvPr id="57" name="グループ化 56">
            <a:extLst>
              <a:ext uri="{FF2B5EF4-FFF2-40B4-BE49-F238E27FC236}">
                <a16:creationId xmlns:a16="http://schemas.microsoft.com/office/drawing/2014/main" id="{70F51A7C-1A90-167B-DAA7-EA5169988205}"/>
              </a:ext>
            </a:extLst>
          </p:cNvPr>
          <p:cNvGrpSpPr/>
          <p:nvPr/>
        </p:nvGrpSpPr>
        <p:grpSpPr>
          <a:xfrm>
            <a:off x="8925154" y="3865382"/>
            <a:ext cx="3208125" cy="2528716"/>
            <a:chOff x="2602764" y="767852"/>
            <a:chExt cx="3130377" cy="2442660"/>
          </a:xfrm>
        </p:grpSpPr>
        <p:sp>
          <p:nvSpPr>
            <p:cNvPr id="58" name="正方形/長方形 57">
              <a:extLst>
                <a:ext uri="{FF2B5EF4-FFF2-40B4-BE49-F238E27FC236}">
                  <a16:creationId xmlns:a16="http://schemas.microsoft.com/office/drawing/2014/main" id="{D53D701E-3E44-C0E5-307D-DD99669CF261}"/>
                </a:ext>
              </a:extLst>
            </p:cNvPr>
            <p:cNvSpPr/>
            <p:nvPr/>
          </p:nvSpPr>
          <p:spPr>
            <a:xfrm>
              <a:off x="2900870" y="822866"/>
              <a:ext cx="2558061" cy="2202805"/>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320342C-3269-6026-6DC4-ADAC8C688C0C}"/>
                    </a:ext>
                  </a:extLst>
                </p:cNvPr>
                <p:cNvSpPr txBox="1"/>
                <p:nvPr/>
              </p:nvSpPr>
              <p:spPr>
                <a:xfrm>
                  <a:off x="3079994" y="1848229"/>
                  <a:ext cx="8301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𝐴𝑔𝑒𝑛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𝑡</m:t>
                            </m:r>
                          </m:e>
                          <m:sub>
                            <m:r>
                              <a:rPr kumimoji="1" lang="en-US" altLang="ja-JP" sz="2000" b="0" i="1" smtClean="0">
                                <a:latin typeface="Cambria Math" panose="02040503050406030204" pitchFamily="18" charset="0"/>
                              </a:rPr>
                              <m:t>1</m:t>
                            </m:r>
                          </m:sub>
                        </m:sSub>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5320342C-3269-6026-6DC4-ADAC8C688C0C}"/>
                    </a:ext>
                  </a:extLst>
                </p:cNvPr>
                <p:cNvSpPr txBox="1">
                  <a:spLocks noRot="1" noChangeAspect="1" noMove="1" noResize="1" noEditPoints="1" noAdjustHandles="1" noChangeArrowheads="1" noChangeShapeType="1" noTextEdit="1"/>
                </p:cNvSpPr>
                <p:nvPr/>
              </p:nvSpPr>
              <p:spPr>
                <a:xfrm>
                  <a:off x="3079994" y="1848229"/>
                  <a:ext cx="830108" cy="307777"/>
                </a:xfrm>
                <a:prstGeom prst="rect">
                  <a:avLst/>
                </a:prstGeom>
                <a:blipFill>
                  <a:blip r:embed="rId12"/>
                  <a:stretch>
                    <a:fillRect l="-10714" r="-2857" b="-28846"/>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CFA77801-E9F7-174E-6736-D5B5A3E7E5BB}"/>
                </a:ext>
              </a:extLst>
            </p:cNvPr>
            <p:cNvSpPr txBox="1"/>
            <p:nvPr/>
          </p:nvSpPr>
          <p:spPr>
            <a:xfrm>
              <a:off x="4231151" y="1888744"/>
              <a:ext cx="436081" cy="297303"/>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10</a:t>
              </a:r>
              <a:endParaRPr kumimoji="1" lang="ja-JP" altLang="en-US" sz="20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492752DC-F0C6-5AE9-016E-9E06CE3D9A32}"/>
                </a:ext>
              </a:extLst>
            </p:cNvPr>
            <p:cNvSpPr txBox="1"/>
            <p:nvPr/>
          </p:nvSpPr>
          <p:spPr>
            <a:xfrm>
              <a:off x="4259636" y="2674552"/>
              <a:ext cx="509076" cy="297303"/>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B363B0F0-372D-63A4-4AE7-38CC1C8AA96C}"/>
                    </a:ext>
                  </a:extLst>
                </p:cNvPr>
                <p:cNvSpPr txBox="1"/>
                <p:nvPr/>
              </p:nvSpPr>
              <p:spPr>
                <a:xfrm rot="5400000">
                  <a:off x="3107430" y="2239137"/>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5" name="テキスト ボックス 74">
                  <a:extLst>
                    <a:ext uri="{FF2B5EF4-FFF2-40B4-BE49-F238E27FC236}">
                      <a16:creationId xmlns:a16="http://schemas.microsoft.com/office/drawing/2014/main" id="{B363B0F0-372D-63A4-4AE7-38CC1C8AA96C}"/>
                    </a:ext>
                  </a:extLst>
                </p:cNvPr>
                <p:cNvSpPr txBox="1">
                  <a:spLocks noRot="1" noChangeAspect="1" noMove="1" noResize="1" noEditPoints="1" noAdjustHandles="1" noChangeArrowheads="1" noChangeShapeType="1" noTextEdit="1"/>
                </p:cNvSpPr>
                <p:nvPr/>
              </p:nvSpPr>
              <p:spPr>
                <a:xfrm rot="5400000">
                  <a:off x="3107430" y="2239137"/>
                  <a:ext cx="806202"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4794B836-5DCB-FA95-7C7A-FCBDD158F8A7}"/>
                    </a:ext>
                  </a:extLst>
                </p:cNvPr>
                <p:cNvSpPr txBox="1"/>
                <p:nvPr/>
              </p:nvSpPr>
              <p:spPr>
                <a:xfrm>
                  <a:off x="3208998" y="767852"/>
                  <a:ext cx="1927584" cy="414613"/>
                </a:xfrm>
                <a:prstGeom prst="rect">
                  <a:avLst/>
                </a:prstGeom>
                <a:noFill/>
              </p:spPr>
              <p:txBody>
                <a:bodyPr wrap="square">
                  <a:spAutoFit/>
                </a:bodyPr>
                <a:lstStyle/>
                <a:p>
                  <a:pPr algn="ctr"/>
                  <a:r>
                    <a:rPr lang="ja-JP" altLang="en-US" sz="2000" b="1" dirty="0">
                      <a:latin typeface="Meiryo UI" panose="020B0604030504040204" pitchFamily="50" charset="-128"/>
                      <a:ea typeface="Meiryo UI" panose="020B0604030504040204" pitchFamily="50" charset="-128"/>
                    </a:rPr>
                    <a:t>行動系列</a:t>
                  </a:r>
                  <a14:m>
                    <m:oMath xmlns:m="http://schemas.openxmlformats.org/officeDocument/2006/math">
                      <m:sSub>
                        <m:sSubPr>
                          <m:ctrlPr>
                            <a:rPr lang="en-US" altLang="ja-JP" sz="2000" b="1" i="1" smtClean="0">
                              <a:latin typeface="Cambria Math" panose="02040503050406030204" pitchFamily="18" charset="0"/>
                              <a:ea typeface="Meiryo UI" panose="020B0604030504040204" pitchFamily="50" charset="-128"/>
                            </a:rPr>
                          </m:ctrlPr>
                        </m:sSubPr>
                        <m:e>
                          <m:r>
                            <a:rPr lang="en-US" altLang="ja-JP" sz="2000" b="1" i="1" smtClean="0">
                              <a:latin typeface="Cambria Math" panose="02040503050406030204" pitchFamily="18" charset="0"/>
                              <a:ea typeface="Meiryo UI" panose="020B0604030504040204" pitchFamily="50" charset="-128"/>
                            </a:rPr>
                            <m:t>𝑵</m:t>
                          </m:r>
                        </m:e>
                        <m:sub>
                          <m:r>
                            <a:rPr lang="en-US" altLang="ja-JP" sz="2000" b="1" i="1" smtClean="0">
                              <a:latin typeface="Cambria Math" panose="02040503050406030204" pitchFamily="18" charset="0"/>
                              <a:ea typeface="Meiryo UI" panose="020B0604030504040204" pitchFamily="50" charset="-128"/>
                            </a:rPr>
                            <m:t>𝒕𝒓𝒂𝒋</m:t>
                          </m:r>
                        </m:sub>
                      </m:sSub>
                    </m:oMath>
                  </a14:m>
                  <a:endParaRPr lang="ja-JP" altLang="en-US" sz="2000" b="1" dirty="0">
                    <a:latin typeface="Meiryo UI" panose="020B0604030504040204" pitchFamily="50" charset="-128"/>
                    <a:ea typeface="Meiryo UI"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4794B836-5DCB-FA95-7C7A-FCBDD158F8A7}"/>
                    </a:ext>
                  </a:extLst>
                </p:cNvPr>
                <p:cNvSpPr txBox="1">
                  <a:spLocks noRot="1" noChangeAspect="1" noMove="1" noResize="1" noEditPoints="1" noAdjustHandles="1" noChangeArrowheads="1" noChangeShapeType="1" noTextEdit="1"/>
                </p:cNvSpPr>
                <p:nvPr/>
              </p:nvSpPr>
              <p:spPr>
                <a:xfrm>
                  <a:off x="3208998" y="767852"/>
                  <a:ext cx="1927584" cy="414613"/>
                </a:xfrm>
                <a:prstGeom prst="rect">
                  <a:avLst/>
                </a:prstGeom>
                <a:blipFill>
                  <a:blip r:embed="rId14"/>
                  <a:stretch>
                    <a:fillRect t="-10000" b="-15714"/>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0749BEF8-92EE-7C23-047E-C17D5B826F48}"/>
                </a:ext>
              </a:extLst>
            </p:cNvPr>
            <p:cNvSpPr txBox="1"/>
            <p:nvPr/>
          </p:nvSpPr>
          <p:spPr>
            <a:xfrm>
              <a:off x="2602764" y="1174554"/>
              <a:ext cx="3130377" cy="327032"/>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各エージェントとの衝突情報</a:t>
              </a:r>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6BB78D9F-FD56-7CBE-21FF-13042B81A139}"/>
                    </a:ext>
                  </a:extLst>
                </p:cNvPr>
                <p:cNvSpPr txBox="1"/>
                <p:nvPr/>
              </p:nvSpPr>
              <p:spPr>
                <a:xfrm>
                  <a:off x="3074551" y="2694409"/>
                  <a:ext cx="830108" cy="516103"/>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𝐴𝑔𝑒𝑛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𝑡</m:t>
                          </m:r>
                        </m:e>
                        <m:sub>
                          <m:r>
                            <a:rPr kumimoji="1" lang="en-US" altLang="ja-JP" sz="2000" b="0" i="1" smtClean="0">
                              <a:latin typeface="Cambria Math" panose="02040503050406030204" pitchFamily="18" charset="0"/>
                            </a:rPr>
                            <m:t>𝑁</m:t>
                          </m:r>
                        </m:sub>
                      </m:sSub>
                    </m:oMath>
                  </a14:m>
                  <a:r>
                    <a:rPr kumimoji="1" lang="en-US" altLang="ja-JP" sz="1400" dirty="0"/>
                    <a:t>:</a:t>
                  </a:r>
                  <a:endParaRPr kumimoji="1" lang="ja-JP" altLang="en-US" sz="1400" dirty="0"/>
                </a:p>
              </p:txBody>
            </p:sp>
          </mc:Choice>
          <mc:Fallback xmlns="">
            <p:sp>
              <p:nvSpPr>
                <p:cNvPr id="78" name="テキスト ボックス 77">
                  <a:extLst>
                    <a:ext uri="{FF2B5EF4-FFF2-40B4-BE49-F238E27FC236}">
                      <a16:creationId xmlns:a16="http://schemas.microsoft.com/office/drawing/2014/main" id="{6BB78D9F-FD56-7CBE-21FF-13042B81A139}"/>
                    </a:ext>
                  </a:extLst>
                </p:cNvPr>
                <p:cNvSpPr txBox="1">
                  <a:spLocks noRot="1" noChangeAspect="1" noMove="1" noResize="1" noEditPoints="1" noAdjustHandles="1" noChangeArrowheads="1" noChangeShapeType="1" noTextEdit="1"/>
                </p:cNvSpPr>
                <p:nvPr/>
              </p:nvSpPr>
              <p:spPr>
                <a:xfrm>
                  <a:off x="3074551" y="2694409"/>
                  <a:ext cx="830108" cy="516103"/>
                </a:xfrm>
                <a:prstGeom prst="rect">
                  <a:avLst/>
                </a:prstGeom>
                <a:blipFill>
                  <a:blip r:embed="rId15"/>
                  <a:stretch>
                    <a:fillRect l="-13571" r="-5000" b="-14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248FBCA8-D7C7-D09F-7720-1095A5770305}"/>
                    </a:ext>
                  </a:extLst>
                </p:cNvPr>
                <p:cNvSpPr txBox="1"/>
                <p:nvPr/>
              </p:nvSpPr>
              <p:spPr>
                <a:xfrm rot="5400000">
                  <a:off x="4159988" y="2242294"/>
                  <a:ext cx="531607"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9" name="テキスト ボックス 78">
                  <a:extLst>
                    <a:ext uri="{FF2B5EF4-FFF2-40B4-BE49-F238E27FC236}">
                      <a16:creationId xmlns:a16="http://schemas.microsoft.com/office/drawing/2014/main" id="{248FBCA8-D7C7-D09F-7720-1095A5770305}"/>
                    </a:ext>
                  </a:extLst>
                </p:cNvPr>
                <p:cNvSpPr txBox="1">
                  <a:spLocks noRot="1" noChangeAspect="1" noMove="1" noResize="1" noEditPoints="1" noAdjustHandles="1" noChangeArrowheads="1" noChangeShapeType="1" noTextEdit="1"/>
                </p:cNvSpPr>
                <p:nvPr/>
              </p:nvSpPr>
              <p:spPr>
                <a:xfrm rot="5400000">
                  <a:off x="4159988" y="2242294"/>
                  <a:ext cx="531607" cy="369332"/>
                </a:xfrm>
                <a:prstGeom prst="rect">
                  <a:avLst/>
                </a:prstGeom>
                <a:blipFill>
                  <a:blip r:embed="rId16"/>
                  <a:stretch>
                    <a:fillRect/>
                  </a:stretch>
                </a:blipFill>
              </p:spPr>
              <p:txBody>
                <a:bodyPr/>
                <a:lstStyle/>
                <a:p>
                  <a:r>
                    <a:rPr lang="ja-JP" altLang="en-US">
                      <a:noFill/>
                    </a:rPr>
                    <a:t> </a:t>
                  </a:r>
                </a:p>
              </p:txBody>
            </p:sp>
          </mc:Fallback>
        </mc:AlternateContent>
      </p:grpSp>
      <p:sp>
        <p:nvSpPr>
          <p:cNvPr id="80" name="テキスト ボックス 79">
            <a:extLst>
              <a:ext uri="{FF2B5EF4-FFF2-40B4-BE49-F238E27FC236}">
                <a16:creationId xmlns:a16="http://schemas.microsoft.com/office/drawing/2014/main" id="{888D3818-C07C-BF62-E505-DB0A9C7F7D12}"/>
              </a:ext>
            </a:extLst>
          </p:cNvPr>
          <p:cNvSpPr txBox="1"/>
          <p:nvPr/>
        </p:nvSpPr>
        <p:spPr>
          <a:xfrm>
            <a:off x="11243645" y="5031272"/>
            <a:ext cx="50555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520</a:t>
            </a:r>
            <a:endParaRPr kumimoji="1" lang="ja-JP" altLang="en-US" sz="2000" dirty="0">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B2130BD8-D3B9-01B0-F926-53918CD41B9C}"/>
              </a:ext>
            </a:extLst>
          </p:cNvPr>
          <p:cNvSpPr txBox="1"/>
          <p:nvPr/>
        </p:nvSpPr>
        <p:spPr>
          <a:xfrm>
            <a:off x="11268384" y="5847114"/>
            <a:ext cx="526825"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510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2A623A63-8E3D-480D-4EEB-68283469D8B4}"/>
                  </a:ext>
                </a:extLst>
              </p:cNvPr>
              <p:cNvSpPr txBox="1"/>
              <p:nvPr/>
            </p:nvSpPr>
            <p:spPr>
              <a:xfrm rot="5400000">
                <a:off x="11191891" y="5393689"/>
                <a:ext cx="550336"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2A623A63-8E3D-480D-4EEB-68283469D8B4}"/>
                  </a:ext>
                </a:extLst>
              </p:cNvPr>
              <p:cNvSpPr txBox="1">
                <a:spLocks noRot="1" noChangeAspect="1" noMove="1" noResize="1" noEditPoints="1" noAdjustHandles="1" noChangeArrowheads="1" noChangeShapeType="1" noTextEdit="1"/>
              </p:cNvSpPr>
              <p:nvPr/>
            </p:nvSpPr>
            <p:spPr>
              <a:xfrm rot="5400000">
                <a:off x="11191891" y="5393689"/>
                <a:ext cx="550336" cy="378505"/>
              </a:xfrm>
              <a:prstGeom prst="rect">
                <a:avLst/>
              </a:prstGeom>
              <a:blipFill>
                <a:blip r:embed="rId17"/>
                <a:stretch>
                  <a:fillRect/>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EE9D3CB4-6350-3BF2-892F-4D26B4A5DE15}"/>
              </a:ext>
            </a:extLst>
          </p:cNvPr>
          <p:cNvSpPr txBox="1"/>
          <p:nvPr/>
        </p:nvSpPr>
        <p:spPr>
          <a:xfrm>
            <a:off x="10425372" y="4545790"/>
            <a:ext cx="652720"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84" name="テキスト ボックス 83">
            <a:extLst>
              <a:ext uri="{FF2B5EF4-FFF2-40B4-BE49-F238E27FC236}">
                <a16:creationId xmlns:a16="http://schemas.microsoft.com/office/drawing/2014/main" id="{45E8F8DF-200D-2487-2142-7EA570D9992E}"/>
              </a:ext>
            </a:extLst>
          </p:cNvPr>
          <p:cNvSpPr txBox="1"/>
          <p:nvPr/>
        </p:nvSpPr>
        <p:spPr>
          <a:xfrm>
            <a:off x="11032180" y="4559133"/>
            <a:ext cx="869761"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非衝突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85" name="テキスト ボックス 84">
            <a:extLst>
              <a:ext uri="{FF2B5EF4-FFF2-40B4-BE49-F238E27FC236}">
                <a16:creationId xmlns:a16="http://schemas.microsoft.com/office/drawing/2014/main" id="{60A4999D-0FC8-4D7A-E744-96709F2AFA79}"/>
              </a:ext>
            </a:extLst>
          </p:cNvPr>
          <p:cNvSpPr txBox="1"/>
          <p:nvPr/>
        </p:nvSpPr>
        <p:spPr>
          <a:xfrm>
            <a:off x="9280239" y="4622554"/>
            <a:ext cx="1095559" cy="307777"/>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エージェント</a:t>
            </a:r>
          </a:p>
        </p:txBody>
      </p:sp>
      <p:sp>
        <p:nvSpPr>
          <p:cNvPr id="91" name="タイトル 90">
            <a:extLst>
              <a:ext uri="{FF2B5EF4-FFF2-40B4-BE49-F238E27FC236}">
                <a16:creationId xmlns:a16="http://schemas.microsoft.com/office/drawing/2014/main" id="{6E1903F2-1AFA-B619-598A-7B0AFC880BB0}"/>
              </a:ext>
            </a:extLst>
          </p:cNvPr>
          <p:cNvSpPr>
            <a:spLocks noGrp="1"/>
          </p:cNvSpPr>
          <p:nvPr>
            <p:ph type="title"/>
          </p:nvPr>
        </p:nvSpPr>
        <p:spPr/>
        <p:txBody>
          <a:bodyPr>
            <a:noAutofit/>
          </a:bodyPr>
          <a:lstStyle/>
          <a:p>
            <a:r>
              <a:rPr kumimoji="1" lang="ja-JP" altLang="en-US" sz="4000" dirty="0"/>
              <a:t>提案手法　</a:t>
            </a:r>
            <a:r>
              <a:rPr kumimoji="1" lang="en-US" altLang="ja-JP" sz="4000" dirty="0"/>
              <a:t>W</a:t>
            </a:r>
            <a:r>
              <a:rPr lang="en-US" altLang="ja-JP" sz="4000" dirty="0"/>
              <a:t>TC-MAIRL</a:t>
            </a:r>
            <a:br>
              <a:rPr lang="en-US" altLang="ja-JP" sz="4000" dirty="0"/>
            </a:br>
            <a:r>
              <a:rPr lang="en-US" altLang="ja-JP" sz="1800" dirty="0"/>
              <a:t>( Weighted </a:t>
            </a:r>
            <a:r>
              <a:rPr lang="en-US" altLang="ja-JP" sz="1800" dirty="0">
                <a:effectLst/>
              </a:rPr>
              <a:t>Two-individual </a:t>
            </a:r>
            <a:r>
              <a:rPr lang="en-US" altLang="ja-JP" sz="1800" dirty="0"/>
              <a:t>C</a:t>
            </a:r>
            <a:r>
              <a:rPr lang="en-US" altLang="ja-JP" sz="1800" dirty="0">
                <a:effectLst/>
              </a:rPr>
              <a:t>ooperative – MAIRL </a:t>
            </a:r>
            <a:r>
              <a:rPr lang="en-US" altLang="ja-JP" sz="1800" dirty="0"/>
              <a:t>)</a:t>
            </a:r>
            <a:endParaRPr lang="ja-JP" altLang="en-US" sz="1800" dirty="0"/>
          </a:p>
        </p:txBody>
      </p:sp>
      <p:sp>
        <p:nvSpPr>
          <p:cNvPr id="95" name="コンテンツ プレースホルダー 2">
            <a:extLst>
              <a:ext uri="{FF2B5EF4-FFF2-40B4-BE49-F238E27FC236}">
                <a16:creationId xmlns:a16="http://schemas.microsoft.com/office/drawing/2014/main" id="{A8CEAF62-9037-4029-D7D3-6BE2B19E5385}"/>
              </a:ext>
            </a:extLst>
          </p:cNvPr>
          <p:cNvSpPr>
            <a:spLocks noGrp="1"/>
          </p:cNvSpPr>
          <p:nvPr>
            <p:ph idx="1"/>
          </p:nvPr>
        </p:nvSpPr>
        <p:spPr>
          <a:xfrm>
            <a:off x="301625" y="1168400"/>
            <a:ext cx="10853738" cy="4700588"/>
          </a:xfrm>
        </p:spPr>
        <p:txBody>
          <a:bodyPr>
            <a:normAutofit/>
          </a:bodyPr>
          <a:lstStyle/>
          <a:p>
            <a:r>
              <a:rPr kumimoji="1" lang="ja-JP" altLang="en-US" sz="2800" b="1" dirty="0">
                <a:solidFill>
                  <a:schemeClr val="tx1"/>
                </a:solidFill>
              </a:rPr>
              <a:t>行動系列のアーカイブ</a:t>
            </a:r>
            <a:endParaRPr lang="en-US" altLang="ja-JP" sz="2800" b="1" dirty="0"/>
          </a:p>
          <a:p>
            <a:pPr marL="144018" lvl="1" indent="0">
              <a:buNone/>
            </a:pPr>
            <a:r>
              <a:rPr lang="ja-JP" altLang="en-US" sz="2400" dirty="0">
                <a:solidFill>
                  <a:schemeClr val="tx1"/>
                </a:solidFill>
              </a:rPr>
              <a:t>１</a:t>
            </a:r>
            <a:r>
              <a:rPr lang="en-US" altLang="ja-JP" sz="2400" dirty="0">
                <a:solidFill>
                  <a:schemeClr val="tx1"/>
                </a:solidFill>
              </a:rPr>
              <a:t>. </a:t>
            </a:r>
            <a:r>
              <a:rPr lang="ja-JP" altLang="en-US" sz="2400" dirty="0">
                <a:solidFill>
                  <a:schemeClr val="tx1"/>
                </a:solidFill>
              </a:rPr>
              <a:t>強化学習の際に</a:t>
            </a:r>
            <a:r>
              <a:rPr lang="ja-JP" altLang="en-US" sz="2400" dirty="0"/>
              <a:t>，</a:t>
            </a:r>
            <a:r>
              <a:rPr lang="ja-JP" altLang="en-US" sz="2400" b="1" dirty="0">
                <a:solidFill>
                  <a:schemeClr val="bg2"/>
                </a:solidFill>
              </a:rPr>
              <a:t>有用な行動系列をアーカイブ</a:t>
            </a:r>
            <a:r>
              <a:rPr lang="ja-JP" altLang="en-US" sz="2400" dirty="0">
                <a:solidFill>
                  <a:schemeClr val="tx1"/>
                </a:solidFill>
              </a:rPr>
              <a:t>する</a:t>
            </a:r>
            <a:endParaRPr lang="en-US" altLang="ja-JP" sz="2400" dirty="0">
              <a:solidFill>
                <a:schemeClr val="tx1"/>
              </a:solidFill>
            </a:endParaRPr>
          </a:p>
          <a:p>
            <a:pPr marL="566928" lvl="3" indent="0">
              <a:buNone/>
            </a:pPr>
            <a:r>
              <a:rPr kumimoji="1" lang="ja-JP" altLang="en-US" sz="2000" dirty="0"/>
              <a:t>（有用な行動系列：エキスパート行動のステップ数以下の行動系列）</a:t>
            </a:r>
            <a:endParaRPr kumimoji="1" lang="en-US" altLang="ja-JP" sz="2000" dirty="0"/>
          </a:p>
          <a:p>
            <a:pPr marL="201168" lvl="1" indent="0">
              <a:buNone/>
            </a:pPr>
            <a:r>
              <a:rPr lang="en-US" altLang="ja-JP" sz="2400" dirty="0"/>
              <a:t>2. </a:t>
            </a:r>
            <a:r>
              <a:rPr lang="ja-JP" altLang="en-US" sz="2400" dirty="0"/>
              <a:t>各エージェントとの</a:t>
            </a:r>
            <a:r>
              <a:rPr lang="ja-JP" altLang="en-US" sz="2400" b="1" dirty="0">
                <a:solidFill>
                  <a:schemeClr val="bg2"/>
                </a:solidFill>
              </a:rPr>
              <a:t>衝突回数・非衝突回数をカウント</a:t>
            </a:r>
            <a:r>
              <a:rPr lang="ja-JP" altLang="en-US" sz="2400" dirty="0"/>
              <a:t>する</a:t>
            </a:r>
            <a:endParaRPr kumimoji="1" lang="en-US" altLang="ja-JP" sz="2400" dirty="0"/>
          </a:p>
          <a:p>
            <a:pPr lvl="2"/>
            <a:endParaRPr kumimoji="1" lang="ja-JP" altLang="en-US" sz="2400" dirty="0">
              <a:solidFill>
                <a:schemeClr val="tx1"/>
              </a:solidFill>
            </a:endParaRPr>
          </a:p>
        </p:txBody>
      </p:sp>
    </p:spTree>
    <p:extLst>
      <p:ext uri="{BB962C8B-B14F-4D97-AF65-F5344CB8AC3E}">
        <p14:creationId xmlns:p14="http://schemas.microsoft.com/office/powerpoint/2010/main" val="2892117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BFE899D1-CD13-4EF1-E2B0-F0D7DC11D303}"/>
              </a:ext>
            </a:extLst>
          </p:cNvPr>
          <p:cNvSpPr>
            <a:spLocks noGrp="1"/>
          </p:cNvSpPr>
          <p:nvPr>
            <p:ph idx="1"/>
          </p:nvPr>
        </p:nvSpPr>
        <p:spPr>
          <a:xfrm>
            <a:off x="301942" y="1166033"/>
            <a:ext cx="10853738" cy="4700588"/>
          </a:xfrm>
        </p:spPr>
        <p:txBody>
          <a:bodyPr>
            <a:normAutofit/>
          </a:bodyPr>
          <a:lstStyle/>
          <a:p>
            <a:r>
              <a:rPr kumimoji="1" lang="ja-JP" altLang="en-US" sz="2800" b="1" dirty="0"/>
              <a:t>関連度の更新</a:t>
            </a:r>
            <a:endParaRPr kumimoji="1" lang="en-US" altLang="ja-JP" sz="2800" b="1" dirty="0"/>
          </a:p>
          <a:p>
            <a:pPr lvl="1"/>
            <a:r>
              <a:rPr lang="ja-JP" altLang="en-US" sz="2400" dirty="0"/>
              <a:t>関連度は</a:t>
            </a:r>
            <a:r>
              <a:rPr lang="ja-JP" altLang="en-US" sz="2400" b="1" dirty="0">
                <a:solidFill>
                  <a:schemeClr val="bg2"/>
                </a:solidFill>
              </a:rPr>
              <a:t>各エージェントの衝突度合い</a:t>
            </a:r>
            <a:r>
              <a:rPr lang="ja-JP" altLang="en-US" sz="2400" dirty="0"/>
              <a:t>とする</a:t>
            </a:r>
            <a:endParaRPr lang="en-US" altLang="ja-JP" sz="2400" dirty="0"/>
          </a:p>
          <a:p>
            <a:pPr lvl="1"/>
            <a:r>
              <a:rPr lang="ja-JP" altLang="en-US" sz="2400" dirty="0"/>
              <a:t>強化学習により得られた方策に従って行動した際の各エージェントの衝突回数を加算</a:t>
            </a:r>
            <a:endParaRPr lang="en-US" altLang="ja-JP" sz="2400" dirty="0"/>
          </a:p>
          <a:p>
            <a:pPr lvl="1"/>
            <a:endParaRPr lang="en-US" altLang="ja-JP" sz="2400" dirty="0"/>
          </a:p>
          <a:p>
            <a:pPr lvl="1"/>
            <a:endParaRPr lang="en-US" altLang="ja-JP" sz="2600" dirty="0"/>
          </a:p>
          <a:p>
            <a:pPr lvl="1"/>
            <a:endParaRPr kumimoji="1" lang="en-US" altLang="ja-JP" sz="2600" dirty="0"/>
          </a:p>
          <a:p>
            <a:pPr marL="0" indent="0">
              <a:buNone/>
            </a:pPr>
            <a:endParaRPr kumimoji="1" lang="ja-JP" altLang="en-US" sz="2800" b="1" dirty="0"/>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11</a:t>
            </a:fld>
            <a:endParaRPr kumimoji="1" lang="ja-JP" altLang="en-US" dirty="0"/>
          </a:p>
        </p:txBody>
      </p:sp>
      <p:sp>
        <p:nvSpPr>
          <p:cNvPr id="8" name="タイトル 7">
            <a:extLst>
              <a:ext uri="{FF2B5EF4-FFF2-40B4-BE49-F238E27FC236}">
                <a16:creationId xmlns:a16="http://schemas.microsoft.com/office/drawing/2014/main" id="{B8D07981-C178-C420-5B38-808D712D6890}"/>
              </a:ext>
            </a:extLst>
          </p:cNvPr>
          <p:cNvSpPr>
            <a:spLocks noGrp="1"/>
          </p:cNvSpPr>
          <p:nvPr>
            <p:ph type="title"/>
          </p:nvPr>
        </p:nvSpPr>
        <p:spPr/>
        <p:txBody>
          <a:bodyPr>
            <a:noAutofit/>
          </a:bodyPr>
          <a:lstStyle/>
          <a:p>
            <a:r>
              <a:rPr kumimoji="1" lang="ja-JP" altLang="en-US" sz="4000" dirty="0"/>
              <a:t>提案手法　</a:t>
            </a:r>
            <a:r>
              <a:rPr kumimoji="1" lang="en-US" altLang="ja-JP" sz="4000" dirty="0"/>
              <a:t>W</a:t>
            </a:r>
            <a:r>
              <a:rPr lang="en-US" altLang="ja-JP" sz="4000" dirty="0"/>
              <a:t>TC-MAIRL</a:t>
            </a:r>
            <a:br>
              <a:rPr lang="en-US" altLang="ja-JP" sz="4000" dirty="0"/>
            </a:br>
            <a:r>
              <a:rPr lang="en-US" altLang="ja-JP" sz="1800" dirty="0"/>
              <a:t>( Weighted </a:t>
            </a:r>
            <a:r>
              <a:rPr lang="en-US" altLang="ja-JP" sz="1800" dirty="0">
                <a:effectLst/>
              </a:rPr>
              <a:t>Two-individual </a:t>
            </a:r>
            <a:r>
              <a:rPr lang="en-US" altLang="ja-JP" sz="1800" dirty="0"/>
              <a:t>C</a:t>
            </a:r>
            <a:r>
              <a:rPr lang="en-US" altLang="ja-JP" sz="1800" dirty="0">
                <a:effectLst/>
              </a:rPr>
              <a:t>ooperative – MAIRL </a:t>
            </a:r>
            <a:r>
              <a:rPr lang="en-US" altLang="ja-JP" sz="1800" dirty="0"/>
              <a:t>)</a:t>
            </a:r>
            <a:endParaRPr lang="ja-JP" altLang="en-US" sz="1800" dirty="0"/>
          </a:p>
        </p:txBody>
      </p:sp>
      <p:grpSp>
        <p:nvGrpSpPr>
          <p:cNvPr id="43" name="グループ化 42">
            <a:extLst>
              <a:ext uri="{FF2B5EF4-FFF2-40B4-BE49-F238E27FC236}">
                <a16:creationId xmlns:a16="http://schemas.microsoft.com/office/drawing/2014/main" id="{11AE6B4A-1F98-C32F-37C9-AE9E0DC3E37C}"/>
              </a:ext>
            </a:extLst>
          </p:cNvPr>
          <p:cNvGrpSpPr/>
          <p:nvPr/>
        </p:nvGrpSpPr>
        <p:grpSpPr>
          <a:xfrm>
            <a:off x="2083432" y="3390798"/>
            <a:ext cx="7165072" cy="2475823"/>
            <a:chOff x="3250380" y="3628886"/>
            <a:chExt cx="7165072" cy="2475823"/>
          </a:xfrm>
        </p:grpSpPr>
        <p:sp>
          <p:nvSpPr>
            <p:cNvPr id="42" name="正方形/長方形 41">
              <a:extLst>
                <a:ext uri="{FF2B5EF4-FFF2-40B4-BE49-F238E27FC236}">
                  <a16:creationId xmlns:a16="http://schemas.microsoft.com/office/drawing/2014/main" id="{B2E02C39-260B-48C4-A79E-4CE7258847D5}"/>
                </a:ext>
              </a:extLst>
            </p:cNvPr>
            <p:cNvSpPr/>
            <p:nvPr/>
          </p:nvSpPr>
          <p:spPr>
            <a:xfrm>
              <a:off x="3250380" y="4110446"/>
              <a:ext cx="7165072" cy="1994263"/>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124BF397-EA5B-92B0-9D81-BC0231C8E61C}"/>
                    </a:ext>
                  </a:extLst>
                </p:cNvPr>
                <p:cNvSpPr txBox="1"/>
                <p:nvPr/>
              </p:nvSpPr>
              <p:spPr>
                <a:xfrm>
                  <a:off x="4027355" y="3628886"/>
                  <a:ext cx="560727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𝐴𝑔𝑒𝑛</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の各エージェントの関連</m:t>
                        </m:r>
                        <m:r>
                          <a:rPr lang="ja-JP" altLang="en-US" sz="2400" i="1" dirty="0">
                            <a:latin typeface="Cambria Math" panose="02040503050406030204" pitchFamily="18" charset="0"/>
                          </a:rPr>
                          <m:t>度の計算</m:t>
                        </m:r>
                      </m:oMath>
                    </m:oMathPara>
                  </a14:m>
                  <a:endParaRPr lang="en-US" altLang="ja-JP" sz="2400" b="0" dirty="0"/>
                </a:p>
              </p:txBody>
            </p:sp>
          </mc:Choice>
          <mc:Fallback xmlns="">
            <p:sp>
              <p:nvSpPr>
                <p:cNvPr id="25" name="テキスト ボックス 24">
                  <a:extLst>
                    <a:ext uri="{FF2B5EF4-FFF2-40B4-BE49-F238E27FC236}">
                      <a16:creationId xmlns:a16="http://schemas.microsoft.com/office/drawing/2014/main" id="{124BF397-EA5B-92B0-9D81-BC0231C8E61C}"/>
                    </a:ext>
                  </a:extLst>
                </p:cNvPr>
                <p:cNvSpPr txBox="1">
                  <a:spLocks noRot="1" noChangeAspect="1" noMove="1" noResize="1" noEditPoints="1" noAdjustHandles="1" noChangeArrowheads="1" noChangeShapeType="1" noTextEdit="1"/>
                </p:cNvSpPr>
                <p:nvPr/>
              </p:nvSpPr>
              <p:spPr>
                <a:xfrm>
                  <a:off x="4027355" y="3628886"/>
                  <a:ext cx="5607275" cy="461665"/>
                </a:xfrm>
                <a:prstGeom prst="rect">
                  <a:avLst/>
                </a:prstGeom>
                <a:blipFill>
                  <a:blip r:embed="rId3"/>
                  <a:stretch>
                    <a:fillRect b="-18421"/>
                  </a:stretch>
                </a:blipFill>
              </p:spPr>
              <p:txBody>
                <a:bodyPr/>
                <a:lstStyle/>
                <a:p>
                  <a:r>
                    <a:rPr lang="ja-JP" altLang="en-US">
                      <a:noFill/>
                    </a:rPr>
                    <a:t> </a:t>
                  </a:r>
                </a:p>
              </p:txBody>
            </p:sp>
          </mc:Fallback>
        </mc:AlternateContent>
        <p:grpSp>
          <p:nvGrpSpPr>
            <p:cNvPr id="41" name="グループ化 40">
              <a:extLst>
                <a:ext uri="{FF2B5EF4-FFF2-40B4-BE49-F238E27FC236}">
                  <a16:creationId xmlns:a16="http://schemas.microsoft.com/office/drawing/2014/main" id="{413C575E-2F48-96A9-6EAF-36A05339A359}"/>
                </a:ext>
              </a:extLst>
            </p:cNvPr>
            <p:cNvGrpSpPr/>
            <p:nvPr/>
          </p:nvGrpSpPr>
          <p:grpSpPr>
            <a:xfrm>
              <a:off x="3385712" y="3864108"/>
              <a:ext cx="6920382" cy="2179640"/>
              <a:chOff x="3385712" y="3864108"/>
              <a:chExt cx="6920382" cy="2179640"/>
            </a:xfrm>
          </p:grpSpPr>
          <p:grpSp>
            <p:nvGrpSpPr>
              <p:cNvPr id="12" name="グループ化 11">
                <a:extLst>
                  <a:ext uri="{FF2B5EF4-FFF2-40B4-BE49-F238E27FC236}">
                    <a16:creationId xmlns:a16="http://schemas.microsoft.com/office/drawing/2014/main" id="{F97BA66C-911A-DBC9-44EC-065B6C1BA092}"/>
                  </a:ext>
                </a:extLst>
              </p:cNvPr>
              <p:cNvGrpSpPr/>
              <p:nvPr/>
            </p:nvGrpSpPr>
            <p:grpSpPr>
              <a:xfrm>
                <a:off x="3385712" y="4262551"/>
                <a:ext cx="2621594" cy="1781197"/>
                <a:chOff x="2918898" y="1367945"/>
                <a:chExt cx="2558061" cy="1720579"/>
              </a:xfrm>
            </p:grpSpPr>
            <p:sp>
              <p:nvSpPr>
                <p:cNvPr id="13" name="正方形/長方形 12">
                  <a:extLst>
                    <a:ext uri="{FF2B5EF4-FFF2-40B4-BE49-F238E27FC236}">
                      <a16:creationId xmlns:a16="http://schemas.microsoft.com/office/drawing/2014/main" id="{1555070C-CE59-81AE-5574-1DE66070A0F8}"/>
                    </a:ext>
                  </a:extLst>
                </p:cNvPr>
                <p:cNvSpPr/>
                <p:nvPr/>
              </p:nvSpPr>
              <p:spPr>
                <a:xfrm>
                  <a:off x="2980255" y="1367945"/>
                  <a:ext cx="2430292" cy="1623819"/>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412627D-BF92-4224-72FE-2573FC1CD74F}"/>
                        </a:ext>
                      </a:extLst>
                    </p:cNvPr>
                    <p:cNvSpPr txBox="1"/>
                    <p:nvPr/>
                  </p:nvSpPr>
                  <p:spPr>
                    <a:xfrm>
                      <a:off x="3402900" y="1726242"/>
                      <a:ext cx="8301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solidFill>
                                  <a:schemeClr val="tx1"/>
                                </a:solidFill>
                                <a:latin typeface="Cambria Math" panose="02040503050406030204" pitchFamily="18" charset="0"/>
                              </a:rPr>
                              <m:t>𝑨𝒈𝒆𝒏</m:t>
                            </m:r>
                            <m:sSub>
                              <m:sSubPr>
                                <m:ctrlPr>
                                  <a:rPr kumimoji="1" lang="en-US" altLang="ja-JP" sz="2000" b="1"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𝒕</m:t>
                                </m:r>
                              </m:e>
                              <m:sub>
                                <m:r>
                                  <a:rPr kumimoji="1" lang="en-US" altLang="ja-JP" sz="2000" b="1" i="1" smtClean="0">
                                    <a:solidFill>
                                      <a:schemeClr val="tx1"/>
                                    </a:solidFill>
                                    <a:latin typeface="Cambria Math" panose="02040503050406030204" pitchFamily="18" charset="0"/>
                                  </a:rPr>
                                  <m:t>𝟏</m:t>
                                </m:r>
                              </m:sub>
                            </m:sSub>
                          </m:oMath>
                        </m:oMathPara>
                      </a14:m>
                      <a:endParaRPr kumimoji="1" lang="ja-JP" altLang="en-US" sz="1600" b="1" dirty="0">
                        <a:solidFill>
                          <a:schemeClr val="tx1"/>
                        </a:solidFill>
                      </a:endParaRPr>
                    </a:p>
                  </p:txBody>
                </p:sp>
              </mc:Choice>
              <mc:Fallback xmlns="">
                <p:sp>
                  <p:nvSpPr>
                    <p:cNvPr id="14" name="テキスト ボックス 13">
                      <a:extLst>
                        <a:ext uri="{FF2B5EF4-FFF2-40B4-BE49-F238E27FC236}">
                          <a16:creationId xmlns:a16="http://schemas.microsoft.com/office/drawing/2014/main" id="{3412627D-BF92-4224-72FE-2573FC1CD74F}"/>
                        </a:ext>
                      </a:extLst>
                    </p:cNvPr>
                    <p:cNvSpPr txBox="1">
                      <a:spLocks noRot="1" noChangeAspect="1" noMove="1" noResize="1" noEditPoints="1" noAdjustHandles="1" noChangeArrowheads="1" noChangeShapeType="1" noTextEdit="1"/>
                    </p:cNvSpPr>
                    <p:nvPr/>
                  </p:nvSpPr>
                  <p:spPr>
                    <a:xfrm>
                      <a:off x="3402900" y="1726242"/>
                      <a:ext cx="830108" cy="307777"/>
                    </a:xfrm>
                    <a:prstGeom prst="rect">
                      <a:avLst/>
                    </a:prstGeom>
                    <a:blipFill>
                      <a:blip r:embed="rId4"/>
                      <a:stretch>
                        <a:fillRect l="-13571" r="-9286" b="-28846"/>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272A4730-F8A7-52EC-BB0D-A92849DE9D68}"/>
                    </a:ext>
                  </a:extLst>
                </p:cNvPr>
                <p:cNvSpPr txBox="1"/>
                <p:nvPr/>
              </p:nvSpPr>
              <p:spPr>
                <a:xfrm>
                  <a:off x="4554328" y="1743511"/>
                  <a:ext cx="436081" cy="297303"/>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10</a:t>
                  </a:r>
                  <a:endParaRPr kumimoji="1" lang="ja-JP" altLang="en-US" sz="2000" b="1"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66589AC1-0D23-5DAF-9382-CB574B805C9E}"/>
                    </a:ext>
                  </a:extLst>
                </p:cNvPr>
                <p:cNvSpPr txBox="1"/>
                <p:nvPr/>
              </p:nvSpPr>
              <p:spPr>
                <a:xfrm>
                  <a:off x="4578301" y="2594190"/>
                  <a:ext cx="509076" cy="297303"/>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80</a:t>
                  </a:r>
                  <a:endParaRPr kumimoji="1" lang="ja-JP" altLang="en-US" sz="2000" b="1"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F122BA9-CD54-3027-6761-6A21257329A6}"/>
                        </a:ext>
                      </a:extLst>
                    </p:cNvPr>
                    <p:cNvSpPr txBox="1"/>
                    <p:nvPr/>
                  </p:nvSpPr>
                  <p:spPr>
                    <a:xfrm rot="5400000">
                      <a:off x="3430336" y="2117150"/>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F122BA9-CD54-3027-6761-6A21257329A6}"/>
                        </a:ext>
                      </a:extLst>
                    </p:cNvPr>
                    <p:cNvSpPr txBox="1">
                      <a:spLocks noRot="1" noChangeAspect="1" noMove="1" noResize="1" noEditPoints="1" noAdjustHandles="1" noChangeArrowheads="1" noChangeShapeType="1" noTextEdit="1"/>
                    </p:cNvSpPr>
                    <p:nvPr/>
                  </p:nvSpPr>
                  <p:spPr>
                    <a:xfrm rot="5400000">
                      <a:off x="3430336" y="2117150"/>
                      <a:ext cx="806202" cy="369332"/>
                    </a:xfrm>
                    <a:prstGeom prst="rect">
                      <a:avLst/>
                    </a:prstGeom>
                    <a:blipFill>
                      <a:blip r:embed="rId5"/>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DB4401F9-DC9C-888E-4462-AC7F9D1D3D70}"/>
                    </a:ext>
                  </a:extLst>
                </p:cNvPr>
                <p:cNvSpPr txBox="1"/>
                <p:nvPr/>
              </p:nvSpPr>
              <p:spPr>
                <a:xfrm>
                  <a:off x="2918898" y="1435937"/>
                  <a:ext cx="2558061" cy="327032"/>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各エージェントとの衝突回数</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FC0DAC0-89E6-2D82-BE38-38705AC1C84D}"/>
                        </a:ext>
                      </a:extLst>
                    </p:cNvPr>
                    <p:cNvSpPr txBox="1"/>
                    <p:nvPr/>
                  </p:nvSpPr>
                  <p:spPr>
                    <a:xfrm>
                      <a:off x="3397457" y="2572421"/>
                      <a:ext cx="830108" cy="516103"/>
                    </a:xfrm>
                    <a:prstGeom prst="rect">
                      <a:avLst/>
                    </a:prstGeom>
                    <a:noFill/>
                  </p:spPr>
                  <p:txBody>
                    <a:bodyPr wrap="square" lIns="0" tIns="0" rIns="0" bIns="0" rtlCol="0">
                      <a:spAutoFit/>
                    </a:bodyPr>
                    <a:lstStyle/>
                    <a:p>
                      <a14:m>
                        <m:oMath xmlns:m="http://schemas.openxmlformats.org/officeDocument/2006/math">
                          <m:r>
                            <a:rPr kumimoji="1" lang="en-US" altLang="ja-JP" sz="2000" b="1" i="1" smtClean="0">
                              <a:solidFill>
                                <a:schemeClr val="tx1"/>
                              </a:solidFill>
                              <a:latin typeface="Cambria Math" panose="02040503050406030204" pitchFamily="18" charset="0"/>
                            </a:rPr>
                            <m:t>𝑨𝒈𝒆𝒏</m:t>
                          </m:r>
                          <m:sSub>
                            <m:sSubPr>
                              <m:ctrlPr>
                                <a:rPr kumimoji="1" lang="en-US" altLang="ja-JP" sz="2000" b="1"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𝒕</m:t>
                              </m:r>
                            </m:e>
                            <m:sub>
                              <m:r>
                                <a:rPr kumimoji="1" lang="en-US" altLang="ja-JP" sz="2000" b="1" i="1" smtClean="0">
                                  <a:solidFill>
                                    <a:schemeClr val="tx1"/>
                                  </a:solidFill>
                                  <a:latin typeface="Cambria Math" panose="02040503050406030204" pitchFamily="18" charset="0"/>
                                </a:rPr>
                                <m:t>𝑵</m:t>
                              </m:r>
                            </m:sub>
                          </m:sSub>
                        </m:oMath>
                      </a14:m>
                      <a:r>
                        <a:rPr kumimoji="1" lang="en-US" altLang="ja-JP" sz="1400" b="1" dirty="0">
                          <a:solidFill>
                            <a:schemeClr val="accent1">
                              <a:lumMod val="25000"/>
                            </a:schemeClr>
                          </a:solidFill>
                        </a:rPr>
                        <a:t>:</a:t>
                      </a:r>
                      <a:endParaRPr kumimoji="1" lang="ja-JP" altLang="en-US" sz="1400" b="1" dirty="0">
                        <a:solidFill>
                          <a:schemeClr val="accent1">
                            <a:lumMod val="25000"/>
                          </a:schemeClr>
                        </a:solidFill>
                      </a:endParaRPr>
                    </a:p>
                  </p:txBody>
                </p:sp>
              </mc:Choice>
              <mc:Fallback xmlns="">
                <p:sp>
                  <p:nvSpPr>
                    <p:cNvPr id="20" name="テキスト ボックス 19">
                      <a:extLst>
                        <a:ext uri="{FF2B5EF4-FFF2-40B4-BE49-F238E27FC236}">
                          <a16:creationId xmlns:a16="http://schemas.microsoft.com/office/drawing/2014/main" id="{0FC0DAC0-89E6-2D82-BE38-38705AC1C84D}"/>
                        </a:ext>
                      </a:extLst>
                    </p:cNvPr>
                    <p:cNvSpPr txBox="1">
                      <a:spLocks noRot="1" noChangeAspect="1" noMove="1" noResize="1" noEditPoints="1" noAdjustHandles="1" noChangeArrowheads="1" noChangeShapeType="1" noTextEdit="1"/>
                    </p:cNvSpPr>
                    <p:nvPr/>
                  </p:nvSpPr>
                  <p:spPr>
                    <a:xfrm>
                      <a:off x="3397457" y="2572421"/>
                      <a:ext cx="830108" cy="516103"/>
                    </a:xfrm>
                    <a:prstGeom prst="rect">
                      <a:avLst/>
                    </a:prstGeom>
                    <a:blipFill>
                      <a:blip r:embed="rId6"/>
                      <a:stretch>
                        <a:fillRect l="-13571" r="-1285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368933D-73A8-9006-EE8C-5A0818BA27B8}"/>
                        </a:ext>
                      </a:extLst>
                    </p:cNvPr>
                    <p:cNvSpPr txBox="1"/>
                    <p:nvPr/>
                  </p:nvSpPr>
                  <p:spPr>
                    <a:xfrm rot="5400000">
                      <a:off x="4335892" y="2112981"/>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368933D-73A8-9006-EE8C-5A0818BA27B8}"/>
                        </a:ext>
                      </a:extLst>
                    </p:cNvPr>
                    <p:cNvSpPr txBox="1">
                      <a:spLocks noRot="1" noChangeAspect="1" noMove="1" noResize="1" noEditPoints="1" noAdjustHandles="1" noChangeArrowheads="1" noChangeShapeType="1" noTextEdit="1"/>
                    </p:cNvSpPr>
                    <p:nvPr/>
                  </p:nvSpPr>
                  <p:spPr>
                    <a:xfrm rot="5400000">
                      <a:off x="4335892" y="2112981"/>
                      <a:ext cx="806202" cy="369332"/>
                    </a:xfrm>
                    <a:prstGeom prst="rect">
                      <a:avLst/>
                    </a:prstGeom>
                    <a:blipFill>
                      <a:blip r:embed="rId7"/>
                      <a:stretch>
                        <a:fillRect/>
                      </a:stretch>
                    </a:blipFill>
                  </p:spPr>
                  <p:txBody>
                    <a:bodyPr/>
                    <a:lstStyle/>
                    <a:p>
                      <a:r>
                        <a:rPr lang="ja-JP" altLang="en-US">
                          <a:noFill/>
                        </a:rPr>
                        <a:t> </a:t>
                      </a:r>
                    </a:p>
                  </p:txBody>
                </p:sp>
              </mc:Fallback>
            </mc:AlternateContent>
          </p:grpSp>
          <p:cxnSp>
            <p:nvCxnSpPr>
              <p:cNvPr id="22" name="直線矢印コネクタ 21">
                <a:extLst>
                  <a:ext uri="{FF2B5EF4-FFF2-40B4-BE49-F238E27FC236}">
                    <a16:creationId xmlns:a16="http://schemas.microsoft.com/office/drawing/2014/main" id="{38A115A8-CBDA-4C6E-6D78-A689779DAC96}"/>
                  </a:ext>
                </a:extLst>
              </p:cNvPr>
              <p:cNvCxnSpPr/>
              <p:nvPr/>
            </p:nvCxnSpPr>
            <p:spPr>
              <a:xfrm>
                <a:off x="6776085" y="5142234"/>
                <a:ext cx="55160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右中かっこ 25">
                <a:extLst>
                  <a:ext uri="{FF2B5EF4-FFF2-40B4-BE49-F238E27FC236}">
                    <a16:creationId xmlns:a16="http://schemas.microsoft.com/office/drawing/2014/main" id="{C0EA840F-4C93-2B3D-D510-211D3449D653}"/>
                  </a:ext>
                </a:extLst>
              </p:cNvPr>
              <p:cNvSpPr/>
              <p:nvPr/>
            </p:nvSpPr>
            <p:spPr>
              <a:xfrm>
                <a:off x="5516629" y="4662661"/>
                <a:ext cx="281943" cy="1195129"/>
              </a:xfrm>
              <a:prstGeom prst="rightBrace">
                <a:avLst>
                  <a:gd name="adj1" fmla="val 8333"/>
                  <a:gd name="adj2" fmla="val 50000"/>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D8166C6E-0835-5874-F1F1-E4EBDCED9913}"/>
                  </a:ext>
                </a:extLst>
              </p:cNvPr>
              <p:cNvSpPr txBox="1"/>
              <p:nvPr/>
            </p:nvSpPr>
            <p:spPr>
              <a:xfrm>
                <a:off x="5958126" y="4812020"/>
                <a:ext cx="958768" cy="338554"/>
              </a:xfrm>
              <a:prstGeom prst="rect">
                <a:avLst/>
              </a:prstGeom>
              <a:noFill/>
            </p:spPr>
            <p:txBody>
              <a:bodyPr wrap="square">
                <a:spAutoFit/>
              </a:bodyPr>
              <a:lstStyle/>
              <a:p>
                <a:r>
                  <a:rPr kumimoji="1" lang="ja-JP" altLang="en-US" sz="1600" b="1" dirty="0">
                    <a:latin typeface="Meiryo UI" panose="020B0604030504040204" pitchFamily="50" charset="-128"/>
                    <a:ea typeface="Meiryo UI" panose="020B0604030504040204" pitchFamily="50" charset="-128"/>
                  </a:rPr>
                  <a:t>合計値</a:t>
                </a:r>
              </a:p>
            </p:txBody>
          </p:sp>
          <p:grpSp>
            <p:nvGrpSpPr>
              <p:cNvPr id="29" name="グループ化 28">
                <a:extLst>
                  <a:ext uri="{FF2B5EF4-FFF2-40B4-BE49-F238E27FC236}">
                    <a16:creationId xmlns:a16="http://schemas.microsoft.com/office/drawing/2014/main" id="{EE242829-8BE2-38E2-20A7-4E5ECF043DFD}"/>
                  </a:ext>
                </a:extLst>
              </p:cNvPr>
              <p:cNvGrpSpPr/>
              <p:nvPr/>
            </p:nvGrpSpPr>
            <p:grpSpPr>
              <a:xfrm>
                <a:off x="7527744" y="3864108"/>
                <a:ext cx="2778350" cy="2175965"/>
                <a:chOff x="2980255" y="986612"/>
                <a:chExt cx="2711018" cy="2101912"/>
              </a:xfrm>
            </p:grpSpPr>
            <p:sp>
              <p:nvSpPr>
                <p:cNvPr id="30" name="正方形/長方形 29">
                  <a:extLst>
                    <a:ext uri="{FF2B5EF4-FFF2-40B4-BE49-F238E27FC236}">
                      <a16:creationId xmlns:a16="http://schemas.microsoft.com/office/drawing/2014/main" id="{35CC5A08-810D-8EBB-AC15-6EC811CCE36E}"/>
                    </a:ext>
                  </a:extLst>
                </p:cNvPr>
                <p:cNvSpPr/>
                <p:nvPr/>
              </p:nvSpPr>
              <p:spPr>
                <a:xfrm>
                  <a:off x="2980255" y="1367945"/>
                  <a:ext cx="2606677" cy="1623819"/>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0C062299-6619-18B7-60D0-4172E4AC88BD}"/>
                        </a:ext>
                      </a:extLst>
                    </p:cNvPr>
                    <p:cNvSpPr txBox="1"/>
                    <p:nvPr/>
                  </p:nvSpPr>
                  <p:spPr>
                    <a:xfrm>
                      <a:off x="3402900" y="1726242"/>
                      <a:ext cx="83010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solidFill>
                                  <a:schemeClr val="tx1"/>
                                </a:solidFill>
                                <a:latin typeface="Cambria Math" panose="02040503050406030204" pitchFamily="18" charset="0"/>
                              </a:rPr>
                              <m:t>𝑨𝒈𝒆𝒏</m:t>
                            </m:r>
                            <m:sSub>
                              <m:sSubPr>
                                <m:ctrlPr>
                                  <a:rPr kumimoji="1" lang="en-US" altLang="ja-JP" sz="2000" b="1"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𝒕</m:t>
                                </m:r>
                              </m:e>
                              <m:sub>
                                <m:r>
                                  <a:rPr kumimoji="1" lang="en-US" altLang="ja-JP" sz="2000" b="1" i="1" smtClean="0">
                                    <a:solidFill>
                                      <a:schemeClr val="tx1"/>
                                    </a:solidFill>
                                    <a:latin typeface="Cambria Math" panose="02040503050406030204" pitchFamily="18" charset="0"/>
                                  </a:rPr>
                                  <m:t>𝟏</m:t>
                                </m:r>
                              </m:sub>
                            </m:sSub>
                          </m:oMath>
                        </m:oMathPara>
                      </a14:m>
                      <a:endParaRPr kumimoji="1" lang="ja-JP" altLang="en-US" sz="1600" b="1" dirty="0">
                        <a:solidFill>
                          <a:schemeClr val="tx1"/>
                        </a:solidFill>
                      </a:endParaRPr>
                    </a:p>
                  </p:txBody>
                </p:sp>
              </mc:Choice>
              <mc:Fallback xmlns="">
                <p:sp>
                  <p:nvSpPr>
                    <p:cNvPr id="31" name="テキスト ボックス 30">
                      <a:extLst>
                        <a:ext uri="{FF2B5EF4-FFF2-40B4-BE49-F238E27FC236}">
                          <a16:creationId xmlns:a16="http://schemas.microsoft.com/office/drawing/2014/main" id="{0C062299-6619-18B7-60D0-4172E4AC88BD}"/>
                        </a:ext>
                      </a:extLst>
                    </p:cNvPr>
                    <p:cNvSpPr txBox="1">
                      <a:spLocks noRot="1" noChangeAspect="1" noMove="1" noResize="1" noEditPoints="1" noAdjustHandles="1" noChangeArrowheads="1" noChangeShapeType="1" noTextEdit="1"/>
                    </p:cNvSpPr>
                    <p:nvPr/>
                  </p:nvSpPr>
                  <p:spPr>
                    <a:xfrm>
                      <a:off x="3402900" y="1726242"/>
                      <a:ext cx="830108" cy="307777"/>
                    </a:xfrm>
                    <a:prstGeom prst="rect">
                      <a:avLst/>
                    </a:prstGeom>
                    <a:blipFill>
                      <a:blip r:embed="rId8"/>
                      <a:stretch>
                        <a:fillRect l="-13571" r="-9286" b="-26415"/>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8C10103F-1574-A9BA-FB4A-FFD05C142D88}"/>
                    </a:ext>
                  </a:extLst>
                </p:cNvPr>
                <p:cNvSpPr txBox="1"/>
                <p:nvPr/>
              </p:nvSpPr>
              <p:spPr>
                <a:xfrm>
                  <a:off x="4554328" y="1743511"/>
                  <a:ext cx="436081" cy="297303"/>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10</a:t>
                  </a:r>
                  <a:endParaRPr kumimoji="1" lang="ja-JP" altLang="en-US" sz="2000" b="1"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A36373C3-E88B-1B9F-C9BA-C1167C020600}"/>
                    </a:ext>
                  </a:extLst>
                </p:cNvPr>
                <p:cNvSpPr txBox="1"/>
                <p:nvPr/>
              </p:nvSpPr>
              <p:spPr>
                <a:xfrm>
                  <a:off x="4578301" y="2594190"/>
                  <a:ext cx="509076" cy="297303"/>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80</a:t>
                  </a:r>
                  <a:endParaRPr kumimoji="1" lang="ja-JP" altLang="en-US" sz="2000" b="1"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4EC628BA-A6AD-AC77-A0F2-3410C62735F1}"/>
                        </a:ext>
                      </a:extLst>
                    </p:cNvPr>
                    <p:cNvSpPr txBox="1"/>
                    <p:nvPr/>
                  </p:nvSpPr>
                  <p:spPr>
                    <a:xfrm rot="5400000">
                      <a:off x="3430336" y="2117150"/>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4" name="テキスト ボックス 33">
                      <a:extLst>
                        <a:ext uri="{FF2B5EF4-FFF2-40B4-BE49-F238E27FC236}">
                          <a16:creationId xmlns:a16="http://schemas.microsoft.com/office/drawing/2014/main" id="{4EC628BA-A6AD-AC77-A0F2-3410C62735F1}"/>
                        </a:ext>
                      </a:extLst>
                    </p:cNvPr>
                    <p:cNvSpPr txBox="1">
                      <a:spLocks noRot="1" noChangeAspect="1" noMove="1" noResize="1" noEditPoints="1" noAdjustHandles="1" noChangeArrowheads="1" noChangeShapeType="1" noTextEdit="1"/>
                    </p:cNvSpPr>
                    <p:nvPr/>
                  </p:nvSpPr>
                  <p:spPr>
                    <a:xfrm rot="5400000">
                      <a:off x="3430336" y="2117150"/>
                      <a:ext cx="806202" cy="369332"/>
                    </a:xfrm>
                    <a:prstGeom prst="rect">
                      <a:avLst/>
                    </a:prstGeom>
                    <a:blipFill>
                      <a:blip r:embed="rId9"/>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D175856E-D70C-788C-D1CF-5F5F82DD2830}"/>
                    </a:ext>
                  </a:extLst>
                </p:cNvPr>
                <p:cNvSpPr txBox="1"/>
                <p:nvPr/>
              </p:nvSpPr>
              <p:spPr>
                <a:xfrm>
                  <a:off x="3133211" y="986612"/>
                  <a:ext cx="2558062" cy="327032"/>
                </a:xfrm>
                <a:prstGeom prst="rect">
                  <a:avLst/>
                </a:prstGeom>
                <a:noFill/>
              </p:spPr>
              <p:txBody>
                <a:bodyPr wrap="square">
                  <a:spAutoFit/>
                </a:bodyPr>
                <a:lstStyle/>
                <a:p>
                  <a:endParaRPr kumimoji="1" lang="ja-JP" altLang="en-US" sz="16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97692AF0-5E30-5417-8C54-9F2D94BCE9E2}"/>
                    </a:ext>
                  </a:extLst>
                </p:cNvPr>
                <p:cNvSpPr txBox="1"/>
                <p:nvPr/>
              </p:nvSpPr>
              <p:spPr>
                <a:xfrm>
                  <a:off x="3000535" y="1419329"/>
                  <a:ext cx="2558061" cy="327032"/>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各エージェントの関連度</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12CB5D-AB3A-2787-3F62-FF7B88A890CA}"/>
                        </a:ext>
                      </a:extLst>
                    </p:cNvPr>
                    <p:cNvSpPr txBox="1"/>
                    <p:nvPr/>
                  </p:nvSpPr>
                  <p:spPr>
                    <a:xfrm>
                      <a:off x="3397457" y="2572421"/>
                      <a:ext cx="830108" cy="516103"/>
                    </a:xfrm>
                    <a:prstGeom prst="rect">
                      <a:avLst/>
                    </a:prstGeom>
                    <a:noFill/>
                  </p:spPr>
                  <p:txBody>
                    <a:bodyPr wrap="square" lIns="0" tIns="0" rIns="0" bIns="0" rtlCol="0">
                      <a:spAutoFit/>
                    </a:bodyPr>
                    <a:lstStyle/>
                    <a:p>
                      <a14:m>
                        <m:oMath xmlns:m="http://schemas.openxmlformats.org/officeDocument/2006/math">
                          <m:r>
                            <a:rPr kumimoji="1" lang="en-US" altLang="ja-JP" sz="2000" b="1" i="1" smtClean="0">
                              <a:solidFill>
                                <a:schemeClr val="tx1"/>
                              </a:solidFill>
                              <a:latin typeface="Cambria Math" panose="02040503050406030204" pitchFamily="18" charset="0"/>
                            </a:rPr>
                            <m:t>𝑨𝒈𝒆𝒏</m:t>
                          </m:r>
                          <m:sSub>
                            <m:sSubPr>
                              <m:ctrlPr>
                                <a:rPr kumimoji="1" lang="en-US" altLang="ja-JP" sz="2000" b="1" i="1" smtClean="0">
                                  <a:solidFill>
                                    <a:schemeClr val="tx1"/>
                                  </a:solidFill>
                                  <a:latin typeface="Cambria Math" panose="02040503050406030204" pitchFamily="18" charset="0"/>
                                </a:rPr>
                              </m:ctrlPr>
                            </m:sSubPr>
                            <m:e>
                              <m:r>
                                <a:rPr kumimoji="1" lang="en-US" altLang="ja-JP" sz="2000" b="1" i="1" smtClean="0">
                                  <a:solidFill>
                                    <a:schemeClr val="tx1"/>
                                  </a:solidFill>
                                  <a:latin typeface="Cambria Math" panose="02040503050406030204" pitchFamily="18" charset="0"/>
                                </a:rPr>
                                <m:t>𝒕</m:t>
                              </m:r>
                            </m:e>
                            <m:sub>
                              <m:r>
                                <a:rPr kumimoji="1" lang="en-US" altLang="ja-JP" sz="2000" b="1" i="1" smtClean="0">
                                  <a:solidFill>
                                    <a:schemeClr val="tx1"/>
                                  </a:solidFill>
                                  <a:latin typeface="Cambria Math" panose="02040503050406030204" pitchFamily="18" charset="0"/>
                                </a:rPr>
                                <m:t>𝑵</m:t>
                              </m:r>
                            </m:sub>
                          </m:sSub>
                        </m:oMath>
                      </a14:m>
                      <a:r>
                        <a:rPr kumimoji="1" lang="en-US" altLang="ja-JP" sz="1400" b="1" dirty="0">
                          <a:solidFill>
                            <a:schemeClr val="accent1">
                              <a:lumMod val="25000"/>
                            </a:schemeClr>
                          </a:solidFill>
                        </a:rPr>
                        <a:t>:</a:t>
                      </a:r>
                      <a:endParaRPr kumimoji="1" lang="ja-JP" altLang="en-US" sz="1400" b="1" dirty="0">
                        <a:solidFill>
                          <a:schemeClr val="accent1">
                            <a:lumMod val="25000"/>
                          </a:schemeClr>
                        </a:solidFill>
                      </a:endParaRPr>
                    </a:p>
                  </p:txBody>
                </p:sp>
              </mc:Choice>
              <mc:Fallback xmlns="">
                <p:sp>
                  <p:nvSpPr>
                    <p:cNvPr id="37" name="テキスト ボックス 36">
                      <a:extLst>
                        <a:ext uri="{FF2B5EF4-FFF2-40B4-BE49-F238E27FC236}">
                          <a16:creationId xmlns:a16="http://schemas.microsoft.com/office/drawing/2014/main" id="{CA12CB5D-AB3A-2787-3F62-FF7B88A890CA}"/>
                        </a:ext>
                      </a:extLst>
                    </p:cNvPr>
                    <p:cNvSpPr txBox="1">
                      <a:spLocks noRot="1" noChangeAspect="1" noMove="1" noResize="1" noEditPoints="1" noAdjustHandles="1" noChangeArrowheads="1" noChangeShapeType="1" noTextEdit="1"/>
                    </p:cNvSpPr>
                    <p:nvPr/>
                  </p:nvSpPr>
                  <p:spPr>
                    <a:xfrm>
                      <a:off x="3397457" y="2572421"/>
                      <a:ext cx="830108" cy="516103"/>
                    </a:xfrm>
                    <a:prstGeom prst="rect">
                      <a:avLst/>
                    </a:prstGeom>
                    <a:blipFill>
                      <a:blip r:embed="rId10"/>
                      <a:stretch>
                        <a:fillRect l="-13669" r="-13669" b="-147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50F0346-454B-1EDF-BF6E-E446F35E19E8}"/>
                        </a:ext>
                      </a:extLst>
                    </p:cNvPr>
                    <p:cNvSpPr txBox="1"/>
                    <p:nvPr/>
                  </p:nvSpPr>
                  <p:spPr>
                    <a:xfrm rot="5400000">
                      <a:off x="4541137" y="2117150"/>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450F0346-454B-1EDF-BF6E-E446F35E19E8}"/>
                        </a:ext>
                      </a:extLst>
                    </p:cNvPr>
                    <p:cNvSpPr txBox="1">
                      <a:spLocks noRot="1" noChangeAspect="1" noMove="1" noResize="1" noEditPoints="1" noAdjustHandles="1" noChangeArrowheads="1" noChangeShapeType="1" noTextEdit="1"/>
                    </p:cNvSpPr>
                    <p:nvPr/>
                  </p:nvSpPr>
                  <p:spPr>
                    <a:xfrm rot="5400000">
                      <a:off x="4541137" y="2117150"/>
                      <a:ext cx="806202" cy="369332"/>
                    </a:xfrm>
                    <a:prstGeom prst="rect">
                      <a:avLst/>
                    </a:prstGeom>
                    <a:blipFill>
                      <a:blip r:embed="rId11"/>
                      <a:stretch>
                        <a:fillRect/>
                      </a:stretch>
                    </a:blipFill>
                  </p:spPr>
                  <p:txBody>
                    <a:bodyPr/>
                    <a:lstStyle/>
                    <a:p>
                      <a:r>
                        <a:rPr lang="ja-JP" altLang="en-US">
                          <a:noFill/>
                        </a:rPr>
                        <a:t> </a:t>
                      </a:r>
                    </a:p>
                  </p:txBody>
                </p:sp>
              </mc:Fallback>
            </mc:AlternateContent>
          </p:grpSp>
          <p:sp>
            <p:nvSpPr>
              <p:cNvPr id="27" name="テキスト ボックス 26">
                <a:extLst>
                  <a:ext uri="{FF2B5EF4-FFF2-40B4-BE49-F238E27FC236}">
                    <a16:creationId xmlns:a16="http://schemas.microsoft.com/office/drawing/2014/main" id="{B6E16CAA-BD6E-2368-F87D-0843FBB7323E}"/>
                  </a:ext>
                </a:extLst>
              </p:cNvPr>
              <p:cNvSpPr txBox="1"/>
              <p:nvPr/>
            </p:nvSpPr>
            <p:spPr>
              <a:xfrm>
                <a:off x="9483432" y="4651343"/>
                <a:ext cx="715730" cy="307777"/>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a:t>
                </a:r>
                <a:r>
                  <a:rPr kumimoji="1" lang="en-US" altLang="ja-JP" sz="2000" b="1" dirty="0">
                    <a:solidFill>
                      <a:schemeClr val="tx2"/>
                    </a:solidFill>
                    <a:latin typeface="Meiryo UI" panose="020B0604030504040204" pitchFamily="50" charset="-128"/>
                    <a:ea typeface="Meiryo UI" panose="020B0604030504040204" pitchFamily="50" charset="-128"/>
                  </a:rPr>
                  <a:t>200</a:t>
                </a:r>
                <a:endParaRPr kumimoji="1" lang="ja-JP" altLang="en-US" sz="2000" b="1" dirty="0">
                  <a:solidFill>
                    <a:schemeClr val="tx2"/>
                  </a:solidFill>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BB85CB86-B3F6-70F0-A82B-E9077D769A08}"/>
                  </a:ext>
                </a:extLst>
              </p:cNvPr>
              <p:cNvSpPr txBox="1"/>
              <p:nvPr/>
            </p:nvSpPr>
            <p:spPr>
              <a:xfrm>
                <a:off x="9488022" y="5521389"/>
                <a:ext cx="715730" cy="307777"/>
              </a:xfrm>
              <a:prstGeom prst="rect">
                <a:avLst/>
              </a:prstGeom>
              <a:noFill/>
            </p:spPr>
            <p:txBody>
              <a:bodyPr wrap="square" lIns="0" tIns="0" rIns="0" bIns="0" rtlCol="0">
                <a:spAutoFit/>
              </a:bodyPr>
              <a:lstStyle/>
              <a:p>
                <a:r>
                  <a:rPr kumimoji="1" lang="en-US" altLang="ja-JP" sz="2000" b="1" dirty="0">
                    <a:latin typeface="Meiryo UI" panose="020B0604030504040204" pitchFamily="50" charset="-128"/>
                    <a:ea typeface="Meiryo UI" panose="020B0604030504040204" pitchFamily="50" charset="-128"/>
                  </a:rPr>
                  <a:t>/</a:t>
                </a:r>
                <a:r>
                  <a:rPr kumimoji="1" lang="en-US" altLang="ja-JP" sz="2000" b="1" dirty="0">
                    <a:solidFill>
                      <a:schemeClr val="tx2"/>
                    </a:solidFill>
                    <a:latin typeface="Meiryo UI" panose="020B0604030504040204" pitchFamily="50" charset="-128"/>
                    <a:ea typeface="Meiryo UI" panose="020B0604030504040204" pitchFamily="50" charset="-128"/>
                  </a:rPr>
                  <a:t>200</a:t>
                </a:r>
                <a:endParaRPr kumimoji="1" lang="ja-JP" altLang="en-US" sz="2000" b="1" dirty="0">
                  <a:solidFill>
                    <a:schemeClr val="tx2"/>
                  </a:solidFill>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F58D1254-EB2A-AAB1-AE7B-B1860DF42735}"/>
                  </a:ext>
                </a:extLst>
              </p:cNvPr>
              <p:cNvSpPr txBox="1"/>
              <p:nvPr/>
            </p:nvSpPr>
            <p:spPr>
              <a:xfrm>
                <a:off x="6096000" y="5094754"/>
                <a:ext cx="715730" cy="307777"/>
              </a:xfrm>
              <a:prstGeom prst="rect">
                <a:avLst/>
              </a:prstGeom>
              <a:noFill/>
            </p:spPr>
            <p:txBody>
              <a:bodyPr wrap="square" lIns="0" tIns="0" rIns="0" bIns="0" rtlCol="0">
                <a:spAutoFit/>
              </a:bodyPr>
              <a:lstStyle/>
              <a:p>
                <a:r>
                  <a:rPr kumimoji="1" lang="en-US" altLang="ja-JP" sz="2000" b="1" dirty="0">
                    <a:solidFill>
                      <a:schemeClr val="tx2"/>
                    </a:solidFill>
                    <a:latin typeface="Meiryo UI" panose="020B0604030504040204" pitchFamily="50" charset="-128"/>
                    <a:ea typeface="Meiryo UI" panose="020B0604030504040204" pitchFamily="50" charset="-128"/>
                  </a:rPr>
                  <a:t>200</a:t>
                </a:r>
                <a:endParaRPr kumimoji="1" lang="ja-JP" altLang="en-US" sz="2000" b="1" dirty="0">
                  <a:solidFill>
                    <a:schemeClr val="tx2"/>
                  </a:solidFill>
                  <a:latin typeface="Meiryo UI" panose="020B0604030504040204" pitchFamily="50" charset="-128"/>
                  <a:ea typeface="Meiryo UI" panose="020B0604030504040204" pitchFamily="50" charset="-128"/>
                </a:endParaRPr>
              </a:p>
            </p:txBody>
          </p:sp>
        </p:grpSp>
      </p:grpSp>
    </p:spTree>
    <p:extLst>
      <p:ext uri="{BB962C8B-B14F-4D97-AF65-F5344CB8AC3E}">
        <p14:creationId xmlns:p14="http://schemas.microsoft.com/office/powerpoint/2010/main" val="143440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コンテンツ プレースホルダー 2">
            <a:extLst>
              <a:ext uri="{FF2B5EF4-FFF2-40B4-BE49-F238E27FC236}">
                <a16:creationId xmlns:a16="http://schemas.microsoft.com/office/drawing/2014/main" id="{6557330D-D285-4DB0-1F7E-F812D80437ED}"/>
              </a:ext>
            </a:extLst>
          </p:cNvPr>
          <p:cNvSpPr>
            <a:spLocks noGrp="1"/>
          </p:cNvSpPr>
          <p:nvPr>
            <p:ph idx="1"/>
          </p:nvPr>
        </p:nvSpPr>
        <p:spPr>
          <a:xfrm>
            <a:off x="301625" y="1168399"/>
            <a:ext cx="10853738" cy="5324476"/>
          </a:xfrm>
        </p:spPr>
        <p:txBody>
          <a:bodyPr>
            <a:normAutofit lnSpcReduction="10000"/>
          </a:bodyPr>
          <a:lstStyle/>
          <a:p>
            <a:r>
              <a:rPr kumimoji="1" lang="ja-JP" altLang="en-US" sz="2800" b="1" dirty="0"/>
              <a:t>行動系列の評価</a:t>
            </a:r>
            <a:endParaRPr kumimoji="1" lang="en-US" altLang="ja-JP" sz="2800" b="1" dirty="0"/>
          </a:p>
          <a:p>
            <a:pPr lvl="1"/>
            <a:r>
              <a:rPr kumimoji="1" lang="ja-JP" altLang="en-US" sz="2400" dirty="0"/>
              <a:t>アーカイブした行動系列の評価をする</a:t>
            </a:r>
            <a:endParaRPr kumimoji="1" lang="en-US" altLang="ja-JP" sz="2400" dirty="0"/>
          </a:p>
          <a:p>
            <a:endParaRPr kumimoji="1" lang="en-US" altLang="ja-JP" sz="2800" b="1" dirty="0"/>
          </a:p>
          <a:p>
            <a:endParaRPr lang="en-US" altLang="ja-JP" sz="2800" b="1" dirty="0"/>
          </a:p>
          <a:p>
            <a:endParaRPr kumimoji="1" lang="en-US" altLang="ja-JP" sz="2800" b="1" dirty="0"/>
          </a:p>
          <a:p>
            <a:endParaRPr kumimoji="1" lang="en-US" altLang="ja-JP" sz="2800" b="1" dirty="0"/>
          </a:p>
          <a:p>
            <a:pPr marL="0" indent="0">
              <a:buNone/>
            </a:pPr>
            <a:endParaRPr kumimoji="1" lang="en-US" altLang="ja-JP" sz="2800" b="1" dirty="0"/>
          </a:p>
          <a:p>
            <a:r>
              <a:rPr kumimoji="1" lang="ja-JP" altLang="en-US" sz="2800" b="1" dirty="0"/>
              <a:t>エキスパート行動の置換</a:t>
            </a:r>
            <a:endParaRPr kumimoji="1" lang="en-US" altLang="ja-JP" sz="2800" b="1" dirty="0"/>
          </a:p>
          <a:p>
            <a:pPr lvl="1"/>
            <a:r>
              <a:rPr lang="ja-JP" altLang="en-US" sz="2400" dirty="0"/>
              <a:t>評価値が最大の行動系列をエキスパート行動と置換する</a:t>
            </a:r>
            <a:endParaRPr kumimoji="1" lang="en-US" altLang="ja-JP" sz="2400" dirty="0"/>
          </a:p>
          <a:p>
            <a:pPr marL="0" indent="0">
              <a:buNone/>
            </a:pPr>
            <a:endParaRPr kumimoji="1" lang="ja-JP" altLang="en-US" sz="2800" b="1" dirty="0"/>
          </a:p>
        </p:txBody>
      </p:sp>
      <p:grpSp>
        <p:nvGrpSpPr>
          <p:cNvPr id="11" name="グループ化 10">
            <a:extLst>
              <a:ext uri="{FF2B5EF4-FFF2-40B4-BE49-F238E27FC236}">
                <a16:creationId xmlns:a16="http://schemas.microsoft.com/office/drawing/2014/main" id="{C5F81DEF-29AE-38C5-7EF5-2268D12D5DFD}"/>
              </a:ext>
            </a:extLst>
          </p:cNvPr>
          <p:cNvGrpSpPr/>
          <p:nvPr/>
        </p:nvGrpSpPr>
        <p:grpSpPr>
          <a:xfrm>
            <a:off x="693550" y="2471178"/>
            <a:ext cx="5307805" cy="2433808"/>
            <a:chOff x="191884" y="3101714"/>
            <a:chExt cx="5307805" cy="2433808"/>
          </a:xfrm>
        </p:grpSpPr>
        <p:grpSp>
          <p:nvGrpSpPr>
            <p:cNvPr id="115" name="グループ化 114">
              <a:extLst>
                <a:ext uri="{FF2B5EF4-FFF2-40B4-BE49-F238E27FC236}">
                  <a16:creationId xmlns:a16="http://schemas.microsoft.com/office/drawing/2014/main" id="{3C41FDA0-E2A7-88F0-18AA-7D7D714E7F54}"/>
                </a:ext>
              </a:extLst>
            </p:cNvPr>
            <p:cNvGrpSpPr/>
            <p:nvPr/>
          </p:nvGrpSpPr>
          <p:grpSpPr>
            <a:xfrm>
              <a:off x="191884" y="3101714"/>
              <a:ext cx="5307805" cy="2433808"/>
              <a:chOff x="337769" y="2384420"/>
              <a:chExt cx="5307805" cy="2433808"/>
            </a:xfrm>
          </p:grpSpPr>
          <p:cxnSp>
            <p:nvCxnSpPr>
              <p:cNvPr id="106" name="直線コネクタ 105">
                <a:extLst>
                  <a:ext uri="{FF2B5EF4-FFF2-40B4-BE49-F238E27FC236}">
                    <a16:creationId xmlns:a16="http://schemas.microsoft.com/office/drawing/2014/main" id="{3C78E4D1-64A4-EF21-02E5-6352B364A57F}"/>
                  </a:ext>
                </a:extLst>
              </p:cNvPr>
              <p:cNvCxnSpPr>
                <a:cxnSpLocks/>
              </p:cNvCxnSpPr>
              <p:nvPr/>
            </p:nvCxnSpPr>
            <p:spPr>
              <a:xfrm>
                <a:off x="3332699" y="3096694"/>
                <a:ext cx="663575"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CEA68E00-81F3-47E4-1D32-F1221F42C6BB}"/>
                  </a:ext>
                </a:extLst>
              </p:cNvPr>
              <p:cNvSpPr txBox="1"/>
              <p:nvPr/>
            </p:nvSpPr>
            <p:spPr>
              <a:xfrm>
                <a:off x="3270636" y="3073252"/>
                <a:ext cx="1092538" cy="307777"/>
              </a:xfrm>
              <a:prstGeom prst="rect">
                <a:avLst/>
              </a:prstGeom>
              <a:noFill/>
            </p:spPr>
            <p:txBody>
              <a:bodyPr wrap="square">
                <a:spAutoFit/>
              </a:bodyPr>
              <a:lstStyle/>
              <a:p>
                <a:r>
                  <a:rPr lang="en-US" altLang="ja-JP" sz="1400" b="1" dirty="0">
                    <a:solidFill>
                      <a:schemeClr val="bg2"/>
                    </a:solidFill>
                    <a:latin typeface="Meiryo UI" panose="020B0604030504040204" pitchFamily="50" charset="-128"/>
                    <a:ea typeface="Meiryo UI" panose="020B0604030504040204" pitchFamily="50" charset="-128"/>
                  </a:rPr>
                  <a:t>Weight</a:t>
                </a:r>
                <a:endParaRPr lang="ja-JP" altLang="en-US" sz="1400" b="1" dirty="0">
                  <a:solidFill>
                    <a:schemeClr val="bg2"/>
                  </a:solidFill>
                  <a:latin typeface="Meiryo UI" panose="020B0604030504040204" pitchFamily="50" charset="-128"/>
                  <a:ea typeface="Meiryo UI" panose="020B0604030504040204" pitchFamily="50" charset="-128"/>
                </a:endParaRPr>
              </a:p>
            </p:txBody>
          </p:sp>
          <p:grpSp>
            <p:nvGrpSpPr>
              <p:cNvPr id="99" name="グループ化 98">
                <a:extLst>
                  <a:ext uri="{FF2B5EF4-FFF2-40B4-BE49-F238E27FC236}">
                    <a16:creationId xmlns:a16="http://schemas.microsoft.com/office/drawing/2014/main" id="{79131529-CB09-282E-4A65-082EA5AA3146}"/>
                  </a:ext>
                </a:extLst>
              </p:cNvPr>
              <p:cNvGrpSpPr/>
              <p:nvPr/>
            </p:nvGrpSpPr>
            <p:grpSpPr>
              <a:xfrm>
                <a:off x="337769" y="2384420"/>
                <a:ext cx="5307805" cy="2433808"/>
                <a:chOff x="957303" y="2340337"/>
                <a:chExt cx="5307805" cy="2433808"/>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F463828-EBC2-E482-5B9B-672F016314E7}"/>
                        </a:ext>
                      </a:extLst>
                    </p:cNvPr>
                    <p:cNvSpPr txBox="1"/>
                    <p:nvPr/>
                  </p:nvSpPr>
                  <p:spPr>
                    <a:xfrm>
                      <a:off x="1164188" y="2340337"/>
                      <a:ext cx="5100920" cy="243380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𝐸𝑣𝑎𝑙</m:t>
                            </m:r>
                            <m:d>
                              <m:dPr>
                                <m:ctrlPr>
                                  <a:rPr lang="en-US" altLang="ja-JP" b="0" i="1" smtClean="0">
                                    <a:latin typeface="Cambria Math" panose="02040503050406030204" pitchFamily="18" charset="0"/>
                                  </a:rPr>
                                </m:ctrlPr>
                              </m:dPr>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𝜁</m:t>
                                    </m:r>
                                  </m:e>
                                  <m:sub>
                                    <m:r>
                                      <a:rPr lang="en-US" altLang="ja-JP" b="0" i="1" smtClean="0">
                                        <a:latin typeface="Cambria Math" panose="02040503050406030204" pitchFamily="18" charset="0"/>
                                      </a:rPr>
                                      <m:t>𝑘</m:t>
                                    </m:r>
                                  </m:sub>
                                  <m:sup>
                                    <m:r>
                                      <a:rPr lang="en-US" altLang="ja-JP" b="0" i="1" smtClean="0">
                                        <a:latin typeface="Cambria Math" panose="02040503050406030204" pitchFamily="18" charset="0"/>
                                      </a:rPr>
                                      <m:t>𝑖</m:t>
                                    </m:r>
                                  </m:sup>
                                </m:sSubSup>
                              </m:e>
                            </m:d>
                            <m:r>
                              <a:rPr lang="en-US" altLang="ja-JP" i="1" smtClean="0">
                                <a:latin typeface="Cambria Math" panose="02040503050406030204" pitchFamily="18" charset="0"/>
                              </a:rPr>
                              <m:t>=</m:t>
                            </m:r>
                            <m:nary>
                              <m:naryPr>
                                <m:chr m:val="∑"/>
                                <m:ctrlPr>
                                  <a:rPr lang="en-US" altLang="ja-JP" b="0" i="1" smtClean="0">
                                    <a:latin typeface="Cambria Math" panose="02040503050406030204" pitchFamily="18" charset="0"/>
                                  </a:rPr>
                                </m:ctrlPr>
                              </m:naryPr>
                              <m:sub>
                                <m:r>
                                  <m:rPr>
                                    <m:brk m:alnAt="23"/>
                                  </m:rPr>
                                  <a:rPr lang="en-US" altLang="ja-JP" b="0" i="1" smtClean="0">
                                    <a:latin typeface="Cambria Math" panose="02040503050406030204" pitchFamily="18" charset="0"/>
                                  </a:rPr>
                                  <m:t>𝑗</m:t>
                                </m:r>
                                <m:r>
                                  <a:rPr lang="en-US" altLang="ja-JP" b="0" i="1" smtClean="0">
                                    <a:latin typeface="Cambria Math" panose="02040503050406030204" pitchFamily="18" charset="0"/>
                                  </a:rPr>
                                  <m:t>=0,</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sub>
                              <m:sup>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𝑎𝑔𝑒𝑛𝑡</m:t>
                                    </m:r>
                                  </m:sub>
                                </m:sSub>
                                <m:r>
                                  <a:rPr lang="en-US" altLang="ja-JP" b="0" i="1" smtClean="0">
                                    <a:latin typeface="Cambria Math" panose="02040503050406030204" pitchFamily="18" charset="0"/>
                                  </a:rPr>
                                  <m:t>−1</m:t>
                                </m:r>
                              </m:sup>
                              <m:e>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𝑎𝑔𝑒𝑛𝑡</m:t>
                                    </m:r>
                                  </m:sub>
                                  <m:sup>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p>
                                </m:sSubSup>
                              </m:e>
                            </m:nary>
                            <m:r>
                              <a:rPr lang="en-US" altLang="ja-JP" b="0" i="1" smtClean="0">
                                <a:latin typeface="Cambria Math" panose="02040503050406030204" pitchFamily="18" charset="0"/>
                              </a:rPr>
                              <m:t>×</m:t>
                            </m:r>
                            <m:r>
                              <a:rPr lang="en-US" altLang="ja-JP" b="0" i="1" smtClean="0">
                                <a:latin typeface="Cambria Math" panose="02040503050406030204" pitchFamily="18" charset="0"/>
                              </a:rPr>
                              <m:t>𝑛𝑐𝑜</m:t>
                            </m:r>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𝑙</m:t>
                                </m:r>
                              </m:e>
                              <m:sub>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𝜁</m:t>
                                    </m:r>
                                  </m:e>
                                  <m:sub>
                                    <m:r>
                                      <a:rPr lang="en-US" altLang="ja-JP" b="0" i="1" smtClean="0">
                                        <a:latin typeface="Cambria Math" panose="02040503050406030204" pitchFamily="18" charset="0"/>
                                      </a:rPr>
                                      <m:t>𝑘</m:t>
                                    </m:r>
                                  </m:sub>
                                  <m:sup>
                                    <m:r>
                                      <a:rPr lang="en-US" altLang="ja-JP" b="0" i="1" smtClean="0">
                                        <a:latin typeface="Cambria Math" panose="02040503050406030204" pitchFamily="18" charset="0"/>
                                      </a:rPr>
                                      <m:t>𝑖</m:t>
                                    </m:r>
                                  </m:sup>
                                </m:sSubSup>
                              </m:sub>
                              <m:sup>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p>
                            </m:sSubSup>
                          </m:oMath>
                        </m:oMathPara>
                      </a14:m>
                      <a:endParaRPr lang="en-US" altLang="ja-JP" sz="2000" dirty="0"/>
                    </a:p>
                    <a:p>
                      <a:endParaRPr lang="en-US" altLang="ja-JP" sz="1400" b="0" i="1" dirty="0">
                        <a:latin typeface="Cambria Math" panose="02040503050406030204" pitchFamily="18" charset="0"/>
                      </a:endParaRPr>
                    </a:p>
                    <a:p>
                      <a:endParaRPr lang="en-US" altLang="ja-JP" sz="1400" i="1" dirty="0">
                        <a:latin typeface="Cambria Math" panose="02040503050406030204" pitchFamily="18" charset="0"/>
                      </a:endParaRPr>
                    </a:p>
                    <a:p>
                      <a:endParaRPr lang="en-US" altLang="ja-JP"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𝑖</m:t>
                                </m:r>
                              </m:sub>
                            </m:sSub>
                            <m:r>
                              <a:rPr lang="ja-JP" altLang="en-US" sz="1400" i="1">
                                <a:latin typeface="Cambria Math" panose="02040503050406030204" pitchFamily="18" charset="0"/>
                              </a:rPr>
                              <m:t>が</m:t>
                            </m:r>
                            <m:r>
                              <a:rPr lang="ja-JP" altLang="en-US" sz="1400" i="1" smtClean="0">
                                <a:latin typeface="Cambria Math" panose="02040503050406030204" pitchFamily="18" charset="0"/>
                              </a:rPr>
                              <m:t>アーカイブした</m:t>
                            </m:r>
                            <m:r>
                              <a:rPr lang="en-US" altLang="ja-JP" sz="1400" b="0" i="1" smtClean="0">
                                <a:latin typeface="Cambria Math" panose="02040503050406030204" pitchFamily="18" charset="0"/>
                              </a:rPr>
                              <m:t>𝑘</m:t>
                            </m:r>
                            <m:r>
                              <a:rPr lang="ja-JP" altLang="en-US" sz="1400" i="1">
                                <a:latin typeface="Cambria Math" panose="02040503050406030204" pitchFamily="18" charset="0"/>
                              </a:rPr>
                              <m:t>番目の</m:t>
                            </m:r>
                            <m:r>
                              <a:rPr lang="ja-JP" altLang="en-US" sz="1400" i="1" smtClean="0">
                                <a:latin typeface="Cambria Math" panose="02040503050406030204" pitchFamily="18" charset="0"/>
                              </a:rPr>
                              <m:t>行動</m:t>
                            </m:r>
                            <m:r>
                              <a:rPr lang="ja-JP" altLang="en-US" sz="1400" i="1">
                                <a:latin typeface="Cambria Math" panose="02040503050406030204" pitchFamily="18" charset="0"/>
                              </a:rPr>
                              <m:t>系列</m:t>
                            </m:r>
                          </m:oMath>
                          <m:oMath xmlns:m="http://schemas.openxmlformats.org/officeDocument/2006/math">
                            <m:sSubSup>
                              <m:sSubSupPr>
                                <m:ctrlPr>
                                  <a:rPr lang="en-US" altLang="ja-JP" sz="1400" b="0" i="1" smtClean="0">
                                    <a:latin typeface="Cambria Math" panose="02040503050406030204" pitchFamily="18" charset="0"/>
                                  </a:rPr>
                                </m:ctrlPr>
                              </m:sSubSup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𝑎𝑔𝑒𝑛𝑡</m:t>
                                </m:r>
                              </m:sub>
                              <m:sup>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sup>
                            </m:sSubSup>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𝑖</m:t>
                                </m:r>
                              </m:sub>
                            </m:sSub>
                            <m:r>
                              <a:rPr lang="ja-JP" altLang="en-US" sz="1400" i="1">
                                <a:latin typeface="Cambria Math" panose="02040503050406030204" pitchFamily="18" charset="0"/>
                              </a:rPr>
                              <m:t>の</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𝑗</m:t>
                                </m:r>
                              </m:sub>
                            </m:sSub>
                            <m:r>
                              <a:rPr lang="ja-JP" altLang="en-US" sz="1400" i="1">
                                <a:latin typeface="Cambria Math" panose="02040503050406030204" pitchFamily="18" charset="0"/>
                              </a:rPr>
                              <m:t>との関連度</m:t>
                            </m:r>
                          </m:oMath>
                          <m:oMath xmlns:m="http://schemas.openxmlformats.org/officeDocument/2006/math">
                            <m:r>
                              <a:rPr lang="en-US" altLang="ja-JP" sz="1400" i="1">
                                <a:latin typeface="Cambria Math" panose="02040503050406030204" pitchFamily="18" charset="0"/>
                              </a:rPr>
                              <m:t>𝑛𝑐𝑜</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𝑙</m:t>
                                </m:r>
                              </m:e>
                              <m:sub>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sub>
                              <m:sup>
                                <m:r>
                                  <a:rPr lang="en-US" altLang="ja-JP" sz="1400" i="1">
                                    <a:latin typeface="Cambria Math" panose="02040503050406030204" pitchFamily="18" charset="0"/>
                                  </a:rPr>
                                  <m:t>𝑖</m:t>
                                </m:r>
                                <m:r>
                                  <a:rPr lang="en-US" altLang="ja-JP" sz="1400" i="1">
                                    <a:latin typeface="Cambria Math" panose="02040503050406030204" pitchFamily="18" charset="0"/>
                                  </a:rPr>
                                  <m:t>,</m:t>
                                </m:r>
                                <m:r>
                                  <a:rPr lang="en-US" altLang="ja-JP" sz="1400" i="1">
                                    <a:latin typeface="Cambria Math" panose="02040503050406030204" pitchFamily="18" charset="0"/>
                                  </a:rPr>
                                  <m:t>𝑗</m:t>
                                </m:r>
                              </m:sup>
                            </m:sSubSup>
                            <m:r>
                              <a:rPr lang="en-US" altLang="ja-JP" sz="1400" b="0" i="1" smtClean="0">
                                <a:latin typeface="Cambria Math" panose="02040503050406030204" pitchFamily="18" charset="0"/>
                              </a:rPr>
                              <m:t> :</m:t>
                            </m:r>
                            <m:r>
                              <a:rPr lang="ja-JP" altLang="en-US" sz="1400" i="1">
                                <a:latin typeface="Cambria Math" panose="02040503050406030204" pitchFamily="18" charset="0"/>
                              </a:rPr>
                              <m:t>行動</m:t>
                            </m:r>
                            <m:r>
                              <a:rPr lang="ja-JP" altLang="en-US" sz="1400" i="1" dirty="0">
                                <a:latin typeface="Cambria Math" panose="02040503050406030204" pitchFamily="18" charset="0"/>
                              </a:rPr>
                              <m:t>系列</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r>
                              <a:rPr lang="ja-JP" altLang="en-US" sz="1400" i="1" dirty="0" smtClean="0">
                                <a:latin typeface="Cambria Math" panose="02040503050406030204" pitchFamily="18" charset="0"/>
                              </a:rPr>
                              <m:t>の</m:t>
                            </m:r>
                            <m:r>
                              <a:rPr lang="ja-JP" altLang="en-US" sz="1400" i="1" dirty="0">
                                <a:latin typeface="Cambria Math" panose="02040503050406030204" pitchFamily="18" charset="0"/>
                              </a:rPr>
                              <m:t>エージェント</m:t>
                            </m:r>
                            <m:r>
                              <a:rPr lang="en-US" altLang="ja-JP" sz="1400" b="0" i="1" dirty="0" smtClean="0">
                                <a:latin typeface="Cambria Math" panose="02040503050406030204" pitchFamily="18" charset="0"/>
                              </a:rPr>
                              <m:t>𝑗</m:t>
                            </m:r>
                            <m:r>
                              <a:rPr lang="ja-JP" altLang="en-US" sz="1400" i="1" dirty="0">
                                <a:latin typeface="Cambria Math" panose="02040503050406030204" pitchFamily="18" charset="0"/>
                              </a:rPr>
                              <m:t>の</m:t>
                            </m:r>
                            <m:r>
                              <a:rPr lang="ja-JP" altLang="en-US" sz="1400" i="1" dirty="0" smtClean="0">
                                <a:latin typeface="Cambria Math" panose="02040503050406030204" pitchFamily="18" charset="0"/>
                              </a:rPr>
                              <m:t>非</m:t>
                            </m:r>
                            <m:r>
                              <a:rPr lang="ja-JP" altLang="en-US" sz="1400" i="1" dirty="0">
                                <a:latin typeface="Cambria Math" panose="02040503050406030204" pitchFamily="18" charset="0"/>
                              </a:rPr>
                              <m:t>衝突率</m:t>
                            </m:r>
                          </m:oMath>
                        </m:oMathPara>
                      </a14:m>
                      <a:endParaRPr lang="en-US" altLang="ja-JP" dirty="0"/>
                    </a:p>
                  </p:txBody>
                </p:sp>
              </mc:Choice>
              <mc:Fallback xmlns="">
                <p:sp>
                  <p:nvSpPr>
                    <p:cNvPr id="6" name="テキスト ボックス 5">
                      <a:extLst>
                        <a:ext uri="{FF2B5EF4-FFF2-40B4-BE49-F238E27FC236}">
                          <a16:creationId xmlns:a16="http://schemas.microsoft.com/office/drawing/2014/main" id="{AF463828-EBC2-E482-5B9B-672F016314E7}"/>
                        </a:ext>
                      </a:extLst>
                    </p:cNvPr>
                    <p:cNvSpPr txBox="1">
                      <a:spLocks noRot="1" noChangeAspect="1" noMove="1" noResize="1" noEditPoints="1" noAdjustHandles="1" noChangeArrowheads="1" noChangeShapeType="1" noTextEdit="1"/>
                    </p:cNvSpPr>
                    <p:nvPr/>
                  </p:nvSpPr>
                  <p:spPr>
                    <a:xfrm>
                      <a:off x="1164188" y="2340337"/>
                      <a:ext cx="5100920" cy="2433808"/>
                    </a:xfrm>
                    <a:prstGeom prst="rect">
                      <a:avLst/>
                    </a:prstGeom>
                    <a:blipFill>
                      <a:blip r:embed="rId3"/>
                      <a:stretch>
                        <a:fillRect/>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7754A27E-3A18-D341-52BA-63D5ABE30A0E}"/>
                    </a:ext>
                  </a:extLst>
                </p:cNvPr>
                <p:cNvSpPr txBox="1"/>
                <p:nvPr/>
              </p:nvSpPr>
              <p:spPr>
                <a:xfrm>
                  <a:off x="957303" y="2634789"/>
                  <a:ext cx="2994930" cy="307777"/>
                </a:xfrm>
                <a:prstGeom prst="rect">
                  <a:avLst/>
                </a:prstGeom>
                <a:noFill/>
              </p:spPr>
              <p:txBody>
                <a:bodyPr wrap="square" lIns="0" tIns="0" rIns="0" bIns="0" rtlCol="0">
                  <a:spAutoFit/>
                </a:bodyPr>
                <a:lstStyle/>
                <a:p>
                  <a:r>
                    <a:rPr kumimoji="1" lang="ja-JP" altLang="en-US" sz="2000" dirty="0">
                      <a:solidFill>
                        <a:schemeClr val="tx1"/>
                      </a:solidFill>
                      <a:latin typeface="Meiryo UI" panose="020B0604030504040204" pitchFamily="50" charset="-128"/>
                      <a:ea typeface="Meiryo UI" panose="020B0604030504040204" pitchFamily="50" charset="-128"/>
                    </a:rPr>
                    <a:t>評価式：</a:t>
                  </a:r>
                </a:p>
              </p:txBody>
            </p:sp>
          </p:grpSp>
        </p:grpSp>
        <p:cxnSp>
          <p:nvCxnSpPr>
            <p:cNvPr id="119" name="直線コネクタ 118">
              <a:extLst>
                <a:ext uri="{FF2B5EF4-FFF2-40B4-BE49-F238E27FC236}">
                  <a16:creationId xmlns:a16="http://schemas.microsoft.com/office/drawing/2014/main" id="{56E36B55-F490-BE2C-5387-44754F0A6120}"/>
                </a:ext>
              </a:extLst>
            </p:cNvPr>
            <p:cNvCxnSpPr>
              <a:cxnSpLocks/>
            </p:cNvCxnSpPr>
            <p:nvPr/>
          </p:nvCxnSpPr>
          <p:spPr>
            <a:xfrm>
              <a:off x="4033044" y="3827445"/>
              <a:ext cx="66357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12AD8264-01CC-9CC6-C32E-555DCCA0E427}"/>
                </a:ext>
              </a:extLst>
            </p:cNvPr>
            <p:cNvSpPr txBox="1"/>
            <p:nvPr/>
          </p:nvSpPr>
          <p:spPr>
            <a:xfrm>
              <a:off x="3927433" y="3798080"/>
              <a:ext cx="1092538" cy="307777"/>
            </a:xfrm>
            <a:prstGeom prst="rect">
              <a:avLst/>
            </a:prstGeom>
            <a:noFill/>
          </p:spPr>
          <p:txBody>
            <a:bodyPr wrap="square">
              <a:spAutoFit/>
            </a:bodyPr>
            <a:lstStyle/>
            <a:p>
              <a:r>
                <a:rPr lang="ja-JP" altLang="en-US" sz="1400" b="1" dirty="0">
                  <a:solidFill>
                    <a:schemeClr val="tx2"/>
                  </a:solidFill>
                  <a:latin typeface="Meiryo UI" panose="020B0604030504040204" pitchFamily="50" charset="-128"/>
                  <a:ea typeface="Meiryo UI" panose="020B0604030504040204" pitchFamily="50" charset="-128"/>
                </a:rPr>
                <a:t>非衝突率</a:t>
              </a:r>
            </a:p>
          </p:txBody>
        </p:sp>
      </p:gr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12</a:t>
            </a:fld>
            <a:endParaRPr kumimoji="1" lang="ja-JP" altLang="en-US" dirty="0"/>
          </a:p>
        </p:txBody>
      </p:sp>
      <p:sp>
        <p:nvSpPr>
          <p:cNvPr id="10" name="テキスト ボックス 9">
            <a:extLst>
              <a:ext uri="{FF2B5EF4-FFF2-40B4-BE49-F238E27FC236}">
                <a16:creationId xmlns:a16="http://schemas.microsoft.com/office/drawing/2014/main" id="{DAAEBB1A-6F67-F95D-EEAB-8CDA584A02A1}"/>
              </a:ext>
            </a:extLst>
          </p:cNvPr>
          <p:cNvSpPr txBox="1"/>
          <p:nvPr/>
        </p:nvSpPr>
        <p:spPr>
          <a:xfrm>
            <a:off x="8365628" y="1107393"/>
            <a:ext cx="2160120" cy="390087"/>
          </a:xfrm>
          <a:prstGeom prst="rect">
            <a:avLst/>
          </a:prstGeom>
          <a:noFill/>
        </p:spPr>
        <p:txBody>
          <a:bodyPr wrap="square" lIns="0" tIns="0" rIns="0" bIns="0" rtlCol="0">
            <a:spAutoFit/>
          </a:bodyPr>
          <a:lstStyle/>
          <a:p>
            <a:r>
              <a:rPr kumimoji="1" lang="ja-JP" altLang="en-US" sz="2400" dirty="0">
                <a:latin typeface="Meiryo UI" panose="020B0604030504040204" pitchFamily="50" charset="-128"/>
                <a:ea typeface="Meiryo UI" panose="020B0604030504040204" pitchFamily="50" charset="-128"/>
              </a:rPr>
              <a:t>評</a:t>
            </a:r>
            <a:r>
              <a:rPr kumimoji="1" lang="ja-JP" altLang="en-US" sz="2400" dirty="0">
                <a:solidFill>
                  <a:schemeClr val="tx1"/>
                </a:solidFill>
                <a:latin typeface="Meiryo UI" panose="020B0604030504040204" pitchFamily="50" charset="-128"/>
                <a:ea typeface="Meiryo UI" panose="020B0604030504040204" pitchFamily="50" charset="-128"/>
              </a:rPr>
              <a:t>価値の計算例</a:t>
            </a:r>
          </a:p>
        </p:txBody>
      </p:sp>
      <p:sp>
        <p:nvSpPr>
          <p:cNvPr id="101" name="タイトル 100">
            <a:extLst>
              <a:ext uri="{FF2B5EF4-FFF2-40B4-BE49-F238E27FC236}">
                <a16:creationId xmlns:a16="http://schemas.microsoft.com/office/drawing/2014/main" id="{6ADC0892-06B1-7838-EC99-8468C611BC8C}"/>
              </a:ext>
            </a:extLst>
          </p:cNvPr>
          <p:cNvSpPr>
            <a:spLocks noGrp="1"/>
          </p:cNvSpPr>
          <p:nvPr>
            <p:ph type="title"/>
          </p:nvPr>
        </p:nvSpPr>
        <p:spPr/>
        <p:txBody>
          <a:bodyPr>
            <a:noAutofit/>
          </a:bodyPr>
          <a:lstStyle/>
          <a:p>
            <a:r>
              <a:rPr kumimoji="1" lang="ja-JP" altLang="en-US" sz="4000" dirty="0"/>
              <a:t>提案手法　</a:t>
            </a:r>
            <a:r>
              <a:rPr kumimoji="1" lang="en-US" altLang="ja-JP" sz="4000" dirty="0"/>
              <a:t>W</a:t>
            </a:r>
            <a:r>
              <a:rPr lang="en-US" altLang="ja-JP" sz="4000" dirty="0"/>
              <a:t>TC-MAIRL</a:t>
            </a:r>
            <a:br>
              <a:rPr lang="en-US" altLang="ja-JP" sz="4000" dirty="0"/>
            </a:br>
            <a:r>
              <a:rPr lang="en-US" altLang="ja-JP" sz="1800" dirty="0"/>
              <a:t>( Weighted </a:t>
            </a:r>
            <a:r>
              <a:rPr lang="en-US" altLang="ja-JP" sz="1800" dirty="0">
                <a:effectLst/>
              </a:rPr>
              <a:t>Two-individual </a:t>
            </a:r>
            <a:r>
              <a:rPr lang="en-US" altLang="ja-JP" sz="1800" dirty="0"/>
              <a:t>C</a:t>
            </a:r>
            <a:r>
              <a:rPr lang="en-US" altLang="ja-JP" sz="1800" dirty="0">
                <a:effectLst/>
              </a:rPr>
              <a:t>ooperative – MAIRL </a:t>
            </a:r>
            <a:r>
              <a:rPr lang="en-US" altLang="ja-JP" sz="1800" dirty="0"/>
              <a:t>)</a:t>
            </a:r>
            <a:endParaRPr lang="ja-JP" altLang="en-US" sz="1800" dirty="0"/>
          </a:p>
        </p:txBody>
      </p:sp>
      <p:sp>
        <p:nvSpPr>
          <p:cNvPr id="60" name="正方形/長方形 59">
            <a:extLst>
              <a:ext uri="{FF2B5EF4-FFF2-40B4-BE49-F238E27FC236}">
                <a16:creationId xmlns:a16="http://schemas.microsoft.com/office/drawing/2014/main" id="{2979AF18-3C4C-4524-5AA5-A7E6AD189328}"/>
              </a:ext>
            </a:extLst>
          </p:cNvPr>
          <p:cNvSpPr/>
          <p:nvPr/>
        </p:nvSpPr>
        <p:spPr>
          <a:xfrm>
            <a:off x="6498127" y="1485188"/>
            <a:ext cx="5400675" cy="3282141"/>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grpSp>
        <p:nvGrpSpPr>
          <p:cNvPr id="97" name="グループ化 96">
            <a:extLst>
              <a:ext uri="{FF2B5EF4-FFF2-40B4-BE49-F238E27FC236}">
                <a16:creationId xmlns:a16="http://schemas.microsoft.com/office/drawing/2014/main" id="{F595AD83-7321-D639-40A0-E2552C77D065}"/>
              </a:ext>
            </a:extLst>
          </p:cNvPr>
          <p:cNvGrpSpPr/>
          <p:nvPr/>
        </p:nvGrpSpPr>
        <p:grpSpPr>
          <a:xfrm>
            <a:off x="6941826" y="1535289"/>
            <a:ext cx="5387544" cy="2818257"/>
            <a:chOff x="6347130" y="1566918"/>
            <a:chExt cx="5387544" cy="2818257"/>
          </a:xfrm>
        </p:grpSpPr>
        <p:grpSp>
          <p:nvGrpSpPr>
            <p:cNvPr id="45" name="グループ化 44">
              <a:extLst>
                <a:ext uri="{FF2B5EF4-FFF2-40B4-BE49-F238E27FC236}">
                  <a16:creationId xmlns:a16="http://schemas.microsoft.com/office/drawing/2014/main" id="{5F8496C9-1622-BA8C-B818-25B446DBB482}"/>
                </a:ext>
              </a:extLst>
            </p:cNvPr>
            <p:cNvGrpSpPr/>
            <p:nvPr/>
          </p:nvGrpSpPr>
          <p:grpSpPr>
            <a:xfrm>
              <a:off x="8604297" y="2392392"/>
              <a:ext cx="3130377" cy="1770430"/>
              <a:chOff x="3603338" y="1231913"/>
              <a:chExt cx="3130377" cy="1676231"/>
            </a:xfrm>
          </p:grpSpPr>
          <p:sp>
            <p:nvSpPr>
              <p:cNvPr id="48" name="テキスト ボックス 47">
                <a:extLst>
                  <a:ext uri="{FF2B5EF4-FFF2-40B4-BE49-F238E27FC236}">
                    <a16:creationId xmlns:a16="http://schemas.microsoft.com/office/drawing/2014/main" id="{FABB9F59-71AC-B383-46D1-F0C4D11F6D12}"/>
                  </a:ext>
                </a:extLst>
              </p:cNvPr>
              <p:cNvSpPr txBox="1"/>
              <p:nvPr/>
            </p:nvSpPr>
            <p:spPr>
              <a:xfrm>
                <a:off x="4710533" y="1802803"/>
                <a:ext cx="436081" cy="291401"/>
              </a:xfrm>
              <a:prstGeom prst="rect">
                <a:avLst/>
              </a:prstGeom>
              <a:noFill/>
            </p:spPr>
            <p:txBody>
              <a:bodyPr wrap="square" lIns="0" tIns="0" rIns="0" bIns="0" rtlCol="0">
                <a:spAutoFit/>
              </a:bodyPr>
              <a:lstStyle/>
              <a:p>
                <a:r>
                  <a:rPr kumimoji="1" lang="en-US" altLang="ja-JP" sz="2000" b="1" dirty="0">
                    <a:solidFill>
                      <a:srgbClr val="1648E8"/>
                    </a:solidFill>
                    <a:latin typeface="Meiryo UI" panose="020B0604030504040204" pitchFamily="50" charset="-128"/>
                    <a:ea typeface="Meiryo UI" panose="020B0604030504040204" pitchFamily="50" charset="-128"/>
                  </a:rPr>
                  <a:t>0.8</a:t>
                </a:r>
                <a:endParaRPr kumimoji="1" lang="ja-JP" altLang="en-US" sz="2000" b="1" dirty="0">
                  <a:solidFill>
                    <a:srgbClr val="1648E8"/>
                  </a:solidFill>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F09E30B9-26BF-9458-0C7E-4F543D3CC614}"/>
                  </a:ext>
                </a:extLst>
              </p:cNvPr>
              <p:cNvSpPr txBox="1"/>
              <p:nvPr/>
            </p:nvSpPr>
            <p:spPr>
              <a:xfrm>
                <a:off x="4728761" y="2616743"/>
                <a:ext cx="447556" cy="291401"/>
              </a:xfrm>
              <a:prstGeom prst="rect">
                <a:avLst/>
              </a:prstGeom>
              <a:noFill/>
            </p:spPr>
            <p:txBody>
              <a:bodyPr wrap="square" lIns="0" tIns="0" rIns="0" bIns="0" rtlCol="0">
                <a:spAutoFit/>
              </a:bodyPr>
              <a:lstStyle/>
              <a:p>
                <a:r>
                  <a:rPr kumimoji="1" lang="en-US" altLang="ja-JP" sz="2000" b="1" dirty="0">
                    <a:solidFill>
                      <a:schemeClr val="accent1">
                        <a:lumMod val="25000"/>
                      </a:schemeClr>
                    </a:solidFill>
                    <a:latin typeface="Meiryo UI" panose="020B0604030504040204" pitchFamily="50" charset="-128"/>
                    <a:ea typeface="Meiryo UI" panose="020B0604030504040204" pitchFamily="50" charset="-128"/>
                  </a:rPr>
                  <a:t>0.2</a:t>
                </a:r>
                <a:endParaRPr kumimoji="1" lang="ja-JP" altLang="en-US" sz="2000" b="1" dirty="0">
                  <a:solidFill>
                    <a:schemeClr val="accent1">
                      <a:lumMod val="25000"/>
                    </a:schemeClr>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49D74D10-3B7F-7270-07A7-1F613F825DB2}"/>
                  </a:ext>
                </a:extLst>
              </p:cNvPr>
              <p:cNvSpPr txBox="1"/>
              <p:nvPr/>
            </p:nvSpPr>
            <p:spPr>
              <a:xfrm>
                <a:off x="3603338" y="1231913"/>
                <a:ext cx="3130377" cy="553661"/>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a:t>
                </a:r>
                <a:endParaRPr lang="en-US" altLang="ja-JP" sz="1600" b="1" dirty="0">
                  <a:latin typeface="Meiryo UI" panose="020B0604030504040204" pitchFamily="50" charset="-128"/>
                  <a:ea typeface="Meiryo UI"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rPr>
                  <a:t>との非衝突率</a:t>
                </a: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69DE642-8343-413B-C813-5B74F614AB5B}"/>
                      </a:ext>
                    </a:extLst>
                  </p:cNvPr>
                  <p:cNvSpPr txBox="1"/>
                  <p:nvPr/>
                </p:nvSpPr>
                <p:spPr>
                  <a:xfrm rot="5400000">
                    <a:off x="4499152" y="2189451"/>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869DE642-8343-413B-C813-5B74F614AB5B}"/>
                      </a:ext>
                    </a:extLst>
                  </p:cNvPr>
                  <p:cNvSpPr txBox="1">
                    <a:spLocks noRot="1" noChangeAspect="1" noMove="1" noResize="1" noEditPoints="1" noAdjustHandles="1" noChangeArrowheads="1" noChangeShapeType="1" noTextEdit="1"/>
                  </p:cNvSpPr>
                  <p:nvPr/>
                </p:nvSpPr>
                <p:spPr>
                  <a:xfrm rot="5400000">
                    <a:off x="4499152" y="2189451"/>
                    <a:ext cx="806202" cy="369332"/>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F57A4D1-3CD4-D905-047E-660B31FE09E5}"/>
                    </a:ext>
                  </a:extLst>
                </p:cNvPr>
                <p:cNvSpPr txBox="1"/>
                <p:nvPr/>
              </p:nvSpPr>
              <p:spPr>
                <a:xfrm>
                  <a:off x="7402944" y="1566918"/>
                  <a:ext cx="3405434" cy="325073"/>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solidFill>
                            <a:schemeClr val="tx1"/>
                          </a:solidFill>
                          <a:latin typeface="Cambria Math" panose="02040503050406030204" pitchFamily="18" charset="0"/>
                          <a:ea typeface="Meiryo UI" panose="020B0604030504040204" pitchFamily="50" charset="-128"/>
                        </a:rPr>
                        <m:t>𝐴𝑔𝑒𝑛</m:t>
                      </m:r>
                      <m:sSub>
                        <m:sSubPr>
                          <m:ctrlPr>
                            <a:rPr kumimoji="1" lang="en-US" altLang="ja-JP" sz="2000" b="0" i="1" smtClean="0">
                              <a:solidFill>
                                <a:schemeClr val="tx1"/>
                              </a:solidFill>
                              <a:latin typeface="Cambria Math" panose="02040503050406030204" pitchFamily="18" charset="0"/>
                              <a:ea typeface="Meiryo UI" panose="020B0604030504040204" pitchFamily="50" charset="-128"/>
                            </a:rPr>
                          </m:ctrlPr>
                        </m:sSubPr>
                        <m:e>
                          <m:r>
                            <a:rPr kumimoji="1" lang="en-US" altLang="ja-JP" sz="2000" b="0" i="1" smtClean="0">
                              <a:solidFill>
                                <a:schemeClr val="tx1"/>
                              </a:solidFill>
                              <a:latin typeface="Cambria Math" panose="02040503050406030204" pitchFamily="18" charset="0"/>
                              <a:ea typeface="Meiryo UI" panose="020B0604030504040204" pitchFamily="50" charset="-128"/>
                            </a:rPr>
                            <m:t>𝑡</m:t>
                          </m:r>
                        </m:e>
                        <m:sub>
                          <m:r>
                            <a:rPr kumimoji="1" lang="en-US" altLang="ja-JP" sz="2000" b="0" i="1" smtClean="0">
                              <a:solidFill>
                                <a:schemeClr val="tx1"/>
                              </a:solidFill>
                              <a:latin typeface="Cambria Math" panose="02040503050406030204" pitchFamily="18" charset="0"/>
                              <a:ea typeface="Meiryo UI" panose="020B0604030504040204" pitchFamily="50" charset="-128"/>
                            </a:rPr>
                            <m:t>𝑖</m:t>
                          </m:r>
                        </m:sub>
                      </m:sSub>
                    </m:oMath>
                  </a14:m>
                  <a:r>
                    <a:rPr kumimoji="1" lang="ja-JP" altLang="en-US" sz="2000" dirty="0">
                      <a:solidFill>
                        <a:schemeClr val="tx1"/>
                      </a:solidFill>
                      <a:latin typeface="Meiryo UI" panose="020B0604030504040204" pitchFamily="50" charset="-128"/>
                      <a:ea typeface="Meiryo UI" panose="020B0604030504040204" pitchFamily="50" charset="-128"/>
                    </a:rPr>
                    <a:t>の</a:t>
                  </a:r>
                  <a14:m>
                    <m:oMath xmlns:m="http://schemas.openxmlformats.org/officeDocument/2006/math">
                      <m:r>
                        <a:rPr lang="en-US" altLang="ja-JP" sz="2000" b="0" i="1">
                          <a:latin typeface="Cambria Math" panose="02040503050406030204" pitchFamily="18" charset="0"/>
                          <a:ea typeface="Meiryo UI" panose="020B0604030504040204" pitchFamily="50" charset="-128"/>
                        </a:rPr>
                        <m:t>𝑘</m:t>
                      </m:r>
                    </m:oMath>
                  </a14:m>
                  <a:r>
                    <a:rPr kumimoji="1" lang="ja-JP" altLang="en-US" sz="2000" dirty="0">
                      <a:solidFill>
                        <a:schemeClr val="tx1"/>
                      </a:solidFill>
                      <a:latin typeface="Meiryo UI" panose="020B0604030504040204" pitchFamily="50" charset="-128"/>
                      <a:ea typeface="Meiryo UI" panose="020B0604030504040204" pitchFamily="50" charset="-128"/>
                    </a:rPr>
                    <a:t>番目のアーカイブ</a:t>
                  </a:r>
                </a:p>
              </p:txBody>
            </p:sp>
          </mc:Choice>
          <mc:Fallback xmlns="">
            <p:sp>
              <p:nvSpPr>
                <p:cNvPr id="58" name="テキスト ボックス 57">
                  <a:extLst>
                    <a:ext uri="{FF2B5EF4-FFF2-40B4-BE49-F238E27FC236}">
                      <a16:creationId xmlns:a16="http://schemas.microsoft.com/office/drawing/2014/main" id="{7F57A4D1-3CD4-D905-047E-660B31FE09E5}"/>
                    </a:ext>
                  </a:extLst>
                </p:cNvPr>
                <p:cNvSpPr txBox="1">
                  <a:spLocks noRot="1" noChangeAspect="1" noMove="1" noResize="1" noEditPoints="1" noAdjustHandles="1" noChangeArrowheads="1" noChangeShapeType="1" noTextEdit="1"/>
                </p:cNvSpPr>
                <p:nvPr/>
              </p:nvSpPr>
              <p:spPr>
                <a:xfrm>
                  <a:off x="7402944" y="1566918"/>
                  <a:ext cx="3405434" cy="325073"/>
                </a:xfrm>
                <a:prstGeom prst="rect">
                  <a:avLst/>
                </a:prstGeom>
                <a:blipFill>
                  <a:blip r:embed="rId5"/>
                  <a:stretch>
                    <a:fillRect l="-3399" t="-26415" b="-39623"/>
                  </a:stretch>
                </a:blipFill>
              </p:spPr>
              <p:txBody>
                <a:bodyPr/>
                <a:lstStyle/>
                <a:p>
                  <a:r>
                    <a:rPr lang="ja-JP" altLang="en-US">
                      <a:noFill/>
                    </a:rPr>
                    <a:t> </a:t>
                  </a:r>
                </a:p>
              </p:txBody>
            </p:sp>
          </mc:Fallback>
        </mc:AlternateContent>
        <p:grpSp>
          <p:nvGrpSpPr>
            <p:cNvPr id="93" name="グループ化 92">
              <a:extLst>
                <a:ext uri="{FF2B5EF4-FFF2-40B4-BE49-F238E27FC236}">
                  <a16:creationId xmlns:a16="http://schemas.microsoft.com/office/drawing/2014/main" id="{D9D63F03-1F89-0748-9F88-A559FED0D479}"/>
                </a:ext>
              </a:extLst>
            </p:cNvPr>
            <p:cNvGrpSpPr/>
            <p:nvPr/>
          </p:nvGrpSpPr>
          <p:grpSpPr>
            <a:xfrm>
              <a:off x="6347130" y="1856462"/>
              <a:ext cx="3208125" cy="2528713"/>
              <a:chOff x="8506614" y="4464510"/>
              <a:chExt cx="3208125" cy="2528713"/>
            </a:xfrm>
          </p:grpSpPr>
          <p:grpSp>
            <p:nvGrpSpPr>
              <p:cNvPr id="92" name="グループ化 91">
                <a:extLst>
                  <a:ext uri="{FF2B5EF4-FFF2-40B4-BE49-F238E27FC236}">
                    <a16:creationId xmlns:a16="http://schemas.microsoft.com/office/drawing/2014/main" id="{7C6C2F4D-D79D-47F1-F63A-C72899DBCE36}"/>
                  </a:ext>
                </a:extLst>
              </p:cNvPr>
              <p:cNvGrpSpPr/>
              <p:nvPr/>
            </p:nvGrpSpPr>
            <p:grpSpPr>
              <a:xfrm>
                <a:off x="8506614" y="4464510"/>
                <a:ext cx="3208125" cy="2528713"/>
                <a:chOff x="8506614" y="4464510"/>
                <a:chExt cx="3208125" cy="2528713"/>
              </a:xfrm>
            </p:grpSpPr>
            <p:grpSp>
              <p:nvGrpSpPr>
                <p:cNvPr id="91" name="グループ化 90">
                  <a:extLst>
                    <a:ext uri="{FF2B5EF4-FFF2-40B4-BE49-F238E27FC236}">
                      <a16:creationId xmlns:a16="http://schemas.microsoft.com/office/drawing/2014/main" id="{B35D4A39-5881-B062-7D94-51FC43B4A061}"/>
                    </a:ext>
                  </a:extLst>
                </p:cNvPr>
                <p:cNvGrpSpPr/>
                <p:nvPr/>
              </p:nvGrpSpPr>
              <p:grpSpPr>
                <a:xfrm>
                  <a:off x="8506614" y="4464510"/>
                  <a:ext cx="3208125" cy="2528713"/>
                  <a:chOff x="8506614" y="4464510"/>
                  <a:chExt cx="3208125" cy="2528713"/>
                </a:xfrm>
              </p:grpSpPr>
              <p:grpSp>
                <p:nvGrpSpPr>
                  <p:cNvPr id="80" name="グループ化 79">
                    <a:extLst>
                      <a:ext uri="{FF2B5EF4-FFF2-40B4-BE49-F238E27FC236}">
                        <a16:creationId xmlns:a16="http://schemas.microsoft.com/office/drawing/2014/main" id="{4A1117CE-636E-1A36-98B4-90288244A3E3}"/>
                      </a:ext>
                    </a:extLst>
                  </p:cNvPr>
                  <p:cNvGrpSpPr/>
                  <p:nvPr/>
                </p:nvGrpSpPr>
                <p:grpSpPr>
                  <a:xfrm>
                    <a:off x="8506614" y="4464510"/>
                    <a:ext cx="3208125" cy="2528713"/>
                    <a:chOff x="8506614" y="4464510"/>
                    <a:chExt cx="3208125" cy="2528713"/>
                  </a:xfrm>
                </p:grpSpPr>
                <p:sp>
                  <p:nvSpPr>
                    <p:cNvPr id="65" name="正方形/長方形 64">
                      <a:extLst>
                        <a:ext uri="{FF2B5EF4-FFF2-40B4-BE49-F238E27FC236}">
                          <a16:creationId xmlns:a16="http://schemas.microsoft.com/office/drawing/2014/main" id="{F4F7CFDD-28F2-1C41-339E-D0B21E44C074}"/>
                        </a:ext>
                      </a:extLst>
                    </p:cNvPr>
                    <p:cNvSpPr/>
                    <p:nvPr/>
                  </p:nvSpPr>
                  <p:spPr>
                    <a:xfrm>
                      <a:off x="8812124" y="4521462"/>
                      <a:ext cx="2621595" cy="2280411"/>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48D01E47-FB9E-8F65-E004-6D6A0DBFA35C}"/>
                            </a:ext>
                          </a:extLst>
                        </p:cNvPr>
                        <p:cNvSpPr txBox="1"/>
                        <p:nvPr/>
                      </p:nvSpPr>
                      <p:spPr>
                        <a:xfrm>
                          <a:off x="8995697" y="5582949"/>
                          <a:ext cx="850725" cy="3186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solidFill>
                                      <a:srgbClr val="1648E8"/>
                                    </a:solidFill>
                                    <a:latin typeface="Cambria Math" panose="02040503050406030204" pitchFamily="18" charset="0"/>
                                  </a:rPr>
                                  <m:t>𝑨𝒈𝒆𝒏</m:t>
                                </m:r>
                                <m:sSub>
                                  <m:sSubPr>
                                    <m:ctrlPr>
                                      <a:rPr kumimoji="1" lang="en-US" altLang="ja-JP" sz="2000" b="1" i="1" smtClean="0">
                                        <a:solidFill>
                                          <a:srgbClr val="1648E8"/>
                                        </a:solidFill>
                                        <a:latin typeface="Cambria Math" panose="02040503050406030204" pitchFamily="18" charset="0"/>
                                      </a:rPr>
                                    </m:ctrlPr>
                                  </m:sSubPr>
                                  <m:e>
                                    <m:r>
                                      <a:rPr kumimoji="1" lang="en-US" altLang="ja-JP" sz="2000" b="1" i="1" smtClean="0">
                                        <a:solidFill>
                                          <a:srgbClr val="1648E8"/>
                                        </a:solidFill>
                                        <a:latin typeface="Cambria Math" panose="02040503050406030204" pitchFamily="18" charset="0"/>
                                      </a:rPr>
                                      <m:t>𝒕</m:t>
                                    </m:r>
                                  </m:e>
                                  <m:sub>
                                    <m:r>
                                      <a:rPr kumimoji="1" lang="en-US" altLang="ja-JP" sz="2000" b="1" i="1" smtClean="0">
                                        <a:solidFill>
                                          <a:srgbClr val="1648E8"/>
                                        </a:solidFill>
                                        <a:latin typeface="Cambria Math" panose="02040503050406030204" pitchFamily="18" charset="0"/>
                                      </a:rPr>
                                      <m:t>𝟏</m:t>
                                    </m:r>
                                  </m:sub>
                                </m:sSub>
                              </m:oMath>
                            </m:oMathPara>
                          </a14:m>
                          <a:endParaRPr kumimoji="1" lang="ja-JP" altLang="en-US" sz="1600" b="1" dirty="0">
                            <a:solidFill>
                              <a:srgbClr val="1648E8"/>
                            </a:solidFill>
                          </a:endParaRPr>
                        </a:p>
                      </p:txBody>
                    </p:sp>
                  </mc:Choice>
                  <mc:Fallback xmlns="">
                    <p:sp>
                      <p:nvSpPr>
                        <p:cNvPr id="66" name="テキスト ボックス 65">
                          <a:extLst>
                            <a:ext uri="{FF2B5EF4-FFF2-40B4-BE49-F238E27FC236}">
                              <a16:creationId xmlns:a16="http://schemas.microsoft.com/office/drawing/2014/main" id="{48D01E47-FB9E-8F65-E004-6D6A0DBFA35C}"/>
                            </a:ext>
                          </a:extLst>
                        </p:cNvPr>
                        <p:cNvSpPr txBox="1">
                          <a:spLocks noRot="1" noChangeAspect="1" noMove="1" noResize="1" noEditPoints="1" noAdjustHandles="1" noChangeArrowheads="1" noChangeShapeType="1" noTextEdit="1"/>
                        </p:cNvSpPr>
                        <p:nvPr/>
                      </p:nvSpPr>
                      <p:spPr>
                        <a:xfrm>
                          <a:off x="8995697" y="5582949"/>
                          <a:ext cx="850725" cy="318620"/>
                        </a:xfrm>
                        <a:prstGeom prst="rect">
                          <a:avLst/>
                        </a:prstGeom>
                        <a:blipFill>
                          <a:blip r:embed="rId6"/>
                          <a:stretch>
                            <a:fillRect l="-13571" r="-9286" b="-28846"/>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22DA33D2-7B37-0394-D92D-8D6E40FEA0CA}"/>
                        </a:ext>
                      </a:extLst>
                    </p:cNvPr>
                    <p:cNvSpPr txBox="1"/>
                    <p:nvPr/>
                  </p:nvSpPr>
                  <p:spPr>
                    <a:xfrm>
                      <a:off x="10175722" y="5600827"/>
                      <a:ext cx="44691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p:sp>
                  <p:nvSpPr>
                    <p:cNvPr id="68" name="テキスト ボックス 67">
                      <a:extLst>
                        <a:ext uri="{FF2B5EF4-FFF2-40B4-BE49-F238E27FC236}">
                          <a16:creationId xmlns:a16="http://schemas.microsoft.com/office/drawing/2014/main" id="{75756895-B9BE-5761-FE95-836B3B130C92}"/>
                        </a:ext>
                      </a:extLst>
                    </p:cNvPr>
                    <p:cNvSpPr txBox="1"/>
                    <p:nvPr/>
                  </p:nvSpPr>
                  <p:spPr>
                    <a:xfrm>
                      <a:off x="10142747" y="6467122"/>
                      <a:ext cx="521720"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80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8A8288C-DF4A-C988-75B3-76D6E55D2E1F}"/>
                            </a:ext>
                          </a:extLst>
                        </p:cNvPr>
                        <p:cNvSpPr txBox="1"/>
                        <p:nvPr/>
                      </p:nvSpPr>
                      <p:spPr>
                        <a:xfrm rot="5400000">
                          <a:off x="9019624" y="5989548"/>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C8A8288C-DF4A-C988-75B3-76D6E55D2E1F}"/>
                            </a:ext>
                          </a:extLst>
                        </p:cNvPr>
                        <p:cNvSpPr txBox="1">
                          <a:spLocks noRot="1" noChangeAspect="1" noMove="1" noResize="1" noEditPoints="1" noAdjustHandles="1" noChangeArrowheads="1" noChangeShapeType="1" noTextEdit="1"/>
                        </p:cNvSpPr>
                        <p:nvPr/>
                      </p:nvSpPr>
                      <p:spPr>
                        <a:xfrm rot="5400000">
                          <a:off x="9019624" y="5989548"/>
                          <a:ext cx="834605" cy="37850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69372ADA-F1FD-D76F-1FF4-D7A316F60B61}"/>
                            </a:ext>
                          </a:extLst>
                        </p:cNvPr>
                        <p:cNvSpPr txBox="1"/>
                        <p:nvPr/>
                      </p:nvSpPr>
                      <p:spPr>
                        <a:xfrm>
                          <a:off x="9127905" y="4464510"/>
                          <a:ext cx="1975459" cy="400110"/>
                        </a:xfrm>
                        <a:prstGeom prst="rect">
                          <a:avLst/>
                        </a:prstGeom>
                        <a:noFill/>
                      </p:spPr>
                      <p:txBody>
                        <a:bodyPr wrap="square">
                          <a:spAutoFit/>
                        </a:bodyPr>
                        <a:lstStyle/>
                        <a:p>
                          <a:pPr algn="ctr"/>
                          <a:r>
                            <a:rPr lang="ja-JP" altLang="en-US" sz="2000" b="1" dirty="0">
                              <a:latin typeface="Meiryo UI" panose="020B0604030504040204" pitchFamily="50" charset="-128"/>
                              <a:ea typeface="Meiryo UI" panose="020B0604030504040204" pitchFamily="50" charset="-128"/>
                            </a:rPr>
                            <a:t>行動系列</a:t>
                          </a:r>
                          <a14:m>
                            <m:oMath xmlns:m="http://schemas.openxmlformats.org/officeDocument/2006/math">
                              <m:r>
                                <a:rPr lang="en-US" altLang="ja-JP" sz="2000" b="1" i="1" smtClean="0">
                                  <a:latin typeface="Cambria Math" panose="02040503050406030204" pitchFamily="18" charset="0"/>
                                  <a:ea typeface="Meiryo UI" panose="020B0604030504040204" pitchFamily="50" charset="-128"/>
                                </a:rPr>
                                <m:t>𝒌</m:t>
                              </m:r>
                            </m:oMath>
                          </a14:m>
                          <a:endParaRPr lang="ja-JP" altLang="en-US" sz="2000" b="1" dirty="0">
                            <a:latin typeface="Meiryo UI" panose="020B0604030504040204" pitchFamily="50" charset="-128"/>
                            <a:ea typeface="Meiryo UI" panose="020B0604030504040204" pitchFamily="50" charset="-128"/>
                          </a:endParaRPr>
                        </a:p>
                      </p:txBody>
                    </p:sp>
                  </mc:Choice>
                  <mc:Fallback xmlns="">
                    <p:sp>
                      <p:nvSpPr>
                        <p:cNvPr id="70" name="テキスト ボックス 69">
                          <a:extLst>
                            <a:ext uri="{FF2B5EF4-FFF2-40B4-BE49-F238E27FC236}">
                              <a16:creationId xmlns:a16="http://schemas.microsoft.com/office/drawing/2014/main" id="{69372ADA-F1FD-D76F-1FF4-D7A316F60B61}"/>
                            </a:ext>
                          </a:extLst>
                        </p:cNvPr>
                        <p:cNvSpPr txBox="1">
                          <a:spLocks noRot="1" noChangeAspect="1" noMove="1" noResize="1" noEditPoints="1" noAdjustHandles="1" noChangeArrowheads="1" noChangeShapeType="1" noTextEdit="1"/>
                        </p:cNvSpPr>
                        <p:nvPr/>
                      </p:nvSpPr>
                      <p:spPr>
                        <a:xfrm>
                          <a:off x="9127905" y="4464510"/>
                          <a:ext cx="1975459" cy="400110"/>
                        </a:xfrm>
                        <a:prstGeom prst="rect">
                          <a:avLst/>
                        </a:prstGeom>
                        <a:blipFill>
                          <a:blip r:embed="rId8"/>
                          <a:stretch>
                            <a:fillRect t="-9091" b="-24242"/>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9B568CB9-1D88-0024-FB2F-EA1C33EB3387}"/>
                        </a:ext>
                      </a:extLst>
                    </p:cNvPr>
                    <p:cNvSpPr txBox="1"/>
                    <p:nvPr/>
                  </p:nvSpPr>
                  <p:spPr>
                    <a:xfrm>
                      <a:off x="8506614" y="4885539"/>
                      <a:ext cx="3208125" cy="338553"/>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各エージェントとの衝突情報</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289C569F-A656-382C-A96D-B8EF2367CEF8}"/>
                            </a:ext>
                          </a:extLst>
                        </p:cNvPr>
                        <p:cNvSpPr txBox="1"/>
                        <p:nvPr/>
                      </p:nvSpPr>
                      <p:spPr>
                        <a:xfrm>
                          <a:off x="8990119" y="6458938"/>
                          <a:ext cx="850725" cy="534285"/>
                        </a:xfrm>
                        <a:prstGeom prst="rect">
                          <a:avLst/>
                        </a:prstGeom>
                        <a:noFill/>
                      </p:spPr>
                      <p:txBody>
                        <a:bodyPr wrap="square" lIns="0" tIns="0" rIns="0" bIns="0" rtlCol="0">
                          <a:spAutoFit/>
                        </a:bodyPr>
                        <a:lstStyle/>
                        <a:p>
                          <a14:m>
                            <m:oMath xmlns:m="http://schemas.openxmlformats.org/officeDocument/2006/math">
                              <m:r>
                                <a:rPr kumimoji="1" lang="en-US" altLang="ja-JP" sz="2000" b="1" i="1" smtClean="0">
                                  <a:solidFill>
                                    <a:schemeClr val="accent1">
                                      <a:lumMod val="25000"/>
                                    </a:schemeClr>
                                  </a:solidFill>
                                  <a:latin typeface="Cambria Math" panose="02040503050406030204" pitchFamily="18" charset="0"/>
                                </a:rPr>
                                <m:t>𝑨𝒈𝒆𝒏</m:t>
                              </m:r>
                              <m:sSub>
                                <m:sSubPr>
                                  <m:ctrlPr>
                                    <a:rPr kumimoji="1" lang="en-US" altLang="ja-JP" sz="2000" b="1" i="1" smtClean="0">
                                      <a:solidFill>
                                        <a:schemeClr val="accent1">
                                          <a:lumMod val="25000"/>
                                        </a:schemeClr>
                                      </a:solidFill>
                                      <a:latin typeface="Cambria Math" panose="02040503050406030204" pitchFamily="18" charset="0"/>
                                    </a:rPr>
                                  </m:ctrlPr>
                                </m:sSubPr>
                                <m:e>
                                  <m:r>
                                    <a:rPr kumimoji="1" lang="en-US" altLang="ja-JP" sz="2000" b="1" i="1" smtClean="0">
                                      <a:solidFill>
                                        <a:schemeClr val="accent1">
                                          <a:lumMod val="25000"/>
                                        </a:schemeClr>
                                      </a:solidFill>
                                      <a:latin typeface="Cambria Math" panose="02040503050406030204" pitchFamily="18" charset="0"/>
                                    </a:rPr>
                                    <m:t>𝒕</m:t>
                                  </m:r>
                                </m:e>
                                <m:sub>
                                  <m:r>
                                    <a:rPr kumimoji="1" lang="en-US" altLang="ja-JP" sz="2000" b="1" i="1" smtClean="0">
                                      <a:solidFill>
                                        <a:schemeClr val="accent1">
                                          <a:lumMod val="25000"/>
                                        </a:schemeClr>
                                      </a:solidFill>
                                      <a:latin typeface="Cambria Math" panose="02040503050406030204" pitchFamily="18" charset="0"/>
                                    </a:rPr>
                                    <m:t>𝑵</m:t>
                                  </m:r>
                                </m:sub>
                              </m:sSub>
                            </m:oMath>
                          </a14:m>
                          <a:r>
                            <a:rPr kumimoji="1" lang="en-US" altLang="ja-JP" sz="1400" dirty="0"/>
                            <a:t>:</a:t>
                          </a:r>
                          <a:endParaRPr kumimoji="1" lang="ja-JP" altLang="en-US" sz="1400" dirty="0"/>
                        </a:p>
                      </p:txBody>
                    </p:sp>
                  </mc:Choice>
                  <mc:Fallback xmlns="">
                    <p:sp>
                      <p:nvSpPr>
                        <p:cNvPr id="72" name="テキスト ボックス 71">
                          <a:extLst>
                            <a:ext uri="{FF2B5EF4-FFF2-40B4-BE49-F238E27FC236}">
                              <a16:creationId xmlns:a16="http://schemas.microsoft.com/office/drawing/2014/main" id="{289C569F-A656-382C-A96D-B8EF2367CEF8}"/>
                            </a:ext>
                          </a:extLst>
                        </p:cNvPr>
                        <p:cNvSpPr txBox="1">
                          <a:spLocks noRot="1" noChangeAspect="1" noMove="1" noResize="1" noEditPoints="1" noAdjustHandles="1" noChangeArrowheads="1" noChangeShapeType="1" noTextEdit="1"/>
                        </p:cNvSpPr>
                        <p:nvPr/>
                      </p:nvSpPr>
                      <p:spPr>
                        <a:xfrm>
                          <a:off x="8990119" y="6458938"/>
                          <a:ext cx="850725" cy="534285"/>
                        </a:xfrm>
                        <a:prstGeom prst="rect">
                          <a:avLst/>
                        </a:prstGeom>
                        <a:blipFill>
                          <a:blip r:embed="rId9"/>
                          <a:stretch>
                            <a:fillRect l="-13571" r="-1285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6FD84841-3D30-C248-8B39-7A51625A4F53}"/>
                            </a:ext>
                          </a:extLst>
                        </p:cNvPr>
                        <p:cNvSpPr txBox="1"/>
                        <p:nvPr/>
                      </p:nvSpPr>
                      <p:spPr>
                        <a:xfrm rot="5400000">
                          <a:off x="9957619" y="5985091"/>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6FD84841-3D30-C248-8B39-7A51625A4F53}"/>
                            </a:ext>
                          </a:extLst>
                        </p:cNvPr>
                        <p:cNvSpPr txBox="1">
                          <a:spLocks noRot="1" noChangeAspect="1" noMove="1" noResize="1" noEditPoints="1" noAdjustHandles="1" noChangeArrowheads="1" noChangeShapeType="1" noTextEdit="1"/>
                        </p:cNvSpPr>
                        <p:nvPr/>
                      </p:nvSpPr>
                      <p:spPr>
                        <a:xfrm rot="5400000">
                          <a:off x="9957619" y="5985091"/>
                          <a:ext cx="834605" cy="378505"/>
                        </a:xfrm>
                        <a:prstGeom prst="rect">
                          <a:avLst/>
                        </a:prstGeom>
                        <a:blipFill>
                          <a:blip r:embed="rId10"/>
                          <a:stretch>
                            <a:fillRect/>
                          </a:stretch>
                        </a:blipFill>
                      </p:spPr>
                      <p:txBody>
                        <a:bodyPr/>
                        <a:lstStyle/>
                        <a:p>
                          <a:r>
                            <a:rPr lang="ja-JP" altLang="en-US">
                              <a:noFill/>
                            </a:rPr>
                            <a:t> </a:t>
                          </a:r>
                        </a:p>
                      </p:txBody>
                    </p:sp>
                  </mc:Fallback>
                </mc:AlternateContent>
              </p:grpSp>
              <p:sp>
                <p:nvSpPr>
                  <p:cNvPr id="74" name="テキスト ボックス 73">
                    <a:extLst>
                      <a:ext uri="{FF2B5EF4-FFF2-40B4-BE49-F238E27FC236}">
                        <a16:creationId xmlns:a16="http://schemas.microsoft.com/office/drawing/2014/main" id="{8816C9A0-BDC5-1952-3771-583A7389A558}"/>
                      </a:ext>
                    </a:extLst>
                  </p:cNvPr>
                  <p:cNvSpPr txBox="1"/>
                  <p:nvPr/>
                </p:nvSpPr>
                <p:spPr>
                  <a:xfrm>
                    <a:off x="10894609" y="5601812"/>
                    <a:ext cx="50555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80</a:t>
                    </a:r>
                    <a:endParaRPr kumimoji="1" lang="ja-JP" altLang="en-US" sz="2000" dirty="0">
                      <a:latin typeface="Meiryo UI" panose="020B0604030504040204" pitchFamily="50" charset="-128"/>
                      <a:ea typeface="Meiryo UI" panose="020B0604030504040204" pitchFamily="50" charset="-128"/>
                    </a:endParaRPr>
                  </a:p>
                </p:txBody>
              </p:sp>
            </p:grpSp>
            <p:sp>
              <p:nvSpPr>
                <p:cNvPr id="75" name="テキスト ボックス 74">
                  <a:extLst>
                    <a:ext uri="{FF2B5EF4-FFF2-40B4-BE49-F238E27FC236}">
                      <a16:creationId xmlns:a16="http://schemas.microsoft.com/office/drawing/2014/main" id="{FBDE22F7-305A-B719-8A17-D9B0074D0FC3}"/>
                    </a:ext>
                  </a:extLst>
                </p:cNvPr>
                <p:cNvSpPr txBox="1"/>
                <p:nvPr/>
              </p:nvSpPr>
              <p:spPr>
                <a:xfrm>
                  <a:off x="10894609" y="6473277"/>
                  <a:ext cx="458672" cy="318620"/>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9676B09-78F2-6B55-E240-ECFB93178E21}"/>
                        </a:ext>
                      </a:extLst>
                    </p:cNvPr>
                    <p:cNvSpPr txBox="1"/>
                    <p:nvPr/>
                  </p:nvSpPr>
                  <p:spPr>
                    <a:xfrm rot="5400000">
                      <a:off x="10631218" y="5985093"/>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6" name="テキスト ボックス 75">
                      <a:extLst>
                        <a:ext uri="{FF2B5EF4-FFF2-40B4-BE49-F238E27FC236}">
                          <a16:creationId xmlns:a16="http://schemas.microsoft.com/office/drawing/2014/main" id="{B9676B09-78F2-6B55-E240-ECFB93178E21}"/>
                        </a:ext>
                      </a:extLst>
                    </p:cNvPr>
                    <p:cNvSpPr txBox="1">
                      <a:spLocks noRot="1" noChangeAspect="1" noMove="1" noResize="1" noEditPoints="1" noAdjustHandles="1" noChangeArrowheads="1" noChangeShapeType="1" noTextEdit="1"/>
                    </p:cNvSpPr>
                    <p:nvPr/>
                  </p:nvSpPr>
                  <p:spPr>
                    <a:xfrm rot="5400000">
                      <a:off x="10631218" y="5985093"/>
                      <a:ext cx="834605" cy="378505"/>
                    </a:xfrm>
                    <a:prstGeom prst="rect">
                      <a:avLst/>
                    </a:prstGeom>
                    <a:blipFill>
                      <a:blip r:embed="rId11"/>
                      <a:stretch>
                        <a:fillRect/>
                      </a:stretch>
                    </a:blipFill>
                  </p:spPr>
                  <p:txBody>
                    <a:bodyPr/>
                    <a:lstStyle/>
                    <a:p>
                      <a:r>
                        <a:rPr lang="ja-JP" altLang="en-US">
                          <a:noFill/>
                        </a:rPr>
                        <a:t> </a:t>
                      </a:r>
                    </a:p>
                  </p:txBody>
                </p:sp>
              </mc:Fallback>
            </mc:AlternateContent>
          </p:grpSp>
          <p:sp>
            <p:nvSpPr>
              <p:cNvPr id="77" name="テキスト ボックス 76">
                <a:extLst>
                  <a:ext uri="{FF2B5EF4-FFF2-40B4-BE49-F238E27FC236}">
                    <a16:creationId xmlns:a16="http://schemas.microsoft.com/office/drawing/2014/main" id="{DADF7D6F-DB77-9DC9-604D-868E05E8EC49}"/>
                  </a:ext>
                </a:extLst>
              </p:cNvPr>
              <p:cNvSpPr txBox="1"/>
              <p:nvPr/>
            </p:nvSpPr>
            <p:spPr>
              <a:xfrm>
                <a:off x="10006832" y="5144918"/>
                <a:ext cx="652720"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78" name="テキスト ボックス 77">
                <a:extLst>
                  <a:ext uri="{FF2B5EF4-FFF2-40B4-BE49-F238E27FC236}">
                    <a16:creationId xmlns:a16="http://schemas.microsoft.com/office/drawing/2014/main" id="{30B7304D-ADC6-77C7-5670-5AC4B7110A5E}"/>
                  </a:ext>
                </a:extLst>
              </p:cNvPr>
              <p:cNvSpPr txBox="1"/>
              <p:nvPr/>
            </p:nvSpPr>
            <p:spPr>
              <a:xfrm>
                <a:off x="10613640" y="5158261"/>
                <a:ext cx="869761"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非衝突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grpSp>
        <p:cxnSp>
          <p:nvCxnSpPr>
            <p:cNvPr id="95" name="直線矢印コネクタ 94">
              <a:extLst>
                <a:ext uri="{FF2B5EF4-FFF2-40B4-BE49-F238E27FC236}">
                  <a16:creationId xmlns:a16="http://schemas.microsoft.com/office/drawing/2014/main" id="{640DDC79-8D73-F067-D263-4E7C61EA23EE}"/>
                </a:ext>
              </a:extLst>
            </p:cNvPr>
            <p:cNvCxnSpPr/>
            <p:nvPr/>
          </p:nvCxnSpPr>
          <p:spPr>
            <a:xfrm>
              <a:off x="9105661" y="3146667"/>
              <a:ext cx="5516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111B7BD7-CCD3-DFF3-46C5-C5FD61432CB9}"/>
                </a:ext>
              </a:extLst>
            </p:cNvPr>
            <p:cNvCxnSpPr/>
            <p:nvPr/>
          </p:nvCxnSpPr>
          <p:spPr>
            <a:xfrm>
              <a:off x="9107012" y="4017583"/>
              <a:ext cx="5516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28F8094A-1EDE-F9C5-8530-C320C95AD6C9}"/>
              </a:ext>
            </a:extLst>
          </p:cNvPr>
          <p:cNvGrpSpPr/>
          <p:nvPr/>
        </p:nvGrpSpPr>
        <p:grpSpPr>
          <a:xfrm>
            <a:off x="6647619" y="4253647"/>
            <a:ext cx="5251183" cy="486353"/>
            <a:chOff x="7016609" y="4131099"/>
            <a:chExt cx="5251183" cy="460475"/>
          </a:xfrm>
        </p:grpSpPr>
        <p:grpSp>
          <p:nvGrpSpPr>
            <p:cNvPr id="55" name="グループ化 54">
              <a:extLst>
                <a:ext uri="{FF2B5EF4-FFF2-40B4-BE49-F238E27FC236}">
                  <a16:creationId xmlns:a16="http://schemas.microsoft.com/office/drawing/2014/main" id="{87B67583-0679-5423-68D2-B927F21087AC}"/>
                </a:ext>
              </a:extLst>
            </p:cNvPr>
            <p:cNvGrpSpPr/>
            <p:nvPr/>
          </p:nvGrpSpPr>
          <p:grpSpPr>
            <a:xfrm>
              <a:off x="8344557" y="4131099"/>
              <a:ext cx="3923235" cy="460475"/>
              <a:chOff x="7895394" y="4396336"/>
              <a:chExt cx="3923235" cy="460475"/>
            </a:xfrm>
          </p:grpSpPr>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A3B02E2-3E6E-EF26-4219-02793EE1AB34}"/>
                      </a:ext>
                    </a:extLst>
                  </p:cNvPr>
                  <p:cNvSpPr txBox="1"/>
                  <p:nvPr/>
                </p:nvSpPr>
                <p:spPr>
                  <a:xfrm>
                    <a:off x="9305434" y="4469270"/>
                    <a:ext cx="10630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A3B02E2-3E6E-EF26-4219-02793EE1AB34}"/>
                      </a:ext>
                    </a:extLst>
                  </p:cNvPr>
                  <p:cNvSpPr txBox="1">
                    <a:spLocks noRot="1" noChangeAspect="1" noMove="1" noResize="1" noEditPoints="1" noAdjustHandles="1" noChangeArrowheads="1" noChangeShapeType="1" noTextEdit="1"/>
                  </p:cNvSpPr>
                  <p:nvPr/>
                </p:nvSpPr>
                <p:spPr>
                  <a:xfrm>
                    <a:off x="9305434" y="4469270"/>
                    <a:ext cx="106301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A3C7D2A-8A40-8B2D-B4AC-6D86F134BFAB}"/>
                      </a:ext>
                    </a:extLst>
                  </p:cNvPr>
                  <p:cNvSpPr txBox="1"/>
                  <p:nvPr/>
                </p:nvSpPr>
                <p:spPr>
                  <a:xfrm>
                    <a:off x="7895394" y="4396337"/>
                    <a:ext cx="1827048" cy="460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i="1" smtClean="0">
                                  <a:latin typeface="Cambria Math" panose="02040503050406030204" pitchFamily="18" charset="0"/>
                                </a:rPr>
                                <m:t>𝒄</m:t>
                              </m:r>
                            </m:e>
                            <m:sub>
                              <m:r>
                                <a:rPr lang="en-US" altLang="ja-JP" sz="2000" b="1" i="1" smtClean="0">
                                  <a:latin typeface="Cambria Math" panose="02040503050406030204" pitchFamily="18" charset="0"/>
                                </a:rPr>
                                <m:t>𝒂𝒈𝒆𝒏𝒕</m:t>
                              </m:r>
                            </m:sub>
                            <m:sup>
                              <m:r>
                                <a:rPr lang="en-US" altLang="ja-JP" sz="2000" b="1" i="1" smtClean="0">
                                  <a:latin typeface="Cambria Math" panose="02040503050406030204" pitchFamily="18" charset="0"/>
                                </a:rPr>
                                <m:t>𝒊</m:t>
                              </m:r>
                              <m:r>
                                <a:rPr lang="en-US" altLang="ja-JP" sz="2000" b="1" i="1" smtClean="0">
                                  <a:latin typeface="Cambria Math" panose="02040503050406030204" pitchFamily="18" charset="0"/>
                                </a:rPr>
                                <m:t>,</m:t>
                              </m:r>
                              <m:r>
                                <a:rPr lang="en-US" altLang="ja-JP" sz="2000" b="1" i="1" smtClean="0">
                                  <a:solidFill>
                                    <a:srgbClr val="1648E8"/>
                                  </a:solidFill>
                                  <a:latin typeface="Cambria Math" panose="02040503050406030204" pitchFamily="18" charset="0"/>
                                </a:rPr>
                                <m:t>𝟏</m:t>
                              </m:r>
                            </m:sup>
                          </m:sSubSup>
                          <m:r>
                            <a:rPr lang="en-US" altLang="ja-JP" sz="2000" b="1" i="1" smtClean="0">
                              <a:latin typeface="Cambria Math" panose="02040503050406030204" pitchFamily="18" charset="0"/>
                            </a:rPr>
                            <m:t>×</m:t>
                          </m:r>
                          <m:r>
                            <a:rPr lang="en-US" altLang="ja-JP" sz="2000" b="1" i="1" smtClean="0">
                              <a:solidFill>
                                <a:srgbClr val="1648E8"/>
                              </a:solidFill>
                              <a:latin typeface="Cambria Math" panose="02040503050406030204" pitchFamily="18" charset="0"/>
                            </a:rPr>
                            <m:t>𝟎</m:t>
                          </m:r>
                          <m:r>
                            <a:rPr lang="en-US" altLang="ja-JP" sz="2000" b="1" i="1" smtClean="0">
                              <a:solidFill>
                                <a:srgbClr val="1648E8"/>
                              </a:solidFill>
                              <a:latin typeface="Cambria Math" panose="02040503050406030204" pitchFamily="18" charset="0"/>
                            </a:rPr>
                            <m:t>.</m:t>
                          </m:r>
                          <m:r>
                            <a:rPr lang="en-US" altLang="ja-JP" sz="2000" b="1" i="1" smtClean="0">
                              <a:solidFill>
                                <a:srgbClr val="1648E8"/>
                              </a:solidFill>
                              <a:latin typeface="Cambria Math" panose="02040503050406030204" pitchFamily="18" charset="0"/>
                            </a:rPr>
                            <m:t>𝟖</m:t>
                          </m:r>
                          <m:r>
                            <a:rPr lang="en-US" altLang="ja-JP" sz="2000" b="1" i="1" smtClean="0">
                              <a:latin typeface="Cambria Math" panose="02040503050406030204" pitchFamily="18" charset="0"/>
                            </a:rPr>
                            <m:t>+</m:t>
                          </m:r>
                        </m:oMath>
                      </m:oMathPara>
                    </a14:m>
                    <a:endParaRPr lang="en-US" altLang="ja-JP" sz="1800" b="1" dirty="0">
                      <a:latin typeface="Cambria Math" panose="02040503050406030204" pitchFamily="18" charset="0"/>
                      <a:ea typeface="Cambria Math" panose="02040503050406030204" pitchFamily="18" charset="0"/>
                    </a:endParaRPr>
                  </a:p>
                </p:txBody>
              </p:sp>
            </mc:Choice>
            <mc:Fallback xmlns="">
              <p:sp>
                <p:nvSpPr>
                  <p:cNvPr id="31" name="テキスト ボックス 30">
                    <a:extLst>
                      <a:ext uri="{FF2B5EF4-FFF2-40B4-BE49-F238E27FC236}">
                        <a16:creationId xmlns:a16="http://schemas.microsoft.com/office/drawing/2014/main" id="{FA3C7D2A-8A40-8B2D-B4AC-6D86F134BFAB}"/>
                      </a:ext>
                    </a:extLst>
                  </p:cNvPr>
                  <p:cNvSpPr txBox="1">
                    <a:spLocks noRot="1" noChangeAspect="1" noMove="1" noResize="1" noEditPoints="1" noAdjustHandles="1" noChangeArrowheads="1" noChangeShapeType="1" noTextEdit="1"/>
                  </p:cNvSpPr>
                  <p:nvPr/>
                </p:nvSpPr>
                <p:spPr>
                  <a:xfrm>
                    <a:off x="7895394" y="4396337"/>
                    <a:ext cx="1827048" cy="460474"/>
                  </a:xfrm>
                  <a:prstGeom prst="rect">
                    <a:avLst/>
                  </a:prstGeom>
                  <a:blipFill>
                    <a:blip r:embed="rId13"/>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7D58F83-1EF0-462F-57F2-0C922762C575}"/>
                      </a:ext>
                    </a:extLst>
                  </p:cNvPr>
                  <p:cNvSpPr txBox="1"/>
                  <p:nvPr/>
                </p:nvSpPr>
                <p:spPr>
                  <a:xfrm>
                    <a:off x="9991581" y="4396336"/>
                    <a:ext cx="1827048" cy="460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rPr>
                            <m:t>+ </m:t>
                          </m:r>
                          <m:sSubSup>
                            <m:sSubSupPr>
                              <m:ctrlPr>
                                <a:rPr lang="en-US" altLang="ja-JP" sz="2000" b="1" i="1" smtClean="0">
                                  <a:latin typeface="Cambria Math" panose="02040503050406030204" pitchFamily="18" charset="0"/>
                                </a:rPr>
                              </m:ctrlPr>
                            </m:sSubSupPr>
                            <m:e>
                              <m:r>
                                <a:rPr lang="en-US" altLang="ja-JP" sz="2000" b="1" i="1" smtClean="0">
                                  <a:latin typeface="Cambria Math" panose="02040503050406030204" pitchFamily="18" charset="0"/>
                                </a:rPr>
                                <m:t>𝒄</m:t>
                              </m:r>
                            </m:e>
                            <m:sub>
                              <m:r>
                                <a:rPr lang="en-US" altLang="ja-JP" sz="2000" b="1" i="1" smtClean="0">
                                  <a:latin typeface="Cambria Math" panose="02040503050406030204" pitchFamily="18" charset="0"/>
                                </a:rPr>
                                <m:t>𝒂𝒈𝒆𝒏𝒕</m:t>
                              </m:r>
                            </m:sub>
                            <m:sup>
                              <m:r>
                                <a:rPr lang="en-US" altLang="ja-JP" sz="2000" b="1" i="1" smtClean="0">
                                  <a:latin typeface="Cambria Math" panose="02040503050406030204" pitchFamily="18" charset="0"/>
                                </a:rPr>
                                <m:t>𝒊</m:t>
                              </m:r>
                              <m:r>
                                <a:rPr lang="en-US" altLang="ja-JP" sz="2000" b="1" i="1" smtClean="0">
                                  <a:latin typeface="Cambria Math" panose="02040503050406030204" pitchFamily="18" charset="0"/>
                                </a:rPr>
                                <m:t>,</m:t>
                              </m:r>
                              <m:r>
                                <a:rPr lang="en-US" altLang="ja-JP" sz="2000" b="1" i="1" smtClean="0">
                                  <a:solidFill>
                                    <a:schemeClr val="accent1">
                                      <a:lumMod val="25000"/>
                                    </a:schemeClr>
                                  </a:solidFill>
                                  <a:latin typeface="Cambria Math" panose="02040503050406030204" pitchFamily="18" charset="0"/>
                                </a:rPr>
                                <m:t>𝑵</m:t>
                              </m:r>
                            </m:sup>
                          </m:sSubSup>
                          <m:r>
                            <a:rPr lang="en-US" altLang="ja-JP" sz="2000" b="1" i="1" smtClean="0">
                              <a:latin typeface="Cambria Math" panose="02040503050406030204" pitchFamily="18" charset="0"/>
                            </a:rPr>
                            <m:t>×</m:t>
                          </m:r>
                          <m:r>
                            <a:rPr lang="en-US" altLang="ja-JP" b="1" i="1">
                              <a:solidFill>
                                <a:schemeClr val="accent1">
                                  <a:lumMod val="25000"/>
                                </a:schemeClr>
                              </a:solidFill>
                              <a:latin typeface="Cambria Math" panose="02040503050406030204" pitchFamily="18" charset="0"/>
                            </a:rPr>
                            <m:t>𝟎</m:t>
                          </m:r>
                          <m:r>
                            <a:rPr lang="en-US" altLang="ja-JP" b="1" i="1">
                              <a:solidFill>
                                <a:schemeClr val="accent1">
                                  <a:lumMod val="25000"/>
                                </a:schemeClr>
                              </a:solidFill>
                              <a:latin typeface="Cambria Math" panose="02040503050406030204" pitchFamily="18" charset="0"/>
                            </a:rPr>
                            <m:t>.</m:t>
                          </m:r>
                          <m:r>
                            <a:rPr lang="en-US" altLang="ja-JP" b="1" i="1">
                              <a:solidFill>
                                <a:schemeClr val="accent1">
                                  <a:lumMod val="25000"/>
                                </a:schemeClr>
                              </a:solidFill>
                              <a:latin typeface="Cambria Math" panose="02040503050406030204" pitchFamily="18" charset="0"/>
                            </a:rPr>
                            <m:t>𝟐</m:t>
                          </m:r>
                        </m:oMath>
                      </m:oMathPara>
                    </a14:m>
                    <a:endParaRPr lang="en-US" altLang="ja-JP" sz="1800" b="1" dirty="0"/>
                  </a:p>
                </p:txBody>
              </p:sp>
            </mc:Choice>
            <mc:Fallback xmlns="">
              <p:sp>
                <p:nvSpPr>
                  <p:cNvPr id="32" name="テキスト ボックス 31">
                    <a:extLst>
                      <a:ext uri="{FF2B5EF4-FFF2-40B4-BE49-F238E27FC236}">
                        <a16:creationId xmlns:a16="http://schemas.microsoft.com/office/drawing/2014/main" id="{E7D58F83-1EF0-462F-57F2-0C922762C575}"/>
                      </a:ext>
                    </a:extLst>
                  </p:cNvPr>
                  <p:cNvSpPr txBox="1">
                    <a:spLocks noRot="1" noChangeAspect="1" noMove="1" noResize="1" noEditPoints="1" noAdjustHandles="1" noChangeArrowheads="1" noChangeShapeType="1" noTextEdit="1"/>
                  </p:cNvSpPr>
                  <p:nvPr/>
                </p:nvSpPr>
                <p:spPr>
                  <a:xfrm>
                    <a:off x="9991581" y="4396336"/>
                    <a:ext cx="1827048" cy="460474"/>
                  </a:xfrm>
                  <a:prstGeom prst="rect">
                    <a:avLst/>
                  </a:prstGeom>
                  <a:blipFill>
                    <a:blip r:embed="rId14"/>
                    <a:stretch>
                      <a:fillRect b="-625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CCA717C-CFA8-5A42-5381-72E4247EEE6A}"/>
                    </a:ext>
                  </a:extLst>
                </p:cNvPr>
                <p:cNvSpPr txBox="1"/>
                <p:nvPr/>
              </p:nvSpPr>
              <p:spPr>
                <a:xfrm>
                  <a:off x="7016609" y="4207201"/>
                  <a:ext cx="1429847" cy="351250"/>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solidFill>
                            <a:schemeClr val="tx1"/>
                          </a:solidFill>
                          <a:latin typeface="Cambria Math" panose="02040503050406030204" pitchFamily="18" charset="0"/>
                          <a:ea typeface="Meiryo UI" panose="020B0604030504040204" pitchFamily="50" charset="-128"/>
                        </a:rPr>
                        <m:t>𝐸𝑣𝑎𝑙</m:t>
                      </m:r>
                    </m:oMath>
                  </a14:m>
                  <a:r>
                    <a:rPr lang="en-US" altLang="ja-JP" sz="2000" dirty="0"/>
                    <a:t> </a:t>
                  </a:r>
                  <a14:m>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𝜁</m:t>
                              </m:r>
                            </m:e>
                            <m:sub>
                              <m:r>
                                <a:rPr lang="en-US" altLang="ja-JP" sz="2000" i="1">
                                  <a:latin typeface="Cambria Math" panose="02040503050406030204" pitchFamily="18" charset="0"/>
                                </a:rPr>
                                <m:t>𝑘</m:t>
                              </m:r>
                            </m:sub>
                            <m:sup>
                              <m:r>
                                <a:rPr lang="en-US" altLang="ja-JP" sz="2000" i="1">
                                  <a:latin typeface="Cambria Math" panose="02040503050406030204" pitchFamily="18" charset="0"/>
                                </a:rPr>
                                <m:t>𝑖</m:t>
                              </m:r>
                            </m:sup>
                          </m:sSubSup>
                        </m:e>
                      </m:d>
                      <m:r>
                        <a:rPr lang="en-US" altLang="ja-JP" sz="2000" i="1">
                          <a:latin typeface="Cambria Math" panose="02040503050406030204" pitchFamily="18" charset="0"/>
                        </a:rPr>
                        <m:t>=</m:t>
                      </m:r>
                    </m:oMath>
                  </a14:m>
                  <a:endParaRPr kumimoji="1" lang="ja-JP" altLang="en-US" sz="2000" dirty="0">
                    <a:solidFill>
                      <a:schemeClr val="tx1"/>
                    </a:solidFill>
                    <a:latin typeface="Meiryo UI" panose="020B0604030504040204" pitchFamily="50" charset="-128"/>
                    <a:ea typeface="Meiryo UI"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FCCA717C-CFA8-5A42-5381-72E4247EEE6A}"/>
                    </a:ext>
                  </a:extLst>
                </p:cNvPr>
                <p:cNvSpPr txBox="1">
                  <a:spLocks noRot="1" noChangeAspect="1" noMove="1" noResize="1" noEditPoints="1" noAdjustHandles="1" noChangeArrowheads="1" noChangeShapeType="1" noTextEdit="1"/>
                </p:cNvSpPr>
                <p:nvPr/>
              </p:nvSpPr>
              <p:spPr>
                <a:xfrm>
                  <a:off x="7016609" y="4207201"/>
                  <a:ext cx="1429847" cy="351250"/>
                </a:xfrm>
                <a:prstGeom prst="rect">
                  <a:avLst/>
                </a:prstGeom>
                <a:blipFill>
                  <a:blip r:embed="rId15"/>
                  <a:stretch>
                    <a:fillRect l="-6383" b="-18033"/>
                  </a:stretch>
                </a:blipFill>
              </p:spPr>
              <p:txBody>
                <a:bodyPr/>
                <a:lstStyle/>
                <a:p>
                  <a:r>
                    <a:rPr lang="ja-JP" altLang="en-US">
                      <a:noFill/>
                    </a:rPr>
                    <a:t> </a:t>
                  </a:r>
                </a:p>
              </p:txBody>
            </p:sp>
          </mc:Fallback>
        </mc:AlternateContent>
      </p:grpSp>
      <p:sp>
        <p:nvSpPr>
          <p:cNvPr id="2" name="テキスト ボックス 1">
            <a:extLst>
              <a:ext uri="{FF2B5EF4-FFF2-40B4-BE49-F238E27FC236}">
                <a16:creationId xmlns:a16="http://schemas.microsoft.com/office/drawing/2014/main" id="{483D3B53-CD8B-9ADA-76B1-79B88BE65916}"/>
              </a:ext>
            </a:extLst>
          </p:cNvPr>
          <p:cNvSpPr txBox="1"/>
          <p:nvPr/>
        </p:nvSpPr>
        <p:spPr>
          <a:xfrm>
            <a:off x="3680464" y="3413266"/>
            <a:ext cx="1377879" cy="307777"/>
          </a:xfrm>
          <a:prstGeom prst="rect">
            <a:avLst/>
          </a:prstGeom>
          <a:noFill/>
        </p:spPr>
        <p:txBody>
          <a:bodyPr wrap="square">
            <a:spAutoFit/>
          </a:bodyPr>
          <a:lstStyle/>
          <a:p>
            <a:r>
              <a:rPr lang="ja-JP" altLang="en-US" sz="1400" b="1" dirty="0">
                <a:solidFill>
                  <a:schemeClr val="bg2"/>
                </a:solidFill>
                <a:latin typeface="Meiryo UI" panose="020B0604030504040204" pitchFamily="50" charset="-128"/>
                <a:ea typeface="Meiryo UI" panose="020B0604030504040204" pitchFamily="50" charset="-128"/>
              </a:rPr>
              <a:t>（＝関連度）</a:t>
            </a:r>
          </a:p>
        </p:txBody>
      </p:sp>
      <p:cxnSp>
        <p:nvCxnSpPr>
          <p:cNvPr id="8" name="直線コネクタ 7">
            <a:extLst>
              <a:ext uri="{FF2B5EF4-FFF2-40B4-BE49-F238E27FC236}">
                <a16:creationId xmlns:a16="http://schemas.microsoft.com/office/drawing/2014/main" id="{1BDAEEFE-DB96-F8B9-7916-E4DEFEBEC30D}"/>
              </a:ext>
            </a:extLst>
          </p:cNvPr>
          <p:cNvCxnSpPr>
            <a:cxnSpLocks/>
          </p:cNvCxnSpPr>
          <p:nvPr/>
        </p:nvCxnSpPr>
        <p:spPr>
          <a:xfrm>
            <a:off x="8045020" y="4714398"/>
            <a:ext cx="76511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BC1BECD-1878-570D-06B7-D3B915EC5BBB}"/>
              </a:ext>
            </a:extLst>
          </p:cNvPr>
          <p:cNvCxnSpPr>
            <a:cxnSpLocks/>
          </p:cNvCxnSpPr>
          <p:nvPr/>
        </p:nvCxnSpPr>
        <p:spPr>
          <a:xfrm>
            <a:off x="10444429" y="4717575"/>
            <a:ext cx="76511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268AD7B-7EDA-84FC-022E-32DD9FB916FD}"/>
              </a:ext>
            </a:extLst>
          </p:cNvPr>
          <p:cNvCxnSpPr>
            <a:cxnSpLocks/>
            <a:stCxn id="23" idx="0"/>
          </p:cNvCxnSpPr>
          <p:nvPr/>
        </p:nvCxnSpPr>
        <p:spPr>
          <a:xfrm flipH="1" flipV="1">
            <a:off x="8810133" y="4744112"/>
            <a:ext cx="939577" cy="397867"/>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2346714-7336-0260-1E82-9ACBD8CF63E4}"/>
              </a:ext>
            </a:extLst>
          </p:cNvPr>
          <p:cNvCxnSpPr>
            <a:cxnSpLocks/>
            <a:stCxn id="23" idx="0"/>
          </p:cNvCxnSpPr>
          <p:nvPr/>
        </p:nvCxnSpPr>
        <p:spPr>
          <a:xfrm flipV="1">
            <a:off x="9749710" y="4767223"/>
            <a:ext cx="694719" cy="374756"/>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35EE7051-B533-1512-7BB1-0DFDE49D8B0E}"/>
              </a:ext>
            </a:extLst>
          </p:cNvPr>
          <p:cNvSpPr txBox="1"/>
          <p:nvPr/>
        </p:nvSpPr>
        <p:spPr>
          <a:xfrm>
            <a:off x="7997640" y="5141979"/>
            <a:ext cx="3504140" cy="461665"/>
          </a:xfrm>
          <a:prstGeom prst="rect">
            <a:avLst/>
          </a:prstGeom>
          <a:noFill/>
        </p:spPr>
        <p:txBody>
          <a:bodyPr wrap="square">
            <a:spAutoFit/>
          </a:bodyPr>
          <a:lstStyle/>
          <a:p>
            <a:r>
              <a:rPr lang="ja-JP" altLang="en-US" sz="2400" b="1" dirty="0">
                <a:solidFill>
                  <a:schemeClr val="bg2"/>
                </a:solidFill>
                <a:latin typeface="Meiryo UI" panose="020B0604030504040204" pitchFamily="50" charset="-128"/>
                <a:ea typeface="Meiryo UI" panose="020B0604030504040204" pitchFamily="50" charset="-128"/>
              </a:rPr>
              <a:t>各エージェントとの関連度</a:t>
            </a:r>
          </a:p>
        </p:txBody>
      </p:sp>
    </p:spTree>
    <p:extLst>
      <p:ext uri="{BB962C8B-B14F-4D97-AF65-F5344CB8AC3E}">
        <p14:creationId xmlns:p14="http://schemas.microsoft.com/office/powerpoint/2010/main" val="46759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正方形/長方形 241">
            <a:extLst>
              <a:ext uri="{FF2B5EF4-FFF2-40B4-BE49-F238E27FC236}">
                <a16:creationId xmlns:a16="http://schemas.microsoft.com/office/drawing/2014/main" id="{33687314-13E6-9685-9497-2BC2B19FFF52}"/>
              </a:ext>
            </a:extLst>
          </p:cNvPr>
          <p:cNvSpPr/>
          <p:nvPr/>
        </p:nvSpPr>
        <p:spPr>
          <a:xfrm>
            <a:off x="280987" y="2837901"/>
            <a:ext cx="11630025" cy="3135563"/>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235" name="正方形/長方形 234">
            <a:extLst>
              <a:ext uri="{FF2B5EF4-FFF2-40B4-BE49-F238E27FC236}">
                <a16:creationId xmlns:a16="http://schemas.microsoft.com/office/drawing/2014/main" id="{4BA06CD1-DDCC-B853-C1BB-FBA8506186FD}"/>
              </a:ext>
            </a:extLst>
          </p:cNvPr>
          <p:cNvSpPr/>
          <p:nvPr/>
        </p:nvSpPr>
        <p:spPr>
          <a:xfrm>
            <a:off x="307185" y="2860275"/>
            <a:ext cx="11577628" cy="192048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正方形/長方形 235">
            <a:extLst>
              <a:ext uri="{FF2B5EF4-FFF2-40B4-BE49-F238E27FC236}">
                <a16:creationId xmlns:a16="http://schemas.microsoft.com/office/drawing/2014/main" id="{11919D4B-AA5B-7A21-2E27-C76CD744AFEB}"/>
              </a:ext>
            </a:extLst>
          </p:cNvPr>
          <p:cNvSpPr/>
          <p:nvPr/>
        </p:nvSpPr>
        <p:spPr>
          <a:xfrm>
            <a:off x="1374591" y="3841797"/>
            <a:ext cx="2538488" cy="73488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cxnSp>
        <p:nvCxnSpPr>
          <p:cNvPr id="237" name="直線矢印コネクタ 236">
            <a:extLst>
              <a:ext uri="{FF2B5EF4-FFF2-40B4-BE49-F238E27FC236}">
                <a16:creationId xmlns:a16="http://schemas.microsoft.com/office/drawing/2014/main" id="{99302388-FB72-187F-6771-6FD0EB3D9F3C}"/>
              </a:ext>
            </a:extLst>
          </p:cNvPr>
          <p:cNvCxnSpPr>
            <a:cxnSpLocks/>
            <a:stCxn id="54" idx="3"/>
            <a:endCxn id="236" idx="1"/>
          </p:cNvCxnSpPr>
          <p:nvPr/>
        </p:nvCxnSpPr>
        <p:spPr>
          <a:xfrm>
            <a:off x="723590" y="4209238"/>
            <a:ext cx="65100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13</a:t>
            </a:fld>
            <a:endParaRPr kumimoji="1" lang="ja-JP" altLang="en-US" dirty="0"/>
          </a:p>
        </p:txBody>
      </p:sp>
      <p:sp>
        <p:nvSpPr>
          <p:cNvPr id="53" name="正方形/長方形 52">
            <a:extLst>
              <a:ext uri="{FF2B5EF4-FFF2-40B4-BE49-F238E27FC236}">
                <a16:creationId xmlns:a16="http://schemas.microsoft.com/office/drawing/2014/main" id="{345F17F0-11FD-C946-10A0-FE2F1AE6D71B}"/>
              </a:ext>
            </a:extLst>
          </p:cNvPr>
          <p:cNvSpPr/>
          <p:nvPr/>
        </p:nvSpPr>
        <p:spPr>
          <a:xfrm>
            <a:off x="5070406" y="2821253"/>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1321F426-63D2-9B3A-A01E-F91982EEBF1D}"/>
                  </a:ext>
                </a:extLst>
              </p:cNvPr>
              <p:cNvSpPr txBox="1"/>
              <p:nvPr/>
            </p:nvSpPr>
            <p:spPr>
              <a:xfrm>
                <a:off x="314623" y="3902875"/>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1321F426-63D2-9B3A-A01E-F91982EEBF1D}"/>
                  </a:ext>
                </a:extLst>
              </p:cNvPr>
              <p:cNvSpPr txBox="1">
                <a:spLocks noRot="1" noChangeAspect="1" noMove="1" noResize="1" noEditPoints="1" noAdjustHandles="1" noChangeArrowheads="1" noChangeShapeType="1" noTextEdit="1"/>
              </p:cNvSpPr>
              <p:nvPr/>
            </p:nvSpPr>
            <p:spPr>
              <a:xfrm>
                <a:off x="314623" y="3902875"/>
                <a:ext cx="408967" cy="612726"/>
              </a:xfrm>
              <a:prstGeom prst="rect">
                <a:avLst/>
              </a:prstGeom>
              <a:blipFill>
                <a:blip r:embed="rId3"/>
                <a:stretch>
                  <a:fillRect l="-13433" r="-1493"/>
                </a:stretch>
              </a:blipFill>
            </p:spPr>
            <p:txBody>
              <a:bodyPr/>
              <a:lstStyle/>
              <a:p>
                <a:r>
                  <a:rPr lang="ja-JP" altLang="en-US">
                    <a:noFill/>
                  </a:rPr>
                  <a:t> </a:t>
                </a:r>
              </a:p>
            </p:txBody>
          </p:sp>
        </mc:Fallback>
      </mc:AlternateContent>
      <p:sp>
        <p:nvSpPr>
          <p:cNvPr id="56" name="正方形/長方形 55">
            <a:extLst>
              <a:ext uri="{FF2B5EF4-FFF2-40B4-BE49-F238E27FC236}">
                <a16:creationId xmlns:a16="http://schemas.microsoft.com/office/drawing/2014/main" id="{85D87DA9-C79B-27D5-AAF3-E77A82C3A327}"/>
              </a:ext>
            </a:extLst>
          </p:cNvPr>
          <p:cNvSpPr/>
          <p:nvPr/>
        </p:nvSpPr>
        <p:spPr>
          <a:xfrm>
            <a:off x="9088539" y="3838624"/>
            <a:ext cx="1831946" cy="73487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6.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60" name="直線矢印コネクタ 59">
            <a:extLst>
              <a:ext uri="{FF2B5EF4-FFF2-40B4-BE49-F238E27FC236}">
                <a16:creationId xmlns:a16="http://schemas.microsoft.com/office/drawing/2014/main" id="{4A8E47B3-7FD5-72C1-E810-85833382E214}"/>
              </a:ext>
            </a:extLst>
          </p:cNvPr>
          <p:cNvCxnSpPr>
            <a:cxnSpLocks/>
            <a:stCxn id="56" idx="3"/>
            <a:endCxn id="61" idx="1"/>
          </p:cNvCxnSpPr>
          <p:nvPr/>
        </p:nvCxnSpPr>
        <p:spPr>
          <a:xfrm>
            <a:off x="10920485" y="4206064"/>
            <a:ext cx="41839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70A858E-9CE9-288B-F8F2-C373D2610EBC}"/>
                  </a:ext>
                </a:extLst>
              </p:cNvPr>
              <p:cNvSpPr txBox="1"/>
              <p:nvPr/>
            </p:nvSpPr>
            <p:spPr>
              <a:xfrm>
                <a:off x="11338876" y="3899701"/>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470A858E-9CE9-288B-F8F2-C373D2610EBC}"/>
                  </a:ext>
                </a:extLst>
              </p:cNvPr>
              <p:cNvSpPr txBox="1">
                <a:spLocks noRot="1" noChangeAspect="1" noMove="1" noResize="1" noEditPoints="1" noAdjustHandles="1" noChangeArrowheads="1" noChangeShapeType="1" noTextEdit="1"/>
              </p:cNvSpPr>
              <p:nvPr/>
            </p:nvSpPr>
            <p:spPr>
              <a:xfrm>
                <a:off x="11338876" y="3899701"/>
                <a:ext cx="427243" cy="612726"/>
              </a:xfrm>
              <a:prstGeom prst="rect">
                <a:avLst/>
              </a:prstGeom>
              <a:blipFill>
                <a:blip r:embed="rId4"/>
                <a:stretch>
                  <a:fillRect l="-10000"/>
                </a:stretch>
              </a:blipFill>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66461DE6-B20F-1DD0-98B2-E2413944CF3D}"/>
              </a:ext>
            </a:extLst>
          </p:cNvPr>
          <p:cNvCxnSpPr>
            <a:cxnSpLocks/>
            <a:stCxn id="61" idx="0"/>
          </p:cNvCxnSpPr>
          <p:nvPr/>
        </p:nvCxnSpPr>
        <p:spPr>
          <a:xfrm flipV="1">
            <a:off x="11552498" y="3490357"/>
            <a:ext cx="0" cy="409344"/>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5C466CF-18CB-CF05-8692-A5DAE1A8A183}"/>
              </a:ext>
            </a:extLst>
          </p:cNvPr>
          <p:cNvCxnSpPr>
            <a:cxnSpLocks/>
          </p:cNvCxnSpPr>
          <p:nvPr/>
        </p:nvCxnSpPr>
        <p:spPr>
          <a:xfrm flipH="1">
            <a:off x="473087" y="3490357"/>
            <a:ext cx="11131550" cy="0"/>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CE02DA08-FD76-6D35-D25F-DE076B688953}"/>
              </a:ext>
            </a:extLst>
          </p:cNvPr>
          <p:cNvCxnSpPr>
            <a:cxnSpLocks/>
            <a:endCxn id="54" idx="0"/>
          </p:cNvCxnSpPr>
          <p:nvPr/>
        </p:nvCxnSpPr>
        <p:spPr>
          <a:xfrm>
            <a:off x="519107" y="3510030"/>
            <a:ext cx="0" cy="39284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B1E30673-A46A-04A6-A5E9-CE23C9FCB221}"/>
              </a:ext>
            </a:extLst>
          </p:cNvPr>
          <p:cNvSpPr/>
          <p:nvPr/>
        </p:nvSpPr>
        <p:spPr>
          <a:xfrm>
            <a:off x="4500932" y="3841798"/>
            <a:ext cx="2538488" cy="734881"/>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grpSp>
        <p:nvGrpSpPr>
          <p:cNvPr id="68" name="グループ化 67">
            <a:extLst>
              <a:ext uri="{FF2B5EF4-FFF2-40B4-BE49-F238E27FC236}">
                <a16:creationId xmlns:a16="http://schemas.microsoft.com/office/drawing/2014/main" id="{F4EE1645-A101-2E11-15B6-3B29D91A54EC}"/>
              </a:ext>
            </a:extLst>
          </p:cNvPr>
          <p:cNvGrpSpPr/>
          <p:nvPr/>
        </p:nvGrpSpPr>
        <p:grpSpPr>
          <a:xfrm rot="16200000">
            <a:off x="5838315" y="-3397181"/>
            <a:ext cx="676408" cy="11791064"/>
            <a:chOff x="1910550" y="836396"/>
            <a:chExt cx="603899" cy="5406280"/>
          </a:xfrm>
        </p:grpSpPr>
        <p:sp>
          <p:nvSpPr>
            <p:cNvPr id="69" name="正方形/長方形 68">
              <a:extLst>
                <a:ext uri="{FF2B5EF4-FFF2-40B4-BE49-F238E27FC236}">
                  <a16:creationId xmlns:a16="http://schemas.microsoft.com/office/drawing/2014/main" id="{5A28E99D-DAC9-A625-E613-CFCDFC3411A4}"/>
                </a:ext>
              </a:extLst>
            </p:cNvPr>
            <p:cNvSpPr/>
            <p:nvPr/>
          </p:nvSpPr>
          <p:spPr>
            <a:xfrm>
              <a:off x="2050523" y="836396"/>
              <a:ext cx="391066" cy="5332442"/>
            </a:xfrm>
            <a:prstGeom prst="rect">
              <a:avLst/>
            </a:pr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70" name="テキスト ボックス 69">
              <a:extLst>
                <a:ext uri="{FF2B5EF4-FFF2-40B4-BE49-F238E27FC236}">
                  <a16:creationId xmlns:a16="http://schemas.microsoft.com/office/drawing/2014/main" id="{B00E88DC-88E4-6296-72DE-8F1C40356DF3}"/>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grpSp>
        <p:nvGrpSpPr>
          <p:cNvPr id="27" name="グループ化 26">
            <a:extLst>
              <a:ext uri="{FF2B5EF4-FFF2-40B4-BE49-F238E27FC236}">
                <a16:creationId xmlns:a16="http://schemas.microsoft.com/office/drawing/2014/main" id="{3895B545-0FC7-072C-6270-C726E120491E}"/>
              </a:ext>
            </a:extLst>
          </p:cNvPr>
          <p:cNvGrpSpPr/>
          <p:nvPr/>
        </p:nvGrpSpPr>
        <p:grpSpPr>
          <a:xfrm>
            <a:off x="1616720" y="2697974"/>
            <a:ext cx="2296359" cy="1129954"/>
            <a:chOff x="2418915" y="1897575"/>
            <a:chExt cx="2296359" cy="1129954"/>
          </a:xfrm>
        </p:grpSpPr>
        <p:cxnSp>
          <p:nvCxnSpPr>
            <p:cNvPr id="71" name="直線矢印コネクタ 70">
              <a:extLst>
                <a:ext uri="{FF2B5EF4-FFF2-40B4-BE49-F238E27FC236}">
                  <a16:creationId xmlns:a16="http://schemas.microsoft.com/office/drawing/2014/main" id="{F304D12E-6BC1-09B2-E520-B16949DD8D63}"/>
                </a:ext>
              </a:extLst>
            </p:cNvPr>
            <p:cNvCxnSpPr>
              <a:cxnSpLocks/>
            </p:cNvCxnSpPr>
            <p:nvPr/>
          </p:nvCxnSpPr>
          <p:spPr>
            <a:xfrm flipV="1">
              <a:off x="4034159" y="1897575"/>
              <a:ext cx="0" cy="1129954"/>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2F8067C-100F-785E-2C8E-E7FA14BDAA62}"/>
                </a:ext>
              </a:extLst>
            </p:cNvPr>
            <p:cNvCxnSpPr>
              <a:cxnSpLocks/>
            </p:cNvCxnSpPr>
            <p:nvPr/>
          </p:nvCxnSpPr>
          <p:spPr>
            <a:xfrm flipV="1">
              <a:off x="3199034" y="1897575"/>
              <a:ext cx="0" cy="1129954"/>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ADD3F8F-E232-4DBD-A41E-8B0F920BFDFE}"/>
                    </a:ext>
                  </a:extLst>
                </p:cNvPr>
                <p:cNvSpPr txBox="1"/>
                <p:nvPr/>
              </p:nvSpPr>
              <p:spPr>
                <a:xfrm>
                  <a:off x="2418915" y="2194281"/>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𝒔</m:t>
                            </m:r>
                          </m:e>
                          <m:sup>
                            <m:r>
                              <a:rPr kumimoji="1" lang="en-US" altLang="ja-JP" sz="2000" b="1" i="1" smtClean="0">
                                <a:latin typeface="Cambria Math" panose="02040503050406030204" pitchFamily="18" charset="0"/>
                              </a:rPr>
                              <m:t>𝒊</m:t>
                            </m:r>
                          </m:sup>
                        </m:sSup>
                        <m:r>
                          <a:rPr kumimoji="1" lang="en-US" altLang="ja-JP" sz="2000" b="1" i="1" smtClean="0">
                            <a:latin typeface="Cambria Math" panose="02040503050406030204" pitchFamily="18" charset="0"/>
                          </a:rPr>
                          <m:t>, </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𝒓</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3" name="テキスト ボックス 72">
                  <a:extLst>
                    <a:ext uri="{FF2B5EF4-FFF2-40B4-BE49-F238E27FC236}">
                      <a16:creationId xmlns:a16="http://schemas.microsoft.com/office/drawing/2014/main" id="{FADD3F8F-E232-4DBD-A41E-8B0F920BFDFE}"/>
                    </a:ext>
                  </a:extLst>
                </p:cNvPr>
                <p:cNvSpPr txBox="1">
                  <a:spLocks noRot="1" noChangeAspect="1" noMove="1" noResize="1" noEditPoints="1" noAdjustHandles="1" noChangeArrowheads="1" noChangeShapeType="1" noTextEdit="1"/>
                </p:cNvSpPr>
                <p:nvPr/>
              </p:nvSpPr>
              <p:spPr>
                <a:xfrm>
                  <a:off x="2418915" y="2194281"/>
                  <a:ext cx="823677" cy="31777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E0E1E55-C909-7FA0-975E-D37D83FB23CF}"/>
                    </a:ext>
                  </a:extLst>
                </p:cNvPr>
                <p:cNvSpPr txBox="1"/>
                <p:nvPr/>
              </p:nvSpPr>
              <p:spPr>
                <a:xfrm>
                  <a:off x="3891597" y="21915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𝒂</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4" name="テキスト ボックス 73">
                  <a:extLst>
                    <a:ext uri="{FF2B5EF4-FFF2-40B4-BE49-F238E27FC236}">
                      <a16:creationId xmlns:a16="http://schemas.microsoft.com/office/drawing/2014/main" id="{6E0E1E55-C909-7FA0-975E-D37D83FB23CF}"/>
                    </a:ext>
                  </a:extLst>
                </p:cNvPr>
                <p:cNvSpPr txBox="1">
                  <a:spLocks noRot="1" noChangeAspect="1" noMove="1" noResize="1" noEditPoints="1" noAdjustHandles="1" noChangeArrowheads="1" noChangeShapeType="1" noTextEdit="1"/>
                </p:cNvSpPr>
                <p:nvPr/>
              </p:nvSpPr>
              <p:spPr>
                <a:xfrm>
                  <a:off x="3891597" y="2191517"/>
                  <a:ext cx="823677" cy="317779"/>
                </a:xfrm>
                <a:prstGeom prst="rect">
                  <a:avLst/>
                </a:prstGeom>
                <a:blipFill>
                  <a:blip r:embed="rId6"/>
                  <a:stretch>
                    <a:fillRect t="-1923"/>
                  </a:stretch>
                </a:blipFill>
              </p:spPr>
              <p:txBody>
                <a:bodyPr/>
                <a:lstStyle/>
                <a:p>
                  <a:r>
                    <a:rPr lang="ja-JP" altLang="en-US">
                      <a:noFill/>
                    </a:rPr>
                    <a:t> </a:t>
                  </a:r>
                </a:p>
              </p:txBody>
            </p:sp>
          </mc:Fallback>
        </mc:AlternateContent>
      </p:grpSp>
      <p:sp>
        <p:nvSpPr>
          <p:cNvPr id="86" name="テキスト ボックス 85">
            <a:extLst>
              <a:ext uri="{FF2B5EF4-FFF2-40B4-BE49-F238E27FC236}">
                <a16:creationId xmlns:a16="http://schemas.microsoft.com/office/drawing/2014/main" id="{3D0DD950-659A-694D-FF96-58A125D8BB81}"/>
              </a:ext>
            </a:extLst>
          </p:cNvPr>
          <p:cNvSpPr txBox="1"/>
          <p:nvPr/>
        </p:nvSpPr>
        <p:spPr>
          <a:xfrm>
            <a:off x="1092926" y="6147794"/>
            <a:ext cx="3200398"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C4C4B100-C2A1-CAC8-26A9-F211781A2758}"/>
              </a:ext>
            </a:extLst>
          </p:cNvPr>
          <p:cNvCxnSpPr>
            <a:cxnSpLocks/>
          </p:cNvCxnSpPr>
          <p:nvPr/>
        </p:nvCxnSpPr>
        <p:spPr>
          <a:xfrm flipV="1">
            <a:off x="902154" y="5873760"/>
            <a:ext cx="0" cy="61101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644393A-375E-280E-1D8E-D12212DD0909}"/>
              </a:ext>
            </a:extLst>
          </p:cNvPr>
          <p:cNvSpPr txBox="1"/>
          <p:nvPr/>
        </p:nvSpPr>
        <p:spPr>
          <a:xfrm>
            <a:off x="9106655" y="6178726"/>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93" name="直線矢印コネクタ 92">
            <a:extLst>
              <a:ext uri="{FF2B5EF4-FFF2-40B4-BE49-F238E27FC236}">
                <a16:creationId xmlns:a16="http://schemas.microsoft.com/office/drawing/2014/main" id="{7C54C945-BADD-60D8-BBE7-6BCA5D5497B5}"/>
              </a:ext>
            </a:extLst>
          </p:cNvPr>
          <p:cNvCxnSpPr>
            <a:cxnSpLocks/>
          </p:cNvCxnSpPr>
          <p:nvPr/>
        </p:nvCxnSpPr>
        <p:spPr>
          <a:xfrm flipV="1">
            <a:off x="11612536" y="5756211"/>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8F8CF00C-C164-6DA8-9BD5-D6C820AB9129}"/>
              </a:ext>
            </a:extLst>
          </p:cNvPr>
          <p:cNvSpPr/>
          <p:nvPr/>
        </p:nvSpPr>
        <p:spPr>
          <a:xfrm>
            <a:off x="9088539" y="5043457"/>
            <a:ext cx="2172368"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5. </a:t>
            </a:r>
            <a:r>
              <a:rPr kumimoji="1" lang="ja-JP" altLang="en-US" sz="2400" b="1" dirty="0">
                <a:solidFill>
                  <a:schemeClr val="tx1"/>
                </a:solidFill>
                <a:latin typeface="Meiryo UI" panose="020B0604030504040204" pitchFamily="50" charset="-128"/>
                <a:ea typeface="Meiryo UI" panose="020B0604030504040204" pitchFamily="50" charset="-128"/>
              </a:rPr>
              <a:t>エキスパート</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行動の置換</a:t>
            </a:r>
          </a:p>
        </p:txBody>
      </p:sp>
      <p:cxnSp>
        <p:nvCxnSpPr>
          <p:cNvPr id="98" name="直線矢印コネクタ 97">
            <a:extLst>
              <a:ext uri="{FF2B5EF4-FFF2-40B4-BE49-F238E27FC236}">
                <a16:creationId xmlns:a16="http://schemas.microsoft.com/office/drawing/2014/main" id="{9213AE85-E1E6-FAC6-94A4-0EFCC78FBA27}"/>
              </a:ext>
            </a:extLst>
          </p:cNvPr>
          <p:cNvCxnSpPr>
            <a:cxnSpLocks/>
            <a:stCxn id="268" idx="3"/>
            <a:endCxn id="100" idx="1"/>
          </p:cNvCxnSpPr>
          <p:nvPr/>
        </p:nvCxnSpPr>
        <p:spPr>
          <a:xfrm>
            <a:off x="6280887" y="5451237"/>
            <a:ext cx="463514"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06FCB33A-DF27-7C4B-9AB1-EAFD5647AAFF}"/>
              </a:ext>
            </a:extLst>
          </p:cNvPr>
          <p:cNvSpPr/>
          <p:nvPr/>
        </p:nvSpPr>
        <p:spPr>
          <a:xfrm>
            <a:off x="1838260" y="5029409"/>
            <a:ext cx="2198368" cy="825821"/>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Meiryo UI" panose="020B0604030504040204" pitchFamily="50" charset="-128"/>
                <a:ea typeface="Meiryo UI" panose="020B0604030504040204" pitchFamily="50" charset="-128"/>
              </a:rPr>
              <a:t>行動系列  </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アーカイブ</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62F51439-C7EF-CBF1-ED32-0E4C26CEF294}"/>
              </a:ext>
            </a:extLst>
          </p:cNvPr>
          <p:cNvSpPr/>
          <p:nvPr/>
        </p:nvSpPr>
        <p:spPr>
          <a:xfrm>
            <a:off x="6744401" y="5043693"/>
            <a:ext cx="1884521"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4. </a:t>
            </a:r>
            <a:r>
              <a:rPr kumimoji="1" lang="ja-JP" altLang="en-US" sz="2400" b="1" dirty="0">
                <a:solidFill>
                  <a:schemeClr val="tx1"/>
                </a:solidFill>
                <a:latin typeface="Meiryo UI" panose="020B0604030504040204" pitchFamily="50" charset="-128"/>
                <a:ea typeface="Meiryo UI" panose="020B0604030504040204" pitchFamily="50" charset="-128"/>
              </a:rPr>
              <a:t>行動系列 　　　</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　　評価</a:t>
            </a:r>
          </a:p>
        </p:txBody>
      </p:sp>
      <p:cxnSp>
        <p:nvCxnSpPr>
          <p:cNvPr id="101" name="直線矢印コネクタ 100">
            <a:extLst>
              <a:ext uri="{FF2B5EF4-FFF2-40B4-BE49-F238E27FC236}">
                <a16:creationId xmlns:a16="http://schemas.microsoft.com/office/drawing/2014/main" id="{19A412A1-BD11-5AFD-D158-E2BFE81F6C99}"/>
              </a:ext>
            </a:extLst>
          </p:cNvPr>
          <p:cNvCxnSpPr>
            <a:cxnSpLocks/>
          </p:cNvCxnSpPr>
          <p:nvPr/>
        </p:nvCxnSpPr>
        <p:spPr>
          <a:xfrm>
            <a:off x="5038814" y="4573503"/>
            <a:ext cx="0" cy="478946"/>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9E4A5A4E-2A2A-994A-EE7A-DC2BFBAB20F2}"/>
              </a:ext>
            </a:extLst>
          </p:cNvPr>
          <p:cNvCxnSpPr>
            <a:cxnSpLocks/>
            <a:stCxn id="236" idx="3"/>
            <a:endCxn id="67" idx="1"/>
          </p:cNvCxnSpPr>
          <p:nvPr/>
        </p:nvCxnSpPr>
        <p:spPr>
          <a:xfrm>
            <a:off x="3913079" y="4209238"/>
            <a:ext cx="587853" cy="1"/>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矢印コネクタ 218">
            <a:extLst>
              <a:ext uri="{FF2B5EF4-FFF2-40B4-BE49-F238E27FC236}">
                <a16:creationId xmlns:a16="http://schemas.microsoft.com/office/drawing/2014/main" id="{640F38A0-5C44-FACD-D357-501DD497CA52}"/>
              </a:ext>
            </a:extLst>
          </p:cNvPr>
          <p:cNvCxnSpPr>
            <a:cxnSpLocks/>
          </p:cNvCxnSpPr>
          <p:nvPr/>
        </p:nvCxnSpPr>
        <p:spPr>
          <a:xfrm flipV="1">
            <a:off x="10708123" y="4573503"/>
            <a:ext cx="0" cy="469954"/>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4" name="直線矢印コネクタ 223">
            <a:extLst>
              <a:ext uri="{FF2B5EF4-FFF2-40B4-BE49-F238E27FC236}">
                <a16:creationId xmlns:a16="http://schemas.microsoft.com/office/drawing/2014/main" id="{3C6815A3-F69B-EAC9-E40F-FA46C0086B53}"/>
              </a:ext>
            </a:extLst>
          </p:cNvPr>
          <p:cNvCxnSpPr>
            <a:cxnSpLocks/>
            <a:stCxn id="99" idx="0"/>
          </p:cNvCxnSpPr>
          <p:nvPr/>
        </p:nvCxnSpPr>
        <p:spPr>
          <a:xfrm flipV="1">
            <a:off x="2937444" y="4533132"/>
            <a:ext cx="0" cy="496277"/>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テキスト ボックス 229">
                <a:extLst>
                  <a:ext uri="{FF2B5EF4-FFF2-40B4-BE49-F238E27FC236}">
                    <a16:creationId xmlns:a16="http://schemas.microsoft.com/office/drawing/2014/main" id="{CEE15E9E-3BF0-E20C-4139-D28A4DE6B9DC}"/>
                  </a:ext>
                </a:extLst>
              </p:cNvPr>
              <p:cNvSpPr txBox="1"/>
              <p:nvPr/>
            </p:nvSpPr>
            <p:spPr>
              <a:xfrm>
                <a:off x="2769866" y="4643710"/>
                <a:ext cx="823677" cy="5847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𝜻</m:t>
                      </m:r>
                    </m:oMath>
                  </m:oMathPara>
                </a14:m>
                <a:endParaRPr kumimoji="1" lang="en-US" altLang="ja-JP" sz="2000" b="1" dirty="0"/>
              </a:p>
              <a:p>
                <a:endParaRPr kumimoji="1" lang="ja-JP" altLang="en-US" dirty="0"/>
              </a:p>
            </p:txBody>
          </p:sp>
        </mc:Choice>
        <mc:Fallback xmlns="">
          <p:sp>
            <p:nvSpPr>
              <p:cNvPr id="230" name="テキスト ボックス 229">
                <a:extLst>
                  <a:ext uri="{FF2B5EF4-FFF2-40B4-BE49-F238E27FC236}">
                    <a16:creationId xmlns:a16="http://schemas.microsoft.com/office/drawing/2014/main" id="{CEE15E9E-3BF0-E20C-4139-D28A4DE6B9DC}"/>
                  </a:ext>
                </a:extLst>
              </p:cNvPr>
              <p:cNvSpPr txBox="1">
                <a:spLocks noRot="1" noChangeAspect="1" noMove="1" noResize="1" noEditPoints="1" noAdjustHandles="1" noChangeArrowheads="1" noChangeShapeType="1" noTextEdit="1"/>
              </p:cNvSpPr>
              <p:nvPr/>
            </p:nvSpPr>
            <p:spPr>
              <a:xfrm>
                <a:off x="2769866" y="4643710"/>
                <a:ext cx="823677" cy="584775"/>
              </a:xfrm>
              <a:prstGeom prst="rect">
                <a:avLst/>
              </a:prstGeom>
              <a:blipFill>
                <a:blip r:embed="rId7"/>
                <a:stretch>
                  <a:fillRect/>
                </a:stretch>
              </a:blipFill>
            </p:spPr>
            <p:txBody>
              <a:bodyPr/>
              <a:lstStyle/>
              <a:p>
                <a:r>
                  <a:rPr lang="ja-JP" altLang="en-US">
                    <a:noFill/>
                  </a:rPr>
                  <a:t> </a:t>
                </a:r>
              </a:p>
            </p:txBody>
          </p:sp>
        </mc:Fallback>
      </mc:AlternateContent>
      <p:sp>
        <p:nvSpPr>
          <p:cNvPr id="268" name="正方形/長方形 267">
            <a:extLst>
              <a:ext uri="{FF2B5EF4-FFF2-40B4-BE49-F238E27FC236}">
                <a16:creationId xmlns:a16="http://schemas.microsoft.com/office/drawing/2014/main" id="{629203C4-53D7-D07D-334B-DBAB7A2E1CDB}"/>
              </a:ext>
            </a:extLst>
          </p:cNvPr>
          <p:cNvSpPr/>
          <p:nvPr/>
        </p:nvSpPr>
        <p:spPr>
          <a:xfrm>
            <a:off x="4396367" y="5043693"/>
            <a:ext cx="1884520"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3. </a:t>
            </a:r>
            <a:r>
              <a:rPr kumimoji="1" lang="ja-JP" altLang="en-US" sz="2400" b="1" dirty="0">
                <a:solidFill>
                  <a:schemeClr val="tx1"/>
                </a:solidFill>
                <a:latin typeface="Meiryo UI" panose="020B0604030504040204" pitchFamily="50" charset="-128"/>
                <a:ea typeface="Meiryo UI" panose="020B0604030504040204" pitchFamily="50" charset="-128"/>
              </a:rPr>
              <a:t>関連度の　　　</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　更新</a:t>
            </a:r>
          </a:p>
        </p:txBody>
      </p:sp>
      <p:cxnSp>
        <p:nvCxnSpPr>
          <p:cNvPr id="285" name="直線矢印コネクタ 284">
            <a:extLst>
              <a:ext uri="{FF2B5EF4-FFF2-40B4-BE49-F238E27FC236}">
                <a16:creationId xmlns:a16="http://schemas.microsoft.com/office/drawing/2014/main" id="{68BA44FA-1741-1548-6CD0-26B53CCDAEF4}"/>
              </a:ext>
            </a:extLst>
          </p:cNvPr>
          <p:cNvCxnSpPr>
            <a:cxnSpLocks/>
            <a:stCxn id="100" idx="3"/>
            <a:endCxn id="96" idx="1"/>
          </p:cNvCxnSpPr>
          <p:nvPr/>
        </p:nvCxnSpPr>
        <p:spPr>
          <a:xfrm flipV="1">
            <a:off x="8628922" y="5451001"/>
            <a:ext cx="459617" cy="236"/>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12AAC68-0B4E-7E60-D78F-D9CA5C8A0D14}"/>
                  </a:ext>
                </a:extLst>
              </p:cNvPr>
              <p:cNvSpPr txBox="1"/>
              <p:nvPr/>
            </p:nvSpPr>
            <p:spPr>
              <a:xfrm>
                <a:off x="5796942" y="5973464"/>
                <a:ext cx="5474398" cy="584775"/>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endParaRPr kumimoji="1" lang="en-US" altLang="ja-JP" sz="1600" b="0" i="1" dirty="0">
                  <a:latin typeface="Cambria Math" panose="02040503050406030204" pitchFamily="18" charset="0"/>
                  <a:ea typeface="Meiryo UI" panose="020B0604030504040204" pitchFamily="50" charset="-128"/>
                </a:endParaRPr>
              </a:p>
              <a:p>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r>
                  <a:rPr kumimoji="1" lang="en-US" altLang="ja-JP" sz="1600" dirty="0"/>
                  <a:t> </a:t>
                </a:r>
                <a14:m>
                  <m:oMath xmlns:m="http://schemas.openxmlformats.org/officeDocument/2006/math">
                    <m:r>
                      <a:rPr kumimoji="1" lang="en-US" altLang="ja-JP" sz="1600" b="0" i="1" smtClean="0">
                        <a:latin typeface="Cambria Math" panose="02040503050406030204" pitchFamily="18" charset="0"/>
                      </a:rPr>
                      <m:t>𝜁</m:t>
                    </m:r>
                    <m:r>
                      <a:rPr kumimoji="1" lang="en-US" altLang="ja-JP" sz="1600" i="1">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行動系列</a:t>
                </a:r>
                <a:endParaRPr kumimoji="1" lang="en-US" altLang="ja-JP" sz="1600" dirty="0">
                  <a:latin typeface="ＭＳ Ｐゴシック 本文"/>
                  <a:ea typeface="Meiryo UI"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C12AAC68-0B4E-7E60-D78F-D9CA5C8A0D14}"/>
                  </a:ext>
                </a:extLst>
              </p:cNvPr>
              <p:cNvSpPr txBox="1">
                <a:spLocks noRot="1" noChangeAspect="1" noMove="1" noResize="1" noEditPoints="1" noAdjustHandles="1" noChangeArrowheads="1" noChangeShapeType="1" noTextEdit="1"/>
              </p:cNvSpPr>
              <p:nvPr/>
            </p:nvSpPr>
            <p:spPr>
              <a:xfrm>
                <a:off x="5796942" y="5973464"/>
                <a:ext cx="5474398" cy="584775"/>
              </a:xfrm>
              <a:prstGeom prst="rect">
                <a:avLst/>
              </a:prstGeom>
              <a:blipFill>
                <a:blip r:embed="rId8"/>
                <a:stretch>
                  <a:fillRect t="-3125" b="-1145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432E482E-0C42-EA80-CFBD-EE969EC3E32D}"/>
              </a:ext>
            </a:extLst>
          </p:cNvPr>
          <p:cNvSpPr txBox="1"/>
          <p:nvPr/>
        </p:nvSpPr>
        <p:spPr>
          <a:xfrm>
            <a:off x="302006" y="1148637"/>
            <a:ext cx="11464113" cy="1200329"/>
          </a:xfrm>
          <a:prstGeom prst="rect">
            <a:avLst/>
          </a:prstGeom>
          <a:noFill/>
        </p:spPr>
        <p:txBody>
          <a:bodyPr wrap="square" rtlCol="0">
            <a:spAutoFit/>
          </a:bodyPr>
          <a:lstStyle/>
          <a:p>
            <a:r>
              <a:rPr kumimoji="1" lang="en-US" altLang="ja-JP" sz="2400" b="1" dirty="0">
                <a:latin typeface="Meiryo UI" panose="020B0604030504040204" pitchFamily="50" charset="-128"/>
                <a:ea typeface="Meiryo UI" panose="020B0604030504040204" pitchFamily="50" charset="-128"/>
              </a:rPr>
              <a:t>WTC-MAIRL</a:t>
            </a:r>
            <a:r>
              <a:rPr kumimoji="1" lang="ja-JP" altLang="en-US" sz="2000" dirty="0">
                <a:latin typeface="Meiryo UI" panose="020B0604030504040204" pitchFamily="50" charset="-128"/>
                <a:ea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rPr>
              <a:t>Weighted Two-individuals Cooperative – MAIRL</a:t>
            </a:r>
            <a:r>
              <a:rPr kumimoji="1" lang="ja-JP" altLang="en-US" sz="2000" dirty="0">
                <a:latin typeface="Meiryo UI" panose="020B0604030504040204" pitchFamily="50" charset="-128"/>
                <a:ea typeface="Meiryo UI" panose="020B0604030504040204" pitchFamily="50" charset="-128"/>
              </a:rPr>
              <a:t>）</a:t>
            </a:r>
            <a:endParaRPr kumimoji="1" lang="en-US" altLang="ja-JP" sz="2000" dirty="0">
              <a:latin typeface="Meiryo UI" panose="020B0604030504040204" pitchFamily="50" charset="-128"/>
              <a:ea typeface="Meiryo UI" panose="020B0604030504040204" pitchFamily="50" charset="-128"/>
            </a:endParaRPr>
          </a:p>
          <a:p>
            <a:r>
              <a:rPr kumimoji="1" lang="ja-JP" altLang="en-US" sz="2400" b="1" dirty="0">
                <a:latin typeface="Meiryo UI" panose="020B0604030504040204" pitchFamily="50" charset="-128"/>
                <a:ea typeface="Meiryo UI" panose="020B0604030504040204" pitchFamily="50" charset="-128"/>
              </a:rPr>
              <a:t>行動系列アーカイブ，関連度の更新，行動系列評価，エキスパート行動の置換</a:t>
            </a:r>
            <a:r>
              <a:rPr kumimoji="1" lang="ja-JP" altLang="en-US" sz="2400" dirty="0">
                <a:latin typeface="Meiryo UI" panose="020B0604030504040204" pitchFamily="50" charset="-128"/>
                <a:ea typeface="Meiryo UI" panose="020B0604030504040204" pitchFamily="50" charset="-128"/>
              </a:rPr>
              <a:t>の追加</a:t>
            </a:r>
            <a:endParaRPr kumimoji="1" lang="en-US" altLang="ja-JP" sz="2400" dirty="0">
              <a:latin typeface="Meiryo UI" panose="020B0604030504040204" pitchFamily="50" charset="-128"/>
              <a:ea typeface="Meiryo UI" panose="020B0604030504040204" pitchFamily="50" charset="-128"/>
            </a:endParaRPr>
          </a:p>
          <a:p>
            <a:endParaRPr kumimoji="1" lang="en-US" altLang="ja-JP" sz="2400" dirty="0">
              <a:latin typeface="Meiryo UI" panose="020B0604030504040204" pitchFamily="50" charset="-128"/>
              <a:ea typeface="Meiryo UI" panose="020B0604030504040204" pitchFamily="50" charset="-128"/>
            </a:endParaRPr>
          </a:p>
        </p:txBody>
      </p:sp>
      <p:sp>
        <p:nvSpPr>
          <p:cNvPr id="12" name="タイトル 11">
            <a:extLst>
              <a:ext uri="{FF2B5EF4-FFF2-40B4-BE49-F238E27FC236}">
                <a16:creationId xmlns:a16="http://schemas.microsoft.com/office/drawing/2014/main" id="{989EBA90-0B7B-3B52-05FF-4FFA3F14F8D0}"/>
              </a:ext>
            </a:extLst>
          </p:cNvPr>
          <p:cNvSpPr>
            <a:spLocks noGrp="1"/>
          </p:cNvSpPr>
          <p:nvPr>
            <p:ph type="title"/>
          </p:nvPr>
        </p:nvSpPr>
        <p:spPr/>
        <p:txBody>
          <a:bodyPr>
            <a:noAutofit/>
          </a:bodyPr>
          <a:lstStyle/>
          <a:p>
            <a:r>
              <a:rPr kumimoji="1" lang="ja-JP" altLang="en-US" sz="4000" dirty="0"/>
              <a:t>提案手法　</a:t>
            </a:r>
            <a:endParaRPr lang="ja-JP" altLang="en-US" sz="1800" dirty="0"/>
          </a:p>
        </p:txBody>
      </p:sp>
    </p:spTree>
    <p:extLst>
      <p:ext uri="{BB962C8B-B14F-4D97-AF65-F5344CB8AC3E}">
        <p14:creationId xmlns:p14="http://schemas.microsoft.com/office/powerpoint/2010/main" val="1436342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図 36">
            <a:extLst>
              <a:ext uri="{FF2B5EF4-FFF2-40B4-BE49-F238E27FC236}">
                <a16:creationId xmlns:a16="http://schemas.microsoft.com/office/drawing/2014/main" id="{F5C7D7DD-0A1A-7C60-2A86-F44EF9D08F44}"/>
              </a:ext>
            </a:extLst>
          </p:cNvPr>
          <p:cNvPicPr>
            <a:picLocks noChangeAspect="1"/>
          </p:cNvPicPr>
          <p:nvPr/>
        </p:nvPicPr>
        <p:blipFill>
          <a:blip r:embed="rId3"/>
          <a:stretch>
            <a:fillRect/>
          </a:stretch>
        </p:blipFill>
        <p:spPr>
          <a:xfrm>
            <a:off x="6910717" y="860801"/>
            <a:ext cx="1105054" cy="457264"/>
          </a:xfrm>
          <a:prstGeom prst="rect">
            <a:avLst/>
          </a:prstGeom>
        </p:spPr>
      </p:pic>
      <p:sp>
        <p:nvSpPr>
          <p:cNvPr id="31" name="コンテンツ プレースホルダー 2">
            <a:extLst>
              <a:ext uri="{FF2B5EF4-FFF2-40B4-BE49-F238E27FC236}">
                <a16:creationId xmlns:a16="http://schemas.microsoft.com/office/drawing/2014/main" id="{71466EDF-A396-3845-DEE9-3A2DD6EF6721}"/>
              </a:ext>
            </a:extLst>
          </p:cNvPr>
          <p:cNvSpPr>
            <a:spLocks noGrp="1"/>
          </p:cNvSpPr>
          <p:nvPr>
            <p:ph idx="1"/>
          </p:nvPr>
        </p:nvSpPr>
        <p:spPr>
          <a:xfrm>
            <a:off x="273502" y="1168400"/>
            <a:ext cx="10853738" cy="5271222"/>
          </a:xfrm>
        </p:spPr>
        <p:txBody>
          <a:bodyPr>
            <a:normAutofit fontScale="92500" lnSpcReduction="20000"/>
          </a:bodyPr>
          <a:lstStyle/>
          <a:p>
            <a:r>
              <a:rPr kumimoji="1" lang="ja-JP" altLang="en-US" sz="2400" b="1" dirty="0">
                <a:latin typeface="Meiryo UI" panose="020B0604030504040204" pitchFamily="50" charset="-128"/>
                <a:ea typeface="Meiryo UI" panose="020B0604030504040204" pitchFamily="50" charset="-128"/>
              </a:rPr>
              <a:t>実験内容：</a:t>
            </a:r>
            <a:r>
              <a:rPr lang="ja-JP" altLang="en-US" sz="2400" b="1" dirty="0"/>
              <a:t>従来手法と提案手法の比較</a:t>
            </a:r>
            <a:endParaRPr lang="en-US" altLang="ja-JP" sz="2400" b="1" dirty="0"/>
          </a:p>
          <a:p>
            <a:pPr lvl="1"/>
            <a:r>
              <a:rPr lang="ja-JP" altLang="en-US" sz="2400" dirty="0"/>
              <a:t>従来手法   ：</a:t>
            </a:r>
            <a:r>
              <a:rPr lang="en-US" altLang="ja-JP" sz="2400" dirty="0"/>
              <a:t>MaxEntIRL</a:t>
            </a:r>
          </a:p>
          <a:p>
            <a:pPr lvl="1"/>
            <a:r>
              <a:rPr lang="ja-JP" altLang="en-US" sz="2400" dirty="0"/>
              <a:t>提案手法１：</a:t>
            </a:r>
            <a:r>
              <a:rPr lang="en-US" altLang="ja-JP" sz="2400" dirty="0"/>
              <a:t> TC-MAIRL(sum)</a:t>
            </a:r>
            <a:endParaRPr kumimoji="1" lang="en-US" altLang="ja-JP" sz="2400" dirty="0">
              <a:latin typeface="Meiryo UI" panose="020B0604030504040204" pitchFamily="50" charset="-128"/>
              <a:ea typeface="Meiryo UI" panose="020B0604030504040204" pitchFamily="50" charset="-128"/>
            </a:endParaRPr>
          </a:p>
          <a:p>
            <a:pPr lvl="1"/>
            <a:r>
              <a:rPr kumimoji="1" lang="ja-JP" altLang="en-US" sz="2400" dirty="0">
                <a:latin typeface="Meiryo UI" panose="020B0604030504040204" pitchFamily="50" charset="-128"/>
                <a:ea typeface="Meiryo UI" panose="020B0604030504040204" pitchFamily="50" charset="-128"/>
              </a:rPr>
              <a:t>提案手法２：</a:t>
            </a:r>
            <a:r>
              <a:rPr lang="en-US" altLang="ja-JP" sz="2400" dirty="0"/>
              <a:t> WTC-MAIRL</a:t>
            </a:r>
          </a:p>
          <a:p>
            <a:endParaRPr kumimoji="1" lang="en-US" altLang="ja-JP" sz="2600" dirty="0">
              <a:latin typeface="Meiryo UI" panose="020B0604030504040204" pitchFamily="50" charset="-128"/>
              <a:ea typeface="Meiryo UI" panose="020B0604030504040204" pitchFamily="50" charset="-128"/>
            </a:endParaRPr>
          </a:p>
          <a:p>
            <a:r>
              <a:rPr kumimoji="1" lang="ja-JP" altLang="en-US" sz="2600" b="1" dirty="0">
                <a:latin typeface="Meiryo UI" panose="020B0604030504040204" pitchFamily="50" charset="-128"/>
                <a:ea typeface="Meiryo UI" panose="020B0604030504040204" pitchFamily="50" charset="-128"/>
              </a:rPr>
              <a:t>評価項目：</a:t>
            </a:r>
            <a:endParaRPr kumimoji="1" lang="en-US" altLang="ja-JP" sz="2600" b="1" dirty="0">
              <a:latin typeface="Meiryo UI" panose="020B0604030504040204" pitchFamily="50" charset="-128"/>
              <a:ea typeface="Meiryo UI" panose="020B0604030504040204" pitchFamily="50" charset="-128"/>
            </a:endParaRPr>
          </a:p>
          <a:p>
            <a:pPr lvl="1"/>
            <a:r>
              <a:rPr lang="ja-JP" altLang="en-US" sz="2400" dirty="0"/>
              <a:t>全エージェントの平均ステップ数</a:t>
            </a:r>
            <a:endParaRPr lang="en-US" altLang="ja-JP" sz="2400" dirty="0"/>
          </a:p>
          <a:p>
            <a:pPr lvl="1"/>
            <a:r>
              <a:rPr lang="ja-JP" altLang="en-US" sz="2400" dirty="0"/>
              <a:t>獲得したエキスパート行動・報酬関数</a:t>
            </a:r>
            <a:endParaRPr lang="en-US" altLang="ja-JP" sz="2400" dirty="0"/>
          </a:p>
          <a:p>
            <a:pPr marL="0" indent="0">
              <a:buNone/>
            </a:pPr>
            <a:endParaRPr lang="en-US" altLang="ja-JP" sz="2600" b="1" dirty="0">
              <a:latin typeface="Meiryo UI" panose="020B0604030504040204" pitchFamily="50" charset="-128"/>
              <a:ea typeface="Meiryo UI" panose="020B0604030504040204" pitchFamily="50" charset="-128"/>
            </a:endParaRPr>
          </a:p>
          <a:p>
            <a:r>
              <a:rPr kumimoji="1" lang="ja-JP" altLang="en-US" sz="2600" b="1" dirty="0">
                <a:latin typeface="Meiryo UI" panose="020B0604030504040204" pitchFamily="50" charset="-128"/>
                <a:ea typeface="Meiryo UI" panose="020B0604030504040204" pitchFamily="50" charset="-128"/>
              </a:rPr>
              <a:t>実験設定：</a:t>
            </a:r>
            <a:endParaRPr lang="en-US" altLang="ja-JP" sz="2600" b="1" dirty="0"/>
          </a:p>
          <a:p>
            <a:pPr lvl="1"/>
            <a:r>
              <a:rPr kumimoji="1" lang="ja-JP" altLang="en-US" sz="2600" dirty="0">
                <a:latin typeface="Meiryo UI" panose="020B0604030504040204" pitchFamily="50" charset="-128"/>
                <a:ea typeface="Meiryo UI" panose="020B0604030504040204" pitchFamily="50" charset="-128"/>
              </a:rPr>
              <a:t>対称のマスにあるゴールを設定</a:t>
            </a:r>
            <a:endParaRPr lang="en-US" altLang="ja-JP" sz="2600" dirty="0"/>
          </a:p>
          <a:p>
            <a:pPr lvl="1"/>
            <a:r>
              <a:rPr kumimoji="1" lang="ja-JP" altLang="en-US" sz="2400" dirty="0">
                <a:latin typeface="Meiryo UI" panose="020B0604030504040204" pitchFamily="50" charset="-128"/>
                <a:ea typeface="Meiryo UI" panose="020B0604030504040204" pitchFamily="50" charset="-128"/>
              </a:rPr>
              <a:t>行動は上下左右の</a:t>
            </a:r>
            <a:r>
              <a:rPr kumimoji="1" lang="en-US" altLang="ja-JP" sz="2400" dirty="0">
                <a:latin typeface="Meiryo UI" panose="020B0604030504040204" pitchFamily="50" charset="-128"/>
                <a:ea typeface="Meiryo UI" panose="020B0604030504040204" pitchFamily="50" charset="-128"/>
              </a:rPr>
              <a:t>4</a:t>
            </a:r>
            <a:r>
              <a:rPr kumimoji="1" lang="ja-JP" altLang="en-US" sz="2400" dirty="0">
                <a:latin typeface="Meiryo UI" panose="020B0604030504040204" pitchFamily="50" charset="-128"/>
                <a:ea typeface="Meiryo UI" panose="020B0604030504040204" pitchFamily="50" charset="-128"/>
              </a:rPr>
              <a:t>通り</a:t>
            </a:r>
            <a:endParaRPr kumimoji="1" lang="en-US" altLang="ja-JP" sz="2400" dirty="0">
              <a:latin typeface="Meiryo UI" panose="020B0604030504040204" pitchFamily="50" charset="-128"/>
              <a:ea typeface="Meiryo UI" panose="020B0604030504040204" pitchFamily="50" charset="-128"/>
            </a:endParaRPr>
          </a:p>
          <a:p>
            <a:pPr marL="0" indent="0">
              <a:buNone/>
            </a:pPr>
            <a:endParaRPr kumimoji="1" lang="ja-JP" altLang="en-US" sz="2800" b="1" dirty="0"/>
          </a:p>
        </p:txBody>
      </p:sp>
      <p:sp>
        <p:nvSpPr>
          <p:cNvPr id="2" name="タイトル 1">
            <a:extLst>
              <a:ext uri="{FF2B5EF4-FFF2-40B4-BE49-F238E27FC236}">
                <a16:creationId xmlns:a16="http://schemas.microsoft.com/office/drawing/2014/main" id="{79795180-0DE1-4A8A-47FF-AFC7FE2B3B70}"/>
              </a:ext>
            </a:extLst>
          </p:cNvPr>
          <p:cNvSpPr>
            <a:spLocks noGrp="1"/>
          </p:cNvSpPr>
          <p:nvPr>
            <p:ph type="title"/>
          </p:nvPr>
        </p:nvSpPr>
        <p:spPr/>
        <p:txBody>
          <a:bodyPr>
            <a:normAutofit fontScale="90000"/>
          </a:bodyPr>
          <a:lstStyle/>
          <a:p>
            <a:r>
              <a:rPr lang="ja-JP" altLang="en-US" dirty="0"/>
              <a:t>実験</a:t>
            </a:r>
            <a:endParaRPr kumimoji="1" lang="ja-JP" altLang="en-US" dirty="0"/>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93581" y="6492875"/>
            <a:ext cx="780011" cy="365125"/>
          </a:xfrm>
        </p:spPr>
        <p:txBody>
          <a:bodyPr/>
          <a:lstStyle/>
          <a:p>
            <a:fld id="{BD36DA32-F4D7-46B8-B5F1-C142E47E0CF5}" type="slidenum">
              <a:rPr kumimoji="1" lang="ja-JP" altLang="en-US" smtClean="0"/>
              <a:t>14</a:t>
            </a:fld>
            <a:endParaRPr kumimoji="1" lang="ja-JP" altLang="en-US" dirty="0"/>
          </a:p>
        </p:txBody>
      </p:sp>
      <p:sp>
        <p:nvSpPr>
          <p:cNvPr id="14" name="テキスト ボックス 13">
            <a:extLst>
              <a:ext uri="{FF2B5EF4-FFF2-40B4-BE49-F238E27FC236}">
                <a16:creationId xmlns:a16="http://schemas.microsoft.com/office/drawing/2014/main" id="{C952107D-ACF6-78C1-2188-8CD4D35E91CB}"/>
              </a:ext>
            </a:extLst>
          </p:cNvPr>
          <p:cNvSpPr txBox="1"/>
          <p:nvPr/>
        </p:nvSpPr>
        <p:spPr>
          <a:xfrm>
            <a:off x="7340821" y="5252422"/>
            <a:ext cx="1615787" cy="646331"/>
          </a:xfrm>
          <a:prstGeom prst="rect">
            <a:avLst/>
          </a:prstGeom>
          <a:noFill/>
        </p:spPr>
        <p:txBody>
          <a:bodyPr wrap="square" rtlCol="0">
            <a:spAutoFit/>
          </a:bodyPr>
          <a:lstStyle/>
          <a:p>
            <a:r>
              <a:rPr kumimoji="1" lang="ja-JP" altLang="en-US" dirty="0">
                <a:solidFill>
                  <a:srgbClr val="F15E0D"/>
                </a:solidFill>
              </a:rPr>
              <a:t>橙：時計回り</a:t>
            </a:r>
            <a:endParaRPr kumimoji="1" lang="en-US" altLang="ja-JP" dirty="0">
              <a:solidFill>
                <a:srgbClr val="F15E0D"/>
              </a:solidFill>
            </a:endParaRPr>
          </a:p>
          <a:p>
            <a:r>
              <a:rPr kumimoji="1" lang="ja-JP" altLang="en-US" dirty="0">
                <a:solidFill>
                  <a:srgbClr val="0070C0"/>
                </a:solidFill>
              </a:rPr>
              <a:t>青：反時計回り</a:t>
            </a:r>
          </a:p>
        </p:txBody>
      </p:sp>
      <p:grpSp>
        <p:nvGrpSpPr>
          <p:cNvPr id="33" name="グループ化 32">
            <a:extLst>
              <a:ext uri="{FF2B5EF4-FFF2-40B4-BE49-F238E27FC236}">
                <a16:creationId xmlns:a16="http://schemas.microsoft.com/office/drawing/2014/main" id="{8AB1933A-2FB7-5174-93B6-96B5F670A5E5}"/>
              </a:ext>
            </a:extLst>
          </p:cNvPr>
          <p:cNvGrpSpPr/>
          <p:nvPr/>
        </p:nvGrpSpPr>
        <p:grpSpPr>
          <a:xfrm>
            <a:off x="7340821" y="0"/>
            <a:ext cx="4679950" cy="5072928"/>
            <a:chOff x="5786755" y="1296122"/>
            <a:chExt cx="4679950" cy="5072928"/>
          </a:xfrm>
        </p:grpSpPr>
        <p:sp>
          <p:nvSpPr>
            <p:cNvPr id="5" name="テキスト ボックス 4">
              <a:extLst>
                <a:ext uri="{FF2B5EF4-FFF2-40B4-BE49-F238E27FC236}">
                  <a16:creationId xmlns:a16="http://schemas.microsoft.com/office/drawing/2014/main" id="{C77BC79A-E2E9-C51B-6ED5-2D7AED38F7BC}"/>
                </a:ext>
              </a:extLst>
            </p:cNvPr>
            <p:cNvSpPr txBox="1"/>
            <p:nvPr/>
          </p:nvSpPr>
          <p:spPr>
            <a:xfrm>
              <a:off x="7600989" y="1296122"/>
              <a:ext cx="1649691"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迷路問題</a:t>
              </a:r>
            </a:p>
          </p:txBody>
        </p:sp>
        <p:pic>
          <p:nvPicPr>
            <p:cNvPr id="9" name="図 8">
              <a:extLst>
                <a:ext uri="{FF2B5EF4-FFF2-40B4-BE49-F238E27FC236}">
                  <a16:creationId xmlns:a16="http://schemas.microsoft.com/office/drawing/2014/main" id="{05F38FC2-4676-3D77-F0CD-62008C6D0315}"/>
                </a:ext>
              </a:extLst>
            </p:cNvPr>
            <p:cNvPicPr>
              <a:picLocks noChangeAspect="1"/>
            </p:cNvPicPr>
            <p:nvPr/>
          </p:nvPicPr>
          <p:blipFill rotWithShape="1">
            <a:blip r:embed="rId4"/>
            <a:srcRect l="843" t="1164" r="945" b="1296"/>
            <a:stretch/>
          </p:blipFill>
          <p:spPr>
            <a:xfrm>
              <a:off x="5786755" y="1714500"/>
              <a:ext cx="4679950" cy="4654550"/>
            </a:xfrm>
            <a:prstGeom prst="rect">
              <a:avLst/>
            </a:prstGeom>
          </p:spPr>
        </p:pic>
      </p:grpSp>
      <p:grpSp>
        <p:nvGrpSpPr>
          <p:cNvPr id="32" name="グループ化 31">
            <a:extLst>
              <a:ext uri="{FF2B5EF4-FFF2-40B4-BE49-F238E27FC236}">
                <a16:creationId xmlns:a16="http://schemas.microsoft.com/office/drawing/2014/main" id="{19FD5FAB-15F9-B4DD-8B92-ECEC83A02127}"/>
              </a:ext>
            </a:extLst>
          </p:cNvPr>
          <p:cNvGrpSpPr/>
          <p:nvPr/>
        </p:nvGrpSpPr>
        <p:grpSpPr>
          <a:xfrm>
            <a:off x="9076970" y="5266591"/>
            <a:ext cx="2078710" cy="1144098"/>
            <a:chOff x="10114247" y="464091"/>
            <a:chExt cx="2078710" cy="1144098"/>
          </a:xfrm>
        </p:grpSpPr>
        <p:sp>
          <p:nvSpPr>
            <p:cNvPr id="3" name="テキスト ボックス 40">
              <a:extLst>
                <a:ext uri="{FF2B5EF4-FFF2-40B4-BE49-F238E27FC236}">
                  <a16:creationId xmlns:a16="http://schemas.microsoft.com/office/drawing/2014/main" id="{6BB2674B-C440-8867-E768-5B8AD6D13572}"/>
                </a:ext>
              </a:extLst>
            </p:cNvPr>
            <p:cNvSpPr txBox="1"/>
            <p:nvPr/>
          </p:nvSpPr>
          <p:spPr>
            <a:xfrm>
              <a:off x="10114247" y="1391335"/>
              <a:ext cx="1477452" cy="216854"/>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latin typeface="Matura MT Script Capitals" panose="03020802060602070202" pitchFamily="66" charset="0"/>
                  <a:ea typeface="Meiryo UI" panose="020B0604030504040204" pitchFamily="50" charset="-128"/>
                </a:rPr>
                <a:t>エージェント番号</a:t>
              </a:r>
            </a:p>
          </p:txBody>
        </p:sp>
        <p:grpSp>
          <p:nvGrpSpPr>
            <p:cNvPr id="7" name="グループ化 6">
              <a:extLst>
                <a:ext uri="{FF2B5EF4-FFF2-40B4-BE49-F238E27FC236}">
                  <a16:creationId xmlns:a16="http://schemas.microsoft.com/office/drawing/2014/main" id="{A820F9B5-E14A-414F-2FD4-D7937A377CBE}"/>
                </a:ext>
              </a:extLst>
            </p:cNvPr>
            <p:cNvGrpSpPr/>
            <p:nvPr/>
          </p:nvGrpSpPr>
          <p:grpSpPr>
            <a:xfrm>
              <a:off x="10313852" y="464091"/>
              <a:ext cx="1879105" cy="871684"/>
              <a:chOff x="9292958" y="1476024"/>
              <a:chExt cx="1879105" cy="871684"/>
            </a:xfrm>
          </p:grpSpPr>
          <p:sp>
            <p:nvSpPr>
              <p:cNvPr id="8" name="正方形/長方形 7">
                <a:extLst>
                  <a:ext uri="{FF2B5EF4-FFF2-40B4-BE49-F238E27FC236}">
                    <a16:creationId xmlns:a16="http://schemas.microsoft.com/office/drawing/2014/main" id="{BB1AD53C-5073-61DF-A475-3A88EDE802A7}"/>
                  </a:ext>
                </a:extLst>
              </p:cNvPr>
              <p:cNvSpPr/>
              <p:nvPr/>
            </p:nvSpPr>
            <p:spPr>
              <a:xfrm>
                <a:off x="9292958" y="1554477"/>
                <a:ext cx="816114" cy="7382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1" name="図 10">
                <a:extLst>
                  <a:ext uri="{FF2B5EF4-FFF2-40B4-BE49-F238E27FC236}">
                    <a16:creationId xmlns:a16="http://schemas.microsoft.com/office/drawing/2014/main" id="{DAA32928-2E8F-AC09-653A-9044E85E2A09}"/>
                  </a:ext>
                </a:extLst>
              </p:cNvPr>
              <p:cNvPicPr>
                <a:picLocks noChangeAspect="1"/>
              </p:cNvPicPr>
              <p:nvPr/>
            </p:nvPicPr>
            <p:blipFill>
              <a:blip r:embed="rId5">
                <a:biLevel thresh="50000"/>
                <a:extLst>
                  <a:ext uri="{28A0092B-C50C-407E-A947-70E740481C1C}">
                    <a14:useLocalDpi xmlns:a14="http://schemas.microsoft.com/office/drawing/2010/main" val="0"/>
                  </a:ext>
                </a:extLst>
              </a:blip>
              <a:stretch>
                <a:fillRect/>
              </a:stretch>
            </p:blipFill>
            <p:spPr>
              <a:xfrm>
                <a:off x="9420177" y="1746285"/>
                <a:ext cx="523083" cy="523083"/>
              </a:xfrm>
              <a:prstGeom prst="rect">
                <a:avLst/>
              </a:prstGeom>
            </p:spPr>
          </p:pic>
          <mc:AlternateContent xmlns:mc="http://schemas.openxmlformats.org/markup-compatibility/2006" xmlns:a14="http://schemas.microsoft.com/office/drawing/2010/main">
            <mc:Choice Requires="a14">
              <p:sp>
                <p:nvSpPr>
                  <p:cNvPr id="18" name="テキスト ボックス 39">
                    <a:extLst>
                      <a:ext uri="{FF2B5EF4-FFF2-40B4-BE49-F238E27FC236}">
                        <a16:creationId xmlns:a16="http://schemas.microsoft.com/office/drawing/2014/main" id="{E1E6C13A-D69D-42BE-6982-26F89AC89A78}"/>
                      </a:ext>
                    </a:extLst>
                  </p:cNvPr>
                  <p:cNvSpPr txBox="1"/>
                  <p:nvPr/>
                </p:nvSpPr>
                <p:spPr>
                  <a:xfrm>
                    <a:off x="9570781" y="2028446"/>
                    <a:ext cx="202897" cy="276999"/>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rPr>
                            <m:t>𝑖</m:t>
                          </m:r>
                        </m:oMath>
                      </m:oMathPara>
                    </a14:m>
                    <a:endParaRPr kumimoji="1" lang="ja-JP" altLang="en-US" dirty="0">
                      <a:solidFill>
                        <a:schemeClr val="bg1"/>
                      </a:solidFill>
                    </a:endParaRPr>
                  </a:p>
                </p:txBody>
              </p:sp>
            </mc:Choice>
            <mc:Fallback xmlns="">
              <p:sp>
                <p:nvSpPr>
                  <p:cNvPr id="18" name="テキスト ボックス 39">
                    <a:extLst>
                      <a:ext uri="{FF2B5EF4-FFF2-40B4-BE49-F238E27FC236}">
                        <a16:creationId xmlns:a16="http://schemas.microsoft.com/office/drawing/2014/main" id="{E1E6C13A-D69D-42BE-6982-26F89AC89A78}"/>
                      </a:ext>
                    </a:extLst>
                  </p:cNvPr>
                  <p:cNvSpPr txBox="1">
                    <a:spLocks noRot="1" noChangeAspect="1" noMove="1" noResize="1" noEditPoints="1" noAdjustHandles="1" noChangeArrowheads="1" noChangeShapeType="1" noTextEdit="1"/>
                  </p:cNvSpPr>
                  <p:nvPr/>
                </p:nvSpPr>
                <p:spPr>
                  <a:xfrm>
                    <a:off x="9570781" y="2028446"/>
                    <a:ext cx="202897" cy="276999"/>
                  </a:xfrm>
                  <a:prstGeom prst="rect">
                    <a:avLst/>
                  </a:prstGeom>
                  <a:blipFill>
                    <a:blip r:embed="rId6"/>
                    <a:stretch>
                      <a:fillRect l="-11765" r="-5882" b="-11111"/>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7D108428-CCBF-689B-356C-CF2EC6E784A9}"/>
                  </a:ext>
                </a:extLst>
              </p:cNvPr>
              <p:cNvCxnSpPr>
                <a:cxnSpLocks/>
              </p:cNvCxnSpPr>
              <p:nvPr/>
            </p:nvCxnSpPr>
            <p:spPr>
              <a:xfrm flipH="1">
                <a:off x="9540434" y="2191339"/>
                <a:ext cx="86706" cy="156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0433804-E4E0-3964-E30E-B499B87C00B8}"/>
                  </a:ext>
                </a:extLst>
              </p:cNvPr>
              <p:cNvCxnSpPr>
                <a:cxnSpLocks/>
                <a:endCxn id="22" idx="1"/>
              </p:cNvCxnSpPr>
              <p:nvPr/>
            </p:nvCxnSpPr>
            <p:spPr>
              <a:xfrm flipV="1">
                <a:off x="10077502" y="1583746"/>
                <a:ext cx="271217" cy="550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51">
                    <a:extLst>
                      <a:ext uri="{FF2B5EF4-FFF2-40B4-BE49-F238E27FC236}">
                        <a16:creationId xmlns:a16="http://schemas.microsoft.com/office/drawing/2014/main" id="{BB948913-02D5-5D70-A752-DA05E6407EB1}"/>
                      </a:ext>
                    </a:extLst>
                  </p:cNvPr>
                  <p:cNvSpPr txBox="1"/>
                  <p:nvPr/>
                </p:nvSpPr>
                <p:spPr>
                  <a:xfrm>
                    <a:off x="9925226" y="1480574"/>
                    <a:ext cx="202897" cy="276999"/>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dirty="0"/>
                  </a:p>
                </p:txBody>
              </p:sp>
            </mc:Choice>
            <mc:Fallback xmlns="">
              <p:sp>
                <p:nvSpPr>
                  <p:cNvPr id="21" name="テキスト ボックス 51">
                    <a:extLst>
                      <a:ext uri="{FF2B5EF4-FFF2-40B4-BE49-F238E27FC236}">
                        <a16:creationId xmlns:a16="http://schemas.microsoft.com/office/drawing/2014/main" id="{BB948913-02D5-5D70-A752-DA05E6407EB1}"/>
                      </a:ext>
                    </a:extLst>
                  </p:cNvPr>
                  <p:cNvSpPr txBox="1">
                    <a:spLocks noRot="1" noChangeAspect="1" noMove="1" noResize="1" noEditPoints="1" noAdjustHandles="1" noChangeArrowheads="1" noChangeShapeType="1" noTextEdit="1"/>
                  </p:cNvSpPr>
                  <p:nvPr/>
                </p:nvSpPr>
                <p:spPr>
                  <a:xfrm>
                    <a:off x="9925226" y="1480574"/>
                    <a:ext cx="202897" cy="276999"/>
                  </a:xfrm>
                  <a:prstGeom prst="rect">
                    <a:avLst/>
                  </a:prstGeom>
                  <a:blipFill>
                    <a:blip r:embed="rId7"/>
                    <a:stretch>
                      <a:fillRect l="-8824" r="-2941" b="-2222"/>
                    </a:stretch>
                  </a:blipFill>
                </p:spPr>
                <p:txBody>
                  <a:bodyPr/>
                  <a:lstStyle/>
                  <a:p>
                    <a:r>
                      <a:rPr lang="ja-JP" altLang="en-US">
                        <a:noFill/>
                      </a:rPr>
                      <a:t> </a:t>
                    </a:r>
                  </a:p>
                </p:txBody>
              </p:sp>
            </mc:Fallback>
          </mc:AlternateContent>
          <p:sp>
            <p:nvSpPr>
              <p:cNvPr id="22" name="テキスト ボックス 52">
                <a:extLst>
                  <a:ext uri="{FF2B5EF4-FFF2-40B4-BE49-F238E27FC236}">
                    <a16:creationId xmlns:a16="http://schemas.microsoft.com/office/drawing/2014/main" id="{05CDF56D-EE3A-6A23-48E5-4C18AFD0D1BE}"/>
                  </a:ext>
                </a:extLst>
              </p:cNvPr>
              <p:cNvSpPr txBox="1"/>
              <p:nvPr/>
            </p:nvSpPr>
            <p:spPr>
              <a:xfrm>
                <a:off x="10348719" y="1476024"/>
                <a:ext cx="823344" cy="215444"/>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400" dirty="0">
                    <a:latin typeface="Meiryo UI" panose="020B0604030504040204" pitchFamily="50" charset="-128"/>
                    <a:ea typeface="Meiryo UI" panose="020B0604030504040204" pitchFamily="50" charset="-128"/>
                  </a:rPr>
                  <a:t>状態番号</a:t>
                </a:r>
                <a:endParaRPr lang="en-US" altLang="ja-JP" sz="1400" dirty="0">
                  <a:latin typeface="Meiryo UI" panose="020B0604030504040204" pitchFamily="50" charset="-128"/>
                  <a:ea typeface="Meiryo UI" panose="020B0604030504040204" pitchFamily="50" charset="-128"/>
                </a:endParaRPr>
              </a:p>
            </p:txBody>
          </p:sp>
        </p:grpSp>
      </p:grpSp>
      <p:sp>
        <p:nvSpPr>
          <p:cNvPr id="26" name="テキスト ボックス 46">
            <a:extLst>
              <a:ext uri="{FF2B5EF4-FFF2-40B4-BE49-F238E27FC236}">
                <a16:creationId xmlns:a16="http://schemas.microsoft.com/office/drawing/2014/main" id="{F957AC05-4CB7-36D2-4130-7181AD8D2044}"/>
              </a:ext>
            </a:extLst>
          </p:cNvPr>
          <p:cNvSpPr txBox="1"/>
          <p:nvPr/>
        </p:nvSpPr>
        <p:spPr>
          <a:xfrm>
            <a:off x="9072509" y="4729968"/>
            <a:ext cx="1615787" cy="276999"/>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latin typeface="Meiryo UI" panose="020B0604030504040204" pitchFamily="50" charset="-128"/>
                <a:ea typeface="Meiryo UI" panose="020B0604030504040204" pitchFamily="50" charset="-128"/>
              </a:rPr>
              <a:t>エキスパート行動</a:t>
            </a:r>
            <a:endParaRPr kumimoji="1" lang="en-US" altLang="ja-JP"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DA1C4C2C-FA42-8A11-795A-5AE43F778D80}"/>
              </a:ext>
            </a:extLst>
          </p:cNvPr>
          <p:cNvCxnSpPr>
            <a:cxnSpLocks/>
          </p:cNvCxnSpPr>
          <p:nvPr/>
        </p:nvCxnSpPr>
        <p:spPr>
          <a:xfrm flipH="1">
            <a:off x="10546644" y="4536305"/>
            <a:ext cx="512715" cy="2687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B98217B-7465-C4E1-1221-1CA5786A333A}"/>
              </a:ext>
            </a:extLst>
          </p:cNvPr>
          <p:cNvCxnSpPr>
            <a:cxnSpLocks/>
          </p:cNvCxnSpPr>
          <p:nvPr/>
        </p:nvCxnSpPr>
        <p:spPr>
          <a:xfrm flipH="1" flipV="1">
            <a:off x="4732117" y="2006116"/>
            <a:ext cx="283945" cy="2710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9B29F6B-3092-97A5-CFF3-EDDF829EE6B1}"/>
              </a:ext>
            </a:extLst>
          </p:cNvPr>
          <p:cNvSpPr txBox="1"/>
          <p:nvPr/>
        </p:nvSpPr>
        <p:spPr>
          <a:xfrm>
            <a:off x="4933620" y="2119130"/>
            <a:ext cx="2324759" cy="369332"/>
          </a:xfrm>
          <a:prstGeom prst="rect">
            <a:avLst/>
          </a:prstGeom>
          <a:noFill/>
        </p:spPr>
        <p:txBody>
          <a:bodyPr wrap="square">
            <a:spAutoFit/>
          </a:bodyPr>
          <a:lstStyle/>
          <a:p>
            <a:r>
              <a:rPr kumimoji="1" lang="ja-JP" altLang="en-US" sz="1800" dirty="0">
                <a:latin typeface="Meiryo UI" panose="020B0604030504040204" pitchFamily="50" charset="-128"/>
                <a:ea typeface="Meiryo UI" panose="020B0604030504040204" pitchFamily="50" charset="-128"/>
              </a:rPr>
              <a:t>重みづけしない評価</a:t>
            </a:r>
            <a:endParaRPr lang="ja-JP" altLang="en-US" dirty="0"/>
          </a:p>
        </p:txBody>
      </p:sp>
    </p:spTree>
    <p:extLst>
      <p:ext uri="{BB962C8B-B14F-4D97-AF65-F5344CB8AC3E}">
        <p14:creationId xmlns:p14="http://schemas.microsoft.com/office/powerpoint/2010/main" val="227426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22313C6C-BBC2-B57E-C668-33457B79898D}"/>
              </a:ext>
            </a:extLst>
          </p:cNvPr>
          <p:cNvPicPr>
            <a:picLocks noChangeAspect="1"/>
          </p:cNvPicPr>
          <p:nvPr/>
        </p:nvPicPr>
        <p:blipFill>
          <a:blip r:embed="rId3"/>
          <a:stretch>
            <a:fillRect/>
          </a:stretch>
        </p:blipFill>
        <p:spPr>
          <a:xfrm>
            <a:off x="6554203" y="2071396"/>
            <a:ext cx="5637798" cy="4121751"/>
          </a:xfrm>
          <a:prstGeom prst="rect">
            <a:avLst/>
          </a:prstGeom>
        </p:spPr>
      </p:pic>
      <p:sp>
        <p:nvSpPr>
          <p:cNvPr id="67" name="コンテンツ プレースホルダー 2">
            <a:extLst>
              <a:ext uri="{FF2B5EF4-FFF2-40B4-BE49-F238E27FC236}">
                <a16:creationId xmlns:a16="http://schemas.microsoft.com/office/drawing/2014/main" id="{BDD27136-B5E1-F447-E4FF-857095B3B848}"/>
              </a:ext>
            </a:extLst>
          </p:cNvPr>
          <p:cNvSpPr>
            <a:spLocks noGrp="1"/>
          </p:cNvSpPr>
          <p:nvPr>
            <p:ph idx="1"/>
          </p:nvPr>
        </p:nvSpPr>
        <p:spPr>
          <a:xfrm>
            <a:off x="301625" y="1168400"/>
            <a:ext cx="10853738" cy="4700588"/>
          </a:xfrm>
        </p:spPr>
        <p:txBody>
          <a:bodyPr>
            <a:normAutofit/>
          </a:bodyPr>
          <a:lstStyle/>
          <a:p>
            <a:pPr marL="0" indent="0">
              <a:buNone/>
            </a:pPr>
            <a:endParaRPr lang="en-US" altLang="ja-JP" sz="2800" b="1" dirty="0"/>
          </a:p>
          <a:p>
            <a:r>
              <a:rPr lang="ja-JP" altLang="en-US" sz="2800" b="1" dirty="0"/>
              <a:t>収束速度の向上</a:t>
            </a:r>
            <a:endParaRPr lang="en-US" altLang="ja-JP" sz="2800" b="1" dirty="0"/>
          </a:p>
          <a:p>
            <a:r>
              <a:rPr lang="ja-JP" altLang="en-US" sz="2800" b="1" dirty="0"/>
              <a:t>学習の安定性の向上</a:t>
            </a:r>
            <a:endParaRPr lang="en-US" altLang="ja-JP" sz="2800" b="1" dirty="0"/>
          </a:p>
          <a:p>
            <a:endParaRPr lang="en-US" altLang="ja-JP" sz="2800" b="1" dirty="0"/>
          </a:p>
          <a:p>
            <a:pPr marL="201168" lvl="1" indent="0">
              <a:buNone/>
            </a:pPr>
            <a:r>
              <a:rPr lang="ja-JP" altLang="en-US" sz="2400" b="1" dirty="0"/>
              <a:t>　重みづけ評価により行動系列を正しく評価可能</a:t>
            </a:r>
            <a:endParaRPr lang="en-US" altLang="ja-JP" sz="2400" b="1" dirty="0"/>
          </a:p>
          <a:p>
            <a:pPr marL="201168" lvl="1" indent="0">
              <a:buNone/>
            </a:pPr>
            <a:endParaRPr lang="en-US" altLang="ja-JP" sz="2600" b="1" dirty="0"/>
          </a:p>
          <a:p>
            <a:endParaRPr lang="en-US" altLang="ja-JP" sz="2800" b="1" dirty="0"/>
          </a:p>
          <a:p>
            <a:pPr marL="0" indent="0">
              <a:buNone/>
            </a:pPr>
            <a:endParaRPr kumimoji="1" lang="ja-JP" altLang="en-US" sz="2800" b="1" dirty="0"/>
          </a:p>
        </p:txBody>
      </p:sp>
      <p:sp>
        <p:nvSpPr>
          <p:cNvPr id="2" name="タイトル 1">
            <a:extLst>
              <a:ext uri="{FF2B5EF4-FFF2-40B4-BE49-F238E27FC236}">
                <a16:creationId xmlns:a16="http://schemas.microsoft.com/office/drawing/2014/main" id="{79795180-0DE1-4A8A-47FF-AFC7FE2B3B70}"/>
              </a:ext>
            </a:extLst>
          </p:cNvPr>
          <p:cNvSpPr>
            <a:spLocks noGrp="1"/>
          </p:cNvSpPr>
          <p:nvPr>
            <p:ph type="title"/>
          </p:nvPr>
        </p:nvSpPr>
        <p:spPr/>
        <p:txBody>
          <a:bodyPr>
            <a:normAutofit fontScale="90000"/>
          </a:bodyPr>
          <a:lstStyle/>
          <a:p>
            <a:r>
              <a:rPr lang="ja-JP" altLang="en-US" dirty="0"/>
              <a:t>実験結果</a:t>
            </a:r>
            <a:endParaRPr kumimoji="1" lang="ja-JP" altLang="en-US" dirty="0"/>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1015652" y="6502062"/>
            <a:ext cx="780011" cy="365125"/>
          </a:xfrm>
        </p:spPr>
        <p:txBody>
          <a:bodyPr/>
          <a:lstStyle/>
          <a:p>
            <a:fld id="{BD36DA32-F4D7-46B8-B5F1-C142E47E0CF5}" type="slidenum">
              <a:rPr kumimoji="1" lang="ja-JP" altLang="en-US" smtClean="0"/>
              <a:t>15</a:t>
            </a:fld>
            <a:endParaRPr kumimoji="1" lang="ja-JP" altLang="en-US" dirty="0"/>
          </a:p>
        </p:txBody>
      </p:sp>
      <p:sp>
        <p:nvSpPr>
          <p:cNvPr id="65" name="テキスト ボックス 64">
            <a:extLst>
              <a:ext uri="{FF2B5EF4-FFF2-40B4-BE49-F238E27FC236}">
                <a16:creationId xmlns:a16="http://schemas.microsoft.com/office/drawing/2014/main" id="{B7983BEF-676F-A151-999A-B2BC59160128}"/>
              </a:ext>
            </a:extLst>
          </p:cNvPr>
          <p:cNvSpPr txBox="1"/>
          <p:nvPr/>
        </p:nvSpPr>
        <p:spPr>
          <a:xfrm>
            <a:off x="8588971" y="1813234"/>
            <a:ext cx="2237365" cy="461665"/>
          </a:xfrm>
          <a:prstGeom prst="rect">
            <a:avLst/>
          </a:prstGeom>
          <a:noFill/>
        </p:spPr>
        <p:txBody>
          <a:bodyPr wrap="square" rtlCol="0">
            <a:spAutoFit/>
          </a:bodyPr>
          <a:lstStyle/>
          <a:p>
            <a:r>
              <a:rPr kumimoji="1" lang="ja-JP" altLang="en-US" sz="2400" b="1" dirty="0">
                <a:latin typeface="Meiryo UI" panose="020B0604030504040204" pitchFamily="50" charset="-128"/>
                <a:ea typeface="Meiryo UI" panose="020B0604030504040204" pitchFamily="50" charset="-128"/>
              </a:rPr>
              <a:t>平均ステップ数</a:t>
            </a:r>
            <a:endParaRPr kumimoji="1" lang="en-US" altLang="ja-JP" sz="2400" b="1" dirty="0">
              <a:latin typeface="Meiryo UI" panose="020B0604030504040204" pitchFamily="50" charset="-128"/>
              <a:ea typeface="Meiryo UI" panose="020B0604030504040204" pitchFamily="50" charset="-128"/>
            </a:endParaRPr>
          </a:p>
        </p:txBody>
      </p:sp>
      <p:graphicFrame>
        <p:nvGraphicFramePr>
          <p:cNvPr id="83" name="表 83">
            <a:extLst>
              <a:ext uri="{FF2B5EF4-FFF2-40B4-BE49-F238E27FC236}">
                <a16:creationId xmlns:a16="http://schemas.microsoft.com/office/drawing/2014/main" id="{A68F71B9-E321-6715-0091-D29F35357566}"/>
              </a:ext>
            </a:extLst>
          </p:cNvPr>
          <p:cNvGraphicFramePr>
            <a:graphicFrameLocks noGrp="1"/>
          </p:cNvGraphicFramePr>
          <p:nvPr>
            <p:extLst>
              <p:ext uri="{D42A27DB-BD31-4B8C-83A1-F6EECF244321}">
                <p14:modId xmlns:p14="http://schemas.microsoft.com/office/powerpoint/2010/main" val="4055072577"/>
              </p:ext>
            </p:extLst>
          </p:nvPr>
        </p:nvGraphicFramePr>
        <p:xfrm>
          <a:off x="530110" y="5115672"/>
          <a:ext cx="5418666" cy="11125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742894083"/>
                    </a:ext>
                  </a:extLst>
                </a:gridCol>
                <a:gridCol w="2709333">
                  <a:extLst>
                    <a:ext uri="{9D8B030D-6E8A-4147-A177-3AD203B41FA5}">
                      <a16:colId xmlns:a16="http://schemas.microsoft.com/office/drawing/2014/main" val="814979702"/>
                    </a:ext>
                  </a:extLst>
                </a:gridCol>
              </a:tblGrid>
              <a:tr h="370840">
                <a:tc>
                  <a:txBody>
                    <a:bodyPr/>
                    <a:lstStyle/>
                    <a:p>
                      <a:pPr algn="ctr"/>
                      <a:endParaRPr kumimoji="1" lang="ja-JP" altLang="en-US" dirty="0"/>
                    </a:p>
                  </a:txBody>
                  <a:tcPr/>
                </a:tc>
                <a:tc>
                  <a:txBody>
                    <a:bodyPr/>
                    <a:lstStyle/>
                    <a:p>
                      <a:pPr algn="ctr"/>
                      <a:r>
                        <a:rPr kumimoji="1" lang="ja-JP" altLang="en-US" dirty="0"/>
                        <a:t>標準偏差</a:t>
                      </a:r>
                    </a:p>
                  </a:txBody>
                  <a:tcPr/>
                </a:tc>
                <a:extLst>
                  <a:ext uri="{0D108BD9-81ED-4DB2-BD59-A6C34878D82A}">
                    <a16:rowId xmlns:a16="http://schemas.microsoft.com/office/drawing/2014/main" val="2958626563"/>
                  </a:ext>
                </a:extLst>
              </a:tr>
              <a:tr h="370840">
                <a:tc>
                  <a:txBody>
                    <a:bodyPr/>
                    <a:lstStyle/>
                    <a:p>
                      <a:pPr algn="ctr"/>
                      <a:r>
                        <a:rPr kumimoji="1" lang="en-US" altLang="ja-JP" b="1" dirty="0">
                          <a:latin typeface="Meiryo UI" panose="020B0604030504040204" pitchFamily="50" charset="-128"/>
                          <a:ea typeface="Meiryo UI" panose="020B0604030504040204" pitchFamily="50" charset="-128"/>
                        </a:rPr>
                        <a:t>TC-MAIRL</a:t>
                      </a:r>
                      <a:r>
                        <a:rPr kumimoji="1" lang="ja-JP" altLang="en-US" b="1" dirty="0">
                          <a:latin typeface="Meiryo UI" panose="020B0604030504040204" pitchFamily="50" charset="-128"/>
                          <a:ea typeface="Meiryo UI" panose="020B0604030504040204" pitchFamily="50" charset="-128"/>
                        </a:rPr>
                        <a:t>（</a:t>
                      </a:r>
                      <a:r>
                        <a:rPr kumimoji="1" lang="en-US" altLang="ja-JP" b="1" dirty="0">
                          <a:latin typeface="Meiryo UI" panose="020B0604030504040204" pitchFamily="50" charset="-128"/>
                          <a:ea typeface="Meiryo UI" panose="020B0604030504040204" pitchFamily="50" charset="-128"/>
                        </a:rPr>
                        <a:t>sum</a:t>
                      </a:r>
                      <a:r>
                        <a:rPr kumimoji="1" lang="ja-JP" altLang="en-US" b="1" dirty="0">
                          <a:latin typeface="Meiryo UI" panose="020B0604030504040204" pitchFamily="50" charset="-128"/>
                          <a:ea typeface="Meiryo UI" panose="020B0604030504040204" pitchFamily="50" charset="-128"/>
                        </a:rPr>
                        <a:t>）</a:t>
                      </a:r>
                    </a:p>
                  </a:txBody>
                  <a:tcPr/>
                </a:tc>
                <a:tc>
                  <a:txBody>
                    <a:bodyPr/>
                    <a:lstStyle/>
                    <a:p>
                      <a:pPr algn="ctr"/>
                      <a:r>
                        <a:rPr kumimoji="1" lang="en-US" altLang="ja-JP" dirty="0">
                          <a:latin typeface="Meiryo UI" panose="020B0604030504040204" pitchFamily="50" charset="-128"/>
                          <a:ea typeface="Meiryo UI" panose="020B0604030504040204" pitchFamily="50" charset="-128"/>
                        </a:rPr>
                        <a:t>2.79</a:t>
                      </a:r>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919487576"/>
                  </a:ext>
                </a:extLst>
              </a:tr>
              <a:tr h="370840">
                <a:tc>
                  <a:txBody>
                    <a:bodyPr/>
                    <a:lstStyle/>
                    <a:p>
                      <a:pPr algn="ctr"/>
                      <a:r>
                        <a:rPr kumimoji="1" lang="en-US" altLang="ja-JP" b="1" dirty="0">
                          <a:latin typeface="Meiryo UI" panose="020B0604030504040204" pitchFamily="50" charset="-128"/>
                          <a:ea typeface="Meiryo UI" panose="020B0604030504040204" pitchFamily="50" charset="-128"/>
                        </a:rPr>
                        <a:t>WTC-MAIRL</a:t>
                      </a:r>
                      <a:endParaRPr kumimoji="1" lang="ja-JP" altLang="en-US" b="1" dirty="0">
                        <a:latin typeface="Meiryo UI" panose="020B0604030504040204" pitchFamily="50" charset="-128"/>
                        <a:ea typeface="Meiryo UI" panose="020B0604030504040204" pitchFamily="50" charset="-128"/>
                      </a:endParaRPr>
                    </a:p>
                  </a:txBody>
                  <a:tcPr/>
                </a:tc>
                <a:tc>
                  <a:txBody>
                    <a:bodyPr/>
                    <a:lstStyle/>
                    <a:p>
                      <a:pPr algn="ctr"/>
                      <a:r>
                        <a:rPr kumimoji="1" lang="en-US" altLang="ja-JP" b="1" dirty="0">
                          <a:solidFill>
                            <a:schemeClr val="bg2"/>
                          </a:solidFill>
                          <a:latin typeface="Meiryo UI" panose="020B0604030504040204" pitchFamily="50" charset="-128"/>
                          <a:ea typeface="Meiryo UI" panose="020B0604030504040204" pitchFamily="50" charset="-128"/>
                        </a:rPr>
                        <a:t>1.87</a:t>
                      </a:r>
                      <a:endParaRPr kumimoji="1" lang="ja-JP" altLang="en-US" b="1" dirty="0">
                        <a:solidFill>
                          <a:schemeClr val="bg2"/>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79514909"/>
                  </a:ext>
                </a:extLst>
              </a:tr>
            </a:tbl>
          </a:graphicData>
        </a:graphic>
      </p:graphicFrame>
      <p:sp>
        <p:nvSpPr>
          <p:cNvPr id="84" name="矢印: 右 83">
            <a:extLst>
              <a:ext uri="{FF2B5EF4-FFF2-40B4-BE49-F238E27FC236}">
                <a16:creationId xmlns:a16="http://schemas.microsoft.com/office/drawing/2014/main" id="{3A3EDC89-0EED-7C38-DF37-0D5D725B9C77}"/>
              </a:ext>
            </a:extLst>
          </p:cNvPr>
          <p:cNvSpPr/>
          <p:nvPr/>
        </p:nvSpPr>
        <p:spPr>
          <a:xfrm>
            <a:off x="301625" y="3714210"/>
            <a:ext cx="361950" cy="32385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21E711B-7FCE-B8A0-0272-D3E292E55D9C}"/>
              </a:ext>
            </a:extLst>
          </p:cNvPr>
          <p:cNvSpPr txBox="1"/>
          <p:nvPr/>
        </p:nvSpPr>
        <p:spPr>
          <a:xfrm>
            <a:off x="1819911" y="4654007"/>
            <a:ext cx="3586479" cy="461665"/>
          </a:xfrm>
          <a:prstGeom prst="rect">
            <a:avLst/>
          </a:prstGeom>
          <a:noFill/>
        </p:spPr>
        <p:txBody>
          <a:bodyPr wrap="square" rtlCol="0">
            <a:spAutoFit/>
          </a:bodyPr>
          <a:lstStyle/>
          <a:p>
            <a:r>
              <a:rPr kumimoji="1" lang="ja-JP" altLang="en-US" sz="2400" b="1" dirty="0">
                <a:latin typeface="Meiryo UI" panose="020B0604030504040204" pitchFamily="50" charset="-128"/>
                <a:ea typeface="Meiryo UI" panose="020B0604030504040204" pitchFamily="50" charset="-128"/>
              </a:rPr>
              <a:t>標準偏差の平均値</a:t>
            </a:r>
            <a:endParaRPr kumimoji="1" lang="en-US" altLang="ja-JP" sz="2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422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カレンダー&#10;&#10;自動的に生成された説明">
            <a:extLst>
              <a:ext uri="{FF2B5EF4-FFF2-40B4-BE49-F238E27FC236}">
                <a16:creationId xmlns:a16="http://schemas.microsoft.com/office/drawing/2014/main" id="{3A69E9EB-86E3-6E88-556D-69CB0B650544}"/>
              </a:ext>
            </a:extLst>
          </p:cNvPr>
          <p:cNvPicPr>
            <a:picLocks noChangeAspect="1"/>
          </p:cNvPicPr>
          <p:nvPr/>
        </p:nvPicPr>
        <p:blipFill rotWithShape="1">
          <a:blip r:embed="rId3"/>
          <a:srcRect r="3322" b="21781"/>
          <a:stretch/>
        </p:blipFill>
        <p:spPr>
          <a:xfrm>
            <a:off x="6096000" y="1725091"/>
            <a:ext cx="6096881" cy="4679487"/>
          </a:xfrm>
          <a:prstGeom prst="rect">
            <a:avLst/>
          </a:prstGeom>
        </p:spPr>
      </p:pic>
      <p:pic>
        <p:nvPicPr>
          <p:cNvPr id="3" name="図 2">
            <a:extLst>
              <a:ext uri="{FF2B5EF4-FFF2-40B4-BE49-F238E27FC236}">
                <a16:creationId xmlns:a16="http://schemas.microsoft.com/office/drawing/2014/main" id="{E622037A-9314-B1D9-B3A7-546261590E87}"/>
              </a:ext>
            </a:extLst>
          </p:cNvPr>
          <p:cNvPicPr>
            <a:picLocks noChangeAspect="1"/>
          </p:cNvPicPr>
          <p:nvPr/>
        </p:nvPicPr>
        <p:blipFill>
          <a:blip r:embed="rId4"/>
          <a:stretch>
            <a:fillRect/>
          </a:stretch>
        </p:blipFill>
        <p:spPr>
          <a:xfrm>
            <a:off x="4958157" y="884845"/>
            <a:ext cx="1248968" cy="1056038"/>
          </a:xfrm>
          <a:prstGeom prst="rect">
            <a:avLst/>
          </a:prstGeom>
        </p:spPr>
      </p:pic>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1015652" y="6502062"/>
            <a:ext cx="780011" cy="365125"/>
          </a:xfrm>
        </p:spPr>
        <p:txBody>
          <a:bodyPr/>
          <a:lstStyle/>
          <a:p>
            <a:fld id="{BD36DA32-F4D7-46B8-B5F1-C142E47E0CF5}" type="slidenum">
              <a:rPr kumimoji="1" lang="ja-JP" altLang="en-US" smtClean="0"/>
              <a:t>16</a:t>
            </a:fld>
            <a:endParaRPr kumimoji="1" lang="ja-JP" altLang="en-US" dirty="0"/>
          </a:p>
        </p:txBody>
      </p:sp>
      <p:sp>
        <p:nvSpPr>
          <p:cNvPr id="7" name="テキスト ボックス 6">
            <a:extLst>
              <a:ext uri="{FF2B5EF4-FFF2-40B4-BE49-F238E27FC236}">
                <a16:creationId xmlns:a16="http://schemas.microsoft.com/office/drawing/2014/main" id="{E0EE0FC2-5285-D2AD-595F-519ED0C5367E}"/>
              </a:ext>
            </a:extLst>
          </p:cNvPr>
          <p:cNvSpPr txBox="1"/>
          <p:nvPr/>
        </p:nvSpPr>
        <p:spPr>
          <a:xfrm>
            <a:off x="5946184" y="46888"/>
            <a:ext cx="6045783" cy="461665"/>
          </a:xfrm>
          <a:prstGeom prst="rect">
            <a:avLst/>
          </a:prstGeom>
          <a:noFill/>
        </p:spPr>
        <p:txBody>
          <a:bodyPr wrap="square" rtlCol="0">
            <a:spAutoFit/>
          </a:bodyPr>
          <a:lstStyle/>
          <a:p>
            <a:r>
              <a:rPr kumimoji="1" lang="ja-JP" altLang="en-US" sz="2400" dirty="0"/>
              <a:t>エキスパート行動の結果</a:t>
            </a:r>
            <a:r>
              <a:rPr kumimoji="1" lang="ja-JP" altLang="en-US" sz="2400" dirty="0">
                <a:latin typeface="Meiryo UI" panose="020B0604030504040204" pitchFamily="50" charset="-128"/>
                <a:ea typeface="Meiryo UI" panose="020B0604030504040204" pitchFamily="50" charset="-128"/>
              </a:rPr>
              <a:t>（</a:t>
            </a:r>
            <a:r>
              <a:rPr kumimoji="1" lang="en-US" altLang="ja-JP" sz="2400" dirty="0">
                <a:latin typeface="Meiryo UI" panose="020B0604030504040204" pitchFamily="50" charset="-128"/>
                <a:ea typeface="Meiryo UI" panose="020B0604030504040204" pitchFamily="50" charset="-128"/>
              </a:rPr>
              <a:t> WTC-MAIRL </a:t>
            </a:r>
            <a:r>
              <a:rPr kumimoji="1" lang="ja-JP" altLang="en-US" sz="2400" dirty="0">
                <a:latin typeface="Meiryo UI" panose="020B0604030504040204" pitchFamily="50" charset="-128"/>
                <a:ea typeface="Meiryo UI" panose="020B0604030504040204" pitchFamily="50" charset="-128"/>
              </a:rPr>
              <a:t>）</a:t>
            </a:r>
            <a:endParaRPr kumimoji="1" lang="en-US" altLang="ja-JP" sz="2400" dirty="0"/>
          </a:p>
        </p:txBody>
      </p:sp>
      <p:pic>
        <p:nvPicPr>
          <p:cNvPr id="9" name="図 8" descr="カレンダー&#10;&#10;自動的に生成された説明">
            <a:extLst>
              <a:ext uri="{FF2B5EF4-FFF2-40B4-BE49-F238E27FC236}">
                <a16:creationId xmlns:a16="http://schemas.microsoft.com/office/drawing/2014/main" id="{04C23470-EBFC-3E0E-3A36-01811D239BB4}"/>
              </a:ext>
            </a:extLst>
          </p:cNvPr>
          <p:cNvPicPr>
            <a:picLocks noChangeAspect="1"/>
          </p:cNvPicPr>
          <p:nvPr/>
        </p:nvPicPr>
        <p:blipFill rotWithShape="1">
          <a:blip r:embed="rId3"/>
          <a:srcRect l="70202" t="78770" r="4424" b="3051"/>
          <a:stretch/>
        </p:blipFill>
        <p:spPr>
          <a:xfrm>
            <a:off x="10491776" y="589217"/>
            <a:ext cx="1600200" cy="1087540"/>
          </a:xfrm>
          <a:prstGeom prst="rect">
            <a:avLst/>
          </a:prstGeom>
        </p:spPr>
      </p:pic>
      <p:cxnSp>
        <p:nvCxnSpPr>
          <p:cNvPr id="13" name="直線コネクタ 12">
            <a:extLst>
              <a:ext uri="{FF2B5EF4-FFF2-40B4-BE49-F238E27FC236}">
                <a16:creationId xmlns:a16="http://schemas.microsoft.com/office/drawing/2014/main" id="{86F41F3D-585F-8074-692D-B7F2788588ED}"/>
              </a:ext>
            </a:extLst>
          </p:cNvPr>
          <p:cNvCxnSpPr>
            <a:cxnSpLocks/>
          </p:cNvCxnSpPr>
          <p:nvPr/>
        </p:nvCxnSpPr>
        <p:spPr>
          <a:xfrm>
            <a:off x="4832787" y="87666"/>
            <a:ext cx="35513" cy="6316912"/>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タイトル 15">
            <a:extLst>
              <a:ext uri="{FF2B5EF4-FFF2-40B4-BE49-F238E27FC236}">
                <a16:creationId xmlns:a16="http://schemas.microsoft.com/office/drawing/2014/main" id="{6F4F2E2D-3677-BA9D-F340-9C6D8B13C208}"/>
              </a:ext>
            </a:extLst>
          </p:cNvPr>
          <p:cNvSpPr>
            <a:spLocks noGrp="1"/>
          </p:cNvSpPr>
          <p:nvPr>
            <p:ph type="title"/>
          </p:nvPr>
        </p:nvSpPr>
        <p:spPr/>
        <p:txBody>
          <a:bodyPr>
            <a:normAutofit fontScale="90000"/>
          </a:bodyPr>
          <a:lstStyle/>
          <a:p>
            <a:r>
              <a:rPr lang="ja-JP" altLang="en-US" dirty="0"/>
              <a:t>実験結果</a:t>
            </a:r>
          </a:p>
        </p:txBody>
      </p:sp>
      <p:sp>
        <p:nvSpPr>
          <p:cNvPr id="17" name="コンテンツ プレースホルダー 2">
            <a:extLst>
              <a:ext uri="{FF2B5EF4-FFF2-40B4-BE49-F238E27FC236}">
                <a16:creationId xmlns:a16="http://schemas.microsoft.com/office/drawing/2014/main" id="{F467F328-6C44-B055-DA56-67F8E0E8B185}"/>
              </a:ext>
            </a:extLst>
          </p:cNvPr>
          <p:cNvSpPr>
            <a:spLocks noGrp="1"/>
          </p:cNvSpPr>
          <p:nvPr>
            <p:ph idx="1"/>
          </p:nvPr>
        </p:nvSpPr>
        <p:spPr>
          <a:xfrm>
            <a:off x="301625" y="1168400"/>
            <a:ext cx="10853738" cy="4700588"/>
          </a:xfrm>
        </p:spPr>
        <p:txBody>
          <a:bodyPr>
            <a:normAutofit/>
          </a:bodyPr>
          <a:lstStyle/>
          <a:p>
            <a:endParaRPr lang="en-US" altLang="ja-JP" sz="2800" b="1" dirty="0"/>
          </a:p>
          <a:p>
            <a:r>
              <a:rPr lang="ja-JP" altLang="en-US" sz="2400" b="1" dirty="0"/>
              <a:t>最適なエキスパート行動の</a:t>
            </a:r>
            <a:r>
              <a:rPr kumimoji="1" lang="ja-JP" altLang="en-US" sz="2400" b="1" dirty="0"/>
              <a:t>獲得</a:t>
            </a:r>
            <a:endParaRPr kumimoji="1" lang="en-US" altLang="ja-JP" sz="2400" b="1" dirty="0"/>
          </a:p>
          <a:p>
            <a:pPr marL="0" indent="0">
              <a:buNone/>
            </a:pPr>
            <a:r>
              <a:rPr lang="ja-JP" altLang="en-US" sz="2400" b="1" dirty="0"/>
              <a:t>　 </a:t>
            </a:r>
            <a:r>
              <a:rPr kumimoji="1" lang="ja-JP" altLang="en-US" sz="2400" b="1" dirty="0"/>
              <a:t>に成功</a:t>
            </a:r>
            <a:endParaRPr kumimoji="1" lang="en-US" altLang="ja-JP" sz="2400" b="1" dirty="0"/>
          </a:p>
          <a:p>
            <a:pPr marL="0" indent="0">
              <a:buNone/>
            </a:pPr>
            <a:endParaRPr lang="en-US" altLang="ja-JP" sz="2800" b="1" dirty="0"/>
          </a:p>
          <a:p>
            <a:pPr marL="0" indent="0">
              <a:buNone/>
            </a:pPr>
            <a:r>
              <a:rPr lang="ja-JP" altLang="en-US" sz="2800" b="1" dirty="0"/>
              <a:t>　 </a:t>
            </a:r>
            <a:endParaRPr kumimoji="1" lang="en-US" altLang="ja-JP" sz="2400" b="1" dirty="0"/>
          </a:p>
          <a:p>
            <a:pPr marL="0" indent="0">
              <a:buNone/>
            </a:pPr>
            <a:endParaRPr lang="en-US" altLang="ja-JP" sz="2800" b="1" dirty="0"/>
          </a:p>
          <a:p>
            <a:pPr marL="0" indent="0">
              <a:buNone/>
            </a:pPr>
            <a:endParaRPr kumimoji="1" lang="en-US" altLang="ja-JP" sz="2800" b="1" dirty="0"/>
          </a:p>
          <a:p>
            <a:pPr marL="0" indent="0">
              <a:buNone/>
            </a:pPr>
            <a:endParaRPr kumimoji="1" lang="en-US" altLang="ja-JP" sz="2800" b="1" dirty="0"/>
          </a:p>
          <a:p>
            <a:pPr marL="0" indent="0">
              <a:buNone/>
            </a:pPr>
            <a:endParaRPr lang="en-US" altLang="ja-JP" sz="2800" b="1" dirty="0"/>
          </a:p>
          <a:p>
            <a:pPr marL="0" indent="0">
              <a:buNone/>
            </a:pPr>
            <a:endParaRPr kumimoji="1" lang="ja-JP" altLang="en-US" sz="2800" b="1" dirty="0"/>
          </a:p>
        </p:txBody>
      </p:sp>
      <p:cxnSp>
        <p:nvCxnSpPr>
          <p:cNvPr id="29" name="直線矢印コネクタ 28">
            <a:extLst>
              <a:ext uri="{FF2B5EF4-FFF2-40B4-BE49-F238E27FC236}">
                <a16:creationId xmlns:a16="http://schemas.microsoft.com/office/drawing/2014/main" id="{C7B27CB8-168D-424B-0915-A1AA8C49ECAE}"/>
              </a:ext>
            </a:extLst>
          </p:cNvPr>
          <p:cNvCxnSpPr>
            <a:cxnSpLocks/>
          </p:cNvCxnSpPr>
          <p:nvPr/>
        </p:nvCxnSpPr>
        <p:spPr>
          <a:xfrm>
            <a:off x="5403853" y="169663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65002C1-EDAF-4661-7621-E5AA2B3359B1}"/>
              </a:ext>
            </a:extLst>
          </p:cNvPr>
          <p:cNvCxnSpPr>
            <a:cxnSpLocks/>
          </p:cNvCxnSpPr>
          <p:nvPr/>
        </p:nvCxnSpPr>
        <p:spPr>
          <a:xfrm>
            <a:off x="5237165" y="169663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406E75D-8EE5-1CEE-038E-35FD84A50CDC}"/>
              </a:ext>
            </a:extLst>
          </p:cNvPr>
          <p:cNvCxnSpPr>
            <a:cxnSpLocks/>
          </p:cNvCxnSpPr>
          <p:nvPr/>
        </p:nvCxnSpPr>
        <p:spPr>
          <a:xfrm>
            <a:off x="5728283" y="169663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C27FE97-BDF3-CDED-F32F-68091B49325E}"/>
              </a:ext>
            </a:extLst>
          </p:cNvPr>
          <p:cNvCxnSpPr>
            <a:cxnSpLocks/>
          </p:cNvCxnSpPr>
          <p:nvPr/>
        </p:nvCxnSpPr>
        <p:spPr>
          <a:xfrm>
            <a:off x="5561595" y="169663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9C00101-DCCA-70E2-52D2-D2E53A73AB4F}"/>
              </a:ext>
            </a:extLst>
          </p:cNvPr>
          <p:cNvCxnSpPr>
            <a:cxnSpLocks/>
          </p:cNvCxnSpPr>
          <p:nvPr/>
        </p:nvCxnSpPr>
        <p:spPr>
          <a:xfrm>
            <a:off x="5895384" y="169663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42D54C9-D370-D1BF-B53C-1F14A6880DF3}"/>
              </a:ext>
            </a:extLst>
          </p:cNvPr>
          <p:cNvCxnSpPr>
            <a:cxnSpLocks/>
          </p:cNvCxnSpPr>
          <p:nvPr/>
        </p:nvCxnSpPr>
        <p:spPr>
          <a:xfrm>
            <a:off x="6809790"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90DFBDCF-153F-36FC-FC4F-8966702E8FFE}"/>
              </a:ext>
            </a:extLst>
          </p:cNvPr>
          <p:cNvCxnSpPr>
            <a:cxnSpLocks/>
          </p:cNvCxnSpPr>
          <p:nvPr/>
        </p:nvCxnSpPr>
        <p:spPr>
          <a:xfrm>
            <a:off x="6643102"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D1263F5-7F2F-CC98-2A74-F0CCD90631C1}"/>
              </a:ext>
            </a:extLst>
          </p:cNvPr>
          <p:cNvCxnSpPr>
            <a:cxnSpLocks/>
          </p:cNvCxnSpPr>
          <p:nvPr/>
        </p:nvCxnSpPr>
        <p:spPr>
          <a:xfrm>
            <a:off x="6967532"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E9BD1DE-CC17-B677-BC61-A3D77CCF0D48}"/>
              </a:ext>
            </a:extLst>
          </p:cNvPr>
          <p:cNvCxnSpPr>
            <a:cxnSpLocks/>
          </p:cNvCxnSpPr>
          <p:nvPr/>
        </p:nvCxnSpPr>
        <p:spPr>
          <a:xfrm>
            <a:off x="8390940"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16047A73-3EEC-82F9-F64D-E171DBB97884}"/>
              </a:ext>
            </a:extLst>
          </p:cNvPr>
          <p:cNvCxnSpPr>
            <a:cxnSpLocks/>
          </p:cNvCxnSpPr>
          <p:nvPr/>
        </p:nvCxnSpPr>
        <p:spPr>
          <a:xfrm>
            <a:off x="8548682"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2D9379A5-8ECA-CA9C-AA0B-646A3DEA35D5}"/>
              </a:ext>
            </a:extLst>
          </p:cNvPr>
          <p:cNvCxnSpPr>
            <a:cxnSpLocks/>
          </p:cNvCxnSpPr>
          <p:nvPr/>
        </p:nvCxnSpPr>
        <p:spPr>
          <a:xfrm>
            <a:off x="7141947" y="2236294"/>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2E04C9AD-F20A-A848-91C0-C3907ABAFA38}"/>
              </a:ext>
            </a:extLst>
          </p:cNvPr>
          <p:cNvCxnSpPr>
            <a:cxnSpLocks/>
          </p:cNvCxnSpPr>
          <p:nvPr/>
        </p:nvCxnSpPr>
        <p:spPr>
          <a:xfrm>
            <a:off x="6809789" y="33744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58BFAA8-B6BB-B75E-8BB5-CFBA3168CDDF}"/>
              </a:ext>
            </a:extLst>
          </p:cNvPr>
          <p:cNvCxnSpPr>
            <a:cxnSpLocks/>
          </p:cNvCxnSpPr>
          <p:nvPr/>
        </p:nvCxnSpPr>
        <p:spPr>
          <a:xfrm>
            <a:off x="6643101" y="33744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34C3293A-5AB9-5375-79FC-CAFB46719368}"/>
              </a:ext>
            </a:extLst>
          </p:cNvPr>
          <p:cNvCxnSpPr>
            <a:cxnSpLocks/>
          </p:cNvCxnSpPr>
          <p:nvPr/>
        </p:nvCxnSpPr>
        <p:spPr>
          <a:xfrm>
            <a:off x="6967531" y="33744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0580AF19-A4D0-D6A0-10EC-671E4915A378}"/>
              </a:ext>
            </a:extLst>
          </p:cNvPr>
          <p:cNvCxnSpPr>
            <a:cxnSpLocks/>
          </p:cNvCxnSpPr>
          <p:nvPr/>
        </p:nvCxnSpPr>
        <p:spPr>
          <a:xfrm>
            <a:off x="6809789" y="452378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36517213-F16B-7531-B343-8BBF07579CDB}"/>
              </a:ext>
            </a:extLst>
          </p:cNvPr>
          <p:cNvCxnSpPr>
            <a:cxnSpLocks/>
          </p:cNvCxnSpPr>
          <p:nvPr/>
        </p:nvCxnSpPr>
        <p:spPr>
          <a:xfrm>
            <a:off x="6643101" y="452378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63A627DD-8B62-D25A-CBBF-5DCDE3CDE954}"/>
              </a:ext>
            </a:extLst>
          </p:cNvPr>
          <p:cNvCxnSpPr>
            <a:cxnSpLocks/>
          </p:cNvCxnSpPr>
          <p:nvPr/>
        </p:nvCxnSpPr>
        <p:spPr>
          <a:xfrm>
            <a:off x="6967531" y="452378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8D52BAD3-7E53-14C5-A35F-5B8C04593667}"/>
              </a:ext>
            </a:extLst>
          </p:cNvPr>
          <p:cNvCxnSpPr>
            <a:cxnSpLocks/>
          </p:cNvCxnSpPr>
          <p:nvPr/>
        </p:nvCxnSpPr>
        <p:spPr>
          <a:xfrm>
            <a:off x="7141947" y="2358434"/>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443C8490-2568-C833-2EF1-4AE04A1E6427}"/>
              </a:ext>
            </a:extLst>
          </p:cNvPr>
          <p:cNvCxnSpPr>
            <a:cxnSpLocks/>
          </p:cNvCxnSpPr>
          <p:nvPr/>
        </p:nvCxnSpPr>
        <p:spPr>
          <a:xfrm>
            <a:off x="7142525" y="2475322"/>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1005B62D-A2E1-2387-B248-48523913D8A7}"/>
              </a:ext>
            </a:extLst>
          </p:cNvPr>
          <p:cNvCxnSpPr>
            <a:cxnSpLocks/>
          </p:cNvCxnSpPr>
          <p:nvPr/>
        </p:nvCxnSpPr>
        <p:spPr>
          <a:xfrm>
            <a:off x="8711185" y="2236294"/>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785FAF2-EDE9-E85E-7651-995D62414F52}"/>
              </a:ext>
            </a:extLst>
          </p:cNvPr>
          <p:cNvCxnSpPr>
            <a:cxnSpLocks/>
          </p:cNvCxnSpPr>
          <p:nvPr/>
        </p:nvCxnSpPr>
        <p:spPr>
          <a:xfrm>
            <a:off x="8711185" y="2358434"/>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B00DD846-B707-3649-1F1C-7607686D7508}"/>
              </a:ext>
            </a:extLst>
          </p:cNvPr>
          <p:cNvCxnSpPr>
            <a:cxnSpLocks/>
          </p:cNvCxnSpPr>
          <p:nvPr/>
        </p:nvCxnSpPr>
        <p:spPr>
          <a:xfrm>
            <a:off x="8711763" y="2475322"/>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1713B04C-CC4B-6B82-B1BC-8AF7FF4C6610}"/>
              </a:ext>
            </a:extLst>
          </p:cNvPr>
          <p:cNvCxnSpPr>
            <a:cxnSpLocks/>
          </p:cNvCxnSpPr>
          <p:nvPr/>
        </p:nvCxnSpPr>
        <p:spPr>
          <a:xfrm>
            <a:off x="10301860" y="2228610"/>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2C48D687-D826-2AF1-BDB0-E93C2FD43D9D}"/>
              </a:ext>
            </a:extLst>
          </p:cNvPr>
          <p:cNvCxnSpPr>
            <a:cxnSpLocks/>
          </p:cNvCxnSpPr>
          <p:nvPr/>
        </p:nvCxnSpPr>
        <p:spPr>
          <a:xfrm>
            <a:off x="10301860" y="2350750"/>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45F55DA4-CB60-8B77-4473-1820939765B7}"/>
              </a:ext>
            </a:extLst>
          </p:cNvPr>
          <p:cNvCxnSpPr>
            <a:cxnSpLocks/>
          </p:cNvCxnSpPr>
          <p:nvPr/>
        </p:nvCxnSpPr>
        <p:spPr>
          <a:xfrm>
            <a:off x="10302438" y="2467638"/>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59B521B2-2325-B1D0-79B3-00525AA40500}"/>
              </a:ext>
            </a:extLst>
          </p:cNvPr>
          <p:cNvCxnSpPr>
            <a:cxnSpLocks/>
          </p:cNvCxnSpPr>
          <p:nvPr/>
        </p:nvCxnSpPr>
        <p:spPr>
          <a:xfrm>
            <a:off x="10123482" y="2206034"/>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7411BBC3-F90C-1D84-6A8C-2DFA7C1AC69A}"/>
              </a:ext>
            </a:extLst>
          </p:cNvPr>
          <p:cNvCxnSpPr>
            <a:cxnSpLocks/>
          </p:cNvCxnSpPr>
          <p:nvPr/>
        </p:nvCxnSpPr>
        <p:spPr>
          <a:xfrm>
            <a:off x="11876660" y="2224910"/>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375A6A99-E5C4-F874-1A62-BF584D96CADF}"/>
              </a:ext>
            </a:extLst>
          </p:cNvPr>
          <p:cNvCxnSpPr>
            <a:cxnSpLocks/>
          </p:cNvCxnSpPr>
          <p:nvPr/>
        </p:nvCxnSpPr>
        <p:spPr>
          <a:xfrm>
            <a:off x="11876660" y="2347050"/>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B786181B-E5D1-ADF1-5AA5-B796385A544D}"/>
              </a:ext>
            </a:extLst>
          </p:cNvPr>
          <p:cNvCxnSpPr>
            <a:cxnSpLocks/>
          </p:cNvCxnSpPr>
          <p:nvPr/>
        </p:nvCxnSpPr>
        <p:spPr>
          <a:xfrm>
            <a:off x="11877238" y="2463938"/>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463BE39E-C86D-2A5A-6382-09EC9DC82839}"/>
              </a:ext>
            </a:extLst>
          </p:cNvPr>
          <p:cNvCxnSpPr>
            <a:cxnSpLocks/>
          </p:cNvCxnSpPr>
          <p:nvPr/>
        </p:nvCxnSpPr>
        <p:spPr>
          <a:xfrm>
            <a:off x="7141369" y="3412508"/>
            <a:ext cx="0" cy="899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4EB4607-5EF3-27FA-6184-30EB654001E5}"/>
              </a:ext>
            </a:extLst>
          </p:cNvPr>
          <p:cNvCxnSpPr>
            <a:cxnSpLocks/>
          </p:cNvCxnSpPr>
          <p:nvPr/>
        </p:nvCxnSpPr>
        <p:spPr>
          <a:xfrm>
            <a:off x="7134225" y="3518694"/>
            <a:ext cx="7144" cy="105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DB05BA07-DB71-0CB9-D7D5-7FA407ECA974}"/>
              </a:ext>
            </a:extLst>
          </p:cNvPr>
          <p:cNvCxnSpPr>
            <a:cxnSpLocks/>
          </p:cNvCxnSpPr>
          <p:nvPr/>
        </p:nvCxnSpPr>
        <p:spPr>
          <a:xfrm>
            <a:off x="11876660" y="3502478"/>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79ED694F-C6DB-ADF8-B920-1BB44584BDC1}"/>
              </a:ext>
            </a:extLst>
          </p:cNvPr>
          <p:cNvCxnSpPr>
            <a:cxnSpLocks/>
          </p:cNvCxnSpPr>
          <p:nvPr/>
        </p:nvCxnSpPr>
        <p:spPr>
          <a:xfrm>
            <a:off x="11876660" y="3624618"/>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A6DBAAA9-F517-0051-C3E0-819EBB4A094E}"/>
              </a:ext>
            </a:extLst>
          </p:cNvPr>
          <p:cNvCxnSpPr>
            <a:cxnSpLocks/>
          </p:cNvCxnSpPr>
          <p:nvPr/>
        </p:nvCxnSpPr>
        <p:spPr>
          <a:xfrm>
            <a:off x="7134225" y="4523784"/>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2A054FF8-9E1A-9D84-35E7-87787FB8CF8A}"/>
              </a:ext>
            </a:extLst>
          </p:cNvPr>
          <p:cNvCxnSpPr>
            <a:cxnSpLocks/>
          </p:cNvCxnSpPr>
          <p:nvPr/>
        </p:nvCxnSpPr>
        <p:spPr>
          <a:xfrm>
            <a:off x="11876660" y="4770482"/>
            <a:ext cx="0" cy="1107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66FE39FA-0539-593A-8CC6-96B733C5A2D4}"/>
              </a:ext>
            </a:extLst>
          </p:cNvPr>
          <p:cNvCxnSpPr>
            <a:cxnSpLocks/>
          </p:cNvCxnSpPr>
          <p:nvPr/>
        </p:nvCxnSpPr>
        <p:spPr>
          <a:xfrm>
            <a:off x="6809789"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64A1CD54-B00B-8F64-0DBB-FC6BEAEA50D5}"/>
              </a:ext>
            </a:extLst>
          </p:cNvPr>
          <p:cNvCxnSpPr>
            <a:cxnSpLocks/>
          </p:cNvCxnSpPr>
          <p:nvPr/>
        </p:nvCxnSpPr>
        <p:spPr>
          <a:xfrm>
            <a:off x="6643101"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5A994A2-8D42-636B-A657-C497F221C4DE}"/>
              </a:ext>
            </a:extLst>
          </p:cNvPr>
          <p:cNvCxnSpPr>
            <a:cxnSpLocks/>
          </p:cNvCxnSpPr>
          <p:nvPr/>
        </p:nvCxnSpPr>
        <p:spPr>
          <a:xfrm>
            <a:off x="6967531"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A21F448E-F58C-77E6-48D2-3950B7B13165}"/>
              </a:ext>
            </a:extLst>
          </p:cNvPr>
          <p:cNvCxnSpPr>
            <a:cxnSpLocks/>
          </p:cNvCxnSpPr>
          <p:nvPr/>
        </p:nvCxnSpPr>
        <p:spPr>
          <a:xfrm>
            <a:off x="8230309"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11ED725-CFC3-1BD5-B86D-4FD69FC4C0DB}"/>
              </a:ext>
            </a:extLst>
          </p:cNvPr>
          <p:cNvCxnSpPr>
            <a:cxnSpLocks/>
          </p:cNvCxnSpPr>
          <p:nvPr/>
        </p:nvCxnSpPr>
        <p:spPr>
          <a:xfrm>
            <a:off x="8388051"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8BD8AD22-7302-6C39-6983-F57D23BF9138}"/>
              </a:ext>
            </a:extLst>
          </p:cNvPr>
          <p:cNvCxnSpPr>
            <a:cxnSpLocks/>
          </p:cNvCxnSpPr>
          <p:nvPr/>
        </p:nvCxnSpPr>
        <p:spPr>
          <a:xfrm>
            <a:off x="9792989" y="5681072"/>
            <a:ext cx="11488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D9C074F-2616-8F16-216B-4C111096E1CF}"/>
              </a:ext>
            </a:extLst>
          </p:cNvPr>
          <p:cNvCxnSpPr>
            <a:cxnSpLocks/>
          </p:cNvCxnSpPr>
          <p:nvPr/>
        </p:nvCxnSpPr>
        <p:spPr>
          <a:xfrm>
            <a:off x="8388050" y="3613234"/>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E2E41A26-D0CA-7031-6226-9C6D873DB953}"/>
              </a:ext>
            </a:extLst>
          </p:cNvPr>
          <p:cNvCxnSpPr>
            <a:cxnSpLocks/>
          </p:cNvCxnSpPr>
          <p:nvPr/>
        </p:nvCxnSpPr>
        <p:spPr>
          <a:xfrm>
            <a:off x="8388050" y="4770482"/>
            <a:ext cx="114885"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05C48362-6307-C67F-5B1C-4D76BD06B68B}"/>
              </a:ext>
            </a:extLst>
          </p:cNvPr>
          <p:cNvCxnSpPr>
            <a:cxnSpLocks/>
          </p:cNvCxnSpPr>
          <p:nvPr/>
        </p:nvCxnSpPr>
        <p:spPr>
          <a:xfrm flipV="1">
            <a:off x="6572250" y="3355536"/>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535169FE-DFA7-E06F-F5F4-43C4324A3F4C}"/>
              </a:ext>
            </a:extLst>
          </p:cNvPr>
          <p:cNvCxnSpPr>
            <a:cxnSpLocks/>
          </p:cNvCxnSpPr>
          <p:nvPr/>
        </p:nvCxnSpPr>
        <p:spPr>
          <a:xfrm flipV="1">
            <a:off x="6572250" y="5662022"/>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07143306-83A2-771B-E8B8-5606B388E164}"/>
              </a:ext>
            </a:extLst>
          </p:cNvPr>
          <p:cNvCxnSpPr>
            <a:cxnSpLocks/>
          </p:cNvCxnSpPr>
          <p:nvPr/>
        </p:nvCxnSpPr>
        <p:spPr>
          <a:xfrm flipV="1">
            <a:off x="6572250" y="5792991"/>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BD357A5B-13BC-3AA0-859C-B9E686AD1556}"/>
              </a:ext>
            </a:extLst>
          </p:cNvPr>
          <p:cNvCxnSpPr>
            <a:cxnSpLocks/>
          </p:cNvCxnSpPr>
          <p:nvPr/>
        </p:nvCxnSpPr>
        <p:spPr>
          <a:xfrm flipV="1">
            <a:off x="6579394" y="5923959"/>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矢印コネクタ 100">
            <a:extLst>
              <a:ext uri="{FF2B5EF4-FFF2-40B4-BE49-F238E27FC236}">
                <a16:creationId xmlns:a16="http://schemas.microsoft.com/office/drawing/2014/main" id="{60DD6F1D-B95E-3D90-B336-104682DD9CF0}"/>
              </a:ext>
            </a:extLst>
          </p:cNvPr>
          <p:cNvCxnSpPr>
            <a:cxnSpLocks/>
          </p:cNvCxnSpPr>
          <p:nvPr/>
        </p:nvCxnSpPr>
        <p:spPr>
          <a:xfrm flipV="1">
            <a:off x="8134350" y="5662022"/>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F3F8C8AA-E273-81B5-8F32-3D98DE6EA1CE}"/>
              </a:ext>
            </a:extLst>
          </p:cNvPr>
          <p:cNvCxnSpPr>
            <a:cxnSpLocks/>
          </p:cNvCxnSpPr>
          <p:nvPr/>
        </p:nvCxnSpPr>
        <p:spPr>
          <a:xfrm flipV="1">
            <a:off x="8134350" y="5792991"/>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BD853057-9816-E221-A801-1BB97343AAA5}"/>
              </a:ext>
            </a:extLst>
          </p:cNvPr>
          <p:cNvCxnSpPr>
            <a:cxnSpLocks/>
          </p:cNvCxnSpPr>
          <p:nvPr/>
        </p:nvCxnSpPr>
        <p:spPr>
          <a:xfrm flipV="1">
            <a:off x="8141494" y="5923959"/>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15718D7E-7426-605B-965E-5F743C746E8D}"/>
              </a:ext>
            </a:extLst>
          </p:cNvPr>
          <p:cNvCxnSpPr>
            <a:cxnSpLocks/>
          </p:cNvCxnSpPr>
          <p:nvPr/>
        </p:nvCxnSpPr>
        <p:spPr>
          <a:xfrm flipV="1">
            <a:off x="9705975" y="5662021"/>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2FF294EA-51F9-4C94-2117-F6E521CE0528}"/>
              </a:ext>
            </a:extLst>
          </p:cNvPr>
          <p:cNvCxnSpPr>
            <a:cxnSpLocks/>
          </p:cNvCxnSpPr>
          <p:nvPr/>
        </p:nvCxnSpPr>
        <p:spPr>
          <a:xfrm flipV="1">
            <a:off x="9705975" y="5792990"/>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FCA65DA6-508F-81F1-8DA6-3E40CCC23733}"/>
              </a:ext>
            </a:extLst>
          </p:cNvPr>
          <p:cNvCxnSpPr>
            <a:cxnSpLocks/>
          </p:cNvCxnSpPr>
          <p:nvPr/>
        </p:nvCxnSpPr>
        <p:spPr>
          <a:xfrm flipV="1">
            <a:off x="9713119" y="5923958"/>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F9ABF1E-8A9B-61C6-9ECE-972A61BD7BC9}"/>
              </a:ext>
            </a:extLst>
          </p:cNvPr>
          <p:cNvCxnSpPr>
            <a:cxnSpLocks/>
          </p:cNvCxnSpPr>
          <p:nvPr/>
        </p:nvCxnSpPr>
        <p:spPr>
          <a:xfrm flipV="1">
            <a:off x="11288701" y="5662021"/>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9DECCA3F-639F-A2E8-02B0-51A1ED03BC72}"/>
              </a:ext>
            </a:extLst>
          </p:cNvPr>
          <p:cNvCxnSpPr>
            <a:cxnSpLocks/>
          </p:cNvCxnSpPr>
          <p:nvPr/>
        </p:nvCxnSpPr>
        <p:spPr>
          <a:xfrm flipV="1">
            <a:off x="11288701" y="5792990"/>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CF954285-DA76-19E9-E59E-69FD3F666D3B}"/>
              </a:ext>
            </a:extLst>
          </p:cNvPr>
          <p:cNvCxnSpPr>
            <a:cxnSpLocks/>
          </p:cNvCxnSpPr>
          <p:nvPr/>
        </p:nvCxnSpPr>
        <p:spPr>
          <a:xfrm flipV="1">
            <a:off x="11295845" y="5923958"/>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58F67154-93DA-9A3D-9669-84B8F86D9C87}"/>
              </a:ext>
            </a:extLst>
          </p:cNvPr>
          <p:cNvCxnSpPr>
            <a:cxnSpLocks/>
          </p:cNvCxnSpPr>
          <p:nvPr/>
        </p:nvCxnSpPr>
        <p:spPr>
          <a:xfrm flipV="1">
            <a:off x="6565106" y="4505356"/>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875918F9-47D3-F3EE-CA51-3DC279CF0774}"/>
              </a:ext>
            </a:extLst>
          </p:cNvPr>
          <p:cNvCxnSpPr>
            <a:cxnSpLocks/>
          </p:cNvCxnSpPr>
          <p:nvPr/>
        </p:nvCxnSpPr>
        <p:spPr>
          <a:xfrm flipV="1">
            <a:off x="6565106" y="4636325"/>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C4589C12-DC99-0D08-98CC-EF8EB2DFA6B2}"/>
              </a:ext>
            </a:extLst>
          </p:cNvPr>
          <p:cNvCxnSpPr>
            <a:cxnSpLocks/>
          </p:cNvCxnSpPr>
          <p:nvPr/>
        </p:nvCxnSpPr>
        <p:spPr>
          <a:xfrm flipV="1">
            <a:off x="11288701" y="4619301"/>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E1713456-A2DA-3915-D0B6-C9D80A93CAE0}"/>
              </a:ext>
            </a:extLst>
          </p:cNvPr>
          <p:cNvCxnSpPr>
            <a:cxnSpLocks/>
          </p:cNvCxnSpPr>
          <p:nvPr/>
        </p:nvCxnSpPr>
        <p:spPr>
          <a:xfrm flipV="1">
            <a:off x="11288701" y="4750270"/>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B96F2C23-A3BC-F5CE-F8CB-F4006FCCA8E0}"/>
              </a:ext>
            </a:extLst>
          </p:cNvPr>
          <p:cNvCxnSpPr>
            <a:cxnSpLocks/>
          </p:cNvCxnSpPr>
          <p:nvPr/>
        </p:nvCxnSpPr>
        <p:spPr>
          <a:xfrm flipV="1">
            <a:off x="10123482" y="4636325"/>
            <a:ext cx="0" cy="113945"/>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2A211BE0-4751-DCF7-946D-E91D98DBDC60}"/>
              </a:ext>
            </a:extLst>
          </p:cNvPr>
          <p:cNvCxnSpPr>
            <a:cxnSpLocks/>
          </p:cNvCxnSpPr>
          <p:nvPr/>
        </p:nvCxnSpPr>
        <p:spPr>
          <a:xfrm flipV="1">
            <a:off x="8556608" y="4633521"/>
            <a:ext cx="0" cy="113945"/>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81E52701-D0D7-99EB-F399-FD2EF095883D}"/>
              </a:ext>
            </a:extLst>
          </p:cNvPr>
          <p:cNvCxnSpPr>
            <a:cxnSpLocks/>
          </p:cNvCxnSpPr>
          <p:nvPr/>
        </p:nvCxnSpPr>
        <p:spPr>
          <a:xfrm>
            <a:off x="9868681" y="3516850"/>
            <a:ext cx="0" cy="105924"/>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id="{99B486C7-8DDE-A18D-95AF-352DB5236772}"/>
              </a:ext>
            </a:extLst>
          </p:cNvPr>
          <p:cNvCxnSpPr>
            <a:cxnSpLocks/>
          </p:cNvCxnSpPr>
          <p:nvPr/>
        </p:nvCxnSpPr>
        <p:spPr>
          <a:xfrm>
            <a:off x="8287751" y="3516850"/>
            <a:ext cx="0" cy="105924"/>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EA0BB8A6-DBC8-B7B9-53B7-8AACB18A505A}"/>
              </a:ext>
            </a:extLst>
          </p:cNvPr>
          <p:cNvCxnSpPr>
            <a:cxnSpLocks/>
          </p:cNvCxnSpPr>
          <p:nvPr/>
        </p:nvCxnSpPr>
        <p:spPr>
          <a:xfrm flipH="1">
            <a:off x="9783750"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3D502D16-77E0-DC95-E0ED-ABD834077A56}"/>
              </a:ext>
            </a:extLst>
          </p:cNvPr>
          <p:cNvCxnSpPr>
            <a:cxnSpLocks/>
          </p:cNvCxnSpPr>
          <p:nvPr/>
        </p:nvCxnSpPr>
        <p:spPr>
          <a:xfrm flipH="1">
            <a:off x="9938531"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319FF96-96AD-50FE-F858-ECF199E11E19}"/>
              </a:ext>
            </a:extLst>
          </p:cNvPr>
          <p:cNvCxnSpPr>
            <a:cxnSpLocks/>
          </p:cNvCxnSpPr>
          <p:nvPr/>
        </p:nvCxnSpPr>
        <p:spPr>
          <a:xfrm flipH="1">
            <a:off x="11369662"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523E0093-5C87-78D8-42F3-63261092205A}"/>
              </a:ext>
            </a:extLst>
          </p:cNvPr>
          <p:cNvCxnSpPr>
            <a:cxnSpLocks/>
          </p:cNvCxnSpPr>
          <p:nvPr/>
        </p:nvCxnSpPr>
        <p:spPr>
          <a:xfrm flipH="1">
            <a:off x="11524443"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32E468BC-F708-D96E-5F22-BF7C98EC5E22}"/>
              </a:ext>
            </a:extLst>
          </p:cNvPr>
          <p:cNvCxnSpPr>
            <a:cxnSpLocks/>
          </p:cNvCxnSpPr>
          <p:nvPr/>
        </p:nvCxnSpPr>
        <p:spPr>
          <a:xfrm flipH="1">
            <a:off x="11671539"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9CA73B98-701D-18B2-6D23-166B0709A4C6}"/>
              </a:ext>
            </a:extLst>
          </p:cNvPr>
          <p:cNvCxnSpPr>
            <a:cxnSpLocks/>
          </p:cNvCxnSpPr>
          <p:nvPr/>
        </p:nvCxnSpPr>
        <p:spPr>
          <a:xfrm flipH="1">
            <a:off x="8211453" y="6037903"/>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699102A8-FDB9-0C39-7A30-8749EB0BBC95}"/>
              </a:ext>
            </a:extLst>
          </p:cNvPr>
          <p:cNvCxnSpPr>
            <a:cxnSpLocks/>
          </p:cNvCxnSpPr>
          <p:nvPr/>
        </p:nvCxnSpPr>
        <p:spPr>
          <a:xfrm flipH="1">
            <a:off x="11369662" y="4881238"/>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矢印コネクタ 144">
            <a:extLst>
              <a:ext uri="{FF2B5EF4-FFF2-40B4-BE49-F238E27FC236}">
                <a16:creationId xmlns:a16="http://schemas.microsoft.com/office/drawing/2014/main" id="{201F7256-419C-7A2B-8409-754B9754B3CE}"/>
              </a:ext>
            </a:extLst>
          </p:cNvPr>
          <p:cNvCxnSpPr>
            <a:cxnSpLocks/>
          </p:cNvCxnSpPr>
          <p:nvPr/>
        </p:nvCxnSpPr>
        <p:spPr>
          <a:xfrm flipH="1">
            <a:off x="11524443" y="4881238"/>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45">
            <a:extLst>
              <a:ext uri="{FF2B5EF4-FFF2-40B4-BE49-F238E27FC236}">
                <a16:creationId xmlns:a16="http://schemas.microsoft.com/office/drawing/2014/main" id="{19579033-5F7D-74C5-723E-B426E12DF638}"/>
              </a:ext>
            </a:extLst>
          </p:cNvPr>
          <p:cNvCxnSpPr>
            <a:cxnSpLocks/>
          </p:cNvCxnSpPr>
          <p:nvPr/>
        </p:nvCxnSpPr>
        <p:spPr>
          <a:xfrm flipH="1">
            <a:off x="11671539" y="4881238"/>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38E4ABB8-F0F7-CC27-F3B0-971E07195DE2}"/>
              </a:ext>
            </a:extLst>
          </p:cNvPr>
          <p:cNvCxnSpPr>
            <a:cxnSpLocks/>
          </p:cNvCxnSpPr>
          <p:nvPr/>
        </p:nvCxnSpPr>
        <p:spPr>
          <a:xfrm flipH="1">
            <a:off x="11369662" y="3733462"/>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C690B3C9-5303-A942-EC49-3106964250B9}"/>
              </a:ext>
            </a:extLst>
          </p:cNvPr>
          <p:cNvCxnSpPr>
            <a:cxnSpLocks/>
          </p:cNvCxnSpPr>
          <p:nvPr/>
        </p:nvCxnSpPr>
        <p:spPr>
          <a:xfrm flipH="1">
            <a:off x="11524443" y="3733462"/>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9A9E29BA-A321-0EFD-8BCA-1CF132162706}"/>
              </a:ext>
            </a:extLst>
          </p:cNvPr>
          <p:cNvCxnSpPr>
            <a:cxnSpLocks/>
          </p:cNvCxnSpPr>
          <p:nvPr/>
        </p:nvCxnSpPr>
        <p:spPr>
          <a:xfrm flipH="1">
            <a:off x="11671539" y="3733462"/>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BC6AB562-F0FB-234E-AD80-EBB2FDE939B6}"/>
              </a:ext>
            </a:extLst>
          </p:cNvPr>
          <p:cNvCxnSpPr>
            <a:cxnSpLocks/>
          </p:cNvCxnSpPr>
          <p:nvPr/>
        </p:nvCxnSpPr>
        <p:spPr>
          <a:xfrm flipH="1">
            <a:off x="11369662" y="2574356"/>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5B374FE6-0A82-5F49-0DD5-AE634A35804A}"/>
              </a:ext>
            </a:extLst>
          </p:cNvPr>
          <p:cNvCxnSpPr>
            <a:cxnSpLocks/>
          </p:cNvCxnSpPr>
          <p:nvPr/>
        </p:nvCxnSpPr>
        <p:spPr>
          <a:xfrm flipH="1">
            <a:off x="11524443" y="2574356"/>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131251ED-D6F4-2095-02BB-45EA206DA228}"/>
              </a:ext>
            </a:extLst>
          </p:cNvPr>
          <p:cNvCxnSpPr>
            <a:cxnSpLocks/>
          </p:cNvCxnSpPr>
          <p:nvPr/>
        </p:nvCxnSpPr>
        <p:spPr>
          <a:xfrm flipH="1">
            <a:off x="11671539" y="2574356"/>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43F9DDBC-6B63-14FC-7304-11DF7D55FB8E}"/>
              </a:ext>
            </a:extLst>
          </p:cNvPr>
          <p:cNvCxnSpPr>
            <a:cxnSpLocks/>
          </p:cNvCxnSpPr>
          <p:nvPr/>
        </p:nvCxnSpPr>
        <p:spPr>
          <a:xfrm flipH="1">
            <a:off x="9938531" y="2575984"/>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B70DBA55-DDA6-03E0-2F17-3CF22CBA5E31}"/>
              </a:ext>
            </a:extLst>
          </p:cNvPr>
          <p:cNvCxnSpPr>
            <a:cxnSpLocks/>
          </p:cNvCxnSpPr>
          <p:nvPr/>
        </p:nvCxnSpPr>
        <p:spPr>
          <a:xfrm flipH="1">
            <a:off x="10085627" y="2575984"/>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矢印コネクタ 157">
            <a:extLst>
              <a:ext uri="{FF2B5EF4-FFF2-40B4-BE49-F238E27FC236}">
                <a16:creationId xmlns:a16="http://schemas.microsoft.com/office/drawing/2014/main" id="{1F1F72FD-7801-BA53-005E-6DCBE6F67613}"/>
              </a:ext>
            </a:extLst>
          </p:cNvPr>
          <p:cNvCxnSpPr>
            <a:cxnSpLocks/>
          </p:cNvCxnSpPr>
          <p:nvPr/>
        </p:nvCxnSpPr>
        <p:spPr>
          <a:xfrm flipH="1">
            <a:off x="8515054" y="2574356"/>
            <a:ext cx="124124"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矢印コネクタ 158">
            <a:extLst>
              <a:ext uri="{FF2B5EF4-FFF2-40B4-BE49-F238E27FC236}">
                <a16:creationId xmlns:a16="http://schemas.microsoft.com/office/drawing/2014/main" id="{E1A05854-ECF9-953A-4DF0-244CC1CE2577}"/>
              </a:ext>
            </a:extLst>
          </p:cNvPr>
          <p:cNvCxnSpPr>
            <a:cxnSpLocks/>
          </p:cNvCxnSpPr>
          <p:nvPr/>
        </p:nvCxnSpPr>
        <p:spPr>
          <a:xfrm flipV="1">
            <a:off x="11292658" y="3602292"/>
            <a:ext cx="0" cy="1139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線矢印コネクタ 159">
            <a:extLst>
              <a:ext uri="{FF2B5EF4-FFF2-40B4-BE49-F238E27FC236}">
                <a16:creationId xmlns:a16="http://schemas.microsoft.com/office/drawing/2014/main" id="{6A21EEE6-1001-C6A2-7164-FC400CE84AC5}"/>
              </a:ext>
            </a:extLst>
          </p:cNvPr>
          <p:cNvCxnSpPr>
            <a:cxnSpLocks/>
          </p:cNvCxnSpPr>
          <p:nvPr/>
        </p:nvCxnSpPr>
        <p:spPr>
          <a:xfrm flipH="1">
            <a:off x="9938531" y="3487512"/>
            <a:ext cx="124124"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矢印コネクタ 160">
            <a:extLst>
              <a:ext uri="{FF2B5EF4-FFF2-40B4-BE49-F238E27FC236}">
                <a16:creationId xmlns:a16="http://schemas.microsoft.com/office/drawing/2014/main" id="{2FB21D47-C504-031C-69AD-D27D087A22A0}"/>
              </a:ext>
            </a:extLst>
          </p:cNvPr>
          <p:cNvCxnSpPr>
            <a:cxnSpLocks/>
          </p:cNvCxnSpPr>
          <p:nvPr/>
        </p:nvCxnSpPr>
        <p:spPr>
          <a:xfrm flipH="1">
            <a:off x="9935492" y="4633521"/>
            <a:ext cx="124124" cy="0"/>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矢印コネクタ 161">
            <a:extLst>
              <a:ext uri="{FF2B5EF4-FFF2-40B4-BE49-F238E27FC236}">
                <a16:creationId xmlns:a16="http://schemas.microsoft.com/office/drawing/2014/main" id="{039315ED-3A42-227C-02DB-65B2771343FE}"/>
              </a:ext>
            </a:extLst>
          </p:cNvPr>
          <p:cNvCxnSpPr>
            <a:cxnSpLocks/>
          </p:cNvCxnSpPr>
          <p:nvPr/>
        </p:nvCxnSpPr>
        <p:spPr>
          <a:xfrm>
            <a:off x="5140541" y="1357486"/>
            <a:ext cx="0" cy="110756"/>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5F6FF771-403F-0873-14B7-B24E2306E23C}"/>
              </a:ext>
            </a:extLst>
          </p:cNvPr>
          <p:cNvCxnSpPr>
            <a:cxnSpLocks/>
          </p:cNvCxnSpPr>
          <p:nvPr/>
        </p:nvCxnSpPr>
        <p:spPr>
          <a:xfrm>
            <a:off x="5140541" y="1479626"/>
            <a:ext cx="0" cy="110756"/>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矢印コネクタ 163">
            <a:extLst>
              <a:ext uri="{FF2B5EF4-FFF2-40B4-BE49-F238E27FC236}">
                <a16:creationId xmlns:a16="http://schemas.microsoft.com/office/drawing/2014/main" id="{136DD4A5-EFAC-336F-6E19-F85B6B1B1A97}"/>
              </a:ext>
            </a:extLst>
          </p:cNvPr>
          <p:cNvCxnSpPr>
            <a:cxnSpLocks/>
          </p:cNvCxnSpPr>
          <p:nvPr/>
        </p:nvCxnSpPr>
        <p:spPr>
          <a:xfrm>
            <a:off x="5141119" y="1596514"/>
            <a:ext cx="0" cy="110756"/>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980A2396-420C-5A9B-AFC6-3D20708607C8}"/>
              </a:ext>
            </a:extLst>
          </p:cNvPr>
          <p:cNvCxnSpPr>
            <a:cxnSpLocks/>
          </p:cNvCxnSpPr>
          <p:nvPr/>
        </p:nvCxnSpPr>
        <p:spPr>
          <a:xfrm>
            <a:off x="5140541" y="1243224"/>
            <a:ext cx="0" cy="110756"/>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矢印コネクタ 165">
            <a:extLst>
              <a:ext uri="{FF2B5EF4-FFF2-40B4-BE49-F238E27FC236}">
                <a16:creationId xmlns:a16="http://schemas.microsoft.com/office/drawing/2014/main" id="{6BD9F76D-C9CC-D5F7-E905-06653894CE21}"/>
              </a:ext>
            </a:extLst>
          </p:cNvPr>
          <p:cNvCxnSpPr>
            <a:cxnSpLocks/>
          </p:cNvCxnSpPr>
          <p:nvPr/>
        </p:nvCxnSpPr>
        <p:spPr>
          <a:xfrm>
            <a:off x="5140541" y="1132468"/>
            <a:ext cx="0" cy="110756"/>
          </a:xfrm>
          <a:prstGeom prst="straightConnector1">
            <a:avLst/>
          </a:prstGeom>
          <a:ln w="28575">
            <a:solidFill>
              <a:srgbClr val="1648E8"/>
            </a:solidFill>
            <a:tailEnd type="triangle"/>
          </a:ln>
        </p:spPr>
        <p:style>
          <a:lnRef idx="1">
            <a:schemeClr val="accent1"/>
          </a:lnRef>
          <a:fillRef idx="0">
            <a:schemeClr val="accent1"/>
          </a:fillRef>
          <a:effectRef idx="0">
            <a:schemeClr val="accent1"/>
          </a:effectRef>
          <a:fontRef idx="minor">
            <a:schemeClr val="tx1"/>
          </a:fontRef>
        </p:style>
      </p:cxnSp>
      <p:sp>
        <p:nvSpPr>
          <p:cNvPr id="5" name="楕円 4">
            <a:extLst>
              <a:ext uri="{FF2B5EF4-FFF2-40B4-BE49-F238E27FC236}">
                <a16:creationId xmlns:a16="http://schemas.microsoft.com/office/drawing/2014/main" id="{B541B6E4-DF2D-4378-A63E-7BCAF4AAFEE1}"/>
              </a:ext>
            </a:extLst>
          </p:cNvPr>
          <p:cNvSpPr/>
          <p:nvPr/>
        </p:nvSpPr>
        <p:spPr>
          <a:xfrm>
            <a:off x="6115526" y="992912"/>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9AAE3ABC-1712-B451-F897-3DA8F4A1025D}"/>
              </a:ext>
            </a:extLst>
          </p:cNvPr>
          <p:cNvSpPr/>
          <p:nvPr/>
        </p:nvSpPr>
        <p:spPr>
          <a:xfrm>
            <a:off x="301625" y="3714210"/>
            <a:ext cx="361950" cy="32385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FA80866-F079-0D2A-0059-B2C79BFD9625}"/>
              </a:ext>
            </a:extLst>
          </p:cNvPr>
          <p:cNvSpPr txBox="1"/>
          <p:nvPr/>
        </p:nvSpPr>
        <p:spPr>
          <a:xfrm>
            <a:off x="661986" y="3659264"/>
            <a:ext cx="6096000" cy="830997"/>
          </a:xfrm>
          <a:prstGeom prst="rect">
            <a:avLst/>
          </a:prstGeom>
          <a:noFill/>
        </p:spPr>
        <p:txBody>
          <a:bodyPr wrap="square">
            <a:spAutoFit/>
          </a:bodyPr>
          <a:lstStyle/>
          <a:p>
            <a:pPr marL="0" indent="0">
              <a:buNone/>
            </a:pPr>
            <a:r>
              <a:rPr kumimoji="1" lang="ja-JP" altLang="en-US" sz="2400" b="1" dirty="0">
                <a:latin typeface="Meiryo UI" panose="020B0604030504040204" pitchFamily="50" charset="-128"/>
                <a:ea typeface="Meiryo UI" panose="020B0604030504040204" pitchFamily="50" charset="-128"/>
              </a:rPr>
              <a:t>最適なエキスパート行動の置換</a:t>
            </a:r>
            <a:endParaRPr kumimoji="1" lang="en-US" altLang="ja-JP" sz="2400" b="1" dirty="0">
              <a:latin typeface="Meiryo UI" panose="020B0604030504040204" pitchFamily="50" charset="-128"/>
              <a:ea typeface="Meiryo UI" panose="020B0604030504040204" pitchFamily="50" charset="-128"/>
            </a:endParaRPr>
          </a:p>
          <a:p>
            <a:pPr marL="0" indent="0">
              <a:buNone/>
            </a:pPr>
            <a:r>
              <a:rPr lang="ja-JP" altLang="en-US" sz="2400" b="1" dirty="0">
                <a:latin typeface="Meiryo UI" panose="020B0604030504040204" pitchFamily="50" charset="-128"/>
                <a:ea typeface="Meiryo UI" panose="020B0604030504040204" pitchFamily="50" charset="-128"/>
              </a:rPr>
              <a:t>が</a:t>
            </a:r>
            <a:r>
              <a:rPr kumimoji="1" lang="ja-JP" altLang="en-US" sz="2400" b="1" dirty="0">
                <a:latin typeface="Meiryo UI" panose="020B0604030504040204" pitchFamily="50" charset="-128"/>
                <a:ea typeface="Meiryo UI" panose="020B0604030504040204" pitchFamily="50" charset="-128"/>
              </a:rPr>
              <a:t>可能</a:t>
            </a:r>
            <a:endParaRPr kumimoji="1" lang="en-US" altLang="ja-JP" sz="2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837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CA20E847-37F2-1F90-FB5A-83DAFEB10226}"/>
              </a:ext>
            </a:extLst>
          </p:cNvPr>
          <p:cNvSpPr txBox="1"/>
          <p:nvPr/>
        </p:nvSpPr>
        <p:spPr>
          <a:xfrm>
            <a:off x="4761746" y="852005"/>
            <a:ext cx="6351072" cy="461665"/>
          </a:xfrm>
          <a:prstGeom prst="rect">
            <a:avLst/>
          </a:prstGeom>
          <a:solidFill>
            <a:schemeClr val="bg1"/>
          </a:solidFill>
        </p:spPr>
        <p:txBody>
          <a:bodyPr wrap="square" rtlCol="0">
            <a:spAutoFit/>
          </a:bodyPr>
          <a:lstStyle/>
          <a:p>
            <a:endParaRPr kumimoji="1" lang="en-US" altLang="ja-JP" sz="2400" dirty="0"/>
          </a:p>
        </p:txBody>
      </p:sp>
      <p:grpSp>
        <p:nvGrpSpPr>
          <p:cNvPr id="16" name="グループ化 15">
            <a:extLst>
              <a:ext uri="{FF2B5EF4-FFF2-40B4-BE49-F238E27FC236}">
                <a16:creationId xmlns:a16="http://schemas.microsoft.com/office/drawing/2014/main" id="{7D836BF5-A6F7-562D-F773-934EC9959334}"/>
              </a:ext>
            </a:extLst>
          </p:cNvPr>
          <p:cNvGrpSpPr/>
          <p:nvPr/>
        </p:nvGrpSpPr>
        <p:grpSpPr>
          <a:xfrm>
            <a:off x="4933870" y="802777"/>
            <a:ext cx="1387398" cy="1095345"/>
            <a:chOff x="4933870" y="802777"/>
            <a:chExt cx="1387398" cy="1095345"/>
          </a:xfrm>
        </p:grpSpPr>
        <p:pic>
          <p:nvPicPr>
            <p:cNvPr id="40" name="図 39" descr="カレンダー&#10;&#10;自動的に生成された説明">
              <a:extLst>
                <a:ext uri="{FF2B5EF4-FFF2-40B4-BE49-F238E27FC236}">
                  <a16:creationId xmlns:a16="http://schemas.microsoft.com/office/drawing/2014/main" id="{CEC86C10-139A-3AFE-CD07-8A4B2BA70CDE}"/>
                </a:ext>
              </a:extLst>
            </p:cNvPr>
            <p:cNvPicPr>
              <a:picLocks noChangeAspect="1"/>
            </p:cNvPicPr>
            <p:nvPr/>
          </p:nvPicPr>
          <p:blipFill rotWithShape="1">
            <a:blip r:embed="rId3"/>
            <a:srcRect t="80929" r="78743"/>
            <a:stretch/>
          </p:blipFill>
          <p:spPr>
            <a:xfrm>
              <a:off x="4933870" y="802777"/>
              <a:ext cx="1297541" cy="1095345"/>
            </a:xfrm>
            <a:prstGeom prst="rect">
              <a:avLst/>
            </a:prstGeom>
          </p:spPr>
        </p:pic>
        <p:sp>
          <p:nvSpPr>
            <p:cNvPr id="35" name="楕円 34">
              <a:extLst>
                <a:ext uri="{FF2B5EF4-FFF2-40B4-BE49-F238E27FC236}">
                  <a16:creationId xmlns:a16="http://schemas.microsoft.com/office/drawing/2014/main" id="{4FC92434-7166-9056-1271-5E875A4F8BB8}"/>
                </a:ext>
              </a:extLst>
            </p:cNvPr>
            <p:cNvSpPr/>
            <p:nvPr/>
          </p:nvSpPr>
          <p:spPr>
            <a:xfrm>
              <a:off x="6106448" y="961612"/>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5CC3CE58-63DB-DCB7-7DD1-EB829ECA2877}"/>
              </a:ext>
            </a:extLst>
          </p:cNvPr>
          <p:cNvGrpSpPr/>
          <p:nvPr/>
        </p:nvGrpSpPr>
        <p:grpSpPr>
          <a:xfrm>
            <a:off x="6095119" y="1879070"/>
            <a:ext cx="6096881" cy="4622992"/>
            <a:chOff x="5409591" y="476250"/>
            <a:chExt cx="6782409" cy="5078531"/>
          </a:xfrm>
        </p:grpSpPr>
        <p:pic>
          <p:nvPicPr>
            <p:cNvPr id="64" name="図 63" descr="カレンダー&#10;&#10;自動的に生成された説明">
              <a:extLst>
                <a:ext uri="{FF2B5EF4-FFF2-40B4-BE49-F238E27FC236}">
                  <a16:creationId xmlns:a16="http://schemas.microsoft.com/office/drawing/2014/main" id="{FF801189-BEAD-552D-1E34-5CAF0C234E95}"/>
                </a:ext>
              </a:extLst>
            </p:cNvPr>
            <p:cNvPicPr>
              <a:picLocks noChangeAspect="1"/>
            </p:cNvPicPr>
            <p:nvPr/>
          </p:nvPicPr>
          <p:blipFill rotWithShape="1">
            <a:blip r:embed="rId3"/>
            <a:srcRect b="20421"/>
            <a:stretch/>
          </p:blipFill>
          <p:spPr>
            <a:xfrm>
              <a:off x="5409591" y="476250"/>
              <a:ext cx="6782409" cy="5078531"/>
            </a:xfrm>
            <a:prstGeom prst="rect">
              <a:avLst/>
            </a:prstGeom>
          </p:spPr>
        </p:pic>
        <p:sp>
          <p:nvSpPr>
            <p:cNvPr id="22" name="楕円 21">
              <a:extLst>
                <a:ext uri="{FF2B5EF4-FFF2-40B4-BE49-F238E27FC236}">
                  <a16:creationId xmlns:a16="http://schemas.microsoft.com/office/drawing/2014/main" id="{D5658C2B-240B-3344-20AE-EAE8A31F82EF}"/>
                </a:ext>
              </a:extLst>
            </p:cNvPr>
            <p:cNvSpPr/>
            <p:nvPr/>
          </p:nvSpPr>
          <p:spPr>
            <a:xfrm>
              <a:off x="11935936" y="4470496"/>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82E8F04-AA9D-78B0-AE6A-AA6FFDA96A2C}"/>
                </a:ext>
              </a:extLst>
            </p:cNvPr>
            <p:cNvSpPr/>
            <p:nvPr/>
          </p:nvSpPr>
          <p:spPr>
            <a:xfrm>
              <a:off x="11935936" y="3178974"/>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C56ABE8C-E1E4-4AAD-A0B6-3530ED8F4311}"/>
                </a:ext>
              </a:extLst>
            </p:cNvPr>
            <p:cNvSpPr/>
            <p:nvPr/>
          </p:nvSpPr>
          <p:spPr>
            <a:xfrm>
              <a:off x="11929555" y="1906859"/>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C09F2FA8-C38B-F4F0-38C5-49869A8F217B}"/>
                </a:ext>
              </a:extLst>
            </p:cNvPr>
            <p:cNvSpPr/>
            <p:nvPr/>
          </p:nvSpPr>
          <p:spPr>
            <a:xfrm>
              <a:off x="11929555" y="615337"/>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E9F4D3E-3511-2443-5117-DE21C8132EAF}"/>
                </a:ext>
              </a:extLst>
            </p:cNvPr>
            <p:cNvSpPr/>
            <p:nvPr/>
          </p:nvSpPr>
          <p:spPr>
            <a:xfrm>
              <a:off x="10248900" y="4470496"/>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FD7D7BB-8EEE-F0F1-6427-9657E18EE88B}"/>
                </a:ext>
              </a:extLst>
            </p:cNvPr>
            <p:cNvSpPr/>
            <p:nvPr/>
          </p:nvSpPr>
          <p:spPr>
            <a:xfrm>
              <a:off x="8515176" y="4470496"/>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29AF1C8B-8620-2D58-AAF3-879E792D68BB}"/>
                </a:ext>
              </a:extLst>
            </p:cNvPr>
            <p:cNvSpPr/>
            <p:nvPr/>
          </p:nvSpPr>
          <p:spPr>
            <a:xfrm>
              <a:off x="10294429" y="553282"/>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FBB36F71-04A0-3E6F-33E0-D73E6BD754CA}"/>
                </a:ext>
              </a:extLst>
            </p:cNvPr>
            <p:cNvSpPr/>
            <p:nvPr/>
          </p:nvSpPr>
          <p:spPr>
            <a:xfrm>
              <a:off x="8512897" y="571281"/>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C891F7B1-9299-1D5C-BA35-DE5FBFCDC17F}"/>
                </a:ext>
              </a:extLst>
            </p:cNvPr>
            <p:cNvSpPr/>
            <p:nvPr/>
          </p:nvSpPr>
          <p:spPr>
            <a:xfrm>
              <a:off x="6731365" y="4510797"/>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FDB523AF-B2C5-442A-3E85-96DC0AFCB5D1}"/>
                </a:ext>
              </a:extLst>
            </p:cNvPr>
            <p:cNvSpPr/>
            <p:nvPr/>
          </p:nvSpPr>
          <p:spPr>
            <a:xfrm>
              <a:off x="6731365" y="3219275"/>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6A70DEBC-6948-251A-AC17-AC4AF0F54661}"/>
                </a:ext>
              </a:extLst>
            </p:cNvPr>
            <p:cNvSpPr/>
            <p:nvPr/>
          </p:nvSpPr>
          <p:spPr>
            <a:xfrm>
              <a:off x="6724984" y="1947160"/>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0D2908A-1158-9C9F-6530-DB5504E43B65}"/>
                </a:ext>
              </a:extLst>
            </p:cNvPr>
            <p:cNvSpPr/>
            <p:nvPr/>
          </p:nvSpPr>
          <p:spPr>
            <a:xfrm>
              <a:off x="6724984" y="655638"/>
              <a:ext cx="214820" cy="206788"/>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22E766B-4F3C-B4AD-A3FB-D3B36169F042}"/>
                </a:ext>
              </a:extLst>
            </p:cNvPr>
            <p:cNvSpPr/>
            <p:nvPr/>
          </p:nvSpPr>
          <p:spPr>
            <a:xfrm>
              <a:off x="8512897" y="3198617"/>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AC94E057-B19F-C784-83FB-16C903AF2717}"/>
                </a:ext>
              </a:extLst>
            </p:cNvPr>
            <p:cNvSpPr/>
            <p:nvPr/>
          </p:nvSpPr>
          <p:spPr>
            <a:xfrm>
              <a:off x="8515132" y="1926738"/>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3F07D61-9588-A980-B6E4-652C58330A75}"/>
                </a:ext>
              </a:extLst>
            </p:cNvPr>
            <p:cNvSpPr/>
            <p:nvPr/>
          </p:nvSpPr>
          <p:spPr>
            <a:xfrm>
              <a:off x="10248900" y="1888603"/>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32C959D-F390-9F51-FF67-80183542BD91}"/>
                </a:ext>
              </a:extLst>
            </p:cNvPr>
            <p:cNvSpPr/>
            <p:nvPr/>
          </p:nvSpPr>
          <p:spPr>
            <a:xfrm>
              <a:off x="10294429" y="3242827"/>
              <a:ext cx="214820" cy="206788"/>
            </a:xfrm>
            <a:prstGeom prst="ellipse">
              <a:avLst/>
            </a:prstGeom>
            <a:solidFill>
              <a:srgbClr val="1648E8"/>
            </a:solidFill>
            <a:ln>
              <a:solidFill>
                <a:srgbClr val="1648E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コンテンツ プレースホルダー 2">
            <a:extLst>
              <a:ext uri="{FF2B5EF4-FFF2-40B4-BE49-F238E27FC236}">
                <a16:creationId xmlns:a16="http://schemas.microsoft.com/office/drawing/2014/main" id="{6DC87F89-D73D-2268-E648-56E5CAE9EC36}"/>
              </a:ext>
            </a:extLst>
          </p:cNvPr>
          <p:cNvSpPr>
            <a:spLocks noGrp="1"/>
          </p:cNvSpPr>
          <p:nvPr>
            <p:ph idx="1"/>
          </p:nvPr>
        </p:nvSpPr>
        <p:spPr>
          <a:xfrm>
            <a:off x="301625" y="1168400"/>
            <a:ext cx="10853738" cy="4700588"/>
          </a:xfrm>
        </p:spPr>
        <p:txBody>
          <a:bodyPr>
            <a:normAutofit/>
          </a:bodyPr>
          <a:lstStyle/>
          <a:p>
            <a:pPr marL="0" indent="0">
              <a:buNone/>
            </a:pPr>
            <a:endParaRPr lang="en-US" altLang="ja-JP" sz="2800" b="1" dirty="0"/>
          </a:p>
          <a:p>
            <a:r>
              <a:rPr lang="ja-JP" altLang="en-US" sz="2800" b="1" dirty="0"/>
              <a:t>報酬を最大化する行動</a:t>
            </a:r>
            <a:endParaRPr lang="en-US" altLang="ja-JP" sz="2800" b="1" dirty="0"/>
          </a:p>
          <a:p>
            <a:pPr marL="0" indent="0">
              <a:buNone/>
            </a:pPr>
            <a:r>
              <a:rPr lang="ja-JP" altLang="en-US" sz="2800" b="1" dirty="0"/>
              <a:t>＝ 最適な行動</a:t>
            </a:r>
            <a:endParaRPr lang="en-US" altLang="ja-JP" sz="2800" b="1" dirty="0"/>
          </a:p>
          <a:p>
            <a:pPr marL="0" indent="0">
              <a:buNone/>
            </a:pPr>
            <a:endParaRPr lang="en-US" altLang="ja-JP" sz="2800" b="1" dirty="0"/>
          </a:p>
          <a:p>
            <a:pPr marL="0" indent="0">
              <a:buNone/>
            </a:pPr>
            <a:endParaRPr lang="en-US" altLang="ja-JP" sz="2800" b="1" dirty="0"/>
          </a:p>
          <a:p>
            <a:pPr marL="0" indent="0">
              <a:buNone/>
            </a:pPr>
            <a:endParaRPr lang="en-US" altLang="ja-JP" sz="2800" b="1" dirty="0"/>
          </a:p>
          <a:p>
            <a:pPr marL="0" indent="0">
              <a:buNone/>
            </a:pPr>
            <a:endParaRPr lang="en-US" altLang="ja-JP" sz="2800" b="1" dirty="0"/>
          </a:p>
          <a:p>
            <a:pPr marL="0" indent="0">
              <a:buNone/>
            </a:pPr>
            <a:endParaRPr kumimoji="1" lang="en-US" altLang="ja-JP" sz="2800" b="1" dirty="0"/>
          </a:p>
          <a:p>
            <a:pPr marL="0" indent="0">
              <a:buNone/>
            </a:pPr>
            <a:endParaRPr kumimoji="1" lang="en-US" altLang="ja-JP" sz="2800" b="1" dirty="0"/>
          </a:p>
          <a:p>
            <a:pPr marL="0" indent="0">
              <a:buNone/>
            </a:pPr>
            <a:endParaRPr lang="en-US" altLang="ja-JP" sz="2800" b="1" dirty="0"/>
          </a:p>
          <a:p>
            <a:pPr marL="0" indent="0">
              <a:buNone/>
            </a:pPr>
            <a:endParaRPr kumimoji="1" lang="ja-JP" altLang="en-US" sz="2800" b="1" dirty="0"/>
          </a:p>
        </p:txBody>
      </p:sp>
      <p:sp>
        <p:nvSpPr>
          <p:cNvPr id="2" name="タイトル 1">
            <a:extLst>
              <a:ext uri="{FF2B5EF4-FFF2-40B4-BE49-F238E27FC236}">
                <a16:creationId xmlns:a16="http://schemas.microsoft.com/office/drawing/2014/main" id="{79795180-0DE1-4A8A-47FF-AFC7FE2B3B70}"/>
              </a:ext>
            </a:extLst>
          </p:cNvPr>
          <p:cNvSpPr>
            <a:spLocks noGrp="1"/>
          </p:cNvSpPr>
          <p:nvPr>
            <p:ph type="title"/>
          </p:nvPr>
        </p:nvSpPr>
        <p:spPr/>
        <p:txBody>
          <a:bodyPr>
            <a:normAutofit fontScale="90000"/>
          </a:bodyPr>
          <a:lstStyle/>
          <a:p>
            <a:r>
              <a:rPr lang="ja-JP" altLang="en-US" dirty="0"/>
              <a:t>実験結果</a:t>
            </a:r>
            <a:endParaRPr kumimoji="1" lang="ja-JP" altLang="en-US" dirty="0"/>
          </a:p>
        </p:txBody>
      </p:sp>
      <p:pic>
        <p:nvPicPr>
          <p:cNvPr id="6" name="図 5">
            <a:extLst>
              <a:ext uri="{FF2B5EF4-FFF2-40B4-BE49-F238E27FC236}">
                <a16:creationId xmlns:a16="http://schemas.microsoft.com/office/drawing/2014/main" id="{37AA48F9-77E4-DC1B-B557-D4ABBDFC2CBB}"/>
              </a:ext>
            </a:extLst>
          </p:cNvPr>
          <p:cNvPicPr>
            <a:picLocks noChangeAspect="1"/>
          </p:cNvPicPr>
          <p:nvPr/>
        </p:nvPicPr>
        <p:blipFill>
          <a:blip r:embed="rId4"/>
          <a:stretch>
            <a:fillRect/>
          </a:stretch>
        </p:blipFill>
        <p:spPr>
          <a:xfrm>
            <a:off x="10248900" y="6502062"/>
            <a:ext cx="1943100" cy="365125"/>
          </a:xfrm>
          <a:prstGeom prst="rect">
            <a:avLst/>
          </a:prstGeom>
        </p:spPr>
      </p:pic>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1015652" y="6502062"/>
            <a:ext cx="780011" cy="365125"/>
          </a:xfrm>
        </p:spPr>
        <p:txBody>
          <a:bodyPr/>
          <a:lstStyle/>
          <a:p>
            <a:fld id="{BD36DA32-F4D7-46B8-B5F1-C142E47E0CF5}" type="slidenum">
              <a:rPr kumimoji="1" lang="ja-JP" altLang="en-US" smtClean="0"/>
              <a:t>17</a:t>
            </a:fld>
            <a:endParaRPr kumimoji="1" lang="ja-JP" altLang="en-US" dirty="0"/>
          </a:p>
        </p:txBody>
      </p:sp>
      <p:sp>
        <p:nvSpPr>
          <p:cNvPr id="7" name="テキスト ボックス 6">
            <a:extLst>
              <a:ext uri="{FF2B5EF4-FFF2-40B4-BE49-F238E27FC236}">
                <a16:creationId xmlns:a16="http://schemas.microsoft.com/office/drawing/2014/main" id="{B9AFC1A7-FB78-EAFB-27E9-4EEBFBD45DBC}"/>
              </a:ext>
            </a:extLst>
          </p:cNvPr>
          <p:cNvSpPr txBox="1"/>
          <p:nvPr/>
        </p:nvSpPr>
        <p:spPr>
          <a:xfrm>
            <a:off x="6736080" y="46585"/>
            <a:ext cx="4947919"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報酬関数の結果（</a:t>
            </a:r>
            <a:r>
              <a:rPr kumimoji="1" lang="en-US" altLang="ja-JP" sz="2400" dirty="0">
                <a:latin typeface="Meiryo UI" panose="020B0604030504040204" pitchFamily="50" charset="-128"/>
                <a:ea typeface="Meiryo UI" panose="020B0604030504040204" pitchFamily="50" charset="-128"/>
              </a:rPr>
              <a:t> WTC-MAIRL </a:t>
            </a:r>
            <a:r>
              <a:rPr kumimoji="1" lang="ja-JP" altLang="en-US" sz="2400" dirty="0">
                <a:latin typeface="Meiryo UI" panose="020B0604030504040204" pitchFamily="50" charset="-128"/>
                <a:ea typeface="Meiryo UI" panose="020B0604030504040204" pitchFamily="50" charset="-128"/>
              </a:rPr>
              <a:t>）</a:t>
            </a:r>
          </a:p>
        </p:txBody>
      </p:sp>
      <p:grpSp>
        <p:nvGrpSpPr>
          <p:cNvPr id="14" name="グループ化 13">
            <a:extLst>
              <a:ext uri="{FF2B5EF4-FFF2-40B4-BE49-F238E27FC236}">
                <a16:creationId xmlns:a16="http://schemas.microsoft.com/office/drawing/2014/main" id="{2453D951-B014-A751-8A1B-BF92A8A1C9BF}"/>
              </a:ext>
            </a:extLst>
          </p:cNvPr>
          <p:cNvGrpSpPr/>
          <p:nvPr/>
        </p:nvGrpSpPr>
        <p:grpSpPr>
          <a:xfrm>
            <a:off x="7782005" y="678914"/>
            <a:ext cx="3092832" cy="1217088"/>
            <a:chOff x="7774286" y="868213"/>
            <a:chExt cx="3092832" cy="1217088"/>
          </a:xfrm>
        </p:grpSpPr>
        <p:pic>
          <p:nvPicPr>
            <p:cNvPr id="42" name="図 41" descr="カレンダー&#10;&#10;自動的に生成された説明">
              <a:extLst>
                <a:ext uri="{FF2B5EF4-FFF2-40B4-BE49-F238E27FC236}">
                  <a16:creationId xmlns:a16="http://schemas.microsoft.com/office/drawing/2014/main" id="{72CAFEB3-84BA-434A-7B8C-358E33E05A64}"/>
                </a:ext>
              </a:extLst>
            </p:cNvPr>
            <p:cNvPicPr>
              <a:picLocks noChangeAspect="1"/>
            </p:cNvPicPr>
            <p:nvPr/>
          </p:nvPicPr>
          <p:blipFill rotWithShape="1">
            <a:blip r:embed="rId3"/>
            <a:srcRect l="25910" t="80929" r="44446"/>
            <a:stretch/>
          </p:blipFill>
          <p:spPr>
            <a:xfrm>
              <a:off x="7774286" y="868213"/>
              <a:ext cx="2010541" cy="1217088"/>
            </a:xfrm>
            <a:prstGeom prst="rect">
              <a:avLst/>
            </a:prstGeom>
          </p:spPr>
        </p:pic>
        <p:sp>
          <p:nvSpPr>
            <p:cNvPr id="8" name="テキスト ボックス 7">
              <a:extLst>
                <a:ext uri="{FF2B5EF4-FFF2-40B4-BE49-F238E27FC236}">
                  <a16:creationId xmlns:a16="http://schemas.microsoft.com/office/drawing/2014/main" id="{F21D7324-0A0E-0BE3-BD1F-437D6FA91BCA}"/>
                </a:ext>
              </a:extLst>
            </p:cNvPr>
            <p:cNvSpPr txBox="1"/>
            <p:nvPr/>
          </p:nvSpPr>
          <p:spPr>
            <a:xfrm>
              <a:off x="8302605" y="1574767"/>
              <a:ext cx="2564513" cy="369332"/>
            </a:xfrm>
            <a:prstGeom prst="rect">
              <a:avLst/>
            </a:prstGeom>
            <a:solidFill>
              <a:schemeClr val="bg1"/>
            </a:solidFill>
          </p:spPr>
          <p:txBody>
            <a:bodyPr wrap="square" rtlCol="0">
              <a:spAutoFit/>
            </a:bodyPr>
            <a:lstStyle/>
            <a:p>
              <a:r>
                <a:rPr kumimoji="1" lang="ja-JP" altLang="en-US" b="1" dirty="0">
                  <a:latin typeface="Meiryo UI" panose="020B0604030504040204" pitchFamily="50" charset="-128"/>
                  <a:ea typeface="Meiryo UI" panose="020B0604030504040204" pitchFamily="50" charset="-128"/>
                </a:rPr>
                <a:t>報酬を最大化する行動</a:t>
              </a:r>
            </a:p>
          </p:txBody>
        </p:sp>
      </p:grpSp>
      <p:grpSp>
        <p:nvGrpSpPr>
          <p:cNvPr id="13" name="グループ化 12">
            <a:extLst>
              <a:ext uri="{FF2B5EF4-FFF2-40B4-BE49-F238E27FC236}">
                <a16:creationId xmlns:a16="http://schemas.microsoft.com/office/drawing/2014/main" id="{ABEF54BB-8846-AEA2-84EE-A5AE7E55F467}"/>
              </a:ext>
            </a:extLst>
          </p:cNvPr>
          <p:cNvGrpSpPr/>
          <p:nvPr/>
        </p:nvGrpSpPr>
        <p:grpSpPr>
          <a:xfrm>
            <a:off x="293203" y="3575304"/>
            <a:ext cx="4426720" cy="461665"/>
            <a:chOff x="280298" y="2696032"/>
            <a:chExt cx="4426720" cy="461665"/>
          </a:xfrm>
        </p:grpSpPr>
        <p:sp>
          <p:nvSpPr>
            <p:cNvPr id="10" name="矢印: 右 9">
              <a:extLst>
                <a:ext uri="{FF2B5EF4-FFF2-40B4-BE49-F238E27FC236}">
                  <a16:creationId xmlns:a16="http://schemas.microsoft.com/office/drawing/2014/main" id="{14FE84E2-184C-EF8E-C4C1-0029A5B7FFFB}"/>
                </a:ext>
              </a:extLst>
            </p:cNvPr>
            <p:cNvSpPr/>
            <p:nvPr/>
          </p:nvSpPr>
          <p:spPr>
            <a:xfrm>
              <a:off x="280298" y="2807534"/>
              <a:ext cx="361950" cy="323850"/>
            </a:xfrm>
            <a:prstGeom prst="rightArrow">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C6B85C5-EBD7-B526-5ED3-C49762D21F51}"/>
                </a:ext>
              </a:extLst>
            </p:cNvPr>
            <p:cNvSpPr txBox="1"/>
            <p:nvPr/>
          </p:nvSpPr>
          <p:spPr>
            <a:xfrm>
              <a:off x="642248" y="2696032"/>
              <a:ext cx="4064770" cy="461665"/>
            </a:xfrm>
            <a:prstGeom prst="rect">
              <a:avLst/>
            </a:prstGeom>
            <a:noFill/>
          </p:spPr>
          <p:txBody>
            <a:bodyPr wrap="square">
              <a:spAutoFit/>
            </a:bodyPr>
            <a:lstStyle/>
            <a:p>
              <a:r>
                <a:rPr lang="ja-JP" altLang="en-US" sz="2400" b="1" dirty="0">
                  <a:latin typeface="Meiryo UI" panose="020B0604030504040204" pitchFamily="50" charset="-128"/>
                  <a:ea typeface="Meiryo UI" panose="020B0604030504040204" pitchFamily="50" charset="-128"/>
                </a:rPr>
                <a:t>最適な報酬関数の獲得に成功</a:t>
              </a:r>
            </a:p>
          </p:txBody>
        </p:sp>
      </p:grpSp>
      <p:pic>
        <p:nvPicPr>
          <p:cNvPr id="3" name="図 2" descr="カレンダー&#10;&#10;自動的に生成された説明">
            <a:extLst>
              <a:ext uri="{FF2B5EF4-FFF2-40B4-BE49-F238E27FC236}">
                <a16:creationId xmlns:a16="http://schemas.microsoft.com/office/drawing/2014/main" id="{18BCC6D0-A157-7E14-9C9C-1E52745F0ADD}"/>
              </a:ext>
            </a:extLst>
          </p:cNvPr>
          <p:cNvPicPr>
            <a:picLocks noChangeAspect="1"/>
          </p:cNvPicPr>
          <p:nvPr/>
        </p:nvPicPr>
        <p:blipFill rotWithShape="1">
          <a:blip r:embed="rId5"/>
          <a:srcRect l="70202" t="78770" r="4424" b="3051"/>
          <a:stretch/>
        </p:blipFill>
        <p:spPr>
          <a:xfrm>
            <a:off x="10633961" y="798003"/>
            <a:ext cx="1393824" cy="947281"/>
          </a:xfrm>
          <a:prstGeom prst="rect">
            <a:avLst/>
          </a:prstGeom>
        </p:spPr>
      </p:pic>
      <p:cxnSp>
        <p:nvCxnSpPr>
          <p:cNvPr id="44" name="直線コネクタ 43">
            <a:extLst>
              <a:ext uri="{FF2B5EF4-FFF2-40B4-BE49-F238E27FC236}">
                <a16:creationId xmlns:a16="http://schemas.microsoft.com/office/drawing/2014/main" id="{D33BFA9A-DA2A-7A9E-6537-BB62AE6464C2}"/>
              </a:ext>
            </a:extLst>
          </p:cNvPr>
          <p:cNvCxnSpPr>
            <a:cxnSpLocks/>
          </p:cNvCxnSpPr>
          <p:nvPr/>
        </p:nvCxnSpPr>
        <p:spPr>
          <a:xfrm>
            <a:off x="4832787" y="87666"/>
            <a:ext cx="35513" cy="6316912"/>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831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795180-0DE1-4A8A-47FF-AFC7FE2B3B70}"/>
              </a:ext>
            </a:extLst>
          </p:cNvPr>
          <p:cNvSpPr>
            <a:spLocks noGrp="1"/>
          </p:cNvSpPr>
          <p:nvPr>
            <p:ph type="title"/>
          </p:nvPr>
        </p:nvSpPr>
        <p:spPr/>
        <p:txBody>
          <a:bodyPr>
            <a:normAutofit fontScale="90000"/>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74417604-D4E7-2D6D-6D13-EF59B98E7B16}"/>
              </a:ext>
            </a:extLst>
          </p:cNvPr>
          <p:cNvSpPr>
            <a:spLocks noGrp="1"/>
          </p:cNvSpPr>
          <p:nvPr>
            <p:ph idx="1"/>
          </p:nvPr>
        </p:nvSpPr>
        <p:spPr/>
        <p:txBody>
          <a:bodyPr>
            <a:normAutofit/>
          </a:bodyPr>
          <a:lstStyle/>
          <a:p>
            <a:pPr marL="0" indent="0">
              <a:buNone/>
            </a:pPr>
            <a:endParaRPr lang="en-US" altLang="ja-JP" dirty="0"/>
          </a:p>
          <a:p>
            <a:pPr marL="0" indent="0">
              <a:buNone/>
            </a:pP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93581" y="6492875"/>
            <a:ext cx="780011" cy="365125"/>
          </a:xfrm>
        </p:spPr>
        <p:txBody>
          <a:bodyPr/>
          <a:lstStyle/>
          <a:p>
            <a:fld id="{BD36DA32-F4D7-46B8-B5F1-C142E47E0CF5}" type="slidenum">
              <a:rPr kumimoji="1" lang="ja-JP" altLang="en-US" smtClean="0"/>
              <a:t>18</a:t>
            </a:fld>
            <a:endParaRPr kumimoji="1" lang="ja-JP" altLang="en-US" dirty="0"/>
          </a:p>
        </p:txBody>
      </p:sp>
      <p:sp>
        <p:nvSpPr>
          <p:cNvPr id="6" name="コンテンツ プレースホルダー 2">
            <a:extLst>
              <a:ext uri="{FF2B5EF4-FFF2-40B4-BE49-F238E27FC236}">
                <a16:creationId xmlns:a16="http://schemas.microsoft.com/office/drawing/2014/main" id="{6BE4CAC2-D862-EF85-58B4-0071882D1432}"/>
              </a:ext>
            </a:extLst>
          </p:cNvPr>
          <p:cNvSpPr txBox="1">
            <a:spLocks/>
          </p:cNvSpPr>
          <p:nvPr/>
        </p:nvSpPr>
        <p:spPr>
          <a:xfrm>
            <a:off x="301625" y="1168399"/>
            <a:ext cx="10853738" cy="5324475"/>
          </a:xfrm>
          <a:prstGeom prst="rect">
            <a:avLst/>
          </a:prstGeom>
        </p:spPr>
        <p:txBody>
          <a:bodyPr vert="horz" lIns="0" tIns="45720" rIns="0" bIns="45720" rtlCol="0">
            <a:normAutofit fontScale="92500" lnSpcReduction="10000"/>
          </a:bodyPr>
          <a:lstStyle>
            <a:lvl1pPr marL="342900" indent="-342900" algn="l" defTabSz="914400" rtl="0" eaLnBrk="1" latinLnBrk="0" hangingPunct="1">
              <a:lnSpc>
                <a:spcPct val="110000"/>
              </a:lnSpc>
              <a:spcBef>
                <a:spcPts val="1200"/>
              </a:spcBef>
              <a:spcAft>
                <a:spcPts val="200"/>
              </a:spcAft>
              <a:buClrTx/>
              <a:buSzPct val="100000"/>
              <a:buFont typeface="Wingdings" panose="05000000000000000000" pitchFamily="2" charset="2"/>
              <a:buChar char="l"/>
              <a:defRPr kumimoji="1" sz="2000" kern="1200">
                <a:solidFill>
                  <a:schemeClr val="tx1"/>
                </a:solidFill>
                <a:latin typeface="Meiryo UI" panose="020B0604030504040204" pitchFamily="50" charset="-128"/>
                <a:ea typeface="Meiryo UI" panose="020B0604030504040204" pitchFamily="50" charset="-128"/>
                <a:cs typeface="+mn-cs"/>
              </a:defRPr>
            </a:lvl1pPr>
            <a:lvl2pPr marL="486918" indent="-285750" algn="l" defTabSz="914400" rtl="0" eaLnBrk="1" latinLnBrk="0" hangingPunct="1">
              <a:lnSpc>
                <a:spcPct val="100000"/>
              </a:lnSpc>
              <a:spcBef>
                <a:spcPts val="200"/>
              </a:spcBef>
              <a:spcAft>
                <a:spcPts val="400"/>
              </a:spcAft>
              <a:buClrTx/>
              <a:buSzPct val="60000"/>
              <a:buFont typeface="Wingdings" panose="05000000000000000000" pitchFamily="2" charset="2"/>
              <a:buChar char="l"/>
              <a:defRPr kumimoji="1" sz="1800" kern="1200">
                <a:solidFill>
                  <a:schemeClr val="tx1"/>
                </a:solidFill>
                <a:latin typeface="Meiryo UI" panose="020B0604030504040204" pitchFamily="50" charset="-128"/>
                <a:ea typeface="Meiryo UI" panose="020B0604030504040204" pitchFamily="50" charset="-128"/>
                <a:cs typeface="+mn-cs"/>
              </a:defRPr>
            </a:lvl2pPr>
            <a:lvl3pPr marL="669798" indent="-285750" algn="l" defTabSz="914400" rtl="0" eaLnBrk="1" latinLnBrk="0" hangingPunct="1">
              <a:lnSpc>
                <a:spcPct val="100000"/>
              </a:lnSpc>
              <a:spcBef>
                <a:spcPts val="200"/>
              </a:spcBef>
              <a:spcAft>
                <a:spcPts val="400"/>
              </a:spcAft>
              <a:buClrTx/>
              <a:buFont typeface="Arial" panose="020B0604020202020204"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kumimoji="1" sz="1600" kern="1200">
                <a:solidFill>
                  <a:schemeClr val="tx1"/>
                </a:solidFill>
                <a:latin typeface="Meiryo UI" panose="020B0604030504040204" pitchFamily="50" charset="-128"/>
                <a:ea typeface="Meiryo UI" panose="020B0604030504040204" pitchFamily="50" charset="-128"/>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kumimoji="1" lang="ja-JP" altLang="en-US" sz="2800" b="1" dirty="0"/>
              <a:t>目的：</a:t>
            </a:r>
            <a:endParaRPr kumimoji="1" lang="en-US" altLang="ja-JP" sz="2800" b="1" dirty="0"/>
          </a:p>
          <a:p>
            <a:pPr lvl="1"/>
            <a:r>
              <a:rPr lang="ja-JP" altLang="en-US" sz="2400" dirty="0"/>
              <a:t>非最適な</a:t>
            </a:r>
            <a:r>
              <a:rPr lang="ja-JP" altLang="en-US" sz="2400" dirty="0">
                <a:effectLst/>
              </a:rPr>
              <a:t>エキスパート行動から協調</a:t>
            </a:r>
            <a:r>
              <a:rPr lang="ja-JP" altLang="en-US" sz="2400" dirty="0"/>
              <a:t>に必要な</a:t>
            </a:r>
            <a:r>
              <a:rPr lang="ja-JP" altLang="en-US" sz="2400" dirty="0">
                <a:effectLst/>
              </a:rPr>
              <a:t>行動を導く報酬関数の獲得</a:t>
            </a:r>
            <a:endParaRPr lang="en-US" altLang="ja-JP" sz="2400" dirty="0">
              <a:effectLst/>
            </a:endParaRPr>
          </a:p>
          <a:p>
            <a:pPr lvl="1"/>
            <a:endParaRPr kumimoji="1" lang="en-US" altLang="ja-JP" sz="2400" b="1" dirty="0"/>
          </a:p>
          <a:p>
            <a:r>
              <a:rPr kumimoji="1" lang="ja-JP" altLang="en-US" sz="2800" b="1" dirty="0"/>
              <a:t>提案：</a:t>
            </a:r>
            <a:endParaRPr kumimoji="1" lang="en-US" altLang="ja-JP" sz="2800" b="1" dirty="0"/>
          </a:p>
          <a:p>
            <a:pPr lvl="1"/>
            <a:r>
              <a:rPr lang="en-US" altLang="ja-JP" sz="2400" dirty="0"/>
              <a:t>WTC-MAIRL</a:t>
            </a:r>
            <a:r>
              <a:rPr lang="ja-JP" altLang="en-US" sz="2400" dirty="0"/>
              <a:t>（二個体間協調＋重みづけ評価に基づく</a:t>
            </a:r>
            <a:r>
              <a:rPr lang="en-US" altLang="ja-JP" sz="2400" dirty="0"/>
              <a:t>IRL</a:t>
            </a:r>
            <a:r>
              <a:rPr lang="ja-JP" altLang="en-US" sz="2400" dirty="0"/>
              <a:t>）</a:t>
            </a:r>
            <a:endParaRPr kumimoji="1" lang="en-US" altLang="ja-JP" sz="2400" dirty="0"/>
          </a:p>
          <a:p>
            <a:pPr marL="0" indent="0">
              <a:buNone/>
            </a:pPr>
            <a:endParaRPr kumimoji="1" lang="en-US" altLang="ja-JP" sz="2400" b="1" dirty="0"/>
          </a:p>
          <a:p>
            <a:r>
              <a:rPr kumimoji="1" lang="ja-JP" altLang="en-US" sz="2800" b="1" dirty="0"/>
              <a:t>結果：</a:t>
            </a:r>
            <a:endParaRPr kumimoji="1" lang="en-US" altLang="ja-JP" sz="2800" b="1" dirty="0"/>
          </a:p>
          <a:p>
            <a:pPr lvl="1"/>
            <a:r>
              <a:rPr kumimoji="1" lang="ja-JP" altLang="en-US" sz="2600" dirty="0"/>
              <a:t>非最適なエキスパート行動から</a:t>
            </a:r>
            <a:r>
              <a:rPr kumimoji="1" lang="ja-JP" altLang="en-US" sz="2600" b="1" dirty="0"/>
              <a:t>最適なエキスパート行動の獲得に成功</a:t>
            </a:r>
            <a:endParaRPr kumimoji="1" lang="en-US" altLang="ja-JP" sz="2600" b="1" dirty="0"/>
          </a:p>
          <a:p>
            <a:pPr marL="0" indent="0">
              <a:buNone/>
            </a:pPr>
            <a:endParaRPr kumimoji="1" lang="en-US" altLang="ja-JP" sz="2000" b="1" dirty="0"/>
          </a:p>
          <a:p>
            <a:r>
              <a:rPr kumimoji="1" lang="ja-JP" altLang="en-US" sz="2800" b="1" dirty="0"/>
              <a:t>今後の課題：</a:t>
            </a:r>
            <a:endParaRPr kumimoji="1" lang="en-US" altLang="ja-JP" sz="2800" b="1" dirty="0"/>
          </a:p>
          <a:p>
            <a:pPr lvl="1"/>
            <a:r>
              <a:rPr lang="ja-JP" altLang="en-US" sz="2600" dirty="0"/>
              <a:t>連続空間への拡張</a:t>
            </a:r>
            <a:endParaRPr kumimoji="1" lang="en-US" altLang="ja-JP" sz="2600" dirty="0"/>
          </a:p>
          <a:p>
            <a:pPr marL="0" indent="0">
              <a:buNone/>
            </a:pPr>
            <a:endParaRPr lang="en-US" altLang="ja-JP" sz="2000" dirty="0">
              <a:effectLst/>
              <a:latin typeface="Courier New" panose="02070309020205020404" pitchFamily="49" charset="0"/>
            </a:endParaRPr>
          </a:p>
          <a:p>
            <a:pPr marL="0" indent="0">
              <a:buFont typeface="Wingdings" panose="05000000000000000000" pitchFamily="2" charset="2"/>
              <a:buNone/>
            </a:pPr>
            <a:endParaRPr lang="ja-JP" altLang="en-US" sz="2800" b="1" dirty="0"/>
          </a:p>
        </p:txBody>
      </p:sp>
    </p:spTree>
    <p:extLst>
      <p:ext uri="{BB962C8B-B14F-4D97-AF65-F5344CB8AC3E}">
        <p14:creationId xmlns:p14="http://schemas.microsoft.com/office/powerpoint/2010/main" val="436711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コンテンツ プレースホルダー 2">
            <a:extLst>
              <a:ext uri="{FF2B5EF4-FFF2-40B4-BE49-F238E27FC236}">
                <a16:creationId xmlns:a16="http://schemas.microsoft.com/office/drawing/2014/main" id="{6557330D-D285-4DB0-1F7E-F812D80437ED}"/>
              </a:ext>
            </a:extLst>
          </p:cNvPr>
          <p:cNvSpPr>
            <a:spLocks noGrp="1"/>
          </p:cNvSpPr>
          <p:nvPr>
            <p:ph idx="1"/>
          </p:nvPr>
        </p:nvSpPr>
        <p:spPr>
          <a:xfrm>
            <a:off x="301625" y="1168399"/>
            <a:ext cx="10853738" cy="5324476"/>
          </a:xfrm>
        </p:spPr>
        <p:txBody>
          <a:bodyPr>
            <a:normAutofit lnSpcReduction="10000"/>
          </a:bodyPr>
          <a:lstStyle/>
          <a:p>
            <a:r>
              <a:rPr kumimoji="1" lang="ja-JP" altLang="en-US" sz="2800" b="1" dirty="0"/>
              <a:t>行動系列の評価</a:t>
            </a:r>
            <a:endParaRPr kumimoji="1" lang="en-US" altLang="ja-JP" sz="2800" b="1" dirty="0"/>
          </a:p>
          <a:p>
            <a:pPr lvl="1"/>
            <a:r>
              <a:rPr kumimoji="1" lang="ja-JP" altLang="en-US" sz="2400" dirty="0"/>
              <a:t>アーカイブした行動系列の評価をする</a:t>
            </a:r>
            <a:endParaRPr kumimoji="1" lang="en-US" altLang="ja-JP" sz="2400" dirty="0"/>
          </a:p>
          <a:p>
            <a:endParaRPr kumimoji="1" lang="en-US" altLang="ja-JP" sz="2800" b="1" dirty="0"/>
          </a:p>
          <a:p>
            <a:endParaRPr lang="en-US" altLang="ja-JP" sz="2800" b="1" dirty="0"/>
          </a:p>
          <a:p>
            <a:endParaRPr kumimoji="1" lang="en-US" altLang="ja-JP" sz="2800" b="1" dirty="0"/>
          </a:p>
          <a:p>
            <a:endParaRPr kumimoji="1" lang="en-US" altLang="ja-JP" sz="2800" b="1" dirty="0"/>
          </a:p>
          <a:p>
            <a:pPr marL="0" indent="0">
              <a:buNone/>
            </a:pPr>
            <a:endParaRPr kumimoji="1" lang="en-US" altLang="ja-JP" sz="2800" b="1" dirty="0"/>
          </a:p>
          <a:p>
            <a:r>
              <a:rPr kumimoji="1" lang="ja-JP" altLang="en-US" sz="2800" b="1" dirty="0"/>
              <a:t>エキスパート行動の置換</a:t>
            </a:r>
            <a:endParaRPr kumimoji="1" lang="en-US" altLang="ja-JP" sz="2800" b="1" dirty="0"/>
          </a:p>
          <a:p>
            <a:pPr lvl="1"/>
            <a:r>
              <a:rPr lang="ja-JP" altLang="en-US" sz="2400" dirty="0"/>
              <a:t>評価値が最大の行動系列をエキスパート行動と置換する</a:t>
            </a:r>
            <a:endParaRPr kumimoji="1" lang="en-US" altLang="ja-JP" sz="2400" dirty="0"/>
          </a:p>
          <a:p>
            <a:pPr marL="0" indent="0">
              <a:buNone/>
            </a:pPr>
            <a:endParaRPr kumimoji="1" lang="ja-JP" altLang="en-US" sz="2800" b="1" dirty="0"/>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19</a:t>
            </a:fld>
            <a:endParaRPr kumimoji="1" lang="ja-JP" altLang="en-US" dirty="0"/>
          </a:p>
        </p:txBody>
      </p:sp>
      <p:sp>
        <p:nvSpPr>
          <p:cNvPr id="10" name="テキスト ボックス 9">
            <a:extLst>
              <a:ext uri="{FF2B5EF4-FFF2-40B4-BE49-F238E27FC236}">
                <a16:creationId xmlns:a16="http://schemas.microsoft.com/office/drawing/2014/main" id="{DAAEBB1A-6F67-F95D-EEAB-8CDA584A02A1}"/>
              </a:ext>
            </a:extLst>
          </p:cNvPr>
          <p:cNvSpPr txBox="1"/>
          <p:nvPr/>
        </p:nvSpPr>
        <p:spPr>
          <a:xfrm>
            <a:off x="8365628" y="1107393"/>
            <a:ext cx="2160120" cy="390087"/>
          </a:xfrm>
          <a:prstGeom prst="rect">
            <a:avLst/>
          </a:prstGeom>
          <a:noFill/>
        </p:spPr>
        <p:txBody>
          <a:bodyPr wrap="square" lIns="0" tIns="0" rIns="0" bIns="0" rtlCol="0">
            <a:spAutoFit/>
          </a:bodyPr>
          <a:lstStyle/>
          <a:p>
            <a:r>
              <a:rPr kumimoji="1" lang="ja-JP" altLang="en-US" sz="2400" dirty="0">
                <a:latin typeface="Meiryo UI" panose="020B0604030504040204" pitchFamily="50" charset="-128"/>
                <a:ea typeface="Meiryo UI" panose="020B0604030504040204" pitchFamily="50" charset="-128"/>
              </a:rPr>
              <a:t>評</a:t>
            </a:r>
            <a:r>
              <a:rPr kumimoji="1" lang="ja-JP" altLang="en-US" sz="2400" dirty="0">
                <a:solidFill>
                  <a:schemeClr val="tx1"/>
                </a:solidFill>
                <a:latin typeface="Meiryo UI" panose="020B0604030504040204" pitchFamily="50" charset="-128"/>
                <a:ea typeface="Meiryo UI" panose="020B0604030504040204" pitchFamily="50" charset="-128"/>
              </a:rPr>
              <a:t>価値の計算例</a:t>
            </a:r>
          </a:p>
        </p:txBody>
      </p:sp>
      <p:sp>
        <p:nvSpPr>
          <p:cNvPr id="101" name="タイトル 100">
            <a:extLst>
              <a:ext uri="{FF2B5EF4-FFF2-40B4-BE49-F238E27FC236}">
                <a16:creationId xmlns:a16="http://schemas.microsoft.com/office/drawing/2014/main" id="{6ADC0892-06B1-7838-EC99-8468C611BC8C}"/>
              </a:ext>
            </a:extLst>
          </p:cNvPr>
          <p:cNvSpPr>
            <a:spLocks noGrp="1"/>
          </p:cNvSpPr>
          <p:nvPr>
            <p:ph type="title"/>
          </p:nvPr>
        </p:nvSpPr>
        <p:spPr/>
        <p:txBody>
          <a:bodyPr>
            <a:noAutofit/>
          </a:bodyPr>
          <a:lstStyle/>
          <a:p>
            <a:r>
              <a:rPr kumimoji="1" lang="ja-JP" altLang="en-US" sz="4000" dirty="0"/>
              <a:t>補足</a:t>
            </a:r>
            <a:endParaRPr lang="ja-JP" altLang="en-US" sz="1800" dirty="0"/>
          </a:p>
        </p:txBody>
      </p:sp>
      <p:grpSp>
        <p:nvGrpSpPr>
          <p:cNvPr id="115" name="グループ化 114">
            <a:extLst>
              <a:ext uri="{FF2B5EF4-FFF2-40B4-BE49-F238E27FC236}">
                <a16:creationId xmlns:a16="http://schemas.microsoft.com/office/drawing/2014/main" id="{3C41FDA0-E2A7-88F0-18AA-7D7D714E7F54}"/>
              </a:ext>
            </a:extLst>
          </p:cNvPr>
          <p:cNvGrpSpPr/>
          <p:nvPr/>
        </p:nvGrpSpPr>
        <p:grpSpPr>
          <a:xfrm>
            <a:off x="191884" y="3144003"/>
            <a:ext cx="6528301" cy="1910459"/>
            <a:chOff x="337769" y="2426709"/>
            <a:chExt cx="6528301" cy="1910459"/>
          </a:xfrm>
        </p:grpSpPr>
        <p:grpSp>
          <p:nvGrpSpPr>
            <p:cNvPr id="99" name="グループ化 98">
              <a:extLst>
                <a:ext uri="{FF2B5EF4-FFF2-40B4-BE49-F238E27FC236}">
                  <a16:creationId xmlns:a16="http://schemas.microsoft.com/office/drawing/2014/main" id="{79131529-CB09-282E-4A65-082EA5AA3146}"/>
                </a:ext>
              </a:extLst>
            </p:cNvPr>
            <p:cNvGrpSpPr/>
            <p:nvPr/>
          </p:nvGrpSpPr>
          <p:grpSpPr>
            <a:xfrm>
              <a:off x="337769" y="2426709"/>
              <a:ext cx="6528301" cy="1910459"/>
              <a:chOff x="957303" y="2382626"/>
              <a:chExt cx="6528301" cy="1910459"/>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F463828-EBC2-E482-5B9B-672F016314E7}"/>
                      </a:ext>
                    </a:extLst>
                  </p:cNvPr>
                  <p:cNvSpPr txBox="1"/>
                  <p:nvPr/>
                </p:nvSpPr>
                <p:spPr>
                  <a:xfrm>
                    <a:off x="2384684" y="2382626"/>
                    <a:ext cx="5100920" cy="19104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𝐸𝑣𝑎𝑙</m:t>
                          </m:r>
                          <m:d>
                            <m:dPr>
                              <m:ctrlPr>
                                <a:rPr lang="en-US" altLang="ja-JP" sz="1600" b="0" i="1" smtClean="0">
                                  <a:latin typeface="Cambria Math" panose="02040503050406030204" pitchFamily="18" charset="0"/>
                                </a:rPr>
                              </m:ctrlPr>
                            </m:dPr>
                            <m:e>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𝜁</m:t>
                                  </m:r>
                                </m:e>
                                <m:sub>
                                  <m:r>
                                    <a:rPr lang="en-US" altLang="ja-JP" sz="1600" b="0" i="1" smtClean="0">
                                      <a:latin typeface="Cambria Math" panose="02040503050406030204" pitchFamily="18" charset="0"/>
                                    </a:rPr>
                                    <m:t>𝑘</m:t>
                                  </m:r>
                                </m:sub>
                                <m:sup>
                                  <m:r>
                                    <a:rPr lang="en-US" altLang="ja-JP" sz="1600" b="0" i="1" smtClean="0">
                                      <a:latin typeface="Cambria Math" panose="02040503050406030204" pitchFamily="18" charset="0"/>
                                    </a:rPr>
                                    <m:t>𝑖</m:t>
                                  </m:r>
                                </m:sup>
                              </m:sSubSup>
                            </m:e>
                          </m:d>
                          <m:r>
                            <a:rPr lang="en-US" altLang="ja-JP" sz="160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=0,</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sub>
                            <m:sup>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𝑁</m:t>
                                  </m:r>
                                </m:e>
                                <m:sub>
                                  <m:r>
                                    <a:rPr lang="en-US" altLang="ja-JP" sz="1600" b="0" i="1" smtClean="0">
                                      <a:latin typeface="Cambria Math" panose="02040503050406030204" pitchFamily="18" charset="0"/>
                                    </a:rPr>
                                    <m:t>𝑎𝑔𝑒𝑛𝑡</m:t>
                                  </m:r>
                                </m:sub>
                              </m:sSub>
                              <m:r>
                                <a:rPr lang="en-US" altLang="ja-JP" sz="1600" b="0" i="1" smtClean="0">
                                  <a:latin typeface="Cambria Math" panose="02040503050406030204" pitchFamily="18" charset="0"/>
                                </a:rPr>
                                <m:t>−1</m:t>
                              </m:r>
                            </m:sup>
                            <m:e>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𝑎𝑔𝑒𝑛𝑡</m:t>
                                  </m:r>
                                </m:sub>
                                <m:sup>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sup>
                              </m:sSubSup>
                            </m:e>
                          </m:nary>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𝑛𝑐𝑜</m:t>
                          </m:r>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𝑙</m:t>
                              </m:r>
                            </m:e>
                            <m:sub>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𝜁</m:t>
                                  </m:r>
                                </m:e>
                                <m:sub>
                                  <m:r>
                                    <a:rPr lang="en-US" altLang="ja-JP" sz="1600" b="0" i="1" smtClean="0">
                                      <a:latin typeface="Cambria Math" panose="02040503050406030204" pitchFamily="18" charset="0"/>
                                    </a:rPr>
                                    <m:t>𝑘</m:t>
                                  </m:r>
                                </m:sub>
                                <m:sup>
                                  <m:r>
                                    <a:rPr lang="en-US" altLang="ja-JP" sz="1600" b="0" i="1" smtClean="0">
                                      <a:latin typeface="Cambria Math" panose="02040503050406030204" pitchFamily="18" charset="0"/>
                                    </a:rPr>
                                    <m:t>𝑖</m:t>
                                  </m:r>
                                </m:sup>
                              </m:sSubSup>
                            </m:sub>
                            <m:sup>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𝑗</m:t>
                              </m:r>
                            </m:sup>
                          </m:sSubSup>
                        </m:oMath>
                      </m:oMathPara>
                    </a14:m>
                    <a:endParaRPr lang="en-US" altLang="ja-JP" sz="1800" dirty="0"/>
                  </a:p>
                  <a:p>
                    <a:endParaRPr lang="en-US" altLang="ja-JP"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𝑖</m:t>
                              </m:r>
                            </m:sub>
                          </m:sSub>
                          <m:r>
                            <a:rPr lang="ja-JP" altLang="en-US" sz="1400" i="1">
                              <a:latin typeface="Cambria Math" panose="02040503050406030204" pitchFamily="18" charset="0"/>
                            </a:rPr>
                            <m:t>が</m:t>
                          </m:r>
                          <m:r>
                            <a:rPr lang="ja-JP" altLang="en-US" sz="1400" i="1" smtClean="0">
                              <a:latin typeface="Cambria Math" panose="02040503050406030204" pitchFamily="18" charset="0"/>
                            </a:rPr>
                            <m:t>アーカイブした</m:t>
                          </m:r>
                          <m:r>
                            <a:rPr lang="en-US" altLang="ja-JP" sz="1400" b="0" i="1" smtClean="0">
                              <a:latin typeface="Cambria Math" panose="02040503050406030204" pitchFamily="18" charset="0"/>
                            </a:rPr>
                            <m:t>𝑘</m:t>
                          </m:r>
                          <m:r>
                            <a:rPr lang="ja-JP" altLang="en-US" sz="1400" i="1">
                              <a:latin typeface="Cambria Math" panose="02040503050406030204" pitchFamily="18" charset="0"/>
                            </a:rPr>
                            <m:t>番目の</m:t>
                          </m:r>
                          <m:r>
                            <a:rPr lang="ja-JP" altLang="en-US" sz="1400" i="1" smtClean="0">
                              <a:latin typeface="Cambria Math" panose="02040503050406030204" pitchFamily="18" charset="0"/>
                            </a:rPr>
                            <m:t>行動</m:t>
                          </m:r>
                          <m:r>
                            <a:rPr lang="ja-JP" altLang="en-US" sz="1400" i="1">
                              <a:latin typeface="Cambria Math" panose="02040503050406030204" pitchFamily="18" charset="0"/>
                            </a:rPr>
                            <m:t>系列</m:t>
                          </m:r>
                        </m:oMath>
                        <m:oMath xmlns:m="http://schemas.openxmlformats.org/officeDocument/2006/math">
                          <m:sSubSup>
                            <m:sSubSupPr>
                              <m:ctrlPr>
                                <a:rPr lang="en-US" altLang="ja-JP" sz="1400" b="0" i="1" smtClean="0">
                                  <a:latin typeface="Cambria Math" panose="02040503050406030204" pitchFamily="18" charset="0"/>
                                </a:rPr>
                              </m:ctrlPr>
                            </m:sSubSupPr>
                            <m:e>
                              <m:r>
                                <a:rPr lang="en-US" altLang="ja-JP" sz="1400" b="0" i="1" smtClean="0">
                                  <a:latin typeface="Cambria Math" panose="02040503050406030204" pitchFamily="18" charset="0"/>
                                </a:rPr>
                                <m:t>𝑐</m:t>
                              </m:r>
                            </m:e>
                            <m:sub>
                              <m:r>
                                <a:rPr lang="en-US" altLang="ja-JP" sz="1400" b="0" i="1" smtClean="0">
                                  <a:latin typeface="Cambria Math" panose="02040503050406030204" pitchFamily="18" charset="0"/>
                                </a:rPr>
                                <m:t>𝑎𝑔𝑒𝑛𝑡</m:t>
                              </m:r>
                            </m:sub>
                            <m:sup>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𝑗</m:t>
                              </m:r>
                            </m:sup>
                          </m:sSubSup>
                          <m:r>
                            <a:rPr lang="en-US" altLang="ja-JP" sz="1400" b="0" i="1" smtClean="0">
                              <a:latin typeface="Cambria Math" panose="02040503050406030204" pitchFamily="18" charset="0"/>
                            </a:rPr>
                            <m:t> :</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𝑖</m:t>
                              </m:r>
                            </m:sub>
                          </m:sSub>
                          <m:r>
                            <a:rPr lang="ja-JP" altLang="en-US" sz="1400" i="1">
                              <a:latin typeface="Cambria Math" panose="02040503050406030204" pitchFamily="18" charset="0"/>
                            </a:rPr>
                            <m:t>の</m:t>
                          </m:r>
                          <m:r>
                            <a:rPr lang="en-US" altLang="ja-JP" sz="1400" b="0" i="1" smtClean="0">
                              <a:latin typeface="Cambria Math" panose="02040503050406030204" pitchFamily="18" charset="0"/>
                            </a:rPr>
                            <m:t>𝐴𝑔𝑒𝑛</m:t>
                          </m:r>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𝑡</m:t>
                              </m:r>
                            </m:e>
                            <m:sub>
                              <m:r>
                                <a:rPr lang="en-US" altLang="ja-JP" sz="1400" b="0" i="1" smtClean="0">
                                  <a:latin typeface="Cambria Math" panose="02040503050406030204" pitchFamily="18" charset="0"/>
                                </a:rPr>
                                <m:t>𝑗</m:t>
                              </m:r>
                            </m:sub>
                          </m:sSub>
                          <m:r>
                            <a:rPr lang="ja-JP" altLang="en-US" sz="1400" i="1">
                              <a:latin typeface="Cambria Math" panose="02040503050406030204" pitchFamily="18" charset="0"/>
                            </a:rPr>
                            <m:t>との関連度</m:t>
                          </m:r>
                        </m:oMath>
                        <m:oMath xmlns:m="http://schemas.openxmlformats.org/officeDocument/2006/math">
                          <m:r>
                            <a:rPr lang="en-US" altLang="ja-JP" sz="1400" i="1">
                              <a:latin typeface="Cambria Math" panose="02040503050406030204" pitchFamily="18" charset="0"/>
                            </a:rPr>
                            <m:t>𝑛𝑐𝑜</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𝑙</m:t>
                              </m:r>
                            </m:e>
                            <m:sub>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sub>
                            <m:sup>
                              <m:r>
                                <a:rPr lang="en-US" altLang="ja-JP" sz="1400" i="1">
                                  <a:latin typeface="Cambria Math" panose="02040503050406030204" pitchFamily="18" charset="0"/>
                                </a:rPr>
                                <m:t>𝑖</m:t>
                              </m:r>
                              <m:r>
                                <a:rPr lang="en-US" altLang="ja-JP" sz="1400" i="1">
                                  <a:latin typeface="Cambria Math" panose="02040503050406030204" pitchFamily="18" charset="0"/>
                                </a:rPr>
                                <m:t>,</m:t>
                              </m:r>
                              <m:r>
                                <a:rPr lang="en-US" altLang="ja-JP" sz="1400" i="1">
                                  <a:latin typeface="Cambria Math" panose="02040503050406030204" pitchFamily="18" charset="0"/>
                                </a:rPr>
                                <m:t>𝑗</m:t>
                              </m:r>
                            </m:sup>
                          </m:sSubSup>
                          <m:r>
                            <a:rPr lang="en-US" altLang="ja-JP" sz="1400" b="0" i="1" smtClean="0">
                              <a:latin typeface="Cambria Math" panose="02040503050406030204" pitchFamily="18" charset="0"/>
                            </a:rPr>
                            <m:t> :</m:t>
                          </m:r>
                          <m:r>
                            <a:rPr lang="ja-JP" altLang="en-US" sz="1400" i="1">
                              <a:latin typeface="Cambria Math" panose="02040503050406030204" pitchFamily="18" charset="0"/>
                            </a:rPr>
                            <m:t>行動</m:t>
                          </m:r>
                          <m:r>
                            <a:rPr lang="ja-JP" altLang="en-US" sz="1400" i="1" dirty="0">
                              <a:latin typeface="Cambria Math" panose="02040503050406030204" pitchFamily="18" charset="0"/>
                            </a:rPr>
                            <m:t>系列</m:t>
                          </m:r>
                          <m:sSubSup>
                            <m:sSubSupPr>
                              <m:ctrlPr>
                                <a:rPr lang="en-US" altLang="ja-JP" sz="1400" i="1">
                                  <a:latin typeface="Cambria Math" panose="02040503050406030204" pitchFamily="18" charset="0"/>
                                </a:rPr>
                              </m:ctrlPr>
                            </m:sSubSupPr>
                            <m:e>
                              <m:r>
                                <a:rPr lang="en-US" altLang="ja-JP" sz="1400" i="1">
                                  <a:latin typeface="Cambria Math" panose="02040503050406030204" pitchFamily="18" charset="0"/>
                                </a:rPr>
                                <m:t>𝜁</m:t>
                              </m:r>
                            </m:e>
                            <m:sub>
                              <m:r>
                                <a:rPr lang="en-US" altLang="ja-JP" sz="1400" i="1">
                                  <a:latin typeface="Cambria Math" panose="02040503050406030204" pitchFamily="18" charset="0"/>
                                </a:rPr>
                                <m:t>𝑘</m:t>
                              </m:r>
                            </m:sub>
                            <m:sup>
                              <m:r>
                                <a:rPr lang="en-US" altLang="ja-JP" sz="1400" i="1">
                                  <a:latin typeface="Cambria Math" panose="02040503050406030204" pitchFamily="18" charset="0"/>
                                </a:rPr>
                                <m:t>𝑖</m:t>
                              </m:r>
                            </m:sup>
                          </m:sSubSup>
                          <m:r>
                            <a:rPr lang="ja-JP" altLang="en-US" sz="1400" i="1" dirty="0" smtClean="0">
                              <a:latin typeface="Cambria Math" panose="02040503050406030204" pitchFamily="18" charset="0"/>
                            </a:rPr>
                            <m:t>の</m:t>
                          </m:r>
                          <m:r>
                            <a:rPr lang="ja-JP" altLang="en-US" sz="1400" i="1" dirty="0">
                              <a:latin typeface="Cambria Math" panose="02040503050406030204" pitchFamily="18" charset="0"/>
                            </a:rPr>
                            <m:t>エージェント</m:t>
                          </m:r>
                          <m:r>
                            <a:rPr lang="en-US" altLang="ja-JP" sz="1400" b="0" i="1" dirty="0" smtClean="0">
                              <a:latin typeface="Cambria Math" panose="02040503050406030204" pitchFamily="18" charset="0"/>
                            </a:rPr>
                            <m:t>𝑗</m:t>
                          </m:r>
                          <m:r>
                            <a:rPr lang="ja-JP" altLang="en-US" sz="1400" i="1" dirty="0">
                              <a:latin typeface="Cambria Math" panose="02040503050406030204" pitchFamily="18" charset="0"/>
                            </a:rPr>
                            <m:t>の</m:t>
                          </m:r>
                          <m:r>
                            <a:rPr lang="ja-JP" altLang="en-US" sz="1400" i="1" dirty="0" smtClean="0">
                              <a:latin typeface="Cambria Math" panose="02040503050406030204" pitchFamily="18" charset="0"/>
                            </a:rPr>
                            <m:t>非</m:t>
                          </m:r>
                          <m:r>
                            <a:rPr lang="ja-JP" altLang="en-US" sz="1400" i="1" dirty="0">
                              <a:latin typeface="Cambria Math" panose="02040503050406030204" pitchFamily="18" charset="0"/>
                            </a:rPr>
                            <m:t>衝突率</m:t>
                          </m:r>
                        </m:oMath>
                      </m:oMathPara>
                    </a14:m>
                    <a:endParaRPr lang="en-US" altLang="ja-JP" dirty="0"/>
                  </a:p>
                </p:txBody>
              </p:sp>
            </mc:Choice>
            <mc:Fallback xmlns="">
              <p:sp>
                <p:nvSpPr>
                  <p:cNvPr id="6" name="テキスト ボックス 5">
                    <a:extLst>
                      <a:ext uri="{FF2B5EF4-FFF2-40B4-BE49-F238E27FC236}">
                        <a16:creationId xmlns:a16="http://schemas.microsoft.com/office/drawing/2014/main" id="{AF463828-EBC2-E482-5B9B-672F016314E7}"/>
                      </a:ext>
                    </a:extLst>
                  </p:cNvPr>
                  <p:cNvSpPr txBox="1">
                    <a:spLocks noRot="1" noChangeAspect="1" noMove="1" noResize="1" noEditPoints="1" noAdjustHandles="1" noChangeArrowheads="1" noChangeShapeType="1" noTextEdit="1"/>
                  </p:cNvSpPr>
                  <p:nvPr/>
                </p:nvSpPr>
                <p:spPr>
                  <a:xfrm>
                    <a:off x="2384684" y="2382626"/>
                    <a:ext cx="5100920" cy="1910459"/>
                  </a:xfrm>
                  <a:prstGeom prst="rect">
                    <a:avLst/>
                  </a:prstGeom>
                  <a:blipFill>
                    <a:blip r:embed="rId3"/>
                    <a:stretch>
                      <a:fillRect/>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7754A27E-3A18-D341-52BA-63D5ABE30A0E}"/>
                  </a:ext>
                </a:extLst>
              </p:cNvPr>
              <p:cNvSpPr txBox="1"/>
              <p:nvPr/>
            </p:nvSpPr>
            <p:spPr>
              <a:xfrm>
                <a:off x="957303" y="2634789"/>
                <a:ext cx="2994930" cy="276999"/>
              </a:xfrm>
              <a:prstGeom prst="rect">
                <a:avLst/>
              </a:prstGeom>
              <a:noFill/>
            </p:spPr>
            <p:txBody>
              <a:bodyPr wrap="square" lIns="0" tIns="0" rIns="0" bIns="0" rtlCol="0">
                <a:spAutoFit/>
              </a:bodyPr>
              <a:lstStyle/>
              <a:p>
                <a:r>
                  <a:rPr kumimoji="1" lang="en-US" altLang="ja-JP" dirty="0">
                    <a:latin typeface="Meiryo UI" panose="020B0604030504040204" pitchFamily="50" charset="-128"/>
                    <a:ea typeface="Meiryo UI" panose="020B0604030504040204" pitchFamily="50" charset="-128"/>
                  </a:rPr>
                  <a:t>WTC-MAIRL</a:t>
                </a:r>
                <a:r>
                  <a:rPr kumimoji="1" lang="ja-JP" altLang="en-US" dirty="0">
                    <a:latin typeface="Meiryo UI" panose="020B0604030504040204" pitchFamily="50" charset="-128"/>
                    <a:ea typeface="Meiryo UI" panose="020B0604030504040204" pitchFamily="50" charset="-128"/>
                  </a:rPr>
                  <a:t>の</a:t>
                </a:r>
                <a:r>
                  <a:rPr kumimoji="1" lang="ja-JP" altLang="en-US" dirty="0">
                    <a:solidFill>
                      <a:schemeClr val="tx1"/>
                    </a:solidFill>
                    <a:latin typeface="Meiryo UI" panose="020B0604030504040204" pitchFamily="50" charset="-128"/>
                    <a:ea typeface="Meiryo UI" panose="020B0604030504040204" pitchFamily="50" charset="-128"/>
                  </a:rPr>
                  <a:t>評価式：</a:t>
                </a:r>
              </a:p>
            </p:txBody>
          </p:sp>
        </p:grpSp>
        <p:cxnSp>
          <p:nvCxnSpPr>
            <p:cNvPr id="106" name="直線コネクタ 105">
              <a:extLst>
                <a:ext uri="{FF2B5EF4-FFF2-40B4-BE49-F238E27FC236}">
                  <a16:creationId xmlns:a16="http://schemas.microsoft.com/office/drawing/2014/main" id="{3C78E4D1-64A4-EF21-02E5-6352B364A57F}"/>
                </a:ext>
              </a:extLst>
            </p:cNvPr>
            <p:cNvCxnSpPr>
              <a:cxnSpLocks/>
            </p:cNvCxnSpPr>
            <p:nvPr/>
          </p:nvCxnSpPr>
          <p:spPr>
            <a:xfrm>
              <a:off x="4468597" y="3071020"/>
              <a:ext cx="663575"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09" name="テキスト ボックス 108">
              <a:extLst>
                <a:ext uri="{FF2B5EF4-FFF2-40B4-BE49-F238E27FC236}">
                  <a16:creationId xmlns:a16="http://schemas.microsoft.com/office/drawing/2014/main" id="{CEA68E00-81F3-47E4-1D32-F1221F42C6BB}"/>
                </a:ext>
              </a:extLst>
            </p:cNvPr>
            <p:cNvSpPr txBox="1"/>
            <p:nvPr/>
          </p:nvSpPr>
          <p:spPr>
            <a:xfrm>
              <a:off x="4407082" y="3046563"/>
              <a:ext cx="1092538" cy="307777"/>
            </a:xfrm>
            <a:prstGeom prst="rect">
              <a:avLst/>
            </a:prstGeom>
            <a:noFill/>
          </p:spPr>
          <p:txBody>
            <a:bodyPr wrap="square">
              <a:spAutoFit/>
            </a:bodyPr>
            <a:lstStyle/>
            <a:p>
              <a:r>
                <a:rPr lang="en-US" altLang="ja-JP" sz="1400" b="1" dirty="0">
                  <a:solidFill>
                    <a:schemeClr val="bg2"/>
                  </a:solidFill>
                  <a:latin typeface="Meiryo UI" panose="020B0604030504040204" pitchFamily="50" charset="-128"/>
                  <a:ea typeface="Meiryo UI" panose="020B0604030504040204" pitchFamily="50" charset="-128"/>
                </a:rPr>
                <a:t>Weight</a:t>
              </a:r>
              <a:endParaRPr lang="ja-JP" altLang="en-US" sz="1400" b="1" dirty="0">
                <a:solidFill>
                  <a:schemeClr val="bg2"/>
                </a:solidFill>
                <a:latin typeface="Meiryo UI" panose="020B0604030504040204" pitchFamily="50" charset="-128"/>
                <a:ea typeface="Meiryo UI" panose="020B0604030504040204" pitchFamily="50" charset="-128"/>
              </a:endParaRPr>
            </a:p>
          </p:txBody>
        </p:sp>
      </p:grpSp>
      <p:grpSp>
        <p:nvGrpSpPr>
          <p:cNvPr id="114" name="グループ化 113">
            <a:extLst>
              <a:ext uri="{FF2B5EF4-FFF2-40B4-BE49-F238E27FC236}">
                <a16:creationId xmlns:a16="http://schemas.microsoft.com/office/drawing/2014/main" id="{43FB0DBE-36A8-1670-4706-2F671E65162F}"/>
              </a:ext>
            </a:extLst>
          </p:cNvPr>
          <p:cNvGrpSpPr/>
          <p:nvPr/>
        </p:nvGrpSpPr>
        <p:grpSpPr>
          <a:xfrm>
            <a:off x="364124" y="2172218"/>
            <a:ext cx="5226148" cy="832792"/>
            <a:chOff x="-127150" y="4265499"/>
            <a:chExt cx="5226148" cy="832792"/>
          </a:xfrm>
        </p:grpSpPr>
        <mc:AlternateContent xmlns:mc="http://schemas.openxmlformats.org/markup-compatibility/2006" xmlns:a14="http://schemas.microsoft.com/office/drawing/2010/main">
          <mc:Choice Requires="a14">
            <p:sp>
              <p:nvSpPr>
                <p:cNvPr id="111" name="テキスト ボックス 110">
                  <a:extLst>
                    <a:ext uri="{FF2B5EF4-FFF2-40B4-BE49-F238E27FC236}">
                      <a16:creationId xmlns:a16="http://schemas.microsoft.com/office/drawing/2014/main" id="{264B52DF-C649-7F13-3AE3-CF9DCE677208}"/>
                    </a:ext>
                  </a:extLst>
                </p:cNvPr>
                <p:cNvSpPr txBox="1"/>
                <p:nvPr/>
              </p:nvSpPr>
              <p:spPr>
                <a:xfrm>
                  <a:off x="1405269" y="4265499"/>
                  <a:ext cx="3693729" cy="8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𝐸𝑣𝑎𝑙</m:t>
                        </m:r>
                        <m:d>
                          <m:dPr>
                            <m:ctrlPr>
                              <a:rPr lang="en-US" altLang="ja-JP" sz="1600" b="0" i="1" smtClean="0">
                                <a:latin typeface="Cambria Math" panose="02040503050406030204" pitchFamily="18" charset="0"/>
                              </a:rPr>
                            </m:ctrlPr>
                          </m:dPr>
                          <m:e>
                            <m:sSubSup>
                              <m:sSubSupPr>
                                <m:ctrlPr>
                                  <a:rPr lang="en-US" altLang="ja-JP" sz="1600" b="0" i="1" smtClean="0">
                                    <a:latin typeface="Cambria Math" panose="02040503050406030204" pitchFamily="18" charset="0"/>
                                  </a:rPr>
                                </m:ctrlPr>
                              </m:sSubSupPr>
                              <m:e>
                                <m:r>
                                  <a:rPr lang="en-US" altLang="ja-JP" sz="1600" b="0" i="1" smtClean="0">
                                    <a:latin typeface="Cambria Math" panose="02040503050406030204" pitchFamily="18" charset="0"/>
                                  </a:rPr>
                                  <m:t>𝜁</m:t>
                                </m:r>
                              </m:e>
                              <m:sub>
                                <m:r>
                                  <a:rPr lang="en-US" altLang="ja-JP" sz="1600" b="0" i="1" smtClean="0">
                                    <a:latin typeface="Cambria Math" panose="02040503050406030204" pitchFamily="18" charset="0"/>
                                  </a:rPr>
                                  <m:t>𝑘</m:t>
                                </m:r>
                              </m:sub>
                              <m:sup>
                                <m:r>
                                  <a:rPr lang="en-US" altLang="ja-JP" sz="1600" b="0" i="1" smtClean="0">
                                    <a:latin typeface="Cambria Math" panose="02040503050406030204" pitchFamily="18" charset="0"/>
                                  </a:rPr>
                                  <m:t>𝑖</m:t>
                                </m:r>
                              </m:sup>
                            </m:sSubSup>
                          </m:e>
                        </m:d>
                        <m:r>
                          <a:rPr lang="en-US" altLang="ja-JP" sz="1600" i="1" smtClean="0">
                            <a:latin typeface="Cambria Math" panose="02040503050406030204" pitchFamily="18" charset="0"/>
                          </a:rPr>
                          <m:t>=</m:t>
                        </m:r>
                        <m:nary>
                          <m:naryPr>
                            <m:chr m:val="∑"/>
                            <m:ctrlPr>
                              <a:rPr lang="en-US" altLang="ja-JP" sz="1600" b="0" i="1" smtClean="0">
                                <a:latin typeface="Cambria Math" panose="02040503050406030204" pitchFamily="18" charset="0"/>
                              </a:rPr>
                            </m:ctrlPr>
                          </m:naryPr>
                          <m:sub>
                            <m:r>
                              <m:rPr>
                                <m:brk m:alnAt="23"/>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=0,</m:t>
                            </m:r>
                            <m: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𝑖</m:t>
                            </m:r>
                          </m:sub>
                          <m:sup>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𝑁</m:t>
                                </m:r>
                              </m:e>
                              <m:sub>
                                <m:r>
                                  <a:rPr lang="en-US" altLang="ja-JP" sz="1600" b="0" i="1" smtClean="0">
                                    <a:latin typeface="Cambria Math" panose="02040503050406030204" pitchFamily="18" charset="0"/>
                                  </a:rPr>
                                  <m:t>𝑎𝑔𝑒𝑛𝑡</m:t>
                                </m:r>
                              </m:sub>
                            </m:sSub>
                            <m:r>
                              <a:rPr lang="en-US" altLang="ja-JP" sz="1600" b="0" i="1" smtClean="0">
                                <a:latin typeface="Cambria Math" panose="02040503050406030204" pitchFamily="18" charset="0"/>
                              </a:rPr>
                              <m:t>−1</m:t>
                            </m:r>
                          </m:sup>
                          <m:e>
                            <m:r>
                              <a:rPr lang="en-US" altLang="ja-JP" sz="1600" i="1">
                                <a:latin typeface="Cambria Math" panose="02040503050406030204" pitchFamily="18" charset="0"/>
                              </a:rPr>
                              <m:t>𝑛𝑐𝑜</m:t>
                            </m:r>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𝑙</m:t>
                                </m:r>
                              </m:e>
                              <m:sub>
                                <m:sSubSup>
                                  <m:sSubSupPr>
                                    <m:ctrlPr>
                                      <a:rPr lang="en-US" altLang="ja-JP" sz="1600" i="1">
                                        <a:latin typeface="Cambria Math" panose="02040503050406030204" pitchFamily="18" charset="0"/>
                                      </a:rPr>
                                    </m:ctrlPr>
                                  </m:sSubSupPr>
                                  <m:e>
                                    <m:r>
                                      <a:rPr lang="en-US" altLang="ja-JP" sz="1600" i="1">
                                        <a:latin typeface="Cambria Math" panose="02040503050406030204" pitchFamily="18" charset="0"/>
                                      </a:rPr>
                                      <m:t>𝜁</m:t>
                                    </m:r>
                                  </m:e>
                                  <m:sub>
                                    <m:r>
                                      <a:rPr lang="en-US" altLang="ja-JP" sz="1600" i="1">
                                        <a:latin typeface="Cambria Math" panose="02040503050406030204" pitchFamily="18" charset="0"/>
                                      </a:rPr>
                                      <m:t>𝑘</m:t>
                                    </m:r>
                                  </m:sub>
                                  <m:sup>
                                    <m:r>
                                      <a:rPr lang="en-US" altLang="ja-JP" sz="1600" i="1">
                                        <a:latin typeface="Cambria Math" panose="02040503050406030204" pitchFamily="18" charset="0"/>
                                      </a:rPr>
                                      <m:t>𝑖</m:t>
                                    </m:r>
                                  </m:sup>
                                </m:sSubSup>
                              </m:sub>
                              <m:sup>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𝑗</m:t>
                                </m:r>
                              </m:sup>
                            </m:sSubSup>
                          </m:e>
                        </m:nary>
                      </m:oMath>
                    </m:oMathPara>
                  </a14:m>
                  <a:endParaRPr lang="ja-JP" altLang="en-US" dirty="0"/>
                </a:p>
              </p:txBody>
            </p:sp>
          </mc:Choice>
          <mc:Fallback xmlns="">
            <p:sp>
              <p:nvSpPr>
                <p:cNvPr id="111" name="テキスト ボックス 110">
                  <a:extLst>
                    <a:ext uri="{FF2B5EF4-FFF2-40B4-BE49-F238E27FC236}">
                      <a16:creationId xmlns:a16="http://schemas.microsoft.com/office/drawing/2014/main" id="{264B52DF-C649-7F13-3AE3-CF9DCE677208}"/>
                    </a:ext>
                  </a:extLst>
                </p:cNvPr>
                <p:cNvSpPr txBox="1">
                  <a:spLocks noRot="1" noChangeAspect="1" noMove="1" noResize="1" noEditPoints="1" noAdjustHandles="1" noChangeArrowheads="1" noChangeShapeType="1" noTextEdit="1"/>
                </p:cNvSpPr>
                <p:nvPr/>
              </p:nvSpPr>
              <p:spPr>
                <a:xfrm>
                  <a:off x="1405269" y="4265499"/>
                  <a:ext cx="3693729" cy="832792"/>
                </a:xfrm>
                <a:prstGeom prst="rect">
                  <a:avLst/>
                </a:prstGeom>
                <a:blipFill>
                  <a:blip r:embed="rId4"/>
                  <a:stretch>
                    <a:fillRect/>
                  </a:stretch>
                </a:blipFill>
              </p:spPr>
              <p:txBody>
                <a:bodyPr/>
                <a:lstStyle/>
                <a:p>
                  <a:r>
                    <a:rPr lang="ja-JP" altLang="en-US">
                      <a:noFill/>
                    </a:rPr>
                    <a:t> </a:t>
                  </a:r>
                </a:p>
              </p:txBody>
            </p:sp>
          </mc:Fallback>
        </mc:AlternateContent>
        <p:sp>
          <p:nvSpPr>
            <p:cNvPr id="112" name="テキスト ボックス 111">
              <a:extLst>
                <a:ext uri="{FF2B5EF4-FFF2-40B4-BE49-F238E27FC236}">
                  <a16:creationId xmlns:a16="http://schemas.microsoft.com/office/drawing/2014/main" id="{6ABDB96B-4A7B-7C09-A1AD-5968157C2145}"/>
                </a:ext>
              </a:extLst>
            </p:cNvPr>
            <p:cNvSpPr txBox="1"/>
            <p:nvPr/>
          </p:nvSpPr>
          <p:spPr>
            <a:xfrm>
              <a:off x="-127150" y="4508419"/>
              <a:ext cx="2315629" cy="276999"/>
            </a:xfrm>
            <a:prstGeom prst="rect">
              <a:avLst/>
            </a:prstGeom>
            <a:noFill/>
          </p:spPr>
          <p:txBody>
            <a:bodyPr wrap="square" lIns="0" tIns="0" rIns="0" bIns="0" rtlCol="0">
              <a:spAutoFit/>
            </a:bodyPr>
            <a:lstStyle/>
            <a:p>
              <a:r>
                <a:rPr kumimoji="1" lang="en-US" altLang="ja-JP" dirty="0">
                  <a:latin typeface="Meiryo UI" panose="020B0604030504040204" pitchFamily="50" charset="-128"/>
                  <a:ea typeface="Meiryo UI" panose="020B0604030504040204" pitchFamily="50" charset="-128"/>
                </a:rPr>
                <a:t>TC-MAIRL</a:t>
              </a:r>
              <a:r>
                <a:rPr kumimoji="1" lang="ja-JP" altLang="en-US" dirty="0">
                  <a:latin typeface="Meiryo UI" panose="020B0604030504040204" pitchFamily="50" charset="-128"/>
                  <a:ea typeface="Meiryo UI" panose="020B0604030504040204" pitchFamily="50" charset="-128"/>
                </a:rPr>
                <a:t>の</a:t>
              </a:r>
              <a:r>
                <a:rPr kumimoji="1" lang="ja-JP" altLang="en-US" dirty="0">
                  <a:solidFill>
                    <a:schemeClr val="tx1"/>
                  </a:solidFill>
                  <a:latin typeface="Meiryo UI" panose="020B0604030504040204" pitchFamily="50" charset="-128"/>
                  <a:ea typeface="Meiryo UI" panose="020B0604030504040204" pitchFamily="50" charset="-128"/>
                </a:rPr>
                <a:t>評価式：</a:t>
              </a:r>
            </a:p>
          </p:txBody>
        </p:sp>
      </p:grpSp>
      <p:cxnSp>
        <p:nvCxnSpPr>
          <p:cNvPr id="117" name="直線コネクタ 116">
            <a:extLst>
              <a:ext uri="{FF2B5EF4-FFF2-40B4-BE49-F238E27FC236}">
                <a16:creationId xmlns:a16="http://schemas.microsoft.com/office/drawing/2014/main" id="{73633A56-0990-2980-2021-70619B85448E}"/>
              </a:ext>
            </a:extLst>
          </p:cNvPr>
          <p:cNvCxnSpPr>
            <a:cxnSpLocks/>
          </p:cNvCxnSpPr>
          <p:nvPr/>
        </p:nvCxnSpPr>
        <p:spPr>
          <a:xfrm>
            <a:off x="4277049" y="2847647"/>
            <a:ext cx="66357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82C2C331-4B0A-ECF0-5132-49D45E27A3B7}"/>
              </a:ext>
            </a:extLst>
          </p:cNvPr>
          <p:cNvSpPr txBox="1"/>
          <p:nvPr/>
        </p:nvSpPr>
        <p:spPr>
          <a:xfrm>
            <a:off x="4236570" y="2827492"/>
            <a:ext cx="1092538" cy="307777"/>
          </a:xfrm>
          <a:prstGeom prst="rect">
            <a:avLst/>
          </a:prstGeom>
          <a:noFill/>
        </p:spPr>
        <p:txBody>
          <a:bodyPr wrap="square">
            <a:spAutoFit/>
          </a:bodyPr>
          <a:lstStyle/>
          <a:p>
            <a:r>
              <a:rPr lang="ja-JP" altLang="en-US" sz="1400" b="1" dirty="0">
                <a:solidFill>
                  <a:schemeClr val="tx2"/>
                </a:solidFill>
                <a:latin typeface="Meiryo UI" panose="020B0604030504040204" pitchFamily="50" charset="-128"/>
                <a:ea typeface="Meiryo UI" panose="020B0604030504040204" pitchFamily="50" charset="-128"/>
              </a:rPr>
              <a:t>非衝突率</a:t>
            </a:r>
          </a:p>
        </p:txBody>
      </p:sp>
      <p:cxnSp>
        <p:nvCxnSpPr>
          <p:cNvPr id="119" name="直線コネクタ 118">
            <a:extLst>
              <a:ext uri="{FF2B5EF4-FFF2-40B4-BE49-F238E27FC236}">
                <a16:creationId xmlns:a16="http://schemas.microsoft.com/office/drawing/2014/main" id="{56E36B55-F490-BE2C-5387-44754F0A6120}"/>
              </a:ext>
            </a:extLst>
          </p:cNvPr>
          <p:cNvCxnSpPr>
            <a:cxnSpLocks/>
          </p:cNvCxnSpPr>
          <p:nvPr/>
        </p:nvCxnSpPr>
        <p:spPr>
          <a:xfrm>
            <a:off x="5109369" y="3788314"/>
            <a:ext cx="663575"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20" name="テキスト ボックス 119">
            <a:extLst>
              <a:ext uri="{FF2B5EF4-FFF2-40B4-BE49-F238E27FC236}">
                <a16:creationId xmlns:a16="http://schemas.microsoft.com/office/drawing/2014/main" id="{12AD8264-01CC-9CC6-C32E-555DCCA0E427}"/>
              </a:ext>
            </a:extLst>
          </p:cNvPr>
          <p:cNvSpPr txBox="1"/>
          <p:nvPr/>
        </p:nvSpPr>
        <p:spPr>
          <a:xfrm>
            <a:off x="5017071" y="3772591"/>
            <a:ext cx="1092538" cy="307777"/>
          </a:xfrm>
          <a:prstGeom prst="rect">
            <a:avLst/>
          </a:prstGeom>
          <a:noFill/>
        </p:spPr>
        <p:txBody>
          <a:bodyPr wrap="square">
            <a:spAutoFit/>
          </a:bodyPr>
          <a:lstStyle/>
          <a:p>
            <a:r>
              <a:rPr lang="ja-JP" altLang="en-US" sz="1400" b="1" dirty="0">
                <a:solidFill>
                  <a:schemeClr val="tx2"/>
                </a:solidFill>
                <a:latin typeface="Meiryo UI" panose="020B0604030504040204" pitchFamily="50" charset="-128"/>
                <a:ea typeface="Meiryo UI" panose="020B0604030504040204" pitchFamily="50" charset="-128"/>
              </a:rPr>
              <a:t>非衝突率</a:t>
            </a:r>
          </a:p>
        </p:txBody>
      </p:sp>
      <p:sp>
        <p:nvSpPr>
          <p:cNvPr id="60" name="正方形/長方形 59">
            <a:extLst>
              <a:ext uri="{FF2B5EF4-FFF2-40B4-BE49-F238E27FC236}">
                <a16:creationId xmlns:a16="http://schemas.microsoft.com/office/drawing/2014/main" id="{2979AF18-3C4C-4524-5AA5-A7E6AD189328}"/>
              </a:ext>
            </a:extLst>
          </p:cNvPr>
          <p:cNvSpPr/>
          <p:nvPr/>
        </p:nvSpPr>
        <p:spPr>
          <a:xfrm>
            <a:off x="6498127" y="1485188"/>
            <a:ext cx="5400675" cy="4038054"/>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grpSp>
        <p:nvGrpSpPr>
          <p:cNvPr id="97" name="グループ化 96">
            <a:extLst>
              <a:ext uri="{FF2B5EF4-FFF2-40B4-BE49-F238E27FC236}">
                <a16:creationId xmlns:a16="http://schemas.microsoft.com/office/drawing/2014/main" id="{F595AD83-7321-D639-40A0-E2552C77D065}"/>
              </a:ext>
            </a:extLst>
          </p:cNvPr>
          <p:cNvGrpSpPr/>
          <p:nvPr/>
        </p:nvGrpSpPr>
        <p:grpSpPr>
          <a:xfrm>
            <a:off x="6941826" y="1535289"/>
            <a:ext cx="5387544" cy="2818257"/>
            <a:chOff x="6347130" y="1566918"/>
            <a:chExt cx="5387544" cy="2818257"/>
          </a:xfrm>
        </p:grpSpPr>
        <p:grpSp>
          <p:nvGrpSpPr>
            <p:cNvPr id="45" name="グループ化 44">
              <a:extLst>
                <a:ext uri="{FF2B5EF4-FFF2-40B4-BE49-F238E27FC236}">
                  <a16:creationId xmlns:a16="http://schemas.microsoft.com/office/drawing/2014/main" id="{5F8496C9-1622-BA8C-B818-25B446DBB482}"/>
                </a:ext>
              </a:extLst>
            </p:cNvPr>
            <p:cNvGrpSpPr/>
            <p:nvPr/>
          </p:nvGrpSpPr>
          <p:grpSpPr>
            <a:xfrm>
              <a:off x="8604297" y="2392392"/>
              <a:ext cx="3130377" cy="1770430"/>
              <a:chOff x="3603338" y="1231913"/>
              <a:chExt cx="3130377" cy="1676231"/>
            </a:xfrm>
          </p:grpSpPr>
          <p:sp>
            <p:nvSpPr>
              <p:cNvPr id="48" name="テキスト ボックス 47">
                <a:extLst>
                  <a:ext uri="{FF2B5EF4-FFF2-40B4-BE49-F238E27FC236}">
                    <a16:creationId xmlns:a16="http://schemas.microsoft.com/office/drawing/2014/main" id="{FABB9F59-71AC-B383-46D1-F0C4D11F6D12}"/>
                  </a:ext>
                </a:extLst>
              </p:cNvPr>
              <p:cNvSpPr txBox="1"/>
              <p:nvPr/>
            </p:nvSpPr>
            <p:spPr>
              <a:xfrm>
                <a:off x="4710533" y="1802803"/>
                <a:ext cx="436081" cy="291401"/>
              </a:xfrm>
              <a:prstGeom prst="rect">
                <a:avLst/>
              </a:prstGeom>
              <a:noFill/>
            </p:spPr>
            <p:txBody>
              <a:bodyPr wrap="square" lIns="0" tIns="0" rIns="0" bIns="0" rtlCol="0">
                <a:spAutoFit/>
              </a:bodyPr>
              <a:lstStyle/>
              <a:p>
                <a:r>
                  <a:rPr kumimoji="1" lang="en-US" altLang="ja-JP" sz="2000" b="1" dirty="0">
                    <a:solidFill>
                      <a:schemeClr val="bg2"/>
                    </a:solidFill>
                    <a:latin typeface="Meiryo UI" panose="020B0604030504040204" pitchFamily="50" charset="-128"/>
                    <a:ea typeface="Meiryo UI" panose="020B0604030504040204" pitchFamily="50" charset="-128"/>
                  </a:rPr>
                  <a:t>0.8</a:t>
                </a:r>
                <a:endParaRPr kumimoji="1" lang="ja-JP" altLang="en-US" sz="2000" b="1" dirty="0">
                  <a:solidFill>
                    <a:schemeClr val="bg2"/>
                  </a:solidFill>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F09E30B9-26BF-9458-0C7E-4F543D3CC614}"/>
                  </a:ext>
                </a:extLst>
              </p:cNvPr>
              <p:cNvSpPr txBox="1"/>
              <p:nvPr/>
            </p:nvSpPr>
            <p:spPr>
              <a:xfrm>
                <a:off x="4728761" y="2616743"/>
                <a:ext cx="447556" cy="291401"/>
              </a:xfrm>
              <a:prstGeom prst="rect">
                <a:avLst/>
              </a:prstGeom>
              <a:noFill/>
            </p:spPr>
            <p:txBody>
              <a:bodyPr wrap="square" lIns="0" tIns="0" rIns="0" bIns="0" rtlCol="0">
                <a:spAutoFit/>
              </a:bodyPr>
              <a:lstStyle/>
              <a:p>
                <a:r>
                  <a:rPr kumimoji="1" lang="en-US" altLang="ja-JP" sz="2000" b="1" dirty="0">
                    <a:solidFill>
                      <a:schemeClr val="accent1">
                        <a:lumMod val="25000"/>
                      </a:schemeClr>
                    </a:solidFill>
                    <a:latin typeface="Meiryo UI" panose="020B0604030504040204" pitchFamily="50" charset="-128"/>
                    <a:ea typeface="Meiryo UI" panose="020B0604030504040204" pitchFamily="50" charset="-128"/>
                  </a:rPr>
                  <a:t>0.2</a:t>
                </a:r>
                <a:endParaRPr kumimoji="1" lang="ja-JP" altLang="en-US" sz="2000" b="1" dirty="0">
                  <a:solidFill>
                    <a:schemeClr val="accent1">
                      <a:lumMod val="25000"/>
                    </a:schemeClr>
                  </a:solidFill>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49D74D10-3B7F-7270-07A7-1F613F825DB2}"/>
                  </a:ext>
                </a:extLst>
              </p:cNvPr>
              <p:cNvSpPr txBox="1"/>
              <p:nvPr/>
            </p:nvSpPr>
            <p:spPr>
              <a:xfrm>
                <a:off x="3603338" y="1231913"/>
                <a:ext cx="3130377" cy="553661"/>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a:t>
                </a:r>
                <a:endParaRPr lang="en-US" altLang="ja-JP" sz="1600" b="1" dirty="0">
                  <a:latin typeface="Meiryo UI" panose="020B0604030504040204" pitchFamily="50" charset="-128"/>
                  <a:ea typeface="Meiryo UI" panose="020B0604030504040204" pitchFamily="50" charset="-128"/>
                </a:endParaRPr>
              </a:p>
              <a:p>
                <a:pPr algn="ctr"/>
                <a:r>
                  <a:rPr lang="ja-JP" altLang="en-US" sz="1600" b="1" dirty="0">
                    <a:latin typeface="Meiryo UI" panose="020B0604030504040204" pitchFamily="50" charset="-128"/>
                    <a:ea typeface="Meiryo UI" panose="020B0604030504040204" pitchFamily="50" charset="-128"/>
                  </a:rPr>
                  <a:t>との非衝突率</a:t>
                </a: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69DE642-8343-413B-C813-5B74F614AB5B}"/>
                      </a:ext>
                    </a:extLst>
                  </p:cNvPr>
                  <p:cNvSpPr txBox="1"/>
                  <p:nvPr/>
                </p:nvSpPr>
                <p:spPr>
                  <a:xfrm rot="5400000">
                    <a:off x="4499152" y="2189451"/>
                    <a:ext cx="80620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869DE642-8343-413B-C813-5B74F614AB5B}"/>
                      </a:ext>
                    </a:extLst>
                  </p:cNvPr>
                  <p:cNvSpPr txBox="1">
                    <a:spLocks noRot="1" noChangeAspect="1" noMove="1" noResize="1" noEditPoints="1" noAdjustHandles="1" noChangeArrowheads="1" noChangeShapeType="1" noTextEdit="1"/>
                  </p:cNvSpPr>
                  <p:nvPr/>
                </p:nvSpPr>
                <p:spPr>
                  <a:xfrm rot="5400000">
                    <a:off x="4499152" y="2189451"/>
                    <a:ext cx="806202" cy="369332"/>
                  </a:xfrm>
                  <a:prstGeom prst="rect">
                    <a:avLst/>
                  </a:prstGeom>
                  <a:blipFill>
                    <a:blip r:embed="rId5"/>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F57A4D1-3CD4-D905-047E-660B31FE09E5}"/>
                    </a:ext>
                  </a:extLst>
                </p:cNvPr>
                <p:cNvSpPr txBox="1"/>
                <p:nvPr/>
              </p:nvSpPr>
              <p:spPr>
                <a:xfrm>
                  <a:off x="7402944" y="1566918"/>
                  <a:ext cx="3405434" cy="325073"/>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solidFill>
                            <a:schemeClr val="tx1"/>
                          </a:solidFill>
                          <a:latin typeface="Cambria Math" panose="02040503050406030204" pitchFamily="18" charset="0"/>
                          <a:ea typeface="Meiryo UI" panose="020B0604030504040204" pitchFamily="50" charset="-128"/>
                        </a:rPr>
                        <m:t>𝐴𝑔𝑒𝑛</m:t>
                      </m:r>
                      <m:sSub>
                        <m:sSubPr>
                          <m:ctrlPr>
                            <a:rPr kumimoji="1" lang="en-US" altLang="ja-JP" sz="2000" b="0" i="1" smtClean="0">
                              <a:solidFill>
                                <a:schemeClr val="tx1"/>
                              </a:solidFill>
                              <a:latin typeface="Cambria Math" panose="02040503050406030204" pitchFamily="18" charset="0"/>
                              <a:ea typeface="Meiryo UI" panose="020B0604030504040204" pitchFamily="50" charset="-128"/>
                            </a:rPr>
                          </m:ctrlPr>
                        </m:sSubPr>
                        <m:e>
                          <m:r>
                            <a:rPr kumimoji="1" lang="en-US" altLang="ja-JP" sz="2000" b="0" i="1" smtClean="0">
                              <a:solidFill>
                                <a:schemeClr val="tx1"/>
                              </a:solidFill>
                              <a:latin typeface="Cambria Math" panose="02040503050406030204" pitchFamily="18" charset="0"/>
                              <a:ea typeface="Meiryo UI" panose="020B0604030504040204" pitchFamily="50" charset="-128"/>
                            </a:rPr>
                            <m:t>𝑡</m:t>
                          </m:r>
                        </m:e>
                        <m:sub>
                          <m:r>
                            <a:rPr kumimoji="1" lang="en-US" altLang="ja-JP" sz="2000" b="0" i="1" smtClean="0">
                              <a:solidFill>
                                <a:schemeClr val="tx1"/>
                              </a:solidFill>
                              <a:latin typeface="Cambria Math" panose="02040503050406030204" pitchFamily="18" charset="0"/>
                              <a:ea typeface="Meiryo UI" panose="020B0604030504040204" pitchFamily="50" charset="-128"/>
                            </a:rPr>
                            <m:t>𝑖</m:t>
                          </m:r>
                        </m:sub>
                      </m:sSub>
                    </m:oMath>
                  </a14:m>
                  <a:r>
                    <a:rPr kumimoji="1" lang="ja-JP" altLang="en-US" sz="2000" dirty="0">
                      <a:solidFill>
                        <a:schemeClr val="tx1"/>
                      </a:solidFill>
                      <a:latin typeface="Meiryo UI" panose="020B0604030504040204" pitchFamily="50" charset="-128"/>
                      <a:ea typeface="Meiryo UI" panose="020B0604030504040204" pitchFamily="50" charset="-128"/>
                    </a:rPr>
                    <a:t>の</a:t>
                  </a:r>
                  <a14:m>
                    <m:oMath xmlns:m="http://schemas.openxmlformats.org/officeDocument/2006/math">
                      <m:r>
                        <a:rPr lang="en-US" altLang="ja-JP" sz="2000" b="0" i="1">
                          <a:latin typeface="Cambria Math" panose="02040503050406030204" pitchFamily="18" charset="0"/>
                          <a:ea typeface="Meiryo UI" panose="020B0604030504040204" pitchFamily="50" charset="-128"/>
                        </a:rPr>
                        <m:t>𝑘</m:t>
                      </m:r>
                    </m:oMath>
                  </a14:m>
                  <a:r>
                    <a:rPr kumimoji="1" lang="ja-JP" altLang="en-US" sz="2000" dirty="0">
                      <a:solidFill>
                        <a:schemeClr val="tx1"/>
                      </a:solidFill>
                      <a:latin typeface="Meiryo UI" panose="020B0604030504040204" pitchFamily="50" charset="-128"/>
                      <a:ea typeface="Meiryo UI" panose="020B0604030504040204" pitchFamily="50" charset="-128"/>
                    </a:rPr>
                    <a:t>番目のアーカイブ</a:t>
                  </a:r>
                </a:p>
              </p:txBody>
            </p:sp>
          </mc:Choice>
          <mc:Fallback xmlns="">
            <p:sp>
              <p:nvSpPr>
                <p:cNvPr id="58" name="テキスト ボックス 57">
                  <a:extLst>
                    <a:ext uri="{FF2B5EF4-FFF2-40B4-BE49-F238E27FC236}">
                      <a16:creationId xmlns:a16="http://schemas.microsoft.com/office/drawing/2014/main" id="{7F57A4D1-3CD4-D905-047E-660B31FE09E5}"/>
                    </a:ext>
                  </a:extLst>
                </p:cNvPr>
                <p:cNvSpPr txBox="1">
                  <a:spLocks noRot="1" noChangeAspect="1" noMove="1" noResize="1" noEditPoints="1" noAdjustHandles="1" noChangeArrowheads="1" noChangeShapeType="1" noTextEdit="1"/>
                </p:cNvSpPr>
                <p:nvPr/>
              </p:nvSpPr>
              <p:spPr>
                <a:xfrm>
                  <a:off x="7402944" y="1566918"/>
                  <a:ext cx="3405434" cy="325073"/>
                </a:xfrm>
                <a:prstGeom prst="rect">
                  <a:avLst/>
                </a:prstGeom>
                <a:blipFill>
                  <a:blip r:embed="rId6"/>
                  <a:stretch>
                    <a:fillRect l="-3399" t="-26415" b="-39623"/>
                  </a:stretch>
                </a:blipFill>
              </p:spPr>
              <p:txBody>
                <a:bodyPr/>
                <a:lstStyle/>
                <a:p>
                  <a:r>
                    <a:rPr lang="ja-JP" altLang="en-US">
                      <a:noFill/>
                    </a:rPr>
                    <a:t> </a:t>
                  </a:r>
                </a:p>
              </p:txBody>
            </p:sp>
          </mc:Fallback>
        </mc:AlternateContent>
        <p:grpSp>
          <p:nvGrpSpPr>
            <p:cNvPr id="93" name="グループ化 92">
              <a:extLst>
                <a:ext uri="{FF2B5EF4-FFF2-40B4-BE49-F238E27FC236}">
                  <a16:creationId xmlns:a16="http://schemas.microsoft.com/office/drawing/2014/main" id="{D9D63F03-1F89-0748-9F88-A559FED0D479}"/>
                </a:ext>
              </a:extLst>
            </p:cNvPr>
            <p:cNvGrpSpPr/>
            <p:nvPr/>
          </p:nvGrpSpPr>
          <p:grpSpPr>
            <a:xfrm>
              <a:off x="6347130" y="1856462"/>
              <a:ext cx="3208125" cy="2528713"/>
              <a:chOff x="8506614" y="4464510"/>
              <a:chExt cx="3208125" cy="2528713"/>
            </a:xfrm>
          </p:grpSpPr>
          <p:grpSp>
            <p:nvGrpSpPr>
              <p:cNvPr id="92" name="グループ化 91">
                <a:extLst>
                  <a:ext uri="{FF2B5EF4-FFF2-40B4-BE49-F238E27FC236}">
                    <a16:creationId xmlns:a16="http://schemas.microsoft.com/office/drawing/2014/main" id="{7C6C2F4D-D79D-47F1-F63A-C72899DBCE36}"/>
                  </a:ext>
                </a:extLst>
              </p:cNvPr>
              <p:cNvGrpSpPr/>
              <p:nvPr/>
            </p:nvGrpSpPr>
            <p:grpSpPr>
              <a:xfrm>
                <a:off x="8506614" y="4464510"/>
                <a:ext cx="3208125" cy="2528713"/>
                <a:chOff x="8506614" y="4464510"/>
                <a:chExt cx="3208125" cy="2528713"/>
              </a:xfrm>
            </p:grpSpPr>
            <p:grpSp>
              <p:nvGrpSpPr>
                <p:cNvPr id="91" name="グループ化 90">
                  <a:extLst>
                    <a:ext uri="{FF2B5EF4-FFF2-40B4-BE49-F238E27FC236}">
                      <a16:creationId xmlns:a16="http://schemas.microsoft.com/office/drawing/2014/main" id="{B35D4A39-5881-B062-7D94-51FC43B4A061}"/>
                    </a:ext>
                  </a:extLst>
                </p:cNvPr>
                <p:cNvGrpSpPr/>
                <p:nvPr/>
              </p:nvGrpSpPr>
              <p:grpSpPr>
                <a:xfrm>
                  <a:off x="8506614" y="4464510"/>
                  <a:ext cx="3208125" cy="2528713"/>
                  <a:chOff x="8506614" y="4464510"/>
                  <a:chExt cx="3208125" cy="2528713"/>
                </a:xfrm>
              </p:grpSpPr>
              <p:grpSp>
                <p:nvGrpSpPr>
                  <p:cNvPr id="80" name="グループ化 79">
                    <a:extLst>
                      <a:ext uri="{FF2B5EF4-FFF2-40B4-BE49-F238E27FC236}">
                        <a16:creationId xmlns:a16="http://schemas.microsoft.com/office/drawing/2014/main" id="{4A1117CE-636E-1A36-98B4-90288244A3E3}"/>
                      </a:ext>
                    </a:extLst>
                  </p:cNvPr>
                  <p:cNvGrpSpPr/>
                  <p:nvPr/>
                </p:nvGrpSpPr>
                <p:grpSpPr>
                  <a:xfrm>
                    <a:off x="8506614" y="4464510"/>
                    <a:ext cx="3208125" cy="2528713"/>
                    <a:chOff x="8506614" y="4464510"/>
                    <a:chExt cx="3208125" cy="2528713"/>
                  </a:xfrm>
                </p:grpSpPr>
                <p:sp>
                  <p:nvSpPr>
                    <p:cNvPr id="65" name="正方形/長方形 64">
                      <a:extLst>
                        <a:ext uri="{FF2B5EF4-FFF2-40B4-BE49-F238E27FC236}">
                          <a16:creationId xmlns:a16="http://schemas.microsoft.com/office/drawing/2014/main" id="{F4F7CFDD-28F2-1C41-339E-D0B21E44C074}"/>
                        </a:ext>
                      </a:extLst>
                    </p:cNvPr>
                    <p:cNvSpPr/>
                    <p:nvPr/>
                  </p:nvSpPr>
                  <p:spPr>
                    <a:xfrm>
                      <a:off x="8812124" y="4521462"/>
                      <a:ext cx="2621595" cy="2280411"/>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48D01E47-FB9E-8F65-E004-6D6A0DBFA35C}"/>
                            </a:ext>
                          </a:extLst>
                        </p:cNvPr>
                        <p:cNvSpPr txBox="1"/>
                        <p:nvPr/>
                      </p:nvSpPr>
                      <p:spPr>
                        <a:xfrm>
                          <a:off x="8995697" y="5582949"/>
                          <a:ext cx="850725" cy="3186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solidFill>
                                      <a:schemeClr val="bg2"/>
                                    </a:solidFill>
                                    <a:latin typeface="Cambria Math" panose="02040503050406030204" pitchFamily="18" charset="0"/>
                                  </a:rPr>
                                  <m:t>𝑨𝒈𝒆𝒏</m:t>
                                </m:r>
                                <m:sSub>
                                  <m:sSubPr>
                                    <m:ctrlPr>
                                      <a:rPr kumimoji="1" lang="en-US" altLang="ja-JP" sz="2000" b="1" i="1" smtClean="0">
                                        <a:solidFill>
                                          <a:schemeClr val="bg2"/>
                                        </a:solidFill>
                                        <a:latin typeface="Cambria Math" panose="02040503050406030204" pitchFamily="18" charset="0"/>
                                      </a:rPr>
                                    </m:ctrlPr>
                                  </m:sSubPr>
                                  <m:e>
                                    <m:r>
                                      <a:rPr kumimoji="1" lang="en-US" altLang="ja-JP" sz="2000" b="1" i="1" smtClean="0">
                                        <a:solidFill>
                                          <a:schemeClr val="bg2"/>
                                        </a:solidFill>
                                        <a:latin typeface="Cambria Math" panose="02040503050406030204" pitchFamily="18" charset="0"/>
                                      </a:rPr>
                                      <m:t>𝒕</m:t>
                                    </m:r>
                                  </m:e>
                                  <m:sub>
                                    <m:r>
                                      <a:rPr kumimoji="1" lang="en-US" altLang="ja-JP" sz="2000" b="1" i="1" smtClean="0">
                                        <a:solidFill>
                                          <a:schemeClr val="bg2"/>
                                        </a:solidFill>
                                        <a:latin typeface="Cambria Math" panose="02040503050406030204" pitchFamily="18" charset="0"/>
                                      </a:rPr>
                                      <m:t>𝟏</m:t>
                                    </m:r>
                                  </m:sub>
                                </m:sSub>
                              </m:oMath>
                            </m:oMathPara>
                          </a14:m>
                          <a:endParaRPr kumimoji="1" lang="ja-JP" altLang="en-US" sz="1600" b="1" dirty="0">
                            <a:solidFill>
                              <a:schemeClr val="bg2"/>
                            </a:solidFill>
                          </a:endParaRPr>
                        </a:p>
                      </p:txBody>
                    </p:sp>
                  </mc:Choice>
                  <mc:Fallback xmlns="">
                    <p:sp>
                      <p:nvSpPr>
                        <p:cNvPr id="66" name="テキスト ボックス 65">
                          <a:extLst>
                            <a:ext uri="{FF2B5EF4-FFF2-40B4-BE49-F238E27FC236}">
                              <a16:creationId xmlns:a16="http://schemas.microsoft.com/office/drawing/2014/main" id="{48D01E47-FB9E-8F65-E004-6D6A0DBFA35C}"/>
                            </a:ext>
                          </a:extLst>
                        </p:cNvPr>
                        <p:cNvSpPr txBox="1">
                          <a:spLocks noRot="1" noChangeAspect="1" noMove="1" noResize="1" noEditPoints="1" noAdjustHandles="1" noChangeArrowheads="1" noChangeShapeType="1" noTextEdit="1"/>
                        </p:cNvSpPr>
                        <p:nvPr/>
                      </p:nvSpPr>
                      <p:spPr>
                        <a:xfrm>
                          <a:off x="8995697" y="5582949"/>
                          <a:ext cx="850725" cy="318620"/>
                        </a:xfrm>
                        <a:prstGeom prst="rect">
                          <a:avLst/>
                        </a:prstGeom>
                        <a:blipFill>
                          <a:blip r:embed="rId7"/>
                          <a:stretch>
                            <a:fillRect l="-13571" r="-9286" b="-28846"/>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22DA33D2-7B37-0394-D92D-8D6E40FEA0CA}"/>
                        </a:ext>
                      </a:extLst>
                    </p:cNvPr>
                    <p:cNvSpPr txBox="1"/>
                    <p:nvPr/>
                  </p:nvSpPr>
                  <p:spPr>
                    <a:xfrm>
                      <a:off x="10175722" y="5600827"/>
                      <a:ext cx="44691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p:sp>
                  <p:nvSpPr>
                    <p:cNvPr id="68" name="テキスト ボックス 67">
                      <a:extLst>
                        <a:ext uri="{FF2B5EF4-FFF2-40B4-BE49-F238E27FC236}">
                          <a16:creationId xmlns:a16="http://schemas.microsoft.com/office/drawing/2014/main" id="{75756895-B9BE-5761-FE95-836B3B130C92}"/>
                        </a:ext>
                      </a:extLst>
                    </p:cNvPr>
                    <p:cNvSpPr txBox="1"/>
                    <p:nvPr/>
                  </p:nvSpPr>
                  <p:spPr>
                    <a:xfrm>
                      <a:off x="10142747" y="6467122"/>
                      <a:ext cx="521720"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80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8A8288C-DF4A-C988-75B3-76D6E55D2E1F}"/>
                            </a:ext>
                          </a:extLst>
                        </p:cNvPr>
                        <p:cNvSpPr txBox="1"/>
                        <p:nvPr/>
                      </p:nvSpPr>
                      <p:spPr>
                        <a:xfrm rot="5400000">
                          <a:off x="9019624" y="5989548"/>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C8A8288C-DF4A-C988-75B3-76D6E55D2E1F}"/>
                            </a:ext>
                          </a:extLst>
                        </p:cNvPr>
                        <p:cNvSpPr txBox="1">
                          <a:spLocks noRot="1" noChangeAspect="1" noMove="1" noResize="1" noEditPoints="1" noAdjustHandles="1" noChangeArrowheads="1" noChangeShapeType="1" noTextEdit="1"/>
                        </p:cNvSpPr>
                        <p:nvPr/>
                      </p:nvSpPr>
                      <p:spPr>
                        <a:xfrm rot="5400000">
                          <a:off x="9019624" y="5989548"/>
                          <a:ext cx="834605" cy="37850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69372ADA-F1FD-D76F-1FF4-D7A316F60B61}"/>
                            </a:ext>
                          </a:extLst>
                        </p:cNvPr>
                        <p:cNvSpPr txBox="1"/>
                        <p:nvPr/>
                      </p:nvSpPr>
                      <p:spPr>
                        <a:xfrm>
                          <a:off x="9127905" y="4464510"/>
                          <a:ext cx="1975459" cy="400110"/>
                        </a:xfrm>
                        <a:prstGeom prst="rect">
                          <a:avLst/>
                        </a:prstGeom>
                        <a:noFill/>
                      </p:spPr>
                      <p:txBody>
                        <a:bodyPr wrap="square">
                          <a:spAutoFit/>
                        </a:bodyPr>
                        <a:lstStyle/>
                        <a:p>
                          <a:pPr algn="ctr"/>
                          <a:r>
                            <a:rPr lang="ja-JP" altLang="en-US" sz="2000" b="1" dirty="0">
                              <a:latin typeface="Meiryo UI" panose="020B0604030504040204" pitchFamily="50" charset="-128"/>
                              <a:ea typeface="Meiryo UI" panose="020B0604030504040204" pitchFamily="50" charset="-128"/>
                            </a:rPr>
                            <a:t>行動系列</a:t>
                          </a:r>
                          <a14:m>
                            <m:oMath xmlns:m="http://schemas.openxmlformats.org/officeDocument/2006/math">
                              <m:r>
                                <a:rPr lang="en-US" altLang="ja-JP" sz="2000" b="1" i="1" smtClean="0">
                                  <a:latin typeface="Cambria Math" panose="02040503050406030204" pitchFamily="18" charset="0"/>
                                  <a:ea typeface="Meiryo UI" panose="020B0604030504040204" pitchFamily="50" charset="-128"/>
                                </a:rPr>
                                <m:t>𝒌</m:t>
                              </m:r>
                            </m:oMath>
                          </a14:m>
                          <a:endParaRPr lang="ja-JP" altLang="en-US" sz="2000" b="1" dirty="0">
                            <a:latin typeface="Meiryo UI" panose="020B0604030504040204" pitchFamily="50" charset="-128"/>
                            <a:ea typeface="Meiryo UI" panose="020B0604030504040204" pitchFamily="50" charset="-128"/>
                          </a:endParaRPr>
                        </a:p>
                      </p:txBody>
                    </p:sp>
                  </mc:Choice>
                  <mc:Fallback xmlns="">
                    <p:sp>
                      <p:nvSpPr>
                        <p:cNvPr id="70" name="テキスト ボックス 69">
                          <a:extLst>
                            <a:ext uri="{FF2B5EF4-FFF2-40B4-BE49-F238E27FC236}">
                              <a16:creationId xmlns:a16="http://schemas.microsoft.com/office/drawing/2014/main" id="{69372ADA-F1FD-D76F-1FF4-D7A316F60B61}"/>
                            </a:ext>
                          </a:extLst>
                        </p:cNvPr>
                        <p:cNvSpPr txBox="1">
                          <a:spLocks noRot="1" noChangeAspect="1" noMove="1" noResize="1" noEditPoints="1" noAdjustHandles="1" noChangeArrowheads="1" noChangeShapeType="1" noTextEdit="1"/>
                        </p:cNvSpPr>
                        <p:nvPr/>
                      </p:nvSpPr>
                      <p:spPr>
                        <a:xfrm>
                          <a:off x="9127905" y="4464510"/>
                          <a:ext cx="1975459" cy="400110"/>
                        </a:xfrm>
                        <a:prstGeom prst="rect">
                          <a:avLst/>
                        </a:prstGeom>
                        <a:blipFill>
                          <a:blip r:embed="rId9"/>
                          <a:stretch>
                            <a:fillRect t="-9091" b="-24242"/>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9B568CB9-1D88-0024-FB2F-EA1C33EB3387}"/>
                        </a:ext>
                      </a:extLst>
                    </p:cNvPr>
                    <p:cNvSpPr txBox="1"/>
                    <p:nvPr/>
                  </p:nvSpPr>
                  <p:spPr>
                    <a:xfrm>
                      <a:off x="8506614" y="4885539"/>
                      <a:ext cx="3208125" cy="338553"/>
                    </a:xfrm>
                    <a:prstGeom prst="rect">
                      <a:avLst/>
                    </a:prstGeom>
                    <a:noFill/>
                  </p:spPr>
                  <p:txBody>
                    <a:bodyPr wrap="square">
                      <a:spAutoFit/>
                    </a:bodyPr>
                    <a:lstStyle/>
                    <a:p>
                      <a:pPr algn="ctr"/>
                      <a:r>
                        <a:rPr lang="ja-JP" altLang="en-US" sz="1600" b="1" dirty="0">
                          <a:latin typeface="Meiryo UI" panose="020B0604030504040204" pitchFamily="50" charset="-128"/>
                          <a:ea typeface="Meiryo UI" panose="020B0604030504040204" pitchFamily="50" charset="-128"/>
                        </a:rPr>
                        <a:t>各エージェントとの衝突情報</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289C569F-A656-382C-A96D-B8EF2367CEF8}"/>
                            </a:ext>
                          </a:extLst>
                        </p:cNvPr>
                        <p:cNvSpPr txBox="1"/>
                        <p:nvPr/>
                      </p:nvSpPr>
                      <p:spPr>
                        <a:xfrm>
                          <a:off x="8990119" y="6458938"/>
                          <a:ext cx="850725" cy="534285"/>
                        </a:xfrm>
                        <a:prstGeom prst="rect">
                          <a:avLst/>
                        </a:prstGeom>
                        <a:noFill/>
                      </p:spPr>
                      <p:txBody>
                        <a:bodyPr wrap="square" lIns="0" tIns="0" rIns="0" bIns="0" rtlCol="0">
                          <a:spAutoFit/>
                        </a:bodyPr>
                        <a:lstStyle/>
                        <a:p>
                          <a14:m>
                            <m:oMath xmlns:m="http://schemas.openxmlformats.org/officeDocument/2006/math">
                              <m:r>
                                <a:rPr kumimoji="1" lang="en-US" altLang="ja-JP" sz="2000" b="1" i="1" smtClean="0">
                                  <a:solidFill>
                                    <a:schemeClr val="accent1">
                                      <a:lumMod val="25000"/>
                                    </a:schemeClr>
                                  </a:solidFill>
                                  <a:latin typeface="Cambria Math" panose="02040503050406030204" pitchFamily="18" charset="0"/>
                                </a:rPr>
                                <m:t>𝑨𝒈𝒆𝒏</m:t>
                              </m:r>
                              <m:sSub>
                                <m:sSubPr>
                                  <m:ctrlPr>
                                    <a:rPr kumimoji="1" lang="en-US" altLang="ja-JP" sz="2000" b="1" i="1" smtClean="0">
                                      <a:solidFill>
                                        <a:schemeClr val="accent1">
                                          <a:lumMod val="25000"/>
                                        </a:schemeClr>
                                      </a:solidFill>
                                      <a:latin typeface="Cambria Math" panose="02040503050406030204" pitchFamily="18" charset="0"/>
                                    </a:rPr>
                                  </m:ctrlPr>
                                </m:sSubPr>
                                <m:e>
                                  <m:r>
                                    <a:rPr kumimoji="1" lang="en-US" altLang="ja-JP" sz="2000" b="1" i="1" smtClean="0">
                                      <a:solidFill>
                                        <a:schemeClr val="accent1">
                                          <a:lumMod val="25000"/>
                                        </a:schemeClr>
                                      </a:solidFill>
                                      <a:latin typeface="Cambria Math" panose="02040503050406030204" pitchFamily="18" charset="0"/>
                                    </a:rPr>
                                    <m:t>𝒕</m:t>
                                  </m:r>
                                </m:e>
                                <m:sub>
                                  <m:r>
                                    <a:rPr kumimoji="1" lang="en-US" altLang="ja-JP" sz="2000" b="1" i="1" smtClean="0">
                                      <a:solidFill>
                                        <a:schemeClr val="accent1">
                                          <a:lumMod val="25000"/>
                                        </a:schemeClr>
                                      </a:solidFill>
                                      <a:latin typeface="Cambria Math" panose="02040503050406030204" pitchFamily="18" charset="0"/>
                                    </a:rPr>
                                    <m:t>𝑵</m:t>
                                  </m:r>
                                </m:sub>
                              </m:sSub>
                            </m:oMath>
                          </a14:m>
                          <a:r>
                            <a:rPr kumimoji="1" lang="en-US" altLang="ja-JP" sz="1400" dirty="0"/>
                            <a:t>:</a:t>
                          </a:r>
                          <a:endParaRPr kumimoji="1" lang="ja-JP" altLang="en-US" sz="1400" dirty="0"/>
                        </a:p>
                      </p:txBody>
                    </p:sp>
                  </mc:Choice>
                  <mc:Fallback xmlns="">
                    <p:sp>
                      <p:nvSpPr>
                        <p:cNvPr id="72" name="テキスト ボックス 71">
                          <a:extLst>
                            <a:ext uri="{FF2B5EF4-FFF2-40B4-BE49-F238E27FC236}">
                              <a16:creationId xmlns:a16="http://schemas.microsoft.com/office/drawing/2014/main" id="{289C569F-A656-382C-A96D-B8EF2367CEF8}"/>
                            </a:ext>
                          </a:extLst>
                        </p:cNvPr>
                        <p:cNvSpPr txBox="1">
                          <a:spLocks noRot="1" noChangeAspect="1" noMove="1" noResize="1" noEditPoints="1" noAdjustHandles="1" noChangeArrowheads="1" noChangeShapeType="1" noTextEdit="1"/>
                        </p:cNvSpPr>
                        <p:nvPr/>
                      </p:nvSpPr>
                      <p:spPr>
                        <a:xfrm>
                          <a:off x="8990119" y="6458938"/>
                          <a:ext cx="850725" cy="534285"/>
                        </a:xfrm>
                        <a:prstGeom prst="rect">
                          <a:avLst/>
                        </a:prstGeom>
                        <a:blipFill>
                          <a:blip r:embed="rId10"/>
                          <a:stretch>
                            <a:fillRect l="-13571" r="-1285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6FD84841-3D30-C248-8B39-7A51625A4F53}"/>
                            </a:ext>
                          </a:extLst>
                        </p:cNvPr>
                        <p:cNvSpPr txBox="1"/>
                        <p:nvPr/>
                      </p:nvSpPr>
                      <p:spPr>
                        <a:xfrm rot="5400000">
                          <a:off x="9957619" y="5985091"/>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6FD84841-3D30-C248-8B39-7A51625A4F53}"/>
                            </a:ext>
                          </a:extLst>
                        </p:cNvPr>
                        <p:cNvSpPr txBox="1">
                          <a:spLocks noRot="1" noChangeAspect="1" noMove="1" noResize="1" noEditPoints="1" noAdjustHandles="1" noChangeArrowheads="1" noChangeShapeType="1" noTextEdit="1"/>
                        </p:cNvSpPr>
                        <p:nvPr/>
                      </p:nvSpPr>
                      <p:spPr>
                        <a:xfrm rot="5400000">
                          <a:off x="9957619" y="5985091"/>
                          <a:ext cx="834605" cy="378505"/>
                        </a:xfrm>
                        <a:prstGeom prst="rect">
                          <a:avLst/>
                        </a:prstGeom>
                        <a:blipFill>
                          <a:blip r:embed="rId11"/>
                          <a:stretch>
                            <a:fillRect/>
                          </a:stretch>
                        </a:blipFill>
                      </p:spPr>
                      <p:txBody>
                        <a:bodyPr/>
                        <a:lstStyle/>
                        <a:p>
                          <a:r>
                            <a:rPr lang="ja-JP" altLang="en-US">
                              <a:noFill/>
                            </a:rPr>
                            <a:t> </a:t>
                          </a:r>
                        </a:p>
                      </p:txBody>
                    </p:sp>
                  </mc:Fallback>
                </mc:AlternateContent>
              </p:grpSp>
              <p:sp>
                <p:nvSpPr>
                  <p:cNvPr id="74" name="テキスト ボックス 73">
                    <a:extLst>
                      <a:ext uri="{FF2B5EF4-FFF2-40B4-BE49-F238E27FC236}">
                        <a16:creationId xmlns:a16="http://schemas.microsoft.com/office/drawing/2014/main" id="{8816C9A0-BDC5-1952-3771-583A7389A558}"/>
                      </a:ext>
                    </a:extLst>
                  </p:cNvPr>
                  <p:cNvSpPr txBox="1"/>
                  <p:nvPr/>
                </p:nvSpPr>
                <p:spPr>
                  <a:xfrm>
                    <a:off x="10894609" y="5601812"/>
                    <a:ext cx="505552" cy="307777"/>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80</a:t>
                    </a:r>
                    <a:endParaRPr kumimoji="1" lang="ja-JP" altLang="en-US" sz="2000" dirty="0">
                      <a:latin typeface="Meiryo UI" panose="020B0604030504040204" pitchFamily="50" charset="-128"/>
                      <a:ea typeface="Meiryo UI" panose="020B0604030504040204" pitchFamily="50" charset="-128"/>
                    </a:endParaRPr>
                  </a:p>
                </p:txBody>
              </p:sp>
            </p:grpSp>
            <p:sp>
              <p:nvSpPr>
                <p:cNvPr id="75" name="テキスト ボックス 74">
                  <a:extLst>
                    <a:ext uri="{FF2B5EF4-FFF2-40B4-BE49-F238E27FC236}">
                      <a16:creationId xmlns:a16="http://schemas.microsoft.com/office/drawing/2014/main" id="{FBDE22F7-305A-B719-8A17-D9B0074D0FC3}"/>
                    </a:ext>
                  </a:extLst>
                </p:cNvPr>
                <p:cNvSpPr txBox="1"/>
                <p:nvPr/>
              </p:nvSpPr>
              <p:spPr>
                <a:xfrm>
                  <a:off x="10894609" y="6473277"/>
                  <a:ext cx="458672" cy="318620"/>
                </a:xfrm>
                <a:prstGeom prst="rect">
                  <a:avLst/>
                </a:prstGeom>
                <a:noFill/>
              </p:spPr>
              <p:txBody>
                <a:bodyPr wrap="square" lIns="0" tIns="0" rIns="0" bIns="0" rtlCol="0">
                  <a:spAutoFit/>
                </a:bodyPr>
                <a:lstStyle/>
                <a:p>
                  <a:r>
                    <a:rPr kumimoji="1" lang="en-US" altLang="ja-JP" sz="2000" dirty="0">
                      <a:latin typeface="Meiryo UI" panose="020B0604030504040204" pitchFamily="50" charset="-128"/>
                      <a:ea typeface="Meiryo UI" panose="020B0604030504040204" pitchFamily="50" charset="-128"/>
                    </a:rPr>
                    <a:t>20</a:t>
                  </a:r>
                  <a:endParaRPr kumimoji="1" lang="ja-JP" altLang="en-US" sz="2000" dirty="0">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B9676B09-78F2-6B55-E240-ECFB93178E21}"/>
                        </a:ext>
                      </a:extLst>
                    </p:cNvPr>
                    <p:cNvSpPr txBox="1"/>
                    <p:nvPr/>
                  </p:nvSpPr>
                  <p:spPr>
                    <a:xfrm rot="5400000">
                      <a:off x="10631218" y="5985093"/>
                      <a:ext cx="834605" cy="378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76" name="テキスト ボックス 75">
                      <a:extLst>
                        <a:ext uri="{FF2B5EF4-FFF2-40B4-BE49-F238E27FC236}">
                          <a16:creationId xmlns:a16="http://schemas.microsoft.com/office/drawing/2014/main" id="{B9676B09-78F2-6B55-E240-ECFB93178E21}"/>
                        </a:ext>
                      </a:extLst>
                    </p:cNvPr>
                    <p:cNvSpPr txBox="1">
                      <a:spLocks noRot="1" noChangeAspect="1" noMove="1" noResize="1" noEditPoints="1" noAdjustHandles="1" noChangeArrowheads="1" noChangeShapeType="1" noTextEdit="1"/>
                    </p:cNvSpPr>
                    <p:nvPr/>
                  </p:nvSpPr>
                  <p:spPr>
                    <a:xfrm rot="5400000">
                      <a:off x="10631218" y="5985093"/>
                      <a:ext cx="834605" cy="378505"/>
                    </a:xfrm>
                    <a:prstGeom prst="rect">
                      <a:avLst/>
                    </a:prstGeom>
                    <a:blipFill>
                      <a:blip r:embed="rId12"/>
                      <a:stretch>
                        <a:fillRect/>
                      </a:stretch>
                    </a:blipFill>
                  </p:spPr>
                  <p:txBody>
                    <a:bodyPr/>
                    <a:lstStyle/>
                    <a:p>
                      <a:r>
                        <a:rPr lang="ja-JP" altLang="en-US">
                          <a:noFill/>
                        </a:rPr>
                        <a:t> </a:t>
                      </a:r>
                    </a:p>
                  </p:txBody>
                </p:sp>
              </mc:Fallback>
            </mc:AlternateContent>
          </p:grpSp>
          <p:sp>
            <p:nvSpPr>
              <p:cNvPr id="77" name="テキスト ボックス 76">
                <a:extLst>
                  <a:ext uri="{FF2B5EF4-FFF2-40B4-BE49-F238E27FC236}">
                    <a16:creationId xmlns:a16="http://schemas.microsoft.com/office/drawing/2014/main" id="{DADF7D6F-DB77-9DC9-604D-868E05E8EC49}"/>
                  </a:ext>
                </a:extLst>
              </p:cNvPr>
              <p:cNvSpPr txBox="1"/>
              <p:nvPr/>
            </p:nvSpPr>
            <p:spPr>
              <a:xfrm>
                <a:off x="10006832" y="5144918"/>
                <a:ext cx="652720"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sp>
            <p:nvSpPr>
              <p:cNvPr id="78" name="テキスト ボックス 77">
                <a:extLst>
                  <a:ext uri="{FF2B5EF4-FFF2-40B4-BE49-F238E27FC236}">
                    <a16:creationId xmlns:a16="http://schemas.microsoft.com/office/drawing/2014/main" id="{30B7304D-ADC6-77C7-5670-5AC4B7110A5E}"/>
                  </a:ext>
                </a:extLst>
              </p:cNvPr>
              <p:cNvSpPr txBox="1"/>
              <p:nvPr/>
            </p:nvSpPr>
            <p:spPr>
              <a:xfrm>
                <a:off x="10613640" y="5158261"/>
                <a:ext cx="869761" cy="523220"/>
              </a:xfrm>
              <a:prstGeom prst="rect">
                <a:avLst/>
              </a:prstGeom>
              <a:noFill/>
            </p:spPr>
            <p:txBody>
              <a:bodyPr wrap="square">
                <a:spAutoFit/>
              </a:bodyPr>
              <a:lstStyle/>
              <a:p>
                <a:pPr algn="ctr"/>
                <a:r>
                  <a:rPr lang="ja-JP" altLang="en-US" sz="1400" dirty="0">
                    <a:latin typeface="Meiryo UI" panose="020B0604030504040204" pitchFamily="50" charset="-128"/>
                    <a:ea typeface="Meiryo UI" panose="020B0604030504040204" pitchFamily="50" charset="-128"/>
                  </a:rPr>
                  <a:t>非衝突</a:t>
                </a:r>
                <a:endParaRPr lang="en-US" altLang="ja-JP" sz="1400" dirty="0">
                  <a:latin typeface="Meiryo UI" panose="020B0604030504040204" pitchFamily="50" charset="-128"/>
                  <a:ea typeface="Meiryo UI" panose="020B0604030504040204" pitchFamily="50" charset="-128"/>
                </a:endParaRPr>
              </a:p>
              <a:p>
                <a:pPr algn="ctr"/>
                <a:r>
                  <a:rPr lang="ja-JP" altLang="en-US" sz="1400" dirty="0">
                    <a:latin typeface="Meiryo UI" panose="020B0604030504040204" pitchFamily="50" charset="-128"/>
                    <a:ea typeface="Meiryo UI" panose="020B0604030504040204" pitchFamily="50" charset="-128"/>
                  </a:rPr>
                  <a:t>回数</a:t>
                </a:r>
              </a:p>
            </p:txBody>
          </p:sp>
        </p:grpSp>
        <p:cxnSp>
          <p:nvCxnSpPr>
            <p:cNvPr id="95" name="直線矢印コネクタ 94">
              <a:extLst>
                <a:ext uri="{FF2B5EF4-FFF2-40B4-BE49-F238E27FC236}">
                  <a16:creationId xmlns:a16="http://schemas.microsoft.com/office/drawing/2014/main" id="{640DDC79-8D73-F067-D263-4E7C61EA23EE}"/>
                </a:ext>
              </a:extLst>
            </p:cNvPr>
            <p:cNvCxnSpPr/>
            <p:nvPr/>
          </p:nvCxnSpPr>
          <p:spPr>
            <a:xfrm>
              <a:off x="9105661" y="3146667"/>
              <a:ext cx="5516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111B7BD7-CCD3-DFF3-46C5-C5FD61432CB9}"/>
                </a:ext>
              </a:extLst>
            </p:cNvPr>
            <p:cNvCxnSpPr/>
            <p:nvPr/>
          </p:nvCxnSpPr>
          <p:spPr>
            <a:xfrm>
              <a:off x="9107012" y="4017583"/>
              <a:ext cx="5516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B639A20A-58E5-2508-805D-EF42EE6B3EE0}"/>
              </a:ext>
            </a:extLst>
          </p:cNvPr>
          <p:cNvGrpSpPr/>
          <p:nvPr/>
        </p:nvGrpSpPr>
        <p:grpSpPr>
          <a:xfrm>
            <a:off x="6612119" y="4260773"/>
            <a:ext cx="3757281" cy="563503"/>
            <a:chOff x="6591591" y="4372340"/>
            <a:chExt cx="3757281" cy="563503"/>
          </a:xfrm>
        </p:grpSpPr>
        <p:grpSp>
          <p:nvGrpSpPr>
            <p:cNvPr id="121" name="グループ化 120">
              <a:extLst>
                <a:ext uri="{FF2B5EF4-FFF2-40B4-BE49-F238E27FC236}">
                  <a16:creationId xmlns:a16="http://schemas.microsoft.com/office/drawing/2014/main" id="{4B717AF7-ECB3-6764-C683-ABCBD2CD6604}"/>
                </a:ext>
              </a:extLst>
            </p:cNvPr>
            <p:cNvGrpSpPr/>
            <p:nvPr/>
          </p:nvGrpSpPr>
          <p:grpSpPr>
            <a:xfrm>
              <a:off x="6591591" y="4532750"/>
              <a:ext cx="3757281" cy="403093"/>
              <a:chOff x="7016609" y="4192166"/>
              <a:chExt cx="3757281" cy="381644"/>
            </a:xfrm>
          </p:grpSpPr>
          <p:grpSp>
            <p:nvGrpSpPr>
              <p:cNvPr id="122" name="グループ化 121">
                <a:extLst>
                  <a:ext uri="{FF2B5EF4-FFF2-40B4-BE49-F238E27FC236}">
                    <a16:creationId xmlns:a16="http://schemas.microsoft.com/office/drawing/2014/main" id="{5868BC7B-6BBE-0E37-10BC-B67C1F317AD8}"/>
                  </a:ext>
                </a:extLst>
              </p:cNvPr>
              <p:cNvGrpSpPr/>
              <p:nvPr/>
            </p:nvGrpSpPr>
            <p:grpSpPr>
              <a:xfrm>
                <a:off x="7863090" y="4192166"/>
                <a:ext cx="2910800" cy="381644"/>
                <a:chOff x="7413927" y="4457403"/>
                <a:chExt cx="2910800" cy="381644"/>
              </a:xfrm>
            </p:grpSpPr>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27450B18-5CB2-C717-107D-B7574BCCB8A1}"/>
                        </a:ext>
                      </a:extLst>
                    </p:cNvPr>
                    <p:cNvSpPr txBox="1"/>
                    <p:nvPr/>
                  </p:nvSpPr>
                  <p:spPr>
                    <a:xfrm>
                      <a:off x="8348192" y="4469715"/>
                      <a:ext cx="10630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124" name="テキスト ボックス 123">
                      <a:extLst>
                        <a:ext uri="{FF2B5EF4-FFF2-40B4-BE49-F238E27FC236}">
                          <a16:creationId xmlns:a16="http://schemas.microsoft.com/office/drawing/2014/main" id="{27450B18-5CB2-C717-107D-B7574BCCB8A1}"/>
                        </a:ext>
                      </a:extLst>
                    </p:cNvPr>
                    <p:cNvSpPr txBox="1">
                      <a:spLocks noRot="1" noChangeAspect="1" noMove="1" noResize="1" noEditPoints="1" noAdjustHandles="1" noChangeArrowheads="1" noChangeShapeType="1" noTextEdit="1"/>
                    </p:cNvSpPr>
                    <p:nvPr/>
                  </p:nvSpPr>
                  <p:spPr>
                    <a:xfrm>
                      <a:off x="8348192" y="4469715"/>
                      <a:ext cx="106301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5" name="テキスト ボックス 124">
                      <a:extLst>
                        <a:ext uri="{FF2B5EF4-FFF2-40B4-BE49-F238E27FC236}">
                          <a16:creationId xmlns:a16="http://schemas.microsoft.com/office/drawing/2014/main" id="{FB943DAD-C4C5-5519-1EAE-47AE6ECBDCCB}"/>
                        </a:ext>
                      </a:extLst>
                    </p:cNvPr>
                    <p:cNvSpPr txBox="1"/>
                    <p:nvPr/>
                  </p:nvSpPr>
                  <p:spPr>
                    <a:xfrm>
                      <a:off x="7413927" y="4457403"/>
                      <a:ext cx="1827048" cy="3788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1" i="1" smtClean="0">
                                <a:solidFill>
                                  <a:schemeClr val="bg2"/>
                                </a:solidFill>
                                <a:latin typeface="Cambria Math" panose="02040503050406030204" pitchFamily="18" charset="0"/>
                              </a:rPr>
                              <m:t>𝟎</m:t>
                            </m:r>
                            <m:r>
                              <a:rPr lang="en-US" altLang="ja-JP" sz="2000" b="1" i="1" smtClean="0">
                                <a:solidFill>
                                  <a:schemeClr val="bg2"/>
                                </a:solidFill>
                                <a:latin typeface="Cambria Math" panose="02040503050406030204" pitchFamily="18" charset="0"/>
                              </a:rPr>
                              <m:t>.</m:t>
                            </m:r>
                            <m:r>
                              <a:rPr lang="en-US" altLang="ja-JP" sz="2000" b="1" i="1" smtClean="0">
                                <a:solidFill>
                                  <a:schemeClr val="bg2"/>
                                </a:solidFill>
                                <a:latin typeface="Cambria Math" panose="02040503050406030204" pitchFamily="18" charset="0"/>
                              </a:rPr>
                              <m:t>𝟖</m:t>
                            </m:r>
                            <m:r>
                              <a:rPr lang="en-US" altLang="ja-JP" sz="2000" b="1" i="1" smtClean="0">
                                <a:latin typeface="Cambria Math" panose="02040503050406030204" pitchFamily="18" charset="0"/>
                              </a:rPr>
                              <m:t>+</m:t>
                            </m:r>
                          </m:oMath>
                        </m:oMathPara>
                      </a14:m>
                      <a:endParaRPr lang="en-US" altLang="ja-JP" sz="1800" b="1" dirty="0">
                        <a:latin typeface="Cambria Math" panose="02040503050406030204" pitchFamily="18" charset="0"/>
                        <a:ea typeface="Cambria Math" panose="02040503050406030204" pitchFamily="18" charset="0"/>
                      </a:endParaRPr>
                    </a:p>
                  </p:txBody>
                </p:sp>
              </mc:Choice>
              <mc:Fallback xmlns="">
                <p:sp>
                  <p:nvSpPr>
                    <p:cNvPr id="125" name="テキスト ボックス 124">
                      <a:extLst>
                        <a:ext uri="{FF2B5EF4-FFF2-40B4-BE49-F238E27FC236}">
                          <a16:creationId xmlns:a16="http://schemas.microsoft.com/office/drawing/2014/main" id="{FB943DAD-C4C5-5519-1EAE-47AE6ECBDCCB}"/>
                        </a:ext>
                      </a:extLst>
                    </p:cNvPr>
                    <p:cNvSpPr txBox="1">
                      <a:spLocks noRot="1" noChangeAspect="1" noMove="1" noResize="1" noEditPoints="1" noAdjustHandles="1" noChangeArrowheads="1" noChangeShapeType="1" noTextEdit="1"/>
                    </p:cNvSpPr>
                    <p:nvPr/>
                  </p:nvSpPr>
                  <p:spPr>
                    <a:xfrm>
                      <a:off x="7413927" y="4457403"/>
                      <a:ext cx="1827048" cy="378821"/>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307DEA6A-D8C2-33B6-DF7B-DED0C0805F0A}"/>
                        </a:ext>
                      </a:extLst>
                    </p:cNvPr>
                    <p:cNvSpPr txBox="1"/>
                    <p:nvPr/>
                  </p:nvSpPr>
                  <p:spPr>
                    <a:xfrm>
                      <a:off x="8497679" y="4459631"/>
                      <a:ext cx="1827048" cy="3788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rPr>
                              <m:t>+</m:t>
                            </m:r>
                            <m:r>
                              <a:rPr lang="en-US" altLang="ja-JP" sz="2000" b="1" i="1" smtClean="0">
                                <a:solidFill>
                                  <a:schemeClr val="tx2"/>
                                </a:solidFill>
                                <a:latin typeface="Cambria Math" panose="02040503050406030204" pitchFamily="18" charset="0"/>
                              </a:rPr>
                              <m:t> </m:t>
                            </m:r>
                            <m:r>
                              <a:rPr lang="en-US" altLang="ja-JP" sz="2000" b="1" i="1" smtClean="0">
                                <a:solidFill>
                                  <a:schemeClr val="accent1">
                                    <a:lumMod val="25000"/>
                                  </a:schemeClr>
                                </a:solidFill>
                                <a:latin typeface="Cambria Math" panose="02040503050406030204" pitchFamily="18" charset="0"/>
                              </a:rPr>
                              <m:t>𝟎</m:t>
                            </m:r>
                            <m:r>
                              <a:rPr lang="en-US" altLang="ja-JP" sz="2000" b="1" i="1" smtClean="0">
                                <a:solidFill>
                                  <a:schemeClr val="accent1">
                                    <a:lumMod val="25000"/>
                                  </a:schemeClr>
                                </a:solidFill>
                                <a:latin typeface="Cambria Math" panose="02040503050406030204" pitchFamily="18" charset="0"/>
                              </a:rPr>
                              <m:t>.</m:t>
                            </m:r>
                            <m:r>
                              <a:rPr lang="en-US" altLang="ja-JP" sz="2000" b="1" i="1" smtClean="0">
                                <a:solidFill>
                                  <a:schemeClr val="accent1">
                                    <a:lumMod val="25000"/>
                                  </a:schemeClr>
                                </a:solidFill>
                                <a:latin typeface="Cambria Math" panose="02040503050406030204" pitchFamily="18" charset="0"/>
                              </a:rPr>
                              <m:t>𝟐</m:t>
                            </m:r>
                          </m:oMath>
                        </m:oMathPara>
                      </a14:m>
                      <a:endParaRPr lang="en-US" altLang="ja-JP" sz="1800" b="1" dirty="0"/>
                    </a:p>
                  </p:txBody>
                </p:sp>
              </mc:Choice>
              <mc:Fallback xmlns="">
                <p:sp>
                  <p:nvSpPr>
                    <p:cNvPr id="126" name="テキスト ボックス 125">
                      <a:extLst>
                        <a:ext uri="{FF2B5EF4-FFF2-40B4-BE49-F238E27FC236}">
                          <a16:creationId xmlns:a16="http://schemas.microsoft.com/office/drawing/2014/main" id="{307DEA6A-D8C2-33B6-DF7B-DED0C0805F0A}"/>
                        </a:ext>
                      </a:extLst>
                    </p:cNvPr>
                    <p:cNvSpPr txBox="1">
                      <a:spLocks noRot="1" noChangeAspect="1" noMove="1" noResize="1" noEditPoints="1" noAdjustHandles="1" noChangeArrowheads="1" noChangeShapeType="1" noTextEdit="1"/>
                    </p:cNvSpPr>
                    <p:nvPr/>
                  </p:nvSpPr>
                  <p:spPr>
                    <a:xfrm>
                      <a:off x="8497679" y="4459631"/>
                      <a:ext cx="1827048" cy="378821"/>
                    </a:xfrm>
                    <a:prstGeom prst="rect">
                      <a:avLst/>
                    </a:prstGeom>
                    <a:blipFill>
                      <a:blip r:embed="rId15"/>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19314755-AF5D-E03D-DA04-6018AE9A9B68}"/>
                      </a:ext>
                    </a:extLst>
                  </p:cNvPr>
                  <p:cNvSpPr txBox="1"/>
                  <p:nvPr/>
                </p:nvSpPr>
                <p:spPr>
                  <a:xfrm>
                    <a:off x="7016609" y="4207201"/>
                    <a:ext cx="1429847" cy="351250"/>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solidFill>
                              <a:schemeClr val="tx1"/>
                            </a:solidFill>
                            <a:latin typeface="Cambria Math" panose="02040503050406030204" pitchFamily="18" charset="0"/>
                            <a:ea typeface="Meiryo UI" panose="020B0604030504040204" pitchFamily="50" charset="-128"/>
                          </a:rPr>
                          <m:t>𝐸𝑣𝑎𝑙</m:t>
                        </m:r>
                      </m:oMath>
                    </a14:m>
                    <a:r>
                      <a:rPr lang="en-US" altLang="ja-JP" sz="2000" dirty="0"/>
                      <a:t> </a:t>
                    </a:r>
                    <a14:m>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𝜁</m:t>
                                </m:r>
                              </m:e>
                              <m:sub>
                                <m:r>
                                  <a:rPr lang="en-US" altLang="ja-JP" sz="2000" i="1">
                                    <a:latin typeface="Cambria Math" panose="02040503050406030204" pitchFamily="18" charset="0"/>
                                  </a:rPr>
                                  <m:t>𝑘</m:t>
                                </m:r>
                              </m:sub>
                              <m:sup>
                                <m:r>
                                  <a:rPr lang="en-US" altLang="ja-JP" sz="2000" i="1">
                                    <a:latin typeface="Cambria Math" panose="02040503050406030204" pitchFamily="18" charset="0"/>
                                  </a:rPr>
                                  <m:t>𝑖</m:t>
                                </m:r>
                              </m:sup>
                            </m:sSubSup>
                          </m:e>
                        </m:d>
                        <m:r>
                          <a:rPr lang="en-US" altLang="ja-JP" sz="2000" i="1">
                            <a:latin typeface="Cambria Math" panose="02040503050406030204" pitchFamily="18" charset="0"/>
                          </a:rPr>
                          <m:t>=</m:t>
                        </m:r>
                      </m:oMath>
                    </a14:m>
                    <a:endParaRPr kumimoji="1" lang="ja-JP" altLang="en-US" sz="2000" dirty="0">
                      <a:solidFill>
                        <a:schemeClr val="tx1"/>
                      </a:solidFill>
                      <a:latin typeface="Meiryo UI" panose="020B0604030504040204" pitchFamily="50" charset="-128"/>
                      <a:ea typeface="Meiryo UI" panose="020B0604030504040204" pitchFamily="50" charset="-128"/>
                    </a:endParaRPr>
                  </a:p>
                </p:txBody>
              </p:sp>
            </mc:Choice>
            <mc:Fallback xmlns="">
              <p:sp>
                <p:nvSpPr>
                  <p:cNvPr id="123" name="テキスト ボックス 122">
                    <a:extLst>
                      <a:ext uri="{FF2B5EF4-FFF2-40B4-BE49-F238E27FC236}">
                        <a16:creationId xmlns:a16="http://schemas.microsoft.com/office/drawing/2014/main" id="{19314755-AF5D-E03D-DA04-6018AE9A9B68}"/>
                      </a:ext>
                    </a:extLst>
                  </p:cNvPr>
                  <p:cNvSpPr txBox="1">
                    <a:spLocks noRot="1" noChangeAspect="1" noMove="1" noResize="1" noEditPoints="1" noAdjustHandles="1" noChangeArrowheads="1" noChangeShapeType="1" noTextEdit="1"/>
                  </p:cNvSpPr>
                  <p:nvPr/>
                </p:nvSpPr>
                <p:spPr>
                  <a:xfrm>
                    <a:off x="7016609" y="4207201"/>
                    <a:ext cx="1429847" cy="351250"/>
                  </a:xfrm>
                  <a:prstGeom prst="rect">
                    <a:avLst/>
                  </a:prstGeom>
                  <a:blipFill>
                    <a:blip r:embed="rId16"/>
                    <a:stretch>
                      <a:fillRect l="-6410" b="-18033"/>
                    </a:stretch>
                  </a:blipFill>
                </p:spPr>
                <p:txBody>
                  <a:bodyPr/>
                  <a:lstStyle/>
                  <a:p>
                    <a:r>
                      <a:rPr lang="ja-JP" altLang="en-US">
                        <a:noFill/>
                      </a:rPr>
                      <a:t> </a:t>
                    </a:r>
                  </a:p>
                </p:txBody>
              </p:sp>
            </mc:Fallback>
          </mc:AlternateContent>
        </p:grpSp>
        <p:sp>
          <p:nvSpPr>
            <p:cNvPr id="128" name="テキスト ボックス 127">
              <a:extLst>
                <a:ext uri="{FF2B5EF4-FFF2-40B4-BE49-F238E27FC236}">
                  <a16:creationId xmlns:a16="http://schemas.microsoft.com/office/drawing/2014/main" id="{4C0AD96B-32B3-6487-2FF5-9B3A876CBE3E}"/>
                </a:ext>
              </a:extLst>
            </p:cNvPr>
            <p:cNvSpPr txBox="1"/>
            <p:nvPr/>
          </p:nvSpPr>
          <p:spPr>
            <a:xfrm>
              <a:off x="6591591" y="4372340"/>
              <a:ext cx="2315629" cy="215444"/>
            </a:xfrm>
            <a:prstGeom prst="rect">
              <a:avLst/>
            </a:prstGeom>
            <a:noFill/>
          </p:spPr>
          <p:txBody>
            <a:bodyPr wrap="square" lIns="0" tIns="0" rIns="0" bIns="0" rtlCol="0">
              <a:spAutoFit/>
            </a:bodyPr>
            <a:lstStyle/>
            <a:p>
              <a:r>
                <a:rPr kumimoji="1" lang="en-US" altLang="ja-JP" sz="1400" b="1" dirty="0">
                  <a:latin typeface="Meiryo UI" panose="020B0604030504040204" pitchFamily="50" charset="-128"/>
                  <a:ea typeface="Meiryo UI" panose="020B0604030504040204" pitchFamily="50" charset="-128"/>
                </a:rPr>
                <a:t>TC-MAIRL</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grpSp>
      <p:grpSp>
        <p:nvGrpSpPr>
          <p:cNvPr id="132" name="グループ化 131">
            <a:extLst>
              <a:ext uri="{FF2B5EF4-FFF2-40B4-BE49-F238E27FC236}">
                <a16:creationId xmlns:a16="http://schemas.microsoft.com/office/drawing/2014/main" id="{93892689-957B-5C2C-9EFF-20ED4927196B}"/>
              </a:ext>
            </a:extLst>
          </p:cNvPr>
          <p:cNvGrpSpPr/>
          <p:nvPr/>
        </p:nvGrpSpPr>
        <p:grpSpPr>
          <a:xfrm>
            <a:off x="6612119" y="4926370"/>
            <a:ext cx="5264248" cy="607331"/>
            <a:chOff x="6610333" y="5070342"/>
            <a:chExt cx="5264248" cy="607331"/>
          </a:xfrm>
        </p:grpSpPr>
        <p:grpSp>
          <p:nvGrpSpPr>
            <p:cNvPr id="61" name="グループ化 60">
              <a:extLst>
                <a:ext uri="{FF2B5EF4-FFF2-40B4-BE49-F238E27FC236}">
                  <a16:creationId xmlns:a16="http://schemas.microsoft.com/office/drawing/2014/main" id="{28F8094A-1EDE-F9C5-8530-C320C95AD6C9}"/>
                </a:ext>
              </a:extLst>
            </p:cNvPr>
            <p:cNvGrpSpPr/>
            <p:nvPr/>
          </p:nvGrpSpPr>
          <p:grpSpPr>
            <a:xfrm>
              <a:off x="6623398" y="5163988"/>
              <a:ext cx="5251183" cy="513685"/>
              <a:chOff x="7016609" y="4131099"/>
              <a:chExt cx="5251183" cy="486353"/>
            </a:xfrm>
          </p:grpSpPr>
          <p:grpSp>
            <p:nvGrpSpPr>
              <p:cNvPr id="55" name="グループ化 54">
                <a:extLst>
                  <a:ext uri="{FF2B5EF4-FFF2-40B4-BE49-F238E27FC236}">
                    <a16:creationId xmlns:a16="http://schemas.microsoft.com/office/drawing/2014/main" id="{87B67583-0679-5423-68D2-B927F21087AC}"/>
                  </a:ext>
                </a:extLst>
              </p:cNvPr>
              <p:cNvGrpSpPr/>
              <p:nvPr/>
            </p:nvGrpSpPr>
            <p:grpSpPr>
              <a:xfrm>
                <a:off x="8344557" y="4131099"/>
                <a:ext cx="3923235" cy="486353"/>
                <a:chOff x="7895394" y="4396336"/>
                <a:chExt cx="3923235" cy="486353"/>
              </a:xfrm>
            </p:grpSpPr>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A3B02E2-3E6E-EF26-4219-02793EE1AB34}"/>
                        </a:ext>
                      </a:extLst>
                    </p:cNvPr>
                    <p:cNvSpPr txBox="1"/>
                    <p:nvPr/>
                  </p:nvSpPr>
                  <p:spPr>
                    <a:xfrm>
                      <a:off x="9305434" y="4469270"/>
                      <a:ext cx="10630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oMath>
                        </m:oMathPara>
                      </a14:m>
                      <a:endParaRPr kumimoji="1" lang="ja-JP" altLang="en-US" dirty="0"/>
                    </a:p>
                  </p:txBody>
                </p:sp>
              </mc:Choice>
              <mc:Fallback xmlns="">
                <p:sp>
                  <p:nvSpPr>
                    <p:cNvPr id="30" name="テキスト ボックス 29">
                      <a:extLst>
                        <a:ext uri="{FF2B5EF4-FFF2-40B4-BE49-F238E27FC236}">
                          <a16:creationId xmlns:a16="http://schemas.microsoft.com/office/drawing/2014/main" id="{6A3B02E2-3E6E-EF26-4219-02793EE1AB34}"/>
                        </a:ext>
                      </a:extLst>
                    </p:cNvPr>
                    <p:cNvSpPr txBox="1">
                      <a:spLocks noRot="1" noChangeAspect="1" noMove="1" noResize="1" noEditPoints="1" noAdjustHandles="1" noChangeArrowheads="1" noChangeShapeType="1" noTextEdit="1"/>
                    </p:cNvSpPr>
                    <p:nvPr/>
                  </p:nvSpPr>
                  <p:spPr>
                    <a:xfrm>
                      <a:off x="9305434" y="4469270"/>
                      <a:ext cx="106301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A3C7D2A-8A40-8B2D-B4AC-6D86F134BFAB}"/>
                        </a:ext>
                      </a:extLst>
                    </p:cNvPr>
                    <p:cNvSpPr txBox="1"/>
                    <p:nvPr/>
                  </p:nvSpPr>
                  <p:spPr>
                    <a:xfrm>
                      <a:off x="7895394" y="4396337"/>
                      <a:ext cx="1827048" cy="486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1" i="1" smtClean="0">
                                <a:solidFill>
                                  <a:schemeClr val="bg2"/>
                                </a:solidFill>
                                <a:latin typeface="Cambria Math" panose="02040503050406030204" pitchFamily="18" charset="0"/>
                              </a:rPr>
                              <m:t>𝟎</m:t>
                            </m:r>
                            <m:r>
                              <a:rPr lang="en-US" altLang="ja-JP" sz="2000" b="1" i="1" smtClean="0">
                                <a:solidFill>
                                  <a:schemeClr val="bg2"/>
                                </a:solidFill>
                                <a:latin typeface="Cambria Math" panose="02040503050406030204" pitchFamily="18" charset="0"/>
                              </a:rPr>
                              <m:t>.</m:t>
                            </m:r>
                            <m:r>
                              <a:rPr lang="en-US" altLang="ja-JP" sz="2000" b="1" i="1" smtClean="0">
                                <a:solidFill>
                                  <a:schemeClr val="bg2"/>
                                </a:solidFill>
                                <a:latin typeface="Cambria Math" panose="02040503050406030204" pitchFamily="18" charset="0"/>
                              </a:rPr>
                              <m:t>𝟖</m:t>
                            </m:r>
                            <m:r>
                              <a:rPr lang="en-US" altLang="ja-JP" sz="2000" b="1" i="1" smtClean="0">
                                <a:latin typeface="Cambria Math" panose="02040503050406030204" pitchFamily="18" charset="0"/>
                              </a:rPr>
                              <m:t>×</m:t>
                            </m:r>
                            <m:sSubSup>
                              <m:sSubSupPr>
                                <m:ctrlPr>
                                  <a:rPr lang="en-US" altLang="ja-JP" sz="2000" b="1" i="1" smtClean="0">
                                    <a:latin typeface="Cambria Math" panose="02040503050406030204" pitchFamily="18" charset="0"/>
                                  </a:rPr>
                                </m:ctrlPr>
                              </m:sSubSupPr>
                              <m:e>
                                <m:r>
                                  <a:rPr lang="en-US" altLang="ja-JP" sz="2000" b="1" i="1" smtClean="0">
                                    <a:latin typeface="Cambria Math" panose="02040503050406030204" pitchFamily="18" charset="0"/>
                                  </a:rPr>
                                  <m:t>𝒄</m:t>
                                </m:r>
                              </m:e>
                              <m:sub>
                                <m:r>
                                  <a:rPr lang="en-US" altLang="ja-JP" sz="2000" b="1" i="1" smtClean="0">
                                    <a:latin typeface="Cambria Math" panose="02040503050406030204" pitchFamily="18" charset="0"/>
                                  </a:rPr>
                                  <m:t>𝒂𝒈𝒆𝒏𝒕</m:t>
                                </m:r>
                              </m:sub>
                              <m:sup>
                                <m:r>
                                  <a:rPr lang="en-US" altLang="ja-JP" sz="2000" b="1" i="1" smtClean="0">
                                    <a:latin typeface="Cambria Math" panose="02040503050406030204" pitchFamily="18" charset="0"/>
                                  </a:rPr>
                                  <m:t>𝒊</m:t>
                                </m:r>
                                <m:r>
                                  <a:rPr lang="en-US" altLang="ja-JP" sz="2000" b="1" i="1" smtClean="0">
                                    <a:latin typeface="Cambria Math" panose="02040503050406030204" pitchFamily="18" charset="0"/>
                                  </a:rPr>
                                  <m:t>,</m:t>
                                </m:r>
                                <m:r>
                                  <a:rPr lang="en-US" altLang="ja-JP" sz="2000" b="1" i="1" smtClean="0">
                                    <a:solidFill>
                                      <a:schemeClr val="bg2"/>
                                    </a:solidFill>
                                    <a:latin typeface="Cambria Math" panose="02040503050406030204" pitchFamily="18" charset="0"/>
                                  </a:rPr>
                                  <m:t>𝟏</m:t>
                                </m:r>
                              </m:sup>
                            </m:sSubSup>
                            <m:r>
                              <a:rPr lang="en-US" altLang="ja-JP" sz="2000" b="1" i="1" smtClean="0">
                                <a:latin typeface="Cambria Math" panose="02040503050406030204" pitchFamily="18" charset="0"/>
                              </a:rPr>
                              <m:t>+</m:t>
                            </m:r>
                          </m:oMath>
                        </m:oMathPara>
                      </a14:m>
                      <a:endParaRPr lang="en-US" altLang="ja-JP" sz="1800" b="1" dirty="0">
                        <a:latin typeface="Cambria Math" panose="02040503050406030204" pitchFamily="18" charset="0"/>
                        <a:ea typeface="Cambria Math" panose="02040503050406030204" pitchFamily="18" charset="0"/>
                      </a:endParaRPr>
                    </a:p>
                  </p:txBody>
                </p:sp>
              </mc:Choice>
              <mc:Fallback xmlns="">
                <p:sp>
                  <p:nvSpPr>
                    <p:cNvPr id="31" name="テキスト ボックス 30">
                      <a:extLst>
                        <a:ext uri="{FF2B5EF4-FFF2-40B4-BE49-F238E27FC236}">
                          <a16:creationId xmlns:a16="http://schemas.microsoft.com/office/drawing/2014/main" id="{FA3C7D2A-8A40-8B2D-B4AC-6D86F134BFAB}"/>
                        </a:ext>
                      </a:extLst>
                    </p:cNvPr>
                    <p:cNvSpPr txBox="1">
                      <a:spLocks noRot="1" noChangeAspect="1" noMove="1" noResize="1" noEditPoints="1" noAdjustHandles="1" noChangeArrowheads="1" noChangeShapeType="1" noTextEdit="1"/>
                    </p:cNvSpPr>
                    <p:nvPr/>
                  </p:nvSpPr>
                  <p:spPr>
                    <a:xfrm>
                      <a:off x="7895394" y="4396337"/>
                      <a:ext cx="1827048" cy="48635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7D58F83-1EF0-462F-57F2-0C922762C575}"/>
                        </a:ext>
                      </a:extLst>
                    </p:cNvPr>
                    <p:cNvSpPr txBox="1"/>
                    <p:nvPr/>
                  </p:nvSpPr>
                  <p:spPr>
                    <a:xfrm>
                      <a:off x="9991581" y="4396336"/>
                      <a:ext cx="1827048" cy="460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1" i="1" smtClean="0">
                                <a:latin typeface="Cambria Math" panose="02040503050406030204" pitchFamily="18" charset="0"/>
                              </a:rPr>
                              <m:t>+</m:t>
                            </m:r>
                            <m:r>
                              <a:rPr lang="en-US" altLang="ja-JP" sz="2000" b="1" i="1" smtClean="0">
                                <a:solidFill>
                                  <a:schemeClr val="tx2"/>
                                </a:solidFill>
                                <a:latin typeface="Cambria Math" panose="02040503050406030204" pitchFamily="18" charset="0"/>
                              </a:rPr>
                              <m:t> </m:t>
                            </m:r>
                            <m:r>
                              <a:rPr lang="en-US" altLang="ja-JP" sz="2000" b="1" i="1" smtClean="0">
                                <a:solidFill>
                                  <a:schemeClr val="accent1">
                                    <a:lumMod val="25000"/>
                                  </a:schemeClr>
                                </a:solidFill>
                                <a:latin typeface="Cambria Math" panose="02040503050406030204" pitchFamily="18" charset="0"/>
                              </a:rPr>
                              <m:t>𝟎</m:t>
                            </m:r>
                            <m:r>
                              <a:rPr lang="en-US" altLang="ja-JP" sz="2000" b="1" i="1" smtClean="0">
                                <a:solidFill>
                                  <a:schemeClr val="accent1">
                                    <a:lumMod val="25000"/>
                                  </a:schemeClr>
                                </a:solidFill>
                                <a:latin typeface="Cambria Math" panose="02040503050406030204" pitchFamily="18" charset="0"/>
                              </a:rPr>
                              <m:t>.</m:t>
                            </m:r>
                            <m:r>
                              <a:rPr lang="en-US" altLang="ja-JP" sz="2000" b="1" i="1" smtClean="0">
                                <a:solidFill>
                                  <a:schemeClr val="accent1">
                                    <a:lumMod val="25000"/>
                                  </a:schemeClr>
                                </a:solidFill>
                                <a:latin typeface="Cambria Math" panose="02040503050406030204" pitchFamily="18" charset="0"/>
                              </a:rPr>
                              <m:t>𝟐</m:t>
                            </m:r>
                            <m:r>
                              <a:rPr lang="en-US" altLang="ja-JP" sz="2000" b="1" i="1" smtClean="0">
                                <a:latin typeface="Cambria Math" panose="02040503050406030204" pitchFamily="18" charset="0"/>
                              </a:rPr>
                              <m:t>×</m:t>
                            </m:r>
                            <m:sSubSup>
                              <m:sSubSupPr>
                                <m:ctrlPr>
                                  <a:rPr lang="en-US" altLang="ja-JP" sz="2000" b="1" i="1" smtClean="0">
                                    <a:latin typeface="Cambria Math" panose="02040503050406030204" pitchFamily="18" charset="0"/>
                                  </a:rPr>
                                </m:ctrlPr>
                              </m:sSubSupPr>
                              <m:e>
                                <m:r>
                                  <a:rPr lang="en-US" altLang="ja-JP" sz="2000" b="1" i="1" smtClean="0">
                                    <a:latin typeface="Cambria Math" panose="02040503050406030204" pitchFamily="18" charset="0"/>
                                  </a:rPr>
                                  <m:t>𝒄</m:t>
                                </m:r>
                              </m:e>
                              <m:sub>
                                <m:r>
                                  <a:rPr lang="en-US" altLang="ja-JP" sz="2000" b="1" i="1" smtClean="0">
                                    <a:latin typeface="Cambria Math" panose="02040503050406030204" pitchFamily="18" charset="0"/>
                                  </a:rPr>
                                  <m:t>𝒂𝒈𝒆𝒏𝒕</m:t>
                                </m:r>
                              </m:sub>
                              <m:sup>
                                <m:r>
                                  <a:rPr lang="en-US" altLang="ja-JP" sz="2000" b="1" i="1" smtClean="0">
                                    <a:latin typeface="Cambria Math" panose="02040503050406030204" pitchFamily="18" charset="0"/>
                                  </a:rPr>
                                  <m:t>𝒊</m:t>
                                </m:r>
                                <m:r>
                                  <a:rPr lang="en-US" altLang="ja-JP" sz="2000" b="1" i="1" smtClean="0">
                                    <a:latin typeface="Cambria Math" panose="02040503050406030204" pitchFamily="18" charset="0"/>
                                  </a:rPr>
                                  <m:t>,</m:t>
                                </m:r>
                                <m:r>
                                  <a:rPr lang="en-US" altLang="ja-JP" sz="2000" b="1" i="1" smtClean="0">
                                    <a:solidFill>
                                      <a:schemeClr val="accent1">
                                        <a:lumMod val="25000"/>
                                      </a:schemeClr>
                                    </a:solidFill>
                                    <a:latin typeface="Cambria Math" panose="02040503050406030204" pitchFamily="18" charset="0"/>
                                  </a:rPr>
                                  <m:t>𝑵</m:t>
                                </m:r>
                              </m:sup>
                            </m:sSubSup>
                          </m:oMath>
                        </m:oMathPara>
                      </a14:m>
                      <a:endParaRPr lang="en-US" altLang="ja-JP" sz="1800" b="1" dirty="0"/>
                    </a:p>
                  </p:txBody>
                </p:sp>
              </mc:Choice>
              <mc:Fallback xmlns="">
                <p:sp>
                  <p:nvSpPr>
                    <p:cNvPr id="32" name="テキスト ボックス 31">
                      <a:extLst>
                        <a:ext uri="{FF2B5EF4-FFF2-40B4-BE49-F238E27FC236}">
                          <a16:creationId xmlns:a16="http://schemas.microsoft.com/office/drawing/2014/main" id="{E7D58F83-1EF0-462F-57F2-0C922762C575}"/>
                        </a:ext>
                      </a:extLst>
                    </p:cNvPr>
                    <p:cNvSpPr txBox="1">
                      <a:spLocks noRot="1" noChangeAspect="1" noMove="1" noResize="1" noEditPoints="1" noAdjustHandles="1" noChangeArrowheads="1" noChangeShapeType="1" noTextEdit="1"/>
                    </p:cNvSpPr>
                    <p:nvPr/>
                  </p:nvSpPr>
                  <p:spPr>
                    <a:xfrm>
                      <a:off x="9991581" y="4396336"/>
                      <a:ext cx="1827048" cy="460474"/>
                    </a:xfrm>
                    <a:prstGeom prst="rect">
                      <a:avLst/>
                    </a:prstGeom>
                    <a:blipFill>
                      <a:blip r:embed="rId19"/>
                      <a:stretch>
                        <a:fillRect b="-625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CCA717C-CFA8-5A42-5381-72E4247EEE6A}"/>
                      </a:ext>
                    </a:extLst>
                  </p:cNvPr>
                  <p:cNvSpPr txBox="1"/>
                  <p:nvPr/>
                </p:nvSpPr>
                <p:spPr>
                  <a:xfrm>
                    <a:off x="7016609" y="4207201"/>
                    <a:ext cx="1429847" cy="351250"/>
                  </a:xfrm>
                  <a:prstGeom prst="rect">
                    <a:avLst/>
                  </a:prstGeom>
                  <a:noFill/>
                </p:spPr>
                <p:txBody>
                  <a:bodyPr wrap="square" lIns="0" tIns="0" rIns="0" bIns="0" rtlCol="0">
                    <a:spAutoFit/>
                  </a:bodyPr>
                  <a:lstStyle/>
                  <a:p>
                    <a14:m>
                      <m:oMath xmlns:m="http://schemas.openxmlformats.org/officeDocument/2006/math">
                        <m:r>
                          <a:rPr kumimoji="1" lang="en-US" altLang="ja-JP" sz="2000" b="0" i="1" smtClean="0">
                            <a:solidFill>
                              <a:schemeClr val="tx1"/>
                            </a:solidFill>
                            <a:latin typeface="Cambria Math" panose="02040503050406030204" pitchFamily="18" charset="0"/>
                            <a:ea typeface="Meiryo UI" panose="020B0604030504040204" pitchFamily="50" charset="-128"/>
                          </a:rPr>
                          <m:t>𝐸𝑣𝑎𝑙</m:t>
                        </m:r>
                      </m:oMath>
                    </a14:m>
                    <a:r>
                      <a:rPr lang="en-US" altLang="ja-JP" sz="2000" dirty="0"/>
                      <a:t> </a:t>
                    </a:r>
                    <a14:m>
                      <m:oMath xmlns:m="http://schemas.openxmlformats.org/officeDocument/2006/math">
                        <m:d>
                          <m:dPr>
                            <m:ctrlPr>
                              <a:rPr lang="en-US" altLang="ja-JP" sz="2000" i="1">
                                <a:latin typeface="Cambria Math" panose="02040503050406030204" pitchFamily="18" charset="0"/>
                              </a:rPr>
                            </m:ctrlPr>
                          </m:dPr>
                          <m:e>
                            <m:sSubSup>
                              <m:sSubSupPr>
                                <m:ctrlPr>
                                  <a:rPr lang="en-US" altLang="ja-JP" sz="2000" i="1">
                                    <a:latin typeface="Cambria Math" panose="02040503050406030204" pitchFamily="18" charset="0"/>
                                  </a:rPr>
                                </m:ctrlPr>
                              </m:sSubSupPr>
                              <m:e>
                                <m:r>
                                  <a:rPr lang="en-US" altLang="ja-JP" sz="2000" i="1">
                                    <a:latin typeface="Cambria Math" panose="02040503050406030204" pitchFamily="18" charset="0"/>
                                  </a:rPr>
                                  <m:t>𝜁</m:t>
                                </m:r>
                              </m:e>
                              <m:sub>
                                <m:r>
                                  <a:rPr lang="en-US" altLang="ja-JP" sz="2000" i="1">
                                    <a:latin typeface="Cambria Math" panose="02040503050406030204" pitchFamily="18" charset="0"/>
                                  </a:rPr>
                                  <m:t>𝑘</m:t>
                                </m:r>
                              </m:sub>
                              <m:sup>
                                <m:r>
                                  <a:rPr lang="en-US" altLang="ja-JP" sz="2000" i="1">
                                    <a:latin typeface="Cambria Math" panose="02040503050406030204" pitchFamily="18" charset="0"/>
                                  </a:rPr>
                                  <m:t>𝑖</m:t>
                                </m:r>
                              </m:sup>
                            </m:sSubSup>
                          </m:e>
                        </m:d>
                        <m:r>
                          <a:rPr lang="en-US" altLang="ja-JP" sz="2000" i="1">
                            <a:latin typeface="Cambria Math" panose="02040503050406030204" pitchFamily="18" charset="0"/>
                          </a:rPr>
                          <m:t>=</m:t>
                        </m:r>
                      </m:oMath>
                    </a14:m>
                    <a:endParaRPr kumimoji="1" lang="ja-JP" altLang="en-US" sz="2000" dirty="0">
                      <a:solidFill>
                        <a:schemeClr val="tx1"/>
                      </a:solidFill>
                      <a:latin typeface="Meiryo UI" panose="020B0604030504040204" pitchFamily="50" charset="-128"/>
                      <a:ea typeface="Meiryo UI"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FCCA717C-CFA8-5A42-5381-72E4247EEE6A}"/>
                      </a:ext>
                    </a:extLst>
                  </p:cNvPr>
                  <p:cNvSpPr txBox="1">
                    <a:spLocks noRot="1" noChangeAspect="1" noMove="1" noResize="1" noEditPoints="1" noAdjustHandles="1" noChangeArrowheads="1" noChangeShapeType="1" noTextEdit="1"/>
                  </p:cNvSpPr>
                  <p:nvPr/>
                </p:nvSpPr>
                <p:spPr>
                  <a:xfrm>
                    <a:off x="7016609" y="4207201"/>
                    <a:ext cx="1429847" cy="351250"/>
                  </a:xfrm>
                  <a:prstGeom prst="rect">
                    <a:avLst/>
                  </a:prstGeom>
                  <a:blipFill>
                    <a:blip r:embed="rId20"/>
                    <a:stretch>
                      <a:fillRect l="-6410" b="-18033"/>
                    </a:stretch>
                  </a:blipFill>
                </p:spPr>
                <p:txBody>
                  <a:bodyPr/>
                  <a:lstStyle/>
                  <a:p>
                    <a:r>
                      <a:rPr lang="ja-JP" altLang="en-US">
                        <a:noFill/>
                      </a:rPr>
                      <a:t> </a:t>
                    </a:r>
                  </a:p>
                </p:txBody>
              </p:sp>
            </mc:Fallback>
          </mc:AlternateContent>
        </p:grpSp>
        <p:sp>
          <p:nvSpPr>
            <p:cNvPr id="129" name="テキスト ボックス 128">
              <a:extLst>
                <a:ext uri="{FF2B5EF4-FFF2-40B4-BE49-F238E27FC236}">
                  <a16:creationId xmlns:a16="http://schemas.microsoft.com/office/drawing/2014/main" id="{FF44B901-F5A4-6A9B-A7EC-65C4E4D8F881}"/>
                </a:ext>
              </a:extLst>
            </p:cNvPr>
            <p:cNvSpPr txBox="1"/>
            <p:nvPr/>
          </p:nvSpPr>
          <p:spPr>
            <a:xfrm>
              <a:off x="6610333" y="5070342"/>
              <a:ext cx="2315629" cy="215444"/>
            </a:xfrm>
            <a:prstGeom prst="rect">
              <a:avLst/>
            </a:prstGeom>
            <a:noFill/>
          </p:spPr>
          <p:txBody>
            <a:bodyPr wrap="square" lIns="0" tIns="0" rIns="0" bIns="0" rtlCol="0">
              <a:spAutoFit/>
            </a:bodyPr>
            <a:lstStyle/>
            <a:p>
              <a:r>
                <a:rPr kumimoji="1" lang="en-US" altLang="ja-JP" sz="1400" b="1" dirty="0">
                  <a:latin typeface="Meiryo UI" panose="020B0604030504040204" pitchFamily="50" charset="-128"/>
                  <a:ea typeface="Meiryo UI" panose="020B0604030504040204" pitchFamily="50" charset="-128"/>
                </a:rPr>
                <a:t>WTC-MAIRL</a:t>
              </a:r>
              <a:endParaRPr kumimoji="1" lang="ja-JP" altLang="en-US" sz="1400" b="1" dirty="0">
                <a:solidFill>
                  <a:schemeClr val="tx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00032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00B2126-5A81-CC9B-D2E8-C6ACBFF766C3}"/>
              </a:ext>
            </a:extLst>
          </p:cNvPr>
          <p:cNvSpPr>
            <a:spLocks noGrp="1"/>
          </p:cNvSpPr>
          <p:nvPr>
            <p:ph idx="1"/>
          </p:nvPr>
        </p:nvSpPr>
        <p:spPr>
          <a:xfrm>
            <a:off x="370094" y="3429001"/>
            <a:ext cx="11821905" cy="3065106"/>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201168" lvl="1" indent="0">
              <a:buNone/>
            </a:pPr>
            <a:r>
              <a:rPr lang="ja-JP" altLang="en-US" sz="2800" b="1" dirty="0">
                <a:latin typeface="Meiryo UI" panose="020B0604030504040204" pitchFamily="50" charset="-128"/>
                <a:ea typeface="Meiryo UI" panose="020B0604030504040204" pitchFamily="50" charset="-128"/>
              </a:rPr>
              <a:t>マルチエージェントシステム</a:t>
            </a:r>
            <a:r>
              <a:rPr lang="en-US" altLang="ja-JP" sz="2800" b="1" dirty="0">
                <a:latin typeface="Meiryo UI" panose="020B0604030504040204" pitchFamily="50" charset="-128"/>
                <a:ea typeface="Meiryo UI" panose="020B0604030504040204" pitchFamily="50" charset="-128"/>
              </a:rPr>
              <a:t>(MAS)</a:t>
            </a:r>
            <a:r>
              <a:rPr lang="ja-JP" altLang="en-US" sz="2800" b="1" dirty="0">
                <a:latin typeface="Meiryo UI" panose="020B0604030504040204" pitchFamily="50" charset="-128"/>
                <a:ea typeface="Meiryo UI" panose="020B0604030504040204" pitchFamily="50" charset="-128"/>
              </a:rPr>
              <a:t>における逆強化学習の問題点</a:t>
            </a:r>
            <a:endParaRPr lang="en-US" altLang="ja-JP" sz="2800" b="1" i="0" u="none" strike="noStrike" dirty="0">
              <a:effectLst/>
              <a:latin typeface="Meiryo UI" panose="020B0604030504040204" pitchFamily="50" charset="-128"/>
              <a:ea typeface="Meiryo UI" panose="020B0604030504040204" pitchFamily="50" charset="-128"/>
            </a:endParaRPr>
          </a:p>
          <a:p>
            <a:pPr lvl="1"/>
            <a:r>
              <a:rPr lang="ja-JP" altLang="en-US" sz="2400" b="1" dirty="0">
                <a:latin typeface="Meiryo UI" panose="020B0604030504040204" pitchFamily="50" charset="-128"/>
                <a:ea typeface="Meiryo UI" panose="020B0604030504040204" pitchFamily="50" charset="-128"/>
              </a:rPr>
              <a:t>最適なエキスパート行動を事前に用意する必要がある</a:t>
            </a:r>
            <a:endParaRPr lang="en-US" altLang="ja-JP" sz="2400" b="1" i="0" u="none" strike="noStrike" dirty="0">
              <a:effectLst/>
              <a:latin typeface="Meiryo UI" panose="020B0604030504040204" pitchFamily="50" charset="-128"/>
              <a:ea typeface="Meiryo UI" panose="020B0604030504040204" pitchFamily="50" charset="-128"/>
            </a:endParaRPr>
          </a:p>
          <a:p>
            <a:pPr marL="201168" lvl="1" indent="0">
              <a:buNone/>
            </a:pPr>
            <a:r>
              <a:rPr lang="ja-JP" altLang="en-US" sz="2400" i="0" u="none" strike="noStrike" dirty="0">
                <a:effectLst/>
                <a:latin typeface="Meiryo UI" panose="020B0604030504040204" pitchFamily="50" charset="-128"/>
                <a:ea typeface="Meiryo UI" panose="020B0604030504040204" pitchFamily="50" charset="-128"/>
              </a:rPr>
              <a:t>　 ⇒ 環境の複雑化に伴い，最適なエキスパート行動を獲得することは困難</a:t>
            </a:r>
            <a:endParaRPr lang="en-US" altLang="ja-JP" sz="400" i="0" u="none" strike="noStrike" dirty="0">
              <a:effectLst/>
              <a:latin typeface="Meiryo UI" panose="020B0604030504040204" pitchFamily="50" charset="-128"/>
              <a:ea typeface="Meiryo UI" panose="020B0604030504040204" pitchFamily="50" charset="-128"/>
            </a:endParaRPr>
          </a:p>
          <a:p>
            <a:pPr marL="201168" lvl="1" indent="0">
              <a:buNone/>
            </a:pPr>
            <a:endParaRPr lang="en-US" altLang="ja-JP" sz="1600" b="1" dirty="0">
              <a:latin typeface="Meiryo UI" panose="020B0604030504040204" pitchFamily="50" charset="-128"/>
              <a:ea typeface="Meiryo UI" panose="020B0604030504040204" pitchFamily="50" charset="-128"/>
            </a:endParaRPr>
          </a:p>
          <a:p>
            <a:pPr marL="201168" lvl="1" indent="0">
              <a:buNone/>
            </a:pPr>
            <a:r>
              <a:rPr lang="ja-JP" altLang="en-US" sz="2800" b="1" dirty="0">
                <a:latin typeface="Meiryo UI" panose="020B0604030504040204" pitchFamily="50" charset="-128"/>
                <a:ea typeface="Meiryo UI" panose="020B0604030504040204" pitchFamily="50" charset="-128"/>
              </a:rPr>
              <a:t>本研究の目的</a:t>
            </a:r>
            <a:endParaRPr lang="en-US" altLang="ja-JP" sz="2800" b="1" dirty="0">
              <a:latin typeface="Meiryo UI" panose="020B0604030504040204" pitchFamily="50" charset="-128"/>
              <a:ea typeface="Meiryo UI" panose="020B0604030504040204" pitchFamily="50" charset="-128"/>
            </a:endParaRPr>
          </a:p>
          <a:p>
            <a:pPr lvl="1"/>
            <a:r>
              <a:rPr lang="ja-JP" altLang="en-US" sz="2400" b="1" dirty="0">
                <a:latin typeface="Meiryo UI" panose="020B0604030504040204" pitchFamily="50" charset="-128"/>
                <a:ea typeface="Meiryo UI" panose="020B0604030504040204" pitchFamily="50" charset="-128"/>
              </a:rPr>
              <a:t>衝突を考慮しない</a:t>
            </a:r>
            <a:r>
              <a:rPr lang="ja-JP" altLang="en-US" sz="2400" b="1" dirty="0">
                <a:solidFill>
                  <a:srgbClr val="FF0000"/>
                </a:solidFill>
                <a:latin typeface="Meiryo UI" panose="020B0604030504040204" pitchFamily="50" charset="-128"/>
                <a:ea typeface="Meiryo UI" panose="020B0604030504040204" pitchFamily="50" charset="-128"/>
              </a:rPr>
              <a:t>非最適エキスパート行動</a:t>
            </a:r>
            <a:r>
              <a:rPr lang="ja-JP" altLang="en-US" sz="2400" b="1" dirty="0">
                <a:latin typeface="Meiryo UI" panose="020B0604030504040204" pitchFamily="50" charset="-128"/>
                <a:ea typeface="Meiryo UI" panose="020B0604030504040204" pitchFamily="50" charset="-128"/>
              </a:rPr>
              <a:t>から、衝突回避行動を導く報酬関数の獲得</a:t>
            </a:r>
            <a:endParaRPr lang="en-US" altLang="ja-JP" sz="2400" b="1" dirty="0"/>
          </a:p>
          <a:p>
            <a:pPr marL="201168" lvl="1" indent="0">
              <a:buNone/>
            </a:pPr>
            <a:endParaRPr lang="en-US" altLang="ja-JP" sz="1600" dirty="0">
              <a:solidFill>
                <a:schemeClr val="tx1"/>
              </a:solidFill>
            </a:endParaRPr>
          </a:p>
        </p:txBody>
      </p:sp>
      <p:sp>
        <p:nvSpPr>
          <p:cNvPr id="2" name="タイトル 1">
            <a:extLst>
              <a:ext uri="{FF2B5EF4-FFF2-40B4-BE49-F238E27FC236}">
                <a16:creationId xmlns:a16="http://schemas.microsoft.com/office/drawing/2014/main" id="{30FD486F-70AF-EE47-EDBA-C31A90758814}"/>
              </a:ext>
            </a:extLst>
          </p:cNvPr>
          <p:cNvSpPr>
            <a:spLocks noGrp="1"/>
          </p:cNvSpPr>
          <p:nvPr>
            <p:ph type="title"/>
          </p:nvPr>
        </p:nvSpPr>
        <p:spPr/>
        <p:txBody>
          <a:bodyPr>
            <a:normAutofit fontScale="90000"/>
          </a:bodyPr>
          <a:lstStyle/>
          <a:p>
            <a:r>
              <a:rPr kumimoji="1" lang="ja-JP" altLang="en-US" dirty="0"/>
              <a:t>はじめに</a:t>
            </a:r>
          </a:p>
        </p:txBody>
      </p:sp>
      <p:sp>
        <p:nvSpPr>
          <p:cNvPr id="30" name="テキスト ボックス 29">
            <a:extLst>
              <a:ext uri="{FF2B5EF4-FFF2-40B4-BE49-F238E27FC236}">
                <a16:creationId xmlns:a16="http://schemas.microsoft.com/office/drawing/2014/main" id="{39BD5431-86C1-B0C9-78B9-6508D2B8F316}"/>
              </a:ext>
            </a:extLst>
          </p:cNvPr>
          <p:cNvSpPr txBox="1"/>
          <p:nvPr/>
        </p:nvSpPr>
        <p:spPr>
          <a:xfrm>
            <a:off x="10424913" y="1913945"/>
            <a:ext cx="109506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報酬関数</a:t>
            </a:r>
            <a:endParaRPr kumimoji="1" lang="en-US" altLang="ja-JP" sz="1600" dirty="0">
              <a:latin typeface="Meiryo UI" panose="020B0604030504040204" pitchFamily="50" charset="-128"/>
              <a:ea typeface="Meiryo UI" panose="020B0604030504040204" pitchFamily="50" charset="-128"/>
            </a:endParaRPr>
          </a:p>
        </p:txBody>
      </p:sp>
      <p:grpSp>
        <p:nvGrpSpPr>
          <p:cNvPr id="35" name="グループ化 34">
            <a:extLst>
              <a:ext uri="{FF2B5EF4-FFF2-40B4-BE49-F238E27FC236}">
                <a16:creationId xmlns:a16="http://schemas.microsoft.com/office/drawing/2014/main" id="{51B2CB77-6ABD-DF57-E234-32FEB02DF53B}"/>
              </a:ext>
            </a:extLst>
          </p:cNvPr>
          <p:cNvGrpSpPr/>
          <p:nvPr/>
        </p:nvGrpSpPr>
        <p:grpSpPr>
          <a:xfrm>
            <a:off x="766449" y="1278263"/>
            <a:ext cx="10659101" cy="1948472"/>
            <a:chOff x="933558" y="1802434"/>
            <a:chExt cx="10659101" cy="1948472"/>
          </a:xfrm>
        </p:grpSpPr>
        <p:grpSp>
          <p:nvGrpSpPr>
            <p:cNvPr id="26" name="グループ化 25">
              <a:extLst>
                <a:ext uri="{FF2B5EF4-FFF2-40B4-BE49-F238E27FC236}">
                  <a16:creationId xmlns:a16="http://schemas.microsoft.com/office/drawing/2014/main" id="{51CB9318-A4DE-9398-4E39-4AA6797124DB}"/>
                </a:ext>
              </a:extLst>
            </p:cNvPr>
            <p:cNvGrpSpPr/>
            <p:nvPr/>
          </p:nvGrpSpPr>
          <p:grpSpPr>
            <a:xfrm>
              <a:off x="933558" y="1802434"/>
              <a:ext cx="10659101" cy="1948472"/>
              <a:chOff x="926414" y="1787673"/>
              <a:chExt cx="10659101" cy="1912511"/>
            </a:xfrm>
          </p:grpSpPr>
          <p:grpSp>
            <p:nvGrpSpPr>
              <p:cNvPr id="14" name="グループ化 13">
                <a:extLst>
                  <a:ext uri="{FF2B5EF4-FFF2-40B4-BE49-F238E27FC236}">
                    <a16:creationId xmlns:a16="http://schemas.microsoft.com/office/drawing/2014/main" id="{45FD65FA-ACAD-3198-AC48-A8B567F8362D}"/>
                  </a:ext>
                </a:extLst>
              </p:cNvPr>
              <p:cNvGrpSpPr/>
              <p:nvPr/>
            </p:nvGrpSpPr>
            <p:grpSpPr>
              <a:xfrm>
                <a:off x="926414" y="1787673"/>
                <a:ext cx="10659101" cy="1912511"/>
                <a:chOff x="926414" y="1787673"/>
                <a:chExt cx="10659101" cy="1912511"/>
              </a:xfrm>
            </p:grpSpPr>
            <p:grpSp>
              <p:nvGrpSpPr>
                <p:cNvPr id="11" name="グループ化 10">
                  <a:extLst>
                    <a:ext uri="{FF2B5EF4-FFF2-40B4-BE49-F238E27FC236}">
                      <a16:creationId xmlns:a16="http://schemas.microsoft.com/office/drawing/2014/main" id="{F1CFFC79-8CD3-250F-B91B-90E93BC868BE}"/>
                    </a:ext>
                  </a:extLst>
                </p:cNvPr>
                <p:cNvGrpSpPr/>
                <p:nvPr/>
              </p:nvGrpSpPr>
              <p:grpSpPr>
                <a:xfrm>
                  <a:off x="926414" y="1787673"/>
                  <a:ext cx="10659101" cy="1912511"/>
                  <a:chOff x="964915" y="1719416"/>
                  <a:chExt cx="10659101" cy="1912511"/>
                </a:xfrm>
              </p:grpSpPr>
              <p:grpSp>
                <p:nvGrpSpPr>
                  <p:cNvPr id="4" name="グループ化 3">
                    <a:extLst>
                      <a:ext uri="{FF2B5EF4-FFF2-40B4-BE49-F238E27FC236}">
                        <a16:creationId xmlns:a16="http://schemas.microsoft.com/office/drawing/2014/main" id="{EE22D038-5652-689B-DED2-575C0AFC3D5D}"/>
                      </a:ext>
                    </a:extLst>
                  </p:cNvPr>
                  <p:cNvGrpSpPr/>
                  <p:nvPr/>
                </p:nvGrpSpPr>
                <p:grpSpPr>
                  <a:xfrm>
                    <a:off x="6592501" y="1719416"/>
                    <a:ext cx="5031515" cy="1865837"/>
                    <a:chOff x="6096000" y="1455863"/>
                    <a:chExt cx="4820311" cy="1865837"/>
                  </a:xfrm>
                </p:grpSpPr>
                <p:sp>
                  <p:nvSpPr>
                    <p:cNvPr id="43" name="四角形: 角を丸くする 42">
                      <a:extLst>
                        <a:ext uri="{FF2B5EF4-FFF2-40B4-BE49-F238E27FC236}">
                          <a16:creationId xmlns:a16="http://schemas.microsoft.com/office/drawing/2014/main" id="{7069EA9B-CA2A-B59F-AAC7-1175131FBC43}"/>
                        </a:ext>
                      </a:extLst>
                    </p:cNvPr>
                    <p:cNvSpPr/>
                    <p:nvPr/>
                  </p:nvSpPr>
                  <p:spPr>
                    <a:xfrm>
                      <a:off x="6096000" y="1455863"/>
                      <a:ext cx="4820311" cy="1865837"/>
                    </a:xfrm>
                    <a:prstGeom prst="roundRect">
                      <a:avLst/>
                    </a:prstGeom>
                    <a:solidFill>
                      <a:schemeClr val="bg1"/>
                    </a:solidFill>
                    <a:ln w="5715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id="{FF61EC33-28FD-79D9-CFBD-3E37731C6DB6}"/>
                        </a:ext>
                      </a:extLst>
                    </p:cNvPr>
                    <p:cNvPicPr>
                      <a:picLocks noChangeAspect="1"/>
                    </p:cNvPicPr>
                    <p:nvPr/>
                  </p:nvPicPr>
                  <p:blipFill rotWithShape="1">
                    <a:blip r:embed="rId3"/>
                    <a:srcRect l="53405" t="14499" r="21886" b="10834"/>
                    <a:stretch/>
                  </p:blipFill>
                  <p:spPr>
                    <a:xfrm>
                      <a:off x="8612726" y="1899856"/>
                      <a:ext cx="1254487" cy="903819"/>
                    </a:xfrm>
                    <a:prstGeom prst="rect">
                      <a:avLst/>
                    </a:prstGeom>
                  </p:spPr>
                </p:pic>
                <p:sp>
                  <p:nvSpPr>
                    <p:cNvPr id="41" name="テキスト ボックス 40">
                      <a:extLst>
                        <a:ext uri="{FF2B5EF4-FFF2-40B4-BE49-F238E27FC236}">
                          <a16:creationId xmlns:a16="http://schemas.microsoft.com/office/drawing/2014/main" id="{AB89C9F6-71B7-EF45-508F-68B86512DC9A}"/>
                        </a:ext>
                      </a:extLst>
                    </p:cNvPr>
                    <p:cNvSpPr txBox="1"/>
                    <p:nvPr/>
                  </p:nvSpPr>
                  <p:spPr>
                    <a:xfrm>
                      <a:off x="6224809" y="1516097"/>
                      <a:ext cx="2474713" cy="1384995"/>
                    </a:xfrm>
                    <a:prstGeom prst="rect">
                      <a:avLst/>
                    </a:prstGeom>
                    <a:noFill/>
                  </p:spPr>
                  <p:txBody>
                    <a:bodyPr wrap="square" rtlCol="0">
                      <a:spAutoFit/>
                    </a:bodyPr>
                    <a:lstStyle/>
                    <a:p>
                      <a:r>
                        <a:rPr kumimoji="1" lang="ja-JP" altLang="en-US" sz="2800" b="1" dirty="0">
                          <a:solidFill>
                            <a:schemeClr val="bg2">
                              <a:lumMod val="60000"/>
                              <a:lumOff val="40000"/>
                            </a:schemeClr>
                          </a:solidFill>
                          <a:latin typeface="Meiryo UI" panose="020B0604030504040204" pitchFamily="50" charset="-128"/>
                          <a:ea typeface="Meiryo UI" panose="020B0604030504040204" pitchFamily="50" charset="-128"/>
                        </a:rPr>
                        <a:t>逆強化学習</a:t>
                      </a:r>
                      <a:endParaRPr kumimoji="1" lang="en-US" altLang="ja-JP" sz="2800" b="1" dirty="0">
                        <a:solidFill>
                          <a:schemeClr val="bg2">
                            <a:lumMod val="60000"/>
                            <a:lumOff val="40000"/>
                          </a:schemeClr>
                        </a:solidFill>
                        <a:latin typeface="Meiryo UI" panose="020B0604030504040204" pitchFamily="50" charset="-128"/>
                        <a:ea typeface="Meiryo UI" panose="020B0604030504040204" pitchFamily="50" charset="-128"/>
                      </a:endParaRPr>
                    </a:p>
                    <a:p>
                      <a:r>
                        <a:rPr kumimoji="1" lang="ja-JP" altLang="en-US" sz="2000" b="1" dirty="0">
                          <a:latin typeface="Meiryo UI" panose="020B0604030504040204" pitchFamily="50" charset="-128"/>
                          <a:ea typeface="Meiryo UI" panose="020B0604030504040204" pitchFamily="50" charset="-128"/>
                        </a:rPr>
                        <a:t>・ </a:t>
                      </a:r>
                      <a:r>
                        <a:rPr kumimoji="1" lang="ja-JP" altLang="en-US" sz="2000" dirty="0">
                          <a:latin typeface="Meiryo UI" panose="020B0604030504040204" pitchFamily="50" charset="-128"/>
                          <a:ea typeface="Meiryo UI" panose="020B0604030504040204" pitchFamily="50" charset="-128"/>
                        </a:rPr>
                        <a:t>エキスパート行動</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から報酬関数を推定</a:t>
                      </a:r>
                      <a:endParaRPr kumimoji="1" lang="en-US" altLang="ja-JP" sz="2000" dirty="0">
                        <a:latin typeface="Meiryo UI" panose="020B0604030504040204" pitchFamily="50" charset="-128"/>
                        <a:ea typeface="Meiryo UI" panose="020B0604030504040204" pitchFamily="50" charset="-128"/>
                      </a:endParaRPr>
                    </a:p>
                    <a:p>
                      <a:r>
                        <a:rPr kumimoji="1" lang="ja-JP" altLang="en-US" sz="1600" b="1" dirty="0"/>
                        <a:t>　</a:t>
                      </a:r>
                    </a:p>
                  </p:txBody>
                </p:sp>
                <p:sp>
                  <p:nvSpPr>
                    <p:cNvPr id="8" name="テキスト ボックス 7">
                      <a:extLst>
                        <a:ext uri="{FF2B5EF4-FFF2-40B4-BE49-F238E27FC236}">
                          <a16:creationId xmlns:a16="http://schemas.microsoft.com/office/drawing/2014/main" id="{CDE9D0FE-5760-53F4-5C8B-2D91C47D4407}"/>
                        </a:ext>
                      </a:extLst>
                    </p:cNvPr>
                    <p:cNvSpPr txBox="1"/>
                    <p:nvPr/>
                  </p:nvSpPr>
                  <p:spPr>
                    <a:xfrm>
                      <a:off x="8339295" y="1561302"/>
                      <a:ext cx="2004569"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エキスパート行動</a:t>
                      </a:r>
                      <a:endParaRPr kumimoji="1" lang="en-US" altLang="ja-JP" sz="1600" dirty="0">
                        <a:latin typeface="Meiryo UI" panose="020B0604030504040204" pitchFamily="50" charset="-128"/>
                        <a:ea typeface="Meiryo UI" panose="020B0604030504040204" pitchFamily="50" charset="-128"/>
                      </a:endParaRPr>
                    </a:p>
                  </p:txBody>
                </p:sp>
              </p:grpSp>
              <p:grpSp>
                <p:nvGrpSpPr>
                  <p:cNvPr id="7" name="グループ化 6">
                    <a:extLst>
                      <a:ext uri="{FF2B5EF4-FFF2-40B4-BE49-F238E27FC236}">
                        <a16:creationId xmlns:a16="http://schemas.microsoft.com/office/drawing/2014/main" id="{2BE38837-C69E-02D5-0DF9-92B4C941B468}"/>
                      </a:ext>
                    </a:extLst>
                  </p:cNvPr>
                  <p:cNvGrpSpPr/>
                  <p:nvPr/>
                </p:nvGrpSpPr>
                <p:grpSpPr>
                  <a:xfrm>
                    <a:off x="964915" y="1766090"/>
                    <a:ext cx="5830521" cy="1865837"/>
                    <a:chOff x="1097281" y="1451698"/>
                    <a:chExt cx="5830521" cy="1865837"/>
                  </a:xfrm>
                </p:grpSpPr>
                <p:sp>
                  <p:nvSpPr>
                    <p:cNvPr id="6" name="四角形: 角を丸くする 5">
                      <a:extLst>
                        <a:ext uri="{FF2B5EF4-FFF2-40B4-BE49-F238E27FC236}">
                          <a16:creationId xmlns:a16="http://schemas.microsoft.com/office/drawing/2014/main" id="{C764CB8D-8ED7-AEE5-C833-BFCDF70835D9}"/>
                        </a:ext>
                      </a:extLst>
                    </p:cNvPr>
                    <p:cNvSpPr/>
                    <p:nvPr/>
                  </p:nvSpPr>
                  <p:spPr>
                    <a:xfrm>
                      <a:off x="1097281" y="1451698"/>
                      <a:ext cx="5246164" cy="1865837"/>
                    </a:xfrm>
                    <a:prstGeom prst="roundRect">
                      <a:avLst/>
                    </a:prstGeom>
                    <a:solidFill>
                      <a:schemeClr val="bg1"/>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9" name="図 38">
                      <a:extLst>
                        <a:ext uri="{FF2B5EF4-FFF2-40B4-BE49-F238E27FC236}">
                          <a16:creationId xmlns:a16="http://schemas.microsoft.com/office/drawing/2014/main" id="{CD2CEB46-BEC1-F764-5E2B-99806A04AEB7}"/>
                        </a:ext>
                      </a:extLst>
                    </p:cNvPr>
                    <p:cNvPicPr>
                      <a:picLocks noChangeAspect="1"/>
                    </p:cNvPicPr>
                    <p:nvPr/>
                  </p:nvPicPr>
                  <p:blipFill rotWithShape="1">
                    <a:blip r:embed="rId3"/>
                    <a:srcRect t="11254" r="56880" b="11201"/>
                    <a:stretch/>
                  </p:blipFill>
                  <p:spPr>
                    <a:xfrm>
                      <a:off x="4059313" y="2219736"/>
                      <a:ext cx="2207554" cy="946507"/>
                    </a:xfrm>
                    <a:prstGeom prst="rect">
                      <a:avLst/>
                    </a:prstGeom>
                  </p:spPr>
                </p:pic>
                <p:sp>
                  <p:nvSpPr>
                    <p:cNvPr id="40" name="テキスト ボックス 39">
                      <a:extLst>
                        <a:ext uri="{FF2B5EF4-FFF2-40B4-BE49-F238E27FC236}">
                          <a16:creationId xmlns:a16="http://schemas.microsoft.com/office/drawing/2014/main" id="{82AE3289-DDE8-DE20-5825-F05A596E5165}"/>
                        </a:ext>
                      </a:extLst>
                    </p:cNvPr>
                    <p:cNvSpPr txBox="1"/>
                    <p:nvPr/>
                  </p:nvSpPr>
                  <p:spPr>
                    <a:xfrm>
                      <a:off x="1176088" y="1516097"/>
                      <a:ext cx="3102496" cy="1384995"/>
                    </a:xfrm>
                    <a:prstGeom prst="rect">
                      <a:avLst/>
                    </a:prstGeom>
                    <a:noFill/>
                  </p:spPr>
                  <p:txBody>
                    <a:bodyPr wrap="square" rtlCol="0">
                      <a:spAutoFit/>
                    </a:bodyPr>
                    <a:lstStyle/>
                    <a:p>
                      <a:r>
                        <a:rPr kumimoji="1" lang="ja-JP" altLang="en-US" sz="2400" b="1" dirty="0">
                          <a:solidFill>
                            <a:schemeClr val="tx2"/>
                          </a:solidFill>
                          <a:latin typeface="Meiryo UI" panose="020B0604030504040204" pitchFamily="50" charset="-128"/>
                          <a:ea typeface="Meiryo UI" panose="020B0604030504040204" pitchFamily="50" charset="-128"/>
                        </a:rPr>
                        <a:t>強化学習</a:t>
                      </a:r>
                      <a:endParaRPr kumimoji="1" lang="en-US" altLang="ja-JP" sz="2400" b="1" dirty="0">
                        <a:solidFill>
                          <a:schemeClr val="tx2"/>
                        </a:solidFill>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報酬関数から行動の獲得</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solidFill>
                            <a:schemeClr val="tx1"/>
                          </a:solidFill>
                          <a:latin typeface="Meiryo UI" panose="020B0604030504040204" pitchFamily="50" charset="-128"/>
                          <a:ea typeface="Meiryo UI" panose="020B0604030504040204" pitchFamily="50" charset="-128"/>
                        </a:rPr>
                        <a:t>・ </a:t>
                      </a:r>
                      <a:r>
                        <a:rPr kumimoji="1" lang="ja-JP" altLang="en-US" sz="2000" b="1" dirty="0">
                          <a:latin typeface="Meiryo UI" panose="020B0604030504040204" pitchFamily="50" charset="-128"/>
                          <a:ea typeface="Meiryo UI" panose="020B0604030504040204" pitchFamily="50" charset="-128"/>
                        </a:rPr>
                        <a:t>環境の複雑化で</a:t>
                      </a:r>
                      <a:endParaRPr kumimoji="1" lang="en-US" altLang="ja-JP" sz="2000" b="1" dirty="0">
                        <a:latin typeface="Meiryo UI" panose="020B0604030504040204" pitchFamily="50" charset="-128"/>
                        <a:ea typeface="Meiryo UI" panose="020B0604030504040204" pitchFamily="50" charset="-128"/>
                      </a:endParaRPr>
                    </a:p>
                    <a:p>
                      <a:r>
                        <a:rPr kumimoji="1" lang="ja-JP" altLang="en-US" sz="2000" b="1" dirty="0">
                          <a:latin typeface="Meiryo UI" panose="020B0604030504040204" pitchFamily="50" charset="-128"/>
                          <a:ea typeface="Meiryo UI" panose="020B0604030504040204" pitchFamily="50" charset="-128"/>
                        </a:rPr>
                        <a:t>  報酬設計が困難</a:t>
                      </a:r>
                    </a:p>
                  </p:txBody>
                </p:sp>
                <p:cxnSp>
                  <p:nvCxnSpPr>
                    <p:cNvPr id="21" name="直線コネクタ 20">
                      <a:extLst>
                        <a:ext uri="{FF2B5EF4-FFF2-40B4-BE49-F238E27FC236}">
                          <a16:creationId xmlns:a16="http://schemas.microsoft.com/office/drawing/2014/main" id="{52512F2E-9493-9993-7399-189697AE7C36}"/>
                        </a:ext>
                      </a:extLst>
                    </p:cNvPr>
                    <p:cNvCxnSpPr>
                      <a:cxnSpLocks/>
                    </p:cNvCxnSpPr>
                    <p:nvPr/>
                  </p:nvCxnSpPr>
                  <p:spPr>
                    <a:xfrm flipV="1">
                      <a:off x="4143270" y="1756277"/>
                      <a:ext cx="0" cy="78430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DF9909B-B3A2-683C-FA92-69F7E5482904}"/>
                        </a:ext>
                      </a:extLst>
                    </p:cNvPr>
                    <p:cNvCxnSpPr>
                      <a:cxnSpLocks/>
                    </p:cNvCxnSpPr>
                    <p:nvPr/>
                  </p:nvCxnSpPr>
                  <p:spPr>
                    <a:xfrm>
                      <a:off x="4104692" y="1744191"/>
                      <a:ext cx="2823110" cy="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13" name="図 12">
                  <a:extLst>
                    <a:ext uri="{FF2B5EF4-FFF2-40B4-BE49-F238E27FC236}">
                      <a16:creationId xmlns:a16="http://schemas.microsoft.com/office/drawing/2014/main" id="{D318C13C-2398-5836-8E91-7438550764A0}"/>
                    </a:ext>
                  </a:extLst>
                </p:cNvPr>
                <p:cNvPicPr>
                  <a:picLocks noChangeAspect="1"/>
                </p:cNvPicPr>
                <p:nvPr/>
              </p:nvPicPr>
              <p:blipFill rotWithShape="1">
                <a:blip r:embed="rId4"/>
                <a:srcRect l="1348" t="6700" r="82177" b="57951"/>
                <a:stretch/>
              </p:blipFill>
              <p:spPr>
                <a:xfrm>
                  <a:off x="10480394" y="2192328"/>
                  <a:ext cx="921012" cy="982493"/>
                </a:xfrm>
                <a:prstGeom prst="rect">
                  <a:avLst/>
                </a:prstGeom>
              </p:spPr>
            </p:pic>
          </p:grpSp>
          <p:cxnSp>
            <p:nvCxnSpPr>
              <p:cNvPr id="20" name="直線コネクタ 19">
                <a:extLst>
                  <a:ext uri="{FF2B5EF4-FFF2-40B4-BE49-F238E27FC236}">
                    <a16:creationId xmlns:a16="http://schemas.microsoft.com/office/drawing/2014/main" id="{E3AF48F9-E1C9-5172-D024-41E0DD675029}"/>
                  </a:ext>
                </a:extLst>
              </p:cNvPr>
              <p:cNvCxnSpPr>
                <a:cxnSpLocks/>
              </p:cNvCxnSpPr>
              <p:nvPr/>
            </p:nvCxnSpPr>
            <p:spPr>
              <a:xfrm flipH="1">
                <a:off x="3249862" y="2895600"/>
                <a:ext cx="757782"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8" name="テキスト ボックス 37">
              <a:extLst>
                <a:ext uri="{FF2B5EF4-FFF2-40B4-BE49-F238E27FC236}">
                  <a16:creationId xmlns:a16="http://schemas.microsoft.com/office/drawing/2014/main" id="{BBEFEC8B-7130-F664-64C3-51CAF0B130B3}"/>
                </a:ext>
              </a:extLst>
            </p:cNvPr>
            <p:cNvSpPr txBox="1"/>
            <p:nvPr/>
          </p:nvSpPr>
          <p:spPr>
            <a:xfrm>
              <a:off x="3979547" y="2352944"/>
              <a:ext cx="109506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報酬関数</a:t>
              </a:r>
              <a:endParaRPr kumimoji="1" lang="en-US" altLang="ja-JP" sz="16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59BED5E1-31EB-AEEE-AC90-9DE7E4D7ABDF}"/>
                </a:ext>
              </a:extLst>
            </p:cNvPr>
            <p:cNvSpPr txBox="1"/>
            <p:nvPr/>
          </p:nvSpPr>
          <p:spPr>
            <a:xfrm>
              <a:off x="5209064" y="2352944"/>
              <a:ext cx="1095064"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rPr>
                <a:t>最適行動</a:t>
              </a:r>
              <a:endParaRPr kumimoji="1" lang="en-US" altLang="ja-JP" sz="1600"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167580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コンテンツ プレースホルダー 2">
            <a:extLst>
              <a:ext uri="{FF2B5EF4-FFF2-40B4-BE49-F238E27FC236}">
                <a16:creationId xmlns:a16="http://schemas.microsoft.com/office/drawing/2014/main" id="{6557330D-D285-4DB0-1F7E-F812D80437ED}"/>
              </a:ext>
            </a:extLst>
          </p:cNvPr>
          <p:cNvSpPr>
            <a:spLocks noGrp="1"/>
          </p:cNvSpPr>
          <p:nvPr>
            <p:ph idx="1"/>
          </p:nvPr>
        </p:nvSpPr>
        <p:spPr>
          <a:xfrm>
            <a:off x="301625" y="1168399"/>
            <a:ext cx="10853738" cy="5324476"/>
          </a:xfrm>
        </p:spPr>
        <p:txBody>
          <a:bodyPr>
            <a:normAutofit/>
          </a:bodyPr>
          <a:lstStyle/>
          <a:p>
            <a:pPr marL="0" indent="0">
              <a:buNone/>
            </a:pPr>
            <a:r>
              <a:rPr kumimoji="1" lang="ja-JP" altLang="en-US" sz="2800" b="1" dirty="0"/>
              <a:t>ステップ数が停滞する原因</a:t>
            </a:r>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20</a:t>
            </a:fld>
            <a:endParaRPr kumimoji="1" lang="ja-JP" altLang="en-US" dirty="0"/>
          </a:p>
        </p:txBody>
      </p:sp>
      <p:sp>
        <p:nvSpPr>
          <p:cNvPr id="101" name="タイトル 100">
            <a:extLst>
              <a:ext uri="{FF2B5EF4-FFF2-40B4-BE49-F238E27FC236}">
                <a16:creationId xmlns:a16="http://schemas.microsoft.com/office/drawing/2014/main" id="{6ADC0892-06B1-7838-EC99-8468C611BC8C}"/>
              </a:ext>
            </a:extLst>
          </p:cNvPr>
          <p:cNvSpPr>
            <a:spLocks noGrp="1"/>
          </p:cNvSpPr>
          <p:nvPr>
            <p:ph type="title"/>
          </p:nvPr>
        </p:nvSpPr>
        <p:spPr/>
        <p:txBody>
          <a:bodyPr>
            <a:noAutofit/>
          </a:bodyPr>
          <a:lstStyle/>
          <a:p>
            <a:r>
              <a:rPr kumimoji="1" lang="ja-JP" altLang="en-US" sz="4000" dirty="0"/>
              <a:t>補足</a:t>
            </a:r>
            <a:endParaRPr lang="ja-JP" altLang="en-US" sz="1800" dirty="0"/>
          </a:p>
        </p:txBody>
      </p:sp>
      <p:pic>
        <p:nvPicPr>
          <p:cNvPr id="3" name="図 2">
            <a:extLst>
              <a:ext uri="{FF2B5EF4-FFF2-40B4-BE49-F238E27FC236}">
                <a16:creationId xmlns:a16="http://schemas.microsoft.com/office/drawing/2014/main" id="{09D653D9-2637-792A-6C0B-FE8778F70FB1}"/>
              </a:ext>
            </a:extLst>
          </p:cNvPr>
          <p:cNvPicPr>
            <a:picLocks noChangeAspect="1"/>
          </p:cNvPicPr>
          <p:nvPr/>
        </p:nvPicPr>
        <p:blipFill>
          <a:blip r:embed="rId3"/>
          <a:stretch>
            <a:fillRect/>
          </a:stretch>
        </p:blipFill>
        <p:spPr>
          <a:xfrm>
            <a:off x="49094" y="2830389"/>
            <a:ext cx="5990262" cy="3143125"/>
          </a:xfrm>
          <a:prstGeom prst="rect">
            <a:avLst/>
          </a:prstGeom>
        </p:spPr>
      </p:pic>
      <p:pic>
        <p:nvPicPr>
          <p:cNvPr id="7" name="図 6">
            <a:extLst>
              <a:ext uri="{FF2B5EF4-FFF2-40B4-BE49-F238E27FC236}">
                <a16:creationId xmlns:a16="http://schemas.microsoft.com/office/drawing/2014/main" id="{B8CBBD0C-1221-D1F5-2502-CEA292641583}"/>
              </a:ext>
            </a:extLst>
          </p:cNvPr>
          <p:cNvPicPr>
            <a:picLocks noChangeAspect="1"/>
          </p:cNvPicPr>
          <p:nvPr/>
        </p:nvPicPr>
        <p:blipFill>
          <a:blip r:embed="rId4"/>
          <a:stretch>
            <a:fillRect/>
          </a:stretch>
        </p:blipFill>
        <p:spPr>
          <a:xfrm>
            <a:off x="6039356" y="2830388"/>
            <a:ext cx="6127546" cy="3044455"/>
          </a:xfrm>
          <a:prstGeom prst="rect">
            <a:avLst/>
          </a:prstGeom>
        </p:spPr>
      </p:pic>
      <p:sp>
        <p:nvSpPr>
          <p:cNvPr id="2" name="テキスト ボックス 1">
            <a:extLst>
              <a:ext uri="{FF2B5EF4-FFF2-40B4-BE49-F238E27FC236}">
                <a16:creationId xmlns:a16="http://schemas.microsoft.com/office/drawing/2014/main" id="{72F6F63C-F159-9736-8023-20E0ED62376D}"/>
              </a:ext>
            </a:extLst>
          </p:cNvPr>
          <p:cNvSpPr txBox="1"/>
          <p:nvPr/>
        </p:nvSpPr>
        <p:spPr>
          <a:xfrm>
            <a:off x="1122118" y="2418631"/>
            <a:ext cx="3844213" cy="461665"/>
          </a:xfrm>
          <a:prstGeom prst="rect">
            <a:avLst/>
          </a:prstGeom>
          <a:noFill/>
        </p:spPr>
        <p:txBody>
          <a:bodyPr wrap="square" rtlCol="0">
            <a:spAutoFit/>
          </a:bodyPr>
          <a:lstStyle/>
          <a:p>
            <a:r>
              <a:rPr kumimoji="1" lang="ja-JP" altLang="en-US" sz="2400" b="1" dirty="0">
                <a:latin typeface="Meiryo UI" panose="020B0604030504040204" pitchFamily="50" charset="-128"/>
                <a:ea typeface="Meiryo UI" panose="020B0604030504040204" pitchFamily="50" charset="-128"/>
              </a:rPr>
              <a:t>各エージェントの衝突回数</a:t>
            </a:r>
            <a:endParaRPr kumimoji="1" lang="en-US" altLang="ja-JP" sz="2400" b="1"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59F5DB8C-2C99-11EC-54B3-C1A33276156F}"/>
              </a:ext>
            </a:extLst>
          </p:cNvPr>
          <p:cNvSpPr txBox="1"/>
          <p:nvPr/>
        </p:nvSpPr>
        <p:spPr>
          <a:xfrm>
            <a:off x="7358195" y="2420063"/>
            <a:ext cx="3844213" cy="461665"/>
          </a:xfrm>
          <a:prstGeom prst="rect">
            <a:avLst/>
          </a:prstGeom>
          <a:noFill/>
        </p:spPr>
        <p:txBody>
          <a:bodyPr wrap="square" rtlCol="0">
            <a:spAutoFit/>
          </a:bodyPr>
          <a:lstStyle/>
          <a:p>
            <a:r>
              <a:rPr kumimoji="1" lang="en-US" altLang="ja-JP" sz="2400" b="1" dirty="0">
                <a:latin typeface="Meiryo UI" panose="020B0604030504040204" pitchFamily="50" charset="-128"/>
                <a:ea typeface="Meiryo UI" panose="020B0604030504040204" pitchFamily="50" charset="-128"/>
              </a:rPr>
              <a:t>Agent16</a:t>
            </a:r>
            <a:r>
              <a:rPr kumimoji="1" lang="ja-JP" altLang="en-US" sz="2400" b="1" dirty="0">
                <a:latin typeface="Meiryo UI" panose="020B0604030504040204" pitchFamily="50" charset="-128"/>
                <a:ea typeface="Meiryo UI" panose="020B0604030504040204" pitchFamily="50" charset="-128"/>
              </a:rPr>
              <a:t>の関連度の変化</a:t>
            </a:r>
            <a:endParaRPr kumimoji="1" lang="en-US" altLang="ja-JP" sz="2400" b="1" dirty="0">
              <a:latin typeface="Meiryo UI" panose="020B0604030504040204" pitchFamily="50" charset="-128"/>
              <a:ea typeface="Meiryo UI" panose="020B0604030504040204" pitchFamily="50" charset="-128"/>
            </a:endParaRPr>
          </a:p>
        </p:txBody>
      </p:sp>
      <p:cxnSp>
        <p:nvCxnSpPr>
          <p:cNvPr id="9" name="直線矢印コネクタ 8">
            <a:extLst>
              <a:ext uri="{FF2B5EF4-FFF2-40B4-BE49-F238E27FC236}">
                <a16:creationId xmlns:a16="http://schemas.microsoft.com/office/drawing/2014/main" id="{AC83C627-E14D-54FF-177A-A1F9503CF834}"/>
              </a:ext>
            </a:extLst>
          </p:cNvPr>
          <p:cNvCxnSpPr>
            <a:cxnSpLocks/>
          </p:cNvCxnSpPr>
          <p:nvPr/>
        </p:nvCxnSpPr>
        <p:spPr>
          <a:xfrm flipH="1">
            <a:off x="1941160" y="3692774"/>
            <a:ext cx="447869" cy="233265"/>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36B04B08-B2D5-552E-C7B3-CC5F97CC49C5}"/>
              </a:ext>
            </a:extLst>
          </p:cNvPr>
          <p:cNvSpPr/>
          <p:nvPr/>
        </p:nvSpPr>
        <p:spPr>
          <a:xfrm>
            <a:off x="2227355" y="3323288"/>
            <a:ext cx="1828800" cy="461665"/>
          </a:xfrm>
          <a:prstGeom prst="ellipse">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C4F54B4-FCB2-651F-53CA-90BA3D246995}"/>
              </a:ext>
            </a:extLst>
          </p:cNvPr>
          <p:cNvSpPr txBox="1"/>
          <p:nvPr/>
        </p:nvSpPr>
        <p:spPr>
          <a:xfrm>
            <a:off x="2389029" y="3299022"/>
            <a:ext cx="1763485" cy="461665"/>
          </a:xfrm>
          <a:prstGeom prst="rect">
            <a:avLst/>
          </a:prstGeom>
          <a:noFill/>
        </p:spPr>
        <p:txBody>
          <a:bodyPr wrap="square" rtlCol="0">
            <a:spAutoFit/>
          </a:bodyPr>
          <a:lstStyle/>
          <a:p>
            <a:r>
              <a:rPr kumimoji="1" lang="en-US" altLang="ja-JP" sz="2400" dirty="0">
                <a:latin typeface="Meiryo UI" panose="020B0604030504040204" pitchFamily="50" charset="-128"/>
                <a:ea typeface="Meiryo UI" panose="020B0604030504040204" pitchFamily="50" charset="-128"/>
              </a:rPr>
              <a:t>Agent16</a:t>
            </a:r>
          </a:p>
        </p:txBody>
      </p:sp>
      <p:cxnSp>
        <p:nvCxnSpPr>
          <p:cNvPr id="15" name="直線コネクタ 14">
            <a:extLst>
              <a:ext uri="{FF2B5EF4-FFF2-40B4-BE49-F238E27FC236}">
                <a16:creationId xmlns:a16="http://schemas.microsoft.com/office/drawing/2014/main" id="{F4A42F35-6FAB-D74F-768A-9001C2D94990}"/>
              </a:ext>
            </a:extLst>
          </p:cNvPr>
          <p:cNvCxnSpPr>
            <a:cxnSpLocks/>
          </p:cNvCxnSpPr>
          <p:nvPr/>
        </p:nvCxnSpPr>
        <p:spPr>
          <a:xfrm flipH="1" flipV="1">
            <a:off x="7907536" y="2880296"/>
            <a:ext cx="70137" cy="2783386"/>
          </a:xfrm>
          <a:prstGeom prst="line">
            <a:avLst/>
          </a:prstGeom>
          <a:ln w="76200">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B4D17F9C-8016-4A17-1A61-0BE77BC4CA87}"/>
              </a:ext>
            </a:extLst>
          </p:cNvPr>
          <p:cNvSpPr/>
          <p:nvPr/>
        </p:nvSpPr>
        <p:spPr>
          <a:xfrm>
            <a:off x="8089381" y="2930434"/>
            <a:ext cx="2076108" cy="461665"/>
          </a:xfrm>
          <a:prstGeom prst="ellipse">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195433A-4902-12E5-AD9E-20F26BFB392C}"/>
              </a:ext>
            </a:extLst>
          </p:cNvPr>
          <p:cNvSpPr txBox="1"/>
          <p:nvPr/>
        </p:nvSpPr>
        <p:spPr>
          <a:xfrm>
            <a:off x="8177678" y="2930434"/>
            <a:ext cx="2263669" cy="461665"/>
          </a:xfrm>
          <a:prstGeom prst="rect">
            <a:avLst/>
          </a:prstGeom>
          <a:noFill/>
        </p:spPr>
        <p:txBody>
          <a:bodyPr wrap="square" rtlCol="0">
            <a:spAutoFit/>
          </a:bodyPr>
          <a:lstStyle/>
          <a:p>
            <a:r>
              <a:rPr kumimoji="1" lang="ja-JP" altLang="en-US" sz="2400" dirty="0">
                <a:latin typeface="Meiryo UI" panose="020B0604030504040204" pitchFamily="50" charset="-128"/>
                <a:ea typeface="Meiryo UI" panose="020B0604030504040204" pitchFamily="50" charset="-128"/>
              </a:rPr>
              <a:t>関連度の収束</a:t>
            </a:r>
            <a:endParaRPr kumimoji="1" lang="en-US" altLang="ja-JP" sz="2400" dirty="0">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94C441F9-4FD5-546A-6369-2623E915AF3E}"/>
              </a:ext>
            </a:extLst>
          </p:cNvPr>
          <p:cNvSpPr txBox="1"/>
          <p:nvPr/>
        </p:nvSpPr>
        <p:spPr>
          <a:xfrm>
            <a:off x="2731347" y="5814453"/>
            <a:ext cx="1078848" cy="338554"/>
          </a:xfrm>
          <a:prstGeom prst="rect">
            <a:avLst/>
          </a:prstGeom>
          <a:solidFill>
            <a:schemeClr val="bg1"/>
          </a:solid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Iteration</a:t>
            </a:r>
          </a:p>
        </p:txBody>
      </p:sp>
      <p:sp>
        <p:nvSpPr>
          <p:cNvPr id="23" name="テキスト ボックス 22">
            <a:extLst>
              <a:ext uri="{FF2B5EF4-FFF2-40B4-BE49-F238E27FC236}">
                <a16:creationId xmlns:a16="http://schemas.microsoft.com/office/drawing/2014/main" id="{0079EC93-6574-8701-CEF8-C00613FF142F}"/>
              </a:ext>
            </a:extLst>
          </p:cNvPr>
          <p:cNvSpPr txBox="1"/>
          <p:nvPr/>
        </p:nvSpPr>
        <p:spPr>
          <a:xfrm>
            <a:off x="8770088" y="5779908"/>
            <a:ext cx="1078848" cy="338554"/>
          </a:xfrm>
          <a:prstGeom prst="rect">
            <a:avLst/>
          </a:prstGeom>
          <a:solidFill>
            <a:schemeClr val="bg1"/>
          </a:solidFill>
        </p:spPr>
        <p:txBody>
          <a:bodyPr wrap="square" rtlCol="0">
            <a:spAutoFit/>
          </a:bodyPr>
          <a:lstStyle/>
          <a:p>
            <a:r>
              <a:rPr kumimoji="1" lang="en-US" altLang="ja-JP" sz="1600" dirty="0">
                <a:latin typeface="Meiryo UI" panose="020B0604030504040204" pitchFamily="50" charset="-128"/>
                <a:ea typeface="Meiryo UI" panose="020B0604030504040204" pitchFamily="50" charset="-128"/>
              </a:rPr>
              <a:t>Iteration</a:t>
            </a:r>
          </a:p>
        </p:txBody>
      </p:sp>
    </p:spTree>
    <p:extLst>
      <p:ext uri="{BB962C8B-B14F-4D97-AF65-F5344CB8AC3E}">
        <p14:creationId xmlns:p14="http://schemas.microsoft.com/office/powerpoint/2010/main" val="3905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4" y="6477392"/>
            <a:ext cx="780011" cy="365125"/>
          </a:xfrm>
        </p:spPr>
        <p:txBody>
          <a:bodyPr/>
          <a:lstStyle/>
          <a:p>
            <a:fld id="{BD36DA32-F4D7-46B8-B5F1-C142E47E0CF5}" type="slidenum">
              <a:rPr kumimoji="1" lang="ja-JP" altLang="en-US" smtClean="0"/>
              <a:t>3</a:t>
            </a:fld>
            <a:endParaRPr kumimoji="1" lang="ja-JP" altLang="en-US" dirty="0"/>
          </a:p>
        </p:txBody>
      </p:sp>
      <p:grpSp>
        <p:nvGrpSpPr>
          <p:cNvPr id="12" name="グループ化 11">
            <a:extLst>
              <a:ext uri="{FF2B5EF4-FFF2-40B4-BE49-F238E27FC236}">
                <a16:creationId xmlns:a16="http://schemas.microsoft.com/office/drawing/2014/main" id="{820B404A-EC51-11C4-9397-CC15ECB98FC0}"/>
              </a:ext>
            </a:extLst>
          </p:cNvPr>
          <p:cNvGrpSpPr/>
          <p:nvPr/>
        </p:nvGrpSpPr>
        <p:grpSpPr>
          <a:xfrm>
            <a:off x="200468" y="2796337"/>
            <a:ext cx="11791064" cy="3495415"/>
            <a:chOff x="200468" y="1695428"/>
            <a:chExt cx="11791064" cy="3495415"/>
          </a:xfrm>
        </p:grpSpPr>
        <p:sp>
          <p:nvSpPr>
            <p:cNvPr id="64" name="正方形/長方形 63">
              <a:extLst>
                <a:ext uri="{FF2B5EF4-FFF2-40B4-BE49-F238E27FC236}">
                  <a16:creationId xmlns:a16="http://schemas.microsoft.com/office/drawing/2014/main" id="{9D9C8C7D-A79A-13C6-192F-945D562A18D7}"/>
                </a:ext>
              </a:extLst>
            </p:cNvPr>
            <p:cNvSpPr/>
            <p:nvPr/>
          </p:nvSpPr>
          <p:spPr>
            <a:xfrm>
              <a:off x="200468" y="2475783"/>
              <a:ext cx="11630025" cy="2213546"/>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65" name="正方形/長方形 64">
              <a:extLst>
                <a:ext uri="{FF2B5EF4-FFF2-40B4-BE49-F238E27FC236}">
                  <a16:creationId xmlns:a16="http://schemas.microsoft.com/office/drawing/2014/main" id="{BC358711-A3BE-964D-8DA1-492D955A185F}"/>
                </a:ext>
              </a:extLst>
            </p:cNvPr>
            <p:cNvSpPr/>
            <p:nvPr/>
          </p:nvSpPr>
          <p:spPr>
            <a:xfrm>
              <a:off x="213880" y="2490218"/>
              <a:ext cx="11593498" cy="2173063"/>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A566917-6764-BE3D-5F9D-61D6360B5633}"/>
                </a:ext>
              </a:extLst>
            </p:cNvPr>
            <p:cNvSpPr/>
            <p:nvPr/>
          </p:nvSpPr>
          <p:spPr>
            <a:xfrm>
              <a:off x="1527636" y="3466413"/>
              <a:ext cx="2612543" cy="96942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sp>
          <p:nvSpPr>
            <p:cNvPr id="68" name="正方形/長方形 67">
              <a:extLst>
                <a:ext uri="{FF2B5EF4-FFF2-40B4-BE49-F238E27FC236}">
                  <a16:creationId xmlns:a16="http://schemas.microsoft.com/office/drawing/2014/main" id="{2FB3DC3B-E33F-4746-1055-BD7F97D7AE17}"/>
                </a:ext>
              </a:extLst>
            </p:cNvPr>
            <p:cNvSpPr/>
            <p:nvPr/>
          </p:nvSpPr>
          <p:spPr>
            <a:xfrm>
              <a:off x="5013706" y="2434964"/>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033EB4E-9660-44DA-10A2-C203D3589BE1}"/>
                    </a:ext>
                  </a:extLst>
                </p:cNvPr>
                <p:cNvSpPr txBox="1"/>
                <p:nvPr/>
              </p:nvSpPr>
              <p:spPr>
                <a:xfrm>
                  <a:off x="248095" y="3639490"/>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E033EB4E-9660-44DA-10A2-C203D3589BE1}"/>
                    </a:ext>
                  </a:extLst>
                </p:cNvPr>
                <p:cNvSpPr txBox="1">
                  <a:spLocks noRot="1" noChangeAspect="1" noMove="1" noResize="1" noEditPoints="1" noAdjustHandles="1" noChangeArrowheads="1" noChangeShapeType="1" noTextEdit="1"/>
                </p:cNvSpPr>
                <p:nvPr/>
              </p:nvSpPr>
              <p:spPr>
                <a:xfrm>
                  <a:off x="248095" y="3639490"/>
                  <a:ext cx="408967" cy="612726"/>
                </a:xfrm>
                <a:prstGeom prst="rect">
                  <a:avLst/>
                </a:prstGeom>
                <a:blipFill>
                  <a:blip r:embed="rId3"/>
                  <a:stretch>
                    <a:fillRect l="-13433" r="-1493"/>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783FEB6D-BE16-10D9-6D4F-7D5C4032D4EB}"/>
                </a:ext>
              </a:extLst>
            </p:cNvPr>
            <p:cNvCxnSpPr>
              <a:cxnSpLocks/>
              <a:stCxn id="69" idx="3"/>
              <a:endCxn id="67" idx="1"/>
            </p:cNvCxnSpPr>
            <p:nvPr/>
          </p:nvCxnSpPr>
          <p:spPr>
            <a:xfrm>
              <a:off x="657062" y="3945853"/>
              <a:ext cx="870574" cy="5271"/>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2D0DBC87-13D4-B828-FF9E-5A1DD91733A7}"/>
                </a:ext>
              </a:extLst>
            </p:cNvPr>
            <p:cNvSpPr/>
            <p:nvPr/>
          </p:nvSpPr>
          <p:spPr>
            <a:xfrm>
              <a:off x="8449624" y="3461142"/>
              <a:ext cx="1824690" cy="96942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3.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74" name="直線矢印コネクタ 73">
              <a:extLst>
                <a:ext uri="{FF2B5EF4-FFF2-40B4-BE49-F238E27FC236}">
                  <a16:creationId xmlns:a16="http://schemas.microsoft.com/office/drawing/2014/main" id="{4DC0CBC7-05BC-77D0-141C-E5C8E6802048}"/>
                </a:ext>
              </a:extLst>
            </p:cNvPr>
            <p:cNvCxnSpPr>
              <a:cxnSpLocks/>
              <a:stCxn id="67" idx="3"/>
              <a:endCxn id="88" idx="1"/>
            </p:cNvCxnSpPr>
            <p:nvPr/>
          </p:nvCxnSpPr>
          <p:spPr>
            <a:xfrm>
              <a:off x="4140179" y="3951124"/>
              <a:ext cx="84845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A78A4C-5228-F481-4E47-03027B365CDC}"/>
                </a:ext>
              </a:extLst>
            </p:cNvPr>
            <p:cNvCxnSpPr>
              <a:cxnSpLocks/>
              <a:stCxn id="88" idx="3"/>
              <a:endCxn id="72" idx="1"/>
            </p:cNvCxnSpPr>
            <p:nvPr/>
          </p:nvCxnSpPr>
          <p:spPr>
            <a:xfrm flipV="1">
              <a:off x="7601173" y="3945853"/>
              <a:ext cx="848451" cy="5271"/>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EAEBC6C-D945-714B-2892-2F1E4EDFCC63}"/>
                </a:ext>
              </a:extLst>
            </p:cNvPr>
            <p:cNvCxnSpPr>
              <a:cxnSpLocks/>
              <a:stCxn id="72" idx="3"/>
              <a:endCxn id="78" idx="1"/>
            </p:cNvCxnSpPr>
            <p:nvPr/>
          </p:nvCxnSpPr>
          <p:spPr>
            <a:xfrm>
              <a:off x="10274314" y="3945853"/>
              <a:ext cx="1007862" cy="16499"/>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B7671EA-7E21-2E04-EAAF-389FC89349CE}"/>
                    </a:ext>
                  </a:extLst>
                </p:cNvPr>
                <p:cNvSpPr txBox="1"/>
                <p:nvPr/>
              </p:nvSpPr>
              <p:spPr>
                <a:xfrm>
                  <a:off x="11282176" y="3655989"/>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78" name="テキスト ボックス 77">
                  <a:extLst>
                    <a:ext uri="{FF2B5EF4-FFF2-40B4-BE49-F238E27FC236}">
                      <a16:creationId xmlns:a16="http://schemas.microsoft.com/office/drawing/2014/main" id="{0B7671EA-7E21-2E04-EAAF-389FC89349CE}"/>
                    </a:ext>
                  </a:extLst>
                </p:cNvPr>
                <p:cNvSpPr txBox="1">
                  <a:spLocks noRot="1" noChangeAspect="1" noMove="1" noResize="1" noEditPoints="1" noAdjustHandles="1" noChangeArrowheads="1" noChangeShapeType="1" noTextEdit="1"/>
                </p:cNvSpPr>
                <p:nvPr/>
              </p:nvSpPr>
              <p:spPr>
                <a:xfrm>
                  <a:off x="11282176" y="3655989"/>
                  <a:ext cx="427243" cy="612726"/>
                </a:xfrm>
                <a:prstGeom prst="rect">
                  <a:avLst/>
                </a:prstGeom>
                <a:blipFill>
                  <a:blip r:embed="rId4"/>
                  <a:stretch>
                    <a:fillRect l="-11429"/>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7AEF686-71FF-C958-A2A6-8E6924774F53}"/>
                </a:ext>
              </a:extLst>
            </p:cNvPr>
            <p:cNvCxnSpPr>
              <a:cxnSpLocks/>
              <a:stCxn id="78" idx="0"/>
            </p:cNvCxnSpPr>
            <p:nvPr/>
          </p:nvCxnSpPr>
          <p:spPr>
            <a:xfrm flipH="1" flipV="1">
              <a:off x="11495797" y="3124249"/>
              <a:ext cx="1" cy="531740"/>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7D4259A9-5CA8-F06A-2AB5-7FC0F1172E59}"/>
                </a:ext>
              </a:extLst>
            </p:cNvPr>
            <p:cNvCxnSpPr>
              <a:cxnSpLocks/>
            </p:cNvCxnSpPr>
            <p:nvPr/>
          </p:nvCxnSpPr>
          <p:spPr>
            <a:xfrm flipH="1">
              <a:off x="410019" y="3156334"/>
              <a:ext cx="11139488" cy="0"/>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D430E87-F1B5-5AA5-097B-1DB2E0889D8B}"/>
                </a:ext>
              </a:extLst>
            </p:cNvPr>
            <p:cNvCxnSpPr>
              <a:cxnSpLocks/>
              <a:endCxn id="69" idx="0"/>
            </p:cNvCxnSpPr>
            <p:nvPr/>
          </p:nvCxnSpPr>
          <p:spPr>
            <a:xfrm>
              <a:off x="452579" y="3139835"/>
              <a:ext cx="0" cy="49965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95D0464E-7D47-54A8-0E77-85EF82E5D866}"/>
                </a:ext>
              </a:extLst>
            </p:cNvPr>
            <p:cNvSpPr/>
            <p:nvPr/>
          </p:nvSpPr>
          <p:spPr>
            <a:xfrm>
              <a:off x="4988630" y="3466413"/>
              <a:ext cx="2612543" cy="96942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grpSp>
          <p:nvGrpSpPr>
            <p:cNvPr id="103" name="グループ化 102">
              <a:extLst>
                <a:ext uri="{FF2B5EF4-FFF2-40B4-BE49-F238E27FC236}">
                  <a16:creationId xmlns:a16="http://schemas.microsoft.com/office/drawing/2014/main" id="{431E97AD-B709-3B11-956C-62A0190F98E3}"/>
                </a:ext>
              </a:extLst>
            </p:cNvPr>
            <p:cNvGrpSpPr/>
            <p:nvPr/>
          </p:nvGrpSpPr>
          <p:grpSpPr>
            <a:xfrm rot="16200000">
              <a:off x="5757796" y="-3861900"/>
              <a:ext cx="676408" cy="11791064"/>
              <a:chOff x="1989312" y="836396"/>
              <a:chExt cx="603899" cy="5406280"/>
            </a:xfrm>
          </p:grpSpPr>
          <p:sp>
            <p:nvSpPr>
              <p:cNvPr id="105" name="正方形/長方形 104">
                <a:extLst>
                  <a:ext uri="{FF2B5EF4-FFF2-40B4-BE49-F238E27FC236}">
                    <a16:creationId xmlns:a16="http://schemas.microsoft.com/office/drawing/2014/main" id="{6C8327D4-11EA-B5BE-A5AE-21E2693FC75A}"/>
                  </a:ext>
                </a:extLst>
              </p:cNvPr>
              <p:cNvSpPr/>
              <p:nvPr/>
            </p:nvSpPr>
            <p:spPr>
              <a:xfrm>
                <a:off x="2129283" y="836396"/>
                <a:ext cx="391066" cy="5332442"/>
              </a:xfrm>
              <a:prstGeom prst="rect">
                <a:avLst/>
              </a:pr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106" name="テキスト ボックス 105">
                <a:extLst>
                  <a:ext uri="{FF2B5EF4-FFF2-40B4-BE49-F238E27FC236}">
                    <a16:creationId xmlns:a16="http://schemas.microsoft.com/office/drawing/2014/main" id="{DA305619-18BE-4D1E-9C5A-AAFDA250E1FC}"/>
                  </a:ext>
                </a:extLst>
              </p:cNvPr>
              <p:cNvSpPr txBox="1"/>
              <p:nvPr/>
            </p:nvSpPr>
            <p:spPr>
              <a:xfrm>
                <a:off x="1989312"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cxnSp>
          <p:nvCxnSpPr>
            <p:cNvPr id="107" name="直線矢印コネクタ 106">
              <a:extLst>
                <a:ext uri="{FF2B5EF4-FFF2-40B4-BE49-F238E27FC236}">
                  <a16:creationId xmlns:a16="http://schemas.microsoft.com/office/drawing/2014/main" id="{DEDB0F94-AD52-71C5-678C-7CF426593B1C}"/>
                </a:ext>
              </a:extLst>
            </p:cNvPr>
            <p:cNvCxnSpPr>
              <a:cxnSpLocks/>
            </p:cNvCxnSpPr>
            <p:nvPr/>
          </p:nvCxnSpPr>
          <p:spPr>
            <a:xfrm flipV="1">
              <a:off x="3355153" y="2204338"/>
              <a:ext cx="0" cy="1246082"/>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0F7418A-5A6B-9231-6A91-8474887A43C8}"/>
                </a:ext>
              </a:extLst>
            </p:cNvPr>
            <p:cNvCxnSpPr>
              <a:cxnSpLocks/>
            </p:cNvCxnSpPr>
            <p:nvPr/>
          </p:nvCxnSpPr>
          <p:spPr>
            <a:xfrm flipV="1">
              <a:off x="2520028" y="2204338"/>
              <a:ext cx="0" cy="1246082"/>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DA0153C-577D-EA4B-F4E9-C0E78C230770}"/>
                    </a:ext>
                  </a:extLst>
                </p:cNvPr>
                <p:cNvSpPr txBox="1"/>
                <p:nvPr/>
              </p:nvSpPr>
              <p:spPr>
                <a:xfrm>
                  <a:off x="1630389" y="2681915"/>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𝒔</m:t>
                            </m:r>
                          </m:e>
                          <m:sup>
                            <m:r>
                              <a:rPr kumimoji="1" lang="en-US" altLang="ja-JP" sz="2000" b="1" i="1" smtClean="0">
                                <a:latin typeface="Cambria Math" panose="02040503050406030204" pitchFamily="18" charset="0"/>
                              </a:rPr>
                              <m:t>𝒊</m:t>
                            </m:r>
                          </m:sup>
                        </m:sSup>
                        <m:r>
                          <a:rPr kumimoji="1" lang="en-US" altLang="ja-JP" sz="2000" b="1" i="1" smtClean="0">
                            <a:latin typeface="Cambria Math" panose="02040503050406030204" pitchFamily="18" charset="0"/>
                          </a:rPr>
                          <m:t>, </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𝒓</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110" name="テキスト ボックス 109">
                  <a:extLst>
                    <a:ext uri="{FF2B5EF4-FFF2-40B4-BE49-F238E27FC236}">
                      <a16:creationId xmlns:a16="http://schemas.microsoft.com/office/drawing/2014/main" id="{6DA0153C-577D-EA4B-F4E9-C0E78C230770}"/>
                    </a:ext>
                  </a:extLst>
                </p:cNvPr>
                <p:cNvSpPr txBox="1">
                  <a:spLocks noRot="1" noChangeAspect="1" noMove="1" noResize="1" noEditPoints="1" noAdjustHandles="1" noChangeArrowheads="1" noChangeShapeType="1" noTextEdit="1"/>
                </p:cNvSpPr>
                <p:nvPr/>
              </p:nvSpPr>
              <p:spPr>
                <a:xfrm>
                  <a:off x="1630389" y="2681915"/>
                  <a:ext cx="823677" cy="317779"/>
                </a:xfrm>
                <a:prstGeom prst="rect">
                  <a:avLst/>
                </a:prstGeom>
                <a:blipFill>
                  <a:blip r:embed="rId5"/>
                  <a:stretch>
                    <a:fillRect t="-19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0AD5B18-1A4E-0755-7608-7BD022714715}"/>
                    </a:ext>
                  </a:extLst>
                </p:cNvPr>
                <p:cNvSpPr txBox="1"/>
                <p:nvPr/>
              </p:nvSpPr>
              <p:spPr>
                <a:xfrm>
                  <a:off x="3212591" y="2666308"/>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𝒂</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112" name="テキスト ボックス 111">
                  <a:extLst>
                    <a:ext uri="{FF2B5EF4-FFF2-40B4-BE49-F238E27FC236}">
                      <a16:creationId xmlns:a16="http://schemas.microsoft.com/office/drawing/2014/main" id="{30AD5B18-1A4E-0755-7608-7BD022714715}"/>
                    </a:ext>
                  </a:extLst>
                </p:cNvPr>
                <p:cNvSpPr txBox="1">
                  <a:spLocks noRot="1" noChangeAspect="1" noMove="1" noResize="1" noEditPoints="1" noAdjustHandles="1" noChangeArrowheads="1" noChangeShapeType="1" noTextEdit="1"/>
                </p:cNvSpPr>
                <p:nvPr/>
              </p:nvSpPr>
              <p:spPr>
                <a:xfrm>
                  <a:off x="3212591" y="2666308"/>
                  <a:ext cx="823677" cy="317779"/>
                </a:xfrm>
                <a:prstGeom prst="rect">
                  <a:avLst/>
                </a:prstGeom>
                <a:blipFill>
                  <a:blip r:embed="rId6"/>
                  <a:stretch>
                    <a:fillRect t="-192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83AAF80E-4790-FEE0-ADED-28EDBE6568BD}"/>
                </a:ext>
              </a:extLst>
            </p:cNvPr>
            <p:cNvSpPr txBox="1"/>
            <p:nvPr/>
          </p:nvSpPr>
          <p:spPr>
            <a:xfrm>
              <a:off x="657062" y="4804125"/>
              <a:ext cx="5474399"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5" name="直線矢印コネクタ 4">
              <a:extLst>
                <a:ext uri="{FF2B5EF4-FFF2-40B4-BE49-F238E27FC236}">
                  <a16:creationId xmlns:a16="http://schemas.microsoft.com/office/drawing/2014/main" id="{44B1EB86-7841-9920-B0BC-A42E2BC597A4}"/>
                </a:ext>
              </a:extLst>
            </p:cNvPr>
            <p:cNvCxnSpPr>
              <a:cxnSpLocks/>
            </p:cNvCxnSpPr>
            <p:nvPr/>
          </p:nvCxnSpPr>
          <p:spPr>
            <a:xfrm flipV="1">
              <a:off x="430701" y="4507568"/>
              <a:ext cx="0" cy="68327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4DE6B6D-5EDC-3815-BF67-B109D28B7388}"/>
                </a:ext>
              </a:extLst>
            </p:cNvPr>
            <p:cNvSpPr txBox="1"/>
            <p:nvPr/>
          </p:nvSpPr>
          <p:spPr>
            <a:xfrm>
              <a:off x="9047443" y="4795744"/>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7" name="直線矢印コネクタ 6">
              <a:extLst>
                <a:ext uri="{FF2B5EF4-FFF2-40B4-BE49-F238E27FC236}">
                  <a16:creationId xmlns:a16="http://schemas.microsoft.com/office/drawing/2014/main" id="{0D93312C-04F8-E518-F6DD-5F7C9C4C4CE4}"/>
                </a:ext>
              </a:extLst>
            </p:cNvPr>
            <p:cNvCxnSpPr>
              <a:cxnSpLocks/>
            </p:cNvCxnSpPr>
            <p:nvPr/>
          </p:nvCxnSpPr>
          <p:spPr>
            <a:xfrm flipV="1">
              <a:off x="11549507" y="4523694"/>
              <a:ext cx="0" cy="651021"/>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E2B5245-7F09-6954-A574-05587094BB44}"/>
                    </a:ext>
                  </a:extLst>
                </p:cNvPr>
                <p:cNvSpPr txBox="1"/>
                <p:nvPr/>
              </p:nvSpPr>
              <p:spPr>
                <a:xfrm>
                  <a:off x="4447626" y="4704738"/>
                  <a:ext cx="4392857" cy="338554"/>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endParaRPr kumimoji="1" lang="en-US" altLang="ja-JP" sz="1600" dirty="0">
                    <a:latin typeface="ＭＳ Ｐゴシック 本文"/>
                    <a:ea typeface="Meiryo UI"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E2B5245-7F09-6954-A574-05587094BB44}"/>
                    </a:ext>
                  </a:extLst>
                </p:cNvPr>
                <p:cNvSpPr txBox="1">
                  <a:spLocks noRot="1" noChangeAspect="1" noMove="1" noResize="1" noEditPoints="1" noAdjustHandles="1" noChangeArrowheads="1" noChangeShapeType="1" noTextEdit="1"/>
                </p:cNvSpPr>
                <p:nvPr/>
              </p:nvSpPr>
              <p:spPr>
                <a:xfrm>
                  <a:off x="4447626" y="4704738"/>
                  <a:ext cx="4392857" cy="338554"/>
                </a:xfrm>
                <a:prstGeom prst="rect">
                  <a:avLst/>
                </a:prstGeom>
                <a:blipFill>
                  <a:blip r:embed="rId7"/>
                  <a:stretch>
                    <a:fillRect t="-7143" b="-19643"/>
                  </a:stretch>
                </a:blipFill>
              </p:spPr>
              <p:txBody>
                <a:bodyPr/>
                <a:lstStyle/>
                <a:p>
                  <a:r>
                    <a:rPr lang="ja-JP" altLang="en-US">
                      <a:noFill/>
                    </a:rPr>
                    <a:t> </a:t>
                  </a:r>
                </a:p>
              </p:txBody>
            </p:sp>
          </mc:Fallback>
        </mc:AlternateContent>
      </p:grpSp>
      <p:sp>
        <p:nvSpPr>
          <p:cNvPr id="18" name="タイトル 17">
            <a:extLst>
              <a:ext uri="{FF2B5EF4-FFF2-40B4-BE49-F238E27FC236}">
                <a16:creationId xmlns:a16="http://schemas.microsoft.com/office/drawing/2014/main" id="{318F3F5A-2620-FC5A-D0AA-3BD9FA859346}"/>
              </a:ext>
            </a:extLst>
          </p:cNvPr>
          <p:cNvSpPr>
            <a:spLocks noGrp="1"/>
          </p:cNvSpPr>
          <p:nvPr>
            <p:ph type="title"/>
          </p:nvPr>
        </p:nvSpPr>
        <p:spPr/>
        <p:txBody>
          <a:bodyPr>
            <a:normAutofit fontScale="90000"/>
          </a:bodyPr>
          <a:lstStyle/>
          <a:p>
            <a:r>
              <a:rPr lang="ja-JP" altLang="en-US" dirty="0"/>
              <a:t>逆強化学習（従来）</a:t>
            </a:r>
          </a:p>
        </p:txBody>
      </p:sp>
      <p:sp>
        <p:nvSpPr>
          <p:cNvPr id="11" name="コンテンツ プレースホルダー 2">
            <a:extLst>
              <a:ext uri="{FF2B5EF4-FFF2-40B4-BE49-F238E27FC236}">
                <a16:creationId xmlns:a16="http://schemas.microsoft.com/office/drawing/2014/main" id="{A9FD2D15-2DA1-8FE8-7029-5B9BF430DB04}"/>
              </a:ext>
            </a:extLst>
          </p:cNvPr>
          <p:cNvSpPr>
            <a:spLocks noGrp="1"/>
          </p:cNvSpPr>
          <p:nvPr>
            <p:ph idx="1"/>
          </p:nvPr>
        </p:nvSpPr>
        <p:spPr>
          <a:xfrm>
            <a:off x="301625" y="1168400"/>
            <a:ext cx="10853738" cy="4700588"/>
          </a:xfrm>
        </p:spPr>
        <p:txBody>
          <a:bodyPr>
            <a:normAutofit/>
          </a:bodyPr>
          <a:lstStyle/>
          <a:p>
            <a:r>
              <a:rPr lang="en-US" altLang="ja-JP" sz="2800" b="1" dirty="0"/>
              <a:t>MaxEntIRL </a:t>
            </a:r>
            <a:r>
              <a:rPr lang="en-US" altLang="ja-JP" dirty="0"/>
              <a:t>(Maximum Entropy IRL</a:t>
            </a:r>
            <a:r>
              <a:rPr lang="ja-JP" altLang="en-US" dirty="0"/>
              <a:t>，</a:t>
            </a:r>
            <a:r>
              <a:rPr lang="en-US" altLang="ja-JP" dirty="0"/>
              <a:t>[Ziebart+, 2008])</a:t>
            </a:r>
          </a:p>
          <a:p>
            <a:pPr lvl="1"/>
            <a:r>
              <a:rPr lang="ja-JP" altLang="en-US" sz="2400" dirty="0"/>
              <a:t>３つのステップで報酬関数を学習</a:t>
            </a:r>
            <a:endParaRPr kumimoji="1" lang="en-US" altLang="ja-JP" sz="2400" dirty="0"/>
          </a:p>
          <a:p>
            <a:pPr lvl="2"/>
            <a:endParaRPr kumimoji="1" lang="ja-JP" altLang="en-US" sz="2400" dirty="0">
              <a:solidFill>
                <a:schemeClr val="tx1"/>
              </a:solidFill>
            </a:endParaRPr>
          </a:p>
        </p:txBody>
      </p:sp>
    </p:spTree>
    <p:extLst>
      <p:ext uri="{BB962C8B-B14F-4D97-AF65-F5344CB8AC3E}">
        <p14:creationId xmlns:p14="http://schemas.microsoft.com/office/powerpoint/2010/main" val="149298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E1C27CA9-7FC7-094D-655C-0DB68C403CCE}"/>
                  </a:ext>
                </a:extLst>
              </p:cNvPr>
              <p:cNvSpPr txBox="1"/>
              <p:nvPr/>
            </p:nvSpPr>
            <p:spPr>
              <a:xfrm>
                <a:off x="7222246" y="5748351"/>
                <a:ext cx="4392857" cy="338554"/>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endParaRPr kumimoji="1" lang="en-US" altLang="ja-JP" sz="1600" dirty="0">
                  <a:latin typeface="ＭＳ Ｐゴシック 本文"/>
                  <a:ea typeface="Meiryo UI"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E1C27CA9-7FC7-094D-655C-0DB68C403CCE}"/>
                  </a:ext>
                </a:extLst>
              </p:cNvPr>
              <p:cNvSpPr txBox="1">
                <a:spLocks noRot="1" noChangeAspect="1" noMove="1" noResize="1" noEditPoints="1" noAdjustHandles="1" noChangeArrowheads="1" noChangeShapeType="1" noTextEdit="1"/>
              </p:cNvSpPr>
              <p:nvPr/>
            </p:nvSpPr>
            <p:spPr>
              <a:xfrm>
                <a:off x="7222246" y="5748351"/>
                <a:ext cx="4392857" cy="338554"/>
              </a:xfrm>
              <a:prstGeom prst="rect">
                <a:avLst/>
              </a:prstGeom>
              <a:blipFill>
                <a:blip r:embed="rId3"/>
                <a:stretch>
                  <a:fillRect t="-7143" b="-1964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4" y="6477392"/>
            <a:ext cx="780011" cy="365125"/>
          </a:xfrm>
        </p:spPr>
        <p:txBody>
          <a:bodyPr/>
          <a:lstStyle/>
          <a:p>
            <a:fld id="{BD36DA32-F4D7-46B8-B5F1-C142E47E0CF5}" type="slidenum">
              <a:rPr kumimoji="1" lang="ja-JP" altLang="en-US" smtClean="0"/>
              <a:t>4</a:t>
            </a:fld>
            <a:endParaRPr kumimoji="1" lang="ja-JP" altLang="en-US" dirty="0"/>
          </a:p>
        </p:txBody>
      </p:sp>
      <p:sp>
        <p:nvSpPr>
          <p:cNvPr id="65" name="正方形/長方形 64">
            <a:extLst>
              <a:ext uri="{FF2B5EF4-FFF2-40B4-BE49-F238E27FC236}">
                <a16:creationId xmlns:a16="http://schemas.microsoft.com/office/drawing/2014/main" id="{BC358711-A3BE-964D-8DA1-492D955A185F}"/>
              </a:ext>
            </a:extLst>
          </p:cNvPr>
          <p:cNvSpPr/>
          <p:nvPr/>
        </p:nvSpPr>
        <p:spPr>
          <a:xfrm>
            <a:off x="781051" y="2141552"/>
            <a:ext cx="10205061" cy="2123341"/>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FB3DC3B-E33F-4746-1055-BD7F97D7AE17}"/>
              </a:ext>
            </a:extLst>
          </p:cNvPr>
          <p:cNvSpPr/>
          <p:nvPr/>
        </p:nvSpPr>
        <p:spPr>
          <a:xfrm>
            <a:off x="5070412" y="2001351"/>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033EB4E-9660-44DA-10A2-C203D3589BE1}"/>
                  </a:ext>
                </a:extLst>
              </p:cNvPr>
              <p:cNvSpPr txBox="1"/>
              <p:nvPr/>
            </p:nvSpPr>
            <p:spPr>
              <a:xfrm>
                <a:off x="314975" y="3222376"/>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E033EB4E-9660-44DA-10A2-C203D3589BE1}"/>
                  </a:ext>
                </a:extLst>
              </p:cNvPr>
              <p:cNvSpPr txBox="1">
                <a:spLocks noRot="1" noChangeAspect="1" noMove="1" noResize="1" noEditPoints="1" noAdjustHandles="1" noChangeArrowheads="1" noChangeShapeType="1" noTextEdit="1"/>
              </p:cNvSpPr>
              <p:nvPr/>
            </p:nvSpPr>
            <p:spPr>
              <a:xfrm>
                <a:off x="314975" y="3222376"/>
                <a:ext cx="408967" cy="612726"/>
              </a:xfrm>
              <a:prstGeom prst="rect">
                <a:avLst/>
              </a:prstGeom>
              <a:blipFill>
                <a:blip r:embed="rId4"/>
                <a:stretch>
                  <a:fillRect l="-13433" r="-1493"/>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783FEB6D-BE16-10D9-6D4F-7D5C4032D4EB}"/>
              </a:ext>
            </a:extLst>
          </p:cNvPr>
          <p:cNvCxnSpPr>
            <a:cxnSpLocks/>
            <a:stCxn id="69" idx="3"/>
            <a:endCxn id="67" idx="1"/>
          </p:cNvCxnSpPr>
          <p:nvPr/>
        </p:nvCxnSpPr>
        <p:spPr>
          <a:xfrm flipV="1">
            <a:off x="723942" y="3517511"/>
            <a:ext cx="860400" cy="112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2D0DBC87-13D4-B828-FF9E-5A1DD91733A7}"/>
              </a:ext>
            </a:extLst>
          </p:cNvPr>
          <p:cNvSpPr/>
          <p:nvPr/>
        </p:nvSpPr>
        <p:spPr>
          <a:xfrm>
            <a:off x="8506330" y="3027529"/>
            <a:ext cx="1824690"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3.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74" name="直線矢印コネクタ 73">
            <a:extLst>
              <a:ext uri="{FF2B5EF4-FFF2-40B4-BE49-F238E27FC236}">
                <a16:creationId xmlns:a16="http://schemas.microsoft.com/office/drawing/2014/main" id="{4DC0CBC7-05BC-77D0-141C-E5C8E6802048}"/>
              </a:ext>
            </a:extLst>
          </p:cNvPr>
          <p:cNvCxnSpPr>
            <a:cxnSpLocks/>
            <a:stCxn id="67" idx="3"/>
            <a:endCxn id="88" idx="1"/>
          </p:cNvCxnSpPr>
          <p:nvPr/>
        </p:nvCxnSpPr>
        <p:spPr>
          <a:xfrm>
            <a:off x="4196885" y="3517511"/>
            <a:ext cx="84845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A78A4C-5228-F481-4E47-03027B365CDC}"/>
              </a:ext>
            </a:extLst>
          </p:cNvPr>
          <p:cNvCxnSpPr>
            <a:cxnSpLocks/>
            <a:stCxn id="88" idx="3"/>
            <a:endCxn id="72" idx="1"/>
          </p:cNvCxnSpPr>
          <p:nvPr/>
        </p:nvCxnSpPr>
        <p:spPr>
          <a:xfrm flipV="1">
            <a:off x="7657879" y="3512240"/>
            <a:ext cx="848451" cy="527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EAEBC6C-D945-714B-2892-2F1E4EDFCC63}"/>
              </a:ext>
            </a:extLst>
          </p:cNvPr>
          <p:cNvCxnSpPr>
            <a:cxnSpLocks/>
            <a:stCxn id="72" idx="3"/>
            <a:endCxn id="78" idx="1"/>
          </p:cNvCxnSpPr>
          <p:nvPr/>
        </p:nvCxnSpPr>
        <p:spPr>
          <a:xfrm>
            <a:off x="10331020" y="3512240"/>
            <a:ext cx="1007862" cy="164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B7671EA-7E21-2E04-EAAF-389FC89349CE}"/>
                  </a:ext>
                </a:extLst>
              </p:cNvPr>
              <p:cNvSpPr txBox="1"/>
              <p:nvPr/>
            </p:nvSpPr>
            <p:spPr>
              <a:xfrm>
                <a:off x="11338882" y="3222376"/>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78" name="テキスト ボックス 77">
                <a:extLst>
                  <a:ext uri="{FF2B5EF4-FFF2-40B4-BE49-F238E27FC236}">
                    <a16:creationId xmlns:a16="http://schemas.microsoft.com/office/drawing/2014/main" id="{0B7671EA-7E21-2E04-EAAF-389FC89349CE}"/>
                  </a:ext>
                </a:extLst>
              </p:cNvPr>
              <p:cNvSpPr txBox="1">
                <a:spLocks noRot="1" noChangeAspect="1" noMove="1" noResize="1" noEditPoints="1" noAdjustHandles="1" noChangeArrowheads="1" noChangeShapeType="1" noTextEdit="1"/>
              </p:cNvSpPr>
              <p:nvPr/>
            </p:nvSpPr>
            <p:spPr>
              <a:xfrm>
                <a:off x="11338882" y="3222376"/>
                <a:ext cx="427243" cy="612726"/>
              </a:xfrm>
              <a:prstGeom prst="rect">
                <a:avLst/>
              </a:prstGeom>
              <a:blipFill>
                <a:blip r:embed="rId5"/>
                <a:stretch>
                  <a:fillRect l="-10000"/>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7AEF686-71FF-C958-A2A6-8E6924774F53}"/>
              </a:ext>
            </a:extLst>
          </p:cNvPr>
          <p:cNvCxnSpPr>
            <a:cxnSpLocks/>
            <a:stCxn id="78" idx="0"/>
          </p:cNvCxnSpPr>
          <p:nvPr/>
        </p:nvCxnSpPr>
        <p:spPr>
          <a:xfrm flipH="1" flipV="1">
            <a:off x="11552503" y="2690636"/>
            <a:ext cx="1" cy="53174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7D4259A9-5CA8-F06A-2AB5-7FC0F1172E59}"/>
              </a:ext>
            </a:extLst>
          </p:cNvPr>
          <p:cNvCxnSpPr>
            <a:cxnSpLocks/>
          </p:cNvCxnSpPr>
          <p:nvPr/>
        </p:nvCxnSpPr>
        <p:spPr>
          <a:xfrm flipH="1">
            <a:off x="490538" y="2722721"/>
            <a:ext cx="11061965" cy="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D430E87-F1B5-5AA5-097B-1DB2E0889D8B}"/>
              </a:ext>
            </a:extLst>
          </p:cNvPr>
          <p:cNvCxnSpPr>
            <a:cxnSpLocks/>
            <a:endCxn id="69" idx="0"/>
          </p:cNvCxnSpPr>
          <p:nvPr/>
        </p:nvCxnSpPr>
        <p:spPr>
          <a:xfrm>
            <a:off x="519459" y="2722721"/>
            <a:ext cx="0" cy="499655"/>
          </a:xfrm>
          <a:prstGeom prst="straightConnector1">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95D0464E-7D47-54A8-0E77-85EF82E5D866}"/>
              </a:ext>
            </a:extLst>
          </p:cNvPr>
          <p:cNvSpPr/>
          <p:nvPr/>
        </p:nvSpPr>
        <p:spPr>
          <a:xfrm>
            <a:off x="5045336"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cxnSp>
        <p:nvCxnSpPr>
          <p:cNvPr id="107" name="直線矢印コネクタ 106">
            <a:extLst>
              <a:ext uri="{FF2B5EF4-FFF2-40B4-BE49-F238E27FC236}">
                <a16:creationId xmlns:a16="http://schemas.microsoft.com/office/drawing/2014/main" id="{DEDB0F94-AD52-71C5-678C-7CF426593B1C}"/>
              </a:ext>
            </a:extLst>
          </p:cNvPr>
          <p:cNvCxnSpPr>
            <a:cxnSpLocks/>
          </p:cNvCxnSpPr>
          <p:nvPr/>
        </p:nvCxnSpPr>
        <p:spPr>
          <a:xfrm flipV="1">
            <a:off x="4034159" y="1612033"/>
            <a:ext cx="0" cy="1415496"/>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0F7418A-5A6B-9231-6A91-8474887A43C8}"/>
              </a:ext>
            </a:extLst>
          </p:cNvPr>
          <p:cNvCxnSpPr>
            <a:cxnSpLocks/>
          </p:cNvCxnSpPr>
          <p:nvPr/>
        </p:nvCxnSpPr>
        <p:spPr>
          <a:xfrm flipV="1">
            <a:off x="3199034" y="1612033"/>
            <a:ext cx="0" cy="1415496"/>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DA0153C-577D-EA4B-F4E9-C0E78C230770}"/>
                  </a:ext>
                </a:extLst>
              </p:cNvPr>
              <p:cNvSpPr txBox="1"/>
              <p:nvPr/>
            </p:nvSpPr>
            <p:spPr>
              <a:xfrm>
                <a:off x="2309395" y="2259024"/>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𝑖</m:t>
                          </m:r>
                        </m:sup>
                      </m:sSup>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𝑟</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6DA0153C-577D-EA4B-F4E9-C0E78C230770}"/>
                  </a:ext>
                </a:extLst>
              </p:cNvPr>
              <p:cNvSpPr txBox="1">
                <a:spLocks noRot="1" noChangeAspect="1" noMove="1" noResize="1" noEditPoints="1" noAdjustHandles="1" noChangeArrowheads="1" noChangeShapeType="1" noTextEdit="1"/>
              </p:cNvSpPr>
              <p:nvPr/>
            </p:nvSpPr>
            <p:spPr>
              <a:xfrm>
                <a:off x="2309395" y="2259024"/>
                <a:ext cx="823677" cy="317779"/>
              </a:xfrm>
              <a:prstGeom prst="rect">
                <a:avLst/>
              </a:prstGeom>
              <a:blipFill>
                <a:blip r:embed="rId6"/>
                <a:stretch>
                  <a:fillRect t="-19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0AD5B18-1A4E-0755-7608-7BD022714715}"/>
                  </a:ext>
                </a:extLst>
              </p:cNvPr>
              <p:cNvSpPr txBox="1"/>
              <p:nvPr/>
            </p:nvSpPr>
            <p:spPr>
              <a:xfrm>
                <a:off x="3891597" y="22434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𝑎</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2" name="テキスト ボックス 111">
                <a:extLst>
                  <a:ext uri="{FF2B5EF4-FFF2-40B4-BE49-F238E27FC236}">
                    <a16:creationId xmlns:a16="http://schemas.microsoft.com/office/drawing/2014/main" id="{30AD5B18-1A4E-0755-7608-7BD022714715}"/>
                  </a:ext>
                </a:extLst>
              </p:cNvPr>
              <p:cNvSpPr txBox="1">
                <a:spLocks noRot="1" noChangeAspect="1" noMove="1" noResize="1" noEditPoints="1" noAdjustHandles="1" noChangeArrowheads="1" noChangeShapeType="1" noTextEdit="1"/>
              </p:cNvSpPr>
              <p:nvPr/>
            </p:nvSpPr>
            <p:spPr>
              <a:xfrm>
                <a:off x="3891597" y="2243417"/>
                <a:ext cx="823677" cy="317779"/>
              </a:xfrm>
              <a:prstGeom prst="rect">
                <a:avLst/>
              </a:prstGeom>
              <a:blipFill>
                <a:blip r:embed="rId7"/>
                <a:stretch>
                  <a:fillRect t="-1923"/>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E09F1139-436A-E1DB-946C-70950121563A}"/>
              </a:ext>
            </a:extLst>
          </p:cNvPr>
          <p:cNvGrpSpPr/>
          <p:nvPr/>
        </p:nvGrpSpPr>
        <p:grpSpPr>
          <a:xfrm rot="16200000">
            <a:off x="5814504" y="-4464918"/>
            <a:ext cx="676408" cy="11791064"/>
            <a:chOff x="1910550" y="836396"/>
            <a:chExt cx="603899" cy="5406280"/>
          </a:xfrm>
        </p:grpSpPr>
        <p:sp>
          <p:nvSpPr>
            <p:cNvPr id="6" name="正方形/長方形 5">
              <a:extLst>
                <a:ext uri="{FF2B5EF4-FFF2-40B4-BE49-F238E27FC236}">
                  <a16:creationId xmlns:a16="http://schemas.microsoft.com/office/drawing/2014/main" id="{2F557EE6-CAE2-7C8E-025E-44D7468D3411}"/>
                </a:ext>
              </a:extLst>
            </p:cNvPr>
            <p:cNvSpPr/>
            <p:nvPr/>
          </p:nvSpPr>
          <p:spPr>
            <a:xfrm>
              <a:off x="2050523" y="836396"/>
              <a:ext cx="391066" cy="5332442"/>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7" name="テキスト ボックス 6">
              <a:extLst>
                <a:ext uri="{FF2B5EF4-FFF2-40B4-BE49-F238E27FC236}">
                  <a16:creationId xmlns:a16="http://schemas.microsoft.com/office/drawing/2014/main" id="{3C6B9407-2FCA-1A4C-FD12-06932CA1067B}"/>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sp>
        <p:nvSpPr>
          <p:cNvPr id="16" name="テキスト ボックス 15">
            <a:extLst>
              <a:ext uri="{FF2B5EF4-FFF2-40B4-BE49-F238E27FC236}">
                <a16:creationId xmlns:a16="http://schemas.microsoft.com/office/drawing/2014/main" id="{95592EE2-0058-5582-7334-B77BCF4C9AF2}"/>
              </a:ext>
            </a:extLst>
          </p:cNvPr>
          <p:cNvSpPr txBox="1"/>
          <p:nvPr/>
        </p:nvSpPr>
        <p:spPr>
          <a:xfrm>
            <a:off x="9622208" y="6016929"/>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AB585362-DE90-5E0E-6648-50AE7B809948}"/>
              </a:ext>
            </a:extLst>
          </p:cNvPr>
          <p:cNvCxnSpPr>
            <a:cxnSpLocks/>
          </p:cNvCxnSpPr>
          <p:nvPr/>
        </p:nvCxnSpPr>
        <p:spPr>
          <a:xfrm flipV="1">
            <a:off x="11660369" y="5221995"/>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DA566917-6764-BE3D-5F9D-61D6360B5633}"/>
              </a:ext>
            </a:extLst>
          </p:cNvPr>
          <p:cNvSpPr/>
          <p:nvPr/>
        </p:nvSpPr>
        <p:spPr>
          <a:xfrm>
            <a:off x="1584342"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pic>
        <p:nvPicPr>
          <p:cNvPr id="20" name="図 19">
            <a:extLst>
              <a:ext uri="{FF2B5EF4-FFF2-40B4-BE49-F238E27FC236}">
                <a16:creationId xmlns:a16="http://schemas.microsoft.com/office/drawing/2014/main" id="{A1530E68-B53D-3619-BE01-64B2583F9094}"/>
              </a:ext>
            </a:extLst>
          </p:cNvPr>
          <p:cNvPicPr>
            <a:picLocks noChangeAspect="1"/>
          </p:cNvPicPr>
          <p:nvPr/>
        </p:nvPicPr>
        <p:blipFill>
          <a:blip r:embed="rId8">
            <a:alphaModFix amt="70000"/>
          </a:blip>
          <a:stretch>
            <a:fillRect/>
          </a:stretch>
        </p:blipFill>
        <p:spPr>
          <a:xfrm>
            <a:off x="116051" y="1117211"/>
            <a:ext cx="11818767" cy="5269050"/>
          </a:xfrm>
          <a:prstGeom prst="rect">
            <a:avLst/>
          </a:prstGeom>
        </p:spPr>
      </p:pic>
      <p:grpSp>
        <p:nvGrpSpPr>
          <p:cNvPr id="21" name="グループ化 20">
            <a:extLst>
              <a:ext uri="{FF2B5EF4-FFF2-40B4-BE49-F238E27FC236}">
                <a16:creationId xmlns:a16="http://schemas.microsoft.com/office/drawing/2014/main" id="{1E06521B-9C6B-D934-9CBB-E4234C220880}"/>
              </a:ext>
            </a:extLst>
          </p:cNvPr>
          <p:cNvGrpSpPr/>
          <p:nvPr/>
        </p:nvGrpSpPr>
        <p:grpSpPr>
          <a:xfrm>
            <a:off x="894261" y="4250192"/>
            <a:ext cx="7559782" cy="2021475"/>
            <a:chOff x="894261" y="4250192"/>
            <a:chExt cx="7559782" cy="2021475"/>
          </a:xfrm>
        </p:grpSpPr>
        <p:sp>
          <p:nvSpPr>
            <p:cNvPr id="99" name="テキスト ボックス 98">
              <a:extLst>
                <a:ext uri="{FF2B5EF4-FFF2-40B4-BE49-F238E27FC236}">
                  <a16:creationId xmlns:a16="http://schemas.microsoft.com/office/drawing/2014/main" id="{B44D5C73-6CC8-38F1-EAE1-6B87630DDEB7}"/>
                </a:ext>
              </a:extLst>
            </p:cNvPr>
            <p:cNvSpPr txBox="1"/>
            <p:nvPr/>
          </p:nvSpPr>
          <p:spPr>
            <a:xfrm>
              <a:off x="1054482" y="5866201"/>
              <a:ext cx="5474399" cy="369332"/>
            </a:xfrm>
            <a:prstGeom prst="rect">
              <a:avLst/>
            </a:prstGeom>
            <a:noFill/>
          </p:spPr>
          <p:txBody>
            <a:bodyPr wrap="square" lIns="0" tIns="0" rIns="0" bIns="0" rtlCol="0">
              <a:spAutoFit/>
            </a:bodyPr>
            <a:lstStyle/>
            <a:p>
              <a:r>
                <a:rPr lang="en-US" altLang="ja-JP" sz="2400" b="1" dirty="0">
                  <a:solidFill>
                    <a:schemeClr val="bg2"/>
                  </a:solidFill>
                  <a:latin typeface="Cambria Math" panose="02040503050406030204" pitchFamily="18" charset="0"/>
                  <a:ea typeface="Cambria Math" panose="02040503050406030204" pitchFamily="18" charset="0"/>
                </a:rPr>
                <a:t>Input: </a:t>
              </a:r>
              <a:r>
                <a:rPr lang="ja-JP" altLang="en-US" sz="2400" b="1" dirty="0">
                  <a:solidFill>
                    <a:schemeClr val="bg2"/>
                  </a:solidFill>
                  <a:latin typeface="Meiryo UI" panose="020B0604030504040204" pitchFamily="50" charset="-128"/>
                  <a:ea typeface="Meiryo UI" panose="020B0604030504040204" pitchFamily="50" charset="-128"/>
                </a:rPr>
                <a:t>エキスパート行動</a:t>
              </a:r>
              <a:endParaRPr kumimoji="1" lang="ja-JP" altLang="en-US" sz="2400" b="1" dirty="0">
                <a:solidFill>
                  <a:schemeClr val="bg2"/>
                </a:solidFill>
                <a:latin typeface="Meiryo UI" panose="020B0604030504040204" pitchFamily="50" charset="-128"/>
                <a:ea typeface="Meiryo UI" panose="020B0604030504040204" pitchFamily="50" charset="-128"/>
              </a:endParaRPr>
            </a:p>
          </p:txBody>
        </p:sp>
        <p:cxnSp>
          <p:nvCxnSpPr>
            <p:cNvPr id="100" name="直線矢印コネクタ 99">
              <a:extLst>
                <a:ext uri="{FF2B5EF4-FFF2-40B4-BE49-F238E27FC236}">
                  <a16:creationId xmlns:a16="http://schemas.microsoft.com/office/drawing/2014/main" id="{9AEB1190-B8BA-29F2-F6DE-9E38E5B898C2}"/>
                </a:ext>
              </a:extLst>
            </p:cNvPr>
            <p:cNvCxnSpPr>
              <a:cxnSpLocks/>
            </p:cNvCxnSpPr>
            <p:nvPr/>
          </p:nvCxnSpPr>
          <p:spPr>
            <a:xfrm flipV="1">
              <a:off x="894261" y="5445846"/>
              <a:ext cx="0" cy="825821"/>
            </a:xfrm>
            <a:prstGeom prst="straightConnector1">
              <a:avLst/>
            </a:prstGeom>
            <a:ln w="101600">
              <a:solidFill>
                <a:schemeClr val="bg2"/>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9D576C34-E0B6-F6D9-580D-76DAEFBE3636}"/>
                </a:ext>
              </a:extLst>
            </p:cNvPr>
            <p:cNvGrpSpPr/>
            <p:nvPr/>
          </p:nvGrpSpPr>
          <p:grpSpPr>
            <a:xfrm>
              <a:off x="1154142" y="4459517"/>
              <a:ext cx="3381493" cy="1200329"/>
              <a:chOff x="1252278" y="4338457"/>
              <a:chExt cx="2394949" cy="1200329"/>
            </a:xfrm>
          </p:grpSpPr>
          <p:sp>
            <p:nvSpPr>
              <p:cNvPr id="203" name="正方形/長方形 202">
                <a:extLst>
                  <a:ext uri="{FF2B5EF4-FFF2-40B4-BE49-F238E27FC236}">
                    <a16:creationId xmlns:a16="http://schemas.microsoft.com/office/drawing/2014/main" id="{00731F7F-01D8-4888-3900-A667B4B464EC}"/>
                  </a:ext>
                </a:extLst>
              </p:cNvPr>
              <p:cNvSpPr/>
              <p:nvPr/>
            </p:nvSpPr>
            <p:spPr>
              <a:xfrm>
                <a:off x="1302584" y="4376384"/>
                <a:ext cx="2344643" cy="1154988"/>
              </a:xfrm>
              <a:prstGeom prst="rect">
                <a:avLst/>
              </a:prstGeom>
              <a:solidFill>
                <a:schemeClr val="bg2">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9204BA8-E0F6-466F-D8BF-E5ABBB277962}"/>
                  </a:ext>
                </a:extLst>
              </p:cNvPr>
              <p:cNvSpPr txBox="1"/>
              <p:nvPr/>
            </p:nvSpPr>
            <p:spPr>
              <a:xfrm>
                <a:off x="1252278" y="4338457"/>
                <a:ext cx="2344643" cy="1200329"/>
              </a:xfrm>
              <a:prstGeom prst="rect">
                <a:avLst/>
              </a:prstGeom>
              <a:noFill/>
            </p:spPr>
            <p:txBody>
              <a:bodyPr wrap="square" rtlCol="0">
                <a:spAutoFit/>
              </a:bodyPr>
              <a:lstStyle/>
              <a:p>
                <a:r>
                  <a:rPr kumimoji="1" lang="ja-JP" altLang="en-US" sz="2400" b="1" dirty="0">
                    <a:solidFill>
                      <a:schemeClr val="bg2">
                        <a:lumMod val="75000"/>
                      </a:schemeClr>
                    </a:solidFill>
                    <a:latin typeface="Meiryo UI" panose="020B0604030504040204" pitchFamily="50" charset="-128"/>
                    <a:ea typeface="Meiryo UI" panose="020B0604030504040204" pitchFamily="50" charset="-128"/>
                  </a:rPr>
                  <a:t>事前準備</a:t>
                </a:r>
                <a:endParaRPr kumimoji="1" lang="en-US" altLang="ja-JP" sz="2400" b="1" dirty="0">
                  <a:solidFill>
                    <a:schemeClr val="bg2">
                      <a:lumMod val="75000"/>
                    </a:schemeClr>
                  </a:solidFill>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エキスパート行動の各状態に到達する頻度の計算</a:t>
                </a:r>
                <a:endParaRPr kumimoji="1" lang="en-US" altLang="ja-JP" sz="1600" dirty="0">
                  <a:latin typeface="Meiryo UI" panose="020B0604030504040204" pitchFamily="50" charset="-128"/>
                  <a:ea typeface="Meiryo UI" panose="020B0604030504040204" pitchFamily="50" charset="-128"/>
                </a:endParaRPr>
              </a:p>
            </p:txBody>
          </p:sp>
        </p:grpSp>
        <p:pic>
          <p:nvPicPr>
            <p:cNvPr id="10" name="図 9">
              <a:extLst>
                <a:ext uri="{FF2B5EF4-FFF2-40B4-BE49-F238E27FC236}">
                  <a16:creationId xmlns:a16="http://schemas.microsoft.com/office/drawing/2014/main" id="{2A323384-363A-0518-F6C6-EF9C990DE470}"/>
                </a:ext>
              </a:extLst>
            </p:cNvPr>
            <p:cNvPicPr>
              <a:picLocks noChangeAspect="1"/>
            </p:cNvPicPr>
            <p:nvPr/>
          </p:nvPicPr>
          <p:blipFill rotWithShape="1">
            <a:blip r:embed="rId9"/>
            <a:srcRect l="53819" t="63405" r="29722" b="2958"/>
            <a:stretch/>
          </p:blipFill>
          <p:spPr>
            <a:xfrm>
              <a:off x="4903508" y="4486933"/>
              <a:ext cx="1188693" cy="1207829"/>
            </a:xfrm>
            <a:prstGeom prst="rect">
              <a:avLst/>
            </a:prstGeom>
          </p:spPr>
        </p:pic>
        <p:pic>
          <p:nvPicPr>
            <p:cNvPr id="11" name="図 10" descr="グラフ&#10;&#10;自動的に生成された説明">
              <a:extLst>
                <a:ext uri="{FF2B5EF4-FFF2-40B4-BE49-F238E27FC236}">
                  <a16:creationId xmlns:a16="http://schemas.microsoft.com/office/drawing/2014/main" id="{30B5AA6F-F6AF-C1C4-8764-DA65658B155F}"/>
                </a:ext>
              </a:extLst>
            </p:cNvPr>
            <p:cNvPicPr>
              <a:picLocks noChangeAspect="1"/>
            </p:cNvPicPr>
            <p:nvPr/>
          </p:nvPicPr>
          <p:blipFill rotWithShape="1">
            <a:blip r:embed="rId10"/>
            <a:srcRect l="16642" t="12331" r="25595" b="11062"/>
            <a:stretch/>
          </p:blipFill>
          <p:spPr>
            <a:xfrm>
              <a:off x="7090572" y="4569724"/>
              <a:ext cx="1134612" cy="1128587"/>
            </a:xfrm>
            <a:prstGeom prst="rect">
              <a:avLst/>
            </a:prstGeom>
          </p:spPr>
        </p:pic>
        <p:sp>
          <p:nvSpPr>
            <p:cNvPr id="13" name="テキスト ボックス 12">
              <a:extLst>
                <a:ext uri="{FF2B5EF4-FFF2-40B4-BE49-F238E27FC236}">
                  <a16:creationId xmlns:a16="http://schemas.microsoft.com/office/drawing/2014/main" id="{D4C367EF-EAF5-AB7B-CB29-C38C9F5E859C}"/>
                </a:ext>
              </a:extLst>
            </p:cNvPr>
            <p:cNvSpPr txBox="1"/>
            <p:nvPr/>
          </p:nvSpPr>
          <p:spPr>
            <a:xfrm>
              <a:off x="4606664" y="4250192"/>
              <a:ext cx="1922218" cy="307777"/>
            </a:xfrm>
            <a:prstGeom prst="rect">
              <a:avLst/>
            </a:prstGeom>
            <a:noFill/>
          </p:spPr>
          <p:txBody>
            <a:bodyPr wrap="square" lIns="0" tIns="0" rIns="0" bIns="0" rtlCol="0">
              <a:spAutoFit/>
            </a:bodyPr>
            <a:lstStyle/>
            <a:p>
              <a:r>
                <a:rPr lang="ja-JP" altLang="en-US" sz="2000" b="1" dirty="0">
                  <a:latin typeface="Meiryo UI" panose="020B0604030504040204" pitchFamily="50" charset="-128"/>
                  <a:ea typeface="Meiryo UI" panose="020B0604030504040204" pitchFamily="50" charset="-128"/>
                </a:rPr>
                <a:t>エキスパート行動</a:t>
              </a:r>
              <a:endParaRPr kumimoji="1" lang="ja-JP" altLang="en-US" sz="2000" b="1"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4D58962D-C0DA-A313-9965-44CC6449F22D}"/>
                </a:ext>
              </a:extLst>
            </p:cNvPr>
            <p:cNvSpPr txBox="1"/>
            <p:nvPr/>
          </p:nvSpPr>
          <p:spPr>
            <a:xfrm>
              <a:off x="6861714" y="4252101"/>
              <a:ext cx="1592329" cy="307777"/>
            </a:xfrm>
            <a:prstGeom prst="rect">
              <a:avLst/>
            </a:prstGeom>
            <a:noFill/>
          </p:spPr>
          <p:txBody>
            <a:bodyPr wrap="square" lIns="0" tIns="0" rIns="0" bIns="0" rtlCol="0">
              <a:spAutoFit/>
            </a:bodyPr>
            <a:lstStyle/>
            <a:p>
              <a:r>
                <a:rPr lang="ja-JP" altLang="en-US" sz="2000" b="1" dirty="0">
                  <a:latin typeface="Meiryo UI" panose="020B0604030504040204" pitchFamily="50" charset="-128"/>
                  <a:ea typeface="Meiryo UI" panose="020B0604030504040204" pitchFamily="50" charset="-128"/>
                </a:rPr>
                <a:t>状態到達頻度</a:t>
              </a:r>
              <a:endParaRPr kumimoji="1" lang="ja-JP" altLang="en-US" sz="2000" b="1" dirty="0">
                <a:latin typeface="Meiryo UI" panose="020B0604030504040204" pitchFamily="50" charset="-128"/>
                <a:ea typeface="Meiryo UI" panose="020B0604030504040204" pitchFamily="50" charset="-128"/>
              </a:endParaRPr>
            </a:p>
          </p:txBody>
        </p:sp>
        <p:cxnSp>
          <p:nvCxnSpPr>
            <p:cNvPr id="15" name="直線矢印コネクタ 14">
              <a:extLst>
                <a:ext uri="{FF2B5EF4-FFF2-40B4-BE49-F238E27FC236}">
                  <a16:creationId xmlns:a16="http://schemas.microsoft.com/office/drawing/2014/main" id="{5519F967-6243-C0C0-791F-F406D7BD52C5}"/>
                </a:ext>
              </a:extLst>
            </p:cNvPr>
            <p:cNvCxnSpPr>
              <a:cxnSpLocks/>
            </p:cNvCxnSpPr>
            <p:nvPr/>
          </p:nvCxnSpPr>
          <p:spPr>
            <a:xfrm>
              <a:off x="6163229" y="5198999"/>
              <a:ext cx="848451" cy="0"/>
            </a:xfrm>
            <a:prstGeom prst="straightConnector1">
              <a:avLst/>
            </a:prstGeom>
            <a:ln w="152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4" name="正方形/長方形 63">
            <a:extLst>
              <a:ext uri="{FF2B5EF4-FFF2-40B4-BE49-F238E27FC236}">
                <a16:creationId xmlns:a16="http://schemas.microsoft.com/office/drawing/2014/main" id="{9D9C8C7D-A79A-13C6-192F-945D562A18D7}"/>
              </a:ext>
            </a:extLst>
          </p:cNvPr>
          <p:cNvSpPr/>
          <p:nvPr/>
        </p:nvSpPr>
        <p:spPr>
          <a:xfrm>
            <a:off x="257174" y="2042170"/>
            <a:ext cx="11630025" cy="3698619"/>
          </a:xfrm>
          <a:prstGeom prst="rect">
            <a:avLst/>
          </a:prstGeom>
          <a:no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18" name="タイトル 17">
            <a:extLst>
              <a:ext uri="{FF2B5EF4-FFF2-40B4-BE49-F238E27FC236}">
                <a16:creationId xmlns:a16="http://schemas.microsoft.com/office/drawing/2014/main" id="{8AFA2211-1049-5F27-A87F-3D32F012847B}"/>
              </a:ext>
            </a:extLst>
          </p:cNvPr>
          <p:cNvSpPr>
            <a:spLocks noGrp="1"/>
          </p:cNvSpPr>
          <p:nvPr>
            <p:ph type="title"/>
          </p:nvPr>
        </p:nvSpPr>
        <p:spPr/>
        <p:txBody>
          <a:bodyPr>
            <a:normAutofit fontScale="90000"/>
          </a:bodyPr>
          <a:lstStyle/>
          <a:p>
            <a:r>
              <a:rPr lang="ja-JP" altLang="en-US" dirty="0"/>
              <a:t>逆強化学習（従来）</a:t>
            </a:r>
          </a:p>
        </p:txBody>
      </p:sp>
    </p:spTree>
    <p:extLst>
      <p:ext uri="{BB962C8B-B14F-4D97-AF65-F5344CB8AC3E}">
        <p14:creationId xmlns:p14="http://schemas.microsoft.com/office/powerpoint/2010/main" val="73960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420963F-7DD7-A3F5-CDA9-D54DB41B0483}"/>
                  </a:ext>
                </a:extLst>
              </p:cNvPr>
              <p:cNvSpPr txBox="1"/>
              <p:nvPr/>
            </p:nvSpPr>
            <p:spPr>
              <a:xfrm>
                <a:off x="7222246" y="5748351"/>
                <a:ext cx="4392857" cy="338554"/>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endParaRPr kumimoji="1" lang="en-US" altLang="ja-JP" sz="1600" dirty="0">
                  <a:latin typeface="ＭＳ Ｐゴシック 本文"/>
                  <a:ea typeface="Meiryo UI"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420963F-7DD7-A3F5-CDA9-D54DB41B0483}"/>
                  </a:ext>
                </a:extLst>
              </p:cNvPr>
              <p:cNvSpPr txBox="1">
                <a:spLocks noRot="1" noChangeAspect="1" noMove="1" noResize="1" noEditPoints="1" noAdjustHandles="1" noChangeArrowheads="1" noChangeShapeType="1" noTextEdit="1"/>
              </p:cNvSpPr>
              <p:nvPr/>
            </p:nvSpPr>
            <p:spPr>
              <a:xfrm>
                <a:off x="7222246" y="5748351"/>
                <a:ext cx="4392857" cy="338554"/>
              </a:xfrm>
              <a:prstGeom prst="rect">
                <a:avLst/>
              </a:prstGeom>
              <a:blipFill>
                <a:blip r:embed="rId3"/>
                <a:stretch>
                  <a:fillRect t="-7143" b="-1964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4" y="6477392"/>
            <a:ext cx="780011" cy="365125"/>
          </a:xfrm>
        </p:spPr>
        <p:txBody>
          <a:bodyPr/>
          <a:lstStyle/>
          <a:p>
            <a:fld id="{BD36DA32-F4D7-46B8-B5F1-C142E47E0CF5}" type="slidenum">
              <a:rPr kumimoji="1" lang="ja-JP" altLang="en-US" smtClean="0"/>
              <a:t>5</a:t>
            </a:fld>
            <a:endParaRPr kumimoji="1" lang="ja-JP" altLang="en-US" dirty="0"/>
          </a:p>
        </p:txBody>
      </p:sp>
      <p:sp>
        <p:nvSpPr>
          <p:cNvPr id="64" name="正方形/長方形 63">
            <a:extLst>
              <a:ext uri="{FF2B5EF4-FFF2-40B4-BE49-F238E27FC236}">
                <a16:creationId xmlns:a16="http://schemas.microsoft.com/office/drawing/2014/main" id="{9D9C8C7D-A79A-13C6-192F-945D562A18D7}"/>
              </a:ext>
            </a:extLst>
          </p:cNvPr>
          <p:cNvSpPr/>
          <p:nvPr/>
        </p:nvSpPr>
        <p:spPr>
          <a:xfrm>
            <a:off x="257174" y="2042170"/>
            <a:ext cx="11630025" cy="3698619"/>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65" name="正方形/長方形 64">
            <a:extLst>
              <a:ext uri="{FF2B5EF4-FFF2-40B4-BE49-F238E27FC236}">
                <a16:creationId xmlns:a16="http://schemas.microsoft.com/office/drawing/2014/main" id="{BC358711-A3BE-964D-8DA1-492D955A185F}"/>
              </a:ext>
            </a:extLst>
          </p:cNvPr>
          <p:cNvSpPr/>
          <p:nvPr/>
        </p:nvSpPr>
        <p:spPr>
          <a:xfrm>
            <a:off x="781051" y="2141552"/>
            <a:ext cx="10205061" cy="2123341"/>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FB3DC3B-E33F-4746-1055-BD7F97D7AE17}"/>
              </a:ext>
            </a:extLst>
          </p:cNvPr>
          <p:cNvSpPr/>
          <p:nvPr/>
        </p:nvSpPr>
        <p:spPr>
          <a:xfrm>
            <a:off x="5070412" y="2001351"/>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033EB4E-9660-44DA-10A2-C203D3589BE1}"/>
                  </a:ext>
                </a:extLst>
              </p:cNvPr>
              <p:cNvSpPr txBox="1"/>
              <p:nvPr/>
            </p:nvSpPr>
            <p:spPr>
              <a:xfrm>
                <a:off x="314975" y="3222376"/>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E033EB4E-9660-44DA-10A2-C203D3589BE1}"/>
                  </a:ext>
                </a:extLst>
              </p:cNvPr>
              <p:cNvSpPr txBox="1">
                <a:spLocks noRot="1" noChangeAspect="1" noMove="1" noResize="1" noEditPoints="1" noAdjustHandles="1" noChangeArrowheads="1" noChangeShapeType="1" noTextEdit="1"/>
              </p:cNvSpPr>
              <p:nvPr/>
            </p:nvSpPr>
            <p:spPr>
              <a:xfrm>
                <a:off x="314975" y="3222376"/>
                <a:ext cx="408967" cy="612726"/>
              </a:xfrm>
              <a:prstGeom prst="rect">
                <a:avLst/>
              </a:prstGeom>
              <a:blipFill>
                <a:blip r:embed="rId4"/>
                <a:stretch>
                  <a:fillRect l="-13433" r="-1493"/>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783FEB6D-BE16-10D9-6D4F-7D5C4032D4EB}"/>
              </a:ext>
            </a:extLst>
          </p:cNvPr>
          <p:cNvCxnSpPr>
            <a:cxnSpLocks/>
            <a:stCxn id="69" idx="3"/>
            <a:endCxn id="67" idx="1"/>
          </p:cNvCxnSpPr>
          <p:nvPr/>
        </p:nvCxnSpPr>
        <p:spPr>
          <a:xfrm flipV="1">
            <a:off x="723942" y="3517511"/>
            <a:ext cx="860400" cy="112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2D0DBC87-13D4-B828-FF9E-5A1DD91733A7}"/>
              </a:ext>
            </a:extLst>
          </p:cNvPr>
          <p:cNvSpPr/>
          <p:nvPr/>
        </p:nvSpPr>
        <p:spPr>
          <a:xfrm>
            <a:off x="8506330" y="3027529"/>
            <a:ext cx="1824690"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3.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74" name="直線矢印コネクタ 73">
            <a:extLst>
              <a:ext uri="{FF2B5EF4-FFF2-40B4-BE49-F238E27FC236}">
                <a16:creationId xmlns:a16="http://schemas.microsoft.com/office/drawing/2014/main" id="{4DC0CBC7-05BC-77D0-141C-E5C8E6802048}"/>
              </a:ext>
            </a:extLst>
          </p:cNvPr>
          <p:cNvCxnSpPr>
            <a:cxnSpLocks/>
            <a:stCxn id="67" idx="3"/>
            <a:endCxn id="88" idx="1"/>
          </p:cNvCxnSpPr>
          <p:nvPr/>
        </p:nvCxnSpPr>
        <p:spPr>
          <a:xfrm>
            <a:off x="4196885" y="3517511"/>
            <a:ext cx="84845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A78A4C-5228-F481-4E47-03027B365CDC}"/>
              </a:ext>
            </a:extLst>
          </p:cNvPr>
          <p:cNvCxnSpPr>
            <a:cxnSpLocks/>
            <a:stCxn id="88" idx="3"/>
            <a:endCxn id="72" idx="1"/>
          </p:cNvCxnSpPr>
          <p:nvPr/>
        </p:nvCxnSpPr>
        <p:spPr>
          <a:xfrm flipV="1">
            <a:off x="7657879" y="3512240"/>
            <a:ext cx="848451" cy="527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EAEBC6C-D945-714B-2892-2F1E4EDFCC63}"/>
              </a:ext>
            </a:extLst>
          </p:cNvPr>
          <p:cNvCxnSpPr>
            <a:cxnSpLocks/>
            <a:stCxn id="72" idx="3"/>
            <a:endCxn id="78" idx="1"/>
          </p:cNvCxnSpPr>
          <p:nvPr/>
        </p:nvCxnSpPr>
        <p:spPr>
          <a:xfrm>
            <a:off x="10331020" y="3512240"/>
            <a:ext cx="1007862" cy="164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B7671EA-7E21-2E04-EAAF-389FC89349CE}"/>
                  </a:ext>
                </a:extLst>
              </p:cNvPr>
              <p:cNvSpPr txBox="1"/>
              <p:nvPr/>
            </p:nvSpPr>
            <p:spPr>
              <a:xfrm>
                <a:off x="11338882" y="3222376"/>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78" name="テキスト ボックス 77">
                <a:extLst>
                  <a:ext uri="{FF2B5EF4-FFF2-40B4-BE49-F238E27FC236}">
                    <a16:creationId xmlns:a16="http://schemas.microsoft.com/office/drawing/2014/main" id="{0B7671EA-7E21-2E04-EAAF-389FC89349CE}"/>
                  </a:ext>
                </a:extLst>
              </p:cNvPr>
              <p:cNvSpPr txBox="1">
                <a:spLocks noRot="1" noChangeAspect="1" noMove="1" noResize="1" noEditPoints="1" noAdjustHandles="1" noChangeArrowheads="1" noChangeShapeType="1" noTextEdit="1"/>
              </p:cNvSpPr>
              <p:nvPr/>
            </p:nvSpPr>
            <p:spPr>
              <a:xfrm>
                <a:off x="11338882" y="3222376"/>
                <a:ext cx="427243" cy="612726"/>
              </a:xfrm>
              <a:prstGeom prst="rect">
                <a:avLst/>
              </a:prstGeom>
              <a:blipFill>
                <a:blip r:embed="rId5"/>
                <a:stretch>
                  <a:fillRect l="-10000"/>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7AEF686-71FF-C958-A2A6-8E6924774F53}"/>
              </a:ext>
            </a:extLst>
          </p:cNvPr>
          <p:cNvCxnSpPr>
            <a:cxnSpLocks/>
            <a:stCxn id="78" idx="0"/>
          </p:cNvCxnSpPr>
          <p:nvPr/>
        </p:nvCxnSpPr>
        <p:spPr>
          <a:xfrm flipH="1" flipV="1">
            <a:off x="11552503" y="2690636"/>
            <a:ext cx="1" cy="53174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7D4259A9-5CA8-F06A-2AB5-7FC0F1172E59}"/>
              </a:ext>
            </a:extLst>
          </p:cNvPr>
          <p:cNvCxnSpPr>
            <a:cxnSpLocks/>
          </p:cNvCxnSpPr>
          <p:nvPr/>
        </p:nvCxnSpPr>
        <p:spPr>
          <a:xfrm flipH="1">
            <a:off x="490538" y="2722721"/>
            <a:ext cx="11061965" cy="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D430E87-F1B5-5AA5-097B-1DB2E0889D8B}"/>
              </a:ext>
            </a:extLst>
          </p:cNvPr>
          <p:cNvCxnSpPr>
            <a:cxnSpLocks/>
            <a:endCxn id="69" idx="0"/>
          </p:cNvCxnSpPr>
          <p:nvPr/>
        </p:nvCxnSpPr>
        <p:spPr>
          <a:xfrm>
            <a:off x="519459" y="2722721"/>
            <a:ext cx="0" cy="499655"/>
          </a:xfrm>
          <a:prstGeom prst="straightConnector1">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95D0464E-7D47-54A8-0E77-85EF82E5D866}"/>
              </a:ext>
            </a:extLst>
          </p:cNvPr>
          <p:cNvSpPr/>
          <p:nvPr/>
        </p:nvSpPr>
        <p:spPr>
          <a:xfrm>
            <a:off x="5045336"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sp>
        <p:nvSpPr>
          <p:cNvPr id="7" name="テキスト ボックス 6">
            <a:extLst>
              <a:ext uri="{FF2B5EF4-FFF2-40B4-BE49-F238E27FC236}">
                <a16:creationId xmlns:a16="http://schemas.microsoft.com/office/drawing/2014/main" id="{360432FD-A3A7-5063-96C4-0C71F4CA0C4E}"/>
              </a:ext>
            </a:extLst>
          </p:cNvPr>
          <p:cNvSpPr txBox="1"/>
          <p:nvPr/>
        </p:nvSpPr>
        <p:spPr>
          <a:xfrm>
            <a:off x="1054482" y="5866201"/>
            <a:ext cx="5474399"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8" name="直線矢印コネクタ 7">
            <a:extLst>
              <a:ext uri="{FF2B5EF4-FFF2-40B4-BE49-F238E27FC236}">
                <a16:creationId xmlns:a16="http://schemas.microsoft.com/office/drawing/2014/main" id="{4C07C958-AE25-3B31-5027-B006995701D9}"/>
              </a:ext>
            </a:extLst>
          </p:cNvPr>
          <p:cNvCxnSpPr>
            <a:cxnSpLocks/>
          </p:cNvCxnSpPr>
          <p:nvPr/>
        </p:nvCxnSpPr>
        <p:spPr>
          <a:xfrm flipV="1">
            <a:off x="894261" y="5445846"/>
            <a:ext cx="0" cy="825821"/>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9460BAD-0284-7BD8-EC65-B53F878D6489}"/>
              </a:ext>
            </a:extLst>
          </p:cNvPr>
          <p:cNvSpPr txBox="1"/>
          <p:nvPr/>
        </p:nvSpPr>
        <p:spPr>
          <a:xfrm>
            <a:off x="9622208" y="6016929"/>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FF649C90-DC24-6895-C24F-27063A1C3D29}"/>
              </a:ext>
            </a:extLst>
          </p:cNvPr>
          <p:cNvCxnSpPr>
            <a:cxnSpLocks/>
          </p:cNvCxnSpPr>
          <p:nvPr/>
        </p:nvCxnSpPr>
        <p:spPr>
          <a:xfrm flipV="1">
            <a:off x="11660369" y="5221995"/>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14" name="図 13">
            <a:extLst>
              <a:ext uri="{FF2B5EF4-FFF2-40B4-BE49-F238E27FC236}">
                <a16:creationId xmlns:a16="http://schemas.microsoft.com/office/drawing/2014/main" id="{3EE9B61F-1EA2-3BBD-579E-231325848FED}"/>
              </a:ext>
            </a:extLst>
          </p:cNvPr>
          <p:cNvPicPr>
            <a:picLocks noChangeAspect="1"/>
          </p:cNvPicPr>
          <p:nvPr/>
        </p:nvPicPr>
        <p:blipFill>
          <a:blip r:embed="rId6">
            <a:alphaModFix amt="70000"/>
          </a:blip>
          <a:stretch>
            <a:fillRect/>
          </a:stretch>
        </p:blipFill>
        <p:spPr>
          <a:xfrm>
            <a:off x="229473" y="1146164"/>
            <a:ext cx="11818767" cy="5255923"/>
          </a:xfrm>
          <a:prstGeom prst="rect">
            <a:avLst/>
          </a:prstGeom>
        </p:spPr>
      </p:pic>
      <p:sp>
        <p:nvSpPr>
          <p:cNvPr id="67" name="正方形/長方形 66">
            <a:extLst>
              <a:ext uri="{FF2B5EF4-FFF2-40B4-BE49-F238E27FC236}">
                <a16:creationId xmlns:a16="http://schemas.microsoft.com/office/drawing/2014/main" id="{DA566917-6764-BE3D-5F9D-61D6360B5633}"/>
              </a:ext>
            </a:extLst>
          </p:cNvPr>
          <p:cNvSpPr/>
          <p:nvPr/>
        </p:nvSpPr>
        <p:spPr>
          <a:xfrm>
            <a:off x="1584342" y="3032800"/>
            <a:ext cx="2612543" cy="969422"/>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cxnSp>
        <p:nvCxnSpPr>
          <p:cNvPr id="107" name="直線矢印コネクタ 106">
            <a:extLst>
              <a:ext uri="{FF2B5EF4-FFF2-40B4-BE49-F238E27FC236}">
                <a16:creationId xmlns:a16="http://schemas.microsoft.com/office/drawing/2014/main" id="{DEDB0F94-AD52-71C5-678C-7CF426593B1C}"/>
              </a:ext>
            </a:extLst>
          </p:cNvPr>
          <p:cNvCxnSpPr>
            <a:cxnSpLocks/>
          </p:cNvCxnSpPr>
          <p:nvPr/>
        </p:nvCxnSpPr>
        <p:spPr>
          <a:xfrm flipV="1">
            <a:off x="4034159" y="1612033"/>
            <a:ext cx="0" cy="1415496"/>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0F7418A-5A6B-9231-6A91-8474887A43C8}"/>
              </a:ext>
            </a:extLst>
          </p:cNvPr>
          <p:cNvCxnSpPr>
            <a:cxnSpLocks/>
          </p:cNvCxnSpPr>
          <p:nvPr/>
        </p:nvCxnSpPr>
        <p:spPr>
          <a:xfrm flipV="1">
            <a:off x="3199034" y="1612033"/>
            <a:ext cx="0" cy="1415496"/>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DA0153C-577D-EA4B-F4E9-C0E78C230770}"/>
                  </a:ext>
                </a:extLst>
              </p:cNvPr>
              <p:cNvSpPr txBox="1"/>
              <p:nvPr/>
            </p:nvSpPr>
            <p:spPr>
              <a:xfrm>
                <a:off x="2309395" y="2259024"/>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𝑖</m:t>
                          </m:r>
                        </m:sup>
                      </m:sSup>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𝑟</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6DA0153C-577D-EA4B-F4E9-C0E78C230770}"/>
                  </a:ext>
                </a:extLst>
              </p:cNvPr>
              <p:cNvSpPr txBox="1">
                <a:spLocks noRot="1" noChangeAspect="1" noMove="1" noResize="1" noEditPoints="1" noAdjustHandles="1" noChangeArrowheads="1" noChangeShapeType="1" noTextEdit="1"/>
              </p:cNvSpPr>
              <p:nvPr/>
            </p:nvSpPr>
            <p:spPr>
              <a:xfrm>
                <a:off x="2309395" y="2259024"/>
                <a:ext cx="823677" cy="317779"/>
              </a:xfrm>
              <a:prstGeom prst="rect">
                <a:avLst/>
              </a:prstGeom>
              <a:blipFill>
                <a:blip r:embed="rId7"/>
                <a:stretch>
                  <a:fillRect t="-19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0AD5B18-1A4E-0755-7608-7BD022714715}"/>
                  </a:ext>
                </a:extLst>
              </p:cNvPr>
              <p:cNvSpPr txBox="1"/>
              <p:nvPr/>
            </p:nvSpPr>
            <p:spPr>
              <a:xfrm>
                <a:off x="3891597" y="22434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𝑎</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2" name="テキスト ボックス 111">
                <a:extLst>
                  <a:ext uri="{FF2B5EF4-FFF2-40B4-BE49-F238E27FC236}">
                    <a16:creationId xmlns:a16="http://schemas.microsoft.com/office/drawing/2014/main" id="{30AD5B18-1A4E-0755-7608-7BD022714715}"/>
                  </a:ext>
                </a:extLst>
              </p:cNvPr>
              <p:cNvSpPr txBox="1">
                <a:spLocks noRot="1" noChangeAspect="1" noMove="1" noResize="1" noEditPoints="1" noAdjustHandles="1" noChangeArrowheads="1" noChangeShapeType="1" noTextEdit="1"/>
              </p:cNvSpPr>
              <p:nvPr/>
            </p:nvSpPr>
            <p:spPr>
              <a:xfrm>
                <a:off x="3891597" y="2243417"/>
                <a:ext cx="823677" cy="317779"/>
              </a:xfrm>
              <a:prstGeom prst="rect">
                <a:avLst/>
              </a:prstGeom>
              <a:blipFill>
                <a:blip r:embed="rId8"/>
                <a:stretch>
                  <a:fillRect t="-1923"/>
                </a:stretch>
              </a:blipFill>
            </p:spPr>
            <p:txBody>
              <a:bodyPr/>
              <a:lstStyle/>
              <a:p>
                <a:r>
                  <a:rPr lang="ja-JP" altLang="en-US">
                    <a:noFill/>
                  </a:rPr>
                  <a:t> </a:t>
                </a:r>
              </a:p>
            </p:txBody>
          </p:sp>
        </mc:Fallback>
      </mc:AlternateContent>
      <p:grpSp>
        <p:nvGrpSpPr>
          <p:cNvPr id="13" name="グループ化 12">
            <a:extLst>
              <a:ext uri="{FF2B5EF4-FFF2-40B4-BE49-F238E27FC236}">
                <a16:creationId xmlns:a16="http://schemas.microsoft.com/office/drawing/2014/main" id="{478FF3CC-0FB6-50E1-59BB-C5440D43AAEC}"/>
              </a:ext>
            </a:extLst>
          </p:cNvPr>
          <p:cNvGrpSpPr/>
          <p:nvPr/>
        </p:nvGrpSpPr>
        <p:grpSpPr>
          <a:xfrm>
            <a:off x="1282957" y="4412528"/>
            <a:ext cx="4083367" cy="1583550"/>
            <a:chOff x="1282958" y="4412528"/>
            <a:chExt cx="3889406" cy="1583550"/>
          </a:xfrm>
        </p:grpSpPr>
        <p:sp>
          <p:nvSpPr>
            <p:cNvPr id="203" name="正方形/長方形 202">
              <a:extLst>
                <a:ext uri="{FF2B5EF4-FFF2-40B4-BE49-F238E27FC236}">
                  <a16:creationId xmlns:a16="http://schemas.microsoft.com/office/drawing/2014/main" id="{00731F7F-01D8-4888-3900-A667B4B464EC}"/>
                </a:ext>
              </a:extLst>
            </p:cNvPr>
            <p:cNvSpPr/>
            <p:nvPr/>
          </p:nvSpPr>
          <p:spPr>
            <a:xfrm>
              <a:off x="1282958" y="4412528"/>
              <a:ext cx="3889406" cy="1154988"/>
            </a:xfrm>
            <a:prstGeom prst="rect">
              <a:avLst/>
            </a:prstGeom>
            <a:solidFill>
              <a:schemeClr val="bg2">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201" name="テキスト ボックス 200">
              <a:extLst>
                <a:ext uri="{FF2B5EF4-FFF2-40B4-BE49-F238E27FC236}">
                  <a16:creationId xmlns:a16="http://schemas.microsoft.com/office/drawing/2014/main" id="{33970023-B028-F049-6E09-D5989B535F99}"/>
                </a:ext>
              </a:extLst>
            </p:cNvPr>
            <p:cNvSpPr txBox="1"/>
            <p:nvPr/>
          </p:nvSpPr>
          <p:spPr>
            <a:xfrm>
              <a:off x="1282958" y="4426418"/>
              <a:ext cx="3889405" cy="1569660"/>
            </a:xfrm>
            <a:prstGeom prst="rect">
              <a:avLst/>
            </a:prstGeom>
            <a:noFill/>
          </p:spPr>
          <p:txBody>
            <a:bodyPr wrap="square" rtlCol="0">
              <a:spAutoFit/>
            </a:bodyPr>
            <a:lstStyle/>
            <a:p>
              <a:r>
                <a:rPr kumimoji="1" lang="ja-JP" altLang="en-US" sz="2400" b="1" dirty="0">
                  <a:solidFill>
                    <a:schemeClr val="bg2">
                      <a:lumMod val="75000"/>
                    </a:schemeClr>
                  </a:solidFill>
                  <a:latin typeface="Meiryo UI" panose="020B0604030504040204" pitchFamily="50" charset="-128"/>
                  <a:ea typeface="Meiryo UI" panose="020B0604030504040204" pitchFamily="50" charset="-128"/>
                </a:rPr>
                <a:t>ステップ①</a:t>
              </a:r>
              <a:endParaRPr kumimoji="1" lang="en-US" altLang="ja-JP" sz="2400" b="1" dirty="0">
                <a:solidFill>
                  <a:schemeClr val="bg2">
                    <a:lumMod val="75000"/>
                  </a:schemeClr>
                </a:solidFill>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強化学習で方策の計算</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（各状態で取る行動の確率）</a:t>
              </a:r>
              <a:endParaRPr kumimoji="1" lang="en-US" altLang="ja-JP" sz="1600" dirty="0">
                <a:latin typeface="Meiryo UI" panose="020B0604030504040204" pitchFamily="50" charset="-128"/>
                <a:ea typeface="Meiryo UI" panose="020B0604030504040204" pitchFamily="50" charset="-128"/>
              </a:endParaRPr>
            </a:p>
          </p:txBody>
        </p:sp>
      </p:grpSp>
      <p:grpSp>
        <p:nvGrpSpPr>
          <p:cNvPr id="3" name="グループ化 2">
            <a:extLst>
              <a:ext uri="{FF2B5EF4-FFF2-40B4-BE49-F238E27FC236}">
                <a16:creationId xmlns:a16="http://schemas.microsoft.com/office/drawing/2014/main" id="{E692C664-53B1-2A2D-D500-C6297134B05D}"/>
              </a:ext>
            </a:extLst>
          </p:cNvPr>
          <p:cNvGrpSpPr/>
          <p:nvPr/>
        </p:nvGrpSpPr>
        <p:grpSpPr>
          <a:xfrm rot="16200000">
            <a:off x="5814504" y="-4464918"/>
            <a:ext cx="676408" cy="11791064"/>
            <a:chOff x="1910550" y="836396"/>
            <a:chExt cx="603899" cy="5406280"/>
          </a:xfrm>
        </p:grpSpPr>
        <p:sp>
          <p:nvSpPr>
            <p:cNvPr id="5" name="正方形/長方形 4">
              <a:extLst>
                <a:ext uri="{FF2B5EF4-FFF2-40B4-BE49-F238E27FC236}">
                  <a16:creationId xmlns:a16="http://schemas.microsoft.com/office/drawing/2014/main" id="{99507991-1B1B-ABA9-CC18-F8E51FDFF48D}"/>
                </a:ext>
              </a:extLst>
            </p:cNvPr>
            <p:cNvSpPr/>
            <p:nvPr/>
          </p:nvSpPr>
          <p:spPr>
            <a:xfrm>
              <a:off x="2050523" y="836396"/>
              <a:ext cx="391066" cy="5332442"/>
            </a:xfrm>
            <a:prstGeom prst="rect">
              <a:avLst/>
            </a:pr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6" name="テキスト ボックス 5">
              <a:extLst>
                <a:ext uri="{FF2B5EF4-FFF2-40B4-BE49-F238E27FC236}">
                  <a16:creationId xmlns:a16="http://schemas.microsoft.com/office/drawing/2014/main" id="{0C63C3DC-F7E5-CE56-00DA-3D0A468CCDEA}"/>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sp>
        <p:nvSpPr>
          <p:cNvPr id="12" name="タイトル 11">
            <a:extLst>
              <a:ext uri="{FF2B5EF4-FFF2-40B4-BE49-F238E27FC236}">
                <a16:creationId xmlns:a16="http://schemas.microsoft.com/office/drawing/2014/main" id="{1DEDDA89-F444-87B2-5C73-3992C8390269}"/>
              </a:ext>
            </a:extLst>
          </p:cNvPr>
          <p:cNvSpPr>
            <a:spLocks noGrp="1"/>
          </p:cNvSpPr>
          <p:nvPr>
            <p:ph type="title"/>
          </p:nvPr>
        </p:nvSpPr>
        <p:spPr/>
        <p:txBody>
          <a:bodyPr>
            <a:normAutofit fontScale="90000"/>
          </a:bodyPr>
          <a:lstStyle/>
          <a:p>
            <a:r>
              <a:rPr lang="ja-JP" altLang="en-US" dirty="0"/>
              <a:t>逆強化学習（従来）</a:t>
            </a:r>
          </a:p>
        </p:txBody>
      </p:sp>
    </p:spTree>
    <p:extLst>
      <p:ext uri="{BB962C8B-B14F-4D97-AF65-F5344CB8AC3E}">
        <p14:creationId xmlns:p14="http://schemas.microsoft.com/office/powerpoint/2010/main" val="35827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4" name="テキスト ボックス 223">
                <a:extLst>
                  <a:ext uri="{FF2B5EF4-FFF2-40B4-BE49-F238E27FC236}">
                    <a16:creationId xmlns:a16="http://schemas.microsoft.com/office/drawing/2014/main" id="{6B24ABA3-E21C-C8A7-1148-251C55561392}"/>
                  </a:ext>
                </a:extLst>
              </p:cNvPr>
              <p:cNvSpPr txBox="1"/>
              <p:nvPr/>
            </p:nvSpPr>
            <p:spPr>
              <a:xfrm>
                <a:off x="7222246" y="5748351"/>
                <a:ext cx="4392857" cy="338554"/>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endParaRPr kumimoji="1" lang="en-US" altLang="ja-JP" sz="1600" dirty="0">
                  <a:latin typeface="ＭＳ Ｐゴシック 本文"/>
                  <a:ea typeface="Meiryo UI" panose="020B0604030504040204" pitchFamily="50" charset="-128"/>
                </a:endParaRPr>
              </a:p>
            </p:txBody>
          </p:sp>
        </mc:Choice>
        <mc:Fallback xmlns="">
          <p:sp>
            <p:nvSpPr>
              <p:cNvPr id="224" name="テキスト ボックス 223">
                <a:extLst>
                  <a:ext uri="{FF2B5EF4-FFF2-40B4-BE49-F238E27FC236}">
                    <a16:creationId xmlns:a16="http://schemas.microsoft.com/office/drawing/2014/main" id="{6B24ABA3-E21C-C8A7-1148-251C55561392}"/>
                  </a:ext>
                </a:extLst>
              </p:cNvPr>
              <p:cNvSpPr txBox="1">
                <a:spLocks noRot="1" noChangeAspect="1" noMove="1" noResize="1" noEditPoints="1" noAdjustHandles="1" noChangeArrowheads="1" noChangeShapeType="1" noTextEdit="1"/>
              </p:cNvSpPr>
              <p:nvPr/>
            </p:nvSpPr>
            <p:spPr>
              <a:xfrm>
                <a:off x="7222246" y="5748351"/>
                <a:ext cx="4392857" cy="338554"/>
              </a:xfrm>
              <a:prstGeom prst="rect">
                <a:avLst/>
              </a:prstGeom>
              <a:blipFill>
                <a:blip r:embed="rId3"/>
                <a:stretch>
                  <a:fillRect t="-7143" b="-19643"/>
                </a:stretch>
              </a:blipFill>
            </p:spPr>
            <p:txBody>
              <a:bodyPr/>
              <a:lstStyle/>
              <a:p>
                <a:r>
                  <a:rPr lang="ja-JP" altLang="en-US">
                    <a:noFill/>
                  </a:rPr>
                  <a:t> </a:t>
                </a:r>
              </a:p>
            </p:txBody>
          </p:sp>
        </mc:Fallback>
      </mc:AlternateContent>
      <p:sp>
        <p:nvSpPr>
          <p:cNvPr id="222" name="正方形/長方形 221">
            <a:extLst>
              <a:ext uri="{FF2B5EF4-FFF2-40B4-BE49-F238E27FC236}">
                <a16:creationId xmlns:a16="http://schemas.microsoft.com/office/drawing/2014/main" id="{A2877EE0-5418-F435-99AF-EFD07B345A2F}"/>
              </a:ext>
            </a:extLst>
          </p:cNvPr>
          <p:cNvSpPr/>
          <p:nvPr/>
        </p:nvSpPr>
        <p:spPr>
          <a:xfrm>
            <a:off x="257174" y="2042170"/>
            <a:ext cx="11630025" cy="3698619"/>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4" y="6477392"/>
            <a:ext cx="780011" cy="365125"/>
          </a:xfrm>
        </p:spPr>
        <p:txBody>
          <a:bodyPr/>
          <a:lstStyle/>
          <a:p>
            <a:fld id="{BD36DA32-F4D7-46B8-B5F1-C142E47E0CF5}" type="slidenum">
              <a:rPr kumimoji="1" lang="ja-JP" altLang="en-US" smtClean="0"/>
              <a:t>6</a:t>
            </a:fld>
            <a:endParaRPr kumimoji="1" lang="ja-JP" altLang="en-US" dirty="0"/>
          </a:p>
        </p:txBody>
      </p:sp>
      <p:sp>
        <p:nvSpPr>
          <p:cNvPr id="65" name="正方形/長方形 64">
            <a:extLst>
              <a:ext uri="{FF2B5EF4-FFF2-40B4-BE49-F238E27FC236}">
                <a16:creationId xmlns:a16="http://schemas.microsoft.com/office/drawing/2014/main" id="{BC358711-A3BE-964D-8DA1-492D955A185F}"/>
              </a:ext>
            </a:extLst>
          </p:cNvPr>
          <p:cNvSpPr/>
          <p:nvPr/>
        </p:nvSpPr>
        <p:spPr>
          <a:xfrm>
            <a:off x="781051" y="2141552"/>
            <a:ext cx="10205061" cy="2123341"/>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A566917-6764-BE3D-5F9D-61D6360B5633}"/>
              </a:ext>
            </a:extLst>
          </p:cNvPr>
          <p:cNvSpPr/>
          <p:nvPr/>
        </p:nvSpPr>
        <p:spPr>
          <a:xfrm>
            <a:off x="1584342"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sp>
        <p:nvSpPr>
          <p:cNvPr id="68" name="正方形/長方形 67">
            <a:extLst>
              <a:ext uri="{FF2B5EF4-FFF2-40B4-BE49-F238E27FC236}">
                <a16:creationId xmlns:a16="http://schemas.microsoft.com/office/drawing/2014/main" id="{2FB3DC3B-E33F-4746-1055-BD7F97D7AE17}"/>
              </a:ext>
            </a:extLst>
          </p:cNvPr>
          <p:cNvSpPr/>
          <p:nvPr/>
        </p:nvSpPr>
        <p:spPr>
          <a:xfrm>
            <a:off x="5070412" y="2001351"/>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033EB4E-9660-44DA-10A2-C203D3589BE1}"/>
                  </a:ext>
                </a:extLst>
              </p:cNvPr>
              <p:cNvSpPr txBox="1"/>
              <p:nvPr/>
            </p:nvSpPr>
            <p:spPr>
              <a:xfrm>
                <a:off x="314975" y="3222376"/>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E033EB4E-9660-44DA-10A2-C203D3589BE1}"/>
                  </a:ext>
                </a:extLst>
              </p:cNvPr>
              <p:cNvSpPr txBox="1">
                <a:spLocks noRot="1" noChangeAspect="1" noMove="1" noResize="1" noEditPoints="1" noAdjustHandles="1" noChangeArrowheads="1" noChangeShapeType="1" noTextEdit="1"/>
              </p:cNvSpPr>
              <p:nvPr/>
            </p:nvSpPr>
            <p:spPr>
              <a:xfrm>
                <a:off x="314975" y="3222376"/>
                <a:ext cx="408967" cy="612726"/>
              </a:xfrm>
              <a:prstGeom prst="rect">
                <a:avLst/>
              </a:prstGeom>
              <a:blipFill>
                <a:blip r:embed="rId4"/>
                <a:stretch>
                  <a:fillRect l="-13433" r="-1493"/>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783FEB6D-BE16-10D9-6D4F-7D5C4032D4EB}"/>
              </a:ext>
            </a:extLst>
          </p:cNvPr>
          <p:cNvCxnSpPr>
            <a:cxnSpLocks/>
            <a:stCxn id="69" idx="3"/>
            <a:endCxn id="67" idx="1"/>
          </p:cNvCxnSpPr>
          <p:nvPr/>
        </p:nvCxnSpPr>
        <p:spPr>
          <a:xfrm flipV="1">
            <a:off x="723942" y="3517511"/>
            <a:ext cx="860400" cy="112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2D0DBC87-13D4-B828-FF9E-5A1DD91733A7}"/>
              </a:ext>
            </a:extLst>
          </p:cNvPr>
          <p:cNvSpPr/>
          <p:nvPr/>
        </p:nvSpPr>
        <p:spPr>
          <a:xfrm>
            <a:off x="8506330" y="3027529"/>
            <a:ext cx="1824690"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3.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74" name="直線矢印コネクタ 73">
            <a:extLst>
              <a:ext uri="{FF2B5EF4-FFF2-40B4-BE49-F238E27FC236}">
                <a16:creationId xmlns:a16="http://schemas.microsoft.com/office/drawing/2014/main" id="{4DC0CBC7-05BC-77D0-141C-E5C8E6802048}"/>
              </a:ext>
            </a:extLst>
          </p:cNvPr>
          <p:cNvCxnSpPr>
            <a:cxnSpLocks/>
            <a:stCxn id="67" idx="3"/>
            <a:endCxn id="88" idx="1"/>
          </p:cNvCxnSpPr>
          <p:nvPr/>
        </p:nvCxnSpPr>
        <p:spPr>
          <a:xfrm>
            <a:off x="4196885" y="3517511"/>
            <a:ext cx="84845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A78A4C-5228-F481-4E47-03027B365CDC}"/>
              </a:ext>
            </a:extLst>
          </p:cNvPr>
          <p:cNvCxnSpPr>
            <a:cxnSpLocks/>
            <a:stCxn id="88" idx="3"/>
            <a:endCxn id="72" idx="1"/>
          </p:cNvCxnSpPr>
          <p:nvPr/>
        </p:nvCxnSpPr>
        <p:spPr>
          <a:xfrm flipV="1">
            <a:off x="7657879" y="3512240"/>
            <a:ext cx="848451" cy="527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EAEBC6C-D945-714B-2892-2F1E4EDFCC63}"/>
              </a:ext>
            </a:extLst>
          </p:cNvPr>
          <p:cNvCxnSpPr>
            <a:cxnSpLocks/>
            <a:stCxn id="72" idx="3"/>
            <a:endCxn id="78" idx="1"/>
          </p:cNvCxnSpPr>
          <p:nvPr/>
        </p:nvCxnSpPr>
        <p:spPr>
          <a:xfrm>
            <a:off x="10331020" y="3512240"/>
            <a:ext cx="1007862" cy="164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B7671EA-7E21-2E04-EAAF-389FC89349CE}"/>
                  </a:ext>
                </a:extLst>
              </p:cNvPr>
              <p:cNvSpPr txBox="1"/>
              <p:nvPr/>
            </p:nvSpPr>
            <p:spPr>
              <a:xfrm>
                <a:off x="11338882" y="3222376"/>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78" name="テキスト ボックス 77">
                <a:extLst>
                  <a:ext uri="{FF2B5EF4-FFF2-40B4-BE49-F238E27FC236}">
                    <a16:creationId xmlns:a16="http://schemas.microsoft.com/office/drawing/2014/main" id="{0B7671EA-7E21-2E04-EAAF-389FC89349CE}"/>
                  </a:ext>
                </a:extLst>
              </p:cNvPr>
              <p:cNvSpPr txBox="1">
                <a:spLocks noRot="1" noChangeAspect="1" noMove="1" noResize="1" noEditPoints="1" noAdjustHandles="1" noChangeArrowheads="1" noChangeShapeType="1" noTextEdit="1"/>
              </p:cNvSpPr>
              <p:nvPr/>
            </p:nvSpPr>
            <p:spPr>
              <a:xfrm>
                <a:off x="11338882" y="3222376"/>
                <a:ext cx="427243" cy="612726"/>
              </a:xfrm>
              <a:prstGeom prst="rect">
                <a:avLst/>
              </a:prstGeom>
              <a:blipFill>
                <a:blip r:embed="rId5"/>
                <a:stretch>
                  <a:fillRect l="-10000"/>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7AEF686-71FF-C958-A2A6-8E6924774F53}"/>
              </a:ext>
            </a:extLst>
          </p:cNvPr>
          <p:cNvCxnSpPr>
            <a:cxnSpLocks/>
            <a:stCxn id="78" idx="0"/>
          </p:cNvCxnSpPr>
          <p:nvPr/>
        </p:nvCxnSpPr>
        <p:spPr>
          <a:xfrm flipH="1" flipV="1">
            <a:off x="11552503" y="2690636"/>
            <a:ext cx="1" cy="53174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7D4259A9-5CA8-F06A-2AB5-7FC0F1172E59}"/>
              </a:ext>
            </a:extLst>
          </p:cNvPr>
          <p:cNvCxnSpPr>
            <a:cxnSpLocks/>
          </p:cNvCxnSpPr>
          <p:nvPr/>
        </p:nvCxnSpPr>
        <p:spPr>
          <a:xfrm flipH="1">
            <a:off x="490538" y="2722721"/>
            <a:ext cx="11061965" cy="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D430E87-F1B5-5AA5-097B-1DB2E0889D8B}"/>
              </a:ext>
            </a:extLst>
          </p:cNvPr>
          <p:cNvCxnSpPr>
            <a:cxnSpLocks/>
            <a:endCxn id="69" idx="0"/>
          </p:cNvCxnSpPr>
          <p:nvPr/>
        </p:nvCxnSpPr>
        <p:spPr>
          <a:xfrm>
            <a:off x="519459" y="2722721"/>
            <a:ext cx="0" cy="499655"/>
          </a:xfrm>
          <a:prstGeom prst="straightConnector1">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DEDB0F94-AD52-71C5-678C-7CF426593B1C}"/>
              </a:ext>
            </a:extLst>
          </p:cNvPr>
          <p:cNvCxnSpPr>
            <a:cxnSpLocks/>
          </p:cNvCxnSpPr>
          <p:nvPr/>
        </p:nvCxnSpPr>
        <p:spPr>
          <a:xfrm flipV="1">
            <a:off x="4034159" y="1612033"/>
            <a:ext cx="0" cy="1415496"/>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0F7418A-5A6B-9231-6A91-8474887A43C8}"/>
              </a:ext>
            </a:extLst>
          </p:cNvPr>
          <p:cNvCxnSpPr>
            <a:cxnSpLocks/>
          </p:cNvCxnSpPr>
          <p:nvPr/>
        </p:nvCxnSpPr>
        <p:spPr>
          <a:xfrm flipV="1">
            <a:off x="3199034" y="1612033"/>
            <a:ext cx="0" cy="1415496"/>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DA0153C-577D-EA4B-F4E9-C0E78C230770}"/>
                  </a:ext>
                </a:extLst>
              </p:cNvPr>
              <p:cNvSpPr txBox="1"/>
              <p:nvPr/>
            </p:nvSpPr>
            <p:spPr>
              <a:xfrm>
                <a:off x="2309395" y="2259024"/>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𝑖</m:t>
                          </m:r>
                        </m:sup>
                      </m:sSup>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𝑟</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6DA0153C-577D-EA4B-F4E9-C0E78C230770}"/>
                  </a:ext>
                </a:extLst>
              </p:cNvPr>
              <p:cNvSpPr txBox="1">
                <a:spLocks noRot="1" noChangeAspect="1" noMove="1" noResize="1" noEditPoints="1" noAdjustHandles="1" noChangeArrowheads="1" noChangeShapeType="1" noTextEdit="1"/>
              </p:cNvSpPr>
              <p:nvPr/>
            </p:nvSpPr>
            <p:spPr>
              <a:xfrm>
                <a:off x="2309395" y="2259024"/>
                <a:ext cx="823677" cy="317779"/>
              </a:xfrm>
              <a:prstGeom prst="rect">
                <a:avLst/>
              </a:prstGeom>
              <a:blipFill>
                <a:blip r:embed="rId6"/>
                <a:stretch>
                  <a:fillRect t="-19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0AD5B18-1A4E-0755-7608-7BD022714715}"/>
                  </a:ext>
                </a:extLst>
              </p:cNvPr>
              <p:cNvSpPr txBox="1"/>
              <p:nvPr/>
            </p:nvSpPr>
            <p:spPr>
              <a:xfrm>
                <a:off x="3891597" y="22434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𝑎</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2" name="テキスト ボックス 111">
                <a:extLst>
                  <a:ext uri="{FF2B5EF4-FFF2-40B4-BE49-F238E27FC236}">
                    <a16:creationId xmlns:a16="http://schemas.microsoft.com/office/drawing/2014/main" id="{30AD5B18-1A4E-0755-7608-7BD022714715}"/>
                  </a:ext>
                </a:extLst>
              </p:cNvPr>
              <p:cNvSpPr txBox="1">
                <a:spLocks noRot="1" noChangeAspect="1" noMove="1" noResize="1" noEditPoints="1" noAdjustHandles="1" noChangeArrowheads="1" noChangeShapeType="1" noTextEdit="1"/>
              </p:cNvSpPr>
              <p:nvPr/>
            </p:nvSpPr>
            <p:spPr>
              <a:xfrm>
                <a:off x="3891597" y="2243417"/>
                <a:ext cx="823677" cy="317779"/>
              </a:xfrm>
              <a:prstGeom prst="rect">
                <a:avLst/>
              </a:prstGeom>
              <a:blipFill>
                <a:blip r:embed="rId7"/>
                <a:stretch>
                  <a:fillRect t="-1923"/>
                </a:stretch>
              </a:blipFill>
            </p:spPr>
            <p:txBody>
              <a:bodyPr/>
              <a:lstStyle/>
              <a:p>
                <a:r>
                  <a:rPr lang="ja-JP" altLang="en-US">
                    <a:noFill/>
                  </a:rPr>
                  <a:t> </a:t>
                </a:r>
              </a:p>
            </p:txBody>
          </p:sp>
        </mc:Fallback>
      </mc:AlternateContent>
      <p:grpSp>
        <p:nvGrpSpPr>
          <p:cNvPr id="208" name="グループ化 207">
            <a:extLst>
              <a:ext uri="{FF2B5EF4-FFF2-40B4-BE49-F238E27FC236}">
                <a16:creationId xmlns:a16="http://schemas.microsoft.com/office/drawing/2014/main" id="{B99DD698-9002-AF4B-6612-37F55E993CE3}"/>
              </a:ext>
            </a:extLst>
          </p:cNvPr>
          <p:cNvGrpSpPr/>
          <p:nvPr/>
        </p:nvGrpSpPr>
        <p:grpSpPr>
          <a:xfrm rot="16200000">
            <a:off x="5814504" y="-4464918"/>
            <a:ext cx="676408" cy="11791064"/>
            <a:chOff x="1910550" y="836396"/>
            <a:chExt cx="603899" cy="5406280"/>
          </a:xfrm>
        </p:grpSpPr>
        <p:sp>
          <p:nvSpPr>
            <p:cNvPr id="209" name="正方形/長方形 208">
              <a:extLst>
                <a:ext uri="{FF2B5EF4-FFF2-40B4-BE49-F238E27FC236}">
                  <a16:creationId xmlns:a16="http://schemas.microsoft.com/office/drawing/2014/main" id="{395CF16B-B669-36CD-97BD-6A47C1EE3D4D}"/>
                </a:ext>
              </a:extLst>
            </p:cNvPr>
            <p:cNvSpPr/>
            <p:nvPr/>
          </p:nvSpPr>
          <p:spPr>
            <a:xfrm>
              <a:off x="2050523" y="836396"/>
              <a:ext cx="391066" cy="5332442"/>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210" name="テキスト ボックス 209">
              <a:extLst>
                <a:ext uri="{FF2B5EF4-FFF2-40B4-BE49-F238E27FC236}">
                  <a16:creationId xmlns:a16="http://schemas.microsoft.com/office/drawing/2014/main" id="{1EFCB5F6-1BBF-6559-D782-986A54C1ED10}"/>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sp>
        <p:nvSpPr>
          <p:cNvPr id="214" name="テキスト ボックス 213">
            <a:extLst>
              <a:ext uri="{FF2B5EF4-FFF2-40B4-BE49-F238E27FC236}">
                <a16:creationId xmlns:a16="http://schemas.microsoft.com/office/drawing/2014/main" id="{DAB92529-CF74-8A08-8EA7-189A0919083D}"/>
              </a:ext>
            </a:extLst>
          </p:cNvPr>
          <p:cNvSpPr txBox="1"/>
          <p:nvPr/>
        </p:nvSpPr>
        <p:spPr>
          <a:xfrm>
            <a:off x="1054482" y="5866201"/>
            <a:ext cx="5474399"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215" name="直線矢印コネクタ 214">
            <a:extLst>
              <a:ext uri="{FF2B5EF4-FFF2-40B4-BE49-F238E27FC236}">
                <a16:creationId xmlns:a16="http://schemas.microsoft.com/office/drawing/2014/main" id="{2D3FA9B1-27A7-5A90-4F09-E17B552AF26D}"/>
              </a:ext>
            </a:extLst>
          </p:cNvPr>
          <p:cNvCxnSpPr>
            <a:cxnSpLocks/>
          </p:cNvCxnSpPr>
          <p:nvPr/>
        </p:nvCxnSpPr>
        <p:spPr>
          <a:xfrm flipV="1">
            <a:off x="894261" y="5445846"/>
            <a:ext cx="0" cy="825821"/>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6" name="テキスト ボックス 215">
            <a:extLst>
              <a:ext uri="{FF2B5EF4-FFF2-40B4-BE49-F238E27FC236}">
                <a16:creationId xmlns:a16="http://schemas.microsoft.com/office/drawing/2014/main" id="{E525A7C9-71C6-2235-6CCE-9D40CB6141D7}"/>
              </a:ext>
            </a:extLst>
          </p:cNvPr>
          <p:cNvSpPr txBox="1"/>
          <p:nvPr/>
        </p:nvSpPr>
        <p:spPr>
          <a:xfrm>
            <a:off x="9622208" y="6016929"/>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217" name="直線矢印コネクタ 216">
            <a:extLst>
              <a:ext uri="{FF2B5EF4-FFF2-40B4-BE49-F238E27FC236}">
                <a16:creationId xmlns:a16="http://schemas.microsoft.com/office/drawing/2014/main" id="{E1FE430D-2919-6888-792A-4CBA9FFA856C}"/>
              </a:ext>
            </a:extLst>
          </p:cNvPr>
          <p:cNvCxnSpPr>
            <a:cxnSpLocks/>
          </p:cNvCxnSpPr>
          <p:nvPr/>
        </p:nvCxnSpPr>
        <p:spPr>
          <a:xfrm flipV="1">
            <a:off x="11660369" y="5221995"/>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223" name="図 222">
            <a:extLst>
              <a:ext uri="{FF2B5EF4-FFF2-40B4-BE49-F238E27FC236}">
                <a16:creationId xmlns:a16="http://schemas.microsoft.com/office/drawing/2014/main" id="{E67AB4A0-8B1D-ECF9-B7DE-2D4078B25BC6}"/>
              </a:ext>
            </a:extLst>
          </p:cNvPr>
          <p:cNvPicPr>
            <a:picLocks noChangeAspect="1"/>
          </p:cNvPicPr>
          <p:nvPr/>
        </p:nvPicPr>
        <p:blipFill>
          <a:blip r:embed="rId8">
            <a:alphaModFix amt="70000"/>
          </a:blip>
          <a:stretch>
            <a:fillRect/>
          </a:stretch>
        </p:blipFill>
        <p:spPr>
          <a:xfrm>
            <a:off x="166372" y="1117211"/>
            <a:ext cx="11818767" cy="5269050"/>
          </a:xfrm>
          <a:prstGeom prst="rect">
            <a:avLst/>
          </a:prstGeom>
        </p:spPr>
      </p:pic>
      <p:sp>
        <p:nvSpPr>
          <p:cNvPr id="88" name="正方形/長方形 87">
            <a:extLst>
              <a:ext uri="{FF2B5EF4-FFF2-40B4-BE49-F238E27FC236}">
                <a16:creationId xmlns:a16="http://schemas.microsoft.com/office/drawing/2014/main" id="{95D0464E-7D47-54A8-0E77-85EF82E5D866}"/>
              </a:ext>
            </a:extLst>
          </p:cNvPr>
          <p:cNvSpPr/>
          <p:nvPr/>
        </p:nvSpPr>
        <p:spPr>
          <a:xfrm>
            <a:off x="5045336" y="3032800"/>
            <a:ext cx="2612543" cy="969422"/>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grpSp>
        <p:nvGrpSpPr>
          <p:cNvPr id="205" name="グループ化 204">
            <a:extLst>
              <a:ext uri="{FF2B5EF4-FFF2-40B4-BE49-F238E27FC236}">
                <a16:creationId xmlns:a16="http://schemas.microsoft.com/office/drawing/2014/main" id="{F54FBD9E-54C8-A286-C12A-B04F228CDE58}"/>
              </a:ext>
            </a:extLst>
          </p:cNvPr>
          <p:cNvGrpSpPr/>
          <p:nvPr/>
        </p:nvGrpSpPr>
        <p:grpSpPr>
          <a:xfrm>
            <a:off x="5159349" y="4393783"/>
            <a:ext cx="2384515" cy="1200329"/>
            <a:chOff x="5179880" y="4406980"/>
            <a:chExt cx="2384515" cy="1200329"/>
          </a:xfrm>
        </p:grpSpPr>
        <p:sp>
          <p:nvSpPr>
            <p:cNvPr id="204" name="正方形/長方形 203">
              <a:extLst>
                <a:ext uri="{FF2B5EF4-FFF2-40B4-BE49-F238E27FC236}">
                  <a16:creationId xmlns:a16="http://schemas.microsoft.com/office/drawing/2014/main" id="{6C709831-4A5B-5367-0F49-0AE2007E76CE}"/>
                </a:ext>
              </a:extLst>
            </p:cNvPr>
            <p:cNvSpPr/>
            <p:nvPr/>
          </p:nvSpPr>
          <p:spPr>
            <a:xfrm>
              <a:off x="5179880" y="4420034"/>
              <a:ext cx="2368376" cy="1154988"/>
            </a:xfrm>
            <a:prstGeom prst="rect">
              <a:avLst/>
            </a:prstGeom>
            <a:solidFill>
              <a:schemeClr val="bg2">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202" name="テキスト ボックス 201">
              <a:extLst>
                <a:ext uri="{FF2B5EF4-FFF2-40B4-BE49-F238E27FC236}">
                  <a16:creationId xmlns:a16="http://schemas.microsoft.com/office/drawing/2014/main" id="{31ED95FD-EF45-CA15-9882-090EE6806EE6}"/>
                </a:ext>
              </a:extLst>
            </p:cNvPr>
            <p:cNvSpPr txBox="1"/>
            <p:nvPr/>
          </p:nvSpPr>
          <p:spPr>
            <a:xfrm>
              <a:off x="5196020" y="4406980"/>
              <a:ext cx="2368375" cy="1200329"/>
            </a:xfrm>
            <a:prstGeom prst="rect">
              <a:avLst/>
            </a:prstGeom>
            <a:noFill/>
          </p:spPr>
          <p:txBody>
            <a:bodyPr wrap="square" rtlCol="0">
              <a:spAutoFit/>
            </a:bodyPr>
            <a:lstStyle/>
            <a:p>
              <a:r>
                <a:rPr kumimoji="1" lang="ja-JP" altLang="en-US" sz="2400" b="1" dirty="0">
                  <a:solidFill>
                    <a:schemeClr val="bg2">
                      <a:lumMod val="75000"/>
                    </a:schemeClr>
                  </a:solidFill>
                  <a:latin typeface="Meiryo UI" panose="020B0604030504040204" pitchFamily="50" charset="-128"/>
                  <a:ea typeface="Meiryo UI" panose="020B0604030504040204" pitchFamily="50" charset="-128"/>
                </a:rPr>
                <a:t>ステップ②</a:t>
              </a:r>
              <a:endParaRPr kumimoji="1" lang="en-US" altLang="ja-JP" sz="2400" b="1" dirty="0">
                <a:solidFill>
                  <a:schemeClr val="bg2">
                    <a:lumMod val="75000"/>
                  </a:schemeClr>
                </a:solidFill>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各状態の到達頻度の計算</a:t>
              </a:r>
              <a:endParaRPr kumimoji="1" lang="en-US" altLang="ja-JP" sz="2400" dirty="0">
                <a:latin typeface="Meiryo UI" panose="020B0604030504040204" pitchFamily="50" charset="-128"/>
                <a:ea typeface="Meiryo UI" panose="020B0604030504040204" pitchFamily="50" charset="-128"/>
              </a:endParaRPr>
            </a:p>
          </p:txBody>
        </p:sp>
      </p:grpSp>
      <p:sp>
        <p:nvSpPr>
          <p:cNvPr id="220" name="テキスト ボックス 219">
            <a:extLst>
              <a:ext uri="{FF2B5EF4-FFF2-40B4-BE49-F238E27FC236}">
                <a16:creationId xmlns:a16="http://schemas.microsoft.com/office/drawing/2014/main" id="{5A2709F3-F285-E15C-4C3F-554278D37717}"/>
              </a:ext>
            </a:extLst>
          </p:cNvPr>
          <p:cNvSpPr txBox="1"/>
          <p:nvPr/>
        </p:nvSpPr>
        <p:spPr>
          <a:xfrm>
            <a:off x="8187668" y="4273091"/>
            <a:ext cx="1592329" cy="307777"/>
          </a:xfrm>
          <a:prstGeom prst="rect">
            <a:avLst/>
          </a:prstGeom>
          <a:noFill/>
        </p:spPr>
        <p:txBody>
          <a:bodyPr wrap="square" lIns="0" tIns="0" rIns="0" bIns="0" rtlCol="0">
            <a:spAutoFit/>
          </a:bodyPr>
          <a:lstStyle/>
          <a:p>
            <a:r>
              <a:rPr lang="ja-JP" altLang="en-US" sz="2000" b="1" dirty="0">
                <a:latin typeface="Meiryo UI" panose="020B0604030504040204" pitchFamily="50" charset="-128"/>
                <a:ea typeface="Meiryo UI" panose="020B0604030504040204" pitchFamily="50" charset="-128"/>
              </a:rPr>
              <a:t>状態到達頻度</a:t>
            </a:r>
            <a:endParaRPr kumimoji="1" lang="ja-JP" altLang="en-US" sz="2000" b="1" dirty="0">
              <a:latin typeface="Meiryo UI" panose="020B0604030504040204" pitchFamily="50" charset="-128"/>
              <a:ea typeface="Meiryo UI" panose="020B0604030504040204" pitchFamily="50" charset="-128"/>
            </a:endParaRPr>
          </a:p>
        </p:txBody>
      </p:sp>
      <p:pic>
        <p:nvPicPr>
          <p:cNvPr id="221" name="図 220" descr="グラフ&#10;&#10;自動的に生成された説明">
            <a:extLst>
              <a:ext uri="{FF2B5EF4-FFF2-40B4-BE49-F238E27FC236}">
                <a16:creationId xmlns:a16="http://schemas.microsoft.com/office/drawing/2014/main" id="{316077CC-0B38-9945-6433-D388D55FC4F3}"/>
              </a:ext>
            </a:extLst>
          </p:cNvPr>
          <p:cNvPicPr>
            <a:picLocks noChangeAspect="1"/>
          </p:cNvPicPr>
          <p:nvPr/>
        </p:nvPicPr>
        <p:blipFill rotWithShape="1">
          <a:blip r:embed="rId9"/>
          <a:srcRect l="17085" t="12154" r="25595" b="11459"/>
          <a:stretch/>
        </p:blipFill>
        <p:spPr>
          <a:xfrm>
            <a:off x="8396568" y="4560209"/>
            <a:ext cx="1134612" cy="1134055"/>
          </a:xfrm>
          <a:prstGeom prst="rect">
            <a:avLst/>
          </a:prstGeom>
        </p:spPr>
      </p:pic>
      <p:sp>
        <p:nvSpPr>
          <p:cNvPr id="5" name="タイトル 4">
            <a:extLst>
              <a:ext uri="{FF2B5EF4-FFF2-40B4-BE49-F238E27FC236}">
                <a16:creationId xmlns:a16="http://schemas.microsoft.com/office/drawing/2014/main" id="{3AE12236-E0C8-4F33-2B39-A56512655EE4}"/>
              </a:ext>
            </a:extLst>
          </p:cNvPr>
          <p:cNvSpPr>
            <a:spLocks noGrp="1"/>
          </p:cNvSpPr>
          <p:nvPr>
            <p:ph type="title"/>
          </p:nvPr>
        </p:nvSpPr>
        <p:spPr/>
        <p:txBody>
          <a:bodyPr>
            <a:normAutofit fontScale="90000"/>
          </a:bodyPr>
          <a:lstStyle/>
          <a:p>
            <a:r>
              <a:rPr lang="ja-JP" altLang="en-US" dirty="0"/>
              <a:t>逆強化学習（従来）</a:t>
            </a:r>
          </a:p>
        </p:txBody>
      </p:sp>
    </p:spTree>
    <p:extLst>
      <p:ext uri="{BB962C8B-B14F-4D97-AF65-F5344CB8AC3E}">
        <p14:creationId xmlns:p14="http://schemas.microsoft.com/office/powerpoint/2010/main" val="2422812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E9B323D-F153-53BC-AD99-3DE2D41ECF01}"/>
                  </a:ext>
                </a:extLst>
              </p:cNvPr>
              <p:cNvSpPr txBox="1"/>
              <p:nvPr/>
            </p:nvSpPr>
            <p:spPr>
              <a:xfrm>
                <a:off x="7222246" y="5748351"/>
                <a:ext cx="4392857" cy="338554"/>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endParaRPr kumimoji="1" lang="en-US" altLang="ja-JP" sz="1600" dirty="0">
                  <a:latin typeface="ＭＳ Ｐゴシック 本文"/>
                  <a:ea typeface="Meiryo UI"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3E9B323D-F153-53BC-AD99-3DE2D41ECF01}"/>
                  </a:ext>
                </a:extLst>
              </p:cNvPr>
              <p:cNvSpPr txBox="1">
                <a:spLocks noRot="1" noChangeAspect="1" noMove="1" noResize="1" noEditPoints="1" noAdjustHandles="1" noChangeArrowheads="1" noChangeShapeType="1" noTextEdit="1"/>
              </p:cNvSpPr>
              <p:nvPr/>
            </p:nvSpPr>
            <p:spPr>
              <a:xfrm>
                <a:off x="7222246" y="5748351"/>
                <a:ext cx="4392857" cy="338554"/>
              </a:xfrm>
              <a:prstGeom prst="rect">
                <a:avLst/>
              </a:prstGeom>
              <a:blipFill>
                <a:blip r:embed="rId3"/>
                <a:stretch>
                  <a:fillRect t="-7143" b="-19643"/>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4" y="6477392"/>
            <a:ext cx="780011" cy="365125"/>
          </a:xfrm>
        </p:spPr>
        <p:txBody>
          <a:bodyPr/>
          <a:lstStyle/>
          <a:p>
            <a:fld id="{BD36DA32-F4D7-46B8-B5F1-C142E47E0CF5}" type="slidenum">
              <a:rPr kumimoji="1" lang="ja-JP" altLang="en-US" smtClean="0"/>
              <a:t>7</a:t>
            </a:fld>
            <a:endParaRPr kumimoji="1" lang="ja-JP" altLang="en-US" dirty="0"/>
          </a:p>
        </p:txBody>
      </p:sp>
      <p:sp>
        <p:nvSpPr>
          <p:cNvPr id="64" name="正方形/長方形 63">
            <a:extLst>
              <a:ext uri="{FF2B5EF4-FFF2-40B4-BE49-F238E27FC236}">
                <a16:creationId xmlns:a16="http://schemas.microsoft.com/office/drawing/2014/main" id="{9D9C8C7D-A79A-13C6-192F-945D562A18D7}"/>
              </a:ext>
            </a:extLst>
          </p:cNvPr>
          <p:cNvSpPr/>
          <p:nvPr/>
        </p:nvSpPr>
        <p:spPr>
          <a:xfrm>
            <a:off x="257174" y="2042170"/>
            <a:ext cx="11630025" cy="3698619"/>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65" name="正方形/長方形 64">
            <a:extLst>
              <a:ext uri="{FF2B5EF4-FFF2-40B4-BE49-F238E27FC236}">
                <a16:creationId xmlns:a16="http://schemas.microsoft.com/office/drawing/2014/main" id="{BC358711-A3BE-964D-8DA1-492D955A185F}"/>
              </a:ext>
            </a:extLst>
          </p:cNvPr>
          <p:cNvSpPr/>
          <p:nvPr/>
        </p:nvSpPr>
        <p:spPr>
          <a:xfrm>
            <a:off x="781051" y="2141552"/>
            <a:ext cx="10205061" cy="2123341"/>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DA566917-6764-BE3D-5F9D-61D6360B5633}"/>
              </a:ext>
            </a:extLst>
          </p:cNvPr>
          <p:cNvSpPr/>
          <p:nvPr/>
        </p:nvSpPr>
        <p:spPr>
          <a:xfrm>
            <a:off x="1584342"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sp>
        <p:nvSpPr>
          <p:cNvPr id="68" name="正方形/長方形 67">
            <a:extLst>
              <a:ext uri="{FF2B5EF4-FFF2-40B4-BE49-F238E27FC236}">
                <a16:creationId xmlns:a16="http://schemas.microsoft.com/office/drawing/2014/main" id="{2FB3DC3B-E33F-4746-1055-BD7F97D7AE17}"/>
              </a:ext>
            </a:extLst>
          </p:cNvPr>
          <p:cNvSpPr/>
          <p:nvPr/>
        </p:nvSpPr>
        <p:spPr>
          <a:xfrm>
            <a:off x="5070412" y="2001351"/>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E033EB4E-9660-44DA-10A2-C203D3589BE1}"/>
                  </a:ext>
                </a:extLst>
              </p:cNvPr>
              <p:cNvSpPr txBox="1"/>
              <p:nvPr/>
            </p:nvSpPr>
            <p:spPr>
              <a:xfrm>
                <a:off x="314975" y="3222376"/>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E033EB4E-9660-44DA-10A2-C203D3589BE1}"/>
                  </a:ext>
                </a:extLst>
              </p:cNvPr>
              <p:cNvSpPr txBox="1">
                <a:spLocks noRot="1" noChangeAspect="1" noMove="1" noResize="1" noEditPoints="1" noAdjustHandles="1" noChangeArrowheads="1" noChangeShapeType="1" noTextEdit="1"/>
              </p:cNvSpPr>
              <p:nvPr/>
            </p:nvSpPr>
            <p:spPr>
              <a:xfrm>
                <a:off x="314975" y="3222376"/>
                <a:ext cx="408967" cy="612726"/>
              </a:xfrm>
              <a:prstGeom prst="rect">
                <a:avLst/>
              </a:prstGeom>
              <a:blipFill>
                <a:blip r:embed="rId4"/>
                <a:stretch>
                  <a:fillRect l="-13433" r="-1493"/>
                </a:stretch>
              </a:blipFill>
            </p:spPr>
            <p:txBody>
              <a:bodyPr/>
              <a:lstStyle/>
              <a:p>
                <a:r>
                  <a:rPr lang="ja-JP" altLang="en-US">
                    <a:noFill/>
                  </a:rPr>
                  <a:t> </a:t>
                </a:r>
              </a:p>
            </p:txBody>
          </p:sp>
        </mc:Fallback>
      </mc:AlternateContent>
      <p:cxnSp>
        <p:nvCxnSpPr>
          <p:cNvPr id="70" name="直線矢印コネクタ 69">
            <a:extLst>
              <a:ext uri="{FF2B5EF4-FFF2-40B4-BE49-F238E27FC236}">
                <a16:creationId xmlns:a16="http://schemas.microsoft.com/office/drawing/2014/main" id="{783FEB6D-BE16-10D9-6D4F-7D5C4032D4EB}"/>
              </a:ext>
            </a:extLst>
          </p:cNvPr>
          <p:cNvCxnSpPr>
            <a:cxnSpLocks/>
            <a:stCxn id="69" idx="3"/>
            <a:endCxn id="67" idx="1"/>
          </p:cNvCxnSpPr>
          <p:nvPr/>
        </p:nvCxnSpPr>
        <p:spPr>
          <a:xfrm flipV="1">
            <a:off x="723942" y="3517511"/>
            <a:ext cx="860400" cy="1122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4DC0CBC7-05BC-77D0-141C-E5C8E6802048}"/>
              </a:ext>
            </a:extLst>
          </p:cNvPr>
          <p:cNvCxnSpPr>
            <a:cxnSpLocks/>
            <a:stCxn id="67" idx="3"/>
            <a:endCxn id="88" idx="1"/>
          </p:cNvCxnSpPr>
          <p:nvPr/>
        </p:nvCxnSpPr>
        <p:spPr>
          <a:xfrm>
            <a:off x="4196885" y="3517511"/>
            <a:ext cx="84845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E4A78A4C-5228-F481-4E47-03027B365CDC}"/>
              </a:ext>
            </a:extLst>
          </p:cNvPr>
          <p:cNvCxnSpPr>
            <a:cxnSpLocks/>
            <a:stCxn id="88" idx="3"/>
            <a:endCxn id="72" idx="1"/>
          </p:cNvCxnSpPr>
          <p:nvPr/>
        </p:nvCxnSpPr>
        <p:spPr>
          <a:xfrm flipV="1">
            <a:off x="7657879" y="3512240"/>
            <a:ext cx="848451" cy="527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EAEBC6C-D945-714B-2892-2F1E4EDFCC63}"/>
              </a:ext>
            </a:extLst>
          </p:cNvPr>
          <p:cNvCxnSpPr>
            <a:cxnSpLocks/>
            <a:stCxn id="72" idx="3"/>
            <a:endCxn id="78" idx="1"/>
          </p:cNvCxnSpPr>
          <p:nvPr/>
        </p:nvCxnSpPr>
        <p:spPr>
          <a:xfrm>
            <a:off x="10331020" y="3512240"/>
            <a:ext cx="1007862" cy="1649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0B7671EA-7E21-2E04-EAAF-389FC89349CE}"/>
                  </a:ext>
                </a:extLst>
              </p:cNvPr>
              <p:cNvSpPr txBox="1"/>
              <p:nvPr/>
            </p:nvSpPr>
            <p:spPr>
              <a:xfrm>
                <a:off x="11338882" y="3222376"/>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78" name="テキスト ボックス 77">
                <a:extLst>
                  <a:ext uri="{FF2B5EF4-FFF2-40B4-BE49-F238E27FC236}">
                    <a16:creationId xmlns:a16="http://schemas.microsoft.com/office/drawing/2014/main" id="{0B7671EA-7E21-2E04-EAAF-389FC89349CE}"/>
                  </a:ext>
                </a:extLst>
              </p:cNvPr>
              <p:cNvSpPr txBox="1">
                <a:spLocks noRot="1" noChangeAspect="1" noMove="1" noResize="1" noEditPoints="1" noAdjustHandles="1" noChangeArrowheads="1" noChangeShapeType="1" noTextEdit="1"/>
              </p:cNvSpPr>
              <p:nvPr/>
            </p:nvSpPr>
            <p:spPr>
              <a:xfrm>
                <a:off x="11338882" y="3222376"/>
                <a:ext cx="427243" cy="612726"/>
              </a:xfrm>
              <a:prstGeom prst="rect">
                <a:avLst/>
              </a:prstGeom>
              <a:blipFill>
                <a:blip r:embed="rId5"/>
                <a:stretch>
                  <a:fillRect l="-10000"/>
                </a:stretch>
              </a:blipFill>
            </p:spPr>
            <p:txBody>
              <a:bodyPr/>
              <a:lstStyle/>
              <a:p>
                <a:r>
                  <a:rPr lang="ja-JP" altLang="en-US">
                    <a:noFill/>
                  </a:rPr>
                  <a:t> </a:t>
                </a:r>
              </a:p>
            </p:txBody>
          </p:sp>
        </mc:Fallback>
      </mc:AlternateContent>
      <p:cxnSp>
        <p:nvCxnSpPr>
          <p:cNvPr id="81" name="直線矢印コネクタ 80">
            <a:extLst>
              <a:ext uri="{FF2B5EF4-FFF2-40B4-BE49-F238E27FC236}">
                <a16:creationId xmlns:a16="http://schemas.microsoft.com/office/drawing/2014/main" id="{A7AEF686-71FF-C958-A2A6-8E6924774F53}"/>
              </a:ext>
            </a:extLst>
          </p:cNvPr>
          <p:cNvCxnSpPr>
            <a:cxnSpLocks/>
            <a:stCxn id="78" idx="0"/>
          </p:cNvCxnSpPr>
          <p:nvPr/>
        </p:nvCxnSpPr>
        <p:spPr>
          <a:xfrm flipH="1" flipV="1">
            <a:off x="11552503" y="2690636"/>
            <a:ext cx="1" cy="53174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7D4259A9-5CA8-F06A-2AB5-7FC0F1172E59}"/>
              </a:ext>
            </a:extLst>
          </p:cNvPr>
          <p:cNvCxnSpPr>
            <a:cxnSpLocks/>
          </p:cNvCxnSpPr>
          <p:nvPr/>
        </p:nvCxnSpPr>
        <p:spPr>
          <a:xfrm flipH="1">
            <a:off x="490538" y="2722721"/>
            <a:ext cx="11061965" cy="0"/>
          </a:xfrm>
          <a:prstGeom prst="straightConnector1">
            <a:avLst/>
          </a:prstGeom>
          <a:ln w="635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4D430E87-F1B5-5AA5-097B-1DB2E0889D8B}"/>
              </a:ext>
            </a:extLst>
          </p:cNvPr>
          <p:cNvCxnSpPr>
            <a:cxnSpLocks/>
            <a:endCxn id="69" idx="0"/>
          </p:cNvCxnSpPr>
          <p:nvPr/>
        </p:nvCxnSpPr>
        <p:spPr>
          <a:xfrm>
            <a:off x="519459" y="2722721"/>
            <a:ext cx="0" cy="499655"/>
          </a:xfrm>
          <a:prstGeom prst="straightConnector1">
            <a:avLst/>
          </a:prstGeom>
          <a:ln w="635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95D0464E-7D47-54A8-0E77-85EF82E5D866}"/>
              </a:ext>
            </a:extLst>
          </p:cNvPr>
          <p:cNvSpPr/>
          <p:nvPr/>
        </p:nvSpPr>
        <p:spPr>
          <a:xfrm>
            <a:off x="5045336" y="3032800"/>
            <a:ext cx="2612543" cy="969422"/>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cxnSp>
        <p:nvCxnSpPr>
          <p:cNvPr id="107" name="直線矢印コネクタ 106">
            <a:extLst>
              <a:ext uri="{FF2B5EF4-FFF2-40B4-BE49-F238E27FC236}">
                <a16:creationId xmlns:a16="http://schemas.microsoft.com/office/drawing/2014/main" id="{DEDB0F94-AD52-71C5-678C-7CF426593B1C}"/>
              </a:ext>
            </a:extLst>
          </p:cNvPr>
          <p:cNvCxnSpPr>
            <a:cxnSpLocks/>
          </p:cNvCxnSpPr>
          <p:nvPr/>
        </p:nvCxnSpPr>
        <p:spPr>
          <a:xfrm flipV="1">
            <a:off x="4034159" y="1612033"/>
            <a:ext cx="0" cy="1415496"/>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D0F7418A-5A6B-9231-6A91-8474887A43C8}"/>
              </a:ext>
            </a:extLst>
          </p:cNvPr>
          <p:cNvCxnSpPr>
            <a:cxnSpLocks/>
          </p:cNvCxnSpPr>
          <p:nvPr/>
        </p:nvCxnSpPr>
        <p:spPr>
          <a:xfrm flipV="1">
            <a:off x="3199034" y="1612033"/>
            <a:ext cx="0" cy="1415496"/>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6DA0153C-577D-EA4B-F4E9-C0E78C230770}"/>
                  </a:ext>
                </a:extLst>
              </p:cNvPr>
              <p:cNvSpPr txBox="1"/>
              <p:nvPr/>
            </p:nvSpPr>
            <p:spPr>
              <a:xfrm>
                <a:off x="2309395" y="2259024"/>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𝑠</m:t>
                          </m:r>
                        </m:e>
                        <m:sup>
                          <m:r>
                            <a:rPr kumimoji="1" lang="en-US" altLang="ja-JP" sz="2000" b="0" i="1" smtClean="0">
                              <a:latin typeface="Cambria Math" panose="02040503050406030204" pitchFamily="18" charset="0"/>
                            </a:rPr>
                            <m:t>𝑖</m:t>
                          </m:r>
                        </m:sup>
                      </m:sSup>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𝑟</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0" name="テキスト ボックス 109">
                <a:extLst>
                  <a:ext uri="{FF2B5EF4-FFF2-40B4-BE49-F238E27FC236}">
                    <a16:creationId xmlns:a16="http://schemas.microsoft.com/office/drawing/2014/main" id="{6DA0153C-577D-EA4B-F4E9-C0E78C230770}"/>
                  </a:ext>
                </a:extLst>
              </p:cNvPr>
              <p:cNvSpPr txBox="1">
                <a:spLocks noRot="1" noChangeAspect="1" noMove="1" noResize="1" noEditPoints="1" noAdjustHandles="1" noChangeArrowheads="1" noChangeShapeType="1" noTextEdit="1"/>
              </p:cNvSpPr>
              <p:nvPr/>
            </p:nvSpPr>
            <p:spPr>
              <a:xfrm>
                <a:off x="2309395" y="2259024"/>
                <a:ext cx="823677" cy="317779"/>
              </a:xfrm>
              <a:prstGeom prst="rect">
                <a:avLst/>
              </a:prstGeom>
              <a:blipFill>
                <a:blip r:embed="rId6"/>
                <a:stretch>
                  <a:fillRect t="-192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30AD5B18-1A4E-0755-7608-7BD022714715}"/>
                  </a:ext>
                </a:extLst>
              </p:cNvPr>
              <p:cNvSpPr txBox="1"/>
              <p:nvPr/>
            </p:nvSpPr>
            <p:spPr>
              <a:xfrm>
                <a:off x="3891597" y="22434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𝑎</m:t>
                          </m:r>
                        </m:e>
                        <m:sup>
                          <m:r>
                            <a:rPr kumimoji="1" lang="en-US" altLang="ja-JP" sz="2000" b="0" i="1" smtClean="0">
                              <a:latin typeface="Cambria Math" panose="02040503050406030204" pitchFamily="18" charset="0"/>
                            </a:rPr>
                            <m:t>𝑖</m:t>
                          </m:r>
                        </m:sup>
                      </m:sSup>
                    </m:oMath>
                  </m:oMathPara>
                </a14:m>
                <a:endParaRPr kumimoji="1" lang="ja-JP" altLang="en-US" dirty="0"/>
              </a:p>
            </p:txBody>
          </p:sp>
        </mc:Choice>
        <mc:Fallback xmlns="">
          <p:sp>
            <p:nvSpPr>
              <p:cNvPr id="112" name="テキスト ボックス 111">
                <a:extLst>
                  <a:ext uri="{FF2B5EF4-FFF2-40B4-BE49-F238E27FC236}">
                    <a16:creationId xmlns:a16="http://schemas.microsoft.com/office/drawing/2014/main" id="{30AD5B18-1A4E-0755-7608-7BD022714715}"/>
                  </a:ext>
                </a:extLst>
              </p:cNvPr>
              <p:cNvSpPr txBox="1">
                <a:spLocks noRot="1" noChangeAspect="1" noMove="1" noResize="1" noEditPoints="1" noAdjustHandles="1" noChangeArrowheads="1" noChangeShapeType="1" noTextEdit="1"/>
              </p:cNvSpPr>
              <p:nvPr/>
            </p:nvSpPr>
            <p:spPr>
              <a:xfrm>
                <a:off x="3891597" y="2243417"/>
                <a:ext cx="823677" cy="317779"/>
              </a:xfrm>
              <a:prstGeom prst="rect">
                <a:avLst/>
              </a:prstGeom>
              <a:blipFill>
                <a:blip r:embed="rId7"/>
                <a:stretch>
                  <a:fillRect t="-1923"/>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322273F3-B92D-1C6F-3B1C-0DE41A0D9E36}"/>
              </a:ext>
            </a:extLst>
          </p:cNvPr>
          <p:cNvGrpSpPr/>
          <p:nvPr/>
        </p:nvGrpSpPr>
        <p:grpSpPr>
          <a:xfrm rot="16200000">
            <a:off x="5814504" y="-4464918"/>
            <a:ext cx="676408" cy="11791064"/>
            <a:chOff x="1910550" y="836396"/>
            <a:chExt cx="603899" cy="5406280"/>
          </a:xfrm>
        </p:grpSpPr>
        <p:sp>
          <p:nvSpPr>
            <p:cNvPr id="8" name="正方形/長方形 7">
              <a:extLst>
                <a:ext uri="{FF2B5EF4-FFF2-40B4-BE49-F238E27FC236}">
                  <a16:creationId xmlns:a16="http://schemas.microsoft.com/office/drawing/2014/main" id="{216EE494-BEB7-A9F5-8AF9-C2D44A258A47}"/>
                </a:ext>
              </a:extLst>
            </p:cNvPr>
            <p:cNvSpPr/>
            <p:nvPr/>
          </p:nvSpPr>
          <p:spPr>
            <a:xfrm>
              <a:off x="2050523" y="836396"/>
              <a:ext cx="391066" cy="5332442"/>
            </a:xfrm>
            <a:prstGeom prst="rect">
              <a:avLst/>
            </a:prstGeom>
            <a:solidFill>
              <a:schemeClr val="accent5">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9" name="テキスト ボックス 8">
              <a:extLst>
                <a:ext uri="{FF2B5EF4-FFF2-40B4-BE49-F238E27FC236}">
                  <a16:creationId xmlns:a16="http://schemas.microsoft.com/office/drawing/2014/main" id="{88DBCD8A-4187-941E-6F83-F231D2732D6A}"/>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sp>
        <p:nvSpPr>
          <p:cNvPr id="10" name="テキスト ボックス 9">
            <a:extLst>
              <a:ext uri="{FF2B5EF4-FFF2-40B4-BE49-F238E27FC236}">
                <a16:creationId xmlns:a16="http://schemas.microsoft.com/office/drawing/2014/main" id="{C82CA2E0-C8C5-D628-A2E4-9EA05624F61D}"/>
              </a:ext>
            </a:extLst>
          </p:cNvPr>
          <p:cNvSpPr txBox="1"/>
          <p:nvPr/>
        </p:nvSpPr>
        <p:spPr>
          <a:xfrm>
            <a:off x="1054482" y="5866201"/>
            <a:ext cx="5474399"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11" name="直線矢印コネクタ 10">
            <a:extLst>
              <a:ext uri="{FF2B5EF4-FFF2-40B4-BE49-F238E27FC236}">
                <a16:creationId xmlns:a16="http://schemas.microsoft.com/office/drawing/2014/main" id="{60108480-644A-6C9C-4347-B715770960C1}"/>
              </a:ext>
            </a:extLst>
          </p:cNvPr>
          <p:cNvCxnSpPr>
            <a:cxnSpLocks/>
          </p:cNvCxnSpPr>
          <p:nvPr/>
        </p:nvCxnSpPr>
        <p:spPr>
          <a:xfrm flipV="1">
            <a:off x="894261" y="5445846"/>
            <a:ext cx="0" cy="825821"/>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511EA5E-AAAD-285F-D50F-23DF481A7EC1}"/>
              </a:ext>
            </a:extLst>
          </p:cNvPr>
          <p:cNvSpPr txBox="1"/>
          <p:nvPr/>
        </p:nvSpPr>
        <p:spPr>
          <a:xfrm>
            <a:off x="9622208" y="6016929"/>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13" name="直線矢印コネクタ 12">
            <a:extLst>
              <a:ext uri="{FF2B5EF4-FFF2-40B4-BE49-F238E27FC236}">
                <a16:creationId xmlns:a16="http://schemas.microsoft.com/office/drawing/2014/main" id="{7792D02F-5DE9-EE72-B2C6-C6BE8FBBF5CF}"/>
              </a:ext>
            </a:extLst>
          </p:cNvPr>
          <p:cNvCxnSpPr>
            <a:cxnSpLocks/>
          </p:cNvCxnSpPr>
          <p:nvPr/>
        </p:nvCxnSpPr>
        <p:spPr>
          <a:xfrm flipV="1">
            <a:off x="11660369" y="5221995"/>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図 26">
            <a:extLst>
              <a:ext uri="{FF2B5EF4-FFF2-40B4-BE49-F238E27FC236}">
                <a16:creationId xmlns:a16="http://schemas.microsoft.com/office/drawing/2014/main" id="{5EB35E02-83A0-5B21-01C0-9D4EF7E69259}"/>
              </a:ext>
            </a:extLst>
          </p:cNvPr>
          <p:cNvPicPr>
            <a:picLocks noChangeAspect="1"/>
          </p:cNvPicPr>
          <p:nvPr/>
        </p:nvPicPr>
        <p:blipFill>
          <a:blip r:embed="rId8">
            <a:alphaModFix amt="70000"/>
          </a:blip>
          <a:stretch>
            <a:fillRect/>
          </a:stretch>
        </p:blipFill>
        <p:spPr>
          <a:xfrm>
            <a:off x="116051" y="1117211"/>
            <a:ext cx="11818767" cy="5269050"/>
          </a:xfrm>
          <a:prstGeom prst="rect">
            <a:avLst/>
          </a:prstGeom>
        </p:spPr>
      </p:pic>
      <p:sp>
        <p:nvSpPr>
          <p:cNvPr id="72" name="正方形/長方形 71">
            <a:extLst>
              <a:ext uri="{FF2B5EF4-FFF2-40B4-BE49-F238E27FC236}">
                <a16:creationId xmlns:a16="http://schemas.microsoft.com/office/drawing/2014/main" id="{2D0DBC87-13D4-B828-FF9E-5A1DD91733A7}"/>
              </a:ext>
            </a:extLst>
          </p:cNvPr>
          <p:cNvSpPr/>
          <p:nvPr/>
        </p:nvSpPr>
        <p:spPr>
          <a:xfrm>
            <a:off x="8506330" y="3027529"/>
            <a:ext cx="1824690" cy="969422"/>
          </a:xfrm>
          <a:prstGeom prst="rect">
            <a:avLst/>
          </a:prstGeom>
          <a:solidFill>
            <a:schemeClr val="bg2">
              <a:lumMod val="20000"/>
              <a:lumOff val="80000"/>
            </a:scheme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3.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grpSp>
        <p:nvGrpSpPr>
          <p:cNvPr id="26" name="グループ化 25">
            <a:extLst>
              <a:ext uri="{FF2B5EF4-FFF2-40B4-BE49-F238E27FC236}">
                <a16:creationId xmlns:a16="http://schemas.microsoft.com/office/drawing/2014/main" id="{5DC44CEA-B18F-BF31-097B-794BF50B91FC}"/>
              </a:ext>
            </a:extLst>
          </p:cNvPr>
          <p:cNvGrpSpPr/>
          <p:nvPr/>
        </p:nvGrpSpPr>
        <p:grpSpPr>
          <a:xfrm>
            <a:off x="3767371" y="4437945"/>
            <a:ext cx="3915297" cy="1200329"/>
            <a:chOff x="549932" y="4432284"/>
            <a:chExt cx="7427463" cy="1200329"/>
          </a:xfrm>
        </p:grpSpPr>
        <p:sp>
          <p:nvSpPr>
            <p:cNvPr id="207" name="正方形/長方形 206">
              <a:extLst>
                <a:ext uri="{FF2B5EF4-FFF2-40B4-BE49-F238E27FC236}">
                  <a16:creationId xmlns:a16="http://schemas.microsoft.com/office/drawing/2014/main" id="{B5DE8E1D-7B09-E631-348E-303966068651}"/>
                </a:ext>
              </a:extLst>
            </p:cNvPr>
            <p:cNvSpPr/>
            <p:nvPr/>
          </p:nvSpPr>
          <p:spPr>
            <a:xfrm>
              <a:off x="549936" y="4460258"/>
              <a:ext cx="7280295" cy="1128586"/>
            </a:xfrm>
            <a:prstGeom prst="rect">
              <a:avLst/>
            </a:prstGeom>
            <a:solidFill>
              <a:schemeClr val="bg2">
                <a:lumMod val="20000"/>
                <a:lumOff val="80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206" name="テキスト ボックス 205">
              <a:extLst>
                <a:ext uri="{FF2B5EF4-FFF2-40B4-BE49-F238E27FC236}">
                  <a16:creationId xmlns:a16="http://schemas.microsoft.com/office/drawing/2014/main" id="{663717D7-13E0-8D8C-D3F6-13C508AD73A3}"/>
                </a:ext>
              </a:extLst>
            </p:cNvPr>
            <p:cNvSpPr txBox="1"/>
            <p:nvPr/>
          </p:nvSpPr>
          <p:spPr>
            <a:xfrm>
              <a:off x="549932" y="4432284"/>
              <a:ext cx="7427463" cy="1200329"/>
            </a:xfrm>
            <a:prstGeom prst="rect">
              <a:avLst/>
            </a:prstGeom>
            <a:noFill/>
          </p:spPr>
          <p:txBody>
            <a:bodyPr wrap="square" rtlCol="0">
              <a:spAutoFit/>
            </a:bodyPr>
            <a:lstStyle/>
            <a:p>
              <a:r>
                <a:rPr kumimoji="1" lang="ja-JP" altLang="en-US" sz="2400" b="1" dirty="0">
                  <a:solidFill>
                    <a:schemeClr val="bg2">
                      <a:lumMod val="75000"/>
                    </a:schemeClr>
                  </a:solidFill>
                  <a:latin typeface="Meiryo UI" panose="020B0604030504040204" pitchFamily="50" charset="-128"/>
                  <a:ea typeface="Meiryo UI" panose="020B0604030504040204" pitchFamily="50" charset="-128"/>
                </a:rPr>
                <a:t>ステップ③</a:t>
              </a:r>
              <a:endParaRPr kumimoji="1" lang="en-US" altLang="ja-JP" sz="2400" b="1" dirty="0">
                <a:solidFill>
                  <a:schemeClr val="bg2">
                    <a:lumMod val="75000"/>
                  </a:schemeClr>
                </a:solidFill>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エキスパート行動に近づくように報酬関数のパラメータを更新</a:t>
              </a:r>
              <a:endParaRPr kumimoji="1" lang="en-US" altLang="ja-JP" sz="2400" dirty="0">
                <a:latin typeface="Meiryo UI" panose="020B0604030504040204" pitchFamily="50" charset="-128"/>
                <a:ea typeface="Meiryo UI" panose="020B0604030504040204" pitchFamily="50" charset="-128"/>
              </a:endParaRPr>
            </a:p>
          </p:txBody>
        </p:sp>
      </p:grpSp>
      <p:pic>
        <p:nvPicPr>
          <p:cNvPr id="18" name="図 17" descr="グラフ&#10;&#10;自動的に生成された説明">
            <a:extLst>
              <a:ext uri="{FF2B5EF4-FFF2-40B4-BE49-F238E27FC236}">
                <a16:creationId xmlns:a16="http://schemas.microsoft.com/office/drawing/2014/main" id="{5BC1AD29-F060-2C44-7C1B-135DEEEA301A}"/>
              </a:ext>
            </a:extLst>
          </p:cNvPr>
          <p:cNvPicPr>
            <a:picLocks noChangeAspect="1"/>
          </p:cNvPicPr>
          <p:nvPr/>
        </p:nvPicPr>
        <p:blipFill rotWithShape="1">
          <a:blip r:embed="rId9"/>
          <a:srcRect l="16642" t="12331" r="25595" b="11062"/>
          <a:stretch/>
        </p:blipFill>
        <p:spPr>
          <a:xfrm>
            <a:off x="7814003" y="4591460"/>
            <a:ext cx="1134612" cy="1128587"/>
          </a:xfrm>
          <a:prstGeom prst="rect">
            <a:avLst/>
          </a:prstGeom>
        </p:spPr>
      </p:pic>
      <p:sp>
        <p:nvSpPr>
          <p:cNvPr id="19" name="テキスト ボックス 18">
            <a:extLst>
              <a:ext uri="{FF2B5EF4-FFF2-40B4-BE49-F238E27FC236}">
                <a16:creationId xmlns:a16="http://schemas.microsoft.com/office/drawing/2014/main" id="{9919D982-C09B-AAC7-6684-662F9849665D}"/>
              </a:ext>
            </a:extLst>
          </p:cNvPr>
          <p:cNvSpPr txBox="1"/>
          <p:nvPr/>
        </p:nvSpPr>
        <p:spPr>
          <a:xfrm>
            <a:off x="7780722" y="4272529"/>
            <a:ext cx="1592329" cy="307777"/>
          </a:xfrm>
          <a:prstGeom prst="rect">
            <a:avLst/>
          </a:prstGeom>
          <a:noFill/>
        </p:spPr>
        <p:txBody>
          <a:bodyPr wrap="square" lIns="0" tIns="0" rIns="0" bIns="0" rtlCol="0">
            <a:spAutoFit/>
          </a:bodyPr>
          <a:lstStyle/>
          <a:p>
            <a:r>
              <a:rPr lang="ja-JP" altLang="en-US" sz="2000" b="1" dirty="0">
                <a:latin typeface="Meiryo UI" panose="020B0604030504040204" pitchFamily="50" charset="-128"/>
                <a:ea typeface="Meiryo UI" panose="020B0604030504040204" pitchFamily="50" charset="-128"/>
              </a:rPr>
              <a:t>エキスパート</a:t>
            </a:r>
            <a:endParaRPr kumimoji="1" lang="ja-JP" altLang="en-US" sz="2000" b="1" dirty="0">
              <a:latin typeface="Meiryo UI" panose="020B0604030504040204" pitchFamily="50" charset="-128"/>
              <a:ea typeface="Meiryo UI" panose="020B0604030504040204" pitchFamily="50" charset="-128"/>
            </a:endParaRPr>
          </a:p>
        </p:txBody>
      </p:sp>
      <p:grpSp>
        <p:nvGrpSpPr>
          <p:cNvPr id="25" name="グループ化 24">
            <a:extLst>
              <a:ext uri="{FF2B5EF4-FFF2-40B4-BE49-F238E27FC236}">
                <a16:creationId xmlns:a16="http://schemas.microsoft.com/office/drawing/2014/main" id="{EB38447E-2F99-D51D-424D-0CA06ECF4ACD}"/>
              </a:ext>
            </a:extLst>
          </p:cNvPr>
          <p:cNvGrpSpPr/>
          <p:nvPr/>
        </p:nvGrpSpPr>
        <p:grpSpPr>
          <a:xfrm>
            <a:off x="9937331" y="4266371"/>
            <a:ext cx="1592329" cy="1453676"/>
            <a:chOff x="9863997" y="4275773"/>
            <a:chExt cx="1592329" cy="1453676"/>
          </a:xfrm>
        </p:grpSpPr>
        <p:sp>
          <p:nvSpPr>
            <p:cNvPr id="20" name="テキスト ボックス 19">
              <a:extLst>
                <a:ext uri="{FF2B5EF4-FFF2-40B4-BE49-F238E27FC236}">
                  <a16:creationId xmlns:a16="http://schemas.microsoft.com/office/drawing/2014/main" id="{48C0492E-89DA-A858-22F5-28861AFE0878}"/>
                </a:ext>
              </a:extLst>
            </p:cNvPr>
            <p:cNvSpPr txBox="1"/>
            <p:nvPr/>
          </p:nvSpPr>
          <p:spPr>
            <a:xfrm>
              <a:off x="9863997" y="4275773"/>
              <a:ext cx="1592329" cy="307777"/>
            </a:xfrm>
            <a:prstGeom prst="rect">
              <a:avLst/>
            </a:prstGeom>
            <a:noFill/>
          </p:spPr>
          <p:txBody>
            <a:bodyPr wrap="square" lIns="0" tIns="0" rIns="0" bIns="0" rtlCol="0">
              <a:spAutoFit/>
            </a:bodyPr>
            <a:lstStyle/>
            <a:p>
              <a:r>
                <a:rPr lang="ja-JP" altLang="en-US" sz="2000" b="1" dirty="0">
                  <a:latin typeface="Meiryo UI" panose="020B0604030504040204" pitchFamily="50" charset="-128"/>
                  <a:ea typeface="Meiryo UI" panose="020B0604030504040204" pitchFamily="50" charset="-128"/>
                </a:rPr>
                <a:t>エージェント</a:t>
              </a:r>
              <a:endParaRPr kumimoji="1" lang="ja-JP" altLang="en-US" sz="2000" b="1" dirty="0">
                <a:latin typeface="Meiryo UI" panose="020B0604030504040204" pitchFamily="50" charset="-128"/>
                <a:ea typeface="Meiryo UI" panose="020B0604030504040204" pitchFamily="50" charset="-128"/>
              </a:endParaRPr>
            </a:p>
          </p:txBody>
        </p:sp>
        <p:pic>
          <p:nvPicPr>
            <p:cNvPr id="21" name="図 20" descr="グラフ&#10;&#10;自動的に生成された説明">
              <a:extLst>
                <a:ext uri="{FF2B5EF4-FFF2-40B4-BE49-F238E27FC236}">
                  <a16:creationId xmlns:a16="http://schemas.microsoft.com/office/drawing/2014/main" id="{15F2EE0B-3C84-DA62-ACFA-0FEE88E71ECE}"/>
                </a:ext>
              </a:extLst>
            </p:cNvPr>
            <p:cNvPicPr>
              <a:picLocks noChangeAspect="1"/>
            </p:cNvPicPr>
            <p:nvPr/>
          </p:nvPicPr>
          <p:blipFill rotWithShape="1">
            <a:blip r:embed="rId10"/>
            <a:srcRect l="17085" t="12154" r="25595" b="11459"/>
            <a:stretch/>
          </p:blipFill>
          <p:spPr>
            <a:xfrm>
              <a:off x="9874554" y="4595394"/>
              <a:ext cx="1134612" cy="1134055"/>
            </a:xfrm>
            <a:prstGeom prst="rect">
              <a:avLst/>
            </a:prstGeom>
          </p:spPr>
        </p:pic>
      </p:grpSp>
      <p:grpSp>
        <p:nvGrpSpPr>
          <p:cNvPr id="24" name="グループ化 23">
            <a:extLst>
              <a:ext uri="{FF2B5EF4-FFF2-40B4-BE49-F238E27FC236}">
                <a16:creationId xmlns:a16="http://schemas.microsoft.com/office/drawing/2014/main" id="{C26C0F2C-3F9F-4795-BDF7-19C43D7D220E}"/>
              </a:ext>
            </a:extLst>
          </p:cNvPr>
          <p:cNvGrpSpPr/>
          <p:nvPr/>
        </p:nvGrpSpPr>
        <p:grpSpPr>
          <a:xfrm>
            <a:off x="9034105" y="4749304"/>
            <a:ext cx="1052643" cy="472691"/>
            <a:chOff x="8987359" y="4658615"/>
            <a:chExt cx="1052643" cy="506441"/>
          </a:xfrm>
        </p:grpSpPr>
        <p:cxnSp>
          <p:nvCxnSpPr>
            <p:cNvPr id="22" name="直線矢印コネクタ 21">
              <a:extLst>
                <a:ext uri="{FF2B5EF4-FFF2-40B4-BE49-F238E27FC236}">
                  <a16:creationId xmlns:a16="http://schemas.microsoft.com/office/drawing/2014/main" id="{9E85628E-E0AB-0821-95F8-CD2B2A52364E}"/>
                </a:ext>
              </a:extLst>
            </p:cNvPr>
            <p:cNvCxnSpPr>
              <a:cxnSpLocks/>
            </p:cNvCxnSpPr>
            <p:nvPr/>
          </p:nvCxnSpPr>
          <p:spPr>
            <a:xfrm flipV="1">
              <a:off x="8987359" y="5159785"/>
              <a:ext cx="848451" cy="5271"/>
            </a:xfrm>
            <a:prstGeom prst="straightConnector1">
              <a:avLst/>
            </a:prstGeom>
            <a:ln w="1016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F3150B-8C65-CB16-86A1-F41C2D866E54}"/>
                </a:ext>
              </a:extLst>
            </p:cNvPr>
            <p:cNvSpPr txBox="1"/>
            <p:nvPr/>
          </p:nvSpPr>
          <p:spPr>
            <a:xfrm>
              <a:off x="9079597" y="4658615"/>
              <a:ext cx="960405" cy="369332"/>
            </a:xfrm>
            <a:prstGeom prst="rect">
              <a:avLst/>
            </a:prstGeom>
            <a:noFill/>
          </p:spPr>
          <p:txBody>
            <a:bodyPr wrap="square" lIns="0" tIns="0" rIns="0" bIns="0" rtlCol="0">
              <a:spAutoFit/>
            </a:bodyPr>
            <a:lstStyle/>
            <a:p>
              <a:r>
                <a:rPr lang="ja-JP" altLang="en-US" sz="2400" b="1" dirty="0">
                  <a:latin typeface="Meiryo UI" panose="020B0604030504040204" pitchFamily="50" charset="-128"/>
                  <a:ea typeface="Meiryo UI" panose="020B0604030504040204" pitchFamily="50" charset="-128"/>
                </a:rPr>
                <a:t>比較</a:t>
              </a:r>
              <a:endParaRPr kumimoji="1" lang="ja-JP" altLang="en-US" sz="2400" b="1" dirty="0">
                <a:latin typeface="Meiryo UI" panose="020B0604030504040204" pitchFamily="50" charset="-128"/>
                <a:ea typeface="Meiryo UI" panose="020B0604030504040204" pitchFamily="50" charset="-128"/>
              </a:endParaRPr>
            </a:p>
          </p:txBody>
        </p:sp>
      </p:grpSp>
      <p:sp>
        <p:nvSpPr>
          <p:cNvPr id="5" name="タイトル 4">
            <a:extLst>
              <a:ext uri="{FF2B5EF4-FFF2-40B4-BE49-F238E27FC236}">
                <a16:creationId xmlns:a16="http://schemas.microsoft.com/office/drawing/2014/main" id="{B6CEB155-514E-22E8-586D-FD00B144CCA6}"/>
              </a:ext>
            </a:extLst>
          </p:cNvPr>
          <p:cNvSpPr>
            <a:spLocks noGrp="1"/>
          </p:cNvSpPr>
          <p:nvPr>
            <p:ph type="title"/>
          </p:nvPr>
        </p:nvSpPr>
        <p:spPr/>
        <p:txBody>
          <a:bodyPr>
            <a:normAutofit fontScale="90000"/>
          </a:bodyPr>
          <a:lstStyle/>
          <a:p>
            <a:r>
              <a:rPr lang="ja-JP" altLang="en-US" dirty="0"/>
              <a:t>逆強化学習（従来）</a:t>
            </a:r>
          </a:p>
        </p:txBody>
      </p:sp>
    </p:spTree>
    <p:extLst>
      <p:ext uri="{BB962C8B-B14F-4D97-AF65-F5344CB8AC3E}">
        <p14:creationId xmlns:p14="http://schemas.microsoft.com/office/powerpoint/2010/main" val="339011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8</a:t>
            </a:fld>
            <a:endParaRPr kumimoji="1" lang="ja-JP" altLang="en-US" dirty="0"/>
          </a:p>
        </p:txBody>
      </p:sp>
      <p:sp>
        <p:nvSpPr>
          <p:cNvPr id="33" name="テキスト ボックス 32">
            <a:extLst>
              <a:ext uri="{FF2B5EF4-FFF2-40B4-BE49-F238E27FC236}">
                <a16:creationId xmlns:a16="http://schemas.microsoft.com/office/drawing/2014/main" id="{432E482E-0C42-EA80-CFBD-EE969EC3E32D}"/>
              </a:ext>
            </a:extLst>
          </p:cNvPr>
          <p:cNvSpPr txBox="1"/>
          <p:nvPr/>
        </p:nvSpPr>
        <p:spPr>
          <a:xfrm>
            <a:off x="302006" y="1148637"/>
            <a:ext cx="10963203" cy="523220"/>
          </a:xfrm>
          <a:prstGeom prst="rect">
            <a:avLst/>
          </a:prstGeom>
          <a:noFill/>
        </p:spPr>
        <p:txBody>
          <a:bodyPr wrap="square" rtlCol="0">
            <a:spAutoFit/>
          </a:bodyPr>
          <a:lstStyle/>
          <a:p>
            <a:r>
              <a:rPr kumimoji="1" lang="en-US" altLang="ja-JP" sz="2800" b="1" dirty="0">
                <a:latin typeface="Meiryo UI" panose="020B0604030504040204" pitchFamily="50" charset="-128"/>
                <a:ea typeface="Meiryo UI" panose="020B0604030504040204" pitchFamily="50" charset="-128"/>
              </a:rPr>
              <a:t>MaxEntIRL</a:t>
            </a:r>
            <a:r>
              <a:rPr kumimoji="1" lang="ja-JP" altLang="en-US" sz="2800" b="1" dirty="0">
                <a:latin typeface="Meiryo UI" panose="020B0604030504040204" pitchFamily="50" charset="-128"/>
                <a:ea typeface="Meiryo UI" panose="020B0604030504040204" pitchFamily="50" charset="-128"/>
              </a:rPr>
              <a:t>の全体像</a:t>
            </a:r>
            <a:endParaRPr kumimoji="1" lang="en-US" altLang="ja-JP" sz="2800" b="1" dirty="0">
              <a:latin typeface="Meiryo UI" panose="020B0604030504040204" pitchFamily="50" charset="-128"/>
              <a:ea typeface="Meiryo UI" panose="020B0604030504040204" pitchFamily="50" charset="-128"/>
            </a:endParaRPr>
          </a:p>
        </p:txBody>
      </p:sp>
      <p:sp>
        <p:nvSpPr>
          <p:cNvPr id="12" name="タイトル 11">
            <a:extLst>
              <a:ext uri="{FF2B5EF4-FFF2-40B4-BE49-F238E27FC236}">
                <a16:creationId xmlns:a16="http://schemas.microsoft.com/office/drawing/2014/main" id="{989EBA90-0B7B-3B52-05FF-4FFA3F14F8D0}"/>
              </a:ext>
            </a:extLst>
          </p:cNvPr>
          <p:cNvSpPr>
            <a:spLocks noGrp="1"/>
          </p:cNvSpPr>
          <p:nvPr>
            <p:ph type="title"/>
          </p:nvPr>
        </p:nvSpPr>
        <p:spPr/>
        <p:txBody>
          <a:bodyPr>
            <a:noAutofit/>
          </a:bodyPr>
          <a:lstStyle/>
          <a:p>
            <a:r>
              <a:rPr lang="ja-JP" altLang="en-US" sz="4000" dirty="0"/>
              <a:t>逆強化学習（従来）</a:t>
            </a:r>
            <a:endParaRPr lang="ja-JP" altLang="en-US" sz="1800" dirty="0"/>
          </a:p>
        </p:txBody>
      </p:sp>
      <p:sp>
        <p:nvSpPr>
          <p:cNvPr id="47" name="正方形/長方形 46">
            <a:extLst>
              <a:ext uri="{FF2B5EF4-FFF2-40B4-BE49-F238E27FC236}">
                <a16:creationId xmlns:a16="http://schemas.microsoft.com/office/drawing/2014/main" id="{8CD0D2E0-6496-B270-E794-DC86AE7BF917}"/>
              </a:ext>
            </a:extLst>
          </p:cNvPr>
          <p:cNvSpPr/>
          <p:nvPr/>
        </p:nvSpPr>
        <p:spPr>
          <a:xfrm>
            <a:off x="302006" y="2932311"/>
            <a:ext cx="11630025" cy="1942863"/>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48" name="正方形/長方形 47">
            <a:extLst>
              <a:ext uri="{FF2B5EF4-FFF2-40B4-BE49-F238E27FC236}">
                <a16:creationId xmlns:a16="http://schemas.microsoft.com/office/drawing/2014/main" id="{302DAC5E-7CEA-D059-89B9-2B5373F6C0A8}"/>
              </a:ext>
            </a:extLst>
          </p:cNvPr>
          <p:cNvSpPr/>
          <p:nvPr/>
        </p:nvSpPr>
        <p:spPr>
          <a:xfrm>
            <a:off x="328204" y="2954685"/>
            <a:ext cx="11577628" cy="192048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DAAC1FD0-8A02-916E-3613-ADB4E49B3790}"/>
              </a:ext>
            </a:extLst>
          </p:cNvPr>
          <p:cNvSpPr/>
          <p:nvPr/>
        </p:nvSpPr>
        <p:spPr>
          <a:xfrm>
            <a:off x="1395610" y="3936207"/>
            <a:ext cx="2538488" cy="73488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cxnSp>
        <p:nvCxnSpPr>
          <p:cNvPr id="50" name="直線矢印コネクタ 49">
            <a:extLst>
              <a:ext uri="{FF2B5EF4-FFF2-40B4-BE49-F238E27FC236}">
                <a16:creationId xmlns:a16="http://schemas.microsoft.com/office/drawing/2014/main" id="{CEA3EBD7-666D-F66F-FF85-3E35F98EA16C}"/>
              </a:ext>
            </a:extLst>
          </p:cNvPr>
          <p:cNvCxnSpPr>
            <a:cxnSpLocks/>
            <a:stCxn id="52" idx="3"/>
            <a:endCxn id="49" idx="1"/>
          </p:cNvCxnSpPr>
          <p:nvPr/>
        </p:nvCxnSpPr>
        <p:spPr>
          <a:xfrm>
            <a:off x="744609" y="4303648"/>
            <a:ext cx="65100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1EA2320C-91CA-6EF2-39E8-FA14DE0DE54E}"/>
              </a:ext>
            </a:extLst>
          </p:cNvPr>
          <p:cNvSpPr/>
          <p:nvPr/>
        </p:nvSpPr>
        <p:spPr>
          <a:xfrm>
            <a:off x="5091425" y="2915663"/>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D493425E-7233-071E-A9A1-ED71BBD759A9}"/>
                  </a:ext>
                </a:extLst>
              </p:cNvPr>
              <p:cNvSpPr txBox="1"/>
              <p:nvPr/>
            </p:nvSpPr>
            <p:spPr>
              <a:xfrm>
                <a:off x="335642" y="3997285"/>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52" name="テキスト ボックス 51">
                <a:extLst>
                  <a:ext uri="{FF2B5EF4-FFF2-40B4-BE49-F238E27FC236}">
                    <a16:creationId xmlns:a16="http://schemas.microsoft.com/office/drawing/2014/main" id="{D493425E-7233-071E-A9A1-ED71BBD759A9}"/>
                  </a:ext>
                </a:extLst>
              </p:cNvPr>
              <p:cNvSpPr txBox="1">
                <a:spLocks noRot="1" noChangeAspect="1" noMove="1" noResize="1" noEditPoints="1" noAdjustHandles="1" noChangeArrowheads="1" noChangeShapeType="1" noTextEdit="1"/>
              </p:cNvSpPr>
              <p:nvPr/>
            </p:nvSpPr>
            <p:spPr>
              <a:xfrm>
                <a:off x="335642" y="3997285"/>
                <a:ext cx="408967" cy="612726"/>
              </a:xfrm>
              <a:prstGeom prst="rect">
                <a:avLst/>
              </a:prstGeom>
              <a:blipFill>
                <a:blip r:embed="rId3"/>
                <a:stretch>
                  <a:fillRect l="-11940" r="-1493"/>
                </a:stretch>
              </a:blipFill>
            </p:spPr>
            <p:txBody>
              <a:bodyPr/>
              <a:lstStyle/>
              <a:p>
                <a:r>
                  <a:rPr lang="ja-JP" altLang="en-US">
                    <a:noFill/>
                  </a:rPr>
                  <a:t> </a:t>
                </a:r>
              </a:p>
            </p:txBody>
          </p:sp>
        </mc:Fallback>
      </mc:AlternateContent>
      <p:sp>
        <p:nvSpPr>
          <p:cNvPr id="55" name="正方形/長方形 54">
            <a:extLst>
              <a:ext uri="{FF2B5EF4-FFF2-40B4-BE49-F238E27FC236}">
                <a16:creationId xmlns:a16="http://schemas.microsoft.com/office/drawing/2014/main" id="{E5345A43-33C5-173E-1472-E3B7F69A55DB}"/>
              </a:ext>
            </a:extLst>
          </p:cNvPr>
          <p:cNvSpPr/>
          <p:nvPr/>
        </p:nvSpPr>
        <p:spPr>
          <a:xfrm>
            <a:off x="8955950" y="3933034"/>
            <a:ext cx="1985554" cy="73487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6.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57" name="直線矢印コネクタ 56">
            <a:extLst>
              <a:ext uri="{FF2B5EF4-FFF2-40B4-BE49-F238E27FC236}">
                <a16:creationId xmlns:a16="http://schemas.microsoft.com/office/drawing/2014/main" id="{475828D9-6866-84B4-8E09-29E1C9D1D76A}"/>
              </a:ext>
            </a:extLst>
          </p:cNvPr>
          <p:cNvCxnSpPr>
            <a:cxnSpLocks/>
            <a:stCxn id="55" idx="3"/>
            <a:endCxn id="58" idx="1"/>
          </p:cNvCxnSpPr>
          <p:nvPr/>
        </p:nvCxnSpPr>
        <p:spPr>
          <a:xfrm>
            <a:off x="10941504" y="4300474"/>
            <a:ext cx="41839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9EC2ED9C-494F-60F7-E005-F7BD3CDF14F6}"/>
                  </a:ext>
                </a:extLst>
              </p:cNvPr>
              <p:cNvSpPr txBox="1"/>
              <p:nvPr/>
            </p:nvSpPr>
            <p:spPr>
              <a:xfrm>
                <a:off x="11359895" y="3994111"/>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9EC2ED9C-494F-60F7-E005-F7BD3CDF14F6}"/>
                  </a:ext>
                </a:extLst>
              </p:cNvPr>
              <p:cNvSpPr txBox="1">
                <a:spLocks noRot="1" noChangeAspect="1" noMove="1" noResize="1" noEditPoints="1" noAdjustHandles="1" noChangeArrowheads="1" noChangeShapeType="1" noTextEdit="1"/>
              </p:cNvSpPr>
              <p:nvPr/>
            </p:nvSpPr>
            <p:spPr>
              <a:xfrm>
                <a:off x="11359895" y="3994111"/>
                <a:ext cx="427243" cy="612726"/>
              </a:xfrm>
              <a:prstGeom prst="rect">
                <a:avLst/>
              </a:prstGeom>
              <a:blipFill>
                <a:blip r:embed="rId4"/>
                <a:stretch>
                  <a:fillRect l="-9859"/>
                </a:stretch>
              </a:blipFill>
            </p:spPr>
            <p:txBody>
              <a:bodyPr/>
              <a:lstStyle/>
              <a:p>
                <a:r>
                  <a:rPr lang="ja-JP" altLang="en-US">
                    <a:noFill/>
                  </a:rPr>
                  <a:t> </a:t>
                </a:r>
              </a:p>
            </p:txBody>
          </p:sp>
        </mc:Fallback>
      </mc:AlternateContent>
      <p:cxnSp>
        <p:nvCxnSpPr>
          <p:cNvPr id="59" name="直線矢印コネクタ 58">
            <a:extLst>
              <a:ext uri="{FF2B5EF4-FFF2-40B4-BE49-F238E27FC236}">
                <a16:creationId xmlns:a16="http://schemas.microsoft.com/office/drawing/2014/main" id="{DEC85873-9E9C-59F3-887E-8ADE96EAF5B0}"/>
              </a:ext>
            </a:extLst>
          </p:cNvPr>
          <p:cNvCxnSpPr>
            <a:cxnSpLocks/>
            <a:stCxn id="58" idx="0"/>
          </p:cNvCxnSpPr>
          <p:nvPr/>
        </p:nvCxnSpPr>
        <p:spPr>
          <a:xfrm flipV="1">
            <a:off x="11573517" y="3584767"/>
            <a:ext cx="0" cy="409344"/>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778280DD-19E8-51A8-9D93-148784224D75}"/>
              </a:ext>
            </a:extLst>
          </p:cNvPr>
          <p:cNvCxnSpPr>
            <a:cxnSpLocks/>
          </p:cNvCxnSpPr>
          <p:nvPr/>
        </p:nvCxnSpPr>
        <p:spPr>
          <a:xfrm flipH="1">
            <a:off x="494106" y="3584767"/>
            <a:ext cx="11131550" cy="0"/>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720AC2F3-BFD3-3D0A-F203-084C8FE44CF3}"/>
              </a:ext>
            </a:extLst>
          </p:cNvPr>
          <p:cNvCxnSpPr>
            <a:cxnSpLocks/>
            <a:endCxn id="52" idx="0"/>
          </p:cNvCxnSpPr>
          <p:nvPr/>
        </p:nvCxnSpPr>
        <p:spPr>
          <a:xfrm>
            <a:off x="540126" y="3604440"/>
            <a:ext cx="0" cy="39284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37F9EC78-0242-0E12-9B55-8C2D8F44C7F0}"/>
              </a:ext>
            </a:extLst>
          </p:cNvPr>
          <p:cNvSpPr/>
          <p:nvPr/>
        </p:nvSpPr>
        <p:spPr>
          <a:xfrm>
            <a:off x="4521951" y="3936208"/>
            <a:ext cx="2551510" cy="734881"/>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grpSp>
        <p:nvGrpSpPr>
          <p:cNvPr id="76" name="グループ化 75">
            <a:extLst>
              <a:ext uri="{FF2B5EF4-FFF2-40B4-BE49-F238E27FC236}">
                <a16:creationId xmlns:a16="http://schemas.microsoft.com/office/drawing/2014/main" id="{3EFFF770-1185-C0E7-1488-C7E0720A72AF}"/>
              </a:ext>
            </a:extLst>
          </p:cNvPr>
          <p:cNvGrpSpPr/>
          <p:nvPr/>
        </p:nvGrpSpPr>
        <p:grpSpPr>
          <a:xfrm rot="16200000">
            <a:off x="5859334" y="-3302771"/>
            <a:ext cx="676408" cy="11791064"/>
            <a:chOff x="1910550" y="836396"/>
            <a:chExt cx="603899" cy="5406280"/>
          </a:xfrm>
        </p:grpSpPr>
        <p:sp>
          <p:nvSpPr>
            <p:cNvPr id="77" name="正方形/長方形 76">
              <a:extLst>
                <a:ext uri="{FF2B5EF4-FFF2-40B4-BE49-F238E27FC236}">
                  <a16:creationId xmlns:a16="http://schemas.microsoft.com/office/drawing/2014/main" id="{433DFAAD-3E67-719F-999E-790D5635897E}"/>
                </a:ext>
              </a:extLst>
            </p:cNvPr>
            <p:cNvSpPr/>
            <p:nvPr/>
          </p:nvSpPr>
          <p:spPr>
            <a:xfrm>
              <a:off x="2050523" y="836396"/>
              <a:ext cx="391066" cy="5332442"/>
            </a:xfrm>
            <a:prstGeom prst="rect">
              <a:avLst/>
            </a:pr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78" name="テキスト ボックス 77">
              <a:extLst>
                <a:ext uri="{FF2B5EF4-FFF2-40B4-BE49-F238E27FC236}">
                  <a16:creationId xmlns:a16="http://schemas.microsoft.com/office/drawing/2014/main" id="{A7F1B90B-6314-6965-1FB6-D3F886CA7176}"/>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grpSp>
        <p:nvGrpSpPr>
          <p:cNvPr id="79" name="グループ化 78">
            <a:extLst>
              <a:ext uri="{FF2B5EF4-FFF2-40B4-BE49-F238E27FC236}">
                <a16:creationId xmlns:a16="http://schemas.microsoft.com/office/drawing/2014/main" id="{78DC6759-51AB-7840-0D20-1BC49D395591}"/>
              </a:ext>
            </a:extLst>
          </p:cNvPr>
          <p:cNvGrpSpPr/>
          <p:nvPr/>
        </p:nvGrpSpPr>
        <p:grpSpPr>
          <a:xfrm>
            <a:off x="1637739" y="2792384"/>
            <a:ext cx="2296359" cy="1129954"/>
            <a:chOff x="2418915" y="1897575"/>
            <a:chExt cx="2296359" cy="1129954"/>
          </a:xfrm>
        </p:grpSpPr>
        <p:cxnSp>
          <p:nvCxnSpPr>
            <p:cNvPr id="80" name="直線矢印コネクタ 79">
              <a:extLst>
                <a:ext uri="{FF2B5EF4-FFF2-40B4-BE49-F238E27FC236}">
                  <a16:creationId xmlns:a16="http://schemas.microsoft.com/office/drawing/2014/main" id="{36306295-B7E2-D91E-DD55-C04274577E55}"/>
                </a:ext>
              </a:extLst>
            </p:cNvPr>
            <p:cNvCxnSpPr>
              <a:cxnSpLocks/>
            </p:cNvCxnSpPr>
            <p:nvPr/>
          </p:nvCxnSpPr>
          <p:spPr>
            <a:xfrm flipV="1">
              <a:off x="4034159" y="1897575"/>
              <a:ext cx="0" cy="1129954"/>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E67F276D-5A38-31D1-1DA2-02B9F1829B1D}"/>
                </a:ext>
              </a:extLst>
            </p:cNvPr>
            <p:cNvCxnSpPr>
              <a:cxnSpLocks/>
            </p:cNvCxnSpPr>
            <p:nvPr/>
          </p:nvCxnSpPr>
          <p:spPr>
            <a:xfrm flipV="1">
              <a:off x="3199034" y="1897575"/>
              <a:ext cx="0" cy="1129954"/>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3A918ED-078A-3A7D-BB24-6AE3F13BAED5}"/>
                    </a:ext>
                  </a:extLst>
                </p:cNvPr>
                <p:cNvSpPr txBox="1"/>
                <p:nvPr/>
              </p:nvSpPr>
              <p:spPr>
                <a:xfrm>
                  <a:off x="2418915" y="2194281"/>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𝒔</m:t>
                            </m:r>
                          </m:e>
                          <m:sup>
                            <m:r>
                              <a:rPr kumimoji="1" lang="en-US" altLang="ja-JP" sz="2000" b="1" i="1" smtClean="0">
                                <a:latin typeface="Cambria Math" panose="02040503050406030204" pitchFamily="18" charset="0"/>
                              </a:rPr>
                              <m:t>𝒊</m:t>
                            </m:r>
                          </m:sup>
                        </m:sSup>
                        <m:r>
                          <a:rPr kumimoji="1" lang="en-US" altLang="ja-JP" sz="2000" b="1" i="1" smtClean="0">
                            <a:latin typeface="Cambria Math" panose="02040503050406030204" pitchFamily="18" charset="0"/>
                          </a:rPr>
                          <m:t>, </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𝒓</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3" name="テキスト ボックス 72">
                  <a:extLst>
                    <a:ext uri="{FF2B5EF4-FFF2-40B4-BE49-F238E27FC236}">
                      <a16:creationId xmlns:a16="http://schemas.microsoft.com/office/drawing/2014/main" id="{FADD3F8F-E232-4DBD-A41E-8B0F920BFDFE}"/>
                    </a:ext>
                  </a:extLst>
                </p:cNvPr>
                <p:cNvSpPr txBox="1">
                  <a:spLocks noRot="1" noChangeAspect="1" noMove="1" noResize="1" noEditPoints="1" noAdjustHandles="1" noChangeArrowheads="1" noChangeShapeType="1" noTextEdit="1"/>
                </p:cNvSpPr>
                <p:nvPr/>
              </p:nvSpPr>
              <p:spPr>
                <a:xfrm>
                  <a:off x="2418915" y="2194281"/>
                  <a:ext cx="823677" cy="31777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A15E3A46-7ADC-F115-092A-B552C5722C00}"/>
                    </a:ext>
                  </a:extLst>
                </p:cNvPr>
                <p:cNvSpPr txBox="1"/>
                <p:nvPr/>
              </p:nvSpPr>
              <p:spPr>
                <a:xfrm>
                  <a:off x="3891597" y="21915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𝒂</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4" name="テキスト ボックス 73">
                  <a:extLst>
                    <a:ext uri="{FF2B5EF4-FFF2-40B4-BE49-F238E27FC236}">
                      <a16:creationId xmlns:a16="http://schemas.microsoft.com/office/drawing/2014/main" id="{6E0E1E55-C909-7FA0-975E-D37D83FB23CF}"/>
                    </a:ext>
                  </a:extLst>
                </p:cNvPr>
                <p:cNvSpPr txBox="1">
                  <a:spLocks noRot="1" noChangeAspect="1" noMove="1" noResize="1" noEditPoints="1" noAdjustHandles="1" noChangeArrowheads="1" noChangeShapeType="1" noTextEdit="1"/>
                </p:cNvSpPr>
                <p:nvPr/>
              </p:nvSpPr>
              <p:spPr>
                <a:xfrm>
                  <a:off x="3891597" y="2191517"/>
                  <a:ext cx="823677" cy="317779"/>
                </a:xfrm>
                <a:prstGeom prst="rect">
                  <a:avLst/>
                </a:prstGeom>
                <a:blipFill>
                  <a:blip r:embed="rId6"/>
                  <a:stretch>
                    <a:fillRect t="-1923"/>
                  </a:stretch>
                </a:blipFill>
              </p:spPr>
              <p:txBody>
                <a:bodyPr/>
                <a:lstStyle/>
                <a:p>
                  <a:r>
                    <a:rPr lang="ja-JP" altLang="en-US">
                      <a:noFill/>
                    </a:rPr>
                    <a:t> </a:t>
                  </a:r>
                </a:p>
              </p:txBody>
            </p:sp>
          </mc:Fallback>
        </mc:AlternateContent>
      </p:grpSp>
      <p:sp>
        <p:nvSpPr>
          <p:cNvPr id="84" name="テキスト ボックス 83">
            <a:extLst>
              <a:ext uri="{FF2B5EF4-FFF2-40B4-BE49-F238E27FC236}">
                <a16:creationId xmlns:a16="http://schemas.microsoft.com/office/drawing/2014/main" id="{0826D39C-8E36-4116-89DB-E75F840E5C07}"/>
              </a:ext>
            </a:extLst>
          </p:cNvPr>
          <p:cNvSpPr txBox="1"/>
          <p:nvPr/>
        </p:nvSpPr>
        <p:spPr>
          <a:xfrm>
            <a:off x="817659" y="4999173"/>
            <a:ext cx="3200398"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71A8EEB-A87A-5429-09AF-446CB9C9259E}"/>
              </a:ext>
            </a:extLst>
          </p:cNvPr>
          <p:cNvCxnSpPr>
            <a:cxnSpLocks/>
          </p:cNvCxnSpPr>
          <p:nvPr/>
        </p:nvCxnSpPr>
        <p:spPr>
          <a:xfrm flipV="1">
            <a:off x="626887" y="4725139"/>
            <a:ext cx="0" cy="61101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E2052E71-A568-0891-6636-E58D2E70E7EE}"/>
              </a:ext>
            </a:extLst>
          </p:cNvPr>
          <p:cNvSpPr txBox="1"/>
          <p:nvPr/>
        </p:nvSpPr>
        <p:spPr>
          <a:xfrm>
            <a:off x="9049431" y="5045336"/>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90" name="直線矢印コネクタ 89">
            <a:extLst>
              <a:ext uri="{FF2B5EF4-FFF2-40B4-BE49-F238E27FC236}">
                <a16:creationId xmlns:a16="http://schemas.microsoft.com/office/drawing/2014/main" id="{97BC615D-C47E-6BC5-2571-3A0457CE154A}"/>
              </a:ext>
            </a:extLst>
          </p:cNvPr>
          <p:cNvCxnSpPr>
            <a:cxnSpLocks/>
          </p:cNvCxnSpPr>
          <p:nvPr/>
        </p:nvCxnSpPr>
        <p:spPr>
          <a:xfrm flipV="1">
            <a:off x="11555312" y="4622821"/>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3E04D305-D078-0A3D-5FD5-A80237D72E64}"/>
              </a:ext>
            </a:extLst>
          </p:cNvPr>
          <p:cNvCxnSpPr>
            <a:cxnSpLocks/>
            <a:stCxn id="49" idx="3"/>
            <a:endCxn id="75" idx="1"/>
          </p:cNvCxnSpPr>
          <p:nvPr/>
        </p:nvCxnSpPr>
        <p:spPr>
          <a:xfrm>
            <a:off x="3934098" y="4303648"/>
            <a:ext cx="587853" cy="1"/>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F3725437-2B83-F573-BC18-1E16D7FA968C}"/>
                  </a:ext>
                </a:extLst>
              </p:cNvPr>
              <p:cNvSpPr txBox="1"/>
              <p:nvPr/>
            </p:nvSpPr>
            <p:spPr>
              <a:xfrm>
                <a:off x="5467106" y="4876519"/>
                <a:ext cx="5474398" cy="584775"/>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endParaRPr kumimoji="1" lang="en-US" altLang="ja-JP" sz="1600" b="0" i="1" dirty="0">
                  <a:latin typeface="Cambria Math" panose="02040503050406030204" pitchFamily="18" charset="0"/>
                  <a:ea typeface="Meiryo UI" panose="020B0604030504040204" pitchFamily="50" charset="-128"/>
                </a:endParaRPr>
              </a:p>
              <a:p>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r>
                  <a:rPr kumimoji="1" lang="en-US" altLang="ja-JP" sz="1600" dirty="0"/>
                  <a:t> </a:t>
                </a:r>
                <a14:m>
                  <m:oMath xmlns:m="http://schemas.openxmlformats.org/officeDocument/2006/math">
                    <m:r>
                      <a:rPr kumimoji="1" lang="en-US" altLang="ja-JP" sz="1600" b="0" i="1" smtClean="0">
                        <a:latin typeface="Cambria Math" panose="02040503050406030204" pitchFamily="18" charset="0"/>
                      </a:rPr>
                      <m:t>𝜁</m:t>
                    </m:r>
                    <m:r>
                      <a:rPr kumimoji="1" lang="en-US" altLang="ja-JP" sz="1600" i="1">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行動系列</a:t>
                </a:r>
                <a:endParaRPr kumimoji="1" lang="en-US" altLang="ja-JP" sz="1600" dirty="0">
                  <a:latin typeface="ＭＳ Ｐゴシック 本文"/>
                  <a:ea typeface="Meiryo UI" panose="020B0604030504040204" pitchFamily="50" charset="-128"/>
                </a:endParaRPr>
              </a:p>
            </p:txBody>
          </p:sp>
        </mc:Choice>
        <mc:Fallback xmlns="">
          <p:sp>
            <p:nvSpPr>
              <p:cNvPr id="103" name="テキスト ボックス 102">
                <a:extLst>
                  <a:ext uri="{FF2B5EF4-FFF2-40B4-BE49-F238E27FC236}">
                    <a16:creationId xmlns:a16="http://schemas.microsoft.com/office/drawing/2014/main" id="{F3725437-2B83-F573-BC18-1E16D7FA968C}"/>
                  </a:ext>
                </a:extLst>
              </p:cNvPr>
              <p:cNvSpPr txBox="1">
                <a:spLocks noRot="1" noChangeAspect="1" noMove="1" noResize="1" noEditPoints="1" noAdjustHandles="1" noChangeArrowheads="1" noChangeShapeType="1" noTextEdit="1"/>
              </p:cNvSpPr>
              <p:nvPr/>
            </p:nvSpPr>
            <p:spPr>
              <a:xfrm>
                <a:off x="5467106" y="4876519"/>
                <a:ext cx="5474398" cy="584775"/>
              </a:xfrm>
              <a:prstGeom prst="rect">
                <a:avLst/>
              </a:prstGeom>
              <a:blipFill>
                <a:blip r:embed="rId7"/>
                <a:stretch>
                  <a:fillRect t="-3125" b="-114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960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正方形/長方形 241">
            <a:extLst>
              <a:ext uri="{FF2B5EF4-FFF2-40B4-BE49-F238E27FC236}">
                <a16:creationId xmlns:a16="http://schemas.microsoft.com/office/drawing/2014/main" id="{33687314-13E6-9685-9497-2BC2B19FFF52}"/>
              </a:ext>
            </a:extLst>
          </p:cNvPr>
          <p:cNvSpPr/>
          <p:nvPr/>
        </p:nvSpPr>
        <p:spPr>
          <a:xfrm>
            <a:off x="302006" y="2932311"/>
            <a:ext cx="11630025" cy="3101777"/>
          </a:xfrm>
          <a:prstGeom prst="rect">
            <a:avLst/>
          </a:prstGeom>
          <a:solidFill>
            <a:schemeClr val="bg1"/>
          </a:solidFill>
          <a:ln w="381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solidFill>
                <a:schemeClr val="tx1"/>
              </a:solidFill>
            </a:endParaRPr>
          </a:p>
        </p:txBody>
      </p:sp>
      <p:sp>
        <p:nvSpPr>
          <p:cNvPr id="235" name="正方形/長方形 234">
            <a:extLst>
              <a:ext uri="{FF2B5EF4-FFF2-40B4-BE49-F238E27FC236}">
                <a16:creationId xmlns:a16="http://schemas.microsoft.com/office/drawing/2014/main" id="{4BA06CD1-DDCC-B853-C1BB-FBA8506186FD}"/>
              </a:ext>
            </a:extLst>
          </p:cNvPr>
          <p:cNvSpPr/>
          <p:nvPr/>
        </p:nvSpPr>
        <p:spPr>
          <a:xfrm>
            <a:off x="328204" y="2954685"/>
            <a:ext cx="11577628" cy="1920489"/>
          </a:xfrm>
          <a:prstGeom prst="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正方形/長方形 235">
            <a:extLst>
              <a:ext uri="{FF2B5EF4-FFF2-40B4-BE49-F238E27FC236}">
                <a16:creationId xmlns:a16="http://schemas.microsoft.com/office/drawing/2014/main" id="{11919D4B-AA5B-7A21-2E27-C76CD744AFEB}"/>
              </a:ext>
            </a:extLst>
          </p:cNvPr>
          <p:cNvSpPr/>
          <p:nvPr/>
        </p:nvSpPr>
        <p:spPr>
          <a:xfrm>
            <a:off x="1395610" y="3936207"/>
            <a:ext cx="2538488" cy="734882"/>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1. </a:t>
            </a:r>
            <a:r>
              <a:rPr lang="ja-JP" altLang="en-US" sz="2400" b="1" dirty="0">
                <a:solidFill>
                  <a:schemeClr val="tx1"/>
                </a:solidFill>
                <a:latin typeface="Meiryo UI" panose="020B0604030504040204" pitchFamily="50" charset="-128"/>
                <a:ea typeface="Meiryo UI" panose="020B0604030504040204" pitchFamily="50" charset="-128"/>
              </a:rPr>
              <a:t>強化学習</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a:t>
            </a:r>
            <a:r>
              <a:rPr kumimoji="1" lang="en-US" altLang="ja-JP" sz="2400" b="1" dirty="0">
                <a:solidFill>
                  <a:schemeClr val="tx1"/>
                </a:solidFill>
                <a:latin typeface="Meiryo UI" panose="020B0604030504040204" pitchFamily="50" charset="-128"/>
                <a:ea typeface="Meiryo UI" panose="020B0604030504040204" pitchFamily="50" charset="-128"/>
              </a:rPr>
              <a:t>Inner loop</a:t>
            </a:r>
            <a:r>
              <a:rPr kumimoji="1" lang="ja-JP" altLang="en-US" sz="2400" b="1" dirty="0">
                <a:solidFill>
                  <a:schemeClr val="tx1"/>
                </a:solidFill>
                <a:latin typeface="Meiryo UI" panose="020B0604030504040204" pitchFamily="50" charset="-128"/>
                <a:ea typeface="Meiryo UI" panose="020B0604030504040204" pitchFamily="50" charset="-128"/>
              </a:rPr>
              <a:t>）</a:t>
            </a:r>
          </a:p>
        </p:txBody>
      </p:sp>
      <p:cxnSp>
        <p:nvCxnSpPr>
          <p:cNvPr id="237" name="直線矢印コネクタ 236">
            <a:extLst>
              <a:ext uri="{FF2B5EF4-FFF2-40B4-BE49-F238E27FC236}">
                <a16:creationId xmlns:a16="http://schemas.microsoft.com/office/drawing/2014/main" id="{99302388-FB72-187F-6771-6FD0EB3D9F3C}"/>
              </a:ext>
            </a:extLst>
          </p:cNvPr>
          <p:cNvCxnSpPr>
            <a:cxnSpLocks/>
            <a:stCxn id="54" idx="3"/>
            <a:endCxn id="236" idx="1"/>
          </p:cNvCxnSpPr>
          <p:nvPr/>
        </p:nvCxnSpPr>
        <p:spPr>
          <a:xfrm>
            <a:off x="744609" y="4303648"/>
            <a:ext cx="65100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FD2D7475-31FE-872B-D45F-BB07BC053024}"/>
              </a:ext>
            </a:extLst>
          </p:cNvPr>
          <p:cNvSpPr>
            <a:spLocks noGrp="1"/>
          </p:cNvSpPr>
          <p:nvPr>
            <p:ph type="sldNum" sz="quarter" idx="12"/>
          </p:nvPr>
        </p:nvSpPr>
        <p:spPr>
          <a:xfrm>
            <a:off x="10986116" y="6492875"/>
            <a:ext cx="780011" cy="365125"/>
          </a:xfrm>
        </p:spPr>
        <p:txBody>
          <a:bodyPr/>
          <a:lstStyle/>
          <a:p>
            <a:fld id="{BD36DA32-F4D7-46B8-B5F1-C142E47E0CF5}" type="slidenum">
              <a:rPr kumimoji="1" lang="ja-JP" altLang="en-US" smtClean="0"/>
              <a:t>9</a:t>
            </a:fld>
            <a:endParaRPr kumimoji="1" lang="ja-JP" altLang="en-US" dirty="0"/>
          </a:p>
        </p:txBody>
      </p:sp>
      <p:sp>
        <p:nvSpPr>
          <p:cNvPr id="53" name="正方形/長方形 52">
            <a:extLst>
              <a:ext uri="{FF2B5EF4-FFF2-40B4-BE49-F238E27FC236}">
                <a16:creationId xmlns:a16="http://schemas.microsoft.com/office/drawing/2014/main" id="{345F17F0-11FD-C946-10A0-FE2F1AE6D71B}"/>
              </a:ext>
            </a:extLst>
          </p:cNvPr>
          <p:cNvSpPr/>
          <p:nvPr/>
        </p:nvSpPr>
        <p:spPr>
          <a:xfrm>
            <a:off x="5091425" y="2915663"/>
            <a:ext cx="2325628" cy="689285"/>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MaxEntIRL</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1321F426-63D2-9B3A-A01E-F91982EEBF1D}"/>
                  </a:ext>
                </a:extLst>
              </p:cNvPr>
              <p:cNvSpPr txBox="1"/>
              <p:nvPr/>
            </p:nvSpPr>
            <p:spPr>
              <a:xfrm>
                <a:off x="335642" y="3997285"/>
                <a:ext cx="408967"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𝑅</m:t>
                          </m:r>
                        </m:e>
                        <m:sup>
                          <m:r>
                            <a:rPr kumimoji="1" lang="en-US" altLang="ja-JP" sz="2400" b="0" i="1" smtClean="0">
                              <a:latin typeface="Cambria Math" panose="02040503050406030204" pitchFamily="18" charset="0"/>
                            </a:rPr>
                            <m:t>𝑖</m:t>
                          </m:r>
                        </m:sup>
                      </m:sSup>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1321F426-63D2-9B3A-A01E-F91982EEBF1D}"/>
                  </a:ext>
                </a:extLst>
              </p:cNvPr>
              <p:cNvSpPr txBox="1">
                <a:spLocks noRot="1" noChangeAspect="1" noMove="1" noResize="1" noEditPoints="1" noAdjustHandles="1" noChangeArrowheads="1" noChangeShapeType="1" noTextEdit="1"/>
              </p:cNvSpPr>
              <p:nvPr/>
            </p:nvSpPr>
            <p:spPr>
              <a:xfrm>
                <a:off x="335642" y="3997285"/>
                <a:ext cx="408967" cy="612726"/>
              </a:xfrm>
              <a:prstGeom prst="rect">
                <a:avLst/>
              </a:prstGeom>
              <a:blipFill>
                <a:blip r:embed="rId3"/>
                <a:stretch>
                  <a:fillRect l="-11940" r="-1493"/>
                </a:stretch>
              </a:blipFill>
            </p:spPr>
            <p:txBody>
              <a:bodyPr/>
              <a:lstStyle/>
              <a:p>
                <a:r>
                  <a:rPr lang="ja-JP" altLang="en-US">
                    <a:noFill/>
                  </a:rPr>
                  <a:t> </a:t>
                </a:r>
              </a:p>
            </p:txBody>
          </p:sp>
        </mc:Fallback>
      </mc:AlternateContent>
      <p:sp>
        <p:nvSpPr>
          <p:cNvPr id="56" name="正方形/長方形 55">
            <a:extLst>
              <a:ext uri="{FF2B5EF4-FFF2-40B4-BE49-F238E27FC236}">
                <a16:creationId xmlns:a16="http://schemas.microsoft.com/office/drawing/2014/main" id="{85D87DA9-C79B-27D5-AAF3-E77A82C3A327}"/>
              </a:ext>
            </a:extLst>
          </p:cNvPr>
          <p:cNvSpPr/>
          <p:nvPr/>
        </p:nvSpPr>
        <p:spPr>
          <a:xfrm>
            <a:off x="8955950" y="3933034"/>
            <a:ext cx="1985554" cy="734879"/>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6. </a:t>
            </a:r>
            <a:r>
              <a:rPr lang="ja-JP" altLang="en-US" sz="2400" b="1" dirty="0">
                <a:solidFill>
                  <a:schemeClr val="tx1"/>
                </a:solidFill>
                <a:latin typeface="Meiryo UI" panose="020B0604030504040204" pitchFamily="50" charset="-128"/>
                <a:ea typeface="Meiryo UI" panose="020B0604030504040204" pitchFamily="50" charset="-128"/>
              </a:rPr>
              <a:t>報酬関数</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   の更新</a:t>
            </a:r>
            <a:endParaRPr kumimoji="1" lang="ja-JP" altLang="en-US" sz="2000" b="1" dirty="0">
              <a:solidFill>
                <a:schemeClr val="tx1"/>
              </a:solidFill>
              <a:latin typeface="Meiryo UI" panose="020B0604030504040204" pitchFamily="50" charset="-128"/>
              <a:ea typeface="Meiryo UI" panose="020B0604030504040204" pitchFamily="50" charset="-128"/>
            </a:endParaRPr>
          </a:p>
        </p:txBody>
      </p:sp>
      <p:cxnSp>
        <p:nvCxnSpPr>
          <p:cNvPr id="60" name="直線矢印コネクタ 59">
            <a:extLst>
              <a:ext uri="{FF2B5EF4-FFF2-40B4-BE49-F238E27FC236}">
                <a16:creationId xmlns:a16="http://schemas.microsoft.com/office/drawing/2014/main" id="{4A8E47B3-7FD5-72C1-E810-85833382E214}"/>
              </a:ext>
            </a:extLst>
          </p:cNvPr>
          <p:cNvCxnSpPr>
            <a:cxnSpLocks/>
            <a:stCxn id="56" idx="3"/>
            <a:endCxn id="61" idx="1"/>
          </p:cNvCxnSpPr>
          <p:nvPr/>
        </p:nvCxnSpPr>
        <p:spPr>
          <a:xfrm>
            <a:off x="10941504" y="4300474"/>
            <a:ext cx="418391"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70A858E-9CE9-288B-F8F2-C373D2610EBC}"/>
                  </a:ext>
                </a:extLst>
              </p:cNvPr>
              <p:cNvSpPr txBox="1"/>
              <p:nvPr/>
            </p:nvSpPr>
            <p:spPr>
              <a:xfrm>
                <a:off x="11359895" y="3994111"/>
                <a:ext cx="427243" cy="6127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𝑖</m:t>
                          </m:r>
                        </m:sup>
                      </m:sSup>
                    </m:oMath>
                  </m:oMathPara>
                </a14:m>
                <a:endParaRPr kumimoji="1" lang="ja-JP" altLang="en-US" dirty="0"/>
              </a:p>
            </p:txBody>
          </p:sp>
        </mc:Choice>
        <mc:Fallback xmlns="">
          <p:sp>
            <p:nvSpPr>
              <p:cNvPr id="61" name="テキスト ボックス 60">
                <a:extLst>
                  <a:ext uri="{FF2B5EF4-FFF2-40B4-BE49-F238E27FC236}">
                    <a16:creationId xmlns:a16="http://schemas.microsoft.com/office/drawing/2014/main" id="{470A858E-9CE9-288B-F8F2-C373D2610EBC}"/>
                  </a:ext>
                </a:extLst>
              </p:cNvPr>
              <p:cNvSpPr txBox="1">
                <a:spLocks noRot="1" noChangeAspect="1" noMove="1" noResize="1" noEditPoints="1" noAdjustHandles="1" noChangeArrowheads="1" noChangeShapeType="1" noTextEdit="1"/>
              </p:cNvSpPr>
              <p:nvPr/>
            </p:nvSpPr>
            <p:spPr>
              <a:xfrm>
                <a:off x="11359895" y="3994111"/>
                <a:ext cx="427243" cy="612726"/>
              </a:xfrm>
              <a:prstGeom prst="rect">
                <a:avLst/>
              </a:prstGeom>
              <a:blipFill>
                <a:blip r:embed="rId4"/>
                <a:stretch>
                  <a:fillRect l="-9859"/>
                </a:stretch>
              </a:blipFill>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66461DE6-B20F-1DD0-98B2-E2413944CF3D}"/>
              </a:ext>
            </a:extLst>
          </p:cNvPr>
          <p:cNvCxnSpPr>
            <a:cxnSpLocks/>
            <a:stCxn id="61" idx="0"/>
          </p:cNvCxnSpPr>
          <p:nvPr/>
        </p:nvCxnSpPr>
        <p:spPr>
          <a:xfrm flipV="1">
            <a:off x="11573517" y="3584767"/>
            <a:ext cx="0" cy="409344"/>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5C466CF-18CB-CF05-8692-A5DAE1A8A183}"/>
              </a:ext>
            </a:extLst>
          </p:cNvPr>
          <p:cNvCxnSpPr>
            <a:cxnSpLocks/>
          </p:cNvCxnSpPr>
          <p:nvPr/>
        </p:nvCxnSpPr>
        <p:spPr>
          <a:xfrm flipH="1">
            <a:off x="494106" y="3584767"/>
            <a:ext cx="11131550" cy="0"/>
          </a:xfrm>
          <a:prstGeom prst="straightConnector1">
            <a:avLst/>
          </a:prstGeom>
          <a:ln w="1016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CE02DA08-FD76-6D35-D25F-DE076B688953}"/>
              </a:ext>
            </a:extLst>
          </p:cNvPr>
          <p:cNvCxnSpPr>
            <a:cxnSpLocks/>
            <a:endCxn id="54" idx="0"/>
          </p:cNvCxnSpPr>
          <p:nvPr/>
        </p:nvCxnSpPr>
        <p:spPr>
          <a:xfrm>
            <a:off x="540126" y="3604440"/>
            <a:ext cx="0" cy="39284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B1E30673-A46A-04A6-A5E9-CE23C9FCB221}"/>
              </a:ext>
            </a:extLst>
          </p:cNvPr>
          <p:cNvSpPr/>
          <p:nvPr/>
        </p:nvSpPr>
        <p:spPr>
          <a:xfrm>
            <a:off x="4521951" y="3936208"/>
            <a:ext cx="2551510" cy="734881"/>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latin typeface="Meiryo UI" panose="020B0604030504040204" pitchFamily="50" charset="-128"/>
                <a:ea typeface="Meiryo UI" panose="020B0604030504040204" pitchFamily="50" charset="-128"/>
              </a:rPr>
              <a:t>2</a:t>
            </a: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状態到達頻度</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の計算</a:t>
            </a:r>
            <a:r>
              <a:rPr kumimoji="1" lang="en-US" altLang="ja-JP" sz="2400" b="1" dirty="0">
                <a:solidFill>
                  <a:schemeClr val="tx1"/>
                </a:solidFill>
                <a:latin typeface="Meiryo UI" panose="020B0604030504040204" pitchFamily="50" charset="-128"/>
                <a:ea typeface="Meiryo UI" panose="020B0604030504040204" pitchFamily="50" charset="-128"/>
              </a:rPr>
              <a:t> </a:t>
            </a:r>
          </a:p>
        </p:txBody>
      </p:sp>
      <p:grpSp>
        <p:nvGrpSpPr>
          <p:cNvPr id="68" name="グループ化 67">
            <a:extLst>
              <a:ext uri="{FF2B5EF4-FFF2-40B4-BE49-F238E27FC236}">
                <a16:creationId xmlns:a16="http://schemas.microsoft.com/office/drawing/2014/main" id="{F4EE1645-A101-2E11-15B6-3B29D91A54EC}"/>
              </a:ext>
            </a:extLst>
          </p:cNvPr>
          <p:cNvGrpSpPr/>
          <p:nvPr/>
        </p:nvGrpSpPr>
        <p:grpSpPr>
          <a:xfrm rot="16200000">
            <a:off x="5859334" y="-3302771"/>
            <a:ext cx="676408" cy="11791064"/>
            <a:chOff x="1910550" y="836396"/>
            <a:chExt cx="603899" cy="5406280"/>
          </a:xfrm>
        </p:grpSpPr>
        <p:sp>
          <p:nvSpPr>
            <p:cNvPr id="69" name="正方形/長方形 68">
              <a:extLst>
                <a:ext uri="{FF2B5EF4-FFF2-40B4-BE49-F238E27FC236}">
                  <a16:creationId xmlns:a16="http://schemas.microsoft.com/office/drawing/2014/main" id="{5A28E99D-DAC9-A625-E613-CFCDFC3411A4}"/>
                </a:ext>
              </a:extLst>
            </p:cNvPr>
            <p:cNvSpPr/>
            <p:nvPr/>
          </p:nvSpPr>
          <p:spPr>
            <a:xfrm>
              <a:off x="2050523" y="836396"/>
              <a:ext cx="391066" cy="5332442"/>
            </a:xfrm>
            <a:prstGeom prst="rect">
              <a:avLst/>
            </a:prstGeom>
            <a:solidFill>
              <a:schemeClr val="accent1">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solidFill>
                  <a:schemeClr val="tx1"/>
                </a:solidFill>
              </a:endParaRPr>
            </a:p>
          </p:txBody>
        </p:sp>
        <p:sp>
          <p:nvSpPr>
            <p:cNvPr id="70" name="テキスト ボックス 69">
              <a:extLst>
                <a:ext uri="{FF2B5EF4-FFF2-40B4-BE49-F238E27FC236}">
                  <a16:creationId xmlns:a16="http://schemas.microsoft.com/office/drawing/2014/main" id="{B00E88DC-88E4-6296-72DE-8F1C40356DF3}"/>
                </a:ext>
              </a:extLst>
            </p:cNvPr>
            <p:cNvSpPr txBox="1"/>
            <p:nvPr/>
          </p:nvSpPr>
          <p:spPr>
            <a:xfrm>
              <a:off x="1910550" y="910233"/>
              <a:ext cx="603899" cy="5332443"/>
            </a:xfrm>
            <a:prstGeom prst="rect">
              <a:avLst/>
            </a:prstGeom>
            <a:noFill/>
          </p:spPr>
          <p:txBody>
            <a:bodyPr vert="eaVert" wrap="square" rtlCol="0">
              <a:spAutoFit/>
            </a:bodyPr>
            <a:lstStyle/>
            <a:p>
              <a:pPr algn="ctr"/>
              <a:r>
                <a:rPr kumimoji="1" lang="en-US" altLang="ja-JP" sz="2400" b="1" dirty="0">
                  <a:latin typeface="Meiryo UI" panose="020B0604030504040204" pitchFamily="50" charset="-128"/>
                  <a:ea typeface="Meiryo UI" panose="020B0604030504040204" pitchFamily="50" charset="-128"/>
                </a:rPr>
                <a:t>Environment</a:t>
              </a:r>
              <a:endParaRPr kumimoji="1" lang="ja-JP" altLang="en-US" sz="2400" b="1" dirty="0">
                <a:latin typeface="Meiryo UI" panose="020B0604030504040204" pitchFamily="50" charset="-128"/>
                <a:ea typeface="Meiryo UI" panose="020B0604030504040204" pitchFamily="50" charset="-128"/>
              </a:endParaRPr>
            </a:p>
          </p:txBody>
        </p:sp>
      </p:grpSp>
      <p:grpSp>
        <p:nvGrpSpPr>
          <p:cNvPr id="27" name="グループ化 26">
            <a:extLst>
              <a:ext uri="{FF2B5EF4-FFF2-40B4-BE49-F238E27FC236}">
                <a16:creationId xmlns:a16="http://schemas.microsoft.com/office/drawing/2014/main" id="{3895B545-0FC7-072C-6270-C726E120491E}"/>
              </a:ext>
            </a:extLst>
          </p:cNvPr>
          <p:cNvGrpSpPr/>
          <p:nvPr/>
        </p:nvGrpSpPr>
        <p:grpSpPr>
          <a:xfrm>
            <a:off x="1637739" y="2792384"/>
            <a:ext cx="2296359" cy="1129954"/>
            <a:chOff x="2418915" y="1897575"/>
            <a:chExt cx="2296359" cy="1129954"/>
          </a:xfrm>
        </p:grpSpPr>
        <p:cxnSp>
          <p:nvCxnSpPr>
            <p:cNvPr id="71" name="直線矢印コネクタ 70">
              <a:extLst>
                <a:ext uri="{FF2B5EF4-FFF2-40B4-BE49-F238E27FC236}">
                  <a16:creationId xmlns:a16="http://schemas.microsoft.com/office/drawing/2014/main" id="{F304D12E-6BC1-09B2-E520-B16949DD8D63}"/>
                </a:ext>
              </a:extLst>
            </p:cNvPr>
            <p:cNvCxnSpPr>
              <a:cxnSpLocks/>
            </p:cNvCxnSpPr>
            <p:nvPr/>
          </p:nvCxnSpPr>
          <p:spPr>
            <a:xfrm flipV="1">
              <a:off x="4034159" y="1897575"/>
              <a:ext cx="0" cy="1129954"/>
            </a:xfrm>
            <a:prstGeom prst="straightConnector1">
              <a:avLst/>
            </a:prstGeom>
            <a:ln w="635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62F8067C-100F-785E-2C8E-E7FA14BDAA62}"/>
                </a:ext>
              </a:extLst>
            </p:cNvPr>
            <p:cNvCxnSpPr>
              <a:cxnSpLocks/>
            </p:cNvCxnSpPr>
            <p:nvPr/>
          </p:nvCxnSpPr>
          <p:spPr>
            <a:xfrm flipV="1">
              <a:off x="3199034" y="1897575"/>
              <a:ext cx="0" cy="1129954"/>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FADD3F8F-E232-4DBD-A41E-8B0F920BFDFE}"/>
                    </a:ext>
                  </a:extLst>
                </p:cNvPr>
                <p:cNvSpPr txBox="1"/>
                <p:nvPr/>
              </p:nvSpPr>
              <p:spPr>
                <a:xfrm>
                  <a:off x="2418915" y="2194281"/>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𝒔</m:t>
                            </m:r>
                          </m:e>
                          <m:sup>
                            <m:r>
                              <a:rPr kumimoji="1" lang="en-US" altLang="ja-JP" sz="2000" b="1" i="1" smtClean="0">
                                <a:latin typeface="Cambria Math" panose="02040503050406030204" pitchFamily="18" charset="0"/>
                              </a:rPr>
                              <m:t>𝒊</m:t>
                            </m:r>
                          </m:sup>
                        </m:sSup>
                        <m:r>
                          <a:rPr kumimoji="1" lang="en-US" altLang="ja-JP" sz="2000" b="1" i="1" smtClean="0">
                            <a:latin typeface="Cambria Math" panose="02040503050406030204" pitchFamily="18" charset="0"/>
                          </a:rPr>
                          <m:t>, </m:t>
                        </m:r>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𝒓</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3" name="テキスト ボックス 72">
                  <a:extLst>
                    <a:ext uri="{FF2B5EF4-FFF2-40B4-BE49-F238E27FC236}">
                      <a16:creationId xmlns:a16="http://schemas.microsoft.com/office/drawing/2014/main" id="{FADD3F8F-E232-4DBD-A41E-8B0F920BFDFE}"/>
                    </a:ext>
                  </a:extLst>
                </p:cNvPr>
                <p:cNvSpPr txBox="1">
                  <a:spLocks noRot="1" noChangeAspect="1" noMove="1" noResize="1" noEditPoints="1" noAdjustHandles="1" noChangeArrowheads="1" noChangeShapeType="1" noTextEdit="1"/>
                </p:cNvSpPr>
                <p:nvPr/>
              </p:nvSpPr>
              <p:spPr>
                <a:xfrm>
                  <a:off x="2418915" y="2194281"/>
                  <a:ext cx="823677" cy="31777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6E0E1E55-C909-7FA0-975E-D37D83FB23CF}"/>
                    </a:ext>
                  </a:extLst>
                </p:cNvPr>
                <p:cNvSpPr txBox="1"/>
                <p:nvPr/>
              </p:nvSpPr>
              <p:spPr>
                <a:xfrm>
                  <a:off x="3891597" y="2191517"/>
                  <a:ext cx="823677" cy="31777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b="1" i="1" smtClean="0">
                                <a:latin typeface="Cambria Math" panose="02040503050406030204" pitchFamily="18" charset="0"/>
                              </a:rPr>
                            </m:ctrlPr>
                          </m:sSupPr>
                          <m:e>
                            <m:r>
                              <a:rPr kumimoji="1" lang="en-US" altLang="ja-JP" sz="2000" b="1" i="1" smtClean="0">
                                <a:latin typeface="Cambria Math" panose="02040503050406030204" pitchFamily="18" charset="0"/>
                              </a:rPr>
                              <m:t>𝒂</m:t>
                            </m:r>
                          </m:e>
                          <m:sup>
                            <m:r>
                              <a:rPr kumimoji="1" lang="en-US" altLang="ja-JP" sz="2000" b="1" i="1" smtClean="0">
                                <a:latin typeface="Cambria Math" panose="02040503050406030204" pitchFamily="18" charset="0"/>
                              </a:rPr>
                              <m:t>𝒊</m:t>
                            </m:r>
                          </m:sup>
                        </m:sSup>
                      </m:oMath>
                    </m:oMathPara>
                  </a14:m>
                  <a:endParaRPr kumimoji="1" lang="ja-JP" altLang="en-US" b="1" dirty="0"/>
                </a:p>
              </p:txBody>
            </p:sp>
          </mc:Choice>
          <mc:Fallback xmlns="">
            <p:sp>
              <p:nvSpPr>
                <p:cNvPr id="74" name="テキスト ボックス 73">
                  <a:extLst>
                    <a:ext uri="{FF2B5EF4-FFF2-40B4-BE49-F238E27FC236}">
                      <a16:creationId xmlns:a16="http://schemas.microsoft.com/office/drawing/2014/main" id="{6E0E1E55-C909-7FA0-975E-D37D83FB23CF}"/>
                    </a:ext>
                  </a:extLst>
                </p:cNvPr>
                <p:cNvSpPr txBox="1">
                  <a:spLocks noRot="1" noChangeAspect="1" noMove="1" noResize="1" noEditPoints="1" noAdjustHandles="1" noChangeArrowheads="1" noChangeShapeType="1" noTextEdit="1"/>
                </p:cNvSpPr>
                <p:nvPr/>
              </p:nvSpPr>
              <p:spPr>
                <a:xfrm>
                  <a:off x="3891597" y="2191517"/>
                  <a:ext cx="823677" cy="317779"/>
                </a:xfrm>
                <a:prstGeom prst="rect">
                  <a:avLst/>
                </a:prstGeom>
                <a:blipFill>
                  <a:blip r:embed="rId6"/>
                  <a:stretch>
                    <a:fillRect t="-1923"/>
                  </a:stretch>
                </a:blipFill>
              </p:spPr>
              <p:txBody>
                <a:bodyPr/>
                <a:lstStyle/>
                <a:p>
                  <a:r>
                    <a:rPr lang="ja-JP" altLang="en-US">
                      <a:noFill/>
                    </a:rPr>
                    <a:t> </a:t>
                  </a:r>
                </a:p>
              </p:txBody>
            </p:sp>
          </mc:Fallback>
        </mc:AlternateContent>
      </p:grpSp>
      <p:sp>
        <p:nvSpPr>
          <p:cNvPr id="86" name="テキスト ボックス 85">
            <a:extLst>
              <a:ext uri="{FF2B5EF4-FFF2-40B4-BE49-F238E27FC236}">
                <a16:creationId xmlns:a16="http://schemas.microsoft.com/office/drawing/2014/main" id="{3D0DD950-659A-694D-FF96-58A125D8BB81}"/>
              </a:ext>
            </a:extLst>
          </p:cNvPr>
          <p:cNvSpPr txBox="1"/>
          <p:nvPr/>
        </p:nvSpPr>
        <p:spPr>
          <a:xfrm>
            <a:off x="857249" y="6147252"/>
            <a:ext cx="3200398" cy="369332"/>
          </a:xfrm>
          <a:prstGeom prst="rect">
            <a:avLst/>
          </a:prstGeom>
          <a:noFill/>
        </p:spPr>
        <p:txBody>
          <a:bodyPr wrap="square" lIns="0" tIns="0" rIns="0" bIns="0" rtlCol="0">
            <a:spAutoFit/>
          </a:bodyPr>
          <a:lstStyle/>
          <a:p>
            <a:r>
              <a:rPr lang="en-US" altLang="ja-JP" sz="2400" b="1" dirty="0">
                <a:latin typeface="Cambria Math" panose="02040503050406030204" pitchFamily="18" charset="0"/>
                <a:ea typeface="Cambria Math" panose="02040503050406030204" pitchFamily="18" charset="0"/>
              </a:rPr>
              <a:t>Input: </a:t>
            </a:r>
            <a:r>
              <a:rPr lang="ja-JP" altLang="en-US" sz="2400" b="1" dirty="0">
                <a:latin typeface="Meiryo UI" panose="020B0604030504040204" pitchFamily="50" charset="-128"/>
                <a:ea typeface="Meiryo UI" panose="020B0604030504040204" pitchFamily="50" charset="-128"/>
              </a:rPr>
              <a:t>エキスパート行動</a:t>
            </a:r>
            <a:endParaRPr kumimoji="1" lang="ja-JP" altLang="en-US" sz="2400" b="1"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C4C4B100-C2A1-CAC8-26A9-F211781A2758}"/>
              </a:ext>
            </a:extLst>
          </p:cNvPr>
          <p:cNvCxnSpPr>
            <a:cxnSpLocks/>
          </p:cNvCxnSpPr>
          <p:nvPr/>
        </p:nvCxnSpPr>
        <p:spPr>
          <a:xfrm flipV="1">
            <a:off x="666477" y="5873218"/>
            <a:ext cx="0" cy="611015"/>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3644393A-375E-280E-1D8E-D12212DD0909}"/>
              </a:ext>
            </a:extLst>
          </p:cNvPr>
          <p:cNvSpPr txBox="1"/>
          <p:nvPr/>
        </p:nvSpPr>
        <p:spPr>
          <a:xfrm>
            <a:off x="9106655" y="6178726"/>
            <a:ext cx="2453741" cy="369332"/>
          </a:xfrm>
          <a:prstGeom prst="rect">
            <a:avLst/>
          </a:prstGeom>
          <a:noFill/>
        </p:spPr>
        <p:txBody>
          <a:bodyPr wrap="square" lIns="0" tIns="0" rIns="0" bIns="0" rtlCol="0">
            <a:spAutoFit/>
          </a:bodyPr>
          <a:lstStyle/>
          <a:p>
            <a:r>
              <a:rPr lang="en-US" altLang="ja-JP" sz="2400" b="1" dirty="0">
                <a:solidFill>
                  <a:schemeClr val="tx1"/>
                </a:solidFill>
                <a:latin typeface="Cambria Math" panose="02040503050406030204" pitchFamily="18" charset="0"/>
                <a:ea typeface="Cambria Math" panose="02040503050406030204" pitchFamily="18" charset="0"/>
              </a:rPr>
              <a:t>Output: </a:t>
            </a:r>
            <a:r>
              <a:rPr kumimoji="1" lang="ja-JP" altLang="en-US" sz="2400" b="1" dirty="0">
                <a:latin typeface="Meiryo UI" panose="020B0604030504040204" pitchFamily="50" charset="-128"/>
                <a:ea typeface="Meiryo UI" panose="020B0604030504040204" pitchFamily="50" charset="-128"/>
              </a:rPr>
              <a:t>報酬関数</a:t>
            </a:r>
            <a:endParaRPr kumimoji="1" lang="ja-JP" altLang="en-US" sz="2400" b="1" dirty="0">
              <a:solidFill>
                <a:srgbClr val="FF0000"/>
              </a:solidFill>
              <a:latin typeface="Meiryo UI" panose="020B0604030504040204" pitchFamily="50" charset="-128"/>
              <a:ea typeface="Meiryo UI" panose="020B0604030504040204" pitchFamily="50" charset="-128"/>
            </a:endParaRPr>
          </a:p>
        </p:txBody>
      </p:sp>
      <p:cxnSp>
        <p:nvCxnSpPr>
          <p:cNvPr id="93" name="直線矢印コネクタ 92">
            <a:extLst>
              <a:ext uri="{FF2B5EF4-FFF2-40B4-BE49-F238E27FC236}">
                <a16:creationId xmlns:a16="http://schemas.microsoft.com/office/drawing/2014/main" id="{7C54C945-BADD-60D8-BBE7-6BCA5D5497B5}"/>
              </a:ext>
            </a:extLst>
          </p:cNvPr>
          <p:cNvCxnSpPr>
            <a:cxnSpLocks/>
          </p:cNvCxnSpPr>
          <p:nvPr/>
        </p:nvCxnSpPr>
        <p:spPr>
          <a:xfrm flipV="1">
            <a:off x="11612536" y="5756211"/>
            <a:ext cx="0" cy="759142"/>
          </a:xfrm>
          <a:prstGeom prst="straightConnector1">
            <a:avLst/>
          </a:prstGeom>
          <a:ln w="101600">
            <a:solidFill>
              <a:schemeClr val="tx1"/>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8F8CF00C-C164-6DA8-9BD5-D6C820AB9129}"/>
              </a:ext>
            </a:extLst>
          </p:cNvPr>
          <p:cNvSpPr/>
          <p:nvPr/>
        </p:nvSpPr>
        <p:spPr>
          <a:xfrm>
            <a:off x="9109558" y="5137867"/>
            <a:ext cx="2172368"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5. </a:t>
            </a:r>
            <a:r>
              <a:rPr kumimoji="1" lang="ja-JP" altLang="en-US" sz="2400" b="1" dirty="0">
                <a:solidFill>
                  <a:schemeClr val="tx1"/>
                </a:solidFill>
                <a:latin typeface="Meiryo UI" panose="020B0604030504040204" pitchFamily="50" charset="-128"/>
                <a:ea typeface="Meiryo UI" panose="020B0604030504040204" pitchFamily="50" charset="-128"/>
              </a:rPr>
              <a:t>エキスパート</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en-US" altLang="ja-JP" sz="2400" b="1" dirty="0">
                <a:solidFill>
                  <a:schemeClr val="tx1"/>
                </a:solidFill>
                <a:latin typeface="Meiryo UI" panose="020B0604030504040204" pitchFamily="50" charset="-128"/>
                <a:ea typeface="Meiryo UI" panose="020B0604030504040204" pitchFamily="50" charset="-128"/>
              </a:rPr>
              <a:t>    </a:t>
            </a:r>
            <a:r>
              <a:rPr kumimoji="1" lang="ja-JP" altLang="en-US" sz="2400" b="1" dirty="0">
                <a:solidFill>
                  <a:schemeClr val="tx1"/>
                </a:solidFill>
                <a:latin typeface="Meiryo UI" panose="020B0604030504040204" pitchFamily="50" charset="-128"/>
                <a:ea typeface="Meiryo UI" panose="020B0604030504040204" pitchFamily="50" charset="-128"/>
              </a:rPr>
              <a:t>行動の置換</a:t>
            </a:r>
          </a:p>
        </p:txBody>
      </p:sp>
      <p:cxnSp>
        <p:nvCxnSpPr>
          <p:cNvPr id="98" name="直線矢印コネクタ 97">
            <a:extLst>
              <a:ext uri="{FF2B5EF4-FFF2-40B4-BE49-F238E27FC236}">
                <a16:creationId xmlns:a16="http://schemas.microsoft.com/office/drawing/2014/main" id="{9213AE85-E1E6-FAC6-94A4-0EFCC78FBA27}"/>
              </a:ext>
            </a:extLst>
          </p:cNvPr>
          <p:cNvCxnSpPr>
            <a:cxnSpLocks/>
            <a:stCxn id="268" idx="3"/>
            <a:endCxn id="100" idx="1"/>
          </p:cNvCxnSpPr>
          <p:nvPr/>
        </p:nvCxnSpPr>
        <p:spPr>
          <a:xfrm>
            <a:off x="6301906" y="5545647"/>
            <a:ext cx="463514" cy="0"/>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06FCB33A-DF27-7C4B-9AB1-EAFD5647AAFF}"/>
              </a:ext>
            </a:extLst>
          </p:cNvPr>
          <p:cNvSpPr/>
          <p:nvPr/>
        </p:nvSpPr>
        <p:spPr>
          <a:xfrm>
            <a:off x="1859279" y="5123819"/>
            <a:ext cx="2198368" cy="825821"/>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solidFill>
                  <a:schemeClr val="tx1"/>
                </a:solidFill>
                <a:latin typeface="Meiryo UI" panose="020B0604030504040204" pitchFamily="50" charset="-128"/>
                <a:ea typeface="Meiryo UI" panose="020B0604030504040204" pitchFamily="50" charset="-128"/>
              </a:rPr>
              <a:t>行動系列  </a:t>
            </a:r>
            <a:endParaRPr lang="en-US" altLang="ja-JP" sz="2400" b="1" dirty="0">
              <a:solidFill>
                <a:schemeClr val="tx1"/>
              </a:solidFill>
              <a:latin typeface="Meiryo UI" panose="020B0604030504040204" pitchFamily="50" charset="-128"/>
              <a:ea typeface="Meiryo UI" panose="020B0604030504040204" pitchFamily="50" charset="-128"/>
            </a:endParaRPr>
          </a:p>
          <a:p>
            <a:pPr algn="ctr"/>
            <a:r>
              <a:rPr lang="ja-JP" altLang="en-US" sz="2400" b="1" dirty="0">
                <a:solidFill>
                  <a:schemeClr val="tx1"/>
                </a:solidFill>
                <a:latin typeface="Meiryo UI" panose="020B0604030504040204" pitchFamily="50" charset="-128"/>
                <a:ea typeface="Meiryo UI" panose="020B0604030504040204" pitchFamily="50" charset="-128"/>
              </a:rPr>
              <a:t>アーカイブ</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62F51439-C7EF-CBF1-ED32-0E4C26CEF294}"/>
              </a:ext>
            </a:extLst>
          </p:cNvPr>
          <p:cNvSpPr/>
          <p:nvPr/>
        </p:nvSpPr>
        <p:spPr>
          <a:xfrm>
            <a:off x="6765420" y="5138103"/>
            <a:ext cx="1884521"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4. </a:t>
            </a:r>
            <a:r>
              <a:rPr kumimoji="1" lang="ja-JP" altLang="en-US" sz="2400" b="1" dirty="0">
                <a:solidFill>
                  <a:schemeClr val="tx1"/>
                </a:solidFill>
                <a:latin typeface="Meiryo UI" panose="020B0604030504040204" pitchFamily="50" charset="-128"/>
                <a:ea typeface="Meiryo UI" panose="020B0604030504040204" pitchFamily="50" charset="-128"/>
              </a:rPr>
              <a:t>行動系列 　　　</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　　評価</a:t>
            </a:r>
          </a:p>
        </p:txBody>
      </p:sp>
      <p:cxnSp>
        <p:nvCxnSpPr>
          <p:cNvPr id="101" name="直線矢印コネクタ 100">
            <a:extLst>
              <a:ext uri="{FF2B5EF4-FFF2-40B4-BE49-F238E27FC236}">
                <a16:creationId xmlns:a16="http://schemas.microsoft.com/office/drawing/2014/main" id="{19A412A1-BD11-5AFD-D158-E2BFE81F6C99}"/>
              </a:ext>
            </a:extLst>
          </p:cNvPr>
          <p:cNvCxnSpPr>
            <a:cxnSpLocks/>
          </p:cNvCxnSpPr>
          <p:nvPr/>
        </p:nvCxnSpPr>
        <p:spPr>
          <a:xfrm>
            <a:off x="5059833" y="4667913"/>
            <a:ext cx="0" cy="478946"/>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9E4A5A4E-2A2A-994A-EE7A-DC2BFBAB20F2}"/>
              </a:ext>
            </a:extLst>
          </p:cNvPr>
          <p:cNvCxnSpPr>
            <a:cxnSpLocks/>
            <a:stCxn id="236" idx="3"/>
            <a:endCxn id="67" idx="1"/>
          </p:cNvCxnSpPr>
          <p:nvPr/>
        </p:nvCxnSpPr>
        <p:spPr>
          <a:xfrm>
            <a:off x="3934098" y="4303648"/>
            <a:ext cx="587853" cy="1"/>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矢印コネクタ 218">
            <a:extLst>
              <a:ext uri="{FF2B5EF4-FFF2-40B4-BE49-F238E27FC236}">
                <a16:creationId xmlns:a16="http://schemas.microsoft.com/office/drawing/2014/main" id="{640F38A0-5C44-FACD-D357-501DD497CA52}"/>
              </a:ext>
            </a:extLst>
          </p:cNvPr>
          <p:cNvCxnSpPr>
            <a:cxnSpLocks/>
          </p:cNvCxnSpPr>
          <p:nvPr/>
        </p:nvCxnSpPr>
        <p:spPr>
          <a:xfrm flipV="1">
            <a:off x="10729142" y="4667913"/>
            <a:ext cx="0" cy="469954"/>
          </a:xfrm>
          <a:prstGeom prst="straightConnector1">
            <a:avLst/>
          </a:prstGeom>
          <a:ln w="1016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4" name="直線矢印コネクタ 223">
            <a:extLst>
              <a:ext uri="{FF2B5EF4-FFF2-40B4-BE49-F238E27FC236}">
                <a16:creationId xmlns:a16="http://schemas.microsoft.com/office/drawing/2014/main" id="{3C6815A3-F69B-EAC9-E40F-FA46C0086B53}"/>
              </a:ext>
            </a:extLst>
          </p:cNvPr>
          <p:cNvCxnSpPr>
            <a:cxnSpLocks/>
            <a:stCxn id="99" idx="0"/>
          </p:cNvCxnSpPr>
          <p:nvPr/>
        </p:nvCxnSpPr>
        <p:spPr>
          <a:xfrm flipV="1">
            <a:off x="2958463" y="4627542"/>
            <a:ext cx="0" cy="496277"/>
          </a:xfrm>
          <a:prstGeom prst="straightConnector1">
            <a:avLst/>
          </a:prstGeom>
          <a:ln w="63500">
            <a:solidFill>
              <a:schemeClr val="tx1"/>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テキスト ボックス 229">
                <a:extLst>
                  <a:ext uri="{FF2B5EF4-FFF2-40B4-BE49-F238E27FC236}">
                    <a16:creationId xmlns:a16="http://schemas.microsoft.com/office/drawing/2014/main" id="{CEE15E9E-3BF0-E20C-4139-D28A4DE6B9DC}"/>
                  </a:ext>
                </a:extLst>
              </p:cNvPr>
              <p:cNvSpPr txBox="1"/>
              <p:nvPr/>
            </p:nvSpPr>
            <p:spPr>
              <a:xfrm>
                <a:off x="2790885" y="4738120"/>
                <a:ext cx="823677" cy="5847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rPr>
                        <m:t>𝜻</m:t>
                      </m:r>
                    </m:oMath>
                  </m:oMathPara>
                </a14:m>
                <a:endParaRPr kumimoji="1" lang="en-US" altLang="ja-JP" sz="2000" b="1" dirty="0"/>
              </a:p>
              <a:p>
                <a:endParaRPr kumimoji="1" lang="ja-JP" altLang="en-US" dirty="0"/>
              </a:p>
            </p:txBody>
          </p:sp>
        </mc:Choice>
        <mc:Fallback xmlns="">
          <p:sp>
            <p:nvSpPr>
              <p:cNvPr id="230" name="テキスト ボックス 229">
                <a:extLst>
                  <a:ext uri="{FF2B5EF4-FFF2-40B4-BE49-F238E27FC236}">
                    <a16:creationId xmlns:a16="http://schemas.microsoft.com/office/drawing/2014/main" id="{CEE15E9E-3BF0-E20C-4139-D28A4DE6B9DC}"/>
                  </a:ext>
                </a:extLst>
              </p:cNvPr>
              <p:cNvSpPr txBox="1">
                <a:spLocks noRot="1" noChangeAspect="1" noMove="1" noResize="1" noEditPoints="1" noAdjustHandles="1" noChangeArrowheads="1" noChangeShapeType="1" noTextEdit="1"/>
              </p:cNvSpPr>
              <p:nvPr/>
            </p:nvSpPr>
            <p:spPr>
              <a:xfrm>
                <a:off x="2790885" y="4738120"/>
                <a:ext cx="823677" cy="584775"/>
              </a:xfrm>
              <a:prstGeom prst="rect">
                <a:avLst/>
              </a:prstGeom>
              <a:blipFill>
                <a:blip r:embed="rId7"/>
                <a:stretch>
                  <a:fillRect/>
                </a:stretch>
              </a:blipFill>
            </p:spPr>
            <p:txBody>
              <a:bodyPr/>
              <a:lstStyle/>
              <a:p>
                <a:r>
                  <a:rPr lang="ja-JP" altLang="en-US">
                    <a:noFill/>
                  </a:rPr>
                  <a:t> </a:t>
                </a:r>
              </a:p>
            </p:txBody>
          </p:sp>
        </mc:Fallback>
      </mc:AlternateContent>
      <p:sp>
        <p:nvSpPr>
          <p:cNvPr id="268" name="正方形/長方形 267">
            <a:extLst>
              <a:ext uri="{FF2B5EF4-FFF2-40B4-BE49-F238E27FC236}">
                <a16:creationId xmlns:a16="http://schemas.microsoft.com/office/drawing/2014/main" id="{629203C4-53D7-D07D-334B-DBAB7A2E1CDB}"/>
              </a:ext>
            </a:extLst>
          </p:cNvPr>
          <p:cNvSpPr/>
          <p:nvPr/>
        </p:nvSpPr>
        <p:spPr>
          <a:xfrm>
            <a:off x="4417386" y="5138103"/>
            <a:ext cx="1884520" cy="815087"/>
          </a:xfrm>
          <a:prstGeom prst="rect">
            <a:avLst/>
          </a:prstGeom>
          <a:solidFill>
            <a:schemeClr val="tx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3. </a:t>
            </a:r>
            <a:r>
              <a:rPr kumimoji="1" lang="ja-JP" altLang="en-US" sz="2400" b="1" dirty="0">
                <a:solidFill>
                  <a:schemeClr val="tx1"/>
                </a:solidFill>
                <a:latin typeface="Meiryo UI" panose="020B0604030504040204" pitchFamily="50" charset="-128"/>
                <a:ea typeface="Meiryo UI" panose="020B0604030504040204" pitchFamily="50" charset="-128"/>
              </a:rPr>
              <a:t>関連度の　　　</a:t>
            </a:r>
            <a:endParaRPr kumimoji="1" lang="en-US" altLang="ja-JP" sz="2400" b="1" dirty="0">
              <a:solidFill>
                <a:schemeClr val="tx1"/>
              </a:solidFill>
              <a:latin typeface="Meiryo UI" panose="020B0604030504040204" pitchFamily="50" charset="-128"/>
              <a:ea typeface="Meiryo UI" panose="020B0604030504040204" pitchFamily="50" charset="-128"/>
            </a:endParaRPr>
          </a:p>
          <a:p>
            <a:pPr algn="ctr"/>
            <a:r>
              <a:rPr kumimoji="1" lang="ja-JP" altLang="en-US" sz="2400" b="1" dirty="0">
                <a:solidFill>
                  <a:schemeClr val="tx1"/>
                </a:solidFill>
                <a:latin typeface="Meiryo UI" panose="020B0604030504040204" pitchFamily="50" charset="-128"/>
                <a:ea typeface="Meiryo UI" panose="020B0604030504040204" pitchFamily="50" charset="-128"/>
              </a:rPr>
              <a:t>　更新</a:t>
            </a:r>
          </a:p>
        </p:txBody>
      </p:sp>
      <p:cxnSp>
        <p:nvCxnSpPr>
          <p:cNvPr id="285" name="直線矢印コネクタ 284">
            <a:extLst>
              <a:ext uri="{FF2B5EF4-FFF2-40B4-BE49-F238E27FC236}">
                <a16:creationId xmlns:a16="http://schemas.microsoft.com/office/drawing/2014/main" id="{68BA44FA-1741-1548-6CD0-26B53CCDAEF4}"/>
              </a:ext>
            </a:extLst>
          </p:cNvPr>
          <p:cNvCxnSpPr>
            <a:cxnSpLocks/>
            <a:stCxn id="100" idx="3"/>
            <a:endCxn id="96" idx="1"/>
          </p:cNvCxnSpPr>
          <p:nvPr/>
        </p:nvCxnSpPr>
        <p:spPr>
          <a:xfrm flipV="1">
            <a:off x="8649941" y="5545411"/>
            <a:ext cx="459617" cy="236"/>
          </a:xfrm>
          <a:prstGeom prst="straightConnector1">
            <a:avLst/>
          </a:prstGeom>
          <a:ln w="1016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12AAC68-0B4E-7E60-D78F-D9CA5C8A0D14}"/>
                  </a:ext>
                </a:extLst>
              </p:cNvPr>
              <p:cNvSpPr txBox="1"/>
              <p:nvPr/>
            </p:nvSpPr>
            <p:spPr>
              <a:xfrm>
                <a:off x="5715486" y="5987987"/>
                <a:ext cx="5474398" cy="584775"/>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𝑖</m:t>
                    </m:r>
                    <m:r>
                      <a:rPr kumimoji="1" lang="en-US" altLang="ja-JP" sz="1600" b="0" i="1" smtClean="0">
                        <a:latin typeface="Cambria Math" panose="02040503050406030204" pitchFamily="18" charset="0"/>
                      </a:rPr>
                      <m:t>:</m:t>
                    </m:r>
                  </m:oMath>
                </a14:m>
                <a:r>
                  <a:rPr kumimoji="1" lang="ja-JP" altLang="en-US" sz="1600" dirty="0">
                    <a:latin typeface="Meiryo UI" panose="020B0604030504040204" pitchFamily="50" charset="-128"/>
                    <a:ea typeface="Meiryo UI" panose="020B0604030504040204" pitchFamily="50" charset="-128"/>
                  </a:rPr>
                  <a:t>エージェント番号　</a:t>
                </a:r>
                <a14:m>
                  <m:oMath xmlns:m="http://schemas.openxmlformats.org/officeDocument/2006/math">
                    <m:r>
                      <a:rPr kumimoji="1" lang="en-US" altLang="ja-JP" sz="1600" b="0" i="1">
                        <a:latin typeface="Cambria Math" panose="02040503050406030204" pitchFamily="18" charset="0"/>
                      </a:rPr>
                      <m:t>𝑎</m:t>
                    </m:r>
                    <m:r>
                      <a:rPr kumimoji="1" lang="en-US" altLang="ja-JP" sz="1600" b="0" i="0"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a:t>
                </a:r>
                <a14:m>
                  <m:oMath xmlns:m="http://schemas.openxmlformats.org/officeDocument/2006/math">
                    <m:r>
                      <a:rPr kumimoji="1" lang="en-US" altLang="ja-JP" sz="1600" b="0" i="1">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状態，</a:t>
                </a:r>
                <a:endParaRPr kumimoji="1" lang="en-US" altLang="ja-JP" sz="1600" b="0" i="1" dirty="0">
                  <a:latin typeface="Cambria Math" panose="02040503050406030204" pitchFamily="18" charset="0"/>
                  <a:ea typeface="Meiryo UI" panose="020B0604030504040204" pitchFamily="50" charset="-128"/>
                </a:endParaRPr>
              </a:p>
              <a:p>
                <a14:m>
                  <m:oMath xmlns:m="http://schemas.openxmlformats.org/officeDocument/2006/math">
                    <m:r>
                      <a:rPr kumimoji="1" lang="en-US" altLang="ja-JP" sz="1600" b="0" i="1" smtClean="0">
                        <a:latin typeface="Cambria Math" panose="02040503050406030204" pitchFamily="18" charset="0"/>
                        <a:ea typeface="Meiryo UI" panose="020B0604030504040204" pitchFamily="50" charset="-128"/>
                      </a:rPr>
                      <m:t>𝑟</m:t>
                    </m:r>
                    <m:r>
                      <a:rPr kumimoji="1" lang="en-US" altLang="ja-JP" sz="1600" b="0" i="1" smtClean="0">
                        <a:latin typeface="Cambria Math" panose="02040503050406030204" pitchFamily="18" charset="0"/>
                        <a:ea typeface="Meiryo UI" panose="020B0604030504040204" pitchFamily="50" charset="-128"/>
                      </a:rPr>
                      <m:t>:</m:t>
                    </m:r>
                  </m:oMath>
                </a14:m>
                <a:r>
                  <a:rPr kumimoji="1" lang="ja-JP" altLang="en-US" sz="1600" dirty="0">
                    <a:latin typeface="ＭＳ Ｐゴシック 本文"/>
                    <a:ea typeface="Meiryo UI" panose="020B0604030504040204" pitchFamily="50" charset="-128"/>
                  </a:rPr>
                  <a:t>報酬値，</a:t>
                </a:r>
                <a:r>
                  <a:rPr kumimoji="1" lang="en-US" altLang="ja-JP" sz="1600" dirty="0"/>
                  <a:t> </a:t>
                </a:r>
                <a14:m>
                  <m:oMath xmlns:m="http://schemas.openxmlformats.org/officeDocument/2006/math">
                    <m:r>
                      <a:rPr kumimoji="1" lang="en-US" altLang="ja-JP" sz="1600" b="0" i="1" smtClean="0">
                        <a:latin typeface="Cambria Math" panose="02040503050406030204" pitchFamily="18" charset="0"/>
                      </a:rPr>
                      <m:t>𝜁</m:t>
                    </m:r>
                    <m:r>
                      <a:rPr kumimoji="1" lang="en-US" altLang="ja-JP" sz="1600" i="1">
                        <a:latin typeface="Cambria Math" panose="02040503050406030204" pitchFamily="18" charset="0"/>
                      </a:rPr>
                      <m:t>:</m:t>
                    </m:r>
                  </m:oMath>
                </a14:m>
                <a:r>
                  <a:rPr kumimoji="1" lang="ja-JP" altLang="en-US" sz="1600" dirty="0">
                    <a:latin typeface="ＭＳ Ｐゴシック 本文"/>
                    <a:ea typeface="Meiryo UI" panose="020B0604030504040204" pitchFamily="50" charset="-128"/>
                  </a:rPr>
                  <a:t>行動系列</a:t>
                </a:r>
                <a:endParaRPr kumimoji="1" lang="en-US" altLang="ja-JP" sz="1600" dirty="0">
                  <a:latin typeface="ＭＳ Ｐゴシック 本文"/>
                  <a:ea typeface="Meiryo UI"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C12AAC68-0B4E-7E60-D78F-D9CA5C8A0D14}"/>
                  </a:ext>
                </a:extLst>
              </p:cNvPr>
              <p:cNvSpPr txBox="1">
                <a:spLocks noRot="1" noChangeAspect="1" noMove="1" noResize="1" noEditPoints="1" noAdjustHandles="1" noChangeArrowheads="1" noChangeShapeType="1" noTextEdit="1"/>
              </p:cNvSpPr>
              <p:nvPr/>
            </p:nvSpPr>
            <p:spPr>
              <a:xfrm>
                <a:off x="5715486" y="5987987"/>
                <a:ext cx="5474398" cy="584775"/>
              </a:xfrm>
              <a:prstGeom prst="rect">
                <a:avLst/>
              </a:prstGeom>
              <a:blipFill>
                <a:blip r:embed="rId8"/>
                <a:stretch>
                  <a:fillRect t="-3125" b="-1145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432E482E-0C42-EA80-CFBD-EE969EC3E32D}"/>
              </a:ext>
            </a:extLst>
          </p:cNvPr>
          <p:cNvSpPr txBox="1"/>
          <p:nvPr/>
        </p:nvSpPr>
        <p:spPr>
          <a:xfrm>
            <a:off x="302006" y="1148637"/>
            <a:ext cx="12194794" cy="1200329"/>
          </a:xfrm>
          <a:prstGeom prst="rect">
            <a:avLst/>
          </a:prstGeom>
          <a:noFill/>
        </p:spPr>
        <p:txBody>
          <a:bodyPr wrap="square" rtlCol="0">
            <a:spAutoFit/>
          </a:bodyPr>
          <a:lstStyle/>
          <a:p>
            <a:r>
              <a:rPr kumimoji="1" lang="en-US" altLang="ja-JP" sz="2400" b="1" dirty="0">
                <a:latin typeface="Meiryo UI" panose="020B0604030504040204" pitchFamily="50" charset="-128"/>
                <a:ea typeface="Meiryo UI" panose="020B0604030504040204" pitchFamily="50" charset="-128"/>
              </a:rPr>
              <a:t>WTC-MAIRL</a:t>
            </a:r>
            <a:r>
              <a:rPr kumimoji="1" lang="ja-JP" altLang="en-US" sz="2000" dirty="0">
                <a:latin typeface="Meiryo UI" panose="020B0604030504040204" pitchFamily="50" charset="-128"/>
                <a:ea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rPr>
              <a:t>Weighted Two-individuals Cooperative – MAIRL</a:t>
            </a:r>
            <a:r>
              <a:rPr kumimoji="1" lang="ja-JP" altLang="en-US" sz="2000" dirty="0">
                <a:latin typeface="Meiryo UI" panose="020B0604030504040204" pitchFamily="50" charset="-128"/>
                <a:ea typeface="Meiryo UI" panose="020B0604030504040204" pitchFamily="50" charset="-128"/>
              </a:rPr>
              <a:t>）</a:t>
            </a:r>
            <a:endParaRPr kumimoji="1" lang="en-US" altLang="ja-JP" sz="20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行動系列アーカイブ・関連度の更新・行動系列評価・エキスパート行動の置換の操作を追加</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➡衝突回避行動を導く報酬関数を獲得する</a:t>
            </a:r>
            <a:endParaRPr kumimoji="1" lang="en-US" altLang="ja-JP" sz="2400" dirty="0">
              <a:latin typeface="Meiryo UI" panose="020B0604030504040204" pitchFamily="50" charset="-128"/>
              <a:ea typeface="Meiryo UI" panose="020B0604030504040204" pitchFamily="50" charset="-128"/>
            </a:endParaRPr>
          </a:p>
        </p:txBody>
      </p:sp>
      <p:sp>
        <p:nvSpPr>
          <p:cNvPr id="12" name="タイトル 11">
            <a:extLst>
              <a:ext uri="{FF2B5EF4-FFF2-40B4-BE49-F238E27FC236}">
                <a16:creationId xmlns:a16="http://schemas.microsoft.com/office/drawing/2014/main" id="{989EBA90-0B7B-3B52-05FF-4FFA3F14F8D0}"/>
              </a:ext>
            </a:extLst>
          </p:cNvPr>
          <p:cNvSpPr>
            <a:spLocks noGrp="1"/>
          </p:cNvSpPr>
          <p:nvPr>
            <p:ph type="title"/>
          </p:nvPr>
        </p:nvSpPr>
        <p:spPr/>
        <p:txBody>
          <a:bodyPr>
            <a:noAutofit/>
          </a:bodyPr>
          <a:lstStyle/>
          <a:p>
            <a:r>
              <a:rPr kumimoji="1" lang="ja-JP" altLang="en-US" sz="4000" dirty="0"/>
              <a:t>提案手法　</a:t>
            </a:r>
            <a:endParaRPr lang="ja-JP" altLang="en-US" sz="1800" dirty="0"/>
          </a:p>
        </p:txBody>
      </p:sp>
    </p:spTree>
    <p:extLst>
      <p:ext uri="{BB962C8B-B14F-4D97-AF65-F5344CB8AC3E}">
        <p14:creationId xmlns:p14="http://schemas.microsoft.com/office/powerpoint/2010/main" val="1653008168"/>
      </p:ext>
    </p:extLst>
  </p:cSld>
  <p:clrMapOvr>
    <a:masterClrMapping/>
  </p:clrMapOvr>
</p:sld>
</file>

<file path=ppt/theme/theme1.xml><?xml version="1.0" encoding="utf-8"?>
<a:theme xmlns:a="http://schemas.openxmlformats.org/drawingml/2006/main" name="RetrospectVTI">
  <a:themeElements>
    <a:clrScheme name="ユーザー定義 4">
      <a:dk1>
        <a:srgbClr val="000000"/>
      </a:dk1>
      <a:lt1>
        <a:sysClr val="window" lastClr="FFFFFF"/>
      </a:lt1>
      <a:dk2>
        <a:srgbClr val="17406D"/>
      </a:dk2>
      <a:lt2>
        <a:srgbClr val="FF0000"/>
      </a:lt2>
      <a:accent1>
        <a:srgbClr val="E4F4DF"/>
      </a:accent1>
      <a:accent2>
        <a:srgbClr val="9D5ACE"/>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p.potx" id="{E948E5FA-302A-4693-A20C-AA5490FA66A3}" vid="{B08C9ECD-7AFD-4A38-99E1-9B583B12E87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16c05727-aa75-4e4a-9b5f-8a80a1165891"/>
    <ds:schemaRef ds:uri="http://www.w3.org/XML/1998/namespace"/>
    <ds:schemaRef ds:uri="http://schemas.microsoft.com/office/2006/metadata/properties"/>
    <ds:schemaRef ds:uri="http://purl.org/dc/dcmitype/"/>
    <ds:schemaRef ds:uri="http://purl.org/dc/elements/1.1/"/>
    <ds:schemaRef ds:uri="http://schemas.microsoft.com/office/2006/documentManagement/types"/>
    <ds:schemaRef ds:uri="71af3243-3dd4-4a8d-8c0d-dd76da1f02a5"/>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9713</TotalTime>
  <Words>2872</Words>
  <Application>Microsoft Office PowerPoint</Application>
  <PresentationFormat>ワイド画面</PresentationFormat>
  <Paragraphs>565</Paragraphs>
  <Slides>20</Slides>
  <Notes>20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20</vt:i4>
      </vt:variant>
    </vt:vector>
  </HeadingPairs>
  <TitlesOfParts>
    <vt:vector size="31" baseType="lpstr">
      <vt:lpstr>Meiryo UI</vt:lpstr>
      <vt:lpstr>ＭＳ Ｐゴシック 本文</vt:lpstr>
      <vt:lpstr>游ゴシック</vt:lpstr>
      <vt:lpstr>Arial</vt:lpstr>
      <vt:lpstr>Calibri</vt:lpstr>
      <vt:lpstr>Cambria Math</vt:lpstr>
      <vt:lpstr>Courier New</vt:lpstr>
      <vt:lpstr>Matura MT Script Capitals</vt:lpstr>
      <vt:lpstr>Speak Pro</vt:lpstr>
      <vt:lpstr>Wingdings</vt:lpstr>
      <vt:lpstr>RetrospectVTI</vt:lpstr>
      <vt:lpstr>二個体間協調に基づく重みづけ行動評価による マルチエージェント逆強化学習</vt:lpstr>
      <vt:lpstr>はじめに</vt:lpstr>
      <vt:lpstr>逆強化学習（従来）</vt:lpstr>
      <vt:lpstr>逆強化学習（従来）</vt:lpstr>
      <vt:lpstr>逆強化学習（従来）</vt:lpstr>
      <vt:lpstr>逆強化学習（従来）</vt:lpstr>
      <vt:lpstr>逆強化学習（従来）</vt:lpstr>
      <vt:lpstr>逆強化学習（従来）</vt:lpstr>
      <vt:lpstr>提案手法　</vt:lpstr>
      <vt:lpstr>提案手法　WTC-MAIRL ( Weighted Two-individual Cooperative – MAIRL )</vt:lpstr>
      <vt:lpstr>提案手法　WTC-MAIRL ( Weighted Two-individual Cooperative – MAIRL )</vt:lpstr>
      <vt:lpstr>提案手法　WTC-MAIRL ( Weighted Two-individual Cooperative – MAIRL )</vt:lpstr>
      <vt:lpstr>提案手法　</vt:lpstr>
      <vt:lpstr>実験</vt:lpstr>
      <vt:lpstr>実験結果</vt:lpstr>
      <vt:lpstr>実験結果</vt:lpstr>
      <vt:lpstr>実験結果</vt:lpstr>
      <vt:lpstr>おわりに</vt:lpstr>
      <vt:lpstr>補足</vt:lpstr>
      <vt:lpstr>補足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研究発表</dc:title>
  <dc:creator>u1910094 u1910094</dc:creator>
  <cp:lastModifiedBy>u1910094</cp:lastModifiedBy>
  <cp:revision>111</cp:revision>
  <cp:lastPrinted>2023-02-08T08:02:26Z</cp:lastPrinted>
  <dcterms:created xsi:type="dcterms:W3CDTF">2022-07-18T05:18:10Z</dcterms:created>
  <dcterms:modified xsi:type="dcterms:W3CDTF">2023-02-09T03:59:06Z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