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4" r:id="rId4"/>
    <p:sldId id="258" r:id="rId5"/>
    <p:sldId id="259" r:id="rId6"/>
    <p:sldId id="260" r:id="rId7"/>
    <p:sldId id="261" r:id="rId8"/>
    <p:sldId id="262" r:id="rId9"/>
    <p:sldId id="265" r:id="rId10"/>
    <p:sldId id="266" r:id="rId11"/>
    <p:sldId id="263"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B3D5FEC-FE1C-4C2D-90E5-4D5A6063C2C6}" type="slidenum">
              <a:rPr kumimoji="1" lang="ja-JP" altLang="en-US" smtClean="0"/>
              <a:pPr/>
              <a:t>‹#›</a:t>
            </a:fld>
            <a:endParaRPr kumimoji="1" lang="ja-JP" altLang="en-US"/>
          </a:p>
        </p:txBody>
      </p:sp>
      <p:sp>
        <p:nvSpPr>
          <p:cNvPr id="9" name="Content Placeholder 8"/>
          <p:cNvSpPr>
            <a:spLocks noGrp="1"/>
          </p:cNvSpPr>
          <p:nvPr>
            <p:ph sz="quarter" idx="13"/>
          </p:nvPr>
        </p:nvSpPr>
        <p:spPr>
          <a:xfrm>
            <a:off x="304800" y="381000"/>
            <a:ext cx="7772400" cy="494284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8" name="Date Placeholder 7"/>
          <p:cNvSpPr>
            <a:spLocks noGrp="1"/>
          </p:cNvSpPr>
          <p:nvPr>
            <p:ph type="dt" sz="half" idx="10"/>
          </p:nvPr>
        </p:nvSpPr>
        <p:spPr/>
        <p:txBody>
          <a:bodyPr/>
          <a:lstStyle/>
          <a:p>
            <a:fld id="{FAB50F50-4B39-47E9-85E5-612EE8EFB717}" type="datetimeFigureOut">
              <a:rPr kumimoji="1" lang="ja-JP" altLang="en-US" smtClean="0"/>
              <a:pPr/>
              <a:t>2012/10/26</a:t>
            </a:fld>
            <a:endParaRPr kumimoji="1" lang="ja-JP" altLang="en-US"/>
          </a:p>
        </p:txBody>
      </p:sp>
      <p:sp>
        <p:nvSpPr>
          <p:cNvPr id="9" name="Slide Number Placeholder 8"/>
          <p:cNvSpPr>
            <a:spLocks noGrp="1"/>
          </p:cNvSpPr>
          <p:nvPr>
            <p:ph type="sldNum" sz="quarter" idx="11"/>
          </p:nvPr>
        </p:nvSpPr>
        <p:spPr/>
        <p:txBody>
          <a:bodyPr/>
          <a:lstStyle/>
          <a:p>
            <a:fld id="{DB3D5FEC-FE1C-4C2D-90E5-4D5A6063C2C6}" type="slidenum">
              <a:rPr kumimoji="1" lang="ja-JP" altLang="en-US" smtClean="0"/>
              <a:pPr/>
              <a:t>‹#›</a:t>
            </a:fld>
            <a:endParaRPr kumimoji="1" lang="ja-JP" altLang="en-US"/>
          </a:p>
        </p:txBody>
      </p:sp>
      <p:sp>
        <p:nvSpPr>
          <p:cNvPr id="10" name="Footer Placeholder 9"/>
          <p:cNvSpPr>
            <a:spLocks noGrp="1"/>
          </p:cNvSpPr>
          <p:nvPr>
            <p:ph type="ftr" sz="quarter" idx="12"/>
          </p:nvPr>
        </p:nvSpPr>
        <p:spPr/>
        <p:txBody>
          <a:bodyPr/>
          <a:lstStyle/>
          <a:p>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B3D5FEC-FE1C-4C2D-90E5-4D5A6063C2C6}" type="slidenum">
              <a:rPr kumimoji="1" lang="ja-JP" altLang="en-US" smtClean="0"/>
              <a:pPr/>
              <a:t>‹#›</a:t>
            </a:fld>
            <a:endParaRPr kumimoji="1" lang="ja-JP" alt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kumimoji="1" lang="ja-JP" alt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AB50F50-4B39-47E9-85E5-612EE8EFB717}" type="datetimeFigureOut">
              <a:rPr kumimoji="1" lang="ja-JP" altLang="en-US" smtClean="0"/>
              <a:pPr/>
              <a:t>2012/10/26</a:t>
            </a:fld>
            <a:endParaRPr kumimoji="1" lang="ja-JP"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kumimoji="1"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kumimoji="1"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kumimoji="1"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kumimoji="1"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kumimoji="1"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kumimoji="1"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kumimoji="1"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kumimoji="1"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kumimoji="1"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smtClean="0"/>
              <a:t>力</a:t>
            </a:r>
            <a:r>
              <a:rPr kumimoji="1" lang="ja-JP" altLang="en-US" smtClean="0"/>
              <a:t>武</a:t>
            </a:r>
            <a:r>
              <a:rPr kumimoji="1" lang="ja-JP" altLang="en-US" smtClean="0"/>
              <a:t>研究室</a:t>
            </a:r>
            <a:r>
              <a:rPr lang="en-US" altLang="ja-JP" dirty="0"/>
              <a:t/>
            </a:r>
            <a:br>
              <a:rPr lang="en-US" altLang="ja-JP" dirty="0"/>
            </a:br>
            <a:r>
              <a:rPr lang="ja-JP" altLang="en-US" dirty="0" smtClean="0"/>
              <a:t>第</a:t>
            </a:r>
            <a:r>
              <a:rPr lang="en-US" altLang="ja-JP" dirty="0" smtClean="0"/>
              <a:t>1</a:t>
            </a:r>
            <a:r>
              <a:rPr lang="ja-JP" altLang="en-US" dirty="0" smtClean="0"/>
              <a:t>回ゼミ</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sz="3200" dirty="0" smtClean="0"/>
              <a:t>Iterator</a:t>
            </a:r>
            <a:r>
              <a:rPr kumimoji="1" lang="ja-JP" altLang="en-US" sz="3200" dirty="0" smtClean="0"/>
              <a:t>パターンについて</a:t>
            </a:r>
            <a:endParaRPr kumimoji="1" lang="ja-JP" altLang="en-US" sz="3200" dirty="0"/>
          </a:p>
        </p:txBody>
      </p:sp>
    </p:spTree>
    <p:extLst>
      <p:ext uri="{BB962C8B-B14F-4D97-AF65-F5344CB8AC3E}">
        <p14:creationId xmlns:p14="http://schemas.microsoft.com/office/powerpoint/2010/main" val="306929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インターフェースについて</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Aggregate(</a:t>
            </a:r>
            <a:r>
              <a:rPr kumimoji="1" lang="ja-JP" altLang="en-US" dirty="0" smtClean="0"/>
              <a:t>集合体</a:t>
            </a:r>
            <a:r>
              <a:rPr kumimoji="1" lang="en-US" altLang="ja-JP" dirty="0" smtClean="0"/>
              <a:t>)</a:t>
            </a:r>
          </a:p>
          <a:p>
            <a:pPr lvl="1"/>
            <a:r>
              <a:rPr lang="en-US" altLang="ja-JP" dirty="0" err="1" smtClean="0"/>
              <a:t>Iterator</a:t>
            </a:r>
            <a:r>
              <a:rPr lang="ja-JP" altLang="en-US" dirty="0" smtClean="0"/>
              <a:t>を作り出すインターフェースを定める。</a:t>
            </a:r>
            <a:endParaRPr lang="en-US" altLang="ja-JP" dirty="0" smtClean="0"/>
          </a:p>
          <a:p>
            <a:pPr lvl="1"/>
            <a:r>
              <a:rPr lang="ja-JP" altLang="en-US" dirty="0" smtClean="0"/>
              <a:t>自分が持っている要素を順番にスキャンしてくれる役割を作り出すメソッドを定義。</a:t>
            </a:r>
            <a:endParaRPr lang="en-US" altLang="ja-JP" dirty="0" smtClean="0"/>
          </a:p>
          <a:p>
            <a:pPr lvl="1"/>
            <a:r>
              <a:rPr lang="en-US" altLang="ja-JP" dirty="0" smtClean="0"/>
              <a:t>Aggregate</a:t>
            </a:r>
            <a:r>
              <a:rPr lang="ja-JP" altLang="en-US" dirty="0" smtClean="0"/>
              <a:t>インターフェースが担当し、</a:t>
            </a:r>
            <a:r>
              <a:rPr lang="en-US" altLang="ja-JP" dirty="0" err="1" smtClean="0"/>
              <a:t>iterator</a:t>
            </a:r>
            <a:r>
              <a:rPr lang="ja-JP" altLang="en-US" dirty="0" smtClean="0"/>
              <a:t>メソッドを定義している。</a:t>
            </a:r>
            <a:endParaRPr lang="en-US" altLang="ja-JP" dirty="0" smtClean="0"/>
          </a:p>
          <a:p>
            <a:pPr lvl="1">
              <a:buNone/>
            </a:pPr>
            <a:r>
              <a:rPr lang="en-US" altLang="ja-JP" dirty="0" smtClean="0">
                <a:solidFill>
                  <a:srgbClr val="FF0000"/>
                </a:solidFill>
              </a:rPr>
              <a:t>※</a:t>
            </a:r>
            <a:r>
              <a:rPr lang="en-US" altLang="ja-JP" dirty="0" err="1" smtClean="0"/>
              <a:t>iterator</a:t>
            </a:r>
            <a:r>
              <a:rPr lang="ja-JP" altLang="en-US" dirty="0" smtClean="0"/>
              <a:t>メソッドの処理内容はここでは記述していない！</a:t>
            </a:r>
            <a:endParaRPr lang="en-US" altLang="ja-JP" dirty="0" smtClean="0"/>
          </a:p>
          <a:p>
            <a:r>
              <a:rPr lang="en-US" altLang="ja-JP" dirty="0" err="1" smtClean="0"/>
              <a:t>ConcreteAggregate</a:t>
            </a:r>
            <a:r>
              <a:rPr lang="en-US" altLang="ja-JP" dirty="0" smtClean="0"/>
              <a:t>(</a:t>
            </a:r>
            <a:r>
              <a:rPr lang="ja-JP" altLang="en-US" dirty="0" smtClean="0"/>
              <a:t>具体的な集合体</a:t>
            </a:r>
            <a:r>
              <a:rPr lang="en-US" altLang="ja-JP" dirty="0" smtClean="0"/>
              <a:t>)</a:t>
            </a:r>
          </a:p>
          <a:p>
            <a:pPr lvl="1"/>
            <a:r>
              <a:rPr lang="en-US" altLang="ja-JP" dirty="0" smtClean="0"/>
              <a:t>Aggregate</a:t>
            </a:r>
            <a:r>
              <a:rPr lang="ja-JP" altLang="en-US" dirty="0" smtClean="0"/>
              <a:t>が定めたインターフェースを実際に実装。</a:t>
            </a:r>
            <a:endParaRPr lang="en-US" altLang="ja-JP" dirty="0" smtClean="0"/>
          </a:p>
          <a:p>
            <a:pPr lvl="1"/>
            <a:r>
              <a:rPr lang="en-US" altLang="ja-JP" dirty="0" err="1" smtClean="0"/>
              <a:t>BookShelf</a:t>
            </a:r>
            <a:r>
              <a:rPr lang="ja-JP" altLang="en-US" dirty="0" smtClean="0"/>
              <a:t>クラスが担当。</a:t>
            </a:r>
            <a:endParaRPr lang="en-US" altLang="ja-JP" dirty="0" smtClean="0"/>
          </a:p>
          <a:p>
            <a:pPr lvl="1"/>
            <a:r>
              <a:rPr lang="en-US" altLang="ja-JP" dirty="0" err="1" smtClean="0"/>
              <a:t>iterator</a:t>
            </a:r>
            <a:r>
              <a:rPr lang="ja-JP" altLang="en-US" dirty="0" smtClean="0"/>
              <a:t>メソッドの処理内容はこのクラスで記述する。</a:t>
            </a:r>
            <a:endParaRPr lang="en-US" altLang="ja-JP" dirty="0" smtClean="0"/>
          </a:p>
          <a:p>
            <a:pPr lvl="1"/>
            <a:endParaRPr kumimoji="1" lang="ja-JP"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Iterator</a:t>
            </a:r>
            <a:r>
              <a:rPr kumimoji="1" lang="ja-JP" altLang="en-US" dirty="0" smtClean="0"/>
              <a:t>パターンのまとめ</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なぜ</a:t>
            </a:r>
            <a:r>
              <a:rPr kumimoji="1" lang="en-US" altLang="ja-JP" dirty="0" err="1" smtClean="0"/>
              <a:t>Iterator</a:t>
            </a:r>
            <a:r>
              <a:rPr kumimoji="1" lang="ja-JP" altLang="en-US" dirty="0" smtClean="0"/>
              <a:t>パターンを用いるのか？</a:t>
            </a:r>
            <a:endParaRPr kumimoji="1" lang="en-US" altLang="ja-JP" dirty="0" smtClean="0"/>
          </a:p>
          <a:p>
            <a:pPr lvl="1"/>
            <a:r>
              <a:rPr lang="ja-JP" altLang="en-US" dirty="0" smtClean="0"/>
              <a:t>スキャン処理では</a:t>
            </a:r>
            <a:r>
              <a:rPr lang="en-US" altLang="ja-JP" dirty="0" err="1" smtClean="0"/>
              <a:t>Iterator</a:t>
            </a:r>
            <a:r>
              <a:rPr lang="ja-JP" altLang="en-US" dirty="0" smtClean="0"/>
              <a:t>のメソッドのみを使うので、集合体</a:t>
            </a:r>
            <a:r>
              <a:rPr lang="en-US" altLang="ja-JP" dirty="0" smtClean="0"/>
              <a:t>(</a:t>
            </a:r>
            <a:r>
              <a:rPr lang="ja-JP" altLang="en-US" dirty="0" smtClean="0"/>
              <a:t>ここでは</a:t>
            </a:r>
            <a:r>
              <a:rPr lang="en-US" altLang="ja-JP" dirty="0" err="1" smtClean="0"/>
              <a:t>BookShelf</a:t>
            </a:r>
            <a:r>
              <a:rPr lang="ja-JP" altLang="en-US" dirty="0" smtClean="0"/>
              <a:t>クラス</a:t>
            </a:r>
            <a:r>
              <a:rPr lang="en-US" altLang="ja-JP" dirty="0" smtClean="0"/>
              <a:t>)</a:t>
            </a:r>
            <a:r>
              <a:rPr lang="ja-JP" altLang="en-US" dirty="0" smtClean="0"/>
              <a:t>の実装には依存しない。</a:t>
            </a:r>
            <a:endParaRPr lang="en-US" altLang="ja-JP" dirty="0" smtClean="0"/>
          </a:p>
          <a:p>
            <a:pPr lvl="1">
              <a:buNone/>
            </a:pPr>
            <a:r>
              <a:rPr lang="en-US" altLang="ja-JP" dirty="0" smtClean="0"/>
              <a:t>			while(</a:t>
            </a:r>
            <a:r>
              <a:rPr lang="en-US" altLang="ja-JP" dirty="0" err="1" smtClean="0"/>
              <a:t>it.</a:t>
            </a:r>
            <a:r>
              <a:rPr lang="en-US" altLang="ja-JP" b="1" dirty="0" err="1" smtClean="0"/>
              <a:t>hasNext</a:t>
            </a:r>
            <a:r>
              <a:rPr lang="en-US" altLang="ja-JP" dirty="0" smtClean="0"/>
              <a:t>()) {</a:t>
            </a:r>
          </a:p>
          <a:p>
            <a:pPr lvl="1">
              <a:buNone/>
            </a:pPr>
            <a:r>
              <a:rPr lang="en-US" altLang="ja-JP" dirty="0" smtClean="0"/>
              <a:t>				Book books = (Book)</a:t>
            </a:r>
            <a:r>
              <a:rPr lang="en-US" altLang="ja-JP" dirty="0" err="1" smtClean="0"/>
              <a:t>it.</a:t>
            </a:r>
            <a:r>
              <a:rPr lang="en-US" altLang="ja-JP" b="1" dirty="0" err="1" smtClean="0"/>
              <a:t>next</a:t>
            </a:r>
            <a:r>
              <a:rPr lang="en-US" altLang="ja-JP" dirty="0" smtClean="0"/>
              <a:t>();</a:t>
            </a:r>
          </a:p>
          <a:p>
            <a:pPr lvl="1">
              <a:buNone/>
            </a:pPr>
            <a:r>
              <a:rPr lang="en-US" altLang="ja-JP" dirty="0" smtClean="0"/>
              <a:t>				</a:t>
            </a:r>
            <a:r>
              <a:rPr lang="en-US" altLang="ja-JP" dirty="0" err="1" smtClean="0"/>
              <a:t>System.out.println</a:t>
            </a:r>
            <a:r>
              <a:rPr lang="en-US" altLang="ja-JP" dirty="0" smtClean="0"/>
              <a:t>(</a:t>
            </a:r>
            <a:r>
              <a:rPr lang="en-US" altLang="ja-JP" dirty="0" err="1" smtClean="0"/>
              <a:t>book.getName</a:t>
            </a:r>
            <a:r>
              <a:rPr lang="en-US" altLang="ja-JP" dirty="0" smtClean="0"/>
              <a:t>());</a:t>
            </a:r>
          </a:p>
          <a:p>
            <a:pPr lvl="1">
              <a:buNone/>
            </a:pPr>
            <a:r>
              <a:rPr lang="en-US" altLang="ja-JP" dirty="0" smtClean="0"/>
              <a:t>			}</a:t>
            </a:r>
          </a:p>
          <a:p>
            <a:pPr lvl="1"/>
            <a:r>
              <a:rPr kumimoji="1" lang="ja-JP" altLang="en-US" dirty="0" smtClean="0"/>
              <a:t>デザインパターンを用いることでクラスの再利用化が可能。</a:t>
            </a:r>
            <a:endParaRPr kumimoji="1" lang="en-US" altLang="ja-JP" dirty="0" smtClean="0"/>
          </a:p>
          <a:p>
            <a:pPr lvl="1"/>
            <a:r>
              <a:rPr lang="en-US" altLang="ja-JP" dirty="0" smtClean="0"/>
              <a:t>1</a:t>
            </a:r>
            <a:r>
              <a:rPr lang="ja-JP" altLang="en-US" dirty="0" err="1" smtClean="0"/>
              <a:t>つの</a:t>
            </a:r>
            <a:r>
              <a:rPr lang="ja-JP" altLang="en-US" dirty="0" smtClean="0"/>
              <a:t>クラスを修正しても別のクラスの修正が少なくて済む。</a:t>
            </a:r>
            <a:endParaRPr lang="en-US" altLang="ja-JP" dirty="0" smtClean="0"/>
          </a:p>
          <a:p>
            <a:pPr lvl="1">
              <a:buNone/>
            </a:pPr>
            <a:endParaRPr kumimoji="1" lang="en-US" altLang="ja-JP" dirty="0" smtClean="0"/>
          </a:p>
          <a:p>
            <a:pPr>
              <a:buNone/>
            </a:pPr>
            <a:endParaRPr kumimoji="1" lang="ja-JP" altLang="en-US" dirty="0"/>
          </a:p>
        </p:txBody>
      </p:sp>
      <p:sp>
        <p:nvSpPr>
          <p:cNvPr id="4" name="右矢印 3"/>
          <p:cNvSpPr/>
          <p:nvPr/>
        </p:nvSpPr>
        <p:spPr>
          <a:xfrm>
            <a:off x="755576" y="5229200"/>
            <a:ext cx="864096" cy="648072"/>
          </a:xfrm>
          <a:prstGeom prst="rightArrow">
            <a:avLst/>
          </a:prstGeom>
          <a:solidFill>
            <a:srgbClr val="FF0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1691680" y="5013176"/>
            <a:ext cx="6120680" cy="1107996"/>
          </a:xfrm>
          <a:prstGeom prst="rect">
            <a:avLst/>
          </a:prstGeom>
          <a:noFill/>
        </p:spPr>
        <p:txBody>
          <a:bodyPr wrap="square" rtlCol="0">
            <a:spAutoFit/>
          </a:bodyPr>
          <a:lstStyle/>
          <a:p>
            <a:r>
              <a:rPr kumimoji="1" lang="en-US" altLang="ja-JP" sz="2200" dirty="0" err="1" smtClean="0"/>
              <a:t>Iterator</a:t>
            </a:r>
            <a:r>
              <a:rPr lang="ja-JP" altLang="en-US" sz="2200" dirty="0" smtClean="0"/>
              <a:t>パターンを使い回すことにより、どんな</a:t>
            </a:r>
            <a:endParaRPr lang="en-US" altLang="ja-JP" sz="2200" dirty="0" smtClean="0"/>
          </a:p>
          <a:p>
            <a:r>
              <a:rPr lang="ja-JP" altLang="en-US" sz="2200" dirty="0" smtClean="0"/>
              <a:t>集合体の要素でも簡単に数え上げを行うことが</a:t>
            </a:r>
            <a:endParaRPr lang="en-US" altLang="ja-JP" sz="2200" dirty="0" smtClean="0"/>
          </a:p>
          <a:p>
            <a:r>
              <a:rPr lang="ja-JP" altLang="en-US" sz="2200" dirty="0" smtClean="0"/>
              <a:t>できる！</a:t>
            </a:r>
            <a:endParaRPr kumimoji="1" lang="ja-JP"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down)">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500"/>
                                        <p:tgtEl>
                                          <p:spTgt spid="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Iterator</a:t>
            </a:r>
            <a:r>
              <a:rPr kumimoji="1" lang="ja-JP" altLang="en-US" dirty="0" smtClean="0"/>
              <a:t>パターンとは</a:t>
            </a:r>
            <a:endParaRPr kumimoji="1" lang="ja-JP" altLang="en-US" dirty="0"/>
          </a:p>
        </p:txBody>
      </p:sp>
      <p:sp>
        <p:nvSpPr>
          <p:cNvPr id="3" name="コンテンツ プレースホルダー 2"/>
          <p:cNvSpPr>
            <a:spLocks noGrp="1"/>
          </p:cNvSpPr>
          <p:nvPr>
            <p:ph idx="1"/>
          </p:nvPr>
        </p:nvSpPr>
        <p:spPr/>
        <p:txBody>
          <a:bodyPr/>
          <a:lstStyle/>
          <a:p>
            <a:r>
              <a:rPr lang="en-US" altLang="ja-JP" dirty="0"/>
              <a:t>f</a:t>
            </a:r>
            <a:r>
              <a:rPr kumimoji="1" lang="en-US" altLang="ja-JP" dirty="0" smtClean="0"/>
              <a:t>or</a:t>
            </a:r>
            <a:r>
              <a:rPr kumimoji="1" lang="ja-JP" altLang="en-US" dirty="0" smtClean="0"/>
              <a:t>文で用いる制御変数</a:t>
            </a:r>
            <a:r>
              <a:rPr kumimoji="1" lang="en-US" altLang="ja-JP" dirty="0" smtClean="0"/>
              <a:t>(</a:t>
            </a:r>
            <a:r>
              <a:rPr kumimoji="1" lang="en-US" altLang="ja-JP" dirty="0" err="1" smtClean="0"/>
              <a:t>i</a:t>
            </a:r>
            <a:r>
              <a:rPr kumimoji="1" lang="ja-JP" altLang="en-US" dirty="0" smtClean="0"/>
              <a:t>など</a:t>
            </a:r>
            <a:r>
              <a:rPr kumimoji="1" lang="en-US" altLang="ja-JP" dirty="0" smtClean="0"/>
              <a:t>)</a:t>
            </a:r>
            <a:r>
              <a:rPr kumimoji="1" lang="ja-JP" altLang="en-US" dirty="0" smtClean="0"/>
              <a:t>の働きを抽象化し、一般化</a:t>
            </a:r>
            <a:r>
              <a:rPr lang="ja-JP" altLang="en-US" dirty="0" smtClean="0"/>
              <a:t>したもの。</a:t>
            </a:r>
            <a:endParaRPr lang="en-US" altLang="ja-JP" dirty="0" smtClean="0"/>
          </a:p>
          <a:p>
            <a:pPr marL="114300" indent="0">
              <a:buNone/>
            </a:pPr>
            <a:r>
              <a:rPr lang="en-US" altLang="ja-JP" dirty="0"/>
              <a:t>	</a:t>
            </a:r>
            <a:r>
              <a:rPr lang="en-US" altLang="ja-JP" dirty="0" smtClean="0"/>
              <a:t>for(</a:t>
            </a:r>
            <a:r>
              <a:rPr lang="en-US" altLang="ja-JP" dirty="0" err="1" smtClean="0"/>
              <a:t>i</a:t>
            </a:r>
            <a:r>
              <a:rPr lang="en-US" altLang="ja-JP" dirty="0" smtClean="0"/>
              <a:t> = 0; </a:t>
            </a:r>
            <a:r>
              <a:rPr lang="en-US" altLang="ja-JP" dirty="0" err="1" smtClean="0"/>
              <a:t>i</a:t>
            </a:r>
            <a:r>
              <a:rPr lang="en-US" altLang="ja-JP" dirty="0" smtClean="0"/>
              <a:t> &lt; </a:t>
            </a:r>
            <a:r>
              <a:rPr lang="en-US" altLang="ja-JP" dirty="0" err="1" smtClean="0"/>
              <a:t>arr.length</a:t>
            </a:r>
            <a:r>
              <a:rPr lang="en-US" altLang="ja-JP" dirty="0" smtClean="0"/>
              <a:t>;  </a:t>
            </a:r>
            <a:r>
              <a:rPr lang="en-US" altLang="ja-JP" dirty="0" err="1" smtClean="0"/>
              <a:t>i</a:t>
            </a:r>
            <a:r>
              <a:rPr lang="en-US" altLang="ja-JP" dirty="0" smtClean="0"/>
              <a:t>++) {</a:t>
            </a:r>
          </a:p>
          <a:p>
            <a:pPr marL="114300" indent="0">
              <a:buNone/>
            </a:pPr>
            <a:r>
              <a:rPr lang="en-US" altLang="ja-JP" dirty="0"/>
              <a:t>	</a:t>
            </a:r>
            <a:r>
              <a:rPr lang="en-US" altLang="ja-JP" dirty="0" smtClean="0"/>
              <a:t>	</a:t>
            </a:r>
            <a:r>
              <a:rPr lang="en-US" altLang="ja-JP" dirty="0" err="1" smtClean="0"/>
              <a:t>System.out.println</a:t>
            </a:r>
            <a:r>
              <a:rPr lang="en-US" altLang="ja-JP" dirty="0" smtClean="0"/>
              <a:t>(</a:t>
            </a:r>
            <a:r>
              <a:rPr lang="en-US" altLang="ja-JP" dirty="0" err="1" smtClean="0"/>
              <a:t>arr</a:t>
            </a:r>
            <a:r>
              <a:rPr lang="en-US" altLang="ja-JP" dirty="0" smtClean="0"/>
              <a:t>[</a:t>
            </a:r>
            <a:r>
              <a:rPr lang="en-US" altLang="ja-JP" dirty="0" err="1" smtClean="0"/>
              <a:t>i</a:t>
            </a:r>
            <a:r>
              <a:rPr lang="en-US" altLang="ja-JP" dirty="0" smtClean="0"/>
              <a:t>]);</a:t>
            </a:r>
          </a:p>
          <a:p>
            <a:pPr marL="114300" indent="0">
              <a:buNone/>
            </a:pPr>
            <a:r>
              <a:rPr lang="en-US" altLang="ja-JP" dirty="0"/>
              <a:t>	</a:t>
            </a:r>
            <a:r>
              <a:rPr lang="en-US" altLang="ja-JP" dirty="0" smtClean="0"/>
              <a:t>}</a:t>
            </a:r>
          </a:p>
          <a:p>
            <a:pPr marL="114300" indent="0">
              <a:buNone/>
            </a:pPr>
            <a:r>
              <a:rPr lang="ja-JP" altLang="en-US" dirty="0" smtClean="0"/>
              <a:t>　</a:t>
            </a:r>
            <a:r>
              <a:rPr lang="en-US" altLang="ja-JP" dirty="0" smtClean="0"/>
              <a:t>		※</a:t>
            </a:r>
            <a:r>
              <a:rPr lang="ja-JP" altLang="en-US" dirty="0" smtClean="0"/>
              <a:t>配列</a:t>
            </a:r>
            <a:r>
              <a:rPr lang="en-US" altLang="ja-JP" dirty="0" err="1" smtClean="0"/>
              <a:t>arr</a:t>
            </a:r>
            <a:r>
              <a:rPr lang="en-US" altLang="ja-JP" dirty="0" smtClean="0"/>
              <a:t>[]</a:t>
            </a:r>
            <a:r>
              <a:rPr lang="ja-JP" altLang="en-US" dirty="0" smtClean="0"/>
              <a:t>の中身を全て順番に表示</a:t>
            </a:r>
            <a:endParaRPr lang="en-US" altLang="ja-JP" dirty="0" smtClean="0"/>
          </a:p>
          <a:p>
            <a:pPr marL="114300" indent="0">
              <a:buNone/>
            </a:pPr>
            <a:endParaRPr lang="en-US" altLang="ja-JP" dirty="0" smtClean="0"/>
          </a:p>
          <a:p>
            <a:r>
              <a:rPr kumimoji="1" lang="ja-JP" altLang="en-US" dirty="0" smtClean="0"/>
              <a:t>何かがたくさん集まっているとき</a:t>
            </a:r>
            <a:r>
              <a:rPr kumimoji="1" lang="en-US" altLang="ja-JP" dirty="0" smtClean="0"/>
              <a:t>(</a:t>
            </a:r>
            <a:r>
              <a:rPr kumimoji="1" lang="ja-JP" altLang="en-US" dirty="0" smtClean="0"/>
              <a:t>配列などによって</a:t>
            </a:r>
            <a:r>
              <a:rPr kumimoji="1" lang="en-US" altLang="ja-JP" dirty="0" smtClean="0"/>
              <a:t>)</a:t>
            </a:r>
            <a:r>
              <a:rPr lang="ja-JP" altLang="en-US" dirty="0" err="1" smtClean="0"/>
              <a:t>、</a:t>
            </a:r>
            <a:r>
              <a:rPr lang="ja-JP" altLang="en-US" dirty="0" smtClean="0"/>
              <a:t>それを順番に指し示していき全体をスキャン</a:t>
            </a:r>
            <a:r>
              <a:rPr lang="en-US" altLang="ja-JP" dirty="0" smtClean="0"/>
              <a:t>(</a:t>
            </a:r>
            <a:r>
              <a:rPr lang="ja-JP" altLang="en-US" dirty="0" smtClean="0"/>
              <a:t>走査</a:t>
            </a:r>
            <a:r>
              <a:rPr lang="en-US" altLang="ja-JP" dirty="0" smtClean="0"/>
              <a:t>)</a:t>
            </a:r>
            <a:r>
              <a:rPr lang="ja-JP" altLang="en-US" dirty="0" smtClean="0"/>
              <a:t>する時に用いる。</a:t>
            </a:r>
            <a:endParaRPr lang="en-US" altLang="ja-JP" dirty="0" smtClean="0"/>
          </a:p>
          <a:p>
            <a:r>
              <a:rPr kumimoji="1" lang="ja-JP" altLang="en-US" dirty="0" smtClean="0"/>
              <a:t>「繰り返す」という意味の</a:t>
            </a:r>
            <a:r>
              <a:rPr kumimoji="1" lang="en-US" altLang="ja-JP" dirty="0" smtClean="0"/>
              <a:t>iterate</a:t>
            </a:r>
            <a:r>
              <a:rPr kumimoji="1" lang="ja-JP" altLang="en-US" dirty="0" smtClean="0"/>
              <a:t>という英単語から由来、日本語では「反復子」という。</a:t>
            </a:r>
            <a:endParaRPr kumimoji="1" lang="en-US" altLang="ja-JP" dirty="0" smtClean="0"/>
          </a:p>
        </p:txBody>
      </p:sp>
    </p:spTree>
    <p:extLst>
      <p:ext uri="{BB962C8B-B14F-4D97-AF65-F5344CB8AC3E}">
        <p14:creationId xmlns:p14="http://schemas.microsoft.com/office/powerpoint/2010/main" val="1987487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サンプルプログラム</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Iterator</a:t>
            </a:r>
            <a:r>
              <a:rPr kumimoji="1" lang="ja-JP" altLang="en-US" dirty="0" smtClean="0"/>
              <a:t>パターン</a:t>
            </a:r>
            <a:r>
              <a:rPr lang="ja-JP" altLang="en-US" dirty="0" smtClean="0"/>
              <a:t>を用いて本棚の本を順番にスキャンするプログラム。</a:t>
            </a:r>
            <a:endParaRPr lang="en-US" altLang="ja-JP" dirty="0" smtClean="0"/>
          </a:p>
          <a:p>
            <a:pPr lvl="1"/>
            <a:r>
              <a:rPr lang="ja-JP" altLang="en-US" dirty="0" smtClean="0"/>
              <a:t>集合体：本棚</a:t>
            </a:r>
            <a:endParaRPr lang="en-US" altLang="ja-JP" dirty="0" smtClean="0"/>
          </a:p>
          <a:p>
            <a:pPr lvl="1"/>
            <a:r>
              <a:rPr lang="ja-JP" altLang="en-US" dirty="0" smtClean="0"/>
              <a:t>集合体の要素：本</a:t>
            </a:r>
            <a:endParaRPr lang="en-US" altLang="ja-JP"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インターフェース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Aggregate</a:t>
            </a:r>
            <a:r>
              <a:rPr kumimoji="1" lang="ja-JP" altLang="en-US" dirty="0" smtClean="0"/>
              <a:t>インターフェース</a:t>
            </a:r>
            <a:endParaRPr kumimoji="1" lang="en-US" altLang="ja-JP" dirty="0" smtClean="0"/>
          </a:p>
          <a:p>
            <a:r>
              <a:rPr lang="ja-JP" altLang="en-US" dirty="0" smtClean="0"/>
              <a:t>「集合体」を表すインターフェース。</a:t>
            </a:r>
            <a:endParaRPr kumimoji="1" lang="en-US" altLang="ja-JP" dirty="0" smtClean="0"/>
          </a:p>
          <a:p>
            <a:pPr lvl="1"/>
            <a:r>
              <a:rPr lang="ja-JP" altLang="en-US" dirty="0" smtClean="0"/>
              <a:t>メソッド</a:t>
            </a:r>
            <a:endParaRPr lang="en-US" altLang="ja-JP" dirty="0" smtClean="0"/>
          </a:p>
          <a:p>
            <a:pPr lvl="2"/>
            <a:r>
              <a:rPr kumimoji="1" lang="en-US" altLang="ja-JP" dirty="0" smtClean="0"/>
              <a:t>iterator()</a:t>
            </a:r>
            <a:r>
              <a:rPr kumimoji="1" lang="ja-JP" altLang="en-US" dirty="0" smtClean="0"/>
              <a:t>：集合体に対応する</a:t>
            </a:r>
            <a:r>
              <a:rPr kumimoji="1" lang="en-US" altLang="ja-JP" dirty="0" smtClean="0"/>
              <a:t>Iterator</a:t>
            </a:r>
            <a:r>
              <a:rPr kumimoji="1" lang="ja-JP" altLang="en-US" dirty="0" smtClean="0"/>
              <a:t>を</a:t>
            </a:r>
            <a:r>
              <a:rPr kumimoji="1" lang="en-US" altLang="ja-JP" dirty="0" smtClean="0"/>
              <a:t>1</a:t>
            </a:r>
            <a:r>
              <a:rPr kumimoji="1" lang="ja-JP" altLang="en-US" dirty="0" smtClean="0"/>
              <a:t>つ作成する。</a:t>
            </a:r>
            <a:endParaRPr kumimoji="1" lang="en-US" altLang="ja-JP" dirty="0" smtClean="0"/>
          </a:p>
          <a:p>
            <a:r>
              <a:rPr lang="en-US" altLang="ja-JP" dirty="0" err="1" smtClean="0"/>
              <a:t>Iterator</a:t>
            </a:r>
            <a:r>
              <a:rPr lang="ja-JP" altLang="en-US" dirty="0" smtClean="0"/>
              <a:t>インターフェース</a:t>
            </a:r>
            <a:endParaRPr lang="en-US" altLang="ja-JP" dirty="0" smtClean="0"/>
          </a:p>
          <a:p>
            <a:pPr marL="342900" lvl="1">
              <a:buClr>
                <a:schemeClr val="accent1"/>
              </a:buClr>
            </a:pPr>
            <a:r>
              <a:rPr lang="ja-JP" altLang="en-US" dirty="0" smtClean="0"/>
              <a:t>制御変数</a:t>
            </a:r>
            <a:r>
              <a:rPr lang="en-US" altLang="ja-JP" dirty="0" smtClean="0"/>
              <a:t>(</a:t>
            </a:r>
            <a:r>
              <a:rPr lang="ja-JP" altLang="en-US" dirty="0" smtClean="0"/>
              <a:t>ループ変数</a:t>
            </a:r>
            <a:r>
              <a:rPr lang="en-US" altLang="ja-JP" dirty="0" smtClean="0"/>
              <a:t>)</a:t>
            </a:r>
            <a:r>
              <a:rPr lang="ja-JP" altLang="en-US" dirty="0" smtClean="0"/>
              <a:t>の役割を果たすインターフェース。</a:t>
            </a:r>
            <a:endParaRPr lang="en-US" altLang="ja-JP" dirty="0" smtClean="0"/>
          </a:p>
          <a:p>
            <a:pPr lvl="1"/>
            <a:r>
              <a:rPr kumimoji="1" lang="ja-JP" altLang="en-US" dirty="0" smtClean="0"/>
              <a:t>メソッド</a:t>
            </a:r>
            <a:endParaRPr kumimoji="1" lang="en-US" altLang="ja-JP" dirty="0" smtClean="0"/>
          </a:p>
          <a:p>
            <a:pPr lvl="2"/>
            <a:r>
              <a:rPr lang="en-US" altLang="ja-JP" dirty="0" err="1" smtClean="0"/>
              <a:t>hasNext</a:t>
            </a:r>
            <a:r>
              <a:rPr lang="en-US" altLang="ja-JP" dirty="0" smtClean="0"/>
              <a:t>()</a:t>
            </a:r>
            <a:r>
              <a:rPr lang="ja-JP" altLang="en-US" dirty="0" smtClean="0"/>
              <a:t>：集合体</a:t>
            </a:r>
            <a:r>
              <a:rPr lang="en-US" altLang="ja-JP" dirty="0" smtClean="0"/>
              <a:t>(</a:t>
            </a:r>
            <a:r>
              <a:rPr lang="ja-JP" altLang="en-US" dirty="0" smtClean="0"/>
              <a:t>配列</a:t>
            </a:r>
            <a:r>
              <a:rPr lang="en-US" altLang="ja-JP" dirty="0" smtClean="0"/>
              <a:t>)</a:t>
            </a:r>
            <a:r>
              <a:rPr lang="ja-JP" altLang="en-US" dirty="0" smtClean="0"/>
              <a:t>において、次の要素が存在するかどう</a:t>
            </a:r>
            <a:r>
              <a:rPr lang="en-US" altLang="ja-JP" dirty="0" smtClean="0"/>
              <a:t>	</a:t>
            </a:r>
            <a:r>
              <a:rPr lang="ja-JP" altLang="en-US" dirty="0" smtClean="0"/>
              <a:t>　</a:t>
            </a:r>
            <a:r>
              <a:rPr lang="en-US" altLang="ja-JP" dirty="0" smtClean="0"/>
              <a:t>	</a:t>
            </a:r>
            <a:r>
              <a:rPr lang="ja-JP" altLang="en-US" dirty="0"/>
              <a:t> </a:t>
            </a:r>
            <a:r>
              <a:rPr lang="ja-JP" altLang="en-US" dirty="0" smtClean="0"/>
              <a:t>　</a:t>
            </a:r>
            <a:r>
              <a:rPr lang="ja-JP" altLang="en-US" dirty="0" err="1" smtClean="0"/>
              <a:t>かを</a:t>
            </a:r>
            <a:r>
              <a:rPr lang="ja-JP" altLang="en-US" dirty="0" smtClean="0"/>
              <a:t>調べる。戻り値は</a:t>
            </a:r>
            <a:r>
              <a:rPr lang="en-US" altLang="ja-JP" dirty="0" err="1" smtClean="0"/>
              <a:t>boolean</a:t>
            </a:r>
            <a:r>
              <a:rPr lang="ja-JP" altLang="en-US" dirty="0" smtClean="0"/>
              <a:t>型</a:t>
            </a:r>
            <a:r>
              <a:rPr lang="en-US" altLang="ja-JP" dirty="0" smtClean="0"/>
              <a:t>(</a:t>
            </a:r>
            <a:r>
              <a:rPr lang="ja-JP" altLang="en-US" dirty="0" smtClean="0"/>
              <a:t>存在すれば</a:t>
            </a:r>
            <a:r>
              <a:rPr lang="en-US" altLang="ja-JP" dirty="0" smtClean="0"/>
              <a:t>true</a:t>
            </a:r>
            <a:r>
              <a:rPr lang="ja-JP" altLang="en-US" dirty="0" err="1" smtClean="0"/>
              <a:t>、</a:t>
            </a:r>
            <a:r>
              <a:rPr lang="en-US" altLang="ja-JP" dirty="0" smtClean="0"/>
              <a:t>	 	 </a:t>
            </a:r>
            <a:r>
              <a:rPr lang="ja-JP" altLang="en-US" dirty="0" smtClean="0"/>
              <a:t>　存在しなければ</a:t>
            </a:r>
            <a:r>
              <a:rPr lang="en-US" altLang="ja-JP" dirty="0" smtClean="0"/>
              <a:t>false</a:t>
            </a:r>
            <a:r>
              <a:rPr lang="ja-JP" altLang="en-US" dirty="0" smtClean="0"/>
              <a:t>を返す</a:t>
            </a:r>
            <a:r>
              <a:rPr lang="en-US" altLang="ja-JP" dirty="0" smtClean="0"/>
              <a:t>)</a:t>
            </a:r>
            <a:r>
              <a:rPr lang="ja-JP" altLang="en-US" dirty="0" err="1" smtClean="0"/>
              <a:t>。</a:t>
            </a:r>
            <a:endParaRPr lang="en-US" altLang="ja-JP" dirty="0" smtClean="0"/>
          </a:p>
          <a:p>
            <a:pPr lvl="2"/>
            <a:r>
              <a:rPr lang="en-US" altLang="ja-JP" dirty="0"/>
              <a:t>n</a:t>
            </a:r>
            <a:r>
              <a:rPr kumimoji="1" lang="en-US" altLang="ja-JP" dirty="0" smtClean="0"/>
              <a:t>ext()</a:t>
            </a:r>
            <a:r>
              <a:rPr kumimoji="1" lang="ja-JP" altLang="en-US" dirty="0" smtClean="0"/>
              <a:t>：集合体の要素を</a:t>
            </a:r>
            <a:r>
              <a:rPr kumimoji="1" lang="en-US" altLang="ja-JP" dirty="0" smtClean="0"/>
              <a:t>1</a:t>
            </a:r>
            <a:r>
              <a:rPr kumimoji="1" lang="ja-JP" altLang="en-US" dirty="0" smtClean="0"/>
              <a:t>つ返す</a:t>
            </a:r>
            <a:r>
              <a:rPr kumimoji="1" lang="en-US" altLang="ja-JP" dirty="0" smtClean="0"/>
              <a:t>(</a:t>
            </a:r>
            <a:r>
              <a:rPr kumimoji="1" lang="ja-JP" altLang="en-US" dirty="0" smtClean="0"/>
              <a:t>本棚に入っている本のデータ</a:t>
            </a:r>
            <a:r>
              <a:rPr kumimoji="1" lang="en-US" altLang="ja-JP" dirty="0" smtClean="0"/>
              <a:t>)</a:t>
            </a:r>
            <a:r>
              <a:rPr kumimoji="1" lang="ja-JP" altLang="en-US" dirty="0" err="1" smtClean="0"/>
              <a:t>。</a:t>
            </a:r>
            <a:endParaRPr kumimoji="1" lang="en-US" altLang="ja-JP" dirty="0" smtClean="0"/>
          </a:p>
          <a:p>
            <a:pPr marL="777240" lvl="2" indent="0">
              <a:buNone/>
            </a:pPr>
            <a:r>
              <a:rPr lang="ja-JP" altLang="en-US" dirty="0" smtClean="0"/>
              <a:t>　          　要素を返すと同時に内部状態</a:t>
            </a:r>
            <a:r>
              <a:rPr lang="en-US" altLang="ja-JP" dirty="0" smtClean="0"/>
              <a:t>(</a:t>
            </a:r>
            <a:r>
              <a:rPr lang="ja-JP" altLang="en-US" dirty="0" smtClean="0"/>
              <a:t>本の番号</a:t>
            </a:r>
            <a:r>
              <a:rPr lang="en-US" altLang="ja-JP" dirty="0" smtClean="0"/>
              <a:t>)</a:t>
            </a:r>
            <a:r>
              <a:rPr lang="ja-JP" altLang="en-US" dirty="0" smtClean="0"/>
              <a:t>を</a:t>
            </a:r>
            <a:r>
              <a:rPr lang="en-US" altLang="ja-JP" dirty="0" smtClean="0"/>
              <a:t>1</a:t>
            </a:r>
            <a:r>
              <a:rPr lang="ja-JP" altLang="en-US" dirty="0" smtClean="0"/>
              <a:t>つ進める</a:t>
            </a:r>
            <a:endParaRPr lang="en-US" altLang="ja-JP" dirty="0" smtClean="0"/>
          </a:p>
          <a:p>
            <a:pPr marL="777240" lvl="2" indent="0">
              <a:buNone/>
            </a:pPr>
            <a:r>
              <a:rPr lang="ja-JP" altLang="en-US" dirty="0"/>
              <a:t>　</a:t>
            </a:r>
            <a:r>
              <a:rPr lang="ja-JP" altLang="en-US" dirty="0" smtClean="0"/>
              <a:t>          　処理も行う。メソッドの処理詳細は別なクラスで定義。</a:t>
            </a:r>
            <a:endParaRPr kumimoji="1" lang="en-US" altLang="ja-JP" dirty="0" smtClean="0"/>
          </a:p>
        </p:txBody>
      </p:sp>
    </p:spTree>
    <p:extLst>
      <p:ext uri="{BB962C8B-B14F-4D97-AF65-F5344CB8AC3E}">
        <p14:creationId xmlns:p14="http://schemas.microsoft.com/office/powerpoint/2010/main" val="1137824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a:t>
            </a:r>
            <a:endParaRPr kumimoji="1" lang="ja-JP" altLang="en-US" dirty="0"/>
          </a:p>
        </p:txBody>
      </p:sp>
      <p:sp>
        <p:nvSpPr>
          <p:cNvPr id="3" name="コンテンツ プレースホルダー 2"/>
          <p:cNvSpPr>
            <a:spLocks noGrp="1"/>
          </p:cNvSpPr>
          <p:nvPr>
            <p:ph idx="1"/>
          </p:nvPr>
        </p:nvSpPr>
        <p:spPr>
          <a:xfrm>
            <a:off x="395536" y="1600200"/>
            <a:ext cx="7704856" cy="4853136"/>
          </a:xfrm>
        </p:spPr>
        <p:txBody>
          <a:bodyPr/>
          <a:lstStyle/>
          <a:p>
            <a:r>
              <a:rPr kumimoji="1" lang="en-US" altLang="ja-JP" dirty="0" smtClean="0"/>
              <a:t>Book</a:t>
            </a:r>
            <a:r>
              <a:rPr kumimoji="1" lang="ja-JP" altLang="en-US" dirty="0" smtClean="0"/>
              <a:t>クラス</a:t>
            </a:r>
            <a:endParaRPr kumimoji="1" lang="en-US" altLang="ja-JP" dirty="0" smtClean="0"/>
          </a:p>
          <a:p>
            <a:pPr lvl="1"/>
            <a:r>
              <a:rPr lang="ja-JP" altLang="en-US" dirty="0" smtClean="0"/>
              <a:t>本を表すクラス。</a:t>
            </a:r>
            <a:endParaRPr kumimoji="1" lang="en-US" altLang="ja-JP" dirty="0" smtClean="0"/>
          </a:p>
          <a:p>
            <a:pPr lvl="1"/>
            <a:r>
              <a:rPr kumimoji="1" lang="ja-JP" altLang="en-US" dirty="0" smtClean="0"/>
              <a:t>フィールド</a:t>
            </a:r>
            <a:endParaRPr kumimoji="1" lang="en-US" altLang="ja-JP" dirty="0" smtClean="0"/>
          </a:p>
          <a:p>
            <a:pPr lvl="2"/>
            <a:r>
              <a:rPr lang="en-US" altLang="ja-JP" dirty="0"/>
              <a:t>n</a:t>
            </a:r>
            <a:r>
              <a:rPr lang="en-US" altLang="ja-JP" dirty="0" smtClean="0"/>
              <a:t>ame</a:t>
            </a:r>
            <a:r>
              <a:rPr lang="ja-JP" altLang="en-US" dirty="0" smtClean="0"/>
              <a:t>：本の名前。コンストラクタでインスタンスを初期化</a:t>
            </a:r>
            <a:endParaRPr lang="en-US" altLang="ja-JP" dirty="0" smtClean="0"/>
          </a:p>
          <a:p>
            <a:pPr marL="777240" lvl="2" indent="0">
              <a:buNone/>
            </a:pPr>
            <a:r>
              <a:rPr lang="ja-JP" altLang="en-US" dirty="0"/>
              <a:t>　</a:t>
            </a:r>
            <a:r>
              <a:rPr lang="en-US" altLang="ja-JP" dirty="0"/>
              <a:t> </a:t>
            </a:r>
            <a:r>
              <a:rPr lang="en-US" altLang="ja-JP" dirty="0" smtClean="0"/>
              <a:t>         </a:t>
            </a:r>
            <a:r>
              <a:rPr lang="ja-JP" altLang="en-US" dirty="0" smtClean="0"/>
              <a:t>　する際に引数で指定する。</a:t>
            </a:r>
            <a:endParaRPr lang="en-US" altLang="ja-JP" dirty="0" smtClean="0"/>
          </a:p>
          <a:p>
            <a:pPr lvl="1"/>
            <a:r>
              <a:rPr lang="ja-JP" altLang="en-US" dirty="0" smtClean="0"/>
              <a:t>メソッド</a:t>
            </a:r>
            <a:endParaRPr lang="en-US" altLang="ja-JP" dirty="0" smtClean="0"/>
          </a:p>
          <a:p>
            <a:pPr lvl="2"/>
            <a:r>
              <a:rPr lang="en-US" altLang="ja-JP" dirty="0" err="1" smtClean="0"/>
              <a:t>getName</a:t>
            </a:r>
            <a:r>
              <a:rPr lang="en-US" altLang="ja-JP" dirty="0" smtClean="0"/>
              <a:t>()</a:t>
            </a:r>
            <a:r>
              <a:rPr lang="ja-JP" altLang="en-US" dirty="0" smtClean="0"/>
              <a:t>：</a:t>
            </a:r>
            <a:r>
              <a:rPr lang="en-US" altLang="ja-JP" dirty="0" smtClean="0"/>
              <a:t>name</a:t>
            </a:r>
            <a:r>
              <a:rPr lang="ja-JP" altLang="en-US" dirty="0" smtClean="0"/>
              <a:t>を返して本の名前を得る。</a:t>
            </a:r>
            <a:endParaRPr lang="en-US" altLang="ja-JP" dirty="0" smtClean="0"/>
          </a:p>
          <a:p>
            <a:pPr lvl="2"/>
            <a:endParaRPr lang="en-US" altLang="ja-JP" dirty="0" smtClean="0"/>
          </a:p>
          <a:p>
            <a:pPr lvl="1"/>
            <a:endParaRPr kumimoji="1" lang="ja-JP" altLang="en-US" dirty="0"/>
          </a:p>
        </p:txBody>
      </p:sp>
    </p:spTree>
    <p:extLst>
      <p:ext uri="{BB962C8B-B14F-4D97-AF65-F5344CB8AC3E}">
        <p14:creationId xmlns:p14="http://schemas.microsoft.com/office/powerpoint/2010/main" val="1479653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a:t>
            </a:r>
            <a:endParaRPr kumimoji="1" lang="ja-JP" altLang="en-US" dirty="0"/>
          </a:p>
        </p:txBody>
      </p:sp>
      <p:sp>
        <p:nvSpPr>
          <p:cNvPr id="3" name="コンテンツ プレースホルダー 2"/>
          <p:cNvSpPr>
            <a:spLocks noGrp="1"/>
          </p:cNvSpPr>
          <p:nvPr>
            <p:ph idx="1"/>
          </p:nvPr>
        </p:nvSpPr>
        <p:spPr>
          <a:xfrm>
            <a:off x="457200" y="1600200"/>
            <a:ext cx="7859216" cy="4800600"/>
          </a:xfrm>
        </p:spPr>
        <p:txBody>
          <a:bodyPr/>
          <a:lstStyle/>
          <a:p>
            <a:r>
              <a:rPr lang="en-US" altLang="ja-JP" dirty="0" err="1"/>
              <a:t>BookShelf</a:t>
            </a:r>
            <a:r>
              <a:rPr lang="ja-JP" altLang="en-US" dirty="0" smtClean="0"/>
              <a:t>クラス</a:t>
            </a:r>
            <a:endParaRPr lang="en-US" altLang="ja-JP" dirty="0" smtClean="0"/>
          </a:p>
          <a:p>
            <a:pPr lvl="1"/>
            <a:r>
              <a:rPr lang="ja-JP" altLang="en-US" dirty="0" smtClean="0"/>
              <a:t>本棚を表すクラス。集合体として扱うため</a:t>
            </a:r>
            <a:r>
              <a:rPr lang="en-US" altLang="ja-JP" dirty="0" smtClean="0"/>
              <a:t>Aggregate</a:t>
            </a:r>
            <a:r>
              <a:rPr lang="ja-JP" altLang="en-US" dirty="0" smtClean="0"/>
              <a:t>インターフェースを実装。</a:t>
            </a:r>
            <a:r>
              <a:rPr lang="en-US" altLang="ja-JP" dirty="0"/>
              <a:t>i</a:t>
            </a:r>
            <a:r>
              <a:rPr lang="en-US" altLang="ja-JP" dirty="0" smtClean="0"/>
              <a:t>terator</a:t>
            </a:r>
            <a:r>
              <a:rPr lang="ja-JP" altLang="en-US" dirty="0" smtClean="0"/>
              <a:t>メソッドの実体も定義。</a:t>
            </a:r>
            <a:endParaRPr lang="en-US" altLang="ja-JP" dirty="0"/>
          </a:p>
          <a:p>
            <a:pPr lvl="1"/>
            <a:r>
              <a:rPr lang="ja-JP" altLang="en-US" dirty="0"/>
              <a:t>フィールド</a:t>
            </a:r>
            <a:endParaRPr lang="en-US" altLang="ja-JP" dirty="0"/>
          </a:p>
          <a:p>
            <a:pPr lvl="2"/>
            <a:r>
              <a:rPr lang="en-US" altLang="ja-JP" dirty="0"/>
              <a:t>books</a:t>
            </a:r>
            <a:r>
              <a:rPr lang="ja-JP" altLang="en-US" dirty="0"/>
              <a:t>：</a:t>
            </a:r>
            <a:r>
              <a:rPr lang="en-US" altLang="ja-JP" dirty="0"/>
              <a:t>Book</a:t>
            </a:r>
            <a:r>
              <a:rPr lang="ja-JP" altLang="en-US" dirty="0"/>
              <a:t>型の配列。データとして書名のみを持つ。</a:t>
            </a:r>
            <a:endParaRPr lang="en-US" altLang="ja-JP" dirty="0"/>
          </a:p>
          <a:p>
            <a:pPr marL="777240" lvl="2" indent="0">
              <a:buNone/>
            </a:pPr>
            <a:r>
              <a:rPr lang="ja-JP" altLang="en-US" dirty="0"/>
              <a:t>　          　コンストラクタで引数から得た最大数だけ配列を確保。</a:t>
            </a:r>
            <a:endParaRPr lang="en-US" altLang="ja-JP" dirty="0"/>
          </a:p>
          <a:p>
            <a:pPr lvl="2"/>
            <a:r>
              <a:rPr lang="en-US" altLang="ja-JP" dirty="0"/>
              <a:t>last</a:t>
            </a:r>
            <a:r>
              <a:rPr lang="ja-JP" altLang="en-US" dirty="0"/>
              <a:t>：本棚の最後を示す。本を新しく追加する毎に</a:t>
            </a:r>
            <a:r>
              <a:rPr lang="en-US" altLang="ja-JP" dirty="0"/>
              <a:t>1</a:t>
            </a:r>
            <a:r>
              <a:rPr lang="ja-JP" altLang="en-US" dirty="0" err="1"/>
              <a:t>ずつ</a:t>
            </a:r>
            <a:r>
              <a:rPr lang="ja-JP" altLang="en-US" dirty="0"/>
              <a:t>増加。</a:t>
            </a:r>
            <a:endParaRPr lang="en-US" altLang="ja-JP" dirty="0"/>
          </a:p>
          <a:p>
            <a:pPr lvl="1"/>
            <a:r>
              <a:rPr lang="ja-JP" altLang="en-US" dirty="0"/>
              <a:t>メソッド</a:t>
            </a:r>
            <a:endParaRPr lang="en-US" altLang="ja-JP" dirty="0"/>
          </a:p>
          <a:p>
            <a:pPr lvl="2"/>
            <a:r>
              <a:rPr lang="en-US" altLang="ja-JP" dirty="0" err="1" smtClean="0"/>
              <a:t>getBookAt</a:t>
            </a:r>
            <a:r>
              <a:rPr lang="en-US" altLang="ja-JP" dirty="0" smtClean="0"/>
              <a:t>(</a:t>
            </a:r>
            <a:r>
              <a:rPr lang="en-US" altLang="ja-JP" dirty="0" err="1" smtClean="0"/>
              <a:t>int</a:t>
            </a:r>
            <a:r>
              <a:rPr lang="en-US" altLang="ja-JP" dirty="0" smtClean="0"/>
              <a:t> index)</a:t>
            </a:r>
            <a:r>
              <a:rPr lang="ja-JP" altLang="en-US" dirty="0" smtClean="0"/>
              <a:t>：</a:t>
            </a:r>
            <a:r>
              <a:rPr lang="ja-JP" altLang="en-US" dirty="0"/>
              <a:t>引数で指定された番号の本のデータを得る。</a:t>
            </a:r>
            <a:endParaRPr lang="en-US" altLang="ja-JP" dirty="0"/>
          </a:p>
          <a:p>
            <a:pPr lvl="2"/>
            <a:r>
              <a:rPr lang="en-US" altLang="ja-JP" dirty="0" err="1" smtClean="0"/>
              <a:t>appendBook</a:t>
            </a:r>
            <a:r>
              <a:rPr lang="en-US" altLang="ja-JP" dirty="0" smtClean="0"/>
              <a:t>(Book book)</a:t>
            </a:r>
            <a:r>
              <a:rPr lang="ja-JP" altLang="en-US" dirty="0" smtClean="0"/>
              <a:t>：</a:t>
            </a:r>
            <a:r>
              <a:rPr lang="ja-JP" altLang="en-US" dirty="0"/>
              <a:t>引数で指定された本のデータを本棚</a:t>
            </a:r>
            <a:r>
              <a:rPr lang="ja-JP" altLang="en-US" dirty="0" smtClean="0"/>
              <a:t>の</a:t>
            </a:r>
            <a:endParaRPr lang="en-US" altLang="ja-JP" dirty="0" smtClean="0"/>
          </a:p>
          <a:p>
            <a:pPr marL="777240" lvl="2" indent="0">
              <a:buNone/>
            </a:pPr>
            <a:r>
              <a:rPr lang="en-US" altLang="ja-JP" dirty="0"/>
              <a:t>	 </a:t>
            </a:r>
            <a:r>
              <a:rPr lang="en-US" altLang="ja-JP" dirty="0" smtClean="0"/>
              <a:t>                                            </a:t>
            </a:r>
            <a:r>
              <a:rPr lang="ja-JP" altLang="en-US" dirty="0" smtClean="0"/>
              <a:t>　最後に追加。</a:t>
            </a:r>
            <a:endParaRPr lang="en-US" altLang="ja-JP" dirty="0"/>
          </a:p>
          <a:p>
            <a:pPr lvl="2"/>
            <a:r>
              <a:rPr lang="en-US" altLang="ja-JP" dirty="0" err="1" smtClean="0"/>
              <a:t>getLength</a:t>
            </a:r>
            <a:r>
              <a:rPr lang="en-US" altLang="ja-JP" dirty="0" smtClean="0"/>
              <a:t>()</a:t>
            </a:r>
            <a:r>
              <a:rPr lang="ja-JP" altLang="en-US" dirty="0" smtClean="0"/>
              <a:t>：</a:t>
            </a:r>
            <a:r>
              <a:rPr lang="ja-JP" altLang="en-US" dirty="0"/>
              <a:t>現在の本棚の最後の番号を得る</a:t>
            </a:r>
            <a:r>
              <a:rPr lang="ja-JP" altLang="en-US" dirty="0" smtClean="0"/>
              <a:t>。</a:t>
            </a:r>
            <a:endParaRPr lang="en-US" altLang="ja-JP" dirty="0" smtClean="0"/>
          </a:p>
          <a:p>
            <a:pPr lvl="2"/>
            <a:r>
              <a:rPr lang="en-US" altLang="ja-JP" dirty="0"/>
              <a:t>i</a:t>
            </a:r>
            <a:r>
              <a:rPr lang="en-US" altLang="ja-JP" dirty="0" smtClean="0"/>
              <a:t>terator()</a:t>
            </a:r>
            <a:r>
              <a:rPr lang="ja-JP" altLang="en-US" dirty="0" smtClean="0"/>
              <a:t>：</a:t>
            </a:r>
            <a:r>
              <a:rPr lang="en-US" altLang="ja-JP" dirty="0" err="1" smtClean="0"/>
              <a:t>BookShelfIterator</a:t>
            </a:r>
            <a:r>
              <a:rPr lang="ja-JP" altLang="en-US" dirty="0" smtClean="0"/>
              <a:t>クラスからオブジェクトをインスタン</a:t>
            </a:r>
            <a:endParaRPr lang="en-US" altLang="ja-JP" dirty="0" smtClean="0"/>
          </a:p>
          <a:p>
            <a:pPr marL="777240" lvl="2" indent="0">
              <a:buNone/>
            </a:pPr>
            <a:r>
              <a:rPr lang="en-US" altLang="ja-JP" dirty="0" smtClean="0"/>
              <a:t>                     </a:t>
            </a:r>
            <a:r>
              <a:rPr lang="ja-JP" altLang="en-US" dirty="0" smtClean="0"/>
              <a:t>　ス化し、結果を返す。引数には本棚のデータを渡す。</a:t>
            </a:r>
            <a:endParaRPr lang="en-US" altLang="ja-JP" dirty="0"/>
          </a:p>
          <a:p>
            <a:endParaRPr kumimoji="1" lang="ja-JP" altLang="en-US" dirty="0"/>
          </a:p>
        </p:txBody>
      </p:sp>
    </p:spTree>
    <p:extLst>
      <p:ext uri="{BB962C8B-B14F-4D97-AF65-F5344CB8AC3E}">
        <p14:creationId xmlns:p14="http://schemas.microsoft.com/office/powerpoint/2010/main" val="3961615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BookShelfIterator</a:t>
            </a:r>
            <a:r>
              <a:rPr kumimoji="1" lang="ja-JP" altLang="en-US" dirty="0" smtClean="0"/>
              <a:t>クラス</a:t>
            </a:r>
            <a:endParaRPr kumimoji="1" lang="en-US" altLang="ja-JP" dirty="0" smtClean="0"/>
          </a:p>
          <a:p>
            <a:pPr lvl="1"/>
            <a:r>
              <a:rPr lang="en-US" altLang="ja-JP" dirty="0" err="1" smtClean="0"/>
              <a:t>BookShelf</a:t>
            </a:r>
            <a:r>
              <a:rPr lang="ja-JP" altLang="en-US" dirty="0" smtClean="0"/>
              <a:t>クラスのスキャンを行うクラス。</a:t>
            </a:r>
            <a:r>
              <a:rPr lang="en-US" altLang="ja-JP" dirty="0" smtClean="0"/>
              <a:t>Aggregate</a:t>
            </a:r>
            <a:r>
              <a:rPr lang="ja-JP" altLang="en-US" dirty="0" smtClean="0"/>
              <a:t>インターフェースで定義したメソッドの実体を記述。また、このクラスを</a:t>
            </a:r>
            <a:r>
              <a:rPr lang="en-US" altLang="ja-JP" dirty="0" smtClean="0"/>
              <a:t>Iterator</a:t>
            </a:r>
            <a:r>
              <a:rPr lang="ja-JP" altLang="en-US" dirty="0" smtClean="0"/>
              <a:t>として扱うため</a:t>
            </a:r>
            <a:r>
              <a:rPr lang="en-US" altLang="ja-JP" dirty="0" smtClean="0"/>
              <a:t>Iterator</a:t>
            </a:r>
            <a:r>
              <a:rPr lang="ja-JP" altLang="en-US" dirty="0" smtClean="0"/>
              <a:t>インターフェースを実装。</a:t>
            </a:r>
            <a:endParaRPr lang="en-US" altLang="ja-JP" dirty="0" smtClean="0"/>
          </a:p>
          <a:p>
            <a:pPr lvl="1"/>
            <a:r>
              <a:rPr kumimoji="1" lang="ja-JP" altLang="en-US" dirty="0" smtClean="0"/>
              <a:t>フィールド</a:t>
            </a:r>
            <a:endParaRPr kumimoji="1" lang="en-US" altLang="ja-JP" dirty="0" smtClean="0"/>
          </a:p>
          <a:p>
            <a:pPr lvl="2"/>
            <a:r>
              <a:rPr lang="en-US" altLang="ja-JP" dirty="0" err="1" smtClean="0"/>
              <a:t>bookShelf</a:t>
            </a:r>
            <a:r>
              <a:rPr lang="ja-JP" altLang="en-US" dirty="0" smtClean="0"/>
              <a:t>：</a:t>
            </a:r>
            <a:r>
              <a:rPr lang="en-US" altLang="ja-JP" dirty="0" err="1" smtClean="0"/>
              <a:t>BookShelf</a:t>
            </a:r>
            <a:r>
              <a:rPr lang="ja-JP" altLang="en-US" dirty="0" smtClean="0"/>
              <a:t>型で本棚を表す。引数で渡された本棚の</a:t>
            </a:r>
            <a:endParaRPr lang="en-US" altLang="ja-JP" dirty="0" smtClean="0"/>
          </a:p>
          <a:p>
            <a:pPr marL="777240" lvl="2" indent="0">
              <a:buNone/>
            </a:pPr>
            <a:r>
              <a:rPr lang="en-US" altLang="ja-JP" dirty="0"/>
              <a:t> </a:t>
            </a:r>
            <a:r>
              <a:rPr lang="en-US" altLang="ja-JP" dirty="0" smtClean="0"/>
              <a:t>                     </a:t>
            </a:r>
            <a:r>
              <a:rPr lang="ja-JP" altLang="en-US" dirty="0" smtClean="0"/>
              <a:t>　データを格納する。</a:t>
            </a:r>
            <a:endParaRPr lang="en-US" altLang="ja-JP" dirty="0" smtClean="0"/>
          </a:p>
          <a:p>
            <a:pPr lvl="2"/>
            <a:r>
              <a:rPr lang="en-US" altLang="ja-JP" dirty="0"/>
              <a:t>i</a:t>
            </a:r>
            <a:r>
              <a:rPr kumimoji="1" lang="en-US" altLang="ja-JP" dirty="0" smtClean="0"/>
              <a:t>ndex</a:t>
            </a:r>
            <a:r>
              <a:rPr kumimoji="1" lang="ja-JP" altLang="en-US" dirty="0" smtClean="0"/>
              <a:t>：本の番号を示す。初期値は</a:t>
            </a:r>
            <a:r>
              <a:rPr kumimoji="1" lang="en-US" altLang="ja-JP" dirty="0" smtClean="0"/>
              <a:t>0</a:t>
            </a:r>
            <a:r>
              <a:rPr kumimoji="1" lang="ja-JP" altLang="en-US" dirty="0" err="1" smtClean="0"/>
              <a:t>。</a:t>
            </a:r>
            <a:endParaRPr kumimoji="1" lang="en-US" altLang="ja-JP" dirty="0" smtClean="0"/>
          </a:p>
          <a:p>
            <a:pPr lvl="1"/>
            <a:r>
              <a:rPr lang="ja-JP" altLang="en-US" dirty="0" smtClean="0"/>
              <a:t>メソッド</a:t>
            </a:r>
            <a:endParaRPr lang="en-US" altLang="ja-JP" dirty="0" smtClean="0"/>
          </a:p>
          <a:p>
            <a:pPr lvl="2"/>
            <a:r>
              <a:rPr lang="en-US" altLang="ja-JP" dirty="0" err="1" smtClean="0"/>
              <a:t>hasNext</a:t>
            </a:r>
            <a:r>
              <a:rPr lang="en-US" altLang="ja-JP" dirty="0" smtClean="0"/>
              <a:t>()</a:t>
            </a:r>
            <a:r>
              <a:rPr lang="ja-JP" altLang="en-US" dirty="0" smtClean="0"/>
              <a:t>：</a:t>
            </a:r>
            <a:r>
              <a:rPr lang="en-US" altLang="ja-JP" dirty="0" smtClean="0"/>
              <a:t>index</a:t>
            </a:r>
            <a:r>
              <a:rPr lang="ja-JP" altLang="en-US" dirty="0" smtClean="0"/>
              <a:t>と本棚の最後の番号を比較して次の要素の有無</a:t>
            </a:r>
            <a:endParaRPr lang="en-US" altLang="ja-JP" dirty="0" smtClean="0"/>
          </a:p>
          <a:p>
            <a:pPr marL="777240" lvl="2" indent="0">
              <a:buNone/>
            </a:pPr>
            <a:r>
              <a:rPr lang="ja-JP" altLang="en-US" dirty="0" smtClean="0"/>
              <a:t>　                 　を</a:t>
            </a:r>
            <a:r>
              <a:rPr lang="ja-JP" altLang="en-US" dirty="0"/>
              <a:t>調べる</a:t>
            </a:r>
            <a:r>
              <a:rPr lang="ja-JP" altLang="en-US" dirty="0" smtClean="0"/>
              <a:t>。</a:t>
            </a:r>
            <a:endParaRPr lang="en-US" altLang="ja-JP" dirty="0"/>
          </a:p>
          <a:p>
            <a:pPr lvl="2"/>
            <a:r>
              <a:rPr lang="en-US" altLang="ja-JP" dirty="0"/>
              <a:t>n</a:t>
            </a:r>
            <a:r>
              <a:rPr lang="en-US" altLang="ja-JP" dirty="0" smtClean="0"/>
              <a:t>ext()</a:t>
            </a:r>
            <a:r>
              <a:rPr lang="ja-JP" altLang="en-US" dirty="0" smtClean="0"/>
              <a:t>：次の</a:t>
            </a:r>
            <a:r>
              <a:rPr lang="ja-JP" altLang="en-US" dirty="0"/>
              <a:t>本</a:t>
            </a:r>
            <a:r>
              <a:rPr lang="ja-JP" altLang="en-US" dirty="0" smtClean="0"/>
              <a:t>のデータを取得し、</a:t>
            </a:r>
            <a:r>
              <a:rPr lang="en-US" altLang="ja-JP" dirty="0" smtClean="0"/>
              <a:t>index</a:t>
            </a:r>
            <a:r>
              <a:rPr lang="ja-JP" altLang="en-US" dirty="0" smtClean="0"/>
              <a:t>を</a:t>
            </a:r>
            <a:r>
              <a:rPr lang="en-US" altLang="ja-JP" dirty="0" smtClean="0"/>
              <a:t>1</a:t>
            </a:r>
            <a:r>
              <a:rPr lang="ja-JP" altLang="en-US" dirty="0" smtClean="0"/>
              <a:t>つ増加させてから</a:t>
            </a:r>
            <a:endParaRPr lang="en-US" altLang="ja-JP" dirty="0" smtClean="0"/>
          </a:p>
          <a:p>
            <a:pPr marL="777240" lvl="2" indent="0">
              <a:buNone/>
            </a:pPr>
            <a:r>
              <a:rPr lang="ja-JP" altLang="en-US" dirty="0"/>
              <a:t>　</a:t>
            </a:r>
            <a:r>
              <a:rPr lang="ja-JP" altLang="en-US" dirty="0" smtClean="0"/>
              <a:t>          　本のデータを返す。</a:t>
            </a:r>
            <a:endParaRPr kumimoji="1" lang="en-US" altLang="ja-JP" dirty="0" smtClean="0"/>
          </a:p>
          <a:p>
            <a:pPr lvl="1"/>
            <a:endParaRPr kumimoji="1" lang="ja-JP" altLang="en-US" dirty="0"/>
          </a:p>
        </p:txBody>
      </p:sp>
    </p:spTree>
    <p:extLst>
      <p:ext uri="{BB962C8B-B14F-4D97-AF65-F5344CB8AC3E}">
        <p14:creationId xmlns:p14="http://schemas.microsoft.com/office/powerpoint/2010/main" val="591471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Main</a:t>
            </a:r>
            <a:r>
              <a:rPr kumimoji="1" lang="ja-JP" altLang="en-US" dirty="0" smtClean="0"/>
              <a:t>クラス</a:t>
            </a:r>
            <a:endParaRPr kumimoji="1" lang="en-US" altLang="ja-JP" dirty="0" smtClean="0"/>
          </a:p>
          <a:p>
            <a:pPr lvl="1"/>
            <a:r>
              <a:rPr lang="ja-JP" altLang="en-US" dirty="0" smtClean="0"/>
              <a:t>実際に本棚に本を格納し、全ての本を順番にスキャンするクラス。</a:t>
            </a:r>
            <a:endParaRPr lang="en-US" altLang="ja-JP" dirty="0" smtClean="0"/>
          </a:p>
          <a:p>
            <a:pPr lvl="1"/>
            <a:r>
              <a:rPr kumimoji="1" lang="ja-JP" altLang="en-US" dirty="0" smtClean="0"/>
              <a:t>本棚に格納できる</a:t>
            </a:r>
            <a:r>
              <a:rPr lang="ja-JP" altLang="en-US" dirty="0" smtClean="0"/>
              <a:t>本の最大数</a:t>
            </a:r>
            <a:r>
              <a:rPr lang="en-US" altLang="ja-JP" dirty="0" smtClean="0"/>
              <a:t>(</a:t>
            </a:r>
            <a:r>
              <a:rPr lang="en-US" altLang="ja-JP" dirty="0" err="1" smtClean="0"/>
              <a:t>maxsize</a:t>
            </a:r>
            <a:r>
              <a:rPr lang="en-US" altLang="ja-JP" dirty="0" smtClean="0"/>
              <a:t>)</a:t>
            </a:r>
            <a:r>
              <a:rPr lang="ja-JP" altLang="en-US" dirty="0" smtClean="0"/>
              <a:t>を引数として渡して、</a:t>
            </a:r>
            <a:r>
              <a:rPr lang="en-US" altLang="ja-JP" dirty="0" err="1" smtClean="0"/>
              <a:t>BookShelf</a:t>
            </a:r>
            <a:r>
              <a:rPr lang="ja-JP" altLang="en-US" dirty="0" smtClean="0"/>
              <a:t>クラスのオブジェクトをインスタンス化して作成。</a:t>
            </a:r>
            <a:endParaRPr lang="en-US" altLang="ja-JP" dirty="0" smtClean="0"/>
          </a:p>
          <a:p>
            <a:pPr lvl="1"/>
            <a:r>
              <a:rPr kumimoji="1" lang="en-US" altLang="ja-JP" dirty="0" err="1" smtClean="0"/>
              <a:t>BookShelf</a:t>
            </a:r>
            <a:r>
              <a:rPr kumimoji="1" lang="ja-JP" altLang="en-US" dirty="0" smtClean="0"/>
              <a:t>クラスの</a:t>
            </a:r>
            <a:r>
              <a:rPr lang="en-US" altLang="ja-JP" dirty="0" err="1" smtClean="0"/>
              <a:t>appendBook</a:t>
            </a:r>
            <a:r>
              <a:rPr lang="ja-JP" altLang="en-US" dirty="0" smtClean="0"/>
              <a:t>メソッドを用いて本を本棚に格納。</a:t>
            </a:r>
            <a:endParaRPr lang="en-US" altLang="ja-JP" dirty="0" smtClean="0"/>
          </a:p>
          <a:p>
            <a:pPr lvl="1"/>
            <a:r>
              <a:rPr kumimoji="1" lang="ja-JP" altLang="en-US" dirty="0" smtClean="0"/>
              <a:t>本棚をスキャンするための</a:t>
            </a:r>
            <a:r>
              <a:rPr kumimoji="1" lang="en-US" altLang="ja-JP" dirty="0" err="1" smtClean="0"/>
              <a:t>Iterator</a:t>
            </a:r>
            <a:r>
              <a:rPr kumimoji="1" lang="ja-JP" altLang="en-US" dirty="0" smtClean="0"/>
              <a:t>のインスタンスを</a:t>
            </a:r>
            <a:r>
              <a:rPr kumimoji="1" lang="en-US" altLang="ja-JP" dirty="0" smtClean="0"/>
              <a:t>it</a:t>
            </a:r>
            <a:r>
              <a:rPr kumimoji="1" lang="ja-JP" altLang="en-US" dirty="0" smtClean="0"/>
              <a:t>とする。</a:t>
            </a:r>
            <a:endParaRPr kumimoji="1" lang="en-US" altLang="ja-JP" dirty="0" smtClean="0"/>
          </a:p>
          <a:p>
            <a:pPr lvl="1"/>
            <a:r>
              <a:rPr lang="en-US" altLang="ja-JP" dirty="0" err="1" smtClean="0"/>
              <a:t>hasNext</a:t>
            </a:r>
            <a:r>
              <a:rPr lang="ja-JP" altLang="en-US" dirty="0" smtClean="0"/>
              <a:t>メソッドの返り値が</a:t>
            </a:r>
            <a:r>
              <a:rPr lang="en-US" altLang="ja-JP" dirty="0" smtClean="0"/>
              <a:t>true</a:t>
            </a:r>
            <a:r>
              <a:rPr lang="ja-JP" altLang="en-US" dirty="0" err="1" smtClean="0"/>
              <a:t>、</a:t>
            </a:r>
            <a:r>
              <a:rPr lang="ja-JP" altLang="en-US" dirty="0" smtClean="0"/>
              <a:t>つまり次の本が存在する限り本のデータを順次取得し、書名表示を行う。</a:t>
            </a:r>
            <a:endParaRPr kumimoji="1" lang="ja-JP" altLang="en-US" dirty="0"/>
          </a:p>
        </p:txBody>
      </p:sp>
    </p:spTree>
    <p:extLst>
      <p:ext uri="{BB962C8B-B14F-4D97-AF65-F5344CB8AC3E}">
        <p14:creationId xmlns:p14="http://schemas.microsoft.com/office/powerpoint/2010/main" val="3336788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インターフェースについて</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Iterator</a:t>
            </a:r>
            <a:r>
              <a:rPr kumimoji="1" lang="en-US" altLang="ja-JP" dirty="0" smtClean="0"/>
              <a:t>(</a:t>
            </a:r>
            <a:r>
              <a:rPr kumimoji="1" lang="ja-JP" altLang="en-US" dirty="0" smtClean="0"/>
              <a:t>反復子</a:t>
            </a:r>
            <a:r>
              <a:rPr kumimoji="1" lang="en-US" altLang="ja-JP" dirty="0" smtClean="0"/>
              <a:t>)</a:t>
            </a:r>
          </a:p>
          <a:p>
            <a:pPr lvl="1"/>
            <a:r>
              <a:rPr lang="ja-JP" altLang="en-US" dirty="0" smtClean="0"/>
              <a:t>要素を順番にスキャンしていくインターフェースを定める。</a:t>
            </a:r>
            <a:endParaRPr lang="en-US" altLang="ja-JP" dirty="0" smtClean="0"/>
          </a:p>
          <a:p>
            <a:pPr lvl="1"/>
            <a:r>
              <a:rPr kumimoji="1" lang="en-US" altLang="ja-JP" dirty="0" err="1" smtClean="0"/>
              <a:t>Iterator</a:t>
            </a:r>
            <a:r>
              <a:rPr kumimoji="1" lang="ja-JP" altLang="en-US" dirty="0" smtClean="0"/>
              <a:t>インターフェースが担当し、</a:t>
            </a:r>
            <a:r>
              <a:rPr kumimoji="1" lang="en-US" altLang="ja-JP" dirty="0" err="1" smtClean="0"/>
              <a:t>hasNext</a:t>
            </a:r>
            <a:r>
              <a:rPr kumimoji="1" lang="ja-JP" altLang="en-US" dirty="0" smtClean="0"/>
              <a:t>メソッドと</a:t>
            </a:r>
            <a:r>
              <a:rPr kumimoji="1" lang="en-US" altLang="ja-JP" dirty="0" smtClean="0"/>
              <a:t>next</a:t>
            </a:r>
            <a:r>
              <a:rPr kumimoji="1" lang="ja-JP" altLang="en-US" dirty="0" smtClean="0"/>
              <a:t>メソッドを定義している。</a:t>
            </a:r>
            <a:endParaRPr kumimoji="1" lang="en-US" altLang="ja-JP" dirty="0" smtClean="0"/>
          </a:p>
          <a:p>
            <a:pPr lvl="1">
              <a:buNone/>
            </a:pPr>
            <a:r>
              <a:rPr lang="en-US" altLang="ja-JP" dirty="0" smtClean="0">
                <a:solidFill>
                  <a:srgbClr val="FF0000"/>
                </a:solidFill>
              </a:rPr>
              <a:t>※</a:t>
            </a:r>
            <a:r>
              <a:rPr lang="en-US" altLang="ja-JP" dirty="0" err="1" smtClean="0"/>
              <a:t>hasNext</a:t>
            </a:r>
            <a:r>
              <a:rPr lang="ja-JP" altLang="en-US" dirty="0" smtClean="0"/>
              <a:t>メソッドと</a:t>
            </a:r>
            <a:r>
              <a:rPr lang="en-US" altLang="ja-JP" dirty="0" smtClean="0"/>
              <a:t>next</a:t>
            </a:r>
            <a:r>
              <a:rPr lang="ja-JP" altLang="en-US" dirty="0" smtClean="0"/>
              <a:t>メソッドの処理内容はここでは記述していない！</a:t>
            </a:r>
            <a:endParaRPr kumimoji="1" lang="en-US" altLang="ja-JP" dirty="0" smtClean="0"/>
          </a:p>
          <a:p>
            <a:r>
              <a:rPr lang="en-US" altLang="ja-JP" dirty="0" err="1" smtClean="0"/>
              <a:t>ConcreteIterator</a:t>
            </a:r>
            <a:r>
              <a:rPr lang="en-US" altLang="ja-JP" dirty="0" smtClean="0"/>
              <a:t>(</a:t>
            </a:r>
            <a:r>
              <a:rPr lang="ja-JP" altLang="en-US" dirty="0" smtClean="0"/>
              <a:t>具体的な反復子</a:t>
            </a:r>
            <a:r>
              <a:rPr lang="en-US" altLang="ja-JP" dirty="0" smtClean="0"/>
              <a:t>)</a:t>
            </a:r>
          </a:p>
          <a:p>
            <a:pPr lvl="1"/>
            <a:r>
              <a:rPr lang="en-US" altLang="ja-JP" dirty="0" err="1" smtClean="0"/>
              <a:t>Iterator</a:t>
            </a:r>
            <a:r>
              <a:rPr lang="ja-JP" altLang="en-US" dirty="0" smtClean="0"/>
              <a:t>が定めたインターフェースを実際に実装。</a:t>
            </a:r>
            <a:endParaRPr lang="en-US" altLang="ja-JP" dirty="0" smtClean="0"/>
          </a:p>
          <a:p>
            <a:pPr lvl="1"/>
            <a:r>
              <a:rPr kumimoji="1" lang="en-US" altLang="ja-JP" dirty="0" err="1" smtClean="0"/>
              <a:t>BookShelfIterator</a:t>
            </a:r>
            <a:r>
              <a:rPr kumimoji="1" lang="ja-JP" altLang="en-US" dirty="0" smtClean="0"/>
              <a:t>クラスが担当する。</a:t>
            </a:r>
            <a:endParaRPr kumimoji="1" lang="en-US" altLang="ja-JP" dirty="0" smtClean="0"/>
          </a:p>
          <a:p>
            <a:pPr lvl="1"/>
            <a:r>
              <a:rPr lang="ja-JP" altLang="en-US" dirty="0" smtClean="0"/>
              <a:t>スキャンするために必要な情報</a:t>
            </a:r>
            <a:r>
              <a:rPr lang="en-US" altLang="ja-JP" dirty="0" smtClean="0"/>
              <a:t>(</a:t>
            </a:r>
            <a:r>
              <a:rPr lang="ja-JP" altLang="en-US" dirty="0" smtClean="0"/>
              <a:t>本棚の情報など</a:t>
            </a:r>
            <a:r>
              <a:rPr lang="en-US" altLang="ja-JP" dirty="0" smtClean="0"/>
              <a:t>)</a:t>
            </a:r>
            <a:r>
              <a:rPr lang="ja-JP" altLang="en-US" dirty="0" smtClean="0"/>
              <a:t>を知っている必要がある。</a:t>
            </a:r>
            <a:endParaRPr lang="en-US" altLang="ja-JP" dirty="0" smtClean="0"/>
          </a:p>
          <a:p>
            <a:pPr lvl="1"/>
            <a:r>
              <a:rPr lang="en-US" altLang="ja-JP" dirty="0" err="1" smtClean="0"/>
              <a:t>hasNext</a:t>
            </a:r>
            <a:r>
              <a:rPr lang="ja-JP" altLang="en-US" dirty="0" smtClean="0"/>
              <a:t>メソッドと</a:t>
            </a:r>
            <a:r>
              <a:rPr lang="en-US" altLang="ja-JP" dirty="0" smtClean="0"/>
              <a:t>next</a:t>
            </a:r>
            <a:r>
              <a:rPr lang="ja-JP" altLang="en-US" dirty="0" smtClean="0"/>
              <a:t>メソッドの処理内容はこのクラスで記述する。</a:t>
            </a:r>
            <a:endParaRPr lang="en-US" altLang="ja-JP" dirty="0" smtClean="0"/>
          </a:p>
          <a:p>
            <a:pPr lvl="1"/>
            <a:endParaRPr kumimoji="1" lang="en-US" altLang="ja-JP"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ナチュラル">
  <a:themeElements>
    <a:clrScheme name="ナチュラル">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ナチュラル">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266</TotalTime>
  <Words>596</Words>
  <Application>Microsoft Office PowerPoint</Application>
  <PresentationFormat>画面に合わせる (4:3)</PresentationFormat>
  <Paragraphs>100</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ナチュラル</vt:lpstr>
      <vt:lpstr>力武研究室 第1回ゼミ</vt:lpstr>
      <vt:lpstr>Iteratorパターンとは</vt:lpstr>
      <vt:lpstr>サンプルプログラム</vt:lpstr>
      <vt:lpstr>インターフェース</vt:lpstr>
      <vt:lpstr>クラス</vt:lpstr>
      <vt:lpstr>クラス</vt:lpstr>
      <vt:lpstr>クラス</vt:lpstr>
      <vt:lpstr>クラス</vt:lpstr>
      <vt:lpstr>インターフェースについて</vt:lpstr>
      <vt:lpstr>インターフェースについて</vt:lpstr>
      <vt:lpstr>Iteratorパターンのまとめ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力武研究室 第1回ゼミ</dc:title>
  <dc:creator>Shun40</dc:creator>
  <cp:lastModifiedBy>Shun40</cp:lastModifiedBy>
  <cp:revision>33</cp:revision>
  <dcterms:created xsi:type="dcterms:W3CDTF">2012-10-25T04:11:41Z</dcterms:created>
  <dcterms:modified xsi:type="dcterms:W3CDTF">2012-10-26T05:16:02Z</dcterms:modified>
</cp:coreProperties>
</file>