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1" r:id="rId5"/>
    <p:sldId id="259" r:id="rId6"/>
    <p:sldId id="260" r:id="rId7"/>
    <p:sldId id="263" r:id="rId8"/>
    <p:sldId id="266" r:id="rId9"/>
    <p:sldId id="265" r:id="rId10"/>
    <p:sldId id="262" r:id="rId11"/>
    <p:sldId id="264" r:id="rId12"/>
    <p:sldId id="267"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529F8-1901-47DF-8792-6A980B2A4952}" type="datetimeFigureOut">
              <a:rPr kumimoji="1" lang="ja-JP" altLang="en-US" smtClean="0"/>
              <a:t>2012/11/22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3EBE42-213B-44DF-A2BE-A6C9CF8C93DC}" type="slidenum">
              <a:rPr kumimoji="1" lang="ja-JP" altLang="en-US" smtClean="0"/>
              <a:t>‹#›</a:t>
            </a:fld>
            <a:endParaRPr kumimoji="1" lang="ja-JP" altLang="en-US"/>
          </a:p>
        </p:txBody>
      </p:sp>
    </p:spTree>
    <p:extLst>
      <p:ext uri="{BB962C8B-B14F-4D97-AF65-F5344CB8AC3E}">
        <p14:creationId xmlns:p14="http://schemas.microsoft.com/office/powerpoint/2010/main" val="18000890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プログラム上で表現　</a:t>
            </a:r>
            <a:r>
              <a:rPr kumimoji="1" lang="en-US" altLang="ja-JP" dirty="0" smtClean="0"/>
              <a:t>=</a:t>
            </a:r>
            <a:r>
              <a:rPr kumimoji="1" lang="ja-JP" altLang="en-US" dirty="0" smtClean="0"/>
              <a:t>　</a:t>
            </a:r>
            <a:r>
              <a:rPr kumimoji="1" lang="en-US" altLang="ja-JP" dirty="0" smtClean="0"/>
              <a:t>Singleton</a:t>
            </a:r>
            <a:r>
              <a:rPr kumimoji="1" lang="ja-JP" altLang="en-US" dirty="0" smtClean="0"/>
              <a:t>クラスをインスタンス化する記述によって、そのインスタンスは</a:t>
            </a:r>
            <a:r>
              <a:rPr kumimoji="1" lang="en-US" altLang="ja-JP" dirty="0" smtClean="0"/>
              <a:t>1</a:t>
            </a:r>
            <a:r>
              <a:rPr kumimoji="1" lang="ja-JP" altLang="en-US" dirty="0" err="1" smtClean="0"/>
              <a:t>つしか</a:t>
            </a:r>
            <a:r>
              <a:rPr kumimoji="1" lang="ja-JP" altLang="en-US" dirty="0" smtClean="0"/>
              <a:t>生成されないことを示す。</a:t>
            </a:r>
            <a:endParaRPr kumimoji="1" lang="ja-JP" altLang="en-US" dirty="0"/>
          </a:p>
        </p:txBody>
      </p:sp>
      <p:sp>
        <p:nvSpPr>
          <p:cNvPr id="4" name="スライド番号プレースホルダー 3"/>
          <p:cNvSpPr>
            <a:spLocks noGrp="1"/>
          </p:cNvSpPr>
          <p:nvPr>
            <p:ph type="sldNum" sz="quarter" idx="10"/>
          </p:nvPr>
        </p:nvSpPr>
        <p:spPr/>
        <p:txBody>
          <a:bodyPr/>
          <a:lstStyle/>
          <a:p>
            <a:fld id="{293EBE42-213B-44DF-A2BE-A6C9CF8C93DC}" type="slidenum">
              <a:rPr kumimoji="1" lang="ja-JP" altLang="en-US" smtClean="0"/>
              <a:t>2</a:t>
            </a:fld>
            <a:endParaRPr kumimoji="1" lang="ja-JP" altLang="en-US"/>
          </a:p>
        </p:txBody>
      </p:sp>
    </p:spTree>
    <p:extLst>
      <p:ext uri="{BB962C8B-B14F-4D97-AF65-F5344CB8AC3E}">
        <p14:creationId xmlns:p14="http://schemas.microsoft.com/office/powerpoint/2010/main" val="385704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singleton:</a:t>
            </a:r>
            <a:r>
              <a:rPr kumimoji="1" lang="ja-JP" altLang="en-US" dirty="0" smtClean="0"/>
              <a:t>最初のコンストラクタで</a:t>
            </a:r>
            <a:r>
              <a:rPr kumimoji="1" lang="en-US" altLang="ja-JP" dirty="0" smtClean="0"/>
              <a:t>singleton</a:t>
            </a:r>
            <a:r>
              <a:rPr kumimoji="1" lang="ja-JP" altLang="en-US" dirty="0" smtClean="0"/>
              <a:t>の内容が</a:t>
            </a:r>
            <a:r>
              <a:rPr kumimoji="1" lang="en-US" altLang="ja-JP" dirty="0" smtClean="0"/>
              <a:t>1</a:t>
            </a:r>
            <a:r>
              <a:rPr kumimoji="1" lang="ja-JP" altLang="en-US" dirty="0" err="1" smtClean="0"/>
              <a:t>つに</a:t>
            </a:r>
            <a:r>
              <a:rPr kumimoji="1" lang="ja-JP" altLang="en-US" dirty="0" smtClean="0"/>
              <a:t>決定される。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293EBE42-213B-44DF-A2BE-A6C9CF8C93DC}" type="slidenum">
              <a:rPr kumimoji="1" lang="ja-JP" altLang="en-US" smtClean="0"/>
              <a:t>5</a:t>
            </a:fld>
            <a:endParaRPr kumimoji="1" lang="ja-JP" altLang="en-US"/>
          </a:p>
        </p:txBody>
      </p:sp>
    </p:spTree>
    <p:extLst>
      <p:ext uri="{BB962C8B-B14F-4D97-AF65-F5344CB8AC3E}">
        <p14:creationId xmlns:p14="http://schemas.microsoft.com/office/powerpoint/2010/main" val="741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ソースコードの説明はざっくりと。</a:t>
            </a:r>
            <a:r>
              <a:rPr kumimoji="1" lang="en-US" altLang="ja-JP" dirty="0" smtClean="0"/>
              <a:t>(1</a:t>
            </a:r>
            <a:r>
              <a:rPr kumimoji="1" lang="ja-JP" altLang="en-US" dirty="0" smtClean="0"/>
              <a:t>行ずつ細々と説明しない</a:t>
            </a:r>
            <a:r>
              <a:rPr kumimoji="1" lang="en-US" altLang="ja-JP" dirty="0" smtClean="0"/>
              <a:t>)</a:t>
            </a:r>
            <a:r>
              <a:rPr kumimoji="1" lang="ja-JP" altLang="en-US" dirty="0" smtClean="0"/>
              <a:t>処理のまとまり毎に説明するとよい。</a:t>
            </a:r>
            <a:endParaRPr kumimoji="1" lang="ja-JP" altLang="en-US" dirty="0"/>
          </a:p>
        </p:txBody>
      </p:sp>
      <p:sp>
        <p:nvSpPr>
          <p:cNvPr id="4" name="スライド番号プレースホルダー 3"/>
          <p:cNvSpPr>
            <a:spLocks noGrp="1"/>
          </p:cNvSpPr>
          <p:nvPr>
            <p:ph type="sldNum" sz="quarter" idx="10"/>
          </p:nvPr>
        </p:nvSpPr>
        <p:spPr/>
        <p:txBody>
          <a:bodyPr/>
          <a:lstStyle/>
          <a:p>
            <a:fld id="{293EBE42-213B-44DF-A2BE-A6C9CF8C93DC}" type="slidenum">
              <a:rPr kumimoji="1" lang="ja-JP" altLang="en-US" smtClean="0"/>
              <a:t>8</a:t>
            </a:fld>
            <a:endParaRPr kumimoji="1" lang="ja-JP" altLang="en-US"/>
          </a:p>
        </p:txBody>
      </p:sp>
    </p:spTree>
    <p:extLst>
      <p:ext uri="{BB962C8B-B14F-4D97-AF65-F5344CB8AC3E}">
        <p14:creationId xmlns:p14="http://schemas.microsoft.com/office/powerpoint/2010/main" val="3105666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ソースコードの説明はざっくりと。</a:t>
            </a:r>
            <a:r>
              <a:rPr kumimoji="1" lang="en-US" altLang="ja-JP" dirty="0" smtClean="0"/>
              <a:t>(1</a:t>
            </a:r>
            <a:r>
              <a:rPr kumimoji="1" lang="ja-JP" altLang="en-US" dirty="0" smtClean="0"/>
              <a:t>行ずつ細々と説明しない</a:t>
            </a:r>
            <a:r>
              <a:rPr kumimoji="1" lang="en-US" altLang="ja-JP" dirty="0" smtClean="0"/>
              <a:t>)</a:t>
            </a:r>
            <a:r>
              <a:rPr kumimoji="1" lang="ja-JP" altLang="en-US" dirty="0" smtClean="0"/>
              <a:t>処理のまとまり毎に説明するとよい。</a:t>
            </a:r>
          </a:p>
          <a:p>
            <a:endParaRPr kumimoji="1" lang="ja-JP" altLang="en-US" dirty="0"/>
          </a:p>
        </p:txBody>
      </p:sp>
      <p:sp>
        <p:nvSpPr>
          <p:cNvPr id="4" name="スライド番号プレースホルダー 3"/>
          <p:cNvSpPr>
            <a:spLocks noGrp="1"/>
          </p:cNvSpPr>
          <p:nvPr>
            <p:ph type="sldNum" sz="quarter" idx="10"/>
          </p:nvPr>
        </p:nvSpPr>
        <p:spPr/>
        <p:txBody>
          <a:bodyPr/>
          <a:lstStyle/>
          <a:p>
            <a:fld id="{293EBE42-213B-44DF-A2BE-A6C9CF8C93DC}" type="slidenum">
              <a:rPr kumimoji="1" lang="ja-JP" altLang="en-US" smtClean="0"/>
              <a:t>9</a:t>
            </a:fld>
            <a:endParaRPr kumimoji="1" lang="ja-JP" altLang="en-US"/>
          </a:p>
        </p:txBody>
      </p:sp>
    </p:spTree>
    <p:extLst>
      <p:ext uri="{BB962C8B-B14F-4D97-AF65-F5344CB8AC3E}">
        <p14:creationId xmlns:p14="http://schemas.microsoft.com/office/powerpoint/2010/main" val="13957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Singleton</a:t>
            </a:r>
            <a:r>
              <a:rPr kumimoji="1" lang="ja-JP" altLang="en-US" dirty="0" smtClean="0"/>
              <a:t>パターンを使うと嬉しい例を挙げれると良い。例えば複数のインスタンスの相互影響によるバグの具体例など。</a:t>
            </a:r>
            <a:endParaRPr kumimoji="1" lang="ja-JP" altLang="en-US" dirty="0"/>
          </a:p>
        </p:txBody>
      </p:sp>
      <p:sp>
        <p:nvSpPr>
          <p:cNvPr id="4" name="スライド番号プレースホルダー 3"/>
          <p:cNvSpPr>
            <a:spLocks noGrp="1"/>
          </p:cNvSpPr>
          <p:nvPr>
            <p:ph type="sldNum" sz="quarter" idx="10"/>
          </p:nvPr>
        </p:nvSpPr>
        <p:spPr/>
        <p:txBody>
          <a:bodyPr/>
          <a:lstStyle/>
          <a:p>
            <a:fld id="{293EBE42-213B-44DF-A2BE-A6C9CF8C93DC}" type="slidenum">
              <a:rPr kumimoji="1" lang="ja-JP" altLang="en-US" smtClean="0"/>
              <a:t>11</a:t>
            </a:fld>
            <a:endParaRPr kumimoji="1" lang="ja-JP" altLang="en-US"/>
          </a:p>
        </p:txBody>
      </p:sp>
    </p:spTree>
    <p:extLst>
      <p:ext uri="{BB962C8B-B14F-4D97-AF65-F5344CB8AC3E}">
        <p14:creationId xmlns:p14="http://schemas.microsoft.com/office/powerpoint/2010/main" val="364938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2012/11/16</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r>
              <a:rPr kumimoji="1" lang="en-US" altLang="ja-JP" smtClean="0"/>
              <a:t>2012/11/16</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r>
              <a:rPr kumimoji="1" lang="en-US" altLang="ja-JP" smtClean="0"/>
              <a:t>2012/11/16</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r>
              <a:rPr kumimoji="1" lang="en-US" altLang="ja-JP" smtClean="0"/>
              <a:t>2012/11/16</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2012/11/16</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2012/11/16</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r>
              <a:rPr kumimoji="1" lang="en-US" altLang="ja-JP" smtClean="0"/>
              <a:t>2012/11/16</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r>
              <a:rPr kumimoji="1" lang="en-US" altLang="ja-JP" smtClean="0"/>
              <a:t>2012/11/16</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2012/11/16</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2012/11/16</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3FBEB6-E6F9-4232-9667-A58CE545F316}" type="slidenum">
              <a:rPr kumimoji="1" lang="ja-JP" altLang="en-US" smtClean="0"/>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r>
              <a:rPr kumimoji="1" lang="en-US" altLang="ja-JP" smtClean="0"/>
              <a:t>2012/11/16</a:t>
            </a:r>
            <a:endParaRPr kumimoji="1" lang="ja-JP" altLang="en-US"/>
          </a:p>
        </p:txBody>
      </p:sp>
      <p:sp>
        <p:nvSpPr>
          <p:cNvPr id="9" name="Slide Number Placeholder 8"/>
          <p:cNvSpPr>
            <a:spLocks noGrp="1"/>
          </p:cNvSpPr>
          <p:nvPr>
            <p:ph type="sldNum" sz="quarter" idx="11"/>
          </p:nvPr>
        </p:nvSpPr>
        <p:spPr/>
        <p:txBody>
          <a:bodyPr/>
          <a:lstStyle/>
          <a:p>
            <a:fld id="{163FBEB6-E6F9-4232-9667-A58CE545F316}" type="slidenum">
              <a:rPr kumimoji="1" lang="ja-JP" altLang="en-US" smtClean="0"/>
              <a: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63FBEB6-E6F9-4232-9667-A58CE545F316}" type="slidenum">
              <a:rPr kumimoji="1" lang="ja-JP" altLang="en-US" smtClean="0"/>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kumimoji="1" lang="ja-JP"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kumimoji="1" lang="en-US" altLang="ja-JP" smtClean="0"/>
              <a:t>2012/11/16</a:t>
            </a:r>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力武研究室</a:t>
            </a:r>
            <a:r>
              <a:rPr kumimoji="1" lang="en-US" altLang="ja-JP" dirty="0" smtClean="0"/>
              <a:t/>
            </a:r>
            <a:br>
              <a:rPr kumimoji="1" lang="en-US" altLang="ja-JP" dirty="0" smtClean="0"/>
            </a:br>
            <a:r>
              <a:rPr lang="ja-JP" altLang="en-US" dirty="0" smtClean="0"/>
              <a:t>第</a:t>
            </a:r>
            <a:r>
              <a:rPr lang="en-US" altLang="ja-JP" dirty="0" smtClean="0"/>
              <a:t>2</a:t>
            </a:r>
            <a:r>
              <a:rPr lang="ja-JP" altLang="en-US" dirty="0" smtClean="0"/>
              <a:t>回ゼミ</a:t>
            </a:r>
            <a:endParaRPr kumimoji="1" lang="ja-JP" altLang="en-US" dirty="0"/>
          </a:p>
        </p:txBody>
      </p:sp>
      <p:sp>
        <p:nvSpPr>
          <p:cNvPr id="3" name="サブタイトル 2"/>
          <p:cNvSpPr>
            <a:spLocks noGrp="1"/>
          </p:cNvSpPr>
          <p:nvPr>
            <p:ph type="subTitle" idx="1"/>
          </p:nvPr>
        </p:nvSpPr>
        <p:spPr>
          <a:xfrm>
            <a:off x="685800" y="4572000"/>
            <a:ext cx="6461760" cy="1521296"/>
          </a:xfrm>
        </p:spPr>
        <p:txBody>
          <a:bodyPr>
            <a:normAutofit fontScale="92500" lnSpcReduction="10000"/>
          </a:bodyPr>
          <a:lstStyle/>
          <a:p>
            <a:r>
              <a:rPr kumimoji="1" lang="en-US" altLang="ja-JP" sz="3200" dirty="0" smtClean="0"/>
              <a:t>Singleton</a:t>
            </a:r>
            <a:r>
              <a:rPr kumimoji="1" lang="ja-JP" altLang="en-US" sz="3200" dirty="0" smtClean="0"/>
              <a:t>パターンについて</a:t>
            </a:r>
            <a:endParaRPr kumimoji="1" lang="en-US" altLang="ja-JP" sz="3200" dirty="0" smtClean="0"/>
          </a:p>
          <a:p>
            <a:r>
              <a:rPr lang="ja-JP" altLang="en-US" sz="3200" dirty="0" smtClean="0"/>
              <a:t>伊藤慶二朗</a:t>
            </a:r>
            <a:endParaRPr lang="en-US" altLang="ja-JP" sz="3200" dirty="0" smtClean="0"/>
          </a:p>
          <a:p>
            <a:r>
              <a:rPr lang="ja-JP" altLang="en-US" sz="3200" dirty="0" smtClean="0"/>
              <a:t>山下峻</a:t>
            </a:r>
            <a:endParaRPr kumimoji="1" lang="ja-JP" altLang="en-US" sz="3200" dirty="0"/>
          </a:p>
        </p:txBody>
      </p:sp>
      <p:sp>
        <p:nvSpPr>
          <p:cNvPr id="6" name="スライド番号プレースホルダー 5"/>
          <p:cNvSpPr>
            <a:spLocks noGrp="1"/>
          </p:cNvSpPr>
          <p:nvPr>
            <p:ph type="sldNum" sz="quarter" idx="12"/>
          </p:nvPr>
        </p:nvSpPr>
        <p:spPr/>
        <p:txBody>
          <a:bodyPr/>
          <a:lstStyle/>
          <a:p>
            <a:fld id="{163FBEB6-E6F9-4232-9667-A58CE545F316}" type="slidenum">
              <a:rPr kumimoji="1" lang="ja-JP" altLang="en-US" smtClean="0"/>
              <a:t>1</a:t>
            </a:fld>
            <a:endParaRPr kumimoji="1" lang="ja-JP" altLang="en-US"/>
          </a:p>
        </p:txBody>
      </p:sp>
    </p:spTree>
    <p:extLst>
      <p:ext uri="{BB962C8B-B14F-4D97-AF65-F5344CB8AC3E}">
        <p14:creationId xmlns:p14="http://schemas.microsoft.com/office/powerpoint/2010/main" val="49086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grpSp>
        <p:nvGrpSpPr>
          <p:cNvPr id="9" name="グループ化 8"/>
          <p:cNvGrpSpPr/>
          <p:nvPr/>
        </p:nvGrpSpPr>
        <p:grpSpPr>
          <a:xfrm>
            <a:off x="899592" y="1933279"/>
            <a:ext cx="6192688" cy="3847256"/>
            <a:chOff x="899592" y="1933279"/>
            <a:chExt cx="6192688" cy="3847256"/>
          </a:xfrm>
        </p:grpSpPr>
        <p:pic>
          <p:nvPicPr>
            <p:cNvPr id="2051" name="Picture 3" descr="\\Rikitakestation\共有フォルダ\8代目\伊藤慶二朗\ゼーミー\Singleton\Singleton_結果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33279"/>
              <a:ext cx="5760639" cy="2376264"/>
            </a:xfrm>
            <a:prstGeom prst="rect">
              <a:avLst/>
            </a:prstGeom>
            <a:noFill/>
            <a:ln>
              <a:solidFill>
                <a:schemeClr val="accent6">
                  <a:lumMod val="50000"/>
                </a:schemeClr>
              </a:solidFill>
            </a:ln>
            <a:extLst>
              <a:ext uri="{909E8E84-426E-40DD-AFC4-6F175D3DCCD1}">
                <a14:hiddenFill xmlns:a14="http://schemas.microsoft.com/office/drawing/2010/main">
                  <a:solidFill>
                    <a:srgbClr val="FFFFFF"/>
                  </a:solidFill>
                </a14:hiddenFill>
              </a:ext>
            </a:extLst>
          </p:spPr>
        </p:pic>
        <p:sp>
          <p:nvSpPr>
            <p:cNvPr id="5" name="円/楕円 4"/>
            <p:cNvSpPr/>
            <p:nvPr/>
          </p:nvSpPr>
          <p:spPr>
            <a:xfrm>
              <a:off x="899592" y="3221143"/>
              <a:ext cx="3528392" cy="1304423"/>
            </a:xfrm>
            <a:prstGeom prst="ellipse">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093697" y="4556398"/>
              <a:ext cx="2998583" cy="1224137"/>
            </a:xfrm>
            <a:prstGeom prst="wedgeRoundRectCallout">
              <a:avLst>
                <a:gd name="adj1" fmla="val -39777"/>
                <a:gd name="adj2" fmla="val -83371"/>
                <a:gd name="adj3" fmla="val 16667"/>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r>
                <a:rPr kumimoji="1" lang="ja-JP" altLang="en-US" dirty="0" smtClean="0">
                  <a:solidFill>
                    <a:schemeClr val="tx1"/>
                  </a:solidFill>
                </a:rPr>
                <a:t>行目で</a:t>
              </a:r>
              <a:r>
                <a:rPr kumimoji="1" lang="en-US" altLang="ja-JP" dirty="0" smtClean="0">
                  <a:solidFill>
                    <a:schemeClr val="tx1"/>
                  </a:solidFill>
                </a:rPr>
                <a:t>obj1</a:t>
              </a:r>
              <a:r>
                <a:rPr kumimoji="1" lang="ja-JP" altLang="en-US" dirty="0" smtClean="0">
                  <a:solidFill>
                    <a:schemeClr val="tx1"/>
                  </a:solidFill>
                </a:rPr>
                <a:t>の中身を出力</a:t>
              </a:r>
              <a:endParaRPr kumimoji="1" lang="en-US" altLang="ja-JP" dirty="0" smtClean="0">
                <a:solidFill>
                  <a:schemeClr val="tx1"/>
                </a:solidFill>
              </a:endParaRPr>
            </a:p>
            <a:p>
              <a:pPr algn="ctr"/>
              <a:r>
                <a:rPr lang="en-US" altLang="ja-JP" dirty="0" smtClean="0">
                  <a:solidFill>
                    <a:schemeClr val="tx1"/>
                  </a:solidFill>
                </a:rPr>
                <a:t>2</a:t>
              </a:r>
              <a:r>
                <a:rPr lang="ja-JP" altLang="en-US" dirty="0" smtClean="0">
                  <a:solidFill>
                    <a:schemeClr val="tx1"/>
                  </a:solidFill>
                </a:rPr>
                <a:t>行目で</a:t>
              </a:r>
              <a:r>
                <a:rPr lang="en-US" altLang="ja-JP" dirty="0" smtClean="0">
                  <a:solidFill>
                    <a:schemeClr val="tx1"/>
                  </a:solidFill>
                </a:rPr>
                <a:t>obj2</a:t>
              </a:r>
              <a:r>
                <a:rPr lang="ja-JP" altLang="en-US" dirty="0" smtClean="0">
                  <a:solidFill>
                    <a:schemeClr val="tx1"/>
                  </a:solidFill>
                </a:rPr>
                <a:t>の中身を出力</a:t>
              </a:r>
              <a:endParaRPr lang="en-US" altLang="ja-JP" dirty="0" smtClean="0">
                <a:solidFill>
                  <a:schemeClr val="tx1"/>
                </a:solidFill>
              </a:endParaRPr>
            </a:p>
            <a:p>
              <a:pPr algn="ctr"/>
              <a:r>
                <a:rPr lang="en-US" altLang="ja-JP" b="1" dirty="0">
                  <a:solidFill>
                    <a:srgbClr val="FF0066"/>
                  </a:solidFill>
                </a:rPr>
                <a:t>o</a:t>
              </a:r>
              <a:r>
                <a:rPr kumimoji="1" lang="en-US" altLang="ja-JP" b="1" dirty="0" smtClean="0">
                  <a:solidFill>
                    <a:srgbClr val="FF0066"/>
                  </a:solidFill>
                </a:rPr>
                <a:t>bj1 = obj2</a:t>
              </a:r>
              <a:endParaRPr kumimoji="1" lang="ja-JP" altLang="en-US" b="1" dirty="0">
                <a:solidFill>
                  <a:srgbClr val="FF0066"/>
                </a:solidFill>
              </a:endParaRPr>
            </a:p>
          </p:txBody>
        </p:sp>
      </p:grpSp>
      <p:sp>
        <p:nvSpPr>
          <p:cNvPr id="4" name="スライド番号プレースホルダー 3"/>
          <p:cNvSpPr>
            <a:spLocks noGrp="1"/>
          </p:cNvSpPr>
          <p:nvPr>
            <p:ph type="sldNum" sz="quarter" idx="12"/>
          </p:nvPr>
        </p:nvSpPr>
        <p:spPr/>
        <p:txBody>
          <a:bodyPr/>
          <a:lstStyle/>
          <a:p>
            <a:fld id="{163FBEB6-E6F9-4232-9667-A58CE545F316}" type="slidenum">
              <a:rPr kumimoji="1" lang="ja-JP" altLang="en-US" smtClean="0"/>
              <a:t>10</a:t>
            </a:fld>
            <a:endParaRPr kumimoji="1" lang="ja-JP" altLang="en-US"/>
          </a:p>
        </p:txBody>
      </p:sp>
    </p:spTree>
    <p:extLst>
      <p:ext uri="{BB962C8B-B14F-4D97-AF65-F5344CB8AC3E}">
        <p14:creationId xmlns:p14="http://schemas.microsoft.com/office/powerpoint/2010/main" val="4061451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Singleton</a:t>
            </a:r>
            <a:r>
              <a:rPr kumimoji="1" lang="ja-JP" altLang="en-US" dirty="0" smtClean="0"/>
              <a:t>パターンのまとめ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なぜ</a:t>
            </a:r>
            <a:r>
              <a:rPr lang="en-US" altLang="ja-JP" dirty="0" smtClean="0"/>
              <a:t>Singleton</a:t>
            </a:r>
            <a:r>
              <a:rPr lang="ja-JP" altLang="en-US" dirty="0" smtClean="0"/>
              <a:t>パターンを用いるのか？</a:t>
            </a:r>
            <a:endParaRPr lang="en-US" altLang="ja-JP" dirty="0" smtClean="0"/>
          </a:p>
          <a:p>
            <a:pPr lvl="1"/>
            <a:r>
              <a:rPr kumimoji="1" lang="ja-JP" altLang="en-US" dirty="0" smtClean="0"/>
              <a:t>インスタンスの数に制限を設ける</a:t>
            </a:r>
            <a:r>
              <a:rPr kumimoji="1" lang="ja-JP" altLang="en-US" dirty="0" smtClean="0"/>
              <a:t>ため</a:t>
            </a:r>
            <a:endParaRPr kumimoji="1" lang="en-US" altLang="ja-JP" dirty="0" smtClean="0"/>
          </a:p>
          <a:p>
            <a:pPr lvl="2"/>
            <a:r>
              <a:rPr lang="ja-JP" altLang="en-US" dirty="0" smtClean="0"/>
              <a:t>複数のインスタンスの相互影響によるバグ</a:t>
            </a:r>
            <a:r>
              <a:rPr lang="ja-JP" altLang="en-US" dirty="0"/>
              <a:t>の</a:t>
            </a:r>
            <a:r>
              <a:rPr lang="ja-JP" altLang="en-US" dirty="0" smtClean="0"/>
              <a:t>発生を</a:t>
            </a:r>
            <a:r>
              <a:rPr lang="ja-JP" altLang="en-US" dirty="0" smtClean="0"/>
              <a:t>防ぐ</a:t>
            </a:r>
            <a:endParaRPr kumimoji="1" lang="en-US" altLang="ja-JP" dirty="0" smtClean="0"/>
          </a:p>
          <a:p>
            <a:pPr lvl="1"/>
            <a:r>
              <a:rPr lang="ja-JP" altLang="en-US" dirty="0" smtClean="0"/>
              <a:t>前提になる条件を増やす</a:t>
            </a:r>
            <a:r>
              <a:rPr lang="ja-JP" altLang="en-US" dirty="0" smtClean="0"/>
              <a:t>ため</a:t>
            </a:r>
            <a:endParaRPr lang="en-US" altLang="ja-JP" dirty="0" smtClean="0"/>
          </a:p>
          <a:p>
            <a:pPr lvl="2"/>
            <a:r>
              <a:rPr kumimoji="1" lang="ja-JP" altLang="en-US" dirty="0" smtClean="0"/>
              <a:t>インスタンスが</a:t>
            </a:r>
            <a:r>
              <a:rPr kumimoji="1" lang="en-US" altLang="ja-JP" dirty="0" smtClean="0"/>
              <a:t>1</a:t>
            </a:r>
            <a:r>
              <a:rPr kumimoji="1" lang="ja-JP" altLang="en-US" dirty="0" smtClean="0"/>
              <a:t>つしかないという保証の下でプログラミングが</a:t>
            </a:r>
            <a:r>
              <a:rPr kumimoji="1" lang="ja-JP" altLang="en-US" dirty="0" smtClean="0"/>
              <a:t>できる</a:t>
            </a:r>
            <a:endParaRPr kumimoji="1" lang="en-US" altLang="ja-JP" dirty="0" smtClean="0"/>
          </a:p>
        </p:txBody>
      </p:sp>
      <p:grpSp>
        <p:nvGrpSpPr>
          <p:cNvPr id="6" name="グループ化 5"/>
          <p:cNvGrpSpPr/>
          <p:nvPr/>
        </p:nvGrpSpPr>
        <p:grpSpPr>
          <a:xfrm>
            <a:off x="827584" y="3761164"/>
            <a:ext cx="7056784" cy="1107996"/>
            <a:chOff x="827584" y="3689156"/>
            <a:chExt cx="7056784" cy="1107996"/>
          </a:xfrm>
        </p:grpSpPr>
        <p:sp>
          <p:nvSpPr>
            <p:cNvPr id="4" name="右矢印 3"/>
            <p:cNvSpPr/>
            <p:nvPr/>
          </p:nvSpPr>
          <p:spPr>
            <a:xfrm>
              <a:off x="827584" y="3933056"/>
              <a:ext cx="864096" cy="648072"/>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763688" y="3689156"/>
              <a:ext cx="6120680" cy="110799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2200" dirty="0" smtClean="0"/>
                <a:t>Singleton</a:t>
              </a:r>
              <a:r>
                <a:rPr lang="ja-JP" altLang="en-US" sz="2200" dirty="0" smtClean="0"/>
                <a:t>パターンを使うことで、プログラマー</a:t>
              </a:r>
              <a:endParaRPr lang="en-US" altLang="ja-JP" sz="2200" dirty="0" smtClean="0"/>
            </a:p>
            <a:p>
              <a:r>
                <a:rPr lang="ja-JP" altLang="en-US" sz="2200" dirty="0" smtClean="0"/>
                <a:t>が意識しなくてもインスタンスの数を制限することができる。</a:t>
              </a:r>
              <a:endParaRPr lang="en-US" altLang="ja-JP" sz="2200" dirty="0" smtClean="0"/>
            </a:p>
          </p:txBody>
        </p:sp>
      </p:grpSp>
      <p:sp>
        <p:nvSpPr>
          <p:cNvPr id="8" name="スライド番号プレースホルダー 7"/>
          <p:cNvSpPr>
            <a:spLocks noGrp="1"/>
          </p:cNvSpPr>
          <p:nvPr>
            <p:ph type="sldNum" sz="quarter" idx="12"/>
          </p:nvPr>
        </p:nvSpPr>
        <p:spPr/>
        <p:txBody>
          <a:bodyPr/>
          <a:lstStyle/>
          <a:p>
            <a:fld id="{163FBEB6-E6F9-4232-9667-A58CE545F316}" type="slidenum">
              <a:rPr kumimoji="1" lang="ja-JP" altLang="en-US" smtClean="0"/>
              <a:t>11</a:t>
            </a:fld>
            <a:endParaRPr kumimoji="1" lang="ja-JP" altLang="en-US"/>
          </a:p>
        </p:txBody>
      </p:sp>
    </p:spTree>
    <p:extLst>
      <p:ext uri="{BB962C8B-B14F-4D97-AF65-F5344CB8AC3E}">
        <p14:creationId xmlns:p14="http://schemas.microsoft.com/office/powerpoint/2010/main" val="391490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Singleton</a:t>
            </a:r>
            <a:r>
              <a:rPr kumimoji="1" lang="ja-JP" altLang="en-US" dirty="0" smtClean="0"/>
              <a:t>パターン使用の利点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無駄に多くのインスタンスを作らない</a:t>
            </a:r>
            <a:endParaRPr kumimoji="1" lang="en-US" altLang="ja-JP" dirty="0" smtClean="0"/>
          </a:p>
          <a:p>
            <a:pPr lvl="1"/>
            <a:r>
              <a:rPr lang="ja-JP" altLang="en-US" dirty="0" smtClean="0"/>
              <a:t>メモリの無駄使いを防ぐ</a:t>
            </a:r>
            <a:endParaRPr lang="en-US" altLang="ja-JP" dirty="0" smtClean="0"/>
          </a:p>
          <a:p>
            <a:r>
              <a:rPr lang="ja-JP" altLang="en-US" dirty="0" smtClean="0"/>
              <a:t>グローバル変数として利用可能</a:t>
            </a:r>
            <a:endParaRPr lang="en-US" altLang="ja-JP" dirty="0" smtClean="0"/>
          </a:p>
          <a:p>
            <a:pPr lvl="1"/>
            <a:r>
              <a:rPr lang="en-US" altLang="ja-JP" dirty="0" err="1" smtClean="0"/>
              <a:t>getInstance</a:t>
            </a:r>
            <a:r>
              <a:rPr lang="en-US" altLang="ja-JP" dirty="0" smtClean="0"/>
              <a:t>()</a:t>
            </a:r>
            <a:r>
              <a:rPr lang="ja-JP" altLang="en-US" dirty="0" smtClean="0"/>
              <a:t>は可視性が</a:t>
            </a:r>
            <a:r>
              <a:rPr lang="en-US" altLang="ja-JP" dirty="0" smtClean="0"/>
              <a:t>public</a:t>
            </a:r>
            <a:r>
              <a:rPr lang="ja-JP" altLang="en-US" dirty="0"/>
              <a:t>の</a:t>
            </a:r>
            <a:r>
              <a:rPr lang="ja-JP" altLang="en-US" dirty="0" smtClean="0"/>
              <a:t>クラスメソッド</a:t>
            </a:r>
            <a:endParaRPr lang="en-US" altLang="ja-JP" dirty="0" smtClean="0"/>
          </a:p>
          <a:p>
            <a:pPr marL="41148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163FBEB6-E6F9-4232-9667-A58CE545F316}" type="slidenum">
              <a:rPr kumimoji="1" lang="ja-JP" altLang="en-US" smtClean="0"/>
              <a:t>12</a:t>
            </a:fld>
            <a:endParaRPr kumimoji="1" lang="ja-JP" altLang="en-US"/>
          </a:p>
        </p:txBody>
      </p:sp>
      <p:grpSp>
        <p:nvGrpSpPr>
          <p:cNvPr id="9" name="グループ化 8"/>
          <p:cNvGrpSpPr/>
          <p:nvPr/>
        </p:nvGrpSpPr>
        <p:grpSpPr>
          <a:xfrm>
            <a:off x="971600" y="3111932"/>
            <a:ext cx="6552728" cy="707886"/>
            <a:chOff x="1043608" y="3831141"/>
            <a:chExt cx="6552728" cy="707886"/>
          </a:xfrm>
        </p:grpSpPr>
        <p:sp>
          <p:nvSpPr>
            <p:cNvPr id="6" name="右矢印 5"/>
            <p:cNvSpPr/>
            <p:nvPr/>
          </p:nvSpPr>
          <p:spPr>
            <a:xfrm>
              <a:off x="1043608" y="4005064"/>
              <a:ext cx="576064" cy="360040"/>
            </a:xfrm>
            <a:prstGeom prst="rightArrow">
              <a:avLst/>
            </a:prstGeom>
            <a:solidFill>
              <a:srgbClr val="FF006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259632" y="3831141"/>
              <a:ext cx="6336704" cy="707886"/>
            </a:xfrm>
            <a:prstGeom prst="rect">
              <a:avLst/>
            </a:prstGeom>
            <a:noFill/>
          </p:spPr>
          <p:txBody>
            <a:bodyPr wrap="square" rtlCol="0">
              <a:spAutoFit/>
            </a:bodyPr>
            <a:lstStyle/>
            <a:p>
              <a:pPr marL="411480" lvl="1" indent="0">
                <a:buNone/>
              </a:pPr>
              <a:r>
                <a:rPr lang="ja-JP" altLang="en-US" sz="2000" dirty="0"/>
                <a:t>どこからでもアクセス可能で共通のインスタンスを得ることができる</a:t>
              </a:r>
              <a:endParaRPr lang="en-US" altLang="ja-JP" sz="2000" dirty="0"/>
            </a:p>
          </p:txBody>
        </p:sp>
      </p:grpSp>
    </p:spTree>
    <p:extLst>
      <p:ext uri="{BB962C8B-B14F-4D97-AF65-F5344CB8AC3E}">
        <p14:creationId xmlns:p14="http://schemas.microsoft.com/office/powerpoint/2010/main" val="1862255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Singleton</a:t>
            </a:r>
            <a:r>
              <a:rPr kumimoji="1" lang="ja-JP" altLang="en-US" dirty="0" smtClean="0"/>
              <a:t>パターンとは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「このクラスのインスタンスは</a:t>
            </a:r>
            <a:r>
              <a:rPr kumimoji="1" lang="en-US" altLang="ja-JP" b="1" dirty="0" smtClean="0">
                <a:solidFill>
                  <a:srgbClr val="FF0066"/>
                </a:solidFill>
              </a:rPr>
              <a:t>1</a:t>
            </a:r>
            <a:r>
              <a:rPr kumimoji="1" lang="ja-JP" altLang="en-US" b="1" dirty="0" smtClean="0">
                <a:solidFill>
                  <a:srgbClr val="FF0066"/>
                </a:solidFill>
              </a:rPr>
              <a:t>つだけ</a:t>
            </a:r>
            <a:r>
              <a:rPr kumimoji="1" lang="ja-JP" altLang="en-US" dirty="0" smtClean="0"/>
              <a:t>しか作らないし、作りたくない」という時、具体的には</a:t>
            </a:r>
            <a:endParaRPr kumimoji="1" lang="en-US" altLang="ja-JP" dirty="0" smtClean="0"/>
          </a:p>
          <a:p>
            <a:pPr lvl="1"/>
            <a:r>
              <a:rPr lang="ja-JP" altLang="en-US" dirty="0"/>
              <a:t>指定</a:t>
            </a:r>
            <a:r>
              <a:rPr lang="ja-JP" altLang="en-US" dirty="0" smtClean="0"/>
              <a:t>したクラスのインスタンスが</a:t>
            </a:r>
            <a:r>
              <a:rPr lang="ja-JP" altLang="en-US" b="1" dirty="0" smtClean="0">
                <a:solidFill>
                  <a:srgbClr val="FF0066"/>
                </a:solidFill>
              </a:rPr>
              <a:t>絶対に</a:t>
            </a:r>
            <a:r>
              <a:rPr lang="en-US" altLang="ja-JP" b="1" dirty="0" smtClean="0">
                <a:solidFill>
                  <a:srgbClr val="FF0066"/>
                </a:solidFill>
              </a:rPr>
              <a:t>1</a:t>
            </a:r>
            <a:r>
              <a:rPr lang="ja-JP" altLang="en-US" b="1" dirty="0" smtClean="0">
                <a:solidFill>
                  <a:srgbClr val="FF0066"/>
                </a:solidFill>
              </a:rPr>
              <a:t>個しか存在しないことを保証</a:t>
            </a:r>
            <a:r>
              <a:rPr lang="ja-JP" altLang="en-US" dirty="0" smtClean="0"/>
              <a:t>したい</a:t>
            </a:r>
            <a:endParaRPr lang="en-US" altLang="ja-JP" dirty="0" smtClean="0"/>
          </a:p>
          <a:p>
            <a:pPr lvl="1"/>
            <a:r>
              <a:rPr kumimoji="1" lang="ja-JP" altLang="en-US" dirty="0" smtClean="0"/>
              <a:t>インスタンスが</a:t>
            </a:r>
            <a:r>
              <a:rPr kumimoji="1" lang="en-US" altLang="ja-JP" dirty="0" smtClean="0"/>
              <a:t>1</a:t>
            </a:r>
            <a:r>
              <a:rPr kumimoji="1" lang="ja-JP" altLang="en-US" dirty="0" smtClean="0"/>
              <a:t>個しか存在しないことをプログラム上で表現したい</a:t>
            </a:r>
            <a:endParaRPr kumimoji="1" lang="en-US" altLang="ja-JP" dirty="0" smtClean="0"/>
          </a:p>
          <a:p>
            <a:pPr marL="411480" lvl="1" indent="0">
              <a:buNone/>
            </a:pPr>
            <a:r>
              <a:rPr lang="ja-JP" altLang="en-US" sz="2200" dirty="0"/>
              <a:t>と</a:t>
            </a:r>
            <a:r>
              <a:rPr lang="ja-JP" altLang="en-US" sz="2200" dirty="0" smtClean="0"/>
              <a:t>いう場合に用いる</a:t>
            </a:r>
            <a:r>
              <a:rPr lang="ja-JP" altLang="en-US" sz="2200" dirty="0" smtClean="0"/>
              <a:t>パターン</a:t>
            </a:r>
            <a:endParaRPr kumimoji="1" lang="en-US" altLang="ja-JP" sz="2200" dirty="0" smtClean="0"/>
          </a:p>
          <a:p>
            <a:r>
              <a:rPr lang="ja-JP" altLang="en-US" dirty="0" smtClean="0"/>
              <a:t>インスタンスが</a:t>
            </a:r>
            <a:r>
              <a:rPr lang="en-US" altLang="ja-JP" dirty="0" smtClean="0"/>
              <a:t>1</a:t>
            </a:r>
            <a:r>
              <a:rPr lang="ja-JP" altLang="en-US" dirty="0" smtClean="0"/>
              <a:t>個しか存在しないことを保証する</a:t>
            </a:r>
            <a:r>
              <a:rPr lang="ja-JP" altLang="en-US" dirty="0" smtClean="0"/>
              <a:t>パターン</a:t>
            </a:r>
            <a:endParaRPr lang="en-US" altLang="ja-JP" dirty="0"/>
          </a:p>
        </p:txBody>
      </p:sp>
      <p:sp>
        <p:nvSpPr>
          <p:cNvPr id="5" name="スライド番号プレースホルダー 4"/>
          <p:cNvSpPr>
            <a:spLocks noGrp="1"/>
          </p:cNvSpPr>
          <p:nvPr>
            <p:ph type="sldNum" sz="quarter" idx="12"/>
          </p:nvPr>
        </p:nvSpPr>
        <p:spPr/>
        <p:txBody>
          <a:bodyPr/>
          <a:lstStyle/>
          <a:p>
            <a:fld id="{163FBEB6-E6F9-4232-9667-A58CE545F316}" type="slidenum">
              <a:rPr kumimoji="1" lang="ja-JP" altLang="en-US" smtClean="0"/>
              <a:t>2</a:t>
            </a:fld>
            <a:endParaRPr kumimoji="1" lang="ja-JP" altLang="en-US"/>
          </a:p>
        </p:txBody>
      </p:sp>
    </p:spTree>
    <p:extLst>
      <p:ext uri="{BB962C8B-B14F-4D97-AF65-F5344CB8AC3E}">
        <p14:creationId xmlns:p14="http://schemas.microsoft.com/office/powerpoint/2010/main" val="48499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サンプルプログラム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Singleton</a:t>
            </a:r>
            <a:r>
              <a:rPr kumimoji="1" lang="ja-JP" altLang="en-US" dirty="0" smtClean="0"/>
              <a:t>パターンを用いてたった</a:t>
            </a:r>
            <a:r>
              <a:rPr kumimoji="1" lang="en-US" altLang="ja-JP" dirty="0" smtClean="0"/>
              <a:t>1</a:t>
            </a:r>
            <a:r>
              <a:rPr kumimoji="1" lang="ja-JP" altLang="en-US" dirty="0" err="1" smtClean="0"/>
              <a:t>つの</a:t>
            </a:r>
            <a:r>
              <a:rPr kumimoji="1" lang="ja-JP" altLang="en-US" dirty="0" smtClean="0"/>
              <a:t>インスタンスを生成する</a:t>
            </a:r>
            <a:r>
              <a:rPr kumimoji="1" lang="ja-JP" altLang="en-US" dirty="0" smtClean="0"/>
              <a:t>プログラム</a:t>
            </a:r>
            <a:endParaRPr lang="en-US" altLang="ja-JP" dirty="0"/>
          </a:p>
          <a:p>
            <a:endParaRPr kumimoji="1" lang="en-US" altLang="ja-JP" dirty="0" smtClean="0"/>
          </a:p>
          <a:p>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480917720"/>
              </p:ext>
            </p:extLst>
          </p:nvPr>
        </p:nvGraphicFramePr>
        <p:xfrm>
          <a:off x="1475656" y="3180576"/>
          <a:ext cx="6096000" cy="111252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1224136"/>
                <a:gridCol w="4871864"/>
              </a:tblGrid>
              <a:tr h="370840">
                <a:tc>
                  <a:txBody>
                    <a:bodyPr/>
                    <a:lstStyle/>
                    <a:p>
                      <a:pPr algn="ctr"/>
                      <a:r>
                        <a:rPr kumimoji="1" lang="ja-JP" altLang="en-US" dirty="0" smtClean="0"/>
                        <a:t>名前</a:t>
                      </a:r>
                      <a:endParaRPr kumimoji="1" lang="ja-JP" altLang="en-US" dirty="0"/>
                    </a:p>
                  </a:txBody>
                  <a:tcPr/>
                </a:tc>
                <a:tc>
                  <a:txBody>
                    <a:bodyPr/>
                    <a:lstStyle/>
                    <a:p>
                      <a:pPr algn="ctr"/>
                      <a:r>
                        <a:rPr kumimoji="1" lang="ja-JP" altLang="en-US" dirty="0" smtClean="0"/>
                        <a:t>解説</a:t>
                      </a:r>
                      <a:endParaRPr kumimoji="1" lang="en-US" altLang="ja-JP" dirty="0" smtClean="0"/>
                    </a:p>
                  </a:txBody>
                  <a:tcPr/>
                </a:tc>
              </a:tr>
              <a:tr h="370840">
                <a:tc>
                  <a:txBody>
                    <a:bodyPr/>
                    <a:lstStyle/>
                    <a:p>
                      <a:r>
                        <a:rPr kumimoji="1" lang="en-US" altLang="ja-JP" dirty="0" smtClean="0"/>
                        <a:t>Singleton</a:t>
                      </a:r>
                      <a:endParaRPr kumimoji="1" lang="ja-JP" altLang="en-US" dirty="0"/>
                    </a:p>
                  </a:txBody>
                  <a:tcPr/>
                </a:tc>
                <a:tc>
                  <a:txBody>
                    <a:bodyPr/>
                    <a:lstStyle/>
                    <a:p>
                      <a:r>
                        <a:rPr kumimoji="1" lang="ja-JP" altLang="en-US" dirty="0" smtClean="0"/>
                        <a:t>インスタンスを</a:t>
                      </a:r>
                      <a:r>
                        <a:rPr kumimoji="1" lang="en-US" altLang="ja-JP" dirty="0" smtClean="0"/>
                        <a:t>1</a:t>
                      </a:r>
                      <a:r>
                        <a:rPr kumimoji="1" lang="ja-JP" altLang="en-US" dirty="0" err="1" smtClean="0"/>
                        <a:t>つだけ</a:t>
                      </a:r>
                      <a:r>
                        <a:rPr kumimoji="1" lang="ja-JP" altLang="en-US" dirty="0" smtClean="0"/>
                        <a:t>生成するクラス。</a:t>
                      </a:r>
                      <a:endParaRPr kumimoji="1" lang="ja-JP" altLang="en-US" dirty="0"/>
                    </a:p>
                  </a:txBody>
                  <a:tcPr/>
                </a:tc>
              </a:tr>
              <a:tr h="370840">
                <a:tc>
                  <a:txBody>
                    <a:bodyPr/>
                    <a:lstStyle/>
                    <a:p>
                      <a:r>
                        <a:rPr kumimoji="1" lang="en-US" altLang="ja-JP" dirty="0" smtClean="0"/>
                        <a:t>Main</a:t>
                      </a:r>
                      <a:endParaRPr kumimoji="1" lang="ja-JP" altLang="en-US" dirty="0"/>
                    </a:p>
                  </a:txBody>
                  <a:tcPr/>
                </a:tc>
                <a:tc>
                  <a:txBody>
                    <a:bodyPr/>
                    <a:lstStyle/>
                    <a:p>
                      <a:pPr algn="l"/>
                      <a:r>
                        <a:rPr kumimoji="1" lang="ja-JP" altLang="en-US" dirty="0" smtClean="0"/>
                        <a:t>動作確認用のクラス。</a:t>
                      </a:r>
                      <a:endParaRPr kumimoji="1" lang="ja-JP" altLang="en-US" dirty="0"/>
                    </a:p>
                  </a:txBody>
                  <a:tcPr/>
                </a:tc>
              </a:tr>
            </a:tbl>
          </a:graphicData>
        </a:graphic>
      </p:graphicFrame>
      <p:sp>
        <p:nvSpPr>
          <p:cNvPr id="9" name="テキスト ボックス 8"/>
          <p:cNvSpPr txBox="1"/>
          <p:nvPr/>
        </p:nvSpPr>
        <p:spPr>
          <a:xfrm>
            <a:off x="3482821" y="2843644"/>
            <a:ext cx="1917513" cy="369332"/>
          </a:xfrm>
          <a:prstGeom prst="rect">
            <a:avLst/>
          </a:prstGeom>
          <a:noFill/>
        </p:spPr>
        <p:txBody>
          <a:bodyPr wrap="none" rtlCol="0">
            <a:spAutoFit/>
          </a:bodyPr>
          <a:lstStyle/>
          <a:p>
            <a:r>
              <a:rPr kumimoji="1" lang="ja-JP" altLang="en-US" dirty="0" smtClean="0"/>
              <a:t>表</a:t>
            </a:r>
            <a:r>
              <a:rPr kumimoji="1" lang="en-US" altLang="ja-JP" dirty="0" smtClean="0"/>
              <a:t>1</a:t>
            </a:r>
            <a:r>
              <a:rPr kumimoji="1" lang="ja-JP" altLang="en-US" dirty="0" smtClean="0"/>
              <a:t>　クラス一覧</a:t>
            </a:r>
            <a:endParaRPr kumimoji="1" lang="ja-JP" altLang="en-US" dirty="0"/>
          </a:p>
        </p:txBody>
      </p:sp>
      <p:sp>
        <p:nvSpPr>
          <p:cNvPr id="5" name="スライド番号プレースホルダー 4"/>
          <p:cNvSpPr>
            <a:spLocks noGrp="1"/>
          </p:cNvSpPr>
          <p:nvPr>
            <p:ph type="sldNum" sz="quarter" idx="12"/>
          </p:nvPr>
        </p:nvSpPr>
        <p:spPr/>
        <p:txBody>
          <a:bodyPr/>
          <a:lstStyle/>
          <a:p>
            <a:fld id="{163FBEB6-E6F9-4232-9667-A58CE545F316}" type="slidenum">
              <a:rPr kumimoji="1" lang="ja-JP" altLang="en-US" smtClean="0"/>
              <a:t>3</a:t>
            </a:fld>
            <a:endParaRPr kumimoji="1" lang="ja-JP" altLang="en-US"/>
          </a:p>
        </p:txBody>
      </p:sp>
    </p:spTree>
    <p:extLst>
      <p:ext uri="{BB962C8B-B14F-4D97-AF65-F5344CB8AC3E}">
        <p14:creationId xmlns:p14="http://schemas.microsoft.com/office/powerpoint/2010/main" val="971900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クラス図</a:t>
            </a:r>
            <a:endParaRPr kumimoji="1" lang="ja-JP" altLang="en-US" dirty="0"/>
          </a:p>
        </p:txBody>
      </p:sp>
      <p:pic>
        <p:nvPicPr>
          <p:cNvPr id="1026" name="Picture 2" descr="\\Rikitakestation\共有フォルダ\8代目\伊藤慶二朗\ゼーミー\Singleton\Singleton_クラス図.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196752"/>
            <a:ext cx="3672408" cy="477593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2394478" y="5651956"/>
            <a:ext cx="3995004" cy="369332"/>
          </a:xfrm>
          <a:prstGeom prst="rect">
            <a:avLst/>
          </a:prstGeom>
          <a:noFill/>
        </p:spPr>
        <p:txBody>
          <a:bodyPr wrap="none" rtlCol="0">
            <a:spAutoFit/>
          </a:bodyPr>
          <a:lstStyle/>
          <a:p>
            <a:r>
              <a:rPr kumimoji="1" lang="ja-JP" altLang="en-US" dirty="0" smtClean="0"/>
              <a:t>図</a:t>
            </a:r>
            <a:r>
              <a:rPr kumimoji="1" lang="en-US" altLang="ja-JP" dirty="0" smtClean="0"/>
              <a:t>1</a:t>
            </a:r>
            <a:r>
              <a:rPr kumimoji="1" lang="ja-JP" altLang="en-US" dirty="0" smtClean="0"/>
              <a:t>　サンプルプログラムのクラス図</a:t>
            </a:r>
            <a:endParaRPr kumimoji="1" lang="ja-JP" altLang="en-US" dirty="0"/>
          </a:p>
        </p:txBody>
      </p:sp>
      <p:sp>
        <p:nvSpPr>
          <p:cNvPr id="4" name="角丸四角形吹き出し 3"/>
          <p:cNvSpPr/>
          <p:nvPr/>
        </p:nvSpPr>
        <p:spPr>
          <a:xfrm>
            <a:off x="179512" y="3633424"/>
            <a:ext cx="2664296" cy="1080120"/>
          </a:xfrm>
          <a:prstGeom prst="wedgeRoundRectCallout">
            <a:avLst>
              <a:gd name="adj1" fmla="val 60070"/>
              <a:gd name="adj2" fmla="val 96415"/>
              <a:gd name="adj3" fmla="val 16667"/>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Main</a:t>
            </a:r>
            <a:r>
              <a:rPr kumimoji="1" lang="ja-JP" altLang="en-US" dirty="0" smtClean="0">
                <a:solidFill>
                  <a:schemeClr val="tx1"/>
                </a:solidFill>
              </a:rPr>
              <a:t>クラスから</a:t>
            </a:r>
            <a:endParaRPr kumimoji="1" lang="en-US" altLang="ja-JP" dirty="0" smtClean="0">
              <a:solidFill>
                <a:schemeClr val="tx1"/>
              </a:solidFill>
            </a:endParaRPr>
          </a:p>
          <a:p>
            <a:pPr algn="ctr"/>
            <a:r>
              <a:rPr kumimoji="1" lang="ja-JP" altLang="en-US" dirty="0" smtClean="0">
                <a:solidFill>
                  <a:schemeClr val="tx1"/>
                </a:solidFill>
              </a:rPr>
              <a:t>使用できるメソッドは</a:t>
            </a:r>
            <a:endParaRPr kumimoji="1" lang="en-US" altLang="ja-JP" dirty="0" smtClean="0">
              <a:solidFill>
                <a:schemeClr val="tx1"/>
              </a:solidFill>
            </a:endParaRPr>
          </a:p>
          <a:p>
            <a:pPr algn="ctr"/>
            <a:r>
              <a:rPr lang="en-US" altLang="ja-JP" dirty="0" err="1" smtClean="0">
                <a:solidFill>
                  <a:schemeClr val="tx1"/>
                </a:solidFill>
              </a:rPr>
              <a:t>getInstance</a:t>
            </a:r>
            <a:r>
              <a:rPr lang="en-US" altLang="ja-JP" dirty="0" smtClean="0">
                <a:solidFill>
                  <a:schemeClr val="tx1"/>
                </a:solidFill>
              </a:rPr>
              <a:t>()</a:t>
            </a:r>
            <a:r>
              <a:rPr lang="ja-JP" altLang="en-US" dirty="0" smtClean="0">
                <a:solidFill>
                  <a:schemeClr val="tx1"/>
                </a:solidFill>
              </a:rPr>
              <a:t>のみ</a:t>
            </a:r>
            <a:endParaRPr kumimoji="1" lang="ja-JP" altLang="en-US" dirty="0">
              <a:solidFill>
                <a:schemeClr val="tx1"/>
              </a:solidFill>
            </a:endParaRPr>
          </a:p>
        </p:txBody>
      </p:sp>
      <p:sp>
        <p:nvSpPr>
          <p:cNvPr id="6" name="スライド番号プレースホルダー 5"/>
          <p:cNvSpPr>
            <a:spLocks noGrp="1"/>
          </p:cNvSpPr>
          <p:nvPr>
            <p:ph type="sldNum" sz="quarter" idx="12"/>
          </p:nvPr>
        </p:nvSpPr>
        <p:spPr/>
        <p:txBody>
          <a:bodyPr/>
          <a:lstStyle/>
          <a:p>
            <a:fld id="{163FBEB6-E6F9-4232-9667-A58CE545F316}" type="slidenum">
              <a:rPr kumimoji="1" lang="ja-JP" altLang="en-US" smtClean="0"/>
              <a:t>4</a:t>
            </a:fld>
            <a:endParaRPr kumimoji="1" lang="ja-JP" altLang="en-US"/>
          </a:p>
        </p:txBody>
      </p:sp>
    </p:spTree>
    <p:extLst>
      <p:ext uri="{BB962C8B-B14F-4D97-AF65-F5344CB8AC3E}">
        <p14:creationId xmlns:p14="http://schemas.microsoft.com/office/powerpoint/2010/main" val="3958996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Singleton</a:t>
            </a:r>
            <a:r>
              <a:rPr kumimoji="1" lang="ja-JP" altLang="en-US" dirty="0" smtClean="0"/>
              <a:t>クラス</a:t>
            </a:r>
            <a:endParaRPr kumimoji="1" lang="en-US" altLang="ja-JP" dirty="0" smtClean="0"/>
          </a:p>
          <a:p>
            <a:pPr lvl="1"/>
            <a:r>
              <a:rPr lang="ja-JP" altLang="en-US" dirty="0" smtClean="0"/>
              <a:t>インスタンスを</a:t>
            </a:r>
            <a:r>
              <a:rPr lang="en-US" altLang="ja-JP" dirty="0" smtClean="0"/>
              <a:t>1</a:t>
            </a:r>
            <a:r>
              <a:rPr lang="ja-JP" altLang="en-US" dirty="0" err="1" smtClean="0"/>
              <a:t>つしか</a:t>
            </a:r>
            <a:r>
              <a:rPr lang="ja-JP" altLang="en-US" dirty="0" smtClean="0"/>
              <a:t>作らない</a:t>
            </a:r>
            <a:r>
              <a:rPr lang="ja-JP" altLang="en-US" dirty="0" smtClean="0"/>
              <a:t>クラス</a:t>
            </a:r>
            <a:endParaRPr lang="en-US" altLang="ja-JP" dirty="0" smtClean="0"/>
          </a:p>
          <a:p>
            <a:pPr lvl="1"/>
            <a:r>
              <a:rPr lang="ja-JP" altLang="en-US" dirty="0" smtClean="0"/>
              <a:t>フィールド</a:t>
            </a:r>
            <a:endParaRPr lang="en-US" altLang="ja-JP" dirty="0" smtClean="0"/>
          </a:p>
          <a:p>
            <a:pPr lvl="2"/>
            <a:r>
              <a:rPr lang="en-US" altLang="ja-JP" sz="2000" dirty="0"/>
              <a:t>p</a:t>
            </a:r>
            <a:r>
              <a:rPr lang="en-US" altLang="ja-JP" sz="2000" dirty="0" smtClean="0"/>
              <a:t>rivate static Singleton </a:t>
            </a:r>
            <a:r>
              <a:rPr lang="en-US" altLang="ja-JP" sz="2000" b="1" dirty="0" err="1" smtClean="0"/>
              <a:t>singleton</a:t>
            </a:r>
            <a:endParaRPr lang="en-US" altLang="ja-JP" sz="2000" b="1" dirty="0" smtClean="0"/>
          </a:p>
          <a:p>
            <a:pPr lvl="3"/>
            <a:r>
              <a:rPr lang="ja-JP" altLang="en-US" sz="1800" dirty="0" smtClean="0"/>
              <a:t>インスタンス</a:t>
            </a:r>
            <a:r>
              <a:rPr lang="ja-JP" altLang="en-US" sz="1800" dirty="0"/>
              <a:t>を示す</a:t>
            </a:r>
            <a:r>
              <a:rPr lang="ja-JP" altLang="en-US" sz="1800" dirty="0" smtClean="0"/>
              <a:t>フィールド</a:t>
            </a:r>
            <a:endParaRPr lang="en-US" altLang="ja-JP" sz="1800" dirty="0" smtClean="0"/>
          </a:p>
          <a:p>
            <a:pPr lvl="3"/>
            <a:r>
              <a:rPr lang="ja-JP" altLang="en-US" sz="1800" dirty="0" smtClean="0"/>
              <a:t>別</a:t>
            </a:r>
            <a:r>
              <a:rPr lang="ja-JP" altLang="en-US" sz="1800" dirty="0" smtClean="0"/>
              <a:t>なクラスから変更を行うことは</a:t>
            </a:r>
            <a:r>
              <a:rPr lang="ja-JP" altLang="en-US" sz="1800" dirty="0" smtClean="0"/>
              <a:t>できない</a:t>
            </a:r>
            <a:endParaRPr lang="en-US" altLang="ja-JP" sz="1800" dirty="0" smtClean="0"/>
          </a:p>
          <a:p>
            <a:pPr lvl="1"/>
            <a:r>
              <a:rPr lang="ja-JP" altLang="en-US" dirty="0" smtClean="0"/>
              <a:t>メソッド</a:t>
            </a:r>
            <a:endParaRPr kumimoji="1" lang="en-US" altLang="ja-JP" dirty="0" smtClean="0"/>
          </a:p>
          <a:p>
            <a:pPr lvl="2"/>
            <a:r>
              <a:rPr lang="en-US" altLang="ja-JP" sz="2000" dirty="0"/>
              <a:t>p</a:t>
            </a:r>
            <a:r>
              <a:rPr lang="en-US" altLang="ja-JP" sz="2000" dirty="0" smtClean="0"/>
              <a:t>rivate </a:t>
            </a:r>
            <a:r>
              <a:rPr lang="en-US" altLang="ja-JP" sz="2000" b="1" dirty="0" smtClean="0"/>
              <a:t>Singleton()</a:t>
            </a:r>
            <a:endParaRPr lang="en-US" altLang="ja-JP" sz="2000" b="1" dirty="0"/>
          </a:p>
          <a:p>
            <a:pPr lvl="3"/>
            <a:r>
              <a:rPr lang="en-US" altLang="ja-JP" sz="1800" dirty="0" smtClean="0"/>
              <a:t>Singleton</a:t>
            </a:r>
            <a:r>
              <a:rPr lang="ja-JP" altLang="en-US" sz="1800" dirty="0" smtClean="0"/>
              <a:t>クラスの</a:t>
            </a:r>
            <a:r>
              <a:rPr lang="ja-JP" altLang="en-US" sz="1800" dirty="0" smtClean="0"/>
              <a:t>コンストラクタ</a:t>
            </a:r>
            <a:endParaRPr lang="en-US" altLang="ja-JP" sz="1800" dirty="0" smtClean="0"/>
          </a:p>
          <a:p>
            <a:pPr lvl="3"/>
            <a:r>
              <a:rPr lang="en-US" altLang="ja-JP" sz="1800" dirty="0" smtClean="0"/>
              <a:t>Singleton</a:t>
            </a:r>
            <a:r>
              <a:rPr lang="ja-JP" altLang="en-US" sz="1800" dirty="0" smtClean="0"/>
              <a:t>クラスのロード時に</a:t>
            </a:r>
            <a:r>
              <a:rPr lang="ja-JP" altLang="en-US" sz="1800" b="1" dirty="0" smtClean="0">
                <a:solidFill>
                  <a:srgbClr val="FF0066"/>
                </a:solidFill>
              </a:rPr>
              <a:t>一度だけ</a:t>
            </a:r>
            <a:r>
              <a:rPr lang="ja-JP" altLang="en-US" sz="1800" dirty="0" smtClean="0"/>
              <a:t>行われ、</a:t>
            </a:r>
            <a:r>
              <a:rPr lang="en-US" altLang="ja-JP" sz="1800" dirty="0" smtClean="0"/>
              <a:t>singleton</a:t>
            </a:r>
            <a:r>
              <a:rPr lang="ja-JP" altLang="en-US" sz="1800" dirty="0" smtClean="0"/>
              <a:t>が</a:t>
            </a:r>
            <a:endParaRPr lang="en-US" altLang="ja-JP" sz="1800" dirty="0" smtClean="0"/>
          </a:p>
          <a:p>
            <a:pPr marL="1051560" lvl="3" indent="0">
              <a:buNone/>
            </a:pPr>
            <a:r>
              <a:rPr lang="ja-JP" altLang="en-US" sz="1800" dirty="0"/>
              <a:t>　</a:t>
            </a:r>
            <a:r>
              <a:rPr lang="ja-JP" altLang="en-US" sz="1800" dirty="0" smtClean="0"/>
              <a:t>決定される</a:t>
            </a:r>
            <a:endParaRPr lang="en-US" altLang="ja-JP" sz="1800" dirty="0" smtClean="0"/>
          </a:p>
          <a:p>
            <a:pPr lvl="2"/>
            <a:r>
              <a:rPr lang="en-US" altLang="ja-JP" sz="2000" dirty="0"/>
              <a:t>p</a:t>
            </a:r>
            <a:r>
              <a:rPr lang="en-US" altLang="ja-JP" sz="2000" dirty="0" smtClean="0"/>
              <a:t>ublic static </a:t>
            </a:r>
            <a:r>
              <a:rPr lang="en-US" altLang="ja-JP" sz="2000" b="1" dirty="0" err="1" smtClean="0"/>
              <a:t>getInstance</a:t>
            </a:r>
            <a:r>
              <a:rPr lang="en-US" altLang="ja-JP" sz="2000" b="1" dirty="0" smtClean="0"/>
              <a:t>()</a:t>
            </a:r>
            <a:endParaRPr lang="en-US" altLang="ja-JP" sz="2000" b="1" dirty="0"/>
          </a:p>
          <a:p>
            <a:pPr lvl="3"/>
            <a:r>
              <a:rPr lang="ja-JP" altLang="en-US" sz="1800" dirty="0" smtClean="0"/>
              <a:t>コンストラクタで決定した</a:t>
            </a:r>
            <a:r>
              <a:rPr lang="en-US" altLang="ja-JP" sz="1800" dirty="0" smtClean="0"/>
              <a:t>singleton</a:t>
            </a:r>
            <a:r>
              <a:rPr lang="ja-JP" altLang="en-US" sz="1800" dirty="0" smtClean="0"/>
              <a:t>を取得する</a:t>
            </a:r>
            <a:r>
              <a:rPr lang="ja-JP" altLang="en-US" sz="1800" dirty="0" smtClean="0"/>
              <a:t>メソッド</a:t>
            </a:r>
            <a:endParaRPr lang="en-US" altLang="ja-JP" sz="1800" dirty="0" smtClean="0"/>
          </a:p>
          <a:p>
            <a:pPr lvl="3"/>
            <a:r>
              <a:rPr lang="ja-JP" altLang="en-US" sz="1800" b="1" dirty="0" smtClean="0">
                <a:solidFill>
                  <a:srgbClr val="FF0066"/>
                </a:solidFill>
              </a:rPr>
              <a:t>いつも同じインスタンスを</a:t>
            </a:r>
            <a:r>
              <a:rPr lang="ja-JP" altLang="en-US" sz="1800" b="1" dirty="0" smtClean="0">
                <a:solidFill>
                  <a:srgbClr val="FF0066"/>
                </a:solidFill>
              </a:rPr>
              <a:t>返す</a:t>
            </a:r>
            <a:endParaRPr lang="en-US" altLang="ja-JP" sz="1800" b="1" dirty="0" smtClean="0">
              <a:solidFill>
                <a:srgbClr val="FF0066"/>
              </a:solidFill>
            </a:endParaRPr>
          </a:p>
        </p:txBody>
      </p:sp>
      <p:sp>
        <p:nvSpPr>
          <p:cNvPr id="6" name="スライド番号プレースホルダー 5"/>
          <p:cNvSpPr>
            <a:spLocks noGrp="1"/>
          </p:cNvSpPr>
          <p:nvPr>
            <p:ph type="sldNum" sz="quarter" idx="12"/>
          </p:nvPr>
        </p:nvSpPr>
        <p:spPr/>
        <p:txBody>
          <a:bodyPr/>
          <a:lstStyle/>
          <a:p>
            <a:fld id="{163FBEB6-E6F9-4232-9667-A58CE545F316}" type="slidenum">
              <a:rPr kumimoji="1" lang="ja-JP" altLang="en-US" smtClean="0"/>
              <a:t>5</a:t>
            </a:fld>
            <a:endParaRPr kumimoji="1" lang="ja-JP" altLang="en-US"/>
          </a:p>
        </p:txBody>
      </p:sp>
    </p:spTree>
    <p:extLst>
      <p:ext uri="{BB962C8B-B14F-4D97-AF65-F5344CB8AC3E}">
        <p14:creationId xmlns:p14="http://schemas.microsoft.com/office/powerpoint/2010/main" val="1078167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Main</a:t>
            </a:r>
            <a:r>
              <a:rPr kumimoji="1" lang="ja-JP" altLang="en-US" dirty="0" smtClean="0"/>
              <a:t>クラス</a:t>
            </a:r>
            <a:endParaRPr kumimoji="1" lang="en-US" altLang="ja-JP" dirty="0" smtClean="0"/>
          </a:p>
          <a:p>
            <a:pPr lvl="1"/>
            <a:r>
              <a:rPr lang="ja-JP" altLang="en-US" dirty="0" smtClean="0"/>
              <a:t>動作テスト用の</a:t>
            </a:r>
            <a:r>
              <a:rPr lang="ja-JP" altLang="en-US" dirty="0" smtClean="0"/>
              <a:t>クラス</a:t>
            </a:r>
            <a:endParaRPr lang="en-US" altLang="ja-JP" dirty="0" smtClean="0"/>
          </a:p>
          <a:p>
            <a:pPr lvl="1"/>
            <a:r>
              <a:rPr kumimoji="1" lang="ja-JP" altLang="en-US" dirty="0" smtClean="0"/>
              <a:t>フィールド</a:t>
            </a:r>
            <a:endParaRPr kumimoji="1" lang="en-US" altLang="ja-JP" dirty="0" smtClean="0"/>
          </a:p>
          <a:p>
            <a:pPr lvl="2"/>
            <a:r>
              <a:rPr lang="en-US" altLang="ja-JP" sz="2000" dirty="0" smtClean="0"/>
              <a:t>Singleton </a:t>
            </a:r>
            <a:r>
              <a:rPr lang="en-US" altLang="ja-JP" sz="2000" b="1" dirty="0" smtClean="0"/>
              <a:t>obj1</a:t>
            </a:r>
            <a:endParaRPr lang="en-US" altLang="ja-JP" sz="2000" b="1" dirty="0"/>
          </a:p>
          <a:p>
            <a:pPr lvl="3"/>
            <a:r>
              <a:rPr lang="en-US" altLang="ja-JP" sz="1800" dirty="0"/>
              <a:t>S</a:t>
            </a:r>
            <a:r>
              <a:rPr lang="en-US" altLang="ja-JP" sz="1800" dirty="0" smtClean="0"/>
              <a:t>ingleton</a:t>
            </a:r>
            <a:r>
              <a:rPr lang="ja-JP" altLang="en-US" sz="1800" dirty="0" smtClean="0"/>
              <a:t>クラスの</a:t>
            </a:r>
            <a:r>
              <a:rPr lang="en-US" altLang="ja-JP" sz="1800" dirty="0" err="1" smtClean="0"/>
              <a:t>getInstance</a:t>
            </a:r>
            <a:r>
              <a:rPr lang="ja-JP" altLang="en-US" sz="1800" dirty="0" smtClean="0"/>
              <a:t>メソッドによりインスタンスが格納</a:t>
            </a:r>
            <a:r>
              <a:rPr lang="ja-JP" altLang="en-US" sz="1800" dirty="0" smtClean="0"/>
              <a:t>される</a:t>
            </a:r>
            <a:endParaRPr lang="en-US" altLang="ja-JP" sz="1800" dirty="0" smtClean="0"/>
          </a:p>
          <a:p>
            <a:pPr lvl="2"/>
            <a:r>
              <a:rPr lang="en-US" altLang="ja-JP" sz="2000" dirty="0" smtClean="0"/>
              <a:t>Singleton </a:t>
            </a:r>
            <a:r>
              <a:rPr lang="en-US" altLang="ja-JP" sz="2000" b="1" dirty="0" smtClean="0"/>
              <a:t>o</a:t>
            </a:r>
            <a:r>
              <a:rPr kumimoji="1" lang="en-US" altLang="ja-JP" sz="2000" b="1" dirty="0" smtClean="0"/>
              <a:t>bj2</a:t>
            </a:r>
            <a:endParaRPr lang="en-US" altLang="ja-JP" sz="2000" b="1" dirty="0"/>
          </a:p>
          <a:p>
            <a:pPr lvl="3"/>
            <a:r>
              <a:rPr lang="en-US" altLang="ja-JP" sz="1800" dirty="0" smtClean="0"/>
              <a:t>obj1</a:t>
            </a:r>
            <a:r>
              <a:rPr lang="ja-JP" altLang="en-US" sz="1800" dirty="0" smtClean="0"/>
              <a:t>と同じ役割を担う</a:t>
            </a:r>
            <a:r>
              <a:rPr lang="ja-JP" altLang="en-US" sz="1800" dirty="0" smtClean="0"/>
              <a:t>フィールド</a:t>
            </a:r>
            <a:endParaRPr lang="en-US" altLang="ja-JP" sz="1800" dirty="0" smtClean="0"/>
          </a:p>
          <a:p>
            <a:pPr lvl="3"/>
            <a:r>
              <a:rPr lang="en-US" altLang="ja-JP" sz="1800" dirty="0" smtClean="0"/>
              <a:t>obj1</a:t>
            </a:r>
            <a:r>
              <a:rPr lang="ja-JP" altLang="en-US" sz="1800" dirty="0" smtClean="0"/>
              <a:t>をインスタンス化した際に</a:t>
            </a:r>
            <a:r>
              <a:rPr lang="ja-JP" altLang="en-US" sz="1800" b="1" dirty="0" smtClean="0">
                <a:solidFill>
                  <a:srgbClr val="FF0066"/>
                </a:solidFill>
              </a:rPr>
              <a:t>コンストラクタによって</a:t>
            </a:r>
            <a:r>
              <a:rPr lang="en-US" altLang="ja-JP" sz="1800" b="1" dirty="0" smtClean="0">
                <a:solidFill>
                  <a:srgbClr val="FF0066"/>
                </a:solidFill>
              </a:rPr>
              <a:t>singleton</a:t>
            </a:r>
            <a:r>
              <a:rPr lang="ja-JP" altLang="en-US" sz="1800" b="1" dirty="0" smtClean="0">
                <a:solidFill>
                  <a:srgbClr val="FF0066"/>
                </a:solidFill>
              </a:rPr>
              <a:t>は</a:t>
            </a:r>
            <a:r>
              <a:rPr lang="en-US" altLang="ja-JP" sz="1800" b="1" dirty="0" smtClean="0">
                <a:solidFill>
                  <a:srgbClr val="FF0066"/>
                </a:solidFill>
              </a:rPr>
              <a:t>1</a:t>
            </a:r>
            <a:r>
              <a:rPr lang="ja-JP" altLang="en-US" sz="1800" b="1" dirty="0" err="1" smtClean="0">
                <a:solidFill>
                  <a:srgbClr val="FF0066"/>
                </a:solidFill>
              </a:rPr>
              <a:t>つに</a:t>
            </a:r>
            <a:r>
              <a:rPr lang="ja-JP" altLang="en-US" sz="1800" b="1" dirty="0" smtClean="0">
                <a:solidFill>
                  <a:srgbClr val="FF0066"/>
                </a:solidFill>
              </a:rPr>
              <a:t>決定されるため、</a:t>
            </a:r>
            <a:r>
              <a:rPr lang="en-US" altLang="ja-JP" sz="1800" b="1" dirty="0" smtClean="0">
                <a:solidFill>
                  <a:srgbClr val="FF0066"/>
                </a:solidFill>
              </a:rPr>
              <a:t>obj2</a:t>
            </a:r>
            <a:r>
              <a:rPr lang="ja-JP" altLang="en-US" sz="1800" b="1" dirty="0" smtClean="0">
                <a:solidFill>
                  <a:srgbClr val="FF0066"/>
                </a:solidFill>
              </a:rPr>
              <a:t>の中身は</a:t>
            </a:r>
            <a:r>
              <a:rPr lang="en-US" altLang="ja-JP" sz="1800" b="1" dirty="0" smtClean="0">
                <a:solidFill>
                  <a:srgbClr val="FF0066"/>
                </a:solidFill>
              </a:rPr>
              <a:t>obj1</a:t>
            </a:r>
            <a:r>
              <a:rPr lang="ja-JP" altLang="en-US" sz="1800" b="1" dirty="0" smtClean="0">
                <a:solidFill>
                  <a:srgbClr val="FF0066"/>
                </a:solidFill>
              </a:rPr>
              <a:t>と</a:t>
            </a:r>
            <a:endParaRPr lang="en-US" altLang="ja-JP" sz="1800" b="1" dirty="0" smtClean="0">
              <a:solidFill>
                <a:srgbClr val="FF0066"/>
              </a:solidFill>
            </a:endParaRPr>
          </a:p>
          <a:p>
            <a:pPr marL="1051560" lvl="3" indent="0">
              <a:buNone/>
            </a:pPr>
            <a:r>
              <a:rPr lang="ja-JP" altLang="en-US" sz="1800" b="1" dirty="0">
                <a:solidFill>
                  <a:srgbClr val="FF0066"/>
                </a:solidFill>
              </a:rPr>
              <a:t>　</a:t>
            </a:r>
            <a:r>
              <a:rPr lang="ja-JP" altLang="en-US" sz="1800" b="1" dirty="0" smtClean="0">
                <a:solidFill>
                  <a:srgbClr val="FF0066"/>
                </a:solidFill>
              </a:rPr>
              <a:t>等しくなる</a:t>
            </a:r>
            <a:endParaRPr kumimoji="1" lang="en-US" altLang="ja-JP" sz="1800" dirty="0" smtClean="0"/>
          </a:p>
        </p:txBody>
      </p:sp>
      <p:sp>
        <p:nvSpPr>
          <p:cNvPr id="5" name="スライド番号プレースホルダー 4"/>
          <p:cNvSpPr>
            <a:spLocks noGrp="1"/>
          </p:cNvSpPr>
          <p:nvPr>
            <p:ph type="sldNum" sz="quarter" idx="12"/>
          </p:nvPr>
        </p:nvSpPr>
        <p:spPr/>
        <p:txBody>
          <a:bodyPr/>
          <a:lstStyle/>
          <a:p>
            <a:fld id="{163FBEB6-E6F9-4232-9667-A58CE545F316}" type="slidenum">
              <a:rPr kumimoji="1" lang="ja-JP" altLang="en-US" smtClean="0"/>
              <a:t>6</a:t>
            </a:fld>
            <a:endParaRPr kumimoji="1" lang="ja-JP" altLang="en-US"/>
          </a:p>
        </p:txBody>
      </p:sp>
    </p:spTree>
    <p:extLst>
      <p:ext uri="{BB962C8B-B14F-4D97-AF65-F5344CB8AC3E}">
        <p14:creationId xmlns:p14="http://schemas.microsoft.com/office/powerpoint/2010/main" val="1333566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プログラムの流れ</a:t>
            </a:r>
            <a:endParaRPr kumimoji="1" lang="ja-JP" altLang="en-US" dirty="0"/>
          </a:p>
        </p:txBody>
      </p:sp>
      <p:sp>
        <p:nvSpPr>
          <p:cNvPr id="3" name="コンテンツ プレースホルダー 2"/>
          <p:cNvSpPr>
            <a:spLocks noGrp="1"/>
          </p:cNvSpPr>
          <p:nvPr>
            <p:ph idx="1"/>
          </p:nvPr>
        </p:nvSpPr>
        <p:spPr/>
        <p:txBody>
          <a:bodyPr/>
          <a:lstStyle/>
          <a:p>
            <a:pPr marL="571500" indent="-457200">
              <a:buFont typeface="+mj-lt"/>
              <a:buAutoNum type="arabicPeriod"/>
            </a:pPr>
            <a:r>
              <a:rPr kumimoji="1" lang="en-US" altLang="ja-JP" dirty="0" smtClean="0"/>
              <a:t>Main</a:t>
            </a:r>
            <a:r>
              <a:rPr kumimoji="1" lang="ja-JP" altLang="en-US" dirty="0" smtClean="0"/>
              <a:t>クラスで</a:t>
            </a:r>
            <a:r>
              <a:rPr kumimoji="1" lang="en-US" altLang="ja-JP" dirty="0" smtClean="0"/>
              <a:t>obj1</a:t>
            </a:r>
            <a:r>
              <a:rPr kumimoji="1" lang="ja-JP" altLang="en-US" dirty="0" smtClean="0"/>
              <a:t>をインスタンス化</a:t>
            </a:r>
          </a:p>
          <a:p>
            <a:pPr marL="571500" indent="-457200">
              <a:buFont typeface="+mj-lt"/>
              <a:buAutoNum type="arabicPeriod"/>
            </a:pPr>
            <a:r>
              <a:rPr kumimoji="1" lang="en-US" altLang="ja-JP" dirty="0" smtClean="0"/>
              <a:t>Singleton</a:t>
            </a:r>
            <a:r>
              <a:rPr kumimoji="1" lang="ja-JP" altLang="en-US" dirty="0" smtClean="0"/>
              <a:t>クラスのコンストラクタで</a:t>
            </a:r>
            <a:r>
              <a:rPr kumimoji="1" lang="en-US" altLang="ja-JP" dirty="0" smtClean="0"/>
              <a:t>singleton</a:t>
            </a:r>
            <a:r>
              <a:rPr kumimoji="1" lang="ja-JP" altLang="en-US" dirty="0" smtClean="0"/>
              <a:t>が決定</a:t>
            </a:r>
            <a:endParaRPr kumimoji="1" lang="en-US" altLang="ja-JP" dirty="0" smtClean="0"/>
          </a:p>
          <a:p>
            <a:pPr marL="571500" indent="-457200">
              <a:buFont typeface="+mj-lt"/>
              <a:buAutoNum type="arabicPeriod"/>
            </a:pPr>
            <a:r>
              <a:rPr lang="en-US" altLang="ja-JP" dirty="0" err="1" smtClean="0"/>
              <a:t>getInstance</a:t>
            </a:r>
            <a:r>
              <a:rPr lang="ja-JP" altLang="en-US" dirty="0" smtClean="0"/>
              <a:t>メソッドが</a:t>
            </a:r>
            <a:r>
              <a:rPr lang="en-US" altLang="ja-JP" dirty="0" smtClean="0"/>
              <a:t>Main</a:t>
            </a:r>
            <a:r>
              <a:rPr lang="ja-JP" altLang="en-US" dirty="0" smtClean="0"/>
              <a:t>クラスに</a:t>
            </a:r>
            <a:r>
              <a:rPr lang="en-US" altLang="ja-JP" dirty="0" smtClean="0"/>
              <a:t>singleton</a:t>
            </a:r>
            <a:r>
              <a:rPr lang="ja-JP" altLang="en-US" dirty="0" smtClean="0"/>
              <a:t>を返戻</a:t>
            </a:r>
            <a:endParaRPr lang="en-US" altLang="ja-JP" dirty="0" smtClean="0"/>
          </a:p>
          <a:p>
            <a:pPr marL="571500" indent="-457200">
              <a:buFont typeface="+mj-lt"/>
              <a:buAutoNum type="arabicPeriod"/>
            </a:pPr>
            <a:r>
              <a:rPr kumimoji="1" lang="en-US" altLang="ja-JP" dirty="0" smtClean="0"/>
              <a:t>Main</a:t>
            </a:r>
            <a:r>
              <a:rPr kumimoji="1" lang="ja-JP" altLang="en-US" dirty="0" smtClean="0"/>
              <a:t>クラスで</a:t>
            </a:r>
            <a:r>
              <a:rPr kumimoji="1" lang="en-US" altLang="ja-JP" dirty="0" smtClean="0"/>
              <a:t>obj2</a:t>
            </a:r>
            <a:r>
              <a:rPr kumimoji="1" lang="ja-JP" altLang="en-US" dirty="0" smtClean="0"/>
              <a:t>をインスタンス化</a:t>
            </a:r>
            <a:endParaRPr kumimoji="1" lang="en-US" altLang="ja-JP" dirty="0" smtClean="0"/>
          </a:p>
          <a:p>
            <a:pPr marL="571500" indent="-457200">
              <a:buFont typeface="+mj-lt"/>
              <a:buAutoNum type="arabicPeriod"/>
            </a:pPr>
            <a:r>
              <a:rPr lang="en-US" altLang="ja-JP" dirty="0" smtClean="0"/>
              <a:t>2.</a:t>
            </a:r>
            <a:r>
              <a:rPr lang="ja-JP" altLang="en-US" dirty="0" smtClean="0"/>
              <a:t>の段階で決定された</a:t>
            </a:r>
            <a:r>
              <a:rPr lang="en-US" altLang="ja-JP" dirty="0" smtClean="0"/>
              <a:t>singleton</a:t>
            </a:r>
            <a:r>
              <a:rPr lang="ja-JP" altLang="en-US" dirty="0" smtClean="0"/>
              <a:t>を</a:t>
            </a:r>
            <a:r>
              <a:rPr lang="en-US" altLang="ja-JP" dirty="0" err="1" smtClean="0"/>
              <a:t>getInstance</a:t>
            </a:r>
            <a:r>
              <a:rPr lang="ja-JP" altLang="en-US" dirty="0" smtClean="0"/>
              <a:t>メソッドが返戻</a:t>
            </a:r>
            <a:endParaRPr lang="en-US" altLang="ja-JP" dirty="0"/>
          </a:p>
          <a:p>
            <a:pPr marL="571500" indent="-457200">
              <a:buFont typeface="+mj-lt"/>
              <a:buAutoNum type="arabicPeriod"/>
            </a:pPr>
            <a:endParaRPr lang="en-US" altLang="ja-JP" dirty="0" smtClean="0"/>
          </a:p>
          <a:p>
            <a:pPr marL="571500" indent="-457200">
              <a:buFont typeface="+mj-lt"/>
              <a:buAutoNum type="arabicPeriod" startAt="6"/>
            </a:pPr>
            <a:r>
              <a:rPr lang="en-US" altLang="ja-JP" dirty="0" smtClean="0"/>
              <a:t>if</a:t>
            </a:r>
            <a:r>
              <a:rPr lang="ja-JP" altLang="en-US" dirty="0" smtClean="0"/>
              <a:t>文が</a:t>
            </a:r>
            <a:r>
              <a:rPr lang="en-US" altLang="ja-JP" dirty="0" smtClean="0"/>
              <a:t>obj1</a:t>
            </a:r>
            <a:r>
              <a:rPr lang="ja-JP" altLang="en-US" dirty="0" smtClean="0"/>
              <a:t>と</a:t>
            </a:r>
            <a:r>
              <a:rPr lang="en-US" altLang="ja-JP" dirty="0" smtClean="0"/>
              <a:t>obj2</a:t>
            </a:r>
            <a:r>
              <a:rPr lang="ja-JP" altLang="en-US" dirty="0" smtClean="0"/>
              <a:t>が等しいと判断し、メッセージを表示する</a:t>
            </a:r>
            <a:endParaRPr kumimoji="1" lang="en-US" altLang="ja-JP" dirty="0" smtClean="0"/>
          </a:p>
        </p:txBody>
      </p:sp>
      <p:grpSp>
        <p:nvGrpSpPr>
          <p:cNvPr id="10" name="グループ化 9"/>
          <p:cNvGrpSpPr/>
          <p:nvPr/>
        </p:nvGrpSpPr>
        <p:grpSpPr>
          <a:xfrm>
            <a:off x="1043608" y="3933056"/>
            <a:ext cx="3312368" cy="432048"/>
            <a:chOff x="1043608" y="3933056"/>
            <a:chExt cx="3312368" cy="432048"/>
          </a:xfrm>
        </p:grpSpPr>
        <p:sp>
          <p:nvSpPr>
            <p:cNvPr id="4" name="右矢印 3"/>
            <p:cNvSpPr/>
            <p:nvPr/>
          </p:nvSpPr>
          <p:spPr>
            <a:xfrm>
              <a:off x="1043608" y="4005064"/>
              <a:ext cx="576064" cy="360040"/>
            </a:xfrm>
            <a:prstGeom prst="rightArrow">
              <a:avLst/>
            </a:prstGeom>
            <a:solidFill>
              <a:srgbClr val="FF006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691680" y="3933056"/>
              <a:ext cx="2664296" cy="430887"/>
            </a:xfrm>
            <a:prstGeom prst="rect">
              <a:avLst/>
            </a:prstGeom>
            <a:noFill/>
          </p:spPr>
          <p:txBody>
            <a:bodyPr wrap="square" rtlCol="0">
              <a:spAutoFit/>
            </a:bodyPr>
            <a:lstStyle/>
            <a:p>
              <a:pPr algn="ctr"/>
              <a:r>
                <a:rPr lang="en-US" altLang="ja-JP" sz="2200" b="1" dirty="0">
                  <a:solidFill>
                    <a:srgbClr val="FF0066"/>
                  </a:solidFill>
                </a:rPr>
                <a:t>obj1 = obj2</a:t>
              </a:r>
              <a:r>
                <a:rPr lang="ja-JP" altLang="en-US" sz="2200" dirty="0"/>
                <a:t>　となる</a:t>
              </a:r>
              <a:endParaRPr kumimoji="1" lang="ja-JP" altLang="en-US" sz="2200" dirty="0"/>
            </a:p>
          </p:txBody>
        </p:sp>
      </p:grpSp>
      <p:sp>
        <p:nvSpPr>
          <p:cNvPr id="12" name="スライド番号プレースホルダー 11"/>
          <p:cNvSpPr>
            <a:spLocks noGrp="1"/>
          </p:cNvSpPr>
          <p:nvPr>
            <p:ph type="sldNum" sz="quarter" idx="12"/>
          </p:nvPr>
        </p:nvSpPr>
        <p:spPr/>
        <p:txBody>
          <a:bodyPr/>
          <a:lstStyle/>
          <a:p>
            <a:fld id="{163FBEB6-E6F9-4232-9667-A58CE545F316}" type="slidenum">
              <a:rPr kumimoji="1" lang="ja-JP" altLang="en-US" smtClean="0"/>
              <a:t>7</a:t>
            </a:fld>
            <a:endParaRPr kumimoji="1" lang="ja-JP" altLang="en-US"/>
          </a:p>
        </p:txBody>
      </p:sp>
    </p:spTree>
    <p:extLst>
      <p:ext uri="{BB962C8B-B14F-4D97-AF65-F5344CB8AC3E}">
        <p14:creationId xmlns:p14="http://schemas.microsoft.com/office/powerpoint/2010/main" val="224759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ソースコード</a:t>
            </a:r>
            <a:endParaRPr kumimoji="1" lang="ja-JP" altLang="en-US" dirty="0"/>
          </a:p>
        </p:txBody>
      </p:sp>
      <p:pic>
        <p:nvPicPr>
          <p:cNvPr id="3" name="Picture 3" descr="\\Rikitakestation\共有フォルダ\8代目\伊藤慶二朗\ゼーミー\Singleton\Singleton_singlet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0887"/>
            <a:ext cx="7526041" cy="3384377"/>
          </a:xfrm>
          <a:prstGeom prst="rect">
            <a:avLst/>
          </a:prstGeom>
          <a:noFill/>
          <a:ln>
            <a:solidFill>
              <a:schemeClr val="accent6">
                <a:lumMod val="50000"/>
              </a:schemeClr>
            </a:solidFill>
          </a:ln>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065148" y="5867980"/>
            <a:ext cx="2330831" cy="369332"/>
          </a:xfrm>
          <a:prstGeom prst="rect">
            <a:avLst/>
          </a:prstGeom>
          <a:noFill/>
        </p:spPr>
        <p:txBody>
          <a:bodyPr wrap="none" rtlCol="0">
            <a:spAutoFit/>
          </a:bodyPr>
          <a:lstStyle/>
          <a:p>
            <a:r>
              <a:rPr kumimoji="1" lang="ja-JP" altLang="en-US" dirty="0" smtClean="0"/>
              <a:t>図</a:t>
            </a:r>
            <a:r>
              <a:rPr kumimoji="1" lang="en-US" altLang="ja-JP" dirty="0" smtClean="0"/>
              <a:t>2</a:t>
            </a:r>
            <a:r>
              <a:rPr kumimoji="1" lang="ja-JP" altLang="en-US" dirty="0" smtClean="0"/>
              <a:t>　</a:t>
            </a:r>
            <a:r>
              <a:rPr kumimoji="1" lang="en-US" altLang="ja-JP" dirty="0" smtClean="0"/>
              <a:t>Singleton</a:t>
            </a:r>
            <a:r>
              <a:rPr kumimoji="1" lang="ja-JP" altLang="en-US" dirty="0" smtClean="0"/>
              <a:t>クラス</a:t>
            </a:r>
            <a:endParaRPr kumimoji="1" lang="ja-JP" altLang="en-US" dirty="0"/>
          </a:p>
        </p:txBody>
      </p:sp>
      <p:sp>
        <p:nvSpPr>
          <p:cNvPr id="6" name="スライド番号プレースホルダー 5"/>
          <p:cNvSpPr>
            <a:spLocks noGrp="1"/>
          </p:cNvSpPr>
          <p:nvPr>
            <p:ph type="sldNum" sz="quarter" idx="12"/>
          </p:nvPr>
        </p:nvSpPr>
        <p:spPr/>
        <p:txBody>
          <a:bodyPr/>
          <a:lstStyle/>
          <a:p>
            <a:fld id="{163FBEB6-E6F9-4232-9667-A58CE545F316}" type="slidenum">
              <a:rPr kumimoji="1" lang="ja-JP" altLang="en-US" smtClean="0"/>
              <a:t>8</a:t>
            </a:fld>
            <a:endParaRPr kumimoji="1" lang="ja-JP" altLang="en-US"/>
          </a:p>
        </p:txBody>
      </p:sp>
    </p:spTree>
    <p:extLst>
      <p:ext uri="{BB962C8B-B14F-4D97-AF65-F5344CB8AC3E}">
        <p14:creationId xmlns:p14="http://schemas.microsoft.com/office/powerpoint/2010/main" val="391335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ソースコード</a:t>
            </a:r>
            <a:endParaRPr kumimoji="1" lang="ja-JP" altLang="en-US" dirty="0"/>
          </a:p>
        </p:txBody>
      </p:sp>
      <p:pic>
        <p:nvPicPr>
          <p:cNvPr id="3074" name="Picture 2" descr="\\Rikitakestation\共有フォルダ\8代目\伊藤慶二朗\ゼーミー\Singleton\Singleton_Mai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 y="1772816"/>
            <a:ext cx="8030095" cy="4071143"/>
          </a:xfrm>
          <a:prstGeom prst="rect">
            <a:avLst/>
          </a:prstGeom>
          <a:noFill/>
          <a:ln>
            <a:solidFill>
              <a:schemeClr val="accent6">
                <a:lumMod val="50000"/>
              </a:schemeClr>
            </a:solidFill>
          </a:ln>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3260183" y="5867980"/>
            <a:ext cx="1938351" cy="369332"/>
          </a:xfrm>
          <a:prstGeom prst="rect">
            <a:avLst/>
          </a:prstGeom>
          <a:noFill/>
        </p:spPr>
        <p:txBody>
          <a:bodyPr wrap="none" rtlCol="0">
            <a:spAutoFit/>
          </a:bodyPr>
          <a:lstStyle/>
          <a:p>
            <a:r>
              <a:rPr kumimoji="1" lang="ja-JP" altLang="en-US" dirty="0" smtClean="0"/>
              <a:t>図</a:t>
            </a:r>
            <a:r>
              <a:rPr kumimoji="1" lang="en-US" altLang="ja-JP" dirty="0" smtClean="0"/>
              <a:t>3</a:t>
            </a:r>
            <a:r>
              <a:rPr kumimoji="1" lang="ja-JP" altLang="en-US" dirty="0" smtClean="0"/>
              <a:t>　</a:t>
            </a:r>
            <a:r>
              <a:rPr kumimoji="1" lang="en-US" altLang="ja-JP" dirty="0" smtClean="0"/>
              <a:t>Main</a:t>
            </a:r>
            <a:r>
              <a:rPr kumimoji="1" lang="ja-JP" altLang="en-US" dirty="0" smtClean="0"/>
              <a:t>クラス</a:t>
            </a:r>
            <a:endParaRPr kumimoji="1" lang="ja-JP" altLang="en-US" dirty="0"/>
          </a:p>
        </p:txBody>
      </p:sp>
      <p:sp>
        <p:nvSpPr>
          <p:cNvPr id="5" name="スライド番号プレースホルダー 4"/>
          <p:cNvSpPr>
            <a:spLocks noGrp="1"/>
          </p:cNvSpPr>
          <p:nvPr>
            <p:ph type="sldNum" sz="quarter" idx="12"/>
          </p:nvPr>
        </p:nvSpPr>
        <p:spPr/>
        <p:txBody>
          <a:bodyPr/>
          <a:lstStyle/>
          <a:p>
            <a:fld id="{163FBEB6-E6F9-4232-9667-A58CE545F316}" type="slidenum">
              <a:rPr kumimoji="1" lang="ja-JP" altLang="en-US" smtClean="0"/>
              <a:t>9</a:t>
            </a:fld>
            <a:endParaRPr kumimoji="1" lang="ja-JP" altLang="en-US"/>
          </a:p>
        </p:txBody>
      </p:sp>
    </p:spTree>
    <p:extLst>
      <p:ext uri="{BB962C8B-B14F-4D97-AF65-F5344CB8AC3E}">
        <p14:creationId xmlns:p14="http://schemas.microsoft.com/office/powerpoint/2010/main" val="12122271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499</TotalTime>
  <Words>557</Words>
  <Application>Microsoft Office PowerPoint</Application>
  <PresentationFormat>画面に合わせる (4:3)</PresentationFormat>
  <Paragraphs>102</Paragraphs>
  <Slides>12</Slides>
  <Notes>5</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ナチュラル</vt:lpstr>
      <vt:lpstr>力武研究室 第2回ゼミ</vt:lpstr>
      <vt:lpstr>Singletonパターンとは</vt:lpstr>
      <vt:lpstr>サンプルプログラム</vt:lpstr>
      <vt:lpstr>クラス図</vt:lpstr>
      <vt:lpstr>クラス</vt:lpstr>
      <vt:lpstr>クラス</vt:lpstr>
      <vt:lpstr>プログラムの流れ</vt:lpstr>
      <vt:lpstr>ソースコード</vt:lpstr>
      <vt:lpstr>ソースコード</vt:lpstr>
      <vt:lpstr>実行結果</vt:lpstr>
      <vt:lpstr>Singletonパターンのまとめ</vt:lpstr>
      <vt:lpstr>Singletonパターン使用の利点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力武研究室 第2回ゼミ</dc:title>
  <dc:creator>Shun40</dc:creator>
  <cp:lastModifiedBy>Shun40</cp:lastModifiedBy>
  <cp:revision>56</cp:revision>
  <dcterms:created xsi:type="dcterms:W3CDTF">2012-11-01T05:25:00Z</dcterms:created>
  <dcterms:modified xsi:type="dcterms:W3CDTF">2012-11-22T04:37:48Z</dcterms:modified>
</cp:coreProperties>
</file>