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6" r:id="rId9"/>
    <p:sldId id="265" r:id="rId10"/>
    <p:sldId id="262" r:id="rId11"/>
    <p:sldId id="264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29F8-1901-47DF-8792-6A980B2A4952}" type="datetimeFigureOut">
              <a:rPr kumimoji="1" lang="ja-JP" altLang="en-US" smtClean="0"/>
              <a:t>2012/11/15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BE42-213B-44DF-A2BE-A6C9CF8C9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08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プログラム上で表現　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クラスをインスタンス化する記述によって、そのインスタンスは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つしか</a:t>
            </a:r>
            <a:r>
              <a:rPr kumimoji="1" lang="ja-JP" altLang="en-US" dirty="0" smtClean="0"/>
              <a:t>生成されないことを示す。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E42-213B-44DF-A2BE-A6C9CF8C93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4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singleton:</a:t>
            </a:r>
            <a:r>
              <a:rPr kumimoji="1" lang="ja-JP" altLang="en-US" dirty="0" smtClean="0"/>
              <a:t>最初のコンストラクタで</a:t>
            </a:r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の内容が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つに</a:t>
            </a:r>
            <a:r>
              <a:rPr kumimoji="1" lang="ja-JP" altLang="en-US" dirty="0" smtClean="0"/>
              <a:t>決定される。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E42-213B-44DF-A2BE-A6C9CF8C93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ソースコードの説明はざっくりと。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行ずつ細々と説明しない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処理のまとまり毎に説明するとよい。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E42-213B-44DF-A2BE-A6C9CF8C93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66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ソースコードの説明はざっくりと。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行ずつ細々と説明しない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処理のまとまり毎に説明するとよい。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E42-213B-44DF-A2BE-A6C9CF8C93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7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パターンを使うと嬉しい例を挙げれると良い。例えば複数のインスタンスの相互影響によるバグの具体例など。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EBE42-213B-44DF-A2BE-A6C9CF8C93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8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3FBEB6-E6F9-4232-9667-A58CE545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smtClean="0"/>
              <a:t>2012/11/16</a:t>
            </a:r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力武研究室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回ゼミ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52129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3200" dirty="0" smtClean="0"/>
              <a:t>Singleton</a:t>
            </a:r>
            <a:r>
              <a:rPr kumimoji="1" lang="ja-JP" altLang="en-US" sz="3200" dirty="0" smtClean="0"/>
              <a:t>パターンについて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伊藤慶二朗</a:t>
            </a:r>
            <a:endParaRPr lang="en-US" altLang="ja-JP" sz="3200" dirty="0" smtClean="0"/>
          </a:p>
          <a:p>
            <a:r>
              <a:rPr lang="ja-JP" altLang="en-US" sz="3200" dirty="0" smtClean="0"/>
              <a:t>山下峻</a:t>
            </a:r>
            <a:endParaRPr kumimoji="1" lang="ja-JP" altLang="en-US" sz="32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8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899592" y="1933279"/>
            <a:ext cx="6192688" cy="3847256"/>
            <a:chOff x="899592" y="1933279"/>
            <a:chExt cx="6192688" cy="3847256"/>
          </a:xfrm>
        </p:grpSpPr>
        <p:pic>
          <p:nvPicPr>
            <p:cNvPr id="2051" name="Picture 3" descr="\\Rikitakestation\共有フォルダ\8代目\伊藤慶二朗\ゼーミー\Singleton\Singleton_結果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33279"/>
              <a:ext cx="5760639" cy="237626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円/楕円 4"/>
            <p:cNvSpPr/>
            <p:nvPr/>
          </p:nvSpPr>
          <p:spPr>
            <a:xfrm>
              <a:off x="899592" y="3221143"/>
              <a:ext cx="3528392" cy="1304423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吹き出し 5"/>
            <p:cNvSpPr/>
            <p:nvPr/>
          </p:nvSpPr>
          <p:spPr>
            <a:xfrm>
              <a:off x="4093697" y="4556398"/>
              <a:ext cx="2998583" cy="1224137"/>
            </a:xfrm>
            <a:prstGeom prst="wedgeRoundRectCallout">
              <a:avLst>
                <a:gd name="adj1" fmla="val -39777"/>
                <a:gd name="adj2" fmla="val -83371"/>
                <a:gd name="adj3" fmla="val 16667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行目で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obj1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の中身を出力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2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行目で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obj2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の中身を出力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b="1" dirty="0">
                  <a:solidFill>
                    <a:srgbClr val="FF0066"/>
                  </a:solidFill>
                </a:rPr>
                <a:t>o</a:t>
              </a:r>
              <a:r>
                <a:rPr kumimoji="1" lang="en-US" altLang="ja-JP" b="1" dirty="0" smtClean="0">
                  <a:solidFill>
                    <a:srgbClr val="FF0066"/>
                  </a:solidFill>
                </a:rPr>
                <a:t>bj1 = obj2</a:t>
              </a:r>
              <a:endParaRPr kumimoji="1" lang="ja-JP" alt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4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パターンのまとめ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なぜ</a:t>
            </a:r>
            <a:r>
              <a:rPr lang="en-US" altLang="ja-JP" dirty="0" smtClean="0"/>
              <a:t>Singleton</a:t>
            </a:r>
            <a:r>
              <a:rPr lang="ja-JP" altLang="en-US" dirty="0" smtClean="0"/>
              <a:t>パターンを用いるのか？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インスタンスの数に制限を設けるため。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複数のインスタンスの相互影響によるバグ</a:t>
            </a:r>
            <a:r>
              <a:rPr lang="ja-JP" altLang="en-US" dirty="0"/>
              <a:t>の</a:t>
            </a:r>
            <a:r>
              <a:rPr lang="ja-JP" altLang="en-US" dirty="0" smtClean="0"/>
              <a:t>発生を防ぐ。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前提になる条件を増やすため。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つしかないという保証の下でプログラミングができる。</a:t>
            </a:r>
            <a:endParaRPr kumimoji="1"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827584" y="3761164"/>
            <a:ext cx="7056784" cy="1107996"/>
            <a:chOff x="827584" y="3689156"/>
            <a:chExt cx="7056784" cy="1107996"/>
          </a:xfrm>
        </p:grpSpPr>
        <p:sp>
          <p:nvSpPr>
            <p:cNvPr id="4" name="右矢印 3"/>
            <p:cNvSpPr/>
            <p:nvPr/>
          </p:nvSpPr>
          <p:spPr>
            <a:xfrm>
              <a:off x="827584" y="3933056"/>
              <a:ext cx="864096" cy="6480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763688" y="3689156"/>
              <a:ext cx="6120680" cy="11079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200" dirty="0" smtClean="0"/>
                <a:t>Singleton</a:t>
              </a:r>
              <a:r>
                <a:rPr lang="ja-JP" altLang="en-US" sz="2200" dirty="0" smtClean="0"/>
                <a:t>パターンを使うことで、プログラマー</a:t>
              </a:r>
              <a:endParaRPr lang="en-US" altLang="ja-JP" sz="2200" dirty="0" smtClean="0"/>
            </a:p>
            <a:p>
              <a:r>
                <a:rPr lang="ja-JP" altLang="en-US" sz="2200" dirty="0" smtClean="0"/>
                <a:t>が意識しなくてもインスタンスの数を制限することができる。</a:t>
              </a:r>
              <a:endParaRPr lang="en-US" altLang="ja-JP" sz="2200" dirty="0" smtClean="0"/>
            </a:p>
          </p:txBody>
        </p:sp>
      </p:grp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パターン使用の</a:t>
            </a:r>
            <a:r>
              <a:rPr kumimoji="1" lang="ja-JP" altLang="en-US" dirty="0" smtClean="0"/>
              <a:t>利点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無駄に多くのインスタンスを作らない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メモリの無駄使いを防ぐ</a:t>
            </a:r>
            <a:endParaRPr lang="en-US" altLang="ja-JP" dirty="0" smtClean="0"/>
          </a:p>
          <a:p>
            <a:r>
              <a:rPr lang="ja-JP" altLang="en-US" dirty="0" smtClean="0"/>
              <a:t>グローバル変数として利用可能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getInstance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public</a:t>
            </a:r>
            <a:r>
              <a:rPr lang="ja-JP" altLang="en-US" dirty="0" smtClean="0"/>
              <a:t>なクラスメソッドなのでどこからでもアクセス</a:t>
            </a:r>
            <a:r>
              <a:rPr lang="ja-JP" altLang="en-US" smtClean="0"/>
              <a:t>可能で共通のインスタンス</a:t>
            </a:r>
            <a:r>
              <a:rPr lang="ja-JP" altLang="en-US" dirty="0" smtClean="0"/>
              <a:t>を得ることができる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2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パターンとは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「このクラスのインスタンスは</a:t>
            </a:r>
            <a:r>
              <a:rPr kumimoji="1" lang="en-US" altLang="ja-JP" b="1" dirty="0" smtClean="0">
                <a:solidFill>
                  <a:srgbClr val="FF0066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66"/>
                </a:solidFill>
              </a:rPr>
              <a:t>つだけ</a:t>
            </a:r>
            <a:r>
              <a:rPr kumimoji="1" lang="ja-JP" altLang="en-US" dirty="0" smtClean="0"/>
              <a:t>しか作らないし、作りたくない」という時、具体的には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指定</a:t>
            </a:r>
            <a:r>
              <a:rPr lang="ja-JP" altLang="en-US" dirty="0" smtClean="0"/>
              <a:t>したクラスのインスタンスが</a:t>
            </a:r>
            <a:r>
              <a:rPr lang="ja-JP" altLang="en-US" b="1" dirty="0" smtClean="0">
                <a:solidFill>
                  <a:srgbClr val="FF0066"/>
                </a:solidFill>
              </a:rPr>
              <a:t>絶対に</a:t>
            </a:r>
            <a:r>
              <a:rPr lang="en-US" altLang="ja-JP" b="1" dirty="0" smtClean="0">
                <a:solidFill>
                  <a:srgbClr val="FF0066"/>
                </a:solidFill>
              </a:rPr>
              <a:t>1</a:t>
            </a:r>
            <a:r>
              <a:rPr lang="ja-JP" altLang="en-US" b="1" dirty="0" smtClean="0">
                <a:solidFill>
                  <a:srgbClr val="FF0066"/>
                </a:solidFill>
              </a:rPr>
              <a:t>個しか存在しないことを保証</a:t>
            </a:r>
            <a:r>
              <a:rPr lang="ja-JP" altLang="en-US" dirty="0" smtClean="0"/>
              <a:t>したい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インスタンスが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個しか存在しないことをプログラム上で表現したい</a:t>
            </a:r>
            <a:endParaRPr kumimoji="1" lang="en-US" altLang="ja-JP" dirty="0" smtClean="0"/>
          </a:p>
          <a:p>
            <a:pPr marL="411480" lvl="1" indent="0">
              <a:buNone/>
            </a:pPr>
            <a:r>
              <a:rPr lang="ja-JP" altLang="en-US" sz="2200" dirty="0"/>
              <a:t>と</a:t>
            </a:r>
            <a:r>
              <a:rPr lang="ja-JP" altLang="en-US" sz="2200" dirty="0" smtClean="0"/>
              <a:t>いう場合に用いるパターン。</a:t>
            </a:r>
            <a:endParaRPr kumimoji="1" lang="en-US" altLang="ja-JP" sz="2200" dirty="0" smtClean="0"/>
          </a:p>
          <a:p>
            <a:r>
              <a:rPr lang="ja-JP" altLang="en-US" dirty="0" smtClean="0"/>
              <a:t>インスタンスが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個しか存在しないことを保証するパターン。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9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パターンを用いてたった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インスタンスを生成するプログラム。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17720"/>
              </p:ext>
            </p:extLst>
          </p:nvPr>
        </p:nvGraphicFramePr>
        <p:xfrm>
          <a:off x="1475656" y="3180576"/>
          <a:ext cx="6096000" cy="11125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24136"/>
                <a:gridCol w="48718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解説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Singleton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インスタンスを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err="1" smtClean="0"/>
                        <a:t>つだけ</a:t>
                      </a:r>
                      <a:r>
                        <a:rPr kumimoji="1" lang="ja-JP" altLang="en-US" dirty="0" smtClean="0"/>
                        <a:t>生成するクラス。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動作確認用のクラス。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482821" y="284364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クラス一覧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9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pic>
        <p:nvPicPr>
          <p:cNvPr id="1026" name="Picture 2" descr="\\Rikitakestation\共有フォルダ\8代目\伊藤慶二朗\ゼーミー\Singleton\Singleton_クラス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3672408" cy="47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394478" y="5651956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サンプルプログラムのクラス図</a:t>
            </a:r>
            <a:endParaRPr kumimoji="1" lang="ja-JP" altLang="en-US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79512" y="3633424"/>
            <a:ext cx="2664296" cy="1080120"/>
          </a:xfrm>
          <a:prstGeom prst="wedgeRoundRectCallout">
            <a:avLst>
              <a:gd name="adj1" fmla="val 60070"/>
              <a:gd name="adj2" fmla="val 9641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Main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クラスから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使用できるメソッドは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getInstance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</a:rPr>
              <a:t>のみ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つしか</a:t>
            </a:r>
            <a:r>
              <a:rPr lang="ja-JP" altLang="en-US" dirty="0" smtClean="0"/>
              <a:t>作らないクラス。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フィールド</a:t>
            </a:r>
            <a:endParaRPr lang="en-US" altLang="ja-JP" dirty="0" smtClean="0"/>
          </a:p>
          <a:p>
            <a:pPr lvl="2"/>
            <a:r>
              <a:rPr lang="en-US" altLang="ja-JP" dirty="0"/>
              <a:t>p</a:t>
            </a:r>
            <a:r>
              <a:rPr lang="en-US" altLang="ja-JP" dirty="0" smtClean="0"/>
              <a:t>rivate static Singleton </a:t>
            </a:r>
            <a:r>
              <a:rPr lang="en-US" altLang="ja-JP" b="1" dirty="0" err="1" smtClean="0"/>
              <a:t>singleton</a:t>
            </a:r>
            <a:endParaRPr lang="en-US" altLang="ja-JP" b="1" dirty="0" smtClean="0"/>
          </a:p>
          <a:p>
            <a:pPr lvl="3"/>
            <a:r>
              <a:rPr lang="ja-JP" altLang="en-US" dirty="0" smtClean="0"/>
              <a:t>インスタンス</a:t>
            </a:r>
            <a:r>
              <a:rPr lang="ja-JP" altLang="en-US" dirty="0"/>
              <a:t>を示すフィールド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private</a:t>
            </a:r>
            <a:r>
              <a:rPr lang="ja-JP" altLang="en-US" dirty="0"/>
              <a:t>型の</a:t>
            </a:r>
            <a:r>
              <a:rPr lang="en-US" altLang="ja-JP" dirty="0" smtClean="0"/>
              <a:t>static</a:t>
            </a:r>
            <a:r>
              <a:rPr lang="ja-JP" altLang="en-US" dirty="0" smtClean="0"/>
              <a:t>フィールドとして定義されており、別なクラスから変更を行うことはできない。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メソッド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p</a:t>
            </a:r>
            <a:r>
              <a:rPr lang="en-US" altLang="ja-JP" dirty="0" smtClean="0"/>
              <a:t>rivate </a:t>
            </a:r>
            <a:r>
              <a:rPr lang="en-US" altLang="ja-JP" b="1" dirty="0" smtClean="0"/>
              <a:t>Singleton()</a:t>
            </a:r>
            <a:endParaRPr lang="en-US" altLang="ja-JP" b="1" dirty="0"/>
          </a:p>
          <a:p>
            <a:pPr lvl="3"/>
            <a:r>
              <a:rPr lang="en-US" altLang="ja-JP" dirty="0" smtClean="0"/>
              <a:t>Singleton</a:t>
            </a:r>
            <a:r>
              <a:rPr lang="ja-JP" altLang="en-US" dirty="0" smtClean="0"/>
              <a:t>クラスのコンストラクタ。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Singleton</a:t>
            </a:r>
            <a:r>
              <a:rPr lang="ja-JP" altLang="en-US" dirty="0" smtClean="0"/>
              <a:t>クラスのロード時に</a:t>
            </a:r>
            <a:r>
              <a:rPr lang="ja-JP" altLang="en-US" b="1" dirty="0" smtClean="0">
                <a:solidFill>
                  <a:srgbClr val="FF0066"/>
                </a:solidFill>
              </a:rPr>
              <a:t>一度だけ</a:t>
            </a:r>
            <a:r>
              <a:rPr lang="ja-JP" altLang="en-US" dirty="0" smtClean="0"/>
              <a:t>行われ、</a:t>
            </a:r>
            <a:r>
              <a:rPr lang="en-US" altLang="ja-JP" dirty="0" smtClean="0"/>
              <a:t>singleton</a:t>
            </a:r>
            <a:r>
              <a:rPr lang="ja-JP" altLang="en-US" dirty="0" smtClean="0"/>
              <a:t>が決定される。</a:t>
            </a:r>
            <a:endParaRPr lang="en-US" altLang="ja-JP" dirty="0" smtClean="0"/>
          </a:p>
          <a:p>
            <a:pPr lvl="2"/>
            <a:r>
              <a:rPr lang="en-US" altLang="ja-JP" dirty="0"/>
              <a:t>p</a:t>
            </a:r>
            <a:r>
              <a:rPr lang="en-US" altLang="ja-JP" dirty="0" smtClean="0"/>
              <a:t>ublic static </a:t>
            </a:r>
            <a:r>
              <a:rPr lang="en-US" altLang="ja-JP" b="1" dirty="0" err="1" smtClean="0"/>
              <a:t>getInstance</a:t>
            </a:r>
            <a:r>
              <a:rPr lang="en-US" altLang="ja-JP" b="1" dirty="0" smtClean="0"/>
              <a:t>()</a:t>
            </a:r>
            <a:endParaRPr lang="en-US" altLang="ja-JP" b="1" dirty="0"/>
          </a:p>
          <a:p>
            <a:pPr lvl="3"/>
            <a:r>
              <a:rPr lang="ja-JP" altLang="en-US" dirty="0" smtClean="0"/>
              <a:t>コンストラクタで決定した</a:t>
            </a:r>
            <a:r>
              <a:rPr lang="en-US" altLang="ja-JP" dirty="0" smtClean="0"/>
              <a:t>singleton</a:t>
            </a:r>
            <a:r>
              <a:rPr lang="ja-JP" altLang="en-US" dirty="0" smtClean="0"/>
              <a:t>を取得するメソッド。</a:t>
            </a:r>
            <a:endParaRPr lang="en-US" altLang="ja-JP" dirty="0" smtClean="0"/>
          </a:p>
          <a:p>
            <a:pPr lvl="3"/>
            <a:r>
              <a:rPr lang="ja-JP" altLang="en-US" b="1" dirty="0" smtClean="0">
                <a:solidFill>
                  <a:srgbClr val="FF0066"/>
                </a:solidFill>
              </a:rPr>
              <a:t>いつも同じインスタンスを返す。</a:t>
            </a:r>
            <a:endParaRPr lang="en-US" altLang="ja-JP" b="1" dirty="0" smtClean="0">
              <a:solidFill>
                <a:srgbClr val="FF0066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動作テスト用のクラス。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フィールド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Singleton </a:t>
            </a:r>
            <a:r>
              <a:rPr lang="en-US" altLang="ja-JP" b="1" dirty="0" smtClean="0"/>
              <a:t>obj1</a:t>
            </a:r>
            <a:endParaRPr lang="en-US" altLang="ja-JP" b="1" dirty="0"/>
          </a:p>
          <a:p>
            <a:pPr lvl="3"/>
            <a:r>
              <a:rPr lang="en-US" altLang="ja-JP" dirty="0"/>
              <a:t>S</a:t>
            </a:r>
            <a:r>
              <a:rPr lang="en-US" altLang="ja-JP" dirty="0" smtClean="0"/>
              <a:t>ingleton</a:t>
            </a:r>
            <a:r>
              <a:rPr lang="ja-JP" altLang="en-US" dirty="0" smtClean="0"/>
              <a:t>クラスの</a:t>
            </a:r>
            <a:r>
              <a:rPr lang="en-US" altLang="ja-JP" dirty="0" err="1" smtClean="0"/>
              <a:t>getInstance</a:t>
            </a:r>
            <a:r>
              <a:rPr lang="ja-JP" altLang="en-US" dirty="0" smtClean="0"/>
              <a:t>メソッドによりインスタンスが格納される。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Singleton </a:t>
            </a:r>
            <a:r>
              <a:rPr lang="en-US" altLang="ja-JP" b="1" dirty="0" smtClean="0"/>
              <a:t>o</a:t>
            </a:r>
            <a:r>
              <a:rPr kumimoji="1" lang="en-US" altLang="ja-JP" b="1" dirty="0" smtClean="0"/>
              <a:t>bj2</a:t>
            </a:r>
            <a:endParaRPr lang="en-US" altLang="ja-JP" b="1" dirty="0"/>
          </a:p>
          <a:p>
            <a:pPr lvl="3"/>
            <a:r>
              <a:rPr lang="en-US" altLang="ja-JP" dirty="0" smtClean="0"/>
              <a:t>obj1</a:t>
            </a:r>
            <a:r>
              <a:rPr lang="ja-JP" altLang="en-US" dirty="0" smtClean="0"/>
              <a:t>と同じ役割を担うフィールド。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obj1</a:t>
            </a:r>
            <a:r>
              <a:rPr lang="ja-JP" altLang="en-US" dirty="0" smtClean="0"/>
              <a:t>をインスタンス化した際に</a:t>
            </a:r>
            <a:r>
              <a:rPr lang="ja-JP" altLang="en-US" b="1" dirty="0" smtClean="0">
                <a:solidFill>
                  <a:srgbClr val="FF0066"/>
                </a:solidFill>
              </a:rPr>
              <a:t>コンストラクタによって</a:t>
            </a:r>
            <a:r>
              <a:rPr lang="en-US" altLang="ja-JP" b="1" dirty="0" smtClean="0">
                <a:solidFill>
                  <a:srgbClr val="FF0066"/>
                </a:solidFill>
              </a:rPr>
              <a:t>singleton</a:t>
            </a:r>
            <a:r>
              <a:rPr lang="ja-JP" altLang="en-US" b="1" dirty="0" smtClean="0">
                <a:solidFill>
                  <a:srgbClr val="FF0066"/>
                </a:solidFill>
              </a:rPr>
              <a:t>は</a:t>
            </a:r>
            <a:endParaRPr lang="en-US" altLang="ja-JP" b="1" dirty="0" smtClean="0">
              <a:solidFill>
                <a:srgbClr val="FF0066"/>
              </a:solidFill>
            </a:endParaRPr>
          </a:p>
          <a:p>
            <a:pPr marL="1051560" lvl="3" indent="0">
              <a:buNone/>
            </a:pPr>
            <a:r>
              <a:rPr lang="ja-JP" altLang="en-US" b="1" dirty="0">
                <a:solidFill>
                  <a:srgbClr val="FF0066"/>
                </a:solidFill>
              </a:rPr>
              <a:t>　</a:t>
            </a:r>
            <a:r>
              <a:rPr lang="ja-JP" altLang="en-US" b="1" dirty="0" smtClean="0">
                <a:solidFill>
                  <a:srgbClr val="FF0066"/>
                </a:solidFill>
              </a:rPr>
              <a:t> </a:t>
            </a:r>
            <a:r>
              <a:rPr lang="en-US" altLang="ja-JP" b="1" dirty="0" smtClean="0">
                <a:solidFill>
                  <a:srgbClr val="FF0066"/>
                </a:solidFill>
              </a:rPr>
              <a:t>1</a:t>
            </a:r>
            <a:r>
              <a:rPr lang="ja-JP" altLang="en-US" b="1" dirty="0" err="1" smtClean="0">
                <a:solidFill>
                  <a:srgbClr val="FF0066"/>
                </a:solidFill>
              </a:rPr>
              <a:t>つに</a:t>
            </a:r>
            <a:r>
              <a:rPr lang="ja-JP" altLang="en-US" b="1" dirty="0" smtClean="0">
                <a:solidFill>
                  <a:srgbClr val="FF0066"/>
                </a:solidFill>
              </a:rPr>
              <a:t>決定されるため、</a:t>
            </a:r>
            <a:r>
              <a:rPr lang="en-US" altLang="ja-JP" b="1" dirty="0" smtClean="0">
                <a:solidFill>
                  <a:srgbClr val="FF0066"/>
                </a:solidFill>
              </a:rPr>
              <a:t>obj2</a:t>
            </a:r>
            <a:r>
              <a:rPr lang="ja-JP" altLang="en-US" b="1" dirty="0" smtClean="0">
                <a:solidFill>
                  <a:srgbClr val="FF0066"/>
                </a:solidFill>
              </a:rPr>
              <a:t>の中身は</a:t>
            </a:r>
            <a:r>
              <a:rPr lang="en-US" altLang="ja-JP" b="1" dirty="0" smtClean="0">
                <a:solidFill>
                  <a:srgbClr val="FF0066"/>
                </a:solidFill>
              </a:rPr>
              <a:t>obj1</a:t>
            </a:r>
            <a:r>
              <a:rPr lang="ja-JP" altLang="en-US" b="1" dirty="0" smtClean="0">
                <a:solidFill>
                  <a:srgbClr val="FF0066"/>
                </a:solidFill>
              </a:rPr>
              <a:t>と等しくなる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クラスで</a:t>
            </a:r>
            <a:r>
              <a:rPr kumimoji="1" lang="en-US" altLang="ja-JP" dirty="0" smtClean="0"/>
              <a:t>obj1</a:t>
            </a:r>
            <a:r>
              <a:rPr kumimoji="1" lang="ja-JP" altLang="en-US" dirty="0" smtClean="0"/>
              <a:t>をインスタンス化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クラスのコンストラクタで</a:t>
            </a:r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が決定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 err="1" smtClean="0"/>
              <a:t>getInstance</a:t>
            </a:r>
            <a:r>
              <a:rPr lang="ja-JP" altLang="en-US" dirty="0" smtClean="0"/>
              <a:t>メソッドが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クラスに</a:t>
            </a:r>
            <a:r>
              <a:rPr lang="en-US" altLang="ja-JP" dirty="0" smtClean="0"/>
              <a:t>singleton</a:t>
            </a:r>
            <a:r>
              <a:rPr lang="ja-JP" altLang="en-US" dirty="0" smtClean="0"/>
              <a:t>を返戻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クラスで</a:t>
            </a:r>
            <a:r>
              <a:rPr kumimoji="1" lang="en-US" altLang="ja-JP" dirty="0" smtClean="0"/>
              <a:t>obj2</a:t>
            </a:r>
            <a:r>
              <a:rPr kumimoji="1" lang="ja-JP" altLang="en-US" dirty="0" smtClean="0"/>
              <a:t>をインスタンス化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 smtClean="0"/>
              <a:t>2.</a:t>
            </a:r>
            <a:r>
              <a:rPr lang="ja-JP" altLang="en-US" dirty="0" smtClean="0"/>
              <a:t>の段階で決定された</a:t>
            </a:r>
            <a:r>
              <a:rPr lang="en-US" altLang="ja-JP" dirty="0" smtClean="0"/>
              <a:t>singleton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getInstance</a:t>
            </a:r>
            <a:r>
              <a:rPr lang="ja-JP" altLang="en-US" dirty="0" smtClean="0"/>
              <a:t>メソッドが返戻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lang="en-US" altLang="ja-JP" dirty="0" smtClean="0"/>
          </a:p>
          <a:p>
            <a:pPr marL="571500" indent="-457200">
              <a:buFont typeface="+mj-lt"/>
              <a:buAutoNum type="arabicPeriod" startAt="6"/>
            </a:pPr>
            <a:r>
              <a:rPr lang="en-US" altLang="ja-JP" dirty="0" smtClean="0"/>
              <a:t>if</a:t>
            </a:r>
            <a:r>
              <a:rPr lang="ja-JP" altLang="en-US" dirty="0" smtClean="0"/>
              <a:t>文が</a:t>
            </a:r>
            <a:r>
              <a:rPr lang="en-US" altLang="ja-JP" dirty="0" smtClean="0"/>
              <a:t>obj1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obj2</a:t>
            </a:r>
            <a:r>
              <a:rPr lang="ja-JP" altLang="en-US" dirty="0" smtClean="0"/>
              <a:t>が等しいと判断し、メッセージを表示する</a:t>
            </a:r>
            <a:endParaRPr kumimoji="1" lang="en-US" altLang="ja-JP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043608" y="3933056"/>
            <a:ext cx="3312368" cy="432048"/>
            <a:chOff x="1043608" y="3933056"/>
            <a:chExt cx="3312368" cy="432048"/>
          </a:xfrm>
        </p:grpSpPr>
        <p:sp>
          <p:nvSpPr>
            <p:cNvPr id="4" name="右矢印 3"/>
            <p:cNvSpPr/>
            <p:nvPr/>
          </p:nvSpPr>
          <p:spPr>
            <a:xfrm>
              <a:off x="1043608" y="4005064"/>
              <a:ext cx="576064" cy="360040"/>
            </a:xfrm>
            <a:prstGeom prst="rightArrow">
              <a:avLst/>
            </a:prstGeom>
            <a:solidFill>
              <a:srgbClr val="FF006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91680" y="3933056"/>
              <a:ext cx="2664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200" b="1" dirty="0">
                  <a:solidFill>
                    <a:srgbClr val="FF0066"/>
                  </a:solidFill>
                </a:rPr>
                <a:t>obj1 = obj2</a:t>
              </a:r>
              <a:r>
                <a:rPr lang="ja-JP" altLang="en-US" sz="2200" dirty="0"/>
                <a:t>　となる</a:t>
              </a:r>
              <a:endParaRPr kumimoji="1" lang="ja-JP" altLang="en-US" sz="2200" dirty="0"/>
            </a:p>
          </p:txBody>
        </p: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5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3" name="Picture 3" descr="\\Rikitakestation\共有フォルダ\8代目\伊藤慶二朗\ゼーミー\Singleton\Singleton_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7"/>
            <a:ext cx="7526041" cy="33843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65148" y="5867980"/>
            <a:ext cx="23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Singleton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3074" name="Picture 2" descr="\\Rikitakestation\共有フォルダ\8代目\伊藤慶二朗\ゼーミー\Singleton\Singleton_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772816"/>
            <a:ext cx="8030095" cy="40711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260183" y="58679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BEB6-E6F9-4232-9667-A58CE545F31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485</TotalTime>
  <Words>592</Words>
  <Application>Microsoft Office PowerPoint</Application>
  <PresentationFormat>画面に合わせる (4:3)</PresentationFormat>
  <Paragraphs>100</Paragraphs>
  <Slides>12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ナチュラル</vt:lpstr>
      <vt:lpstr>力武研究室 第2回ゼミ</vt:lpstr>
      <vt:lpstr>Singletonパターンとは</vt:lpstr>
      <vt:lpstr>サンプルプログラム</vt:lpstr>
      <vt:lpstr>クラス図</vt:lpstr>
      <vt:lpstr>クラス</vt:lpstr>
      <vt:lpstr>クラス</vt:lpstr>
      <vt:lpstr>プログラムの流れ</vt:lpstr>
      <vt:lpstr>ソースコード</vt:lpstr>
      <vt:lpstr>ソースコード</vt:lpstr>
      <vt:lpstr>実行結果</vt:lpstr>
      <vt:lpstr>Singletonパターンのまとめ</vt:lpstr>
      <vt:lpstr>Singletonパターン使用の利点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力武研究室 第2回ゼミ</dc:title>
  <dc:creator>Shun40</dc:creator>
  <cp:lastModifiedBy>Shun40</cp:lastModifiedBy>
  <cp:revision>48</cp:revision>
  <dcterms:created xsi:type="dcterms:W3CDTF">2012-11-01T05:25:00Z</dcterms:created>
  <dcterms:modified xsi:type="dcterms:W3CDTF">2012-11-15T08:30:59Z</dcterms:modified>
</cp:coreProperties>
</file>