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C90296-B987-452E-AB83-52A5DFBA9C55}" type="datetimeFigureOut">
              <a:rPr kumimoji="1" lang="ja-JP" altLang="en-US" smtClean="0"/>
              <a:t>2012/12/14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866671-47BF-429A-A006-E4EDBEC63A0B}" type="slidenum">
              <a:rPr kumimoji="1" lang="ja-JP" altLang="en-US" smtClean="0"/>
              <a:t>‹#›</a:t>
            </a:fld>
            <a:endParaRPr kumimoji="1" lang="ja-JP" altLang="en-US"/>
          </a:p>
        </p:txBody>
      </p:sp>
    </p:spTree>
    <p:extLst>
      <p:ext uri="{BB962C8B-B14F-4D97-AF65-F5344CB8AC3E}">
        <p14:creationId xmlns:p14="http://schemas.microsoft.com/office/powerpoint/2010/main" val="911874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インスタンスを持っていれば、その個数に関係なく集約関係が成り立つ</a:t>
            </a:r>
            <a:endParaRPr kumimoji="1" lang="ja-JP" altLang="en-US" dirty="0"/>
          </a:p>
        </p:txBody>
      </p:sp>
      <p:sp>
        <p:nvSpPr>
          <p:cNvPr id="4" name="スライド番号プレースホルダー 3"/>
          <p:cNvSpPr>
            <a:spLocks noGrp="1"/>
          </p:cNvSpPr>
          <p:nvPr>
            <p:ph type="sldNum" sz="quarter" idx="10"/>
          </p:nvPr>
        </p:nvSpPr>
        <p:spPr/>
        <p:txBody>
          <a:bodyPr/>
          <a:lstStyle/>
          <a:p>
            <a:fld id="{C4866671-47BF-429A-A006-E4EDBEC63A0B}" type="slidenum">
              <a:rPr kumimoji="1" lang="ja-JP" altLang="en-US" smtClean="0"/>
              <a:t>5</a:t>
            </a:fld>
            <a:endParaRPr kumimoji="1" lang="ja-JP" altLang="en-US"/>
          </a:p>
        </p:txBody>
      </p:sp>
    </p:spTree>
    <p:extLst>
      <p:ext uri="{BB962C8B-B14F-4D97-AF65-F5344CB8AC3E}">
        <p14:creationId xmlns:p14="http://schemas.microsoft.com/office/powerpoint/2010/main" val="1586232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Handvalue</a:t>
            </a:r>
            <a:r>
              <a:rPr kumimoji="1" lang="ja-JP" altLang="en-US" dirty="0" smtClean="0"/>
              <a:t>は</a:t>
            </a:r>
            <a:r>
              <a:rPr kumimoji="1" lang="en-US" altLang="ja-JP" dirty="0" smtClean="0"/>
              <a:t>0</a:t>
            </a:r>
            <a:r>
              <a:rPr kumimoji="1" lang="ja-JP" altLang="en-US" dirty="0" smtClean="0"/>
              <a:t>が「グー」</a:t>
            </a:r>
            <a:r>
              <a:rPr kumimoji="1" lang="en-US" altLang="ja-JP" dirty="0" smtClean="0"/>
              <a:t>,1</a:t>
            </a:r>
            <a:r>
              <a:rPr kumimoji="1" lang="ja-JP" altLang="en-US" dirty="0" smtClean="0"/>
              <a:t>が「チョキ」</a:t>
            </a:r>
            <a:r>
              <a:rPr kumimoji="1" lang="en-US" altLang="ja-JP" dirty="0" smtClean="0"/>
              <a:t>,2</a:t>
            </a:r>
            <a:r>
              <a:rPr kumimoji="1" lang="ja-JP" altLang="en-US" dirty="0" smtClean="0"/>
              <a:t>が「パー」を表す</a:t>
            </a:r>
            <a:endParaRPr kumimoji="1" lang="en-US" altLang="ja-JP" dirty="0" smtClean="0"/>
          </a:p>
          <a:p>
            <a:r>
              <a:rPr kumimoji="1" lang="en-US" altLang="ja-JP" dirty="0" err="1" smtClean="0"/>
              <a:t>getHand</a:t>
            </a:r>
            <a:r>
              <a:rPr kumimoji="1" lang="ja-JP" altLang="en-US" dirty="0" smtClean="0"/>
              <a:t>メソッドは</a:t>
            </a:r>
            <a:r>
              <a:rPr kumimoji="1" lang="en-US" altLang="ja-JP" dirty="0" smtClean="0"/>
              <a:t>Singleton</a:t>
            </a:r>
            <a:r>
              <a:rPr kumimoji="1" lang="ja-JP" altLang="en-US" dirty="0" smtClean="0"/>
              <a:t>パターンの</a:t>
            </a:r>
            <a:r>
              <a:rPr kumimoji="1" lang="en-US" altLang="ja-JP" dirty="0" smtClean="0"/>
              <a:t>1</a:t>
            </a:r>
            <a:r>
              <a:rPr kumimoji="1" lang="ja-JP" altLang="en-US" dirty="0" smtClean="0"/>
              <a:t>種</a:t>
            </a:r>
            <a:endParaRPr kumimoji="1" lang="en-US" altLang="ja-JP" dirty="0" smtClean="0"/>
          </a:p>
          <a:p>
            <a:r>
              <a:rPr kumimoji="1" lang="en-US" altLang="ja-JP" dirty="0" smtClean="0"/>
              <a:t>fight</a:t>
            </a:r>
            <a:r>
              <a:rPr kumimoji="1" lang="ja-JP" altLang="en-US" dirty="0" smtClean="0"/>
              <a:t>メソッドは</a:t>
            </a:r>
            <a:r>
              <a:rPr kumimoji="1" lang="en-US" altLang="ja-JP" dirty="0" smtClean="0"/>
              <a:t>this</a:t>
            </a:r>
            <a:r>
              <a:rPr kumimoji="1" lang="ja-JP" altLang="en-US" dirty="0" smtClean="0"/>
              <a:t>と引数の値を比較して勝負の判定をする</a:t>
            </a:r>
            <a:endParaRPr kumimoji="1" lang="en-US" altLang="ja-JP" dirty="0" smtClean="0"/>
          </a:p>
          <a:p>
            <a:r>
              <a:rPr kumimoji="1" lang="ja-JP" altLang="en-US" dirty="0" smtClean="0"/>
              <a:t>引き分けなら</a:t>
            </a:r>
            <a:r>
              <a:rPr kumimoji="1" lang="en-US" altLang="ja-JP" dirty="0" smtClean="0"/>
              <a:t>0,this</a:t>
            </a:r>
            <a:r>
              <a:rPr kumimoji="1" lang="ja-JP" altLang="en-US" dirty="0" smtClean="0"/>
              <a:t>の勝ちなら</a:t>
            </a:r>
            <a:r>
              <a:rPr kumimoji="1" lang="en-US" altLang="ja-JP" dirty="0" smtClean="0"/>
              <a:t>1,h</a:t>
            </a:r>
            <a:r>
              <a:rPr kumimoji="1" lang="ja-JP" altLang="en-US" dirty="0" smtClean="0"/>
              <a:t>の勝ちなら</a:t>
            </a:r>
            <a:r>
              <a:rPr kumimoji="1" lang="en-US" altLang="ja-JP" dirty="0" smtClean="0"/>
              <a:t>-1</a:t>
            </a:r>
            <a:r>
              <a:rPr kumimoji="1" lang="ja-JP" altLang="en-US" dirty="0" smtClean="0"/>
              <a:t>を返戻</a:t>
            </a:r>
            <a:endParaRPr kumimoji="1" lang="ja-JP" altLang="en-US" dirty="0"/>
          </a:p>
        </p:txBody>
      </p:sp>
      <p:sp>
        <p:nvSpPr>
          <p:cNvPr id="4" name="スライド番号プレースホルダー 3"/>
          <p:cNvSpPr>
            <a:spLocks noGrp="1"/>
          </p:cNvSpPr>
          <p:nvPr>
            <p:ph type="sldNum" sz="quarter" idx="10"/>
          </p:nvPr>
        </p:nvSpPr>
        <p:spPr/>
        <p:txBody>
          <a:bodyPr/>
          <a:lstStyle/>
          <a:p>
            <a:fld id="{C4866671-47BF-429A-A006-E4EDBEC63A0B}" type="slidenum">
              <a:rPr kumimoji="1" lang="ja-JP" altLang="en-US" smtClean="0"/>
              <a:t>6</a:t>
            </a:fld>
            <a:endParaRPr kumimoji="1" lang="ja-JP" altLang="en-US"/>
          </a:p>
        </p:txBody>
      </p:sp>
    </p:spTree>
    <p:extLst>
      <p:ext uri="{BB962C8B-B14F-4D97-AF65-F5344CB8AC3E}">
        <p14:creationId xmlns:p14="http://schemas.microsoft.com/office/powerpoint/2010/main" val="295642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次に出す手をどのような方法で決めるかを、</a:t>
            </a:r>
            <a:r>
              <a:rPr kumimoji="1" lang="en-US" altLang="ja-JP" dirty="0" smtClean="0"/>
              <a:t>Strategy</a:t>
            </a:r>
            <a:r>
              <a:rPr kumimoji="1" lang="ja-JP" altLang="en-US" dirty="0" smtClean="0"/>
              <a:t>インタフェースを実装したクラスで</a:t>
            </a:r>
            <a:endParaRPr kumimoji="1" lang="en-US" altLang="ja-JP" dirty="0" smtClean="0"/>
          </a:p>
          <a:p>
            <a:r>
              <a:rPr kumimoji="1" lang="en-US" altLang="ja-JP" dirty="0" err="1" smtClean="0"/>
              <a:t>nextHand</a:t>
            </a:r>
            <a:r>
              <a:rPr kumimoji="1" lang="ja-JP" altLang="en-US" dirty="0" smtClean="0"/>
              <a:t>メソッドとして実際に実装する</a:t>
            </a:r>
            <a:endParaRPr kumimoji="1" lang="en-US" altLang="ja-JP" dirty="0" smtClean="0"/>
          </a:p>
          <a:p>
            <a:r>
              <a:rPr kumimoji="1" lang="en-US" altLang="ja-JP" dirty="0" smtClean="0"/>
              <a:t>Strategy</a:t>
            </a:r>
            <a:r>
              <a:rPr kumimoji="1" lang="ja-JP" altLang="en-US" dirty="0" smtClean="0"/>
              <a:t>インタフェースを実装したクラスでは</a:t>
            </a:r>
            <a:r>
              <a:rPr kumimoji="1" lang="en-US" altLang="ja-JP" dirty="0" smtClean="0"/>
              <a:t>study</a:t>
            </a:r>
            <a:r>
              <a:rPr kumimoji="1" lang="ja-JP" altLang="en-US" dirty="0" smtClean="0"/>
              <a:t>メソッドに記述した処理によって内部状態を変更させ、次回以降の</a:t>
            </a:r>
            <a:r>
              <a:rPr kumimoji="1" lang="en-US" altLang="ja-JP" dirty="0" err="1" smtClean="0"/>
              <a:t>nextHand</a:t>
            </a:r>
            <a:r>
              <a:rPr kumimoji="1" lang="ja-JP" altLang="en-US" dirty="0" smtClean="0"/>
              <a:t>メソッドの戻り値を決定する材料とする</a:t>
            </a:r>
            <a:endParaRPr kumimoji="1" lang="ja-JP" altLang="en-US" dirty="0"/>
          </a:p>
        </p:txBody>
      </p:sp>
      <p:sp>
        <p:nvSpPr>
          <p:cNvPr id="4" name="スライド番号プレースホルダー 3"/>
          <p:cNvSpPr>
            <a:spLocks noGrp="1"/>
          </p:cNvSpPr>
          <p:nvPr>
            <p:ph type="sldNum" sz="quarter" idx="10"/>
          </p:nvPr>
        </p:nvSpPr>
        <p:spPr/>
        <p:txBody>
          <a:bodyPr/>
          <a:lstStyle/>
          <a:p>
            <a:fld id="{C4866671-47BF-429A-A006-E4EDBEC63A0B}" type="slidenum">
              <a:rPr kumimoji="1" lang="ja-JP" altLang="en-US" smtClean="0"/>
              <a:t>7</a:t>
            </a:fld>
            <a:endParaRPr kumimoji="1" lang="ja-JP" altLang="en-US"/>
          </a:p>
        </p:txBody>
      </p:sp>
    </p:spTree>
    <p:extLst>
      <p:ext uri="{BB962C8B-B14F-4D97-AF65-F5344CB8AC3E}">
        <p14:creationId xmlns:p14="http://schemas.microsoft.com/office/powerpoint/2010/main" val="193187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nextHand</a:t>
            </a:r>
            <a:r>
              <a:rPr kumimoji="1" lang="ja-JP" altLang="en-US" dirty="0" smtClean="0"/>
              <a:t>メソッドでは、</a:t>
            </a:r>
            <a:r>
              <a:rPr kumimoji="1" lang="en-US" altLang="ja-JP" dirty="0" smtClean="0"/>
              <a:t>won</a:t>
            </a:r>
            <a:r>
              <a:rPr kumimoji="1" lang="ja-JP" altLang="en-US" dirty="0" smtClean="0"/>
              <a:t>を参照して</a:t>
            </a:r>
            <a:r>
              <a:rPr kumimoji="1" lang="en-US" altLang="ja-JP" dirty="0" smtClean="0"/>
              <a:t>true</a:t>
            </a:r>
            <a:r>
              <a:rPr kumimoji="1" lang="ja-JP" altLang="en-US" dirty="0" err="1" smtClean="0"/>
              <a:t>だった</a:t>
            </a:r>
            <a:r>
              <a:rPr kumimoji="1" lang="ja-JP" altLang="en-US" dirty="0" smtClean="0"/>
              <a:t>場合は</a:t>
            </a:r>
            <a:r>
              <a:rPr kumimoji="1" lang="en-US" altLang="ja-JP" dirty="0" err="1" smtClean="0"/>
              <a:t>prevHand</a:t>
            </a:r>
            <a:r>
              <a:rPr kumimoji="1" lang="en-US" altLang="ja-JP" dirty="0" smtClean="0"/>
              <a:t>(</a:t>
            </a:r>
            <a:r>
              <a:rPr kumimoji="1" lang="ja-JP" altLang="en-US" dirty="0" smtClean="0"/>
              <a:t>前回の手</a:t>
            </a:r>
            <a:r>
              <a:rPr kumimoji="1" lang="en-US" altLang="ja-JP" dirty="0" smtClean="0"/>
              <a:t>)</a:t>
            </a:r>
            <a:r>
              <a:rPr kumimoji="1" lang="ja-JP" altLang="en-US" dirty="0" smtClean="0"/>
              <a:t>をそのまま返し、</a:t>
            </a:r>
            <a:r>
              <a:rPr kumimoji="1" lang="en-US" altLang="ja-JP" dirty="0" smtClean="0"/>
              <a:t>false</a:t>
            </a:r>
            <a:r>
              <a:rPr kumimoji="1" lang="ja-JP" altLang="en-US" dirty="0" err="1" smtClean="0"/>
              <a:t>だった</a:t>
            </a:r>
            <a:r>
              <a:rPr kumimoji="1" lang="ja-JP" altLang="en-US" dirty="0" smtClean="0"/>
              <a:t>場合は</a:t>
            </a:r>
            <a:r>
              <a:rPr kumimoji="1" lang="en-US" altLang="ja-JP" dirty="0" err="1" smtClean="0"/>
              <a:t>prevHand</a:t>
            </a:r>
            <a:r>
              <a:rPr kumimoji="1" lang="ja-JP" altLang="en-US" dirty="0" smtClean="0"/>
              <a:t>の内容を乱数で新たに決定して返す</a:t>
            </a:r>
            <a:endParaRPr kumimoji="1" lang="ja-JP" altLang="en-US" dirty="0"/>
          </a:p>
        </p:txBody>
      </p:sp>
      <p:sp>
        <p:nvSpPr>
          <p:cNvPr id="4" name="スライド番号プレースホルダー 3"/>
          <p:cNvSpPr>
            <a:spLocks noGrp="1"/>
          </p:cNvSpPr>
          <p:nvPr>
            <p:ph type="sldNum" sz="quarter" idx="10"/>
          </p:nvPr>
        </p:nvSpPr>
        <p:spPr/>
        <p:txBody>
          <a:bodyPr/>
          <a:lstStyle/>
          <a:p>
            <a:fld id="{C4866671-47BF-429A-A006-E4EDBEC63A0B}" type="slidenum">
              <a:rPr kumimoji="1" lang="ja-JP" altLang="en-US" smtClean="0"/>
              <a:t>8</a:t>
            </a:fld>
            <a:endParaRPr kumimoji="1" lang="ja-JP" altLang="en-US"/>
          </a:p>
        </p:txBody>
      </p:sp>
    </p:spTree>
    <p:extLst>
      <p:ext uri="{BB962C8B-B14F-4D97-AF65-F5344CB8AC3E}">
        <p14:creationId xmlns:p14="http://schemas.microsoft.com/office/powerpoint/2010/main" val="73499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history</a:t>
            </a:r>
            <a:r>
              <a:rPr kumimoji="1" lang="ja-JP" altLang="en-US" dirty="0" smtClean="0"/>
              <a:t>は　</a:t>
            </a:r>
            <a:r>
              <a:rPr kumimoji="1" lang="en-US" altLang="ja-JP" dirty="0" smtClean="0"/>
              <a:t>[</a:t>
            </a:r>
            <a:r>
              <a:rPr kumimoji="1" lang="ja-JP" altLang="en-US" dirty="0" smtClean="0"/>
              <a:t>前回出した手</a:t>
            </a:r>
            <a:r>
              <a:rPr kumimoji="1" lang="en-US" altLang="ja-JP" dirty="0" smtClean="0"/>
              <a:t>]*[</a:t>
            </a:r>
            <a:r>
              <a:rPr kumimoji="1" lang="ja-JP" altLang="en-US" dirty="0" smtClean="0"/>
              <a:t>今回出す手</a:t>
            </a:r>
            <a:r>
              <a:rPr kumimoji="1" lang="en-US" altLang="ja-JP" dirty="0" smtClean="0"/>
              <a:t>]</a:t>
            </a:r>
            <a:r>
              <a:rPr kumimoji="1" lang="ja-JP" altLang="en-US" dirty="0" smtClean="0"/>
              <a:t>　という</a:t>
            </a:r>
            <a:r>
              <a:rPr kumimoji="1" lang="en-US" altLang="ja-JP" dirty="0" smtClean="0"/>
              <a:t>9</a:t>
            </a:r>
            <a:r>
              <a:rPr kumimoji="1" lang="ja-JP" altLang="en-US" dirty="0" smtClean="0"/>
              <a:t>通りの組み合わせの勝率を数値として記録するため、</a:t>
            </a:r>
            <a:r>
              <a:rPr kumimoji="1" lang="en-US" altLang="ja-JP" dirty="0" smtClean="0"/>
              <a:t>3*3</a:t>
            </a:r>
            <a:r>
              <a:rPr kumimoji="1" lang="ja-JP" altLang="en-US" dirty="0" err="1" smtClean="0"/>
              <a:t>の整</a:t>
            </a:r>
            <a:r>
              <a:rPr kumimoji="1" lang="ja-JP" altLang="en-US" dirty="0" smtClean="0"/>
              <a:t>数二次元配列となる</a:t>
            </a:r>
            <a:endParaRPr kumimoji="1" lang="en-US" altLang="ja-JP" dirty="0" smtClean="0"/>
          </a:p>
          <a:p>
            <a:r>
              <a:rPr kumimoji="1" lang="en-US" altLang="ja-JP" dirty="0" err="1" smtClean="0"/>
              <a:t>nextHand</a:t>
            </a:r>
            <a:r>
              <a:rPr kumimoji="1" lang="ja-JP" altLang="en-US" dirty="0" smtClean="0"/>
              <a:t>メソッドは</a:t>
            </a:r>
            <a:r>
              <a:rPr kumimoji="1" lang="en-US" altLang="ja-JP" dirty="0" smtClean="0"/>
              <a:t>history</a:t>
            </a:r>
            <a:r>
              <a:rPr kumimoji="1" lang="ja-JP" altLang="en-US" dirty="0" smtClean="0"/>
              <a:t>の中身を参照し、過去の勝率が高い手を高確率で次の手として選ぶようなアルゴリズムを実装している</a:t>
            </a:r>
            <a:endParaRPr kumimoji="1" lang="en-US" altLang="ja-JP" dirty="0" smtClean="0"/>
          </a:p>
          <a:p>
            <a:r>
              <a:rPr kumimoji="1" lang="en-US" altLang="ja-JP" dirty="0" smtClean="0"/>
              <a:t>study</a:t>
            </a:r>
            <a:r>
              <a:rPr kumimoji="1" lang="ja-JP" altLang="en-US" dirty="0" smtClean="0"/>
              <a:t>メソッドは</a:t>
            </a:r>
            <a:r>
              <a:rPr kumimoji="1" lang="en-US" altLang="ja-JP" dirty="0" smtClean="0"/>
              <a:t>win</a:t>
            </a:r>
            <a:r>
              <a:rPr kumimoji="1" lang="ja-JP" altLang="en-US" dirty="0" smtClean="0"/>
              <a:t>が</a:t>
            </a:r>
            <a:r>
              <a:rPr kumimoji="1" lang="en-US" altLang="ja-JP" dirty="0" smtClean="0"/>
              <a:t>true</a:t>
            </a:r>
            <a:r>
              <a:rPr kumimoji="1" lang="ja-JP" altLang="en-US" dirty="0" smtClean="0"/>
              <a:t>の時はその勝った手の勝率を増加させ、</a:t>
            </a:r>
            <a:r>
              <a:rPr kumimoji="1" lang="en-US" altLang="ja-JP" dirty="0" smtClean="0"/>
              <a:t>false</a:t>
            </a:r>
            <a:r>
              <a:rPr kumimoji="1" lang="ja-JP" altLang="en-US" dirty="0" smtClean="0"/>
              <a:t>の時はその手以外の</a:t>
            </a:r>
            <a:r>
              <a:rPr kumimoji="1" lang="en-US" altLang="ja-JP" dirty="0" smtClean="0"/>
              <a:t>2</a:t>
            </a:r>
            <a:r>
              <a:rPr kumimoji="1" lang="ja-JP" altLang="en-US" dirty="0" smtClean="0"/>
              <a:t>種類の手の勝率を増加させる</a:t>
            </a:r>
            <a:endParaRPr kumimoji="1" lang="ja-JP" altLang="en-US" dirty="0"/>
          </a:p>
        </p:txBody>
      </p:sp>
      <p:sp>
        <p:nvSpPr>
          <p:cNvPr id="4" name="スライド番号プレースホルダー 3"/>
          <p:cNvSpPr>
            <a:spLocks noGrp="1"/>
          </p:cNvSpPr>
          <p:nvPr>
            <p:ph type="sldNum" sz="quarter" idx="10"/>
          </p:nvPr>
        </p:nvSpPr>
        <p:spPr/>
        <p:txBody>
          <a:bodyPr/>
          <a:lstStyle/>
          <a:p>
            <a:fld id="{C4866671-47BF-429A-A006-E4EDBEC63A0B}" type="slidenum">
              <a:rPr kumimoji="1" lang="ja-JP" altLang="en-US" smtClean="0"/>
              <a:t>9</a:t>
            </a:fld>
            <a:endParaRPr kumimoji="1" lang="ja-JP" altLang="en-US"/>
          </a:p>
        </p:txBody>
      </p:sp>
    </p:spTree>
    <p:extLst>
      <p:ext uri="{BB962C8B-B14F-4D97-AF65-F5344CB8AC3E}">
        <p14:creationId xmlns:p14="http://schemas.microsoft.com/office/powerpoint/2010/main" val="142097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nextHand</a:t>
            </a:r>
            <a:r>
              <a:rPr kumimoji="1" lang="ja-JP" altLang="en-US" dirty="0" smtClean="0"/>
              <a:t>メソッドは</a:t>
            </a:r>
            <a:r>
              <a:rPr kumimoji="1" lang="en-US" altLang="ja-JP" dirty="0" smtClean="0"/>
              <a:t>strategy</a:t>
            </a:r>
            <a:r>
              <a:rPr kumimoji="1" lang="ja-JP" altLang="en-US" dirty="0" smtClean="0"/>
              <a:t>に与えられた戦略のアルゴリズムに従って次の手を決めて返す</a:t>
            </a:r>
            <a:endParaRPr kumimoji="1" lang="en-US" altLang="ja-JP" dirty="0" smtClean="0"/>
          </a:p>
          <a:p>
            <a:r>
              <a:rPr kumimoji="1" lang="ja-JP" altLang="en-US" dirty="0" smtClean="0"/>
              <a:t>つまり、戦略に「委譲</a:t>
            </a:r>
            <a:r>
              <a:rPr kumimoji="1" lang="en-US" altLang="ja-JP" dirty="0" smtClean="0"/>
              <a:t>(</a:t>
            </a:r>
            <a:r>
              <a:rPr kumimoji="1" lang="ja-JP" altLang="en-US" dirty="0" smtClean="0"/>
              <a:t>任せる</a:t>
            </a:r>
            <a:r>
              <a:rPr kumimoji="1" lang="en-US" altLang="ja-JP" dirty="0" smtClean="0"/>
              <a:t>)</a:t>
            </a:r>
            <a:r>
              <a:rPr kumimoji="1" lang="ja-JP" altLang="en-US" dirty="0" smtClean="0"/>
              <a:t>」という形で次の手を決めてもらう</a:t>
            </a:r>
            <a:endParaRPr kumimoji="1" lang="ja-JP" altLang="en-US" dirty="0"/>
          </a:p>
        </p:txBody>
      </p:sp>
      <p:sp>
        <p:nvSpPr>
          <p:cNvPr id="4" name="スライド番号プレースホルダー 3"/>
          <p:cNvSpPr>
            <a:spLocks noGrp="1"/>
          </p:cNvSpPr>
          <p:nvPr>
            <p:ph type="sldNum" sz="quarter" idx="10"/>
          </p:nvPr>
        </p:nvSpPr>
        <p:spPr/>
        <p:txBody>
          <a:bodyPr/>
          <a:lstStyle/>
          <a:p>
            <a:fld id="{C4866671-47BF-429A-A006-E4EDBEC63A0B}" type="slidenum">
              <a:rPr kumimoji="1" lang="ja-JP" altLang="en-US" smtClean="0"/>
              <a:t>10</a:t>
            </a:fld>
            <a:endParaRPr kumimoji="1" lang="ja-JP" altLang="en-US"/>
          </a:p>
        </p:txBody>
      </p:sp>
    </p:spTree>
    <p:extLst>
      <p:ext uri="{BB962C8B-B14F-4D97-AF65-F5344CB8AC3E}">
        <p14:creationId xmlns:p14="http://schemas.microsoft.com/office/powerpoint/2010/main" val="3444099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アルゴリズムはメソッドに溶け込む形で実装されることが多いが、</a:t>
            </a:r>
            <a:r>
              <a:rPr kumimoji="1" lang="en-US" altLang="ja-JP" dirty="0" smtClean="0"/>
              <a:t>Strategy</a:t>
            </a:r>
            <a:r>
              <a:rPr kumimoji="1" lang="ja-JP" altLang="en-US" dirty="0" smtClean="0"/>
              <a:t>パターンを使えばそのようなことにならずはっきりと区別してアルゴリズムを実装できる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4866671-47BF-429A-A006-E4EDBEC63A0B}" type="slidenum">
              <a:rPr kumimoji="1" lang="ja-JP" altLang="en-US" smtClean="0"/>
              <a:t>13</a:t>
            </a:fld>
            <a:endParaRPr kumimoji="1" lang="ja-JP" altLang="en-US"/>
          </a:p>
        </p:txBody>
      </p:sp>
    </p:spTree>
    <p:extLst>
      <p:ext uri="{BB962C8B-B14F-4D97-AF65-F5344CB8AC3E}">
        <p14:creationId xmlns:p14="http://schemas.microsoft.com/office/powerpoint/2010/main" val="1097900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775D0250-FF64-4047-90EA-A46D2294DD78}" type="datetime1">
              <a:rPr kumimoji="1" lang="ja-JP" altLang="en-US" smtClean="0"/>
              <a:t>2012/12/14</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r>
              <a:rPr kumimoji="1" lang="ja-JP" altLang="en-US" smtClean="0"/>
              <a:t>力武研究室</a:t>
            </a:r>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151FC50-544B-49C5-A05A-A499489B4D29}"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7DD03D7-1A9E-457C-A62F-A6C3307B5A04}" type="datetime1">
              <a:rPr kumimoji="1" lang="ja-JP" altLang="en-US" smtClean="0"/>
              <a:t>2012/12/14</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力武研究室</a:t>
            </a:r>
            <a:endParaRPr kumimoji="1" lang="ja-JP" altLang="en-US"/>
          </a:p>
        </p:txBody>
      </p:sp>
      <p:sp>
        <p:nvSpPr>
          <p:cNvPr id="6" name="スライド番号プレースホルダー 5"/>
          <p:cNvSpPr>
            <a:spLocks noGrp="1"/>
          </p:cNvSpPr>
          <p:nvPr>
            <p:ph type="sldNum" sz="quarter" idx="12"/>
          </p:nvPr>
        </p:nvSpPr>
        <p:spPr/>
        <p:txBody>
          <a:bodyPr/>
          <a:lstStyle/>
          <a:p>
            <a:fld id="{0151FC50-544B-49C5-A05A-A499489B4D29}"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10527821-BB43-4000-9C48-B3B891CF4FCC}" type="datetime1">
              <a:rPr kumimoji="1" lang="ja-JP" altLang="en-US" smtClean="0"/>
              <a:t>2012/12/14</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力武研究室</a:t>
            </a:r>
            <a:endParaRPr kumimoji="1" lang="ja-JP" altLang="en-US"/>
          </a:p>
        </p:txBody>
      </p:sp>
      <p:sp>
        <p:nvSpPr>
          <p:cNvPr id="6" name="スライド番号プレースホルダー 5"/>
          <p:cNvSpPr>
            <a:spLocks noGrp="1"/>
          </p:cNvSpPr>
          <p:nvPr>
            <p:ph type="sldNum" sz="quarter" idx="12"/>
          </p:nvPr>
        </p:nvSpPr>
        <p:spPr/>
        <p:txBody>
          <a:bodyPr/>
          <a:lstStyle/>
          <a:p>
            <a:fld id="{0151FC50-544B-49C5-A05A-A499489B4D29}"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AE0136-FBDD-4192-85AB-B5337C6A9CFF}" type="datetime1">
              <a:rPr kumimoji="1" lang="ja-JP" altLang="en-US" smtClean="0"/>
              <a:t>2012/12/14</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力武研究室</a:t>
            </a:r>
            <a:endParaRPr kumimoji="1" lang="ja-JP" altLang="en-US"/>
          </a:p>
        </p:txBody>
      </p:sp>
      <p:sp>
        <p:nvSpPr>
          <p:cNvPr id="6" name="スライド番号プレースホルダー 5"/>
          <p:cNvSpPr>
            <a:spLocks noGrp="1"/>
          </p:cNvSpPr>
          <p:nvPr>
            <p:ph type="sldNum" sz="quarter" idx="12"/>
          </p:nvPr>
        </p:nvSpPr>
        <p:spPr/>
        <p:txBody>
          <a:bodyPr/>
          <a:lstStyle/>
          <a:p>
            <a:fld id="{0151FC50-544B-49C5-A05A-A499489B4D29}"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694806A-55AF-4C59-8569-F868A02597C6}" type="datetime1">
              <a:rPr kumimoji="1" lang="ja-JP" altLang="en-US" smtClean="0"/>
              <a:t>2012/12/14</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力武研究室</a:t>
            </a:r>
            <a:endParaRPr kumimoji="1" lang="ja-JP" altLang="en-US"/>
          </a:p>
        </p:txBody>
      </p:sp>
      <p:sp>
        <p:nvSpPr>
          <p:cNvPr id="6" name="スライド番号プレースホルダー 5"/>
          <p:cNvSpPr>
            <a:spLocks noGrp="1"/>
          </p:cNvSpPr>
          <p:nvPr>
            <p:ph type="sldNum" sz="quarter" idx="12"/>
          </p:nvPr>
        </p:nvSpPr>
        <p:spPr/>
        <p:txBody>
          <a:bodyPr/>
          <a:lstStyle/>
          <a:p>
            <a:fld id="{0151FC50-544B-49C5-A05A-A499489B4D29}"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1C00AD8-595A-4FED-B734-BCE36A956DF0}" type="datetime1">
              <a:rPr kumimoji="1" lang="ja-JP" altLang="en-US" smtClean="0"/>
              <a:t>2012/12/14</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力武研究室</a:t>
            </a:r>
            <a:endParaRPr kumimoji="1" lang="ja-JP" altLang="en-US"/>
          </a:p>
        </p:txBody>
      </p:sp>
      <p:sp>
        <p:nvSpPr>
          <p:cNvPr id="7" name="スライド番号プレースホルダー 6"/>
          <p:cNvSpPr>
            <a:spLocks noGrp="1"/>
          </p:cNvSpPr>
          <p:nvPr>
            <p:ph type="sldNum" sz="quarter" idx="12"/>
          </p:nvPr>
        </p:nvSpPr>
        <p:spPr/>
        <p:txBody>
          <a:bodyPr/>
          <a:lstStyle/>
          <a:p>
            <a:fld id="{0151FC50-544B-49C5-A05A-A499489B4D29}"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CF8240ED-688B-4A50-A246-54C264F347FF}" type="datetime1">
              <a:rPr kumimoji="1" lang="ja-JP" altLang="en-US" smtClean="0"/>
              <a:t>2012/12/14</a:t>
            </a:fld>
            <a:endParaRPr kumimoji="1" lang="ja-JP" altLang="en-US"/>
          </a:p>
        </p:txBody>
      </p:sp>
      <p:sp>
        <p:nvSpPr>
          <p:cNvPr id="27" name="スライド番号プレースホルダー 26"/>
          <p:cNvSpPr>
            <a:spLocks noGrp="1"/>
          </p:cNvSpPr>
          <p:nvPr>
            <p:ph type="sldNum" sz="quarter" idx="11"/>
          </p:nvPr>
        </p:nvSpPr>
        <p:spPr/>
        <p:txBody>
          <a:bodyPr rtlCol="0"/>
          <a:lstStyle/>
          <a:p>
            <a:fld id="{0151FC50-544B-49C5-A05A-A499489B4D29}"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r>
              <a:rPr kumimoji="1" lang="ja-JP" altLang="en-US" smtClean="0"/>
              <a:t>力武研究室</a:t>
            </a:r>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74016EF8-22C7-4838-8C4B-07896DA9CF76}" type="datetime1">
              <a:rPr kumimoji="1" lang="ja-JP" altLang="en-US" smtClean="0"/>
              <a:t>2012/12/14</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r>
              <a:rPr kumimoji="1" lang="ja-JP" altLang="en-US" smtClean="0"/>
              <a:t>力武研究室</a:t>
            </a:r>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0151FC50-544B-49C5-A05A-A499489B4D29}"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7F7BE0C-2F7A-4E12-AF2D-FAF4C44F6169}" type="datetime1">
              <a:rPr kumimoji="1" lang="ja-JP" altLang="en-US" smtClean="0"/>
              <a:t>2012/12/14</a:t>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smtClean="0"/>
              <a:t>力武研究室</a:t>
            </a:r>
            <a:endParaRPr kumimoji="1" lang="ja-JP" altLang="en-US"/>
          </a:p>
        </p:txBody>
      </p:sp>
      <p:sp>
        <p:nvSpPr>
          <p:cNvPr id="4" name="スライド番号プレースホルダー 3"/>
          <p:cNvSpPr>
            <a:spLocks noGrp="1"/>
          </p:cNvSpPr>
          <p:nvPr>
            <p:ph type="sldNum" sz="quarter" idx="12"/>
          </p:nvPr>
        </p:nvSpPr>
        <p:spPr/>
        <p:txBody>
          <a:bodyPr/>
          <a:lstStyle/>
          <a:p>
            <a:fld id="{0151FC50-544B-49C5-A05A-A499489B4D29}"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979754AC-8504-42AE-94ED-F125FDE1A863}" type="datetime1">
              <a:rPr kumimoji="1" lang="ja-JP" altLang="en-US" smtClean="0"/>
              <a:t>2012/12/14</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力武研究室</a:t>
            </a:r>
            <a:endParaRPr kumimoji="1" lang="ja-JP" altLang="en-US"/>
          </a:p>
        </p:txBody>
      </p:sp>
      <p:sp>
        <p:nvSpPr>
          <p:cNvPr id="7" name="スライド番号プレースホルダー 6"/>
          <p:cNvSpPr>
            <a:spLocks noGrp="1"/>
          </p:cNvSpPr>
          <p:nvPr>
            <p:ph type="sldNum" sz="quarter" idx="12"/>
          </p:nvPr>
        </p:nvSpPr>
        <p:spPr/>
        <p:txBody>
          <a:bodyPr/>
          <a:lstStyle/>
          <a:p>
            <a:fld id="{0151FC50-544B-49C5-A05A-A499489B4D29}"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DA43F8FD-D08B-4AED-971A-87A77183373D}" type="datetime1">
              <a:rPr kumimoji="1" lang="ja-JP" altLang="en-US" smtClean="0"/>
              <a:t>2012/12/14</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力武研究室</a:t>
            </a:r>
            <a:endParaRPr kumimoji="1" lang="ja-JP" altLang="en-US"/>
          </a:p>
        </p:txBody>
      </p:sp>
      <p:sp>
        <p:nvSpPr>
          <p:cNvPr id="7" name="スライド番号プレースホルダー 6"/>
          <p:cNvSpPr>
            <a:spLocks noGrp="1"/>
          </p:cNvSpPr>
          <p:nvPr>
            <p:ph type="sldNum" sz="quarter" idx="12"/>
          </p:nvPr>
        </p:nvSpPr>
        <p:spPr/>
        <p:txBody>
          <a:bodyPr/>
          <a:lstStyle/>
          <a:p>
            <a:fld id="{0151FC50-544B-49C5-A05A-A499489B4D29}"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A5BAB4E-A528-4D97-A6B0-86960E0D8231}" type="datetime1">
              <a:rPr kumimoji="1" lang="ja-JP" altLang="en-US" smtClean="0"/>
              <a:t>2012/12/14</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kumimoji="1" lang="ja-JP" altLang="en-US" smtClean="0"/>
              <a:t>力武研究室</a:t>
            </a:r>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151FC50-544B-49C5-A05A-A499489B4D29}"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348879"/>
            <a:ext cx="8458200" cy="1523033"/>
          </a:xfrm>
        </p:spPr>
        <p:txBody>
          <a:bodyPr/>
          <a:lstStyle/>
          <a:p>
            <a:r>
              <a:rPr kumimoji="1" lang="ja-JP" altLang="en-US" dirty="0" smtClean="0"/>
              <a:t>力武研究室</a:t>
            </a:r>
            <a:r>
              <a:rPr kumimoji="1" lang="en-US" altLang="ja-JP" dirty="0" smtClean="0"/>
              <a:t/>
            </a:r>
            <a:br>
              <a:rPr kumimoji="1" lang="en-US" altLang="ja-JP" dirty="0" smtClean="0"/>
            </a:br>
            <a:r>
              <a:rPr lang="ja-JP" altLang="en-US" dirty="0" smtClean="0"/>
              <a:t>第</a:t>
            </a:r>
            <a:r>
              <a:rPr lang="en-US" altLang="ja-JP" dirty="0" smtClean="0"/>
              <a:t>3</a:t>
            </a:r>
            <a:r>
              <a:rPr lang="ja-JP" altLang="en-US" dirty="0" smtClean="0"/>
              <a:t>回ゼミ</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sz="2800" dirty="0" smtClean="0"/>
              <a:t>Strategy</a:t>
            </a:r>
            <a:r>
              <a:rPr kumimoji="1" lang="ja-JP" altLang="en-US" sz="2800" dirty="0" smtClean="0"/>
              <a:t>パターンについて</a:t>
            </a:r>
            <a:endParaRPr kumimoji="1" lang="en-US" altLang="ja-JP" sz="2800" dirty="0" smtClean="0"/>
          </a:p>
          <a:p>
            <a:r>
              <a:rPr lang="ja-JP" altLang="en-US" sz="2800" dirty="0" smtClean="0"/>
              <a:t>山下峻</a:t>
            </a:r>
            <a:endParaRPr kumimoji="1" lang="ja-JP" altLang="en-US" sz="2800" dirty="0"/>
          </a:p>
        </p:txBody>
      </p:sp>
      <p:sp>
        <p:nvSpPr>
          <p:cNvPr id="5" name="スライド番号プレースホルダー 4"/>
          <p:cNvSpPr>
            <a:spLocks noGrp="1"/>
          </p:cNvSpPr>
          <p:nvPr>
            <p:ph type="sldNum" sz="quarter" idx="12"/>
          </p:nvPr>
        </p:nvSpPr>
        <p:spPr/>
        <p:txBody>
          <a:bodyPr/>
          <a:lstStyle/>
          <a:p>
            <a:fld id="{0151FC50-544B-49C5-A05A-A499489B4D29}" type="slidenum">
              <a:rPr kumimoji="1" lang="ja-JP" altLang="en-US" smtClean="0"/>
              <a:t>1</a:t>
            </a:fld>
            <a:endParaRPr kumimoji="1" lang="ja-JP" altLang="en-US"/>
          </a:p>
        </p:txBody>
      </p:sp>
    </p:spTree>
    <p:extLst>
      <p:ext uri="{BB962C8B-B14F-4D97-AF65-F5344CB8AC3E}">
        <p14:creationId xmlns:p14="http://schemas.microsoft.com/office/powerpoint/2010/main" val="2143927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6800"/>
          </a:xfrm>
        </p:spPr>
        <p:txBody>
          <a:bodyPr/>
          <a:lstStyle/>
          <a:p>
            <a:r>
              <a:rPr kumimoji="1" lang="ja-JP" altLang="en-US" dirty="0" smtClean="0"/>
              <a:t>サンプルプログラムについて</a:t>
            </a:r>
            <a:endParaRPr kumimoji="1" lang="ja-JP" altLang="en-US" dirty="0"/>
          </a:p>
        </p:txBody>
      </p:sp>
      <p:sp>
        <p:nvSpPr>
          <p:cNvPr id="3" name="コンテンツ プレースホルダー 2"/>
          <p:cNvSpPr>
            <a:spLocks noGrp="1"/>
          </p:cNvSpPr>
          <p:nvPr>
            <p:ph idx="1"/>
          </p:nvPr>
        </p:nvSpPr>
        <p:spPr>
          <a:xfrm>
            <a:off x="457200" y="1772816"/>
            <a:ext cx="8229600" cy="4325112"/>
          </a:xfrm>
        </p:spPr>
        <p:txBody>
          <a:bodyPr/>
          <a:lstStyle/>
          <a:p>
            <a:r>
              <a:rPr kumimoji="1" lang="en-US" altLang="ja-JP" dirty="0" smtClean="0"/>
              <a:t>Player</a:t>
            </a:r>
            <a:r>
              <a:rPr kumimoji="1" lang="ja-JP" altLang="en-US" dirty="0" smtClean="0"/>
              <a:t>クラス</a:t>
            </a:r>
            <a:endParaRPr kumimoji="1" lang="en-US" altLang="ja-JP" dirty="0" smtClean="0"/>
          </a:p>
          <a:p>
            <a:pPr lvl="1"/>
            <a:r>
              <a:rPr lang="ja-JP" altLang="en-US" dirty="0" smtClean="0"/>
              <a:t>じゃんけんを行う人を表現した</a:t>
            </a:r>
            <a:endParaRPr lang="en-US" altLang="ja-JP" dirty="0" smtClean="0"/>
          </a:p>
          <a:p>
            <a:pPr lvl="1"/>
            <a:r>
              <a:rPr lang="ja-JP" altLang="en-US" dirty="0"/>
              <a:t>主</a:t>
            </a:r>
            <a:r>
              <a:rPr lang="ja-JP" altLang="en-US" dirty="0" smtClean="0"/>
              <a:t>なフィールド</a:t>
            </a:r>
            <a:endParaRPr lang="en-US" altLang="ja-JP" dirty="0" smtClean="0"/>
          </a:p>
          <a:p>
            <a:pPr lvl="2"/>
            <a:r>
              <a:rPr kumimoji="1" lang="en-US" altLang="ja-JP" dirty="0" smtClean="0"/>
              <a:t>private String </a:t>
            </a:r>
            <a:r>
              <a:rPr kumimoji="1" lang="en-US" altLang="ja-JP" b="1" dirty="0" smtClean="0"/>
              <a:t>name</a:t>
            </a:r>
          </a:p>
          <a:p>
            <a:pPr lvl="3"/>
            <a:r>
              <a:rPr lang="ja-JP" altLang="en-US" dirty="0" smtClean="0"/>
              <a:t>プレイヤーに与えられる名前</a:t>
            </a:r>
            <a:endParaRPr lang="en-US" altLang="ja-JP" dirty="0" smtClean="0"/>
          </a:p>
          <a:p>
            <a:pPr lvl="2"/>
            <a:r>
              <a:rPr kumimoji="1" lang="en-US" altLang="ja-JP" dirty="0" smtClean="0"/>
              <a:t>private Strategy </a:t>
            </a:r>
            <a:r>
              <a:rPr kumimoji="1" lang="en-US" altLang="ja-JP" b="1" dirty="0" err="1" smtClean="0"/>
              <a:t>strategy</a:t>
            </a:r>
            <a:endParaRPr kumimoji="1" lang="en-US" altLang="ja-JP" b="1" dirty="0" smtClean="0"/>
          </a:p>
          <a:p>
            <a:pPr lvl="3"/>
            <a:r>
              <a:rPr lang="ja-JP" altLang="en-US" dirty="0" smtClean="0"/>
              <a:t>プレイヤーに与えられる戦略</a:t>
            </a:r>
            <a:endParaRPr lang="en-US" altLang="ja-JP" dirty="0" smtClean="0"/>
          </a:p>
          <a:p>
            <a:pPr lvl="1"/>
            <a:r>
              <a:rPr kumimoji="1" lang="ja-JP" altLang="en-US" dirty="0"/>
              <a:t>主</a:t>
            </a:r>
            <a:r>
              <a:rPr kumimoji="1" lang="ja-JP" altLang="en-US" dirty="0" smtClean="0"/>
              <a:t>なメソッド</a:t>
            </a:r>
            <a:endParaRPr kumimoji="1" lang="en-US" altLang="ja-JP" dirty="0" smtClean="0"/>
          </a:p>
          <a:p>
            <a:pPr lvl="2"/>
            <a:r>
              <a:rPr lang="en-US" altLang="ja-JP" dirty="0" smtClean="0"/>
              <a:t>public Hand </a:t>
            </a:r>
            <a:r>
              <a:rPr lang="en-US" altLang="ja-JP" b="1" dirty="0" err="1" smtClean="0"/>
              <a:t>nextHand</a:t>
            </a:r>
            <a:r>
              <a:rPr lang="en-US" altLang="ja-JP" dirty="0" smtClean="0"/>
              <a:t>()</a:t>
            </a:r>
          </a:p>
          <a:p>
            <a:pPr lvl="3"/>
            <a:r>
              <a:rPr kumimoji="1" lang="ja-JP" altLang="en-US" dirty="0"/>
              <a:t>次</a:t>
            </a:r>
            <a:r>
              <a:rPr kumimoji="1" lang="ja-JP" altLang="en-US" dirty="0" smtClean="0"/>
              <a:t>に出す手を戦略に丸投げして考えてもらい返させる</a:t>
            </a:r>
            <a:endParaRPr kumimoji="1" lang="ja-JP" altLang="en-US" dirty="0"/>
          </a:p>
        </p:txBody>
      </p:sp>
      <p:sp>
        <p:nvSpPr>
          <p:cNvPr id="4" name="スライド番号プレースホルダー 3"/>
          <p:cNvSpPr>
            <a:spLocks noGrp="1"/>
          </p:cNvSpPr>
          <p:nvPr>
            <p:ph type="sldNum" sz="quarter" idx="12"/>
          </p:nvPr>
        </p:nvSpPr>
        <p:spPr/>
        <p:txBody>
          <a:bodyPr/>
          <a:lstStyle/>
          <a:p>
            <a:fld id="{0151FC50-544B-49C5-A05A-A499489B4D29}" type="slidenum">
              <a:rPr kumimoji="1" lang="ja-JP" altLang="en-US" smtClean="0"/>
              <a:t>10</a:t>
            </a:fld>
            <a:endParaRPr kumimoji="1" lang="ja-JP" altLang="en-US"/>
          </a:p>
        </p:txBody>
      </p:sp>
    </p:spTree>
    <p:extLst>
      <p:ext uri="{BB962C8B-B14F-4D97-AF65-F5344CB8AC3E}">
        <p14:creationId xmlns:p14="http://schemas.microsoft.com/office/powerpoint/2010/main" val="326160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6800"/>
          </a:xfrm>
        </p:spPr>
        <p:txBody>
          <a:bodyPr/>
          <a:lstStyle/>
          <a:p>
            <a:r>
              <a:rPr kumimoji="1" lang="ja-JP" altLang="en-US" dirty="0" smtClean="0"/>
              <a:t>サンプル</a:t>
            </a:r>
            <a:r>
              <a:rPr lang="ja-JP" altLang="en-US" dirty="0" smtClean="0"/>
              <a:t>プログラムについて</a:t>
            </a:r>
            <a:endParaRPr kumimoji="1" lang="ja-JP" altLang="en-US" dirty="0"/>
          </a:p>
        </p:txBody>
      </p:sp>
      <p:sp>
        <p:nvSpPr>
          <p:cNvPr id="3" name="コンテンツ プレースホルダー 2"/>
          <p:cNvSpPr>
            <a:spLocks noGrp="1"/>
          </p:cNvSpPr>
          <p:nvPr>
            <p:ph idx="1"/>
          </p:nvPr>
        </p:nvSpPr>
        <p:spPr>
          <a:xfrm>
            <a:off x="457200" y="1772816"/>
            <a:ext cx="8229600" cy="4325112"/>
          </a:xfrm>
        </p:spPr>
        <p:txBody>
          <a:bodyPr/>
          <a:lstStyle/>
          <a:p>
            <a:r>
              <a:rPr kumimoji="1" lang="en-US" altLang="ja-JP" dirty="0" smtClean="0"/>
              <a:t>Main</a:t>
            </a:r>
            <a:r>
              <a:rPr kumimoji="1" lang="ja-JP" altLang="en-US" dirty="0" smtClean="0"/>
              <a:t>クラス</a:t>
            </a:r>
            <a:endParaRPr kumimoji="1" lang="en-US" altLang="ja-JP" dirty="0" smtClean="0"/>
          </a:p>
          <a:p>
            <a:pPr lvl="1"/>
            <a:r>
              <a:rPr lang="ja-JP" altLang="en-US" dirty="0" smtClean="0"/>
              <a:t>プレイヤーを</a:t>
            </a:r>
            <a:r>
              <a:rPr lang="en-US" altLang="ja-JP" dirty="0" smtClean="0"/>
              <a:t>2</a:t>
            </a:r>
            <a:r>
              <a:rPr lang="ja-JP" altLang="en-US" dirty="0" smtClean="0"/>
              <a:t>人用意して</a:t>
            </a:r>
            <a:r>
              <a:rPr lang="en-US" altLang="ja-JP" dirty="0" smtClean="0"/>
              <a:t>10000</a:t>
            </a:r>
            <a:r>
              <a:rPr lang="ja-JP" altLang="en-US" dirty="0" smtClean="0"/>
              <a:t>回じゃんけんをさせる</a:t>
            </a:r>
            <a:endParaRPr lang="en-US" altLang="ja-JP" dirty="0" smtClean="0"/>
          </a:p>
          <a:p>
            <a:pPr lvl="1"/>
            <a:r>
              <a:rPr kumimoji="1" lang="en-US" altLang="ja-JP" dirty="0" smtClean="0"/>
              <a:t>2</a:t>
            </a:r>
            <a:r>
              <a:rPr kumimoji="1" lang="ja-JP" altLang="en-US" dirty="0" smtClean="0"/>
              <a:t>人にはそれぞれ違う種類の戦略を与える</a:t>
            </a:r>
            <a:endParaRPr kumimoji="1" lang="en-US" altLang="ja-JP" dirty="0" smtClean="0"/>
          </a:p>
          <a:p>
            <a:pPr lvl="1"/>
            <a:r>
              <a:rPr lang="ja-JP" altLang="en-US" dirty="0" smtClean="0"/>
              <a:t>勝負終了後には</a:t>
            </a:r>
            <a:r>
              <a:rPr lang="en-US" altLang="ja-JP" dirty="0" smtClean="0"/>
              <a:t>2</a:t>
            </a:r>
            <a:r>
              <a:rPr lang="ja-JP" altLang="en-US" dirty="0" smtClean="0"/>
              <a:t>人のスコアを表示</a:t>
            </a:r>
            <a:endParaRPr kumimoji="1" lang="ja-JP" altLang="en-US" dirty="0"/>
          </a:p>
        </p:txBody>
      </p:sp>
      <p:sp>
        <p:nvSpPr>
          <p:cNvPr id="4" name="スライド番号プレースホルダー 3"/>
          <p:cNvSpPr>
            <a:spLocks noGrp="1"/>
          </p:cNvSpPr>
          <p:nvPr>
            <p:ph type="sldNum" sz="quarter" idx="12"/>
          </p:nvPr>
        </p:nvSpPr>
        <p:spPr/>
        <p:txBody>
          <a:bodyPr/>
          <a:lstStyle/>
          <a:p>
            <a:fld id="{0151FC50-544B-49C5-A05A-A499489B4D29}" type="slidenum">
              <a:rPr kumimoji="1" lang="ja-JP" altLang="en-US" smtClean="0"/>
              <a:t>11</a:t>
            </a:fld>
            <a:endParaRPr kumimoji="1" lang="ja-JP" altLang="en-US"/>
          </a:p>
        </p:txBody>
      </p:sp>
    </p:spTree>
    <p:extLst>
      <p:ext uri="{BB962C8B-B14F-4D97-AF65-F5344CB8AC3E}">
        <p14:creationId xmlns:p14="http://schemas.microsoft.com/office/powerpoint/2010/main" val="4028014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6800"/>
          </a:xfrm>
        </p:spPr>
        <p:txBody>
          <a:bodyPr/>
          <a:lstStyle/>
          <a:p>
            <a:r>
              <a:rPr kumimoji="1" lang="ja-JP" altLang="en-US" dirty="0" smtClean="0"/>
              <a:t>サンプルプログラムについて</a:t>
            </a:r>
            <a:endParaRPr kumimoji="1" lang="ja-JP" altLang="en-US" dirty="0"/>
          </a:p>
        </p:txBody>
      </p:sp>
      <p:sp>
        <p:nvSpPr>
          <p:cNvPr id="3" name="コンテンツ プレースホルダー 2"/>
          <p:cNvSpPr>
            <a:spLocks noGrp="1"/>
          </p:cNvSpPr>
          <p:nvPr>
            <p:ph idx="1"/>
          </p:nvPr>
        </p:nvSpPr>
        <p:spPr>
          <a:xfrm>
            <a:off x="457200" y="1772816"/>
            <a:ext cx="8229600" cy="4325112"/>
          </a:xfrm>
        </p:spPr>
        <p:txBody>
          <a:bodyPr/>
          <a:lstStyle/>
          <a:p>
            <a:r>
              <a:rPr kumimoji="1" lang="ja-JP" altLang="en-US" dirty="0" smtClean="0"/>
              <a:t>実行結果</a:t>
            </a:r>
            <a:endParaRPr kumimoji="1" lang="ja-JP" altLang="en-US" dirty="0"/>
          </a:p>
        </p:txBody>
      </p:sp>
      <p:sp>
        <p:nvSpPr>
          <p:cNvPr id="4" name="スライド番号プレースホルダー 3"/>
          <p:cNvSpPr>
            <a:spLocks noGrp="1"/>
          </p:cNvSpPr>
          <p:nvPr>
            <p:ph type="sldNum" sz="quarter" idx="12"/>
          </p:nvPr>
        </p:nvSpPr>
        <p:spPr/>
        <p:txBody>
          <a:bodyPr/>
          <a:lstStyle/>
          <a:p>
            <a:fld id="{0151FC50-544B-49C5-A05A-A499489B4D29}" type="slidenum">
              <a:rPr kumimoji="1" lang="ja-JP" altLang="en-US" smtClean="0"/>
              <a:t>12</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372" y="2409682"/>
            <a:ext cx="6308116" cy="4115662"/>
          </a:xfrm>
          <a:prstGeom prst="rect">
            <a:avLst/>
          </a:prstGeom>
        </p:spPr>
      </p:pic>
      <p:sp>
        <p:nvSpPr>
          <p:cNvPr id="7" name="円/楕円 6"/>
          <p:cNvSpPr/>
          <p:nvPr/>
        </p:nvSpPr>
        <p:spPr>
          <a:xfrm>
            <a:off x="2123728" y="5445224"/>
            <a:ext cx="6192688" cy="1080120"/>
          </a:xfrm>
          <a:prstGeom prst="ellipse">
            <a:avLst/>
          </a:prstGeom>
          <a:noFill/>
          <a:ln w="254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p:cNvSpPr/>
          <p:nvPr/>
        </p:nvSpPr>
        <p:spPr>
          <a:xfrm>
            <a:off x="467544" y="3501008"/>
            <a:ext cx="4320480" cy="1512168"/>
          </a:xfrm>
          <a:prstGeom prst="wedgeEllipseCallout">
            <a:avLst>
              <a:gd name="adj1" fmla="val 14788"/>
              <a:gd name="adj2" fmla="val 84223"/>
            </a:avLst>
          </a:prstGeom>
          <a:solidFill>
            <a:schemeClr val="bg1"/>
          </a:solidFill>
          <a:ln w="254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高度な戦略を与えられたプレイヤーの</a:t>
            </a:r>
            <a:r>
              <a:rPr lang="ja-JP" altLang="en-US" sz="2000" b="1" dirty="0">
                <a:solidFill>
                  <a:schemeClr val="tx1"/>
                </a:solidFill>
              </a:rPr>
              <a:t>方</a:t>
            </a:r>
            <a:r>
              <a:rPr lang="ja-JP" altLang="en-US" sz="2000" b="1" dirty="0" smtClean="0">
                <a:solidFill>
                  <a:schemeClr val="tx1"/>
                </a:solidFill>
              </a:rPr>
              <a:t>が勝率が</a:t>
            </a:r>
            <a:endParaRPr lang="en-US" altLang="ja-JP" sz="2000" b="1" dirty="0" smtClean="0">
              <a:solidFill>
                <a:schemeClr val="tx1"/>
              </a:solidFill>
            </a:endParaRPr>
          </a:p>
          <a:p>
            <a:pPr algn="ctr"/>
            <a:r>
              <a:rPr kumimoji="1" lang="ja-JP" altLang="en-US" sz="2000" b="1" dirty="0" smtClean="0">
                <a:solidFill>
                  <a:schemeClr val="tx1"/>
                </a:solidFill>
              </a:rPr>
              <a:t>高い！</a:t>
            </a:r>
            <a:endParaRPr kumimoji="1" lang="ja-JP" altLang="en-US" sz="2000" b="1" dirty="0">
              <a:solidFill>
                <a:schemeClr val="tx1"/>
              </a:solidFill>
            </a:endParaRPr>
          </a:p>
        </p:txBody>
      </p:sp>
    </p:spTree>
    <p:extLst>
      <p:ext uri="{BB962C8B-B14F-4D97-AF65-F5344CB8AC3E}">
        <p14:creationId xmlns:p14="http://schemas.microsoft.com/office/powerpoint/2010/main" val="299263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6800"/>
          </a:xfrm>
        </p:spPr>
        <p:txBody>
          <a:bodyPr/>
          <a:lstStyle/>
          <a:p>
            <a:r>
              <a:rPr kumimoji="1" lang="en-US" altLang="ja-JP" dirty="0" smtClean="0"/>
              <a:t>Strategy</a:t>
            </a:r>
            <a:r>
              <a:rPr kumimoji="1" lang="ja-JP" altLang="en-US" dirty="0" smtClean="0"/>
              <a:t>パターンのまとめ</a:t>
            </a:r>
            <a:endParaRPr kumimoji="1" lang="ja-JP" altLang="en-US" dirty="0"/>
          </a:p>
        </p:txBody>
      </p:sp>
      <p:sp>
        <p:nvSpPr>
          <p:cNvPr id="3" name="コンテンツ プレースホルダー 2"/>
          <p:cNvSpPr>
            <a:spLocks noGrp="1"/>
          </p:cNvSpPr>
          <p:nvPr>
            <p:ph idx="1"/>
          </p:nvPr>
        </p:nvSpPr>
        <p:spPr>
          <a:xfrm>
            <a:off x="457200" y="1772816"/>
            <a:ext cx="8435280" cy="4325112"/>
          </a:xfrm>
        </p:spPr>
        <p:txBody>
          <a:bodyPr/>
          <a:lstStyle/>
          <a:p>
            <a:r>
              <a:rPr kumimoji="1" lang="ja-JP" altLang="en-US" dirty="0" smtClean="0"/>
              <a:t>なぜ</a:t>
            </a:r>
            <a:r>
              <a:rPr kumimoji="1" lang="en-US" altLang="ja-JP" dirty="0" smtClean="0"/>
              <a:t>Strategy</a:t>
            </a:r>
            <a:r>
              <a:rPr kumimoji="1" lang="ja-JP" altLang="en-US" dirty="0" smtClean="0"/>
              <a:t>パターンを用いるのか？</a:t>
            </a:r>
            <a:endParaRPr kumimoji="1" lang="en-US" altLang="ja-JP" dirty="0" smtClean="0"/>
          </a:p>
          <a:p>
            <a:pPr lvl="1"/>
            <a:r>
              <a:rPr lang="ja-JP" altLang="en-US" dirty="0" smtClean="0"/>
              <a:t>アルゴリズムと</a:t>
            </a:r>
            <a:r>
              <a:rPr lang="ja-JP" altLang="en-US" dirty="0"/>
              <a:t>他</a:t>
            </a:r>
            <a:r>
              <a:rPr lang="ja-JP" altLang="en-US" dirty="0" smtClean="0"/>
              <a:t>の部分を切り離して設計できる</a:t>
            </a:r>
            <a:endParaRPr lang="en-US" altLang="ja-JP" dirty="0" smtClean="0"/>
          </a:p>
          <a:p>
            <a:pPr lvl="2"/>
            <a:r>
              <a:rPr lang="ja-JP" altLang="en-US" dirty="0"/>
              <a:t>他</a:t>
            </a:r>
            <a:r>
              <a:rPr lang="ja-JP" altLang="en-US" dirty="0" smtClean="0"/>
              <a:t>の処理とはっきり区別してアルゴリズムを実装可能</a:t>
            </a:r>
            <a:endParaRPr lang="en-US" altLang="ja-JP" dirty="0" smtClean="0"/>
          </a:p>
          <a:p>
            <a:pPr lvl="1"/>
            <a:r>
              <a:rPr kumimoji="1" lang="ja-JP" altLang="en-US" dirty="0" smtClean="0"/>
              <a:t>アルゴリズムを容易に切り替えることができる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151FC50-544B-49C5-A05A-A499489B4D29}" type="slidenum">
              <a:rPr kumimoji="1" lang="ja-JP" altLang="en-US" smtClean="0"/>
              <a:t>13</a:t>
            </a:fld>
            <a:endParaRPr kumimoji="1" lang="ja-JP" altLang="en-US"/>
          </a:p>
        </p:txBody>
      </p:sp>
      <p:sp>
        <p:nvSpPr>
          <p:cNvPr id="5" name="テキスト ボックス 4"/>
          <p:cNvSpPr txBox="1"/>
          <p:nvPr/>
        </p:nvSpPr>
        <p:spPr>
          <a:xfrm>
            <a:off x="2051720" y="3717032"/>
            <a:ext cx="5109091" cy="461665"/>
          </a:xfrm>
          <a:prstGeom prst="rect">
            <a:avLst/>
          </a:prstGeom>
          <a:noFill/>
          <a:ln w="25400">
            <a:solidFill>
              <a:srgbClr val="FF0066"/>
            </a:solidFill>
          </a:ln>
        </p:spPr>
        <p:txBody>
          <a:bodyPr wrap="none" rtlCol="0">
            <a:spAutoFit/>
          </a:bodyPr>
          <a:lstStyle/>
          <a:p>
            <a:r>
              <a:rPr kumimoji="1" lang="ja-JP" altLang="en-US" sz="2400" dirty="0" smtClean="0"/>
              <a:t>「委譲」というゆるやかな結びつき</a:t>
            </a:r>
            <a:endParaRPr kumimoji="1" lang="ja-JP" altLang="en-US" sz="2400" dirty="0"/>
          </a:p>
        </p:txBody>
      </p:sp>
      <p:sp>
        <p:nvSpPr>
          <p:cNvPr id="6" name="下矢印 5"/>
          <p:cNvSpPr/>
          <p:nvPr/>
        </p:nvSpPr>
        <p:spPr>
          <a:xfrm>
            <a:off x="4210221" y="4293096"/>
            <a:ext cx="792088" cy="648072"/>
          </a:xfrm>
          <a:prstGeom prst="downArrow">
            <a:avLst/>
          </a:prstGeom>
          <a:solidFill>
            <a:srgbClr val="FF0066"/>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611560" y="5085184"/>
            <a:ext cx="8064896" cy="1440160"/>
          </a:xfrm>
          <a:prstGeom prst="roundRect">
            <a:avLst/>
          </a:pr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使用するアルゴリズムを簡単に切り替えられる</a:t>
            </a:r>
            <a:endParaRPr kumimoji="1" lang="en-US" altLang="ja-JP" sz="2800" dirty="0" smtClean="0">
              <a:solidFill>
                <a:schemeClr val="tx1"/>
              </a:solidFill>
            </a:endParaRPr>
          </a:p>
          <a:p>
            <a:pPr algn="ctr"/>
            <a:r>
              <a:rPr lang="ja-JP" altLang="en-US" sz="2800" b="1" u="sng" dirty="0" smtClean="0">
                <a:solidFill>
                  <a:srgbClr val="FF0066"/>
                </a:solidFill>
              </a:rPr>
              <a:t>プログラム実行中でも切り替え可能</a:t>
            </a:r>
            <a:endParaRPr kumimoji="1" lang="ja-JP" altLang="en-US" sz="2800" b="1" u="sng" dirty="0">
              <a:solidFill>
                <a:srgbClr val="FF0066"/>
              </a:solidFill>
            </a:endParaRPr>
          </a:p>
        </p:txBody>
      </p:sp>
    </p:spTree>
    <p:extLst>
      <p:ext uri="{BB962C8B-B14F-4D97-AF65-F5344CB8AC3E}">
        <p14:creationId xmlns:p14="http://schemas.microsoft.com/office/powerpoint/2010/main" val="18253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6800"/>
          </a:xfrm>
        </p:spPr>
        <p:txBody>
          <a:bodyPr/>
          <a:lstStyle/>
          <a:p>
            <a:r>
              <a:rPr kumimoji="1" lang="en-US" altLang="ja-JP" dirty="0" smtClean="0"/>
              <a:t>Strategy</a:t>
            </a:r>
            <a:r>
              <a:rPr kumimoji="1" lang="ja-JP" altLang="en-US" dirty="0" smtClean="0"/>
              <a:t>パターン使用の利点</a:t>
            </a:r>
            <a:endParaRPr kumimoji="1" lang="ja-JP" altLang="en-US" dirty="0"/>
          </a:p>
        </p:txBody>
      </p:sp>
      <p:sp>
        <p:nvSpPr>
          <p:cNvPr id="3" name="コンテンツ プレースホルダー 2"/>
          <p:cNvSpPr>
            <a:spLocks noGrp="1"/>
          </p:cNvSpPr>
          <p:nvPr>
            <p:ph idx="1"/>
          </p:nvPr>
        </p:nvSpPr>
        <p:spPr>
          <a:xfrm>
            <a:off x="467544" y="1772816"/>
            <a:ext cx="8229600" cy="4325112"/>
          </a:xfrm>
        </p:spPr>
        <p:txBody>
          <a:bodyPr/>
          <a:lstStyle/>
          <a:p>
            <a:r>
              <a:rPr kumimoji="1" lang="ja-JP" altLang="en-US" dirty="0" smtClean="0"/>
              <a:t>動作環境に適したアルゴリズム選択が可能</a:t>
            </a:r>
            <a:endParaRPr kumimoji="1" lang="en-US" altLang="ja-JP" dirty="0" smtClean="0"/>
          </a:p>
          <a:p>
            <a:pPr lvl="1"/>
            <a:r>
              <a:rPr kumimoji="1" lang="ja-JP" altLang="en-US" dirty="0" smtClean="0"/>
              <a:t>メモリを食うが処理速度が速いアルゴリズム</a:t>
            </a:r>
            <a:endParaRPr kumimoji="1" lang="en-US" altLang="ja-JP" dirty="0" smtClean="0"/>
          </a:p>
          <a:p>
            <a:pPr lvl="1"/>
            <a:r>
              <a:rPr lang="ja-JP" altLang="en-US" dirty="0" smtClean="0"/>
              <a:t>メモリは食わないが速度が遅いアルゴリズム</a:t>
            </a:r>
            <a:endParaRPr lang="en-US" altLang="ja-JP" dirty="0" smtClean="0"/>
          </a:p>
          <a:p>
            <a:r>
              <a:rPr kumimoji="1" lang="ja-JP" altLang="en-US" dirty="0" smtClean="0"/>
              <a:t>他方のアルゴリズムの検算・確認に利用可能</a:t>
            </a:r>
            <a:endParaRPr kumimoji="1" lang="en-US" altLang="ja-JP" dirty="0" smtClean="0"/>
          </a:p>
          <a:p>
            <a:pPr lvl="1"/>
            <a:r>
              <a:rPr lang="ja-JP" altLang="en-US" dirty="0"/>
              <a:t>バグ</a:t>
            </a:r>
            <a:r>
              <a:rPr lang="ja-JP" altLang="en-US" dirty="0" smtClean="0"/>
              <a:t>があるかもしれない高速計算アルゴリズム</a:t>
            </a:r>
            <a:endParaRPr kumimoji="1" lang="ja-JP" altLang="en-US" dirty="0"/>
          </a:p>
        </p:txBody>
      </p:sp>
      <p:sp>
        <p:nvSpPr>
          <p:cNvPr id="4" name="スライド番号プレースホルダー 3"/>
          <p:cNvSpPr>
            <a:spLocks noGrp="1"/>
          </p:cNvSpPr>
          <p:nvPr>
            <p:ph type="sldNum" sz="quarter" idx="12"/>
          </p:nvPr>
        </p:nvSpPr>
        <p:spPr/>
        <p:txBody>
          <a:bodyPr/>
          <a:lstStyle/>
          <a:p>
            <a:fld id="{0151FC50-544B-49C5-A05A-A499489B4D29}" type="slidenum">
              <a:rPr kumimoji="1" lang="ja-JP" altLang="en-US" smtClean="0"/>
              <a:t>14</a:t>
            </a:fld>
            <a:endParaRPr kumimoji="1" lang="ja-JP" altLang="en-US"/>
          </a:p>
        </p:txBody>
      </p:sp>
      <p:sp>
        <p:nvSpPr>
          <p:cNvPr id="5" name="右矢印 4"/>
          <p:cNvSpPr/>
          <p:nvPr/>
        </p:nvSpPr>
        <p:spPr>
          <a:xfrm>
            <a:off x="611560" y="4491117"/>
            <a:ext cx="936104" cy="810091"/>
          </a:xfrm>
          <a:prstGeom prst="rightArrow">
            <a:avLst/>
          </a:prstGeom>
          <a:solidFill>
            <a:srgbClr val="FF0066"/>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741418" y="4204245"/>
            <a:ext cx="7007046" cy="1384995"/>
          </a:xfrm>
          <a:prstGeom prst="rect">
            <a:avLst/>
          </a:prstGeom>
          <a:noFill/>
          <a:ln w="25400">
            <a:solidFill>
              <a:srgbClr val="FF0066"/>
            </a:solidFill>
          </a:ln>
        </p:spPr>
        <p:txBody>
          <a:bodyPr wrap="none" rtlCol="0">
            <a:spAutoFit/>
          </a:bodyPr>
          <a:lstStyle/>
          <a:p>
            <a:r>
              <a:rPr kumimoji="1" lang="ja-JP" altLang="en-US" sz="2800" dirty="0" smtClean="0"/>
              <a:t>正しく計算が</a:t>
            </a:r>
            <a:r>
              <a:rPr lang="ja-JP" altLang="en-US" sz="2800" dirty="0"/>
              <a:t>行えている</a:t>
            </a:r>
            <a:r>
              <a:rPr lang="ja-JP" altLang="en-US" sz="2800" dirty="0" smtClean="0"/>
              <a:t>かどうかを</a:t>
            </a:r>
            <a:endParaRPr lang="en-US" altLang="ja-JP" sz="2800" dirty="0" smtClean="0"/>
          </a:p>
          <a:p>
            <a:r>
              <a:rPr kumimoji="1" lang="ja-JP" altLang="en-US" sz="2800" b="1" u="sng" dirty="0" smtClean="0">
                <a:solidFill>
                  <a:srgbClr val="FF0066"/>
                </a:solidFill>
              </a:rPr>
              <a:t>低速だが確実な計算をするアルゴリズム</a:t>
            </a:r>
            <a:r>
              <a:rPr kumimoji="1" lang="ja-JP" altLang="en-US" sz="2800" dirty="0" smtClean="0"/>
              <a:t>で</a:t>
            </a:r>
            <a:endParaRPr kumimoji="1" lang="en-US" altLang="ja-JP" sz="2800" dirty="0" smtClean="0"/>
          </a:p>
          <a:p>
            <a:r>
              <a:rPr lang="ja-JP" altLang="en-US" sz="2800" dirty="0" smtClean="0"/>
              <a:t>検算する！</a:t>
            </a:r>
            <a:endParaRPr kumimoji="1" lang="ja-JP" altLang="en-US" sz="2800" dirty="0"/>
          </a:p>
        </p:txBody>
      </p:sp>
    </p:spTree>
    <p:extLst>
      <p:ext uri="{BB962C8B-B14F-4D97-AF65-F5344CB8AC3E}">
        <p14:creationId xmlns:p14="http://schemas.microsoft.com/office/powerpoint/2010/main" val="33910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6800"/>
          </a:xfrm>
        </p:spPr>
        <p:txBody>
          <a:bodyPr/>
          <a:lstStyle/>
          <a:p>
            <a:r>
              <a:rPr kumimoji="1" lang="en-US" altLang="ja-JP" dirty="0" smtClean="0"/>
              <a:t>Strategy</a:t>
            </a:r>
            <a:r>
              <a:rPr kumimoji="1" lang="ja-JP" altLang="en-US" dirty="0" smtClean="0"/>
              <a:t>パターンとは</a:t>
            </a:r>
            <a:endParaRPr kumimoji="1" lang="ja-JP" altLang="en-US" dirty="0"/>
          </a:p>
        </p:txBody>
      </p:sp>
      <p:sp>
        <p:nvSpPr>
          <p:cNvPr id="3" name="コンテンツ プレースホルダー 2"/>
          <p:cNvSpPr>
            <a:spLocks noGrp="1"/>
          </p:cNvSpPr>
          <p:nvPr>
            <p:ph idx="1"/>
          </p:nvPr>
        </p:nvSpPr>
        <p:spPr>
          <a:xfrm>
            <a:off x="457200" y="1768184"/>
            <a:ext cx="8229600" cy="4325112"/>
          </a:xfrm>
        </p:spPr>
        <p:txBody>
          <a:bodyPr/>
          <a:lstStyle/>
          <a:p>
            <a:r>
              <a:rPr lang="en-US" altLang="ja-JP" dirty="0" smtClean="0"/>
              <a:t>“Strategy”</a:t>
            </a:r>
            <a:r>
              <a:rPr lang="ja-JP" altLang="en-US" dirty="0"/>
              <a:t> </a:t>
            </a:r>
            <a:r>
              <a:rPr lang="en-US" altLang="ja-JP" dirty="0" smtClean="0"/>
              <a:t>: </a:t>
            </a:r>
            <a:r>
              <a:rPr lang="ja-JP" altLang="en-US" dirty="0" smtClean="0"/>
              <a:t>「戦略」という意味</a:t>
            </a:r>
            <a:endParaRPr lang="en-US" altLang="ja-JP" dirty="0" smtClean="0"/>
          </a:p>
          <a:p>
            <a:endParaRPr lang="en-US" altLang="ja-JP" dirty="0" smtClean="0"/>
          </a:p>
          <a:p>
            <a:endParaRPr kumimoji="1" lang="ja-JP" altLang="en-US" dirty="0"/>
          </a:p>
        </p:txBody>
      </p:sp>
      <p:sp>
        <p:nvSpPr>
          <p:cNvPr id="5" name="スライド番号プレースホルダー 4"/>
          <p:cNvSpPr>
            <a:spLocks noGrp="1"/>
          </p:cNvSpPr>
          <p:nvPr>
            <p:ph type="sldNum" sz="quarter" idx="12"/>
          </p:nvPr>
        </p:nvSpPr>
        <p:spPr/>
        <p:txBody>
          <a:bodyPr/>
          <a:lstStyle/>
          <a:p>
            <a:fld id="{0151FC50-544B-49C5-A05A-A499489B4D29}" type="slidenum">
              <a:rPr kumimoji="1" lang="ja-JP" altLang="en-US" smtClean="0"/>
              <a:t>2</a:t>
            </a:fld>
            <a:endParaRPr kumimoji="1" lang="ja-JP" altLang="en-US"/>
          </a:p>
        </p:txBody>
      </p:sp>
      <p:sp>
        <p:nvSpPr>
          <p:cNvPr id="6" name="テキスト ボックス 5"/>
          <p:cNvSpPr txBox="1"/>
          <p:nvPr/>
        </p:nvSpPr>
        <p:spPr>
          <a:xfrm>
            <a:off x="827584" y="2535287"/>
            <a:ext cx="7571303" cy="461665"/>
          </a:xfrm>
          <a:prstGeom prst="rect">
            <a:avLst/>
          </a:prstGeom>
          <a:noFill/>
          <a:ln w="31750">
            <a:solidFill>
              <a:srgbClr val="FF0066"/>
            </a:solidFill>
          </a:ln>
        </p:spPr>
        <p:txBody>
          <a:bodyPr wrap="none" rtlCol="0">
            <a:spAutoFit/>
          </a:bodyPr>
          <a:lstStyle/>
          <a:p>
            <a:r>
              <a:rPr kumimoji="1" lang="ja-JP" altLang="en-US" sz="2400" dirty="0" smtClean="0"/>
              <a:t>プログラムには特定の</a:t>
            </a:r>
            <a:r>
              <a:rPr kumimoji="1" lang="ja-JP" altLang="en-US" sz="2400" b="1" dirty="0" smtClean="0"/>
              <a:t>アルゴリズム</a:t>
            </a:r>
            <a:r>
              <a:rPr kumimoji="1" lang="ja-JP" altLang="en-US" sz="2400" dirty="0" smtClean="0"/>
              <a:t>が実装されている</a:t>
            </a:r>
            <a:endParaRPr kumimoji="1" lang="ja-JP" altLang="en-US" sz="2400" dirty="0"/>
          </a:p>
        </p:txBody>
      </p:sp>
      <p:sp>
        <p:nvSpPr>
          <p:cNvPr id="7" name="下矢印 6"/>
          <p:cNvSpPr/>
          <p:nvPr/>
        </p:nvSpPr>
        <p:spPr>
          <a:xfrm>
            <a:off x="4211960" y="3140968"/>
            <a:ext cx="792088" cy="648072"/>
          </a:xfrm>
          <a:prstGeom prst="downArrow">
            <a:avLst/>
          </a:prstGeom>
          <a:solidFill>
            <a:srgbClr val="FF0066"/>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804620" y="3903439"/>
            <a:ext cx="5647700" cy="461665"/>
          </a:xfrm>
          <a:prstGeom prst="rect">
            <a:avLst/>
          </a:prstGeom>
          <a:noFill/>
          <a:ln w="31750">
            <a:solidFill>
              <a:srgbClr val="FF0066"/>
            </a:solidFill>
          </a:ln>
        </p:spPr>
        <p:txBody>
          <a:bodyPr wrap="none" rtlCol="0">
            <a:spAutoFit/>
          </a:bodyPr>
          <a:lstStyle/>
          <a:p>
            <a:pPr algn="ctr"/>
            <a:r>
              <a:rPr kumimoji="1" lang="ja-JP" altLang="en-US" sz="2400" b="1" dirty="0" smtClean="0"/>
              <a:t>アルゴリズム</a:t>
            </a:r>
            <a:r>
              <a:rPr kumimoji="1" lang="en-US" altLang="ja-JP" sz="2400" dirty="0" smtClean="0"/>
              <a:t>(</a:t>
            </a:r>
            <a:r>
              <a:rPr kumimoji="1" lang="ja-JP" altLang="en-US" sz="2400" dirty="0" smtClean="0"/>
              <a:t>戦略・方策</a:t>
            </a:r>
            <a:r>
              <a:rPr kumimoji="1" lang="en-US" altLang="ja-JP" sz="2400" dirty="0" smtClean="0"/>
              <a:t>)</a:t>
            </a:r>
            <a:r>
              <a:rPr kumimoji="1" lang="ja-JP" altLang="en-US" sz="2400" dirty="0" smtClean="0"/>
              <a:t>を切り替える</a:t>
            </a:r>
            <a:endParaRPr kumimoji="1" lang="ja-JP" altLang="en-US" sz="2400" dirty="0"/>
          </a:p>
        </p:txBody>
      </p:sp>
      <p:sp>
        <p:nvSpPr>
          <p:cNvPr id="9" name="下矢印 8"/>
          <p:cNvSpPr/>
          <p:nvPr/>
        </p:nvSpPr>
        <p:spPr>
          <a:xfrm>
            <a:off x="4232426" y="4509120"/>
            <a:ext cx="792088" cy="648072"/>
          </a:xfrm>
          <a:prstGeom prst="downArrow">
            <a:avLst/>
          </a:prstGeom>
          <a:solidFill>
            <a:srgbClr val="FF0066"/>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65877" y="5282044"/>
            <a:ext cx="8084265" cy="523220"/>
          </a:xfrm>
          <a:prstGeom prst="rect">
            <a:avLst/>
          </a:prstGeom>
          <a:noFill/>
          <a:ln w="44450">
            <a:solidFill>
              <a:srgbClr val="FF0066"/>
            </a:solidFill>
          </a:ln>
        </p:spPr>
        <p:txBody>
          <a:bodyPr wrap="none" rtlCol="0">
            <a:spAutoFit/>
          </a:bodyPr>
          <a:lstStyle/>
          <a:p>
            <a:pPr algn="ctr"/>
            <a:r>
              <a:rPr kumimoji="1" lang="ja-JP" altLang="en-US" sz="2800" b="1" dirty="0" smtClean="0">
                <a:solidFill>
                  <a:srgbClr val="FF0066"/>
                </a:solidFill>
              </a:rPr>
              <a:t>同じ問題を別の方法で解くことが容易にできる！</a:t>
            </a:r>
            <a:endParaRPr kumimoji="1" lang="ja-JP" altLang="en-US" sz="2800" b="1" dirty="0">
              <a:solidFill>
                <a:srgbClr val="FF0066"/>
              </a:solidFill>
            </a:endParaRPr>
          </a:p>
        </p:txBody>
      </p:sp>
    </p:spTree>
    <p:extLst>
      <p:ext uri="{BB962C8B-B14F-4D97-AF65-F5344CB8AC3E}">
        <p14:creationId xmlns:p14="http://schemas.microsoft.com/office/powerpoint/2010/main" val="130093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6800"/>
          </a:xfrm>
        </p:spPr>
        <p:txBody>
          <a:bodyPr/>
          <a:lstStyle/>
          <a:p>
            <a:r>
              <a:rPr kumimoji="1" lang="ja-JP" altLang="en-US" dirty="0" smtClean="0"/>
              <a:t>サンプルプログラムについて</a:t>
            </a:r>
            <a:endParaRPr kumimoji="1" lang="ja-JP" altLang="en-US" dirty="0"/>
          </a:p>
        </p:txBody>
      </p:sp>
      <p:sp>
        <p:nvSpPr>
          <p:cNvPr id="3" name="コンテンツ プレースホルダー 2"/>
          <p:cNvSpPr>
            <a:spLocks noGrp="1"/>
          </p:cNvSpPr>
          <p:nvPr>
            <p:ph idx="1"/>
          </p:nvPr>
        </p:nvSpPr>
        <p:spPr>
          <a:xfrm>
            <a:off x="457200" y="1772816"/>
            <a:ext cx="8229600" cy="4325112"/>
          </a:xfrm>
        </p:spPr>
        <p:txBody>
          <a:bodyPr/>
          <a:lstStyle/>
          <a:p>
            <a:r>
              <a:rPr kumimoji="1" lang="ja-JP" altLang="en-US" dirty="0" smtClean="0"/>
              <a:t>「じゃんけん」</a:t>
            </a:r>
            <a:r>
              <a:rPr lang="ja-JP" altLang="en-US" dirty="0"/>
              <a:t>を</a:t>
            </a:r>
            <a:r>
              <a:rPr kumimoji="1" lang="ja-JP" altLang="en-US" dirty="0" smtClean="0"/>
              <a:t>行うプログラム</a:t>
            </a:r>
            <a:endParaRPr kumimoji="1" lang="en-US" altLang="ja-JP" dirty="0" smtClean="0"/>
          </a:p>
          <a:p>
            <a:r>
              <a:rPr lang="ja-JP" altLang="en-US" dirty="0" smtClean="0"/>
              <a:t>戦略を</a:t>
            </a:r>
            <a:r>
              <a:rPr lang="en-US" altLang="ja-JP" dirty="0" smtClean="0"/>
              <a:t>Strategy</a:t>
            </a:r>
            <a:r>
              <a:rPr lang="ja-JP" altLang="en-US" dirty="0" smtClean="0"/>
              <a:t>パターンを用いて実装</a:t>
            </a:r>
            <a:endParaRPr lang="en-US" altLang="ja-JP" dirty="0" smtClean="0"/>
          </a:p>
          <a:p>
            <a:pPr marL="925830" lvl="1" indent="-514350">
              <a:buFont typeface="+mj-lt"/>
              <a:buAutoNum type="arabicPeriod"/>
            </a:pPr>
            <a:r>
              <a:rPr kumimoji="1" lang="ja-JP" altLang="en-US" dirty="0" smtClean="0"/>
              <a:t>勝ったら次も同じ手を出す</a:t>
            </a:r>
            <a:endParaRPr kumimoji="1" lang="en-US" altLang="ja-JP" dirty="0" smtClean="0"/>
          </a:p>
          <a:p>
            <a:pPr marL="925830" lvl="1" indent="-514350">
              <a:buFont typeface="+mj-lt"/>
              <a:buAutoNum type="arabicPeriod"/>
            </a:pPr>
            <a:r>
              <a:rPr lang="en-US" altLang="ja-JP" dirty="0" smtClean="0"/>
              <a:t>1</a:t>
            </a:r>
            <a:r>
              <a:rPr lang="ja-JP" altLang="en-US" dirty="0" smtClean="0"/>
              <a:t>回前の手から次の手を確率的に</a:t>
            </a:r>
            <a:r>
              <a:rPr lang="ja-JP" altLang="en-US" dirty="0" smtClean="0"/>
              <a:t>計算</a:t>
            </a:r>
            <a:endParaRPr lang="en-US" altLang="ja-JP" dirty="0" smtClean="0"/>
          </a:p>
        </p:txBody>
      </p:sp>
      <p:sp>
        <p:nvSpPr>
          <p:cNvPr id="4" name="スライド番号プレースホルダー 3"/>
          <p:cNvSpPr>
            <a:spLocks noGrp="1"/>
          </p:cNvSpPr>
          <p:nvPr>
            <p:ph type="sldNum" sz="quarter" idx="12"/>
          </p:nvPr>
        </p:nvSpPr>
        <p:spPr/>
        <p:txBody>
          <a:bodyPr/>
          <a:lstStyle/>
          <a:p>
            <a:fld id="{0151FC50-544B-49C5-A05A-A499489B4D29}" type="slidenum">
              <a:rPr kumimoji="1" lang="ja-JP" altLang="en-US" smtClean="0"/>
              <a:t>3</a:t>
            </a:fld>
            <a:endParaRPr kumimoji="1" lang="ja-JP" altLang="en-US"/>
          </a:p>
        </p:txBody>
      </p:sp>
      <p:sp>
        <p:nvSpPr>
          <p:cNvPr id="5" name="右矢印 4"/>
          <p:cNvSpPr/>
          <p:nvPr/>
        </p:nvSpPr>
        <p:spPr>
          <a:xfrm>
            <a:off x="755576" y="3933056"/>
            <a:ext cx="936104" cy="810091"/>
          </a:xfrm>
          <a:prstGeom prst="rightArrow">
            <a:avLst/>
          </a:prstGeom>
          <a:solidFill>
            <a:srgbClr val="FF0066"/>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883371" y="3861048"/>
            <a:ext cx="6361037" cy="954107"/>
          </a:xfrm>
          <a:prstGeom prst="rect">
            <a:avLst/>
          </a:prstGeom>
          <a:noFill/>
          <a:ln w="25400">
            <a:solidFill>
              <a:srgbClr val="FF0066"/>
            </a:solidFill>
          </a:ln>
        </p:spPr>
        <p:txBody>
          <a:bodyPr wrap="none" rtlCol="0">
            <a:spAutoFit/>
          </a:bodyPr>
          <a:lstStyle/>
          <a:p>
            <a:r>
              <a:rPr kumimoji="1" lang="ja-JP" altLang="en-US" sz="2800" dirty="0" smtClean="0"/>
              <a:t>この</a:t>
            </a:r>
            <a:r>
              <a:rPr lang="en-US" altLang="ja-JP" sz="2800" dirty="0"/>
              <a:t>2</a:t>
            </a:r>
            <a:r>
              <a:rPr lang="ja-JP" altLang="en-US" sz="2800" dirty="0" smtClean="0"/>
              <a:t>種類</a:t>
            </a:r>
            <a:r>
              <a:rPr kumimoji="1" lang="ja-JP" altLang="en-US" sz="2800" dirty="0" smtClean="0"/>
              <a:t>の戦略を</a:t>
            </a:r>
            <a:r>
              <a:rPr kumimoji="1" lang="en-US" altLang="ja-JP" sz="2800" dirty="0" smtClean="0"/>
              <a:t>Strategy</a:t>
            </a:r>
            <a:r>
              <a:rPr kumimoji="1" lang="ja-JP" altLang="en-US" sz="2800" dirty="0" smtClean="0"/>
              <a:t>パターンで</a:t>
            </a:r>
            <a:endParaRPr kumimoji="1" lang="en-US" altLang="ja-JP" sz="2800" dirty="0" smtClean="0"/>
          </a:p>
          <a:p>
            <a:r>
              <a:rPr kumimoji="1" lang="ja-JP" altLang="en-US" sz="2800" dirty="0" smtClean="0"/>
              <a:t>簡単に切り替える！</a:t>
            </a:r>
            <a:endParaRPr kumimoji="1" lang="ja-JP" altLang="en-US" sz="2800" dirty="0"/>
          </a:p>
        </p:txBody>
      </p:sp>
    </p:spTree>
    <p:extLst>
      <p:ext uri="{BB962C8B-B14F-4D97-AF65-F5344CB8AC3E}">
        <p14:creationId xmlns:p14="http://schemas.microsoft.com/office/powerpoint/2010/main" val="7065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9848"/>
          </a:xfrm>
        </p:spPr>
        <p:txBody>
          <a:bodyPr/>
          <a:lstStyle/>
          <a:p>
            <a:r>
              <a:rPr kumimoji="1" lang="ja-JP" altLang="en-US" dirty="0" smtClean="0"/>
              <a:t>サンプルプログラムについて</a:t>
            </a:r>
            <a:endParaRPr kumimoji="1" lang="ja-JP" altLang="en-US" dirty="0"/>
          </a:p>
        </p:txBody>
      </p:sp>
      <p:sp>
        <p:nvSpPr>
          <p:cNvPr id="3" name="スライド番号プレースホルダー 2"/>
          <p:cNvSpPr>
            <a:spLocks noGrp="1"/>
          </p:cNvSpPr>
          <p:nvPr>
            <p:ph type="sldNum" sz="quarter" idx="12"/>
          </p:nvPr>
        </p:nvSpPr>
        <p:spPr/>
        <p:txBody>
          <a:bodyPr/>
          <a:lstStyle/>
          <a:p>
            <a:fld id="{0151FC50-544B-49C5-A05A-A499489B4D29}" type="slidenum">
              <a:rPr kumimoji="1" lang="ja-JP" altLang="en-US" smtClean="0"/>
              <a:t>4</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512722341"/>
              </p:ext>
            </p:extLst>
          </p:nvPr>
        </p:nvGraphicFramePr>
        <p:xfrm>
          <a:off x="827584" y="2652112"/>
          <a:ext cx="7416824" cy="2865120"/>
        </p:xfrm>
        <a:graphic>
          <a:graphicData uri="http://schemas.openxmlformats.org/drawingml/2006/table">
            <a:tbl>
              <a:tblPr firstRow="1" bandRow="1">
                <a:effectLst>
                  <a:innerShdw blurRad="63500" dist="50800" dir="18900000">
                    <a:prstClr val="black">
                      <a:alpha val="50000"/>
                    </a:prstClr>
                  </a:innerShdw>
                </a:effectLst>
                <a:tableStyleId>{2A488322-F2BA-4B5B-9748-0D474271808F}</a:tableStyleId>
              </a:tblPr>
              <a:tblGrid>
                <a:gridCol w="2034703"/>
                <a:gridCol w="5382121"/>
              </a:tblGrid>
              <a:tr h="370840">
                <a:tc>
                  <a:txBody>
                    <a:bodyPr/>
                    <a:lstStyle/>
                    <a:p>
                      <a:pPr algn="ctr"/>
                      <a:r>
                        <a:rPr kumimoji="1" lang="ja-JP" altLang="en-US" dirty="0" smtClean="0"/>
                        <a:t>名前</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kumimoji="1" lang="ja-JP" altLang="en-US" dirty="0" smtClean="0"/>
                        <a:t>解説</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algn="l"/>
                      <a:r>
                        <a:rPr kumimoji="1" lang="en-US" altLang="ja-JP" dirty="0" smtClean="0"/>
                        <a:t>Hand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kumimoji="1" lang="ja-JP" altLang="en-US" dirty="0" smtClean="0"/>
                        <a:t>じゃんけんの「手」を表すクラス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l"/>
                      <a:r>
                        <a:rPr kumimoji="1" lang="en-US" altLang="ja-JP" b="1" dirty="0" smtClean="0">
                          <a:solidFill>
                            <a:srgbClr val="FF0066"/>
                          </a:solidFill>
                        </a:rPr>
                        <a:t>Strategy</a:t>
                      </a:r>
                      <a:endParaRPr kumimoji="1" lang="ja-JP" altLang="en-US" b="1" dirty="0">
                        <a:solidFill>
                          <a:srgbClr val="FF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kumimoji="1" lang="ja-JP" altLang="en-US" dirty="0" smtClean="0"/>
                        <a:t>じゃんけんの「戦略」を表すインタフェース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l"/>
                      <a:r>
                        <a:rPr kumimoji="1" lang="en-US" altLang="ja-JP" dirty="0" err="1" smtClean="0"/>
                        <a:t>WinningStrategy</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kumimoji="1" lang="ja-JP" altLang="en-US" dirty="0" smtClean="0"/>
                        <a:t>勝ったら次も同じ手を出す戦略を表すクラス</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l"/>
                      <a:r>
                        <a:rPr kumimoji="1" lang="en-US" altLang="ja-JP" dirty="0" err="1" smtClean="0"/>
                        <a:t>ProbStrategy</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kumimoji="1" lang="en-US" altLang="ja-JP" dirty="0" smtClean="0"/>
                        <a:t>1</a:t>
                      </a:r>
                      <a:r>
                        <a:rPr kumimoji="1" lang="ja-JP" altLang="en-US" dirty="0" smtClean="0"/>
                        <a:t>回前の手から次の手を確率的に計算する戦略を</a:t>
                      </a:r>
                      <a:endParaRPr kumimoji="1" lang="en-US" altLang="ja-JP" dirty="0" smtClean="0"/>
                    </a:p>
                    <a:p>
                      <a:pPr algn="l"/>
                      <a:r>
                        <a:rPr kumimoji="1" lang="ja-JP" altLang="en-US" dirty="0" smtClean="0"/>
                        <a:t>表すクラス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l"/>
                      <a:r>
                        <a:rPr kumimoji="1" lang="en-US" altLang="ja-JP" dirty="0" smtClean="0"/>
                        <a:t>Player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kumimoji="1" lang="ja-JP" altLang="en-US" dirty="0" smtClean="0"/>
                        <a:t>じゃんけんを行うプレイヤーを表すクラス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l"/>
                      <a:r>
                        <a:rPr kumimoji="1" lang="en-US" altLang="ja-JP" dirty="0" smtClean="0"/>
                        <a:t>Main</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r>
                        <a:rPr kumimoji="1" lang="ja-JP" altLang="en-US" dirty="0" smtClean="0"/>
                        <a:t>動作テスト用のクラス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5" name="テキスト ボックス 4"/>
          <p:cNvSpPr txBox="1"/>
          <p:nvPr/>
        </p:nvSpPr>
        <p:spPr>
          <a:xfrm>
            <a:off x="2627784" y="2267580"/>
            <a:ext cx="3746538" cy="369332"/>
          </a:xfrm>
          <a:prstGeom prst="rect">
            <a:avLst/>
          </a:prstGeom>
          <a:noFill/>
        </p:spPr>
        <p:txBody>
          <a:bodyPr wrap="none" rtlCol="0">
            <a:spAutoFit/>
          </a:bodyPr>
          <a:lstStyle/>
          <a:p>
            <a:r>
              <a:rPr kumimoji="1" lang="ja-JP" altLang="en-US" b="1" dirty="0" smtClean="0"/>
              <a:t>表</a:t>
            </a:r>
            <a:r>
              <a:rPr kumimoji="1" lang="en-US" altLang="ja-JP" b="1" dirty="0" smtClean="0"/>
              <a:t>1</a:t>
            </a:r>
            <a:r>
              <a:rPr kumimoji="1" lang="ja-JP" altLang="en-US" dirty="0" smtClean="0"/>
              <a:t>　クラスとインタフェース一覧</a:t>
            </a:r>
            <a:endParaRPr kumimoji="1" lang="ja-JP" altLang="en-US" dirty="0"/>
          </a:p>
        </p:txBody>
      </p:sp>
    </p:spTree>
    <p:extLst>
      <p:ext uri="{BB962C8B-B14F-4D97-AF65-F5344CB8AC3E}">
        <p14:creationId xmlns:p14="http://schemas.microsoft.com/office/powerpoint/2010/main" val="3251692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9848"/>
          </a:xfrm>
        </p:spPr>
        <p:txBody>
          <a:bodyPr/>
          <a:lstStyle/>
          <a:p>
            <a:r>
              <a:rPr kumimoji="1" lang="ja-JP" altLang="en-US" dirty="0" smtClean="0"/>
              <a:t>サンプルプログラムについて</a:t>
            </a:r>
            <a:endParaRPr kumimoji="1" lang="ja-JP" altLang="en-US" dirty="0"/>
          </a:p>
        </p:txBody>
      </p:sp>
      <p:sp>
        <p:nvSpPr>
          <p:cNvPr id="3" name="スライド番号プレースホルダー 2"/>
          <p:cNvSpPr>
            <a:spLocks noGrp="1"/>
          </p:cNvSpPr>
          <p:nvPr>
            <p:ph type="sldNum" sz="quarter" idx="12"/>
          </p:nvPr>
        </p:nvSpPr>
        <p:spPr/>
        <p:txBody>
          <a:bodyPr/>
          <a:lstStyle/>
          <a:p>
            <a:fld id="{0151FC50-544B-49C5-A05A-A499489B4D29}" type="slidenum">
              <a:rPr kumimoji="1" lang="ja-JP" altLang="en-US" smtClean="0"/>
              <a:t>5</a:t>
            </a:fld>
            <a:endParaRPr kumimoji="1"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547" y="2033392"/>
            <a:ext cx="6547813" cy="4589736"/>
          </a:xfrm>
          <a:prstGeom prst="rect">
            <a:avLst/>
          </a:prstGeom>
        </p:spPr>
      </p:pic>
      <p:sp>
        <p:nvSpPr>
          <p:cNvPr id="5" name="円形吹き出し 4"/>
          <p:cNvSpPr/>
          <p:nvPr/>
        </p:nvSpPr>
        <p:spPr>
          <a:xfrm>
            <a:off x="441296" y="4476292"/>
            <a:ext cx="2618536" cy="1152128"/>
          </a:xfrm>
          <a:prstGeom prst="wedgeEllipseCallout">
            <a:avLst>
              <a:gd name="adj1" fmla="val 18812"/>
              <a:gd name="adj2" fmla="val -82801"/>
            </a:avLst>
          </a:prstGeom>
          <a:noFill/>
          <a:ln w="254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s</a:t>
            </a:r>
            <a:r>
              <a:rPr kumimoji="1" lang="en-US" altLang="ja-JP" b="1" dirty="0" smtClean="0">
                <a:solidFill>
                  <a:schemeClr val="tx1"/>
                </a:solidFill>
              </a:rPr>
              <a:t>trategy</a:t>
            </a:r>
            <a:r>
              <a:rPr kumimoji="1" lang="ja-JP" altLang="en-US" dirty="0" smtClean="0">
                <a:solidFill>
                  <a:schemeClr val="tx1"/>
                </a:solidFill>
              </a:rPr>
              <a:t>を</a:t>
            </a:r>
            <a:endParaRPr kumimoji="1" lang="en-US" altLang="ja-JP" dirty="0" smtClean="0">
              <a:solidFill>
                <a:schemeClr val="tx1"/>
              </a:solidFill>
            </a:endParaRPr>
          </a:p>
          <a:p>
            <a:pPr algn="ctr"/>
            <a:r>
              <a:rPr kumimoji="1" lang="ja-JP" altLang="en-US" dirty="0" smtClean="0">
                <a:solidFill>
                  <a:schemeClr val="tx1"/>
                </a:solidFill>
              </a:rPr>
              <a:t>持っているため「集約」関係</a:t>
            </a:r>
            <a:endParaRPr kumimoji="1" lang="ja-JP" altLang="en-US" dirty="0">
              <a:solidFill>
                <a:schemeClr val="tx1"/>
              </a:solidFill>
            </a:endParaRPr>
          </a:p>
        </p:txBody>
      </p:sp>
      <p:sp>
        <p:nvSpPr>
          <p:cNvPr id="6" name="円/楕円 5"/>
          <p:cNvSpPr/>
          <p:nvPr/>
        </p:nvSpPr>
        <p:spPr>
          <a:xfrm>
            <a:off x="1475656" y="2564904"/>
            <a:ext cx="1872208" cy="360040"/>
          </a:xfrm>
          <a:prstGeom prst="ellipse">
            <a:avLst/>
          </a:prstGeom>
          <a:noFill/>
          <a:ln w="254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468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6800"/>
          </a:xfrm>
        </p:spPr>
        <p:txBody>
          <a:bodyPr/>
          <a:lstStyle/>
          <a:p>
            <a:r>
              <a:rPr kumimoji="1" lang="ja-JP" altLang="en-US" dirty="0" smtClean="0"/>
              <a:t>サンプルプログラムについて</a:t>
            </a:r>
            <a:endParaRPr kumimoji="1" lang="ja-JP" altLang="en-US" dirty="0"/>
          </a:p>
        </p:txBody>
      </p:sp>
      <p:sp>
        <p:nvSpPr>
          <p:cNvPr id="3" name="コンテンツ プレースホルダー 2"/>
          <p:cNvSpPr>
            <a:spLocks noGrp="1"/>
          </p:cNvSpPr>
          <p:nvPr>
            <p:ph idx="1"/>
          </p:nvPr>
        </p:nvSpPr>
        <p:spPr>
          <a:xfrm>
            <a:off x="457200" y="1772816"/>
            <a:ext cx="8229600" cy="4325112"/>
          </a:xfrm>
        </p:spPr>
        <p:txBody>
          <a:bodyPr/>
          <a:lstStyle/>
          <a:p>
            <a:r>
              <a:rPr kumimoji="1" lang="en-US" altLang="ja-JP" dirty="0" smtClean="0"/>
              <a:t>Hand</a:t>
            </a:r>
            <a:r>
              <a:rPr kumimoji="1" lang="ja-JP" altLang="en-US" dirty="0" smtClean="0"/>
              <a:t>クラス</a:t>
            </a:r>
            <a:endParaRPr kumimoji="1" lang="en-US" altLang="ja-JP" dirty="0" smtClean="0"/>
          </a:p>
          <a:p>
            <a:pPr lvl="1"/>
            <a:r>
              <a:rPr lang="ja-JP" altLang="en-US" dirty="0" smtClean="0"/>
              <a:t>じゃんけんの「手」を表すクラス</a:t>
            </a:r>
            <a:endParaRPr lang="en-US" altLang="ja-JP" dirty="0" smtClean="0"/>
          </a:p>
          <a:p>
            <a:pPr lvl="1"/>
            <a:r>
              <a:rPr lang="ja-JP" altLang="en-US" dirty="0"/>
              <a:t>主</a:t>
            </a:r>
            <a:r>
              <a:rPr lang="ja-JP" altLang="en-US" dirty="0" smtClean="0"/>
              <a:t>なフィールド</a:t>
            </a:r>
            <a:endParaRPr lang="en-US" altLang="ja-JP" dirty="0" smtClean="0"/>
          </a:p>
          <a:p>
            <a:pPr lvl="2"/>
            <a:r>
              <a:rPr lang="en-US" altLang="ja-JP" dirty="0"/>
              <a:t>p</a:t>
            </a:r>
            <a:r>
              <a:rPr lang="en-US" altLang="ja-JP" dirty="0" smtClean="0"/>
              <a:t>rivate </a:t>
            </a:r>
            <a:r>
              <a:rPr lang="en-US" altLang="ja-JP" dirty="0" err="1" smtClean="0"/>
              <a:t>int</a:t>
            </a:r>
            <a:r>
              <a:rPr lang="en-US" altLang="ja-JP" dirty="0" smtClean="0"/>
              <a:t> </a:t>
            </a:r>
            <a:r>
              <a:rPr lang="en-US" altLang="ja-JP" b="1" dirty="0" err="1" smtClean="0"/>
              <a:t>handvalue</a:t>
            </a:r>
            <a:endParaRPr lang="en-US" altLang="ja-JP" b="1" dirty="0" smtClean="0"/>
          </a:p>
          <a:p>
            <a:pPr lvl="3"/>
            <a:r>
              <a:rPr lang="ja-JP" altLang="en-US" dirty="0" smtClean="0"/>
              <a:t>じゃんけんの「手」の値を示す</a:t>
            </a:r>
            <a:endParaRPr lang="en-US" altLang="ja-JP" dirty="0" smtClean="0"/>
          </a:p>
          <a:p>
            <a:pPr lvl="1"/>
            <a:r>
              <a:rPr kumimoji="1" lang="ja-JP" altLang="en-US" dirty="0"/>
              <a:t>主</a:t>
            </a:r>
            <a:r>
              <a:rPr kumimoji="1" lang="ja-JP" altLang="en-US" dirty="0" smtClean="0"/>
              <a:t>なメソッド</a:t>
            </a:r>
            <a:endParaRPr kumimoji="1" lang="en-US" altLang="ja-JP" dirty="0" smtClean="0"/>
          </a:p>
          <a:p>
            <a:pPr lvl="2"/>
            <a:r>
              <a:rPr lang="en-US" altLang="ja-JP" dirty="0" smtClean="0"/>
              <a:t>public static </a:t>
            </a:r>
            <a:r>
              <a:rPr lang="en-US" altLang="ja-JP" dirty="0" smtClean="0">
                <a:solidFill>
                  <a:srgbClr val="FF0066"/>
                </a:solidFill>
              </a:rPr>
              <a:t>Hand</a:t>
            </a:r>
            <a:r>
              <a:rPr lang="en-US" altLang="ja-JP" dirty="0" smtClean="0"/>
              <a:t> </a:t>
            </a:r>
            <a:r>
              <a:rPr lang="en-US" altLang="ja-JP" b="1" dirty="0" err="1" smtClean="0"/>
              <a:t>getHand</a:t>
            </a:r>
            <a:r>
              <a:rPr lang="en-US" altLang="ja-JP" dirty="0" smtClean="0"/>
              <a:t>(</a:t>
            </a:r>
            <a:r>
              <a:rPr lang="en-US" altLang="ja-JP" dirty="0" err="1" smtClean="0"/>
              <a:t>int</a:t>
            </a:r>
            <a:r>
              <a:rPr lang="en-US" altLang="ja-JP" dirty="0" smtClean="0"/>
              <a:t> </a:t>
            </a:r>
            <a:r>
              <a:rPr lang="en-US" altLang="ja-JP" dirty="0" err="1" smtClean="0"/>
              <a:t>handvalue</a:t>
            </a:r>
            <a:r>
              <a:rPr lang="en-US" altLang="ja-JP" dirty="0" smtClean="0"/>
              <a:t>)</a:t>
            </a:r>
          </a:p>
          <a:p>
            <a:pPr lvl="3"/>
            <a:r>
              <a:rPr kumimoji="1" lang="ja-JP" altLang="en-US" dirty="0" smtClean="0"/>
              <a:t>引数の値で示されるインスタンスを返す</a:t>
            </a:r>
            <a:endParaRPr kumimoji="1" lang="en-US" altLang="ja-JP" dirty="0" smtClean="0"/>
          </a:p>
          <a:p>
            <a:pPr lvl="2"/>
            <a:r>
              <a:rPr lang="en-US" altLang="ja-JP" dirty="0"/>
              <a:t>p</a:t>
            </a:r>
            <a:r>
              <a:rPr kumimoji="1" lang="en-US" altLang="ja-JP" dirty="0" smtClean="0"/>
              <a:t>rivate </a:t>
            </a:r>
            <a:r>
              <a:rPr kumimoji="1" lang="en-US" altLang="ja-JP" dirty="0" err="1" smtClean="0"/>
              <a:t>int</a:t>
            </a:r>
            <a:r>
              <a:rPr kumimoji="1" lang="en-US" altLang="ja-JP" dirty="0" smtClean="0"/>
              <a:t> </a:t>
            </a:r>
            <a:r>
              <a:rPr kumimoji="1" lang="en-US" altLang="ja-JP" b="1" dirty="0" smtClean="0"/>
              <a:t>fight</a:t>
            </a:r>
            <a:r>
              <a:rPr kumimoji="1" lang="en-US" altLang="ja-JP" dirty="0" smtClean="0"/>
              <a:t>(Hand h)</a:t>
            </a:r>
          </a:p>
          <a:p>
            <a:pPr lvl="3"/>
            <a:r>
              <a:rPr lang="ja-JP" altLang="en-US" dirty="0" smtClean="0"/>
              <a:t>引数と自分の手のどちらが強いかを判定する</a:t>
            </a:r>
            <a:endParaRPr kumimoji="1" lang="ja-JP" altLang="en-US" dirty="0"/>
          </a:p>
        </p:txBody>
      </p:sp>
      <p:sp>
        <p:nvSpPr>
          <p:cNvPr id="4" name="スライド番号プレースホルダー 3"/>
          <p:cNvSpPr>
            <a:spLocks noGrp="1"/>
          </p:cNvSpPr>
          <p:nvPr>
            <p:ph type="sldNum" sz="quarter" idx="12"/>
          </p:nvPr>
        </p:nvSpPr>
        <p:spPr/>
        <p:txBody>
          <a:bodyPr/>
          <a:lstStyle/>
          <a:p>
            <a:fld id="{0151FC50-544B-49C5-A05A-A499489B4D29}" type="slidenum">
              <a:rPr kumimoji="1" lang="ja-JP" altLang="en-US" smtClean="0"/>
              <a:t>6</a:t>
            </a:fld>
            <a:endParaRPr kumimoji="1" lang="ja-JP" altLang="en-US"/>
          </a:p>
        </p:txBody>
      </p:sp>
    </p:spTree>
    <p:extLst>
      <p:ext uri="{BB962C8B-B14F-4D97-AF65-F5344CB8AC3E}">
        <p14:creationId xmlns:p14="http://schemas.microsoft.com/office/powerpoint/2010/main" val="4288989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6800"/>
          </a:xfrm>
        </p:spPr>
        <p:txBody>
          <a:bodyPr/>
          <a:lstStyle/>
          <a:p>
            <a:r>
              <a:rPr kumimoji="1" lang="ja-JP" altLang="en-US" dirty="0" smtClean="0"/>
              <a:t>サンプルプログラムについて</a:t>
            </a:r>
            <a:endParaRPr kumimoji="1" lang="ja-JP" altLang="en-US" dirty="0"/>
          </a:p>
        </p:txBody>
      </p:sp>
      <p:sp>
        <p:nvSpPr>
          <p:cNvPr id="3" name="コンテンツ プレースホルダー 2"/>
          <p:cNvSpPr>
            <a:spLocks noGrp="1"/>
          </p:cNvSpPr>
          <p:nvPr>
            <p:ph idx="1"/>
          </p:nvPr>
        </p:nvSpPr>
        <p:spPr>
          <a:xfrm>
            <a:off x="457200" y="1768184"/>
            <a:ext cx="8219256" cy="4325112"/>
          </a:xfrm>
        </p:spPr>
        <p:txBody>
          <a:bodyPr/>
          <a:lstStyle/>
          <a:p>
            <a:r>
              <a:rPr kumimoji="1" lang="en-US" altLang="ja-JP" dirty="0" smtClean="0"/>
              <a:t>Strategy</a:t>
            </a:r>
            <a:r>
              <a:rPr kumimoji="1" lang="ja-JP" altLang="en-US" dirty="0" smtClean="0"/>
              <a:t>インタフェース</a:t>
            </a:r>
            <a:endParaRPr kumimoji="1" lang="en-US" altLang="ja-JP" dirty="0" smtClean="0"/>
          </a:p>
          <a:p>
            <a:pPr lvl="1"/>
            <a:r>
              <a:rPr lang="ja-JP" altLang="en-US" dirty="0" smtClean="0"/>
              <a:t>「戦略」のための抽象メソッドを集めたもの</a:t>
            </a:r>
            <a:endParaRPr lang="en-US" altLang="ja-JP" dirty="0" smtClean="0"/>
          </a:p>
          <a:p>
            <a:pPr lvl="1"/>
            <a:r>
              <a:rPr lang="ja-JP" altLang="en-US" dirty="0"/>
              <a:t>主</a:t>
            </a:r>
            <a:r>
              <a:rPr lang="ja-JP" altLang="en-US" dirty="0" smtClean="0"/>
              <a:t>なメソッド</a:t>
            </a:r>
            <a:endParaRPr lang="en-US" altLang="ja-JP" dirty="0" smtClean="0"/>
          </a:p>
          <a:p>
            <a:pPr lvl="2"/>
            <a:r>
              <a:rPr lang="en-US" altLang="ja-JP" dirty="0"/>
              <a:t>p</a:t>
            </a:r>
            <a:r>
              <a:rPr lang="en-US" altLang="ja-JP" dirty="0" smtClean="0"/>
              <a:t>ublic abstract Hand </a:t>
            </a:r>
            <a:r>
              <a:rPr lang="en-US" altLang="ja-JP" b="1" dirty="0" err="1" smtClean="0"/>
              <a:t>nextHand</a:t>
            </a:r>
            <a:r>
              <a:rPr lang="en-US" altLang="ja-JP" dirty="0" smtClean="0"/>
              <a:t>()</a:t>
            </a:r>
          </a:p>
          <a:p>
            <a:pPr lvl="3"/>
            <a:r>
              <a:rPr lang="ja-JP" altLang="en-US" dirty="0" smtClean="0"/>
              <a:t>「次に出す手」を決める</a:t>
            </a:r>
            <a:endParaRPr lang="en-US" altLang="ja-JP" dirty="0" smtClean="0"/>
          </a:p>
          <a:p>
            <a:pPr lvl="2"/>
            <a:r>
              <a:rPr lang="en-US" altLang="ja-JP" dirty="0"/>
              <a:t>p</a:t>
            </a:r>
            <a:r>
              <a:rPr lang="en-US" altLang="ja-JP" dirty="0" smtClean="0"/>
              <a:t>ublic abstract void </a:t>
            </a:r>
            <a:r>
              <a:rPr lang="en-US" altLang="ja-JP" b="1" dirty="0" smtClean="0"/>
              <a:t>study</a:t>
            </a:r>
            <a:r>
              <a:rPr lang="en-US" altLang="ja-JP" dirty="0" smtClean="0"/>
              <a:t>(</a:t>
            </a:r>
            <a:r>
              <a:rPr lang="en-US" altLang="ja-JP" dirty="0" err="1" smtClean="0"/>
              <a:t>boolean</a:t>
            </a:r>
            <a:r>
              <a:rPr lang="en-US" altLang="ja-JP" dirty="0" smtClean="0"/>
              <a:t> win)</a:t>
            </a:r>
          </a:p>
          <a:p>
            <a:pPr lvl="3"/>
            <a:r>
              <a:rPr lang="ja-JP" altLang="en-US" dirty="0" smtClean="0"/>
              <a:t>「前に出した手で勝ったかどうか」を学習する</a:t>
            </a:r>
            <a:endParaRPr lang="en-US" altLang="ja-JP" dirty="0" smtClean="0"/>
          </a:p>
          <a:p>
            <a:pPr lvl="3"/>
            <a:r>
              <a:rPr lang="ja-JP" altLang="en-US" dirty="0" smtClean="0"/>
              <a:t>勝ったら</a:t>
            </a:r>
            <a:r>
              <a:rPr lang="en-US" altLang="ja-JP" dirty="0" smtClean="0"/>
              <a:t>true,</a:t>
            </a:r>
            <a:r>
              <a:rPr lang="ja-JP" altLang="en-US" dirty="0" smtClean="0"/>
              <a:t>負けたら</a:t>
            </a:r>
            <a:r>
              <a:rPr lang="en-US" altLang="ja-JP" dirty="0" smtClean="0"/>
              <a:t>false</a:t>
            </a:r>
            <a:r>
              <a:rPr lang="ja-JP" altLang="en-US" dirty="0" smtClean="0"/>
              <a:t>を引数に渡す</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0151FC50-544B-49C5-A05A-A499489B4D29}" type="slidenum">
              <a:rPr kumimoji="1" lang="ja-JP" altLang="en-US" smtClean="0"/>
              <a:t>7</a:t>
            </a:fld>
            <a:endParaRPr kumimoji="1" lang="ja-JP" altLang="en-US"/>
          </a:p>
        </p:txBody>
      </p:sp>
    </p:spTree>
    <p:extLst>
      <p:ext uri="{BB962C8B-B14F-4D97-AF65-F5344CB8AC3E}">
        <p14:creationId xmlns:p14="http://schemas.microsoft.com/office/powerpoint/2010/main" val="2520178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6800"/>
          </a:xfrm>
        </p:spPr>
        <p:txBody>
          <a:bodyPr/>
          <a:lstStyle/>
          <a:p>
            <a:r>
              <a:rPr kumimoji="1" lang="ja-JP" altLang="en-US" dirty="0" smtClean="0"/>
              <a:t>サンプルプログラムについて</a:t>
            </a:r>
            <a:endParaRPr kumimoji="1" lang="ja-JP" altLang="en-US" dirty="0"/>
          </a:p>
        </p:txBody>
      </p:sp>
      <p:sp>
        <p:nvSpPr>
          <p:cNvPr id="3" name="コンテンツ プレースホルダー 2"/>
          <p:cNvSpPr>
            <a:spLocks noGrp="1"/>
          </p:cNvSpPr>
          <p:nvPr>
            <p:ph idx="1"/>
          </p:nvPr>
        </p:nvSpPr>
        <p:spPr>
          <a:xfrm>
            <a:off x="457200" y="1772816"/>
            <a:ext cx="8507288" cy="4968552"/>
          </a:xfrm>
        </p:spPr>
        <p:txBody>
          <a:bodyPr>
            <a:normAutofit/>
          </a:bodyPr>
          <a:lstStyle/>
          <a:p>
            <a:r>
              <a:rPr kumimoji="1" lang="en-US" altLang="ja-JP" dirty="0" err="1" smtClean="0"/>
              <a:t>WinningStrategy</a:t>
            </a:r>
            <a:r>
              <a:rPr kumimoji="1" lang="ja-JP" altLang="en-US" dirty="0" smtClean="0"/>
              <a:t>クラス</a:t>
            </a:r>
            <a:endParaRPr kumimoji="1" lang="en-US" altLang="ja-JP" dirty="0" smtClean="0"/>
          </a:p>
          <a:p>
            <a:pPr lvl="1"/>
            <a:r>
              <a:rPr lang="ja-JP" altLang="en-US" dirty="0" smtClean="0"/>
              <a:t>前回の勝負に勝ったら次も同じ手を出す戦略を表す</a:t>
            </a:r>
            <a:endParaRPr lang="en-US" altLang="ja-JP" dirty="0" smtClean="0"/>
          </a:p>
          <a:p>
            <a:pPr lvl="1"/>
            <a:r>
              <a:rPr kumimoji="1" lang="ja-JP" altLang="en-US" dirty="0"/>
              <a:t>主</a:t>
            </a:r>
            <a:r>
              <a:rPr kumimoji="1" lang="ja-JP" altLang="en-US" dirty="0" smtClean="0"/>
              <a:t>なフィールド</a:t>
            </a:r>
            <a:endParaRPr kumimoji="1" lang="en-US" altLang="ja-JP" dirty="0" smtClean="0"/>
          </a:p>
          <a:p>
            <a:pPr lvl="2"/>
            <a:r>
              <a:rPr lang="en-US" altLang="ja-JP" dirty="0" smtClean="0"/>
              <a:t>private </a:t>
            </a:r>
            <a:r>
              <a:rPr lang="en-US" altLang="ja-JP" dirty="0" err="1" smtClean="0"/>
              <a:t>boolean</a:t>
            </a:r>
            <a:r>
              <a:rPr lang="en-US" altLang="ja-JP" dirty="0" smtClean="0"/>
              <a:t> </a:t>
            </a:r>
            <a:r>
              <a:rPr lang="en-US" altLang="ja-JP" b="1" dirty="0" smtClean="0"/>
              <a:t>won</a:t>
            </a:r>
          </a:p>
          <a:p>
            <a:pPr lvl="3"/>
            <a:r>
              <a:rPr kumimoji="1" lang="ja-JP" altLang="en-US" dirty="0" smtClean="0"/>
              <a:t>前回の勝負の結果を保持</a:t>
            </a:r>
            <a:r>
              <a:rPr kumimoji="1" lang="en-US" altLang="ja-JP" dirty="0" smtClean="0"/>
              <a:t>,</a:t>
            </a:r>
            <a:r>
              <a:rPr kumimoji="1" lang="ja-JP" altLang="en-US" dirty="0" smtClean="0"/>
              <a:t>勝ちなら</a:t>
            </a:r>
            <a:r>
              <a:rPr kumimoji="1" lang="en-US" altLang="ja-JP" dirty="0" smtClean="0"/>
              <a:t>true,</a:t>
            </a:r>
            <a:r>
              <a:rPr kumimoji="1" lang="ja-JP" altLang="en-US" dirty="0" smtClean="0"/>
              <a:t>負けなら</a:t>
            </a:r>
            <a:r>
              <a:rPr kumimoji="1" lang="en-US" altLang="ja-JP" dirty="0" smtClean="0"/>
              <a:t>false</a:t>
            </a:r>
          </a:p>
          <a:p>
            <a:pPr lvl="2"/>
            <a:r>
              <a:rPr lang="en-US" altLang="ja-JP" dirty="0" smtClean="0"/>
              <a:t>private Hand </a:t>
            </a:r>
            <a:r>
              <a:rPr lang="en-US" altLang="ja-JP" b="1" dirty="0" err="1" smtClean="0"/>
              <a:t>prevHand</a:t>
            </a:r>
            <a:endParaRPr lang="en-US" altLang="ja-JP" b="1" dirty="0" smtClean="0"/>
          </a:p>
          <a:p>
            <a:pPr lvl="3"/>
            <a:r>
              <a:rPr kumimoji="1" lang="ja-JP" altLang="en-US" dirty="0" smtClean="0"/>
              <a:t>前回の勝負で出した手を保持する</a:t>
            </a:r>
            <a:endParaRPr kumimoji="1" lang="en-US" altLang="ja-JP" dirty="0" smtClean="0"/>
          </a:p>
          <a:p>
            <a:pPr lvl="1"/>
            <a:r>
              <a:rPr lang="ja-JP" altLang="en-US" dirty="0"/>
              <a:t>主</a:t>
            </a:r>
            <a:r>
              <a:rPr lang="ja-JP" altLang="en-US" dirty="0" smtClean="0"/>
              <a:t>なメソッド</a:t>
            </a:r>
            <a:endParaRPr lang="en-US" altLang="ja-JP" dirty="0" smtClean="0"/>
          </a:p>
          <a:p>
            <a:pPr lvl="2"/>
            <a:r>
              <a:rPr kumimoji="1" lang="en-US" altLang="ja-JP" dirty="0" smtClean="0"/>
              <a:t>public Hand </a:t>
            </a:r>
            <a:r>
              <a:rPr kumimoji="1" lang="en-US" altLang="ja-JP" b="1" dirty="0" err="1" smtClean="0"/>
              <a:t>nextHand</a:t>
            </a:r>
            <a:r>
              <a:rPr kumimoji="1" lang="en-US" altLang="ja-JP" dirty="0" smtClean="0"/>
              <a:t>()</a:t>
            </a:r>
          </a:p>
          <a:p>
            <a:pPr lvl="3"/>
            <a:r>
              <a:rPr lang="ja-JP" altLang="en-US" dirty="0"/>
              <a:t>勝った</a:t>
            </a:r>
            <a:r>
              <a:rPr lang="ja-JP" altLang="en-US" dirty="0" smtClean="0"/>
              <a:t>なら前回と同じ手</a:t>
            </a:r>
            <a:r>
              <a:rPr lang="en-US" altLang="ja-JP" dirty="0" smtClean="0"/>
              <a:t>,</a:t>
            </a:r>
            <a:r>
              <a:rPr lang="ja-JP" altLang="en-US" dirty="0" smtClean="0"/>
              <a:t>負けたなら新たな手を返す</a:t>
            </a:r>
            <a:endParaRPr lang="en-US" altLang="ja-JP" dirty="0" smtClean="0"/>
          </a:p>
          <a:p>
            <a:pPr lvl="2"/>
            <a:r>
              <a:rPr kumimoji="1" lang="en-US" altLang="ja-JP" dirty="0" smtClean="0"/>
              <a:t>public void </a:t>
            </a:r>
            <a:r>
              <a:rPr kumimoji="1" lang="en-US" altLang="ja-JP" b="1" dirty="0" smtClean="0"/>
              <a:t>study</a:t>
            </a:r>
            <a:r>
              <a:rPr kumimoji="1" lang="en-US" altLang="ja-JP" dirty="0" smtClean="0"/>
              <a:t>(</a:t>
            </a:r>
            <a:r>
              <a:rPr kumimoji="1" lang="en-US" altLang="ja-JP" dirty="0" err="1" smtClean="0"/>
              <a:t>boolean</a:t>
            </a:r>
            <a:r>
              <a:rPr kumimoji="1" lang="en-US" altLang="ja-JP" dirty="0" smtClean="0"/>
              <a:t> win)</a:t>
            </a:r>
          </a:p>
          <a:p>
            <a:pPr lvl="3"/>
            <a:r>
              <a:rPr lang="ja-JP" altLang="en-US" dirty="0" smtClean="0"/>
              <a:t>引数</a:t>
            </a:r>
            <a:r>
              <a:rPr lang="en-US" altLang="ja-JP" dirty="0" smtClean="0"/>
              <a:t>win</a:t>
            </a:r>
            <a:r>
              <a:rPr lang="ja-JP" altLang="en-US" dirty="0" smtClean="0"/>
              <a:t>を</a:t>
            </a:r>
            <a:r>
              <a:rPr lang="en-US" altLang="ja-JP" dirty="0" smtClean="0"/>
              <a:t>won</a:t>
            </a:r>
            <a:r>
              <a:rPr lang="ja-JP" altLang="en-US" dirty="0" smtClean="0"/>
              <a:t>に格納するのみ</a:t>
            </a:r>
            <a:endParaRPr kumimoji="1" lang="ja-JP" altLang="en-US" dirty="0"/>
          </a:p>
        </p:txBody>
      </p:sp>
      <p:sp>
        <p:nvSpPr>
          <p:cNvPr id="4" name="スライド番号プレースホルダー 3"/>
          <p:cNvSpPr>
            <a:spLocks noGrp="1"/>
          </p:cNvSpPr>
          <p:nvPr>
            <p:ph type="sldNum" sz="quarter" idx="12"/>
          </p:nvPr>
        </p:nvSpPr>
        <p:spPr/>
        <p:txBody>
          <a:bodyPr/>
          <a:lstStyle/>
          <a:p>
            <a:fld id="{0151FC50-544B-49C5-A05A-A499489B4D29}" type="slidenum">
              <a:rPr kumimoji="1" lang="ja-JP" altLang="en-US" smtClean="0"/>
              <a:t>8</a:t>
            </a:fld>
            <a:endParaRPr kumimoji="1" lang="ja-JP" altLang="en-US"/>
          </a:p>
        </p:txBody>
      </p:sp>
    </p:spTree>
    <p:extLst>
      <p:ext uri="{BB962C8B-B14F-4D97-AF65-F5344CB8AC3E}">
        <p14:creationId xmlns:p14="http://schemas.microsoft.com/office/powerpoint/2010/main" val="1882972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92696"/>
            <a:ext cx="8229600" cy="1066800"/>
          </a:xfrm>
        </p:spPr>
        <p:txBody>
          <a:bodyPr/>
          <a:lstStyle/>
          <a:p>
            <a:r>
              <a:rPr kumimoji="1" lang="ja-JP" altLang="en-US" dirty="0" smtClean="0"/>
              <a:t>サンプルプログラムについて</a:t>
            </a:r>
            <a:endParaRPr kumimoji="1" lang="ja-JP" altLang="en-US" dirty="0"/>
          </a:p>
        </p:txBody>
      </p:sp>
      <p:sp>
        <p:nvSpPr>
          <p:cNvPr id="3" name="コンテンツ プレースホルダー 2"/>
          <p:cNvSpPr>
            <a:spLocks noGrp="1"/>
          </p:cNvSpPr>
          <p:nvPr>
            <p:ph idx="1"/>
          </p:nvPr>
        </p:nvSpPr>
        <p:spPr>
          <a:xfrm>
            <a:off x="457200" y="1772816"/>
            <a:ext cx="8579296" cy="4325112"/>
          </a:xfrm>
        </p:spPr>
        <p:txBody>
          <a:bodyPr/>
          <a:lstStyle/>
          <a:p>
            <a:r>
              <a:rPr kumimoji="1" lang="en-US" altLang="ja-JP" dirty="0" err="1" smtClean="0"/>
              <a:t>ProbStrategy</a:t>
            </a:r>
            <a:r>
              <a:rPr kumimoji="1" lang="ja-JP" altLang="en-US" dirty="0" smtClean="0"/>
              <a:t>クラス</a:t>
            </a:r>
            <a:endParaRPr kumimoji="1" lang="en-US" altLang="ja-JP" dirty="0" smtClean="0"/>
          </a:p>
          <a:p>
            <a:pPr lvl="1"/>
            <a:r>
              <a:rPr lang="en-US" altLang="ja-JP" dirty="0"/>
              <a:t>1</a:t>
            </a:r>
            <a:r>
              <a:rPr lang="ja-JP" altLang="en-US" dirty="0"/>
              <a:t>回前の手から次の手を確率的に</a:t>
            </a:r>
            <a:r>
              <a:rPr lang="ja-JP" altLang="en-US" dirty="0" smtClean="0"/>
              <a:t>計算する戦略を表す</a:t>
            </a:r>
            <a:endParaRPr lang="en-US" altLang="ja-JP" dirty="0" smtClean="0"/>
          </a:p>
          <a:p>
            <a:pPr lvl="1"/>
            <a:r>
              <a:rPr lang="ja-JP" altLang="en-US" dirty="0"/>
              <a:t>主</a:t>
            </a:r>
            <a:r>
              <a:rPr lang="ja-JP" altLang="en-US" dirty="0" smtClean="0"/>
              <a:t>なフィールド</a:t>
            </a:r>
            <a:endParaRPr lang="en-US" altLang="ja-JP" dirty="0" smtClean="0"/>
          </a:p>
          <a:p>
            <a:pPr lvl="2"/>
            <a:r>
              <a:rPr lang="en-US" altLang="ja-JP" dirty="0" smtClean="0"/>
              <a:t>private </a:t>
            </a:r>
            <a:r>
              <a:rPr lang="en-US" altLang="ja-JP" dirty="0" err="1" smtClean="0"/>
              <a:t>int</a:t>
            </a:r>
            <a:r>
              <a:rPr lang="en-US" altLang="ja-JP" dirty="0" smtClean="0"/>
              <a:t>[][] </a:t>
            </a:r>
            <a:r>
              <a:rPr lang="en-US" altLang="ja-JP" b="1" dirty="0" smtClean="0"/>
              <a:t>history</a:t>
            </a:r>
          </a:p>
          <a:p>
            <a:pPr lvl="3"/>
            <a:r>
              <a:rPr lang="ja-JP" altLang="en-US" dirty="0"/>
              <a:t>過去</a:t>
            </a:r>
            <a:r>
              <a:rPr lang="ja-JP" altLang="en-US" dirty="0" smtClean="0"/>
              <a:t>の勝敗を数値として記録している表</a:t>
            </a:r>
            <a:endParaRPr lang="en-US" altLang="ja-JP" dirty="0" smtClean="0"/>
          </a:p>
          <a:p>
            <a:pPr lvl="1"/>
            <a:r>
              <a:rPr lang="ja-JP" altLang="en-US" dirty="0"/>
              <a:t>主</a:t>
            </a:r>
            <a:r>
              <a:rPr lang="ja-JP" altLang="en-US" dirty="0" smtClean="0"/>
              <a:t>なメソッド</a:t>
            </a:r>
            <a:endParaRPr lang="en-US" altLang="ja-JP" dirty="0" smtClean="0"/>
          </a:p>
          <a:p>
            <a:pPr lvl="2"/>
            <a:r>
              <a:rPr lang="en-US" altLang="ja-JP" dirty="0" smtClean="0"/>
              <a:t>public Hand </a:t>
            </a:r>
            <a:r>
              <a:rPr lang="en-US" altLang="ja-JP" b="1" dirty="0" err="1" smtClean="0"/>
              <a:t>nextHand</a:t>
            </a:r>
            <a:r>
              <a:rPr lang="en-US" altLang="ja-JP" dirty="0" smtClean="0"/>
              <a:t>()</a:t>
            </a:r>
          </a:p>
          <a:p>
            <a:pPr lvl="3"/>
            <a:r>
              <a:rPr lang="ja-JP" altLang="en-US" dirty="0"/>
              <a:t>過去</a:t>
            </a:r>
            <a:r>
              <a:rPr lang="ja-JP" altLang="en-US" dirty="0" smtClean="0"/>
              <a:t>の勝率が高い手を高確率で次の手として決定</a:t>
            </a:r>
            <a:endParaRPr lang="en-US" altLang="ja-JP" dirty="0" smtClean="0"/>
          </a:p>
          <a:p>
            <a:pPr lvl="2"/>
            <a:r>
              <a:rPr lang="en-US" altLang="ja-JP" dirty="0" smtClean="0"/>
              <a:t>public void </a:t>
            </a:r>
            <a:r>
              <a:rPr lang="en-US" altLang="ja-JP" b="1" dirty="0" smtClean="0"/>
              <a:t>study</a:t>
            </a:r>
            <a:r>
              <a:rPr lang="en-US" altLang="ja-JP" dirty="0" smtClean="0"/>
              <a:t>(</a:t>
            </a:r>
            <a:r>
              <a:rPr lang="en-US" altLang="ja-JP" dirty="0" err="1" smtClean="0"/>
              <a:t>boolean</a:t>
            </a:r>
            <a:r>
              <a:rPr lang="en-US" altLang="ja-JP" dirty="0" smtClean="0"/>
              <a:t> win)</a:t>
            </a:r>
          </a:p>
          <a:p>
            <a:pPr lvl="3"/>
            <a:r>
              <a:rPr lang="ja-JP" altLang="en-US" dirty="0" smtClean="0"/>
              <a:t>引数によってそれぞれの手の勝ち数を操作する</a:t>
            </a:r>
            <a:endParaRPr lang="ja-JP" altLang="en-US" dirty="0"/>
          </a:p>
          <a:p>
            <a:pPr lvl="1"/>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0151FC50-544B-49C5-A05A-A499489B4D29}" type="slidenum">
              <a:rPr kumimoji="1" lang="ja-JP" altLang="en-US" smtClean="0"/>
              <a:t>9</a:t>
            </a:fld>
            <a:endParaRPr kumimoji="1" lang="ja-JP" altLang="en-US"/>
          </a:p>
        </p:txBody>
      </p:sp>
    </p:spTree>
    <p:extLst>
      <p:ext uri="{BB962C8B-B14F-4D97-AF65-F5344CB8AC3E}">
        <p14:creationId xmlns:p14="http://schemas.microsoft.com/office/powerpoint/2010/main" val="31964838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346</TotalTime>
  <Words>968</Words>
  <Application>Microsoft Office PowerPoint</Application>
  <PresentationFormat>画面に合わせる (4:3)</PresentationFormat>
  <Paragraphs>152</Paragraphs>
  <Slides>14</Slides>
  <Notes>7</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アーバン</vt:lpstr>
      <vt:lpstr>力武研究室 第3回ゼミ</vt:lpstr>
      <vt:lpstr>Strategyパターンとは</vt:lpstr>
      <vt:lpstr>サンプルプログラムについて</vt:lpstr>
      <vt:lpstr>サンプルプログラムについて</vt:lpstr>
      <vt:lpstr>サンプルプログラムについて</vt:lpstr>
      <vt:lpstr>サンプルプログラムについて</vt:lpstr>
      <vt:lpstr>サンプルプログラムについて</vt:lpstr>
      <vt:lpstr>サンプルプログラムについて</vt:lpstr>
      <vt:lpstr>サンプルプログラムについて</vt:lpstr>
      <vt:lpstr>サンプルプログラムについて</vt:lpstr>
      <vt:lpstr>サンプルプログラムについて</vt:lpstr>
      <vt:lpstr>サンプルプログラムについて</vt:lpstr>
      <vt:lpstr>Strategyパターンのまとめ</vt:lpstr>
      <vt:lpstr>Strategyパターン使用の利点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力武研究室 第3回ゼミ</dc:title>
  <dc:creator>Shun40</dc:creator>
  <cp:lastModifiedBy>Shun40</cp:lastModifiedBy>
  <cp:revision>57</cp:revision>
  <dcterms:created xsi:type="dcterms:W3CDTF">2012-12-13T06:46:48Z</dcterms:created>
  <dcterms:modified xsi:type="dcterms:W3CDTF">2012-12-14T08:10:13Z</dcterms:modified>
</cp:coreProperties>
</file>