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FFCC"/>
    <a:srgbClr val="CCFFCC"/>
    <a:srgbClr val="CCECFF"/>
    <a:srgbClr val="99CCFF"/>
    <a:srgbClr val="FFCCFF"/>
    <a:srgbClr val="FF99FF"/>
    <a:srgbClr val="FF66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373E-8C9F-4E15-9A1B-E3A81631B6DA}" type="datetimeFigureOut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5D89-AA6C-4663-BA22-4606EB40F4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B5D89-AA6C-4663-BA22-4606EB40F45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67483B-99FA-4597-B6DE-1A08629437BD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13C-A86B-4547-9C27-F08E11D77F7C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8758-DCB3-4B42-B6DA-41F6E85B59BA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358-65CC-4552-A491-EEDFECFA4B3C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F15-24FD-4766-A958-9ED80C5FFD25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AF6B-44DE-4D21-B3EA-1D1F40ABC404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B1E1F6-228D-4DE2-9EDB-E0522C6DD66D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675DD4-4ECB-43C2-BB28-0E3C16A4F249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1C64-4352-4D17-962A-69773770F66F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4E6-D401-4B24-9A51-1801EE6E9817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B33A-B07A-491F-A582-C8B5264A1EA2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DACA9A5-6F82-40BF-B90D-9A68C0FAA258}" type="datetime1">
              <a:rPr kumimoji="1" lang="ja-JP" altLang="en-US" smtClean="0"/>
              <a:pPr/>
              <a:t>2013/1/23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4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35F32E3-20A3-4F12-B3E9-8A4302F5D6B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1844825"/>
            <a:ext cx="8458200" cy="2027088"/>
          </a:xfrm>
        </p:spPr>
        <p:txBody>
          <a:bodyPr>
            <a:normAutofit/>
          </a:bodyPr>
          <a:lstStyle/>
          <a:p>
            <a:r>
              <a:rPr kumimoji="1" lang="ja-JP" altLang="en-US" sz="5400" dirty="0" smtClean="0">
                <a:latin typeface="HGPｺﾞｼｯｸE" pitchFamily="50" charset="-128"/>
                <a:ea typeface="HGPｺﾞｼｯｸE" pitchFamily="50" charset="-128"/>
              </a:rPr>
              <a:t>力武研究室</a:t>
            </a:r>
            <a:r>
              <a:rPr kumimoji="1" lang="en-US" altLang="ja-JP" sz="5400" dirty="0" smtClean="0">
                <a:latin typeface="HGPｺﾞｼｯｸE" pitchFamily="50" charset="-128"/>
                <a:ea typeface="HGPｺﾞｼｯｸE" pitchFamily="50" charset="-128"/>
              </a:rPr>
              <a:t/>
            </a:r>
            <a:br>
              <a:rPr kumimoji="1" lang="en-US" altLang="ja-JP" sz="5400" dirty="0" smtClean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5400" dirty="0" smtClean="0">
                <a:latin typeface="HGPｺﾞｼｯｸE" pitchFamily="50" charset="-128"/>
                <a:ea typeface="HGPｺﾞｼｯｸE" pitchFamily="50" charset="-128"/>
              </a:rPr>
              <a:t>第</a:t>
            </a:r>
            <a:r>
              <a:rPr lang="en-US" altLang="ja-JP" sz="5400" dirty="0">
                <a:latin typeface="HGPｺﾞｼｯｸE" pitchFamily="50" charset="-128"/>
                <a:ea typeface="HGPｺﾞｼｯｸE" pitchFamily="50" charset="-128"/>
              </a:rPr>
              <a:t>4</a:t>
            </a:r>
            <a:r>
              <a:rPr lang="ja-JP" altLang="en-US" sz="5400" dirty="0" smtClean="0">
                <a:latin typeface="HGPｺﾞｼｯｸE" pitchFamily="50" charset="-128"/>
                <a:ea typeface="HGPｺﾞｼｯｸE" pitchFamily="50" charset="-128"/>
              </a:rPr>
              <a:t>回ゼミ</a:t>
            </a:r>
            <a:endParaRPr kumimoji="1" lang="ja-JP" altLang="en-US" sz="5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4896544" cy="175260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latin typeface="HGPｺﾞｼｯｸE" pitchFamily="50" charset="-128"/>
                <a:ea typeface="HGPｺﾞｼｯｸE" pitchFamily="50" charset="-128"/>
              </a:rPr>
              <a:t>Chain of Responsibility</a:t>
            </a:r>
          </a:p>
          <a:p>
            <a:r>
              <a:rPr kumimoji="1" lang="en-US" altLang="ja-JP" sz="3200" dirty="0" smtClean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kumimoji="1" lang="en-US" altLang="ja-JP" sz="3200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en-US" altLang="ja-JP" sz="3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r>
              <a:rPr kumimoji="1" lang="ja-JP" altLang="en-US" sz="3200" dirty="0" smtClean="0">
                <a:latin typeface="HGPｺﾞｼｯｸE" pitchFamily="50" charset="-128"/>
                <a:ea typeface="HGPｺﾞｼｯｸE" pitchFamily="50" charset="-128"/>
              </a:rPr>
              <a:t>パターン</a:t>
            </a:r>
            <a:endParaRPr kumimoji="1" lang="en-US" altLang="ja-JP" sz="32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en-US" altLang="ja-JP" sz="3200" dirty="0" smtClean="0">
                <a:latin typeface="HGPｺﾞｼｯｸE" pitchFamily="50" charset="-128"/>
                <a:ea typeface="HGPｺﾞｼｯｸE" pitchFamily="50" charset="-128"/>
              </a:rPr>
              <a:t>4</a:t>
            </a:r>
            <a:r>
              <a:rPr lang="ja-JP" altLang="en-US" sz="3200" dirty="0" smtClean="0">
                <a:latin typeface="HGPｺﾞｼｯｸE" pitchFamily="50" charset="-128"/>
                <a:ea typeface="HGPｺﾞｼｯｸE" pitchFamily="50" charset="-128"/>
              </a:rPr>
              <a:t>年情報工学科　山下峻</a:t>
            </a:r>
            <a:endParaRPr kumimoji="1" lang="ja-JP" altLang="en-US" sz="32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6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OddSupport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奇数番号のトラブルを処理するクラス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5" name="図 4" descr="OddSupport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564904"/>
            <a:ext cx="6192688" cy="324036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87624" y="3789040"/>
            <a:ext cx="5904656" cy="1800200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SpecialSupport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指定した番号のトラブルに限って処理するクラス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5" name="図 4" descr="SpecialSupport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7056784" cy="331236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87624" y="4149080"/>
            <a:ext cx="6048672" cy="1584176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147248" cy="4325112"/>
          </a:xfrm>
        </p:spPr>
        <p:txBody>
          <a:bodyPr/>
          <a:lstStyle/>
          <a:p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Main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トラブル解決者を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6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人生成してトラブル処理を行う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5" name="図 4" descr="Main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7154274" cy="394222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475656" y="3284984"/>
            <a:ext cx="4392488" cy="1368152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6228184" y="3284984"/>
            <a:ext cx="2088232" cy="720080"/>
            <a:chOff x="6372200" y="3429000"/>
            <a:chExt cx="2088232" cy="720080"/>
          </a:xfrm>
        </p:grpSpPr>
        <p:sp>
          <p:nvSpPr>
            <p:cNvPr id="7" name="角丸四角形吹き出し 6"/>
            <p:cNvSpPr/>
            <p:nvPr/>
          </p:nvSpPr>
          <p:spPr>
            <a:xfrm>
              <a:off x="6372200" y="3429000"/>
              <a:ext cx="2088232" cy="720080"/>
            </a:xfrm>
            <a:prstGeom prst="wedgeRoundRectCallout">
              <a:avLst>
                <a:gd name="adj1" fmla="val -58991"/>
                <a:gd name="adj2" fmla="val 91525"/>
                <a:gd name="adj3" fmla="val 16667"/>
              </a:avLst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372200" y="3441194"/>
              <a:ext cx="20568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サブクラスの</a:t>
              </a:r>
              <a:endParaRPr kumimoji="1"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オブジェクト生成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475656" y="4797152"/>
            <a:ext cx="6408712" cy="432048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実行結果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4752528" cy="374441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55576" y="4869160"/>
            <a:ext cx="4392488" cy="216024"/>
          </a:xfrm>
          <a:prstGeom prst="roundRect">
            <a:avLst/>
          </a:prstGeom>
          <a:noFill/>
          <a:ln w="254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シーケンス図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363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番のトラブルを処理しているとき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5" name="図 4" descr="シーケンス図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80928"/>
            <a:ext cx="9144000" cy="3554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パターンについて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登場人物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en-US" altLang="ja-JP" b="1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Handler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処理者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の役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要求を処理するインタフェースを定める役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要求をたらい回す「次の人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(Handler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役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」を保持しておく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en-US" altLang="ja-JP" b="1" dirty="0" err="1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ConcreteHandler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具体的処理者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の役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要求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を処理する具体的な役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Handler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役を示すクラスのサブクラスがこの役をつとめる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kumimoji="1" lang="en-US" altLang="ja-JP" b="1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Client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要求者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の役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最初の</a:t>
            </a:r>
            <a:r>
              <a:rPr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ConcreteHandler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役に要求を出す役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パターンについて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クラス図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7272808" cy="4464496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1979712" y="2708920"/>
            <a:ext cx="1224136" cy="1294983"/>
            <a:chOff x="1619672" y="2854097"/>
            <a:chExt cx="1224136" cy="1294983"/>
          </a:xfrm>
        </p:grpSpPr>
        <p:sp>
          <p:nvSpPr>
            <p:cNvPr id="10" name="角丸四角形 9"/>
            <p:cNvSpPr/>
            <p:nvPr/>
          </p:nvSpPr>
          <p:spPr>
            <a:xfrm>
              <a:off x="1619672" y="3068960"/>
              <a:ext cx="1224136" cy="1080120"/>
            </a:xfrm>
            <a:prstGeom prst="round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763445" y="2854097"/>
              <a:ext cx="86433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200" b="1" dirty="0" smtClean="0">
                  <a:latin typeface="HGPｺﾞｼｯｸE" pitchFamily="50" charset="-128"/>
                  <a:ea typeface="HGPｺﾞｼｯｸE" pitchFamily="50" charset="-128"/>
                </a:rPr>
                <a:t>Client</a:t>
              </a:r>
              <a:endParaRPr kumimoji="1" lang="ja-JP" altLang="en-US" sz="2200" b="1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11960" y="1772816"/>
            <a:ext cx="1944216" cy="2735146"/>
            <a:chOff x="1547664" y="3005161"/>
            <a:chExt cx="1296144" cy="1143919"/>
          </a:xfrm>
        </p:grpSpPr>
        <p:sp>
          <p:nvSpPr>
            <p:cNvPr id="14" name="角丸四角形 13"/>
            <p:cNvSpPr/>
            <p:nvPr/>
          </p:nvSpPr>
          <p:spPr>
            <a:xfrm>
              <a:off x="1547664" y="3095023"/>
              <a:ext cx="1296144" cy="1054057"/>
            </a:xfrm>
            <a:prstGeom prst="round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787691" y="3005161"/>
              <a:ext cx="816091" cy="1802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200" b="1" dirty="0" smtClean="0">
                  <a:latin typeface="HGPｺﾞｼｯｸE" pitchFamily="50" charset="-128"/>
                  <a:ea typeface="HGPｺﾞｼｯｸE" pitchFamily="50" charset="-128"/>
                </a:rPr>
                <a:t>Handler</a:t>
              </a:r>
              <a:endParaRPr kumimoji="1" lang="ja-JP" altLang="en-US" sz="2200" b="1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51520" y="4437112"/>
            <a:ext cx="8712968" cy="2016223"/>
            <a:chOff x="1483726" y="2206025"/>
            <a:chExt cx="7736514" cy="2016223"/>
          </a:xfrm>
        </p:grpSpPr>
        <p:sp>
          <p:nvSpPr>
            <p:cNvPr id="17" name="角丸四角形 16"/>
            <p:cNvSpPr/>
            <p:nvPr/>
          </p:nvSpPr>
          <p:spPr>
            <a:xfrm>
              <a:off x="1483726" y="2422049"/>
              <a:ext cx="7736514" cy="1800199"/>
            </a:xfrm>
            <a:prstGeom prst="round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739479" y="2206025"/>
              <a:ext cx="191185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200" b="1" dirty="0" err="1" smtClean="0">
                  <a:latin typeface="HGPｺﾞｼｯｸE" pitchFamily="50" charset="-128"/>
                  <a:ea typeface="HGPｺﾞｼｯｸE" pitchFamily="50" charset="-128"/>
                </a:rPr>
                <a:t>ConcreteHandler</a:t>
              </a:r>
              <a:endParaRPr kumimoji="1" lang="ja-JP" altLang="en-US" sz="2200" b="1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パターンのまとめ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パターンとは何だったのか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?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要求者と処理者をゆるやかに結びつける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要求者は最初の処理者に要求をポンと出すだけで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OK</a:t>
            </a:r>
          </a:p>
          <a:p>
            <a:pPr lvl="2"/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pSp>
        <p:nvGrpSpPr>
          <p:cNvPr id="100" name="グループ化 99"/>
          <p:cNvGrpSpPr/>
          <p:nvPr/>
        </p:nvGrpSpPr>
        <p:grpSpPr>
          <a:xfrm>
            <a:off x="251520" y="3068960"/>
            <a:ext cx="4338240" cy="3312368"/>
            <a:chOff x="2339752" y="3212976"/>
            <a:chExt cx="4338240" cy="3312368"/>
          </a:xfrm>
        </p:grpSpPr>
        <p:grpSp>
          <p:nvGrpSpPr>
            <p:cNvPr id="62" name="グループ化 61"/>
            <p:cNvGrpSpPr/>
            <p:nvPr/>
          </p:nvGrpSpPr>
          <p:grpSpPr>
            <a:xfrm>
              <a:off x="2483768" y="5157192"/>
              <a:ext cx="1656184" cy="1368152"/>
              <a:chOff x="3851920" y="5157192"/>
              <a:chExt cx="1656184" cy="1368152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3851920" y="5157192"/>
                <a:ext cx="1656184" cy="504056"/>
                <a:chOff x="3923928" y="5157192"/>
                <a:chExt cx="1656184" cy="504056"/>
              </a:xfrm>
            </p:grpSpPr>
            <p:sp>
              <p:nvSpPr>
                <p:cNvPr id="11" name="フローチャート: 処理 10"/>
                <p:cNvSpPr/>
                <p:nvPr/>
              </p:nvSpPr>
              <p:spPr>
                <a:xfrm>
                  <a:off x="3923928" y="5157192"/>
                  <a:ext cx="1656184" cy="504056"/>
                </a:xfrm>
                <a:prstGeom prst="flowChartProcess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067944" y="5229200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solidFill>
                        <a:srgbClr val="00B050"/>
                      </a:solidFill>
                      <a:latin typeface="HGPｺﾞｼｯｸE" pitchFamily="50" charset="-128"/>
                      <a:ea typeface="HGPｺﾞｼｯｸE" pitchFamily="50" charset="-128"/>
                    </a:rPr>
                    <a:t>自分が処理</a:t>
                  </a:r>
                  <a:endParaRPr kumimoji="1" lang="ja-JP" altLang="en-US" dirty="0">
                    <a:solidFill>
                      <a:srgbClr val="00B050"/>
                    </a:solidFill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</p:grpSp>
          <p:grpSp>
            <p:nvGrpSpPr>
              <p:cNvPr id="28" name="グループ化 27"/>
              <p:cNvGrpSpPr/>
              <p:nvPr/>
            </p:nvGrpSpPr>
            <p:grpSpPr>
              <a:xfrm>
                <a:off x="4067944" y="6021288"/>
                <a:ext cx="1224136" cy="504056"/>
                <a:chOff x="3995936" y="6093296"/>
                <a:chExt cx="1224136" cy="504056"/>
              </a:xfrm>
            </p:grpSpPr>
            <p:sp>
              <p:nvSpPr>
                <p:cNvPr id="26" name="フローチャート : 端子 25"/>
                <p:cNvSpPr/>
                <p:nvPr/>
              </p:nvSpPr>
              <p:spPr>
                <a:xfrm>
                  <a:off x="3995936" y="6093296"/>
                  <a:ext cx="1224136" cy="504056"/>
                </a:xfrm>
                <a:prstGeom prst="flowChartTerminator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340211" y="6165304"/>
                  <a:ext cx="5918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>
                      <a:latin typeface="HGPｺﾞｼｯｸE" pitchFamily="50" charset="-128"/>
                      <a:ea typeface="HGPｺﾞｼｯｸE" pitchFamily="50" charset="-128"/>
                    </a:rPr>
                    <a:t>END</a:t>
                  </a:r>
                  <a:endParaRPr kumimoji="1" lang="ja-JP" altLang="en-US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</p:grpSp>
          <p:cxnSp>
            <p:nvCxnSpPr>
              <p:cNvPr id="30" name="直線コネクタ 29"/>
              <p:cNvCxnSpPr>
                <a:stCxn id="11" idx="2"/>
                <a:endCxn id="26" idx="0"/>
              </p:cNvCxnSpPr>
              <p:nvPr/>
            </p:nvCxnSpPr>
            <p:spPr>
              <a:xfrm>
                <a:off x="4680012" y="5661248"/>
                <a:ext cx="0" cy="3600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グループ化 60"/>
            <p:cNvGrpSpPr/>
            <p:nvPr/>
          </p:nvGrpSpPr>
          <p:grpSpPr>
            <a:xfrm>
              <a:off x="2339752" y="3212976"/>
              <a:ext cx="3060340" cy="1944216"/>
              <a:chOff x="3707904" y="3212976"/>
              <a:chExt cx="3060340" cy="194421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3707904" y="3717032"/>
                <a:ext cx="1944216" cy="1008112"/>
                <a:chOff x="3707904" y="3717032"/>
                <a:chExt cx="1944216" cy="1008112"/>
              </a:xfrm>
            </p:grpSpPr>
            <p:sp>
              <p:nvSpPr>
                <p:cNvPr id="5" name="フローチャート : 判断 4"/>
                <p:cNvSpPr/>
                <p:nvPr/>
              </p:nvSpPr>
              <p:spPr>
                <a:xfrm>
                  <a:off x="3707904" y="3717032"/>
                  <a:ext cx="1944216" cy="1008112"/>
                </a:xfrm>
                <a:prstGeom prst="flowChartDecision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4060730" y="3861048"/>
                  <a:ext cx="12330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HGPｺﾞｼｯｸE" pitchFamily="50" charset="-128"/>
                      <a:ea typeface="HGPｺﾞｼｯｸE" pitchFamily="50" charset="-128"/>
                    </a:rPr>
                    <a:t>自分が</a:t>
                  </a:r>
                  <a:endParaRPr kumimoji="1" lang="en-US" altLang="ja-JP" dirty="0" smtClean="0">
                    <a:latin typeface="HGPｺﾞｼｯｸE" pitchFamily="50" charset="-128"/>
                    <a:ea typeface="HGPｺﾞｼｯｸE" pitchFamily="50" charset="-128"/>
                  </a:endParaRPr>
                </a:p>
                <a:p>
                  <a:pPr algn="ctr"/>
                  <a:r>
                    <a:rPr kumimoji="1" lang="ja-JP" altLang="en-US" dirty="0" smtClean="0">
                      <a:latin typeface="HGPｺﾞｼｯｸE" pitchFamily="50" charset="-128"/>
                      <a:ea typeface="HGPｺﾞｼｯｸE" pitchFamily="50" charset="-128"/>
                    </a:rPr>
                    <a:t>処理可能</a:t>
                  </a:r>
                  <a:r>
                    <a:rPr kumimoji="1" lang="en-US" altLang="ja-JP" dirty="0" smtClean="0">
                      <a:latin typeface="HGPｺﾞｼｯｸE" pitchFamily="50" charset="-128"/>
                      <a:ea typeface="HGPｺﾞｼｯｸE" pitchFamily="50" charset="-128"/>
                    </a:rPr>
                    <a:t>?</a:t>
                  </a:r>
                  <a:endParaRPr kumimoji="1" lang="ja-JP" altLang="en-US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</p:grpSp>
          <p:cxnSp>
            <p:nvCxnSpPr>
              <p:cNvPr id="18" name="直線コネクタ 17"/>
              <p:cNvCxnSpPr>
                <a:stCxn id="5" idx="2"/>
                <a:endCxn id="11" idx="0"/>
              </p:cNvCxnSpPr>
              <p:nvPr/>
            </p:nvCxnSpPr>
            <p:spPr>
              <a:xfrm>
                <a:off x="4680012" y="4725144"/>
                <a:ext cx="0" cy="432048"/>
              </a:xfrm>
              <a:prstGeom prst="line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カギ線コネクタ 23"/>
              <p:cNvCxnSpPr>
                <a:stCxn id="5" idx="3"/>
                <a:endCxn id="15" idx="0"/>
              </p:cNvCxnSpPr>
              <p:nvPr/>
            </p:nvCxnSpPr>
            <p:spPr>
              <a:xfrm>
                <a:off x="5652120" y="4221088"/>
                <a:ext cx="1116124" cy="93610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>
                <a:endCxn id="5" idx="0"/>
              </p:cNvCxnSpPr>
              <p:nvPr/>
            </p:nvCxnSpPr>
            <p:spPr>
              <a:xfrm>
                <a:off x="4680012" y="3212976"/>
                <a:ext cx="0" cy="5040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/>
              <p:cNvSpPr txBox="1"/>
              <p:nvPr/>
            </p:nvSpPr>
            <p:spPr>
              <a:xfrm>
                <a:off x="4716016" y="4715852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yes</a:t>
                </a:r>
                <a:endParaRPr kumimoji="1" lang="ja-JP" altLang="en-US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665464" y="42117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no</a:t>
                </a:r>
                <a:endParaRPr kumimoji="1" lang="ja-JP" altLang="en-US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3275856" y="3501008"/>
              <a:ext cx="3402136" cy="2520280"/>
              <a:chOff x="4644008" y="3501008"/>
              <a:chExt cx="3402136" cy="252028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5940152" y="5157192"/>
                <a:ext cx="1656184" cy="504056"/>
                <a:chOff x="3923928" y="5157192"/>
                <a:chExt cx="1656184" cy="504056"/>
              </a:xfrm>
            </p:grpSpPr>
            <p:sp>
              <p:nvSpPr>
                <p:cNvPr id="15" name="フローチャート: 処理 14"/>
                <p:cNvSpPr/>
                <p:nvPr/>
              </p:nvSpPr>
              <p:spPr>
                <a:xfrm>
                  <a:off x="3923928" y="5157192"/>
                  <a:ext cx="1656184" cy="504056"/>
                </a:xfrm>
                <a:prstGeom prst="flowChartProcess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3960886" y="5229200"/>
                  <a:ext cx="1547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dirty="0" smtClean="0">
                      <a:solidFill>
                        <a:srgbClr val="0070C0"/>
                      </a:solidFill>
                      <a:latin typeface="HGPｺﾞｼｯｸE" pitchFamily="50" charset="-128"/>
                      <a:ea typeface="HGPｺﾞｼｯｸE" pitchFamily="50" charset="-128"/>
                    </a:rPr>
                    <a:t>次の人に一任</a:t>
                  </a:r>
                  <a:endParaRPr kumimoji="1" lang="ja-JP" altLang="en-US" dirty="0">
                    <a:solidFill>
                      <a:srgbClr val="0070C0"/>
                    </a:solidFill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</p:grpSp>
          <p:grpSp>
            <p:nvGrpSpPr>
              <p:cNvPr id="96" name="グループ化 95"/>
              <p:cNvGrpSpPr/>
              <p:nvPr/>
            </p:nvGrpSpPr>
            <p:grpSpPr>
              <a:xfrm>
                <a:off x="4644008" y="3501008"/>
                <a:ext cx="3402136" cy="2520280"/>
                <a:chOff x="4644008" y="3501008"/>
                <a:chExt cx="3402136" cy="2520280"/>
              </a:xfrm>
            </p:grpSpPr>
            <p:cxnSp>
              <p:nvCxnSpPr>
                <p:cNvPr id="64" name="直線コネクタ 63"/>
                <p:cNvCxnSpPr/>
                <p:nvPr/>
              </p:nvCxnSpPr>
              <p:spPr>
                <a:xfrm>
                  <a:off x="6768244" y="5661248"/>
                  <a:ext cx="0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/>
                <p:cNvCxnSpPr/>
                <p:nvPr/>
              </p:nvCxnSpPr>
              <p:spPr>
                <a:xfrm>
                  <a:off x="6750000" y="6021288"/>
                  <a:ext cx="12961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>
                  <a:off x="8028384" y="3501008"/>
                  <a:ext cx="0" cy="252028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矢印コネクタ 93"/>
                <p:cNvCxnSpPr/>
                <p:nvPr/>
              </p:nvCxnSpPr>
              <p:spPr>
                <a:xfrm flipH="1">
                  <a:off x="4644008" y="3501008"/>
                  <a:ext cx="3384376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グループ化 40"/>
          <p:cNvGrpSpPr/>
          <p:nvPr/>
        </p:nvGrpSpPr>
        <p:grpSpPr>
          <a:xfrm>
            <a:off x="4788024" y="3429000"/>
            <a:ext cx="4248472" cy="2808312"/>
            <a:chOff x="4788024" y="3573016"/>
            <a:chExt cx="4248472" cy="2808312"/>
          </a:xfrm>
        </p:grpSpPr>
        <p:sp>
          <p:nvSpPr>
            <p:cNvPr id="101" name="角丸四角形 100"/>
            <p:cNvSpPr/>
            <p:nvPr/>
          </p:nvSpPr>
          <p:spPr>
            <a:xfrm>
              <a:off x="4788024" y="3573016"/>
              <a:ext cx="4176464" cy="280831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5004049" y="3645024"/>
              <a:ext cx="40324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1.    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クライアントから要求がくる</a:t>
              </a:r>
              <a:endParaRPr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marL="342900" indent="-342900"/>
              <a:r>
                <a:rPr lang="en-US" altLang="ja-JP" sz="2000" dirty="0" smtClean="0">
                  <a:solidFill>
                    <a:srgbClr val="00B050"/>
                  </a:solidFill>
                  <a:latin typeface="HGPｺﾞｼｯｸE" pitchFamily="50" charset="-128"/>
                  <a:ea typeface="HGPｺﾞｼｯｸE" pitchFamily="50" charset="-128"/>
                </a:rPr>
                <a:t>2-A</a:t>
              </a:r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. 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自分が処理できるなら要求を</a:t>
              </a:r>
              <a:endParaRPr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marL="342900" indent="-342900"/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      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処理する</a:t>
              </a:r>
              <a:endParaRPr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marL="342900" indent="-342900"/>
              <a:r>
                <a:rPr lang="en-US" altLang="ja-JP" sz="2000" dirty="0" smtClean="0">
                  <a:solidFill>
                    <a:srgbClr val="0070C0"/>
                  </a:solidFill>
                  <a:latin typeface="HGPｺﾞｼｯｸE" pitchFamily="50" charset="-128"/>
                  <a:ea typeface="HGPｺﾞｼｯｸE" pitchFamily="50" charset="-128"/>
                </a:rPr>
                <a:t>2-B</a:t>
              </a:r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. 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自分が処理できなければ次の</a:t>
              </a:r>
              <a:endParaRPr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marL="342900" indent="-342900"/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      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人に要求処理を一任する</a:t>
              </a:r>
              <a:endParaRPr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03" name="下矢印 102"/>
          <p:cNvSpPr/>
          <p:nvPr/>
        </p:nvSpPr>
        <p:spPr>
          <a:xfrm>
            <a:off x="6607648" y="5157192"/>
            <a:ext cx="484632" cy="432048"/>
          </a:xfrm>
          <a:prstGeom prst="downArrow">
            <a:avLst/>
          </a:prstGeom>
          <a:solidFill>
            <a:srgbClr val="FF0066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004048" y="5621178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たらい回しで要求を処理する</a:t>
            </a:r>
            <a:endParaRPr kumimoji="1" lang="ja-JP" altLang="en-US" sz="2400" u="sng" dirty="0">
              <a:solidFill>
                <a:srgbClr val="FF0066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パターンのまとめ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なぜ</a:t>
            </a:r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パターンを使うのか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?</a:t>
            </a: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要求者と処理者のゆるやかな結びつきを実現可能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「この要求はこの人が処理す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べし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」という知識を誰かが中央集権的に持つ必要がない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要求者と処理者の部品としての独立性が高くなる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オブジェクトの連鎖の組み合わせを動的に変更可能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対応関係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が固定的に書かれていないからこそ出来る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14" name="グループ化 60"/>
          <p:cNvGrpSpPr/>
          <p:nvPr/>
        </p:nvGrpSpPr>
        <p:grpSpPr>
          <a:xfrm>
            <a:off x="1691680" y="4653136"/>
            <a:ext cx="5616624" cy="504056"/>
            <a:chOff x="1763688" y="4725144"/>
            <a:chExt cx="5616624" cy="648072"/>
          </a:xfrm>
        </p:grpSpPr>
        <p:grpSp>
          <p:nvGrpSpPr>
            <p:cNvPr id="18" name="グループ化 31"/>
            <p:cNvGrpSpPr/>
            <p:nvPr/>
          </p:nvGrpSpPr>
          <p:grpSpPr>
            <a:xfrm>
              <a:off x="1763688" y="4725144"/>
              <a:ext cx="1080120" cy="648072"/>
              <a:chOff x="1763688" y="4725144"/>
              <a:chExt cx="1080120" cy="648072"/>
            </a:xfrm>
          </p:grpSpPr>
          <p:sp>
            <p:nvSpPr>
              <p:cNvPr id="31" name="1 つの角を切り取った四角形 30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FFCCFF"/>
              </a:solidFill>
              <a:ln w="381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Object1</a:t>
                </a:r>
              </a:p>
            </p:txBody>
          </p:sp>
        </p:grpSp>
        <p:grpSp>
          <p:nvGrpSpPr>
            <p:cNvPr id="19" name="グループ化 32"/>
            <p:cNvGrpSpPr/>
            <p:nvPr/>
          </p:nvGrpSpPr>
          <p:grpSpPr>
            <a:xfrm>
              <a:off x="3275856" y="4725144"/>
              <a:ext cx="1080120" cy="648072"/>
              <a:chOff x="1763688" y="4725144"/>
              <a:chExt cx="1080120" cy="648072"/>
            </a:xfrm>
          </p:grpSpPr>
          <p:sp>
            <p:nvSpPr>
              <p:cNvPr id="29" name="1 つの角を切り取った四角形 28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CCECFF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Object2</a:t>
                </a:r>
              </a:p>
            </p:txBody>
          </p:sp>
        </p:grpSp>
        <p:grpSp>
          <p:nvGrpSpPr>
            <p:cNvPr id="20" name="グループ化 35"/>
            <p:cNvGrpSpPr/>
            <p:nvPr/>
          </p:nvGrpSpPr>
          <p:grpSpPr>
            <a:xfrm>
              <a:off x="4788024" y="4725144"/>
              <a:ext cx="1080120" cy="648072"/>
              <a:chOff x="1763688" y="4725144"/>
              <a:chExt cx="1080120" cy="648072"/>
            </a:xfrm>
          </p:grpSpPr>
          <p:sp>
            <p:nvSpPr>
              <p:cNvPr id="27" name="1 つの角を切り取った四角形 26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CCFFCC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Object3</a:t>
                </a:r>
              </a:p>
            </p:txBody>
          </p:sp>
        </p:grpSp>
        <p:grpSp>
          <p:nvGrpSpPr>
            <p:cNvPr id="21" name="グループ化 38"/>
            <p:cNvGrpSpPr/>
            <p:nvPr/>
          </p:nvGrpSpPr>
          <p:grpSpPr>
            <a:xfrm>
              <a:off x="6300192" y="4725144"/>
              <a:ext cx="1080120" cy="648072"/>
              <a:chOff x="1763688" y="4725144"/>
              <a:chExt cx="1080120" cy="648072"/>
            </a:xfrm>
          </p:grpSpPr>
          <p:sp>
            <p:nvSpPr>
              <p:cNvPr id="25" name="1 つの角を切り取った四角形 24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FFFFCC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Object4</a:t>
                </a:r>
              </a:p>
            </p:txBody>
          </p:sp>
        </p:grpSp>
        <p:cxnSp>
          <p:nvCxnSpPr>
            <p:cNvPr id="22" name="直線コネクタ 21"/>
            <p:cNvCxnSpPr>
              <a:stCxn id="31" idx="0"/>
              <a:endCxn id="29" idx="2"/>
            </p:cNvCxnSpPr>
            <p:nvPr/>
          </p:nvCxnSpPr>
          <p:spPr>
            <a:xfrm>
              <a:off x="2843808" y="5049180"/>
              <a:ext cx="432048" cy="0"/>
            </a:xfrm>
            <a:prstGeom prst="line">
              <a:avLst/>
            </a:prstGeom>
            <a:ln w="63500" cmpd="sng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9" idx="0"/>
              <a:endCxn id="27" idx="2"/>
            </p:cNvCxnSpPr>
            <p:nvPr/>
          </p:nvCxnSpPr>
          <p:spPr>
            <a:xfrm>
              <a:off x="4355976" y="5049180"/>
              <a:ext cx="432048" cy="0"/>
            </a:xfrm>
            <a:prstGeom prst="line">
              <a:avLst/>
            </a:prstGeom>
            <a:ln w="63500" cmpd="sng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7" idx="0"/>
              <a:endCxn id="25" idx="2"/>
            </p:cNvCxnSpPr>
            <p:nvPr/>
          </p:nvCxnSpPr>
          <p:spPr>
            <a:xfrm>
              <a:off x="5868144" y="5049180"/>
              <a:ext cx="432048" cy="0"/>
            </a:xfrm>
            <a:prstGeom prst="line">
              <a:avLst/>
            </a:prstGeom>
            <a:ln w="63500" cmpd="sng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/>
          <p:cNvGrpSpPr/>
          <p:nvPr/>
        </p:nvGrpSpPr>
        <p:grpSpPr>
          <a:xfrm>
            <a:off x="1691680" y="5949280"/>
            <a:ext cx="5616624" cy="504056"/>
            <a:chOff x="1691680" y="6093296"/>
            <a:chExt cx="5616624" cy="648072"/>
          </a:xfrm>
        </p:grpSpPr>
        <p:grpSp>
          <p:nvGrpSpPr>
            <p:cNvPr id="50" name="グループ化 31"/>
            <p:cNvGrpSpPr/>
            <p:nvPr/>
          </p:nvGrpSpPr>
          <p:grpSpPr>
            <a:xfrm>
              <a:off x="6228184" y="6093296"/>
              <a:ext cx="1080120" cy="648072"/>
              <a:chOff x="1763688" y="4725144"/>
              <a:chExt cx="1080120" cy="648072"/>
            </a:xfrm>
          </p:grpSpPr>
          <p:sp>
            <p:nvSpPr>
              <p:cNvPr id="63" name="1 つの角を切り取った四角形 62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FFCCFF"/>
              </a:solidFill>
              <a:ln w="381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Object1</a:t>
                </a:r>
              </a:p>
            </p:txBody>
          </p:sp>
        </p:grpSp>
        <p:grpSp>
          <p:nvGrpSpPr>
            <p:cNvPr id="51" name="グループ化 32"/>
            <p:cNvGrpSpPr/>
            <p:nvPr/>
          </p:nvGrpSpPr>
          <p:grpSpPr>
            <a:xfrm>
              <a:off x="4716016" y="6093296"/>
              <a:ext cx="1080120" cy="648072"/>
              <a:chOff x="1763688" y="4725144"/>
              <a:chExt cx="1080120" cy="648072"/>
            </a:xfrm>
          </p:grpSpPr>
          <p:sp>
            <p:nvSpPr>
              <p:cNvPr id="61" name="1 つの角を切り取った四角形 60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CCECFF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Object2</a:t>
                </a:r>
              </a:p>
            </p:txBody>
          </p:sp>
        </p:grpSp>
        <p:grpSp>
          <p:nvGrpSpPr>
            <p:cNvPr id="52" name="グループ化 35"/>
            <p:cNvGrpSpPr/>
            <p:nvPr/>
          </p:nvGrpSpPr>
          <p:grpSpPr>
            <a:xfrm>
              <a:off x="1691680" y="6093296"/>
              <a:ext cx="1080120" cy="648072"/>
              <a:chOff x="1763688" y="4725144"/>
              <a:chExt cx="1080120" cy="648072"/>
            </a:xfrm>
          </p:grpSpPr>
          <p:sp>
            <p:nvSpPr>
              <p:cNvPr id="59" name="1 つの角を切り取った四角形 58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CCFFCC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Object3</a:t>
                </a:r>
              </a:p>
            </p:txBody>
          </p:sp>
        </p:grpSp>
        <p:grpSp>
          <p:nvGrpSpPr>
            <p:cNvPr id="53" name="グループ化 38"/>
            <p:cNvGrpSpPr/>
            <p:nvPr/>
          </p:nvGrpSpPr>
          <p:grpSpPr>
            <a:xfrm>
              <a:off x="3203848" y="6093296"/>
              <a:ext cx="1080120" cy="648072"/>
              <a:chOff x="1763688" y="4725144"/>
              <a:chExt cx="1080120" cy="648072"/>
            </a:xfrm>
          </p:grpSpPr>
          <p:sp>
            <p:nvSpPr>
              <p:cNvPr id="57" name="1 つの角を切り取った四角形 56"/>
              <p:cNvSpPr/>
              <p:nvPr/>
            </p:nvSpPr>
            <p:spPr>
              <a:xfrm>
                <a:off x="1763688" y="4725144"/>
                <a:ext cx="1080120" cy="648072"/>
              </a:xfrm>
              <a:prstGeom prst="snip1Rect">
                <a:avLst/>
              </a:prstGeom>
              <a:solidFill>
                <a:srgbClr val="FFFFCC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1856656" y="4817726"/>
                <a:ext cx="944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 smtClean="0">
                    <a:latin typeface="HGPｺﾞｼｯｸE" pitchFamily="50" charset="-128"/>
                    <a:ea typeface="HGPｺﾞｼｯｸE" pitchFamily="50" charset="-128"/>
                  </a:rPr>
                  <a:t>Object4</a:t>
                </a:r>
              </a:p>
            </p:txBody>
          </p:sp>
        </p:grpSp>
        <p:cxnSp>
          <p:nvCxnSpPr>
            <p:cNvPr id="54" name="直線コネクタ 53"/>
            <p:cNvCxnSpPr>
              <a:stCxn id="59" idx="0"/>
              <a:endCxn id="57" idx="2"/>
            </p:cNvCxnSpPr>
            <p:nvPr/>
          </p:nvCxnSpPr>
          <p:spPr>
            <a:xfrm>
              <a:off x="2771800" y="6417332"/>
              <a:ext cx="432048" cy="0"/>
            </a:xfrm>
            <a:prstGeom prst="line">
              <a:avLst/>
            </a:prstGeom>
            <a:ln w="63500" cmpd="sng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7" idx="0"/>
              <a:endCxn id="61" idx="2"/>
            </p:cNvCxnSpPr>
            <p:nvPr/>
          </p:nvCxnSpPr>
          <p:spPr>
            <a:xfrm>
              <a:off x="4283968" y="6417332"/>
              <a:ext cx="432048" cy="0"/>
            </a:xfrm>
            <a:prstGeom prst="line">
              <a:avLst/>
            </a:prstGeom>
            <a:ln w="63500" cmpd="sng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>
              <a:stCxn id="61" idx="0"/>
              <a:endCxn id="63" idx="2"/>
            </p:cNvCxnSpPr>
            <p:nvPr/>
          </p:nvCxnSpPr>
          <p:spPr>
            <a:xfrm>
              <a:off x="5796136" y="6417332"/>
              <a:ext cx="432048" cy="0"/>
            </a:xfrm>
            <a:prstGeom prst="line">
              <a:avLst/>
            </a:prstGeom>
            <a:ln w="63500" cmpd="sng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下矢印 71"/>
          <p:cNvSpPr/>
          <p:nvPr/>
        </p:nvSpPr>
        <p:spPr>
          <a:xfrm>
            <a:off x="4211960" y="5301208"/>
            <a:ext cx="576064" cy="504056"/>
          </a:xfrm>
          <a:prstGeom prst="downArrow">
            <a:avLst/>
          </a:prstGeom>
          <a:solidFill>
            <a:srgbClr val="FF0066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788024" y="5301208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プログラム実行中に変更可能</a:t>
            </a:r>
            <a:endParaRPr kumimoji="1" lang="ja-JP" altLang="en-US" sz="2200" dirty="0">
              <a:solidFill>
                <a:srgbClr val="FF0066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パターンのまとめ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パターンのメリット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「たらい回し」のおかげで自分の仕事に集中できる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ConcreteHandler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役ではその役固有の処理のみを記述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パターンのデメリット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「たらい回し」の手法をとるため処理が遅くなる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2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要求と処理者の関係が固定的な方が処理は速い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323528" y="4653136"/>
            <a:ext cx="1100197" cy="864096"/>
            <a:chOff x="2915816" y="2348881"/>
            <a:chExt cx="1100197" cy="864095"/>
          </a:xfrm>
        </p:grpSpPr>
        <p:grpSp>
          <p:nvGrpSpPr>
            <p:cNvPr id="6" name="グループ化 7"/>
            <p:cNvGrpSpPr/>
            <p:nvPr/>
          </p:nvGrpSpPr>
          <p:grpSpPr>
            <a:xfrm>
              <a:off x="2915816" y="2348881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8" name="円/楕円 7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台形 8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/>
            <p:cNvSpPr txBox="1"/>
            <p:nvPr/>
          </p:nvSpPr>
          <p:spPr>
            <a:xfrm>
              <a:off x="3217396" y="2812866"/>
              <a:ext cx="798617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Client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59748" y="4653136"/>
            <a:ext cx="664180" cy="864096"/>
            <a:chOff x="2915816" y="2348880"/>
            <a:chExt cx="664180" cy="864096"/>
          </a:xfrm>
        </p:grpSpPr>
        <p:grpSp>
          <p:nvGrpSpPr>
            <p:cNvPr id="11" name="グループ化 7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13" name="円/楕円 12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台形 13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3217396" y="2812866"/>
              <a:ext cx="3626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A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792756" y="4653136"/>
            <a:ext cx="643340" cy="864096"/>
            <a:chOff x="2915816" y="2348880"/>
            <a:chExt cx="643340" cy="864096"/>
          </a:xfrm>
        </p:grpSpPr>
        <p:grpSp>
          <p:nvGrpSpPr>
            <p:cNvPr id="16" name="グループ化 7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18" name="円/楕円 17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18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>
              <a:off x="3217396" y="2812866"/>
              <a:ext cx="34176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B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6308130" y="4653136"/>
            <a:ext cx="640134" cy="864096"/>
            <a:chOff x="2915816" y="2348880"/>
            <a:chExt cx="640134" cy="864096"/>
          </a:xfrm>
        </p:grpSpPr>
        <p:grpSp>
          <p:nvGrpSpPr>
            <p:cNvPr id="21" name="グループ化 7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23" name="円/楕円 22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テキスト ボックス 21"/>
            <p:cNvSpPr txBox="1"/>
            <p:nvPr/>
          </p:nvSpPr>
          <p:spPr>
            <a:xfrm>
              <a:off x="3217396" y="2812866"/>
              <a:ext cx="338554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C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619672" y="4725144"/>
            <a:ext cx="1440160" cy="648072"/>
            <a:chOff x="1835696" y="5301208"/>
            <a:chExt cx="1440160" cy="648072"/>
          </a:xfrm>
        </p:grpSpPr>
        <p:sp>
          <p:nvSpPr>
            <p:cNvPr id="28" name="右矢印 27"/>
            <p:cNvSpPr/>
            <p:nvPr/>
          </p:nvSpPr>
          <p:spPr>
            <a:xfrm>
              <a:off x="1835696" y="5301208"/>
              <a:ext cx="1440160" cy="648072"/>
            </a:xfrm>
            <a:prstGeom prst="rightArrow">
              <a:avLst/>
            </a:prstGeom>
            <a:solidFill>
              <a:srgbClr val="00B0F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835696" y="544522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トラブル</a:t>
              </a:r>
              <a:r>
                <a:rPr kumimoji="1" lang="en-US" altLang="ja-JP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C</a:t>
              </a:r>
              <a:endParaRPr kumimoji="1" lang="ja-JP" altLang="en-US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3" name="右矢印 32"/>
          <p:cNvSpPr/>
          <p:nvPr/>
        </p:nvSpPr>
        <p:spPr>
          <a:xfrm>
            <a:off x="3995936" y="4725144"/>
            <a:ext cx="648072" cy="648072"/>
          </a:xfrm>
          <a:prstGeom prst="rightArrow">
            <a:avLst/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5508104" y="4725144"/>
            <a:ext cx="648072" cy="648072"/>
          </a:xfrm>
          <a:prstGeom prst="rightArrow">
            <a:avLst/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6876256" y="4293096"/>
            <a:ext cx="1224136" cy="504056"/>
            <a:chOff x="1259632" y="4437112"/>
            <a:chExt cx="2160240" cy="864096"/>
          </a:xfrm>
        </p:grpSpPr>
        <p:sp>
          <p:nvSpPr>
            <p:cNvPr id="37" name="円形吹き出し 36"/>
            <p:cNvSpPr/>
            <p:nvPr/>
          </p:nvSpPr>
          <p:spPr>
            <a:xfrm>
              <a:off x="1259632" y="4437112"/>
              <a:ext cx="2160240" cy="864096"/>
            </a:xfrm>
            <a:prstGeom prst="wedgeEllipseCallout">
              <a:avLst>
                <a:gd name="adj1" fmla="val -40838"/>
                <a:gd name="adj2" fmla="val 6171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519827" y="4560554"/>
              <a:ext cx="1645899" cy="63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latin typeface="HGPｺﾞｼｯｸE" pitchFamily="50" charset="-128"/>
                  <a:ea typeface="HGPｺﾞｼｯｸE" pitchFamily="50" charset="-128"/>
                </a:rPr>
                <a:t>解決</a:t>
              </a:r>
              <a:r>
                <a:rPr lang="en-US" altLang="ja-JP" dirty="0" smtClean="0">
                  <a:latin typeface="HGPｺﾞｼｯｸE" pitchFamily="50" charset="-128"/>
                  <a:ea typeface="HGPｺﾞｼｯｸE" pitchFamily="50" charset="-128"/>
                </a:rPr>
                <a:t>!</a:t>
              </a: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23528" y="5949280"/>
            <a:ext cx="1100197" cy="864096"/>
            <a:chOff x="2915816" y="2348881"/>
            <a:chExt cx="1100197" cy="864095"/>
          </a:xfrm>
        </p:grpSpPr>
        <p:grpSp>
          <p:nvGrpSpPr>
            <p:cNvPr id="40" name="グループ化 7"/>
            <p:cNvGrpSpPr/>
            <p:nvPr/>
          </p:nvGrpSpPr>
          <p:grpSpPr>
            <a:xfrm>
              <a:off x="2915816" y="2348881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42" name="円/楕円 41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台形 42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1" name="テキスト ボックス 40"/>
            <p:cNvSpPr txBox="1"/>
            <p:nvPr/>
          </p:nvSpPr>
          <p:spPr>
            <a:xfrm>
              <a:off x="3217396" y="2812866"/>
              <a:ext cx="798617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Client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3275856" y="5949280"/>
            <a:ext cx="640134" cy="864096"/>
            <a:chOff x="2915816" y="2348880"/>
            <a:chExt cx="640134" cy="864096"/>
          </a:xfrm>
        </p:grpSpPr>
        <p:grpSp>
          <p:nvGrpSpPr>
            <p:cNvPr id="45" name="グループ化 7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47" name="円/楕円 46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台形 47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テキスト ボックス 45"/>
            <p:cNvSpPr txBox="1"/>
            <p:nvPr/>
          </p:nvSpPr>
          <p:spPr>
            <a:xfrm>
              <a:off x="3217396" y="2812866"/>
              <a:ext cx="338554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C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1619672" y="6021288"/>
            <a:ext cx="1440160" cy="648072"/>
            <a:chOff x="1835696" y="5301208"/>
            <a:chExt cx="1440160" cy="648072"/>
          </a:xfrm>
        </p:grpSpPr>
        <p:sp>
          <p:nvSpPr>
            <p:cNvPr id="53" name="右矢印 52"/>
            <p:cNvSpPr/>
            <p:nvPr/>
          </p:nvSpPr>
          <p:spPr>
            <a:xfrm>
              <a:off x="1835696" y="5301208"/>
              <a:ext cx="1440160" cy="648072"/>
            </a:xfrm>
            <a:prstGeom prst="rightArrow">
              <a:avLst/>
            </a:prstGeom>
            <a:solidFill>
              <a:srgbClr val="00B0F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835696" y="544522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トラブル</a:t>
              </a:r>
              <a:r>
                <a:rPr kumimoji="1" lang="en-US" altLang="ja-JP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C</a:t>
              </a:r>
              <a:endParaRPr kumimoji="1" lang="ja-JP" altLang="en-US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3851920" y="5589240"/>
            <a:ext cx="1224136" cy="504056"/>
            <a:chOff x="1259632" y="4437112"/>
            <a:chExt cx="2160240" cy="864096"/>
          </a:xfrm>
        </p:grpSpPr>
        <p:sp>
          <p:nvSpPr>
            <p:cNvPr id="62" name="円形吹き出し 61"/>
            <p:cNvSpPr/>
            <p:nvPr/>
          </p:nvSpPr>
          <p:spPr>
            <a:xfrm>
              <a:off x="1259632" y="4437112"/>
              <a:ext cx="2160240" cy="864096"/>
            </a:xfrm>
            <a:prstGeom prst="wedgeEllipseCallout">
              <a:avLst>
                <a:gd name="adj1" fmla="val -40838"/>
                <a:gd name="adj2" fmla="val 6171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519827" y="4560554"/>
              <a:ext cx="1645899" cy="63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latin typeface="HGPｺﾞｼｯｸE" pitchFamily="50" charset="-128"/>
                  <a:ea typeface="HGPｺﾞｼｯｸE" pitchFamily="50" charset="-128"/>
                </a:rPr>
                <a:t>解決</a:t>
              </a:r>
              <a:r>
                <a:rPr lang="en-US" altLang="ja-JP" dirty="0" smtClean="0">
                  <a:latin typeface="HGPｺﾞｼｯｸE" pitchFamily="50" charset="-128"/>
                  <a:ea typeface="HGPｺﾞｼｯｸE" pitchFamily="50" charset="-128"/>
                </a:rPr>
                <a:t>!</a:t>
              </a: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5004048" y="5949280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※</a:t>
            </a:r>
            <a:r>
              <a:rPr kumimoji="1" lang="ja-JP" altLang="en-US" sz="20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要求者は誰がどのトラブルを処理</a:t>
            </a:r>
            <a:endParaRPr kumimoji="1" lang="en-US" altLang="ja-JP" sz="2000" dirty="0" smtClean="0">
              <a:solidFill>
                <a:srgbClr val="FF0066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20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　 </a:t>
            </a:r>
            <a:r>
              <a:rPr kumimoji="1" lang="ja-JP" altLang="en-US" sz="20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rPr>
              <a:t>するのかを知っている必要がある</a:t>
            </a:r>
            <a:endParaRPr kumimoji="1" lang="ja-JP" altLang="en-US" sz="2000" dirty="0">
              <a:solidFill>
                <a:srgbClr val="FF0066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パターンとは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たらい回し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6049" y="2240288"/>
            <a:ext cx="1289844" cy="612648"/>
            <a:chOff x="2346049" y="2240288"/>
            <a:chExt cx="1289844" cy="612648"/>
          </a:xfrm>
        </p:grpSpPr>
        <p:sp>
          <p:nvSpPr>
            <p:cNvPr id="13" name="円形吹き出し 12"/>
            <p:cNvSpPr/>
            <p:nvPr/>
          </p:nvSpPr>
          <p:spPr>
            <a:xfrm>
              <a:off x="2346049" y="2240288"/>
              <a:ext cx="1289844" cy="612648"/>
            </a:xfrm>
            <a:prstGeom prst="wedgeEllipseCallout">
              <a:avLst>
                <a:gd name="adj1" fmla="val -54141"/>
                <a:gd name="adj2" fmla="val 5026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411760" y="2346557"/>
              <a:ext cx="1180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書類を</a:t>
              </a:r>
              <a:r>
                <a:rPr kumimoji="1"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…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635893" y="2636912"/>
            <a:ext cx="999207" cy="864096"/>
            <a:chOff x="2915816" y="2348880"/>
            <a:chExt cx="999207" cy="864096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9" name="円/楕円 8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台形 9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3217396" y="2812866"/>
              <a:ext cx="697627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HGPｺﾞｼｯｸE" pitchFamily="50" charset="-128"/>
                  <a:ea typeface="HGPｺﾞｼｯｸE" pitchFamily="50" charset="-128"/>
                </a:rPr>
                <a:t>受付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4355973" y="2240288"/>
            <a:ext cx="2088232" cy="612648"/>
            <a:chOff x="4355973" y="2240288"/>
            <a:chExt cx="2088232" cy="612648"/>
          </a:xfrm>
        </p:grpSpPr>
        <p:sp>
          <p:nvSpPr>
            <p:cNvPr id="17" name="円形吹き出し 16"/>
            <p:cNvSpPr/>
            <p:nvPr/>
          </p:nvSpPr>
          <p:spPr>
            <a:xfrm>
              <a:off x="4355973" y="2240288"/>
              <a:ext cx="2088232" cy="612648"/>
            </a:xfrm>
            <a:prstGeom prst="wedgeEllipseCallout">
              <a:avLst>
                <a:gd name="adj1" fmla="val -54141"/>
                <a:gd name="adj2" fmla="val 5026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576640" y="2346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営業窓口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へ</a:t>
              </a:r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…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139949" y="3645024"/>
            <a:ext cx="1512168" cy="864096"/>
            <a:chOff x="2915816" y="2348880"/>
            <a:chExt cx="1512168" cy="86409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35" name="円/楕円 34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テキスト ボックス 33"/>
            <p:cNvSpPr txBox="1"/>
            <p:nvPr/>
          </p:nvSpPr>
          <p:spPr>
            <a:xfrm>
              <a:off x="3217396" y="2812866"/>
              <a:ext cx="1210588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営業窓口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4860029" y="3248400"/>
            <a:ext cx="2952328" cy="612648"/>
            <a:chOff x="4860029" y="3248400"/>
            <a:chExt cx="2952328" cy="612648"/>
          </a:xfrm>
        </p:grpSpPr>
        <p:sp>
          <p:nvSpPr>
            <p:cNvPr id="31" name="円形吹き出し 30"/>
            <p:cNvSpPr/>
            <p:nvPr/>
          </p:nvSpPr>
          <p:spPr>
            <a:xfrm>
              <a:off x="4860029" y="3248400"/>
              <a:ext cx="2952328" cy="612648"/>
            </a:xfrm>
            <a:prstGeom prst="wedgeEllipseCallout">
              <a:avLst>
                <a:gd name="adj1" fmla="val -54141"/>
                <a:gd name="adj2" fmla="val 5026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5080696" y="3354669"/>
              <a:ext cx="2621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ユーザサポート部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へ</a:t>
              </a:r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…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5292076" y="4673324"/>
            <a:ext cx="2409849" cy="864096"/>
            <a:chOff x="2915816" y="2348880"/>
            <a:chExt cx="2409849" cy="864096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49" name="円/楕円 48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台形 49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8" name="テキスト ボックス 47"/>
            <p:cNvSpPr txBox="1"/>
            <p:nvPr/>
          </p:nvSpPr>
          <p:spPr>
            <a:xfrm>
              <a:off x="3217396" y="2812866"/>
              <a:ext cx="2108269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ユーザサポート部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012156" y="4276700"/>
            <a:ext cx="2520281" cy="612648"/>
            <a:chOff x="6012156" y="4276700"/>
            <a:chExt cx="2520281" cy="612648"/>
          </a:xfrm>
        </p:grpSpPr>
        <p:sp>
          <p:nvSpPr>
            <p:cNvPr id="45" name="円形吹き出し 44"/>
            <p:cNvSpPr/>
            <p:nvPr/>
          </p:nvSpPr>
          <p:spPr>
            <a:xfrm>
              <a:off x="6012156" y="4276700"/>
              <a:ext cx="2520281" cy="612648"/>
            </a:xfrm>
            <a:prstGeom prst="wedgeEllipseCallout">
              <a:avLst>
                <a:gd name="adj1" fmla="val -54141"/>
                <a:gd name="adj2" fmla="val 50266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232823" y="4382969"/>
              <a:ext cx="2138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文書センター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へ</a:t>
              </a:r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…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37473" y="4005064"/>
            <a:ext cx="1109350" cy="1075262"/>
            <a:chOff x="1223628" y="2929802"/>
            <a:chExt cx="1109350" cy="1075262"/>
          </a:xfrm>
        </p:grpSpPr>
        <p:cxnSp>
          <p:nvCxnSpPr>
            <p:cNvPr id="52" name="直線コネクタ 51"/>
            <p:cNvCxnSpPr/>
            <p:nvPr/>
          </p:nvCxnSpPr>
          <p:spPr>
            <a:xfrm>
              <a:off x="1223628" y="2929802"/>
              <a:ext cx="0" cy="1075262"/>
            </a:xfrm>
            <a:prstGeom prst="line">
              <a:avLst/>
            </a:prstGeom>
            <a:ln w="38100" cap="flat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1223628" y="4005064"/>
              <a:ext cx="1109350" cy="0"/>
            </a:xfrm>
            <a:prstGeom prst="straightConnector1">
              <a:avLst/>
            </a:prstGeom>
            <a:ln w="38100" cap="flat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/>
          <p:cNvGrpSpPr/>
          <p:nvPr/>
        </p:nvGrpSpPr>
        <p:grpSpPr>
          <a:xfrm>
            <a:off x="5046823" y="5080326"/>
            <a:ext cx="1109350" cy="1203948"/>
            <a:chOff x="1223628" y="2929802"/>
            <a:chExt cx="1109350" cy="1075262"/>
          </a:xfrm>
        </p:grpSpPr>
        <p:cxnSp>
          <p:nvCxnSpPr>
            <p:cNvPr id="59" name="直線コネクタ 58"/>
            <p:cNvCxnSpPr/>
            <p:nvPr/>
          </p:nvCxnSpPr>
          <p:spPr>
            <a:xfrm>
              <a:off x="1223628" y="2929802"/>
              <a:ext cx="0" cy="1075262"/>
            </a:xfrm>
            <a:prstGeom prst="line">
              <a:avLst/>
            </a:prstGeom>
            <a:ln w="38100" cap="flat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1223628" y="4005064"/>
              <a:ext cx="1109350" cy="0"/>
            </a:xfrm>
            <a:prstGeom prst="straightConnector1">
              <a:avLst/>
            </a:prstGeom>
            <a:ln w="38100" cap="flat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/>
          <p:cNvGrpSpPr/>
          <p:nvPr/>
        </p:nvGrpSpPr>
        <p:grpSpPr>
          <a:xfrm>
            <a:off x="6334185" y="5877272"/>
            <a:ext cx="1927346" cy="864096"/>
            <a:chOff x="2915816" y="2348880"/>
            <a:chExt cx="1927346" cy="864096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68" name="円/楕円 67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台形 68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grp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3217396" y="2812866"/>
              <a:ext cx="1625766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文書センター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7092280" y="5624664"/>
            <a:ext cx="1838213" cy="612648"/>
            <a:chOff x="7092280" y="5624664"/>
            <a:chExt cx="1838213" cy="612648"/>
          </a:xfrm>
        </p:grpSpPr>
        <p:sp>
          <p:nvSpPr>
            <p:cNvPr id="64" name="円形吹き出し 63"/>
            <p:cNvSpPr/>
            <p:nvPr/>
          </p:nvSpPr>
          <p:spPr>
            <a:xfrm>
              <a:off x="7092280" y="5624664"/>
              <a:ext cx="1838213" cy="612648"/>
            </a:xfrm>
            <a:prstGeom prst="wedgeEllipseCallout">
              <a:avLst>
                <a:gd name="adj1" fmla="val -59849"/>
                <a:gd name="adj2" fmla="val 28245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7312945" y="573093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○○○</a:t>
              </a:r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へ</a:t>
              </a:r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…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1943705" y="3356992"/>
            <a:ext cx="1993768" cy="648072"/>
            <a:chOff x="1943705" y="3356992"/>
            <a:chExt cx="1993768" cy="648072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1943705" y="4005064"/>
              <a:ext cx="1993768" cy="0"/>
            </a:xfrm>
            <a:prstGeom prst="straightConnector1">
              <a:avLst/>
            </a:prstGeom>
            <a:ln w="38100" cap="flat"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6" idx="2"/>
            </p:cNvCxnSpPr>
            <p:nvPr/>
          </p:nvCxnSpPr>
          <p:spPr>
            <a:xfrm>
              <a:off x="1943705" y="3356992"/>
              <a:ext cx="0" cy="64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/>
          <p:cNvGrpSpPr/>
          <p:nvPr/>
        </p:nvGrpSpPr>
        <p:grpSpPr>
          <a:xfrm>
            <a:off x="323528" y="5337365"/>
            <a:ext cx="4068449" cy="1259987"/>
            <a:chOff x="323528" y="5337365"/>
            <a:chExt cx="4068449" cy="1259987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494949" y="5345340"/>
              <a:ext cx="37256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適切な人にたどり着くまで、</a:t>
              </a:r>
              <a:endParaRPr kumimoji="1" lang="en-US" altLang="ja-JP" sz="24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lang="ja-JP" altLang="en-US" sz="2400" dirty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次</a:t>
              </a:r>
              <a:r>
                <a:rPr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の人、次の人</a:t>
              </a:r>
              <a:r>
                <a:rPr lang="en-US" altLang="ja-JP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…</a:t>
              </a:r>
              <a:r>
                <a:rPr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に</a:t>
              </a:r>
              <a:endParaRPr lang="en-US" altLang="ja-JP" sz="24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自分の</a:t>
              </a:r>
              <a:r>
                <a:rPr kumimoji="1"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要求が送られていく</a:t>
              </a:r>
              <a:endParaRPr kumimoji="1" lang="ja-JP" altLang="en-US" sz="2400" dirty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23528" y="5337365"/>
              <a:ext cx="4068449" cy="125998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1691680" y="2636912"/>
            <a:ext cx="1116227" cy="864096"/>
            <a:chOff x="2915816" y="2348880"/>
            <a:chExt cx="1116227" cy="864096"/>
          </a:xfrm>
        </p:grpSpPr>
        <p:grpSp>
          <p:nvGrpSpPr>
            <p:cNvPr id="57" name="グループ化 7"/>
            <p:cNvGrpSpPr/>
            <p:nvPr/>
          </p:nvGrpSpPr>
          <p:grpSpPr>
            <a:xfrm>
              <a:off x="2915816" y="2348880"/>
              <a:ext cx="504056" cy="720080"/>
              <a:chOff x="1331640" y="2384884"/>
              <a:chExt cx="576064" cy="828092"/>
            </a:xfrm>
            <a:solidFill>
              <a:srgbClr val="FF3399"/>
            </a:solidFill>
          </p:grpSpPr>
          <p:sp>
            <p:nvSpPr>
              <p:cNvPr id="63" name="円/楕円 62"/>
              <p:cNvSpPr/>
              <p:nvPr/>
            </p:nvSpPr>
            <p:spPr>
              <a:xfrm>
                <a:off x="1331640" y="2384884"/>
                <a:ext cx="576064" cy="468052"/>
              </a:xfrm>
              <a:prstGeom prst="ellipse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/>
            </p:nvSpPr>
            <p:spPr>
              <a:xfrm>
                <a:off x="1331640" y="2852936"/>
                <a:ext cx="576064" cy="360040"/>
              </a:xfrm>
              <a:prstGeom prst="trapezoid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3217396" y="2812866"/>
              <a:ext cx="814647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HGPｺﾞｼｯｸE" pitchFamily="50" charset="-128"/>
                  <a:ea typeface="HGPｺﾞｼｯｸE" pitchFamily="50" charset="-128"/>
                </a:rPr>
                <a:t>A</a:t>
              </a:r>
              <a:r>
                <a:rPr lang="ja-JP" altLang="en-US" sz="2000" dirty="0" err="1" smtClean="0">
                  <a:latin typeface="HGPｺﾞｼｯｸE" pitchFamily="50" charset="-128"/>
                  <a:ea typeface="HGPｺﾞｼｯｸE" pitchFamily="50" charset="-128"/>
                </a:rPr>
                <a:t>さん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82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CoR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パターンとは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Chain of Responsibility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：責任の連鎖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5868144" y="2420888"/>
            <a:ext cx="1850504" cy="1152128"/>
            <a:chOff x="5868144" y="2276872"/>
            <a:chExt cx="1850504" cy="1152128"/>
          </a:xfrm>
        </p:grpSpPr>
        <p:sp>
          <p:nvSpPr>
            <p:cNvPr id="55" name="1 つの角を切り取った四角形 54"/>
            <p:cNvSpPr/>
            <p:nvPr/>
          </p:nvSpPr>
          <p:spPr>
            <a:xfrm>
              <a:off x="6300192" y="2276872"/>
              <a:ext cx="1418456" cy="720080"/>
            </a:xfrm>
            <a:prstGeom prst="snip1Rect">
              <a:avLst/>
            </a:prstGeom>
            <a:solidFill>
              <a:srgbClr val="FFCC66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1 つの角を切り取った四角形 15"/>
            <p:cNvSpPr/>
            <p:nvPr/>
          </p:nvSpPr>
          <p:spPr>
            <a:xfrm>
              <a:off x="6156176" y="2420888"/>
              <a:ext cx="1418456" cy="720080"/>
            </a:xfrm>
            <a:prstGeom prst="snip1Rect">
              <a:avLst/>
            </a:prstGeom>
            <a:solidFill>
              <a:srgbClr val="FFCC66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1 つの角を切り取った四角形 26"/>
            <p:cNvSpPr/>
            <p:nvPr/>
          </p:nvSpPr>
          <p:spPr>
            <a:xfrm>
              <a:off x="6012160" y="2564904"/>
              <a:ext cx="1418456" cy="720080"/>
            </a:xfrm>
            <a:prstGeom prst="snip1Rect">
              <a:avLst/>
            </a:prstGeom>
            <a:solidFill>
              <a:srgbClr val="FFCC66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868144" y="2708920"/>
              <a:ext cx="1418456" cy="720080"/>
              <a:chOff x="5457800" y="2852936"/>
              <a:chExt cx="1418456" cy="720080"/>
            </a:xfrm>
          </p:grpSpPr>
          <p:sp>
            <p:nvSpPr>
              <p:cNvPr id="22" name="1 つの角を切り取った四角形 21"/>
              <p:cNvSpPr/>
              <p:nvPr/>
            </p:nvSpPr>
            <p:spPr>
              <a:xfrm>
                <a:off x="5457800" y="2852936"/>
                <a:ext cx="1418456" cy="720080"/>
              </a:xfrm>
              <a:prstGeom prst="snip1Rect">
                <a:avLst/>
              </a:prstGeom>
              <a:solidFill>
                <a:srgbClr val="FFCC66"/>
              </a:solidFill>
              <a:ln w="3810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495209" y="2889810"/>
                <a:ext cx="13436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latin typeface="HGPｺﾞｼｯｸE" pitchFamily="50" charset="-128"/>
                    <a:ea typeface="HGPｺﾞｼｯｸE" pitchFamily="50" charset="-128"/>
                  </a:rPr>
                  <a:t>要求処理</a:t>
                </a:r>
                <a:endParaRPr kumimoji="1" lang="en-US" altLang="ja-JP" dirty="0" smtClean="0">
                  <a:latin typeface="HGPｺﾞｼｯｸE" pitchFamily="50" charset="-128"/>
                  <a:ea typeface="HGPｺﾞｼｯｸE" pitchFamily="50" charset="-128"/>
                </a:endParaRPr>
              </a:p>
              <a:p>
                <a:pPr algn="ctr"/>
                <a:r>
                  <a:rPr lang="ja-JP" altLang="en-US" dirty="0">
                    <a:latin typeface="HGPｺﾞｼｯｸE" pitchFamily="50" charset="-128"/>
                    <a:ea typeface="HGPｺﾞｼｯｸE" pitchFamily="50" charset="-128"/>
                  </a:rPr>
                  <a:t>オブジェクト</a:t>
                </a:r>
                <a:endParaRPr kumimoji="1" lang="ja-JP" altLang="en-US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</p:grpSp>
      <p:grpSp>
        <p:nvGrpSpPr>
          <p:cNvPr id="77" name="グループ化 76"/>
          <p:cNvGrpSpPr/>
          <p:nvPr/>
        </p:nvGrpSpPr>
        <p:grpSpPr>
          <a:xfrm>
            <a:off x="467544" y="3717032"/>
            <a:ext cx="7704856" cy="1944216"/>
            <a:chOff x="467544" y="3717032"/>
            <a:chExt cx="7704856" cy="1944216"/>
          </a:xfrm>
        </p:grpSpPr>
        <p:sp>
          <p:nvSpPr>
            <p:cNvPr id="18" name="下矢印 17"/>
            <p:cNvSpPr/>
            <p:nvPr/>
          </p:nvSpPr>
          <p:spPr>
            <a:xfrm>
              <a:off x="4139952" y="3717032"/>
              <a:ext cx="720080" cy="576064"/>
            </a:xfrm>
            <a:prstGeom prst="downArrow">
              <a:avLst/>
            </a:prstGeom>
            <a:solidFill>
              <a:srgbClr val="FF0066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2123728" y="4365104"/>
              <a:ext cx="6048672" cy="1296144"/>
              <a:chOff x="2123728" y="4365104"/>
              <a:chExt cx="6048672" cy="1296144"/>
            </a:xfrm>
          </p:grpSpPr>
          <p:grpSp>
            <p:nvGrpSpPr>
              <p:cNvPr id="61" name="グループ化 60"/>
              <p:cNvGrpSpPr/>
              <p:nvPr/>
            </p:nvGrpSpPr>
            <p:grpSpPr>
              <a:xfrm>
                <a:off x="2339752" y="4869160"/>
                <a:ext cx="5616624" cy="648072"/>
                <a:chOff x="1763688" y="4725144"/>
                <a:chExt cx="5616624" cy="648072"/>
              </a:xfrm>
            </p:grpSpPr>
            <p:grpSp>
              <p:nvGrpSpPr>
                <p:cNvPr id="32" name="グループ化 31"/>
                <p:cNvGrpSpPr/>
                <p:nvPr/>
              </p:nvGrpSpPr>
              <p:grpSpPr>
                <a:xfrm>
                  <a:off x="1763688" y="4725144"/>
                  <a:ext cx="1080120" cy="648072"/>
                  <a:chOff x="1763688" y="4725144"/>
                  <a:chExt cx="1080120" cy="648072"/>
                </a:xfrm>
              </p:grpSpPr>
              <p:sp>
                <p:nvSpPr>
                  <p:cNvPr id="30" name="1 つの角を切り取った四角形 29"/>
                  <p:cNvSpPr/>
                  <p:nvPr/>
                </p:nvSpPr>
                <p:spPr>
                  <a:xfrm>
                    <a:off x="1763688" y="4725144"/>
                    <a:ext cx="1080120" cy="648072"/>
                  </a:xfrm>
                  <a:prstGeom prst="snip1Rect">
                    <a:avLst/>
                  </a:prstGeom>
                  <a:solidFill>
                    <a:srgbClr val="FFCC66"/>
                  </a:solidFill>
                  <a:ln w="3810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テキスト ボックス 30"/>
                  <p:cNvSpPr txBox="1"/>
                  <p:nvPr/>
                </p:nvSpPr>
                <p:spPr>
                  <a:xfrm>
                    <a:off x="1856656" y="4859868"/>
                    <a:ext cx="9444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 smtClean="0">
                        <a:latin typeface="HGPｺﾞｼｯｸE" pitchFamily="50" charset="-128"/>
                        <a:ea typeface="HGPｺﾞｼｯｸE" pitchFamily="50" charset="-128"/>
                      </a:rPr>
                      <a:t>Object1</a:t>
                    </a:r>
                  </a:p>
                </p:txBody>
              </p:sp>
            </p:grpSp>
            <p:grpSp>
              <p:nvGrpSpPr>
                <p:cNvPr id="33" name="グループ化 32"/>
                <p:cNvGrpSpPr/>
                <p:nvPr/>
              </p:nvGrpSpPr>
              <p:grpSpPr>
                <a:xfrm>
                  <a:off x="3275856" y="4725144"/>
                  <a:ext cx="1080120" cy="648072"/>
                  <a:chOff x="1763688" y="4725144"/>
                  <a:chExt cx="1080120" cy="648072"/>
                </a:xfrm>
              </p:grpSpPr>
              <p:sp>
                <p:nvSpPr>
                  <p:cNvPr id="34" name="1 つの角を切り取った四角形 33"/>
                  <p:cNvSpPr/>
                  <p:nvPr/>
                </p:nvSpPr>
                <p:spPr>
                  <a:xfrm>
                    <a:off x="1763688" y="4725144"/>
                    <a:ext cx="1080120" cy="648072"/>
                  </a:xfrm>
                  <a:prstGeom prst="snip1Rect">
                    <a:avLst/>
                  </a:prstGeom>
                  <a:solidFill>
                    <a:srgbClr val="FFCC66"/>
                  </a:solidFill>
                  <a:ln w="3810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テキスト ボックス 34"/>
                  <p:cNvSpPr txBox="1"/>
                  <p:nvPr/>
                </p:nvSpPr>
                <p:spPr>
                  <a:xfrm>
                    <a:off x="1856656" y="4859868"/>
                    <a:ext cx="9444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 smtClean="0">
                        <a:latin typeface="HGPｺﾞｼｯｸE" pitchFamily="50" charset="-128"/>
                        <a:ea typeface="HGPｺﾞｼｯｸE" pitchFamily="50" charset="-128"/>
                      </a:rPr>
                      <a:t>Object2</a:t>
                    </a:r>
                  </a:p>
                </p:txBody>
              </p:sp>
            </p:grpSp>
            <p:grpSp>
              <p:nvGrpSpPr>
                <p:cNvPr id="36" name="グループ化 35"/>
                <p:cNvGrpSpPr/>
                <p:nvPr/>
              </p:nvGrpSpPr>
              <p:grpSpPr>
                <a:xfrm>
                  <a:off x="4788024" y="4725144"/>
                  <a:ext cx="1080120" cy="648072"/>
                  <a:chOff x="1763688" y="4725144"/>
                  <a:chExt cx="1080120" cy="648072"/>
                </a:xfrm>
              </p:grpSpPr>
              <p:sp>
                <p:nvSpPr>
                  <p:cNvPr id="37" name="1 つの角を切り取った四角形 36"/>
                  <p:cNvSpPr/>
                  <p:nvPr/>
                </p:nvSpPr>
                <p:spPr>
                  <a:xfrm>
                    <a:off x="1763688" y="4725144"/>
                    <a:ext cx="1080120" cy="648072"/>
                  </a:xfrm>
                  <a:prstGeom prst="snip1Rect">
                    <a:avLst/>
                  </a:prstGeom>
                  <a:solidFill>
                    <a:srgbClr val="FFCC66"/>
                  </a:solidFill>
                  <a:ln w="3810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1856656" y="4859868"/>
                    <a:ext cx="9444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 smtClean="0">
                        <a:latin typeface="HGPｺﾞｼｯｸE" pitchFamily="50" charset="-128"/>
                        <a:ea typeface="HGPｺﾞｼｯｸE" pitchFamily="50" charset="-128"/>
                      </a:rPr>
                      <a:t>Object3</a:t>
                    </a:r>
                  </a:p>
                </p:txBody>
              </p:sp>
            </p:grpSp>
            <p:grpSp>
              <p:nvGrpSpPr>
                <p:cNvPr id="39" name="グループ化 38"/>
                <p:cNvGrpSpPr/>
                <p:nvPr/>
              </p:nvGrpSpPr>
              <p:grpSpPr>
                <a:xfrm>
                  <a:off x="6300192" y="4725144"/>
                  <a:ext cx="1080120" cy="648072"/>
                  <a:chOff x="1763688" y="4725144"/>
                  <a:chExt cx="1080120" cy="648072"/>
                </a:xfrm>
              </p:grpSpPr>
              <p:sp>
                <p:nvSpPr>
                  <p:cNvPr id="40" name="1 つの角を切り取った四角形 39"/>
                  <p:cNvSpPr/>
                  <p:nvPr/>
                </p:nvSpPr>
                <p:spPr>
                  <a:xfrm>
                    <a:off x="1763688" y="4725144"/>
                    <a:ext cx="1080120" cy="648072"/>
                  </a:xfrm>
                  <a:prstGeom prst="snip1Rect">
                    <a:avLst/>
                  </a:prstGeom>
                  <a:solidFill>
                    <a:srgbClr val="FFCC66"/>
                  </a:solidFill>
                  <a:ln w="3810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テキスト ボックス 40"/>
                  <p:cNvSpPr txBox="1"/>
                  <p:nvPr/>
                </p:nvSpPr>
                <p:spPr>
                  <a:xfrm>
                    <a:off x="1856656" y="4859868"/>
                    <a:ext cx="9444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dirty="0" smtClean="0">
                        <a:latin typeface="HGPｺﾞｼｯｸE" pitchFamily="50" charset="-128"/>
                        <a:ea typeface="HGPｺﾞｼｯｸE" pitchFamily="50" charset="-128"/>
                      </a:rPr>
                      <a:t>Object4</a:t>
                    </a:r>
                  </a:p>
                </p:txBody>
              </p:sp>
            </p:grpSp>
            <p:cxnSp>
              <p:nvCxnSpPr>
                <p:cNvPr id="43" name="直線コネクタ 42"/>
                <p:cNvCxnSpPr>
                  <a:stCxn id="30" idx="0"/>
                  <a:endCxn id="34" idx="2"/>
                </p:cNvCxnSpPr>
                <p:nvPr/>
              </p:nvCxnSpPr>
              <p:spPr>
                <a:xfrm>
                  <a:off x="2843808" y="5049180"/>
                  <a:ext cx="432048" cy="0"/>
                </a:xfrm>
                <a:prstGeom prst="line">
                  <a:avLst/>
                </a:prstGeom>
                <a:ln w="635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/>
                <p:cNvCxnSpPr>
                  <a:stCxn id="34" idx="0"/>
                  <a:endCxn id="37" idx="2"/>
                </p:cNvCxnSpPr>
                <p:nvPr/>
              </p:nvCxnSpPr>
              <p:spPr>
                <a:xfrm>
                  <a:off x="4355976" y="5049180"/>
                  <a:ext cx="432048" cy="0"/>
                </a:xfrm>
                <a:prstGeom prst="line">
                  <a:avLst/>
                </a:prstGeom>
                <a:ln w="635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/>
                <p:cNvCxnSpPr>
                  <a:stCxn id="37" idx="0"/>
                  <a:endCxn id="40" idx="2"/>
                </p:cNvCxnSpPr>
                <p:nvPr/>
              </p:nvCxnSpPr>
              <p:spPr>
                <a:xfrm>
                  <a:off x="5868144" y="5049180"/>
                  <a:ext cx="432048" cy="0"/>
                </a:xfrm>
                <a:prstGeom prst="line">
                  <a:avLst/>
                </a:prstGeom>
                <a:ln w="635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グループ化 63"/>
              <p:cNvGrpSpPr/>
              <p:nvPr/>
            </p:nvGrpSpPr>
            <p:grpSpPr>
              <a:xfrm>
                <a:off x="2123728" y="4365104"/>
                <a:ext cx="6048672" cy="1296144"/>
                <a:chOff x="2123728" y="4365104"/>
                <a:chExt cx="6048672" cy="1296144"/>
              </a:xfrm>
            </p:grpSpPr>
            <p:sp>
              <p:nvSpPr>
                <p:cNvPr id="62" name="角丸四角形 61"/>
                <p:cNvSpPr/>
                <p:nvPr/>
              </p:nvSpPr>
              <p:spPr>
                <a:xfrm>
                  <a:off x="2123728" y="4581128"/>
                  <a:ext cx="6048672" cy="1080120"/>
                </a:xfrm>
                <a:prstGeom prst="roundRect">
                  <a:avLst/>
                </a:prstGeom>
                <a:noFill/>
                <a:ln w="38100"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3851921" y="4365104"/>
                  <a:ext cx="2592287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200" dirty="0" smtClean="0">
                      <a:latin typeface="HGPｺﾞｼｯｸE" pitchFamily="50" charset="-128"/>
                      <a:ea typeface="HGPｺﾞｼｯｸE" pitchFamily="50" charset="-128"/>
                    </a:rPr>
                    <a:t>オブジェクトチェイン</a:t>
                  </a:r>
                  <a:endParaRPr kumimoji="1" lang="ja-JP" altLang="en-US" sz="2200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</p:grpSp>
        </p:grpSp>
        <p:grpSp>
          <p:nvGrpSpPr>
            <p:cNvPr id="70" name="グループ化 69"/>
            <p:cNvGrpSpPr/>
            <p:nvPr/>
          </p:nvGrpSpPr>
          <p:grpSpPr>
            <a:xfrm>
              <a:off x="467544" y="4869160"/>
              <a:ext cx="1584176" cy="648072"/>
              <a:chOff x="467544" y="4869160"/>
              <a:chExt cx="1584176" cy="648072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>
                <a:off x="467544" y="4869160"/>
                <a:ext cx="1080120" cy="648072"/>
                <a:chOff x="467544" y="4941168"/>
                <a:chExt cx="1080120" cy="648072"/>
              </a:xfrm>
            </p:grpSpPr>
            <p:sp>
              <p:nvSpPr>
                <p:cNvPr id="66" name="円/楕円 65"/>
                <p:cNvSpPr/>
                <p:nvPr/>
              </p:nvSpPr>
              <p:spPr>
                <a:xfrm>
                  <a:off x="467544" y="4941168"/>
                  <a:ext cx="1080120" cy="648072"/>
                </a:xfrm>
                <a:prstGeom prst="ellipse">
                  <a:avLst/>
                </a:prstGeom>
                <a:solidFill>
                  <a:srgbClr val="00B0F0">
                    <a:alpha val="50000"/>
                  </a:srgbClr>
                </a:solidFill>
                <a:ln w="317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683568" y="5085184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HGPｺﾞｼｯｸE" pitchFamily="50" charset="-128"/>
                      <a:ea typeface="HGPｺﾞｼｯｸE" pitchFamily="50" charset="-128"/>
                    </a:rPr>
                    <a:t>要求</a:t>
                  </a:r>
                  <a:endParaRPr kumimoji="1" lang="ja-JP" altLang="en-US" dirty="0">
                    <a:latin typeface="HGPｺﾞｼｯｸE" pitchFamily="50" charset="-128"/>
                    <a:ea typeface="HGPｺﾞｼｯｸE" pitchFamily="50" charset="-128"/>
                  </a:endParaRPr>
                </a:p>
              </p:txBody>
            </p:sp>
          </p:grpSp>
          <p:sp>
            <p:nvSpPr>
              <p:cNvPr id="69" name="右矢印 68"/>
              <p:cNvSpPr/>
              <p:nvPr/>
            </p:nvSpPr>
            <p:spPr>
              <a:xfrm>
                <a:off x="1619672" y="5013176"/>
                <a:ext cx="432048" cy="360040"/>
              </a:xfrm>
              <a:prstGeom prst="rightArrow">
                <a:avLst/>
              </a:prstGeom>
              <a:solidFill>
                <a:srgbClr val="00B0F0"/>
              </a:solidFill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" name="グループ化 77"/>
          <p:cNvGrpSpPr/>
          <p:nvPr/>
        </p:nvGrpSpPr>
        <p:grpSpPr>
          <a:xfrm>
            <a:off x="467544" y="5805264"/>
            <a:ext cx="8136904" cy="864096"/>
            <a:chOff x="467544" y="5805264"/>
            <a:chExt cx="8136904" cy="864096"/>
          </a:xfrm>
        </p:grpSpPr>
        <p:sp>
          <p:nvSpPr>
            <p:cNvPr id="72" name="角丸四角形 71"/>
            <p:cNvSpPr/>
            <p:nvPr/>
          </p:nvSpPr>
          <p:spPr>
            <a:xfrm>
              <a:off x="467544" y="5805264"/>
              <a:ext cx="8136904" cy="86409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29442" y="5805264"/>
              <a:ext cx="7830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要求を満たすことができるオブジェクトにたどり着くまで</a:t>
              </a:r>
              <a:endParaRPr kumimoji="1" lang="en-US" altLang="ja-JP" sz="24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kumimoji="1"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オブジェクトの鎖を渡り歩き、</a:t>
              </a:r>
              <a:r>
                <a:rPr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目的のオブジェクトを決定する</a:t>
              </a:r>
              <a:endParaRPr kumimoji="1" lang="ja-JP" altLang="en-US" sz="2400" dirty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1117562" y="2361403"/>
            <a:ext cx="3958494" cy="1283621"/>
            <a:chOff x="1117562" y="2361403"/>
            <a:chExt cx="3958494" cy="1283621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2123728" y="2361403"/>
              <a:ext cx="2952328" cy="707557"/>
              <a:chOff x="2771800" y="2348880"/>
              <a:chExt cx="2952328" cy="707557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3178747" y="2473732"/>
                <a:ext cx="2257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latin typeface="HGPｺﾞｼｯｸE" pitchFamily="50" charset="-128"/>
                    <a:ea typeface="HGPｺﾞｼｯｸE" pitchFamily="50" charset="-128"/>
                  </a:rPr>
                  <a:t>何らかの要求！</a:t>
                </a:r>
                <a:endParaRPr kumimoji="1" lang="ja-JP" altLang="en-US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  <p:sp>
            <p:nvSpPr>
              <p:cNvPr id="14" name="円形吹き出し 13"/>
              <p:cNvSpPr/>
              <p:nvPr/>
            </p:nvSpPr>
            <p:spPr>
              <a:xfrm>
                <a:off x="2771800" y="2348880"/>
                <a:ext cx="2952328" cy="707557"/>
              </a:xfrm>
              <a:prstGeom prst="wedgeEllipseCallout">
                <a:avLst>
                  <a:gd name="adj1" fmla="val -62129"/>
                  <a:gd name="adj2" fmla="val 38709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117562" y="2780928"/>
              <a:ext cx="1654238" cy="864096"/>
              <a:chOff x="971600" y="2780928"/>
              <a:chExt cx="1654238" cy="8640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971600" y="2780928"/>
                <a:ext cx="504056" cy="720080"/>
                <a:chOff x="1331640" y="2384884"/>
                <a:chExt cx="576064" cy="828092"/>
              </a:xfrm>
            </p:grpSpPr>
            <p:sp>
              <p:nvSpPr>
                <p:cNvPr id="12" name="円/楕円 11"/>
                <p:cNvSpPr/>
                <p:nvPr/>
              </p:nvSpPr>
              <p:spPr>
                <a:xfrm>
                  <a:off x="1331640" y="2384884"/>
                  <a:ext cx="576064" cy="468052"/>
                </a:xfrm>
                <a:prstGeom prst="ellipse">
                  <a:avLst/>
                </a:prstGeom>
                <a:solidFill>
                  <a:srgbClr val="00B0F0"/>
                </a:solidFill>
                <a:ln w="317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台形 12"/>
                <p:cNvSpPr/>
                <p:nvPr/>
              </p:nvSpPr>
              <p:spPr>
                <a:xfrm>
                  <a:off x="1331640" y="2852936"/>
                  <a:ext cx="576064" cy="360040"/>
                </a:xfrm>
                <a:prstGeom prst="trapezoid">
                  <a:avLst/>
                </a:prstGeom>
                <a:solidFill>
                  <a:srgbClr val="00B0F0"/>
                </a:solidFill>
                <a:ln w="317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4" name="テキスト ボックス 73"/>
              <p:cNvSpPr txBox="1"/>
              <p:nvPr/>
            </p:nvSpPr>
            <p:spPr>
              <a:xfrm>
                <a:off x="1187624" y="3244914"/>
                <a:ext cx="1438214" cy="4001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 smtClean="0">
                    <a:latin typeface="HGPｺﾞｼｯｸE" pitchFamily="50" charset="-128"/>
                    <a:ea typeface="HGPｺﾞｼｯｸE" pitchFamily="50" charset="-128"/>
                  </a:rPr>
                  <a:t>クライアント</a:t>
                </a:r>
                <a:endParaRPr kumimoji="1" lang="ja-JP" altLang="en-US" sz="20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発生したトラブルを誰かが解決するプログラム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トラブルを番号で表現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トラブル解決用のクラスを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4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種類用意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トラブルを処理するオブジェクトを</a:t>
            </a:r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6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種類用意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683568" y="3573016"/>
            <a:ext cx="7704856" cy="864096"/>
            <a:chOff x="683568" y="5805264"/>
            <a:chExt cx="7704856" cy="864096"/>
          </a:xfrm>
        </p:grpSpPr>
        <p:sp>
          <p:nvSpPr>
            <p:cNvPr id="6" name="角丸四角形 5"/>
            <p:cNvSpPr/>
            <p:nvPr/>
          </p:nvSpPr>
          <p:spPr>
            <a:xfrm>
              <a:off x="683568" y="5805264"/>
              <a:ext cx="7704856" cy="86409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57866" y="5805264"/>
              <a:ext cx="7374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トラブルの番号のみに着目して「解決」か「未解決」を</a:t>
              </a:r>
              <a:endParaRPr lang="en-US" altLang="ja-JP" sz="24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kumimoji="1" lang="ja-JP" altLang="en-US" sz="24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決定。未解決の場合は次の人にトラブル処理をお任せ。</a:t>
              </a:r>
              <a:endParaRPr kumimoji="1" lang="en-US" altLang="ja-JP" sz="24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クラス図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446449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899592" y="5157192"/>
            <a:ext cx="7344816" cy="1296144"/>
          </a:xfrm>
          <a:prstGeom prst="round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7164288" y="4005064"/>
            <a:ext cx="1872208" cy="864096"/>
            <a:chOff x="7164288" y="4149080"/>
            <a:chExt cx="1872208" cy="864096"/>
          </a:xfrm>
        </p:grpSpPr>
        <p:sp>
          <p:nvSpPr>
            <p:cNvPr id="7" name="角丸四角形吹き出し 6"/>
            <p:cNvSpPr/>
            <p:nvPr/>
          </p:nvSpPr>
          <p:spPr>
            <a:xfrm>
              <a:off x="7164288" y="4149080"/>
              <a:ext cx="1872208" cy="864096"/>
            </a:xfrm>
            <a:prstGeom prst="wedgeRoundRectCallout">
              <a:avLst>
                <a:gd name="adj1" fmla="val -20833"/>
                <a:gd name="adj2" fmla="val 70966"/>
                <a:gd name="adj3" fmla="val 16667"/>
              </a:avLst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36296" y="4171727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2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トラブル</a:t>
              </a:r>
              <a:endParaRPr kumimoji="1" lang="en-US" altLang="ja-JP" sz="2200" dirty="0" smtClean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kumimoji="1" lang="ja-JP" altLang="en-US" sz="22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解決用</a:t>
              </a:r>
              <a:r>
                <a:rPr lang="ja-JP" altLang="en-US" sz="2200" dirty="0" smtClean="0">
                  <a:solidFill>
                    <a:srgbClr val="FF0066"/>
                  </a:solidFill>
                  <a:latin typeface="HGPｺﾞｼｯｸE" pitchFamily="50" charset="-128"/>
                  <a:ea typeface="HGPｺﾞｼｯｸE" pitchFamily="50" charset="-128"/>
                </a:rPr>
                <a:t>クラス</a:t>
              </a:r>
              <a:endParaRPr kumimoji="1" lang="ja-JP" altLang="en-US" sz="2200" dirty="0">
                <a:solidFill>
                  <a:srgbClr val="FF0066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Trouble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発生したトラブルを表現するクラス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5" name="図 4" descr="Trouble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476" y="2564904"/>
            <a:ext cx="6086772" cy="388843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31640" y="3068960"/>
            <a:ext cx="4392488" cy="342000"/>
          </a:xfrm>
          <a:prstGeom prst="roundRect">
            <a:avLst/>
          </a:prstGeom>
          <a:noFill/>
          <a:ln w="317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r>
              <a:rPr kumimoji="1" lang="en-US" altLang="ja-JP" dirty="0" smtClean="0">
                <a:latin typeface="HGPｺﾞｼｯｸE" pitchFamily="50" charset="-128"/>
                <a:ea typeface="HGPｺﾞｼｯｸE" pitchFamily="50" charset="-128"/>
              </a:rPr>
              <a:t>Support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トラブルを解決する連鎖を作るための抽象クラス</a:t>
            </a:r>
            <a:endParaRPr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5" name="図 4" descr="Support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04864"/>
            <a:ext cx="6706536" cy="465313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15616" y="3717032"/>
            <a:ext cx="5328592" cy="1440160"/>
          </a:xfrm>
          <a:prstGeom prst="roundRect">
            <a:avLst/>
          </a:prstGeom>
          <a:noFill/>
          <a:ln w="222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115616" y="5589240"/>
            <a:ext cx="5688632" cy="288032"/>
          </a:xfrm>
          <a:prstGeom prst="round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6804248" y="4365104"/>
            <a:ext cx="1944216" cy="1080120"/>
            <a:chOff x="6804248" y="4437112"/>
            <a:chExt cx="1944216" cy="1080120"/>
          </a:xfrm>
        </p:grpSpPr>
        <p:sp>
          <p:nvSpPr>
            <p:cNvPr id="8" name="角丸四角形吹き出し 7"/>
            <p:cNvSpPr/>
            <p:nvPr/>
          </p:nvSpPr>
          <p:spPr>
            <a:xfrm>
              <a:off x="6804248" y="4437112"/>
              <a:ext cx="1944216" cy="1080120"/>
            </a:xfrm>
            <a:prstGeom prst="wedgeRoundRectCallout">
              <a:avLst>
                <a:gd name="adj1" fmla="val -45693"/>
                <a:gd name="adj2" fmla="val 69756"/>
                <a:gd name="adj3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804248" y="4437112"/>
              <a:ext cx="1935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サブクラスで</a:t>
              </a:r>
              <a:endParaRPr kumimoji="1"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具体的な処理を</a:t>
              </a:r>
              <a:endParaRPr lang="en-US" altLang="ja-JP" sz="2000" dirty="0" smtClean="0">
                <a:latin typeface="HGPｺﾞｼｯｸE" pitchFamily="50" charset="-128"/>
                <a:ea typeface="HGPｺﾞｼｯｸE" pitchFamily="50" charset="-128"/>
              </a:endParaRPr>
            </a:p>
            <a:p>
              <a:pPr algn="ctr"/>
              <a:r>
                <a:rPr kumimoji="1" lang="ja-JP" altLang="en-US" sz="2000" dirty="0" smtClean="0">
                  <a:latin typeface="HGPｺﾞｼｯｸE" pitchFamily="50" charset="-128"/>
                  <a:ea typeface="HGPｺﾞｼｯｸE" pitchFamily="50" charset="-128"/>
                </a:rPr>
                <a:t>実装</a:t>
              </a:r>
              <a:endParaRPr kumimoji="1" lang="ja-JP" altLang="en-US" sz="2000" dirty="0"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NoSupport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「自分は何も問題を処理しない」というクラス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5" name="図 4" descr="NoSupport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6336704" cy="295232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87624" y="4077072"/>
            <a:ext cx="5976664" cy="936104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サンプルプログラム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kumimoji="1" lang="en-US" altLang="ja-JP" dirty="0" err="1" smtClean="0">
                <a:latin typeface="HGPｺﾞｼｯｸE" pitchFamily="50" charset="-128"/>
                <a:ea typeface="HGPｺﾞｼｯｸE" pitchFamily="50" charset="-128"/>
              </a:rPr>
              <a:t>LimitSupport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クラス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limit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で指定した番号未満のトラブルを解決するクラス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32E3-20A3-4F12-B3E9-8A4302F5D6B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5" name="図 4" descr="LimitSupportクラ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564904"/>
            <a:ext cx="6480720" cy="3456384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87624" y="4149080"/>
            <a:ext cx="5400600" cy="1656184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761</TotalTime>
  <Words>676</Words>
  <Application>Microsoft Office PowerPoint</Application>
  <PresentationFormat>画面に合わせる (4:3)</PresentationFormat>
  <Paragraphs>161</Paragraphs>
  <Slides>19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アーバン</vt:lpstr>
      <vt:lpstr>力武研究室 第4回ゼミ</vt:lpstr>
      <vt:lpstr>CoRパターンとは</vt:lpstr>
      <vt:lpstr>CoRパターンとは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サンプルプログラム</vt:lpstr>
      <vt:lpstr>CoRパターンについて</vt:lpstr>
      <vt:lpstr>CoRパターンについて</vt:lpstr>
      <vt:lpstr>CoRパターンのまとめ</vt:lpstr>
      <vt:lpstr>CoRパターンのまとめ</vt:lpstr>
      <vt:lpstr>CoRパターンのまとめ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Shun40</dc:creator>
  <cp:lastModifiedBy>YAMASHITA　SHUN</cp:lastModifiedBy>
  <cp:revision>141</cp:revision>
  <dcterms:created xsi:type="dcterms:W3CDTF">2013-01-17T06:28:46Z</dcterms:created>
  <dcterms:modified xsi:type="dcterms:W3CDTF">2013-01-23T03:45:26Z</dcterms:modified>
</cp:coreProperties>
</file>