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2" r:id="rId18"/>
    <p:sldId id="260" r:id="rId19"/>
    <p:sldId id="265" r:id="rId20"/>
    <p:sldId id="261" r:id="rId21"/>
    <p:sldId id="264" r:id="rId22"/>
    <p:sldId id="266" r:id="rId2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0066"/>
    <a:srgbClr val="008000"/>
    <a:srgbClr val="66FFFF"/>
    <a:srgbClr val="CC0000"/>
    <a:srgbClr val="FF99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F1D25-30D8-4E2E-B4FD-CF418EBE9C95}" type="datetimeFigureOut">
              <a:rPr kumimoji="1" lang="ja-JP" altLang="en-US" smtClean="0"/>
              <a:pPr/>
              <a:t>2013/2/22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E06F7-FFFA-43F9-A41B-AC200B5FB5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5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06F7-FFFA-43F9-A41B-AC200B5FB5DD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23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06F7-FFFA-43F9-A41B-AC200B5FB5DD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06F7-FFFA-43F9-A41B-AC200B5FB5DD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85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E06F7-FFFA-43F9-A41B-AC200B5FB5DD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6039-AD6D-460F-9654-4C74BFFD5C3A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20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AE1E-711D-4DC3-96E2-6F10D553125A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399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9B93-3EC1-4EF0-8FA0-8F0B0D5B0F94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621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C056-59C0-454E-AACB-9537E76E0E8C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35" name="直線コネクタ 34"/>
          <p:cNvCxnSpPr/>
          <p:nvPr userDrawn="1"/>
        </p:nvCxnSpPr>
        <p:spPr>
          <a:xfrm>
            <a:off x="467544" y="1124744"/>
            <a:ext cx="8280920" cy="0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31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695C-B25D-43FF-B9E6-2EE7BDD2A4AB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50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0AE-B52B-44CD-AB5F-8870788417B0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467544" y="1124744"/>
            <a:ext cx="8280920" cy="0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4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1C1-88DA-4D8C-B10D-3D47CC5A61D1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467544" y="1124744"/>
            <a:ext cx="8280920" cy="0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2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E88AA-38B9-4777-AFE3-DA6523127AB7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467544" y="1124744"/>
            <a:ext cx="8280920" cy="0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BB8F-ECC4-4B26-A3D1-2090BF3E6963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467544" y="1124744"/>
            <a:ext cx="8280920" cy="0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34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CAC4-09BB-4043-AB33-4B0F59F65FDD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9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3364-BE70-4BFE-AFC2-F495E5AB2C35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171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AB18-6B91-4CB4-A4EB-11CCBF507BEF}" type="datetime1">
              <a:rPr kumimoji="1" lang="ja-JP" altLang="en-US" smtClean="0"/>
              <a:t>2013/2/22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9A50-91A0-4099-BE8A-324D9AFD92B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467544" y="1124744"/>
            <a:ext cx="8280920" cy="0"/>
          </a:xfrm>
          <a:prstGeom prst="line">
            <a:avLst/>
          </a:prstGeom>
          <a:ln w="31750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5400" dirty="0" smtClean="0"/>
              <a:t>State</a:t>
            </a:r>
            <a:r>
              <a:rPr kumimoji="1" lang="ja-JP" altLang="en-US" sz="5400" dirty="0" smtClean="0"/>
              <a:t>パターン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4</a:t>
            </a:r>
            <a:r>
              <a:rPr lang="ja-JP" altLang="en-US" dirty="0" smtClean="0"/>
              <a:t>年情報工学科</a:t>
            </a:r>
            <a:endParaRPr lang="en-US" altLang="ja-JP" dirty="0" smtClean="0"/>
          </a:p>
          <a:p>
            <a:r>
              <a:rPr lang="en-US" altLang="ja-JP" dirty="0" smtClean="0"/>
              <a:t>27</a:t>
            </a:r>
            <a:r>
              <a:rPr lang="ja-JP" altLang="en-US" dirty="0" smtClean="0"/>
              <a:t>番 鈴木智之</a:t>
            </a:r>
            <a:endParaRPr lang="en-US" altLang="ja-JP" dirty="0" smtClean="0"/>
          </a:p>
          <a:p>
            <a:r>
              <a:rPr kumimoji="1" lang="en-US" altLang="ja-JP" dirty="0" smtClean="0"/>
              <a:t>36</a:t>
            </a:r>
            <a:r>
              <a:rPr kumimoji="1" lang="ja-JP" altLang="en-US" dirty="0" smtClean="0"/>
              <a:t>番 山下峻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216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(5/11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2050" name="Picture 2" descr="K:\ゼミ\State\State_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6048672" cy="5044952"/>
          </a:xfrm>
          <a:prstGeom prst="rect">
            <a:avLst/>
          </a:prstGeom>
          <a:noFill/>
        </p:spPr>
      </p:pic>
      <p:grpSp>
        <p:nvGrpSpPr>
          <p:cNvPr id="11" name="グループ化 10"/>
          <p:cNvGrpSpPr/>
          <p:nvPr/>
        </p:nvGrpSpPr>
        <p:grpSpPr>
          <a:xfrm>
            <a:off x="4211960" y="5445224"/>
            <a:ext cx="2808312" cy="432048"/>
            <a:chOff x="4211960" y="5445224"/>
            <a:chExt cx="2808312" cy="432048"/>
          </a:xfrm>
        </p:grpSpPr>
        <p:sp>
          <p:nvSpPr>
            <p:cNvPr id="6" name="正方形/長方形 5"/>
            <p:cNvSpPr/>
            <p:nvPr/>
          </p:nvSpPr>
          <p:spPr>
            <a:xfrm>
              <a:off x="4211960" y="5445224"/>
              <a:ext cx="1080120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940152" y="5445224"/>
              <a:ext cx="1080120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179512" y="4221088"/>
            <a:ext cx="3416205" cy="1981399"/>
            <a:chOff x="179512" y="4221088"/>
            <a:chExt cx="3416205" cy="1981399"/>
          </a:xfrm>
        </p:grpSpPr>
        <p:pic>
          <p:nvPicPr>
            <p:cNvPr id="2051" name="Picture 3" descr="K:\ゼミ\State\7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512" y="4221088"/>
              <a:ext cx="3416205" cy="1981399"/>
            </a:xfrm>
            <a:prstGeom prst="rect">
              <a:avLst/>
            </a:prstGeom>
            <a:noFill/>
          </p:spPr>
        </p:pic>
        <p:sp>
          <p:nvSpPr>
            <p:cNvPr id="9" name="正方形/長方形 8"/>
            <p:cNvSpPr/>
            <p:nvPr/>
          </p:nvSpPr>
          <p:spPr>
            <a:xfrm>
              <a:off x="827584" y="5877272"/>
              <a:ext cx="1656184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円/楕円 11"/>
          <p:cNvSpPr/>
          <p:nvPr/>
        </p:nvSpPr>
        <p:spPr>
          <a:xfrm>
            <a:off x="5364088" y="1484784"/>
            <a:ext cx="1512168" cy="864096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ボタン操作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195736" y="3717032"/>
            <a:ext cx="151216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/>
        </p:nvGrpSpPr>
        <p:grpSpPr>
          <a:xfrm>
            <a:off x="4427984" y="2420888"/>
            <a:ext cx="4320480" cy="1656184"/>
            <a:chOff x="467544" y="1916832"/>
            <a:chExt cx="4320480" cy="1656184"/>
          </a:xfrm>
        </p:grpSpPr>
        <p:sp>
          <p:nvSpPr>
            <p:cNvPr id="16" name="正方形/長方形 15"/>
            <p:cNvSpPr/>
            <p:nvPr/>
          </p:nvSpPr>
          <p:spPr>
            <a:xfrm>
              <a:off x="467544" y="1916832"/>
              <a:ext cx="4320480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3" name="Picture 5" descr="K:\ゼミ\State\11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39552" y="1988840"/>
              <a:ext cx="4171950" cy="1504950"/>
            </a:xfrm>
            <a:prstGeom prst="rect">
              <a:avLst/>
            </a:prstGeom>
            <a:noFill/>
          </p:spPr>
        </p:pic>
      </p:grpSp>
      <p:grpSp>
        <p:nvGrpSpPr>
          <p:cNvPr id="19" name="グループ化 18"/>
          <p:cNvGrpSpPr/>
          <p:nvPr/>
        </p:nvGrpSpPr>
        <p:grpSpPr>
          <a:xfrm>
            <a:off x="4644008" y="3068960"/>
            <a:ext cx="3923928" cy="1152128"/>
            <a:chOff x="5004048" y="2636912"/>
            <a:chExt cx="3923928" cy="1152128"/>
          </a:xfrm>
        </p:grpSpPr>
        <p:sp>
          <p:nvSpPr>
            <p:cNvPr id="18" name="正方形/長方形 17"/>
            <p:cNvSpPr/>
            <p:nvPr/>
          </p:nvSpPr>
          <p:spPr>
            <a:xfrm>
              <a:off x="5004048" y="2636912"/>
              <a:ext cx="3923928" cy="11521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52" name="Picture 4" descr="K:\ゼミ\State\8.bm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6056" y="2708920"/>
              <a:ext cx="3800475" cy="101917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935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(6/11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pic>
        <p:nvPicPr>
          <p:cNvPr id="5" name="Picture 2" descr="K:\ゼミ\State\State_samp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268760"/>
            <a:ext cx="6048672" cy="5044952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2123728" y="3429000"/>
            <a:ext cx="129614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5364088" y="1484784"/>
            <a:ext cx="1512168" cy="864096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tx1"/>
                </a:solidFill>
              </a:rPr>
              <a:t>状態変化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4067944" y="5157192"/>
            <a:ext cx="3096344" cy="216024"/>
            <a:chOff x="4067944" y="5157192"/>
            <a:chExt cx="3096344" cy="216024"/>
          </a:xfrm>
        </p:grpSpPr>
        <p:sp>
          <p:nvSpPr>
            <p:cNvPr id="8" name="正方形/長方形 7"/>
            <p:cNvSpPr/>
            <p:nvPr/>
          </p:nvSpPr>
          <p:spPr>
            <a:xfrm>
              <a:off x="4067944" y="5157192"/>
              <a:ext cx="1296144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868144" y="5157192"/>
              <a:ext cx="1296144" cy="21602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323528" y="4293096"/>
            <a:ext cx="3312368" cy="1656184"/>
            <a:chOff x="323528" y="4293096"/>
            <a:chExt cx="3312368" cy="1656184"/>
          </a:xfrm>
        </p:grpSpPr>
        <p:sp>
          <p:nvSpPr>
            <p:cNvPr id="13" name="正方形/長方形 12"/>
            <p:cNvSpPr/>
            <p:nvPr/>
          </p:nvSpPr>
          <p:spPr>
            <a:xfrm>
              <a:off x="323528" y="4293096"/>
              <a:ext cx="3312368" cy="16561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4" name="Picture 2" descr="K:\ゼミ\State\10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7544" y="4437112"/>
              <a:ext cx="3038476" cy="1400175"/>
            </a:xfrm>
            <a:prstGeom prst="rect">
              <a:avLst/>
            </a:prstGeom>
            <a:noFill/>
          </p:spPr>
        </p:pic>
      </p:grpSp>
      <p:grpSp>
        <p:nvGrpSpPr>
          <p:cNvPr id="16" name="グループ化 15"/>
          <p:cNvGrpSpPr/>
          <p:nvPr/>
        </p:nvGrpSpPr>
        <p:grpSpPr>
          <a:xfrm>
            <a:off x="0" y="5445224"/>
            <a:ext cx="4320480" cy="720080"/>
            <a:chOff x="4427984" y="2420888"/>
            <a:chExt cx="4320480" cy="720080"/>
          </a:xfrm>
        </p:grpSpPr>
        <p:sp>
          <p:nvSpPr>
            <p:cNvPr id="15" name="正方形/長方形 14"/>
            <p:cNvSpPr/>
            <p:nvPr/>
          </p:nvSpPr>
          <p:spPr>
            <a:xfrm>
              <a:off x="4427984" y="2420888"/>
              <a:ext cx="43204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5" name="Picture 3" descr="K:\ゼミ\State\9.bmp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44008" y="2564904"/>
              <a:ext cx="3981450" cy="495300"/>
            </a:xfrm>
            <a:prstGeom prst="rect">
              <a:avLst/>
            </a:prstGeom>
            <a:noFill/>
          </p:spPr>
        </p:pic>
      </p:grpSp>
      <p:grpSp>
        <p:nvGrpSpPr>
          <p:cNvPr id="19" name="グループ化 18"/>
          <p:cNvGrpSpPr/>
          <p:nvPr/>
        </p:nvGrpSpPr>
        <p:grpSpPr>
          <a:xfrm>
            <a:off x="1619672" y="2208106"/>
            <a:ext cx="4896544" cy="2952328"/>
            <a:chOff x="323528" y="1412776"/>
            <a:chExt cx="4896544" cy="2952328"/>
          </a:xfrm>
        </p:grpSpPr>
        <p:sp>
          <p:nvSpPr>
            <p:cNvPr id="18" name="正方形/長方形 17"/>
            <p:cNvSpPr/>
            <p:nvPr/>
          </p:nvSpPr>
          <p:spPr>
            <a:xfrm>
              <a:off x="323528" y="1412776"/>
              <a:ext cx="4896544" cy="29523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076" name="Picture 4" descr="K:\ゼミ\State\3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67544" y="1556792"/>
              <a:ext cx="4638675" cy="26670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512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(7/11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シナリオ</a:t>
            </a:r>
            <a:endParaRPr kumimoji="1"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昼間（ </a:t>
            </a:r>
            <a:r>
              <a:rPr lang="en-US" altLang="ja-JP" dirty="0" smtClean="0"/>
              <a:t>9:00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16:59 </a:t>
            </a:r>
            <a:r>
              <a:rPr lang="ja-JP" altLang="en-US" dirty="0" smtClean="0"/>
              <a:t>）の状態で銀行を利用する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夜間（</a:t>
            </a:r>
            <a:r>
              <a:rPr lang="en-US" altLang="ja-JP" dirty="0" smtClean="0"/>
              <a:t> 17:00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8:59 </a:t>
            </a:r>
            <a:r>
              <a:rPr lang="ja-JP" altLang="en-US" dirty="0" smtClean="0"/>
              <a:t>）になるまで待機する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 smtClean="0"/>
              <a:t>夜間の状態で銀行を利用する</a:t>
            </a:r>
            <a:endParaRPr lang="en-US" altLang="ja-JP" dirty="0" smtClean="0"/>
          </a:p>
          <a:p>
            <a:pPr marL="971550" lvl="1" indent="-51435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82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(8/11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4098" name="Picture 2" descr="K:\ゼミ\State\Safe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97683" cy="4616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812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(9/11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5" name="Picture 2" descr="K:\ゼミ\State\Safe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97683" cy="4616922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2123728" y="2276872"/>
            <a:ext cx="4752528" cy="936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 descr="K:\ゼミ\State\12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645024"/>
            <a:ext cx="4276725" cy="2486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364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(10/11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pic>
        <p:nvPicPr>
          <p:cNvPr id="4098" name="Picture 2" descr="K:\ゼミ\State\Safe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97683" cy="4616922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899592" y="3212976"/>
            <a:ext cx="6048672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2339752" y="4725144"/>
            <a:ext cx="4320480" cy="720080"/>
            <a:chOff x="4427984" y="2420888"/>
            <a:chExt cx="4320480" cy="720080"/>
          </a:xfrm>
        </p:grpSpPr>
        <p:sp>
          <p:nvSpPr>
            <p:cNvPr id="8" name="正方形/長方形 7"/>
            <p:cNvSpPr/>
            <p:nvPr/>
          </p:nvSpPr>
          <p:spPr>
            <a:xfrm>
              <a:off x="4427984" y="2420888"/>
              <a:ext cx="4320480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Picture 3" descr="K:\ゼミ\State\9.bmp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44008" y="2564904"/>
              <a:ext cx="3981450" cy="4953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173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(11/11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4098" name="Picture 2" descr="K:\ゼミ\State\SafeFra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84784"/>
            <a:ext cx="8497683" cy="4616922"/>
          </a:xfrm>
          <a:prstGeom prst="rect">
            <a:avLst/>
          </a:prstGeom>
          <a:noFill/>
        </p:spPr>
      </p:pic>
      <p:sp>
        <p:nvSpPr>
          <p:cNvPr id="6" name="正方形/長方形 5"/>
          <p:cNvSpPr/>
          <p:nvPr/>
        </p:nvSpPr>
        <p:spPr>
          <a:xfrm>
            <a:off x="2627784" y="4509120"/>
            <a:ext cx="5688632" cy="1152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6" name="Picture 2" descr="K:\ゼミ\State\13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844824"/>
            <a:ext cx="4286251" cy="2466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740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パターンについて</a:t>
            </a:r>
            <a:r>
              <a:rPr kumimoji="1" lang="en-US" altLang="ja-JP" dirty="0" smtClean="0">
                <a:solidFill>
                  <a:srgbClr val="002060"/>
                </a:solidFill>
              </a:rPr>
              <a:t>(1/3)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63364" y="1598066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分割</a:t>
            </a:r>
            <a:r>
              <a:rPr kumimoji="1" lang="ja-JP" altLang="en-US" sz="2800" dirty="0" smtClean="0"/>
              <a:t>して</a:t>
            </a:r>
            <a:r>
              <a:rPr kumimoji="1" lang="ja-JP" altLang="en-US" dirty="0" smtClean="0"/>
              <a:t>統治</a:t>
            </a:r>
            <a:r>
              <a:rPr kumimoji="1" lang="ja-JP" altLang="en-US" sz="2800" dirty="0" smtClean="0"/>
              <a:t>せよ</a:t>
            </a:r>
            <a:r>
              <a:rPr kumimoji="1" lang="en-US" altLang="ja-JP" dirty="0" smtClean="0"/>
              <a:t>(divide and conquer)</a:t>
            </a:r>
            <a:endParaRPr kumimoji="1"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力武研究室 第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回ゼミ</a:t>
            </a:r>
            <a:endParaRPr kumimoji="1"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6542856" y="6376243"/>
            <a:ext cx="2133600" cy="365125"/>
          </a:xfrm>
        </p:spPr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pSp>
        <p:nvGrpSpPr>
          <p:cNvPr id="84" name="グループ化 83"/>
          <p:cNvGrpSpPr/>
          <p:nvPr/>
        </p:nvGrpSpPr>
        <p:grpSpPr>
          <a:xfrm>
            <a:off x="323528" y="2420888"/>
            <a:ext cx="3215945" cy="3589947"/>
            <a:chOff x="419951" y="2420888"/>
            <a:chExt cx="3215945" cy="3589947"/>
          </a:xfrm>
        </p:grpSpPr>
        <p:grpSp>
          <p:nvGrpSpPr>
            <p:cNvPr id="80" name="グループ化 79"/>
            <p:cNvGrpSpPr/>
            <p:nvPr/>
          </p:nvGrpSpPr>
          <p:grpSpPr>
            <a:xfrm>
              <a:off x="539552" y="2420888"/>
              <a:ext cx="2952328" cy="2808312"/>
              <a:chOff x="539552" y="2348880"/>
              <a:chExt cx="2952328" cy="2808312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539552" y="2348880"/>
                <a:ext cx="2952328" cy="2808312"/>
              </a:xfrm>
              <a:prstGeom prst="ellipse">
                <a:avLst/>
              </a:prstGeom>
              <a:noFill/>
              <a:ln w="381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" name="グループ化 18"/>
              <p:cNvGrpSpPr/>
              <p:nvPr/>
            </p:nvGrpSpPr>
            <p:grpSpPr>
              <a:xfrm>
                <a:off x="683568" y="3284984"/>
                <a:ext cx="1224136" cy="648072"/>
                <a:chOff x="4067944" y="3212976"/>
                <a:chExt cx="1224136" cy="648072"/>
              </a:xfrm>
              <a:solidFill>
                <a:schemeClr val="bg1"/>
              </a:solidFill>
            </p:grpSpPr>
            <p:sp>
              <p:nvSpPr>
                <p:cNvPr id="20" name="円/楕円 19"/>
                <p:cNvSpPr/>
                <p:nvPr/>
              </p:nvSpPr>
              <p:spPr>
                <a:xfrm>
                  <a:off x="4067944" y="3212976"/>
                  <a:ext cx="1224136" cy="648072"/>
                </a:xfrm>
                <a:prstGeom prst="ellipse">
                  <a:avLst/>
                </a:prstGeom>
                <a:grpFill/>
                <a:ln w="317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4283968" y="3356992"/>
                  <a:ext cx="76335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作業</a:t>
                  </a:r>
                  <a:r>
                    <a:rPr lang="en-US" altLang="ja-JP" dirty="0" smtClean="0"/>
                    <a:t>5</a:t>
                  </a:r>
                </a:p>
              </p:txBody>
            </p:sp>
          </p:grpSp>
          <p:grpSp>
            <p:nvGrpSpPr>
              <p:cNvPr id="13" name="グループ化 12"/>
              <p:cNvGrpSpPr/>
              <p:nvPr/>
            </p:nvGrpSpPr>
            <p:grpSpPr>
              <a:xfrm>
                <a:off x="1979712" y="2852936"/>
                <a:ext cx="1224136" cy="648072"/>
                <a:chOff x="4067944" y="3212976"/>
                <a:chExt cx="1224136" cy="648072"/>
              </a:xfrm>
              <a:solidFill>
                <a:schemeClr val="bg1"/>
              </a:solidFill>
            </p:grpSpPr>
            <p:sp>
              <p:nvSpPr>
                <p:cNvPr id="14" name="円/楕円 13"/>
                <p:cNvSpPr/>
                <p:nvPr/>
              </p:nvSpPr>
              <p:spPr>
                <a:xfrm>
                  <a:off x="4067944" y="3212976"/>
                  <a:ext cx="1224136" cy="648072"/>
                </a:xfrm>
                <a:prstGeom prst="ellipse">
                  <a:avLst/>
                </a:prstGeom>
                <a:grpFill/>
                <a:ln w="317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4283968" y="3356992"/>
                  <a:ext cx="76335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作業</a:t>
                  </a:r>
                  <a:r>
                    <a:rPr lang="en-US" altLang="ja-JP" dirty="0" smtClean="0"/>
                    <a:t>3</a:t>
                  </a:r>
                </a:p>
              </p:txBody>
            </p:sp>
          </p:grpSp>
          <p:grpSp>
            <p:nvGrpSpPr>
              <p:cNvPr id="10" name="グループ化 9"/>
              <p:cNvGrpSpPr/>
              <p:nvPr/>
            </p:nvGrpSpPr>
            <p:grpSpPr>
              <a:xfrm>
                <a:off x="1403648" y="2492896"/>
                <a:ext cx="1224136" cy="648072"/>
                <a:chOff x="4067944" y="3212976"/>
                <a:chExt cx="1224136" cy="648072"/>
              </a:xfrm>
              <a:solidFill>
                <a:schemeClr val="bg1"/>
              </a:solidFill>
            </p:grpSpPr>
            <p:sp>
              <p:nvSpPr>
                <p:cNvPr id="11" name="円/楕円 10"/>
                <p:cNvSpPr/>
                <p:nvPr/>
              </p:nvSpPr>
              <p:spPr>
                <a:xfrm>
                  <a:off x="4067944" y="3212976"/>
                  <a:ext cx="1224136" cy="648072"/>
                </a:xfrm>
                <a:prstGeom prst="ellipse">
                  <a:avLst/>
                </a:prstGeom>
                <a:grpFill/>
                <a:ln w="31750">
                  <a:solidFill>
                    <a:srgbClr val="FF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283968" y="3356992"/>
                  <a:ext cx="76335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作業</a:t>
                  </a:r>
                  <a:r>
                    <a:rPr lang="en-US" altLang="ja-JP" dirty="0" smtClean="0"/>
                    <a:t>2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9" name="グループ化 8"/>
              <p:cNvGrpSpPr/>
              <p:nvPr/>
            </p:nvGrpSpPr>
            <p:grpSpPr>
              <a:xfrm>
                <a:off x="1259632" y="4365104"/>
                <a:ext cx="1224136" cy="648072"/>
                <a:chOff x="4067944" y="3212976"/>
                <a:chExt cx="1224136" cy="648072"/>
              </a:xfrm>
              <a:solidFill>
                <a:schemeClr val="bg1"/>
              </a:solidFill>
            </p:grpSpPr>
            <p:sp>
              <p:nvSpPr>
                <p:cNvPr id="7" name="円/楕円 6"/>
                <p:cNvSpPr/>
                <p:nvPr/>
              </p:nvSpPr>
              <p:spPr>
                <a:xfrm>
                  <a:off x="4067944" y="3212976"/>
                  <a:ext cx="1224136" cy="648072"/>
                </a:xfrm>
                <a:prstGeom prst="ellipse">
                  <a:avLst/>
                </a:prstGeom>
                <a:grpFill/>
                <a:ln w="31750">
                  <a:solidFill>
                    <a:srgbClr val="FF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283968" y="3356992"/>
                  <a:ext cx="76335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作業</a:t>
                  </a:r>
                  <a:r>
                    <a:rPr kumimoji="1" lang="en-US" altLang="ja-JP" dirty="0" smtClean="0"/>
                    <a:t>1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22" name="グループ化 21"/>
              <p:cNvGrpSpPr/>
              <p:nvPr/>
            </p:nvGrpSpPr>
            <p:grpSpPr>
              <a:xfrm>
                <a:off x="1979712" y="4005064"/>
                <a:ext cx="1224136" cy="648072"/>
                <a:chOff x="4067944" y="3212976"/>
                <a:chExt cx="1224136" cy="648072"/>
              </a:xfrm>
              <a:solidFill>
                <a:schemeClr val="bg1"/>
              </a:solidFill>
            </p:grpSpPr>
            <p:sp>
              <p:nvSpPr>
                <p:cNvPr id="23" name="円/楕円 22"/>
                <p:cNvSpPr/>
                <p:nvPr/>
              </p:nvSpPr>
              <p:spPr>
                <a:xfrm>
                  <a:off x="4067944" y="3212976"/>
                  <a:ext cx="1224136" cy="648072"/>
                </a:xfrm>
                <a:prstGeom prst="ellipse">
                  <a:avLst/>
                </a:prstGeom>
                <a:grpFill/>
                <a:ln w="317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4283968" y="3356992"/>
                  <a:ext cx="76335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作業</a:t>
                  </a:r>
                  <a:r>
                    <a:rPr lang="en-US" altLang="ja-JP" dirty="0" smtClean="0"/>
                    <a:t>6</a:t>
                  </a:r>
                </a:p>
              </p:txBody>
            </p:sp>
          </p:grpSp>
          <p:grpSp>
            <p:nvGrpSpPr>
              <p:cNvPr id="16" name="グループ化 15"/>
              <p:cNvGrpSpPr/>
              <p:nvPr/>
            </p:nvGrpSpPr>
            <p:grpSpPr>
              <a:xfrm>
                <a:off x="1331640" y="3645024"/>
                <a:ext cx="1224136" cy="648072"/>
                <a:chOff x="4067944" y="3212976"/>
                <a:chExt cx="1224136" cy="648072"/>
              </a:xfrm>
              <a:solidFill>
                <a:schemeClr val="bg1"/>
              </a:solidFill>
            </p:grpSpPr>
            <p:sp>
              <p:nvSpPr>
                <p:cNvPr id="17" name="円/楕円 16"/>
                <p:cNvSpPr/>
                <p:nvPr/>
              </p:nvSpPr>
              <p:spPr>
                <a:xfrm>
                  <a:off x="4067944" y="3212976"/>
                  <a:ext cx="1224136" cy="648072"/>
                </a:xfrm>
                <a:prstGeom prst="ellipse">
                  <a:avLst/>
                </a:prstGeom>
                <a:grpFill/>
                <a:ln w="317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" name="テキスト ボックス 17"/>
                <p:cNvSpPr txBox="1"/>
                <p:nvPr/>
              </p:nvSpPr>
              <p:spPr>
                <a:xfrm>
                  <a:off x="4283968" y="3356992"/>
                  <a:ext cx="76335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 smtClean="0"/>
                    <a:t>作業</a:t>
                  </a:r>
                  <a:r>
                    <a:rPr lang="en-US" altLang="ja-JP" dirty="0" smtClean="0"/>
                    <a:t>4</a:t>
                  </a:r>
                </a:p>
              </p:txBody>
            </p:sp>
          </p:grpSp>
        </p:grpSp>
        <p:sp>
          <p:nvSpPr>
            <p:cNvPr id="75" name="テキスト ボックス 74"/>
            <p:cNvSpPr txBox="1"/>
            <p:nvPr/>
          </p:nvSpPr>
          <p:spPr>
            <a:xfrm>
              <a:off x="419951" y="5579948"/>
              <a:ext cx="321594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200" b="1" dirty="0" smtClean="0"/>
                <a:t>大きくて複雑な問題・作業</a:t>
              </a:r>
              <a:endParaRPr kumimoji="1" lang="ja-JP" altLang="en-US" sz="2200" b="1" dirty="0"/>
            </a:p>
          </p:txBody>
        </p:sp>
      </p:grpSp>
      <p:sp>
        <p:nvSpPr>
          <p:cNvPr id="76" name="テキスト ボックス 75"/>
          <p:cNvSpPr txBox="1"/>
          <p:nvPr/>
        </p:nvSpPr>
        <p:spPr>
          <a:xfrm>
            <a:off x="5554961" y="5589240"/>
            <a:ext cx="3193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b="1" dirty="0" smtClean="0"/>
              <a:t>小さくて簡単な問題・作業</a:t>
            </a:r>
            <a:endParaRPr kumimoji="1" lang="ja-JP" altLang="en-US" sz="2200" b="1" dirty="0"/>
          </a:p>
        </p:txBody>
      </p:sp>
      <p:grpSp>
        <p:nvGrpSpPr>
          <p:cNvPr id="73" name="グループ化 72"/>
          <p:cNvGrpSpPr/>
          <p:nvPr/>
        </p:nvGrpSpPr>
        <p:grpSpPr>
          <a:xfrm>
            <a:off x="3395457" y="2492896"/>
            <a:ext cx="5136983" cy="2664296"/>
            <a:chOff x="3395457" y="2420888"/>
            <a:chExt cx="5136983" cy="2664296"/>
          </a:xfrm>
        </p:grpSpPr>
        <p:grpSp>
          <p:nvGrpSpPr>
            <p:cNvPr id="65" name="グループ化 64"/>
            <p:cNvGrpSpPr/>
            <p:nvPr/>
          </p:nvGrpSpPr>
          <p:grpSpPr>
            <a:xfrm>
              <a:off x="5652120" y="2420888"/>
              <a:ext cx="2880320" cy="2664296"/>
              <a:chOff x="5580112" y="2420888"/>
              <a:chExt cx="2880320" cy="2664296"/>
            </a:xfrm>
          </p:grpSpPr>
          <p:grpSp>
            <p:nvGrpSpPr>
              <p:cNvPr id="40" name="グループ化 39"/>
              <p:cNvGrpSpPr/>
              <p:nvPr/>
            </p:nvGrpSpPr>
            <p:grpSpPr>
              <a:xfrm>
                <a:off x="5580112" y="2420888"/>
                <a:ext cx="2880320" cy="792088"/>
                <a:chOff x="4283968" y="3140968"/>
                <a:chExt cx="2880320" cy="792088"/>
              </a:xfrm>
            </p:grpSpPr>
            <p:grpSp>
              <p:nvGrpSpPr>
                <p:cNvPr id="31" name="グループ化 30"/>
                <p:cNvGrpSpPr/>
                <p:nvPr/>
              </p:nvGrpSpPr>
              <p:grpSpPr>
                <a:xfrm>
                  <a:off x="4427984" y="3212976"/>
                  <a:ext cx="1224136" cy="648072"/>
                  <a:chOff x="4067944" y="3212976"/>
                  <a:chExt cx="1224136" cy="648072"/>
                </a:xfrm>
                <a:solidFill>
                  <a:schemeClr val="bg1"/>
                </a:solidFill>
              </p:grpSpPr>
              <p:sp>
                <p:nvSpPr>
                  <p:cNvPr id="32" name="円/楕円 31"/>
                  <p:cNvSpPr/>
                  <p:nvPr/>
                </p:nvSpPr>
                <p:spPr>
                  <a:xfrm>
                    <a:off x="4067944" y="3212976"/>
                    <a:ext cx="1224136" cy="648072"/>
                  </a:xfrm>
                  <a:prstGeom prst="ellipse">
                    <a:avLst/>
                  </a:prstGeom>
                  <a:grpFill/>
                  <a:ln w="31750">
                    <a:solidFill>
                      <a:srgbClr val="FF00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3" name="テキスト ボックス 32"/>
                  <p:cNvSpPr txBox="1"/>
                  <p:nvPr/>
                </p:nvSpPr>
                <p:spPr>
                  <a:xfrm>
                    <a:off x="4283968" y="3356992"/>
                    <a:ext cx="763351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作業</a:t>
                    </a:r>
                    <a:r>
                      <a:rPr lang="en-US" altLang="ja-JP" dirty="0" smtClean="0"/>
                      <a:t>1</a:t>
                    </a:r>
                  </a:p>
                </p:txBody>
              </p:sp>
            </p:grpSp>
            <p:sp>
              <p:nvSpPr>
                <p:cNvPr id="36" name="対角する 2 つの角を丸めた四角形 35"/>
                <p:cNvSpPr/>
                <p:nvPr/>
              </p:nvSpPr>
              <p:spPr>
                <a:xfrm>
                  <a:off x="4283968" y="3140968"/>
                  <a:ext cx="2880320" cy="792088"/>
                </a:xfrm>
                <a:prstGeom prst="round2DiagRect">
                  <a:avLst/>
                </a:prstGeom>
                <a:noFill/>
                <a:ln w="38100">
                  <a:solidFill>
                    <a:srgbClr val="FF00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7" name="グループ化 36"/>
                <p:cNvGrpSpPr/>
                <p:nvPr/>
              </p:nvGrpSpPr>
              <p:grpSpPr>
                <a:xfrm>
                  <a:off x="5796136" y="3212976"/>
                  <a:ext cx="1224136" cy="648072"/>
                  <a:chOff x="4067944" y="3212976"/>
                  <a:chExt cx="1224136" cy="648072"/>
                </a:xfrm>
                <a:solidFill>
                  <a:schemeClr val="bg1"/>
                </a:solidFill>
              </p:grpSpPr>
              <p:sp>
                <p:nvSpPr>
                  <p:cNvPr id="38" name="円/楕円 37"/>
                  <p:cNvSpPr/>
                  <p:nvPr/>
                </p:nvSpPr>
                <p:spPr>
                  <a:xfrm>
                    <a:off x="4067944" y="3212976"/>
                    <a:ext cx="1224136" cy="648072"/>
                  </a:xfrm>
                  <a:prstGeom prst="ellipse">
                    <a:avLst/>
                  </a:prstGeom>
                  <a:grpFill/>
                  <a:ln w="31750">
                    <a:solidFill>
                      <a:srgbClr val="FF006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9" name="テキスト ボックス 38"/>
                  <p:cNvSpPr txBox="1"/>
                  <p:nvPr/>
                </p:nvSpPr>
                <p:spPr>
                  <a:xfrm>
                    <a:off x="4283968" y="3356992"/>
                    <a:ext cx="763351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作業</a:t>
                    </a:r>
                    <a:r>
                      <a:rPr lang="en-US" altLang="ja-JP" dirty="0" smtClean="0"/>
                      <a:t>2</a:t>
                    </a:r>
                  </a:p>
                </p:txBody>
              </p:sp>
            </p:grpSp>
          </p:grpSp>
          <p:grpSp>
            <p:nvGrpSpPr>
              <p:cNvPr id="41" name="グループ化 40"/>
              <p:cNvGrpSpPr/>
              <p:nvPr/>
            </p:nvGrpSpPr>
            <p:grpSpPr>
              <a:xfrm>
                <a:off x="5580112" y="3356992"/>
                <a:ext cx="2880320" cy="792088"/>
                <a:chOff x="4283968" y="3140968"/>
                <a:chExt cx="2880320" cy="792088"/>
              </a:xfrm>
            </p:grpSpPr>
            <p:grpSp>
              <p:nvGrpSpPr>
                <p:cNvPr id="42" name="グループ化 30"/>
                <p:cNvGrpSpPr/>
                <p:nvPr/>
              </p:nvGrpSpPr>
              <p:grpSpPr>
                <a:xfrm>
                  <a:off x="4427984" y="3212976"/>
                  <a:ext cx="1224136" cy="648072"/>
                  <a:chOff x="4067944" y="3212976"/>
                  <a:chExt cx="1224136" cy="648072"/>
                </a:xfrm>
                <a:solidFill>
                  <a:schemeClr val="bg1"/>
                </a:solidFill>
              </p:grpSpPr>
              <p:sp>
                <p:nvSpPr>
                  <p:cNvPr id="47" name="円/楕円 46"/>
                  <p:cNvSpPr/>
                  <p:nvPr/>
                </p:nvSpPr>
                <p:spPr>
                  <a:xfrm>
                    <a:off x="4067944" y="3212976"/>
                    <a:ext cx="1224136" cy="648072"/>
                  </a:xfrm>
                  <a:prstGeom prst="ellipse">
                    <a:avLst/>
                  </a:prstGeom>
                  <a:grpFill/>
                  <a:ln w="317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8" name="テキスト ボックス 47"/>
                  <p:cNvSpPr txBox="1"/>
                  <p:nvPr/>
                </p:nvSpPr>
                <p:spPr>
                  <a:xfrm>
                    <a:off x="4283968" y="3356992"/>
                    <a:ext cx="763351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作業</a:t>
                    </a:r>
                    <a:r>
                      <a:rPr lang="en-US" altLang="ja-JP" dirty="0" smtClean="0"/>
                      <a:t>3</a:t>
                    </a:r>
                  </a:p>
                </p:txBody>
              </p:sp>
            </p:grpSp>
            <p:sp>
              <p:nvSpPr>
                <p:cNvPr id="43" name="対角する 2 つの角を丸めた四角形 42"/>
                <p:cNvSpPr/>
                <p:nvPr/>
              </p:nvSpPr>
              <p:spPr>
                <a:xfrm>
                  <a:off x="4283968" y="3140968"/>
                  <a:ext cx="2880320" cy="792088"/>
                </a:xfrm>
                <a:prstGeom prst="round2DiagRect">
                  <a:avLst/>
                </a:prstGeom>
                <a:noFill/>
                <a:ln w="381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4" name="グループ化 36"/>
                <p:cNvGrpSpPr/>
                <p:nvPr/>
              </p:nvGrpSpPr>
              <p:grpSpPr>
                <a:xfrm>
                  <a:off x="5796136" y="3212976"/>
                  <a:ext cx="1224136" cy="648072"/>
                  <a:chOff x="4067944" y="3212976"/>
                  <a:chExt cx="1224136" cy="648072"/>
                </a:xfrm>
                <a:solidFill>
                  <a:schemeClr val="bg1"/>
                </a:solidFill>
              </p:grpSpPr>
              <p:sp>
                <p:nvSpPr>
                  <p:cNvPr id="45" name="円/楕円 44"/>
                  <p:cNvSpPr/>
                  <p:nvPr/>
                </p:nvSpPr>
                <p:spPr>
                  <a:xfrm>
                    <a:off x="4067944" y="3212976"/>
                    <a:ext cx="1224136" cy="648072"/>
                  </a:xfrm>
                  <a:prstGeom prst="ellipse">
                    <a:avLst/>
                  </a:prstGeom>
                  <a:grpFill/>
                  <a:ln w="317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6" name="テキスト ボックス 45"/>
                  <p:cNvSpPr txBox="1"/>
                  <p:nvPr/>
                </p:nvSpPr>
                <p:spPr>
                  <a:xfrm>
                    <a:off x="4283968" y="3356992"/>
                    <a:ext cx="763351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作業</a:t>
                    </a:r>
                    <a:r>
                      <a:rPr lang="en-US" altLang="ja-JP" dirty="0" smtClean="0"/>
                      <a:t>4</a:t>
                    </a:r>
                  </a:p>
                </p:txBody>
              </p:sp>
            </p:grpSp>
          </p:grpSp>
          <p:grpSp>
            <p:nvGrpSpPr>
              <p:cNvPr id="49" name="グループ化 48"/>
              <p:cNvGrpSpPr/>
              <p:nvPr/>
            </p:nvGrpSpPr>
            <p:grpSpPr>
              <a:xfrm>
                <a:off x="5580112" y="4293096"/>
                <a:ext cx="2880320" cy="792088"/>
                <a:chOff x="4283968" y="3140968"/>
                <a:chExt cx="2880320" cy="792088"/>
              </a:xfrm>
            </p:grpSpPr>
            <p:grpSp>
              <p:nvGrpSpPr>
                <p:cNvPr id="50" name="グループ化 30"/>
                <p:cNvGrpSpPr/>
                <p:nvPr/>
              </p:nvGrpSpPr>
              <p:grpSpPr>
                <a:xfrm>
                  <a:off x="4427984" y="3212976"/>
                  <a:ext cx="1224136" cy="648072"/>
                  <a:chOff x="4067944" y="3212976"/>
                  <a:chExt cx="1224136" cy="648072"/>
                </a:xfrm>
                <a:solidFill>
                  <a:schemeClr val="bg1"/>
                </a:solidFill>
              </p:grpSpPr>
              <p:sp>
                <p:nvSpPr>
                  <p:cNvPr id="55" name="円/楕円 54"/>
                  <p:cNvSpPr/>
                  <p:nvPr/>
                </p:nvSpPr>
                <p:spPr>
                  <a:xfrm>
                    <a:off x="4067944" y="3212976"/>
                    <a:ext cx="1224136" cy="648072"/>
                  </a:xfrm>
                  <a:prstGeom prst="ellipse">
                    <a:avLst/>
                  </a:prstGeom>
                  <a:grpFill/>
                  <a:ln w="317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6" name="テキスト ボックス 55"/>
                  <p:cNvSpPr txBox="1"/>
                  <p:nvPr/>
                </p:nvSpPr>
                <p:spPr>
                  <a:xfrm>
                    <a:off x="4283968" y="3356992"/>
                    <a:ext cx="763351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作業</a:t>
                    </a:r>
                    <a:r>
                      <a:rPr lang="en-US" altLang="ja-JP" dirty="0" smtClean="0"/>
                      <a:t>5</a:t>
                    </a:r>
                  </a:p>
                </p:txBody>
              </p:sp>
            </p:grpSp>
            <p:sp>
              <p:nvSpPr>
                <p:cNvPr id="51" name="対角する 2 つの角を丸めた四角形 50"/>
                <p:cNvSpPr/>
                <p:nvPr/>
              </p:nvSpPr>
              <p:spPr>
                <a:xfrm>
                  <a:off x="4283968" y="3140968"/>
                  <a:ext cx="2880320" cy="792088"/>
                </a:xfrm>
                <a:prstGeom prst="round2Diag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2" name="グループ化 36"/>
                <p:cNvGrpSpPr/>
                <p:nvPr/>
              </p:nvGrpSpPr>
              <p:grpSpPr>
                <a:xfrm>
                  <a:off x="5796136" y="3212976"/>
                  <a:ext cx="1224136" cy="648072"/>
                  <a:chOff x="4067944" y="3212976"/>
                  <a:chExt cx="1224136" cy="648072"/>
                </a:xfrm>
                <a:solidFill>
                  <a:schemeClr val="bg1"/>
                </a:solidFill>
              </p:grpSpPr>
              <p:sp>
                <p:nvSpPr>
                  <p:cNvPr id="53" name="円/楕円 52"/>
                  <p:cNvSpPr/>
                  <p:nvPr/>
                </p:nvSpPr>
                <p:spPr>
                  <a:xfrm>
                    <a:off x="4067944" y="3212976"/>
                    <a:ext cx="1224136" cy="648072"/>
                  </a:xfrm>
                  <a:prstGeom prst="ellipse">
                    <a:avLst/>
                  </a:prstGeom>
                  <a:grpFill/>
                  <a:ln w="317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4" name="テキスト ボックス 53"/>
                  <p:cNvSpPr txBox="1"/>
                  <p:nvPr/>
                </p:nvSpPr>
                <p:spPr>
                  <a:xfrm>
                    <a:off x="4283968" y="3356992"/>
                    <a:ext cx="763351" cy="369332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dirty="0" smtClean="0"/>
                      <a:t>作業</a:t>
                    </a:r>
                    <a:r>
                      <a:rPr lang="en-US" altLang="ja-JP" dirty="0" smtClean="0"/>
                      <a:t>6</a:t>
                    </a:r>
                  </a:p>
                </p:txBody>
              </p:sp>
            </p:grpSp>
          </p:grpSp>
        </p:grpSp>
        <p:cxnSp>
          <p:nvCxnSpPr>
            <p:cNvPr id="67" name="直線矢印コネクタ 66"/>
            <p:cNvCxnSpPr>
              <a:stCxn id="6" idx="6"/>
              <a:endCxn id="43" idx="2"/>
            </p:cNvCxnSpPr>
            <p:nvPr/>
          </p:nvCxnSpPr>
          <p:spPr>
            <a:xfrm>
              <a:off x="3395457" y="3753036"/>
              <a:ext cx="2256663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/>
            <p:cNvCxnSpPr>
              <a:stCxn id="6" idx="6"/>
              <a:endCxn id="36" idx="2"/>
            </p:cNvCxnSpPr>
            <p:nvPr/>
          </p:nvCxnSpPr>
          <p:spPr>
            <a:xfrm flipV="1">
              <a:off x="3395457" y="2816932"/>
              <a:ext cx="2256663" cy="93610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/>
            <p:cNvCxnSpPr>
              <a:stCxn id="6" idx="6"/>
              <a:endCxn id="51" idx="2"/>
            </p:cNvCxnSpPr>
            <p:nvPr/>
          </p:nvCxnSpPr>
          <p:spPr>
            <a:xfrm>
              <a:off x="3395457" y="3753036"/>
              <a:ext cx="2256663" cy="936104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正方形/長方形 78"/>
          <p:cNvSpPr/>
          <p:nvPr/>
        </p:nvSpPr>
        <p:spPr>
          <a:xfrm>
            <a:off x="5364088" y="2348880"/>
            <a:ext cx="3384376" cy="295232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パターンについて</a:t>
            </a:r>
            <a:r>
              <a:rPr kumimoji="1" lang="en-US" altLang="ja-JP" dirty="0" smtClean="0">
                <a:solidFill>
                  <a:srgbClr val="002060"/>
                </a:solidFill>
              </a:rPr>
              <a:t>(2/3)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分割</a:t>
            </a:r>
            <a:r>
              <a:rPr kumimoji="1" lang="ja-JP" altLang="en-US" sz="2800" dirty="0" smtClean="0"/>
              <a:t>して</a:t>
            </a:r>
            <a:r>
              <a:rPr kumimoji="1" lang="ja-JP" altLang="en-US" dirty="0" smtClean="0"/>
              <a:t>統治</a:t>
            </a:r>
            <a:r>
              <a:rPr kumimoji="1" lang="ja-JP" altLang="en-US" sz="2800" dirty="0" smtClean="0"/>
              <a:t>せよ</a:t>
            </a:r>
            <a:r>
              <a:rPr kumimoji="1" lang="en-US" altLang="ja-JP" dirty="0" smtClean="0"/>
              <a:t>(divide and conquer)</a:t>
            </a:r>
          </a:p>
          <a:p>
            <a:pPr lvl="1"/>
            <a:r>
              <a:rPr lang="ja-JP" altLang="en-US" dirty="0" smtClean="0"/>
              <a:t>「状態」をクラスで表現して作業を小分けにする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683568" y="3501008"/>
            <a:ext cx="7704856" cy="2520280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814295" y="3717032"/>
            <a:ext cx="7358105" cy="2088232"/>
            <a:chOff x="814295" y="3717032"/>
            <a:chExt cx="7358105" cy="2088232"/>
          </a:xfrm>
        </p:grpSpPr>
        <p:sp>
          <p:nvSpPr>
            <p:cNvPr id="6" name="テキスト ボックス 5"/>
            <p:cNvSpPr txBox="1"/>
            <p:nvPr/>
          </p:nvSpPr>
          <p:spPr>
            <a:xfrm>
              <a:off x="814295" y="3717032"/>
              <a:ext cx="73581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 smtClean="0"/>
                <a:t>メソッドの中にたくさん</a:t>
              </a:r>
              <a:r>
                <a:rPr lang="ja-JP" altLang="en-US" sz="2800" dirty="0" smtClean="0"/>
                <a:t>記述された</a:t>
              </a:r>
              <a:r>
                <a:rPr kumimoji="1" lang="en-US" altLang="ja-JP" sz="2800" dirty="0" smtClean="0"/>
                <a:t>if</a:t>
              </a:r>
              <a:r>
                <a:rPr kumimoji="1" lang="ja-JP" altLang="en-US" sz="2800" dirty="0" smtClean="0"/>
                <a:t>文</a:t>
              </a:r>
              <a:r>
                <a:rPr kumimoji="1" lang="en-US" altLang="ja-JP" sz="2800" dirty="0" smtClean="0"/>
                <a:t>(</a:t>
              </a:r>
              <a:r>
                <a:rPr kumimoji="1" lang="ja-JP" altLang="en-US" sz="2800" dirty="0" smtClean="0"/>
                <a:t>判断作業</a:t>
              </a:r>
              <a:r>
                <a:rPr kumimoji="1" lang="en-US" altLang="ja-JP" sz="2800" dirty="0" smtClean="0"/>
                <a:t>)</a:t>
              </a:r>
              <a:endParaRPr kumimoji="1" lang="ja-JP" altLang="en-US" sz="2800" dirty="0"/>
            </a:p>
          </p:txBody>
        </p:sp>
        <p:sp>
          <p:nvSpPr>
            <p:cNvPr id="8" name="下矢印 7"/>
            <p:cNvSpPr/>
            <p:nvPr/>
          </p:nvSpPr>
          <p:spPr>
            <a:xfrm>
              <a:off x="4067944" y="4365104"/>
              <a:ext cx="841657" cy="7920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763688" y="5282044"/>
              <a:ext cx="55258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/>
                <a:t>if</a:t>
              </a:r>
              <a:r>
                <a:rPr lang="ja-JP" altLang="en-US" sz="2800" dirty="0" smtClean="0"/>
                <a:t>文</a:t>
              </a:r>
              <a:r>
                <a:rPr lang="en-US" altLang="ja-JP" sz="2800" dirty="0" smtClean="0"/>
                <a:t>(</a:t>
              </a:r>
              <a:r>
                <a:rPr lang="ja-JP" altLang="en-US" sz="2800" dirty="0" smtClean="0"/>
                <a:t>判断作業</a:t>
              </a:r>
              <a:r>
                <a:rPr lang="en-US" altLang="ja-JP" sz="2800" dirty="0" smtClean="0"/>
                <a:t>)</a:t>
              </a:r>
              <a:r>
                <a:rPr lang="ja-JP" altLang="en-US" sz="2800" dirty="0" smtClean="0"/>
                <a:t>をなくすことが出来る</a:t>
              </a:r>
              <a:endParaRPr kumimoji="1" lang="ja-JP" altLang="en-US" sz="28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5021277" y="4489956"/>
              <a:ext cx="29350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 smtClean="0"/>
                <a:t>State</a:t>
              </a:r>
              <a:r>
                <a:rPr kumimoji="1" lang="ja-JP" altLang="en-US" sz="2800" dirty="0" smtClean="0"/>
                <a:t>パターン使用</a:t>
              </a:r>
              <a:endParaRPr kumimoji="1" lang="ja-JP" altLang="en-US" sz="2800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11560" y="2996952"/>
            <a:ext cx="2722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2"/>
                </a:solidFill>
              </a:rPr>
              <a:t>プログラムでは</a:t>
            </a:r>
            <a:r>
              <a:rPr kumimoji="1" lang="en-US" altLang="ja-JP" sz="2800" dirty="0" smtClean="0">
                <a:solidFill>
                  <a:schemeClr val="tx2"/>
                </a:solidFill>
              </a:rPr>
              <a:t>…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パターンについて</a:t>
            </a:r>
            <a:r>
              <a:rPr kumimoji="1" lang="en-US" altLang="ja-JP" dirty="0" smtClean="0">
                <a:solidFill>
                  <a:srgbClr val="002060"/>
                </a:solidFill>
              </a:rPr>
              <a:t>(3/3)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状態</a:t>
            </a:r>
            <a:r>
              <a:rPr lang="ja-JP" altLang="en-US" dirty="0" smtClean="0"/>
              <a:t>遷移</a:t>
            </a:r>
            <a:r>
              <a:rPr lang="ja-JP" altLang="en-US" sz="2800" dirty="0" smtClean="0"/>
              <a:t>を</a:t>
            </a:r>
            <a:r>
              <a:rPr lang="ja-JP" altLang="en-US" dirty="0"/>
              <a:t>誰</a:t>
            </a:r>
            <a:r>
              <a:rPr lang="ja-JP" altLang="en-US" sz="2800" dirty="0" smtClean="0"/>
              <a:t>が</a:t>
            </a:r>
            <a:r>
              <a:rPr lang="ja-JP" altLang="en-US" dirty="0" smtClean="0"/>
              <a:t>行うのか？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ConcreteState</a:t>
            </a:r>
            <a:r>
              <a:rPr lang="ja-JP" altLang="en-US" dirty="0" smtClean="0"/>
              <a:t>役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行う</a:t>
            </a:r>
            <a:endParaRPr lang="en-US" altLang="ja-JP" sz="2400" dirty="0" smtClean="0"/>
          </a:p>
          <a:p>
            <a:pPr lvl="2"/>
            <a:r>
              <a:rPr lang="ja-JP" altLang="en-US" dirty="0"/>
              <a:t>別</a:t>
            </a:r>
            <a:r>
              <a:rPr lang="ja-JP" altLang="en-US" dirty="0" smtClean="0"/>
              <a:t>な</a:t>
            </a:r>
            <a:r>
              <a:rPr lang="en-US" altLang="ja-JP" dirty="0" err="1" smtClean="0"/>
              <a:t>ConcreteState</a:t>
            </a:r>
            <a:r>
              <a:rPr lang="ja-JP" altLang="en-US" dirty="0" smtClean="0"/>
              <a:t>役を知っている必要がある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クラス間の結びつきが強くなってしまう</a:t>
            </a:r>
            <a:endParaRPr lang="en-US" altLang="ja-JP" dirty="0"/>
          </a:p>
          <a:p>
            <a:pPr lvl="1"/>
            <a:r>
              <a:rPr lang="en-US" altLang="ja-JP" dirty="0" smtClean="0"/>
              <a:t>Context</a:t>
            </a:r>
            <a:r>
              <a:rPr lang="ja-JP" altLang="en-US" dirty="0" smtClean="0"/>
              <a:t>役</a:t>
            </a:r>
            <a:r>
              <a:rPr lang="ja-JP" altLang="en-US" sz="2400" dirty="0" smtClean="0"/>
              <a:t>が行う</a:t>
            </a:r>
            <a:endParaRPr lang="en-US" altLang="ja-JP" sz="2400" dirty="0" smtClean="0"/>
          </a:p>
          <a:p>
            <a:pPr lvl="2"/>
            <a:r>
              <a:rPr lang="ja-JP" altLang="en-US" dirty="0" smtClean="0"/>
              <a:t>全ての</a:t>
            </a:r>
            <a:r>
              <a:rPr lang="en-US" altLang="ja-JP" dirty="0" err="1" smtClean="0"/>
              <a:t>ConcreteState</a:t>
            </a:r>
            <a:r>
              <a:rPr lang="ja-JP" altLang="en-US" dirty="0" smtClean="0"/>
              <a:t>役を知っている必要がある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1835696" y="4797152"/>
            <a:ext cx="5472608" cy="1080120"/>
            <a:chOff x="2195736" y="4869160"/>
            <a:chExt cx="5400600" cy="1080120"/>
          </a:xfrm>
        </p:grpSpPr>
        <p:sp>
          <p:nvSpPr>
            <p:cNvPr id="13" name="角丸四角形 12"/>
            <p:cNvSpPr/>
            <p:nvPr/>
          </p:nvSpPr>
          <p:spPr>
            <a:xfrm>
              <a:off x="2195736" y="4869160"/>
              <a:ext cx="5400600" cy="1080120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457708" y="4941168"/>
              <a:ext cx="487665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2800" dirty="0" smtClean="0"/>
                <a:t>どちらの方法も一長一短</a:t>
              </a:r>
              <a:endParaRPr kumimoji="1" lang="en-US" altLang="ja-JP" sz="2800" dirty="0" smtClean="0"/>
            </a:p>
            <a:p>
              <a:pPr algn="ctr"/>
              <a:r>
                <a:rPr lang="ja-JP" altLang="en-US" sz="2800" dirty="0" smtClean="0"/>
                <a:t>状態が何十種類もあると大変</a:t>
              </a:r>
              <a:r>
                <a:rPr lang="en-US" altLang="ja-JP" sz="2800" dirty="0" smtClean="0"/>
                <a:t>…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10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パターンとは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：「状態」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普通は</a:t>
            </a:r>
            <a:r>
              <a:rPr lang="ja-JP" altLang="en-US" sz="3400" dirty="0" smtClean="0"/>
              <a:t>「もの」</a:t>
            </a:r>
            <a:r>
              <a:rPr lang="ja-JP" altLang="en-US" dirty="0" smtClean="0"/>
              <a:t>をクラスで表現する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State</a:t>
            </a:r>
            <a:r>
              <a:rPr lang="ja-JP" altLang="en-US" dirty="0" smtClean="0"/>
              <a:t>パターンでは</a:t>
            </a:r>
            <a:r>
              <a:rPr lang="ja-JP" altLang="en-US" sz="3400" dirty="0" smtClean="0"/>
              <a:t>「</a:t>
            </a:r>
            <a:r>
              <a:rPr lang="ja-JP" altLang="en-US" sz="3400" b="1" dirty="0" smtClean="0">
                <a:solidFill>
                  <a:srgbClr val="FF0066"/>
                </a:solidFill>
              </a:rPr>
              <a:t>状態</a:t>
            </a:r>
            <a:r>
              <a:rPr lang="ja-JP" altLang="en-US" sz="3400" dirty="0" smtClean="0"/>
              <a:t>」</a:t>
            </a:r>
            <a:r>
              <a:rPr lang="ja-JP" altLang="en-US" dirty="0" smtClean="0"/>
              <a:t>をクラスで表現する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7584" y="2258869"/>
            <a:ext cx="2460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+mn-ea"/>
              </a:rPr>
              <a:t>例</a:t>
            </a:r>
            <a:r>
              <a:rPr kumimoji="1" lang="en-US" altLang="ja-JP" sz="2800" dirty="0" smtClean="0">
                <a:latin typeface="+mn-ea"/>
              </a:rPr>
              <a:t>) High </a:t>
            </a:r>
            <a:r>
              <a:rPr kumimoji="1" lang="ja-JP" altLang="en-US" sz="2400" dirty="0" smtClean="0">
                <a:latin typeface="+mn-ea"/>
              </a:rPr>
              <a:t>と </a:t>
            </a:r>
            <a:r>
              <a:rPr kumimoji="1" lang="en-US" altLang="ja-JP" sz="2800" dirty="0" smtClean="0">
                <a:latin typeface="+mn-ea"/>
              </a:rPr>
              <a:t>Low</a:t>
            </a:r>
          </a:p>
          <a:p>
            <a:r>
              <a:rPr lang="ja-JP" altLang="en-US" sz="2800" dirty="0">
                <a:latin typeface="+mn-ea"/>
              </a:rPr>
              <a:t>　</a:t>
            </a:r>
            <a:r>
              <a:rPr lang="ja-JP" altLang="en-US" sz="2800" dirty="0" smtClean="0">
                <a:latin typeface="+mn-ea"/>
              </a:rPr>
              <a:t>　 朝</a:t>
            </a:r>
            <a:r>
              <a:rPr lang="en-US" altLang="ja-JP" sz="2800" dirty="0" smtClean="0">
                <a:latin typeface="+mn-ea"/>
              </a:rPr>
              <a:t>,</a:t>
            </a:r>
            <a:r>
              <a:rPr lang="ja-JP" altLang="en-US" sz="2800" dirty="0" smtClean="0">
                <a:latin typeface="+mn-ea"/>
              </a:rPr>
              <a:t>昼</a:t>
            </a:r>
            <a:r>
              <a:rPr lang="en-US" altLang="ja-JP" sz="2800" dirty="0" smtClean="0">
                <a:latin typeface="+mn-ea"/>
              </a:rPr>
              <a:t>,</a:t>
            </a:r>
            <a:r>
              <a:rPr lang="ja-JP" altLang="en-US" sz="2800" dirty="0" smtClean="0">
                <a:latin typeface="+mn-ea"/>
              </a:rPr>
              <a:t>夜</a:t>
            </a:r>
            <a:endParaRPr kumimoji="1" lang="en-US" altLang="ja-JP" sz="2800" dirty="0" smtClean="0">
              <a:latin typeface="+mn-ea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3987061"/>
            <a:ext cx="4076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+mn-ea"/>
              </a:rPr>
              <a:t>例</a:t>
            </a:r>
            <a:r>
              <a:rPr kumimoji="1" lang="en-US" altLang="ja-JP" sz="2800" dirty="0" smtClean="0">
                <a:latin typeface="+mn-ea"/>
              </a:rPr>
              <a:t>) </a:t>
            </a:r>
            <a:r>
              <a:rPr lang="ja-JP" altLang="en-US" sz="2800" dirty="0">
                <a:latin typeface="+mn-ea"/>
              </a:rPr>
              <a:t>人間</a:t>
            </a:r>
            <a:r>
              <a:rPr kumimoji="1" lang="ja-JP" altLang="en-US" sz="2600" dirty="0" smtClean="0">
                <a:latin typeface="+mn-ea"/>
              </a:rPr>
              <a:t>クラス</a:t>
            </a:r>
            <a:r>
              <a:rPr kumimoji="1" lang="en-US" altLang="ja-JP" sz="2800" dirty="0" smtClean="0">
                <a:latin typeface="+mn-ea"/>
              </a:rPr>
              <a:t>,</a:t>
            </a:r>
            <a:r>
              <a:rPr kumimoji="1" lang="ja-JP" altLang="en-US" sz="2800" dirty="0" smtClean="0">
                <a:latin typeface="+mn-ea"/>
              </a:rPr>
              <a:t>動物</a:t>
            </a:r>
            <a:r>
              <a:rPr kumimoji="1" lang="ja-JP" altLang="en-US" sz="2600" dirty="0" smtClean="0">
                <a:latin typeface="+mn-ea"/>
              </a:rPr>
              <a:t>クラス</a:t>
            </a:r>
            <a:endParaRPr lang="en-US" altLang="ja-JP" sz="2600" dirty="0"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27584" y="5138028"/>
            <a:ext cx="423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+mn-ea"/>
              </a:rPr>
              <a:t>例</a:t>
            </a:r>
            <a:r>
              <a:rPr kumimoji="1" lang="en-US" altLang="ja-JP" sz="2800" dirty="0" smtClean="0">
                <a:latin typeface="+mn-ea"/>
              </a:rPr>
              <a:t>) </a:t>
            </a:r>
            <a:r>
              <a:rPr lang="en-US" altLang="ja-JP" sz="2800" dirty="0" smtClean="0">
                <a:latin typeface="+mn-ea"/>
              </a:rPr>
              <a:t>H</a:t>
            </a:r>
            <a:r>
              <a:rPr lang="ja-JP" altLang="en-US" sz="2800" dirty="0" smtClean="0">
                <a:latin typeface="+mn-ea"/>
              </a:rPr>
              <a:t>レベル</a:t>
            </a:r>
            <a:r>
              <a:rPr lang="ja-JP" altLang="en-US" sz="2600" dirty="0" smtClean="0">
                <a:latin typeface="+mn-ea"/>
              </a:rPr>
              <a:t>クラス</a:t>
            </a:r>
            <a:r>
              <a:rPr lang="en-US" altLang="ja-JP" sz="2800" dirty="0" smtClean="0">
                <a:latin typeface="+mn-ea"/>
              </a:rPr>
              <a:t>,</a:t>
            </a:r>
            <a:r>
              <a:rPr lang="ja-JP" altLang="en-US" sz="2800" dirty="0" smtClean="0">
                <a:latin typeface="+mn-ea"/>
              </a:rPr>
              <a:t>朝</a:t>
            </a:r>
            <a:r>
              <a:rPr lang="ja-JP" altLang="en-US" sz="2600" dirty="0" smtClean="0">
                <a:latin typeface="+mn-ea"/>
              </a:rPr>
              <a:t>クラス</a:t>
            </a:r>
            <a:endParaRPr lang="en-US" altLang="ja-JP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79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パターンのメリット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「状態」のクラス化により作業を小分け可能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複雑なプログラム</a:t>
            </a:r>
            <a:r>
              <a:rPr lang="ja-JP" altLang="en-US" sz="2600" dirty="0" smtClean="0"/>
              <a:t>を</a:t>
            </a:r>
            <a:r>
              <a:rPr lang="ja-JP" altLang="en-US" dirty="0" smtClean="0"/>
              <a:t>小さく分割</a:t>
            </a:r>
            <a:r>
              <a:rPr lang="ja-JP" altLang="en-US" sz="2600" dirty="0" smtClean="0"/>
              <a:t>出来る</a:t>
            </a:r>
            <a:endParaRPr lang="en-US" altLang="ja-JP" sz="2600" dirty="0" smtClean="0"/>
          </a:p>
          <a:p>
            <a:r>
              <a:rPr kumimoji="1" lang="ja-JP" altLang="en-US" dirty="0" smtClean="0"/>
              <a:t>新しい「状態」を簡単に追加出来る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拡張性のあるプログラミング</a:t>
            </a:r>
            <a:r>
              <a:rPr lang="ja-JP" altLang="en-US" sz="2600" dirty="0" smtClean="0"/>
              <a:t>が可能</a:t>
            </a:r>
            <a:endParaRPr lang="en-US" altLang="ja-JP" sz="2600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597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パターンの弱点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新たな</a:t>
            </a:r>
            <a:r>
              <a:rPr kumimoji="1" lang="ja-JP" altLang="en-US" sz="3600" dirty="0" smtClean="0"/>
              <a:t>「状態依存の処理」</a:t>
            </a:r>
            <a:r>
              <a:rPr kumimoji="1" lang="ja-JP" altLang="en-US" dirty="0" smtClean="0"/>
              <a:t>の追加は困難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99592" y="2852936"/>
            <a:ext cx="7056784" cy="1944216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2348880"/>
            <a:ext cx="101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tx2"/>
                </a:solidFill>
              </a:rPr>
              <a:t>Why?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5616" y="3102059"/>
            <a:ext cx="6160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kumimoji="1" lang="en-US" altLang="ja-JP" sz="2400" dirty="0" smtClean="0"/>
              <a:t>State</a:t>
            </a:r>
            <a:r>
              <a:rPr kumimoji="1" lang="ja-JP" altLang="en-US" sz="2400" dirty="0" smtClean="0"/>
              <a:t>役に新たなメソッドを定義する</a:t>
            </a:r>
            <a:endParaRPr kumimoji="1" lang="en-US" altLang="ja-JP" sz="2400" dirty="0" smtClean="0"/>
          </a:p>
          <a:p>
            <a:pPr marL="400050" indent="-400050">
              <a:buFont typeface="+mj-lt"/>
              <a:buAutoNum type="romanLcPeriod"/>
            </a:pPr>
            <a:r>
              <a:rPr lang="en-US" altLang="ja-JP" sz="2400" dirty="0" err="1" smtClean="0"/>
              <a:t>ConcreteState</a:t>
            </a:r>
            <a:r>
              <a:rPr lang="ja-JP" altLang="en-US" sz="2400" dirty="0" smtClean="0"/>
              <a:t>役で新たなメソッドを実装する</a:t>
            </a:r>
            <a:endParaRPr kumimoji="1" lang="ja-JP" altLang="en-US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1115616" y="3985900"/>
            <a:ext cx="6719477" cy="523220"/>
            <a:chOff x="1115616" y="4057908"/>
            <a:chExt cx="6719477" cy="523220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1691680" y="4057908"/>
              <a:ext cx="61434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b="1" dirty="0" err="1" smtClean="0">
                  <a:solidFill>
                    <a:srgbClr val="FF0066"/>
                  </a:solidFill>
                </a:rPr>
                <a:t>ConcreteState</a:t>
              </a:r>
              <a:r>
                <a:rPr kumimoji="1" lang="ja-JP" altLang="en-US" sz="2800" b="1" dirty="0" smtClean="0">
                  <a:solidFill>
                    <a:srgbClr val="FF0066"/>
                  </a:solidFill>
                </a:rPr>
                <a:t>役の数だけ修正が必要！</a:t>
              </a:r>
              <a:endParaRPr kumimoji="1" lang="ja-JP" altLang="en-US" sz="2800" b="1" dirty="0">
                <a:solidFill>
                  <a:srgbClr val="FF0066"/>
                </a:solidFill>
              </a:endParaRPr>
            </a:p>
          </p:txBody>
        </p:sp>
        <p:sp>
          <p:nvSpPr>
            <p:cNvPr id="12" name="右矢印 11"/>
            <p:cNvSpPr/>
            <p:nvPr/>
          </p:nvSpPr>
          <p:spPr>
            <a:xfrm>
              <a:off x="1115616" y="4077072"/>
              <a:ext cx="576064" cy="504056"/>
            </a:xfrm>
            <a:prstGeom prst="rightArrow">
              <a:avLst/>
            </a:prstGeom>
            <a:solidFill>
              <a:srgbClr val="FF0066"/>
            </a:solidFill>
            <a:ln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>
            <a:off x="5436096" y="4509120"/>
            <a:ext cx="3240360" cy="1224136"/>
            <a:chOff x="5436096" y="4509120"/>
            <a:chExt cx="3240360" cy="1224136"/>
          </a:xfrm>
        </p:grpSpPr>
        <p:sp>
          <p:nvSpPr>
            <p:cNvPr id="14" name="雲形吹き出し 13"/>
            <p:cNvSpPr/>
            <p:nvPr/>
          </p:nvSpPr>
          <p:spPr>
            <a:xfrm>
              <a:off x="5436096" y="4509120"/>
              <a:ext cx="3240360" cy="1224136"/>
            </a:xfrm>
            <a:prstGeom prst="cloudCallout">
              <a:avLst>
                <a:gd name="adj1" fmla="val -37393"/>
                <a:gd name="adj2" fmla="val 79574"/>
              </a:avLst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5940152" y="4737338"/>
              <a:ext cx="2230098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 smtClean="0"/>
                <a:t>もしも状態の数が</a:t>
              </a:r>
              <a:endParaRPr kumimoji="1" lang="en-US" altLang="ja-JP" sz="2000" dirty="0" smtClean="0"/>
            </a:p>
            <a:p>
              <a:r>
                <a:rPr kumimoji="1" lang="ja-JP" altLang="en-US" sz="2000" dirty="0" smtClean="0"/>
                <a:t>何十個もあったら</a:t>
              </a:r>
              <a:r>
                <a:rPr kumimoji="1" lang="en-US" altLang="ja-JP" sz="2000" dirty="0" smtClean="0"/>
                <a:t>…</a:t>
              </a:r>
              <a:endParaRPr kumimoji="1" lang="ja-JP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パターンのまとめ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15000"/>
            </a:pPr>
            <a:r>
              <a:rPr kumimoji="1" lang="ja-JP" altLang="en-US" sz="2800" dirty="0" smtClean="0"/>
              <a:t>システムの</a:t>
            </a:r>
            <a:r>
              <a:rPr kumimoji="1" lang="ja-JP" altLang="en-US" b="1" dirty="0" smtClean="0">
                <a:solidFill>
                  <a:srgbClr val="FF0066"/>
                </a:solidFill>
              </a:rPr>
              <a:t>各状態</a:t>
            </a:r>
            <a:r>
              <a:rPr kumimoji="1" lang="ja-JP" altLang="en-US" sz="2800" dirty="0" smtClean="0"/>
              <a:t>を個別の</a:t>
            </a:r>
            <a:r>
              <a:rPr kumimoji="1" lang="ja-JP" altLang="en-US" b="1" dirty="0" smtClean="0">
                <a:solidFill>
                  <a:srgbClr val="FF0066"/>
                </a:solidFill>
              </a:rPr>
              <a:t>クラスで表現</a:t>
            </a:r>
            <a:r>
              <a:rPr kumimoji="1" lang="ja-JP" altLang="en-US" sz="2800" dirty="0" smtClean="0"/>
              <a:t>する</a:t>
            </a:r>
            <a:endParaRPr kumimoji="1" lang="en-US" altLang="ja-JP" sz="2800" dirty="0" smtClean="0"/>
          </a:p>
          <a:p>
            <a:pPr>
              <a:buClr>
                <a:schemeClr val="tx1"/>
              </a:buClr>
            </a:pPr>
            <a:r>
              <a:rPr lang="ja-JP" altLang="en-US" b="1" dirty="0" smtClean="0">
                <a:solidFill>
                  <a:srgbClr val="FF0066"/>
                </a:solidFill>
              </a:rPr>
              <a:t>状態遷移</a:t>
            </a:r>
            <a:r>
              <a:rPr lang="ja-JP" altLang="en-US" sz="2800" dirty="0" smtClean="0"/>
              <a:t>は</a:t>
            </a:r>
            <a:r>
              <a:rPr lang="ja-JP" altLang="en-US" b="1" dirty="0" smtClean="0">
                <a:solidFill>
                  <a:srgbClr val="FF0066"/>
                </a:solidFill>
              </a:rPr>
              <a:t>インスタンスの切り替え</a:t>
            </a:r>
            <a:r>
              <a:rPr lang="ja-JP" altLang="en-US" sz="2800" dirty="0" smtClean="0"/>
              <a:t>で行う</a:t>
            </a:r>
            <a:endParaRPr kumimoji="1" lang="ja-JP" altLang="en-US" sz="2800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70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パターンの使用例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7070"/>
            <a:ext cx="4040188" cy="639762"/>
          </a:xfrm>
        </p:spPr>
        <p:txBody>
          <a:bodyPr/>
          <a:lstStyle/>
          <a:p>
            <a:r>
              <a:rPr kumimoji="1" lang="en-US" altLang="ja-JP" dirty="0" smtClean="0"/>
              <a:t>State</a:t>
            </a:r>
            <a:r>
              <a:rPr kumimoji="1" lang="ja-JP" altLang="en-US" dirty="0" smtClean="0"/>
              <a:t>パターン未使用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916832"/>
            <a:ext cx="4040188" cy="4464496"/>
          </a:xfrm>
          <a:ln>
            <a:solidFill>
              <a:srgbClr val="00206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800" dirty="0">
                <a:solidFill>
                  <a:srgbClr val="00B0F0"/>
                </a:solidFill>
              </a:rPr>
              <a:t>高専生</a:t>
            </a:r>
            <a:r>
              <a:rPr lang="ja-JP" altLang="en-US" sz="1800" dirty="0" smtClean="0">
                <a:solidFill>
                  <a:srgbClr val="00B0F0"/>
                </a:solidFill>
              </a:rPr>
              <a:t>クラス </a:t>
            </a:r>
            <a:r>
              <a:rPr lang="en-US" altLang="ja-JP" sz="1800" dirty="0" smtClean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 smtClean="0">
                <a:solidFill>
                  <a:srgbClr val="0070C0"/>
                </a:solidFill>
              </a:rPr>
              <a:t>高専生メソッド</a:t>
            </a:r>
            <a:r>
              <a:rPr kumimoji="1" lang="en-US" altLang="ja-JP" sz="1800" dirty="0" smtClean="0">
                <a:solidFill>
                  <a:srgbClr val="0070C0"/>
                </a:solidFill>
              </a:rPr>
              <a:t> {</a:t>
            </a:r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b="1" dirty="0" smtClean="0"/>
              <a:t>if</a:t>
            </a:r>
            <a:r>
              <a:rPr lang="en-US" altLang="ja-JP" sz="1800" dirty="0" smtClean="0"/>
              <a:t>(</a:t>
            </a:r>
            <a:r>
              <a:rPr lang="ja-JP" altLang="en-US" sz="2000" b="1" dirty="0">
                <a:solidFill>
                  <a:srgbClr val="FF0066"/>
                </a:solidFill>
              </a:rPr>
              <a:t>授業中</a:t>
            </a:r>
            <a:r>
              <a:rPr lang="en-US" altLang="ja-JP" sz="1800" dirty="0" smtClean="0"/>
              <a:t>) {</a:t>
            </a:r>
          </a:p>
          <a:p>
            <a:pPr marL="0" indent="0">
              <a:buNone/>
            </a:pPr>
            <a:r>
              <a:rPr kumimoji="1" lang="ja-JP" altLang="en-US" sz="1800" dirty="0" smtClean="0"/>
              <a:t>　　　</a:t>
            </a:r>
            <a:r>
              <a:rPr kumimoji="1" lang="ja-JP" altLang="en-US" sz="1800" i="1" dirty="0" smtClean="0"/>
              <a:t>先生の話を聞く</a:t>
            </a:r>
            <a:endParaRPr kumimoji="1" lang="en-US" altLang="ja-JP" sz="1800" i="1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}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b="1" dirty="0" smtClean="0"/>
              <a:t>　　</a:t>
            </a:r>
            <a:r>
              <a:rPr lang="en-US" altLang="ja-JP" sz="1800" b="1" dirty="0" smtClean="0"/>
              <a:t>else </a:t>
            </a:r>
            <a:r>
              <a:rPr lang="en-US" altLang="ja-JP" sz="1800" b="1" dirty="0" smtClean="0"/>
              <a:t>if</a:t>
            </a:r>
            <a:r>
              <a:rPr lang="en-US" altLang="ja-JP" sz="1800" dirty="0" smtClean="0"/>
              <a:t>(</a:t>
            </a:r>
            <a:r>
              <a:rPr lang="ja-JP" altLang="en-US" sz="2000" b="1" dirty="0" smtClean="0">
                <a:solidFill>
                  <a:srgbClr val="FF0066"/>
                </a:solidFill>
              </a:rPr>
              <a:t>実習中</a:t>
            </a:r>
            <a:r>
              <a:rPr lang="en-US" altLang="ja-JP" sz="1800" dirty="0" smtClean="0"/>
              <a:t>) {</a:t>
            </a:r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r>
              <a:rPr kumimoji="1" lang="ja-JP" altLang="en-US" sz="1800" i="1" dirty="0" smtClean="0"/>
              <a:t>実験結果をメモする</a:t>
            </a:r>
            <a:endParaRPr kumimoji="1" lang="en-US" altLang="ja-JP" sz="1800" i="1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}</a:t>
            </a:r>
          </a:p>
          <a:p>
            <a:pPr marL="0" indent="0">
              <a:buNone/>
            </a:pPr>
            <a:r>
              <a:rPr lang="ja-JP" altLang="en-US" sz="1800" b="1" dirty="0"/>
              <a:t>　</a:t>
            </a:r>
            <a:r>
              <a:rPr lang="ja-JP" altLang="en-US" sz="1800" b="1" dirty="0" smtClean="0"/>
              <a:t>　</a:t>
            </a:r>
            <a:r>
              <a:rPr lang="en-US" altLang="ja-JP" sz="1800" b="1" dirty="0" smtClean="0"/>
              <a:t>else </a:t>
            </a:r>
            <a:r>
              <a:rPr lang="en-US" altLang="ja-JP" sz="1800" b="1" dirty="0" smtClean="0"/>
              <a:t>if</a:t>
            </a:r>
            <a:r>
              <a:rPr lang="en-US" altLang="ja-JP" sz="1800" dirty="0" smtClean="0"/>
              <a:t>(</a:t>
            </a:r>
            <a:r>
              <a:rPr lang="ja-JP" altLang="en-US" sz="2000" b="1" dirty="0">
                <a:solidFill>
                  <a:srgbClr val="FF0066"/>
                </a:solidFill>
              </a:rPr>
              <a:t>深夜</a:t>
            </a:r>
            <a:r>
              <a:rPr lang="en-US" altLang="ja-JP" sz="1800" dirty="0" smtClean="0"/>
              <a:t>) {</a:t>
            </a:r>
          </a:p>
          <a:p>
            <a:pPr marL="0" indent="0">
              <a:buNone/>
            </a:pPr>
            <a:r>
              <a:rPr kumimoji="1" lang="ja-JP" altLang="en-US" sz="1800" dirty="0"/>
              <a:t>　</a:t>
            </a:r>
            <a:r>
              <a:rPr kumimoji="1" lang="ja-JP" altLang="en-US" sz="1800" dirty="0" smtClean="0"/>
              <a:t>　　</a:t>
            </a:r>
            <a:r>
              <a:rPr lang="ja-JP" altLang="en-US" sz="1800" i="1" dirty="0" smtClean="0"/>
              <a:t>レポートを書く</a:t>
            </a:r>
            <a:endParaRPr kumimoji="1" lang="en-US" altLang="ja-JP" sz="1800" i="1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　</a:t>
            </a:r>
            <a:r>
              <a:rPr lang="en-US" altLang="ja-JP" sz="1800" dirty="0" smtClean="0"/>
              <a:t>}</a:t>
            </a:r>
          </a:p>
          <a:p>
            <a:pPr marL="0" indent="0">
              <a:buNone/>
            </a:pPr>
            <a:r>
              <a:rPr kumimoji="1" lang="ja-JP" altLang="en-US" sz="1800" dirty="0" smtClean="0"/>
              <a:t>　</a:t>
            </a:r>
            <a:r>
              <a:rPr kumimoji="1" lang="en-US" altLang="ja-JP" sz="1800" dirty="0" smtClean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00B0F0"/>
                </a:solidFill>
              </a:rPr>
              <a:t>}</a:t>
            </a:r>
            <a:endParaRPr kumimoji="1" lang="ja-JP" altLang="en-US" sz="1800" dirty="0">
              <a:solidFill>
                <a:srgbClr val="00B0F0"/>
              </a:solidFill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277070"/>
            <a:ext cx="4041775" cy="639762"/>
          </a:xfrm>
        </p:spPr>
        <p:txBody>
          <a:bodyPr/>
          <a:lstStyle/>
          <a:p>
            <a:r>
              <a:rPr lang="en-US" altLang="ja-JP" dirty="0" smtClean="0"/>
              <a:t>State</a:t>
            </a:r>
            <a:r>
              <a:rPr lang="ja-JP" altLang="en-US" dirty="0" smtClean="0"/>
              <a:t>パターン使用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041775" cy="4464496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66"/>
                </a:solidFill>
              </a:rPr>
              <a:t>授業中</a:t>
            </a:r>
            <a:r>
              <a:rPr lang="ja-JP" altLang="en-US" sz="1600" dirty="0" smtClean="0">
                <a:solidFill>
                  <a:srgbClr val="00B0F0"/>
                </a:solidFill>
              </a:rPr>
              <a:t>クラス </a:t>
            </a:r>
            <a:r>
              <a:rPr lang="en-US" altLang="ja-JP" sz="1600" dirty="0" smtClean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ja-JP" altLang="en-US" sz="1600" dirty="0"/>
              <a:t>　</a:t>
            </a:r>
            <a:r>
              <a:rPr lang="ja-JP" altLang="en-US" sz="1600" dirty="0" smtClean="0">
                <a:solidFill>
                  <a:srgbClr val="0070C0"/>
                </a:solidFill>
              </a:rPr>
              <a:t>高専生</a:t>
            </a:r>
            <a:r>
              <a:rPr kumimoji="1" lang="ja-JP" altLang="en-US" sz="1600" dirty="0" smtClean="0">
                <a:solidFill>
                  <a:srgbClr val="0070C0"/>
                </a:solidFill>
              </a:rPr>
              <a:t>メソッド 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ja-JP" altLang="en-US" sz="1600" i="1" dirty="0" smtClean="0"/>
              <a:t>先生</a:t>
            </a:r>
            <a:r>
              <a:rPr lang="ja-JP" altLang="en-US" sz="1600" i="1" dirty="0" smtClean="0"/>
              <a:t>の話を聞く</a:t>
            </a:r>
            <a:endParaRPr lang="en-US" altLang="ja-JP" sz="1600" i="1" dirty="0" smtClean="0"/>
          </a:p>
          <a:p>
            <a:pPr marL="0" indent="0">
              <a:buNone/>
            </a:pPr>
            <a:r>
              <a:rPr kumimoji="1" lang="ja-JP" altLang="en-US" sz="1600" dirty="0"/>
              <a:t>　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}</a:t>
            </a:r>
            <a:endParaRPr kumimoji="1"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F0"/>
                </a:solidFill>
              </a:rPr>
              <a:t>}</a:t>
            </a:r>
            <a:endParaRPr lang="en-US" altLang="ja-JP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66"/>
                </a:solidFill>
              </a:rPr>
              <a:t>実習中</a:t>
            </a:r>
            <a:r>
              <a:rPr kumimoji="1" lang="ja-JP" altLang="en-US" sz="1600" dirty="0" smtClean="0">
                <a:solidFill>
                  <a:srgbClr val="00B0F0"/>
                </a:solidFill>
              </a:rPr>
              <a:t>クラス </a:t>
            </a:r>
            <a:r>
              <a:rPr kumimoji="1" lang="en-US" altLang="ja-JP" sz="1600" dirty="0" smtClean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>
                <a:solidFill>
                  <a:srgbClr val="0070C0"/>
                </a:solidFill>
              </a:rPr>
              <a:t>高専生</a:t>
            </a:r>
            <a:r>
              <a:rPr lang="ja-JP" altLang="en-US" sz="1600" dirty="0" smtClean="0">
                <a:solidFill>
                  <a:srgbClr val="0070C0"/>
                </a:solidFill>
              </a:rPr>
              <a:t>メソッド </a:t>
            </a:r>
            <a:r>
              <a:rPr lang="en-US" altLang="ja-JP" sz="1600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ja-JP" altLang="en-US" sz="1600" dirty="0" smtClean="0"/>
              <a:t>　　</a:t>
            </a:r>
            <a:r>
              <a:rPr lang="ja-JP" altLang="en-US" sz="1600" i="1" dirty="0" smtClean="0"/>
              <a:t>実験</a:t>
            </a:r>
            <a:r>
              <a:rPr lang="ja-JP" altLang="en-US" sz="1600" i="1" dirty="0" smtClean="0"/>
              <a:t>結果をメモする</a:t>
            </a:r>
            <a:endParaRPr lang="en-US" altLang="ja-JP" sz="1600" i="1" dirty="0" smtClean="0"/>
          </a:p>
          <a:p>
            <a:pPr marL="0" indent="0">
              <a:buNone/>
            </a:pPr>
            <a:r>
              <a:rPr kumimoji="1" lang="ja-JP" altLang="en-US" sz="1600" dirty="0"/>
              <a:t>　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}</a:t>
            </a:r>
            <a:endParaRPr kumimoji="1"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ja-JP" sz="1600" dirty="0" smtClean="0">
                <a:solidFill>
                  <a:srgbClr val="00B0F0"/>
                </a:solidFill>
              </a:rPr>
              <a:t>}</a:t>
            </a:r>
            <a:endParaRPr lang="en-US" altLang="ja-JP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kumimoji="1" lang="ja-JP" altLang="en-US" sz="1600" b="1" dirty="0" smtClean="0">
                <a:solidFill>
                  <a:srgbClr val="FF0066"/>
                </a:solidFill>
              </a:rPr>
              <a:t>深夜</a:t>
            </a:r>
            <a:r>
              <a:rPr kumimoji="1" lang="ja-JP" altLang="en-US" sz="1600" dirty="0" smtClean="0">
                <a:solidFill>
                  <a:srgbClr val="00B0F0"/>
                </a:solidFill>
              </a:rPr>
              <a:t>クラス </a:t>
            </a:r>
            <a:r>
              <a:rPr kumimoji="1" lang="en-US" altLang="ja-JP" sz="1600" dirty="0" smtClean="0">
                <a:solidFill>
                  <a:srgbClr val="00B0F0"/>
                </a:solidFill>
              </a:rPr>
              <a:t>{</a:t>
            </a:r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>
                <a:solidFill>
                  <a:srgbClr val="0070C0"/>
                </a:solidFill>
              </a:rPr>
              <a:t>高専生</a:t>
            </a:r>
            <a:r>
              <a:rPr lang="ja-JP" altLang="en-US" sz="1600" dirty="0" smtClean="0">
                <a:solidFill>
                  <a:srgbClr val="0070C0"/>
                </a:solidFill>
              </a:rPr>
              <a:t>メソッド </a:t>
            </a:r>
            <a:r>
              <a:rPr lang="en-US" altLang="ja-JP" sz="1600" dirty="0" smtClean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kumimoji="1" lang="ja-JP" altLang="en-US" sz="1600" dirty="0"/>
              <a:t>　</a:t>
            </a:r>
            <a:r>
              <a:rPr kumimoji="1" lang="ja-JP" altLang="en-US" sz="1600" dirty="0" smtClean="0"/>
              <a:t>　</a:t>
            </a:r>
            <a:r>
              <a:rPr lang="ja-JP" altLang="en-US" sz="1600" i="1" dirty="0" smtClean="0"/>
              <a:t>レポート</a:t>
            </a:r>
            <a:r>
              <a:rPr lang="ja-JP" altLang="en-US" sz="1600" i="1" dirty="0" smtClean="0"/>
              <a:t>を書く</a:t>
            </a:r>
            <a:endParaRPr kumimoji="1" lang="en-US" altLang="ja-JP" sz="1600" i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>
                <a:solidFill>
                  <a:srgbClr val="0070C0"/>
                </a:solidFill>
              </a:rPr>
              <a:t>}</a:t>
            </a:r>
            <a:endParaRPr lang="en-US" altLang="ja-JP" sz="1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-US" altLang="ja-JP" sz="1600" dirty="0" smtClean="0">
                <a:solidFill>
                  <a:srgbClr val="00B0F0"/>
                </a:solidFill>
              </a:rPr>
              <a:t>}</a:t>
            </a:r>
            <a:endParaRPr kumimoji="1" lang="ja-JP" altLang="en-US" sz="1600" dirty="0">
              <a:solidFill>
                <a:srgbClr val="00B0F0"/>
              </a:solidFill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 smtClean="0"/>
              <a:t>力武研究室 第</a:t>
            </a:r>
            <a:r>
              <a:rPr kumimoji="1" lang="en-US" altLang="ja-JP" dirty="0" smtClean="0"/>
              <a:t>5</a:t>
            </a:r>
            <a:r>
              <a:rPr kumimoji="1" lang="ja-JP" altLang="en-US" dirty="0" smtClean="0"/>
              <a:t>回ゼミ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827584" y="2637024"/>
            <a:ext cx="2160240" cy="972000"/>
          </a:xfrm>
          <a:prstGeom prst="rect">
            <a:avLst/>
          </a:prstGeom>
          <a:solidFill>
            <a:srgbClr val="FF006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827584" y="3663067"/>
            <a:ext cx="2160240" cy="972000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827584" y="4689248"/>
            <a:ext cx="2160240" cy="972000"/>
          </a:xfrm>
          <a:prstGeom prst="rect">
            <a:avLst/>
          </a:prstGeom>
          <a:solidFill>
            <a:srgbClr val="66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716016" y="1971527"/>
            <a:ext cx="2160240" cy="1385465"/>
          </a:xfrm>
          <a:prstGeom prst="rect">
            <a:avLst/>
          </a:prstGeom>
          <a:solidFill>
            <a:srgbClr val="FF006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716016" y="3429000"/>
            <a:ext cx="2160240" cy="1399745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4716016" y="4888438"/>
            <a:ext cx="2160240" cy="1404000"/>
          </a:xfrm>
          <a:prstGeom prst="rect">
            <a:avLst/>
          </a:prstGeom>
          <a:solidFill>
            <a:srgbClr val="66006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2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パターンの登場人物</a:t>
            </a:r>
            <a:r>
              <a:rPr kumimoji="1" lang="en-US" altLang="ja-JP" dirty="0" smtClean="0">
                <a:solidFill>
                  <a:srgbClr val="002060"/>
                </a:solidFill>
              </a:rPr>
              <a:t>(1/2)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kumimoji="1" lang="en-US" altLang="ja-JP" b="1" dirty="0" smtClean="0">
                <a:solidFill>
                  <a:srgbClr val="FF0066"/>
                </a:solidFill>
              </a:rPr>
              <a:t>State</a:t>
            </a:r>
            <a:r>
              <a:rPr kumimoji="1" lang="en-US" altLang="ja-JP" sz="2800" dirty="0" smtClean="0"/>
              <a:t>(</a:t>
            </a:r>
            <a:r>
              <a:rPr lang="ja-JP" altLang="en-US" sz="2800" dirty="0" smtClean="0"/>
              <a:t>状態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の役</a:t>
            </a:r>
            <a:endParaRPr lang="en-US" altLang="ja-JP" sz="2800" dirty="0" smtClean="0"/>
          </a:p>
          <a:p>
            <a:pPr lvl="1"/>
            <a:r>
              <a:rPr kumimoji="1" lang="ja-JP" altLang="en-US" dirty="0" smtClean="0"/>
              <a:t>状態に依存した振る舞いをするメソッドの集まり</a:t>
            </a:r>
            <a:endParaRPr kumimoji="1" lang="en-US" altLang="ja-JP" dirty="0" smtClean="0"/>
          </a:p>
          <a:p>
            <a:pPr>
              <a:buClr>
                <a:schemeClr val="tx1"/>
              </a:buClr>
            </a:pPr>
            <a:r>
              <a:rPr lang="en-US" altLang="ja-JP" b="1" dirty="0" err="1" smtClean="0">
                <a:solidFill>
                  <a:srgbClr val="FF0066"/>
                </a:solidFill>
              </a:rPr>
              <a:t>ConcreteState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具体的な状態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の役</a:t>
            </a:r>
            <a:endParaRPr kumimoji="1" lang="en-US" altLang="ja-JP" sz="2800" dirty="0" smtClean="0"/>
          </a:p>
          <a:p>
            <a:pPr lvl="1"/>
            <a:r>
              <a:rPr lang="ja-JP" altLang="en-US" dirty="0" smtClean="0"/>
              <a:t>具体的な個々の状態を表現</a:t>
            </a:r>
            <a:endParaRPr lang="en-US" altLang="ja-JP" dirty="0" smtClean="0"/>
          </a:p>
          <a:p>
            <a:pPr>
              <a:buClr>
                <a:schemeClr val="tx1"/>
              </a:buClr>
            </a:pPr>
            <a:r>
              <a:rPr kumimoji="1" lang="en-US" altLang="ja-JP" b="1" dirty="0" smtClean="0">
                <a:solidFill>
                  <a:srgbClr val="FF0066"/>
                </a:solidFill>
              </a:rPr>
              <a:t>Context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状況</a:t>
            </a:r>
            <a:r>
              <a:rPr kumimoji="1" lang="en-US" altLang="ja-JP" sz="2800" dirty="0" smtClean="0"/>
              <a:t>,</a:t>
            </a:r>
            <a:r>
              <a:rPr kumimoji="1" lang="ja-JP" altLang="en-US" sz="2800" dirty="0" smtClean="0"/>
              <a:t>前後関係</a:t>
            </a:r>
            <a:r>
              <a:rPr kumimoji="1" lang="en-US" altLang="ja-JP" sz="2800" dirty="0" smtClean="0"/>
              <a:t>,</a:t>
            </a:r>
            <a:r>
              <a:rPr kumimoji="1" lang="ja-JP" altLang="en-US" sz="2800" dirty="0" smtClean="0"/>
              <a:t>文脈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の役</a:t>
            </a:r>
            <a:endParaRPr kumimoji="1" lang="en-US" altLang="ja-JP" sz="2800" dirty="0" smtClean="0"/>
          </a:p>
          <a:p>
            <a:pPr lvl="1"/>
            <a:r>
              <a:rPr lang="ja-JP" altLang="en-US" dirty="0" smtClean="0"/>
              <a:t>現在の状態を表す</a:t>
            </a:r>
            <a:r>
              <a:rPr lang="en-US" altLang="ja-JP" dirty="0" err="1" smtClean="0"/>
              <a:t>ConcreteState</a:t>
            </a:r>
            <a:r>
              <a:rPr lang="ja-JP" altLang="en-US" dirty="0" smtClean="0"/>
              <a:t>役を持つ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72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ja-JP" dirty="0" smtClean="0">
                <a:solidFill>
                  <a:srgbClr val="002060"/>
                </a:solidFill>
              </a:rPr>
              <a:t>State</a:t>
            </a:r>
            <a:r>
              <a:rPr kumimoji="1" lang="ja-JP" altLang="en-US" dirty="0" smtClean="0">
                <a:solidFill>
                  <a:srgbClr val="002060"/>
                </a:solidFill>
              </a:rPr>
              <a:t>パターンの登場人物</a:t>
            </a:r>
            <a:r>
              <a:rPr kumimoji="1" lang="en-US" altLang="ja-JP" dirty="0" smtClean="0">
                <a:solidFill>
                  <a:srgbClr val="002060"/>
                </a:solidFill>
              </a:rPr>
              <a:t>(2/2)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6516216" y="6356350"/>
            <a:ext cx="2133600" cy="365125"/>
          </a:xfrm>
        </p:spPr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5" name="図 4" descr="Stateパターンクラス図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340768"/>
            <a:ext cx="7128792" cy="4824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(1/11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5" name="縦書きテキスト プレースホルダ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kumimoji="1" lang="ja-JP" altLang="en-US" dirty="0" smtClean="0"/>
              <a:t>実現するもの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時刻ごとに警備の状態が変化する警備システム</a:t>
            </a:r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1026" name="Picture 2" descr="K:\ゼミ\State\7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212976"/>
            <a:ext cx="4286250" cy="2486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54223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(2/11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5" name="縦書きテキスト プレースホルダ 4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781128"/>
          </a:xfrm>
        </p:spPr>
        <p:txBody>
          <a:bodyPr vert="horz">
            <a:noAutofit/>
          </a:bodyPr>
          <a:lstStyle/>
          <a:p>
            <a:r>
              <a:rPr kumimoji="1" lang="ja-JP" altLang="en-US" dirty="0" smtClean="0"/>
              <a:t>仕様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金庫は警備センターと接続されている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金庫は非常ベルと通常通話用の電話が接続されている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昼間は</a:t>
            </a:r>
            <a:r>
              <a:rPr kumimoji="1" lang="en-US" altLang="ja-JP" dirty="0" smtClean="0"/>
              <a:t>9:00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16:59</a:t>
            </a:r>
            <a:r>
              <a:rPr lang="en-US" altLang="ja-JP" dirty="0"/>
              <a:t> </a:t>
            </a:r>
            <a:r>
              <a:rPr lang="en-US" altLang="ja-JP" dirty="0" smtClean="0"/>
              <a:t>/ </a:t>
            </a:r>
            <a:r>
              <a:rPr kumimoji="1" lang="ja-JP" altLang="en-US" dirty="0" smtClean="0"/>
              <a:t>夜間は</a:t>
            </a:r>
            <a:r>
              <a:rPr kumimoji="1" lang="en-US" altLang="ja-JP" dirty="0" smtClean="0"/>
              <a:t>17:00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8:59</a:t>
            </a:r>
          </a:p>
          <a:p>
            <a:pPr lvl="1"/>
            <a:r>
              <a:rPr lang="ja-JP" altLang="en-US" dirty="0" smtClean="0"/>
              <a:t>金庫は昼間だけ使用できる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非常ベルはいつでも使用できる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通常通話用の電話はいつでも</a:t>
            </a:r>
            <a:r>
              <a:rPr lang="ja-JP" altLang="en-US" dirty="0"/>
              <a:t>使用</a:t>
            </a:r>
            <a:r>
              <a:rPr lang="ja-JP" altLang="en-US" dirty="0" smtClean="0"/>
              <a:t>できる</a:t>
            </a:r>
            <a:r>
              <a:rPr lang="en-US" altLang="ja-JP" dirty="0" smtClean="0"/>
              <a:t>	</a:t>
            </a:r>
          </a:p>
          <a:p>
            <a:pPr lvl="2"/>
            <a:r>
              <a:rPr kumimoji="1" lang="ja-JP" altLang="en-US" dirty="0" smtClean="0"/>
              <a:t>ただし夜間の通常通話は記録される</a:t>
            </a:r>
            <a:endParaRPr kumimoji="1"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2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(3/11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987824" y="1916832"/>
            <a:ext cx="1368152" cy="1152128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時計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7824" y="3573016"/>
            <a:ext cx="1368152" cy="115212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金庫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11560" y="5373216"/>
            <a:ext cx="1800200" cy="57606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金庫使用ボタン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771800" y="5373216"/>
            <a:ext cx="1800200" cy="57606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非常ベル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932040" y="5373216"/>
            <a:ext cx="1800200" cy="576064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通常通話用電話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コネクタ 12"/>
          <p:cNvCxnSpPr>
            <a:endCxn id="7" idx="0"/>
          </p:cNvCxnSpPr>
          <p:nvPr/>
        </p:nvCxnSpPr>
        <p:spPr>
          <a:xfrm flipH="1">
            <a:off x="1511660" y="4725144"/>
            <a:ext cx="1476164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2"/>
            <a:endCxn id="10" idx="0"/>
          </p:cNvCxnSpPr>
          <p:nvPr/>
        </p:nvCxnSpPr>
        <p:spPr>
          <a:xfrm>
            <a:off x="3671900" y="4725144"/>
            <a:ext cx="0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>
            <a:endCxn id="11" idx="0"/>
          </p:cNvCxnSpPr>
          <p:nvPr/>
        </p:nvCxnSpPr>
        <p:spPr>
          <a:xfrm>
            <a:off x="4355976" y="4725144"/>
            <a:ext cx="1476164" cy="6480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stCxn id="5" idx="4"/>
            <a:endCxn id="6" idx="0"/>
          </p:cNvCxnSpPr>
          <p:nvPr/>
        </p:nvCxnSpPr>
        <p:spPr>
          <a:xfrm>
            <a:off x="3671900" y="3068960"/>
            <a:ext cx="0" cy="5040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6804248" y="3212976"/>
            <a:ext cx="1872208" cy="194421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警備</a:t>
            </a:r>
            <a:endParaRPr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センター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26" name="直線矢印コネクタ 25"/>
          <p:cNvCxnSpPr>
            <a:stCxn id="24" idx="1"/>
          </p:cNvCxnSpPr>
          <p:nvPr/>
        </p:nvCxnSpPr>
        <p:spPr>
          <a:xfrm flipH="1">
            <a:off x="4355976" y="4185084"/>
            <a:ext cx="2448272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6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>
                <a:solidFill>
                  <a:srgbClr val="002060"/>
                </a:solidFill>
              </a:rPr>
              <a:t>サンプルプログラム</a:t>
            </a:r>
            <a:r>
              <a:rPr lang="en-US" altLang="ja-JP" dirty="0" smtClean="0">
                <a:solidFill>
                  <a:srgbClr val="002060"/>
                </a:solidFill>
              </a:rPr>
              <a:t>(4/11</a:t>
            </a:r>
            <a:r>
              <a:rPr lang="en-US" altLang="ja-JP" dirty="0">
                <a:solidFill>
                  <a:srgbClr val="002060"/>
                </a:solidFill>
              </a:rPr>
              <a:t>)</a:t>
            </a:r>
            <a:endParaRPr kumimoji="1" lang="ja-JP" altLang="en-US" dirty="0">
              <a:solidFill>
                <a:srgbClr val="002060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smtClean="0"/>
              <a:t>力武研究室 第</a:t>
            </a:r>
            <a:r>
              <a:rPr kumimoji="1" lang="en-US" altLang="ja-JP" smtClean="0"/>
              <a:t>5</a:t>
            </a:r>
            <a:r>
              <a:rPr kumimoji="1" lang="ja-JP" altLang="en-US" smtClean="0"/>
              <a:t>回ゼミ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9A50-91A0-4099-BE8A-324D9AFD92B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77346"/>
              </p:ext>
            </p:extLst>
          </p:nvPr>
        </p:nvGraphicFramePr>
        <p:xfrm>
          <a:off x="611560" y="1844824"/>
          <a:ext cx="783748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533"/>
                <a:gridCol w="662495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名前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解説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金庫の状態を表すインターフェイス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DayState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State</a:t>
                      </a:r>
                      <a:r>
                        <a:rPr kumimoji="1" lang="ja-JP" altLang="en-US" dirty="0" smtClean="0"/>
                        <a:t>を実装しているクラス。昼間の状態を表現する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NightState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State</a:t>
                      </a:r>
                      <a:r>
                        <a:rPr kumimoji="1" lang="ja-JP" altLang="en-US" dirty="0" smtClean="0"/>
                        <a:t>を実装しているクラス。夜間の状態を表現する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金庫の状態を管理し、警備センターとの連絡を取るインターフェイス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err="1" smtClean="0"/>
                        <a:t>SafeFrame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Context</a:t>
                      </a:r>
                      <a:r>
                        <a:rPr kumimoji="1" lang="ja-JP" altLang="en-US" dirty="0" smtClean="0"/>
                        <a:t>を実装しているクラス。ボタンや画面表示などの</a:t>
                      </a:r>
                      <a:endParaRPr kumimoji="1" lang="en-US" altLang="ja-JP" dirty="0" smtClean="0"/>
                    </a:p>
                    <a:p>
                      <a:pPr algn="l"/>
                      <a:r>
                        <a:rPr kumimoji="1" lang="ja-JP" altLang="en-US" dirty="0" smtClean="0"/>
                        <a:t>ユーザーインターフェイスをもつ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 smtClean="0"/>
                        <a:t>Main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 smtClean="0"/>
                        <a:t>動作テスト用のクラス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7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825</Words>
  <Application>Microsoft Office PowerPoint</Application>
  <PresentationFormat>画面に合わせる (4:3)</PresentationFormat>
  <Paragraphs>197</Paragraphs>
  <Slides>22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3" baseType="lpstr">
      <vt:lpstr>Office ​​テーマ</vt:lpstr>
      <vt:lpstr>Stateパターン</vt:lpstr>
      <vt:lpstr>Stateパターンとは</vt:lpstr>
      <vt:lpstr>Stateパターンの使用例</vt:lpstr>
      <vt:lpstr>Stateパターンの登場人物(1/2)</vt:lpstr>
      <vt:lpstr>Stateパターンの登場人物(2/2)</vt:lpstr>
      <vt:lpstr>サンプルプログラム(1/11)</vt:lpstr>
      <vt:lpstr>サンプルプログラム(2/11)</vt:lpstr>
      <vt:lpstr>サンプルプログラム(3/11)</vt:lpstr>
      <vt:lpstr>サンプルプログラム(4/11)</vt:lpstr>
      <vt:lpstr>サンプルプログラム(5/11)</vt:lpstr>
      <vt:lpstr>サンプルプログラム(6/11)</vt:lpstr>
      <vt:lpstr>サンプルプログラム(7/11)</vt:lpstr>
      <vt:lpstr>サンプルプログラム(8/11)</vt:lpstr>
      <vt:lpstr>サンプルプログラム(9/11)</vt:lpstr>
      <vt:lpstr>サンプルプログラム(10/11)</vt:lpstr>
      <vt:lpstr>サンプルプログラム(11/11)</vt:lpstr>
      <vt:lpstr>Stateパターンについて(1/3)</vt:lpstr>
      <vt:lpstr>Stateパターンについて(2/3)</vt:lpstr>
      <vt:lpstr>Stateパターンについて(3/3)</vt:lpstr>
      <vt:lpstr>Stateパターンのメリット</vt:lpstr>
      <vt:lpstr>Stateパターンの弱点</vt:lpstr>
      <vt:lpstr>Stateパターンのまとめ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Stateパターン</dc:title>
  <dc:creator>Shun40</dc:creator>
  <cp:lastModifiedBy>Shun40</cp:lastModifiedBy>
  <cp:revision>88</cp:revision>
  <dcterms:created xsi:type="dcterms:W3CDTF">2013-02-15T06:07:31Z</dcterms:created>
  <dcterms:modified xsi:type="dcterms:W3CDTF">2013-02-22T04:15:06Z</dcterms:modified>
</cp:coreProperties>
</file>