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90" r:id="rId4"/>
    <p:sldId id="257" r:id="rId5"/>
    <p:sldId id="324" r:id="rId6"/>
    <p:sldId id="325" r:id="rId7"/>
    <p:sldId id="326" r:id="rId8"/>
    <p:sldId id="328" r:id="rId9"/>
    <p:sldId id="329" r:id="rId10"/>
    <p:sldId id="330" r:id="rId11"/>
    <p:sldId id="331" r:id="rId12"/>
    <p:sldId id="332" r:id="rId13"/>
    <p:sldId id="333" r:id="rId14"/>
    <p:sldId id="335" r:id="rId15"/>
    <p:sldId id="334" r:id="rId16"/>
    <p:sldId id="336" r:id="rId17"/>
    <p:sldId id="338" r:id="rId18"/>
    <p:sldId id="337" r:id="rId19"/>
    <p:sldId id="339" r:id="rId20"/>
    <p:sldId id="340" r:id="rId21"/>
    <p:sldId id="341" r:id="rId22"/>
    <p:sldId id="342" r:id="rId23"/>
    <p:sldId id="343" r:id="rId24"/>
    <p:sldId id="344" r:id="rId25"/>
    <p:sldId id="345" r:id="rId26"/>
    <p:sldId id="346" r:id="rId27"/>
    <p:sldId id="347" r:id="rId28"/>
    <p:sldId id="348" r:id="rId29"/>
    <p:sldId id="349" r:id="rId30"/>
    <p:sldId id="291" r:id="rId31"/>
    <p:sldId id="294"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9" autoAdjust="0"/>
    <p:restoredTop sz="94660"/>
  </p:normalViewPr>
  <p:slideViewPr>
    <p:cSldViewPr snapToGrid="0">
      <p:cViewPr varScale="1">
        <p:scale>
          <a:sx n="54" d="100"/>
          <a:sy n="54" d="100"/>
        </p:scale>
        <p:origin x="4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47763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5310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225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70747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35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69808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30974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06942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2998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5908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BEAF5D2-F414-46A2-8C77-4FB5F67F4BB2}" type="datetimeFigureOut">
              <a:rPr kumimoji="1" lang="ja-JP" altLang="en-US" smtClean="0"/>
              <a:t>2020/4/24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42501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EAF5D2-F414-46A2-8C77-4FB5F67F4BB2}" type="datetimeFigureOut">
              <a:rPr kumimoji="1" lang="ja-JP" altLang="en-US" smtClean="0"/>
              <a:t>2020/4/24</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919C7-ACE6-4ABA-A6B8-AB4009B5B2E5}" type="slidenum">
              <a:rPr kumimoji="1" lang="ja-JP" altLang="en-US" smtClean="0"/>
              <a:t>‹#›</a:t>
            </a:fld>
            <a:endParaRPr kumimoji="1" lang="ja-JP" altLang="en-US"/>
          </a:p>
        </p:txBody>
      </p:sp>
    </p:spTree>
    <p:extLst>
      <p:ext uri="{BB962C8B-B14F-4D97-AF65-F5344CB8AC3E}">
        <p14:creationId xmlns:p14="http://schemas.microsoft.com/office/powerpoint/2010/main" val="198996144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6404" y="1934310"/>
            <a:ext cx="7063740" cy="1600200"/>
          </a:xfrm>
        </p:spPr>
        <p:txBody>
          <a:bodyPr>
            <a:normAutofit/>
          </a:bodyPr>
          <a:lstStyle/>
          <a:p>
            <a:r>
              <a:rPr lang="ja-JP" altLang="en-US" sz="8800" dirty="0" smtClean="0">
                <a:latin typeface="Meiryo UI" panose="020B0604030504040204" pitchFamily="50" charset="-128"/>
                <a:ea typeface="Meiryo UI" panose="020B0604030504040204" pitchFamily="50" charset="-128"/>
              </a:rPr>
              <a:t>カリキュラム７</a:t>
            </a:r>
            <a:r>
              <a:rPr lang="en-US" altLang="ja-JP" sz="8800" dirty="0" smtClean="0">
                <a:latin typeface="Meiryo UI" panose="020B0604030504040204" pitchFamily="50" charset="-128"/>
                <a:ea typeface="Meiryo UI" panose="020B0604030504040204" pitchFamily="50" charset="-128"/>
              </a:rPr>
              <a:t>	</a:t>
            </a:r>
            <a:endParaRPr lang="ja-JP" altLang="en-US" sz="88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152144" y="4132390"/>
            <a:ext cx="6858000" cy="703385"/>
          </a:xfrm>
        </p:spPr>
        <p:txBody>
          <a:bodyPr>
            <a:normAutofit/>
          </a:bodyPr>
          <a:lstStyle/>
          <a:p>
            <a:r>
              <a:rPr lang="ja-JP" altLang="en-US" sz="4000" dirty="0" smtClean="0">
                <a:latin typeface="Meiryo UI" panose="020B0604030504040204" pitchFamily="50" charset="-128"/>
                <a:ea typeface="Meiryo UI" panose="020B0604030504040204" pitchFamily="50" charset="-128"/>
              </a:rPr>
              <a:t>～</a:t>
            </a:r>
            <a:r>
              <a:rPr lang="ja-JP" altLang="en-US" sz="4000" dirty="0">
                <a:latin typeface="Meiryo UI" panose="020B0604030504040204" pitchFamily="50" charset="-128"/>
                <a:ea typeface="Meiryo UI" panose="020B0604030504040204" pitchFamily="50" charset="-128"/>
              </a:rPr>
              <a:t>セル</a:t>
            </a:r>
            <a:r>
              <a:rPr lang="ja-JP" altLang="en-US" sz="4000" dirty="0" smtClean="0">
                <a:latin typeface="Meiryo UI" panose="020B0604030504040204" pitchFamily="50" charset="-128"/>
                <a:ea typeface="Meiryo UI" panose="020B0604030504040204" pitchFamily="50" charset="-128"/>
              </a:rPr>
              <a:t>に値を代入</a:t>
            </a:r>
            <a:r>
              <a:rPr lang="ja-JP" altLang="en-US" sz="4000" dirty="0" smtClean="0">
                <a:latin typeface="Meiryo UI" panose="020B0604030504040204" pitchFamily="50" charset="-128"/>
                <a:ea typeface="Meiryo UI" panose="020B0604030504040204" pitchFamily="50" charset="-128"/>
              </a:rPr>
              <a:t>～</a:t>
            </a:r>
            <a:endParaRPr lang="ja-JP" altLang="en-US" sz="4000" dirty="0">
              <a:latin typeface="Meiryo UI" panose="020B0604030504040204" pitchFamily="50" charset="-128"/>
              <a:ea typeface="Meiryo UI" panose="020B0604030504040204" pitchFamily="50" charset="-128"/>
            </a:endParaRPr>
          </a:p>
        </p:txBody>
      </p:sp>
      <p:sp>
        <p:nvSpPr>
          <p:cNvPr id="4"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808696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a:latin typeface="Meiryo UI" panose="020B0604030504040204" pitchFamily="50" charset="-128"/>
                <a:ea typeface="Meiryo UI" panose="020B0604030504040204" pitchFamily="50" charset="-128"/>
              </a:rPr>
              <a:t>追加</a:t>
            </a:r>
            <a:r>
              <a:rPr lang="ja-JP" altLang="en-US" sz="2400" dirty="0" smtClean="0">
                <a:latin typeface="Meiryo UI" panose="020B0604030504040204" pitchFamily="50" charset="-128"/>
                <a:ea typeface="Meiryo UI" panose="020B0604030504040204" pitchFamily="50" charset="-128"/>
              </a:rPr>
              <a:t>したプロシージャに入力してみましょう。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338680" y="2700885"/>
            <a:ext cx="8375436" cy="1473629"/>
          </a:xfrm>
          <a:prstGeom prst="rect">
            <a:avLst/>
          </a:prstGeom>
        </p:spPr>
      </p:pic>
    </p:spTree>
    <p:extLst>
      <p:ext uri="{BB962C8B-B14F-4D97-AF65-F5344CB8AC3E}">
        <p14:creationId xmlns:p14="http://schemas.microsoft.com/office/powerpoint/2010/main" val="566681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セルの指定はできました。</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次</a:t>
            </a:r>
            <a:r>
              <a:rPr kumimoji="1" lang="ja-JP" altLang="en-US" sz="2400" dirty="0" smtClean="0">
                <a:latin typeface="Meiryo UI" panose="020B0604030504040204" pitchFamily="50" charset="-128"/>
                <a:ea typeface="Meiryo UI" panose="020B0604030504040204" pitchFamily="50" charset="-128"/>
              </a:rPr>
              <a:t>は「セルの値」の「値」の部分です。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Value</a:t>
            </a:r>
            <a:r>
              <a:rPr lang="ja-JP" altLang="en-US" sz="2400" dirty="0" smtClean="0">
                <a:latin typeface="Meiryo UI" panose="020B0604030504040204" pitchFamily="50" charset="-128"/>
                <a:ea typeface="Meiryo UI" panose="020B0604030504040204" pitchFamily="50" charset="-128"/>
              </a:rPr>
              <a:t>」をつけることで「～の値」と表現することができます。すべてつなげると以下のようになります。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入力してみましょう。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83175" y="3799460"/>
            <a:ext cx="8486446" cy="1472993"/>
          </a:xfrm>
          <a:prstGeom prst="rect">
            <a:avLst/>
          </a:prstGeom>
        </p:spPr>
      </p:pic>
      <p:sp>
        <p:nvSpPr>
          <p:cNvPr id="8" name="正方形/長方形 7"/>
          <p:cNvSpPr/>
          <p:nvPr/>
        </p:nvSpPr>
        <p:spPr>
          <a:xfrm>
            <a:off x="7641681" y="4295198"/>
            <a:ext cx="785445" cy="36664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23888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47914" y="3757981"/>
            <a:ext cx="8156967" cy="1269510"/>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次にある値を代入しましょう。</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変数に代入するときと同じように</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を使います。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今回ある値を</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すると以下のようになります。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入力してみましょう。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7545090" y="4156657"/>
            <a:ext cx="1059791" cy="4153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3514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757181" y="2009286"/>
            <a:ext cx="3538434" cy="4294741"/>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実行をし、</a:t>
            </a:r>
            <a:r>
              <a:rPr lang="en-US" altLang="ja-JP" sz="2400" dirty="0" smtClean="0">
                <a:latin typeface="Meiryo UI" panose="020B0604030504040204" pitchFamily="50" charset="-128"/>
                <a:ea typeface="Meiryo UI" panose="020B0604030504040204" pitchFamily="50" charset="-128"/>
              </a:rPr>
              <a:t>”Sheet1”</a:t>
            </a:r>
            <a:r>
              <a:rPr lang="ja-JP" altLang="en-US" sz="2400" dirty="0" smtClean="0">
                <a:latin typeface="Meiryo UI" panose="020B0604030504040204" pitchFamily="50" charset="-128"/>
                <a:ea typeface="Meiryo UI" panose="020B0604030504040204" pitchFamily="50" charset="-128"/>
              </a:rPr>
              <a:t>のセル</a:t>
            </a:r>
            <a:r>
              <a:rPr lang="en-US" altLang="ja-JP" sz="2400" dirty="0" smtClean="0">
                <a:latin typeface="Meiryo UI" panose="020B0604030504040204" pitchFamily="50" charset="-128"/>
                <a:ea typeface="Meiryo UI" panose="020B0604030504040204" pitchFamily="50" charset="-128"/>
              </a:rPr>
              <a:t>”B2”</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と出力されているか確認しましょう。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8" name="正方形/長方形 7"/>
          <p:cNvSpPr/>
          <p:nvPr/>
        </p:nvSpPr>
        <p:spPr>
          <a:xfrm>
            <a:off x="4148701" y="3059723"/>
            <a:ext cx="974486" cy="31863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3682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セルを指定するときに</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を学習しました。</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ここでは</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と違う表現の仕方で</a:t>
            </a:r>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を学びます。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基本的</a:t>
            </a:r>
            <a:r>
              <a:rPr lang="ja-JP" altLang="en-US" sz="2400" dirty="0" smtClean="0">
                <a:latin typeface="Meiryo UI" panose="020B0604030504040204" pitchFamily="50" charset="-128"/>
                <a:ea typeface="Meiryo UI" panose="020B0604030504040204" pitchFamily="50" charset="-128"/>
              </a:rPr>
              <a:t>な書き方は同じです。</a:t>
            </a:r>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56288"/>
            <a:ext cx="7063740" cy="1583522"/>
          </a:xfrm>
        </p:spPr>
        <p:txBody>
          <a:bodyPr>
            <a:normAutofit fontScale="90000"/>
          </a:bodyPr>
          <a:lstStyle/>
          <a:p>
            <a:r>
              <a:rPr lang="ja-JP" altLang="en-US" sz="6000" b="1" dirty="0">
                <a:latin typeface="Meiryo UI" panose="020B0604030504040204" pitchFamily="50" charset="-128"/>
                <a:ea typeface="Meiryo UI" panose="020B0604030504040204" pitchFamily="50" charset="-128"/>
              </a:rPr>
              <a:t>２</a:t>
            </a:r>
            <a:r>
              <a:rPr lang="ja-JP" altLang="en-US" sz="6000" b="1" dirty="0" smtClean="0">
                <a:latin typeface="Meiryo UI" panose="020B0604030504040204" pitchFamily="50" charset="-128"/>
                <a:ea typeface="Meiryo UI" panose="020B0604030504040204" pitchFamily="50" charset="-128"/>
              </a:rPr>
              <a:t>．</a:t>
            </a:r>
            <a:r>
              <a:rPr lang="ja-JP" altLang="en-US" sz="6000" b="1" dirty="0">
                <a:latin typeface="Meiryo UI" panose="020B0604030504040204" pitchFamily="50" charset="-128"/>
                <a:ea typeface="Meiryo UI" panose="020B0604030504040204" pitchFamily="50" charset="-128"/>
              </a:rPr>
              <a:t>セルに値を</a:t>
            </a:r>
            <a:r>
              <a:rPr lang="ja-JP" altLang="en-US" sz="6000" b="1" dirty="0" smtClean="0">
                <a:latin typeface="Meiryo UI" panose="020B0604030504040204" pitchFamily="50" charset="-128"/>
                <a:ea typeface="Meiryo UI" panose="020B0604030504040204" pitchFamily="50" charset="-128"/>
              </a:rPr>
              <a:t>代入</a:t>
            </a:r>
            <a:r>
              <a:rPr lang="en-US" altLang="ja-JP" sz="6000" b="1" dirty="0" smtClean="0">
                <a:latin typeface="Meiryo UI" panose="020B0604030504040204" pitchFamily="50" charset="-128"/>
                <a:ea typeface="Meiryo UI" panose="020B0604030504040204" pitchFamily="50" charset="-128"/>
              </a:rPr>
              <a:t/>
            </a:r>
            <a:br>
              <a:rPr lang="en-US" altLang="ja-JP" sz="6000" b="1" dirty="0" smtClean="0">
                <a:latin typeface="Meiryo UI" panose="020B0604030504040204" pitchFamily="50" charset="-128"/>
                <a:ea typeface="Meiryo UI" panose="020B0604030504040204" pitchFamily="50" charset="-128"/>
              </a:rPr>
            </a:br>
            <a:r>
              <a:rPr lang="ja-JP" altLang="en-US" sz="6000" b="1" dirty="0" smtClean="0">
                <a:latin typeface="Meiryo UI" panose="020B0604030504040204" pitchFamily="50" charset="-128"/>
                <a:ea typeface="Meiryo UI" panose="020B0604030504040204" pitchFamily="50" charset="-128"/>
              </a:rPr>
              <a:t>～</a:t>
            </a:r>
            <a:r>
              <a:rPr lang="en-US" altLang="ja-JP" sz="6000" b="1" dirty="0" smtClean="0">
                <a:latin typeface="Meiryo UI" panose="020B0604030504040204" pitchFamily="50" charset="-128"/>
                <a:ea typeface="Meiryo UI" panose="020B0604030504040204" pitchFamily="50" charset="-128"/>
              </a:rPr>
              <a:t>Cells</a:t>
            </a:r>
            <a:r>
              <a:rPr lang="ja-JP" altLang="en-US" sz="6000" b="1" dirty="0" smtClean="0">
                <a:latin typeface="Meiryo UI" panose="020B0604030504040204" pitchFamily="50" charset="-128"/>
                <a:ea typeface="Meiryo UI" panose="020B0604030504040204" pitchFamily="50" charset="-128"/>
              </a:rPr>
              <a:t>～</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098938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Cells</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lnSpcReduction="10000"/>
          </a:bodyPr>
          <a:lstStyle/>
          <a:p>
            <a:pPr algn="l"/>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に代わる表現方法です。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ブック、シートの指定の仕方は同じです。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セルの場所</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に対して、</a:t>
            </a:r>
            <a:endParaRPr lang="en-US" altLang="ja-JP" sz="2400" dirty="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は</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セルの</a:t>
            </a:r>
            <a:r>
              <a:rPr lang="ja-JP" altLang="en-US" sz="2400" b="1" dirty="0" smtClean="0">
                <a:latin typeface="Meiryo UI" panose="020B0604030504040204" pitchFamily="50" charset="-128"/>
                <a:ea typeface="Meiryo UI" panose="020B0604030504040204" pitchFamily="50" charset="-128"/>
              </a:rPr>
              <a:t>行</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セルの</a:t>
            </a:r>
            <a:r>
              <a:rPr lang="ja-JP" altLang="en-US" sz="2400" b="1" dirty="0" smtClean="0">
                <a:latin typeface="Meiryo UI" panose="020B0604030504040204" pitchFamily="50" charset="-128"/>
                <a:ea typeface="Meiryo UI" panose="020B0604030504040204" pitchFamily="50" charset="-128"/>
              </a:rPr>
              <a:t>列</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で表現します。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大事</a:t>
            </a:r>
            <a:r>
              <a:rPr lang="ja-JP" altLang="en-US" sz="2400" dirty="0" smtClean="0">
                <a:latin typeface="Meiryo UI" panose="020B0604030504040204" pitchFamily="50" charset="-128"/>
                <a:ea typeface="Meiryo UI" panose="020B0604030504040204" pitchFamily="50" charset="-128"/>
              </a:rPr>
              <a:t>なことは、</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・行、列の順番を間違えないこと。</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・行、列は数字であること。</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以上２つです。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789413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Cells</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ここ</a:t>
            </a:r>
            <a:r>
              <a:rPr lang="ja-JP" altLang="en-US" sz="2400" dirty="0">
                <a:latin typeface="Meiryo UI" panose="020B0604030504040204" pitchFamily="50" charset="-128"/>
                <a:ea typeface="Meiryo UI" panose="020B0604030504040204" pitchFamily="50" charset="-128"/>
              </a:rPr>
              <a:t>では</a:t>
            </a:r>
            <a:r>
              <a:rPr lang="en-US" altLang="ja-JP" sz="2400" dirty="0">
                <a:latin typeface="Meiryo UI" panose="020B0604030504040204" pitchFamily="50" charset="-128"/>
                <a:ea typeface="Meiryo UI" panose="020B0604030504040204" pitchFamily="50" charset="-128"/>
              </a:rPr>
              <a:t>Lesson6.xlsm</a:t>
            </a:r>
            <a:r>
              <a:rPr lang="ja-JP" altLang="en-US" sz="2400" dirty="0">
                <a:latin typeface="Meiryo UI" panose="020B0604030504040204" pitchFamily="50" charset="-128"/>
                <a:ea typeface="Meiryo UI" panose="020B0604030504040204" pitchFamily="50" charset="-128"/>
              </a:rPr>
              <a:t>ファイルの</a:t>
            </a:r>
            <a:r>
              <a:rPr lang="en-US" altLang="ja-JP" sz="2400" dirty="0">
                <a:latin typeface="Meiryo UI" panose="020B0604030504040204" pitchFamily="50" charset="-128"/>
                <a:ea typeface="Meiryo UI" panose="020B0604030504040204" pitchFamily="50" charset="-128"/>
              </a:rPr>
              <a:t>Sheet1</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C4</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を指定します</a:t>
            </a:r>
            <a:r>
              <a:rPr lang="ja-JP" altLang="en-US" sz="2400" dirty="0" smtClean="0">
                <a:latin typeface="Meiryo UI" panose="020B0604030504040204" pitchFamily="50" charset="-128"/>
                <a:ea typeface="Meiryo UI" panose="020B0604030504040204" pitchFamily="50" charset="-128"/>
              </a:rPr>
              <a:t>。これをコードで表すと以下のようになります。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“Workbooks("Lesson6.xlsm").Worksheets("Sheet1</a:t>
            </a:r>
            <a:r>
              <a:rPr lang="en-US" altLang="ja-JP" sz="2400" dirty="0" smtClean="0">
                <a:latin typeface="Meiryo UI" panose="020B0604030504040204" pitchFamily="50" charset="-128"/>
                <a:ea typeface="Meiryo UI" panose="020B0604030504040204" pitchFamily="50" charset="-128"/>
              </a:rPr>
              <a:t>").Cells(4,3)”</a:t>
            </a:r>
          </a:p>
          <a:p>
            <a:pPr algn="l"/>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“C4”</a:t>
            </a:r>
            <a:r>
              <a:rPr lang="ja-JP" altLang="en-US" sz="2400" dirty="0" smtClean="0">
                <a:latin typeface="Meiryo UI" panose="020B0604030504040204" pitchFamily="50" charset="-128"/>
                <a:ea typeface="Meiryo UI" panose="020B0604030504040204" pitchFamily="50" charset="-128"/>
              </a:rPr>
              <a:t>の行は４</a:t>
            </a:r>
            <a:r>
              <a:rPr lang="ja-JP" altLang="en-US" sz="2400" dirty="0">
                <a:latin typeface="Meiryo UI" panose="020B0604030504040204" pitchFamily="50" charset="-128"/>
                <a:ea typeface="Meiryo UI" panose="020B0604030504040204" pitchFamily="50" charset="-128"/>
              </a:rPr>
              <a:t>行目</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“C4”</a:t>
            </a:r>
            <a:r>
              <a:rPr lang="ja-JP" altLang="en-US" sz="2400" dirty="0" smtClean="0">
                <a:latin typeface="Meiryo UI" panose="020B0604030504040204" pitchFamily="50" charset="-128"/>
                <a:ea typeface="Meiryo UI" panose="020B0604030504040204" pitchFamily="50" charset="-128"/>
              </a:rPr>
              <a:t>の列は</a:t>
            </a:r>
            <a:r>
              <a:rPr lang="en-US" altLang="ja-JP" sz="2400" dirty="0" smtClean="0">
                <a:latin typeface="Meiryo UI" panose="020B0604030504040204" pitchFamily="50" charset="-128"/>
                <a:ea typeface="Meiryo UI" panose="020B0604030504040204" pitchFamily="50" charset="-128"/>
              </a:rPr>
              <a:t>”C”</a:t>
            </a:r>
            <a:r>
              <a:rPr lang="ja-JP" altLang="en-US" sz="2400" dirty="0" err="1" smtClean="0">
                <a:latin typeface="Meiryo UI" panose="020B0604030504040204" pitchFamily="50" charset="-128"/>
                <a:ea typeface="Meiryo UI" panose="020B0604030504040204" pitchFamily="50" charset="-128"/>
              </a:rPr>
              <a:t>なの</a:t>
            </a:r>
            <a:r>
              <a:rPr lang="ja-JP" altLang="en-US" sz="2400" dirty="0" smtClean="0">
                <a:latin typeface="Meiryo UI" panose="020B0604030504040204" pitchFamily="50" charset="-128"/>
                <a:ea typeface="Meiryo UI" panose="020B0604030504040204" pitchFamily="50" charset="-128"/>
              </a:rPr>
              <a:t>で</a:t>
            </a:r>
            <a:r>
              <a:rPr lang="en-US" altLang="ja-JP" sz="2400" dirty="0" smtClean="0">
                <a:latin typeface="Meiryo UI" panose="020B0604030504040204" pitchFamily="50" charset="-128"/>
                <a:ea typeface="Meiryo UI" panose="020B0604030504040204" pitchFamily="50" charset="-128"/>
              </a:rPr>
              <a:t>”A”</a:t>
            </a:r>
            <a:r>
              <a:rPr lang="ja-JP" altLang="en-US" sz="2400" dirty="0" smtClean="0">
                <a:latin typeface="Meiryo UI" panose="020B0604030504040204" pitchFamily="50" charset="-128"/>
                <a:ea typeface="Meiryo UI" panose="020B0604030504040204" pitchFamily="50" charset="-128"/>
              </a:rPr>
              <a:t>から数えて３列目です。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これより</a:t>
            </a:r>
            <a:r>
              <a:rPr lang="en-US" altLang="ja-JP" sz="2400" dirty="0" smtClean="0">
                <a:latin typeface="Meiryo UI" panose="020B0604030504040204" pitchFamily="50" charset="-128"/>
                <a:ea typeface="Meiryo UI" panose="020B0604030504040204" pitchFamily="50" charset="-128"/>
              </a:rPr>
              <a:t>”Cells(4,3)”</a:t>
            </a:r>
            <a:r>
              <a:rPr lang="ja-JP" altLang="en-US" sz="2400" dirty="0" smtClean="0">
                <a:latin typeface="Meiryo UI" panose="020B0604030504040204" pitchFamily="50" charset="-128"/>
                <a:ea typeface="Meiryo UI" panose="020B0604030504040204" pitchFamily="50" charset="-128"/>
              </a:rPr>
              <a:t>となります。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46638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84948" y="2945425"/>
            <a:ext cx="8882900" cy="144386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Cells</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指定したセルに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a:t>
            </a:r>
            <a:r>
              <a:rPr lang="ja-JP" altLang="en-US" sz="2400" dirty="0">
                <a:latin typeface="Meiryo UI" panose="020B0604030504040204" pitchFamily="50" charset="-128"/>
                <a:ea typeface="Meiryo UI" panose="020B0604030504040204" pitchFamily="50" charset="-128"/>
              </a:rPr>
              <a:t>代入</a:t>
            </a:r>
            <a:r>
              <a:rPr lang="ja-JP" altLang="en-US" sz="2400" dirty="0" smtClean="0">
                <a:latin typeface="Meiryo UI" panose="020B0604030504040204" pitchFamily="50" charset="-128"/>
                <a:ea typeface="Meiryo UI" panose="020B0604030504040204" pitchFamily="50" charset="-128"/>
              </a:rPr>
              <a:t>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以下</a:t>
            </a:r>
            <a:r>
              <a:rPr lang="ja-JP" altLang="en-US" sz="2400" dirty="0" smtClean="0">
                <a:latin typeface="Meiryo UI" panose="020B0604030504040204" pitchFamily="50" charset="-128"/>
                <a:ea typeface="Meiryo UI" panose="020B0604030504040204" pitchFamily="50" charset="-128"/>
              </a:rPr>
              <a:t>のように入力しましょう。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7987206" y="3597016"/>
            <a:ext cx="805360" cy="31863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9558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783822" y="1919922"/>
            <a:ext cx="3485152" cy="4282145"/>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２</a:t>
            </a:r>
            <a:r>
              <a:rPr lang="ja-JP" altLang="en-US" sz="3600" b="1" dirty="0" smtClean="0">
                <a:latin typeface="Meiryo UI" panose="020B0604030504040204" pitchFamily="50" charset="-128"/>
                <a:ea typeface="Meiryo UI" panose="020B0604030504040204" pitchFamily="50" charset="-128"/>
              </a:rPr>
              <a:t>．</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Cells</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実行し、</a:t>
            </a:r>
            <a:r>
              <a:rPr lang="en-US" altLang="ja-JP" sz="2400" dirty="0" smtClean="0">
                <a:latin typeface="Meiryo UI" panose="020B0604030504040204" pitchFamily="50" charset="-128"/>
                <a:ea typeface="Meiryo UI" panose="020B0604030504040204" pitchFamily="50" charset="-128"/>
              </a:rPr>
              <a:t>”Sheet1”</a:t>
            </a:r>
            <a:r>
              <a:rPr lang="ja-JP" altLang="en-US" sz="2400" dirty="0" smtClean="0">
                <a:latin typeface="Meiryo UI" panose="020B0604030504040204" pitchFamily="50" charset="-128"/>
                <a:ea typeface="Meiryo UI" panose="020B0604030504040204" pitchFamily="50" charset="-128"/>
              </a:rPr>
              <a:t>のセル</a:t>
            </a:r>
            <a:r>
              <a:rPr lang="en-US" altLang="ja-JP" sz="2400" dirty="0" smtClean="0">
                <a:latin typeface="Meiryo UI" panose="020B0604030504040204" pitchFamily="50" charset="-128"/>
                <a:ea typeface="Meiryo UI" panose="020B0604030504040204" pitchFamily="50" charset="-128"/>
              </a:rPr>
              <a:t>C4</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と出力されていることを確認しましょう。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5165238" y="3410361"/>
            <a:ext cx="974486" cy="31863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7161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202086" y="2056659"/>
            <a:ext cx="8758116" cy="3745521"/>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を使用するとコードが見やすく、かつ効率的に</a:t>
            </a:r>
            <a:r>
              <a:rPr lang="ja-JP" altLang="en-US" sz="2400" dirty="0" smtClean="0">
                <a:latin typeface="Meiryo UI" panose="020B0604030504040204" pitchFamily="50" charset="-128"/>
                <a:ea typeface="Meiryo UI" panose="020B0604030504040204" pitchFamily="50" charset="-128"/>
              </a:rPr>
              <a:t>コーディングできます。</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のイメージは主語の省略です。（正確には主語ではないですがイメージで</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例えば自己紹介で、</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「私はマイケルです。 </a:t>
            </a:r>
            <a:r>
              <a:rPr lang="ja-JP" altLang="en-US" sz="2400" dirty="0" smtClean="0">
                <a:latin typeface="Meiryo UI" panose="020B0604030504040204" pitchFamily="50" charset="-128"/>
                <a:ea typeface="Meiryo UI" panose="020B0604030504040204" pitchFamily="50" charset="-128"/>
              </a:rPr>
              <a:t>私は車が好きです。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 私は運動が好きです。私は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」のように「私は」と何度も言うと少し</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err="1" smtClean="0">
                <a:latin typeface="Meiryo UI" panose="020B0604030504040204" pitchFamily="50" charset="-128"/>
                <a:ea typeface="Meiryo UI" panose="020B0604030504040204" pitchFamily="50" charset="-128"/>
              </a:rPr>
              <a:t>くどく感じます</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はこの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私は</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を省略して表現することができます。</a:t>
            </a:r>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765113" y="456288"/>
            <a:ext cx="5837802" cy="1583522"/>
          </a:xfrm>
        </p:spPr>
        <p:txBody>
          <a:bodyPr>
            <a:normAutofit fontScale="90000"/>
          </a:bodyPr>
          <a:lstStyle/>
          <a:p>
            <a:r>
              <a:rPr lang="ja-JP" altLang="en-US" sz="6000" b="1" dirty="0" smtClean="0">
                <a:latin typeface="Meiryo UI" panose="020B0604030504040204" pitchFamily="50" charset="-128"/>
                <a:ea typeface="Meiryo UI" panose="020B0604030504040204" pitchFamily="50" charset="-128"/>
              </a:rPr>
              <a:t>３</a:t>
            </a:r>
            <a:r>
              <a:rPr lang="ja-JP" altLang="en-US" sz="6000" b="1" dirty="0" smtClean="0">
                <a:latin typeface="Meiryo UI" panose="020B0604030504040204" pitchFamily="50" charset="-128"/>
                <a:ea typeface="Meiryo UI" panose="020B0604030504040204" pitchFamily="50" charset="-128"/>
              </a:rPr>
              <a:t>．</a:t>
            </a:r>
            <a:r>
              <a:rPr lang="en-US" altLang="ja-JP" sz="5400" b="1" dirty="0"/>
              <a:t>With</a:t>
            </a:r>
            <a:r>
              <a:rPr lang="ja-JP" altLang="ja-JP" sz="5400" b="1" dirty="0"/>
              <a:t>を使ったコーディング</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448015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1477109"/>
            <a:ext cx="6858000" cy="3745521"/>
          </a:xfrm>
        </p:spPr>
        <p:txBody>
          <a:bodyPr>
            <a:normAutofit/>
          </a:bodyPr>
          <a:lstStyle/>
          <a:p>
            <a:pPr algn="l"/>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１</a:t>
            </a:r>
            <a:r>
              <a:rPr lang="ja-JP" altLang="en-US" sz="2400" dirty="0" smtClean="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セル</a:t>
            </a:r>
            <a:r>
              <a:rPr lang="ja-JP" altLang="en-US" sz="2400" dirty="0" smtClean="0">
                <a:latin typeface="Meiryo UI" panose="020B0604030504040204" pitchFamily="50" charset="-128"/>
                <a:ea typeface="Meiryo UI" panose="020B0604030504040204" pitchFamily="50" charset="-128"/>
              </a:rPr>
              <a:t>に値を代入～</a:t>
            </a:r>
            <a:r>
              <a:rPr lang="en-US" altLang="ja-JP" sz="2400" dirty="0" smtClean="0">
                <a:latin typeface="Meiryo UI" panose="020B0604030504040204" pitchFamily="50" charset="-128"/>
                <a:ea typeface="Meiryo UI" panose="020B0604030504040204" pitchFamily="50" charset="-128"/>
              </a:rPr>
              <a:t>Range </a:t>
            </a:r>
            <a:r>
              <a:rPr lang="ja-JP" altLang="en-US" sz="2400" dirty="0" smtClean="0">
                <a:latin typeface="Meiryo UI" panose="020B0604030504040204" pitchFamily="50" charset="-128"/>
                <a:ea typeface="Meiryo UI" panose="020B0604030504040204" pitchFamily="50" charset="-128"/>
              </a:rPr>
              <a:t>～</a:t>
            </a:r>
            <a:endParaRPr kumimoji="1"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２</a:t>
            </a:r>
            <a:r>
              <a:rPr lang="ja-JP" altLang="en-US" sz="2400" dirty="0">
                <a:latin typeface="Meiryo UI" panose="020B0604030504040204" pitchFamily="50" charset="-128"/>
                <a:ea typeface="Meiryo UI" panose="020B0604030504040204" pitchFamily="50" charset="-128"/>
              </a:rPr>
              <a:t>．セルに値を</a:t>
            </a:r>
            <a:r>
              <a:rPr lang="ja-JP" altLang="en-US" sz="2400" dirty="0" smtClean="0">
                <a:latin typeface="Meiryo UI" panose="020B0604030504040204" pitchFamily="50" charset="-128"/>
                <a:ea typeface="Meiryo UI" panose="020B0604030504040204" pitchFamily="50" charset="-128"/>
              </a:rPr>
              <a:t>代入～</a:t>
            </a:r>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３</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を使</a:t>
            </a:r>
            <a:r>
              <a:rPr lang="ja-JP" altLang="en-US" sz="2400" dirty="0" smtClean="0">
                <a:latin typeface="Meiryo UI" panose="020B0604030504040204" pitchFamily="50" charset="-128"/>
                <a:ea typeface="Meiryo UI" panose="020B0604030504040204" pitchFamily="50" charset="-128"/>
              </a:rPr>
              <a:t>ったコーディング</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４．練習問題</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39615"/>
            <a:ext cx="7063740" cy="1037495"/>
          </a:xfrm>
        </p:spPr>
        <p:txBody>
          <a:bodyPr>
            <a:normAutofit fontScale="90000"/>
          </a:bodyPr>
          <a:lstStyle/>
          <a:p>
            <a:r>
              <a:rPr lang="ja-JP" altLang="en-US" sz="7200" dirty="0" smtClean="0">
                <a:latin typeface="Meiryo UI" panose="020B0604030504040204" pitchFamily="50" charset="-128"/>
                <a:ea typeface="Meiryo UI" panose="020B0604030504040204" pitchFamily="50" charset="-128"/>
              </a:rPr>
              <a:t>目次</a:t>
            </a:r>
            <a:endParaRPr lang="ja-JP" altLang="en-US" sz="72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158585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lnSpcReduction="10000"/>
          </a:bodyPr>
          <a:lstStyle/>
          <a:p>
            <a:pPr algn="l"/>
            <a:r>
              <a:rPr lang="ja-JP" altLang="en-US" sz="2400" dirty="0" smtClean="0">
                <a:latin typeface="Meiryo UI" panose="020B0604030504040204" pitchFamily="50" charset="-128"/>
                <a:ea typeface="Meiryo UI" panose="020B0604030504040204" pitchFamily="50" charset="-128"/>
              </a:rPr>
              <a:t>ここでは</a:t>
            </a:r>
            <a:r>
              <a:rPr lang="en-US" altLang="ja-JP" sz="2400" dirty="0">
                <a:latin typeface="Meiryo UI" panose="020B0604030504040204" pitchFamily="50" charset="-128"/>
                <a:ea typeface="Meiryo UI" panose="020B0604030504040204" pitchFamily="50" charset="-128"/>
              </a:rPr>
              <a:t>Lesson6.xlsm</a:t>
            </a:r>
            <a:r>
              <a:rPr lang="ja-JP" altLang="en-US" sz="2400" dirty="0">
                <a:latin typeface="Meiryo UI" panose="020B0604030504040204" pitchFamily="50" charset="-128"/>
                <a:ea typeface="Meiryo UI" panose="020B0604030504040204" pitchFamily="50" charset="-128"/>
              </a:rPr>
              <a:t>ファイルの</a:t>
            </a:r>
            <a:r>
              <a:rPr lang="en-US" altLang="ja-JP" sz="2400" dirty="0" smtClean="0">
                <a:latin typeface="Meiryo UI" panose="020B0604030504040204" pitchFamily="50" charset="-128"/>
                <a:ea typeface="Meiryo UI" panose="020B0604030504040204" pitchFamily="50" charset="-128"/>
              </a:rPr>
              <a:t>Sheet2</a:t>
            </a:r>
            <a:r>
              <a:rPr lang="ja-JP" altLang="en-US" sz="2400" dirty="0" smtClean="0">
                <a:latin typeface="Meiryo UI" panose="020B0604030504040204" pitchFamily="50" charset="-128"/>
                <a:ea typeface="Meiryo UI" panose="020B0604030504040204" pitchFamily="50" charset="-128"/>
              </a:rPr>
              <a:t>の</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B2</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B3</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B4</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B5</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”4</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B6</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”5</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B7</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”6</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B8</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”7</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B9</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”8</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B10</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”9</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B11</a:t>
            </a:r>
            <a:r>
              <a:rPr lang="ja-JP" altLang="en-US" sz="2400" dirty="0" smtClean="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10</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a:t>
            </a:r>
            <a:r>
              <a:rPr lang="ja-JP" altLang="en-US" sz="2400" dirty="0">
                <a:latin typeface="Meiryo UI" panose="020B0604030504040204" pitchFamily="50" charset="-128"/>
                <a:ea typeface="Meiryo UI" panose="020B0604030504040204" pitchFamily="50" charset="-128"/>
              </a:rPr>
              <a:t>代入</a:t>
            </a:r>
            <a:r>
              <a:rPr lang="ja-JP" altLang="en-US" sz="2400" dirty="0" smtClean="0">
                <a:latin typeface="Meiryo UI" panose="020B0604030504040204" pitchFamily="50" charset="-128"/>
                <a:ea typeface="Meiryo UI" panose="020B0604030504040204" pitchFamily="50" charset="-128"/>
              </a:rPr>
              <a:t>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少し大変ですが、</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を使って入力してみましょう。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203892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lnSpcReduction="10000"/>
          </a:bodyPr>
          <a:lstStyle/>
          <a:p>
            <a:pPr algn="l"/>
            <a:r>
              <a:rPr lang="ja-JP" altLang="en-US" sz="2400" dirty="0" smtClean="0">
                <a:latin typeface="Meiryo UI" panose="020B0604030504040204" pitchFamily="50" charset="-128"/>
                <a:ea typeface="Meiryo UI" panose="020B0604030504040204" pitchFamily="50" charset="-128"/>
              </a:rPr>
              <a:t>ここでは</a:t>
            </a:r>
            <a:r>
              <a:rPr lang="en-US" altLang="ja-JP" sz="2400" dirty="0">
                <a:latin typeface="Meiryo UI" panose="020B0604030504040204" pitchFamily="50" charset="-128"/>
                <a:ea typeface="Meiryo UI" panose="020B0604030504040204" pitchFamily="50" charset="-128"/>
              </a:rPr>
              <a:t>Lesson6.xlsm</a:t>
            </a:r>
            <a:r>
              <a:rPr lang="ja-JP" altLang="en-US" sz="2400" dirty="0">
                <a:latin typeface="Meiryo UI" panose="020B0604030504040204" pitchFamily="50" charset="-128"/>
                <a:ea typeface="Meiryo UI" panose="020B0604030504040204" pitchFamily="50" charset="-128"/>
              </a:rPr>
              <a:t>ファイルの</a:t>
            </a:r>
            <a:r>
              <a:rPr lang="en-US" altLang="ja-JP" sz="2400" dirty="0" smtClean="0">
                <a:latin typeface="Meiryo UI" panose="020B0604030504040204" pitchFamily="50" charset="-128"/>
                <a:ea typeface="Meiryo UI" panose="020B0604030504040204" pitchFamily="50" charset="-128"/>
              </a:rPr>
              <a:t>Sheet2</a:t>
            </a:r>
            <a:r>
              <a:rPr lang="ja-JP" altLang="en-US" sz="2400" dirty="0" smtClean="0">
                <a:latin typeface="Meiryo UI" panose="020B0604030504040204" pitchFamily="50" charset="-128"/>
                <a:ea typeface="Meiryo UI" panose="020B0604030504040204" pitchFamily="50" charset="-128"/>
              </a:rPr>
              <a:t>の</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B2</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B3</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B4</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B5</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”4</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B6</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”5</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B7</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”6</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B8</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”7</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B9</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”8</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B10</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”9</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err="1">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en-US" altLang="ja-JP" sz="2400" dirty="0" smtClean="0">
                <a:latin typeface="Meiryo UI" panose="020B0604030504040204" pitchFamily="50" charset="-128"/>
                <a:ea typeface="Meiryo UI" panose="020B0604030504040204" pitchFamily="50" charset="-128"/>
              </a:rPr>
              <a:t>B11</a:t>
            </a:r>
            <a:r>
              <a:rPr lang="ja-JP" altLang="en-US" sz="2400" dirty="0" smtClean="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10</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a:t>
            </a:r>
            <a:r>
              <a:rPr lang="ja-JP" altLang="en-US" sz="2400" dirty="0">
                <a:latin typeface="Meiryo UI" panose="020B0604030504040204" pitchFamily="50" charset="-128"/>
                <a:ea typeface="Meiryo UI" panose="020B0604030504040204" pitchFamily="50" charset="-128"/>
              </a:rPr>
              <a:t>代入</a:t>
            </a:r>
            <a:r>
              <a:rPr lang="ja-JP" altLang="en-US" sz="2400" dirty="0" smtClean="0">
                <a:latin typeface="Meiryo UI" panose="020B0604030504040204" pitchFamily="50" charset="-128"/>
                <a:ea typeface="Meiryo UI" panose="020B0604030504040204" pitchFamily="50" charset="-128"/>
              </a:rPr>
              <a:t>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少し大変ですが、</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を使って入力してみましょう。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664648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a:latin typeface="Meiryo UI" panose="020B0604030504040204" pitchFamily="50" charset="-128"/>
                <a:ea typeface="Meiryo UI" panose="020B0604030504040204" pitchFamily="50" charset="-128"/>
              </a:rPr>
              <a:t>以下</a:t>
            </a:r>
            <a:r>
              <a:rPr lang="ja-JP" altLang="en-US" sz="2400" dirty="0" smtClean="0">
                <a:latin typeface="Meiryo UI" panose="020B0604030504040204" pitchFamily="50" charset="-128"/>
                <a:ea typeface="Meiryo UI" panose="020B0604030504040204" pitchFamily="50" charset="-128"/>
              </a:rPr>
              <a:t>のように入力します。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643901" y="2017012"/>
            <a:ext cx="7764994" cy="3298765"/>
          </a:xfrm>
          <a:prstGeom prst="rect">
            <a:avLst/>
          </a:prstGeom>
        </p:spPr>
      </p:pic>
      <p:sp>
        <p:nvSpPr>
          <p:cNvPr id="6" name="正方形/長方形 5"/>
          <p:cNvSpPr/>
          <p:nvPr/>
        </p:nvSpPr>
        <p:spPr>
          <a:xfrm>
            <a:off x="1044642" y="2953160"/>
            <a:ext cx="7311497" cy="190019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689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717627" y="2016223"/>
            <a:ext cx="3625428" cy="4366993"/>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2"/>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実行をし、</a:t>
            </a:r>
            <a:r>
              <a:rPr lang="en-US" altLang="ja-JP" sz="2400" dirty="0" smtClean="0">
                <a:latin typeface="Meiryo UI" panose="020B0604030504040204" pitchFamily="50" charset="-128"/>
                <a:ea typeface="Meiryo UI" panose="020B0604030504040204" pitchFamily="50" charset="-128"/>
              </a:rPr>
              <a:t>”Sheet2”</a:t>
            </a:r>
            <a:r>
              <a:rPr lang="ja-JP" altLang="en-US" sz="2400" dirty="0" smtClean="0">
                <a:latin typeface="Meiryo UI" panose="020B0604030504040204" pitchFamily="50" charset="-128"/>
                <a:ea typeface="Meiryo UI" panose="020B0604030504040204" pitchFamily="50" charset="-128"/>
              </a:rPr>
              <a:t>に出力がされているか確認しましょう。</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4156751" y="3024555"/>
            <a:ext cx="915143" cy="258493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4488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67157"/>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次に、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列ずらして</a:t>
            </a:r>
            <a:r>
              <a:rPr lang="en-US" altLang="ja-JP" sz="2400" dirty="0" smtClean="0">
                <a:latin typeface="Meiryo UI" panose="020B0604030504040204" pitchFamily="50" charset="-128"/>
                <a:ea typeface="Meiryo UI" panose="020B0604030504040204" pitchFamily="50" charset="-128"/>
              </a:rPr>
              <a:t>C</a:t>
            </a:r>
            <a:r>
              <a:rPr lang="ja-JP" altLang="en-US" sz="2400" dirty="0">
                <a:latin typeface="Meiryo UI" panose="020B0604030504040204" pitchFamily="50" charset="-128"/>
                <a:ea typeface="Meiryo UI" panose="020B0604030504040204" pitchFamily="50" charset="-128"/>
              </a:rPr>
              <a:t>列</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から</a:t>
            </a:r>
            <a:r>
              <a:rPr lang="en-US" altLang="ja-JP" sz="2400" dirty="0" smtClean="0">
                <a:latin typeface="Meiryo UI" panose="020B0604030504040204" pitchFamily="50" charset="-128"/>
                <a:ea typeface="Meiryo UI" panose="020B0604030504040204" pitchFamily="50" charset="-128"/>
              </a:rPr>
              <a:t>”20</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まで</a:t>
            </a:r>
            <a:r>
              <a:rPr lang="ja-JP" altLang="en-US" sz="2400" dirty="0" smtClean="0">
                <a:latin typeface="Meiryo UI" panose="020B0604030504040204" pitchFamily="50" charset="-128"/>
                <a:ea typeface="Meiryo UI" panose="020B0604030504040204" pitchFamily="50" charset="-128"/>
              </a:rPr>
              <a:t>入力をします。ここからは</a:t>
            </a:r>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を使用しましょう。</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は同じ入力を省略することができます。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ただし、区切りで省略しなければなりません。</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の前で共通部分を探すとよいでしょう。</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ここでは</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“Workbooks</a:t>
            </a:r>
            <a:r>
              <a:rPr lang="en-US" altLang="ja-JP" sz="2400" dirty="0" smtClean="0">
                <a:latin typeface="Meiryo UI" panose="020B0604030504040204" pitchFamily="50" charset="-128"/>
                <a:ea typeface="Meiryo UI" panose="020B0604030504040204" pitchFamily="50" charset="-128"/>
              </a:rPr>
              <a:t>(”Lesson6.xlsm“).</a:t>
            </a:r>
            <a:r>
              <a:rPr lang="en-US" altLang="ja-JP" sz="2400" dirty="0">
                <a:latin typeface="Meiryo UI" panose="020B0604030504040204" pitchFamily="50" charset="-128"/>
                <a:ea typeface="Meiryo UI" panose="020B0604030504040204" pitchFamily="50" charset="-128"/>
              </a:rPr>
              <a:t>Worksheets</a:t>
            </a:r>
            <a:r>
              <a:rPr lang="en-US" altLang="ja-JP" sz="2400" dirty="0" smtClean="0">
                <a:latin typeface="Meiryo UI" panose="020B0604030504040204" pitchFamily="50" charset="-128"/>
                <a:ea typeface="Meiryo UI" panose="020B0604030504040204" pitchFamily="50" charset="-128"/>
              </a:rPr>
              <a:t>(”Sheet2“)”</a:t>
            </a:r>
          </a:p>
          <a:p>
            <a:pPr algn="l"/>
            <a:r>
              <a:rPr lang="ja-JP" altLang="en-US" sz="2400" dirty="0" smtClean="0">
                <a:latin typeface="Meiryo UI" panose="020B0604030504040204" pitchFamily="50" charset="-128"/>
                <a:ea typeface="Meiryo UI" panose="020B0604030504040204" pitchFamily="50" charset="-128"/>
              </a:rPr>
              <a:t>が共通部分になりそうです。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981906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67157"/>
            <a:ext cx="6858000" cy="5433644"/>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“With”</a:t>
            </a:r>
            <a:r>
              <a:rPr lang="ja-JP" altLang="en-US" sz="2400" dirty="0" err="1" smtClean="0">
                <a:latin typeface="Meiryo UI" panose="020B0604030504040204" pitchFamily="50" charset="-128"/>
                <a:ea typeface="Meiryo UI" panose="020B0604030504040204" pitchFamily="50" charset="-128"/>
              </a:rPr>
              <a:t>には</a:t>
            </a:r>
            <a:r>
              <a:rPr lang="ja-JP" altLang="en-US" sz="2400" dirty="0" smtClean="0">
                <a:latin typeface="Meiryo UI" panose="020B0604030504040204" pitchFamily="50" charset="-128"/>
                <a:ea typeface="Meiryo UI" panose="020B0604030504040204" pitchFamily="50" charset="-128"/>
              </a:rPr>
              <a:t>始まりと終わりがあります。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始まりに省略したいものを入力し、</a:t>
            </a:r>
            <a:r>
              <a:rPr lang="en-US" altLang="ja-JP" sz="2400" dirty="0" smtClean="0">
                <a:latin typeface="Meiryo UI" panose="020B0604030504040204" pitchFamily="50" charset="-128"/>
                <a:ea typeface="Meiryo UI" panose="020B0604030504040204" pitchFamily="50" charset="-128"/>
              </a:rPr>
              <a:t>”End With”</a:t>
            </a:r>
            <a:r>
              <a:rPr lang="ja-JP" altLang="en-US" sz="2400" dirty="0" smtClean="0">
                <a:latin typeface="Meiryo UI" panose="020B0604030504040204" pitchFamily="50" charset="-128"/>
                <a:ea typeface="Meiryo UI" panose="020B0604030504040204" pitchFamily="50" charset="-128"/>
              </a:rPr>
              <a:t>で終わらせます。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この始まりと終わりの間であれば省略した書き方をすることが可能です。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With </a:t>
            </a:r>
            <a:r>
              <a:rPr lang="ja-JP" altLang="en-US" sz="2400" dirty="0" smtClean="0">
                <a:latin typeface="Meiryo UI" panose="020B0604030504040204" pitchFamily="50" charset="-128"/>
                <a:ea typeface="Meiryo UI" panose="020B0604030504040204" pitchFamily="50" charset="-128"/>
              </a:rPr>
              <a:t>省略するもの</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End With</a:t>
            </a:r>
          </a:p>
          <a:p>
            <a:pPr algn="l"/>
            <a:endParaRPr lang="en-US" altLang="ja-JP" sz="2400" dirty="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4042657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67157"/>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実際に</a:t>
            </a:r>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を使って書いたものが以下になります。</a:t>
            </a:r>
            <a:endParaRPr lang="en-US" altLang="ja-JP" sz="2400" dirty="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（次のページで拡大します。）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539621" y="1807545"/>
            <a:ext cx="6514133" cy="4575671"/>
          </a:xfrm>
          <a:prstGeom prst="rect">
            <a:avLst/>
          </a:prstGeom>
        </p:spPr>
      </p:pic>
      <p:sp>
        <p:nvSpPr>
          <p:cNvPr id="6" name="正方形/長方形 5"/>
          <p:cNvSpPr/>
          <p:nvPr/>
        </p:nvSpPr>
        <p:spPr>
          <a:xfrm>
            <a:off x="1881555" y="4167554"/>
            <a:ext cx="4185138" cy="189913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0000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73536" y="2094450"/>
            <a:ext cx="7705724" cy="3477989"/>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1413246" y="2151330"/>
            <a:ext cx="6915385" cy="34157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66809" y="2725762"/>
            <a:ext cx="327529" cy="34157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6037038" y="953276"/>
            <a:ext cx="2342222" cy="660793"/>
          </a:xfrm>
          <a:prstGeom prst="wedgeRoundRectCallout">
            <a:avLst>
              <a:gd name="adj1" fmla="val -71525"/>
              <a:gd name="adj2" fmla="val 131345"/>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j-ea"/>
                <a:ea typeface="+mj-ea"/>
              </a:rPr>
              <a:t>省略したいものを</a:t>
            </a:r>
            <a:endParaRPr lang="en-US" altLang="ja-JP" b="1" dirty="0" smtClean="0">
              <a:solidFill>
                <a:schemeClr val="tx1"/>
              </a:solidFill>
              <a:latin typeface="+mj-ea"/>
              <a:ea typeface="+mj-ea"/>
            </a:endParaRPr>
          </a:p>
          <a:p>
            <a:pPr algn="ctr"/>
            <a:r>
              <a:rPr lang="ja-JP" altLang="en-US" b="1" dirty="0" smtClean="0">
                <a:solidFill>
                  <a:schemeClr val="tx1"/>
                </a:solidFill>
                <a:latin typeface="+mj-ea"/>
                <a:ea typeface="+mj-ea"/>
              </a:rPr>
              <a:t>入力します。</a:t>
            </a:r>
            <a:endParaRPr kumimoji="1" lang="ja-JP" altLang="en-US" b="1" dirty="0">
              <a:solidFill>
                <a:schemeClr val="tx1"/>
              </a:solidFill>
              <a:latin typeface="+mj-ea"/>
              <a:ea typeface="+mj-ea"/>
            </a:endParaRPr>
          </a:p>
        </p:txBody>
      </p:sp>
      <p:sp>
        <p:nvSpPr>
          <p:cNvPr id="10" name="角丸四角形吹き出し 9"/>
          <p:cNvSpPr/>
          <p:nvPr/>
        </p:nvSpPr>
        <p:spPr>
          <a:xfrm>
            <a:off x="2531446" y="953275"/>
            <a:ext cx="2342222" cy="660793"/>
          </a:xfrm>
          <a:prstGeom prst="wedgeRoundRectCallout">
            <a:avLst>
              <a:gd name="adj1" fmla="val -86540"/>
              <a:gd name="adj2" fmla="val 221824"/>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j-ea"/>
                <a:ea typeface="+mj-ea"/>
              </a:rPr>
              <a:t>必ず</a:t>
            </a:r>
            <a:r>
              <a:rPr lang="en-US" altLang="ja-JP" b="1" dirty="0" smtClean="0">
                <a:solidFill>
                  <a:schemeClr val="tx1"/>
                </a:solidFill>
                <a:latin typeface="+mj-ea"/>
                <a:ea typeface="+mj-ea"/>
              </a:rPr>
              <a:t>”.”</a:t>
            </a:r>
            <a:r>
              <a:rPr lang="ja-JP" altLang="en-US" b="1" dirty="0" smtClean="0">
                <a:solidFill>
                  <a:schemeClr val="tx1"/>
                </a:solidFill>
                <a:latin typeface="+mj-ea"/>
                <a:ea typeface="+mj-ea"/>
              </a:rPr>
              <a:t>で始めます。</a:t>
            </a:r>
            <a:endParaRPr kumimoji="1" lang="ja-JP" altLang="en-US" b="1" dirty="0">
              <a:solidFill>
                <a:schemeClr val="tx1"/>
              </a:solidFill>
              <a:latin typeface="+mj-ea"/>
              <a:ea typeface="+mj-ea"/>
            </a:endParaRPr>
          </a:p>
        </p:txBody>
      </p:sp>
      <p:sp>
        <p:nvSpPr>
          <p:cNvPr id="11" name="正方形/長方形 10"/>
          <p:cNvSpPr/>
          <p:nvPr/>
        </p:nvSpPr>
        <p:spPr>
          <a:xfrm>
            <a:off x="735309" y="3774849"/>
            <a:ext cx="615809" cy="33995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601785" y="5358052"/>
            <a:ext cx="5847815" cy="967467"/>
          </a:xfrm>
          <a:prstGeom prst="wedgeRoundRectCallout">
            <a:avLst>
              <a:gd name="adj1" fmla="val -68004"/>
              <a:gd name="adj2" fmla="val -176946"/>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solidFill>
                  <a:schemeClr val="tx1"/>
                </a:solidFill>
                <a:latin typeface="+mj-ea"/>
                <a:ea typeface="+mj-ea"/>
              </a:rPr>
              <a:t>空白があります。</a:t>
            </a:r>
            <a:r>
              <a:rPr lang="ja-JP" altLang="en-US" b="1" dirty="0" smtClean="0">
                <a:solidFill>
                  <a:schemeClr val="tx1"/>
                </a:solidFill>
                <a:latin typeface="+mj-ea"/>
                <a:ea typeface="+mj-ea"/>
              </a:rPr>
              <a:t>コードを見やすくするためです。</a:t>
            </a:r>
            <a:endParaRPr lang="en-US" altLang="ja-JP" b="1" dirty="0" smtClean="0">
              <a:solidFill>
                <a:schemeClr val="tx1"/>
              </a:solidFill>
              <a:latin typeface="+mj-ea"/>
              <a:ea typeface="+mj-ea"/>
            </a:endParaRPr>
          </a:p>
          <a:p>
            <a:r>
              <a:rPr kumimoji="1" lang="en-US" altLang="ja-JP" b="1" dirty="0" smtClean="0">
                <a:solidFill>
                  <a:schemeClr val="tx1"/>
                </a:solidFill>
                <a:latin typeface="+mj-ea"/>
                <a:ea typeface="+mj-ea"/>
              </a:rPr>
              <a:t>“</a:t>
            </a:r>
            <a:r>
              <a:rPr kumimoji="1" lang="ja-JP" altLang="en-US" b="1" dirty="0" smtClean="0">
                <a:solidFill>
                  <a:schemeClr val="tx1"/>
                </a:solidFill>
                <a:latin typeface="+mj-ea"/>
                <a:ea typeface="+mj-ea"/>
              </a:rPr>
              <a:t>インデント</a:t>
            </a:r>
            <a:r>
              <a:rPr kumimoji="1" lang="en-US" altLang="ja-JP" b="1" dirty="0" smtClean="0">
                <a:solidFill>
                  <a:schemeClr val="tx1"/>
                </a:solidFill>
                <a:latin typeface="+mj-ea"/>
                <a:ea typeface="+mj-ea"/>
              </a:rPr>
              <a:t>”</a:t>
            </a:r>
            <a:r>
              <a:rPr kumimoji="1" lang="ja-JP" altLang="en-US" b="1" dirty="0" smtClean="0">
                <a:solidFill>
                  <a:schemeClr val="tx1"/>
                </a:solidFill>
                <a:latin typeface="+mj-ea"/>
                <a:ea typeface="+mj-ea"/>
              </a:rPr>
              <a:t>といいます。半角空白</a:t>
            </a:r>
            <a:r>
              <a:rPr kumimoji="1" lang="en-US" altLang="ja-JP" b="1" dirty="0" smtClean="0">
                <a:solidFill>
                  <a:schemeClr val="tx1"/>
                </a:solidFill>
                <a:latin typeface="+mj-ea"/>
                <a:ea typeface="+mj-ea"/>
              </a:rPr>
              <a:t>×4</a:t>
            </a:r>
            <a:r>
              <a:rPr kumimoji="1" lang="ja-JP" altLang="en-US" b="1" dirty="0" smtClean="0">
                <a:solidFill>
                  <a:schemeClr val="tx1"/>
                </a:solidFill>
                <a:latin typeface="+mj-ea"/>
                <a:ea typeface="+mj-ea"/>
              </a:rPr>
              <a:t>もしくは</a:t>
            </a:r>
            <a:r>
              <a:rPr kumimoji="1" lang="en-US" altLang="ja-JP" b="1" dirty="0" smtClean="0">
                <a:solidFill>
                  <a:schemeClr val="tx1"/>
                </a:solidFill>
                <a:latin typeface="+mj-ea"/>
                <a:ea typeface="+mj-ea"/>
              </a:rPr>
              <a:t>”TAB”</a:t>
            </a:r>
            <a:r>
              <a:rPr kumimoji="1" lang="ja-JP" altLang="en-US" b="1" dirty="0" smtClean="0">
                <a:solidFill>
                  <a:schemeClr val="tx1"/>
                </a:solidFill>
                <a:latin typeface="+mj-ea"/>
                <a:ea typeface="+mj-ea"/>
              </a:rPr>
              <a:t>キーを押すとインデントできます。</a:t>
            </a:r>
            <a:endParaRPr kumimoji="1" lang="ja-JP" altLang="en-US" b="1" dirty="0">
              <a:solidFill>
                <a:schemeClr val="tx1"/>
              </a:solidFill>
              <a:latin typeface="+mj-ea"/>
              <a:ea typeface="+mj-ea"/>
            </a:endParaRPr>
          </a:p>
        </p:txBody>
      </p:sp>
    </p:spTree>
    <p:extLst>
      <p:ext uri="{BB962C8B-B14F-4D97-AF65-F5344CB8AC3E}">
        <p14:creationId xmlns:p14="http://schemas.microsoft.com/office/powerpoint/2010/main" val="2575138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73536" y="2094450"/>
            <a:ext cx="7705724" cy="3477989"/>
          </a:xfrm>
          <a:prstGeom prst="rect">
            <a:avLst/>
          </a:prstGeom>
        </p:spPr>
      </p:pic>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6" name="正方形/長方形 5"/>
          <p:cNvSpPr/>
          <p:nvPr/>
        </p:nvSpPr>
        <p:spPr>
          <a:xfrm>
            <a:off x="1413246" y="2151330"/>
            <a:ext cx="6915385" cy="34157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78887" y="2716215"/>
            <a:ext cx="4394372" cy="33696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吹き出し 12"/>
          <p:cNvSpPr/>
          <p:nvPr/>
        </p:nvSpPr>
        <p:spPr>
          <a:xfrm>
            <a:off x="4431323" y="952882"/>
            <a:ext cx="3897308" cy="660793"/>
          </a:xfrm>
          <a:prstGeom prst="wedgeRoundRectCallout">
            <a:avLst>
              <a:gd name="adj1" fmla="val -97565"/>
              <a:gd name="adj2" fmla="val 136668"/>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latin typeface="+mj-ea"/>
                <a:ea typeface="+mj-ea"/>
              </a:rPr>
              <a:t>2</a:t>
            </a:r>
            <a:r>
              <a:rPr kumimoji="1" lang="ja-JP" altLang="en-US" b="1" dirty="0" err="1" smtClean="0">
                <a:solidFill>
                  <a:schemeClr val="tx1"/>
                </a:solidFill>
                <a:latin typeface="+mj-ea"/>
                <a:ea typeface="+mj-ea"/>
              </a:rPr>
              <a:t>つを</a:t>
            </a:r>
            <a:r>
              <a:rPr kumimoji="1" lang="ja-JP" altLang="en-US" b="1" dirty="0" smtClean="0">
                <a:solidFill>
                  <a:schemeClr val="tx1"/>
                </a:solidFill>
                <a:latin typeface="+mj-ea"/>
                <a:ea typeface="+mj-ea"/>
              </a:rPr>
              <a:t>つなげたときに意図した</a:t>
            </a:r>
            <a:endParaRPr kumimoji="1" lang="en-US" altLang="ja-JP" b="1" dirty="0" smtClean="0">
              <a:solidFill>
                <a:schemeClr val="tx1"/>
              </a:solidFill>
              <a:latin typeface="+mj-ea"/>
              <a:ea typeface="+mj-ea"/>
            </a:endParaRPr>
          </a:p>
          <a:p>
            <a:pPr algn="ctr"/>
            <a:r>
              <a:rPr lang="ja-JP" altLang="en-US" b="1" dirty="0">
                <a:solidFill>
                  <a:schemeClr val="tx1"/>
                </a:solidFill>
                <a:latin typeface="+mj-ea"/>
                <a:ea typeface="+mj-ea"/>
              </a:rPr>
              <a:t>内容</a:t>
            </a:r>
            <a:r>
              <a:rPr lang="ja-JP" altLang="en-US" b="1" dirty="0" smtClean="0">
                <a:solidFill>
                  <a:schemeClr val="tx1"/>
                </a:solidFill>
                <a:latin typeface="+mj-ea"/>
                <a:ea typeface="+mj-ea"/>
              </a:rPr>
              <a:t>になっていることを確認しましょう。</a:t>
            </a:r>
            <a:endParaRPr kumimoji="1" lang="ja-JP" altLang="en-US" b="1" dirty="0">
              <a:solidFill>
                <a:schemeClr val="tx1"/>
              </a:solidFill>
              <a:latin typeface="+mj-ea"/>
              <a:ea typeface="+mj-ea"/>
            </a:endParaRPr>
          </a:p>
        </p:txBody>
      </p:sp>
      <p:sp>
        <p:nvSpPr>
          <p:cNvPr id="15" name="角丸四角形吹き出し 14"/>
          <p:cNvSpPr/>
          <p:nvPr/>
        </p:nvSpPr>
        <p:spPr>
          <a:xfrm>
            <a:off x="4431323" y="952881"/>
            <a:ext cx="3897308" cy="660793"/>
          </a:xfrm>
          <a:prstGeom prst="wedgeRoundRectCallout">
            <a:avLst>
              <a:gd name="adj1" fmla="val -81322"/>
              <a:gd name="adj2" fmla="val 211180"/>
              <a:gd name="adj3" fmla="val 16667"/>
            </a:avLst>
          </a:prstGeom>
          <a:solidFill>
            <a:schemeClr val="bg1"/>
          </a:solid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latin typeface="+mj-ea"/>
                <a:ea typeface="+mj-ea"/>
              </a:rPr>
              <a:t>2</a:t>
            </a:r>
            <a:r>
              <a:rPr kumimoji="1" lang="ja-JP" altLang="en-US" b="1" dirty="0" err="1" smtClean="0">
                <a:solidFill>
                  <a:schemeClr val="tx1"/>
                </a:solidFill>
                <a:latin typeface="+mj-ea"/>
                <a:ea typeface="+mj-ea"/>
              </a:rPr>
              <a:t>つを</a:t>
            </a:r>
            <a:r>
              <a:rPr kumimoji="1" lang="ja-JP" altLang="en-US" b="1" dirty="0" smtClean="0">
                <a:solidFill>
                  <a:schemeClr val="tx1"/>
                </a:solidFill>
                <a:latin typeface="+mj-ea"/>
                <a:ea typeface="+mj-ea"/>
              </a:rPr>
              <a:t>つなげたときに意図した</a:t>
            </a:r>
            <a:endParaRPr kumimoji="1" lang="en-US" altLang="ja-JP" b="1" dirty="0" smtClean="0">
              <a:solidFill>
                <a:schemeClr val="tx1"/>
              </a:solidFill>
              <a:latin typeface="+mj-ea"/>
              <a:ea typeface="+mj-ea"/>
            </a:endParaRPr>
          </a:p>
          <a:p>
            <a:pPr algn="ctr"/>
            <a:r>
              <a:rPr lang="ja-JP" altLang="en-US" b="1" dirty="0" smtClean="0">
                <a:solidFill>
                  <a:schemeClr val="tx1"/>
                </a:solidFill>
                <a:latin typeface="+mj-ea"/>
                <a:ea typeface="+mj-ea"/>
              </a:rPr>
              <a:t>入力になっていることを確認しましょう。</a:t>
            </a:r>
            <a:endParaRPr kumimoji="1" lang="ja-JP" altLang="en-US" b="1" dirty="0">
              <a:solidFill>
                <a:schemeClr val="tx1"/>
              </a:solidFill>
              <a:latin typeface="+mj-ea"/>
              <a:ea typeface="+mj-ea"/>
            </a:endParaRPr>
          </a:p>
        </p:txBody>
      </p:sp>
      <p:sp>
        <p:nvSpPr>
          <p:cNvPr id="3" name="右矢印 2"/>
          <p:cNvSpPr/>
          <p:nvPr/>
        </p:nvSpPr>
        <p:spPr>
          <a:xfrm>
            <a:off x="357013" y="5735749"/>
            <a:ext cx="1243187" cy="527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サブタイトル 4"/>
          <p:cNvSpPr>
            <a:spLocks noGrp="1"/>
          </p:cNvSpPr>
          <p:nvPr>
            <p:ph type="subTitle" idx="1"/>
          </p:nvPr>
        </p:nvSpPr>
        <p:spPr>
          <a:xfrm>
            <a:off x="1723290" y="5735749"/>
            <a:ext cx="6840418" cy="828362"/>
          </a:xfrm>
        </p:spPr>
        <p:txBody>
          <a:bodyPr>
            <a:normAutofit fontScale="77500" lnSpcReduction="20000"/>
          </a:bodyPr>
          <a:lstStyle/>
          <a:p>
            <a:pPr algn="l"/>
            <a:r>
              <a:rPr lang="ja-JP" altLang="en-US" sz="2400" dirty="0" smtClean="0">
                <a:latin typeface="Meiryo UI" panose="020B0604030504040204" pitchFamily="50" charset="-128"/>
                <a:ea typeface="Meiryo UI" panose="020B0604030504040204" pitchFamily="50" charset="-128"/>
              </a:rPr>
              <a:t>上の</a:t>
            </a:r>
            <a:r>
              <a:rPr lang="en-US" altLang="ja-JP" sz="2400" dirty="0" smtClean="0">
                <a:latin typeface="Meiryo UI" panose="020B0604030504040204" pitchFamily="50" charset="-128"/>
                <a:ea typeface="Meiryo UI" panose="020B0604030504040204" pitchFamily="50" charset="-128"/>
              </a:rPr>
              <a:t>2</a:t>
            </a:r>
            <a:r>
              <a:rPr lang="ja-JP" altLang="en-US" sz="2400" dirty="0" err="1" smtClean="0">
                <a:latin typeface="Meiryo UI" panose="020B0604030504040204" pitchFamily="50" charset="-128"/>
                <a:ea typeface="Meiryo UI" panose="020B0604030504040204" pitchFamily="50" charset="-128"/>
              </a:rPr>
              <a:t>つを</a:t>
            </a:r>
            <a:r>
              <a:rPr lang="ja-JP" altLang="en-US" sz="2400" dirty="0" smtClean="0">
                <a:latin typeface="Meiryo UI" panose="020B0604030504040204" pitchFamily="50" charset="-128"/>
                <a:ea typeface="Meiryo UI" panose="020B0604030504040204" pitchFamily="50" charset="-128"/>
              </a:rPr>
              <a:t>つなげると、</a:t>
            </a:r>
            <a:endParaRPr lang="en-US" altLang="ja-JP" sz="2400" dirty="0" smtClean="0">
              <a:latin typeface="Meiryo UI" panose="020B0604030504040204" pitchFamily="50" charset="-128"/>
              <a:ea typeface="Meiryo UI" panose="020B0604030504040204" pitchFamily="50" charset="-128"/>
            </a:endParaRPr>
          </a:p>
          <a:p>
            <a:pPr algn="l"/>
            <a:r>
              <a:rPr lang="en-US" altLang="ja-JP" sz="2400" dirty="0">
                <a:latin typeface="Meiryo UI" panose="020B0604030504040204" pitchFamily="50" charset="-128"/>
                <a:ea typeface="Meiryo UI" panose="020B0604030504040204" pitchFamily="50" charset="-128"/>
              </a:rPr>
              <a:t>Workbooks("Lesson6.xlsm").Worksheets("Sheet2") .Range("C3").Value = "12</a:t>
            </a:r>
            <a:r>
              <a:rPr lang="ja-JP" altLang="en-US" sz="2400" dirty="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p>
          <a:p>
            <a:pPr algn="l"/>
            <a:endParaRPr lang="en-US" altLang="ja-JP" sz="2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4901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a:t>
            </a:r>
            <a:r>
              <a:rPr lang="en-US" altLang="ja-JP" sz="3600" b="1" dirty="0" smtClean="0"/>
              <a:t> </a:t>
            </a:r>
            <a:r>
              <a:rPr lang="en-US" altLang="ja-JP" sz="3600" b="1" dirty="0"/>
              <a:t>With</a:t>
            </a:r>
            <a:r>
              <a:rPr lang="ja-JP" altLang="ja-JP" sz="3600" b="1" dirty="0"/>
              <a:t>を使ったコーディング</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67157"/>
            <a:ext cx="6858000" cy="5433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実行をし、</a:t>
            </a:r>
            <a:r>
              <a:rPr lang="en-US" altLang="ja-JP" sz="2400" dirty="0" smtClean="0">
                <a:latin typeface="Meiryo UI" panose="020B0604030504040204" pitchFamily="50" charset="-128"/>
                <a:ea typeface="Meiryo UI" panose="020B0604030504040204" pitchFamily="50" charset="-128"/>
              </a:rPr>
              <a:t>”Sheet2”</a:t>
            </a:r>
            <a:r>
              <a:rPr lang="ja-JP" altLang="en-US" sz="2400" dirty="0" smtClean="0">
                <a:latin typeface="Meiryo UI" panose="020B0604030504040204" pitchFamily="50" charset="-128"/>
                <a:ea typeface="Meiryo UI" panose="020B0604030504040204" pitchFamily="50" charset="-128"/>
              </a:rPr>
              <a:t>に出力されていることを確認します。</a:t>
            </a:r>
            <a:endParaRPr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2632564" y="1524594"/>
            <a:ext cx="4330944" cy="4876207"/>
          </a:xfrm>
          <a:prstGeom prst="rect">
            <a:avLst/>
          </a:prstGeom>
        </p:spPr>
      </p:pic>
      <p:sp>
        <p:nvSpPr>
          <p:cNvPr id="6" name="正方形/長方形 5"/>
          <p:cNvSpPr/>
          <p:nvPr/>
        </p:nvSpPr>
        <p:spPr>
          <a:xfrm>
            <a:off x="5328137" y="2672861"/>
            <a:ext cx="1055077" cy="286629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710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セルに値を代入する方法を学習します。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おさえるべきことが２つあります。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①何に何を代入するか。</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ここではセルの値に、ある値を代入します。</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②セルはどこのセルかきっちり書く。</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どのファイルの？どのシートの？どのセル？を明記します。</a:t>
            </a:r>
            <a:endParaRPr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456288"/>
            <a:ext cx="7063740" cy="1583522"/>
          </a:xfrm>
        </p:spPr>
        <p:txBody>
          <a:bodyPr>
            <a:normAutofit fontScale="90000"/>
          </a:bodyPr>
          <a:lstStyle/>
          <a:p>
            <a:r>
              <a:rPr lang="ja-JP" altLang="en-US" sz="6000" b="1" dirty="0" smtClean="0">
                <a:latin typeface="Meiryo UI" panose="020B0604030504040204" pitchFamily="50" charset="-128"/>
                <a:ea typeface="Meiryo UI" panose="020B0604030504040204" pitchFamily="50" charset="-128"/>
              </a:rPr>
              <a:t>１．</a:t>
            </a:r>
            <a:r>
              <a:rPr lang="ja-JP" altLang="en-US" sz="6000" b="1" dirty="0">
                <a:latin typeface="Meiryo UI" panose="020B0604030504040204" pitchFamily="50" charset="-128"/>
                <a:ea typeface="Meiryo UI" panose="020B0604030504040204" pitchFamily="50" charset="-128"/>
              </a:rPr>
              <a:t>セルに値を</a:t>
            </a:r>
            <a:r>
              <a:rPr lang="ja-JP" altLang="en-US" sz="6000" b="1" dirty="0" smtClean="0">
                <a:latin typeface="Meiryo UI" panose="020B0604030504040204" pitchFamily="50" charset="-128"/>
                <a:ea typeface="Meiryo UI" panose="020B0604030504040204" pitchFamily="50" charset="-128"/>
              </a:rPr>
              <a:t>代入</a:t>
            </a:r>
            <a:r>
              <a:rPr lang="en-US" altLang="ja-JP" sz="6000" b="1" dirty="0" smtClean="0">
                <a:latin typeface="Meiryo UI" panose="020B0604030504040204" pitchFamily="50" charset="-128"/>
                <a:ea typeface="Meiryo UI" panose="020B0604030504040204" pitchFamily="50" charset="-128"/>
              </a:rPr>
              <a:t/>
            </a:r>
            <a:br>
              <a:rPr lang="en-US" altLang="ja-JP" sz="6000" b="1" dirty="0" smtClean="0">
                <a:latin typeface="Meiryo UI" panose="020B0604030504040204" pitchFamily="50" charset="-128"/>
                <a:ea typeface="Meiryo UI" panose="020B0604030504040204" pitchFamily="50" charset="-128"/>
              </a:rPr>
            </a:br>
            <a:r>
              <a:rPr lang="ja-JP" altLang="en-US" sz="6000" b="1" dirty="0" smtClean="0">
                <a:latin typeface="Meiryo UI" panose="020B0604030504040204" pitchFamily="50" charset="-128"/>
                <a:ea typeface="Meiryo UI" panose="020B0604030504040204" pitchFamily="50" charset="-128"/>
              </a:rPr>
              <a:t>～</a:t>
            </a:r>
            <a:r>
              <a:rPr lang="en-US" altLang="ja-JP" sz="6000" b="1" dirty="0" smtClean="0">
                <a:latin typeface="Meiryo UI" panose="020B0604030504040204" pitchFamily="50" charset="-128"/>
                <a:ea typeface="Meiryo UI" panose="020B0604030504040204" pitchFamily="50" charset="-128"/>
              </a:rPr>
              <a:t>Range</a:t>
            </a:r>
            <a:r>
              <a:rPr lang="ja-JP" altLang="en-US" sz="6000" b="1" dirty="0" smtClean="0">
                <a:latin typeface="Meiryo UI" panose="020B0604030504040204" pitchFamily="50" charset="-128"/>
                <a:ea typeface="Meiryo UI" panose="020B0604030504040204" pitchFamily="50" charset="-128"/>
              </a:rPr>
              <a:t>～</a:t>
            </a:r>
            <a:endParaRPr lang="en-US" altLang="ja-JP" sz="6000" b="1"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91157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152144" y="2056659"/>
            <a:ext cx="6858000" cy="3745521"/>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練習問題を行います。</a:t>
            </a:r>
            <a:endParaRPr kumimoji="1" lang="en-US" altLang="ja-JP" sz="2400" dirty="0" smtClean="0">
              <a:latin typeface="Meiryo UI" panose="020B0604030504040204" pitchFamily="50" charset="-128"/>
              <a:ea typeface="Meiryo UI" panose="020B0604030504040204" pitchFamily="50" charset="-128"/>
            </a:endParaRPr>
          </a:p>
        </p:txBody>
      </p:sp>
      <p:sp>
        <p:nvSpPr>
          <p:cNvPr id="8" name="タイトル 1"/>
          <p:cNvSpPr>
            <a:spLocks noGrp="1"/>
          </p:cNvSpPr>
          <p:nvPr>
            <p:ph type="ctrTitle"/>
          </p:nvPr>
        </p:nvSpPr>
        <p:spPr>
          <a:xfrm>
            <a:off x="1152144" y="1044922"/>
            <a:ext cx="7063740" cy="1037495"/>
          </a:xfrm>
        </p:spPr>
        <p:txBody>
          <a:bodyPr>
            <a:normAutofit/>
          </a:bodyPr>
          <a:lstStyle/>
          <a:p>
            <a:pPr algn="l"/>
            <a:r>
              <a:rPr lang="ja-JP" altLang="en-US" sz="6000" b="1" dirty="0">
                <a:latin typeface="Meiryo UI" panose="020B0604030504040204" pitchFamily="50" charset="-128"/>
                <a:ea typeface="Meiryo UI" panose="020B0604030504040204" pitchFamily="50" charset="-128"/>
              </a:rPr>
              <a:t>４</a:t>
            </a:r>
            <a:r>
              <a:rPr lang="ja-JP" altLang="en-US" sz="6000" b="1" dirty="0" smtClean="0">
                <a:latin typeface="Meiryo UI" panose="020B0604030504040204" pitchFamily="50" charset="-128"/>
                <a:ea typeface="Meiryo UI" panose="020B0604030504040204" pitchFamily="50" charset="-128"/>
              </a:rPr>
              <a:t>．練習問題</a:t>
            </a:r>
            <a:endParaRPr lang="en-US" altLang="ja-JP" sz="6000" dirty="0">
              <a:latin typeface="Meiryo UI" panose="020B0604030504040204" pitchFamily="50" charset="-128"/>
              <a:ea typeface="Meiryo UI" panose="020B0604030504040204" pitchFamily="50" charset="-128"/>
            </a:endParaRPr>
          </a:p>
        </p:txBody>
      </p:sp>
      <p:sp>
        <p:nvSpPr>
          <p:cNvPr id="9"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3426951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サブタイトル 4"/>
          <p:cNvSpPr>
            <a:spLocks noGrp="1"/>
          </p:cNvSpPr>
          <p:nvPr>
            <p:ph type="subTitle" idx="1"/>
          </p:nvPr>
        </p:nvSpPr>
        <p:spPr>
          <a:xfrm>
            <a:off x="1097398" y="756387"/>
            <a:ext cx="6858000" cy="4237644"/>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練習問題①</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ブック、ワークシートの指定はありません。</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a:t>
            </a:r>
            <a:r>
              <a:rPr lang="ja-JP" altLang="en-US" sz="2400" dirty="0" smtClean="0">
                <a:latin typeface="Meiryo UI" panose="020B0604030504040204" pitchFamily="50" charset="-128"/>
                <a:ea typeface="Meiryo UI" panose="020B0604030504040204" pitchFamily="50" charset="-128"/>
              </a:rPr>
              <a:t>の</a:t>
            </a:r>
            <a:r>
              <a:rPr lang="en-US" altLang="ja-JP" sz="2400" dirty="0" smtClean="0">
                <a:latin typeface="Meiryo UI" panose="020B0604030504040204" pitchFamily="50" charset="-128"/>
                <a:ea typeface="Meiryo UI" panose="020B0604030504040204" pitchFamily="50" charset="-128"/>
              </a:rPr>
              <a:t>”B2”</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”B11”</a:t>
            </a:r>
            <a:r>
              <a:rPr lang="ja-JP" altLang="en-US" sz="2400" dirty="0" smtClean="0">
                <a:latin typeface="Meiryo UI" panose="020B0604030504040204" pitchFamily="50" charset="-128"/>
                <a:ea typeface="Meiryo UI" panose="020B0604030504040204" pitchFamily="50" charset="-128"/>
              </a:rPr>
              <a:t>に</a:t>
            </a:r>
            <a:r>
              <a:rPr lang="en-US" altLang="ja-JP" sz="2400" dirty="0" smtClean="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”11</a:t>
            </a:r>
            <a:r>
              <a:rPr lang="ja-JP" altLang="en-US" sz="2400" dirty="0" smtClean="0">
                <a:latin typeface="Meiryo UI" panose="020B0604030504040204" pitchFamily="50" charset="-128"/>
                <a:ea typeface="Meiryo UI" panose="020B0604030504040204" pitchFamily="50" charset="-128"/>
              </a:rPr>
              <a:t>番目</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a:t>
            </a:r>
            <a:r>
              <a:rPr lang="en-US" altLang="ja-JP" sz="2400" dirty="0" smtClean="0">
                <a:latin typeface="Meiryo UI" panose="020B0604030504040204" pitchFamily="50" charset="-128"/>
                <a:ea typeface="Meiryo UI" panose="020B0604030504040204" pitchFamily="50" charset="-128"/>
              </a:rPr>
              <a:t>Range</a:t>
            </a:r>
            <a:r>
              <a:rPr lang="ja-JP" altLang="en-US" sz="2400" dirty="0" smtClean="0">
                <a:latin typeface="Meiryo UI" panose="020B0604030504040204" pitchFamily="50" charset="-128"/>
                <a:ea typeface="Meiryo UI" panose="020B0604030504040204" pitchFamily="50" charset="-128"/>
              </a:rPr>
              <a:t>と</a:t>
            </a:r>
            <a:r>
              <a:rPr lang="en-US" altLang="ja-JP" sz="2400" dirty="0" smtClean="0">
                <a:latin typeface="Meiryo UI" panose="020B0604030504040204" pitchFamily="50" charset="-128"/>
                <a:ea typeface="Meiryo UI" panose="020B0604030504040204" pitchFamily="50" charset="-128"/>
              </a:rPr>
              <a:t>With</a:t>
            </a:r>
            <a:r>
              <a:rPr lang="ja-JP" altLang="en-US" sz="2400" dirty="0" smtClean="0">
                <a:latin typeface="Meiryo UI" panose="020B0604030504040204" pitchFamily="50" charset="-128"/>
                <a:ea typeface="Meiryo UI" panose="020B0604030504040204" pitchFamily="50" charset="-128"/>
              </a:rPr>
              <a:t>を使って入力してください。</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練習問題</a:t>
            </a:r>
            <a:r>
              <a:rPr lang="ja-JP" altLang="en-US" sz="2400" dirty="0">
                <a:latin typeface="Meiryo UI" panose="020B0604030504040204" pitchFamily="50" charset="-128"/>
                <a:ea typeface="Meiryo UI" panose="020B0604030504040204" pitchFamily="50" charset="-128"/>
              </a:rPr>
              <a:t>②</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ブック</a:t>
            </a:r>
            <a:r>
              <a:rPr lang="ja-JP" altLang="en-US" sz="2400" dirty="0">
                <a:latin typeface="Meiryo UI" panose="020B0604030504040204" pitchFamily="50" charset="-128"/>
                <a:ea typeface="Meiryo UI" panose="020B0604030504040204" pitchFamily="50" charset="-128"/>
              </a:rPr>
              <a:t>、ワークシートの指定はありません。</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セルの</a:t>
            </a:r>
            <a:r>
              <a:rPr lang="en-US" altLang="ja-JP" sz="2400" dirty="0" smtClean="0">
                <a:latin typeface="Meiryo UI" panose="020B0604030504040204" pitchFamily="50" charset="-128"/>
                <a:ea typeface="Meiryo UI" panose="020B0604030504040204" pitchFamily="50" charset="-128"/>
              </a:rPr>
              <a:t>”C2</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”C11</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11</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”20</a:t>
            </a:r>
            <a:r>
              <a:rPr lang="ja-JP" altLang="en-US" sz="2400" dirty="0" smtClean="0">
                <a:latin typeface="Meiryo UI" panose="020B0604030504040204" pitchFamily="50" charset="-128"/>
                <a:ea typeface="Meiryo UI" panose="020B0604030504040204" pitchFamily="50" charset="-128"/>
              </a:rPr>
              <a:t>番目</a:t>
            </a:r>
            <a:r>
              <a:rPr lang="en-US" altLang="ja-JP" sz="2400" dirty="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a:t>
            </a:r>
            <a:r>
              <a:rPr lang="en-US" altLang="ja-JP" sz="2400" dirty="0" smtClean="0">
                <a:latin typeface="Meiryo UI" panose="020B0604030504040204" pitchFamily="50" charset="-128"/>
                <a:ea typeface="Meiryo UI" panose="020B0604030504040204" pitchFamily="50" charset="-128"/>
              </a:rPr>
              <a:t>Cells</a:t>
            </a:r>
            <a:r>
              <a:rPr lang="ja-JP" altLang="en-US" sz="2400" dirty="0" smtClean="0">
                <a:latin typeface="Meiryo UI" panose="020B0604030504040204" pitchFamily="50" charset="-128"/>
                <a:ea typeface="Meiryo UI" panose="020B0604030504040204" pitchFamily="50" charset="-128"/>
              </a:rPr>
              <a:t>と</a:t>
            </a:r>
            <a:r>
              <a:rPr lang="en-US" altLang="ja-JP" sz="2400" dirty="0">
                <a:latin typeface="Meiryo UI" panose="020B0604030504040204" pitchFamily="50" charset="-128"/>
                <a:ea typeface="Meiryo UI" panose="020B0604030504040204" pitchFamily="50" charset="-128"/>
              </a:rPr>
              <a:t>With</a:t>
            </a:r>
            <a:r>
              <a:rPr lang="ja-JP" altLang="en-US" sz="2400" dirty="0">
                <a:latin typeface="Meiryo UI" panose="020B0604030504040204" pitchFamily="50" charset="-128"/>
                <a:ea typeface="Meiryo UI" panose="020B0604030504040204" pitchFamily="50" charset="-128"/>
              </a:rPr>
              <a:t>を使って入力してください。</a:t>
            </a:r>
            <a:endParaRPr lang="en-US" altLang="ja-JP" sz="2400" dirty="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p:txBody>
      </p:sp>
      <p:sp>
        <p:nvSpPr>
          <p:cNvPr id="8"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
        <p:nvSpPr>
          <p:cNvPr id="13" name="タイトル 1"/>
          <p:cNvSpPr txBox="1">
            <a:spLocks/>
          </p:cNvSpPr>
          <p:nvPr/>
        </p:nvSpPr>
        <p:spPr>
          <a:xfrm>
            <a:off x="170687" y="158267"/>
            <a:ext cx="7232436" cy="597876"/>
          </a:xfrm>
          <a:prstGeom prst="rect">
            <a:avLst/>
          </a:prstGeom>
        </p:spPr>
        <p:txBody>
          <a:bodyPr vert="horz" lIns="91440" tIns="45720" rIns="91440" bIns="45720" rtlCol="0" anchor="b">
            <a:normAutofit fontScale="975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3600" b="1" dirty="0">
                <a:latin typeface="Meiryo UI" panose="020B0604030504040204" pitchFamily="50" charset="-128"/>
                <a:ea typeface="Meiryo UI" panose="020B0604030504040204" pitchFamily="50" charset="-128"/>
              </a:rPr>
              <a:t>４</a:t>
            </a:r>
            <a:r>
              <a:rPr lang="ja-JP" altLang="en-US" sz="3600" b="1" dirty="0" smtClean="0">
                <a:latin typeface="Meiryo UI" panose="020B0604030504040204" pitchFamily="50" charset="-128"/>
                <a:ea typeface="Meiryo UI" panose="020B0604030504040204" pitchFamily="50" charset="-128"/>
              </a:rPr>
              <a:t>．練習問題</a:t>
            </a:r>
            <a:endParaRPr lang="en-US" altLang="ja-JP"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22468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エクセルを開き</a:t>
            </a:r>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”Lesson6.xlsm”</a:t>
            </a:r>
            <a:r>
              <a:rPr lang="ja-JP" altLang="en-US" sz="2400" dirty="0" smtClean="0">
                <a:latin typeface="Meiryo UI" panose="020B0604030504040204" pitchFamily="50" charset="-128"/>
                <a:ea typeface="Meiryo UI" panose="020B0604030504040204" pitchFamily="50" charset="-128"/>
              </a:rPr>
              <a:t>で一度保存します。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340285" y="1527295"/>
            <a:ext cx="6372225" cy="4752975"/>
          </a:xfrm>
          <a:prstGeom prst="rect">
            <a:avLst/>
          </a:prstGeom>
        </p:spPr>
      </p:pic>
    </p:spTree>
    <p:extLst>
      <p:ext uri="{BB962C8B-B14F-4D97-AF65-F5344CB8AC3E}">
        <p14:creationId xmlns:p14="http://schemas.microsoft.com/office/powerpoint/2010/main" val="191513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lang="ja-JP" altLang="en-US" sz="2400" dirty="0" smtClean="0">
                <a:latin typeface="Meiryo UI" panose="020B0604030504040204" pitchFamily="50" charset="-128"/>
                <a:ea typeface="Meiryo UI" panose="020B0604030504040204" pitchFamily="50" charset="-128"/>
              </a:rPr>
              <a:t>シートを追加し、名前を</a:t>
            </a:r>
            <a:r>
              <a:rPr lang="en-US" altLang="ja-JP" sz="2400" dirty="0" smtClean="0">
                <a:latin typeface="Meiryo UI" panose="020B0604030504040204" pitchFamily="50" charset="-128"/>
                <a:ea typeface="Meiryo UI" panose="020B0604030504040204" pitchFamily="50" charset="-128"/>
              </a:rPr>
              <a:t>”Sheet1”</a:t>
            </a:r>
            <a:r>
              <a:rPr lang="ja-JP" altLang="en-US" sz="2400" dirty="0" smtClean="0">
                <a:latin typeface="Meiryo UI" panose="020B0604030504040204" pitchFamily="50" charset="-128"/>
                <a:ea typeface="Meiryo UI" panose="020B0604030504040204" pitchFamily="50" charset="-128"/>
              </a:rPr>
              <a:t>と</a:t>
            </a:r>
            <a:r>
              <a:rPr lang="en-US" altLang="ja-JP" sz="2400" dirty="0" smtClean="0">
                <a:latin typeface="Meiryo UI" panose="020B0604030504040204" pitchFamily="50" charset="-128"/>
                <a:ea typeface="Meiryo UI" panose="020B0604030504040204" pitchFamily="50" charset="-128"/>
              </a:rPr>
              <a:t>”Sheet2”</a:t>
            </a:r>
            <a:r>
              <a:rPr lang="ja-JP" altLang="en-US" sz="2400" dirty="0" smtClean="0">
                <a:latin typeface="Meiryo UI" panose="020B0604030504040204" pitchFamily="50" charset="-128"/>
                <a:ea typeface="Meiryo UI" panose="020B0604030504040204" pitchFamily="50" charset="-128"/>
              </a:rPr>
              <a:t>に設定しましょう。</a:t>
            </a:r>
            <a:endParaRPr lang="en-US" altLang="ja-JP" sz="2400" dirty="0" smtClean="0">
              <a:latin typeface="Meiryo UI" panose="020B0604030504040204" pitchFamily="50" charset="-128"/>
              <a:ea typeface="Meiryo UI" panose="020B0604030504040204" pitchFamily="50" charset="-128"/>
            </a:endParaRPr>
          </a:p>
          <a:p>
            <a:pPr algn="l"/>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204129" y="1969618"/>
            <a:ext cx="4644537" cy="4214487"/>
          </a:xfrm>
          <a:prstGeom prst="rect">
            <a:avLst/>
          </a:prstGeom>
        </p:spPr>
      </p:pic>
      <p:sp>
        <p:nvSpPr>
          <p:cNvPr id="8" name="正方形/長方形 7"/>
          <p:cNvSpPr/>
          <p:nvPr/>
        </p:nvSpPr>
        <p:spPr>
          <a:xfrm>
            <a:off x="3812323" y="5088431"/>
            <a:ext cx="2711569" cy="71449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3192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2760780"/>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モジュールを追加し、プロシージャを作成しましょう。</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pic>
        <p:nvPicPr>
          <p:cNvPr id="3" name="図 2"/>
          <p:cNvPicPr>
            <a:picLocks noChangeAspect="1"/>
          </p:cNvPicPr>
          <p:nvPr/>
        </p:nvPicPr>
        <p:blipFill>
          <a:blip r:embed="rId2"/>
          <a:stretch>
            <a:fillRect/>
          </a:stretch>
        </p:blipFill>
        <p:spPr>
          <a:xfrm>
            <a:off x="1979420" y="1736479"/>
            <a:ext cx="5093955" cy="4334608"/>
          </a:xfrm>
          <a:prstGeom prst="rect">
            <a:avLst/>
          </a:prstGeom>
        </p:spPr>
      </p:pic>
    </p:spTree>
    <p:extLst>
      <p:ext uri="{BB962C8B-B14F-4D97-AF65-F5344CB8AC3E}">
        <p14:creationId xmlns:p14="http://schemas.microsoft.com/office/powerpoint/2010/main" val="222805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949573"/>
            <a:ext cx="6858000" cy="3991704"/>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ここではセルに値を代入します。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「セルの値に、ある値を代入する。」と解釈してください。</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「セルの値」と表現する理由は</a:t>
            </a:r>
            <a:r>
              <a:rPr lang="ja-JP" altLang="en-US" sz="2400" dirty="0" smtClean="0">
                <a:latin typeface="Meiryo UI" panose="020B0604030504040204" pitchFamily="50" charset="-128"/>
                <a:ea typeface="Meiryo UI" panose="020B0604030504040204" pitchFamily="50" charset="-128"/>
              </a:rPr>
              <a:t>、セルには色々な要素が含まれるからです。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例えばセルの背景色、セルの枠線、セルの高さ</a:t>
            </a:r>
            <a:r>
              <a:rPr kumimoji="1" lang="en-US" altLang="ja-JP" sz="2400" dirty="0" smtClean="0">
                <a:latin typeface="Meiryo UI" panose="020B0604030504040204" pitchFamily="50" charset="-128"/>
                <a:ea typeface="Meiryo UI" panose="020B0604030504040204" pitchFamily="50" charset="-128"/>
              </a:rPr>
              <a:t>…</a:t>
            </a:r>
          </a:p>
          <a:p>
            <a:pPr algn="l"/>
            <a:r>
              <a:rPr lang="ja-JP" altLang="en-US" sz="2400" dirty="0" smtClean="0">
                <a:latin typeface="Meiryo UI" panose="020B0604030504040204" pitchFamily="50" charset="-128"/>
                <a:ea typeface="Meiryo UI" panose="020B0604030504040204" pitchFamily="50" charset="-128"/>
              </a:rPr>
              <a:t>などたくさんあります。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ここでは「セルの値」を取り扱います。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75664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1097398" y="884465"/>
            <a:ext cx="6858000" cy="5528685"/>
          </a:xfrm>
        </p:spPr>
        <p:txBody>
          <a:bodyPr>
            <a:normAutofit/>
          </a:bodyPr>
          <a:lstStyle/>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セルの値</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をコードで表現していきます。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ここでは</a:t>
            </a:r>
            <a:r>
              <a:rPr kumimoji="1" lang="en-US" altLang="ja-JP" sz="2400" dirty="0" smtClean="0">
                <a:latin typeface="Meiryo UI" panose="020B0604030504040204" pitchFamily="50" charset="-128"/>
                <a:ea typeface="Meiryo UI" panose="020B0604030504040204" pitchFamily="50" charset="-128"/>
              </a:rPr>
              <a:t>Lesson6.xlsm</a:t>
            </a:r>
            <a:r>
              <a:rPr lang="ja-JP" altLang="en-US" sz="2400" dirty="0">
                <a:latin typeface="Meiryo UI" panose="020B0604030504040204" pitchFamily="50" charset="-128"/>
                <a:ea typeface="Meiryo UI" panose="020B0604030504040204" pitchFamily="50" charset="-128"/>
              </a:rPr>
              <a:t>ファイル</a:t>
            </a:r>
            <a:r>
              <a:rPr lang="ja-JP" altLang="en-US" sz="2400" dirty="0" smtClean="0">
                <a:latin typeface="Meiryo UI" panose="020B0604030504040204" pitchFamily="50" charset="-128"/>
                <a:ea typeface="Meiryo UI" panose="020B0604030504040204" pitchFamily="50" charset="-128"/>
              </a:rPr>
              <a:t>の</a:t>
            </a:r>
            <a:r>
              <a:rPr lang="en-US" altLang="ja-JP" sz="2400" dirty="0" smtClean="0">
                <a:latin typeface="Meiryo UI" panose="020B0604030504040204" pitchFamily="50" charset="-128"/>
                <a:ea typeface="Meiryo UI" panose="020B0604030504040204" pitchFamily="50" charset="-128"/>
              </a:rPr>
              <a:t>Sheet1</a:t>
            </a:r>
            <a:r>
              <a:rPr lang="ja-JP" altLang="en-US" sz="2400" dirty="0" smtClean="0">
                <a:latin typeface="Meiryo UI" panose="020B0604030504040204" pitchFamily="50" charset="-128"/>
                <a:ea typeface="Meiryo UI" panose="020B0604030504040204" pitchFamily="50" charset="-128"/>
              </a:rPr>
              <a:t>のセル</a:t>
            </a:r>
            <a:r>
              <a:rPr lang="en-US" altLang="ja-JP" sz="2400" dirty="0" smtClean="0">
                <a:latin typeface="Meiryo UI" panose="020B0604030504040204" pitchFamily="50" charset="-128"/>
                <a:ea typeface="Meiryo UI" panose="020B0604030504040204" pitchFamily="50" charset="-128"/>
              </a:rPr>
              <a:t>B2</a:t>
            </a:r>
          </a:p>
          <a:p>
            <a:pPr algn="l"/>
            <a:r>
              <a:rPr lang="ja-JP" altLang="en-US" sz="2400" dirty="0" smtClean="0">
                <a:latin typeface="Meiryo UI" panose="020B0604030504040204" pitchFamily="50" charset="-128"/>
                <a:ea typeface="Meiryo UI" panose="020B0604030504040204" pitchFamily="50" charset="-128"/>
              </a:rPr>
              <a:t>を指定します</a:t>
            </a:r>
            <a:r>
              <a:rPr kumimoji="1" lang="ja-JP" altLang="en-US" sz="2400" dirty="0" smtClean="0">
                <a:latin typeface="Meiryo UI" panose="020B0604030504040204" pitchFamily="50" charset="-128"/>
                <a:ea typeface="Meiryo UI" panose="020B0604030504040204" pitchFamily="50" charset="-128"/>
              </a:rPr>
              <a:t>。</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どこのセルなのかをしっかりと明示する必要があります。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セルを</a:t>
            </a:r>
            <a:r>
              <a:rPr lang="ja-JP" altLang="en-US" sz="2400" dirty="0">
                <a:latin typeface="Meiryo UI" panose="020B0604030504040204" pitchFamily="50" charset="-128"/>
                <a:ea typeface="Meiryo UI" panose="020B0604030504040204" pitchFamily="50" charset="-128"/>
              </a:rPr>
              <a:t>指定</a:t>
            </a:r>
            <a:r>
              <a:rPr lang="ja-JP" altLang="en-US" sz="2400" dirty="0" smtClean="0">
                <a:latin typeface="Meiryo UI" panose="020B0604030504040204" pitchFamily="50" charset="-128"/>
                <a:ea typeface="Meiryo UI" panose="020B0604030504040204" pitchFamily="50" charset="-128"/>
              </a:rPr>
              <a:t>するには以下の順で指定します。</a:t>
            </a:r>
            <a:endParaRPr lang="en-US" altLang="ja-JP" sz="2400" dirty="0" smtClean="0">
              <a:latin typeface="Meiryo UI" panose="020B0604030504040204" pitchFamily="50" charset="-128"/>
              <a:ea typeface="Meiryo UI" panose="020B0604030504040204" pitchFamily="50" charset="-128"/>
            </a:endParaRPr>
          </a:p>
          <a:p>
            <a:pPr algn="l"/>
            <a:endParaRPr lang="en-US" altLang="ja-JP" sz="2400" dirty="0" smtClean="0">
              <a:latin typeface="Meiryo UI" panose="020B0604030504040204" pitchFamily="50" charset="-128"/>
              <a:ea typeface="Meiryo UI" panose="020B0604030504040204" pitchFamily="50" charset="-128"/>
            </a:endParaRPr>
          </a:p>
          <a:p>
            <a:pPr algn="l"/>
            <a:r>
              <a:rPr kumimoji="1" lang="en-US" altLang="ja-JP" sz="2400" dirty="0" smtClean="0">
                <a:latin typeface="Meiryo UI" panose="020B0604030504040204" pitchFamily="50" charset="-128"/>
                <a:ea typeface="Meiryo UI" panose="020B0604030504040204" pitchFamily="50" charset="-128"/>
              </a:rPr>
              <a:t>Ⅰ.</a:t>
            </a:r>
            <a:r>
              <a:rPr kumimoji="1" lang="ja-JP" altLang="en-US" sz="2400" dirty="0" smtClean="0">
                <a:latin typeface="Meiryo UI" panose="020B0604030504040204" pitchFamily="50" charset="-128"/>
                <a:ea typeface="Meiryo UI" panose="020B0604030504040204" pitchFamily="50" charset="-128"/>
              </a:rPr>
              <a:t>どのブックか？（ファイルのことをブックといいます。）</a:t>
            </a:r>
            <a:endParaRPr kumimoji="1"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”Lesson6.xlsm”</a:t>
            </a:r>
          </a:p>
          <a:p>
            <a:pPr algn="l"/>
            <a:r>
              <a:rPr kumimoji="1" lang="en-US" altLang="ja-JP" sz="2400" dirty="0" smtClean="0">
                <a:latin typeface="Meiryo UI" panose="020B0604030504040204" pitchFamily="50" charset="-128"/>
                <a:ea typeface="Meiryo UI" panose="020B0604030504040204" pitchFamily="50" charset="-128"/>
              </a:rPr>
              <a:t>Ⅱ</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どのシートか？</a:t>
            </a:r>
            <a:endParaRPr lang="en-US" altLang="ja-JP" sz="2400" dirty="0" smtClean="0">
              <a:latin typeface="Meiryo UI" panose="020B0604030504040204" pitchFamily="50" charset="-128"/>
              <a:ea typeface="Meiryo UI" panose="020B0604030504040204" pitchFamily="50" charset="-128"/>
            </a:endParaRPr>
          </a:p>
          <a:p>
            <a:pPr algn="l"/>
            <a:r>
              <a:rPr lang="ja-JP" altLang="en-US"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”Sheet1”</a:t>
            </a:r>
          </a:p>
          <a:p>
            <a:pPr algn="l"/>
            <a:r>
              <a:rPr lang="en-US" altLang="ja-JP" sz="2400" dirty="0" smtClean="0">
                <a:latin typeface="Meiryo UI" panose="020B0604030504040204" pitchFamily="50" charset="-128"/>
                <a:ea typeface="Meiryo UI" panose="020B0604030504040204" pitchFamily="50" charset="-128"/>
              </a:rPr>
              <a:t>Ⅲ.</a:t>
            </a:r>
            <a:r>
              <a:rPr lang="ja-JP" altLang="en-US" sz="2400" dirty="0" smtClean="0">
                <a:latin typeface="Meiryo UI" panose="020B0604030504040204" pitchFamily="50" charset="-128"/>
                <a:ea typeface="Meiryo UI" panose="020B0604030504040204" pitchFamily="50" charset="-128"/>
              </a:rPr>
              <a:t>どのセルか？</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a:t>
            </a:r>
            <a:r>
              <a:rPr kumimoji="1" lang="en-US" altLang="ja-JP" sz="2400" dirty="0" smtClean="0">
                <a:latin typeface="Meiryo UI" panose="020B0604030504040204" pitchFamily="50" charset="-128"/>
                <a:ea typeface="Meiryo UI" panose="020B0604030504040204" pitchFamily="50" charset="-128"/>
              </a:rPr>
              <a:t>”B2”</a:t>
            </a: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126815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0687" y="158267"/>
            <a:ext cx="7063740" cy="597876"/>
          </a:xfrm>
        </p:spPr>
        <p:txBody>
          <a:bodyPr>
            <a:normAutofit/>
          </a:bodyPr>
          <a:lstStyle/>
          <a:p>
            <a:pPr algn="l"/>
            <a:r>
              <a:rPr lang="ja-JP" altLang="en-US" sz="3600" b="1" dirty="0">
                <a:latin typeface="Meiryo UI" panose="020B0604030504040204" pitchFamily="50" charset="-128"/>
                <a:ea typeface="Meiryo UI" panose="020B0604030504040204" pitchFamily="50" charset="-128"/>
              </a:rPr>
              <a:t>１</a:t>
            </a:r>
            <a:r>
              <a:rPr lang="ja-JP" altLang="en-US" sz="3600" b="1" dirty="0">
                <a:latin typeface="Meiryo UI" panose="020B0604030504040204" pitchFamily="50" charset="-128"/>
                <a:ea typeface="Meiryo UI" panose="020B0604030504040204" pitchFamily="50" charset="-128"/>
              </a:rPr>
              <a:t>．セルに値を</a:t>
            </a:r>
            <a:r>
              <a:rPr lang="ja-JP" altLang="en-US" sz="3600" b="1" dirty="0" smtClean="0">
                <a:latin typeface="Meiryo UI" panose="020B0604030504040204" pitchFamily="50" charset="-128"/>
                <a:ea typeface="Meiryo UI" panose="020B0604030504040204" pitchFamily="50" charset="-128"/>
              </a:rPr>
              <a:t>代入～</a:t>
            </a:r>
            <a:r>
              <a:rPr lang="en-US" altLang="ja-JP" sz="3600" b="1" dirty="0" smtClean="0">
                <a:latin typeface="Meiryo UI" panose="020B0604030504040204" pitchFamily="50" charset="-128"/>
                <a:ea typeface="Meiryo UI" panose="020B0604030504040204" pitchFamily="50" charset="-128"/>
              </a:rPr>
              <a:t>Range</a:t>
            </a:r>
            <a:r>
              <a:rPr lang="ja-JP" altLang="en-US" sz="3600" b="1" dirty="0" smtClean="0">
                <a:latin typeface="Meiryo UI" panose="020B0604030504040204" pitchFamily="50" charset="-128"/>
                <a:ea typeface="Meiryo UI" panose="020B0604030504040204" pitchFamily="50" charset="-128"/>
              </a:rPr>
              <a:t>～</a:t>
            </a:r>
            <a:endParaRPr lang="en-US" altLang="ja-JP" sz="3600" b="1"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a:xfrm>
            <a:off x="369277" y="884465"/>
            <a:ext cx="8510954" cy="5528685"/>
          </a:xfrm>
        </p:spPr>
        <p:txBody>
          <a:bodyPr>
            <a:normAutofit/>
          </a:bodyPr>
          <a:lstStyle/>
          <a:p>
            <a:pPr algn="l"/>
            <a:r>
              <a:rPr kumimoji="1" lang="ja-JP" altLang="en-US" sz="2400" dirty="0" smtClean="0">
                <a:latin typeface="Meiryo UI" panose="020B0604030504040204" pitchFamily="50" charset="-128"/>
                <a:ea typeface="Meiryo UI" panose="020B0604030504040204" pitchFamily="50" charset="-128"/>
              </a:rPr>
              <a:t>これをコードで表現すると以下のようになります。</a:t>
            </a:r>
            <a:endParaRPr lang="en-US" altLang="ja-JP" sz="2400" dirty="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“Workbooks</a:t>
            </a:r>
            <a:r>
              <a:rPr lang="en-US" altLang="ja-JP" sz="2400" dirty="0">
                <a:latin typeface="Meiryo UI" panose="020B0604030504040204" pitchFamily="50" charset="-128"/>
                <a:ea typeface="Meiryo UI" panose="020B0604030504040204" pitchFamily="50" charset="-128"/>
              </a:rPr>
              <a:t>("Lesson6.xlsm").</a:t>
            </a:r>
            <a:r>
              <a:rPr lang="en-US" altLang="ja-JP" sz="2400" dirty="0" smtClean="0">
                <a:latin typeface="Meiryo UI" panose="020B0604030504040204" pitchFamily="50" charset="-128"/>
                <a:ea typeface="Meiryo UI" panose="020B0604030504040204" pitchFamily="50" charset="-128"/>
              </a:rPr>
              <a:t>Worksheets("Sheet1</a:t>
            </a:r>
            <a:r>
              <a:rPr lang="en-US" altLang="ja-JP" sz="2400" dirty="0">
                <a:latin typeface="Meiryo UI" panose="020B0604030504040204" pitchFamily="50" charset="-128"/>
                <a:ea typeface="Meiryo UI" panose="020B0604030504040204" pitchFamily="50" charset="-128"/>
              </a:rPr>
              <a:t>").Range ("B2</a:t>
            </a:r>
            <a:r>
              <a:rPr lang="en-US" altLang="ja-JP" sz="2400" dirty="0" smtClean="0">
                <a:latin typeface="Meiryo UI" panose="020B0604030504040204" pitchFamily="50" charset="-128"/>
                <a:ea typeface="Meiryo UI" panose="020B0604030504040204" pitchFamily="50" charset="-128"/>
              </a:rPr>
              <a:t>")”</a:t>
            </a:r>
          </a:p>
          <a:p>
            <a:pPr algn="l"/>
            <a:r>
              <a:rPr kumimoji="1" lang="ja-JP" altLang="en-US" sz="2400" dirty="0" smtClean="0">
                <a:latin typeface="Meiryo UI" panose="020B0604030504040204" pitchFamily="50" charset="-128"/>
                <a:ea typeface="Meiryo UI" panose="020B0604030504040204" pitchFamily="50" charset="-128"/>
              </a:rPr>
              <a:t>・ブックを指定するには</a:t>
            </a:r>
            <a:r>
              <a:rPr kumimoji="1" lang="en-US" altLang="ja-JP" sz="2400" dirty="0" smtClean="0">
                <a:latin typeface="Meiryo UI" panose="020B0604030504040204" pitchFamily="50" charset="-128"/>
                <a:ea typeface="Meiryo UI" panose="020B0604030504040204" pitchFamily="50" charset="-128"/>
              </a:rPr>
              <a:t>”Workbooks(</a:t>
            </a:r>
            <a:r>
              <a:rPr lang="en-US" altLang="ja-JP" sz="2400" dirty="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ブックの名前</a:t>
            </a:r>
            <a:r>
              <a:rPr lang="en-US" altLang="ja-JP" sz="2400" dirty="0" smtClean="0">
                <a:latin typeface="Meiryo UI" panose="020B0604030504040204" pitchFamily="50" charset="-128"/>
                <a:ea typeface="Meiryo UI" panose="020B0604030504040204" pitchFamily="50" charset="-128"/>
              </a:rPr>
              <a:t>"</a:t>
            </a:r>
            <a:r>
              <a:rPr kumimoji="1" lang="en-US" altLang="ja-JP" sz="2400" dirty="0" smtClean="0">
                <a:latin typeface="Meiryo UI" panose="020B0604030504040204" pitchFamily="50" charset="-128"/>
                <a:ea typeface="Meiryo UI" panose="020B0604030504040204" pitchFamily="50" charset="-128"/>
              </a:rPr>
              <a:t>)”</a:t>
            </a:r>
          </a:p>
          <a:p>
            <a:pPr algn="l"/>
            <a:r>
              <a:rPr lang="ja-JP" altLang="en-US" sz="2400" dirty="0" smtClean="0">
                <a:latin typeface="Meiryo UI" panose="020B0604030504040204" pitchFamily="50" charset="-128"/>
                <a:ea typeface="Meiryo UI" panose="020B0604030504040204" pitchFamily="50" charset="-128"/>
              </a:rPr>
              <a:t>と表現します。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・ワークシートを指定するには</a:t>
            </a:r>
            <a:r>
              <a:rPr kumimoji="1" lang="en-US" altLang="ja-JP" sz="2400" dirty="0"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Worksheets(“</a:t>
            </a:r>
            <a:r>
              <a:rPr lang="ja-JP" altLang="en-US" sz="2400" dirty="0" smtClean="0">
                <a:latin typeface="Meiryo UI" panose="020B0604030504040204" pitchFamily="50" charset="-128"/>
                <a:ea typeface="Meiryo UI" panose="020B0604030504040204" pitchFamily="50" charset="-128"/>
              </a:rPr>
              <a:t>シートの名前</a:t>
            </a:r>
            <a:r>
              <a:rPr lang="en-US" altLang="ja-JP" sz="2400" dirty="0" smtClean="0">
                <a:latin typeface="Meiryo UI" panose="020B0604030504040204" pitchFamily="50" charset="-128"/>
                <a:ea typeface="Meiryo UI" panose="020B0604030504040204" pitchFamily="50" charset="-128"/>
              </a:rPr>
              <a:t>")”</a:t>
            </a:r>
          </a:p>
          <a:p>
            <a:pPr algn="l"/>
            <a:r>
              <a:rPr lang="ja-JP" altLang="en-US" sz="2400" dirty="0" smtClean="0">
                <a:latin typeface="Meiryo UI" panose="020B0604030504040204" pitchFamily="50" charset="-128"/>
                <a:ea typeface="Meiryo UI" panose="020B0604030504040204" pitchFamily="50" charset="-128"/>
              </a:rPr>
              <a:t>と表現します。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・セルを</a:t>
            </a:r>
            <a:r>
              <a:rPr lang="ja-JP" altLang="en-US" sz="2400" dirty="0">
                <a:latin typeface="Meiryo UI" panose="020B0604030504040204" pitchFamily="50" charset="-128"/>
                <a:ea typeface="Meiryo UI" panose="020B0604030504040204" pitchFamily="50" charset="-128"/>
              </a:rPr>
              <a:t>指定</a:t>
            </a:r>
            <a:r>
              <a:rPr lang="ja-JP" altLang="en-US" sz="2400" dirty="0" smtClean="0">
                <a:latin typeface="Meiryo UI" panose="020B0604030504040204" pitchFamily="50" charset="-128"/>
                <a:ea typeface="Meiryo UI" panose="020B0604030504040204" pitchFamily="50" charset="-128"/>
              </a:rPr>
              <a:t>するには</a:t>
            </a:r>
            <a:r>
              <a:rPr lang="en-US" altLang="ja-JP" sz="2400" dirty="0">
                <a:latin typeface="Meiryo UI" panose="020B0604030504040204" pitchFamily="50" charset="-128"/>
                <a:ea typeface="Meiryo UI" panose="020B0604030504040204" pitchFamily="50" charset="-128"/>
              </a:rPr>
              <a:t>”Range</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セルの場所</a:t>
            </a:r>
            <a:r>
              <a:rPr lang="en-US" altLang="ja-JP" sz="2400" dirty="0" smtClean="0">
                <a:latin typeface="Meiryo UI" panose="020B0604030504040204" pitchFamily="50" charset="-128"/>
                <a:ea typeface="Meiryo UI" panose="020B0604030504040204" pitchFamily="50" charset="-128"/>
              </a:rPr>
              <a:t>")</a:t>
            </a:r>
          </a:p>
          <a:p>
            <a:pPr algn="l"/>
            <a:r>
              <a:rPr kumimoji="1" lang="ja-JP" altLang="en-US" sz="2400" dirty="0" smtClean="0">
                <a:latin typeface="Meiryo UI" panose="020B0604030504040204" pitchFamily="50" charset="-128"/>
                <a:ea typeface="Meiryo UI" panose="020B0604030504040204" pitchFamily="50" charset="-128"/>
              </a:rPr>
              <a:t>と表現します。</a:t>
            </a:r>
            <a:endParaRPr kumimoji="1"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これらを“</a:t>
            </a:r>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”でつなげばセルを指定することができます。</a:t>
            </a:r>
            <a:endParaRPr kumimoji="1" lang="en-US" altLang="ja-JP" sz="2400" dirty="0" smtClean="0">
              <a:latin typeface="Meiryo UI" panose="020B0604030504040204" pitchFamily="50" charset="-128"/>
              <a:ea typeface="Meiryo UI" panose="020B0604030504040204" pitchFamily="50" charset="-128"/>
            </a:endParaRPr>
          </a:p>
          <a:p>
            <a:pPr algn="l"/>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の意味は日本語の接続詞のようなイメージです。</a:t>
            </a:r>
            <a:endParaRPr lang="en-US" altLang="ja-JP" sz="2400" dirty="0" smtClean="0">
              <a:latin typeface="Meiryo UI" panose="020B0604030504040204" pitchFamily="50" charset="-128"/>
              <a:ea typeface="Meiryo UI" panose="020B0604030504040204" pitchFamily="50" charset="-128"/>
            </a:endParaRPr>
          </a:p>
          <a:p>
            <a:pPr algn="l"/>
            <a:r>
              <a:rPr kumimoji="1" lang="ja-JP" altLang="en-US" sz="2400" dirty="0" smtClean="0">
                <a:latin typeface="Meiryo UI" panose="020B0604030504040204" pitchFamily="50" charset="-128"/>
                <a:ea typeface="Meiryo UI" panose="020B0604030504040204" pitchFamily="50" charset="-128"/>
              </a:rPr>
              <a:t>ブック</a:t>
            </a:r>
            <a:r>
              <a:rPr kumimoji="1" lang="ja-JP" altLang="en-US" sz="2400" b="1" dirty="0" smtClean="0">
                <a:latin typeface="Meiryo UI" panose="020B0604030504040204" pitchFamily="50" charset="-128"/>
                <a:ea typeface="Meiryo UI" panose="020B0604030504040204" pitchFamily="50" charset="-128"/>
              </a:rPr>
              <a:t>の</a:t>
            </a:r>
            <a:r>
              <a:rPr kumimoji="1" lang="ja-JP" altLang="en-US" sz="2400" dirty="0" smtClean="0">
                <a:latin typeface="Meiryo UI" panose="020B0604030504040204" pitchFamily="50" charset="-128"/>
                <a:ea typeface="Meiryo UI" panose="020B0604030504040204" pitchFamily="50" charset="-128"/>
              </a:rPr>
              <a:t>シート</a:t>
            </a:r>
            <a:r>
              <a:rPr kumimoji="1" lang="ja-JP" altLang="en-US" sz="2400" b="1" dirty="0" smtClean="0">
                <a:latin typeface="Meiryo UI" panose="020B0604030504040204" pitchFamily="50" charset="-128"/>
                <a:ea typeface="Meiryo UI" panose="020B0604030504040204" pitchFamily="50" charset="-128"/>
              </a:rPr>
              <a:t>の</a:t>
            </a:r>
            <a:r>
              <a:rPr kumimoji="1" lang="ja-JP" altLang="en-US" sz="2400" dirty="0" smtClean="0">
                <a:latin typeface="Meiryo UI" panose="020B0604030504040204" pitchFamily="50" charset="-128"/>
                <a:ea typeface="Meiryo UI" panose="020B0604030504040204" pitchFamily="50" charset="-128"/>
              </a:rPr>
              <a:t>セル　太字が</a:t>
            </a:r>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の意味になります。</a:t>
            </a:r>
            <a:endParaRPr kumimoji="1" lang="en-US" altLang="ja-JP" sz="2400" dirty="0" smtClean="0">
              <a:latin typeface="Meiryo UI" panose="020B0604030504040204" pitchFamily="50" charset="-128"/>
              <a:ea typeface="Meiryo UI" panose="020B0604030504040204" pitchFamily="50" charset="-128"/>
            </a:endParaRPr>
          </a:p>
        </p:txBody>
      </p:sp>
      <p:sp>
        <p:nvSpPr>
          <p:cNvPr id="7" name="サブタイトル 2"/>
          <p:cNvSpPr txBox="1">
            <a:spLocks/>
          </p:cNvSpPr>
          <p:nvPr/>
        </p:nvSpPr>
        <p:spPr>
          <a:xfrm>
            <a:off x="6963508" y="6383216"/>
            <a:ext cx="2180492" cy="47478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r>
              <a:rPr lang="en-US" altLang="ja-JP" sz="2400" dirty="0" smtClean="0">
                <a:latin typeface="Kunstler Script" panose="030304020206070D0D06" pitchFamily="66" charset="0"/>
                <a:ea typeface="Meiryo UI" panose="020B0604030504040204" pitchFamily="50" charset="-128"/>
              </a:rPr>
              <a:t>Presented by Shun</a:t>
            </a:r>
            <a:endParaRPr lang="ja-JP" altLang="en-US" sz="2400" dirty="0">
              <a:latin typeface="Kunstler Script" panose="030304020206070D0D06" pitchFamily="66" charset="0"/>
              <a:ea typeface="Meiryo UI" panose="020B0604030504040204" pitchFamily="50" charset="-128"/>
            </a:endParaRPr>
          </a:p>
        </p:txBody>
      </p:sp>
    </p:spTree>
    <p:extLst>
      <p:ext uri="{BB962C8B-B14F-4D97-AF65-F5344CB8AC3E}">
        <p14:creationId xmlns:p14="http://schemas.microsoft.com/office/powerpoint/2010/main" val="488073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1809</Words>
  <Application>Microsoft Office PowerPoint</Application>
  <PresentationFormat>画面に合わせる (4:3)</PresentationFormat>
  <Paragraphs>215</Paragraphs>
  <Slides>31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Meiryo UI</vt:lpstr>
      <vt:lpstr>ＭＳ Ｐゴシック</vt:lpstr>
      <vt:lpstr>Arial</vt:lpstr>
      <vt:lpstr>Calibri</vt:lpstr>
      <vt:lpstr>Calibri Light</vt:lpstr>
      <vt:lpstr>Kunstler Script</vt:lpstr>
      <vt:lpstr>Office テーマ</vt:lpstr>
      <vt:lpstr>カリキュラム７ </vt:lpstr>
      <vt:lpstr>目次</vt:lpstr>
      <vt:lpstr>１．セルに値を代入 ～Range～</vt:lpstr>
      <vt:lpstr>１．セルに値を代入～Range～</vt:lpstr>
      <vt:lpstr>１．セルに値を代入～Range～</vt:lpstr>
      <vt:lpstr>１．セルに値を代入～Range～</vt:lpstr>
      <vt:lpstr>１．セルに値を代入～Range～</vt:lpstr>
      <vt:lpstr>１．セルに値を代入～Range～</vt:lpstr>
      <vt:lpstr>１．セルに値を代入～Range～</vt:lpstr>
      <vt:lpstr>１．セルに値を代入～Range～</vt:lpstr>
      <vt:lpstr>１．セルに値を代入～Range～</vt:lpstr>
      <vt:lpstr>１．セルに値を代入～Range～</vt:lpstr>
      <vt:lpstr>１．セルに値を代入～Range～</vt:lpstr>
      <vt:lpstr>２．セルに値を代入 ～Cells～</vt:lpstr>
      <vt:lpstr>２．セルに値を代入～Cells～</vt:lpstr>
      <vt:lpstr>２．セルに値を代入～Cells～</vt:lpstr>
      <vt:lpstr>２．セルに値を代入～Cells～</vt:lpstr>
      <vt:lpstr>２．セルに値を代入～Cells～</vt:lpstr>
      <vt:lpstr>３．Withを使ったコーディング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３． Withを使ったコーディング</vt:lpstr>
      <vt:lpstr>４．練習問題</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カリキュラム４</dc:title>
  <dc:creator>Shun</dc:creator>
  <cp:lastModifiedBy>Shun</cp:lastModifiedBy>
  <cp:revision>64</cp:revision>
  <dcterms:created xsi:type="dcterms:W3CDTF">2020-04-11T07:58:47Z</dcterms:created>
  <dcterms:modified xsi:type="dcterms:W3CDTF">2020-04-24T16:49:10Z</dcterms:modified>
</cp:coreProperties>
</file>