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8" r:id="rId3"/>
    <p:sldId id="290" r:id="rId4"/>
    <p:sldId id="325" r:id="rId5"/>
    <p:sldId id="350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35" r:id="rId16"/>
    <p:sldId id="334" r:id="rId17"/>
    <p:sldId id="361" r:id="rId18"/>
    <p:sldId id="362" r:id="rId19"/>
    <p:sldId id="363" r:id="rId20"/>
    <p:sldId id="339" r:id="rId21"/>
    <p:sldId id="340" r:id="rId22"/>
    <p:sldId id="364" r:id="rId23"/>
    <p:sldId id="365" r:id="rId24"/>
    <p:sldId id="366" r:id="rId25"/>
    <p:sldId id="367" r:id="rId26"/>
    <p:sldId id="368" r:id="rId27"/>
    <p:sldId id="369" r:id="rId28"/>
    <p:sldId id="291" r:id="rId29"/>
    <p:sldId id="294" r:id="rId3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9" autoAdjust="0"/>
    <p:restoredTop sz="94660"/>
  </p:normalViewPr>
  <p:slideViewPr>
    <p:cSldViewPr snapToGrid="0">
      <p:cViewPr>
        <p:scale>
          <a:sx n="50" d="100"/>
          <a:sy n="50" d="100"/>
        </p:scale>
        <p:origin x="16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F5D2-F414-46A2-8C77-4FB5F67F4BB2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19C7-ACE6-4ABA-A6B8-AB4009B5B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63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F5D2-F414-46A2-8C77-4FB5F67F4BB2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19C7-ACE6-4ABA-A6B8-AB4009B5B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06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F5D2-F414-46A2-8C77-4FB5F67F4BB2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19C7-ACE6-4ABA-A6B8-AB4009B5B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1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F5D2-F414-46A2-8C77-4FB5F67F4BB2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19C7-ACE6-4ABA-A6B8-AB4009B5B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47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F5D2-F414-46A2-8C77-4FB5F67F4BB2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19C7-ACE6-4ABA-A6B8-AB4009B5B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5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F5D2-F414-46A2-8C77-4FB5F67F4BB2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19C7-ACE6-4ABA-A6B8-AB4009B5B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8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F5D2-F414-46A2-8C77-4FB5F67F4BB2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19C7-ACE6-4ABA-A6B8-AB4009B5B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48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F5D2-F414-46A2-8C77-4FB5F67F4BB2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19C7-ACE6-4ABA-A6B8-AB4009B5B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42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F5D2-F414-46A2-8C77-4FB5F67F4BB2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19C7-ACE6-4ABA-A6B8-AB4009B5B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808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F5D2-F414-46A2-8C77-4FB5F67F4BB2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19C7-ACE6-4ABA-A6B8-AB4009B5B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86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F5D2-F414-46A2-8C77-4FB5F67F4BB2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19C7-ACE6-4ABA-A6B8-AB4009B5B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1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F5D2-F414-46A2-8C77-4FB5F67F4BB2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919C7-ACE6-4ABA-A6B8-AB4009B5B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96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46404" y="1934310"/>
            <a:ext cx="7063740" cy="1600200"/>
          </a:xfrm>
        </p:spPr>
        <p:txBody>
          <a:bodyPr>
            <a:normAutofit/>
          </a:bodyPr>
          <a:lstStyle/>
          <a:p>
            <a:r>
              <a:rPr lang="ja-JP" altLang="en-US" sz="8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カリキュラム８</a:t>
            </a:r>
            <a:r>
              <a:rPr lang="en-US" altLang="ja-JP" sz="8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endParaRPr lang="ja-JP" altLang="en-US" sz="8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52144" y="4132390"/>
            <a:ext cx="6858000" cy="703385"/>
          </a:xfrm>
        </p:spPr>
        <p:txBody>
          <a:bodyPr>
            <a:normAutofit/>
          </a:bodyPr>
          <a:lstStyle/>
          <a:p>
            <a:r>
              <a:rPr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文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を使った分岐処理</a:t>
            </a:r>
            <a:r>
              <a:rPr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endParaRPr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869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058" y="2321172"/>
            <a:ext cx="4736679" cy="312712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063740" cy="597876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１．</a:t>
            </a:r>
            <a:r>
              <a:rPr lang="en-US" altLang="ja-JP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文の基本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949572"/>
            <a:ext cx="6858000" cy="4783013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次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に条件を満たした場合の処理を入力します。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530939" y="4232270"/>
            <a:ext cx="2941827" cy="41281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674434" y="5519509"/>
            <a:ext cx="2834088" cy="660793"/>
          </a:xfrm>
          <a:prstGeom prst="wedgeRoundRectCallout">
            <a:avLst>
              <a:gd name="adj1" fmla="val 36896"/>
              <a:gd name="adj2" fmla="val -193314"/>
              <a:gd name="adj3" fmla="val 16667"/>
            </a:avLst>
          </a:prstGeom>
          <a:solidFill>
            <a:schemeClr val="bg1"/>
          </a:solidFill>
          <a:ln w="63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+mj-ea"/>
                <a:ea typeface="+mj-ea"/>
              </a:rPr>
              <a:t>“If”</a:t>
            </a:r>
            <a:r>
              <a:rPr kumimoji="1" lang="ja-JP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文の中身は</a:t>
            </a:r>
            <a:endParaRPr kumimoji="1" lang="en-US" altLang="ja-JP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kumimoji="1" lang="ja-JP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インデントをつけます。</a:t>
            </a:r>
            <a:endParaRPr kumimoji="1" lang="ja-JP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517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897" y="1767202"/>
            <a:ext cx="4321611" cy="315894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063740" cy="597876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１．</a:t>
            </a:r>
            <a:r>
              <a:rPr lang="en-US" altLang="ja-JP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文の基本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949572"/>
            <a:ext cx="6858000" cy="4783013"/>
          </a:xfrm>
        </p:spPr>
        <p:txBody>
          <a:bodyPr>
            <a:normAutofit/>
          </a:bodyPr>
          <a:lstStyle/>
          <a:p>
            <a:pPr algn="l"/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“If”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文の処理内容が終われば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”End If”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を入力します。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331788" y="3809350"/>
            <a:ext cx="1099535" cy="3718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1395403" y="5144615"/>
            <a:ext cx="2834088" cy="660793"/>
          </a:xfrm>
          <a:prstGeom prst="wedgeRoundRectCallout">
            <a:avLst>
              <a:gd name="adj1" fmla="val 36896"/>
              <a:gd name="adj2" fmla="val -193314"/>
              <a:gd name="adj3" fmla="val 16667"/>
            </a:avLst>
          </a:prstGeom>
          <a:solidFill>
            <a:schemeClr val="bg1"/>
          </a:solidFill>
          <a:ln w="63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半角スペースがあります。</a:t>
            </a:r>
            <a:endParaRPr kumimoji="1" lang="ja-JP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236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063740" cy="597876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１．</a:t>
            </a:r>
            <a:r>
              <a:rPr lang="en-US" altLang="ja-JP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文の基本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949572"/>
            <a:ext cx="6858000" cy="4783013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実行をし、以下のようにメッセージがでることを確認しましょう。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en-US" altLang="ja-JP" sz="2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OkNg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変数に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”OK”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が代入されていたので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“If”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文の中身が実行されました。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771" y="2836708"/>
            <a:ext cx="2873253" cy="289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063740" cy="597876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１．</a:t>
            </a:r>
            <a:r>
              <a:rPr lang="en-US" altLang="ja-JP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文の基本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949572"/>
            <a:ext cx="6858000" cy="4783013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次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に変数に代入する値を変えてみましょう。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  <a:r>
              <a:rPr lang="en-US" altLang="ja-JP" sz="2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OkNg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に代入する値を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”NG”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に書き換えましょう。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405" y="2418532"/>
            <a:ext cx="4273986" cy="3314053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4242229" y="3422486"/>
            <a:ext cx="826096" cy="3718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11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063740" cy="597876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１．</a:t>
            </a:r>
            <a:r>
              <a:rPr lang="en-US" altLang="ja-JP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文の基本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949572"/>
            <a:ext cx="6858000" cy="4783013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実行をしてもメッセージボックスが出力されないことを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確認しましょう。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  <a:r>
              <a:rPr lang="en-US" altLang="ja-JP" sz="2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OkNg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”OK”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が代入されていないので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“If”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文の中身が実行されなかったのです。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828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152144" y="2056659"/>
            <a:ext cx="6858000" cy="3745521"/>
          </a:xfrm>
        </p:spPr>
        <p:txBody>
          <a:bodyPr>
            <a:normAutofit/>
          </a:bodyPr>
          <a:lstStyle/>
          <a:p>
            <a:pPr algn="l"/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“Else”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”If”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文とセットで使用します。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“If”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文で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指定した条件以外の場合に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”Else”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の内容が実行されます。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ctrTitle"/>
          </p:nvPr>
        </p:nvSpPr>
        <p:spPr>
          <a:xfrm>
            <a:off x="1152144" y="765951"/>
            <a:ext cx="7063740" cy="893856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sz="6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２</a:t>
            </a:r>
            <a:r>
              <a:rPr lang="ja-JP" altLang="en-US" sz="6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．</a:t>
            </a:r>
            <a:r>
              <a:rPr lang="en-US" altLang="ja-JP" sz="6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Else</a:t>
            </a:r>
            <a:r>
              <a:rPr lang="ja-JP" altLang="en-US" sz="6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を使った分岐</a:t>
            </a:r>
            <a:endParaRPr lang="en-US" altLang="ja-JP" sz="6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893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063740" cy="597876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２．</a:t>
            </a:r>
            <a:r>
              <a:rPr lang="en-US" altLang="ja-JP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Else</a:t>
            </a:r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を使った分岐</a:t>
            </a:r>
            <a:endParaRPr lang="en-US" altLang="ja-JP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949573"/>
            <a:ext cx="6858000" cy="3991704"/>
          </a:xfrm>
        </p:spPr>
        <p:txBody>
          <a:bodyPr>
            <a:normAutofit/>
          </a:bodyPr>
          <a:lstStyle/>
          <a:p>
            <a:pPr algn="l"/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“Else”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”If”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文の間に入力します。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“Else”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を記述する箇所に改行を入れました。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以下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のスペースに入力をしていきます。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894" y="2567360"/>
            <a:ext cx="4165007" cy="3464164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3116813" y="4569413"/>
            <a:ext cx="3072971" cy="3718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41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662" y="2198086"/>
            <a:ext cx="4401472" cy="3804287"/>
          </a:xfrm>
          <a:prstGeom prst="rect">
            <a:avLst/>
          </a:prstGeom>
        </p:spPr>
      </p:pic>
      <p:sp>
        <p:nvSpPr>
          <p:cNvPr id="9" name="角丸四角形吹き出し 8"/>
          <p:cNvSpPr/>
          <p:nvPr/>
        </p:nvSpPr>
        <p:spPr>
          <a:xfrm>
            <a:off x="149961" y="2885506"/>
            <a:ext cx="2834088" cy="660793"/>
          </a:xfrm>
          <a:prstGeom prst="wedgeRoundRectCallout">
            <a:avLst>
              <a:gd name="adj1" fmla="val 51167"/>
              <a:gd name="adj2" fmla="val 99411"/>
              <a:gd name="adj3" fmla="val 16667"/>
            </a:avLst>
          </a:prstGeom>
          <a:solidFill>
            <a:schemeClr val="bg1"/>
          </a:solidFill>
          <a:ln w="63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161687" y="2879641"/>
            <a:ext cx="2834088" cy="660793"/>
          </a:xfrm>
          <a:prstGeom prst="wedgeRoundRectCallout">
            <a:avLst>
              <a:gd name="adj1" fmla="val 45583"/>
              <a:gd name="adj2" fmla="val 272385"/>
              <a:gd name="adj3" fmla="val 16667"/>
            </a:avLst>
          </a:prstGeom>
          <a:solidFill>
            <a:schemeClr val="bg1"/>
          </a:solidFill>
          <a:ln w="63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063740" cy="597876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２．</a:t>
            </a:r>
            <a:r>
              <a:rPr lang="en-US" altLang="ja-JP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Else</a:t>
            </a:r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を使った分岐</a:t>
            </a:r>
            <a:endParaRPr lang="en-US" altLang="ja-JP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949573"/>
            <a:ext cx="6858000" cy="3991704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以下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のように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”Else”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を入力します。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989912" y="4333314"/>
            <a:ext cx="861119" cy="36177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155824" y="2891371"/>
            <a:ext cx="2834088" cy="660793"/>
          </a:xfrm>
          <a:prstGeom prst="wedgeRoundRectCallout">
            <a:avLst>
              <a:gd name="adj1" fmla="val 45583"/>
              <a:gd name="adj2" fmla="val 192551"/>
              <a:gd name="adj3" fmla="val 16667"/>
            </a:avLst>
          </a:prstGeom>
          <a:solidFill>
            <a:schemeClr val="bg1"/>
          </a:solidFill>
          <a:ln w="63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この三か所は位置を</a:t>
            </a:r>
            <a:endParaRPr kumimoji="1" lang="en-US" altLang="ja-JP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kumimoji="1" lang="ja-JP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そろえます。</a:t>
            </a:r>
            <a:endParaRPr kumimoji="1" lang="ja-JP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1699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334" y="2879641"/>
            <a:ext cx="4304127" cy="332772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063740" cy="597876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２．</a:t>
            </a:r>
            <a:r>
              <a:rPr lang="en-US" altLang="ja-JP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Else</a:t>
            </a:r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を使った分岐</a:t>
            </a:r>
            <a:endParaRPr lang="en-US" altLang="ja-JP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949573"/>
            <a:ext cx="6858000" cy="3991704"/>
          </a:xfrm>
        </p:spPr>
        <p:txBody>
          <a:bodyPr>
            <a:normAutofit/>
          </a:bodyPr>
          <a:lstStyle/>
          <a:p>
            <a:pPr algn="l"/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“Else”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の中に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”If”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文の条件でないときに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実行する処理を入力します。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ここではメッセージボックスで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”OK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以外です。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と出力します。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459722" y="5014071"/>
            <a:ext cx="3192247" cy="36177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吹き出し 10"/>
          <p:cNvSpPr/>
          <p:nvPr/>
        </p:nvSpPr>
        <p:spPr>
          <a:xfrm>
            <a:off x="625634" y="5722423"/>
            <a:ext cx="2834088" cy="660793"/>
          </a:xfrm>
          <a:prstGeom prst="wedgeRoundRectCallout">
            <a:avLst>
              <a:gd name="adj1" fmla="val 34414"/>
              <a:gd name="adj2" fmla="val -110819"/>
              <a:gd name="adj3" fmla="val 16667"/>
            </a:avLst>
          </a:prstGeom>
          <a:solidFill>
            <a:schemeClr val="bg1"/>
          </a:solidFill>
          <a:ln w="63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+mj-ea"/>
                <a:ea typeface="+mj-ea"/>
              </a:rPr>
              <a:t>“Else”</a:t>
            </a:r>
            <a:r>
              <a:rPr kumimoji="1" lang="ja-JP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 の中身は</a:t>
            </a:r>
            <a:endParaRPr kumimoji="1" lang="en-US" altLang="ja-JP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kumimoji="1" lang="ja-JP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インデントをつけます。</a:t>
            </a:r>
            <a:endParaRPr kumimoji="1" lang="ja-JP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93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063740" cy="597876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２．</a:t>
            </a:r>
            <a:r>
              <a:rPr lang="en-US" altLang="ja-JP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Else</a:t>
            </a:r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を使った分岐</a:t>
            </a:r>
            <a:endParaRPr lang="en-US" altLang="ja-JP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949573"/>
            <a:ext cx="6858000" cy="3991704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実行をし、以下のメッセージボックスが出力されることを確認します。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en-US" altLang="ja-JP" sz="2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OkNg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”OK”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以外が入力されているので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“OK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以外です。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のメッセージボックスが出力されたのです。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771" y="2766369"/>
            <a:ext cx="2873253" cy="289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3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152144" y="1477109"/>
            <a:ext cx="6858000" cy="3745521"/>
          </a:xfrm>
        </p:spPr>
        <p:txBody>
          <a:bodyPr>
            <a:normAutofit/>
          </a:bodyPr>
          <a:lstStyle/>
          <a:p>
            <a:pPr algn="l"/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１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．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文の基本</a:t>
            </a:r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２．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Else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を使った分岐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３．</a:t>
            </a:r>
            <a:r>
              <a:rPr lang="en-US" altLang="ja-JP" sz="2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ElseIf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を使った分岐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４．練習問題</a:t>
            </a:r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ctrTitle"/>
          </p:nvPr>
        </p:nvSpPr>
        <p:spPr>
          <a:xfrm>
            <a:off x="1152144" y="439615"/>
            <a:ext cx="7063740" cy="1037495"/>
          </a:xfrm>
        </p:spPr>
        <p:txBody>
          <a:bodyPr>
            <a:normAutofit fontScale="90000"/>
          </a:bodyPr>
          <a:lstStyle/>
          <a:p>
            <a:r>
              <a:rPr lang="ja-JP" altLang="en-US" sz="7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目次</a:t>
            </a:r>
            <a:endParaRPr lang="ja-JP" altLang="en-US" sz="7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858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202086" y="2056659"/>
            <a:ext cx="8758116" cy="3745521"/>
          </a:xfrm>
        </p:spPr>
        <p:txBody>
          <a:bodyPr>
            <a:normAutofit/>
          </a:bodyPr>
          <a:lstStyle/>
          <a:p>
            <a:pPr algn="l"/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  <a:r>
              <a:rPr lang="en-US" altLang="ja-JP" sz="2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ElseIf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”If”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文とセットで使用します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  <a:r>
              <a:rPr lang="en-US" altLang="ja-JP" sz="2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ElseIf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は条件の処理を追加したい場合に使います。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ctrTitle"/>
          </p:nvPr>
        </p:nvSpPr>
        <p:spPr>
          <a:xfrm>
            <a:off x="1152144" y="771411"/>
            <a:ext cx="7063740" cy="812596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sz="6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３</a:t>
            </a:r>
            <a:r>
              <a:rPr lang="ja-JP" altLang="en-US" sz="6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．</a:t>
            </a:r>
            <a:r>
              <a:rPr lang="en-US" altLang="ja-JP" sz="54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ElseIf</a:t>
            </a:r>
            <a:r>
              <a:rPr lang="ja-JP" altLang="en-US" sz="5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を使った分岐</a:t>
            </a:r>
            <a:endParaRPr lang="en-US" altLang="ja-JP" sz="5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801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281" y="2819195"/>
            <a:ext cx="3962034" cy="356402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063740" cy="597876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３．</a:t>
            </a:r>
            <a:r>
              <a:rPr lang="en-US" altLang="ja-JP" sz="36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ElseIf</a:t>
            </a:r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を使った分岐</a:t>
            </a:r>
            <a:endParaRPr lang="en-US" altLang="ja-JP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949572"/>
            <a:ext cx="6858000" cy="5433644"/>
          </a:xfrm>
        </p:spPr>
        <p:txBody>
          <a:bodyPr>
            <a:normAutofit/>
          </a:bodyPr>
          <a:lstStyle/>
          <a:p>
            <a:pPr algn="l"/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  <a:r>
              <a:rPr lang="en-US" altLang="ja-JP" sz="2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ElseIf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を記述する箇所に改行を入れました。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以下のスペースに入力をしていきます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一つ目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の条件を入力する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”If”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より下、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“Else”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より上に入力します。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257493" y="4657336"/>
            <a:ext cx="3072971" cy="3718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892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794" y="2708031"/>
            <a:ext cx="4125207" cy="367518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063740" cy="597876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３．</a:t>
            </a:r>
            <a:r>
              <a:rPr lang="en-US" altLang="ja-JP" sz="36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ElseIf</a:t>
            </a:r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を使った分岐</a:t>
            </a:r>
            <a:endParaRPr lang="en-US" altLang="ja-JP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949572"/>
            <a:ext cx="6858000" cy="5433644"/>
          </a:xfrm>
        </p:spPr>
        <p:txBody>
          <a:bodyPr>
            <a:normAutofit/>
          </a:bodyPr>
          <a:lstStyle/>
          <a:p>
            <a:pPr algn="l"/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  <a:r>
              <a:rPr lang="en-US" altLang="ja-JP" sz="2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ElseIf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  <a:r>
              <a:rPr lang="en-US" altLang="ja-JP" sz="2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ElseIf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 + 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条件 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+ “Then”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を入力します。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ここでは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en-US" altLang="ja-JP" sz="2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OkNg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”NG”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である条件を追加します。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以下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のように入力しましょう。次のページで拡大します。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972551" y="4496532"/>
            <a:ext cx="3248370" cy="36453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44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817" y="1424354"/>
            <a:ext cx="5131837" cy="457200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063740" cy="597876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３．</a:t>
            </a:r>
            <a:r>
              <a:rPr lang="en-US" altLang="ja-JP" sz="36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ElseIf</a:t>
            </a:r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を使った分岐</a:t>
            </a:r>
            <a:endParaRPr lang="en-US" altLang="ja-JP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915825" y="3676943"/>
            <a:ext cx="1903140" cy="34817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4096732" y="889539"/>
            <a:ext cx="2834088" cy="660793"/>
          </a:xfrm>
          <a:prstGeom prst="wedgeRoundRectCallout">
            <a:avLst>
              <a:gd name="adj1" fmla="val -56794"/>
              <a:gd name="adj2" fmla="val 378831"/>
              <a:gd name="adj3" fmla="val 16667"/>
            </a:avLst>
          </a:prstGeom>
          <a:solidFill>
            <a:schemeClr val="bg1"/>
          </a:solidFill>
          <a:ln w="63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半角スペースがあります。</a:t>
            </a:r>
            <a:endParaRPr kumimoji="1" lang="ja-JP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4073283" y="883674"/>
            <a:ext cx="2834088" cy="660793"/>
          </a:xfrm>
          <a:prstGeom prst="wedgeRoundRectCallout">
            <a:avLst>
              <a:gd name="adj1" fmla="val 15180"/>
              <a:gd name="adj2" fmla="val 376170"/>
              <a:gd name="adj3" fmla="val 16667"/>
            </a:avLst>
          </a:prstGeom>
          <a:solidFill>
            <a:schemeClr val="bg1"/>
          </a:solidFill>
          <a:ln w="63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半角スペースがあります。</a:t>
            </a:r>
            <a:endParaRPr kumimoji="1" lang="ja-JP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2497015" y="5589026"/>
            <a:ext cx="5089462" cy="794189"/>
          </a:xfrm>
          <a:prstGeom prst="wedgeRoundRectCallout">
            <a:avLst>
              <a:gd name="adj1" fmla="val -5641"/>
              <a:gd name="adj2" fmla="val -233678"/>
              <a:gd name="adj3" fmla="val 16667"/>
            </a:avLst>
          </a:prstGeom>
          <a:solidFill>
            <a:schemeClr val="bg1"/>
          </a:solidFill>
          <a:ln w="63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条件式です。</a:t>
            </a:r>
            <a:r>
              <a:rPr lang="ja-JP" altLang="en-US" b="1" dirty="0">
                <a:solidFill>
                  <a:schemeClr val="tx1"/>
                </a:solidFill>
                <a:latin typeface="+mj-ea"/>
              </a:rPr>
              <a:t>満たす</a:t>
            </a:r>
            <a:r>
              <a:rPr lang="ja-JP" altLang="en-US" b="1" dirty="0" smtClean="0">
                <a:solidFill>
                  <a:schemeClr val="tx1"/>
                </a:solidFill>
                <a:latin typeface="+mj-ea"/>
              </a:rPr>
              <a:t>と</a:t>
            </a:r>
            <a:r>
              <a:rPr lang="en-US" altLang="ja-JP" b="1" dirty="0" err="1" smtClean="0">
                <a:solidFill>
                  <a:schemeClr val="tx1"/>
                </a:solidFill>
                <a:latin typeface="+mj-ea"/>
              </a:rPr>
              <a:t>Else</a:t>
            </a:r>
            <a:r>
              <a:rPr lang="en-US" altLang="ja-JP" b="1" dirty="0" err="1" smtClean="0">
                <a:solidFill>
                  <a:schemeClr val="tx1"/>
                </a:solidFill>
                <a:latin typeface="+mj-ea"/>
                <a:ea typeface="+mj-ea"/>
              </a:rPr>
              <a:t>If</a:t>
            </a:r>
            <a:r>
              <a:rPr lang="ja-JP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の中身を実行します。</a:t>
            </a:r>
            <a:endParaRPr lang="en-US" altLang="ja-JP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ja-JP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ここの</a:t>
            </a:r>
            <a:r>
              <a:rPr lang="en-US" altLang="ja-JP" b="1" dirty="0" smtClean="0">
                <a:solidFill>
                  <a:schemeClr val="tx1"/>
                </a:solidFill>
                <a:latin typeface="+mj-ea"/>
                <a:ea typeface="+mj-ea"/>
              </a:rPr>
              <a:t>”=“</a:t>
            </a:r>
            <a:r>
              <a:rPr lang="ja-JP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は代入ではなく、等しいという意味です。</a:t>
            </a:r>
            <a:endParaRPr kumimoji="1" lang="ja-JP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155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671" y="2263645"/>
            <a:ext cx="4473453" cy="397194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063740" cy="597876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３．</a:t>
            </a:r>
            <a:r>
              <a:rPr lang="en-US" altLang="ja-JP" sz="36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ElseIf</a:t>
            </a:r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を使った分岐</a:t>
            </a:r>
            <a:endParaRPr lang="en-US" altLang="ja-JP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512936" y="4450666"/>
            <a:ext cx="2533079" cy="34817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949572"/>
            <a:ext cx="6858000" cy="5433644"/>
          </a:xfrm>
        </p:spPr>
        <p:txBody>
          <a:bodyPr>
            <a:normAutofit/>
          </a:bodyPr>
          <a:lstStyle/>
          <a:p>
            <a:pPr algn="l"/>
            <a:r>
              <a:rPr lang="ja-JP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次に条件を満たした場合の処理を入力します</a:t>
            </a:r>
            <a:r>
              <a:rPr lang="ja-JP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メッセージボックスで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”NG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です。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と出力しましょう。</a:t>
            </a:r>
            <a:endParaRPr lang="ja-JP" altLang="ja-JP" sz="2400" dirty="0"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405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063740" cy="597876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３．</a:t>
            </a:r>
            <a:r>
              <a:rPr lang="en-US" altLang="ja-JP" sz="36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ElseIf</a:t>
            </a:r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を使った分岐</a:t>
            </a:r>
            <a:endParaRPr lang="en-US" altLang="ja-JP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sp>
        <p:nvSpPr>
          <p:cNvPr id="12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949572"/>
            <a:ext cx="6858000" cy="5433644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実行をした結果が以下のようになるのを確認しましょう。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2400" dirty="0" smtClean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  <a:r>
              <a:rPr lang="en-US" altLang="ja-JP" sz="2400" dirty="0" err="1" smtClean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OkNg</a:t>
            </a:r>
            <a:r>
              <a:rPr lang="en-US" altLang="ja-JP" sz="2400" dirty="0" smtClean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 smtClean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lang="en-US" altLang="ja-JP" sz="2400" dirty="0" smtClean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”NG”</a:t>
            </a:r>
            <a:r>
              <a:rPr lang="ja-JP" altLang="en-US" sz="2400" dirty="0" smtClean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が代入されているので</a:t>
            </a:r>
            <a:r>
              <a:rPr lang="en-US" altLang="ja-JP" sz="2400" dirty="0" smtClean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”NG</a:t>
            </a:r>
            <a:r>
              <a:rPr lang="ja-JP" altLang="en-US" sz="2400" dirty="0" smtClean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です。</a:t>
            </a:r>
            <a:r>
              <a:rPr lang="en-US" altLang="ja-JP" sz="2400" dirty="0" smtClean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 smtClean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のメッセージボックスが出力されたのです。</a:t>
            </a:r>
            <a:endParaRPr lang="ja-JP" altLang="ja-JP" sz="2400" dirty="0"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803" y="2919045"/>
            <a:ext cx="2803190" cy="282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8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736" y="2286180"/>
            <a:ext cx="4595772" cy="395636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063740" cy="597876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３．</a:t>
            </a:r>
            <a:r>
              <a:rPr lang="en-US" altLang="ja-JP" sz="36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ElseIf</a:t>
            </a:r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を使った分岐</a:t>
            </a:r>
            <a:endParaRPr lang="en-US" altLang="ja-JP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sp>
        <p:nvSpPr>
          <p:cNvPr id="12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949572"/>
            <a:ext cx="6858000" cy="5433644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 dirty="0" smtClean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次に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en-US" altLang="ja-JP" sz="2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OkNg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”AA”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を代入しま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す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2400" dirty="0" smtClean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“Else”</a:t>
            </a:r>
            <a:r>
              <a:rPr lang="ja-JP" altLang="en-US" sz="2400" dirty="0" smtClean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のメッセージ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ボックスの内容を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”OKNG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以外です。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に書き換えます。</a:t>
            </a:r>
            <a:endParaRPr lang="ja-JP" altLang="ja-JP" sz="2400" dirty="0"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927911" y="3149407"/>
            <a:ext cx="1815202" cy="36751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587395" y="4972987"/>
            <a:ext cx="3355119" cy="39238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6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063740" cy="597876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３．</a:t>
            </a:r>
            <a:r>
              <a:rPr lang="en-US" altLang="ja-JP" sz="36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ElseIf</a:t>
            </a:r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を使った分岐</a:t>
            </a:r>
            <a:endParaRPr lang="en-US" altLang="ja-JP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sp>
        <p:nvSpPr>
          <p:cNvPr id="12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949572"/>
            <a:ext cx="6858000" cy="5433644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 dirty="0" smtClean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実行結果が以下のようになることを確認しましょう。</a:t>
            </a:r>
            <a:endParaRPr lang="en-US" altLang="ja-JP" sz="2400" dirty="0" smtClean="0"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  <a:r>
              <a:rPr lang="en-US" altLang="ja-JP" sz="2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OkNg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”OK”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”NG”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ではなく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”AA”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が入力されたので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“Else”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の中身が出力されたのです。</a:t>
            </a:r>
            <a:endParaRPr lang="ja-JP" altLang="ja-JP" sz="2400" dirty="0"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947" y="2936630"/>
            <a:ext cx="2698506" cy="271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6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152144" y="2056659"/>
            <a:ext cx="6858000" cy="3745521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練習問題を行います。</a:t>
            </a:r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ctrTitle"/>
          </p:nvPr>
        </p:nvSpPr>
        <p:spPr>
          <a:xfrm>
            <a:off x="1152144" y="1044922"/>
            <a:ext cx="7063740" cy="1037495"/>
          </a:xfrm>
        </p:spPr>
        <p:txBody>
          <a:bodyPr>
            <a:normAutofit/>
          </a:bodyPr>
          <a:lstStyle/>
          <a:p>
            <a:pPr algn="l"/>
            <a:r>
              <a:rPr lang="ja-JP" altLang="en-US" sz="6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４</a:t>
            </a:r>
            <a:r>
              <a:rPr lang="ja-JP" altLang="en-US" sz="6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．練習問題</a:t>
            </a:r>
            <a:endParaRPr lang="en-US" altLang="ja-JP" sz="6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695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70687" y="756386"/>
            <a:ext cx="8885391" cy="5626829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練習問題①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ブックとシートの指定はありません。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セル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D5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に入力された値が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100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であればメーセージボックスで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満点です！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であればメッセージボックスで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欠点です。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それ以外であれば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メッセージボックス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合格です。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と出力してください。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練習問題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ブック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、ワークシートの指定はありません。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30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行目、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58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列目のセルに値が入力されていればその値をメッセージボックスに出力、値が入っていなければ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入力してください。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をメッセージボックスで出力してください。（空欄は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で表現できます。）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170687" y="158267"/>
            <a:ext cx="7232436" cy="5978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４</a:t>
            </a:r>
            <a:r>
              <a:rPr lang="ja-JP" altLang="en-US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．練習問題</a:t>
            </a:r>
            <a:endParaRPr lang="en-US" altLang="ja-JP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246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152144" y="2056659"/>
            <a:ext cx="6858000" cy="3745521"/>
          </a:xfrm>
        </p:spPr>
        <p:txBody>
          <a:bodyPr>
            <a:normAutofit/>
          </a:bodyPr>
          <a:lstStyle/>
          <a:p>
            <a:pPr algn="l"/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“If”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文はある条件で処理を実行したいときに使用します。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ctrTitle"/>
          </p:nvPr>
        </p:nvSpPr>
        <p:spPr>
          <a:xfrm>
            <a:off x="1152144" y="566586"/>
            <a:ext cx="7063740" cy="1081566"/>
          </a:xfrm>
        </p:spPr>
        <p:txBody>
          <a:bodyPr>
            <a:normAutofit/>
          </a:bodyPr>
          <a:lstStyle/>
          <a:p>
            <a:r>
              <a:rPr lang="ja-JP" altLang="en-US" sz="6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１</a:t>
            </a:r>
            <a:r>
              <a:rPr lang="ja-JP" altLang="en-US" sz="6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．</a:t>
            </a:r>
            <a:r>
              <a:rPr lang="en-US" altLang="ja-JP" sz="6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lang="ja-JP" altLang="en-US" sz="6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文の基本</a:t>
            </a:r>
            <a:endParaRPr lang="en-US" altLang="ja-JP" sz="6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115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063740" cy="597876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１．</a:t>
            </a:r>
            <a:r>
              <a:rPr lang="en-US" altLang="ja-JP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文の基本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949573"/>
            <a:ext cx="6858000" cy="2760780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モジュールを追加し、プロシージャを作成しましょう。</a:t>
            </a:r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086" y="1577313"/>
            <a:ext cx="5502624" cy="426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5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063740" cy="597876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１．</a:t>
            </a:r>
            <a:r>
              <a:rPr lang="en-US" altLang="ja-JP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文の基本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949572"/>
            <a:ext cx="6858000" cy="4783013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“If”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文は指定した条件のみ実行することができます。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指定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した条件を満たさなければ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”If”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文の中の内容は実行されません。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“If”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文には始まりと終わりがあります。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この始まりと終わりの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間に入力された内容が実行されます。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If 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条件 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Then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End 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025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063740" cy="597876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１．</a:t>
            </a:r>
            <a:r>
              <a:rPr lang="en-US" altLang="ja-JP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文の基本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949572"/>
            <a:ext cx="6858000" cy="4783013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ここで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変数を１つ用意し、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その変数の値が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”OK”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であればメッセージボックスで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“OK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です！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と出力するコードを作成します。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まず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、変数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en-US" altLang="ja-JP" sz="2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OkNg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を用意します。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487" y="3464170"/>
            <a:ext cx="5009821" cy="2019666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2917112" y="4037016"/>
            <a:ext cx="3395765" cy="35913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47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047" y="2431595"/>
            <a:ext cx="5837894" cy="321084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063740" cy="597876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１．</a:t>
            </a:r>
            <a:r>
              <a:rPr lang="en-US" altLang="ja-JP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文の基本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949572"/>
            <a:ext cx="6858000" cy="4783013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用意した変数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en-US" altLang="ja-JP" sz="2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OkNg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”OK”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を代入します。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752385" y="3995286"/>
            <a:ext cx="2810810" cy="44259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44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939" y="3273677"/>
            <a:ext cx="4308917" cy="278422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063740" cy="597876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１．</a:t>
            </a:r>
            <a:r>
              <a:rPr lang="en-US" altLang="ja-JP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文の基本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949572"/>
            <a:ext cx="6858000" cy="4783013"/>
          </a:xfrm>
        </p:spPr>
        <p:txBody>
          <a:bodyPr>
            <a:normAutofit/>
          </a:bodyPr>
          <a:lstStyle/>
          <a:p>
            <a:pPr algn="l"/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“If”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文の始まりを入力します。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“If” + 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条件 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+ “Then”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で書くことができます。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ここで条件は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en-US" altLang="ja-JP" sz="2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OkNg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”OK”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が入っている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なので、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以下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のように入力します。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次のページで拡大します。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099780" y="4797674"/>
            <a:ext cx="3135931" cy="44259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97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012" y="1683729"/>
            <a:ext cx="5837465" cy="37719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063740" cy="597876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１．</a:t>
            </a:r>
            <a:r>
              <a:rPr lang="en-US" altLang="ja-JP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文の基本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398720" y="3848105"/>
            <a:ext cx="2404204" cy="44254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4096732" y="889539"/>
            <a:ext cx="2834088" cy="660793"/>
          </a:xfrm>
          <a:prstGeom prst="wedgeRoundRectCallout">
            <a:avLst>
              <a:gd name="adj1" fmla="val -76029"/>
              <a:gd name="adj2" fmla="val 400120"/>
              <a:gd name="adj3" fmla="val 16667"/>
            </a:avLst>
          </a:prstGeom>
          <a:solidFill>
            <a:schemeClr val="bg1"/>
          </a:solidFill>
          <a:ln w="63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半角スペースがあります。</a:t>
            </a:r>
            <a:endParaRPr kumimoji="1" lang="ja-JP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4073283" y="883674"/>
            <a:ext cx="2834088" cy="660793"/>
          </a:xfrm>
          <a:prstGeom prst="wedgeRoundRectCallout">
            <a:avLst>
              <a:gd name="adj1" fmla="val 15180"/>
              <a:gd name="adj2" fmla="val 381492"/>
              <a:gd name="adj3" fmla="val 16667"/>
            </a:avLst>
          </a:prstGeom>
          <a:solidFill>
            <a:schemeClr val="bg1"/>
          </a:solidFill>
          <a:ln w="63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半角スペースがあります。</a:t>
            </a:r>
            <a:endParaRPr kumimoji="1" lang="ja-JP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2497015" y="5589026"/>
            <a:ext cx="5089462" cy="794189"/>
          </a:xfrm>
          <a:prstGeom prst="wedgeRoundRectCallout">
            <a:avLst>
              <a:gd name="adj1" fmla="val -1149"/>
              <a:gd name="adj2" fmla="val -202680"/>
              <a:gd name="adj3" fmla="val 16667"/>
            </a:avLst>
          </a:prstGeom>
          <a:solidFill>
            <a:schemeClr val="bg1"/>
          </a:solidFill>
          <a:ln w="63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条件式です。</a:t>
            </a:r>
            <a:r>
              <a:rPr lang="ja-JP" altLang="en-US" b="1" dirty="0">
                <a:solidFill>
                  <a:schemeClr val="tx1"/>
                </a:solidFill>
                <a:latin typeface="+mj-ea"/>
              </a:rPr>
              <a:t>満たすと</a:t>
            </a:r>
            <a:r>
              <a:rPr lang="en-US" altLang="ja-JP" b="1" dirty="0" smtClean="0">
                <a:solidFill>
                  <a:schemeClr val="tx1"/>
                </a:solidFill>
                <a:latin typeface="+mj-ea"/>
                <a:ea typeface="+mj-ea"/>
              </a:rPr>
              <a:t>If</a:t>
            </a:r>
            <a:r>
              <a:rPr lang="ja-JP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文の中身を実行します。</a:t>
            </a:r>
            <a:endParaRPr lang="en-US" altLang="ja-JP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ja-JP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ここの</a:t>
            </a:r>
            <a:r>
              <a:rPr lang="en-US" altLang="ja-JP" b="1" dirty="0" smtClean="0">
                <a:solidFill>
                  <a:schemeClr val="tx1"/>
                </a:solidFill>
                <a:latin typeface="+mj-ea"/>
                <a:ea typeface="+mj-ea"/>
              </a:rPr>
              <a:t>”=“</a:t>
            </a:r>
            <a:r>
              <a:rPr lang="ja-JP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は代入ではなく、等しいという意味です。</a:t>
            </a:r>
            <a:endParaRPr kumimoji="1" lang="ja-JP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4338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</TotalTime>
  <Words>1253</Words>
  <Application>Microsoft Office PowerPoint</Application>
  <PresentationFormat>画面に合わせる (4:3)</PresentationFormat>
  <Paragraphs>156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6" baseType="lpstr">
      <vt:lpstr>Meiryo UI</vt:lpstr>
      <vt:lpstr>ＭＳ Ｐゴシック</vt:lpstr>
      <vt:lpstr>Arial</vt:lpstr>
      <vt:lpstr>Calibri</vt:lpstr>
      <vt:lpstr>Calibri Light</vt:lpstr>
      <vt:lpstr>Kunstler Script</vt:lpstr>
      <vt:lpstr>Office テーマ</vt:lpstr>
      <vt:lpstr>カリキュラム８ </vt:lpstr>
      <vt:lpstr>目次</vt:lpstr>
      <vt:lpstr>１．If文の基本</vt:lpstr>
      <vt:lpstr>１．If文の基本</vt:lpstr>
      <vt:lpstr>１．If文の基本</vt:lpstr>
      <vt:lpstr>１．If文の基本</vt:lpstr>
      <vt:lpstr>１．If文の基本</vt:lpstr>
      <vt:lpstr>１．If文の基本</vt:lpstr>
      <vt:lpstr>１．If文の基本</vt:lpstr>
      <vt:lpstr>１．If文の基本</vt:lpstr>
      <vt:lpstr>１．If文の基本</vt:lpstr>
      <vt:lpstr>１．If文の基本</vt:lpstr>
      <vt:lpstr>１．If文の基本</vt:lpstr>
      <vt:lpstr>１．If文の基本</vt:lpstr>
      <vt:lpstr>２．Elseを使った分岐</vt:lpstr>
      <vt:lpstr>２．Elseを使った分岐</vt:lpstr>
      <vt:lpstr>２．Elseを使った分岐</vt:lpstr>
      <vt:lpstr>２．Elseを使った分岐</vt:lpstr>
      <vt:lpstr>２．Elseを使った分岐</vt:lpstr>
      <vt:lpstr>３．ElseIfを使った分岐</vt:lpstr>
      <vt:lpstr>３．ElseIfを使った分岐</vt:lpstr>
      <vt:lpstr>３．ElseIfを使った分岐</vt:lpstr>
      <vt:lpstr>３．ElseIfを使った分岐</vt:lpstr>
      <vt:lpstr>３．ElseIfを使った分岐</vt:lpstr>
      <vt:lpstr>３．ElseIfを使った分岐</vt:lpstr>
      <vt:lpstr>３．ElseIfを使った分岐</vt:lpstr>
      <vt:lpstr>３．ElseIfを使った分岐</vt:lpstr>
      <vt:lpstr>４．練習問題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カリキュラム４</dc:title>
  <dc:creator>Shun</dc:creator>
  <cp:lastModifiedBy>Shun</cp:lastModifiedBy>
  <cp:revision>81</cp:revision>
  <dcterms:created xsi:type="dcterms:W3CDTF">2020-04-11T07:58:47Z</dcterms:created>
  <dcterms:modified xsi:type="dcterms:W3CDTF">2020-04-25T17:03:45Z</dcterms:modified>
</cp:coreProperties>
</file>