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90" r:id="rId4"/>
    <p:sldId id="325" r:id="rId5"/>
    <p:sldId id="350" r:id="rId6"/>
    <p:sldId id="352" r:id="rId7"/>
    <p:sldId id="354" r:id="rId8"/>
    <p:sldId id="370" r:id="rId9"/>
    <p:sldId id="356" r:id="rId10"/>
    <p:sldId id="357" r:id="rId11"/>
    <p:sldId id="358" r:id="rId12"/>
    <p:sldId id="335" r:id="rId13"/>
    <p:sldId id="334" r:id="rId14"/>
    <p:sldId id="371" r:id="rId15"/>
    <p:sldId id="372" r:id="rId16"/>
    <p:sldId id="339" r:id="rId17"/>
    <p:sldId id="340" r:id="rId18"/>
    <p:sldId id="374" r:id="rId19"/>
    <p:sldId id="375" r:id="rId20"/>
    <p:sldId id="364" r:id="rId21"/>
    <p:sldId id="376" r:id="rId22"/>
    <p:sldId id="377"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9" autoAdjust="0"/>
    <p:restoredTop sz="94660"/>
  </p:normalViewPr>
  <p:slideViewPr>
    <p:cSldViewPr snapToGrid="0">
      <p:cViewPr varScale="1">
        <p:scale>
          <a:sx n="54" d="100"/>
          <a:sy n="54" d="100"/>
        </p:scale>
        <p:origin x="4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47763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5310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225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70747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35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69808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0974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06942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998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5908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2020/5/2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42501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EAF5D2-F414-46A2-8C77-4FB5F67F4BB2}" type="datetimeFigureOut">
              <a:rPr kumimoji="1" lang="ja-JP" altLang="en-US" smtClean="0"/>
              <a:t>2020/5/2</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996144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6404" y="1934310"/>
            <a:ext cx="7063740" cy="1600200"/>
          </a:xfrm>
        </p:spPr>
        <p:txBody>
          <a:bodyPr>
            <a:normAutofit fontScale="90000"/>
          </a:bodyPr>
          <a:lstStyle/>
          <a:p>
            <a:r>
              <a:rPr lang="ja-JP" altLang="en-US" sz="8800" dirty="0" smtClean="0">
                <a:latin typeface="Meiryo UI" panose="020B0604030504040204" pitchFamily="50" charset="-128"/>
                <a:ea typeface="Meiryo UI" panose="020B0604030504040204" pitchFamily="50" charset="-128"/>
              </a:rPr>
              <a:t>カリキュラム１０</a:t>
            </a:r>
            <a:r>
              <a:rPr lang="en-US" altLang="ja-JP" sz="8800" dirty="0" smtClean="0">
                <a:latin typeface="Meiryo UI" panose="020B0604030504040204" pitchFamily="50" charset="-128"/>
                <a:ea typeface="Meiryo UI" panose="020B0604030504040204" pitchFamily="50" charset="-128"/>
              </a:rPr>
              <a:t>	</a:t>
            </a:r>
            <a:endParaRPr lang="ja-JP" altLang="en-US" sz="88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152144" y="4132390"/>
            <a:ext cx="6858000" cy="703385"/>
          </a:xfrm>
        </p:spPr>
        <p:txBody>
          <a:bodyPr>
            <a:normAutofit/>
          </a:bodyPr>
          <a:lstStyle/>
          <a:p>
            <a:r>
              <a:rPr lang="ja-JP" altLang="en-US" sz="4000" dirty="0" smtClean="0">
                <a:latin typeface="Meiryo UI" panose="020B0604030504040204" pitchFamily="50" charset="-128"/>
                <a:ea typeface="Meiryo UI" panose="020B0604030504040204" pitchFamily="50" charset="-128"/>
              </a:rPr>
              <a:t>～</a:t>
            </a:r>
            <a:r>
              <a:rPr lang="en-US" altLang="ja-JP" sz="4000" dirty="0" smtClean="0">
                <a:latin typeface="Meiryo UI" panose="020B0604030504040204" pitchFamily="50" charset="-128"/>
                <a:ea typeface="Meiryo UI" panose="020B0604030504040204" pitchFamily="50" charset="-128"/>
              </a:rPr>
              <a:t>for</a:t>
            </a:r>
            <a:r>
              <a:rPr lang="ja-JP" altLang="en-US" sz="4000" dirty="0" smtClean="0">
                <a:latin typeface="Meiryo UI" panose="020B0604030504040204" pitchFamily="50" charset="-128"/>
                <a:ea typeface="Meiryo UI" panose="020B0604030504040204" pitchFamily="50" charset="-128"/>
              </a:rPr>
              <a:t>文</a:t>
            </a:r>
            <a:r>
              <a:rPr lang="ja-JP" altLang="en-US" sz="4000" dirty="0">
                <a:latin typeface="Meiryo UI" panose="020B0604030504040204" pitchFamily="50" charset="-128"/>
                <a:ea typeface="Meiryo UI" panose="020B0604030504040204" pitchFamily="50" charset="-128"/>
              </a:rPr>
              <a:t>を</a:t>
            </a:r>
            <a:r>
              <a:rPr lang="ja-JP" altLang="en-US" sz="4000" dirty="0" smtClean="0">
                <a:latin typeface="Meiryo UI" panose="020B0604030504040204" pitchFamily="50" charset="-128"/>
                <a:ea typeface="Meiryo UI" panose="020B0604030504040204" pitchFamily="50" charset="-128"/>
              </a:rPr>
              <a:t>使った繰り返し処理</a:t>
            </a:r>
            <a:r>
              <a:rPr lang="ja-JP" altLang="en-US" sz="4000" dirty="0" smtClean="0">
                <a:latin typeface="Meiryo UI" panose="020B0604030504040204" pitchFamily="50" charset="-128"/>
                <a:ea typeface="Meiryo UI" panose="020B0604030504040204" pitchFamily="50" charset="-128"/>
              </a:rPr>
              <a:t>～</a:t>
            </a:r>
            <a:endParaRPr lang="ja-JP" altLang="en-US" sz="4000" dirty="0">
              <a:latin typeface="Meiryo UI" panose="020B0604030504040204" pitchFamily="50" charset="-128"/>
              <a:ea typeface="Meiryo UI" panose="020B0604030504040204" pitchFamily="50" charset="-128"/>
            </a:endParaRPr>
          </a:p>
        </p:txBody>
      </p:sp>
      <p:sp>
        <p:nvSpPr>
          <p:cNvPr id="4"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808696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22222" y="2192735"/>
            <a:ext cx="4899554" cy="3386936"/>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for</a:t>
            </a:r>
            <a:r>
              <a:rPr lang="ja-JP" altLang="en-US" sz="3600" b="1" dirty="0">
                <a:latin typeface="Meiryo UI" panose="020B0604030504040204" pitchFamily="50" charset="-128"/>
                <a:ea typeface="Meiryo UI" panose="020B0604030504040204" pitchFamily="50" charset="-128"/>
              </a:rPr>
              <a:t>文の基本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4783013"/>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文の処理内容が</a:t>
            </a:r>
            <a:r>
              <a:rPr lang="ja-JP" altLang="en-US" sz="2400" dirty="0" smtClean="0">
                <a:latin typeface="Meiryo UI" panose="020B0604030504040204" pitchFamily="50" charset="-128"/>
                <a:ea typeface="Meiryo UI" panose="020B0604030504040204" pitchFamily="50" charset="-128"/>
              </a:rPr>
              <a:t>終われば</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”Next” + </a:t>
            </a:r>
            <a:r>
              <a:rPr lang="ja-JP" altLang="en-US" sz="2400" dirty="0" smtClean="0">
                <a:latin typeface="Meiryo UI" panose="020B0604030504040204" pitchFamily="50" charset="-128"/>
                <a:ea typeface="Meiryo UI" panose="020B0604030504040204" pitchFamily="50" charset="-128"/>
              </a:rPr>
              <a:t>変化</a:t>
            </a:r>
            <a:r>
              <a:rPr lang="ja-JP" altLang="en-US" sz="2400" dirty="0">
                <a:latin typeface="Meiryo UI" panose="020B0604030504040204" pitchFamily="50" charset="-128"/>
                <a:ea typeface="Meiryo UI" panose="020B0604030504040204" pitchFamily="50" charset="-128"/>
              </a:rPr>
              <a:t>する</a:t>
            </a:r>
            <a:r>
              <a:rPr lang="ja-JP" altLang="en-US" sz="2400" dirty="0" smtClean="0">
                <a:latin typeface="Meiryo UI" panose="020B0604030504040204" pitchFamily="50" charset="-128"/>
                <a:ea typeface="Meiryo UI" panose="020B0604030504040204" pitchFamily="50" charset="-128"/>
              </a:rPr>
              <a:t>変数 を</a:t>
            </a:r>
            <a:r>
              <a:rPr lang="ja-JP" altLang="en-US" sz="2400" dirty="0" smtClean="0">
                <a:latin typeface="Meiryo UI" panose="020B0604030504040204" pitchFamily="50" charset="-128"/>
                <a:ea typeface="Meiryo UI" panose="020B0604030504040204" pitchFamily="50" charset="-128"/>
              </a:rPr>
              <a:t>入力します</a:t>
            </a:r>
            <a:r>
              <a:rPr lang="ja-JP" altLang="en-US" sz="2400" dirty="0" smtClean="0">
                <a:latin typeface="Meiryo UI" panose="020B0604030504040204" pitchFamily="50" charset="-128"/>
                <a:ea typeface="Meiryo UI" panose="020B0604030504040204" pitchFamily="50" charset="-128"/>
              </a:rPr>
              <a:t>。 </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202565" y="4494147"/>
            <a:ext cx="1463482" cy="40905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3154955" y="5722423"/>
            <a:ext cx="2834088" cy="660793"/>
          </a:xfrm>
          <a:prstGeom prst="wedgeRoundRectCallout">
            <a:avLst>
              <a:gd name="adj1" fmla="val -4675"/>
              <a:gd name="adj2" fmla="val -150736"/>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半角スペースがあります。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2672363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for</a:t>
            </a:r>
            <a:r>
              <a:rPr lang="ja-JP" altLang="en-US" sz="3600" b="1" dirty="0">
                <a:latin typeface="Meiryo UI" panose="020B0604030504040204" pitchFamily="50" charset="-128"/>
                <a:ea typeface="Meiryo UI" panose="020B0604030504040204" pitchFamily="50" charset="-128"/>
              </a:rPr>
              <a:t>文の基本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4783013"/>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これを実行すると以下のメッセージボックスが</a:t>
            </a:r>
            <a:r>
              <a:rPr lang="en-US" altLang="ja-JP" sz="2400" dirty="0" smtClean="0">
                <a:latin typeface="Meiryo UI" panose="020B0604030504040204" pitchFamily="50" charset="-128"/>
                <a:ea typeface="Meiryo UI" panose="020B0604030504040204" pitchFamily="50" charset="-128"/>
              </a:rPr>
              <a:t>5</a:t>
            </a:r>
            <a:r>
              <a:rPr lang="ja-JP" altLang="en-US" sz="2400" dirty="0" smtClean="0">
                <a:latin typeface="Meiryo UI" panose="020B0604030504040204" pitchFamily="50" charset="-128"/>
                <a:ea typeface="Meiryo UI" panose="020B0604030504040204" pitchFamily="50" charset="-128"/>
              </a:rPr>
              <a:t>回出力されることが確認できます。実行してみましょう。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960201" y="2414954"/>
            <a:ext cx="1209675" cy="1219200"/>
          </a:xfrm>
          <a:prstGeom prst="rect">
            <a:avLst/>
          </a:prstGeom>
        </p:spPr>
      </p:pic>
      <p:pic>
        <p:nvPicPr>
          <p:cNvPr id="6" name="図 5"/>
          <p:cNvPicPr>
            <a:picLocks noChangeAspect="1"/>
          </p:cNvPicPr>
          <p:nvPr/>
        </p:nvPicPr>
        <p:blipFill>
          <a:blip r:embed="rId3"/>
          <a:stretch>
            <a:fillRect/>
          </a:stretch>
        </p:blipFill>
        <p:spPr>
          <a:xfrm>
            <a:off x="3791316" y="2414952"/>
            <a:ext cx="1209675" cy="1219200"/>
          </a:xfrm>
          <a:prstGeom prst="rect">
            <a:avLst/>
          </a:prstGeom>
        </p:spPr>
      </p:pic>
      <p:pic>
        <p:nvPicPr>
          <p:cNvPr id="8" name="図 7"/>
          <p:cNvPicPr>
            <a:picLocks noChangeAspect="1"/>
          </p:cNvPicPr>
          <p:nvPr/>
        </p:nvPicPr>
        <p:blipFill>
          <a:blip r:embed="rId4"/>
          <a:stretch>
            <a:fillRect/>
          </a:stretch>
        </p:blipFill>
        <p:spPr>
          <a:xfrm>
            <a:off x="6798288" y="2432538"/>
            <a:ext cx="1209675" cy="1219200"/>
          </a:xfrm>
          <a:prstGeom prst="rect">
            <a:avLst/>
          </a:prstGeom>
        </p:spPr>
      </p:pic>
      <p:pic>
        <p:nvPicPr>
          <p:cNvPr id="9" name="図 8"/>
          <p:cNvPicPr>
            <a:picLocks noChangeAspect="1"/>
          </p:cNvPicPr>
          <p:nvPr/>
        </p:nvPicPr>
        <p:blipFill>
          <a:blip r:embed="rId5"/>
          <a:stretch>
            <a:fillRect/>
          </a:stretch>
        </p:blipFill>
        <p:spPr>
          <a:xfrm>
            <a:off x="2366961" y="4454769"/>
            <a:ext cx="1209675" cy="1219200"/>
          </a:xfrm>
          <a:prstGeom prst="rect">
            <a:avLst/>
          </a:prstGeom>
        </p:spPr>
      </p:pic>
      <p:pic>
        <p:nvPicPr>
          <p:cNvPr id="10" name="図 9"/>
          <p:cNvPicPr>
            <a:picLocks noChangeAspect="1"/>
          </p:cNvPicPr>
          <p:nvPr/>
        </p:nvPicPr>
        <p:blipFill>
          <a:blip r:embed="rId6"/>
          <a:stretch>
            <a:fillRect/>
          </a:stretch>
        </p:blipFill>
        <p:spPr>
          <a:xfrm>
            <a:off x="5198087" y="4437184"/>
            <a:ext cx="1209675" cy="1219200"/>
          </a:xfrm>
          <a:prstGeom prst="rect">
            <a:avLst/>
          </a:prstGeom>
        </p:spPr>
      </p:pic>
      <p:sp>
        <p:nvSpPr>
          <p:cNvPr id="11" name="右矢印 10"/>
          <p:cNvSpPr/>
          <p:nvPr/>
        </p:nvSpPr>
        <p:spPr>
          <a:xfrm>
            <a:off x="2479430" y="2954215"/>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427783" y="2948354"/>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1096105" y="4859216"/>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3921370" y="4853354"/>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3668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１．のメッセージボックス</a:t>
            </a:r>
            <a:r>
              <a:rPr lang="ja-JP" altLang="en-US" sz="2400" dirty="0">
                <a:latin typeface="Meiryo UI" panose="020B0604030504040204" pitchFamily="50" charset="-128"/>
                <a:ea typeface="Meiryo UI" panose="020B0604030504040204" pitchFamily="50" charset="-128"/>
              </a:rPr>
              <a:t>の結果を見ると</a:t>
            </a:r>
            <a:r>
              <a:rPr lang="en-US" altLang="ja-JP" sz="2400" dirty="0">
                <a:latin typeface="Meiryo UI" panose="020B0604030504040204" pitchFamily="50" charset="-128"/>
                <a:ea typeface="Meiryo UI" panose="020B0604030504040204" pitchFamily="50" charset="-128"/>
              </a:rPr>
              <a:t>“</a:t>
            </a:r>
            <a:r>
              <a:rPr lang="en-US" altLang="ja-JP" sz="2400" dirty="0" err="1">
                <a:latin typeface="Meiryo UI" panose="020B0604030504040204" pitchFamily="50" charset="-128"/>
                <a:ea typeface="Meiryo UI" panose="020B0604030504040204" pitchFamily="50" charset="-128"/>
              </a:rPr>
              <a:t>i</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が</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から</a:t>
            </a:r>
            <a:r>
              <a:rPr lang="en-US" altLang="ja-JP" sz="2400" dirty="0">
                <a:latin typeface="Meiryo UI" panose="020B0604030504040204" pitchFamily="50" charset="-128"/>
                <a:ea typeface="Meiryo UI" panose="020B0604030504040204" pitchFamily="50" charset="-128"/>
              </a:rPr>
              <a:t>5</a:t>
            </a:r>
            <a:r>
              <a:rPr lang="ja-JP" altLang="en-US" sz="2400" dirty="0">
                <a:latin typeface="Meiryo UI" panose="020B0604030504040204" pitchFamily="50" charset="-128"/>
                <a:ea typeface="Meiryo UI" panose="020B0604030504040204" pitchFamily="50" charset="-128"/>
              </a:rPr>
              <a:t>まで</a:t>
            </a:r>
            <a:r>
              <a:rPr lang="en-US" altLang="ja-JP" sz="2400" dirty="0">
                <a:latin typeface="Meiryo UI" panose="020B0604030504040204" pitchFamily="50" charset="-128"/>
                <a:ea typeface="Meiryo UI" panose="020B0604030504040204" pitchFamily="50" charset="-128"/>
              </a:rPr>
              <a:t>1</a:t>
            </a:r>
            <a:r>
              <a:rPr lang="ja-JP" altLang="en-US" sz="2400" dirty="0" err="1">
                <a:latin typeface="Meiryo UI" panose="020B0604030504040204" pitchFamily="50" charset="-128"/>
                <a:ea typeface="Meiryo UI" panose="020B0604030504040204" pitchFamily="50" charset="-128"/>
              </a:rPr>
              <a:t>ずつ</a:t>
            </a:r>
            <a:r>
              <a:rPr lang="ja-JP" altLang="en-US" sz="2400" dirty="0">
                <a:latin typeface="Meiryo UI" panose="020B0604030504040204" pitchFamily="50" charset="-128"/>
                <a:ea typeface="Meiryo UI" panose="020B0604030504040204" pitchFamily="50" charset="-128"/>
              </a:rPr>
              <a:t>加算されることが確認できると思います</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この加算を変更する方法をここで行います。</a:t>
            </a:r>
            <a:endParaRPr lang="en-US" altLang="ja-JP" sz="2400" dirty="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798957" y="289187"/>
            <a:ext cx="7770114" cy="1741874"/>
          </a:xfrm>
        </p:spPr>
        <p:txBody>
          <a:bodyPr>
            <a:normAutofit/>
          </a:bodyPr>
          <a:lstStyle/>
          <a:p>
            <a:pPr algn="l"/>
            <a:r>
              <a:rPr lang="ja-JP" altLang="en-US" sz="6000" b="1" dirty="0">
                <a:latin typeface="Meiryo UI" panose="020B0604030504040204" pitchFamily="50" charset="-128"/>
                <a:ea typeface="Meiryo UI" panose="020B0604030504040204" pitchFamily="50" charset="-128"/>
              </a:rPr>
              <a:t>２．繰り返しの増減数を変更する</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098938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86311" y="2251681"/>
            <a:ext cx="4571376" cy="3339369"/>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２．繰り返しの増減数を変更する</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2</a:t>
            </a:r>
            <a:r>
              <a:rPr lang="ja-JP" altLang="en-US" sz="2400" dirty="0" err="1" smtClean="0">
                <a:latin typeface="Meiryo UI" panose="020B0604030504040204" pitchFamily="50" charset="-128"/>
                <a:ea typeface="Meiryo UI" panose="020B0604030504040204" pitchFamily="50" charset="-128"/>
              </a:rPr>
              <a:t>ずつ</a:t>
            </a:r>
            <a:r>
              <a:rPr lang="ja-JP" altLang="en-US" sz="2400" dirty="0" smtClean="0">
                <a:latin typeface="Meiryo UI" panose="020B0604030504040204" pitchFamily="50" charset="-128"/>
                <a:ea typeface="Meiryo UI" panose="020B0604030504040204" pitchFamily="50" charset="-128"/>
              </a:rPr>
              <a:t>カウントダウンする</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文に変更します。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文の始まりを</a:t>
            </a:r>
            <a:r>
              <a:rPr lang="ja-JP" altLang="en-US" sz="2400" dirty="0">
                <a:latin typeface="Meiryo UI" panose="020B0604030504040204" pitchFamily="50" charset="-128"/>
                <a:ea typeface="Meiryo UI" panose="020B0604030504040204" pitchFamily="50" charset="-128"/>
              </a:rPr>
              <a:t>以下</a:t>
            </a:r>
            <a:r>
              <a:rPr lang="ja-JP" altLang="en-US" sz="2400" dirty="0" smtClean="0">
                <a:latin typeface="Meiryo UI" panose="020B0604030504040204" pitchFamily="50" charset="-128"/>
                <a:ea typeface="Meiryo UI" panose="020B0604030504040204" pitchFamily="50" charset="-128"/>
              </a:rPr>
              <a:t>のように変更しましょう。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209350" y="3663808"/>
            <a:ext cx="3380268" cy="49495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9413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163223" y="2905686"/>
            <a:ext cx="4817552" cy="2594067"/>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２．繰り返しの増減数を変更する</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増減数を変更するには</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文の始まりに</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“Step” + </a:t>
            </a:r>
            <a:r>
              <a:rPr lang="ja-JP" altLang="en-US" sz="2400" dirty="0" smtClean="0">
                <a:latin typeface="Meiryo UI" panose="020B0604030504040204" pitchFamily="50" charset="-128"/>
                <a:ea typeface="Meiryo UI" panose="020B0604030504040204" pitchFamily="50" charset="-128"/>
              </a:rPr>
              <a:t>増減数 </a:t>
            </a:r>
            <a:r>
              <a:rPr lang="ja-JP" altLang="en-US" sz="2400" dirty="0" smtClean="0">
                <a:latin typeface="Meiryo UI" panose="020B0604030504040204" pitchFamily="50" charset="-128"/>
                <a:ea typeface="Meiryo UI" panose="020B0604030504040204" pitchFamily="50" charset="-128"/>
              </a:rPr>
              <a:t>を入力することで行えます。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2</a:t>
            </a:r>
            <a:r>
              <a:rPr lang="ja-JP" altLang="en-US" sz="2400" dirty="0" err="1" smtClean="0">
                <a:latin typeface="Meiryo UI" panose="020B0604030504040204" pitchFamily="50" charset="-128"/>
                <a:ea typeface="Meiryo UI" panose="020B0604030504040204" pitchFamily="50" charset="-128"/>
              </a:rPr>
              <a:t>ずつ減</a:t>
            </a:r>
            <a:r>
              <a:rPr lang="ja-JP" altLang="en-US" sz="2400" dirty="0" smtClean="0">
                <a:latin typeface="Meiryo UI" panose="020B0604030504040204" pitchFamily="50" charset="-128"/>
                <a:ea typeface="Meiryo UI" panose="020B0604030504040204" pitchFamily="50" charset="-128"/>
              </a:rPr>
              <a:t>算したいので</a:t>
            </a:r>
            <a:r>
              <a:rPr lang="en-US" altLang="ja-JP" sz="2400" dirty="0" smtClean="0">
                <a:latin typeface="Meiryo UI" panose="020B0604030504040204" pitchFamily="50" charset="-128"/>
                <a:ea typeface="Meiryo UI" panose="020B0604030504040204" pitchFamily="50" charset="-128"/>
              </a:rPr>
              <a:t>”Step -2”</a:t>
            </a:r>
            <a:r>
              <a:rPr lang="ja-JP" altLang="en-US" sz="2400" dirty="0" smtClean="0">
                <a:latin typeface="Meiryo UI" panose="020B0604030504040204" pitchFamily="50" charset="-128"/>
                <a:ea typeface="Meiryo UI" panose="020B0604030504040204" pitchFamily="50" charset="-128"/>
              </a:rPr>
              <a:t>を入力しましょう。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5413622" y="4006703"/>
            <a:ext cx="1433564" cy="3718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7609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２．繰り返しの増減数を変更する</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これを実行すると以下のようにメッセージボックスが出力されると思います。</a:t>
            </a:r>
            <a:r>
              <a:rPr lang="en-US" altLang="ja-JP" sz="2400" dirty="0" smtClean="0">
                <a:latin typeface="Meiryo UI" panose="020B0604030504040204" pitchFamily="50" charset="-128"/>
                <a:ea typeface="Meiryo UI" panose="020B0604030504040204" pitchFamily="50" charset="-128"/>
              </a:rPr>
              <a:t>6</a:t>
            </a:r>
            <a:r>
              <a:rPr lang="ja-JP" altLang="en-US" sz="2400" dirty="0" smtClean="0">
                <a:latin typeface="Meiryo UI" panose="020B0604030504040204" pitchFamily="50" charset="-128"/>
                <a:ea typeface="Meiryo UI" panose="020B0604030504040204" pitchFamily="50" charset="-128"/>
              </a:rPr>
              <a:t>か</a:t>
            </a:r>
            <a:r>
              <a:rPr lang="ja-JP" altLang="en-US" sz="2400" dirty="0" smtClean="0">
                <a:latin typeface="Meiryo UI" panose="020B0604030504040204" pitchFamily="50" charset="-128"/>
                <a:ea typeface="Meiryo UI" panose="020B0604030504040204" pitchFamily="50" charset="-128"/>
              </a:rPr>
              <a:t>ら</a:t>
            </a:r>
            <a:r>
              <a:rPr lang="en-US" altLang="ja-JP" sz="2400" dirty="0" smtClean="0">
                <a:latin typeface="Meiryo UI" panose="020B0604030504040204" pitchFamily="50" charset="-128"/>
                <a:ea typeface="Meiryo UI" panose="020B0604030504040204" pitchFamily="50" charset="-128"/>
              </a:rPr>
              <a:t>0</a:t>
            </a:r>
            <a:r>
              <a:rPr lang="ja-JP" altLang="en-US" sz="2400" dirty="0" smtClean="0">
                <a:latin typeface="Meiryo UI" panose="020B0604030504040204" pitchFamily="50" charset="-128"/>
                <a:ea typeface="Meiryo UI" panose="020B0604030504040204" pitchFamily="50" charset="-128"/>
              </a:rPr>
              <a:t>になるまで</a:t>
            </a:r>
            <a:r>
              <a:rPr lang="en-US" altLang="ja-JP" sz="2400" dirty="0" smtClean="0">
                <a:latin typeface="Meiryo UI" panose="020B0604030504040204" pitchFamily="50" charset="-128"/>
                <a:ea typeface="Meiryo UI" panose="020B0604030504040204" pitchFamily="50" charset="-128"/>
              </a:rPr>
              <a:t>2</a:t>
            </a:r>
            <a:r>
              <a:rPr lang="ja-JP" altLang="en-US" sz="2400" dirty="0" err="1" smtClean="0">
                <a:latin typeface="Meiryo UI" panose="020B0604030504040204" pitchFamily="50" charset="-128"/>
                <a:ea typeface="Meiryo UI" panose="020B0604030504040204" pitchFamily="50" charset="-128"/>
              </a:rPr>
              <a:t>ずつ減</a:t>
            </a:r>
            <a:r>
              <a:rPr lang="ja-JP" altLang="en-US" sz="2400" dirty="0" smtClean="0">
                <a:latin typeface="Meiryo UI" panose="020B0604030504040204" pitchFamily="50" charset="-128"/>
                <a:ea typeface="Meiryo UI" panose="020B0604030504040204" pitchFamily="50" charset="-128"/>
              </a:rPr>
              <a:t>算されていることを確認しましょう。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492882" y="2957148"/>
            <a:ext cx="1209675" cy="1219200"/>
          </a:xfrm>
          <a:prstGeom prst="rect">
            <a:avLst/>
          </a:prstGeom>
        </p:spPr>
      </p:pic>
      <p:pic>
        <p:nvPicPr>
          <p:cNvPr id="8" name="図 7"/>
          <p:cNvPicPr>
            <a:picLocks noChangeAspect="1"/>
          </p:cNvPicPr>
          <p:nvPr/>
        </p:nvPicPr>
        <p:blipFill>
          <a:blip r:embed="rId3"/>
          <a:stretch>
            <a:fillRect/>
          </a:stretch>
        </p:blipFill>
        <p:spPr>
          <a:xfrm>
            <a:off x="5637511" y="2951285"/>
            <a:ext cx="1209675" cy="1219200"/>
          </a:xfrm>
          <a:prstGeom prst="rect">
            <a:avLst/>
          </a:prstGeom>
        </p:spPr>
      </p:pic>
      <p:pic>
        <p:nvPicPr>
          <p:cNvPr id="9" name="図 8"/>
          <p:cNvPicPr>
            <a:picLocks noChangeAspect="1"/>
          </p:cNvPicPr>
          <p:nvPr/>
        </p:nvPicPr>
        <p:blipFill>
          <a:blip r:embed="rId4"/>
          <a:stretch>
            <a:fillRect/>
          </a:stretch>
        </p:blipFill>
        <p:spPr>
          <a:xfrm>
            <a:off x="2492881" y="4870936"/>
            <a:ext cx="1209675" cy="1219200"/>
          </a:xfrm>
          <a:prstGeom prst="rect">
            <a:avLst/>
          </a:prstGeom>
        </p:spPr>
      </p:pic>
      <p:pic>
        <p:nvPicPr>
          <p:cNvPr id="10" name="図 9"/>
          <p:cNvPicPr>
            <a:picLocks noChangeAspect="1"/>
          </p:cNvPicPr>
          <p:nvPr/>
        </p:nvPicPr>
        <p:blipFill>
          <a:blip r:embed="rId5"/>
          <a:stretch>
            <a:fillRect/>
          </a:stretch>
        </p:blipFill>
        <p:spPr>
          <a:xfrm>
            <a:off x="5637511" y="4824385"/>
            <a:ext cx="1209675" cy="1219200"/>
          </a:xfrm>
          <a:prstGeom prst="rect">
            <a:avLst/>
          </a:prstGeom>
        </p:spPr>
      </p:pic>
      <p:sp>
        <p:nvSpPr>
          <p:cNvPr id="11" name="右矢印 10"/>
          <p:cNvSpPr/>
          <p:nvPr/>
        </p:nvSpPr>
        <p:spPr>
          <a:xfrm>
            <a:off x="4273059" y="3446584"/>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267194" y="5234353"/>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1031628" y="5234355"/>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83612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962088" y="2056659"/>
            <a:ext cx="7238113" cy="3745521"/>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文の入れ子は繰り返し処理を繰り返したいときに行います。よく使用するので覚えておきましょう。</a:t>
            </a:r>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771411"/>
            <a:ext cx="7063740" cy="812596"/>
          </a:xfrm>
        </p:spPr>
        <p:txBody>
          <a:bodyPr>
            <a:normAutofit fontScale="90000"/>
          </a:bodyPr>
          <a:lstStyle/>
          <a:p>
            <a:pPr algn="l"/>
            <a:r>
              <a:rPr lang="ja-JP" altLang="en-US" sz="6000" b="1" dirty="0" smtClean="0">
                <a:latin typeface="Meiryo UI" panose="020B0604030504040204" pitchFamily="50" charset="-128"/>
                <a:ea typeface="Meiryo UI" panose="020B0604030504040204" pitchFamily="50" charset="-128"/>
              </a:rPr>
              <a:t>３</a:t>
            </a:r>
            <a:r>
              <a:rPr lang="ja-JP" altLang="en-US" sz="6000" b="1" dirty="0" smtClean="0">
                <a:latin typeface="Meiryo UI" panose="020B0604030504040204" pitchFamily="50" charset="-128"/>
                <a:ea typeface="Meiryo UI" panose="020B0604030504040204" pitchFamily="50" charset="-128"/>
              </a:rPr>
              <a:t>．</a:t>
            </a:r>
            <a:r>
              <a:rPr lang="en-US" altLang="ja-JP" sz="5400" b="1" dirty="0" smtClean="0">
                <a:latin typeface="Meiryo UI" panose="020B0604030504040204" pitchFamily="50" charset="-128"/>
                <a:ea typeface="Meiryo UI" panose="020B0604030504040204" pitchFamily="50" charset="-128"/>
              </a:rPr>
              <a:t>For</a:t>
            </a:r>
            <a:r>
              <a:rPr lang="ja-JP" altLang="en-US" sz="5400" b="1" dirty="0" smtClean="0">
                <a:latin typeface="Meiryo UI" panose="020B0604030504040204" pitchFamily="50" charset="-128"/>
                <a:ea typeface="Meiryo UI" panose="020B0604030504040204" pitchFamily="50" charset="-128"/>
              </a:rPr>
              <a:t>文の入れ子</a:t>
            </a:r>
            <a:endParaRPr lang="en-US" altLang="ja-JP" sz="54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448015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200282" y="2722722"/>
            <a:ext cx="4743437" cy="2643476"/>
          </a:xfrm>
          <a:prstGeom prst="rect">
            <a:avLst/>
          </a:prstGeom>
        </p:spPr>
      </p:pic>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000" b="1" dirty="0">
                <a:latin typeface="Meiryo UI" panose="020B0604030504040204" pitchFamily="50" charset="-128"/>
                <a:ea typeface="Meiryo UI" panose="020B0604030504040204" pitchFamily="50" charset="-128"/>
              </a:rPr>
              <a:t>３</a:t>
            </a:r>
            <a:r>
              <a:rPr lang="ja-JP" altLang="en-US" sz="40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先ほどの</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文の処理を</a:t>
            </a:r>
            <a:r>
              <a:rPr lang="en-US" altLang="ja-JP" sz="2400" dirty="0" smtClean="0">
                <a:latin typeface="Meiryo UI" panose="020B0604030504040204" pitchFamily="50" charset="-128"/>
                <a:ea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rPr>
              <a:t>回繰り返す処理を作成します。繰り返したいのは以下の赤四角の処理です。</a:t>
            </a:r>
            <a:endParaRPr lang="en-US" altLang="ja-JP" sz="2400"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2879401" y="3802829"/>
            <a:ext cx="3969836" cy="106097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8921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69904" y="2655371"/>
            <a:ext cx="4604191" cy="2672676"/>
          </a:xfrm>
          <a:prstGeom prst="rect">
            <a:avLst/>
          </a:prstGeom>
        </p:spPr>
      </p:pic>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000" b="1" dirty="0">
                <a:latin typeface="Meiryo UI" panose="020B0604030504040204" pitchFamily="50" charset="-128"/>
                <a:ea typeface="Meiryo UI" panose="020B0604030504040204" pitchFamily="50" charset="-128"/>
              </a:rPr>
              <a:t>３</a:t>
            </a:r>
            <a:r>
              <a:rPr lang="ja-JP" altLang="en-US" sz="40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新しく追加する</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文に使用する変数</a:t>
            </a:r>
            <a:r>
              <a:rPr lang="en-US" altLang="ja-JP" sz="2400" dirty="0" smtClean="0">
                <a:latin typeface="Meiryo UI" panose="020B0604030504040204" pitchFamily="50" charset="-128"/>
                <a:ea typeface="Meiryo UI" panose="020B0604030504040204" pitchFamily="50" charset="-128"/>
              </a:rPr>
              <a:t>”j”</a:t>
            </a:r>
            <a:r>
              <a:rPr lang="ja-JP" altLang="en-US" sz="2400" dirty="0" smtClean="0">
                <a:latin typeface="Meiryo UI" panose="020B0604030504040204" pitchFamily="50" charset="-128"/>
                <a:ea typeface="Meiryo UI" panose="020B0604030504040204" pitchFamily="50" charset="-128"/>
              </a:rPr>
              <a:t>を宣言します。</a:t>
            </a:r>
            <a:endParaRPr lang="en-US" altLang="ja-JP" sz="2400"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2968577" y="3359082"/>
            <a:ext cx="2312828" cy="37298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2352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337283" y="2891802"/>
            <a:ext cx="4469433" cy="2762514"/>
          </a:xfrm>
          <a:prstGeom prst="rect">
            <a:avLst/>
          </a:prstGeom>
        </p:spPr>
      </p:pic>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000" b="1" dirty="0">
                <a:latin typeface="Meiryo UI" panose="020B0604030504040204" pitchFamily="50" charset="-128"/>
                <a:ea typeface="Meiryo UI" panose="020B0604030504040204" pitchFamily="50" charset="-128"/>
              </a:rPr>
              <a:t>３</a:t>
            </a:r>
            <a:r>
              <a:rPr lang="ja-JP" altLang="en-US" sz="40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a:latin typeface="Meiryo UI" panose="020B0604030504040204" pitchFamily="50" charset="-128"/>
                <a:ea typeface="Meiryo UI" panose="020B0604030504040204" pitchFamily="50" charset="-128"/>
              </a:rPr>
              <a:t>既存</a:t>
            </a:r>
            <a:r>
              <a:rPr lang="ja-JP" altLang="en-US" sz="2400" dirty="0" smtClean="0">
                <a:latin typeface="Meiryo UI" panose="020B0604030504040204" pitchFamily="50" charset="-128"/>
                <a:ea typeface="Meiryo UI" panose="020B0604030504040204" pitchFamily="50" charset="-128"/>
              </a:rPr>
              <a:t>の</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文を</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回繰り返す処理を作成します。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繰り返したい</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文の上の行に追加する</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文の始まりを入力します。</a:t>
            </a:r>
            <a:endParaRPr lang="en-US" altLang="ja-JP" sz="2400"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109257" y="4126660"/>
            <a:ext cx="2312828" cy="31494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922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1723295"/>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１</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a:t>
            </a:r>
            <a:r>
              <a:rPr lang="ja-JP" altLang="en-US" sz="2400" dirty="0" smtClean="0">
                <a:latin typeface="Meiryo UI" panose="020B0604030504040204" pitchFamily="50" charset="-128"/>
                <a:ea typeface="Meiryo UI" panose="020B0604030504040204" pitchFamily="50" charset="-128"/>
              </a:rPr>
              <a:t>の基本</a:t>
            </a:r>
            <a:endParaRPr kumimoji="1"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２</a:t>
            </a:r>
            <a:r>
              <a:rPr lang="ja-JP" altLang="en-US" sz="2400" dirty="0" smtClean="0">
                <a:latin typeface="Meiryo UI" panose="020B0604030504040204" pitchFamily="50" charset="-128"/>
                <a:ea typeface="Meiryo UI" panose="020B0604030504040204" pitchFamily="50" charset="-128"/>
              </a:rPr>
              <a:t>．繰り返しの増減数を変更する</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３</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文の入れ子</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39615"/>
            <a:ext cx="7063740" cy="1037495"/>
          </a:xfrm>
        </p:spPr>
        <p:txBody>
          <a:bodyPr>
            <a:normAutofit fontScale="90000"/>
          </a:bodyPr>
          <a:lstStyle/>
          <a:p>
            <a:r>
              <a:rPr lang="ja-JP" altLang="en-US" sz="7200" dirty="0" smtClean="0">
                <a:latin typeface="Meiryo UI" panose="020B0604030504040204" pitchFamily="50" charset="-128"/>
                <a:ea typeface="Meiryo UI" panose="020B0604030504040204" pitchFamily="50" charset="-128"/>
              </a:rPr>
              <a:t>目次</a:t>
            </a:r>
            <a:endParaRPr lang="ja-JP" altLang="en-US" sz="72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158585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404662" y="2731193"/>
            <a:ext cx="4334675" cy="3189245"/>
          </a:xfrm>
          <a:prstGeom prst="rect">
            <a:avLst/>
          </a:prstGeom>
        </p:spPr>
      </p:pic>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400" b="1" dirty="0">
                <a:latin typeface="Meiryo UI" panose="020B0604030504040204" pitchFamily="50" charset="-128"/>
                <a:ea typeface="Meiryo UI" panose="020B0604030504040204" pitchFamily="50" charset="-128"/>
              </a:rPr>
              <a:t>３．</a:t>
            </a:r>
            <a:r>
              <a:rPr lang="en-US" altLang="ja-JP" sz="4000" b="1" dirty="0">
                <a:latin typeface="Meiryo UI" panose="020B0604030504040204" pitchFamily="50" charset="-128"/>
                <a:ea typeface="Meiryo UI" panose="020B0604030504040204" pitchFamily="50" charset="-128"/>
              </a:rPr>
              <a:t>For</a:t>
            </a:r>
            <a:r>
              <a:rPr lang="ja-JP" altLang="en-US" sz="4000" b="1" dirty="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a:latin typeface="Meiryo UI" panose="020B0604030504040204" pitchFamily="50" charset="-128"/>
                <a:ea typeface="Meiryo UI" panose="020B0604030504040204" pitchFamily="50" charset="-128"/>
              </a:rPr>
              <a:t>繰り返したい</a:t>
            </a:r>
            <a:r>
              <a:rPr lang="en-US" altLang="ja-JP" sz="2400" dirty="0">
                <a:latin typeface="Meiryo UI" panose="020B0604030504040204" pitchFamily="50" charset="-128"/>
                <a:ea typeface="Meiryo UI" panose="020B0604030504040204" pitchFamily="50" charset="-128"/>
              </a:rPr>
              <a:t>”for”</a:t>
            </a:r>
            <a:r>
              <a:rPr lang="ja-JP" altLang="en-US" sz="2400" dirty="0">
                <a:latin typeface="Meiryo UI" panose="020B0604030504040204" pitchFamily="50" charset="-128"/>
                <a:ea typeface="Meiryo UI" panose="020B0604030504040204" pitchFamily="50" charset="-128"/>
              </a:rPr>
              <a:t>文</a:t>
            </a:r>
            <a:r>
              <a:rPr lang="ja-JP" altLang="en-US" sz="2400" dirty="0" smtClean="0">
                <a:latin typeface="Meiryo UI" panose="020B0604030504040204" pitchFamily="50" charset="-128"/>
                <a:ea typeface="Meiryo UI" panose="020B0604030504040204" pitchFamily="50" charset="-128"/>
              </a:rPr>
              <a:t>の下の</a:t>
            </a:r>
            <a:r>
              <a:rPr lang="ja-JP" altLang="en-US" sz="2400" dirty="0">
                <a:latin typeface="Meiryo UI" panose="020B0604030504040204" pitchFamily="50" charset="-128"/>
                <a:ea typeface="Meiryo UI" panose="020B0604030504040204" pitchFamily="50" charset="-128"/>
              </a:rPr>
              <a:t>行に追加する</a:t>
            </a:r>
            <a:r>
              <a:rPr lang="en-US" altLang="ja-JP" sz="2400" dirty="0">
                <a:latin typeface="Meiryo UI" panose="020B0604030504040204" pitchFamily="50" charset="-128"/>
                <a:ea typeface="Meiryo UI" panose="020B0604030504040204" pitchFamily="50" charset="-128"/>
              </a:rPr>
              <a:t>”for”</a:t>
            </a:r>
            <a:r>
              <a:rPr lang="ja-JP" altLang="en-US" sz="2400" dirty="0">
                <a:latin typeface="Meiryo UI" panose="020B0604030504040204" pitchFamily="50" charset="-128"/>
                <a:ea typeface="Meiryo UI" panose="020B0604030504040204" pitchFamily="50" charset="-128"/>
              </a:rPr>
              <a:t>文</a:t>
            </a:r>
            <a:r>
              <a:rPr lang="ja-JP" altLang="en-US" sz="2400" dirty="0" smtClean="0">
                <a:latin typeface="Meiryo UI" panose="020B0604030504040204" pitchFamily="50" charset="-128"/>
                <a:ea typeface="Meiryo UI" panose="020B0604030504040204" pitchFamily="50" charset="-128"/>
              </a:rPr>
              <a:t>の終わりを</a:t>
            </a:r>
            <a:r>
              <a:rPr lang="ja-JP" altLang="en-US" sz="2400" dirty="0">
                <a:latin typeface="Meiryo UI" panose="020B0604030504040204" pitchFamily="50" charset="-128"/>
                <a:ea typeface="Meiryo UI" panose="020B0604030504040204" pitchFamily="50" charset="-128"/>
              </a:rPr>
              <a:t>入力します。</a:t>
            </a:r>
            <a:endParaRPr lang="en-US" altLang="ja-JP" sz="2400" dirty="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077896" y="5147159"/>
            <a:ext cx="1138534" cy="36453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1442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43231" y="2189664"/>
            <a:ext cx="5657537" cy="3779928"/>
          </a:xfrm>
          <a:prstGeom prst="rect">
            <a:avLst/>
          </a:prstGeom>
        </p:spPr>
      </p:pic>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400" b="1" dirty="0" smtClean="0">
                <a:latin typeface="Meiryo UI" panose="020B0604030504040204" pitchFamily="50" charset="-128"/>
                <a:ea typeface="Meiryo UI" panose="020B0604030504040204" pitchFamily="50" charset="-128"/>
              </a:rPr>
              <a:t>３．</a:t>
            </a:r>
            <a:r>
              <a:rPr lang="en-US" altLang="ja-JP" sz="4000" b="1" dirty="0" smtClean="0">
                <a:latin typeface="Meiryo UI" panose="020B0604030504040204" pitchFamily="50" charset="-128"/>
                <a:ea typeface="Meiryo UI" panose="020B0604030504040204" pitchFamily="50" charset="-128"/>
              </a:rPr>
              <a:t>For</a:t>
            </a:r>
            <a:r>
              <a:rPr lang="ja-JP" altLang="en-US" sz="4000" b="1" dirty="0" smtClean="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文の中身をすべてインデントしましょう。</a:t>
            </a:r>
            <a:endParaRPr lang="en-US" altLang="ja-JP" sz="2400"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228305" y="4005631"/>
            <a:ext cx="4113739" cy="104006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4805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fontScale="90000"/>
          </a:bodyPr>
          <a:lstStyle/>
          <a:p>
            <a:pPr algn="l"/>
            <a:r>
              <a:rPr lang="ja-JP" altLang="en-US" sz="4000" b="1" dirty="0">
                <a:latin typeface="Meiryo UI" panose="020B0604030504040204" pitchFamily="50" charset="-128"/>
                <a:ea typeface="Meiryo UI" panose="020B0604030504040204" pitchFamily="50" charset="-128"/>
              </a:rPr>
              <a:t>３．</a:t>
            </a:r>
            <a:r>
              <a:rPr lang="en-US" altLang="ja-JP" sz="3600" b="1" dirty="0">
                <a:latin typeface="Meiryo UI" panose="020B0604030504040204" pitchFamily="50" charset="-128"/>
                <a:ea typeface="Meiryo UI" panose="020B0604030504040204" pitchFamily="50" charset="-128"/>
              </a:rPr>
              <a:t>For</a:t>
            </a:r>
            <a:r>
              <a:rPr lang="ja-JP" altLang="en-US" sz="3600" b="1" dirty="0">
                <a:latin typeface="Meiryo UI" panose="020B0604030504040204" pitchFamily="50" charset="-128"/>
                <a:ea typeface="Meiryo UI" panose="020B0604030504040204" pitchFamily="50" charset="-128"/>
              </a:rPr>
              <a:t>文の入れ子</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実行をすると、以下の処理が</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回繰り返されたと思います。</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文の繰り返しを</a:t>
            </a:r>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文で切り返したことがわかります。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492882" y="2957148"/>
            <a:ext cx="1209675" cy="1219200"/>
          </a:xfrm>
          <a:prstGeom prst="rect">
            <a:avLst/>
          </a:prstGeom>
        </p:spPr>
      </p:pic>
      <p:pic>
        <p:nvPicPr>
          <p:cNvPr id="8" name="図 7"/>
          <p:cNvPicPr>
            <a:picLocks noChangeAspect="1"/>
          </p:cNvPicPr>
          <p:nvPr/>
        </p:nvPicPr>
        <p:blipFill>
          <a:blip r:embed="rId3"/>
          <a:stretch>
            <a:fillRect/>
          </a:stretch>
        </p:blipFill>
        <p:spPr>
          <a:xfrm>
            <a:off x="5637511" y="2951285"/>
            <a:ext cx="1209675" cy="1219200"/>
          </a:xfrm>
          <a:prstGeom prst="rect">
            <a:avLst/>
          </a:prstGeom>
        </p:spPr>
      </p:pic>
      <p:pic>
        <p:nvPicPr>
          <p:cNvPr id="9" name="図 8"/>
          <p:cNvPicPr>
            <a:picLocks noChangeAspect="1"/>
          </p:cNvPicPr>
          <p:nvPr/>
        </p:nvPicPr>
        <p:blipFill>
          <a:blip r:embed="rId4"/>
          <a:stretch>
            <a:fillRect/>
          </a:stretch>
        </p:blipFill>
        <p:spPr>
          <a:xfrm>
            <a:off x="2492881" y="4870936"/>
            <a:ext cx="1209675" cy="1219200"/>
          </a:xfrm>
          <a:prstGeom prst="rect">
            <a:avLst/>
          </a:prstGeom>
        </p:spPr>
      </p:pic>
      <p:pic>
        <p:nvPicPr>
          <p:cNvPr id="10" name="図 9"/>
          <p:cNvPicPr>
            <a:picLocks noChangeAspect="1"/>
          </p:cNvPicPr>
          <p:nvPr/>
        </p:nvPicPr>
        <p:blipFill>
          <a:blip r:embed="rId5"/>
          <a:stretch>
            <a:fillRect/>
          </a:stretch>
        </p:blipFill>
        <p:spPr>
          <a:xfrm>
            <a:off x="5637511" y="4824385"/>
            <a:ext cx="1209675" cy="1219200"/>
          </a:xfrm>
          <a:prstGeom prst="rect">
            <a:avLst/>
          </a:prstGeom>
        </p:spPr>
      </p:pic>
      <p:sp>
        <p:nvSpPr>
          <p:cNvPr id="11" name="右矢印 10"/>
          <p:cNvSpPr/>
          <p:nvPr/>
        </p:nvSpPr>
        <p:spPr>
          <a:xfrm>
            <a:off x="4273059" y="3446584"/>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267194" y="5234353"/>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1031628" y="5234355"/>
            <a:ext cx="974113" cy="35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57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a:t>
            </a:r>
            <a:r>
              <a:rPr lang="ja-JP" altLang="en-US" sz="2400" dirty="0" smtClean="0">
                <a:latin typeface="Meiryo UI" panose="020B0604030504040204" pitchFamily="50" charset="-128"/>
                <a:ea typeface="Meiryo UI" panose="020B0604030504040204" pitchFamily="50" charset="-128"/>
              </a:rPr>
              <a:t>は繰り返し処理</a:t>
            </a:r>
            <a:r>
              <a:rPr lang="ja-JP" altLang="en-US" sz="2400" dirty="0" smtClean="0">
                <a:latin typeface="Meiryo UI" panose="020B0604030504040204" pitchFamily="50" charset="-128"/>
                <a:ea typeface="Meiryo UI" panose="020B0604030504040204" pitchFamily="50" charset="-128"/>
              </a:rPr>
              <a:t>を実行したいときに使用します。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16974" y="566586"/>
            <a:ext cx="7063740" cy="1081566"/>
          </a:xfrm>
        </p:spPr>
        <p:txBody>
          <a:bodyPr>
            <a:normAutofit/>
          </a:bodyPr>
          <a:lstStyle/>
          <a:p>
            <a:r>
              <a:rPr lang="ja-JP" altLang="en-US" sz="6000" b="1" dirty="0" smtClean="0">
                <a:latin typeface="Meiryo UI" panose="020B0604030504040204" pitchFamily="50" charset="-128"/>
                <a:ea typeface="Meiryo UI" panose="020B0604030504040204" pitchFamily="50" charset="-128"/>
              </a:rPr>
              <a:t>１</a:t>
            </a:r>
            <a:r>
              <a:rPr lang="ja-JP" altLang="en-US" sz="6000" b="1" dirty="0" smtClean="0">
                <a:latin typeface="Meiryo UI" panose="020B0604030504040204" pitchFamily="50" charset="-128"/>
                <a:ea typeface="Meiryo UI" panose="020B0604030504040204" pitchFamily="50" charset="-128"/>
              </a:rPr>
              <a:t>．</a:t>
            </a:r>
            <a:r>
              <a:rPr lang="en-US" altLang="ja-JP" sz="6000" b="1" dirty="0" smtClean="0">
                <a:latin typeface="Meiryo UI" panose="020B0604030504040204" pitchFamily="50" charset="-128"/>
                <a:ea typeface="Meiryo UI" panose="020B0604030504040204" pitchFamily="50" charset="-128"/>
              </a:rPr>
              <a:t>for</a:t>
            </a:r>
            <a:r>
              <a:rPr lang="ja-JP" altLang="en-US" sz="6000" b="1" dirty="0" smtClean="0">
                <a:latin typeface="Meiryo UI" panose="020B0604030504040204" pitchFamily="50" charset="-128"/>
                <a:ea typeface="Meiryo UI" panose="020B0604030504040204" pitchFamily="50" charset="-128"/>
              </a:rPr>
              <a:t>文</a:t>
            </a:r>
            <a:r>
              <a:rPr lang="ja-JP" altLang="en-US" sz="6000" b="1" dirty="0">
                <a:latin typeface="Meiryo UI" panose="020B0604030504040204" pitchFamily="50" charset="-128"/>
                <a:ea typeface="Meiryo UI" panose="020B0604030504040204" pitchFamily="50" charset="-128"/>
              </a:rPr>
              <a:t>の基本</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91157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smtClean="0">
                <a:latin typeface="Meiryo UI" panose="020B0604030504040204" pitchFamily="50" charset="-128"/>
                <a:ea typeface="Meiryo UI" panose="020B0604030504040204" pitchFamily="50" charset="-128"/>
              </a:rPr>
              <a:t>．</a:t>
            </a:r>
            <a:r>
              <a:rPr lang="en-US" altLang="ja-JP" sz="3600" b="1" dirty="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a:t>
            </a:r>
            <a:r>
              <a:rPr lang="ja-JP" altLang="en-US" sz="3600" b="1" dirty="0">
                <a:latin typeface="Meiryo UI" panose="020B0604030504040204" pitchFamily="50" charset="-128"/>
                <a:ea typeface="Meiryo UI" panose="020B0604030504040204" pitchFamily="50" charset="-128"/>
              </a:rPr>
              <a:t>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モジュールを追加し、プロシージャを作成しましょう。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628695" y="1585693"/>
            <a:ext cx="5886610" cy="4390014"/>
          </a:xfrm>
          <a:prstGeom prst="rect">
            <a:avLst/>
          </a:prstGeom>
        </p:spPr>
      </p:pic>
    </p:spTree>
    <p:extLst>
      <p:ext uri="{BB962C8B-B14F-4D97-AF65-F5344CB8AC3E}">
        <p14:creationId xmlns:p14="http://schemas.microsoft.com/office/powerpoint/2010/main" val="222805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a:t>
            </a:r>
            <a:r>
              <a:rPr lang="ja-JP" altLang="en-US" sz="3600" b="1" dirty="0">
                <a:latin typeface="Meiryo UI" panose="020B0604030504040204" pitchFamily="50" charset="-128"/>
                <a:ea typeface="Meiryo UI" panose="020B0604030504040204" pitchFamily="50" charset="-128"/>
              </a:rPr>
              <a:t>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52328" y="798818"/>
            <a:ext cx="8948141" cy="5506556"/>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a:t>
            </a:r>
            <a:r>
              <a:rPr lang="ja-JP" altLang="en-US" sz="2400" dirty="0" smtClean="0">
                <a:latin typeface="Meiryo UI" panose="020B0604030504040204" pitchFamily="50" charset="-128"/>
                <a:ea typeface="Meiryo UI" panose="020B0604030504040204" pitchFamily="50" charset="-128"/>
              </a:rPr>
              <a:t>は繰り返し処理を実行</a:t>
            </a:r>
            <a:r>
              <a:rPr lang="ja-JP" altLang="en-US" sz="2400" dirty="0" smtClean="0">
                <a:latin typeface="Meiryo UI" panose="020B0604030504040204" pitchFamily="50" charset="-128"/>
                <a:ea typeface="Meiryo UI" panose="020B0604030504040204" pitchFamily="50" charset="-128"/>
              </a:rPr>
              <a:t>することができます。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文を</a:t>
            </a:r>
            <a:r>
              <a:rPr lang="ja-JP" altLang="en-US" sz="2400" dirty="0">
                <a:latin typeface="Meiryo UI" panose="020B0604030504040204" pitchFamily="50" charset="-128"/>
                <a:ea typeface="Meiryo UI" panose="020B0604030504040204" pitchFamily="50" charset="-128"/>
              </a:rPr>
              <a:t>使用</a:t>
            </a:r>
            <a:r>
              <a:rPr lang="ja-JP" altLang="en-US" sz="2400" dirty="0" smtClean="0">
                <a:latin typeface="Meiryo UI" panose="020B0604030504040204" pitchFamily="50" charset="-128"/>
                <a:ea typeface="Meiryo UI" panose="020B0604030504040204" pitchFamily="50" charset="-128"/>
              </a:rPr>
              <a:t>するときに事前に用意するものがあります。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それは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繰り返しによって変化していく変数</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です。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文には始まりと終わりがあります。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この始まりと終わりの間に入力された内容が繰り返し実行されます。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for </a:t>
            </a:r>
            <a:r>
              <a:rPr lang="ja-JP" altLang="en-US" sz="2400" dirty="0" smtClean="0">
                <a:latin typeface="Meiryo UI" panose="020B0604030504040204" pitchFamily="50" charset="-128"/>
                <a:ea typeface="Meiryo UI" panose="020B0604030504040204" pitchFamily="50" charset="-128"/>
              </a:rPr>
              <a:t>変化する変数 </a:t>
            </a:r>
            <a:r>
              <a:rPr lang="en-US" altLang="ja-JP" sz="2400" dirty="0" smtClean="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繰り返す最初の値 </a:t>
            </a:r>
            <a:r>
              <a:rPr lang="en-US" altLang="ja-JP" sz="2400" dirty="0" smtClean="0">
                <a:latin typeface="Meiryo UI" panose="020B0604030504040204" pitchFamily="50" charset="-128"/>
                <a:ea typeface="Meiryo UI" panose="020B0604030504040204" pitchFamily="50" charset="-128"/>
              </a:rPr>
              <a:t>to </a:t>
            </a:r>
            <a:r>
              <a:rPr lang="ja-JP" altLang="en-US" sz="2400" dirty="0" smtClean="0">
                <a:latin typeface="Meiryo UI" panose="020B0604030504040204" pitchFamily="50" charset="-128"/>
                <a:ea typeface="Meiryo UI" panose="020B0604030504040204" pitchFamily="50" charset="-128"/>
              </a:rPr>
              <a:t>繰り返す最後の値</a:t>
            </a:r>
            <a:endParaRPr lang="en-US" altLang="ja-JP" sz="2400" dirty="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Next </a:t>
            </a:r>
            <a:r>
              <a:rPr lang="ja-JP" altLang="en-US" sz="2400" dirty="0" smtClean="0">
                <a:latin typeface="Meiryo UI" panose="020B0604030504040204" pitchFamily="50" charset="-128"/>
                <a:ea typeface="Meiryo UI" panose="020B0604030504040204" pitchFamily="50" charset="-128"/>
              </a:rPr>
              <a:t>変化する値</a:t>
            </a:r>
            <a:endParaRPr lang="en-US" altLang="ja-JP" sz="2400" dirty="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560254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75535" y="2647693"/>
            <a:ext cx="5392930" cy="2582525"/>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a:t>
            </a:r>
            <a:r>
              <a:rPr lang="ja-JP" altLang="en-US" sz="3600" b="1" dirty="0">
                <a:latin typeface="Meiryo UI" panose="020B0604030504040204" pitchFamily="50" charset="-128"/>
                <a:ea typeface="Meiryo UI" panose="020B0604030504040204" pitchFamily="50" charset="-128"/>
              </a:rPr>
              <a:t>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31987"/>
            <a:ext cx="6858000" cy="4783013"/>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まず、前頁で述べたように</a:t>
            </a:r>
            <a:r>
              <a:rPr lang="en-US" altLang="ja-JP" sz="2400" dirty="0" smtClean="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繰り返しによって変化していく変数</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を宣言しなければなりません。繰り返しは加算もしくは減算で</a:t>
            </a:r>
            <a:r>
              <a:rPr lang="ja-JP" altLang="en-US" sz="2400" dirty="0">
                <a:latin typeface="Meiryo UI" panose="020B0604030504040204" pitchFamily="50" charset="-128"/>
                <a:ea typeface="Meiryo UI" panose="020B0604030504040204" pitchFamily="50" charset="-128"/>
              </a:rPr>
              <a:t>行</a:t>
            </a:r>
            <a:r>
              <a:rPr lang="ja-JP" altLang="en-US" sz="2400" dirty="0" smtClean="0">
                <a:latin typeface="Meiryo UI" panose="020B0604030504040204" pitchFamily="50" charset="-128"/>
                <a:ea typeface="Meiryo UI" panose="020B0604030504040204" pitchFamily="50" charset="-128"/>
              </a:rPr>
              <a:t>われるので数字型で宣言します。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075989" y="3524860"/>
            <a:ext cx="3640720" cy="43387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477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a:t>
            </a:r>
            <a:r>
              <a:rPr lang="ja-JP" altLang="en-US" sz="3600" b="1" dirty="0">
                <a:latin typeface="Meiryo UI" panose="020B0604030504040204" pitchFamily="50" charset="-128"/>
                <a:ea typeface="Meiryo UI" panose="020B0604030504040204" pitchFamily="50" charset="-128"/>
              </a:rPr>
              <a:t>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4783013"/>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“for”</a:t>
            </a:r>
            <a:r>
              <a:rPr lang="ja-JP" altLang="en-US" sz="2400" dirty="0" smtClean="0">
                <a:latin typeface="Meiryo UI" panose="020B0604030504040204" pitchFamily="50" charset="-128"/>
                <a:ea typeface="Meiryo UI" panose="020B0604030504040204" pitchFamily="50" charset="-128"/>
              </a:rPr>
              <a:t>文の始まりを入力します。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“for” + </a:t>
            </a:r>
            <a:r>
              <a:rPr lang="ja-JP" altLang="en-US" sz="2400" dirty="0" smtClean="0">
                <a:latin typeface="Meiryo UI" panose="020B0604030504040204" pitchFamily="50" charset="-128"/>
                <a:ea typeface="Meiryo UI" panose="020B0604030504040204" pitchFamily="50" charset="-128"/>
              </a:rPr>
              <a:t>変化</a:t>
            </a:r>
            <a:r>
              <a:rPr lang="ja-JP" altLang="en-US" sz="2400" dirty="0">
                <a:latin typeface="Meiryo UI" panose="020B0604030504040204" pitchFamily="50" charset="-128"/>
                <a:ea typeface="Meiryo UI" panose="020B0604030504040204" pitchFamily="50" charset="-128"/>
              </a:rPr>
              <a:t>する</a:t>
            </a:r>
            <a:r>
              <a:rPr lang="ja-JP" altLang="en-US" sz="2400" dirty="0" smtClean="0">
                <a:latin typeface="Meiryo UI" panose="020B0604030504040204" pitchFamily="50" charset="-128"/>
                <a:ea typeface="Meiryo UI" panose="020B0604030504040204" pitchFamily="50" charset="-128"/>
              </a:rPr>
              <a:t>変数 </a:t>
            </a:r>
            <a:r>
              <a:rPr lang="en-US" altLang="ja-JP" sz="2400" dirty="0" smtClean="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rPr>
              <a:t>=“  </a:t>
            </a:r>
          </a:p>
          <a:p>
            <a:pPr algn="l"/>
            <a:r>
              <a:rPr lang="en-US" altLang="ja-JP" sz="2400" dirty="0" smtClean="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繰り返す最初の値 </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rPr>
              <a:t>“to” + </a:t>
            </a:r>
            <a:r>
              <a:rPr lang="ja-JP" altLang="en-US" sz="2400" dirty="0" smtClean="0">
                <a:latin typeface="Meiryo UI" panose="020B0604030504040204" pitchFamily="50" charset="-128"/>
                <a:ea typeface="Meiryo UI" panose="020B0604030504040204" pitchFamily="50" charset="-128"/>
              </a:rPr>
              <a:t>繰り返す最後の値</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で</a:t>
            </a:r>
            <a:r>
              <a:rPr lang="ja-JP" altLang="en-US" sz="2400" dirty="0" smtClean="0">
                <a:latin typeface="Meiryo UI" panose="020B0604030504040204" pitchFamily="50" charset="-128"/>
                <a:ea typeface="Meiryo UI" panose="020B0604030504040204" pitchFamily="50" charset="-128"/>
              </a:rPr>
              <a:t>書くことができます</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これを言葉に直すと、</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変化する変数が、繰り返す最初の値から、繰り返す最後の値になるまで繰り返す。</a:t>
            </a:r>
            <a:r>
              <a:rPr lang="en-US" altLang="ja-JP" sz="2400" dirty="0" smtClean="0">
                <a:latin typeface="Meiryo UI" panose="020B0604030504040204" pitchFamily="50" charset="-128"/>
                <a:ea typeface="Meiryo UI" panose="020B0604030504040204" pitchFamily="50" charset="-128"/>
              </a:rPr>
              <a:t>”</a:t>
            </a:r>
          </a:p>
          <a:p>
            <a:pPr algn="l"/>
            <a:r>
              <a:rPr lang="ja-JP" altLang="en-US" sz="2400" dirty="0" smtClean="0">
                <a:latin typeface="Meiryo UI" panose="020B0604030504040204" pitchFamily="50" charset="-128"/>
                <a:ea typeface="Meiryo UI" panose="020B0604030504040204" pitchFamily="50" charset="-128"/>
              </a:rPr>
              <a:t>となります。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206970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058603" y="2451928"/>
            <a:ext cx="4991625" cy="3255407"/>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for</a:t>
            </a:r>
            <a:r>
              <a:rPr lang="ja-JP" altLang="en-US" sz="3600" b="1" dirty="0" smtClean="0">
                <a:latin typeface="Meiryo UI" panose="020B0604030504040204" pitchFamily="50" charset="-128"/>
                <a:ea typeface="Meiryo UI" panose="020B0604030504040204" pitchFamily="50" charset="-128"/>
              </a:rPr>
              <a:t>文</a:t>
            </a:r>
            <a:r>
              <a:rPr lang="ja-JP" altLang="en-US" sz="3600" b="1" dirty="0">
                <a:latin typeface="Meiryo UI" panose="020B0604030504040204" pitchFamily="50" charset="-128"/>
                <a:ea typeface="Meiryo UI" panose="020B0604030504040204" pitchFamily="50" charset="-128"/>
              </a:rPr>
              <a:t>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31987"/>
            <a:ext cx="6858000" cy="4783013"/>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ここでは、</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の繰り返す最初の値を</a:t>
            </a:r>
            <a:r>
              <a:rPr lang="en-US" altLang="ja-JP" sz="2400" dirty="0" smtClean="0">
                <a:latin typeface="Meiryo UI" panose="020B0604030504040204" pitchFamily="50" charset="-128"/>
                <a:ea typeface="Meiryo UI" panose="020B0604030504040204" pitchFamily="50" charset="-128"/>
              </a:rPr>
              <a:t>1</a:t>
            </a:r>
          </a:p>
          <a:p>
            <a:pPr algn="l"/>
            <a:r>
              <a:rPr lang="ja-JP" altLang="en-US" sz="2400" dirty="0" smtClean="0">
                <a:latin typeface="Meiryo UI" panose="020B0604030504040204" pitchFamily="50" charset="-128"/>
                <a:ea typeface="Meiryo UI" panose="020B0604030504040204" pitchFamily="50" charset="-128"/>
              </a:rPr>
              <a:t>最後の値を</a:t>
            </a:r>
            <a:r>
              <a:rPr lang="en-US" altLang="ja-JP" sz="2400" dirty="0" smtClean="0">
                <a:latin typeface="Meiryo UI" panose="020B0604030504040204" pitchFamily="50" charset="-128"/>
                <a:ea typeface="Meiryo UI" panose="020B0604030504040204" pitchFamily="50" charset="-128"/>
              </a:rPr>
              <a:t>5</a:t>
            </a:r>
            <a:r>
              <a:rPr lang="ja-JP" altLang="en-US" sz="2400" dirty="0" smtClean="0">
                <a:latin typeface="Meiryo UI" panose="020B0604030504040204" pitchFamily="50" charset="-128"/>
                <a:ea typeface="Meiryo UI" panose="020B0604030504040204" pitchFamily="50" charset="-128"/>
              </a:rPr>
              <a:t>とします。加算は</a:t>
            </a:r>
            <a:r>
              <a:rPr lang="en-US" altLang="ja-JP" sz="2400" dirty="0" smtClean="0">
                <a:latin typeface="Meiryo UI" panose="020B0604030504040204" pitchFamily="50" charset="-128"/>
                <a:ea typeface="Meiryo UI" panose="020B0604030504040204" pitchFamily="50" charset="-128"/>
              </a:rPr>
              <a:t>1</a:t>
            </a:r>
            <a:r>
              <a:rPr lang="ja-JP" altLang="en-US" sz="2400" dirty="0" err="1" smtClean="0">
                <a:latin typeface="Meiryo UI" panose="020B0604030504040204" pitchFamily="50" charset="-128"/>
                <a:ea typeface="Meiryo UI" panose="020B0604030504040204" pitchFamily="50" charset="-128"/>
              </a:rPr>
              <a:t>ずつ</a:t>
            </a:r>
            <a:r>
              <a:rPr lang="ja-JP" altLang="en-US" sz="2400" dirty="0" smtClean="0">
                <a:latin typeface="Meiryo UI" panose="020B0604030504040204" pitchFamily="50" charset="-128"/>
                <a:ea typeface="Meiryo UI" panose="020B0604030504040204" pitchFamily="50" charset="-128"/>
              </a:rPr>
              <a:t>されるので</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1~5</a:t>
            </a:r>
            <a:r>
              <a:rPr lang="ja-JP" altLang="en-US" sz="2400" dirty="0" err="1" smtClean="0">
                <a:latin typeface="Meiryo UI" panose="020B0604030504040204" pitchFamily="50" charset="-128"/>
                <a:ea typeface="Meiryo UI" panose="020B0604030504040204" pitchFamily="50" charset="-128"/>
              </a:rPr>
              <a:t>までの</a:t>
            </a:r>
            <a:r>
              <a:rPr lang="en-US" altLang="ja-JP" sz="2400" dirty="0" smtClean="0">
                <a:latin typeface="Meiryo UI" panose="020B0604030504040204" pitchFamily="50" charset="-128"/>
                <a:ea typeface="Meiryo UI" panose="020B0604030504040204" pitchFamily="50" charset="-128"/>
              </a:rPr>
              <a:t>5</a:t>
            </a:r>
            <a:r>
              <a:rPr lang="ja-JP" altLang="en-US" sz="2400" dirty="0" smtClean="0">
                <a:latin typeface="Meiryo UI" panose="020B0604030504040204" pitchFamily="50" charset="-128"/>
                <a:ea typeface="Meiryo UI" panose="020B0604030504040204" pitchFamily="50" charset="-128"/>
              </a:rPr>
              <a:t>回繰り返されることになります。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088643" y="4064876"/>
            <a:ext cx="3826432" cy="47926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0901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151420" y="2331979"/>
            <a:ext cx="4841161" cy="3143612"/>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en-US" altLang="ja-JP" sz="3600" b="1" dirty="0">
                <a:latin typeface="Meiryo UI" panose="020B0604030504040204" pitchFamily="50" charset="-128"/>
                <a:ea typeface="Meiryo UI" panose="020B0604030504040204" pitchFamily="50" charset="-128"/>
              </a:rPr>
              <a:t>for</a:t>
            </a:r>
            <a:r>
              <a:rPr lang="ja-JP" altLang="en-US" sz="3600" b="1" dirty="0">
                <a:latin typeface="Meiryo UI" panose="020B0604030504040204" pitchFamily="50" charset="-128"/>
                <a:ea typeface="Meiryo UI" panose="020B0604030504040204" pitchFamily="50" charset="-128"/>
              </a:rPr>
              <a:t>文の基本</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4783013"/>
          </a:xfrm>
        </p:spPr>
        <p:txBody>
          <a:bodyPr>
            <a:normAutofit/>
          </a:bodyPr>
          <a:lstStyle/>
          <a:p>
            <a:pPr algn="l"/>
            <a:r>
              <a:rPr lang="ja-JP" altLang="en-US" sz="2400" dirty="0">
                <a:latin typeface="Meiryo UI" panose="020B0604030504040204" pitchFamily="50" charset="-128"/>
                <a:ea typeface="Meiryo UI" panose="020B0604030504040204" pitchFamily="50" charset="-128"/>
              </a:rPr>
              <a:t>次</a:t>
            </a:r>
            <a:r>
              <a:rPr lang="ja-JP" altLang="en-US" sz="2400" dirty="0" smtClean="0">
                <a:latin typeface="Meiryo UI" panose="020B0604030504040204" pitchFamily="50" charset="-128"/>
                <a:ea typeface="Meiryo UI" panose="020B0604030504040204" pitchFamily="50" charset="-128"/>
              </a:rPr>
              <a:t>に</a:t>
            </a:r>
            <a:r>
              <a:rPr lang="ja-JP" altLang="en-US" sz="2400" dirty="0" smtClean="0">
                <a:latin typeface="Meiryo UI" panose="020B0604030504040204" pitchFamily="50" charset="-128"/>
                <a:ea typeface="Meiryo UI" panose="020B0604030504040204" pitchFamily="50" charset="-128"/>
              </a:rPr>
              <a:t>繰り返したい</a:t>
            </a:r>
            <a:r>
              <a:rPr lang="ja-JP" altLang="en-US" sz="2400" dirty="0" smtClean="0">
                <a:latin typeface="Meiryo UI" panose="020B0604030504040204" pitchFamily="50" charset="-128"/>
                <a:ea typeface="Meiryo UI" panose="020B0604030504040204" pitchFamily="50" charset="-128"/>
              </a:rPr>
              <a:t>処理</a:t>
            </a:r>
            <a:r>
              <a:rPr lang="ja-JP" altLang="en-US" sz="2400" dirty="0" smtClean="0">
                <a:latin typeface="Meiryo UI" panose="020B0604030504040204" pitchFamily="50" charset="-128"/>
                <a:ea typeface="Meiryo UI" panose="020B0604030504040204" pitchFamily="50" charset="-128"/>
              </a:rPr>
              <a:t>を入力します</a:t>
            </a:r>
            <a:r>
              <a:rPr lang="ja-JP" altLang="en-US" sz="2400" dirty="0" smtClean="0">
                <a:latin typeface="Meiryo UI" panose="020B0604030504040204" pitchFamily="50" charset="-128"/>
                <a:ea typeface="Meiryo UI" panose="020B0604030504040204" pitchFamily="50" charset="-128"/>
              </a:rPr>
              <a:t>。メッセージボックスで</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の値を出力したいので以下のように入力します。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4036721" y="4267440"/>
            <a:ext cx="2035760" cy="41281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674434" y="5519509"/>
            <a:ext cx="2834088" cy="660793"/>
          </a:xfrm>
          <a:prstGeom prst="wedgeRoundRectCallout">
            <a:avLst>
              <a:gd name="adj1" fmla="val 52408"/>
              <a:gd name="adj2" fmla="val -190653"/>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latin typeface="+mj-ea"/>
                <a:ea typeface="+mj-ea"/>
              </a:rPr>
              <a:t>“for”</a:t>
            </a:r>
            <a:r>
              <a:rPr kumimoji="1" lang="ja-JP" altLang="en-US" b="1" dirty="0" smtClean="0">
                <a:solidFill>
                  <a:schemeClr val="tx1"/>
                </a:solidFill>
                <a:latin typeface="+mj-ea"/>
                <a:ea typeface="+mj-ea"/>
              </a:rPr>
              <a:t>文の中身は</a:t>
            </a:r>
            <a:endParaRPr kumimoji="1" lang="en-US" altLang="ja-JP" b="1" dirty="0" smtClean="0">
              <a:solidFill>
                <a:schemeClr val="tx1"/>
              </a:solidFill>
              <a:latin typeface="+mj-ea"/>
              <a:ea typeface="+mj-ea"/>
            </a:endParaRPr>
          </a:p>
          <a:p>
            <a:pPr algn="ctr"/>
            <a:r>
              <a:rPr kumimoji="1" lang="ja-JP" altLang="en-US" b="1" dirty="0" smtClean="0">
                <a:solidFill>
                  <a:schemeClr val="tx1"/>
                </a:solidFill>
                <a:latin typeface="+mj-ea"/>
                <a:ea typeface="+mj-ea"/>
              </a:rPr>
              <a:t>インデントをつけます。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235517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2382</TotalTime>
  <Words>868</Words>
  <Application>Microsoft Office PowerPoint</Application>
  <PresentationFormat>画面に合わせる (4:3)</PresentationFormat>
  <Paragraphs>97</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Arial</vt:lpstr>
      <vt:lpstr>Calibri</vt:lpstr>
      <vt:lpstr>Calibri Light</vt:lpstr>
      <vt:lpstr>Kunstler Script</vt:lpstr>
      <vt:lpstr>Office テーマ</vt:lpstr>
      <vt:lpstr>カリキュラム１０ </vt:lpstr>
      <vt:lpstr>目次</vt:lpstr>
      <vt:lpstr>１．for文の基本</vt:lpstr>
      <vt:lpstr>１．for文の基本</vt:lpstr>
      <vt:lpstr>１．for文の基本</vt:lpstr>
      <vt:lpstr>１．for文の基本</vt:lpstr>
      <vt:lpstr>１．for文の基本</vt:lpstr>
      <vt:lpstr>１．for文の基本</vt:lpstr>
      <vt:lpstr>１．for文の基本</vt:lpstr>
      <vt:lpstr>１．for文の基本</vt:lpstr>
      <vt:lpstr>１．for文の基本</vt:lpstr>
      <vt:lpstr>２．繰り返しの増減数を変更する</vt:lpstr>
      <vt:lpstr>２．繰り返しの増減数を変更する</vt:lpstr>
      <vt:lpstr>２．繰り返しの増減数を変更する</vt:lpstr>
      <vt:lpstr>２．繰り返しの増減数を変更する</vt:lpstr>
      <vt:lpstr>３．For文の入れ子</vt:lpstr>
      <vt:lpstr>３．For文の入れ子</vt:lpstr>
      <vt:lpstr>３．For文の入れ子</vt:lpstr>
      <vt:lpstr>３．For文の入れ子</vt:lpstr>
      <vt:lpstr>３．For文の入れ子</vt:lpstr>
      <vt:lpstr>３．For文の入れ子</vt:lpstr>
      <vt:lpstr>３．For文の入れ子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カリキュラム４</dc:title>
  <dc:creator>Shun</dc:creator>
  <cp:lastModifiedBy>Shun</cp:lastModifiedBy>
  <cp:revision>94</cp:revision>
  <dcterms:created xsi:type="dcterms:W3CDTF">2020-04-11T07:58:47Z</dcterms:created>
  <dcterms:modified xsi:type="dcterms:W3CDTF">2020-05-03T11:29:36Z</dcterms:modified>
</cp:coreProperties>
</file>