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89" r:id="rId4"/>
    <p:sldId id="257" r:id="rId5"/>
    <p:sldId id="259" r:id="rId6"/>
    <p:sldId id="260" r:id="rId7"/>
    <p:sldId id="261" r:id="rId8"/>
    <p:sldId id="262" r:id="rId9"/>
    <p:sldId id="290" r:id="rId10"/>
    <p:sldId id="270" r:id="rId11"/>
    <p:sldId id="271" r:id="rId12"/>
    <p:sldId id="272" r:id="rId13"/>
    <p:sldId id="273" r:id="rId14"/>
    <p:sldId id="274" r:id="rId15"/>
    <p:sldId id="275" r:id="rId16"/>
    <p:sldId id="276" r:id="rId17"/>
    <p:sldId id="277" r:id="rId18"/>
    <p:sldId id="278" r:id="rId19"/>
    <p:sldId id="280" r:id="rId20"/>
    <p:sldId id="279" r:id="rId21"/>
    <p:sldId id="264" r:id="rId22"/>
    <p:sldId id="265" r:id="rId23"/>
    <p:sldId id="267" r:id="rId24"/>
    <p:sldId id="268" r:id="rId25"/>
    <p:sldId id="269" r:id="rId26"/>
    <p:sldId id="266" r:id="rId27"/>
    <p:sldId id="293" r:id="rId28"/>
    <p:sldId id="281" r:id="rId29"/>
    <p:sldId id="282" r:id="rId30"/>
    <p:sldId id="283" r:id="rId31"/>
    <p:sldId id="284" r:id="rId32"/>
    <p:sldId id="285" r:id="rId33"/>
    <p:sldId id="286" r:id="rId34"/>
    <p:sldId id="288" r:id="rId35"/>
    <p:sldId id="287" r:id="rId36"/>
    <p:sldId id="292" r:id="rId37"/>
    <p:sldId id="291" r:id="rId38"/>
    <p:sldId id="294"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9" autoAdjust="0"/>
    <p:restoredTop sz="94660"/>
  </p:normalViewPr>
  <p:slideViewPr>
    <p:cSldViewPr snapToGrid="0">
      <p:cViewPr varScale="1">
        <p:scale>
          <a:sx n="50" d="100"/>
          <a:sy n="50" d="100"/>
        </p:scale>
        <p:origin x="9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47763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5310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2251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70747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35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69808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0974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06942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998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59086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42501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EAF5D2-F414-46A2-8C77-4FB5F67F4BB2}" type="datetimeFigureOut">
              <a:rPr kumimoji="1" lang="ja-JP" altLang="en-US" smtClean="0"/>
              <a:t>2020/4/11</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996144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6404" y="1934310"/>
            <a:ext cx="7063740" cy="1600200"/>
          </a:xfrm>
        </p:spPr>
        <p:txBody>
          <a:bodyPr>
            <a:normAutofit/>
          </a:bodyPr>
          <a:lstStyle/>
          <a:p>
            <a:r>
              <a:rPr lang="ja-JP" altLang="en-US" sz="8800" dirty="0" smtClean="0">
                <a:latin typeface="Meiryo UI" panose="020B0604030504040204" pitchFamily="50" charset="-128"/>
                <a:ea typeface="Meiryo UI" panose="020B0604030504040204" pitchFamily="50" charset="-128"/>
              </a:rPr>
              <a:t>カリキュラム４</a:t>
            </a:r>
            <a:endParaRPr lang="ja-JP" altLang="en-US" sz="8800"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1152144" y="4132390"/>
            <a:ext cx="6858000" cy="703385"/>
          </a:xfrm>
        </p:spPr>
        <p:txBody>
          <a:bodyPr>
            <a:normAutofit/>
          </a:bodyPr>
          <a:lstStyle/>
          <a:p>
            <a:r>
              <a:rPr lang="ja-JP" altLang="en-US" sz="4000" dirty="0">
                <a:latin typeface="Meiryo UI" panose="020B0604030504040204" pitchFamily="50" charset="-128"/>
                <a:ea typeface="Meiryo UI" panose="020B0604030504040204" pitchFamily="50" charset="-128"/>
              </a:rPr>
              <a:t>～結果の出力～</a:t>
            </a:r>
          </a:p>
        </p:txBody>
      </p:sp>
      <p:sp>
        <p:nvSpPr>
          <p:cNvPr id="4"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808696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992748" y="1762057"/>
            <a:ext cx="5067300" cy="4467225"/>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a:latin typeface="Meiryo UI" panose="020B0604030504040204" pitchFamily="50" charset="-128"/>
                <a:ea typeface="Meiryo UI" panose="020B0604030504040204" pitchFamily="50" charset="-128"/>
              </a:rPr>
              <a:t>始</a:t>
            </a:r>
            <a:r>
              <a:rPr lang="ja-JP" altLang="en-US" sz="2400" dirty="0" smtClean="0">
                <a:latin typeface="Meiryo UI" panose="020B0604030504040204" pitchFamily="50" charset="-128"/>
                <a:ea typeface="Meiryo UI" panose="020B0604030504040204" pitchFamily="50" charset="-128"/>
              </a:rPr>
              <a:t>め</a:t>
            </a:r>
            <a:r>
              <a:rPr lang="ja-JP" altLang="en-US" sz="2400" dirty="0">
                <a:latin typeface="Meiryo UI" panose="020B0604030504040204" pitchFamily="50" charset="-128"/>
                <a:ea typeface="Meiryo UI" panose="020B0604030504040204" pitchFamily="50" charset="-128"/>
              </a:rPr>
              <a:t>に</a:t>
            </a:r>
            <a:r>
              <a:rPr kumimoji="1" lang="ja-JP" altLang="en-US" sz="2400" dirty="0" smtClean="0">
                <a:latin typeface="Meiryo UI" panose="020B0604030504040204" pitchFamily="50" charset="-128"/>
                <a:ea typeface="Meiryo UI" panose="020B0604030504040204" pitchFamily="50" charset="-128"/>
              </a:rPr>
              <a:t>モジュールとプロシージャの追加方法も学習します。</a:t>
            </a:r>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挿入タブをクリックします。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5138670" y="2292440"/>
            <a:ext cx="895330" cy="36945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6008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530785" y="1910769"/>
            <a:ext cx="5991225" cy="4324350"/>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36694"/>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はじめにモジュールから追加をします。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“標準モジュール“をクリックします。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4623514" y="3411728"/>
            <a:ext cx="2339993" cy="36945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1581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363401" y="1768893"/>
            <a:ext cx="4600106" cy="4543489"/>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左の標準モジュールの中に“</a:t>
            </a:r>
            <a:r>
              <a:rPr kumimoji="1" lang="en-US" altLang="ja-JP" sz="2400" dirty="0" smtClean="0">
                <a:latin typeface="Meiryo UI" panose="020B0604030504040204" pitchFamily="50" charset="-128"/>
                <a:ea typeface="Meiryo UI" panose="020B0604030504040204" pitchFamily="50" charset="-128"/>
              </a:rPr>
              <a:t>Module1</a:t>
            </a:r>
            <a:r>
              <a:rPr kumimoji="1" lang="ja-JP" altLang="en-US" sz="2400" dirty="0" smtClean="0">
                <a:latin typeface="Meiryo UI" panose="020B0604030504040204" pitchFamily="50" charset="-128"/>
                <a:ea typeface="Meiryo UI" panose="020B0604030504040204" pitchFamily="50" charset="-128"/>
              </a:rPr>
              <a:t>”が追加されていることを確認します。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3155324" y="5138670"/>
            <a:ext cx="1107583" cy="29621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7627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80424" y="2368600"/>
            <a:ext cx="4491948" cy="3663745"/>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次にプロシージャの追加を行います。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カーソルを追加したい箇所に置きます。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今回</a:t>
            </a:r>
            <a:r>
              <a:rPr lang="ja-JP" altLang="en-US" sz="2400" dirty="0" smtClean="0">
                <a:latin typeface="Meiryo UI" panose="020B0604030504040204" pitchFamily="50" charset="-128"/>
                <a:ea typeface="Meiryo UI" panose="020B0604030504040204" pitchFamily="50" charset="-128"/>
              </a:rPr>
              <a:t>は下図と同じようにカーソルを置けばよいです。</a:t>
            </a:r>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4919732" y="4575132"/>
            <a:ext cx="257575" cy="31883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吹き出し 9"/>
          <p:cNvSpPr/>
          <p:nvPr/>
        </p:nvSpPr>
        <p:spPr>
          <a:xfrm>
            <a:off x="402506" y="2844246"/>
            <a:ext cx="2342222" cy="660793"/>
          </a:xfrm>
          <a:prstGeom prst="wedgeRoundRectCallout">
            <a:avLst>
              <a:gd name="adj1" fmla="val 128930"/>
              <a:gd name="adj2" fmla="val 206136"/>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カーソルです。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1253656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156685" y="1920878"/>
            <a:ext cx="4739426" cy="3776730"/>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“プロシージャ “をクリックします。</a:t>
            </a:r>
            <a:endParaRPr lang="en-US" altLang="ja-JP" sz="2400" dirty="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4662155" y="2604664"/>
            <a:ext cx="2009101" cy="31883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0905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すると以下のようなウィンドウが出ます。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1261796" y="2433172"/>
            <a:ext cx="6529203" cy="2941221"/>
          </a:xfrm>
          <a:prstGeom prst="rect">
            <a:avLst/>
          </a:prstGeom>
        </p:spPr>
      </p:pic>
    </p:spTree>
    <p:extLst>
      <p:ext uri="{BB962C8B-B14F-4D97-AF65-F5344CB8AC3E}">
        <p14:creationId xmlns:p14="http://schemas.microsoft.com/office/powerpoint/2010/main" val="2814865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まずプロシージャの名前を入力します。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今回</a:t>
            </a:r>
            <a:r>
              <a:rPr lang="ja-JP" altLang="en-US" sz="2400" dirty="0" smtClean="0">
                <a:latin typeface="Meiryo UI" panose="020B0604030504040204" pitchFamily="50" charset="-128"/>
                <a:ea typeface="Meiryo UI" panose="020B0604030504040204" pitchFamily="50" charset="-128"/>
              </a:rPr>
              <a:t>はメッセージボックスを出力したいので</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OutputMsgBox</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とします。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452209" y="2518948"/>
            <a:ext cx="6148377" cy="2769670"/>
          </a:xfrm>
          <a:prstGeom prst="rect">
            <a:avLst/>
          </a:prstGeom>
        </p:spPr>
      </p:pic>
      <p:sp>
        <p:nvSpPr>
          <p:cNvPr id="7" name="正方形/長方形 6"/>
          <p:cNvSpPr/>
          <p:nvPr/>
        </p:nvSpPr>
        <p:spPr>
          <a:xfrm>
            <a:off x="2292443" y="2965273"/>
            <a:ext cx="2202284" cy="31883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9984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種類を選択します。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今回は</a:t>
            </a:r>
            <a:r>
              <a:rPr lang="en-US" altLang="ja-JP" sz="2400" dirty="0" smtClean="0">
                <a:latin typeface="Meiryo UI" panose="020B0604030504040204" pitchFamily="50" charset="-128"/>
                <a:ea typeface="Meiryo UI" panose="020B0604030504040204" pitchFamily="50" charset="-128"/>
              </a:rPr>
              <a:t>”Sub”</a:t>
            </a:r>
            <a:r>
              <a:rPr lang="ja-JP" altLang="en-US" sz="2400" dirty="0" smtClean="0">
                <a:latin typeface="Meiryo UI" panose="020B0604030504040204" pitchFamily="50" charset="-128"/>
                <a:ea typeface="Meiryo UI" panose="020B0604030504040204" pitchFamily="50" charset="-128"/>
              </a:rPr>
              <a:t>を選択します。</a:t>
            </a:r>
            <a:r>
              <a:rPr lang="en-US" altLang="ja-JP" sz="2400" dirty="0" smtClean="0">
                <a:latin typeface="Meiryo UI" panose="020B0604030504040204" pitchFamily="50" charset="-128"/>
                <a:ea typeface="Meiryo UI" panose="020B0604030504040204" pitchFamily="50" charset="-128"/>
              </a:rPr>
              <a:t>(“Function”</a:t>
            </a:r>
            <a:r>
              <a:rPr lang="ja-JP" altLang="en-US" sz="2400" dirty="0" smtClean="0">
                <a:latin typeface="Meiryo UI" panose="020B0604030504040204" pitchFamily="50" charset="-128"/>
                <a:ea typeface="Meiryo UI" panose="020B0604030504040204" pitchFamily="50" charset="-128"/>
              </a:rPr>
              <a:t>でも可</a:t>
            </a:r>
            <a:r>
              <a:rPr lang="en-US" altLang="ja-JP" sz="2400" dirty="0" smtClean="0">
                <a:latin typeface="Meiryo UI" panose="020B0604030504040204" pitchFamily="50" charset="-128"/>
                <a:ea typeface="Meiryo UI" panose="020B0604030504040204" pitchFamily="50" charset="-128"/>
              </a:rPr>
              <a:t>)</a:t>
            </a:r>
          </a:p>
          <a:p>
            <a:pPr algn="l"/>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452209" y="2518948"/>
            <a:ext cx="6148377" cy="2769670"/>
          </a:xfrm>
          <a:prstGeom prst="rect">
            <a:avLst/>
          </a:prstGeom>
        </p:spPr>
      </p:pic>
      <p:sp>
        <p:nvSpPr>
          <p:cNvPr id="7" name="正方形/長方形 6"/>
          <p:cNvSpPr/>
          <p:nvPr/>
        </p:nvSpPr>
        <p:spPr>
          <a:xfrm>
            <a:off x="1584621" y="3550933"/>
            <a:ext cx="4301024" cy="54454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1021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適用範囲を選択します。スコープと呼ばれるものです。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今回は</a:t>
            </a:r>
            <a:r>
              <a:rPr lang="en-US" altLang="ja-JP" sz="2400" dirty="0" smtClean="0">
                <a:latin typeface="Meiryo UI" panose="020B0604030504040204" pitchFamily="50" charset="-128"/>
                <a:ea typeface="Meiryo UI" panose="020B0604030504040204" pitchFamily="50" charset="-128"/>
              </a:rPr>
              <a:t>”Public”</a:t>
            </a:r>
            <a:r>
              <a:rPr lang="ja-JP" altLang="en-US" sz="2400" dirty="0" smtClean="0">
                <a:latin typeface="Meiryo UI" panose="020B0604030504040204" pitchFamily="50" charset="-128"/>
                <a:ea typeface="Meiryo UI" panose="020B0604030504040204" pitchFamily="50" charset="-128"/>
              </a:rPr>
              <a:t>を選択します。</a:t>
            </a:r>
            <a:r>
              <a:rPr lang="en-US" altLang="ja-JP" sz="2400" dirty="0" smtClean="0">
                <a:latin typeface="Meiryo UI" panose="020B0604030504040204" pitchFamily="50" charset="-128"/>
                <a:ea typeface="Meiryo UI" panose="020B0604030504040204" pitchFamily="50" charset="-128"/>
              </a:rPr>
              <a:t>(“Private”</a:t>
            </a:r>
            <a:r>
              <a:rPr lang="ja-JP" altLang="en-US" sz="2400" dirty="0" smtClean="0">
                <a:latin typeface="Meiryo UI" panose="020B0604030504040204" pitchFamily="50" charset="-128"/>
                <a:ea typeface="Meiryo UI" panose="020B0604030504040204" pitchFamily="50" charset="-128"/>
              </a:rPr>
              <a:t>でも可</a:t>
            </a:r>
            <a:r>
              <a:rPr lang="en-US" altLang="ja-JP" sz="2400" dirty="0" smtClean="0">
                <a:latin typeface="Meiryo UI" panose="020B0604030504040204" pitchFamily="50" charset="-128"/>
                <a:ea typeface="Meiryo UI" panose="020B0604030504040204" pitchFamily="50" charset="-128"/>
              </a:rPr>
              <a:t>)</a:t>
            </a: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452209" y="2518948"/>
            <a:ext cx="6148377" cy="2769670"/>
          </a:xfrm>
          <a:prstGeom prst="rect">
            <a:avLst/>
          </a:prstGeom>
        </p:spPr>
      </p:pic>
      <p:sp>
        <p:nvSpPr>
          <p:cNvPr id="7" name="正方形/長方形 6"/>
          <p:cNvSpPr/>
          <p:nvPr/>
        </p:nvSpPr>
        <p:spPr>
          <a:xfrm>
            <a:off x="1636393" y="4400940"/>
            <a:ext cx="4301024" cy="41576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388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入力、選択が終わったら</a:t>
            </a:r>
            <a:r>
              <a:rPr lang="en-US" altLang="ja-JP" sz="2400" dirty="0" smtClean="0">
                <a:latin typeface="Meiryo UI" panose="020B0604030504040204" pitchFamily="50" charset="-128"/>
                <a:ea typeface="Meiryo UI" panose="020B0604030504040204" pitchFamily="50" charset="-128"/>
              </a:rPr>
              <a:t>OK</a:t>
            </a:r>
            <a:r>
              <a:rPr lang="ja-JP" altLang="en-US" sz="2400" dirty="0" smtClean="0">
                <a:latin typeface="Meiryo UI" panose="020B0604030504040204" pitchFamily="50" charset="-128"/>
                <a:ea typeface="Meiryo UI" panose="020B0604030504040204" pitchFamily="50" charset="-128"/>
              </a:rPr>
              <a:t>ボタンをクリックします。</a:t>
            </a:r>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452209" y="2518948"/>
            <a:ext cx="6148377" cy="2769670"/>
          </a:xfrm>
          <a:prstGeom prst="rect">
            <a:avLst/>
          </a:prstGeom>
        </p:spPr>
      </p:pic>
      <p:sp>
        <p:nvSpPr>
          <p:cNvPr id="7" name="正方形/長方形 6"/>
          <p:cNvSpPr/>
          <p:nvPr/>
        </p:nvSpPr>
        <p:spPr>
          <a:xfrm>
            <a:off x="6362940" y="2975019"/>
            <a:ext cx="1078820" cy="32197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6790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1477109"/>
            <a:ext cx="6858000" cy="3745521"/>
          </a:xfrm>
        </p:spPr>
        <p:txBody>
          <a:bodyPr>
            <a:normAutofit/>
          </a:bodyPr>
          <a:lstStyle/>
          <a:p>
            <a:pPr algn="l"/>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１</a:t>
            </a:r>
            <a:r>
              <a:rPr lang="ja-JP" altLang="en-US"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出力画面の表示</a:t>
            </a:r>
            <a:endParaRPr kumimoji="1"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２</a:t>
            </a:r>
            <a:r>
              <a:rPr lang="ja-JP" altLang="en-US" sz="2400" dirty="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結果出力実践～メッセージボックス～</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３</a:t>
            </a:r>
            <a:r>
              <a:rPr lang="ja-JP" altLang="en-US" sz="2400" dirty="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結果出力実践～デバックプリント～</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４．練習問題</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439615"/>
            <a:ext cx="7063740" cy="1037495"/>
          </a:xfrm>
        </p:spPr>
        <p:txBody>
          <a:bodyPr>
            <a:normAutofit fontScale="90000"/>
          </a:bodyPr>
          <a:lstStyle/>
          <a:p>
            <a:r>
              <a:rPr lang="ja-JP" altLang="en-US" sz="7200" dirty="0" smtClean="0">
                <a:latin typeface="Meiryo UI" panose="020B0604030504040204" pitchFamily="50" charset="-128"/>
                <a:ea typeface="Meiryo UI" panose="020B0604030504040204" pitchFamily="50" charset="-128"/>
              </a:rPr>
              <a:t>目次</a:t>
            </a:r>
            <a:endParaRPr lang="ja-JP" altLang="en-US" sz="72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158585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354698" y="2051491"/>
            <a:ext cx="4509741" cy="4331725"/>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859420"/>
            <a:ext cx="6858000" cy="2760780"/>
          </a:xfrm>
        </p:spPr>
        <p:txBody>
          <a:bodyPr>
            <a:normAutofit/>
          </a:bodyPr>
          <a:lstStyle/>
          <a:p>
            <a:pPr algn="l"/>
            <a:r>
              <a:rPr lang="ja-JP" altLang="en-US" sz="2400" dirty="0">
                <a:latin typeface="Meiryo UI" panose="020B0604030504040204" pitchFamily="50" charset="-128"/>
                <a:ea typeface="Meiryo UI" panose="020B0604030504040204" pitchFamily="50" charset="-128"/>
              </a:rPr>
              <a:t>下記</a:t>
            </a:r>
            <a:r>
              <a:rPr lang="ja-JP" altLang="en-US" sz="2400" dirty="0" smtClean="0">
                <a:latin typeface="Meiryo UI" panose="020B0604030504040204" pitchFamily="50" charset="-128"/>
                <a:ea typeface="Meiryo UI" panose="020B0604030504040204" pitchFamily="50" charset="-128"/>
              </a:rPr>
              <a:t>のようにコードがかかれたことを確認します。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別</a:t>
            </a:r>
            <a:r>
              <a:rPr kumimoji="1" lang="ja-JP" altLang="en-US" sz="2400" dirty="0" smtClean="0">
                <a:latin typeface="Meiryo UI" panose="020B0604030504040204" pitchFamily="50" charset="-128"/>
                <a:ea typeface="Meiryo UI" panose="020B0604030504040204" pitchFamily="50" charset="-128"/>
              </a:rPr>
              <a:t>な方法として</a:t>
            </a:r>
            <a:r>
              <a:rPr kumimoji="1" lang="en-US" altLang="ja-JP" sz="2400" dirty="0" smtClean="0">
                <a:latin typeface="Meiryo UI" panose="020B0604030504040204" pitchFamily="50" charset="-128"/>
                <a:ea typeface="Meiryo UI" panose="020B0604030504040204" pitchFamily="50" charset="-128"/>
              </a:rPr>
              <a:t>”Public Sub…End</a:t>
            </a:r>
            <a:r>
              <a:rPr lang="ja-JP" altLang="en-US" sz="2400" dirty="0">
                <a:latin typeface="Meiryo UI" panose="020B0604030504040204" pitchFamily="50" charset="-128"/>
                <a:ea typeface="Meiryo UI" panose="020B0604030504040204" pitchFamily="50" charset="-128"/>
              </a:rPr>
              <a:t> </a:t>
            </a:r>
            <a:r>
              <a:rPr kumimoji="1" lang="en-US" altLang="ja-JP" sz="2400" dirty="0" smtClean="0">
                <a:latin typeface="Meiryo UI" panose="020B0604030504040204" pitchFamily="50" charset="-128"/>
                <a:ea typeface="Meiryo UI" panose="020B0604030504040204" pitchFamily="50" charset="-128"/>
              </a:rPr>
              <a:t>Sub”</a:t>
            </a:r>
            <a:r>
              <a:rPr kumimoji="1" lang="ja-JP" altLang="en-US" sz="2400" dirty="0" smtClean="0">
                <a:latin typeface="Meiryo UI" panose="020B0604030504040204" pitchFamily="50" charset="-128"/>
                <a:ea typeface="Meiryo UI" panose="020B0604030504040204" pitchFamily="50" charset="-128"/>
              </a:rPr>
              <a:t>と同じようにキーボードで入力しても構いません。</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4201082" y="3515542"/>
            <a:ext cx="1953533" cy="57994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0260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754867" y="2771479"/>
            <a:ext cx="5208641" cy="1315053"/>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赤枠の範囲に命令となるコードを書いていきます。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1898307" y="3194557"/>
            <a:ext cx="4888859" cy="37289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3035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56064" y="3217984"/>
            <a:ext cx="6340668" cy="2703635"/>
          </a:xfrm>
          <a:prstGeom prst="rect">
            <a:avLst/>
          </a:prstGeom>
        </p:spPr>
      </p:pic>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07498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ここでは一番簡単な書き方で出力します。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メッセージボックスは</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MsgBox</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出力したい文字</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によって出力することができます。実際に書いてみましょう。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2458471" y="4160259"/>
            <a:ext cx="1379565" cy="70922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413857" y="2267691"/>
            <a:ext cx="2342222" cy="1090246"/>
          </a:xfrm>
          <a:prstGeom prst="wedgeRoundRectCallout">
            <a:avLst>
              <a:gd name="adj1" fmla="val 38204"/>
              <a:gd name="adj2" fmla="val 115180"/>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メッセージボックスを</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出力するときの</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決まり文句です。</a:t>
            </a:r>
            <a:endParaRPr kumimoji="1" lang="ja-JP" altLang="en-US" b="1" dirty="0">
              <a:solidFill>
                <a:schemeClr val="tx1"/>
              </a:solidFill>
              <a:latin typeface="+mj-ea"/>
              <a:ea typeface="+mj-ea"/>
            </a:endParaRPr>
          </a:p>
        </p:txBody>
      </p:sp>
      <p:sp>
        <p:nvSpPr>
          <p:cNvPr id="10" name="正方形/長方形 9"/>
          <p:cNvSpPr/>
          <p:nvPr/>
        </p:nvSpPr>
        <p:spPr>
          <a:xfrm>
            <a:off x="4106621" y="4160259"/>
            <a:ext cx="3296502" cy="70922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6525621" y="5266637"/>
            <a:ext cx="2342222" cy="848412"/>
          </a:xfrm>
          <a:prstGeom prst="wedgeRoundRectCallout">
            <a:avLst>
              <a:gd name="adj1" fmla="val -39876"/>
              <a:gd name="adj2" fmla="val -87321"/>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出力したい文字を</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書きます。</a:t>
            </a:r>
            <a:endParaRPr kumimoji="1" lang="ja-JP" altLang="en-US" b="1" dirty="0">
              <a:solidFill>
                <a:schemeClr val="tx1"/>
              </a:solidFill>
              <a:latin typeface="+mj-ea"/>
              <a:ea typeface="+mj-ea"/>
            </a:endParaRPr>
          </a:p>
        </p:txBody>
      </p:sp>
      <p:sp>
        <p:nvSpPr>
          <p:cNvPr id="12" name="角丸四角形吹き出し 11"/>
          <p:cNvSpPr/>
          <p:nvPr/>
        </p:nvSpPr>
        <p:spPr>
          <a:xfrm>
            <a:off x="3786905" y="5266637"/>
            <a:ext cx="2342222" cy="848412"/>
          </a:xfrm>
          <a:prstGeom prst="wedgeRoundRectCallout">
            <a:avLst>
              <a:gd name="adj1" fmla="val -39876"/>
              <a:gd name="adj2" fmla="val -87321"/>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半角スペースがあります。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1345161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833659"/>
            <a:ext cx="6858000" cy="207498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プログラムを実行する方法についてもここで学習します。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実行するということはプロシージャに書いた</a:t>
            </a:r>
            <a:r>
              <a:rPr lang="ja-JP" altLang="en-US" sz="2400" dirty="0">
                <a:latin typeface="Meiryo UI" panose="020B0604030504040204" pitchFamily="50" charset="-128"/>
                <a:ea typeface="Meiryo UI" panose="020B0604030504040204" pitchFamily="50" charset="-128"/>
              </a:rPr>
              <a:t>内容</a:t>
            </a:r>
            <a:r>
              <a:rPr lang="ja-JP" altLang="en-US" sz="2400" dirty="0" smtClean="0">
                <a:latin typeface="Meiryo UI" panose="020B0604030504040204" pitchFamily="50" charset="-128"/>
                <a:ea typeface="Meiryo UI" panose="020B0604030504040204" pitchFamily="50" charset="-128"/>
              </a:rPr>
              <a:t>を</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実際に命令してコンピュータに行わせるというイメージです。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205764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833659"/>
            <a:ext cx="6858000" cy="207498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実行したいプロシージャにカーソルをまず合わせてください。</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このカーソルの位置がずれていると実行できません。</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カーソルはプロシージャの始めから終わりまであればどこでも大丈夫です。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6" name="図 5"/>
          <p:cNvPicPr>
            <a:picLocks noChangeAspect="1"/>
          </p:cNvPicPr>
          <p:nvPr/>
        </p:nvPicPr>
        <p:blipFill>
          <a:blip r:embed="rId2"/>
          <a:stretch>
            <a:fillRect/>
          </a:stretch>
        </p:blipFill>
        <p:spPr>
          <a:xfrm>
            <a:off x="1299567" y="3593155"/>
            <a:ext cx="7035293" cy="2779799"/>
          </a:xfrm>
          <a:prstGeom prst="rect">
            <a:avLst/>
          </a:prstGeom>
        </p:spPr>
      </p:pic>
      <p:sp>
        <p:nvSpPr>
          <p:cNvPr id="7" name="正方形/長方形 6"/>
          <p:cNvSpPr/>
          <p:nvPr/>
        </p:nvSpPr>
        <p:spPr>
          <a:xfrm>
            <a:off x="1468191" y="3734822"/>
            <a:ext cx="6452316" cy="2472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428264" y="2908640"/>
            <a:ext cx="2342222" cy="660793"/>
          </a:xfrm>
          <a:prstGeom prst="wedgeRoundRectCallout">
            <a:avLst>
              <a:gd name="adj1" fmla="val 5762"/>
              <a:gd name="adj2" fmla="val 286045"/>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カーソルです。</a:t>
            </a:r>
            <a:endParaRPr kumimoji="1" lang="ja-JP" altLang="en-US" b="1" dirty="0">
              <a:solidFill>
                <a:schemeClr val="tx1"/>
              </a:solidFill>
              <a:latin typeface="+mj-ea"/>
              <a:ea typeface="+mj-ea"/>
            </a:endParaRPr>
          </a:p>
        </p:txBody>
      </p:sp>
      <p:sp>
        <p:nvSpPr>
          <p:cNvPr id="10" name="角丸四角形吹き出し 9"/>
          <p:cNvSpPr/>
          <p:nvPr/>
        </p:nvSpPr>
        <p:spPr>
          <a:xfrm>
            <a:off x="4868214" y="2637216"/>
            <a:ext cx="3052293" cy="826182"/>
          </a:xfrm>
          <a:prstGeom prst="wedgeRoundRectCallout">
            <a:avLst>
              <a:gd name="adj1" fmla="val -46475"/>
              <a:gd name="adj2" fmla="val 71619"/>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赤枠</a:t>
            </a:r>
            <a:r>
              <a:rPr lang="ja-JP" altLang="en-US" b="1" dirty="0" smtClean="0">
                <a:solidFill>
                  <a:schemeClr val="tx1"/>
                </a:solidFill>
                <a:latin typeface="+mj-ea"/>
                <a:ea typeface="+mj-ea"/>
              </a:rPr>
              <a:t>の範囲であればカーソルの位置はどこでも</a:t>
            </a:r>
            <a:r>
              <a:rPr lang="en-US" altLang="ja-JP" b="1" dirty="0" smtClean="0">
                <a:solidFill>
                  <a:schemeClr val="tx1"/>
                </a:solidFill>
                <a:latin typeface="+mj-ea"/>
                <a:ea typeface="+mj-ea"/>
              </a:rPr>
              <a:t>OK</a:t>
            </a:r>
            <a:r>
              <a:rPr lang="ja-JP" altLang="en-US" b="1" dirty="0" err="1" smtClean="0">
                <a:solidFill>
                  <a:schemeClr val="tx1"/>
                </a:solidFill>
                <a:latin typeface="+mj-ea"/>
                <a:ea typeface="+mj-ea"/>
              </a:rPr>
              <a:t>。</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1779651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833659"/>
            <a:ext cx="6858000" cy="207498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実行は下記の赤枠のボタンで行うことができます。</a:t>
            </a:r>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キーボードの</a:t>
            </a:r>
            <a:r>
              <a:rPr kumimoji="1" lang="en-US" altLang="ja-JP" sz="2400" dirty="0" smtClean="0">
                <a:latin typeface="Meiryo UI" panose="020B0604030504040204" pitchFamily="50" charset="-128"/>
                <a:ea typeface="Meiryo UI" panose="020B0604030504040204" pitchFamily="50" charset="-128"/>
              </a:rPr>
              <a:t>F5</a:t>
            </a:r>
            <a:r>
              <a:rPr kumimoji="1" lang="ja-JP" altLang="en-US" sz="2400" dirty="0" smtClean="0">
                <a:latin typeface="Meiryo UI" panose="020B0604030504040204" pitchFamily="50" charset="-128"/>
                <a:ea typeface="Meiryo UI" panose="020B0604030504040204" pitchFamily="50" charset="-128"/>
              </a:rPr>
              <a:t>でも可能です。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2248633" y="1868366"/>
            <a:ext cx="4714875" cy="4514850"/>
          </a:xfrm>
          <a:prstGeom prst="rect">
            <a:avLst/>
          </a:prstGeom>
        </p:spPr>
      </p:pic>
      <p:sp>
        <p:nvSpPr>
          <p:cNvPr id="11" name="正方形/長方形 10"/>
          <p:cNvSpPr/>
          <p:nvPr/>
        </p:nvSpPr>
        <p:spPr>
          <a:xfrm>
            <a:off x="4539277" y="2574086"/>
            <a:ext cx="328937" cy="25926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7794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２．結果出力実践～メッセージボックス～</a:t>
            </a:r>
            <a:endParaRPr lang="en-US" altLang="ja-JP" sz="3600" b="1" dirty="0" smtClean="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1587565"/>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メッセージボックスが出力されることを確認しましょう。</a:t>
            </a:r>
            <a:endParaRPr kumimoji="1"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OK</a:t>
            </a:r>
            <a:r>
              <a:rPr lang="ja-JP" altLang="en-US" sz="2400" dirty="0" smtClean="0">
                <a:latin typeface="Meiryo UI" panose="020B0604030504040204" pitchFamily="50" charset="-128"/>
                <a:ea typeface="Meiryo UI" panose="020B0604030504040204" pitchFamily="50" charset="-128"/>
              </a:rPr>
              <a:t>ボタンまたは、右上の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ボタンで閉じることができます。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3001245" y="2537139"/>
            <a:ext cx="2857005" cy="2879501"/>
          </a:xfrm>
          <a:prstGeom prst="rect">
            <a:avLst/>
          </a:prstGeom>
        </p:spPr>
      </p:pic>
    </p:spTree>
    <p:extLst>
      <p:ext uri="{BB962C8B-B14F-4D97-AF65-F5344CB8AC3E}">
        <p14:creationId xmlns:p14="http://schemas.microsoft.com/office/powerpoint/2010/main" val="2366826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１．で追加したイミディエイトウィンドウに出力をさせる方法です。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実際</a:t>
            </a:r>
            <a:r>
              <a:rPr lang="ja-JP" altLang="en-US" sz="2400" dirty="0">
                <a:latin typeface="Meiryo UI" panose="020B0604030504040204" pitchFamily="50" charset="-128"/>
                <a:ea typeface="Meiryo UI" panose="020B0604030504040204" pitchFamily="50" charset="-128"/>
              </a:rPr>
              <a:t>にコードを書き出力してみましょう。</a:t>
            </a:r>
            <a:endParaRPr lang="en-US" altLang="ja-JP" sz="2400" dirty="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1044922"/>
            <a:ext cx="7063740" cy="1037495"/>
          </a:xfrm>
        </p:spPr>
        <p:txBody>
          <a:bodyPr>
            <a:normAutofit fontScale="90000"/>
          </a:bodyPr>
          <a:lstStyle/>
          <a:p>
            <a:pPr algn="l"/>
            <a:r>
              <a:rPr lang="ja-JP" altLang="en-US" sz="6000" b="1" dirty="0" smtClean="0">
                <a:latin typeface="Meiryo UI" panose="020B0604030504040204" pitchFamily="50" charset="-128"/>
                <a:ea typeface="Meiryo UI" panose="020B0604030504040204" pitchFamily="50" charset="-128"/>
              </a:rPr>
              <a:t>３．結果出力実践</a:t>
            </a:r>
            <a:r>
              <a:rPr lang="en-US" altLang="ja-JP" sz="6000" b="1" dirty="0" smtClean="0">
                <a:latin typeface="Meiryo UI" panose="020B0604030504040204" pitchFamily="50" charset="-128"/>
                <a:ea typeface="Meiryo UI" panose="020B0604030504040204" pitchFamily="50" charset="-128"/>
              </a:rPr>
              <a:t/>
            </a:r>
            <a:br>
              <a:rPr lang="en-US" altLang="ja-JP" sz="6000" b="1" dirty="0" smtClean="0">
                <a:latin typeface="Meiryo UI" panose="020B0604030504040204" pitchFamily="50" charset="-128"/>
                <a:ea typeface="Meiryo UI" panose="020B0604030504040204" pitchFamily="50" charset="-128"/>
              </a:rPr>
            </a:br>
            <a:r>
              <a:rPr lang="ja-JP" altLang="en-US" sz="6000" b="1" dirty="0" smtClean="0">
                <a:latin typeface="Meiryo UI" panose="020B0604030504040204" pitchFamily="50" charset="-128"/>
                <a:ea typeface="Meiryo UI" panose="020B0604030504040204" pitchFamily="50" charset="-128"/>
              </a:rPr>
              <a:t>～デバックプリント～</a:t>
            </a:r>
            <a:endParaRPr lang="en-US" altLang="ja-JP" sz="60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588047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232436" cy="597876"/>
          </a:xfrm>
        </p:spPr>
        <p:txBody>
          <a:bodyPr>
            <a:normAutofit fontScale="90000"/>
          </a:bodyPr>
          <a:lstStyle/>
          <a:p>
            <a:pPr algn="l"/>
            <a:r>
              <a:rPr lang="ja-JP" altLang="en-US" sz="3600" b="1" dirty="0"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1767869"/>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２．と同じモジュールの中に新しくプロシージャを作成します。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ここではプロシージャ名を</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DoDebugPrint</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とします。</a:t>
            </a:r>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179752" y="2537139"/>
            <a:ext cx="4693292" cy="3694225"/>
          </a:xfrm>
          <a:prstGeom prst="rect">
            <a:avLst/>
          </a:prstGeom>
        </p:spPr>
      </p:pic>
      <p:sp>
        <p:nvSpPr>
          <p:cNvPr id="7" name="正方形/長方形 6"/>
          <p:cNvSpPr/>
          <p:nvPr/>
        </p:nvSpPr>
        <p:spPr>
          <a:xfrm>
            <a:off x="4361930" y="5240013"/>
            <a:ext cx="2373722" cy="64563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1345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43443" y="3532472"/>
            <a:ext cx="6565910" cy="1964799"/>
          </a:xfrm>
          <a:prstGeom prst="rect">
            <a:avLst/>
          </a:prstGeom>
        </p:spPr>
      </p:pic>
      <p:sp>
        <p:nvSpPr>
          <p:cNvPr id="5" name="サブタイトル 4"/>
          <p:cNvSpPr>
            <a:spLocks noGrp="1"/>
          </p:cNvSpPr>
          <p:nvPr>
            <p:ph type="subTitle" idx="1"/>
          </p:nvPr>
        </p:nvSpPr>
        <p:spPr>
          <a:xfrm>
            <a:off x="1097398" y="949573"/>
            <a:ext cx="6858000" cy="207498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デバックによる出力は</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Debug.Print</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出力したい文字</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によって出力することができます。実際に書いてみましょう。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2086895" y="4178234"/>
            <a:ext cx="1944192" cy="64189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413857" y="2267691"/>
            <a:ext cx="2342222" cy="1090246"/>
          </a:xfrm>
          <a:prstGeom prst="wedgeRoundRectCallout">
            <a:avLst>
              <a:gd name="adj1" fmla="val 38204"/>
              <a:gd name="adj2" fmla="val 115180"/>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j-ea"/>
                <a:ea typeface="+mj-ea"/>
              </a:rPr>
              <a:t>デバック</a:t>
            </a:r>
            <a:r>
              <a:rPr lang="ja-JP" altLang="en-US" b="1" dirty="0">
                <a:solidFill>
                  <a:schemeClr val="tx1"/>
                </a:solidFill>
                <a:latin typeface="+mj-ea"/>
                <a:ea typeface="+mj-ea"/>
              </a:rPr>
              <a:t>で</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出力するときの</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決まり文句です。</a:t>
            </a:r>
            <a:endParaRPr kumimoji="1" lang="ja-JP" altLang="en-US" b="1" dirty="0">
              <a:solidFill>
                <a:schemeClr val="tx1"/>
              </a:solidFill>
              <a:latin typeface="+mj-ea"/>
              <a:ea typeface="+mj-ea"/>
            </a:endParaRPr>
          </a:p>
        </p:txBody>
      </p:sp>
      <p:sp>
        <p:nvSpPr>
          <p:cNvPr id="10" name="正方形/長方形 9"/>
          <p:cNvSpPr/>
          <p:nvPr/>
        </p:nvSpPr>
        <p:spPr>
          <a:xfrm>
            <a:off x="4250978" y="4166739"/>
            <a:ext cx="3296503" cy="64475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6525621" y="5266637"/>
            <a:ext cx="2342222" cy="848412"/>
          </a:xfrm>
          <a:prstGeom prst="wedgeRoundRectCallout">
            <a:avLst>
              <a:gd name="adj1" fmla="val -39876"/>
              <a:gd name="adj2" fmla="val -87321"/>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出力したい文字を</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書きます。</a:t>
            </a:r>
            <a:endParaRPr kumimoji="1" lang="ja-JP" altLang="en-US" b="1" dirty="0">
              <a:solidFill>
                <a:schemeClr val="tx1"/>
              </a:solidFill>
              <a:latin typeface="+mj-ea"/>
              <a:ea typeface="+mj-ea"/>
            </a:endParaRPr>
          </a:p>
        </p:txBody>
      </p:sp>
      <p:sp>
        <p:nvSpPr>
          <p:cNvPr id="12" name="角丸四角形吹き出し 11"/>
          <p:cNvSpPr/>
          <p:nvPr/>
        </p:nvSpPr>
        <p:spPr>
          <a:xfrm>
            <a:off x="3786905" y="5266637"/>
            <a:ext cx="2342222" cy="848412"/>
          </a:xfrm>
          <a:prstGeom prst="wedgeRoundRectCallout">
            <a:avLst>
              <a:gd name="adj1" fmla="val -33828"/>
              <a:gd name="adj2" fmla="val -93393"/>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半角スペースがあります。</a:t>
            </a:r>
            <a:endParaRPr kumimoji="1" lang="ja-JP" altLang="en-US" b="1" dirty="0">
              <a:solidFill>
                <a:schemeClr val="tx1"/>
              </a:solidFill>
              <a:latin typeface="+mj-ea"/>
              <a:ea typeface="+mj-ea"/>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885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1477109"/>
            <a:ext cx="6858000" cy="3745521"/>
          </a:xfrm>
        </p:spPr>
        <p:txBody>
          <a:bodyPr>
            <a:normAutofit/>
          </a:bodyPr>
          <a:lstStyle/>
          <a:p>
            <a:pPr algn="l"/>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ここでは、イミディエイトウィンドウを表示する方法を学習します。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変数の中身や結果を出力できる箇所になります。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開発を行う上で多用するので覚えておきましょう。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439615"/>
            <a:ext cx="7063740" cy="1037495"/>
          </a:xfrm>
        </p:spPr>
        <p:txBody>
          <a:bodyPr>
            <a:normAutofit/>
          </a:bodyPr>
          <a:lstStyle/>
          <a:p>
            <a:pPr algn="l"/>
            <a:r>
              <a:rPr lang="ja-JP" altLang="en-US" sz="6000" dirty="0">
                <a:latin typeface="Meiryo UI" panose="020B0604030504040204" pitchFamily="50" charset="-128"/>
                <a:ea typeface="Meiryo UI" panose="020B0604030504040204" pitchFamily="50" charset="-128"/>
              </a:rPr>
              <a:t>１</a:t>
            </a:r>
            <a:r>
              <a:rPr lang="ja-JP" altLang="en-US" sz="6000" dirty="0" smtClean="0">
                <a:latin typeface="Meiryo UI" panose="020B0604030504040204" pitchFamily="50" charset="-128"/>
                <a:ea typeface="Meiryo UI" panose="020B0604030504040204" pitchFamily="50" charset="-128"/>
              </a:rPr>
              <a:t>．</a:t>
            </a:r>
            <a:r>
              <a:rPr lang="ja-JP" altLang="en-US" sz="6000" dirty="0">
                <a:latin typeface="Meiryo UI" panose="020B0604030504040204" pitchFamily="50" charset="-128"/>
                <a:ea typeface="Meiryo UI" panose="020B0604030504040204" pitchFamily="50" charset="-128"/>
              </a:rPr>
              <a:t>出力画面の表示</a:t>
            </a:r>
            <a:endParaRPr lang="en-US" altLang="ja-JP" sz="60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518897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544485" y="2901072"/>
            <a:ext cx="6002996" cy="2489047"/>
          </a:xfrm>
          <a:prstGeom prst="rect">
            <a:avLst/>
          </a:prstGeom>
        </p:spPr>
      </p:pic>
      <p:sp>
        <p:nvSpPr>
          <p:cNvPr id="5" name="サブタイトル 4"/>
          <p:cNvSpPr>
            <a:spLocks noGrp="1"/>
          </p:cNvSpPr>
          <p:nvPr>
            <p:ph type="subTitle" idx="1"/>
          </p:nvPr>
        </p:nvSpPr>
        <p:spPr>
          <a:xfrm>
            <a:off x="1097398" y="949573"/>
            <a:ext cx="6858000" cy="207498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実行をする前にプログラミングを効率よく行う方法を学習します。</a:t>
            </a:r>
            <a:endParaRPr kumimoji="1" lang="en-US" altLang="ja-JP" sz="2400" dirty="0" smtClean="0">
              <a:latin typeface="Meiryo UI" panose="020B0604030504040204" pitchFamily="50" charset="-128"/>
              <a:ea typeface="Meiryo UI" panose="020B0604030504040204" pitchFamily="50" charset="-128"/>
            </a:endParaRPr>
          </a:p>
          <a:p>
            <a:pPr algn="l"/>
            <a:r>
              <a:rPr kumimoji="1" lang="en-US" altLang="ja-JP" sz="2400" dirty="0" smtClean="0">
                <a:latin typeface="Meiryo UI" panose="020B0604030504040204" pitchFamily="50" charset="-128"/>
                <a:ea typeface="Meiryo UI" panose="020B0604030504040204" pitchFamily="50" charset="-128"/>
              </a:rPr>
              <a:t>”Debug.”</a:t>
            </a:r>
            <a:r>
              <a:rPr kumimoji="1" lang="ja-JP" altLang="en-US" sz="2400" dirty="0" smtClean="0">
                <a:latin typeface="Meiryo UI" panose="020B0604030504040204" pitchFamily="50" charset="-128"/>
                <a:ea typeface="Meiryo UI" panose="020B0604030504040204" pitchFamily="50" charset="-128"/>
              </a:rPr>
              <a:t>を残してその行の他の部分を消しましょう。以下の状態では実行できません。</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1738648" y="3706261"/>
            <a:ext cx="2164064" cy="64189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567537" y="5145720"/>
            <a:ext cx="2342222" cy="1090246"/>
          </a:xfrm>
          <a:prstGeom prst="wedgeRoundRectCallout">
            <a:avLst>
              <a:gd name="adj1" fmla="val 34905"/>
              <a:gd name="adj2" fmla="val -117533"/>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エラーになっている証拠の色です。</a:t>
            </a:r>
            <a:endParaRPr kumimoji="1" lang="ja-JP" altLang="en-US" b="1" dirty="0">
              <a:solidFill>
                <a:schemeClr val="tx1"/>
              </a:solidFill>
              <a:latin typeface="+mj-ea"/>
              <a:ea typeface="+mj-ea"/>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51131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463915" y="2577811"/>
            <a:ext cx="5939208" cy="2256899"/>
          </a:xfrm>
          <a:prstGeom prst="rect">
            <a:avLst/>
          </a:prstGeom>
        </p:spPr>
      </p:pic>
      <p:sp>
        <p:nvSpPr>
          <p:cNvPr id="5" name="サブタイトル 4"/>
          <p:cNvSpPr>
            <a:spLocks noGrp="1"/>
          </p:cNvSpPr>
          <p:nvPr>
            <p:ph type="subTitle" idx="1"/>
          </p:nvPr>
        </p:nvSpPr>
        <p:spPr>
          <a:xfrm>
            <a:off x="1097398" y="949573"/>
            <a:ext cx="6858000" cy="207498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次に</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”Debug.”</a:t>
            </a:r>
            <a:r>
              <a:rPr lang="ja-JP" altLang="en-US" sz="2400" dirty="0" smtClean="0">
                <a:latin typeface="Meiryo UI" panose="020B0604030504040204" pitchFamily="50" charset="-128"/>
                <a:ea typeface="Meiryo UI" panose="020B0604030504040204" pitchFamily="50" charset="-128"/>
              </a:rPr>
              <a:t>の後にカーソルを置き、</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キーボードのスペースボタンを押します。</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3696236" y="3385315"/>
            <a:ext cx="206063" cy="64189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567537" y="5145720"/>
            <a:ext cx="2342222" cy="1090246"/>
          </a:xfrm>
          <a:prstGeom prst="wedgeRoundRectCallout">
            <a:avLst>
              <a:gd name="adj1" fmla="val 76694"/>
              <a:gd name="adj2" fmla="val -136434"/>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カーソルがあります。</a:t>
            </a:r>
            <a:endParaRPr kumimoji="1" lang="ja-JP" altLang="en-US" b="1" dirty="0">
              <a:solidFill>
                <a:schemeClr val="tx1"/>
              </a:solidFill>
              <a:latin typeface="+mj-ea"/>
              <a:ea typeface="+mj-ea"/>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77267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634151" y="2329529"/>
            <a:ext cx="5768972" cy="2826214"/>
          </a:xfrm>
          <a:prstGeom prst="rect">
            <a:avLst/>
          </a:prstGeom>
        </p:spPr>
      </p:pic>
      <p:sp>
        <p:nvSpPr>
          <p:cNvPr id="5" name="サブタイトル 4"/>
          <p:cNvSpPr>
            <a:spLocks noGrp="1"/>
          </p:cNvSpPr>
          <p:nvPr>
            <p:ph type="subTitle" idx="1"/>
          </p:nvPr>
        </p:nvSpPr>
        <p:spPr>
          <a:xfrm>
            <a:off x="1097398" y="949573"/>
            <a:ext cx="6858000" cy="207498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すると小さくウィンドウが出てきます。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ここに表示されるのは</a:t>
            </a:r>
            <a:r>
              <a:rPr lang="en-US" altLang="ja-JP" sz="2400" dirty="0" smtClean="0">
                <a:latin typeface="Meiryo UI" panose="020B0604030504040204" pitchFamily="50" charset="-128"/>
                <a:ea typeface="Meiryo UI" panose="020B0604030504040204" pitchFamily="50" charset="-128"/>
              </a:rPr>
              <a:t>”Debug”</a:t>
            </a:r>
            <a:r>
              <a:rPr lang="ja-JP" altLang="en-US" sz="2400" dirty="0" smtClean="0">
                <a:latin typeface="Meiryo UI" panose="020B0604030504040204" pitchFamily="50" charset="-128"/>
                <a:ea typeface="Meiryo UI" panose="020B0604030504040204" pitchFamily="50" charset="-128"/>
              </a:rPr>
              <a:t>のあとに記載できる選択肢です。</a:t>
            </a:r>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3322749" y="3741049"/>
            <a:ext cx="2472744" cy="95973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5344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495002" y="3127832"/>
            <a:ext cx="6128238" cy="2811409"/>
          </a:xfrm>
          <a:prstGeom prst="rect">
            <a:avLst/>
          </a:prstGeom>
        </p:spPr>
      </p:pic>
      <p:sp>
        <p:nvSpPr>
          <p:cNvPr id="5" name="サブタイトル 4"/>
          <p:cNvSpPr>
            <a:spLocks noGrp="1"/>
          </p:cNvSpPr>
          <p:nvPr>
            <p:ph type="subTitle" idx="1"/>
          </p:nvPr>
        </p:nvSpPr>
        <p:spPr>
          <a:xfrm>
            <a:off x="1097398" y="949573"/>
            <a:ext cx="6858000" cy="207498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今回は</a:t>
            </a:r>
            <a:r>
              <a:rPr lang="en-US" altLang="ja-JP" sz="2400" dirty="0" smtClean="0">
                <a:latin typeface="Meiryo UI" panose="020B0604030504040204" pitchFamily="50" charset="-128"/>
                <a:ea typeface="Meiryo UI" panose="020B0604030504040204" pitchFamily="50" charset="-128"/>
              </a:rPr>
              <a:t>”Print”</a:t>
            </a:r>
            <a:r>
              <a:rPr lang="ja-JP" altLang="en-US" sz="2400" dirty="0" smtClean="0">
                <a:latin typeface="Meiryo UI" panose="020B0604030504040204" pitchFamily="50" charset="-128"/>
                <a:ea typeface="Meiryo UI" panose="020B0604030504040204" pitchFamily="50" charset="-128"/>
              </a:rPr>
              <a:t>を使うので</a:t>
            </a:r>
            <a:r>
              <a:rPr lang="en-US" altLang="ja-JP" sz="2400" dirty="0" smtClean="0">
                <a:latin typeface="Meiryo UI" panose="020B0604030504040204" pitchFamily="50" charset="-128"/>
                <a:ea typeface="Meiryo UI" panose="020B0604030504040204" pitchFamily="50" charset="-128"/>
              </a:rPr>
              <a:t>”Print”</a:t>
            </a:r>
            <a:r>
              <a:rPr lang="ja-JP" altLang="en-US" sz="2400" dirty="0" smtClean="0">
                <a:latin typeface="Meiryo UI" panose="020B0604030504040204" pitchFamily="50" charset="-128"/>
                <a:ea typeface="Meiryo UI" panose="020B0604030504040204" pitchFamily="50" charset="-128"/>
              </a:rPr>
              <a:t>をダブルクリック、</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もしくは矢印キーで選択をし、</a:t>
            </a:r>
            <a:r>
              <a:rPr lang="en-US" altLang="ja-JP" sz="2400" dirty="0" smtClean="0">
                <a:latin typeface="Meiryo UI" panose="020B0604030504040204" pitchFamily="50" charset="-128"/>
                <a:ea typeface="Meiryo UI" panose="020B0604030504040204" pitchFamily="50" charset="-128"/>
              </a:rPr>
              <a:t>Tab</a:t>
            </a:r>
            <a:r>
              <a:rPr lang="ja-JP" altLang="en-US" sz="2400" dirty="0" smtClean="0">
                <a:latin typeface="Meiryo UI" panose="020B0604030504040204" pitchFamily="50" charset="-128"/>
                <a:ea typeface="Meiryo UI" panose="020B0604030504040204" pitchFamily="50" charset="-128"/>
              </a:rPr>
              <a:t>キーで同じように</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記載することができます。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この機能を使うことで効率よく開発ができます。</a:t>
            </a:r>
            <a:endParaRPr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3876541" y="4053666"/>
            <a:ext cx="1223493" cy="95973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71109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43443" y="3532472"/>
            <a:ext cx="6565910" cy="1964799"/>
          </a:xfrm>
          <a:prstGeom prst="rect">
            <a:avLst/>
          </a:prstGeom>
        </p:spPr>
      </p:pic>
      <p:sp>
        <p:nvSpPr>
          <p:cNvPr id="5" name="サブタイトル 4"/>
          <p:cNvSpPr>
            <a:spLocks noGrp="1"/>
          </p:cNvSpPr>
          <p:nvPr>
            <p:ph type="subTitle" idx="1"/>
          </p:nvPr>
        </p:nvSpPr>
        <p:spPr>
          <a:xfrm>
            <a:off x="1097398" y="949573"/>
            <a:ext cx="6858000" cy="2074981"/>
          </a:xfrm>
        </p:spPr>
        <p:txBody>
          <a:bodyPr>
            <a:normAutofit/>
          </a:bodyPr>
          <a:lstStyle/>
          <a:p>
            <a:pPr algn="l"/>
            <a:r>
              <a:rPr lang="ja-JP" altLang="en-US" sz="2400" dirty="0">
                <a:latin typeface="Meiryo UI" panose="020B0604030504040204" pitchFamily="50" charset="-128"/>
                <a:ea typeface="Meiryo UI" panose="020B0604030504040204" pitchFamily="50" charset="-128"/>
              </a:rPr>
              <a:t>下記</a:t>
            </a:r>
            <a:r>
              <a:rPr lang="ja-JP" altLang="en-US" sz="2400" dirty="0" smtClean="0">
                <a:latin typeface="Meiryo UI" panose="020B0604030504040204" pitchFamily="50" charset="-128"/>
                <a:ea typeface="Meiryo UI" panose="020B0604030504040204" pitchFamily="50" charset="-128"/>
              </a:rPr>
              <a:t>のように書き、実行をしてみましょう。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正方形/長方形 8"/>
          <p:cNvSpPr/>
          <p:nvPr/>
        </p:nvSpPr>
        <p:spPr>
          <a:xfrm>
            <a:off x="2086895" y="4178234"/>
            <a:ext cx="1944192" cy="64189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413857" y="2267691"/>
            <a:ext cx="2342222" cy="1090246"/>
          </a:xfrm>
          <a:prstGeom prst="wedgeRoundRectCallout">
            <a:avLst>
              <a:gd name="adj1" fmla="val 38204"/>
              <a:gd name="adj2" fmla="val 115180"/>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j-ea"/>
                <a:ea typeface="+mj-ea"/>
              </a:rPr>
              <a:t>デバック</a:t>
            </a:r>
            <a:r>
              <a:rPr lang="ja-JP" altLang="en-US" b="1" dirty="0">
                <a:solidFill>
                  <a:schemeClr val="tx1"/>
                </a:solidFill>
                <a:latin typeface="+mj-ea"/>
                <a:ea typeface="+mj-ea"/>
              </a:rPr>
              <a:t>で</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出力するときの</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決まり文句です。</a:t>
            </a:r>
            <a:endParaRPr kumimoji="1" lang="ja-JP" altLang="en-US" b="1" dirty="0">
              <a:solidFill>
                <a:schemeClr val="tx1"/>
              </a:solidFill>
              <a:latin typeface="+mj-ea"/>
              <a:ea typeface="+mj-ea"/>
            </a:endParaRPr>
          </a:p>
        </p:txBody>
      </p:sp>
      <p:sp>
        <p:nvSpPr>
          <p:cNvPr id="10" name="正方形/長方形 9"/>
          <p:cNvSpPr/>
          <p:nvPr/>
        </p:nvSpPr>
        <p:spPr>
          <a:xfrm>
            <a:off x="4250978" y="4166739"/>
            <a:ext cx="3296503" cy="64475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6525621" y="5266637"/>
            <a:ext cx="2342222" cy="848412"/>
          </a:xfrm>
          <a:prstGeom prst="wedgeRoundRectCallout">
            <a:avLst>
              <a:gd name="adj1" fmla="val -39876"/>
              <a:gd name="adj2" fmla="val -87321"/>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出力したい文字を</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書きます。</a:t>
            </a:r>
            <a:endParaRPr kumimoji="1" lang="ja-JP" altLang="en-US" b="1" dirty="0">
              <a:solidFill>
                <a:schemeClr val="tx1"/>
              </a:solidFill>
              <a:latin typeface="+mj-ea"/>
              <a:ea typeface="+mj-ea"/>
            </a:endParaRPr>
          </a:p>
        </p:txBody>
      </p:sp>
      <p:sp>
        <p:nvSpPr>
          <p:cNvPr id="12" name="角丸四角形吹き出し 11"/>
          <p:cNvSpPr/>
          <p:nvPr/>
        </p:nvSpPr>
        <p:spPr>
          <a:xfrm>
            <a:off x="3786905" y="5266637"/>
            <a:ext cx="2342222" cy="848412"/>
          </a:xfrm>
          <a:prstGeom prst="wedgeRoundRectCallout">
            <a:avLst>
              <a:gd name="adj1" fmla="val -33828"/>
              <a:gd name="adj2" fmla="val -93393"/>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半角スペースがあります。</a:t>
            </a:r>
            <a:endParaRPr kumimoji="1" lang="ja-JP" altLang="en-US" b="1" dirty="0">
              <a:solidFill>
                <a:schemeClr val="tx1"/>
              </a:solidFill>
              <a:latin typeface="+mj-ea"/>
              <a:ea typeface="+mj-ea"/>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80917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070039" y="1479406"/>
            <a:ext cx="4695222" cy="5004570"/>
          </a:xfrm>
          <a:prstGeom prst="rect">
            <a:avLst/>
          </a:prstGeom>
        </p:spPr>
      </p:pic>
      <p:sp>
        <p:nvSpPr>
          <p:cNvPr id="5" name="サブタイトル 4"/>
          <p:cNvSpPr>
            <a:spLocks noGrp="1"/>
          </p:cNvSpPr>
          <p:nvPr>
            <p:ph type="subTitle" idx="1"/>
          </p:nvPr>
        </p:nvSpPr>
        <p:spPr>
          <a:xfrm>
            <a:off x="1097398" y="756388"/>
            <a:ext cx="6858000" cy="207498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イミディエイトウィンドウに出力がされていることを確認しましょう。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10" name="正方形/長方形 9"/>
          <p:cNvSpPr/>
          <p:nvPr/>
        </p:nvSpPr>
        <p:spPr>
          <a:xfrm>
            <a:off x="3164723" y="4975681"/>
            <a:ext cx="3600538" cy="150829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624254" y="5534804"/>
            <a:ext cx="2342222" cy="848412"/>
          </a:xfrm>
          <a:prstGeom prst="wedgeRoundRectCallout">
            <a:avLst>
              <a:gd name="adj1" fmla="val 50850"/>
              <a:gd name="adj2" fmla="val -73659"/>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出力された結果です。</a:t>
            </a:r>
            <a:endParaRPr kumimoji="1" lang="ja-JP" altLang="en-US" b="1" dirty="0">
              <a:solidFill>
                <a:schemeClr val="tx1"/>
              </a:solidFill>
              <a:latin typeface="+mj-ea"/>
              <a:ea typeface="+mj-ea"/>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25655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070039" y="1479406"/>
            <a:ext cx="4695222" cy="5004570"/>
          </a:xfrm>
          <a:prstGeom prst="rect">
            <a:avLst/>
          </a:prstGeom>
        </p:spPr>
      </p:pic>
      <p:sp>
        <p:nvSpPr>
          <p:cNvPr id="5" name="サブタイトル 4"/>
          <p:cNvSpPr>
            <a:spLocks noGrp="1"/>
          </p:cNvSpPr>
          <p:nvPr>
            <p:ph type="subTitle" idx="1"/>
          </p:nvPr>
        </p:nvSpPr>
        <p:spPr>
          <a:xfrm>
            <a:off x="1097398" y="756388"/>
            <a:ext cx="6858000" cy="207498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イミディエイトウィンドウに出力がされていることを確認しましょう。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10" name="正方形/長方形 9"/>
          <p:cNvSpPr/>
          <p:nvPr/>
        </p:nvSpPr>
        <p:spPr>
          <a:xfrm>
            <a:off x="3164723" y="4975681"/>
            <a:ext cx="3600538" cy="150829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624254" y="5534804"/>
            <a:ext cx="2342222" cy="848412"/>
          </a:xfrm>
          <a:prstGeom prst="wedgeRoundRectCallout">
            <a:avLst>
              <a:gd name="adj1" fmla="val 50850"/>
              <a:gd name="adj2" fmla="val -73659"/>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出力された結果です。</a:t>
            </a:r>
            <a:endParaRPr kumimoji="1" lang="ja-JP" altLang="en-US" b="1" dirty="0">
              <a:solidFill>
                <a:schemeClr val="tx1"/>
              </a:solidFill>
              <a:latin typeface="+mj-ea"/>
              <a:ea typeface="+mj-ea"/>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smtClean="0">
                <a:latin typeface="Meiryo UI" panose="020B0604030504040204" pitchFamily="50" charset="-128"/>
                <a:ea typeface="Meiryo UI" panose="020B0604030504040204" pitchFamily="50" charset="-128"/>
              </a:rPr>
              <a:t>３．結果出力実践～デバックプリント～</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49947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練習問題を行います。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練習問題①は２の内容、練習問題②は３の内容を参考にしてください。</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1044922"/>
            <a:ext cx="7063740" cy="1037495"/>
          </a:xfrm>
        </p:spPr>
        <p:txBody>
          <a:bodyPr>
            <a:normAutofit/>
          </a:bodyPr>
          <a:lstStyle/>
          <a:p>
            <a:pPr algn="l"/>
            <a:r>
              <a:rPr lang="ja-JP" altLang="en-US" sz="6000" b="1" dirty="0">
                <a:latin typeface="Meiryo UI" panose="020B0604030504040204" pitchFamily="50" charset="-128"/>
                <a:ea typeface="Meiryo UI" panose="020B0604030504040204" pitchFamily="50" charset="-128"/>
              </a:rPr>
              <a:t>４</a:t>
            </a:r>
            <a:r>
              <a:rPr lang="ja-JP" altLang="en-US" sz="6000" b="1" dirty="0" smtClean="0">
                <a:latin typeface="Meiryo UI" panose="020B0604030504040204" pitchFamily="50" charset="-128"/>
                <a:ea typeface="Meiryo UI" panose="020B0604030504040204" pitchFamily="50" charset="-128"/>
              </a:rPr>
              <a:t>．練習問題</a:t>
            </a:r>
            <a:endParaRPr lang="en-US" altLang="ja-JP" sz="60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3426951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097398" y="756388"/>
            <a:ext cx="6858000" cy="207498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練習問題①</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・メッセージボックスで以下の出力内容を出力してください。</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練習問題②</a:t>
            </a:r>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・イミディエイトウィンドウ</a:t>
            </a:r>
            <a:r>
              <a:rPr lang="ja-JP" altLang="en-US" sz="2400" dirty="0">
                <a:latin typeface="Meiryo UI" panose="020B0604030504040204" pitchFamily="50" charset="-128"/>
                <a:ea typeface="Meiryo UI" panose="020B0604030504040204" pitchFamily="50" charset="-128"/>
              </a:rPr>
              <a:t>で以下の出力内容を出力してください。</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dirty="0">
                <a:latin typeface="Meiryo UI" panose="020B0604030504040204" pitchFamily="50" charset="-128"/>
                <a:ea typeface="Meiryo UI" panose="020B0604030504040204" pitchFamily="50" charset="-128"/>
              </a:rPr>
              <a:t>４</a:t>
            </a:r>
            <a:r>
              <a:rPr lang="ja-JP" altLang="en-US" sz="3600" b="1" dirty="0" smtClean="0">
                <a:latin typeface="Meiryo UI" panose="020B0604030504040204" pitchFamily="50" charset="-128"/>
                <a:ea typeface="Meiryo UI" panose="020B0604030504040204" pitchFamily="50" charset="-128"/>
              </a:rPr>
              <a:t>．練習問題</a:t>
            </a:r>
            <a:endParaRPr lang="en-US" altLang="ja-JP" sz="3600" b="1" dirty="0">
              <a:latin typeface="Meiryo UI" panose="020B0604030504040204" pitchFamily="50" charset="-128"/>
              <a:ea typeface="Meiryo UI" panose="020B0604030504040204" pitchFamily="50" charset="-128"/>
            </a:endParaRPr>
          </a:p>
        </p:txBody>
      </p:sp>
      <p:sp>
        <p:nvSpPr>
          <p:cNvPr id="3" name="正方形/長方形 2"/>
          <p:cNvSpPr/>
          <p:nvPr/>
        </p:nvSpPr>
        <p:spPr>
          <a:xfrm>
            <a:off x="521479" y="3171299"/>
            <a:ext cx="8009838" cy="318108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34096" y="2973038"/>
            <a:ext cx="1146219" cy="369332"/>
          </a:xfrm>
          <a:prstGeom prst="rect">
            <a:avLst/>
          </a:prstGeom>
          <a:solidFill>
            <a:schemeClr val="bg1"/>
          </a:solid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出力内容</a:t>
            </a:r>
            <a:endParaRPr kumimoji="1" lang="ja-JP" altLang="en-US" dirty="0">
              <a:latin typeface="Meiryo UI" panose="020B0604030504040204" pitchFamily="50" charset="-128"/>
              <a:ea typeface="Meiryo UI" panose="020B0604030504040204" pitchFamily="50" charset="-128"/>
            </a:endParaRPr>
          </a:p>
        </p:txBody>
      </p:sp>
      <p:sp>
        <p:nvSpPr>
          <p:cNvPr id="11" name="サブタイトル 4"/>
          <p:cNvSpPr txBox="1">
            <a:spLocks/>
          </p:cNvSpPr>
          <p:nvPr/>
        </p:nvSpPr>
        <p:spPr>
          <a:xfrm>
            <a:off x="734096" y="3484039"/>
            <a:ext cx="7650050" cy="273645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ja-JP" altLang="en-US" sz="2400" dirty="0" smtClean="0">
                <a:latin typeface="Meiryo UI" panose="020B0604030504040204" pitchFamily="50" charset="-128"/>
                <a:ea typeface="Meiryo UI" panose="020B0604030504040204" pitchFamily="50" charset="-128"/>
              </a:rPr>
              <a:t>私は、</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自分の名前</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です。</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自分の名前</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の趣味は</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自分の趣味</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です。</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自分の名前</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の好きな食べ物は</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自分の好きな食べ物</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です。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22468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　</a:t>
            </a:r>
            <a:r>
              <a:rPr lang="ja-JP" altLang="en-US" sz="3600" b="1" dirty="0" smtClean="0">
                <a:latin typeface="Meiryo UI" panose="020B0604030504040204" pitchFamily="50" charset="-128"/>
                <a:ea typeface="Meiryo UI" panose="020B0604030504040204" pitchFamily="50" charset="-128"/>
              </a:rPr>
              <a:t>出力画面の表示</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エクセルを開き、エディタを立ち上げましょう。</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エディタ</a:t>
            </a:r>
            <a:r>
              <a:rPr kumimoji="1" lang="ja-JP" altLang="en-US" sz="2400" dirty="0" smtClean="0">
                <a:latin typeface="Meiryo UI" panose="020B0604030504040204" pitchFamily="50" charset="-128"/>
                <a:ea typeface="Meiryo UI" panose="020B0604030504040204" pitchFamily="50" charset="-128"/>
              </a:rPr>
              <a:t>は</a:t>
            </a:r>
            <a:r>
              <a:rPr kumimoji="1" lang="en-US" altLang="ja-JP" sz="2400" dirty="0" smtClean="0">
                <a:latin typeface="Meiryo UI" panose="020B0604030504040204" pitchFamily="50" charset="-128"/>
                <a:ea typeface="Meiryo UI" panose="020B0604030504040204" pitchFamily="50" charset="-128"/>
              </a:rPr>
              <a:t>Alt+F11</a:t>
            </a:r>
            <a:r>
              <a:rPr kumimoji="1" lang="ja-JP" altLang="en-US" sz="2400" dirty="0" smtClean="0">
                <a:latin typeface="Meiryo UI" panose="020B0604030504040204" pitchFamily="50" charset="-128"/>
                <a:ea typeface="Meiryo UI" panose="020B0604030504040204" pitchFamily="50" charset="-128"/>
              </a:rPr>
              <a:t>で立ち上げることができます。</a:t>
            </a:r>
            <a:endParaRPr kumimoji="1"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2"/>
          <a:stretch>
            <a:fillRect/>
          </a:stretch>
        </p:blipFill>
        <p:spPr>
          <a:xfrm>
            <a:off x="2598922" y="2045676"/>
            <a:ext cx="3854952" cy="4108939"/>
          </a:xfrm>
          <a:prstGeom prst="rect">
            <a:avLst/>
          </a:prstGeom>
        </p:spPr>
      </p:pic>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91513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　</a:t>
            </a:r>
            <a:r>
              <a:rPr lang="ja-JP" altLang="en-US" sz="3600" b="1" dirty="0" smtClean="0">
                <a:latin typeface="Meiryo UI" panose="020B0604030504040204" pitchFamily="50" charset="-128"/>
                <a:ea typeface="Meiryo UI" panose="020B0604030504040204" pitchFamily="50" charset="-128"/>
              </a:rPr>
              <a:t>出力画面の表示</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“表示”タブをクリックします。</a:t>
            </a:r>
            <a:endParaRPr kumimoji="1" lang="en-US" altLang="ja-JP" sz="2400" dirty="0" smtClean="0">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2136911" y="1612654"/>
            <a:ext cx="5097516" cy="4195397"/>
          </a:xfrm>
          <a:prstGeom prst="rect">
            <a:avLst/>
          </a:prstGeom>
        </p:spPr>
      </p:pic>
      <p:sp>
        <p:nvSpPr>
          <p:cNvPr id="7" name="正方形/長方形 6"/>
          <p:cNvSpPr/>
          <p:nvPr/>
        </p:nvSpPr>
        <p:spPr>
          <a:xfrm>
            <a:off x="3516923" y="1969478"/>
            <a:ext cx="668215" cy="24618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364967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645210" y="1496519"/>
            <a:ext cx="4318298" cy="4799323"/>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　</a:t>
            </a:r>
            <a:r>
              <a:rPr lang="ja-JP" altLang="en-US" sz="3600" b="1" dirty="0" smtClean="0">
                <a:latin typeface="Meiryo UI" panose="020B0604030504040204" pitchFamily="50" charset="-128"/>
                <a:ea typeface="Meiryo UI" panose="020B0604030504040204" pitchFamily="50" charset="-128"/>
              </a:rPr>
              <a:t>出力画面の表示</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“イミディエイトウィンドウ“をクリックします。</a:t>
            </a:r>
            <a:endParaRPr kumimoji="1" lang="en-US" altLang="ja-JP" sz="2400" dirty="0" smtClean="0">
              <a:latin typeface="Meiryo UI" panose="020B0604030504040204" pitchFamily="50" charset="-128"/>
              <a:ea typeface="Meiryo UI" panose="020B0604030504040204" pitchFamily="50" charset="-128"/>
            </a:endParaRPr>
          </a:p>
        </p:txBody>
      </p:sp>
      <p:sp>
        <p:nvSpPr>
          <p:cNvPr id="7" name="正方形/長方形 6"/>
          <p:cNvSpPr/>
          <p:nvPr/>
        </p:nvSpPr>
        <p:spPr>
          <a:xfrm>
            <a:off x="3315311" y="3348147"/>
            <a:ext cx="2615610" cy="36761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3941553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100088" y="1708836"/>
            <a:ext cx="4388635" cy="4677783"/>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　</a:t>
            </a:r>
            <a:r>
              <a:rPr lang="ja-JP" altLang="en-US" sz="3600" b="1" dirty="0" smtClean="0">
                <a:latin typeface="Meiryo UI" panose="020B0604030504040204" pitchFamily="50" charset="-128"/>
                <a:ea typeface="Meiryo UI" panose="020B0604030504040204" pitchFamily="50" charset="-128"/>
              </a:rPr>
              <a:t>出力画面の表示</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“イミディエイトウィンドウ“という黒い画面が追加されていることを確認します。</a:t>
            </a:r>
            <a:endParaRPr kumimoji="1" lang="en-US" altLang="ja-JP" sz="2400" dirty="0" smtClean="0">
              <a:latin typeface="Meiryo UI" panose="020B0604030504040204" pitchFamily="50" charset="-128"/>
              <a:ea typeface="Meiryo UI" panose="020B0604030504040204" pitchFamily="50" charset="-128"/>
            </a:endParaRPr>
          </a:p>
        </p:txBody>
      </p:sp>
      <p:sp>
        <p:nvSpPr>
          <p:cNvPr id="7" name="正方形/長方形 6"/>
          <p:cNvSpPr/>
          <p:nvPr/>
        </p:nvSpPr>
        <p:spPr>
          <a:xfrm>
            <a:off x="3096325" y="4898444"/>
            <a:ext cx="3392398" cy="148477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041804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100088" y="1773231"/>
            <a:ext cx="4388635" cy="4677783"/>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　</a:t>
            </a:r>
            <a:r>
              <a:rPr lang="ja-JP" altLang="en-US" sz="3600" b="1" dirty="0" smtClean="0">
                <a:latin typeface="Meiryo UI" panose="020B0604030504040204" pitchFamily="50" charset="-128"/>
                <a:ea typeface="Meiryo UI" panose="020B0604030504040204" pitchFamily="50" charset="-128"/>
              </a:rPr>
              <a:t>出力画面の表示</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“イミディエイトウィンドウ“は</a:t>
            </a:r>
            <a:r>
              <a:rPr kumimoji="1" lang="en-US" altLang="ja-JP" sz="2400" dirty="0" err="1" smtClean="0">
                <a:latin typeface="Meiryo UI" panose="020B0604030504040204" pitchFamily="50" charset="-128"/>
                <a:ea typeface="Meiryo UI" panose="020B0604030504040204" pitchFamily="50" charset="-128"/>
              </a:rPr>
              <a:t>Ctrl+G</a:t>
            </a:r>
            <a:r>
              <a:rPr kumimoji="1" lang="ja-JP" altLang="en-US" sz="2400" dirty="0" smtClean="0">
                <a:latin typeface="Meiryo UI" panose="020B0604030504040204" pitchFamily="50" charset="-128"/>
                <a:ea typeface="Meiryo UI" panose="020B0604030504040204" pitchFamily="50" charset="-128"/>
              </a:rPr>
              <a:t>をキーボードで</a:t>
            </a:r>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打つことで開くこともできます。</a:t>
            </a:r>
            <a:endParaRPr kumimoji="1" lang="en-US" altLang="ja-JP" sz="2400" dirty="0" smtClean="0">
              <a:latin typeface="Meiryo UI" panose="020B0604030504040204" pitchFamily="50" charset="-128"/>
              <a:ea typeface="Meiryo UI" panose="020B0604030504040204" pitchFamily="50" charset="-128"/>
            </a:endParaRPr>
          </a:p>
        </p:txBody>
      </p:sp>
      <p:sp>
        <p:nvSpPr>
          <p:cNvPr id="7" name="正方形/長方形 6"/>
          <p:cNvSpPr/>
          <p:nvPr/>
        </p:nvSpPr>
        <p:spPr>
          <a:xfrm>
            <a:off x="3096325" y="4962839"/>
            <a:ext cx="3392398" cy="148477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85772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メッセージボックスの出力を行います。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実際</a:t>
            </a:r>
            <a:r>
              <a:rPr lang="ja-JP" altLang="en-US" sz="2400" dirty="0">
                <a:latin typeface="Meiryo UI" panose="020B0604030504040204" pitchFamily="50" charset="-128"/>
                <a:ea typeface="Meiryo UI" panose="020B0604030504040204" pitchFamily="50" charset="-128"/>
              </a:rPr>
              <a:t>にコードを書き出力してみましょう。</a:t>
            </a:r>
            <a:endParaRPr lang="en-US" altLang="ja-JP" sz="2400" dirty="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1044922"/>
            <a:ext cx="7063740" cy="1037495"/>
          </a:xfrm>
        </p:spPr>
        <p:txBody>
          <a:bodyPr>
            <a:normAutofit fontScale="90000"/>
          </a:bodyPr>
          <a:lstStyle/>
          <a:p>
            <a:pPr algn="l"/>
            <a:r>
              <a:rPr lang="ja-JP" altLang="en-US" sz="6000" b="1" dirty="0" smtClean="0">
                <a:latin typeface="Meiryo UI" panose="020B0604030504040204" pitchFamily="50" charset="-128"/>
                <a:ea typeface="Meiryo UI" panose="020B0604030504040204" pitchFamily="50" charset="-128"/>
              </a:rPr>
              <a:t>２．結果出力実践</a:t>
            </a:r>
            <a:r>
              <a:rPr lang="en-US" altLang="ja-JP" sz="6000" b="1" dirty="0" smtClean="0">
                <a:latin typeface="Meiryo UI" panose="020B0604030504040204" pitchFamily="50" charset="-128"/>
                <a:ea typeface="Meiryo UI" panose="020B0604030504040204" pitchFamily="50" charset="-128"/>
              </a:rPr>
              <a:t/>
            </a:r>
            <a:br>
              <a:rPr lang="en-US" altLang="ja-JP" sz="6000" b="1" dirty="0" smtClean="0">
                <a:latin typeface="Meiryo UI" panose="020B0604030504040204" pitchFamily="50" charset="-128"/>
                <a:ea typeface="Meiryo UI" panose="020B0604030504040204" pitchFamily="50" charset="-128"/>
              </a:rPr>
            </a:br>
            <a:r>
              <a:rPr lang="ja-JP" altLang="en-US" sz="6000" b="1" dirty="0" smtClean="0">
                <a:latin typeface="Meiryo UI" panose="020B0604030504040204" pitchFamily="50" charset="-128"/>
                <a:ea typeface="Meiryo UI" panose="020B0604030504040204" pitchFamily="50" charset="-128"/>
              </a:rPr>
              <a:t>～メッセージボックス～</a:t>
            </a:r>
            <a:endParaRPr lang="en-US" altLang="ja-JP" sz="60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3491157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1284</Words>
  <Application>Microsoft Office PowerPoint</Application>
  <PresentationFormat>画面に合わせる (4:3)</PresentationFormat>
  <Paragraphs>187</Paragraphs>
  <Slides>38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Arial</vt:lpstr>
      <vt:lpstr>Calibri</vt:lpstr>
      <vt:lpstr>Calibri Light</vt:lpstr>
      <vt:lpstr>Kunstler Script</vt:lpstr>
      <vt:lpstr>Office テーマ</vt:lpstr>
      <vt:lpstr>カリキュラム４</vt:lpstr>
      <vt:lpstr>目次</vt:lpstr>
      <vt:lpstr>１．出力画面の表示</vt:lpstr>
      <vt:lpstr>１.　出力画面の表示</vt:lpstr>
      <vt:lpstr>１.　出力画面の表示</vt:lpstr>
      <vt:lpstr>１.　出力画面の表示</vt:lpstr>
      <vt:lpstr>１.　出力画面の表示</vt:lpstr>
      <vt:lpstr>１.　出力画面の表示</vt:lpstr>
      <vt:lpstr>２．結果出力実践 ～メッセージボックス～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２．結果出力実践～メッセージボックス～</vt:lpstr>
      <vt:lpstr>３．結果出力実践 ～デバックプリント～</vt:lpstr>
      <vt:lpstr>３．結果出力実践～デバックプリント～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４．練習問題</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カリキュラム４</dc:title>
  <dc:creator>Shun</dc:creator>
  <cp:lastModifiedBy>Shun</cp:lastModifiedBy>
  <cp:revision>24</cp:revision>
  <dcterms:created xsi:type="dcterms:W3CDTF">2020-04-11T07:58:47Z</dcterms:created>
  <dcterms:modified xsi:type="dcterms:W3CDTF">2020-04-11T11:09:13Z</dcterms:modified>
</cp:coreProperties>
</file>