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662" r:id="rId2"/>
    <p:sldId id="256" r:id="rId3"/>
    <p:sldId id="651" r:id="rId4"/>
    <p:sldId id="536" r:id="rId5"/>
    <p:sldId id="537" r:id="rId6"/>
    <p:sldId id="608" r:id="rId7"/>
    <p:sldId id="609" r:id="rId8"/>
    <p:sldId id="543" r:id="rId9"/>
    <p:sldId id="542" r:id="rId10"/>
    <p:sldId id="620" r:id="rId11"/>
    <p:sldId id="621" r:id="rId12"/>
    <p:sldId id="622" r:id="rId13"/>
    <p:sldId id="623" r:id="rId14"/>
    <p:sldId id="624" r:id="rId15"/>
    <p:sldId id="625" r:id="rId16"/>
    <p:sldId id="626" r:id="rId17"/>
    <p:sldId id="627" r:id="rId18"/>
    <p:sldId id="618" r:id="rId19"/>
    <p:sldId id="540" r:id="rId20"/>
    <p:sldId id="539" r:id="rId21"/>
    <p:sldId id="611" r:id="rId22"/>
    <p:sldId id="612" r:id="rId23"/>
    <p:sldId id="613" r:id="rId24"/>
    <p:sldId id="614" r:id="rId25"/>
    <p:sldId id="615" r:id="rId26"/>
    <p:sldId id="616" r:id="rId27"/>
    <p:sldId id="617" r:id="rId28"/>
    <p:sldId id="619" r:id="rId29"/>
    <p:sldId id="548" r:id="rId30"/>
    <p:sldId id="630" r:id="rId31"/>
    <p:sldId id="631" r:id="rId32"/>
    <p:sldId id="634" r:id="rId33"/>
    <p:sldId id="632" r:id="rId34"/>
    <p:sldId id="649" r:id="rId35"/>
    <p:sldId id="636" r:id="rId36"/>
    <p:sldId id="637" r:id="rId37"/>
    <p:sldId id="403" r:id="rId38"/>
    <p:sldId id="404" r:id="rId39"/>
    <p:sldId id="638" r:id="rId40"/>
    <p:sldId id="639" r:id="rId41"/>
    <p:sldId id="640" r:id="rId42"/>
    <p:sldId id="641" r:id="rId43"/>
    <p:sldId id="652" r:id="rId44"/>
    <p:sldId id="646" r:id="rId45"/>
    <p:sldId id="399" r:id="rId46"/>
    <p:sldId id="379" r:id="rId47"/>
    <p:sldId id="643" r:id="rId48"/>
    <p:sldId id="644" r:id="rId49"/>
    <p:sldId id="373" r:id="rId50"/>
    <p:sldId id="377" r:id="rId51"/>
    <p:sldId id="400" r:id="rId52"/>
    <p:sldId id="378" r:id="rId53"/>
    <p:sldId id="381" r:id="rId54"/>
    <p:sldId id="645" r:id="rId55"/>
    <p:sldId id="388" r:id="rId56"/>
    <p:sldId id="389" r:id="rId57"/>
    <p:sldId id="383" r:id="rId58"/>
    <p:sldId id="653" r:id="rId59"/>
    <p:sldId id="386" r:id="rId60"/>
    <p:sldId id="390" r:id="rId61"/>
    <p:sldId id="392" r:id="rId62"/>
    <p:sldId id="385" r:id="rId63"/>
    <p:sldId id="66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BB2"/>
    <a:srgbClr val="0000F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F1BBA4-1B88-46BC-9CA2-FEB46A80E739}" v="2" dt="2023-01-26T08:02:17.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7" autoAdjust="0"/>
    <p:restoredTop sz="94660"/>
  </p:normalViewPr>
  <p:slideViewPr>
    <p:cSldViewPr snapToGrid="0">
      <p:cViewPr varScale="1">
        <p:scale>
          <a:sx n="59" d="100"/>
          <a:sy n="59" d="100"/>
        </p:scale>
        <p:origin x="1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Zhi Wen, Ian" userId="10427a44-90a0-4c20-831c-e237817aaaf3" providerId="ADAL" clId="{BF5BE3E6-D76E-4AE1-B549-33CEDD28BBDE}"/>
    <pc:docChg chg="undo custSel delSld modSld">
      <pc:chgData name="Chan Zhi Wen, Ian" userId="10427a44-90a0-4c20-831c-e237817aaaf3" providerId="ADAL" clId="{BF5BE3E6-D76E-4AE1-B549-33CEDD28BBDE}" dt="2023-01-17T08:09:18.273" v="3499" actId="20577"/>
      <pc:docMkLst>
        <pc:docMk/>
      </pc:docMkLst>
      <pc:sldChg chg="modSp mod">
        <pc:chgData name="Chan Zhi Wen, Ian" userId="10427a44-90a0-4c20-831c-e237817aaaf3" providerId="ADAL" clId="{BF5BE3E6-D76E-4AE1-B549-33CEDD28BBDE}" dt="2023-01-17T04:41:42.168" v="15" actId="20577"/>
        <pc:sldMkLst>
          <pc:docMk/>
          <pc:sldMk cId="160192915" sldId="256"/>
        </pc:sldMkLst>
        <pc:spChg chg="mod">
          <ac:chgData name="Chan Zhi Wen, Ian" userId="10427a44-90a0-4c20-831c-e237817aaaf3" providerId="ADAL" clId="{BF5BE3E6-D76E-4AE1-B549-33CEDD28BBDE}" dt="2023-01-17T04:41:36.364" v="14" actId="20577"/>
          <ac:spMkLst>
            <pc:docMk/>
            <pc:sldMk cId="160192915" sldId="256"/>
            <ac:spMk id="5" creationId="{5BA0A55E-EE45-43C3-A86E-2D4E7FD139E0}"/>
          </ac:spMkLst>
        </pc:spChg>
        <pc:spChg chg="mod">
          <ac:chgData name="Chan Zhi Wen, Ian" userId="10427a44-90a0-4c20-831c-e237817aaaf3" providerId="ADAL" clId="{BF5BE3E6-D76E-4AE1-B549-33CEDD28BBDE}" dt="2023-01-17T04:41:42.168" v="15" actId="20577"/>
          <ac:spMkLst>
            <pc:docMk/>
            <pc:sldMk cId="160192915" sldId="256"/>
            <ac:spMk id="6" creationId="{7938CE11-A92B-44C0-9EB1-98C096858EDE}"/>
          </ac:spMkLst>
        </pc:spChg>
        <pc:spChg chg="mod">
          <ac:chgData name="Chan Zhi Wen, Ian" userId="10427a44-90a0-4c20-831c-e237817aaaf3" providerId="ADAL" clId="{BF5BE3E6-D76E-4AE1-B549-33CEDD28BBDE}" dt="2023-01-17T04:41:31.707" v="7" actId="20577"/>
          <ac:spMkLst>
            <pc:docMk/>
            <pc:sldMk cId="160192915" sldId="256"/>
            <ac:spMk id="7" creationId="{5730E69B-5CB0-4B9D-98FA-66B11F4AE7DD}"/>
          </ac:spMkLst>
        </pc:spChg>
      </pc:sldChg>
      <pc:sldChg chg="modSp mod">
        <pc:chgData name="Chan Zhi Wen, Ian" userId="10427a44-90a0-4c20-831c-e237817aaaf3" providerId="ADAL" clId="{BF5BE3E6-D76E-4AE1-B549-33CEDD28BBDE}" dt="2023-01-17T06:31:29.881" v="2569" actId="14100"/>
        <pc:sldMkLst>
          <pc:docMk/>
          <pc:sldMk cId="1951168672" sldId="377"/>
        </pc:sldMkLst>
        <pc:spChg chg="mod">
          <ac:chgData name="Chan Zhi Wen, Ian" userId="10427a44-90a0-4c20-831c-e237817aaaf3" providerId="ADAL" clId="{BF5BE3E6-D76E-4AE1-B549-33CEDD28BBDE}" dt="2023-01-17T06:31:06.004" v="2567" actId="20577"/>
          <ac:spMkLst>
            <pc:docMk/>
            <pc:sldMk cId="1951168672" sldId="377"/>
            <ac:spMk id="3" creationId="{6F5FD510-41FE-471E-BA39-1ED6C093BFB6}"/>
          </ac:spMkLst>
        </pc:spChg>
        <pc:spChg chg="mod">
          <ac:chgData name="Chan Zhi Wen, Ian" userId="10427a44-90a0-4c20-831c-e237817aaaf3" providerId="ADAL" clId="{BF5BE3E6-D76E-4AE1-B549-33CEDD28BBDE}" dt="2023-01-17T06:31:29.881" v="2569" actId="14100"/>
          <ac:spMkLst>
            <pc:docMk/>
            <pc:sldMk cId="1951168672" sldId="377"/>
            <ac:spMk id="7" creationId="{3714B34C-7E65-39B8-B965-6F261314DC66}"/>
          </ac:spMkLst>
        </pc:spChg>
      </pc:sldChg>
      <pc:sldChg chg="modSp mod">
        <pc:chgData name="Chan Zhi Wen, Ian" userId="10427a44-90a0-4c20-831c-e237817aaaf3" providerId="ADAL" clId="{BF5BE3E6-D76E-4AE1-B549-33CEDD28BBDE}" dt="2023-01-17T06:15:43.906" v="2133" actId="20577"/>
        <pc:sldMkLst>
          <pc:docMk/>
          <pc:sldMk cId="746016923" sldId="379"/>
        </pc:sldMkLst>
        <pc:spChg chg="mod">
          <ac:chgData name="Chan Zhi Wen, Ian" userId="10427a44-90a0-4c20-831c-e237817aaaf3" providerId="ADAL" clId="{BF5BE3E6-D76E-4AE1-B549-33CEDD28BBDE}" dt="2023-01-17T06:15:43.906" v="2133" actId="20577"/>
          <ac:spMkLst>
            <pc:docMk/>
            <pc:sldMk cId="746016923" sldId="379"/>
            <ac:spMk id="12" creationId="{33F52510-75C2-1D8F-4CAF-755A75A90381}"/>
          </ac:spMkLst>
        </pc:spChg>
      </pc:sldChg>
      <pc:sldChg chg="modSp mod">
        <pc:chgData name="Chan Zhi Wen, Ian" userId="10427a44-90a0-4c20-831c-e237817aaaf3" providerId="ADAL" clId="{BF5BE3E6-D76E-4AE1-B549-33CEDD28BBDE}" dt="2023-01-17T06:50:56.530" v="2594" actId="20577"/>
        <pc:sldMkLst>
          <pc:docMk/>
          <pc:sldMk cId="3952883977" sldId="381"/>
        </pc:sldMkLst>
        <pc:spChg chg="mod">
          <ac:chgData name="Chan Zhi Wen, Ian" userId="10427a44-90a0-4c20-831c-e237817aaaf3" providerId="ADAL" clId="{BF5BE3E6-D76E-4AE1-B549-33CEDD28BBDE}" dt="2023-01-17T06:50:56.530" v="2594" actId="20577"/>
          <ac:spMkLst>
            <pc:docMk/>
            <pc:sldMk cId="3952883977" sldId="381"/>
            <ac:spMk id="3" creationId="{6F5FD510-41FE-471E-BA39-1ED6C093BFB6}"/>
          </ac:spMkLst>
        </pc:spChg>
      </pc:sldChg>
      <pc:sldChg chg="modSp mod">
        <pc:chgData name="Chan Zhi Wen, Ian" userId="10427a44-90a0-4c20-831c-e237817aaaf3" providerId="ADAL" clId="{BF5BE3E6-D76E-4AE1-B549-33CEDD28BBDE}" dt="2023-01-17T06:57:11.401" v="2681" actId="14100"/>
        <pc:sldMkLst>
          <pc:docMk/>
          <pc:sldMk cId="3789870397" sldId="383"/>
        </pc:sldMkLst>
        <pc:spChg chg="mod">
          <ac:chgData name="Chan Zhi Wen, Ian" userId="10427a44-90a0-4c20-831c-e237817aaaf3" providerId="ADAL" clId="{BF5BE3E6-D76E-4AE1-B549-33CEDD28BBDE}" dt="2023-01-17T06:57:03.278" v="2676" actId="20577"/>
          <ac:spMkLst>
            <pc:docMk/>
            <pc:sldMk cId="3789870397" sldId="383"/>
            <ac:spMk id="3" creationId="{6F5FD510-41FE-471E-BA39-1ED6C093BFB6}"/>
          </ac:spMkLst>
        </pc:spChg>
        <pc:spChg chg="mod">
          <ac:chgData name="Chan Zhi Wen, Ian" userId="10427a44-90a0-4c20-831c-e237817aaaf3" providerId="ADAL" clId="{BF5BE3E6-D76E-4AE1-B549-33CEDD28BBDE}" dt="2023-01-17T06:56:53.359" v="2669" actId="1076"/>
          <ac:spMkLst>
            <pc:docMk/>
            <pc:sldMk cId="3789870397" sldId="383"/>
            <ac:spMk id="7" creationId="{D8D55E7B-6B9B-482C-B6FE-87C7C7109708}"/>
          </ac:spMkLst>
        </pc:spChg>
        <pc:spChg chg="mod">
          <ac:chgData name="Chan Zhi Wen, Ian" userId="10427a44-90a0-4c20-831c-e237817aaaf3" providerId="ADAL" clId="{BF5BE3E6-D76E-4AE1-B549-33CEDD28BBDE}" dt="2023-01-17T06:56:53.359" v="2669" actId="1076"/>
          <ac:spMkLst>
            <pc:docMk/>
            <pc:sldMk cId="3789870397" sldId="383"/>
            <ac:spMk id="8" creationId="{5B88C65C-7268-433D-BC89-EAAA2D5A7E65}"/>
          </ac:spMkLst>
        </pc:spChg>
        <pc:spChg chg="mod">
          <ac:chgData name="Chan Zhi Wen, Ian" userId="10427a44-90a0-4c20-831c-e237817aaaf3" providerId="ADAL" clId="{BF5BE3E6-D76E-4AE1-B549-33CEDD28BBDE}" dt="2023-01-17T06:56:53.359" v="2669" actId="1076"/>
          <ac:spMkLst>
            <pc:docMk/>
            <pc:sldMk cId="3789870397" sldId="383"/>
            <ac:spMk id="11" creationId="{1B0FA23B-6629-468F-BE1E-7C2410426E32}"/>
          </ac:spMkLst>
        </pc:spChg>
        <pc:spChg chg="mod">
          <ac:chgData name="Chan Zhi Wen, Ian" userId="10427a44-90a0-4c20-831c-e237817aaaf3" providerId="ADAL" clId="{BF5BE3E6-D76E-4AE1-B549-33CEDD28BBDE}" dt="2023-01-17T06:57:11.401" v="2681" actId="14100"/>
          <ac:spMkLst>
            <pc:docMk/>
            <pc:sldMk cId="3789870397" sldId="383"/>
            <ac:spMk id="12" creationId="{4641F806-2D28-43E2-B2B8-D3C9286192AA}"/>
          </ac:spMkLst>
        </pc:spChg>
        <pc:graphicFrameChg chg="mod">
          <ac:chgData name="Chan Zhi Wen, Ian" userId="10427a44-90a0-4c20-831c-e237817aaaf3" providerId="ADAL" clId="{BF5BE3E6-D76E-4AE1-B549-33CEDD28BBDE}" dt="2023-01-17T06:56:53.359" v="2669" actId="1076"/>
          <ac:graphicFrameMkLst>
            <pc:docMk/>
            <pc:sldMk cId="3789870397" sldId="383"/>
            <ac:graphicFrameMk id="5" creationId="{A3B34586-F43E-477B-9BB9-2924313D8F5B}"/>
          </ac:graphicFrameMkLst>
        </pc:graphicFrameChg>
        <pc:graphicFrameChg chg="mod">
          <ac:chgData name="Chan Zhi Wen, Ian" userId="10427a44-90a0-4c20-831c-e237817aaaf3" providerId="ADAL" clId="{BF5BE3E6-D76E-4AE1-B549-33CEDD28BBDE}" dt="2023-01-17T06:56:53.359" v="2669" actId="1076"/>
          <ac:graphicFrameMkLst>
            <pc:docMk/>
            <pc:sldMk cId="3789870397" sldId="383"/>
            <ac:graphicFrameMk id="6" creationId="{86657A96-FE57-4B2B-B829-092DB6A50B00}"/>
          </ac:graphicFrameMkLst>
        </pc:graphicFrameChg>
        <pc:cxnChg chg="mod">
          <ac:chgData name="Chan Zhi Wen, Ian" userId="10427a44-90a0-4c20-831c-e237817aaaf3" providerId="ADAL" clId="{BF5BE3E6-D76E-4AE1-B549-33CEDD28BBDE}" dt="2023-01-17T06:56:53.359" v="2669" actId="1076"/>
          <ac:cxnSpMkLst>
            <pc:docMk/>
            <pc:sldMk cId="3789870397" sldId="383"/>
            <ac:cxnSpMk id="10" creationId="{C4077305-E692-4D5B-B1CE-11F3241DCD7C}"/>
          </ac:cxnSpMkLst>
        </pc:cxnChg>
      </pc:sldChg>
      <pc:sldChg chg="modSp mod">
        <pc:chgData name="Chan Zhi Wen, Ian" userId="10427a44-90a0-4c20-831c-e237817aaaf3" providerId="ADAL" clId="{BF5BE3E6-D76E-4AE1-B549-33CEDD28BBDE}" dt="2023-01-17T07:03:42.460" v="2811" actId="20577"/>
        <pc:sldMkLst>
          <pc:docMk/>
          <pc:sldMk cId="1231732423" sldId="385"/>
        </pc:sldMkLst>
        <pc:spChg chg="mod">
          <ac:chgData name="Chan Zhi Wen, Ian" userId="10427a44-90a0-4c20-831c-e237817aaaf3" providerId="ADAL" clId="{BF5BE3E6-D76E-4AE1-B549-33CEDD28BBDE}" dt="2023-01-17T07:03:42.460" v="2811" actId="20577"/>
          <ac:spMkLst>
            <pc:docMk/>
            <pc:sldMk cId="1231732423" sldId="385"/>
            <ac:spMk id="3" creationId="{6F5FD510-41FE-471E-BA39-1ED6C093BFB6}"/>
          </ac:spMkLst>
        </pc:spChg>
      </pc:sldChg>
      <pc:sldChg chg="modSp mod">
        <pc:chgData name="Chan Zhi Wen, Ian" userId="10427a44-90a0-4c20-831c-e237817aaaf3" providerId="ADAL" clId="{BF5BE3E6-D76E-4AE1-B549-33CEDD28BBDE}" dt="2023-01-17T06:57:35.943" v="2691" actId="20577"/>
        <pc:sldMkLst>
          <pc:docMk/>
          <pc:sldMk cId="1871657706" sldId="386"/>
        </pc:sldMkLst>
        <pc:spChg chg="mod">
          <ac:chgData name="Chan Zhi Wen, Ian" userId="10427a44-90a0-4c20-831c-e237817aaaf3" providerId="ADAL" clId="{BF5BE3E6-D76E-4AE1-B549-33CEDD28BBDE}" dt="2023-01-17T06:57:35.943" v="2691" actId="20577"/>
          <ac:spMkLst>
            <pc:docMk/>
            <pc:sldMk cId="1871657706" sldId="386"/>
            <ac:spMk id="3" creationId="{6F5FD510-41FE-471E-BA39-1ED6C093BFB6}"/>
          </ac:spMkLst>
        </pc:spChg>
      </pc:sldChg>
      <pc:sldChg chg="addSp delSp modSp mod">
        <pc:chgData name="Chan Zhi Wen, Ian" userId="10427a44-90a0-4c20-831c-e237817aaaf3" providerId="ADAL" clId="{BF5BE3E6-D76E-4AE1-B549-33CEDD28BBDE}" dt="2023-01-17T06:53:19.621" v="2630" actId="14100"/>
        <pc:sldMkLst>
          <pc:docMk/>
          <pc:sldMk cId="2633685271" sldId="388"/>
        </pc:sldMkLst>
        <pc:spChg chg="mod">
          <ac:chgData name="Chan Zhi Wen, Ian" userId="10427a44-90a0-4c20-831c-e237817aaaf3" providerId="ADAL" clId="{BF5BE3E6-D76E-4AE1-B549-33CEDD28BBDE}" dt="2023-01-17T06:53:19.621" v="2630" actId="14100"/>
          <ac:spMkLst>
            <pc:docMk/>
            <pc:sldMk cId="2633685271" sldId="388"/>
            <ac:spMk id="3" creationId="{6F5FD510-41FE-471E-BA39-1ED6C093BFB6}"/>
          </ac:spMkLst>
        </pc:spChg>
        <pc:spChg chg="add del mod">
          <ac:chgData name="Chan Zhi Wen, Ian" userId="10427a44-90a0-4c20-831c-e237817aaaf3" providerId="ADAL" clId="{BF5BE3E6-D76E-4AE1-B549-33CEDD28BBDE}" dt="2023-01-17T06:52:46.960" v="2618" actId="22"/>
          <ac:spMkLst>
            <pc:docMk/>
            <pc:sldMk cId="2633685271" sldId="388"/>
            <ac:spMk id="8" creationId="{585DE4A4-9FEB-1E20-A994-761B44BB4454}"/>
          </ac:spMkLst>
        </pc:spChg>
        <pc:spChg chg="add mod">
          <ac:chgData name="Chan Zhi Wen, Ian" userId="10427a44-90a0-4c20-831c-e237817aaaf3" providerId="ADAL" clId="{BF5BE3E6-D76E-4AE1-B549-33CEDD28BBDE}" dt="2023-01-17T06:53:02.051" v="2624" actId="14100"/>
          <ac:spMkLst>
            <pc:docMk/>
            <pc:sldMk cId="2633685271" sldId="388"/>
            <ac:spMk id="9" creationId="{FA3B431A-5BF2-FF38-F564-5B4D1F9EF427}"/>
          </ac:spMkLst>
        </pc:spChg>
      </pc:sldChg>
      <pc:sldChg chg="modSp mod">
        <pc:chgData name="Chan Zhi Wen, Ian" userId="10427a44-90a0-4c20-831c-e237817aaaf3" providerId="ADAL" clId="{BF5BE3E6-D76E-4AE1-B549-33CEDD28BBDE}" dt="2023-01-17T06:58:36.191" v="2734" actId="20577"/>
        <pc:sldMkLst>
          <pc:docMk/>
          <pc:sldMk cId="215933577" sldId="390"/>
        </pc:sldMkLst>
        <pc:spChg chg="mod">
          <ac:chgData name="Chan Zhi Wen, Ian" userId="10427a44-90a0-4c20-831c-e237817aaaf3" providerId="ADAL" clId="{BF5BE3E6-D76E-4AE1-B549-33CEDD28BBDE}" dt="2023-01-17T06:58:36.191" v="2734" actId="20577"/>
          <ac:spMkLst>
            <pc:docMk/>
            <pc:sldMk cId="215933577" sldId="390"/>
            <ac:spMk id="3" creationId="{6F5FD510-41FE-471E-BA39-1ED6C093BFB6}"/>
          </ac:spMkLst>
        </pc:spChg>
      </pc:sldChg>
      <pc:sldChg chg="modSp mod">
        <pc:chgData name="Chan Zhi Wen, Ian" userId="10427a44-90a0-4c20-831c-e237817aaaf3" providerId="ADAL" clId="{BF5BE3E6-D76E-4AE1-B549-33CEDD28BBDE}" dt="2023-01-17T07:02:44.018" v="2782" actId="20577"/>
        <pc:sldMkLst>
          <pc:docMk/>
          <pc:sldMk cId="2736268337" sldId="392"/>
        </pc:sldMkLst>
        <pc:spChg chg="mod">
          <ac:chgData name="Chan Zhi Wen, Ian" userId="10427a44-90a0-4c20-831c-e237817aaaf3" providerId="ADAL" clId="{BF5BE3E6-D76E-4AE1-B549-33CEDD28BBDE}" dt="2023-01-17T07:02:44.018" v="2782" actId="20577"/>
          <ac:spMkLst>
            <pc:docMk/>
            <pc:sldMk cId="2736268337" sldId="392"/>
            <ac:spMk id="3" creationId="{6F5FD510-41FE-471E-BA39-1ED6C093BFB6}"/>
          </ac:spMkLst>
        </pc:spChg>
      </pc:sldChg>
      <pc:sldChg chg="addSp modSp mod">
        <pc:chgData name="Chan Zhi Wen, Ian" userId="10427a44-90a0-4c20-831c-e237817aaaf3" providerId="ADAL" clId="{BF5BE3E6-D76E-4AE1-B549-33CEDD28BBDE}" dt="2023-01-17T06:14:16.262" v="2128" actId="20577"/>
        <pc:sldMkLst>
          <pc:docMk/>
          <pc:sldMk cId="3046317880" sldId="399"/>
        </pc:sldMkLst>
        <pc:spChg chg="mod">
          <ac:chgData name="Chan Zhi Wen, Ian" userId="10427a44-90a0-4c20-831c-e237817aaaf3" providerId="ADAL" clId="{BF5BE3E6-D76E-4AE1-B549-33CEDD28BBDE}" dt="2023-01-17T06:12:01.373" v="1924" actId="20577"/>
          <ac:spMkLst>
            <pc:docMk/>
            <pc:sldMk cId="3046317880" sldId="399"/>
            <ac:spMk id="3" creationId="{6F5FD510-41FE-471E-BA39-1ED6C093BFB6}"/>
          </ac:spMkLst>
        </pc:spChg>
        <pc:spChg chg="add mod">
          <ac:chgData name="Chan Zhi Wen, Ian" userId="10427a44-90a0-4c20-831c-e237817aaaf3" providerId="ADAL" clId="{BF5BE3E6-D76E-4AE1-B549-33CEDD28BBDE}" dt="2023-01-17T06:14:16.262" v="2128" actId="20577"/>
          <ac:spMkLst>
            <pc:docMk/>
            <pc:sldMk cId="3046317880" sldId="399"/>
            <ac:spMk id="8" creationId="{DB50542B-CD2B-9144-DBBF-A673BC3AC524}"/>
          </ac:spMkLst>
        </pc:spChg>
        <pc:graphicFrameChg chg="mod modGraphic">
          <ac:chgData name="Chan Zhi Wen, Ian" userId="10427a44-90a0-4c20-831c-e237817aaaf3" providerId="ADAL" clId="{BF5BE3E6-D76E-4AE1-B549-33CEDD28BBDE}" dt="2023-01-17T06:09:47.839" v="1894" actId="14100"/>
          <ac:graphicFrameMkLst>
            <pc:docMk/>
            <pc:sldMk cId="3046317880" sldId="399"/>
            <ac:graphicFrameMk id="5" creationId="{E1EBC6A6-FDFA-488A-966A-4E6430CDD0BA}"/>
          </ac:graphicFrameMkLst>
        </pc:graphicFrameChg>
        <pc:cxnChg chg="add mod">
          <ac:chgData name="Chan Zhi Wen, Ian" userId="10427a44-90a0-4c20-831c-e237817aaaf3" providerId="ADAL" clId="{BF5BE3E6-D76E-4AE1-B549-33CEDD28BBDE}" dt="2023-01-17T06:13:35.979" v="2056" actId="14100"/>
          <ac:cxnSpMkLst>
            <pc:docMk/>
            <pc:sldMk cId="3046317880" sldId="399"/>
            <ac:cxnSpMk id="7" creationId="{60662F2F-7A35-B765-0BC2-48BB279AC18C}"/>
          </ac:cxnSpMkLst>
        </pc:cxnChg>
      </pc:sldChg>
      <pc:sldChg chg="addSp modSp mod">
        <pc:chgData name="Chan Zhi Wen, Ian" userId="10427a44-90a0-4c20-831c-e237817aaaf3" providerId="ADAL" clId="{BF5BE3E6-D76E-4AE1-B549-33CEDD28BBDE}" dt="2023-01-17T06:48:35.053" v="2571" actId="1076"/>
        <pc:sldMkLst>
          <pc:docMk/>
          <pc:sldMk cId="3525528885" sldId="400"/>
        </pc:sldMkLst>
        <pc:picChg chg="add mod">
          <ac:chgData name="Chan Zhi Wen, Ian" userId="10427a44-90a0-4c20-831c-e237817aaaf3" providerId="ADAL" clId="{BF5BE3E6-D76E-4AE1-B549-33CEDD28BBDE}" dt="2023-01-17T06:48:35.053" v="2571" actId="1076"/>
          <ac:picMkLst>
            <pc:docMk/>
            <pc:sldMk cId="3525528885" sldId="400"/>
            <ac:picMk id="7" creationId="{1B053DAA-DE6D-E982-6095-E3F7E226974E}"/>
          </ac:picMkLst>
        </pc:picChg>
      </pc:sldChg>
      <pc:sldChg chg="modSp mod">
        <pc:chgData name="Chan Zhi Wen, Ian" userId="10427a44-90a0-4c20-831c-e237817aaaf3" providerId="ADAL" clId="{BF5BE3E6-D76E-4AE1-B549-33CEDD28BBDE}" dt="2023-01-17T05:44:05.209" v="979" actId="1035"/>
        <pc:sldMkLst>
          <pc:docMk/>
          <pc:sldMk cId="1964222265" sldId="403"/>
        </pc:sldMkLst>
        <pc:spChg chg="mod">
          <ac:chgData name="Chan Zhi Wen, Ian" userId="10427a44-90a0-4c20-831c-e237817aaaf3" providerId="ADAL" clId="{BF5BE3E6-D76E-4AE1-B549-33CEDD28BBDE}" dt="2023-01-17T05:43:23.152" v="943" actId="14100"/>
          <ac:spMkLst>
            <pc:docMk/>
            <pc:sldMk cId="1964222265" sldId="403"/>
            <ac:spMk id="18" creationId="{B333516D-F6AB-A087-87DC-8EB78B60C48F}"/>
          </ac:spMkLst>
        </pc:spChg>
        <pc:spChg chg="mod">
          <ac:chgData name="Chan Zhi Wen, Ian" userId="10427a44-90a0-4c20-831c-e237817aaaf3" providerId="ADAL" clId="{BF5BE3E6-D76E-4AE1-B549-33CEDD28BBDE}" dt="2023-01-17T05:43:51.696" v="967" actId="404"/>
          <ac:spMkLst>
            <pc:docMk/>
            <pc:sldMk cId="1964222265" sldId="403"/>
            <ac:spMk id="19" creationId="{9D6BCB91-A14A-990C-C9B2-73873527FF52}"/>
          </ac:spMkLst>
        </pc:spChg>
        <pc:spChg chg="mod">
          <ac:chgData name="Chan Zhi Wen, Ian" userId="10427a44-90a0-4c20-831c-e237817aaaf3" providerId="ADAL" clId="{BF5BE3E6-D76E-4AE1-B549-33CEDD28BBDE}" dt="2023-01-17T05:44:05.209" v="979" actId="1035"/>
          <ac:spMkLst>
            <pc:docMk/>
            <pc:sldMk cId="1964222265" sldId="403"/>
            <ac:spMk id="21" creationId="{4ACA566C-21FE-5A68-A821-1D29644ADE2C}"/>
          </ac:spMkLst>
        </pc:spChg>
      </pc:sldChg>
      <pc:sldChg chg="modSp mod">
        <pc:chgData name="Chan Zhi Wen, Ian" userId="10427a44-90a0-4c20-831c-e237817aaaf3" providerId="ADAL" clId="{BF5BE3E6-D76E-4AE1-B549-33CEDD28BBDE}" dt="2023-01-17T05:44:46.794" v="991" actId="20577"/>
        <pc:sldMkLst>
          <pc:docMk/>
          <pc:sldMk cId="3871041287" sldId="404"/>
        </pc:sldMkLst>
        <pc:spChg chg="mod">
          <ac:chgData name="Chan Zhi Wen, Ian" userId="10427a44-90a0-4c20-831c-e237817aaaf3" providerId="ADAL" clId="{BF5BE3E6-D76E-4AE1-B549-33CEDD28BBDE}" dt="2023-01-17T05:44:18.555" v="985" actId="20577"/>
          <ac:spMkLst>
            <pc:docMk/>
            <pc:sldMk cId="3871041287" sldId="404"/>
            <ac:spMk id="2" creationId="{FCF73F3D-7CBD-46D3-AD51-D6E4EA1B7A38}"/>
          </ac:spMkLst>
        </pc:spChg>
        <pc:spChg chg="mod">
          <ac:chgData name="Chan Zhi Wen, Ian" userId="10427a44-90a0-4c20-831c-e237817aaaf3" providerId="ADAL" clId="{BF5BE3E6-D76E-4AE1-B549-33CEDD28BBDE}" dt="2023-01-17T05:44:46.794" v="991" actId="20577"/>
          <ac:spMkLst>
            <pc:docMk/>
            <pc:sldMk cId="3871041287" sldId="404"/>
            <ac:spMk id="3" creationId="{E6CD1D97-2687-4B15-BF3D-D09058FCEB2F}"/>
          </ac:spMkLst>
        </pc:spChg>
      </pc:sldChg>
      <pc:sldChg chg="modSp mod">
        <pc:chgData name="Chan Zhi Wen, Ian" userId="10427a44-90a0-4c20-831c-e237817aaaf3" providerId="ADAL" clId="{BF5BE3E6-D76E-4AE1-B549-33CEDD28BBDE}" dt="2023-01-17T05:20:35.152" v="599" actId="20577"/>
        <pc:sldMkLst>
          <pc:docMk/>
          <pc:sldMk cId="3666354721" sldId="536"/>
        </pc:sldMkLst>
        <pc:spChg chg="mod">
          <ac:chgData name="Chan Zhi Wen, Ian" userId="10427a44-90a0-4c20-831c-e237817aaaf3" providerId="ADAL" clId="{BF5BE3E6-D76E-4AE1-B549-33CEDD28BBDE}" dt="2023-01-17T05:20:35.152" v="599" actId="20577"/>
          <ac:spMkLst>
            <pc:docMk/>
            <pc:sldMk cId="3666354721" sldId="536"/>
            <ac:spMk id="2" creationId="{A26C2038-4E1A-4E26-99ED-E98533277339}"/>
          </ac:spMkLst>
        </pc:spChg>
      </pc:sldChg>
      <pc:sldChg chg="modSp mod">
        <pc:chgData name="Chan Zhi Wen, Ian" userId="10427a44-90a0-4c20-831c-e237817aaaf3" providerId="ADAL" clId="{BF5BE3E6-D76E-4AE1-B549-33CEDD28BBDE}" dt="2023-01-17T04:50:34.041" v="28" actId="20577"/>
        <pc:sldMkLst>
          <pc:docMk/>
          <pc:sldMk cId="1592151328" sldId="537"/>
        </pc:sldMkLst>
        <pc:spChg chg="mod">
          <ac:chgData name="Chan Zhi Wen, Ian" userId="10427a44-90a0-4c20-831c-e237817aaaf3" providerId="ADAL" clId="{BF5BE3E6-D76E-4AE1-B549-33CEDD28BBDE}" dt="2023-01-17T04:50:34.041" v="28" actId="20577"/>
          <ac:spMkLst>
            <pc:docMk/>
            <pc:sldMk cId="1592151328" sldId="537"/>
            <ac:spMk id="2" creationId="{FCF73F3D-7CBD-46D3-AD51-D6E4EA1B7A38}"/>
          </ac:spMkLst>
        </pc:spChg>
      </pc:sldChg>
      <pc:sldChg chg="modSp mod">
        <pc:chgData name="Chan Zhi Wen, Ian" userId="10427a44-90a0-4c20-831c-e237817aaaf3" providerId="ADAL" clId="{BF5BE3E6-D76E-4AE1-B549-33CEDD28BBDE}" dt="2023-01-17T05:04:38.673" v="312" actId="20577"/>
        <pc:sldMkLst>
          <pc:docMk/>
          <pc:sldMk cId="2666364343" sldId="539"/>
        </pc:sldMkLst>
        <pc:spChg chg="mod">
          <ac:chgData name="Chan Zhi Wen, Ian" userId="10427a44-90a0-4c20-831c-e237817aaaf3" providerId="ADAL" clId="{BF5BE3E6-D76E-4AE1-B549-33CEDD28BBDE}" dt="2023-01-17T05:04:38.673" v="312" actId="20577"/>
          <ac:spMkLst>
            <pc:docMk/>
            <pc:sldMk cId="2666364343" sldId="539"/>
            <ac:spMk id="3" creationId="{E6CD1D97-2687-4B15-BF3D-D09058FCEB2F}"/>
          </ac:spMkLst>
        </pc:spChg>
      </pc:sldChg>
      <pc:sldChg chg="addSp modSp mod">
        <pc:chgData name="Chan Zhi Wen, Ian" userId="10427a44-90a0-4c20-831c-e237817aaaf3" providerId="ADAL" clId="{BF5BE3E6-D76E-4AE1-B549-33CEDD28BBDE}" dt="2023-01-17T05:11:57.528" v="447" actId="1076"/>
        <pc:sldMkLst>
          <pc:docMk/>
          <pc:sldMk cId="3004297307" sldId="542"/>
        </pc:sldMkLst>
        <pc:spChg chg="add mod">
          <ac:chgData name="Chan Zhi Wen, Ian" userId="10427a44-90a0-4c20-831c-e237817aaaf3" providerId="ADAL" clId="{BF5BE3E6-D76E-4AE1-B549-33CEDD28BBDE}" dt="2023-01-17T05:11:57.528" v="447" actId="1076"/>
          <ac:spMkLst>
            <pc:docMk/>
            <pc:sldMk cId="3004297307" sldId="542"/>
            <ac:spMk id="4" creationId="{82078F94-CA49-FD57-7678-FA4B4936C7F3}"/>
          </ac:spMkLst>
        </pc:spChg>
      </pc:sldChg>
      <pc:sldChg chg="modSp mod">
        <pc:chgData name="Chan Zhi Wen, Ian" userId="10427a44-90a0-4c20-831c-e237817aaaf3" providerId="ADAL" clId="{BF5BE3E6-D76E-4AE1-B549-33CEDD28BBDE}" dt="2023-01-17T05:20:48.627" v="619" actId="20577"/>
        <pc:sldMkLst>
          <pc:docMk/>
          <pc:sldMk cId="157827586" sldId="548"/>
        </pc:sldMkLst>
        <pc:spChg chg="mod">
          <ac:chgData name="Chan Zhi Wen, Ian" userId="10427a44-90a0-4c20-831c-e237817aaaf3" providerId="ADAL" clId="{BF5BE3E6-D76E-4AE1-B549-33CEDD28BBDE}" dt="2023-01-17T05:20:48.627" v="619" actId="20577"/>
          <ac:spMkLst>
            <pc:docMk/>
            <pc:sldMk cId="157827586" sldId="548"/>
            <ac:spMk id="2" creationId="{A26C2038-4E1A-4E26-99ED-E98533277339}"/>
          </ac:spMkLst>
        </pc:spChg>
      </pc:sldChg>
      <pc:sldChg chg="delSp modSp mod">
        <pc:chgData name="Chan Zhi Wen, Ian" userId="10427a44-90a0-4c20-831c-e237817aaaf3" providerId="ADAL" clId="{BF5BE3E6-D76E-4AE1-B549-33CEDD28BBDE}" dt="2023-01-17T07:46:45.249" v="2925" actId="20577"/>
        <pc:sldMkLst>
          <pc:docMk/>
          <pc:sldMk cId="2873481316" sldId="583"/>
        </pc:sldMkLst>
        <pc:spChg chg="mod">
          <ac:chgData name="Chan Zhi Wen, Ian" userId="10427a44-90a0-4c20-831c-e237817aaaf3" providerId="ADAL" clId="{BF5BE3E6-D76E-4AE1-B549-33CEDD28BBDE}" dt="2023-01-17T07:25:51.501" v="2914" actId="20577"/>
          <ac:spMkLst>
            <pc:docMk/>
            <pc:sldMk cId="2873481316" sldId="583"/>
            <ac:spMk id="2" creationId="{FCF73F3D-7CBD-46D3-AD51-D6E4EA1B7A38}"/>
          </ac:spMkLst>
        </pc:spChg>
        <pc:spChg chg="mod">
          <ac:chgData name="Chan Zhi Wen, Ian" userId="10427a44-90a0-4c20-831c-e237817aaaf3" providerId="ADAL" clId="{BF5BE3E6-D76E-4AE1-B549-33CEDD28BBDE}" dt="2023-01-17T07:46:45.249" v="2925" actId="20577"/>
          <ac:spMkLst>
            <pc:docMk/>
            <pc:sldMk cId="2873481316" sldId="583"/>
            <ac:spMk id="3" creationId="{E6CD1D97-2687-4B15-BF3D-D09058FCEB2F}"/>
          </ac:spMkLst>
        </pc:spChg>
        <pc:spChg chg="del">
          <ac:chgData name="Chan Zhi Wen, Ian" userId="10427a44-90a0-4c20-831c-e237817aaaf3" providerId="ADAL" clId="{BF5BE3E6-D76E-4AE1-B549-33CEDD28BBDE}" dt="2023-01-17T07:25:15.247" v="2826" actId="478"/>
          <ac:spMkLst>
            <pc:docMk/>
            <pc:sldMk cId="2873481316" sldId="583"/>
            <ac:spMk id="4" creationId="{196C9454-3DA0-DE1E-93F1-19AD5FAB4194}"/>
          </ac:spMkLst>
        </pc:spChg>
        <pc:spChg chg="del">
          <ac:chgData name="Chan Zhi Wen, Ian" userId="10427a44-90a0-4c20-831c-e237817aaaf3" providerId="ADAL" clId="{BF5BE3E6-D76E-4AE1-B549-33CEDD28BBDE}" dt="2023-01-17T07:25:23.815" v="2829" actId="478"/>
          <ac:spMkLst>
            <pc:docMk/>
            <pc:sldMk cId="2873481316" sldId="583"/>
            <ac:spMk id="9" creationId="{3664D5E4-011E-4352-5C5D-650DE5DDF925}"/>
          </ac:spMkLst>
        </pc:spChg>
        <pc:spChg chg="del">
          <ac:chgData name="Chan Zhi Wen, Ian" userId="10427a44-90a0-4c20-831c-e237817aaaf3" providerId="ADAL" clId="{BF5BE3E6-D76E-4AE1-B549-33CEDD28BBDE}" dt="2023-01-17T07:25:15.247" v="2826" actId="478"/>
          <ac:spMkLst>
            <pc:docMk/>
            <pc:sldMk cId="2873481316" sldId="583"/>
            <ac:spMk id="11" creationId="{5F2C2FFD-D802-4FFB-A536-4CBADE93C21B}"/>
          </ac:spMkLst>
        </pc:spChg>
        <pc:spChg chg="del">
          <ac:chgData name="Chan Zhi Wen, Ian" userId="10427a44-90a0-4c20-831c-e237817aaaf3" providerId="ADAL" clId="{BF5BE3E6-D76E-4AE1-B549-33CEDD28BBDE}" dt="2023-01-17T07:25:15.247" v="2826" actId="478"/>
          <ac:spMkLst>
            <pc:docMk/>
            <pc:sldMk cId="2873481316" sldId="583"/>
            <ac:spMk id="12" creationId="{9C47EDC9-FD91-9030-52F8-9A342476958A}"/>
          </ac:spMkLst>
        </pc:spChg>
        <pc:spChg chg="del">
          <ac:chgData name="Chan Zhi Wen, Ian" userId="10427a44-90a0-4c20-831c-e237817aaaf3" providerId="ADAL" clId="{BF5BE3E6-D76E-4AE1-B549-33CEDD28BBDE}" dt="2023-01-17T07:25:15.247" v="2826" actId="478"/>
          <ac:spMkLst>
            <pc:docMk/>
            <pc:sldMk cId="2873481316" sldId="583"/>
            <ac:spMk id="13" creationId="{ABE5C4F7-6BBE-BD2E-9655-53381F1E5787}"/>
          </ac:spMkLst>
        </pc:spChg>
        <pc:spChg chg="del">
          <ac:chgData name="Chan Zhi Wen, Ian" userId="10427a44-90a0-4c20-831c-e237817aaaf3" providerId="ADAL" clId="{BF5BE3E6-D76E-4AE1-B549-33CEDD28BBDE}" dt="2023-01-17T07:25:15.247" v="2826" actId="478"/>
          <ac:spMkLst>
            <pc:docMk/>
            <pc:sldMk cId="2873481316" sldId="583"/>
            <ac:spMk id="14" creationId="{01F6FD72-9C36-8E14-0E7B-8E321E111571}"/>
          </ac:spMkLst>
        </pc:spChg>
        <pc:picChg chg="del">
          <ac:chgData name="Chan Zhi Wen, Ian" userId="10427a44-90a0-4c20-831c-e237817aaaf3" providerId="ADAL" clId="{BF5BE3E6-D76E-4AE1-B549-33CEDD28BBDE}" dt="2023-01-17T07:25:15.247" v="2826" actId="478"/>
          <ac:picMkLst>
            <pc:docMk/>
            <pc:sldMk cId="2873481316" sldId="583"/>
            <ac:picMk id="7" creationId="{0A88BDD5-039B-7102-2EBC-6EFE7CEDE1B9}"/>
          </ac:picMkLst>
        </pc:picChg>
      </pc:sldChg>
      <pc:sldChg chg="modSp mod">
        <pc:chgData name="Chan Zhi Wen, Ian" userId="10427a44-90a0-4c20-831c-e237817aaaf3" providerId="ADAL" clId="{BF5BE3E6-D76E-4AE1-B549-33CEDD28BBDE}" dt="2023-01-17T04:50:44.670" v="39" actId="20577"/>
        <pc:sldMkLst>
          <pc:docMk/>
          <pc:sldMk cId="2584602534" sldId="608"/>
        </pc:sldMkLst>
        <pc:spChg chg="mod">
          <ac:chgData name="Chan Zhi Wen, Ian" userId="10427a44-90a0-4c20-831c-e237817aaaf3" providerId="ADAL" clId="{BF5BE3E6-D76E-4AE1-B549-33CEDD28BBDE}" dt="2023-01-17T04:50:44.670" v="39" actId="20577"/>
          <ac:spMkLst>
            <pc:docMk/>
            <pc:sldMk cId="2584602534" sldId="608"/>
            <ac:spMk id="2" creationId="{FCF73F3D-7CBD-46D3-AD51-D6E4EA1B7A38}"/>
          </ac:spMkLst>
        </pc:spChg>
      </pc:sldChg>
      <pc:sldChg chg="modSp mod">
        <pc:chgData name="Chan Zhi Wen, Ian" userId="10427a44-90a0-4c20-831c-e237817aaaf3" providerId="ADAL" clId="{BF5BE3E6-D76E-4AE1-B549-33CEDD28BBDE}" dt="2023-01-17T04:59:55.391" v="194" actId="20577"/>
        <pc:sldMkLst>
          <pc:docMk/>
          <pc:sldMk cId="1643587" sldId="615"/>
        </pc:sldMkLst>
        <pc:spChg chg="mod">
          <ac:chgData name="Chan Zhi Wen, Ian" userId="10427a44-90a0-4c20-831c-e237817aaaf3" providerId="ADAL" clId="{BF5BE3E6-D76E-4AE1-B549-33CEDD28BBDE}" dt="2023-01-17T04:59:55.391" v="194" actId="20577"/>
          <ac:spMkLst>
            <pc:docMk/>
            <pc:sldMk cId="1643587" sldId="615"/>
            <ac:spMk id="3" creationId="{E6CD1D97-2687-4B15-BF3D-D09058FCEB2F}"/>
          </ac:spMkLst>
        </pc:spChg>
        <pc:spChg chg="mod">
          <ac:chgData name="Chan Zhi Wen, Ian" userId="10427a44-90a0-4c20-831c-e237817aaaf3" providerId="ADAL" clId="{BF5BE3E6-D76E-4AE1-B549-33CEDD28BBDE}" dt="2023-01-17T04:59:42.924" v="171" actId="1035"/>
          <ac:spMkLst>
            <pc:docMk/>
            <pc:sldMk cId="1643587" sldId="615"/>
            <ac:spMk id="8" creationId="{4CD199CB-E9D9-08FB-2104-16DB86AE21FC}"/>
          </ac:spMkLst>
        </pc:spChg>
        <pc:spChg chg="mod">
          <ac:chgData name="Chan Zhi Wen, Ian" userId="10427a44-90a0-4c20-831c-e237817aaaf3" providerId="ADAL" clId="{BF5BE3E6-D76E-4AE1-B549-33CEDD28BBDE}" dt="2023-01-17T04:59:42.924" v="171" actId="1035"/>
          <ac:spMkLst>
            <pc:docMk/>
            <pc:sldMk cId="1643587" sldId="615"/>
            <ac:spMk id="9" creationId="{D8733720-7B9F-03E5-D8A8-B9BA535D9EF2}"/>
          </ac:spMkLst>
        </pc:spChg>
        <pc:grpChg chg="mod">
          <ac:chgData name="Chan Zhi Wen, Ian" userId="10427a44-90a0-4c20-831c-e237817aaaf3" providerId="ADAL" clId="{BF5BE3E6-D76E-4AE1-B549-33CEDD28BBDE}" dt="2023-01-17T04:59:42.924" v="171" actId="1035"/>
          <ac:grpSpMkLst>
            <pc:docMk/>
            <pc:sldMk cId="1643587" sldId="615"/>
            <ac:grpSpMk id="13" creationId="{DCA339BC-529C-0DD4-EFE5-FF6EAD8F5722}"/>
          </ac:grpSpMkLst>
        </pc:grpChg>
      </pc:sldChg>
      <pc:sldChg chg="modSp mod">
        <pc:chgData name="Chan Zhi Wen, Ian" userId="10427a44-90a0-4c20-831c-e237817aaaf3" providerId="ADAL" clId="{BF5BE3E6-D76E-4AE1-B549-33CEDD28BBDE}" dt="2023-01-17T05:00:41.818" v="217" actId="20577"/>
        <pc:sldMkLst>
          <pc:docMk/>
          <pc:sldMk cId="2177125482" sldId="616"/>
        </pc:sldMkLst>
        <pc:spChg chg="mod">
          <ac:chgData name="Chan Zhi Wen, Ian" userId="10427a44-90a0-4c20-831c-e237817aaaf3" providerId="ADAL" clId="{BF5BE3E6-D76E-4AE1-B549-33CEDD28BBDE}" dt="2023-01-17T05:00:41.818" v="217" actId="20577"/>
          <ac:spMkLst>
            <pc:docMk/>
            <pc:sldMk cId="2177125482" sldId="616"/>
            <ac:spMk id="3" creationId="{E6CD1D97-2687-4B15-BF3D-D09058FCEB2F}"/>
          </ac:spMkLst>
        </pc:spChg>
      </pc:sldChg>
      <pc:sldChg chg="modSp mod">
        <pc:chgData name="Chan Zhi Wen, Ian" userId="10427a44-90a0-4c20-831c-e237817aaaf3" providerId="ADAL" clId="{BF5BE3E6-D76E-4AE1-B549-33CEDD28BBDE}" dt="2023-01-17T05:10:04.402" v="442" actId="20577"/>
        <pc:sldMkLst>
          <pc:docMk/>
          <pc:sldMk cId="718480505" sldId="619"/>
        </pc:sldMkLst>
        <pc:spChg chg="mod">
          <ac:chgData name="Chan Zhi Wen, Ian" userId="10427a44-90a0-4c20-831c-e237817aaaf3" providerId="ADAL" clId="{BF5BE3E6-D76E-4AE1-B549-33CEDD28BBDE}" dt="2023-01-17T05:09:10.946" v="407" actId="20577"/>
          <ac:spMkLst>
            <pc:docMk/>
            <pc:sldMk cId="718480505" sldId="619"/>
            <ac:spMk id="2" creationId="{FCF73F3D-7CBD-46D3-AD51-D6E4EA1B7A38}"/>
          </ac:spMkLst>
        </pc:spChg>
        <pc:spChg chg="mod">
          <ac:chgData name="Chan Zhi Wen, Ian" userId="10427a44-90a0-4c20-831c-e237817aaaf3" providerId="ADAL" clId="{BF5BE3E6-D76E-4AE1-B549-33CEDD28BBDE}" dt="2023-01-17T05:10:04.402" v="442" actId="20577"/>
          <ac:spMkLst>
            <pc:docMk/>
            <pc:sldMk cId="718480505" sldId="619"/>
            <ac:spMk id="3" creationId="{E6CD1D97-2687-4B15-BF3D-D09058FCEB2F}"/>
          </ac:spMkLst>
        </pc:spChg>
        <pc:spChg chg="mod ord">
          <ac:chgData name="Chan Zhi Wen, Ian" userId="10427a44-90a0-4c20-831c-e237817aaaf3" providerId="ADAL" clId="{BF5BE3E6-D76E-4AE1-B549-33CEDD28BBDE}" dt="2023-01-17T05:08:39.783" v="400" actId="1038"/>
          <ac:spMkLst>
            <pc:docMk/>
            <pc:sldMk cId="718480505" sldId="619"/>
            <ac:spMk id="8" creationId="{44029C42-5660-92FD-F7F1-DD56B2A1E3F9}"/>
          </ac:spMkLst>
        </pc:spChg>
        <pc:picChg chg="mod ord modCrop">
          <ac:chgData name="Chan Zhi Wen, Ian" userId="10427a44-90a0-4c20-831c-e237817aaaf3" providerId="ADAL" clId="{BF5BE3E6-D76E-4AE1-B549-33CEDD28BBDE}" dt="2023-01-17T05:09:52.399" v="434" actId="732"/>
          <ac:picMkLst>
            <pc:docMk/>
            <pc:sldMk cId="718480505" sldId="619"/>
            <ac:picMk id="7" creationId="{47F38A8B-C80D-4333-C92E-A09D45890E6A}"/>
          </ac:picMkLst>
        </pc:picChg>
      </pc:sldChg>
      <pc:sldChg chg="modSp mod">
        <pc:chgData name="Chan Zhi Wen, Ian" userId="10427a44-90a0-4c20-831c-e237817aaaf3" providerId="ADAL" clId="{BF5BE3E6-D76E-4AE1-B549-33CEDD28BBDE}" dt="2023-01-17T05:11:28.950" v="445" actId="404"/>
        <pc:sldMkLst>
          <pc:docMk/>
          <pc:sldMk cId="1361123978" sldId="620"/>
        </pc:sldMkLst>
        <pc:spChg chg="mod">
          <ac:chgData name="Chan Zhi Wen, Ian" userId="10427a44-90a0-4c20-831c-e237817aaaf3" providerId="ADAL" clId="{BF5BE3E6-D76E-4AE1-B549-33CEDD28BBDE}" dt="2023-01-17T05:11:28.950" v="445" actId="404"/>
          <ac:spMkLst>
            <pc:docMk/>
            <pc:sldMk cId="1361123978" sldId="620"/>
            <ac:spMk id="3" creationId="{E6CD1D97-2687-4B15-BF3D-D09058FCEB2F}"/>
          </ac:spMkLst>
        </pc:spChg>
      </pc:sldChg>
      <pc:sldChg chg="modSp mod">
        <pc:chgData name="Chan Zhi Wen, Ian" userId="10427a44-90a0-4c20-831c-e237817aaaf3" providerId="ADAL" clId="{BF5BE3E6-D76E-4AE1-B549-33CEDD28BBDE}" dt="2023-01-17T05:13:54.908" v="459" actId="20577"/>
        <pc:sldMkLst>
          <pc:docMk/>
          <pc:sldMk cId="1113215493" sldId="621"/>
        </pc:sldMkLst>
        <pc:spChg chg="mod">
          <ac:chgData name="Chan Zhi Wen, Ian" userId="10427a44-90a0-4c20-831c-e237817aaaf3" providerId="ADAL" clId="{BF5BE3E6-D76E-4AE1-B549-33CEDD28BBDE}" dt="2023-01-17T05:13:54.908" v="459" actId="20577"/>
          <ac:spMkLst>
            <pc:docMk/>
            <pc:sldMk cId="1113215493" sldId="621"/>
            <ac:spMk id="3" creationId="{E6CD1D97-2687-4B15-BF3D-D09058FCEB2F}"/>
          </ac:spMkLst>
        </pc:spChg>
      </pc:sldChg>
      <pc:sldChg chg="modSp mod">
        <pc:chgData name="Chan Zhi Wen, Ian" userId="10427a44-90a0-4c20-831c-e237817aaaf3" providerId="ADAL" clId="{BF5BE3E6-D76E-4AE1-B549-33CEDD28BBDE}" dt="2023-01-17T05:16:39.457" v="529" actId="1037"/>
        <pc:sldMkLst>
          <pc:docMk/>
          <pc:sldMk cId="3498693072" sldId="623"/>
        </pc:sldMkLst>
        <pc:spChg chg="mod">
          <ac:chgData name="Chan Zhi Wen, Ian" userId="10427a44-90a0-4c20-831c-e237817aaaf3" providerId="ADAL" clId="{BF5BE3E6-D76E-4AE1-B549-33CEDD28BBDE}" dt="2023-01-17T05:15:49.601" v="478" actId="20577"/>
          <ac:spMkLst>
            <pc:docMk/>
            <pc:sldMk cId="3498693072" sldId="623"/>
            <ac:spMk id="3" creationId="{E6CD1D97-2687-4B15-BF3D-D09058FCEB2F}"/>
          </ac:spMkLst>
        </pc:spChg>
        <pc:spChg chg="mod">
          <ac:chgData name="Chan Zhi Wen, Ian" userId="10427a44-90a0-4c20-831c-e237817aaaf3" providerId="ADAL" clId="{BF5BE3E6-D76E-4AE1-B549-33CEDD28BBDE}" dt="2023-01-17T05:16:39.457" v="529" actId="1037"/>
          <ac:spMkLst>
            <pc:docMk/>
            <pc:sldMk cId="3498693072" sldId="623"/>
            <ac:spMk id="10" creationId="{D969AAC3-A41B-A81B-D780-CD359666EE22}"/>
          </ac:spMkLst>
        </pc:spChg>
        <pc:spChg chg="mod">
          <ac:chgData name="Chan Zhi Wen, Ian" userId="10427a44-90a0-4c20-831c-e237817aaaf3" providerId="ADAL" clId="{BF5BE3E6-D76E-4AE1-B549-33CEDD28BBDE}" dt="2023-01-17T05:16:39.457" v="529" actId="1037"/>
          <ac:spMkLst>
            <pc:docMk/>
            <pc:sldMk cId="3498693072" sldId="623"/>
            <ac:spMk id="11" creationId="{6083FCB7-B52F-FB35-30F0-366723FF428E}"/>
          </ac:spMkLst>
        </pc:spChg>
        <pc:spChg chg="mod">
          <ac:chgData name="Chan Zhi Wen, Ian" userId="10427a44-90a0-4c20-831c-e237817aaaf3" providerId="ADAL" clId="{BF5BE3E6-D76E-4AE1-B549-33CEDD28BBDE}" dt="2023-01-17T05:16:39.457" v="529" actId="1037"/>
          <ac:spMkLst>
            <pc:docMk/>
            <pc:sldMk cId="3498693072" sldId="623"/>
            <ac:spMk id="12" creationId="{A02192F5-78EE-E04F-9683-064C645D5A02}"/>
          </ac:spMkLst>
        </pc:spChg>
        <pc:picChg chg="mod">
          <ac:chgData name="Chan Zhi Wen, Ian" userId="10427a44-90a0-4c20-831c-e237817aaaf3" providerId="ADAL" clId="{BF5BE3E6-D76E-4AE1-B549-33CEDD28BBDE}" dt="2023-01-17T05:16:39.457" v="529" actId="1037"/>
          <ac:picMkLst>
            <pc:docMk/>
            <pc:sldMk cId="3498693072" sldId="623"/>
            <ac:picMk id="4" creationId="{24A321B4-4011-54CD-4920-5DF0230E69EB}"/>
          </ac:picMkLst>
        </pc:picChg>
        <pc:picChg chg="mod">
          <ac:chgData name="Chan Zhi Wen, Ian" userId="10427a44-90a0-4c20-831c-e237817aaaf3" providerId="ADAL" clId="{BF5BE3E6-D76E-4AE1-B549-33CEDD28BBDE}" dt="2023-01-17T05:16:39.457" v="529" actId="1037"/>
          <ac:picMkLst>
            <pc:docMk/>
            <pc:sldMk cId="3498693072" sldId="623"/>
            <ac:picMk id="9" creationId="{1A1A6458-04BD-57D2-C2DF-511676E941B8}"/>
          </ac:picMkLst>
        </pc:picChg>
      </pc:sldChg>
      <pc:sldChg chg="modSp mod">
        <pc:chgData name="Chan Zhi Wen, Ian" userId="10427a44-90a0-4c20-831c-e237817aaaf3" providerId="ADAL" clId="{BF5BE3E6-D76E-4AE1-B549-33CEDD28BBDE}" dt="2023-01-17T05:17:58.474" v="568" actId="20577"/>
        <pc:sldMkLst>
          <pc:docMk/>
          <pc:sldMk cId="3727294381" sldId="624"/>
        </pc:sldMkLst>
        <pc:spChg chg="mod">
          <ac:chgData name="Chan Zhi Wen, Ian" userId="10427a44-90a0-4c20-831c-e237817aaaf3" providerId="ADAL" clId="{BF5BE3E6-D76E-4AE1-B549-33CEDD28BBDE}" dt="2023-01-17T05:17:58.474" v="568" actId="20577"/>
          <ac:spMkLst>
            <pc:docMk/>
            <pc:sldMk cId="3727294381" sldId="624"/>
            <ac:spMk id="3" creationId="{E6CD1D97-2687-4B15-BF3D-D09058FCEB2F}"/>
          </ac:spMkLst>
        </pc:spChg>
      </pc:sldChg>
      <pc:sldChg chg="modSp mod">
        <pc:chgData name="Chan Zhi Wen, Ian" userId="10427a44-90a0-4c20-831c-e237817aaaf3" providerId="ADAL" clId="{BF5BE3E6-D76E-4AE1-B549-33CEDD28BBDE}" dt="2023-01-17T05:18:15.060" v="575" actId="20577"/>
        <pc:sldMkLst>
          <pc:docMk/>
          <pc:sldMk cId="668030382" sldId="625"/>
        </pc:sldMkLst>
        <pc:spChg chg="mod">
          <ac:chgData name="Chan Zhi Wen, Ian" userId="10427a44-90a0-4c20-831c-e237817aaaf3" providerId="ADAL" clId="{BF5BE3E6-D76E-4AE1-B549-33CEDD28BBDE}" dt="2023-01-17T05:18:15.060" v="575" actId="20577"/>
          <ac:spMkLst>
            <pc:docMk/>
            <pc:sldMk cId="668030382" sldId="625"/>
            <ac:spMk id="3" creationId="{E6CD1D97-2687-4B15-BF3D-D09058FCEB2F}"/>
          </ac:spMkLst>
        </pc:spChg>
      </pc:sldChg>
      <pc:sldChg chg="addSp modSp mod">
        <pc:chgData name="Chan Zhi Wen, Ian" userId="10427a44-90a0-4c20-831c-e237817aaaf3" providerId="ADAL" clId="{BF5BE3E6-D76E-4AE1-B549-33CEDD28BBDE}" dt="2023-01-17T05:54:23.674" v="1240" actId="1036"/>
        <pc:sldMkLst>
          <pc:docMk/>
          <pc:sldMk cId="2651241276" sldId="626"/>
        </pc:sldMkLst>
        <pc:spChg chg="mod">
          <ac:chgData name="Chan Zhi Wen, Ian" userId="10427a44-90a0-4c20-831c-e237817aaaf3" providerId="ADAL" clId="{BF5BE3E6-D76E-4AE1-B549-33CEDD28BBDE}" dt="2023-01-17T05:53:27.331" v="1190" actId="20577"/>
          <ac:spMkLst>
            <pc:docMk/>
            <pc:sldMk cId="2651241276" sldId="626"/>
            <ac:spMk id="3" creationId="{E6CD1D97-2687-4B15-BF3D-D09058FCEB2F}"/>
          </ac:spMkLst>
        </pc:spChg>
        <pc:spChg chg="add mod">
          <ac:chgData name="Chan Zhi Wen, Ian" userId="10427a44-90a0-4c20-831c-e237817aaaf3" providerId="ADAL" clId="{BF5BE3E6-D76E-4AE1-B549-33CEDD28BBDE}" dt="2023-01-17T05:54:00.051" v="1191"/>
          <ac:spMkLst>
            <pc:docMk/>
            <pc:sldMk cId="2651241276" sldId="626"/>
            <ac:spMk id="4" creationId="{47C50007-D177-E4E3-6E7D-DB6F75C9555F}"/>
          </ac:spMkLst>
        </pc:spChg>
        <pc:spChg chg="mod">
          <ac:chgData name="Chan Zhi Wen, Ian" userId="10427a44-90a0-4c20-831c-e237817aaaf3" providerId="ADAL" clId="{BF5BE3E6-D76E-4AE1-B549-33CEDD28BBDE}" dt="2023-01-17T05:54:23.674" v="1240" actId="1036"/>
          <ac:spMkLst>
            <pc:docMk/>
            <pc:sldMk cId="2651241276" sldId="626"/>
            <ac:spMk id="15" creationId="{241F80D6-11F6-3954-0B75-A0F685EABE63}"/>
          </ac:spMkLst>
        </pc:spChg>
        <pc:spChg chg="mod">
          <ac:chgData name="Chan Zhi Wen, Ian" userId="10427a44-90a0-4c20-831c-e237817aaaf3" providerId="ADAL" clId="{BF5BE3E6-D76E-4AE1-B549-33CEDD28BBDE}" dt="2023-01-17T05:54:23.674" v="1240" actId="1036"/>
          <ac:spMkLst>
            <pc:docMk/>
            <pc:sldMk cId="2651241276" sldId="626"/>
            <ac:spMk id="16" creationId="{135B72F5-E10C-5F2C-0246-BDF0F4FF9BDC}"/>
          </ac:spMkLst>
        </pc:spChg>
        <pc:spChg chg="mod">
          <ac:chgData name="Chan Zhi Wen, Ian" userId="10427a44-90a0-4c20-831c-e237817aaaf3" providerId="ADAL" clId="{BF5BE3E6-D76E-4AE1-B549-33CEDD28BBDE}" dt="2023-01-17T05:54:23.674" v="1240" actId="1036"/>
          <ac:spMkLst>
            <pc:docMk/>
            <pc:sldMk cId="2651241276" sldId="626"/>
            <ac:spMk id="17" creationId="{EB03E53E-0F77-FFAA-4300-ACBEE5341DBB}"/>
          </ac:spMkLst>
        </pc:spChg>
        <pc:picChg chg="mod">
          <ac:chgData name="Chan Zhi Wen, Ian" userId="10427a44-90a0-4c20-831c-e237817aaaf3" providerId="ADAL" clId="{BF5BE3E6-D76E-4AE1-B549-33CEDD28BBDE}" dt="2023-01-17T05:54:08.853" v="1232" actId="1038"/>
          <ac:picMkLst>
            <pc:docMk/>
            <pc:sldMk cId="2651241276" sldId="626"/>
            <ac:picMk id="10" creationId="{A150A6D2-52A8-D8EC-EED0-DAF1CC7C9ACF}"/>
          </ac:picMkLst>
        </pc:picChg>
        <pc:picChg chg="mod">
          <ac:chgData name="Chan Zhi Wen, Ian" userId="10427a44-90a0-4c20-831c-e237817aaaf3" providerId="ADAL" clId="{BF5BE3E6-D76E-4AE1-B549-33CEDD28BBDE}" dt="2023-01-17T05:54:08.853" v="1232" actId="1038"/>
          <ac:picMkLst>
            <pc:docMk/>
            <pc:sldMk cId="2651241276" sldId="626"/>
            <ac:picMk id="12" creationId="{9BF06328-CD6C-49C9-E9A8-E81A9C6BA957}"/>
          </ac:picMkLst>
        </pc:picChg>
        <pc:picChg chg="mod">
          <ac:chgData name="Chan Zhi Wen, Ian" userId="10427a44-90a0-4c20-831c-e237817aaaf3" providerId="ADAL" clId="{BF5BE3E6-D76E-4AE1-B549-33CEDD28BBDE}" dt="2023-01-17T05:54:08.853" v="1232" actId="1038"/>
          <ac:picMkLst>
            <pc:docMk/>
            <pc:sldMk cId="2651241276" sldId="626"/>
            <ac:picMk id="14" creationId="{1EDAEAF3-A596-6BC4-07D0-B01E0B9DE162}"/>
          </ac:picMkLst>
        </pc:picChg>
      </pc:sldChg>
      <pc:sldChg chg="modSp mod">
        <pc:chgData name="Chan Zhi Wen, Ian" userId="10427a44-90a0-4c20-831c-e237817aaaf3" providerId="ADAL" clId="{BF5BE3E6-D76E-4AE1-B549-33CEDD28BBDE}" dt="2023-01-17T05:21:54.495" v="645" actId="20577"/>
        <pc:sldMkLst>
          <pc:docMk/>
          <pc:sldMk cId="2919846031" sldId="630"/>
        </pc:sldMkLst>
        <pc:spChg chg="mod">
          <ac:chgData name="Chan Zhi Wen, Ian" userId="10427a44-90a0-4c20-831c-e237817aaaf3" providerId="ADAL" clId="{BF5BE3E6-D76E-4AE1-B549-33CEDD28BBDE}" dt="2023-01-17T05:21:54.495" v="645" actId="20577"/>
          <ac:spMkLst>
            <pc:docMk/>
            <pc:sldMk cId="2919846031" sldId="630"/>
            <ac:spMk id="3" creationId="{E6CD1D97-2687-4B15-BF3D-D09058FCEB2F}"/>
          </ac:spMkLst>
        </pc:spChg>
      </pc:sldChg>
      <pc:sldChg chg="addSp modSp mod">
        <pc:chgData name="Chan Zhi Wen, Ian" userId="10427a44-90a0-4c20-831c-e237817aaaf3" providerId="ADAL" clId="{BF5BE3E6-D76E-4AE1-B549-33CEDD28BBDE}" dt="2023-01-17T05:29:35.266" v="865" actId="20577"/>
        <pc:sldMkLst>
          <pc:docMk/>
          <pc:sldMk cId="378225847" sldId="631"/>
        </pc:sldMkLst>
        <pc:spChg chg="mod">
          <ac:chgData name="Chan Zhi Wen, Ian" userId="10427a44-90a0-4c20-831c-e237817aaaf3" providerId="ADAL" clId="{BF5BE3E6-D76E-4AE1-B549-33CEDD28BBDE}" dt="2023-01-17T05:29:35.266" v="865" actId="20577"/>
          <ac:spMkLst>
            <pc:docMk/>
            <pc:sldMk cId="378225847" sldId="631"/>
            <ac:spMk id="3" creationId="{E6CD1D97-2687-4B15-BF3D-D09058FCEB2F}"/>
          </ac:spMkLst>
        </pc:spChg>
        <pc:spChg chg="mod">
          <ac:chgData name="Chan Zhi Wen, Ian" userId="10427a44-90a0-4c20-831c-e237817aaaf3" providerId="ADAL" clId="{BF5BE3E6-D76E-4AE1-B549-33CEDD28BBDE}" dt="2023-01-17T05:26:24.435" v="715" actId="1076"/>
          <ac:spMkLst>
            <pc:docMk/>
            <pc:sldMk cId="378225847" sldId="631"/>
            <ac:spMk id="10" creationId="{0098E306-CFF1-00CD-A78F-65F352E0D218}"/>
          </ac:spMkLst>
        </pc:spChg>
        <pc:spChg chg="mod">
          <ac:chgData name="Chan Zhi Wen, Ian" userId="10427a44-90a0-4c20-831c-e237817aaaf3" providerId="ADAL" clId="{BF5BE3E6-D76E-4AE1-B549-33CEDD28BBDE}" dt="2023-01-17T05:24:38.870" v="677" actId="1076"/>
          <ac:spMkLst>
            <pc:docMk/>
            <pc:sldMk cId="378225847" sldId="631"/>
            <ac:spMk id="13" creationId="{C69796AE-B90D-4634-7545-23CECC929A95}"/>
          </ac:spMkLst>
        </pc:spChg>
        <pc:spChg chg="mod">
          <ac:chgData name="Chan Zhi Wen, Ian" userId="10427a44-90a0-4c20-831c-e237817aaaf3" providerId="ADAL" clId="{BF5BE3E6-D76E-4AE1-B549-33CEDD28BBDE}" dt="2023-01-17T05:24:41.589" v="679" actId="1076"/>
          <ac:spMkLst>
            <pc:docMk/>
            <pc:sldMk cId="378225847" sldId="631"/>
            <ac:spMk id="14" creationId="{935130D8-6516-4CA9-99E5-AB49453140E6}"/>
          </ac:spMkLst>
        </pc:spChg>
        <pc:spChg chg="mod">
          <ac:chgData name="Chan Zhi Wen, Ian" userId="10427a44-90a0-4c20-831c-e237817aaaf3" providerId="ADAL" clId="{BF5BE3E6-D76E-4AE1-B549-33CEDD28BBDE}" dt="2023-01-17T05:24:14.203" v="664" actId="1076"/>
          <ac:spMkLst>
            <pc:docMk/>
            <pc:sldMk cId="378225847" sldId="631"/>
            <ac:spMk id="15" creationId="{2467E73F-FA6D-666B-66A3-6D7DF9072135}"/>
          </ac:spMkLst>
        </pc:spChg>
        <pc:spChg chg="mod">
          <ac:chgData name="Chan Zhi Wen, Ian" userId="10427a44-90a0-4c20-831c-e237817aaaf3" providerId="ADAL" clId="{BF5BE3E6-D76E-4AE1-B549-33CEDD28BBDE}" dt="2023-01-17T05:24:40.441" v="678" actId="1076"/>
          <ac:spMkLst>
            <pc:docMk/>
            <pc:sldMk cId="378225847" sldId="631"/>
            <ac:spMk id="16" creationId="{4B2E70CF-5170-9721-8543-E4E74F2CC6E0}"/>
          </ac:spMkLst>
        </pc:spChg>
        <pc:spChg chg="mod">
          <ac:chgData name="Chan Zhi Wen, Ian" userId="10427a44-90a0-4c20-831c-e237817aaaf3" providerId="ADAL" clId="{BF5BE3E6-D76E-4AE1-B549-33CEDD28BBDE}" dt="2023-01-17T05:26:38.392" v="722" actId="1037"/>
          <ac:spMkLst>
            <pc:docMk/>
            <pc:sldMk cId="378225847" sldId="631"/>
            <ac:spMk id="18" creationId="{F0719931-C17C-BF62-00C5-4E83AD32FFE5}"/>
          </ac:spMkLst>
        </pc:spChg>
        <pc:spChg chg="add mod">
          <ac:chgData name="Chan Zhi Wen, Ian" userId="10427a44-90a0-4c20-831c-e237817aaaf3" providerId="ADAL" clId="{BF5BE3E6-D76E-4AE1-B549-33CEDD28BBDE}" dt="2023-01-17T05:26:16.077" v="712" actId="164"/>
          <ac:spMkLst>
            <pc:docMk/>
            <pc:sldMk cId="378225847" sldId="631"/>
            <ac:spMk id="19" creationId="{B6E9BD4D-149B-055F-FC2C-43A6E1C9A640}"/>
          </ac:spMkLst>
        </pc:spChg>
        <pc:spChg chg="add mod">
          <ac:chgData name="Chan Zhi Wen, Ian" userId="10427a44-90a0-4c20-831c-e237817aaaf3" providerId="ADAL" clId="{BF5BE3E6-D76E-4AE1-B549-33CEDD28BBDE}" dt="2023-01-17T05:26:16.077" v="712" actId="164"/>
          <ac:spMkLst>
            <pc:docMk/>
            <pc:sldMk cId="378225847" sldId="631"/>
            <ac:spMk id="20" creationId="{67584FCC-9CE3-2889-F4C3-A70CF43E0809}"/>
          </ac:spMkLst>
        </pc:spChg>
        <pc:spChg chg="add mod ord">
          <ac:chgData name="Chan Zhi Wen, Ian" userId="10427a44-90a0-4c20-831c-e237817aaaf3" providerId="ADAL" clId="{BF5BE3E6-D76E-4AE1-B549-33CEDD28BBDE}" dt="2023-01-17T05:27:35.488" v="790" actId="14100"/>
          <ac:spMkLst>
            <pc:docMk/>
            <pc:sldMk cId="378225847" sldId="631"/>
            <ac:spMk id="22" creationId="{2C091C96-953E-7BD3-1CAF-BFFBB138D8D3}"/>
          </ac:spMkLst>
        </pc:spChg>
        <pc:spChg chg="add mod">
          <ac:chgData name="Chan Zhi Wen, Ian" userId="10427a44-90a0-4c20-831c-e237817aaaf3" providerId="ADAL" clId="{BF5BE3E6-D76E-4AE1-B549-33CEDD28BBDE}" dt="2023-01-17T05:28:38.178" v="838" actId="1076"/>
          <ac:spMkLst>
            <pc:docMk/>
            <pc:sldMk cId="378225847" sldId="631"/>
            <ac:spMk id="25" creationId="{9CC55F98-D235-A499-BA70-6119EE0ED28E}"/>
          </ac:spMkLst>
        </pc:spChg>
        <pc:grpChg chg="add mod ord">
          <ac:chgData name="Chan Zhi Wen, Ian" userId="10427a44-90a0-4c20-831c-e237817aaaf3" providerId="ADAL" clId="{BF5BE3E6-D76E-4AE1-B549-33CEDD28BBDE}" dt="2023-01-17T05:26:27.095" v="716" actId="1076"/>
          <ac:grpSpMkLst>
            <pc:docMk/>
            <pc:sldMk cId="378225847" sldId="631"/>
            <ac:grpSpMk id="23" creationId="{03DDEE12-0056-0DD2-DED0-A620A0F1DE56}"/>
          </ac:grpSpMkLst>
        </pc:grpChg>
        <pc:cxnChg chg="mod">
          <ac:chgData name="Chan Zhi Wen, Ian" userId="10427a44-90a0-4c20-831c-e237817aaaf3" providerId="ADAL" clId="{BF5BE3E6-D76E-4AE1-B549-33CEDD28BBDE}" dt="2023-01-17T05:26:34.324" v="718" actId="14100"/>
          <ac:cxnSpMkLst>
            <pc:docMk/>
            <pc:sldMk cId="378225847" sldId="631"/>
            <ac:cxnSpMk id="17" creationId="{9A05B98B-7685-4D02-E431-A6864D4F63E1}"/>
          </ac:cxnSpMkLst>
        </pc:cxnChg>
      </pc:sldChg>
      <pc:sldChg chg="modSp mod">
        <pc:chgData name="Chan Zhi Wen, Ian" userId="10427a44-90a0-4c20-831c-e237817aaaf3" providerId="ADAL" clId="{BF5BE3E6-D76E-4AE1-B549-33CEDD28BBDE}" dt="2023-01-17T05:31:01.291" v="892" actId="20577"/>
        <pc:sldMkLst>
          <pc:docMk/>
          <pc:sldMk cId="1848714618" sldId="632"/>
        </pc:sldMkLst>
        <pc:spChg chg="mod">
          <ac:chgData name="Chan Zhi Wen, Ian" userId="10427a44-90a0-4c20-831c-e237817aaaf3" providerId="ADAL" clId="{BF5BE3E6-D76E-4AE1-B549-33CEDD28BBDE}" dt="2023-01-17T05:31:01.291" v="892" actId="20577"/>
          <ac:spMkLst>
            <pc:docMk/>
            <pc:sldMk cId="1848714618" sldId="632"/>
            <ac:spMk id="3" creationId="{E6CD1D97-2687-4B15-BF3D-D09058FCEB2F}"/>
          </ac:spMkLst>
        </pc:spChg>
      </pc:sldChg>
      <pc:sldChg chg="modSp mod">
        <pc:chgData name="Chan Zhi Wen, Ian" userId="10427a44-90a0-4c20-831c-e237817aaaf3" providerId="ADAL" clId="{BF5BE3E6-D76E-4AE1-B549-33CEDD28BBDE}" dt="2023-01-17T05:30:07.801" v="877" actId="20577"/>
        <pc:sldMkLst>
          <pc:docMk/>
          <pc:sldMk cId="2155112090" sldId="634"/>
        </pc:sldMkLst>
        <pc:spChg chg="mod">
          <ac:chgData name="Chan Zhi Wen, Ian" userId="10427a44-90a0-4c20-831c-e237817aaaf3" providerId="ADAL" clId="{BF5BE3E6-D76E-4AE1-B549-33CEDD28BBDE}" dt="2023-01-17T05:30:07.801" v="877" actId="20577"/>
          <ac:spMkLst>
            <pc:docMk/>
            <pc:sldMk cId="2155112090" sldId="634"/>
            <ac:spMk id="2" creationId="{FCF73F3D-7CBD-46D3-AD51-D6E4EA1B7A38}"/>
          </ac:spMkLst>
        </pc:spChg>
      </pc:sldChg>
      <pc:sldChg chg="addSp delSp modSp mod">
        <pc:chgData name="Chan Zhi Wen, Ian" userId="10427a44-90a0-4c20-831c-e237817aaaf3" providerId="ADAL" clId="{BF5BE3E6-D76E-4AE1-B549-33CEDD28BBDE}" dt="2023-01-17T05:41:53.543" v="934" actId="14100"/>
        <pc:sldMkLst>
          <pc:docMk/>
          <pc:sldMk cId="534920035" sldId="636"/>
        </pc:sldMkLst>
        <pc:spChg chg="mod">
          <ac:chgData name="Chan Zhi Wen, Ian" userId="10427a44-90a0-4c20-831c-e237817aaaf3" providerId="ADAL" clId="{BF5BE3E6-D76E-4AE1-B549-33CEDD28BBDE}" dt="2023-01-17T05:41:22.112" v="922" actId="20577"/>
          <ac:spMkLst>
            <pc:docMk/>
            <pc:sldMk cId="534920035" sldId="636"/>
            <ac:spMk id="3" creationId="{E6CD1D97-2687-4B15-BF3D-D09058FCEB2F}"/>
          </ac:spMkLst>
        </pc:spChg>
        <pc:spChg chg="mod">
          <ac:chgData name="Chan Zhi Wen, Ian" userId="10427a44-90a0-4c20-831c-e237817aaaf3" providerId="ADAL" clId="{BF5BE3E6-D76E-4AE1-B549-33CEDD28BBDE}" dt="2023-01-17T05:40:52.783" v="920" actId="14100"/>
          <ac:spMkLst>
            <pc:docMk/>
            <pc:sldMk cId="534920035" sldId="636"/>
            <ac:spMk id="17" creationId="{F474317F-D800-F9BF-066B-046B0624D0A8}"/>
          </ac:spMkLst>
        </pc:spChg>
        <pc:cxnChg chg="add mod">
          <ac:chgData name="Chan Zhi Wen, Ian" userId="10427a44-90a0-4c20-831c-e237817aaaf3" providerId="ADAL" clId="{BF5BE3E6-D76E-4AE1-B549-33CEDD28BBDE}" dt="2023-01-17T05:41:35.251" v="925" actId="208"/>
          <ac:cxnSpMkLst>
            <pc:docMk/>
            <pc:sldMk cId="534920035" sldId="636"/>
            <ac:cxnSpMk id="4" creationId="{87182556-CCC9-5FCF-C3D6-5F57537A6F07}"/>
          </ac:cxnSpMkLst>
        </pc:cxnChg>
        <pc:cxnChg chg="add del mod">
          <ac:chgData name="Chan Zhi Wen, Ian" userId="10427a44-90a0-4c20-831c-e237817aaaf3" providerId="ADAL" clId="{BF5BE3E6-D76E-4AE1-B549-33CEDD28BBDE}" dt="2023-01-17T05:41:36.891" v="927"/>
          <ac:cxnSpMkLst>
            <pc:docMk/>
            <pc:sldMk cId="534920035" sldId="636"/>
            <ac:cxnSpMk id="7" creationId="{2BA0A7D9-44C8-969D-1F83-CABED9AA71C3}"/>
          </ac:cxnSpMkLst>
        </pc:cxnChg>
        <pc:cxnChg chg="add mod">
          <ac:chgData name="Chan Zhi Wen, Ian" userId="10427a44-90a0-4c20-831c-e237817aaaf3" providerId="ADAL" clId="{BF5BE3E6-D76E-4AE1-B549-33CEDD28BBDE}" dt="2023-01-17T05:41:42.988" v="930" actId="14100"/>
          <ac:cxnSpMkLst>
            <pc:docMk/>
            <pc:sldMk cId="534920035" sldId="636"/>
            <ac:cxnSpMk id="8" creationId="{D76A1FF2-404F-C0DC-C69B-BEF52C31E321}"/>
          </ac:cxnSpMkLst>
        </pc:cxnChg>
        <pc:cxnChg chg="add mod">
          <ac:chgData name="Chan Zhi Wen, Ian" userId="10427a44-90a0-4c20-831c-e237817aaaf3" providerId="ADAL" clId="{BF5BE3E6-D76E-4AE1-B549-33CEDD28BBDE}" dt="2023-01-17T05:41:53.543" v="934" actId="14100"/>
          <ac:cxnSpMkLst>
            <pc:docMk/>
            <pc:sldMk cId="534920035" sldId="636"/>
            <ac:cxnSpMk id="11" creationId="{D75A649C-0DD2-1757-6A7D-2AB4CED656AC}"/>
          </ac:cxnSpMkLst>
        </pc:cxnChg>
      </pc:sldChg>
      <pc:sldChg chg="modSp mod">
        <pc:chgData name="Chan Zhi Wen, Ian" userId="10427a44-90a0-4c20-831c-e237817aaaf3" providerId="ADAL" clId="{BF5BE3E6-D76E-4AE1-B549-33CEDD28BBDE}" dt="2023-01-17T05:40:03.913" v="902" actId="313"/>
        <pc:sldMkLst>
          <pc:docMk/>
          <pc:sldMk cId="3202132469" sldId="637"/>
        </pc:sldMkLst>
        <pc:spChg chg="mod">
          <ac:chgData name="Chan Zhi Wen, Ian" userId="10427a44-90a0-4c20-831c-e237817aaaf3" providerId="ADAL" clId="{BF5BE3E6-D76E-4AE1-B549-33CEDD28BBDE}" dt="2023-01-17T05:40:03.913" v="902" actId="313"/>
          <ac:spMkLst>
            <pc:docMk/>
            <pc:sldMk cId="3202132469" sldId="637"/>
            <ac:spMk id="3" creationId="{E6CD1D97-2687-4B15-BF3D-D09058FCEB2F}"/>
          </ac:spMkLst>
        </pc:spChg>
      </pc:sldChg>
      <pc:sldChg chg="modSp mod">
        <pc:chgData name="Chan Zhi Wen, Ian" userId="10427a44-90a0-4c20-831c-e237817aaaf3" providerId="ADAL" clId="{BF5BE3E6-D76E-4AE1-B549-33CEDD28BBDE}" dt="2023-01-17T05:46:05.096" v="995" actId="14100"/>
        <pc:sldMkLst>
          <pc:docMk/>
          <pc:sldMk cId="306573373" sldId="638"/>
        </pc:sldMkLst>
        <pc:cxnChg chg="mod">
          <ac:chgData name="Chan Zhi Wen, Ian" userId="10427a44-90a0-4c20-831c-e237817aaaf3" providerId="ADAL" clId="{BF5BE3E6-D76E-4AE1-B549-33CEDD28BBDE}" dt="2023-01-17T05:45:41.881" v="992" actId="14100"/>
          <ac:cxnSpMkLst>
            <pc:docMk/>
            <pc:sldMk cId="306573373" sldId="638"/>
            <ac:cxnSpMk id="4" creationId="{BB4933E1-8A0D-0E56-1923-57B8763448FB}"/>
          </ac:cxnSpMkLst>
        </pc:cxnChg>
        <pc:cxnChg chg="mod">
          <ac:chgData name="Chan Zhi Wen, Ian" userId="10427a44-90a0-4c20-831c-e237817aaaf3" providerId="ADAL" clId="{BF5BE3E6-D76E-4AE1-B549-33CEDD28BBDE}" dt="2023-01-17T05:45:50.480" v="993" actId="14100"/>
          <ac:cxnSpMkLst>
            <pc:docMk/>
            <pc:sldMk cId="306573373" sldId="638"/>
            <ac:cxnSpMk id="11" creationId="{32D12373-FA6F-83FA-59B6-627C9381EE8C}"/>
          </ac:cxnSpMkLst>
        </pc:cxnChg>
        <pc:cxnChg chg="mod">
          <ac:chgData name="Chan Zhi Wen, Ian" userId="10427a44-90a0-4c20-831c-e237817aaaf3" providerId="ADAL" clId="{BF5BE3E6-D76E-4AE1-B549-33CEDD28BBDE}" dt="2023-01-17T05:46:05.096" v="995" actId="14100"/>
          <ac:cxnSpMkLst>
            <pc:docMk/>
            <pc:sldMk cId="306573373" sldId="638"/>
            <ac:cxnSpMk id="17" creationId="{C7CE49D2-6532-E5C0-976A-DF39B10FE8E2}"/>
          </ac:cxnSpMkLst>
        </pc:cxnChg>
      </pc:sldChg>
      <pc:sldChg chg="modSp mod">
        <pc:chgData name="Chan Zhi Wen, Ian" userId="10427a44-90a0-4c20-831c-e237817aaaf3" providerId="ADAL" clId="{BF5BE3E6-D76E-4AE1-B549-33CEDD28BBDE}" dt="2023-01-17T05:50:23.208" v="1182" actId="20577"/>
        <pc:sldMkLst>
          <pc:docMk/>
          <pc:sldMk cId="1771210636" sldId="639"/>
        </pc:sldMkLst>
        <pc:spChg chg="mod">
          <ac:chgData name="Chan Zhi Wen, Ian" userId="10427a44-90a0-4c20-831c-e237817aaaf3" providerId="ADAL" clId="{BF5BE3E6-D76E-4AE1-B549-33CEDD28BBDE}" dt="2023-01-17T05:50:23.208" v="1182" actId="20577"/>
          <ac:spMkLst>
            <pc:docMk/>
            <pc:sldMk cId="1771210636" sldId="639"/>
            <ac:spMk id="3" creationId="{E6CD1D97-2687-4B15-BF3D-D09058FCEB2F}"/>
          </ac:spMkLst>
        </pc:spChg>
      </pc:sldChg>
      <pc:sldChg chg="addSp modSp mod">
        <pc:chgData name="Chan Zhi Wen, Ian" userId="10427a44-90a0-4c20-831c-e237817aaaf3" providerId="ADAL" clId="{BF5BE3E6-D76E-4AE1-B549-33CEDD28BBDE}" dt="2023-01-17T05:49:57.733" v="1179" actId="1037"/>
        <pc:sldMkLst>
          <pc:docMk/>
          <pc:sldMk cId="4123365214" sldId="640"/>
        </pc:sldMkLst>
        <pc:spChg chg="mod">
          <ac:chgData name="Chan Zhi Wen, Ian" userId="10427a44-90a0-4c20-831c-e237817aaaf3" providerId="ADAL" clId="{BF5BE3E6-D76E-4AE1-B549-33CEDD28BBDE}" dt="2023-01-17T05:47:52.962" v="1025" actId="20577"/>
          <ac:spMkLst>
            <pc:docMk/>
            <pc:sldMk cId="4123365214" sldId="640"/>
            <ac:spMk id="3" creationId="{E6CD1D97-2687-4B15-BF3D-D09058FCEB2F}"/>
          </ac:spMkLst>
        </pc:spChg>
        <pc:spChg chg="add mod">
          <ac:chgData name="Chan Zhi Wen, Ian" userId="10427a44-90a0-4c20-831c-e237817aaaf3" providerId="ADAL" clId="{BF5BE3E6-D76E-4AE1-B549-33CEDD28BBDE}" dt="2023-01-17T05:49:57.733" v="1179" actId="1037"/>
          <ac:spMkLst>
            <pc:docMk/>
            <pc:sldMk cId="4123365214" sldId="640"/>
            <ac:spMk id="4" creationId="{85F13E3C-79BA-9A2C-9CA0-A569C66F5D63}"/>
          </ac:spMkLst>
        </pc:spChg>
      </pc:sldChg>
      <pc:sldChg chg="addSp modSp mod">
        <pc:chgData name="Chan Zhi Wen, Ian" userId="10427a44-90a0-4c20-831c-e237817aaaf3" providerId="ADAL" clId="{BF5BE3E6-D76E-4AE1-B549-33CEDD28BBDE}" dt="2023-01-17T06:06:58.336" v="1778" actId="1035"/>
        <pc:sldMkLst>
          <pc:docMk/>
          <pc:sldMk cId="2600178111" sldId="641"/>
        </pc:sldMkLst>
        <pc:spChg chg="mod">
          <ac:chgData name="Chan Zhi Wen, Ian" userId="10427a44-90a0-4c20-831c-e237817aaaf3" providerId="ADAL" clId="{BF5BE3E6-D76E-4AE1-B549-33CEDD28BBDE}" dt="2023-01-17T06:02:29.423" v="1308" actId="20577"/>
          <ac:spMkLst>
            <pc:docMk/>
            <pc:sldMk cId="2600178111" sldId="641"/>
            <ac:spMk id="3" creationId="{E6CD1D97-2687-4B15-BF3D-D09058FCEB2F}"/>
          </ac:spMkLst>
        </pc:spChg>
        <pc:spChg chg="add mod">
          <ac:chgData name="Chan Zhi Wen, Ian" userId="10427a44-90a0-4c20-831c-e237817aaaf3" providerId="ADAL" clId="{BF5BE3E6-D76E-4AE1-B549-33CEDD28BBDE}" dt="2023-01-17T06:06:58.336" v="1778" actId="1035"/>
          <ac:spMkLst>
            <pc:docMk/>
            <pc:sldMk cId="2600178111" sldId="641"/>
            <ac:spMk id="4" creationId="{BF43C786-633B-EADD-AF22-54D63A3FCE49}"/>
          </ac:spMkLst>
        </pc:spChg>
      </pc:sldChg>
      <pc:sldChg chg="addSp delSp modSp mod">
        <pc:chgData name="Chan Zhi Wen, Ian" userId="10427a44-90a0-4c20-831c-e237817aaaf3" providerId="ADAL" clId="{BF5BE3E6-D76E-4AE1-B549-33CEDD28BBDE}" dt="2023-01-17T06:26:16.140" v="2366" actId="20577"/>
        <pc:sldMkLst>
          <pc:docMk/>
          <pc:sldMk cId="2517577131" sldId="643"/>
        </pc:sldMkLst>
        <pc:spChg chg="mod ord">
          <ac:chgData name="Chan Zhi Wen, Ian" userId="10427a44-90a0-4c20-831c-e237817aaaf3" providerId="ADAL" clId="{BF5BE3E6-D76E-4AE1-B549-33CEDD28BBDE}" dt="2023-01-17T06:24:26.716" v="2249" actId="166"/>
          <ac:spMkLst>
            <pc:docMk/>
            <pc:sldMk cId="2517577131" sldId="643"/>
            <ac:spMk id="5" creationId="{B2882D75-5A89-4E58-B70C-F12E4FE0FFCE}"/>
          </ac:spMkLst>
        </pc:spChg>
        <pc:spChg chg="mod">
          <ac:chgData name="Chan Zhi Wen, Ian" userId="10427a44-90a0-4c20-831c-e237817aaaf3" providerId="ADAL" clId="{BF5BE3E6-D76E-4AE1-B549-33CEDD28BBDE}" dt="2023-01-17T06:26:16.140" v="2366" actId="20577"/>
          <ac:spMkLst>
            <pc:docMk/>
            <pc:sldMk cId="2517577131" sldId="643"/>
            <ac:spMk id="6" creationId="{C4010A4C-AEAF-47C0-AED1-4C319A9C1E29}"/>
          </ac:spMkLst>
        </pc:spChg>
        <pc:spChg chg="add mod">
          <ac:chgData name="Chan Zhi Wen, Ian" userId="10427a44-90a0-4c20-831c-e237817aaaf3" providerId="ADAL" clId="{BF5BE3E6-D76E-4AE1-B549-33CEDD28BBDE}" dt="2023-01-17T06:26:02.048" v="2356" actId="1035"/>
          <ac:spMkLst>
            <pc:docMk/>
            <pc:sldMk cId="2517577131" sldId="643"/>
            <ac:spMk id="17" creationId="{CCF2F917-650A-EA1A-5F50-67B6F733741F}"/>
          </ac:spMkLst>
        </pc:spChg>
        <pc:spChg chg="add mod">
          <ac:chgData name="Chan Zhi Wen, Ian" userId="10427a44-90a0-4c20-831c-e237817aaaf3" providerId="ADAL" clId="{BF5BE3E6-D76E-4AE1-B549-33CEDD28BBDE}" dt="2023-01-17T06:25:50.891" v="2329" actId="1076"/>
          <ac:spMkLst>
            <pc:docMk/>
            <pc:sldMk cId="2517577131" sldId="643"/>
            <ac:spMk id="18" creationId="{14518F14-A7B1-B6B1-F1C6-67C799C6F1F7}"/>
          </ac:spMkLst>
        </pc:spChg>
        <pc:picChg chg="add del mod">
          <ac:chgData name="Chan Zhi Wen, Ian" userId="10427a44-90a0-4c20-831c-e237817aaaf3" providerId="ADAL" clId="{BF5BE3E6-D76E-4AE1-B549-33CEDD28BBDE}" dt="2023-01-17T06:23:46.714" v="2241" actId="478"/>
          <ac:picMkLst>
            <pc:docMk/>
            <pc:sldMk cId="2517577131" sldId="643"/>
            <ac:picMk id="9" creationId="{21CE1D8A-DF88-9444-9833-888744C5E6D3}"/>
          </ac:picMkLst>
        </pc:picChg>
        <pc:picChg chg="del">
          <ac:chgData name="Chan Zhi Wen, Ian" userId="10427a44-90a0-4c20-831c-e237817aaaf3" providerId="ADAL" clId="{BF5BE3E6-D76E-4AE1-B549-33CEDD28BBDE}" dt="2023-01-17T06:21:43.675" v="2135" actId="478"/>
          <ac:picMkLst>
            <pc:docMk/>
            <pc:sldMk cId="2517577131" sldId="643"/>
            <ac:picMk id="10" creationId="{D2A938D1-AFDE-3C75-5173-2425B97C8C3F}"/>
          </ac:picMkLst>
        </pc:picChg>
        <pc:picChg chg="add del">
          <ac:chgData name="Chan Zhi Wen, Ian" userId="10427a44-90a0-4c20-831c-e237817aaaf3" providerId="ADAL" clId="{BF5BE3E6-D76E-4AE1-B549-33CEDD28BBDE}" dt="2023-01-17T06:23:21.023" v="2238" actId="22"/>
          <ac:picMkLst>
            <pc:docMk/>
            <pc:sldMk cId="2517577131" sldId="643"/>
            <ac:picMk id="12" creationId="{B8286323-1C91-C64A-A9CD-48527CBD913B}"/>
          </ac:picMkLst>
        </pc:picChg>
        <pc:picChg chg="add del mod">
          <ac:chgData name="Chan Zhi Wen, Ian" userId="10427a44-90a0-4c20-831c-e237817aaaf3" providerId="ADAL" clId="{BF5BE3E6-D76E-4AE1-B549-33CEDD28BBDE}" dt="2023-01-17T06:24:12.323" v="2244" actId="478"/>
          <ac:picMkLst>
            <pc:docMk/>
            <pc:sldMk cId="2517577131" sldId="643"/>
            <ac:picMk id="14" creationId="{113131AA-3D9B-6856-4035-C649AD580FCC}"/>
          </ac:picMkLst>
        </pc:picChg>
        <pc:picChg chg="add mod">
          <ac:chgData name="Chan Zhi Wen, Ian" userId="10427a44-90a0-4c20-831c-e237817aaaf3" providerId="ADAL" clId="{BF5BE3E6-D76E-4AE1-B549-33CEDD28BBDE}" dt="2023-01-17T06:24:20.956" v="2248" actId="14100"/>
          <ac:picMkLst>
            <pc:docMk/>
            <pc:sldMk cId="2517577131" sldId="643"/>
            <ac:picMk id="16" creationId="{8E78EEF0-7247-7BE9-5366-148CEF6447E6}"/>
          </ac:picMkLst>
        </pc:picChg>
      </pc:sldChg>
      <pc:sldChg chg="addSp delSp modSp mod">
        <pc:chgData name="Chan Zhi Wen, Ian" userId="10427a44-90a0-4c20-831c-e237817aaaf3" providerId="ADAL" clId="{BF5BE3E6-D76E-4AE1-B549-33CEDD28BBDE}" dt="2023-01-17T06:29:15.651" v="2555" actId="1038"/>
        <pc:sldMkLst>
          <pc:docMk/>
          <pc:sldMk cId="2953951180" sldId="644"/>
        </pc:sldMkLst>
        <pc:spChg chg="mod">
          <ac:chgData name="Chan Zhi Wen, Ian" userId="10427a44-90a0-4c20-831c-e237817aaaf3" providerId="ADAL" clId="{BF5BE3E6-D76E-4AE1-B549-33CEDD28BBDE}" dt="2023-01-17T06:29:08.784" v="2512" actId="20577"/>
          <ac:spMkLst>
            <pc:docMk/>
            <pc:sldMk cId="2953951180" sldId="644"/>
            <ac:spMk id="3" creationId="{6F5FD510-41FE-471E-BA39-1ED6C093BFB6}"/>
          </ac:spMkLst>
        </pc:spChg>
        <pc:spChg chg="mod">
          <ac:chgData name="Chan Zhi Wen, Ian" userId="10427a44-90a0-4c20-831c-e237817aaaf3" providerId="ADAL" clId="{BF5BE3E6-D76E-4AE1-B549-33CEDD28BBDE}" dt="2023-01-17T06:28:08.672" v="2369" actId="6549"/>
          <ac:spMkLst>
            <pc:docMk/>
            <pc:sldMk cId="2953951180" sldId="644"/>
            <ac:spMk id="6" creationId="{C4010A4C-AEAF-47C0-AED1-4C319A9C1E29}"/>
          </ac:spMkLst>
        </pc:spChg>
        <pc:spChg chg="add mod">
          <ac:chgData name="Chan Zhi Wen, Ian" userId="10427a44-90a0-4c20-831c-e237817aaaf3" providerId="ADAL" clId="{BF5BE3E6-D76E-4AE1-B549-33CEDD28BBDE}" dt="2023-01-17T06:29:15.651" v="2555" actId="1038"/>
          <ac:spMkLst>
            <pc:docMk/>
            <pc:sldMk cId="2953951180" sldId="644"/>
            <ac:spMk id="10" creationId="{8D404EE1-01D3-86EF-6DCD-3973B1AA5FC2}"/>
          </ac:spMkLst>
        </pc:spChg>
        <pc:spChg chg="add mod">
          <ac:chgData name="Chan Zhi Wen, Ian" userId="10427a44-90a0-4c20-831c-e237817aaaf3" providerId="ADAL" clId="{BF5BE3E6-D76E-4AE1-B549-33CEDD28BBDE}" dt="2023-01-17T06:28:06.134" v="2368" actId="1076"/>
          <ac:spMkLst>
            <pc:docMk/>
            <pc:sldMk cId="2953951180" sldId="644"/>
            <ac:spMk id="11" creationId="{6AACCD96-84F0-0DCB-0E9B-3338B7228A1C}"/>
          </ac:spMkLst>
        </pc:spChg>
        <pc:picChg chg="del">
          <ac:chgData name="Chan Zhi Wen, Ian" userId="10427a44-90a0-4c20-831c-e237817aaaf3" providerId="ADAL" clId="{BF5BE3E6-D76E-4AE1-B549-33CEDD28BBDE}" dt="2023-01-17T06:21:30.639" v="2134" actId="21"/>
          <ac:picMkLst>
            <pc:docMk/>
            <pc:sldMk cId="2953951180" sldId="644"/>
            <ac:picMk id="8" creationId="{D2AFB775-6BBB-C00A-F62B-8D90C337D633}"/>
          </ac:picMkLst>
        </pc:picChg>
        <pc:picChg chg="add mod">
          <ac:chgData name="Chan Zhi Wen, Ian" userId="10427a44-90a0-4c20-831c-e237817aaaf3" providerId="ADAL" clId="{BF5BE3E6-D76E-4AE1-B549-33CEDD28BBDE}" dt="2023-01-17T06:28:06.134" v="2368" actId="1076"/>
          <ac:picMkLst>
            <pc:docMk/>
            <pc:sldMk cId="2953951180" sldId="644"/>
            <ac:picMk id="9" creationId="{9DBE8523-6416-A702-6D06-E8D8F75BBE07}"/>
          </ac:picMkLst>
        </pc:picChg>
      </pc:sldChg>
      <pc:sldChg chg="modSp mod">
        <pc:chgData name="Chan Zhi Wen, Ian" userId="10427a44-90a0-4c20-831c-e237817aaaf3" providerId="ADAL" clId="{BF5BE3E6-D76E-4AE1-B549-33CEDD28BBDE}" dt="2023-01-17T06:52:36.015" v="2614" actId="1038"/>
        <pc:sldMkLst>
          <pc:docMk/>
          <pc:sldMk cId="1282850826" sldId="645"/>
        </pc:sldMkLst>
        <pc:spChg chg="mod">
          <ac:chgData name="Chan Zhi Wen, Ian" userId="10427a44-90a0-4c20-831c-e237817aaaf3" providerId="ADAL" clId="{BF5BE3E6-D76E-4AE1-B549-33CEDD28BBDE}" dt="2023-01-17T06:52:32.231" v="2607" actId="20577"/>
          <ac:spMkLst>
            <pc:docMk/>
            <pc:sldMk cId="1282850826" sldId="645"/>
            <ac:spMk id="3" creationId="{6F5FD510-41FE-471E-BA39-1ED6C093BFB6}"/>
          </ac:spMkLst>
        </pc:spChg>
        <pc:picChg chg="mod">
          <ac:chgData name="Chan Zhi Wen, Ian" userId="10427a44-90a0-4c20-831c-e237817aaaf3" providerId="ADAL" clId="{BF5BE3E6-D76E-4AE1-B549-33CEDD28BBDE}" dt="2023-01-17T06:52:36.015" v="2614" actId="1038"/>
          <ac:picMkLst>
            <pc:docMk/>
            <pc:sldMk cId="1282850826" sldId="645"/>
            <ac:picMk id="7" creationId="{7D8F91DD-9946-8EDD-4E45-24AAD06532A6}"/>
          </ac:picMkLst>
        </pc:picChg>
      </pc:sldChg>
      <pc:sldChg chg="modSp mod">
        <pc:chgData name="Chan Zhi Wen, Ian" userId="10427a44-90a0-4c20-831c-e237817aaaf3" providerId="ADAL" clId="{BF5BE3E6-D76E-4AE1-B549-33CEDD28BBDE}" dt="2023-01-17T04:51:49.348" v="63" actId="20577"/>
        <pc:sldMkLst>
          <pc:docMk/>
          <pc:sldMk cId="1898454291" sldId="651"/>
        </pc:sldMkLst>
        <pc:spChg chg="mod">
          <ac:chgData name="Chan Zhi Wen, Ian" userId="10427a44-90a0-4c20-831c-e237817aaaf3" providerId="ADAL" clId="{BF5BE3E6-D76E-4AE1-B549-33CEDD28BBDE}" dt="2023-01-17T04:51:49.348" v="63" actId="20577"/>
          <ac:spMkLst>
            <pc:docMk/>
            <pc:sldMk cId="1898454291" sldId="651"/>
            <ac:spMk id="3" creationId="{E6CD1D97-2687-4B15-BF3D-D09058FCEB2F}"/>
          </ac:spMkLst>
        </pc:spChg>
      </pc:sldChg>
      <pc:sldChg chg="modSp mod">
        <pc:chgData name="Chan Zhi Wen, Ian" userId="10427a44-90a0-4c20-831c-e237817aaaf3" providerId="ADAL" clId="{BF5BE3E6-D76E-4AE1-B549-33CEDD28BBDE}" dt="2023-01-17T08:09:18.273" v="3499" actId="20577"/>
        <pc:sldMkLst>
          <pc:docMk/>
          <pc:sldMk cId="2343483129" sldId="662"/>
        </pc:sldMkLst>
        <pc:spChg chg="mod">
          <ac:chgData name="Chan Zhi Wen, Ian" userId="10427a44-90a0-4c20-831c-e237817aaaf3" providerId="ADAL" clId="{BF5BE3E6-D76E-4AE1-B549-33CEDD28BBDE}" dt="2023-01-17T07:51:24.127" v="3463" actId="20577"/>
          <ac:spMkLst>
            <pc:docMk/>
            <pc:sldMk cId="2343483129" sldId="662"/>
            <ac:spMk id="2" creationId="{FCF73F3D-7CBD-46D3-AD51-D6E4EA1B7A38}"/>
          </ac:spMkLst>
        </pc:spChg>
        <pc:spChg chg="mod">
          <ac:chgData name="Chan Zhi Wen, Ian" userId="10427a44-90a0-4c20-831c-e237817aaaf3" providerId="ADAL" clId="{BF5BE3E6-D76E-4AE1-B549-33CEDD28BBDE}" dt="2023-01-17T08:09:18.273" v="3499" actId="20577"/>
          <ac:spMkLst>
            <pc:docMk/>
            <pc:sldMk cId="2343483129" sldId="662"/>
            <ac:spMk id="3" creationId="{E6CD1D97-2687-4B15-BF3D-D09058FCEB2F}"/>
          </ac:spMkLst>
        </pc:spChg>
        <pc:spChg chg="mod">
          <ac:chgData name="Chan Zhi Wen, Ian" userId="10427a44-90a0-4c20-831c-e237817aaaf3" providerId="ADAL" clId="{BF5BE3E6-D76E-4AE1-B549-33CEDD28BBDE}" dt="2023-01-17T07:51:16.572" v="3462" actId="1036"/>
          <ac:spMkLst>
            <pc:docMk/>
            <pc:sldMk cId="2343483129" sldId="662"/>
            <ac:spMk id="6" creationId="{44CB6E6C-872A-F3E7-81A3-0D8238DF183E}"/>
          </ac:spMkLst>
        </pc:spChg>
      </pc:sldChg>
    </pc:docChg>
  </pc:docChgLst>
  <pc:docChgLst>
    <pc:chgData name="Chan Zhi Wen, Ian" userId="10427a44-90a0-4c20-831c-e237817aaaf3" providerId="ADAL" clId="{6050A92A-F2AC-4998-BED1-DB2A246A2F58}"/>
    <pc:docChg chg="addSld delSld modSld sldOrd">
      <pc:chgData name="Chan Zhi Wen, Ian" userId="10427a44-90a0-4c20-831c-e237817aaaf3" providerId="ADAL" clId="{6050A92A-F2AC-4998-BED1-DB2A246A2F58}" dt="2023-01-19T07:09:08.626" v="55" actId="2696"/>
      <pc:docMkLst>
        <pc:docMk/>
      </pc:docMkLst>
      <pc:sldChg chg="del">
        <pc:chgData name="Chan Zhi Wen, Ian" userId="10427a44-90a0-4c20-831c-e237817aaaf3" providerId="ADAL" clId="{6050A92A-F2AC-4998-BED1-DB2A246A2F58}" dt="2023-01-19T06:58:53.344" v="0" actId="2696"/>
        <pc:sldMkLst>
          <pc:docMk/>
          <pc:sldMk cId="2101825738" sldId="463"/>
        </pc:sldMkLst>
      </pc:sldChg>
      <pc:sldChg chg="ord">
        <pc:chgData name="Chan Zhi Wen, Ian" userId="10427a44-90a0-4c20-831c-e237817aaaf3" providerId="ADAL" clId="{6050A92A-F2AC-4998-BED1-DB2A246A2F58}" dt="2023-01-19T07:01:25.132" v="1"/>
        <pc:sldMkLst>
          <pc:docMk/>
          <pc:sldMk cId="3004297307" sldId="542"/>
        </pc:sldMkLst>
      </pc:sldChg>
      <pc:sldChg chg="ord">
        <pc:chgData name="Chan Zhi Wen, Ian" userId="10427a44-90a0-4c20-831c-e237817aaaf3" providerId="ADAL" clId="{6050A92A-F2AC-4998-BED1-DB2A246A2F58}" dt="2023-01-19T07:01:25.132" v="1"/>
        <pc:sldMkLst>
          <pc:docMk/>
          <pc:sldMk cId="1256236372" sldId="543"/>
        </pc:sldMkLst>
      </pc:sldChg>
      <pc:sldChg chg="del">
        <pc:chgData name="Chan Zhi Wen, Ian" userId="10427a44-90a0-4c20-831c-e237817aaaf3" providerId="ADAL" clId="{6050A92A-F2AC-4998-BED1-DB2A246A2F58}" dt="2023-01-19T07:08:53.205" v="47" actId="2696"/>
        <pc:sldMkLst>
          <pc:docMk/>
          <pc:sldMk cId="2580250691" sldId="610"/>
        </pc:sldMkLst>
      </pc:sldChg>
      <pc:sldChg chg="modSp">
        <pc:chgData name="Chan Zhi Wen, Ian" userId="10427a44-90a0-4c20-831c-e237817aaaf3" providerId="ADAL" clId="{6050A92A-F2AC-4998-BED1-DB2A246A2F58}" dt="2023-01-19T07:04:39.055" v="46" actId="20577"/>
        <pc:sldMkLst>
          <pc:docMk/>
          <pc:sldMk cId="1774771530" sldId="618"/>
        </pc:sldMkLst>
        <pc:spChg chg="mod">
          <ac:chgData name="Chan Zhi Wen, Ian" userId="10427a44-90a0-4c20-831c-e237817aaaf3" providerId="ADAL" clId="{6050A92A-F2AC-4998-BED1-DB2A246A2F58}" dt="2023-01-19T07:04:39.055" v="46" actId="20577"/>
          <ac:spMkLst>
            <pc:docMk/>
            <pc:sldMk cId="1774771530" sldId="618"/>
            <ac:spMk id="2" creationId="{A26C2038-4E1A-4E26-99ED-E98533277339}"/>
          </ac:spMkLst>
        </pc:spChg>
        <pc:spChg chg="mod">
          <ac:chgData name="Chan Zhi Wen, Ian" userId="10427a44-90a0-4c20-831c-e237817aaaf3" providerId="ADAL" clId="{6050A92A-F2AC-4998-BED1-DB2A246A2F58}" dt="2023-01-19T07:01:38.180" v="18" actId="207"/>
          <ac:spMkLst>
            <pc:docMk/>
            <pc:sldMk cId="1774771530" sldId="618"/>
            <ac:spMk id="3" creationId="{DA13C78F-C99F-42FA-823B-98A8A52EC600}"/>
          </ac:spMkLst>
        </pc:spChg>
      </pc:sldChg>
      <pc:sldChg chg="ord">
        <pc:chgData name="Chan Zhi Wen, Ian" userId="10427a44-90a0-4c20-831c-e237817aaaf3" providerId="ADAL" clId="{6050A92A-F2AC-4998-BED1-DB2A246A2F58}" dt="2023-01-19T07:01:25.132" v="1"/>
        <pc:sldMkLst>
          <pc:docMk/>
          <pc:sldMk cId="1361123978" sldId="620"/>
        </pc:sldMkLst>
      </pc:sldChg>
      <pc:sldChg chg="ord">
        <pc:chgData name="Chan Zhi Wen, Ian" userId="10427a44-90a0-4c20-831c-e237817aaaf3" providerId="ADAL" clId="{6050A92A-F2AC-4998-BED1-DB2A246A2F58}" dt="2023-01-19T07:01:25.132" v="1"/>
        <pc:sldMkLst>
          <pc:docMk/>
          <pc:sldMk cId="1113215493" sldId="621"/>
        </pc:sldMkLst>
      </pc:sldChg>
      <pc:sldChg chg="ord">
        <pc:chgData name="Chan Zhi Wen, Ian" userId="10427a44-90a0-4c20-831c-e237817aaaf3" providerId="ADAL" clId="{6050A92A-F2AC-4998-BED1-DB2A246A2F58}" dt="2023-01-19T07:01:25.132" v="1"/>
        <pc:sldMkLst>
          <pc:docMk/>
          <pc:sldMk cId="3515150633" sldId="622"/>
        </pc:sldMkLst>
      </pc:sldChg>
      <pc:sldChg chg="ord">
        <pc:chgData name="Chan Zhi Wen, Ian" userId="10427a44-90a0-4c20-831c-e237817aaaf3" providerId="ADAL" clId="{6050A92A-F2AC-4998-BED1-DB2A246A2F58}" dt="2023-01-19T07:01:25.132" v="1"/>
        <pc:sldMkLst>
          <pc:docMk/>
          <pc:sldMk cId="3498693072" sldId="623"/>
        </pc:sldMkLst>
      </pc:sldChg>
      <pc:sldChg chg="ord">
        <pc:chgData name="Chan Zhi Wen, Ian" userId="10427a44-90a0-4c20-831c-e237817aaaf3" providerId="ADAL" clId="{6050A92A-F2AC-4998-BED1-DB2A246A2F58}" dt="2023-01-19T07:01:25.132" v="1"/>
        <pc:sldMkLst>
          <pc:docMk/>
          <pc:sldMk cId="3727294381" sldId="624"/>
        </pc:sldMkLst>
      </pc:sldChg>
      <pc:sldChg chg="ord">
        <pc:chgData name="Chan Zhi Wen, Ian" userId="10427a44-90a0-4c20-831c-e237817aaaf3" providerId="ADAL" clId="{6050A92A-F2AC-4998-BED1-DB2A246A2F58}" dt="2023-01-19T07:01:25.132" v="1"/>
        <pc:sldMkLst>
          <pc:docMk/>
          <pc:sldMk cId="668030382" sldId="625"/>
        </pc:sldMkLst>
      </pc:sldChg>
      <pc:sldChg chg="ord">
        <pc:chgData name="Chan Zhi Wen, Ian" userId="10427a44-90a0-4c20-831c-e237817aaaf3" providerId="ADAL" clId="{6050A92A-F2AC-4998-BED1-DB2A246A2F58}" dt="2023-01-19T07:01:25.132" v="1"/>
        <pc:sldMkLst>
          <pc:docMk/>
          <pc:sldMk cId="2651241276" sldId="626"/>
        </pc:sldMkLst>
      </pc:sldChg>
      <pc:sldChg chg="ord">
        <pc:chgData name="Chan Zhi Wen, Ian" userId="10427a44-90a0-4c20-831c-e237817aaaf3" providerId="ADAL" clId="{6050A92A-F2AC-4998-BED1-DB2A246A2F58}" dt="2023-01-19T07:01:25.132" v="1"/>
        <pc:sldMkLst>
          <pc:docMk/>
          <pc:sldMk cId="671753272" sldId="627"/>
        </pc:sldMkLst>
      </pc:sldChg>
      <pc:sldChg chg="del">
        <pc:chgData name="Chan Zhi Wen, Ian" userId="10427a44-90a0-4c20-831c-e237817aaaf3" providerId="ADAL" clId="{6050A92A-F2AC-4998-BED1-DB2A246A2F58}" dt="2023-01-19T07:03:16.421" v="44" actId="2696"/>
        <pc:sldMkLst>
          <pc:docMk/>
          <pc:sldMk cId="3636406110" sldId="650"/>
        </pc:sldMkLst>
      </pc:sldChg>
      <pc:sldChg chg="modSp">
        <pc:chgData name="Chan Zhi Wen, Ian" userId="10427a44-90a0-4c20-831c-e237817aaaf3" providerId="ADAL" clId="{6050A92A-F2AC-4998-BED1-DB2A246A2F58}" dt="2023-01-19T07:02:02.944" v="42" actId="20577"/>
        <pc:sldMkLst>
          <pc:docMk/>
          <pc:sldMk cId="1898454291" sldId="651"/>
        </pc:sldMkLst>
        <pc:spChg chg="mod">
          <ac:chgData name="Chan Zhi Wen, Ian" userId="10427a44-90a0-4c20-831c-e237817aaaf3" providerId="ADAL" clId="{6050A92A-F2AC-4998-BED1-DB2A246A2F58}" dt="2023-01-19T07:02:02.944" v="42" actId="20577"/>
          <ac:spMkLst>
            <pc:docMk/>
            <pc:sldMk cId="1898454291" sldId="651"/>
            <ac:spMk id="3" creationId="{E6CD1D97-2687-4B15-BF3D-D09058FCEB2F}"/>
          </ac:spMkLst>
        </pc:spChg>
      </pc:sldChg>
      <pc:sldChg chg="del">
        <pc:chgData name="Chan Zhi Wen, Ian" userId="10427a44-90a0-4c20-831c-e237817aaaf3" providerId="ADAL" clId="{6050A92A-F2AC-4998-BED1-DB2A246A2F58}" dt="2023-01-19T07:09:03.650" v="53" actId="2696"/>
        <pc:sldMkLst>
          <pc:docMk/>
          <pc:sldMk cId="48240253" sldId="654"/>
        </pc:sldMkLst>
      </pc:sldChg>
      <pc:sldChg chg="del">
        <pc:chgData name="Chan Zhi Wen, Ian" userId="10427a44-90a0-4c20-831c-e237817aaaf3" providerId="ADAL" clId="{6050A92A-F2AC-4998-BED1-DB2A246A2F58}" dt="2023-01-19T07:09:06.822" v="54" actId="2696"/>
        <pc:sldMkLst>
          <pc:docMk/>
          <pc:sldMk cId="2890009189" sldId="655"/>
        </pc:sldMkLst>
      </pc:sldChg>
      <pc:sldChg chg="del">
        <pc:chgData name="Chan Zhi Wen, Ian" userId="10427a44-90a0-4c20-831c-e237817aaaf3" providerId="ADAL" clId="{6050A92A-F2AC-4998-BED1-DB2A246A2F58}" dt="2023-01-19T07:09:08.626" v="55" actId="2696"/>
        <pc:sldMkLst>
          <pc:docMk/>
          <pc:sldMk cId="1712976224" sldId="656"/>
        </pc:sldMkLst>
      </pc:sldChg>
      <pc:sldChg chg="del">
        <pc:chgData name="Chan Zhi Wen, Ian" userId="10427a44-90a0-4c20-831c-e237817aaaf3" providerId="ADAL" clId="{6050A92A-F2AC-4998-BED1-DB2A246A2F58}" dt="2023-01-19T07:08:53.211" v="48" actId="2696"/>
        <pc:sldMkLst>
          <pc:docMk/>
          <pc:sldMk cId="4062172805" sldId="657"/>
        </pc:sldMkLst>
      </pc:sldChg>
      <pc:sldChg chg="del">
        <pc:chgData name="Chan Zhi Wen, Ian" userId="10427a44-90a0-4c20-831c-e237817aaaf3" providerId="ADAL" clId="{6050A92A-F2AC-4998-BED1-DB2A246A2F58}" dt="2023-01-19T07:08:53.216" v="49" actId="2696"/>
        <pc:sldMkLst>
          <pc:docMk/>
          <pc:sldMk cId="1706826778" sldId="658"/>
        </pc:sldMkLst>
      </pc:sldChg>
      <pc:sldChg chg="del">
        <pc:chgData name="Chan Zhi Wen, Ian" userId="10427a44-90a0-4c20-831c-e237817aaaf3" providerId="ADAL" clId="{6050A92A-F2AC-4998-BED1-DB2A246A2F58}" dt="2023-01-19T07:08:53.220" v="50" actId="2696"/>
        <pc:sldMkLst>
          <pc:docMk/>
          <pc:sldMk cId="363260312" sldId="659"/>
        </pc:sldMkLst>
      </pc:sldChg>
      <pc:sldChg chg="del">
        <pc:chgData name="Chan Zhi Wen, Ian" userId="10427a44-90a0-4c20-831c-e237817aaaf3" providerId="ADAL" clId="{6050A92A-F2AC-4998-BED1-DB2A246A2F58}" dt="2023-01-19T07:08:53.225" v="51" actId="2696"/>
        <pc:sldMkLst>
          <pc:docMk/>
          <pc:sldMk cId="1301570651" sldId="660"/>
        </pc:sldMkLst>
      </pc:sldChg>
      <pc:sldChg chg="del">
        <pc:chgData name="Chan Zhi Wen, Ian" userId="10427a44-90a0-4c20-831c-e237817aaaf3" providerId="ADAL" clId="{6050A92A-F2AC-4998-BED1-DB2A246A2F58}" dt="2023-01-19T07:08:53.231" v="52" actId="2696"/>
        <pc:sldMkLst>
          <pc:docMk/>
          <pc:sldMk cId="3958271346" sldId="661"/>
        </pc:sldMkLst>
      </pc:sldChg>
      <pc:sldChg chg="add">
        <pc:chgData name="Chan Zhi Wen, Ian" userId="10427a44-90a0-4c20-831c-e237817aaaf3" providerId="ADAL" clId="{6050A92A-F2AC-4998-BED1-DB2A246A2F58}" dt="2023-01-19T07:03:14.242" v="43"/>
        <pc:sldMkLst>
          <pc:docMk/>
          <pc:sldMk cId="1377641888" sldId="663"/>
        </pc:sldMkLst>
      </pc:sldChg>
    </pc:docChg>
  </pc:docChgLst>
  <pc:docChgLst>
    <pc:chgData name="Chan Zhi Wen, Ian" userId="10427a44-90a0-4c20-831c-e237817aaaf3" providerId="ADAL" clId="{D1F1BBA4-1B88-46BC-9CA2-FEB46A80E739}"/>
    <pc:docChg chg="addSld delSld modSld">
      <pc:chgData name="Chan Zhi Wen, Ian" userId="10427a44-90a0-4c20-831c-e237817aaaf3" providerId="ADAL" clId="{D1F1BBA4-1B88-46BC-9CA2-FEB46A80E739}" dt="2023-01-26T08:12:56.194" v="7" actId="47"/>
      <pc:docMkLst>
        <pc:docMk/>
      </pc:docMkLst>
      <pc:sldChg chg="add del">
        <pc:chgData name="Chan Zhi Wen, Ian" userId="10427a44-90a0-4c20-831c-e237817aaaf3" providerId="ADAL" clId="{D1F1BBA4-1B88-46BC-9CA2-FEB46A80E739}" dt="2023-01-26T08:02:17.758" v="5"/>
        <pc:sldMkLst>
          <pc:docMk/>
          <pc:sldMk cId="453423140" sldId="540"/>
        </pc:sldMkLst>
      </pc:sldChg>
      <pc:sldChg chg="del">
        <pc:chgData name="Chan Zhi Wen, Ian" userId="10427a44-90a0-4c20-831c-e237817aaaf3" providerId="ADAL" clId="{D1F1BBA4-1B88-46BC-9CA2-FEB46A80E739}" dt="2023-01-26T08:12:56.194" v="7" actId="47"/>
        <pc:sldMkLst>
          <pc:docMk/>
          <pc:sldMk cId="2873481316" sldId="583"/>
        </pc:sldMkLst>
      </pc:sldChg>
      <pc:sldChg chg="modSp mod">
        <pc:chgData name="Chan Zhi Wen, Ian" userId="10427a44-90a0-4c20-831c-e237817aaaf3" providerId="ADAL" clId="{D1F1BBA4-1B88-46BC-9CA2-FEB46A80E739}" dt="2023-01-26T07:19:27.063" v="2" actId="20577"/>
        <pc:sldMkLst>
          <pc:docMk/>
          <pc:sldMk cId="718480505" sldId="619"/>
        </pc:sldMkLst>
        <pc:spChg chg="mod">
          <ac:chgData name="Chan Zhi Wen, Ian" userId="10427a44-90a0-4c20-831c-e237817aaaf3" providerId="ADAL" clId="{D1F1BBA4-1B88-46BC-9CA2-FEB46A80E739}" dt="2023-01-26T07:19:27.063" v="2" actId="20577"/>
          <ac:spMkLst>
            <pc:docMk/>
            <pc:sldMk cId="718480505" sldId="619"/>
            <ac:spMk id="3" creationId="{E6CD1D97-2687-4B15-BF3D-D09058FCEB2F}"/>
          </ac:spMkLst>
        </pc:spChg>
      </pc:sldChg>
      <pc:sldChg chg="add del">
        <pc:chgData name="Chan Zhi Wen, Ian" userId="10427a44-90a0-4c20-831c-e237817aaaf3" providerId="ADAL" clId="{D1F1BBA4-1B88-46BC-9CA2-FEB46A80E739}" dt="2023-01-26T08:02:19.610" v="6" actId="47"/>
        <pc:sldMkLst>
          <pc:docMk/>
          <pc:sldMk cId="541341841" sldId="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14EFB-6F1F-4EC0-9143-ED7831031714}" type="datetimeFigureOut">
              <a:rPr lang="en-SG" smtClean="0"/>
              <a:t>30/1/2023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8E070-4C2A-4A59-A0BC-F943F128A76C}" type="slidenum">
              <a:rPr lang="en-SG" smtClean="0"/>
              <a:t>‹#›</a:t>
            </a:fld>
            <a:endParaRPr lang="en-SG"/>
          </a:p>
        </p:txBody>
      </p:sp>
    </p:spTree>
    <p:extLst>
      <p:ext uri="{BB962C8B-B14F-4D97-AF65-F5344CB8AC3E}">
        <p14:creationId xmlns:p14="http://schemas.microsoft.com/office/powerpoint/2010/main" val="372146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Pearson’s Chi-squared test, one-sample t-test, Wilcoxon one-sample test, point biserial correlation, Pearson/Spearman correlation, Pearson’s Chi-squared/Fisher’s Exact test, Two proportions test, t-test, Welch’s t-test, Mann Whitney U test, Paired t-test, Paired Wilcoxon signed rank test</a:t>
            </a:r>
            <a:endParaRPr lang="en-SG" dirty="0"/>
          </a:p>
        </p:txBody>
      </p:sp>
      <p:sp>
        <p:nvSpPr>
          <p:cNvPr id="4" name="Slide Number Placeholder 3"/>
          <p:cNvSpPr>
            <a:spLocks noGrp="1"/>
          </p:cNvSpPr>
          <p:nvPr>
            <p:ph type="sldNum" sz="quarter" idx="5"/>
          </p:nvPr>
        </p:nvSpPr>
        <p:spPr/>
        <p:txBody>
          <a:bodyPr/>
          <a:lstStyle/>
          <a:p>
            <a:fld id="{2E68E070-4C2A-4A59-A0BC-F943F128A76C}" type="slidenum">
              <a:rPr lang="en-SG" smtClean="0"/>
              <a:t>3</a:t>
            </a:fld>
            <a:endParaRPr lang="en-SG"/>
          </a:p>
        </p:txBody>
      </p:sp>
    </p:spTree>
    <p:extLst>
      <p:ext uri="{BB962C8B-B14F-4D97-AF65-F5344CB8AC3E}">
        <p14:creationId xmlns:p14="http://schemas.microsoft.com/office/powerpoint/2010/main" val="20302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Pearson’s Chi-squared test, one-sample t-test, Wilcoxon one-sample test, point biserial correlation, Pearson/Spearman correlation, Pearson’s Chi-squared/Fisher’s Exact test, Two proportions test, t-test, Welch’s t-test, Mann Whitney U test, Paired t-test, Paired Wilcoxon signed rank test</a:t>
            </a:r>
            <a:endParaRPr lang="en-SG" dirty="0"/>
          </a:p>
        </p:txBody>
      </p:sp>
      <p:sp>
        <p:nvSpPr>
          <p:cNvPr id="4" name="Slide Number Placeholder 3"/>
          <p:cNvSpPr>
            <a:spLocks noGrp="1"/>
          </p:cNvSpPr>
          <p:nvPr>
            <p:ph type="sldNum" sz="quarter" idx="5"/>
          </p:nvPr>
        </p:nvSpPr>
        <p:spPr/>
        <p:txBody>
          <a:bodyPr/>
          <a:lstStyle/>
          <a:p>
            <a:fld id="{2E68E070-4C2A-4A59-A0BC-F943F128A76C}" type="slidenum">
              <a:rPr lang="en-SG" smtClean="0"/>
              <a:t>63</a:t>
            </a:fld>
            <a:endParaRPr lang="en-SG"/>
          </a:p>
        </p:txBody>
      </p:sp>
    </p:spTree>
    <p:extLst>
      <p:ext uri="{BB962C8B-B14F-4D97-AF65-F5344CB8AC3E}">
        <p14:creationId xmlns:p14="http://schemas.microsoft.com/office/powerpoint/2010/main" val="29926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0FAC-6FB8-44E4-A6B7-ABB18B187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A37A81D-610D-401C-81CB-33A81A6BE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1C330B9-DFE2-4023-AAC8-29E3FF75EDB3}"/>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5" name="Footer Placeholder 4">
            <a:extLst>
              <a:ext uri="{FF2B5EF4-FFF2-40B4-BE49-F238E27FC236}">
                <a16:creationId xmlns:a16="http://schemas.microsoft.com/office/drawing/2014/main" id="{72F60E6F-8AA8-446A-B92A-5E7F6A2806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811487-56D2-4038-AAE9-6B04F269C8AA}"/>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9912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2E15-58AD-4D4E-8C3C-62F8A632F17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5B4B842-33E3-4BFC-9D34-3C690038D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30D858-BB97-4C42-B8B6-0B181E658962}"/>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5" name="Footer Placeholder 4">
            <a:extLst>
              <a:ext uri="{FF2B5EF4-FFF2-40B4-BE49-F238E27FC236}">
                <a16:creationId xmlns:a16="http://schemas.microsoft.com/office/drawing/2014/main" id="{9ECE7E44-E0A4-497E-97CE-F576C85F374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6977024-03C5-42DD-80A9-CC904FBA4B52}"/>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417190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333DA-123F-448E-A89E-910FC7CDF8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73C5BE3-D1E7-4914-9EBB-17A15E2C6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B082398-3A77-47EC-969D-4B091F2D3802}"/>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5" name="Footer Placeholder 4">
            <a:extLst>
              <a:ext uri="{FF2B5EF4-FFF2-40B4-BE49-F238E27FC236}">
                <a16:creationId xmlns:a16="http://schemas.microsoft.com/office/drawing/2014/main" id="{CC4367F2-1E0A-4D65-9E22-46D9E39ECD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898A46-9CF4-4AEA-8AE9-C2136365864A}"/>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132702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R.programming | Stellar Technologies and Media">
            <a:extLst>
              <a:ext uri="{FF2B5EF4-FFF2-40B4-BE49-F238E27FC236}">
                <a16:creationId xmlns:a16="http://schemas.microsoft.com/office/drawing/2014/main" id="{804EE929-7E82-4BDD-880B-0B9E49FCE656}"/>
              </a:ext>
            </a:extLst>
          </p:cNvPr>
          <p:cNvPicPr>
            <a:picLocks noChangeAspect="1" noChangeArrowheads="1"/>
          </p:cNvPicPr>
          <p:nvPr userDrawn="1"/>
        </p:nvPicPr>
        <p:blipFill>
          <a:blip r:embed="rId2">
            <a:lum bright="70000" contrast="-70000"/>
            <a:alphaModFix amt="40000"/>
            <a:extLst>
              <a:ext uri="{28A0092B-C50C-407E-A947-70E740481C1C}">
                <a14:useLocalDpi xmlns:a14="http://schemas.microsoft.com/office/drawing/2010/main" val="0"/>
              </a:ext>
            </a:extLst>
          </a:blip>
          <a:srcRect/>
          <a:stretch>
            <a:fillRect/>
          </a:stretch>
        </p:blipFill>
        <p:spPr bwMode="auto">
          <a:xfrm>
            <a:off x="-228602" y="-3209194"/>
            <a:ext cx="12766434" cy="127664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767644-56ED-4FF3-A878-175B9DE5C5CC}"/>
              </a:ext>
            </a:extLst>
          </p:cNvPr>
          <p:cNvSpPr>
            <a:spLocks noGrp="1"/>
          </p:cNvSpPr>
          <p:nvPr>
            <p:ph type="title"/>
          </p:nvPr>
        </p:nvSpPr>
        <p:spPr>
          <a:xfrm>
            <a:off x="77583" y="107219"/>
            <a:ext cx="12036834" cy="549275"/>
          </a:xfrm>
        </p:spPr>
        <p:txBody>
          <a:bodyPr>
            <a:normAutofit/>
          </a:bodyPr>
          <a:lstStyle>
            <a:lvl1pPr algn="l" defTabSz="914400" rtl="0" eaLnBrk="1" latinLnBrk="0" hangingPunct="1">
              <a:lnSpc>
                <a:spcPct val="90000"/>
              </a:lnSpc>
              <a:spcBef>
                <a:spcPct val="0"/>
              </a:spcBef>
              <a:buNone/>
              <a:defRPr lang="en-SG" sz="2800" b="1" kern="1200" dirty="0">
                <a:solidFill>
                  <a:schemeClr val="accent5">
                    <a:lumMod val="75000"/>
                  </a:schemeClr>
                </a:solidFill>
                <a:latin typeface="Agency FB" panose="020B0503020202020204" pitchFamily="34" charset="0"/>
                <a:ea typeface="+mj-ea"/>
                <a:cs typeface="+mj-cs"/>
              </a:defRPr>
            </a:lvl1p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00CB49CA-8EFF-4B03-9590-08DD8452D86E}"/>
              </a:ext>
            </a:extLst>
          </p:cNvPr>
          <p:cNvSpPr>
            <a:spLocks noGrp="1"/>
          </p:cNvSpPr>
          <p:nvPr>
            <p:ph idx="1"/>
          </p:nvPr>
        </p:nvSpPr>
        <p:spPr>
          <a:xfrm>
            <a:off x="77583" y="767101"/>
            <a:ext cx="12036834" cy="6074077"/>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04E42FA-5415-4C82-BA1B-E3F6A525DE26}"/>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5" name="Footer Placeholder 4">
            <a:extLst>
              <a:ext uri="{FF2B5EF4-FFF2-40B4-BE49-F238E27FC236}">
                <a16:creationId xmlns:a16="http://schemas.microsoft.com/office/drawing/2014/main" id="{BFBBBA8E-9BEC-4701-941B-D7C81D5F9AC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959FF8B-02C9-43DC-8EE7-B090B251661E}"/>
              </a:ext>
            </a:extLst>
          </p:cNvPr>
          <p:cNvSpPr>
            <a:spLocks noGrp="1"/>
          </p:cNvSpPr>
          <p:nvPr>
            <p:ph type="sldNum" sz="quarter" idx="12"/>
          </p:nvPr>
        </p:nvSpPr>
        <p:spPr>
          <a:xfrm>
            <a:off x="9448800" y="6492875"/>
            <a:ext cx="2743200" cy="365125"/>
          </a:xfrm>
        </p:spPr>
        <p:txBody>
          <a:bodyPr/>
          <a:lstStyle/>
          <a:p>
            <a:fld id="{22ED52BF-7FCA-4473-BF5B-F54186FD57EF}" type="slidenum">
              <a:rPr lang="en-SG" smtClean="0"/>
              <a:t>‹#›</a:t>
            </a:fld>
            <a:endParaRPr lang="en-SG" dirty="0"/>
          </a:p>
        </p:txBody>
      </p:sp>
    </p:spTree>
    <p:extLst>
      <p:ext uri="{BB962C8B-B14F-4D97-AF65-F5344CB8AC3E}">
        <p14:creationId xmlns:p14="http://schemas.microsoft.com/office/powerpoint/2010/main" val="19656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23EDAF-C814-471F-BE93-DE5D86E2A0A7}"/>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AE8318E1-F4FF-41DD-83E4-279E2A6521B5}"/>
              </a:ext>
            </a:extLst>
          </p:cNvPr>
          <p:cNvSpPr>
            <a:spLocks noGrp="1"/>
          </p:cNvSpPr>
          <p:nvPr>
            <p:ph type="title"/>
          </p:nvPr>
        </p:nvSpPr>
        <p:spPr>
          <a:xfrm>
            <a:off x="831850" y="1709738"/>
            <a:ext cx="10515600" cy="2852737"/>
          </a:xfrm>
        </p:spPr>
        <p:txBody>
          <a:bodyPr anchor="b"/>
          <a:lstStyle>
            <a:lvl1pPr algn="ctr">
              <a:defRPr lang="en-US" sz="6000" b="1" kern="1200" dirty="0" smtClean="0">
                <a:solidFill>
                  <a:schemeClr val="bg1"/>
                </a:solidFill>
                <a:latin typeface="Agency FB" panose="020B0503020202020204" pitchFamily="34" charset="0"/>
                <a:ea typeface="+mj-ea"/>
                <a:cs typeface="+mj-cs"/>
              </a:defRPr>
            </a:lvl1p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E2EF027E-9F31-46C5-83AC-3BE0E2C71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76255C-5334-44F0-BD03-D2893359F371}"/>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5" name="Footer Placeholder 4">
            <a:extLst>
              <a:ext uri="{FF2B5EF4-FFF2-40B4-BE49-F238E27FC236}">
                <a16:creationId xmlns:a16="http://schemas.microsoft.com/office/drawing/2014/main" id="{8E8BBC10-79AA-4554-A515-59B996BF47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4AD076-EC6F-468B-995E-53B03B792ABF}"/>
              </a:ext>
            </a:extLst>
          </p:cNvPr>
          <p:cNvSpPr>
            <a:spLocks noGrp="1"/>
          </p:cNvSpPr>
          <p:nvPr>
            <p:ph type="sldNum" sz="quarter" idx="12"/>
          </p:nvPr>
        </p:nvSpPr>
        <p:spPr>
          <a:xfrm>
            <a:off x="9448800" y="6492875"/>
            <a:ext cx="2743200" cy="365125"/>
          </a:xfrm>
        </p:spPr>
        <p:txBody>
          <a:bodyPr/>
          <a:lstStyle/>
          <a:p>
            <a:fld id="{22ED52BF-7FCA-4473-BF5B-F54186FD57EF}" type="slidenum">
              <a:rPr lang="en-SG" smtClean="0"/>
              <a:t>‹#›</a:t>
            </a:fld>
            <a:endParaRPr lang="en-SG"/>
          </a:p>
        </p:txBody>
      </p:sp>
      <p:pic>
        <p:nvPicPr>
          <p:cNvPr id="8" name="Picture 2" descr="R.programming | Stellar Technologies and Media">
            <a:extLst>
              <a:ext uri="{FF2B5EF4-FFF2-40B4-BE49-F238E27FC236}">
                <a16:creationId xmlns:a16="http://schemas.microsoft.com/office/drawing/2014/main" id="{E0BEBC5F-061D-44A3-84C0-A2D04DAD4009}"/>
              </a:ext>
            </a:extLst>
          </p:cNvPr>
          <p:cNvPicPr>
            <a:picLocks noChangeAspect="1" noChangeArrowheads="1"/>
          </p:cNvPicPr>
          <p:nvPr userDrawn="1"/>
        </p:nvPicPr>
        <p:blipFill>
          <a:blip r:embed="rId2">
            <a:lum bright="70000" contrast="-70000"/>
            <a:alphaModFix amt="50000"/>
            <a:extLst>
              <a:ext uri="{28A0092B-C50C-407E-A947-70E740481C1C}">
                <a14:useLocalDpi xmlns:a14="http://schemas.microsoft.com/office/drawing/2010/main" val="0"/>
              </a:ext>
            </a:extLst>
          </a:blip>
          <a:srcRect/>
          <a:stretch>
            <a:fillRect/>
          </a:stretch>
        </p:blipFill>
        <p:spPr bwMode="auto">
          <a:xfrm>
            <a:off x="8153400" y="-787400"/>
            <a:ext cx="4460875" cy="446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77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3B3F-DCFA-4CB1-BED7-1ECCA0A860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8A9E63B-6F80-4768-A8B1-4D3F48824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70C527F-4AC5-4126-84D7-DB286FD1C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991F15E-A0AB-4F7D-8B64-93D7DD5F00E7}"/>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6" name="Footer Placeholder 5">
            <a:extLst>
              <a:ext uri="{FF2B5EF4-FFF2-40B4-BE49-F238E27FC236}">
                <a16:creationId xmlns:a16="http://schemas.microsoft.com/office/drawing/2014/main" id="{1FFC4004-1584-468B-A3A1-45EEAF8E2B2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D8F0134-B48B-4CCC-9856-AD59AA4941DD}"/>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370180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F169-36CB-49C0-A256-C6244E56483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3D4AADA-2C07-4BEE-9463-41D4956EB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CA1A0-62A4-4953-B63D-C46A03388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4DB4BDD-16F3-46BD-8417-50C6E2654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3E3C84-7EA3-4DCB-8441-1E13D7382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870489F-A6BB-44CB-92F6-A628217D8191}"/>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8" name="Footer Placeholder 7">
            <a:extLst>
              <a:ext uri="{FF2B5EF4-FFF2-40B4-BE49-F238E27FC236}">
                <a16:creationId xmlns:a16="http://schemas.microsoft.com/office/drawing/2014/main" id="{5BA0F9D7-F1AF-42A8-9DDC-1B12436AEE3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A18B566-5C0A-4F27-8867-4A3FCFEF02F7}"/>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5724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B1F0-CC63-4514-A805-06679CB4120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CD70B8-D91B-4E5A-9E26-70CCCAC5D71A}"/>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4" name="Footer Placeholder 3">
            <a:extLst>
              <a:ext uri="{FF2B5EF4-FFF2-40B4-BE49-F238E27FC236}">
                <a16:creationId xmlns:a16="http://schemas.microsoft.com/office/drawing/2014/main" id="{78B7C3A4-2E05-4480-B1C7-C86B8E08504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93F7DB4-18E1-4FD5-B684-5D5668B7BF86}"/>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63355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043C6-6F10-44D5-ACC6-29B2A37C87E7}"/>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3" name="Footer Placeholder 2">
            <a:extLst>
              <a:ext uri="{FF2B5EF4-FFF2-40B4-BE49-F238E27FC236}">
                <a16:creationId xmlns:a16="http://schemas.microsoft.com/office/drawing/2014/main" id="{463D6B36-865B-4D94-B757-F689370E52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9747BD3-9EDE-4CD8-8DD1-F35FF093C9D3}"/>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156802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5C1D-221C-4DDB-BF8F-511308312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60D02A7-B374-4012-BEEE-E4280210F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C7E8FA-073C-4D3B-80AB-1F3B80D58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C01C7-DD0F-4B41-86C0-CC3CA437ED31}"/>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6" name="Footer Placeholder 5">
            <a:extLst>
              <a:ext uri="{FF2B5EF4-FFF2-40B4-BE49-F238E27FC236}">
                <a16:creationId xmlns:a16="http://schemas.microsoft.com/office/drawing/2014/main" id="{C89AC27B-924D-42F0-8F4F-D1C5D35E5EA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322EE04-19F5-4DF5-80F3-F65901D65D4C}"/>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45332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5D75-FA84-4975-BF03-145A770A5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BF465C9-BA10-49DC-A588-BE888B106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FF2BEA6-8E58-465D-BD9A-7163C4006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290F9-BDEB-4FCE-8D10-95183C1E6899}"/>
              </a:ext>
            </a:extLst>
          </p:cNvPr>
          <p:cNvSpPr>
            <a:spLocks noGrp="1"/>
          </p:cNvSpPr>
          <p:nvPr>
            <p:ph type="dt" sz="half" idx="10"/>
          </p:nvPr>
        </p:nvSpPr>
        <p:spPr/>
        <p:txBody>
          <a:bodyPr/>
          <a:lstStyle/>
          <a:p>
            <a:fld id="{C233E8FA-765D-43AC-9581-E4BA951905BD}" type="datetimeFigureOut">
              <a:rPr lang="en-SG" smtClean="0"/>
              <a:t>30/1/2023</a:t>
            </a:fld>
            <a:endParaRPr lang="en-SG"/>
          </a:p>
        </p:txBody>
      </p:sp>
      <p:sp>
        <p:nvSpPr>
          <p:cNvPr id="6" name="Footer Placeholder 5">
            <a:extLst>
              <a:ext uri="{FF2B5EF4-FFF2-40B4-BE49-F238E27FC236}">
                <a16:creationId xmlns:a16="http://schemas.microsoft.com/office/drawing/2014/main" id="{3BB1B770-E816-47FD-81D3-A987886839B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5DACB4E-8B2D-41E3-9B39-7E1CC388B87E}"/>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399896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EF41D3-B5A2-4B62-8761-B08CEAF42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101CC31-DBF6-4BED-9FC1-5E29BB246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F13611-81E2-4750-B334-A21617556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3E8FA-765D-43AC-9581-E4BA951905BD}" type="datetimeFigureOut">
              <a:rPr lang="en-SG" smtClean="0"/>
              <a:t>30/1/2023</a:t>
            </a:fld>
            <a:endParaRPr lang="en-SG"/>
          </a:p>
        </p:txBody>
      </p:sp>
      <p:sp>
        <p:nvSpPr>
          <p:cNvPr id="5" name="Footer Placeholder 4">
            <a:extLst>
              <a:ext uri="{FF2B5EF4-FFF2-40B4-BE49-F238E27FC236}">
                <a16:creationId xmlns:a16="http://schemas.microsoft.com/office/drawing/2014/main" id="{36095BA5-6C9F-4B49-8A12-433348D96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052A4B3-972C-4A3B-92CE-F17BA6FB3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D52BF-7FCA-4473-BF5B-F54186FD57EF}" type="slidenum">
              <a:rPr lang="en-SG" smtClean="0"/>
              <a:t>‹#›</a:t>
            </a:fld>
            <a:endParaRPr lang="en-SG"/>
          </a:p>
        </p:txBody>
      </p:sp>
    </p:spTree>
    <p:extLst>
      <p:ext uri="{BB962C8B-B14F-4D97-AF65-F5344CB8AC3E}">
        <p14:creationId xmlns:p14="http://schemas.microsoft.com/office/powerpoint/2010/main" val="2958860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0.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m.facebook.com/story.php?story_fbid=4779387075426794&amp;id=61392042197350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en.wikibooks.org/wiki/R_Programming/Probability_Distribu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hyperlink" Target="https://stats.stackexchange.com/questions/362/what-is-the-difference-between-the-shapiro-wilk-test-of-normality-and-the-kolmog" TargetMode="Externa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a:t>Project</a:t>
            </a:r>
            <a:endParaRPr lang="en-SG"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lnSpcReduction="10000"/>
          </a:bodyPr>
          <a:lstStyle/>
          <a:p>
            <a:pPr marL="0" indent="0">
              <a:buNone/>
            </a:pPr>
            <a:r>
              <a:rPr lang="en-SG" dirty="0"/>
              <a:t>1) Find a dataset (assuming you don’t have one already)</a:t>
            </a:r>
          </a:p>
          <a:p>
            <a:pPr marL="0" indent="0">
              <a:buNone/>
            </a:pPr>
            <a:r>
              <a:rPr lang="en-SG" sz="2400" dirty="0"/>
              <a:t>Route 1: Look for papers (Google scholar)</a:t>
            </a:r>
          </a:p>
          <a:p>
            <a:pPr marL="0" indent="0">
              <a:buNone/>
            </a:pPr>
            <a:r>
              <a:rPr lang="en-SG" sz="2400" dirty="0"/>
              <a:t>Route 2: Look for datasets (Dryad)</a:t>
            </a:r>
          </a:p>
          <a:p>
            <a:pPr marL="0" indent="0">
              <a:buNone/>
            </a:pPr>
            <a:endParaRPr lang="en-SG" dirty="0"/>
          </a:p>
          <a:p>
            <a:pPr marL="0" indent="0">
              <a:buNone/>
            </a:pPr>
            <a:r>
              <a:rPr lang="en-SG" dirty="0"/>
              <a:t>2) Do some reading of the paper to see what is currently known in that field</a:t>
            </a:r>
          </a:p>
          <a:p>
            <a:pPr marL="0" indent="0">
              <a:buNone/>
            </a:pPr>
            <a:r>
              <a:rPr lang="en-SG" sz="2400" dirty="0"/>
              <a:t>This is your Background</a:t>
            </a:r>
          </a:p>
          <a:p>
            <a:pPr marL="0" indent="0">
              <a:buNone/>
            </a:pPr>
            <a:endParaRPr lang="en-SG" dirty="0"/>
          </a:p>
          <a:p>
            <a:pPr marL="0" indent="0">
              <a:buNone/>
            </a:pPr>
            <a:r>
              <a:rPr lang="en-SG" dirty="0"/>
              <a:t>3) Come up with a research question</a:t>
            </a:r>
          </a:p>
          <a:p>
            <a:pPr marL="0" indent="0">
              <a:buNone/>
            </a:pPr>
            <a:r>
              <a:rPr lang="en-SG" sz="2400" dirty="0"/>
              <a:t>Use the variables in the dataset; ask a different question from the paper</a:t>
            </a:r>
          </a:p>
          <a:p>
            <a:pPr marL="0" indent="0">
              <a:buNone/>
            </a:pPr>
            <a:r>
              <a:rPr lang="en-SG" sz="2400" dirty="0"/>
              <a:t>Ask yourself: what type of variables do you have? Therefore what type of analysis would I have to use? (You will have a better idea of what I mean after today’s lecture)</a:t>
            </a:r>
          </a:p>
          <a:p>
            <a:pPr marL="0" indent="0">
              <a:buNone/>
            </a:pPr>
            <a:endParaRPr lang="en-SG" sz="2400" dirty="0"/>
          </a:p>
          <a:p>
            <a:pPr marL="0" indent="0">
              <a:buNone/>
            </a:pPr>
            <a:r>
              <a:rPr lang="en-SG" dirty="0"/>
              <a:t>4) Write the Abstract (for the proposal based on the above). See the sample provided </a:t>
            </a:r>
            <a:r>
              <a:rPr lang="en-SG"/>
              <a:t>in Canvas.</a:t>
            </a: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a:t>
            </a:fld>
            <a:endParaRPr lang="en-SG" dirty="0"/>
          </a:p>
        </p:txBody>
      </p:sp>
      <p:sp>
        <p:nvSpPr>
          <p:cNvPr id="6" name="TextBox 5">
            <a:extLst>
              <a:ext uri="{FF2B5EF4-FFF2-40B4-BE49-F238E27FC236}">
                <a16:creationId xmlns:a16="http://schemas.microsoft.com/office/drawing/2014/main" id="{44CB6E6C-872A-F3E7-81A3-0D8238DF183E}"/>
              </a:ext>
            </a:extLst>
          </p:cNvPr>
          <p:cNvSpPr txBox="1"/>
          <p:nvPr/>
        </p:nvSpPr>
        <p:spPr>
          <a:xfrm>
            <a:off x="7124815" y="1293300"/>
            <a:ext cx="4723036" cy="1077218"/>
          </a:xfrm>
          <a:prstGeom prst="rect">
            <a:avLst/>
          </a:prstGeom>
          <a:solidFill>
            <a:schemeClr val="bg1"/>
          </a:solidFill>
          <a:ln>
            <a:solidFill>
              <a:srgbClr val="FF0000"/>
            </a:solidFill>
          </a:ln>
        </p:spPr>
        <p:txBody>
          <a:bodyPr wrap="square">
            <a:spAutoFit/>
          </a:bodyPr>
          <a:lstStyle/>
          <a:p>
            <a:pPr marL="0" indent="0" algn="ctr">
              <a:buNone/>
            </a:pPr>
            <a:r>
              <a:rPr lang="en-SG" sz="3200" b="1" dirty="0">
                <a:solidFill>
                  <a:srgbClr val="FF0000"/>
                </a:solidFill>
              </a:rPr>
              <a:t>Proposal is due in 2 weeks: 12 Feb 2359h</a:t>
            </a:r>
          </a:p>
        </p:txBody>
      </p:sp>
    </p:spTree>
    <p:extLst>
      <p:ext uri="{BB962C8B-B14F-4D97-AF65-F5344CB8AC3E}">
        <p14:creationId xmlns:p14="http://schemas.microsoft.com/office/powerpoint/2010/main" val="234348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Variance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4" y="767101"/>
            <a:ext cx="7295490" cy="6074077"/>
          </a:xfrm>
        </p:spPr>
        <p:txBody>
          <a:bodyPr>
            <a:noAutofit/>
          </a:bodyPr>
          <a:lstStyle/>
          <a:p>
            <a:pPr marL="0" indent="0">
              <a:buNone/>
            </a:pPr>
            <a:r>
              <a:rPr lang="en-SG" sz="2800" dirty="0"/>
              <a:t>2) The </a:t>
            </a:r>
            <a:r>
              <a:rPr lang="en-SG" sz="2800" b="1" dirty="0"/>
              <a:t>Variance</a:t>
            </a:r>
          </a:p>
          <a:p>
            <a:pPr marL="0" indent="0">
              <a:buNone/>
            </a:pPr>
            <a:r>
              <a:rPr lang="en-SG" sz="2800" dirty="0"/>
              <a:t>Variability is probably the most important measure of data in statistical analyses. </a:t>
            </a:r>
          </a:p>
          <a:p>
            <a:pPr marL="0" indent="0">
              <a:buNone/>
            </a:pPr>
            <a:r>
              <a:rPr lang="en-SG" sz="2400" dirty="0"/>
              <a:t>- More variability in the data = more uncertainty with our results (the values of the parameters estimated) = less ability to distinguish between competing hypothesis (e.g. null vs. alternative). </a:t>
            </a:r>
          </a:p>
          <a:p>
            <a:pPr marL="0" indent="0">
              <a:buNone/>
            </a:pPr>
            <a:r>
              <a:rPr lang="en-SG" sz="2800" dirty="0"/>
              <a:t>Conclusion: </a:t>
            </a:r>
            <a:r>
              <a:rPr lang="en-SG" sz="2800" b="1" dirty="0"/>
              <a:t>high variability is bad</a:t>
            </a:r>
            <a:r>
              <a:rPr lang="en-SG" sz="2800" dirty="0"/>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10</a:t>
            </a:fld>
            <a:endParaRPr lang="en-SG" dirty="0"/>
          </a:p>
        </p:txBody>
      </p:sp>
      <p:pic>
        <p:nvPicPr>
          <p:cNvPr id="4" name="Picture 3" descr="Chart&#10;&#10;Description automatically generated">
            <a:extLst>
              <a:ext uri="{FF2B5EF4-FFF2-40B4-BE49-F238E27FC236}">
                <a16:creationId xmlns:a16="http://schemas.microsoft.com/office/drawing/2014/main" id="{C836A899-EA4B-6648-5511-DE34F867B13C}"/>
              </a:ext>
            </a:extLst>
          </p:cNvPr>
          <p:cNvPicPr>
            <a:picLocks noChangeAspect="1"/>
          </p:cNvPicPr>
          <p:nvPr/>
        </p:nvPicPr>
        <p:blipFill>
          <a:blip r:embed="rId2"/>
          <a:stretch>
            <a:fillRect/>
          </a:stretch>
        </p:blipFill>
        <p:spPr>
          <a:xfrm>
            <a:off x="7481051" y="130939"/>
            <a:ext cx="4525386" cy="4525386"/>
          </a:xfrm>
          <a:prstGeom prst="rect">
            <a:avLst/>
          </a:prstGeom>
        </p:spPr>
      </p:pic>
      <p:sp>
        <p:nvSpPr>
          <p:cNvPr id="6" name="Content Placeholder 2">
            <a:extLst>
              <a:ext uri="{FF2B5EF4-FFF2-40B4-BE49-F238E27FC236}">
                <a16:creationId xmlns:a16="http://schemas.microsoft.com/office/drawing/2014/main" id="{AA0FD065-407C-A8D8-01DA-F2B4125E8D82}"/>
              </a:ext>
            </a:extLst>
          </p:cNvPr>
          <p:cNvSpPr txBox="1">
            <a:spLocks/>
          </p:cNvSpPr>
          <p:nvPr/>
        </p:nvSpPr>
        <p:spPr>
          <a:xfrm>
            <a:off x="77582" y="4965539"/>
            <a:ext cx="12036833" cy="20144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dirty="0"/>
              <a:t>One way to measure variability is to calculate the distance between each point and the mean.</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#Plot distances to the mean</a:t>
            </a:r>
          </a:p>
          <a:p>
            <a:pPr marL="0" indent="0">
              <a:buFont typeface="Arial" panose="020B0604020202020204" pitchFamily="34" charset="0"/>
              <a:buNone/>
            </a:pPr>
            <a:r>
              <a:rPr lang="es-ES" sz="2000" dirty="0" err="1">
                <a:latin typeface="Courier New" panose="02070309020205020404" pitchFamily="49" charset="0"/>
                <a:cs typeface="Courier New" panose="02070309020205020404" pitchFamily="49" charset="0"/>
              </a:rPr>
              <a:t>segments</a:t>
            </a:r>
            <a:r>
              <a:rPr lang="es-ES" sz="2000" dirty="0">
                <a:latin typeface="Courier New" panose="02070309020205020404" pitchFamily="49" charset="0"/>
                <a:cs typeface="Courier New" panose="02070309020205020404" pitchFamily="49" charset="0"/>
              </a:rPr>
              <a:t>(x0=</a:t>
            </a:r>
            <a:r>
              <a:rPr lang="es-ES" sz="2000" dirty="0" err="1">
                <a:latin typeface="Courier New" panose="02070309020205020404" pitchFamily="49" charset="0"/>
                <a:cs typeface="Courier New" panose="02070309020205020404" pitchFamily="49" charset="0"/>
              </a:rPr>
              <a:t>seq</a:t>
            </a:r>
            <a:r>
              <a:rPr lang="es-ES" sz="2000" dirty="0">
                <a:latin typeface="Courier New" panose="02070309020205020404" pitchFamily="49" charset="0"/>
                <a:cs typeface="Courier New" panose="02070309020205020404" pitchFamily="49" charset="0"/>
              </a:rPr>
              <a:t>(1,11),x1=</a:t>
            </a:r>
            <a:r>
              <a:rPr lang="es-ES" sz="2000" dirty="0" err="1">
                <a:latin typeface="Courier New" panose="02070309020205020404" pitchFamily="49" charset="0"/>
                <a:cs typeface="Courier New" panose="02070309020205020404" pitchFamily="49" charset="0"/>
              </a:rPr>
              <a:t>seq</a:t>
            </a:r>
            <a:r>
              <a:rPr lang="es-ES" sz="2000" dirty="0">
                <a:latin typeface="Courier New" panose="02070309020205020404" pitchFamily="49" charset="0"/>
                <a:cs typeface="Courier New" panose="02070309020205020404" pitchFamily="49" charset="0"/>
              </a:rPr>
              <a:t>(1,11),y0=mean(y1),y1=y1,col="red",</a:t>
            </a:r>
            <a:r>
              <a:rPr lang="es-ES" sz="2000" dirty="0" err="1">
                <a:latin typeface="Courier New" panose="02070309020205020404" pitchFamily="49" charset="0"/>
                <a:cs typeface="Courier New" panose="02070309020205020404" pitchFamily="49" charset="0"/>
              </a:rPr>
              <a:t>lty</a:t>
            </a:r>
            <a:r>
              <a:rPr lang="es-ES" sz="2000" dirty="0">
                <a:latin typeface="Courier New" panose="02070309020205020404" pitchFamily="49" charset="0"/>
                <a:cs typeface="Courier New" panose="02070309020205020404" pitchFamily="49" charset="0"/>
              </a:rPr>
              <a:t>=3)</a:t>
            </a:r>
            <a:endParaRPr lang="en-SG" sz="2000"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2D24DA-99B6-9B74-A8B1-D0C13BD66ADB}"/>
                  </a:ext>
                </a:extLst>
              </p:cNvPr>
              <p:cNvSpPr txBox="1"/>
              <p:nvPr/>
            </p:nvSpPr>
            <p:spPr>
              <a:xfrm>
                <a:off x="9448800" y="1890668"/>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SG" b="0" i="1" smtClean="0">
                          <a:solidFill>
                            <a:schemeClr val="accent1"/>
                          </a:solidFill>
                          <a:latin typeface="Cambria Math" panose="02040503050406030204" pitchFamily="18" charset="0"/>
                        </a:rPr>
                        <m:t>𝑑</m:t>
                      </m:r>
                    </m:oMath>
                  </m:oMathPara>
                </a14:m>
                <a:endParaRPr lang="en-SG" i="1" dirty="0">
                  <a:solidFill>
                    <a:schemeClr val="accent1"/>
                  </a:solidFill>
                </a:endParaRPr>
              </a:p>
            </p:txBody>
          </p:sp>
        </mc:Choice>
        <mc:Fallback xmlns="">
          <p:sp>
            <p:nvSpPr>
              <p:cNvPr id="7" name="TextBox 6">
                <a:extLst>
                  <a:ext uri="{FF2B5EF4-FFF2-40B4-BE49-F238E27FC236}">
                    <a16:creationId xmlns:a16="http://schemas.microsoft.com/office/drawing/2014/main" id="{2A2D24DA-99B6-9B74-A8B1-D0C13BD66ADB}"/>
                  </a:ext>
                </a:extLst>
              </p:cNvPr>
              <p:cNvSpPr txBox="1">
                <a:spLocks noRot="1" noChangeAspect="1" noMove="1" noResize="1" noEditPoints="1" noAdjustHandles="1" noChangeArrowheads="1" noChangeShapeType="1" noTextEdit="1"/>
              </p:cNvSpPr>
              <p:nvPr/>
            </p:nvSpPr>
            <p:spPr>
              <a:xfrm>
                <a:off x="9448800" y="1890668"/>
                <a:ext cx="377924" cy="369332"/>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BA307-4E29-72D0-8E93-9FA774544E82}"/>
                  </a:ext>
                </a:extLst>
              </p:cNvPr>
              <p:cNvSpPr txBox="1"/>
              <p:nvPr/>
            </p:nvSpPr>
            <p:spPr>
              <a:xfrm>
                <a:off x="9350980" y="1511176"/>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SG" smtClean="0">
                          <a:solidFill>
                            <a:schemeClr val="accent1"/>
                          </a:solidFill>
                          <a:latin typeface="Cambria Math" panose="02040503050406030204" pitchFamily="18" charset="0"/>
                        </a:rPr>
                        <m:t>y</m:t>
                      </m:r>
                    </m:oMath>
                  </m:oMathPara>
                </a14:m>
                <a:endParaRPr lang="en-SG" i="1" dirty="0">
                  <a:solidFill>
                    <a:schemeClr val="accent1"/>
                  </a:solidFill>
                </a:endParaRPr>
              </a:p>
            </p:txBody>
          </p:sp>
        </mc:Choice>
        <mc:Fallback xmlns="">
          <p:sp>
            <p:nvSpPr>
              <p:cNvPr id="8" name="TextBox 7">
                <a:extLst>
                  <a:ext uri="{FF2B5EF4-FFF2-40B4-BE49-F238E27FC236}">
                    <a16:creationId xmlns:a16="http://schemas.microsoft.com/office/drawing/2014/main" id="{B4FBA307-4E29-72D0-8E93-9FA774544E82}"/>
                  </a:ext>
                </a:extLst>
              </p:cNvPr>
              <p:cNvSpPr txBox="1">
                <a:spLocks noRot="1" noChangeAspect="1" noMove="1" noResize="1" noEditPoints="1" noAdjustHandles="1" noChangeArrowheads="1" noChangeShapeType="1" noTextEdit="1"/>
              </p:cNvSpPr>
              <p:nvPr/>
            </p:nvSpPr>
            <p:spPr>
              <a:xfrm>
                <a:off x="9350980" y="1511176"/>
                <a:ext cx="354584" cy="369332"/>
              </a:xfrm>
              <a:prstGeom prst="rect">
                <a:avLst/>
              </a:prstGeom>
              <a:blipFill>
                <a:blip r:embed="rId4"/>
                <a:stretch>
                  <a:fillRect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E73C528-3A94-B1F8-D3E0-C4074009CEFD}"/>
                  </a:ext>
                </a:extLst>
              </p:cNvPr>
              <p:cNvSpPr txBox="1"/>
              <p:nvPr/>
            </p:nvSpPr>
            <p:spPr>
              <a:xfrm>
                <a:off x="11642530" y="2102411"/>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SG" i="1" smtClean="0">
                              <a:solidFill>
                                <a:schemeClr val="accent1"/>
                              </a:solidFill>
                              <a:latin typeface="Cambria Math" panose="02040503050406030204" pitchFamily="18" charset="0"/>
                            </a:rPr>
                          </m:ctrlPr>
                        </m:accPr>
                        <m:e>
                          <m:r>
                            <a:rPr lang="en-SG" i="1">
                              <a:solidFill>
                                <a:schemeClr val="accent1"/>
                              </a:solidFill>
                              <a:latin typeface="Cambria Math" panose="02040503050406030204" pitchFamily="18" charset="0"/>
                            </a:rPr>
                            <m:t>𝑦</m:t>
                          </m:r>
                        </m:e>
                      </m:acc>
                    </m:oMath>
                  </m:oMathPara>
                </a14:m>
                <a:endParaRPr lang="en-SG" i="1" dirty="0">
                  <a:solidFill>
                    <a:schemeClr val="accent1"/>
                  </a:solidFill>
                </a:endParaRPr>
              </a:p>
            </p:txBody>
          </p:sp>
        </mc:Choice>
        <mc:Fallback xmlns="">
          <p:sp>
            <p:nvSpPr>
              <p:cNvPr id="9" name="TextBox 8">
                <a:extLst>
                  <a:ext uri="{FF2B5EF4-FFF2-40B4-BE49-F238E27FC236}">
                    <a16:creationId xmlns:a16="http://schemas.microsoft.com/office/drawing/2014/main" id="{AE73C528-3A94-B1F8-D3E0-C4074009CEFD}"/>
                  </a:ext>
                </a:extLst>
              </p:cNvPr>
              <p:cNvSpPr txBox="1">
                <a:spLocks noRot="1" noChangeAspect="1" noMove="1" noResize="1" noEditPoints="1" noAdjustHandles="1" noChangeArrowheads="1" noChangeShapeType="1" noTextEdit="1"/>
              </p:cNvSpPr>
              <p:nvPr/>
            </p:nvSpPr>
            <p:spPr>
              <a:xfrm>
                <a:off x="11642530" y="2102411"/>
                <a:ext cx="371384" cy="369332"/>
              </a:xfrm>
              <a:prstGeom prst="rect">
                <a:avLst/>
              </a:prstGeom>
              <a:blipFill>
                <a:blip r:embed="rId5"/>
                <a:stretch>
                  <a:fillRect b="-6667"/>
                </a:stretch>
              </a:blipFill>
            </p:spPr>
            <p:txBody>
              <a:bodyPr/>
              <a:lstStyle/>
              <a:p>
                <a:r>
                  <a:rPr lang="en-SG">
                    <a:noFill/>
                  </a:rPr>
                  <a:t> </a:t>
                </a:r>
              </a:p>
            </p:txBody>
          </p:sp>
        </mc:Fallback>
      </mc:AlternateContent>
    </p:spTree>
    <p:extLst>
      <p:ext uri="{BB962C8B-B14F-4D97-AF65-F5344CB8AC3E}">
        <p14:creationId xmlns:p14="http://schemas.microsoft.com/office/powerpoint/2010/main" val="136112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Variance—how to calculate?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1" cy="6074077"/>
              </a:xfrm>
            </p:spPr>
            <p:txBody>
              <a:bodyPr>
                <a:noAutofit/>
              </a:bodyPr>
              <a:lstStyle/>
              <a:p>
                <a:pPr marL="0" indent="0">
                  <a:buNone/>
                </a:pPr>
                <a:r>
                  <a:rPr lang="en-SG" dirty="0"/>
                  <a:t>For the entire dataset, we would sum all the deviations (</a:t>
                </a:r>
                <a14:m>
                  <m:oMath xmlns:m="http://schemas.openxmlformats.org/officeDocument/2006/math">
                    <m:r>
                      <a:rPr lang="en-SG" i="1" dirty="0" smtClean="0">
                        <a:latin typeface="Cambria Math" panose="02040503050406030204" pitchFamily="18" charset="0"/>
                      </a:rPr>
                      <m:t>𝑑</m:t>
                    </m:r>
                  </m:oMath>
                </a14:m>
                <a:r>
                  <a:rPr lang="en-SG" dirty="0"/>
                  <a:t>) between each point (</a:t>
                </a:r>
                <a14:m>
                  <m:oMath xmlns:m="http://schemas.openxmlformats.org/officeDocument/2006/math">
                    <m:r>
                      <a:rPr lang="en-SG" i="1" dirty="0" smtClean="0">
                        <a:latin typeface="Cambria Math" panose="02040503050406030204" pitchFamily="18" charset="0"/>
                      </a:rPr>
                      <m:t>𝑦</m:t>
                    </m:r>
                  </m:oMath>
                </a14:m>
                <a:r>
                  <a:rPr lang="en-SG" dirty="0"/>
                  <a:t>) and the mean (</a:t>
                </a:r>
                <a14:m>
                  <m:oMath xmlns:m="http://schemas.openxmlformats.org/officeDocument/2006/math">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𝑦</m:t>
                        </m:r>
                      </m:e>
                    </m:acc>
                  </m:oMath>
                </a14:m>
                <a:r>
                  <a:rPr lang="en-SG" dirty="0"/>
                  <a:t>): </a:t>
                </a:r>
                <a14:m>
                  <m:oMath xmlns:m="http://schemas.openxmlformats.org/officeDocument/2006/math">
                    <m:nary>
                      <m:naryPr>
                        <m:chr m:val="∑"/>
                        <m:subHide m:val="on"/>
                        <m:supHide m:val="on"/>
                        <m:ctrlPr>
                          <a:rPr lang="en-SG" b="0" i="1" smtClean="0">
                            <a:latin typeface="Cambria Math" panose="02040503050406030204" pitchFamily="18" charset="0"/>
                          </a:rPr>
                        </m:ctrlPr>
                      </m:naryPr>
                      <m:sub/>
                      <m:sup/>
                      <m:e>
                        <m:r>
                          <a:rPr lang="en-SG" b="0" i="1" smtClean="0">
                            <a:latin typeface="Cambria Math" panose="02040503050406030204" pitchFamily="18" charset="0"/>
                          </a:rPr>
                          <m:t>𝑑</m:t>
                        </m:r>
                      </m:e>
                    </m:nary>
                    <m:r>
                      <a:rPr lang="en-SG" b="0" i="0" smtClean="0">
                        <a:latin typeface="Cambria Math" panose="02040503050406030204" pitchFamily="18" charset="0"/>
                      </a:rPr>
                      <m:t>=</m:t>
                    </m:r>
                    <m:nary>
                      <m:naryPr>
                        <m:chr m:val="∑"/>
                        <m:subHide m:val="on"/>
                        <m:supHide m:val="on"/>
                        <m:ctrlPr>
                          <a:rPr lang="en-SG" i="1">
                            <a:latin typeface="Cambria Math" panose="02040503050406030204" pitchFamily="18" charset="0"/>
                          </a:rPr>
                        </m:ctrlPr>
                      </m:naryPr>
                      <m:sub/>
                      <m:sup/>
                      <m:e>
                        <m:r>
                          <m:rPr>
                            <m:sty m:val="p"/>
                          </m:rPr>
                          <a:rPr lang="en-SG">
                            <a:latin typeface="Cambria Math" panose="02040503050406030204" pitchFamily="18" charset="0"/>
                          </a:rPr>
                          <m:t>y</m:t>
                        </m:r>
                        <m:r>
                          <a:rPr lang="en-SG">
                            <a:latin typeface="Cambria Math" panose="02040503050406030204" pitchFamily="18" charset="0"/>
                          </a:rPr>
                          <m:t>−</m:t>
                        </m:r>
                        <m:acc>
                          <m:accPr>
                            <m:chr m:val="̅"/>
                            <m:ctrlPr>
                              <a:rPr lang="en-SG" i="1">
                                <a:latin typeface="Cambria Math" panose="02040503050406030204" pitchFamily="18" charset="0"/>
                              </a:rPr>
                            </m:ctrlPr>
                          </m:accPr>
                          <m:e>
                            <m:r>
                              <a:rPr lang="en-SG" i="1">
                                <a:latin typeface="Cambria Math" panose="02040503050406030204" pitchFamily="18" charset="0"/>
                              </a:rPr>
                              <m:t>𝑦</m:t>
                            </m:r>
                          </m:e>
                        </m:acc>
                      </m:e>
                    </m:nary>
                  </m:oMath>
                </a14:m>
                <a:r>
                  <a:rPr lang="en-SG" dirty="0"/>
                  <a:t>.</a:t>
                </a:r>
              </a:p>
              <a:p>
                <a:pPr marL="0" indent="0">
                  <a:buNone/>
                </a:pPr>
                <a:endParaRPr lang="en-SG" sz="1000" dirty="0"/>
              </a:p>
              <a:p>
                <a:pPr marL="0" indent="0">
                  <a:buNone/>
                </a:pPr>
                <a:r>
                  <a:rPr lang="en-SG" dirty="0"/>
                  <a:t>Problem: positive and negative values will cancel out.</a:t>
                </a:r>
              </a:p>
              <a:p>
                <a:pPr marL="0" indent="0">
                  <a:buNone/>
                </a:pPr>
                <a:r>
                  <a:rPr lang="en-SG" dirty="0"/>
                  <a:t>- Solution 1: use absolute values instead. (Not very elegant)</a:t>
                </a:r>
              </a:p>
              <a:p>
                <a:pPr marL="0" indent="0">
                  <a:buNone/>
                </a:pPr>
                <a:r>
                  <a:rPr lang="en-SG" dirty="0"/>
                  <a:t>- Solution 2: use squared values instead: </a:t>
                </a:r>
              </a:p>
              <a:p>
                <a:pPr marL="0" indent="0" algn="ctr">
                  <a:buNone/>
                </a:pPr>
                <a14:m>
                  <m:oMath xmlns:m="http://schemas.openxmlformats.org/officeDocument/2006/math">
                    <m:nary>
                      <m:naryPr>
                        <m:chr m:val="∑"/>
                        <m:subHide m:val="on"/>
                        <m:supHide m:val="on"/>
                        <m:ctrlPr>
                          <a:rPr lang="en-SG" b="0" i="1" smtClean="0">
                            <a:latin typeface="Cambria Math" panose="02040503050406030204" pitchFamily="18" charset="0"/>
                          </a:rPr>
                        </m:ctrlPr>
                      </m:naryPr>
                      <m:sub/>
                      <m:sup/>
                      <m:e>
                        <m:sSup>
                          <m:sSupPr>
                            <m:ctrlPr>
                              <a:rPr lang="en-SG" b="0" i="1" smtClean="0">
                                <a:latin typeface="Cambria Math" panose="02040503050406030204" pitchFamily="18" charset="0"/>
                              </a:rPr>
                            </m:ctrlPr>
                          </m:sSupPr>
                          <m:e>
                            <m:r>
                              <a:rPr lang="en-SG" b="0" i="1" smtClean="0">
                                <a:latin typeface="Cambria Math" panose="02040503050406030204" pitchFamily="18" charset="0"/>
                              </a:rPr>
                              <m:t>𝑑</m:t>
                            </m:r>
                          </m:e>
                          <m:sup>
                            <m:r>
                              <a:rPr lang="en-SG" b="0" i="1" smtClean="0">
                                <a:latin typeface="Cambria Math" panose="02040503050406030204" pitchFamily="18" charset="0"/>
                              </a:rPr>
                              <m:t>2</m:t>
                            </m:r>
                          </m:sup>
                        </m:sSup>
                      </m:e>
                    </m:nary>
                    <m:r>
                      <a:rPr lang="en-SG" b="0" i="0" smtClean="0">
                        <a:latin typeface="Cambria Math" panose="02040503050406030204" pitchFamily="18" charset="0"/>
                      </a:rPr>
                      <m:t>=</m:t>
                    </m:r>
                    <m:nary>
                      <m:naryPr>
                        <m:chr m:val="∑"/>
                        <m:subHide m:val="on"/>
                        <m:supHide m:val="on"/>
                        <m:ctrlPr>
                          <a:rPr lang="en-SG" i="1">
                            <a:latin typeface="Cambria Math" panose="02040503050406030204" pitchFamily="18" charset="0"/>
                          </a:rPr>
                        </m:ctrlPr>
                      </m:naryPr>
                      <m:sub/>
                      <m:sup/>
                      <m:e>
                        <m:sSup>
                          <m:sSupPr>
                            <m:ctrlPr>
                              <a:rPr lang="en-SG" i="1" smtClean="0">
                                <a:latin typeface="Cambria Math" panose="02040503050406030204" pitchFamily="18" charset="0"/>
                              </a:rPr>
                            </m:ctrlPr>
                          </m:sSupPr>
                          <m:e>
                            <m:d>
                              <m:dPr>
                                <m:ctrlPr>
                                  <a:rPr lang="en-SG" i="1" smtClean="0">
                                    <a:latin typeface="Cambria Math" panose="02040503050406030204" pitchFamily="18" charset="0"/>
                                  </a:rPr>
                                </m:ctrlPr>
                              </m:dPr>
                              <m:e>
                                <m:r>
                                  <m:rPr>
                                    <m:sty m:val="p"/>
                                  </m:rPr>
                                  <a:rPr lang="en-SG">
                                    <a:latin typeface="Cambria Math" panose="02040503050406030204" pitchFamily="18" charset="0"/>
                                  </a:rPr>
                                  <m:t>y</m:t>
                                </m:r>
                                <m:r>
                                  <a:rPr lang="en-SG">
                                    <a:latin typeface="Cambria Math" panose="02040503050406030204" pitchFamily="18" charset="0"/>
                                  </a:rPr>
                                  <m:t>−</m:t>
                                </m:r>
                                <m:acc>
                                  <m:accPr>
                                    <m:chr m:val="̅"/>
                                    <m:ctrlPr>
                                      <a:rPr lang="en-SG" i="1">
                                        <a:latin typeface="Cambria Math" panose="02040503050406030204" pitchFamily="18" charset="0"/>
                                      </a:rPr>
                                    </m:ctrlPr>
                                  </m:accPr>
                                  <m:e>
                                    <m:r>
                                      <a:rPr lang="en-SG" i="1">
                                        <a:latin typeface="Cambria Math" panose="02040503050406030204" pitchFamily="18" charset="0"/>
                                      </a:rPr>
                                      <m:t>𝑦</m:t>
                                    </m:r>
                                  </m:e>
                                </m:acc>
                              </m:e>
                            </m:d>
                          </m:e>
                          <m:sup>
                            <m:r>
                              <a:rPr lang="en-SG" b="0" i="1" smtClean="0">
                                <a:latin typeface="Cambria Math" panose="02040503050406030204" pitchFamily="18" charset="0"/>
                              </a:rPr>
                              <m:t>2</m:t>
                            </m:r>
                          </m:sup>
                        </m:sSup>
                      </m:e>
                    </m:nary>
                  </m:oMath>
                </a14:m>
                <a:r>
                  <a:rPr lang="en-SG" dirty="0"/>
                  <a:t> </a:t>
                </a:r>
                <a:r>
                  <a:rPr lang="en-SG" sz="2400" dirty="0"/>
                  <a:t>(this is the famous </a:t>
                </a:r>
                <a:r>
                  <a:rPr lang="en-SG" sz="2400" b="1" dirty="0"/>
                  <a:t>“sum of squares”)</a:t>
                </a:r>
              </a:p>
              <a:p>
                <a:pPr marL="0" indent="0">
                  <a:buNone/>
                </a:pPr>
                <a:endParaRPr lang="en-SG" sz="1000" dirty="0"/>
              </a:p>
              <a:p>
                <a:pPr marL="0" indent="0">
                  <a:buNone/>
                </a:pPr>
                <a:r>
                  <a:rPr lang="en-SG" dirty="0"/>
                  <a:t>Problem: the more values we have, the larger the sum of squares becomes.</a:t>
                </a:r>
              </a:p>
              <a:p>
                <a:pPr marL="0" indent="0">
                  <a:buNone/>
                </a:pPr>
                <a:r>
                  <a:rPr lang="en-SG" dirty="0"/>
                  <a:t>- Solution: use the mean of the sum of squares (this is </a:t>
                </a:r>
                <a:r>
                  <a:rPr lang="en-SG" i="1" dirty="0"/>
                  <a:t>almost</a:t>
                </a:r>
                <a:r>
                  <a:rPr lang="en-SG" dirty="0"/>
                  <a:t> the Variance).</a:t>
                </a:r>
              </a:p>
              <a:p>
                <a:pPr marL="0" indent="0">
                  <a:buNone/>
                </a:pPr>
                <a:endParaRPr lang="en-SG" sz="1000" dirty="0"/>
              </a:p>
              <a:p>
                <a:pPr marL="0" indent="0">
                  <a:buNone/>
                </a:pPr>
                <a:r>
                  <a:rPr lang="en-SG" dirty="0"/>
                  <a:t>Problem (small one): we could not calculate the sum of squares before knowing the value of </a:t>
                </a:r>
                <a14:m>
                  <m:oMath xmlns:m="http://schemas.openxmlformats.org/officeDocument/2006/math">
                    <m:acc>
                      <m:accPr>
                        <m:chr m:val="̅"/>
                        <m:ctrlPr>
                          <a:rPr lang="en-SG" i="1" smtClean="0">
                            <a:latin typeface="Cambria Math" panose="02040503050406030204" pitchFamily="18" charset="0"/>
                          </a:rPr>
                        </m:ctrlPr>
                      </m:accPr>
                      <m:e>
                        <m:r>
                          <a:rPr lang="en-SG" i="1">
                            <a:latin typeface="Cambria Math" panose="02040503050406030204" pitchFamily="18" charset="0"/>
                          </a:rPr>
                          <m:t>𝑦</m:t>
                        </m:r>
                      </m:e>
                    </m:acc>
                  </m:oMath>
                </a14:m>
                <a:r>
                  <a:rPr lang="en-SG" dirty="0"/>
                  <a:t>. This had to be estimated from the data and we need to account for that first. We need to learn a very important concept: </a:t>
                </a:r>
                <a:r>
                  <a:rPr lang="en-SG" b="1" dirty="0"/>
                  <a:t>degrees of freedom</a:t>
                </a:r>
                <a:r>
                  <a:rPr lang="en-SG" dirty="0"/>
                  <a:t>.</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xfrm>
                <a:off x="77583" y="767101"/>
                <a:ext cx="12036831" cy="6074077"/>
              </a:xfrm>
              <a:blipFill>
                <a:blip r:embed="rId2"/>
                <a:stretch>
                  <a:fillRect l="-1064" t="-1707" r="-1520" b="-1606"/>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11</a:t>
            </a:fld>
            <a:endParaRPr lang="en-SG" dirty="0"/>
          </a:p>
        </p:txBody>
      </p:sp>
      <p:pic>
        <p:nvPicPr>
          <p:cNvPr id="4" name="Picture 3" descr="Chart&#10;&#10;Description automatically generated">
            <a:extLst>
              <a:ext uri="{FF2B5EF4-FFF2-40B4-BE49-F238E27FC236}">
                <a16:creationId xmlns:a16="http://schemas.microsoft.com/office/drawing/2014/main" id="{AB3A29A3-A8D2-F191-6588-140F88A3DC71}"/>
              </a:ext>
            </a:extLst>
          </p:cNvPr>
          <p:cNvPicPr>
            <a:picLocks noChangeAspect="1"/>
          </p:cNvPicPr>
          <p:nvPr/>
        </p:nvPicPr>
        <p:blipFill>
          <a:blip r:embed="rId3"/>
          <a:stretch>
            <a:fillRect/>
          </a:stretch>
        </p:blipFill>
        <p:spPr>
          <a:xfrm>
            <a:off x="9894485" y="1878374"/>
            <a:ext cx="2219929" cy="221992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F3936C-7437-8C9D-D6B5-BAC08607A2ED}"/>
                  </a:ext>
                </a:extLst>
              </p:cNvPr>
              <p:cNvSpPr txBox="1"/>
              <p:nvPr/>
            </p:nvSpPr>
            <p:spPr>
              <a:xfrm>
                <a:off x="10061954" y="2619662"/>
                <a:ext cx="417422" cy="31021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1</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6" name="TextBox 5">
                <a:extLst>
                  <a:ext uri="{FF2B5EF4-FFF2-40B4-BE49-F238E27FC236}">
                    <a16:creationId xmlns:a16="http://schemas.microsoft.com/office/drawing/2014/main" id="{01F3936C-7437-8C9D-D6B5-BAC08607A2ED}"/>
                  </a:ext>
                </a:extLst>
              </p:cNvPr>
              <p:cNvSpPr txBox="1">
                <a:spLocks noRot="1" noChangeAspect="1" noMove="1" noResize="1" noEditPoints="1" noAdjustHandles="1" noChangeArrowheads="1" noChangeShapeType="1" noTextEdit="1"/>
              </p:cNvSpPr>
              <p:nvPr/>
            </p:nvSpPr>
            <p:spPr>
              <a:xfrm>
                <a:off x="10061954" y="2619662"/>
                <a:ext cx="417422" cy="310213"/>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FC3033-2ED4-425F-618C-D2D1F3F41E2B}"/>
                  </a:ext>
                </a:extLst>
              </p:cNvPr>
              <p:cNvSpPr txBox="1"/>
              <p:nvPr/>
            </p:nvSpPr>
            <p:spPr>
              <a:xfrm>
                <a:off x="10106315" y="2986414"/>
                <a:ext cx="417422" cy="31059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2</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7" name="TextBox 6">
                <a:extLst>
                  <a:ext uri="{FF2B5EF4-FFF2-40B4-BE49-F238E27FC236}">
                    <a16:creationId xmlns:a16="http://schemas.microsoft.com/office/drawing/2014/main" id="{FDFC3033-2ED4-425F-618C-D2D1F3F41E2B}"/>
                  </a:ext>
                </a:extLst>
              </p:cNvPr>
              <p:cNvSpPr txBox="1">
                <a:spLocks noRot="1" noChangeAspect="1" noMove="1" noResize="1" noEditPoints="1" noAdjustHandles="1" noChangeArrowheads="1" noChangeShapeType="1" noTextEdit="1"/>
              </p:cNvSpPr>
              <p:nvPr/>
            </p:nvSpPr>
            <p:spPr>
              <a:xfrm>
                <a:off x="10106315" y="2986414"/>
                <a:ext cx="417422" cy="310598"/>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CA548A0-258A-726D-D277-C0C5CD8234B2}"/>
                  </a:ext>
                </a:extLst>
              </p:cNvPr>
              <p:cNvSpPr txBox="1"/>
              <p:nvPr/>
            </p:nvSpPr>
            <p:spPr>
              <a:xfrm>
                <a:off x="10412334" y="3040482"/>
                <a:ext cx="417422" cy="31168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3</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8" name="TextBox 7">
                <a:extLst>
                  <a:ext uri="{FF2B5EF4-FFF2-40B4-BE49-F238E27FC236}">
                    <a16:creationId xmlns:a16="http://schemas.microsoft.com/office/drawing/2014/main" id="{CCA548A0-258A-726D-D277-C0C5CD8234B2}"/>
                  </a:ext>
                </a:extLst>
              </p:cNvPr>
              <p:cNvSpPr txBox="1">
                <a:spLocks noRot="1" noChangeAspect="1" noMove="1" noResize="1" noEditPoints="1" noAdjustHandles="1" noChangeArrowheads="1" noChangeShapeType="1" noTextEdit="1"/>
              </p:cNvSpPr>
              <p:nvPr/>
            </p:nvSpPr>
            <p:spPr>
              <a:xfrm>
                <a:off x="10412334" y="3040482"/>
                <a:ext cx="417422" cy="311688"/>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E7594F-347F-BD25-1C6A-339B8D98BEEF}"/>
                  </a:ext>
                </a:extLst>
              </p:cNvPr>
              <p:cNvSpPr txBox="1"/>
              <p:nvPr/>
            </p:nvSpPr>
            <p:spPr>
              <a:xfrm>
                <a:off x="10419605" y="2553457"/>
                <a:ext cx="417422" cy="31002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4</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9" name="TextBox 8">
                <a:extLst>
                  <a:ext uri="{FF2B5EF4-FFF2-40B4-BE49-F238E27FC236}">
                    <a16:creationId xmlns:a16="http://schemas.microsoft.com/office/drawing/2014/main" id="{72E7594F-347F-BD25-1C6A-339B8D98BEEF}"/>
                  </a:ext>
                </a:extLst>
              </p:cNvPr>
              <p:cNvSpPr txBox="1">
                <a:spLocks noRot="1" noChangeAspect="1" noMove="1" noResize="1" noEditPoints="1" noAdjustHandles="1" noChangeArrowheads="1" noChangeShapeType="1" noTextEdit="1"/>
              </p:cNvSpPr>
              <p:nvPr/>
            </p:nvSpPr>
            <p:spPr>
              <a:xfrm>
                <a:off x="10419605" y="2553457"/>
                <a:ext cx="417422" cy="310021"/>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26769F-6C0A-6C24-A4EE-FA8AF1B59F47}"/>
                  </a:ext>
                </a:extLst>
              </p:cNvPr>
              <p:cNvSpPr txBox="1"/>
              <p:nvPr/>
            </p:nvSpPr>
            <p:spPr>
              <a:xfrm>
                <a:off x="10716111" y="2457492"/>
                <a:ext cx="417422" cy="3150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5</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10" name="TextBox 9">
                <a:extLst>
                  <a:ext uri="{FF2B5EF4-FFF2-40B4-BE49-F238E27FC236}">
                    <a16:creationId xmlns:a16="http://schemas.microsoft.com/office/drawing/2014/main" id="{EE26769F-6C0A-6C24-A4EE-FA8AF1B59F47}"/>
                  </a:ext>
                </a:extLst>
              </p:cNvPr>
              <p:cNvSpPr txBox="1">
                <a:spLocks noRot="1" noChangeAspect="1" noMove="1" noResize="1" noEditPoints="1" noAdjustHandles="1" noChangeArrowheads="1" noChangeShapeType="1" noTextEdit="1"/>
              </p:cNvSpPr>
              <p:nvPr/>
            </p:nvSpPr>
            <p:spPr>
              <a:xfrm>
                <a:off x="10716111" y="2457492"/>
                <a:ext cx="417422" cy="315023"/>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22FC4D9-7BA7-FABC-91E6-5EBA4E9BCC96}"/>
                  </a:ext>
                </a:extLst>
              </p:cNvPr>
              <p:cNvSpPr txBox="1"/>
              <p:nvPr/>
            </p:nvSpPr>
            <p:spPr>
              <a:xfrm>
                <a:off x="10889758" y="3059732"/>
                <a:ext cx="417422" cy="31194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6</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11" name="TextBox 10">
                <a:extLst>
                  <a:ext uri="{FF2B5EF4-FFF2-40B4-BE49-F238E27FC236}">
                    <a16:creationId xmlns:a16="http://schemas.microsoft.com/office/drawing/2014/main" id="{522FC4D9-7BA7-FABC-91E6-5EBA4E9BCC96}"/>
                  </a:ext>
                </a:extLst>
              </p:cNvPr>
              <p:cNvSpPr txBox="1">
                <a:spLocks noRot="1" noChangeAspect="1" noMove="1" noResize="1" noEditPoints="1" noAdjustHandles="1" noChangeArrowheads="1" noChangeShapeType="1" noTextEdit="1"/>
              </p:cNvSpPr>
              <p:nvPr/>
            </p:nvSpPr>
            <p:spPr>
              <a:xfrm>
                <a:off x="10889758" y="3059732"/>
                <a:ext cx="417422" cy="311945"/>
              </a:xfrm>
              <a:prstGeom prst="rect">
                <a:avLst/>
              </a:prstGeom>
              <a:blipFill>
                <a:blip r:embed="rId9"/>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7BA8117-F512-3E36-36CD-9C7F36B7E9D8}"/>
                  </a:ext>
                </a:extLst>
              </p:cNvPr>
              <p:cNvSpPr txBox="1"/>
              <p:nvPr/>
            </p:nvSpPr>
            <p:spPr>
              <a:xfrm>
                <a:off x="10985967" y="2671655"/>
                <a:ext cx="417422" cy="30989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7</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12" name="TextBox 11">
                <a:extLst>
                  <a:ext uri="{FF2B5EF4-FFF2-40B4-BE49-F238E27FC236}">
                    <a16:creationId xmlns:a16="http://schemas.microsoft.com/office/drawing/2014/main" id="{87BA8117-F512-3E36-36CD-9C7F36B7E9D8}"/>
                  </a:ext>
                </a:extLst>
              </p:cNvPr>
              <p:cNvSpPr txBox="1">
                <a:spLocks noRot="1" noChangeAspect="1" noMove="1" noResize="1" noEditPoints="1" noAdjustHandles="1" noChangeArrowheads="1" noChangeShapeType="1" noTextEdit="1"/>
              </p:cNvSpPr>
              <p:nvPr/>
            </p:nvSpPr>
            <p:spPr>
              <a:xfrm>
                <a:off x="10985967" y="2671655"/>
                <a:ext cx="417422" cy="309893"/>
              </a:xfrm>
              <a:prstGeom prst="rect">
                <a:avLst/>
              </a:prstGeom>
              <a:blipFill>
                <a:blip r:embed="rId10"/>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7156AE1-575E-C640-99EE-02119AFEEC7F}"/>
                  </a:ext>
                </a:extLst>
              </p:cNvPr>
              <p:cNvSpPr txBox="1"/>
              <p:nvPr/>
            </p:nvSpPr>
            <p:spPr>
              <a:xfrm>
                <a:off x="11232374" y="2617802"/>
                <a:ext cx="417422" cy="31207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8</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13" name="TextBox 12">
                <a:extLst>
                  <a:ext uri="{FF2B5EF4-FFF2-40B4-BE49-F238E27FC236}">
                    <a16:creationId xmlns:a16="http://schemas.microsoft.com/office/drawing/2014/main" id="{B7156AE1-575E-C640-99EE-02119AFEEC7F}"/>
                  </a:ext>
                </a:extLst>
              </p:cNvPr>
              <p:cNvSpPr txBox="1">
                <a:spLocks noRot="1" noChangeAspect="1" noMove="1" noResize="1" noEditPoints="1" noAdjustHandles="1" noChangeArrowheads="1" noChangeShapeType="1" noTextEdit="1"/>
              </p:cNvSpPr>
              <p:nvPr/>
            </p:nvSpPr>
            <p:spPr>
              <a:xfrm>
                <a:off x="11232374" y="2617802"/>
                <a:ext cx="417422" cy="312073"/>
              </a:xfrm>
              <a:prstGeom prst="rect">
                <a:avLst/>
              </a:prstGeom>
              <a:blipFill>
                <a:blip r:embed="rId11"/>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78B17D-F693-4D3B-EE23-1EE9DEB4B0E2}"/>
                  </a:ext>
                </a:extLst>
              </p:cNvPr>
              <p:cNvSpPr txBox="1"/>
              <p:nvPr/>
            </p:nvSpPr>
            <p:spPr>
              <a:xfrm>
                <a:off x="11277906" y="2962958"/>
                <a:ext cx="417422" cy="31175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9</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14" name="TextBox 13">
                <a:extLst>
                  <a:ext uri="{FF2B5EF4-FFF2-40B4-BE49-F238E27FC236}">
                    <a16:creationId xmlns:a16="http://schemas.microsoft.com/office/drawing/2014/main" id="{7078B17D-F693-4D3B-EE23-1EE9DEB4B0E2}"/>
                  </a:ext>
                </a:extLst>
              </p:cNvPr>
              <p:cNvSpPr txBox="1">
                <a:spLocks noRot="1" noChangeAspect="1" noMove="1" noResize="1" noEditPoints="1" noAdjustHandles="1" noChangeArrowheads="1" noChangeShapeType="1" noTextEdit="1"/>
              </p:cNvSpPr>
              <p:nvPr/>
            </p:nvSpPr>
            <p:spPr>
              <a:xfrm>
                <a:off x="11277906" y="2962958"/>
                <a:ext cx="417422" cy="311752"/>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91814-9554-E5A2-FFF2-8E1F1FA9E3EF}"/>
                  </a:ext>
                </a:extLst>
              </p:cNvPr>
              <p:cNvSpPr txBox="1"/>
              <p:nvPr/>
            </p:nvSpPr>
            <p:spPr>
              <a:xfrm>
                <a:off x="11560117" y="3130679"/>
                <a:ext cx="482888" cy="31194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10</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15" name="TextBox 14">
                <a:extLst>
                  <a:ext uri="{FF2B5EF4-FFF2-40B4-BE49-F238E27FC236}">
                    <a16:creationId xmlns:a16="http://schemas.microsoft.com/office/drawing/2014/main" id="{C3891814-9554-E5A2-FFF2-8E1F1FA9E3EF}"/>
                  </a:ext>
                </a:extLst>
              </p:cNvPr>
              <p:cNvSpPr txBox="1">
                <a:spLocks noRot="1" noChangeAspect="1" noMove="1" noResize="1" noEditPoints="1" noAdjustHandles="1" noChangeArrowheads="1" noChangeShapeType="1" noTextEdit="1"/>
              </p:cNvSpPr>
              <p:nvPr/>
            </p:nvSpPr>
            <p:spPr>
              <a:xfrm>
                <a:off x="11560117" y="3130679"/>
                <a:ext cx="482888" cy="311945"/>
              </a:xfrm>
              <a:prstGeom prst="rect">
                <a:avLst/>
              </a:prstGeom>
              <a:blipFill>
                <a:blip r:embed="rId1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CF9DD9A-0343-DFE7-DEC3-60A4252157F4}"/>
                  </a:ext>
                </a:extLst>
              </p:cNvPr>
              <p:cNvSpPr txBox="1"/>
              <p:nvPr/>
            </p:nvSpPr>
            <p:spPr>
              <a:xfrm>
                <a:off x="11595763" y="2524766"/>
                <a:ext cx="482888" cy="31021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SG" sz="1400" b="0" i="1" smtClean="0">
                              <a:solidFill>
                                <a:schemeClr val="accent1"/>
                              </a:solidFill>
                              <a:latin typeface="Cambria Math" panose="02040503050406030204" pitchFamily="18" charset="0"/>
                            </a:rPr>
                          </m:ctrlPr>
                        </m:sSubSupPr>
                        <m:e>
                          <m:r>
                            <a:rPr lang="en-SG" sz="1400" b="0" i="1" smtClean="0">
                              <a:solidFill>
                                <a:schemeClr val="accent1"/>
                              </a:solidFill>
                              <a:latin typeface="Cambria Math" panose="02040503050406030204" pitchFamily="18" charset="0"/>
                            </a:rPr>
                            <m:t>𝑑</m:t>
                          </m:r>
                        </m:e>
                        <m:sub>
                          <m:r>
                            <a:rPr lang="en-SG" sz="1400" b="0" i="1" smtClean="0">
                              <a:solidFill>
                                <a:schemeClr val="accent1"/>
                              </a:solidFill>
                              <a:latin typeface="Cambria Math" panose="02040503050406030204" pitchFamily="18" charset="0"/>
                            </a:rPr>
                            <m:t>11</m:t>
                          </m:r>
                        </m:sub>
                        <m:sup>
                          <m:r>
                            <a:rPr lang="en-SG" sz="1400" b="0" i="1" smtClean="0">
                              <a:solidFill>
                                <a:schemeClr val="accent1"/>
                              </a:solidFill>
                              <a:latin typeface="Cambria Math" panose="02040503050406030204" pitchFamily="18" charset="0"/>
                            </a:rPr>
                            <m:t>2</m:t>
                          </m:r>
                        </m:sup>
                      </m:sSubSup>
                    </m:oMath>
                  </m:oMathPara>
                </a14:m>
                <a:endParaRPr lang="en-SG" sz="1400" i="1" dirty="0">
                  <a:solidFill>
                    <a:schemeClr val="accent1"/>
                  </a:solidFill>
                </a:endParaRPr>
              </a:p>
            </p:txBody>
          </p:sp>
        </mc:Choice>
        <mc:Fallback xmlns="">
          <p:sp>
            <p:nvSpPr>
              <p:cNvPr id="16" name="TextBox 15">
                <a:extLst>
                  <a:ext uri="{FF2B5EF4-FFF2-40B4-BE49-F238E27FC236}">
                    <a16:creationId xmlns:a16="http://schemas.microsoft.com/office/drawing/2014/main" id="{6CF9DD9A-0343-DFE7-DEC3-60A4252157F4}"/>
                  </a:ext>
                </a:extLst>
              </p:cNvPr>
              <p:cNvSpPr txBox="1">
                <a:spLocks noRot="1" noChangeAspect="1" noMove="1" noResize="1" noEditPoints="1" noAdjustHandles="1" noChangeArrowheads="1" noChangeShapeType="1" noTextEdit="1"/>
              </p:cNvSpPr>
              <p:nvPr/>
            </p:nvSpPr>
            <p:spPr>
              <a:xfrm>
                <a:off x="11595763" y="2524766"/>
                <a:ext cx="482888" cy="310213"/>
              </a:xfrm>
              <a:prstGeom prst="rect">
                <a:avLst/>
              </a:prstGeom>
              <a:blipFill>
                <a:blip r:embed="rId14"/>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111321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Variance—degrees of freedom</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1" cy="6074077"/>
          </a:xfrm>
        </p:spPr>
        <p:txBody>
          <a:bodyPr>
            <a:noAutofit/>
          </a:bodyPr>
          <a:lstStyle/>
          <a:p>
            <a:pPr marL="0" indent="0">
              <a:buNone/>
            </a:pPr>
            <a:r>
              <a:rPr lang="en-SG" b="1" dirty="0"/>
              <a:t>Degrees of freedom (</a:t>
            </a:r>
            <a:r>
              <a:rPr lang="en-SG" b="1" dirty="0" err="1"/>
              <a:t>df</a:t>
            </a:r>
            <a:r>
              <a:rPr lang="en-SG" b="1" dirty="0"/>
              <a:t>)</a:t>
            </a:r>
            <a:r>
              <a:rPr lang="en-SG" dirty="0"/>
              <a:t>: the number of values in a</a:t>
            </a:r>
            <a:br>
              <a:rPr lang="en-SG" dirty="0"/>
            </a:br>
            <a:r>
              <a:rPr lang="en-SG" dirty="0"/>
              <a:t> dataset with the “freedom to vary”.</a:t>
            </a:r>
          </a:p>
          <a:p>
            <a:pPr marL="0" indent="0">
              <a:buNone/>
            </a:pPr>
            <a:r>
              <a:rPr lang="en-SG" u="sng" dirty="0"/>
              <a:t>Example</a:t>
            </a:r>
          </a:p>
          <a:p>
            <a:pPr marL="0" indent="0">
              <a:buNone/>
            </a:pPr>
            <a:r>
              <a:rPr lang="en-SG" dirty="0"/>
              <a:t>n = 3</a:t>
            </a:r>
          </a:p>
          <a:p>
            <a:pPr marL="0" indent="0">
              <a:buNone/>
            </a:pPr>
            <a:r>
              <a:rPr lang="en-SG" dirty="0"/>
              <a:t>The first number has the freedom to be anything:</a:t>
            </a:r>
          </a:p>
          <a:p>
            <a:pPr marL="0" indent="0"/>
            <a:endParaRPr lang="en-SG" dirty="0"/>
          </a:p>
          <a:p>
            <a:pPr marL="0" indent="0">
              <a:buNone/>
            </a:pPr>
            <a:r>
              <a:rPr lang="en-SG" dirty="0"/>
              <a:t>The second number still has the freedom to be anything:</a:t>
            </a:r>
          </a:p>
          <a:p>
            <a:pPr marL="0" indent="0"/>
            <a:endParaRPr lang="en-SG" dirty="0"/>
          </a:p>
          <a:p>
            <a:pPr marL="0" indent="0">
              <a:buNone/>
            </a:pPr>
            <a:r>
              <a:rPr lang="en-SG" dirty="0"/>
              <a:t>The third number has no freedom, it MUST be 6!</a:t>
            </a:r>
          </a:p>
          <a:p>
            <a:pPr marL="0" indent="0">
              <a:buNone/>
            </a:pPr>
            <a:r>
              <a:rPr lang="en-SG" dirty="0"/>
              <a:t>This dataset of n = 3 had </a:t>
            </a:r>
            <a:r>
              <a:rPr lang="en-SG" dirty="0" err="1"/>
              <a:t>df</a:t>
            </a:r>
            <a:r>
              <a:rPr lang="en-SG" dirty="0"/>
              <a:t> = 2 (two numbers can vary freely).</a:t>
            </a:r>
          </a:p>
          <a:p>
            <a:pPr marL="0" indent="0">
              <a:buNone/>
            </a:pPr>
            <a:r>
              <a:rPr lang="en-SG" dirty="0"/>
              <a:t>In general: we will have n-1 degrees of freedom if we estimate one parameter (in this case, the mean) from the sample.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12</a:t>
            </a:fld>
            <a:endParaRPr lang="en-SG" dirty="0"/>
          </a:p>
        </p:txBody>
      </p:sp>
      <p:graphicFrame>
        <p:nvGraphicFramePr>
          <p:cNvPr id="4" name="Table 5">
            <a:extLst>
              <a:ext uri="{FF2B5EF4-FFF2-40B4-BE49-F238E27FC236}">
                <a16:creationId xmlns:a16="http://schemas.microsoft.com/office/drawing/2014/main" id="{490E9365-7188-4AFC-32B0-D04F47445DA6}"/>
              </a:ext>
            </a:extLst>
          </p:cNvPr>
          <p:cNvGraphicFramePr>
            <a:graphicFrameLocks noGrp="1"/>
          </p:cNvGraphicFramePr>
          <p:nvPr>
            <p:extLst>
              <p:ext uri="{D42A27DB-BD31-4B8C-83A1-F6EECF244321}">
                <p14:modId xmlns:p14="http://schemas.microsoft.com/office/powerpoint/2010/main" val="2603733433"/>
              </p:ext>
            </p:extLst>
          </p:nvPr>
        </p:nvGraphicFramePr>
        <p:xfrm>
          <a:off x="1524000" y="2219771"/>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4166184471"/>
                    </a:ext>
                  </a:extLst>
                </a:gridCol>
                <a:gridCol w="1524000">
                  <a:extLst>
                    <a:ext uri="{9D8B030D-6E8A-4147-A177-3AD203B41FA5}">
                      <a16:colId xmlns:a16="http://schemas.microsoft.com/office/drawing/2014/main" val="418461877"/>
                    </a:ext>
                  </a:extLst>
                </a:gridCol>
                <a:gridCol w="1524000">
                  <a:extLst>
                    <a:ext uri="{9D8B030D-6E8A-4147-A177-3AD203B41FA5}">
                      <a16:colId xmlns:a16="http://schemas.microsoft.com/office/drawing/2014/main" val="1410137213"/>
                    </a:ext>
                  </a:extLst>
                </a:gridCol>
                <a:gridCol w="1524000">
                  <a:extLst>
                    <a:ext uri="{9D8B030D-6E8A-4147-A177-3AD203B41FA5}">
                      <a16:colId xmlns:a16="http://schemas.microsoft.com/office/drawing/2014/main" val="2982527315"/>
                    </a:ext>
                  </a:extLst>
                </a:gridCol>
              </a:tblGrid>
              <a:tr h="370840">
                <a:tc>
                  <a:txBody>
                    <a:bodyPr/>
                    <a:lstStyle/>
                    <a:p>
                      <a:pPr algn="ctr"/>
                      <a:endParaRPr lang="en-SG"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dirty="0">
                          <a:solidFill>
                            <a:schemeClr val="accent1">
                              <a:lumMod val="50000"/>
                            </a:schemeClr>
                          </a:solidFill>
                        </a:rPr>
                        <a:t>mean = 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7318898"/>
                  </a:ext>
                </a:extLst>
              </a:tr>
            </a:tbl>
          </a:graphicData>
        </a:graphic>
      </p:graphicFrame>
      <p:graphicFrame>
        <p:nvGraphicFramePr>
          <p:cNvPr id="6" name="Table 5">
            <a:extLst>
              <a:ext uri="{FF2B5EF4-FFF2-40B4-BE49-F238E27FC236}">
                <a16:creationId xmlns:a16="http://schemas.microsoft.com/office/drawing/2014/main" id="{D16B4466-8805-2B4A-9C70-B1F5B2297C57}"/>
              </a:ext>
            </a:extLst>
          </p:cNvPr>
          <p:cNvGraphicFramePr>
            <a:graphicFrameLocks noGrp="1"/>
          </p:cNvGraphicFramePr>
          <p:nvPr>
            <p:extLst>
              <p:ext uri="{D42A27DB-BD31-4B8C-83A1-F6EECF244321}">
                <p14:modId xmlns:p14="http://schemas.microsoft.com/office/powerpoint/2010/main" val="3045168468"/>
              </p:ext>
            </p:extLst>
          </p:nvPr>
        </p:nvGraphicFramePr>
        <p:xfrm>
          <a:off x="1524000" y="3113566"/>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4166184471"/>
                    </a:ext>
                  </a:extLst>
                </a:gridCol>
                <a:gridCol w="1524000">
                  <a:extLst>
                    <a:ext uri="{9D8B030D-6E8A-4147-A177-3AD203B41FA5}">
                      <a16:colId xmlns:a16="http://schemas.microsoft.com/office/drawing/2014/main" val="418461877"/>
                    </a:ext>
                  </a:extLst>
                </a:gridCol>
                <a:gridCol w="1524000">
                  <a:extLst>
                    <a:ext uri="{9D8B030D-6E8A-4147-A177-3AD203B41FA5}">
                      <a16:colId xmlns:a16="http://schemas.microsoft.com/office/drawing/2014/main" val="1410137213"/>
                    </a:ext>
                  </a:extLst>
                </a:gridCol>
                <a:gridCol w="1524000">
                  <a:extLst>
                    <a:ext uri="{9D8B030D-6E8A-4147-A177-3AD203B41FA5}">
                      <a16:colId xmlns:a16="http://schemas.microsoft.com/office/drawing/2014/main" val="2982527315"/>
                    </a:ext>
                  </a:extLst>
                </a:gridCol>
              </a:tblGrid>
              <a:tr h="370840">
                <a:tc>
                  <a:txBody>
                    <a:bodyPr/>
                    <a:lstStyle/>
                    <a:p>
                      <a:pPr algn="ctr"/>
                      <a:r>
                        <a:rPr lang="en-SG" dirty="0">
                          <a:solidFill>
                            <a:schemeClr val="accent1">
                              <a:lumMod val="50000"/>
                            </a:schemeClr>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dirty="0">
                          <a:solidFill>
                            <a:schemeClr val="accent1">
                              <a:lumMod val="50000"/>
                            </a:schemeClr>
                          </a:solidFill>
                        </a:rPr>
                        <a:t>mean = 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7318898"/>
                  </a:ext>
                </a:extLst>
              </a:tr>
            </a:tbl>
          </a:graphicData>
        </a:graphic>
      </p:graphicFrame>
      <p:graphicFrame>
        <p:nvGraphicFramePr>
          <p:cNvPr id="7" name="Table 6">
            <a:extLst>
              <a:ext uri="{FF2B5EF4-FFF2-40B4-BE49-F238E27FC236}">
                <a16:creationId xmlns:a16="http://schemas.microsoft.com/office/drawing/2014/main" id="{42039F05-3958-03A6-1A31-61290DE2006E}"/>
              </a:ext>
            </a:extLst>
          </p:cNvPr>
          <p:cNvGraphicFramePr>
            <a:graphicFrameLocks noGrp="1"/>
          </p:cNvGraphicFramePr>
          <p:nvPr>
            <p:extLst>
              <p:ext uri="{D42A27DB-BD31-4B8C-83A1-F6EECF244321}">
                <p14:modId xmlns:p14="http://schemas.microsoft.com/office/powerpoint/2010/main" val="935469324"/>
              </p:ext>
            </p:extLst>
          </p:nvPr>
        </p:nvGraphicFramePr>
        <p:xfrm>
          <a:off x="1524000" y="4108933"/>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4166184471"/>
                    </a:ext>
                  </a:extLst>
                </a:gridCol>
                <a:gridCol w="1524000">
                  <a:extLst>
                    <a:ext uri="{9D8B030D-6E8A-4147-A177-3AD203B41FA5}">
                      <a16:colId xmlns:a16="http://schemas.microsoft.com/office/drawing/2014/main" val="418461877"/>
                    </a:ext>
                  </a:extLst>
                </a:gridCol>
                <a:gridCol w="1524000">
                  <a:extLst>
                    <a:ext uri="{9D8B030D-6E8A-4147-A177-3AD203B41FA5}">
                      <a16:colId xmlns:a16="http://schemas.microsoft.com/office/drawing/2014/main" val="1410137213"/>
                    </a:ext>
                  </a:extLst>
                </a:gridCol>
                <a:gridCol w="1524000">
                  <a:extLst>
                    <a:ext uri="{9D8B030D-6E8A-4147-A177-3AD203B41FA5}">
                      <a16:colId xmlns:a16="http://schemas.microsoft.com/office/drawing/2014/main" val="2982527315"/>
                    </a:ext>
                  </a:extLst>
                </a:gridCol>
              </a:tblGrid>
              <a:tr h="370840">
                <a:tc>
                  <a:txBody>
                    <a:bodyPr/>
                    <a:lstStyle/>
                    <a:p>
                      <a:pPr algn="ctr"/>
                      <a:r>
                        <a:rPr lang="en-SG" dirty="0">
                          <a:solidFill>
                            <a:schemeClr val="accent1">
                              <a:lumMod val="50000"/>
                            </a:schemeClr>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dirty="0">
                          <a:solidFill>
                            <a:schemeClr val="accent1">
                              <a:lumMod val="50000"/>
                            </a:schemeClr>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dirty="0">
                          <a:solidFill>
                            <a:schemeClr val="accent1">
                              <a:lumMod val="50000"/>
                            </a:schemeClr>
                          </a:solidFill>
                        </a:rPr>
                        <a:t>mean = 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7318898"/>
                  </a:ext>
                </a:extLst>
              </a:tr>
            </a:tbl>
          </a:graphicData>
        </a:graphic>
      </p:graphicFrame>
      <p:sp>
        <p:nvSpPr>
          <p:cNvPr id="10" name="Content Placeholder 2">
            <a:extLst>
              <a:ext uri="{FF2B5EF4-FFF2-40B4-BE49-F238E27FC236}">
                <a16:creationId xmlns:a16="http://schemas.microsoft.com/office/drawing/2014/main" id="{D816D161-F5D8-CCC4-A583-40B97DB3E04F}"/>
              </a:ext>
            </a:extLst>
          </p:cNvPr>
          <p:cNvSpPr txBox="1">
            <a:spLocks/>
          </p:cNvSpPr>
          <p:nvPr/>
        </p:nvSpPr>
        <p:spPr>
          <a:xfrm>
            <a:off x="8789697" y="173915"/>
            <a:ext cx="3211045" cy="2803844"/>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b="1" dirty="0">
                <a:solidFill>
                  <a:schemeClr val="accent1"/>
                </a:solidFill>
              </a:rPr>
              <a:t>Why do we use </a:t>
            </a:r>
            <a:r>
              <a:rPr lang="en-SG" sz="1800" b="1" dirty="0" err="1">
                <a:solidFill>
                  <a:schemeClr val="accent1"/>
                </a:solidFill>
              </a:rPr>
              <a:t>df</a:t>
            </a:r>
            <a:r>
              <a:rPr lang="en-SG" sz="1800" b="1" dirty="0">
                <a:solidFill>
                  <a:schemeClr val="accent1"/>
                </a:solidFill>
              </a:rPr>
              <a:t> instead of n?</a:t>
            </a:r>
          </a:p>
          <a:p>
            <a:pPr marL="0" indent="0">
              <a:buFont typeface="Arial" panose="020B0604020202020204" pitchFamily="34" charset="0"/>
              <a:buNone/>
            </a:pPr>
            <a:r>
              <a:rPr lang="en-SG" sz="1800" dirty="0">
                <a:solidFill>
                  <a:schemeClr val="accent1"/>
                </a:solidFill>
              </a:rPr>
              <a:t>To get a truer estimate of our uncertainty, we need to account for the fact that we actually only had n-1 “free” datapoints: dividing by a smaller number gives you larger uncertainty.</a:t>
            </a:r>
          </a:p>
          <a:p>
            <a:pPr marL="0" indent="0">
              <a:buFont typeface="Arial" panose="020B0604020202020204" pitchFamily="34" charset="0"/>
              <a:buNone/>
            </a:pPr>
            <a:r>
              <a:rPr lang="en-SG" sz="1800" b="1" dirty="0">
                <a:solidFill>
                  <a:schemeClr val="accent1"/>
                </a:solidFill>
              </a:rPr>
              <a:t>Read here:</a:t>
            </a:r>
          </a:p>
          <a:p>
            <a:pPr marL="0" indent="0">
              <a:buNone/>
            </a:pPr>
            <a:r>
              <a:rPr lang="en-SG" sz="1200" dirty="0"/>
              <a:t>https://medium.com/@dlectus/degrees-of-freedom-simply-explained-a96cafa3b39f</a:t>
            </a:r>
          </a:p>
        </p:txBody>
      </p:sp>
    </p:spTree>
    <p:extLst>
      <p:ext uri="{BB962C8B-B14F-4D97-AF65-F5344CB8AC3E}">
        <p14:creationId xmlns:p14="http://schemas.microsoft.com/office/powerpoint/2010/main" val="351515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Variance &amp; Standard Deviation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1" cy="6074077"/>
              </a:xfrm>
            </p:spPr>
            <p:txBody>
              <a:bodyPr>
                <a:noAutofit/>
              </a:bodyPr>
              <a:lstStyle/>
              <a:p>
                <a:pPr marL="0" indent="0">
                  <a:buNone/>
                </a:pPr>
                <a:r>
                  <a:rPr lang="en-SG" dirty="0"/>
                  <a:t>We can now calculate the variance:</a:t>
                </a:r>
              </a:p>
              <a:p>
                <a:pPr marL="0" indent="0">
                  <a:buNone/>
                </a:pPr>
                <a14:m>
                  <m:oMathPara xmlns:m="http://schemas.openxmlformats.org/officeDocument/2006/math">
                    <m:oMathParaPr>
                      <m:jc m:val="centerGroup"/>
                    </m:oMathParaPr>
                    <m:oMath xmlns:m="http://schemas.openxmlformats.org/officeDocument/2006/math">
                      <m:r>
                        <m:rPr>
                          <m:nor/>
                        </m:rPr>
                        <a:rPr lang="en-SG" b="0" i="0" smtClean="0">
                          <a:solidFill>
                            <a:schemeClr val="accent1">
                              <a:lumMod val="50000"/>
                            </a:schemeClr>
                          </a:solidFill>
                          <a:latin typeface="Cambria Math" panose="02040503050406030204" pitchFamily="18" charset="0"/>
                        </a:rPr>
                        <m:t>V</m:t>
                      </m:r>
                      <m:r>
                        <m:rPr>
                          <m:nor/>
                        </m:rPr>
                        <a:rPr lang="en-SG" i="0" smtClean="0">
                          <a:solidFill>
                            <a:schemeClr val="accent1">
                              <a:lumMod val="50000"/>
                            </a:schemeClr>
                          </a:solidFill>
                          <a:latin typeface="Cambria Math" panose="02040503050406030204" pitchFamily="18" charset="0"/>
                        </a:rPr>
                        <m:t>ariance</m:t>
                      </m:r>
                      <m:r>
                        <m:rPr>
                          <m:nor/>
                        </m:rPr>
                        <a:rPr lang="en-SG" b="0" i="0" smtClean="0">
                          <a:solidFill>
                            <a:schemeClr val="accent1">
                              <a:lumMod val="50000"/>
                            </a:schemeClr>
                          </a:solidFill>
                          <a:latin typeface="Cambria Math" panose="02040503050406030204" pitchFamily="18" charset="0"/>
                        </a:rPr>
                        <m:t> </m:t>
                      </m:r>
                      <m:r>
                        <m:rPr>
                          <m:nor/>
                        </m:rPr>
                        <a:rPr lang="en-SG" i="0" smtClean="0">
                          <a:solidFill>
                            <a:schemeClr val="accent1">
                              <a:lumMod val="50000"/>
                            </a:schemeClr>
                          </a:solidFill>
                          <a:latin typeface="Cambria Math" panose="02040503050406030204" pitchFamily="18" charset="0"/>
                        </a:rPr>
                        <m:t>=</m:t>
                      </m:r>
                      <m:f>
                        <m:fPr>
                          <m:ctrlPr>
                            <a:rPr lang="en-SG" i="1">
                              <a:solidFill>
                                <a:schemeClr val="accent1">
                                  <a:lumMod val="50000"/>
                                </a:schemeClr>
                              </a:solidFill>
                              <a:latin typeface="Cambria Math" panose="02040503050406030204" pitchFamily="18" charset="0"/>
                            </a:rPr>
                          </m:ctrlPr>
                        </m:fPr>
                        <m:num>
                          <m:r>
                            <m:rPr>
                              <m:nor/>
                            </m:rPr>
                            <a:rPr lang="en-SG" i="0">
                              <a:solidFill>
                                <a:schemeClr val="accent1">
                                  <a:lumMod val="50000"/>
                                </a:schemeClr>
                              </a:solidFill>
                              <a:latin typeface="Cambria Math" panose="02040503050406030204" pitchFamily="18" charset="0"/>
                            </a:rPr>
                            <m:t>sum</m:t>
                          </m:r>
                          <m:r>
                            <m:rPr>
                              <m:nor/>
                            </m:rPr>
                            <a:rPr lang="en-SG" i="0">
                              <a:solidFill>
                                <a:schemeClr val="accent1">
                                  <a:lumMod val="50000"/>
                                </a:schemeClr>
                              </a:solidFill>
                              <a:latin typeface="Cambria Math" panose="02040503050406030204" pitchFamily="18" charset="0"/>
                            </a:rPr>
                            <m:t> </m:t>
                          </m:r>
                          <m:r>
                            <m:rPr>
                              <m:nor/>
                            </m:rPr>
                            <a:rPr lang="en-SG" i="0">
                              <a:solidFill>
                                <a:schemeClr val="accent1">
                                  <a:lumMod val="50000"/>
                                </a:schemeClr>
                              </a:solidFill>
                              <a:latin typeface="Cambria Math" panose="02040503050406030204" pitchFamily="18" charset="0"/>
                            </a:rPr>
                            <m:t>of</m:t>
                          </m:r>
                          <m:r>
                            <m:rPr>
                              <m:nor/>
                            </m:rPr>
                            <a:rPr lang="en-SG" i="0">
                              <a:solidFill>
                                <a:schemeClr val="accent1">
                                  <a:lumMod val="50000"/>
                                </a:schemeClr>
                              </a:solidFill>
                              <a:latin typeface="Cambria Math" panose="02040503050406030204" pitchFamily="18" charset="0"/>
                            </a:rPr>
                            <m:t> </m:t>
                          </m:r>
                          <m:r>
                            <m:rPr>
                              <m:nor/>
                            </m:rPr>
                            <a:rPr lang="en-SG" i="0">
                              <a:solidFill>
                                <a:schemeClr val="accent1">
                                  <a:lumMod val="50000"/>
                                </a:schemeClr>
                              </a:solidFill>
                              <a:latin typeface="Cambria Math" panose="02040503050406030204" pitchFamily="18" charset="0"/>
                            </a:rPr>
                            <m:t>squares</m:t>
                          </m:r>
                        </m:num>
                        <m:den>
                          <m:r>
                            <m:rPr>
                              <m:nor/>
                            </m:rPr>
                            <a:rPr lang="en-SG" i="0">
                              <a:solidFill>
                                <a:schemeClr val="accent1">
                                  <a:lumMod val="50000"/>
                                </a:schemeClr>
                              </a:solidFill>
                              <a:latin typeface="Cambria Math" panose="02040503050406030204" pitchFamily="18" charset="0"/>
                            </a:rPr>
                            <m:t>degrees</m:t>
                          </m:r>
                          <m:r>
                            <m:rPr>
                              <m:nor/>
                            </m:rPr>
                            <a:rPr lang="en-SG" i="0">
                              <a:solidFill>
                                <a:schemeClr val="accent1">
                                  <a:lumMod val="50000"/>
                                </a:schemeClr>
                              </a:solidFill>
                              <a:latin typeface="Cambria Math" panose="02040503050406030204" pitchFamily="18" charset="0"/>
                            </a:rPr>
                            <m:t> </m:t>
                          </m:r>
                          <m:r>
                            <m:rPr>
                              <m:nor/>
                            </m:rPr>
                            <a:rPr lang="en-SG" i="0">
                              <a:solidFill>
                                <a:schemeClr val="accent1">
                                  <a:lumMod val="50000"/>
                                </a:schemeClr>
                              </a:solidFill>
                              <a:latin typeface="Cambria Math" panose="02040503050406030204" pitchFamily="18" charset="0"/>
                            </a:rPr>
                            <m:t>of</m:t>
                          </m:r>
                          <m:r>
                            <m:rPr>
                              <m:nor/>
                            </m:rPr>
                            <a:rPr lang="en-SG" i="0">
                              <a:solidFill>
                                <a:schemeClr val="accent1">
                                  <a:lumMod val="50000"/>
                                </a:schemeClr>
                              </a:solidFill>
                              <a:latin typeface="Cambria Math" panose="02040503050406030204" pitchFamily="18" charset="0"/>
                            </a:rPr>
                            <m:t> </m:t>
                          </m:r>
                          <m:r>
                            <m:rPr>
                              <m:nor/>
                            </m:rPr>
                            <a:rPr lang="en-SG" i="0">
                              <a:solidFill>
                                <a:schemeClr val="accent1">
                                  <a:lumMod val="50000"/>
                                </a:schemeClr>
                              </a:solidFill>
                              <a:latin typeface="Cambria Math" panose="02040503050406030204" pitchFamily="18" charset="0"/>
                            </a:rPr>
                            <m:t>freedom</m:t>
                          </m:r>
                        </m:den>
                      </m:f>
                      <m:r>
                        <a:rPr lang="en-SG" i="1">
                          <a:solidFill>
                            <a:schemeClr val="accent1">
                              <a:lumMod val="50000"/>
                            </a:schemeClr>
                          </a:solidFill>
                          <a:latin typeface="Cambria Math" panose="02040503050406030204" pitchFamily="18" charset="0"/>
                        </a:rPr>
                        <m:t>=</m:t>
                      </m:r>
                      <m:f>
                        <m:fPr>
                          <m:ctrlPr>
                            <a:rPr lang="en-SG" i="1">
                              <a:solidFill>
                                <a:schemeClr val="accent1">
                                  <a:lumMod val="50000"/>
                                </a:schemeClr>
                              </a:solidFill>
                              <a:latin typeface="Cambria Math" panose="02040503050406030204" pitchFamily="18" charset="0"/>
                            </a:rPr>
                          </m:ctrlPr>
                        </m:fPr>
                        <m:num>
                          <m:sSup>
                            <m:sSupPr>
                              <m:ctrlPr>
                                <a:rPr lang="en-SG" i="1">
                                  <a:solidFill>
                                    <a:schemeClr val="accent1">
                                      <a:lumMod val="50000"/>
                                    </a:schemeClr>
                                  </a:solidFill>
                                  <a:latin typeface="Cambria Math" panose="02040503050406030204" pitchFamily="18" charset="0"/>
                                </a:rPr>
                              </m:ctrlPr>
                            </m:sSupPr>
                            <m:e>
                              <m:nary>
                                <m:naryPr>
                                  <m:chr m:val="∑"/>
                                  <m:subHide m:val="on"/>
                                  <m:supHide m:val="on"/>
                                  <m:ctrlPr>
                                    <a:rPr lang="en-SG" i="1">
                                      <a:solidFill>
                                        <a:schemeClr val="accent1">
                                          <a:lumMod val="50000"/>
                                        </a:schemeClr>
                                      </a:solidFill>
                                      <a:latin typeface="Cambria Math" panose="02040503050406030204" pitchFamily="18" charset="0"/>
                                    </a:rPr>
                                  </m:ctrlPr>
                                </m:naryPr>
                                <m:sub/>
                                <m:sup/>
                                <m:e>
                                  <m:d>
                                    <m:dPr>
                                      <m:ctrlPr>
                                        <a:rPr lang="en-SG" i="1">
                                          <a:solidFill>
                                            <a:schemeClr val="accent1">
                                              <a:lumMod val="50000"/>
                                            </a:schemeClr>
                                          </a:solidFill>
                                          <a:latin typeface="Cambria Math" panose="02040503050406030204" pitchFamily="18" charset="0"/>
                                        </a:rPr>
                                      </m:ctrlPr>
                                    </m:dPr>
                                    <m:e>
                                      <m:r>
                                        <a:rPr lang="en-SG" i="1">
                                          <a:solidFill>
                                            <a:schemeClr val="accent1">
                                              <a:lumMod val="50000"/>
                                            </a:schemeClr>
                                          </a:solidFill>
                                          <a:latin typeface="Cambria Math" panose="02040503050406030204" pitchFamily="18" charset="0"/>
                                        </a:rPr>
                                        <m:t>𝑦</m:t>
                                      </m:r>
                                      <m:r>
                                        <a:rPr lang="en-SG" i="1">
                                          <a:solidFill>
                                            <a:schemeClr val="accent1">
                                              <a:lumMod val="50000"/>
                                            </a:schemeClr>
                                          </a:solidFill>
                                          <a:latin typeface="Cambria Math" panose="02040503050406030204" pitchFamily="18" charset="0"/>
                                        </a:rPr>
                                        <m:t>−</m:t>
                                      </m:r>
                                      <m:bar>
                                        <m:barPr>
                                          <m:pos m:val="top"/>
                                          <m:ctrlPr>
                                            <a:rPr lang="en-SG" i="1">
                                              <a:solidFill>
                                                <a:schemeClr val="accent1">
                                                  <a:lumMod val="50000"/>
                                                </a:schemeClr>
                                              </a:solidFill>
                                              <a:latin typeface="Cambria Math" panose="02040503050406030204" pitchFamily="18" charset="0"/>
                                            </a:rPr>
                                          </m:ctrlPr>
                                        </m:barPr>
                                        <m:e>
                                          <m:r>
                                            <a:rPr lang="en-SG" i="1">
                                              <a:solidFill>
                                                <a:schemeClr val="accent1">
                                                  <a:lumMod val="50000"/>
                                                </a:schemeClr>
                                              </a:solidFill>
                                              <a:latin typeface="Cambria Math" panose="02040503050406030204" pitchFamily="18" charset="0"/>
                                            </a:rPr>
                                            <m:t>𝑦</m:t>
                                          </m:r>
                                        </m:e>
                                      </m:bar>
                                    </m:e>
                                  </m:d>
                                </m:e>
                              </m:nary>
                            </m:e>
                            <m:sup>
                              <m:r>
                                <a:rPr lang="en-SG" i="1">
                                  <a:solidFill>
                                    <a:schemeClr val="accent1">
                                      <a:lumMod val="50000"/>
                                    </a:schemeClr>
                                  </a:solidFill>
                                  <a:latin typeface="Cambria Math" panose="02040503050406030204" pitchFamily="18" charset="0"/>
                                </a:rPr>
                                <m:t>2</m:t>
                              </m:r>
                            </m:sup>
                          </m:sSup>
                        </m:num>
                        <m:den>
                          <m:r>
                            <a:rPr lang="en-SG" i="1">
                              <a:solidFill>
                                <a:schemeClr val="accent1">
                                  <a:lumMod val="50000"/>
                                </a:schemeClr>
                              </a:solidFill>
                              <a:latin typeface="Cambria Math" panose="02040503050406030204" pitchFamily="18" charset="0"/>
                            </a:rPr>
                            <m:t>𝑛</m:t>
                          </m:r>
                          <m:r>
                            <a:rPr lang="en-SG" i="1">
                              <a:solidFill>
                                <a:schemeClr val="accent1">
                                  <a:lumMod val="50000"/>
                                </a:schemeClr>
                              </a:solidFill>
                              <a:latin typeface="Cambria Math" panose="02040503050406030204" pitchFamily="18" charset="0"/>
                            </a:rPr>
                            <m:t>−1</m:t>
                          </m:r>
                        </m:den>
                      </m:f>
                    </m:oMath>
                  </m:oMathPara>
                </a14:m>
                <a:endParaRPr lang="en-SG" dirty="0">
                  <a:solidFill>
                    <a:schemeClr val="accent1">
                      <a:lumMod val="50000"/>
                    </a:schemeClr>
                  </a:solidFill>
                </a:endParaRPr>
              </a:p>
              <a:p>
                <a:pPr marL="0" indent="0">
                  <a:buNone/>
                </a:pPr>
                <a:r>
                  <a:rPr lang="en-SG" dirty="0">
                    <a:solidFill>
                      <a:schemeClr val="accent1">
                        <a:lumMod val="50000"/>
                      </a:schemeClr>
                    </a:solidFill>
                  </a:rPr>
                  <a:t>Last step: we take the square root of the Variance to convert Variance back to the original units – this is known as the </a:t>
                </a:r>
                <a:r>
                  <a:rPr lang="en-SG" b="1" dirty="0">
                    <a:solidFill>
                      <a:schemeClr val="accent1">
                        <a:lumMod val="50000"/>
                      </a:schemeClr>
                    </a:solidFill>
                  </a:rPr>
                  <a:t>Standard Deviation (SD)</a:t>
                </a:r>
                <a:r>
                  <a:rPr lang="en-SG" dirty="0">
                    <a:solidFill>
                      <a:schemeClr val="accent1">
                        <a:lumMod val="50000"/>
                      </a:schemeClr>
                    </a:solidFill>
                  </a:rPr>
                  <a:t>: Variance = SD</a:t>
                </a:r>
                <a:r>
                  <a:rPr lang="en-SG" baseline="30000" dirty="0">
                    <a:solidFill>
                      <a:schemeClr val="accent1">
                        <a:lumMod val="50000"/>
                      </a:schemeClr>
                    </a:solidFill>
                  </a:rPr>
                  <a:t>2</a:t>
                </a:r>
              </a:p>
              <a:p>
                <a:pPr marL="0" indent="0"/>
                <a:endParaRPr lang="en-SG" dirty="0">
                  <a:solidFill>
                    <a:schemeClr val="accent1">
                      <a:lumMod val="50000"/>
                    </a:schemeClr>
                  </a:solidFill>
                </a:endParaRPr>
              </a:p>
              <a:p>
                <a:pPr marL="0" indent="0"/>
                <a:endParaRPr lang="en-SG" dirty="0">
                  <a:solidFill>
                    <a:schemeClr val="accent1">
                      <a:lumMod val="50000"/>
                    </a:schemeClr>
                  </a:solidFill>
                </a:endParaRPr>
              </a:p>
              <a:p>
                <a:pPr marL="0" indent="0"/>
                <a:endParaRPr lang="en-SG" dirty="0">
                  <a:solidFill>
                    <a:schemeClr val="accent1">
                      <a:lumMod val="50000"/>
                    </a:schemeClr>
                  </a:solidFill>
                </a:endParaRPr>
              </a:p>
              <a:p>
                <a:pPr marL="0" indent="0"/>
                <a:endParaRPr lang="en-SG" dirty="0">
                  <a:solidFill>
                    <a:schemeClr val="accent1">
                      <a:lumMod val="50000"/>
                    </a:schemeClr>
                  </a:solidFill>
                </a:endParaRPr>
              </a:p>
              <a:p>
                <a:pPr marL="0" indent="0"/>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Understanding Variance will be important later on when choosing statistical tests</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xfrm>
                <a:off x="77583" y="767101"/>
                <a:ext cx="12036831" cy="6074077"/>
              </a:xfrm>
              <a:blipFill>
                <a:blip r:embed="rId2"/>
                <a:stretch>
                  <a:fillRect l="-1064" t="-1707" r="-608"/>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13</a:t>
            </a:fld>
            <a:endParaRPr lang="en-SG" dirty="0"/>
          </a:p>
        </p:txBody>
      </p:sp>
      <p:pic>
        <p:nvPicPr>
          <p:cNvPr id="9" name="Picture 8" descr="Chart, box and whisker chart&#10;&#10;Description automatically generated">
            <a:extLst>
              <a:ext uri="{FF2B5EF4-FFF2-40B4-BE49-F238E27FC236}">
                <a16:creationId xmlns:a16="http://schemas.microsoft.com/office/drawing/2014/main" id="{1A1A6458-04BD-57D2-C2DF-511676E941B8}"/>
              </a:ext>
            </a:extLst>
          </p:cNvPr>
          <p:cNvPicPr>
            <a:picLocks noChangeAspect="1"/>
          </p:cNvPicPr>
          <p:nvPr/>
        </p:nvPicPr>
        <p:blipFill>
          <a:blip r:embed="rId3"/>
          <a:stretch>
            <a:fillRect/>
          </a:stretch>
        </p:blipFill>
        <p:spPr>
          <a:xfrm>
            <a:off x="7410771" y="3011928"/>
            <a:ext cx="3078971" cy="3078971"/>
          </a:xfrm>
          <a:prstGeom prst="rect">
            <a:avLst/>
          </a:prstGeom>
        </p:spPr>
      </p:pic>
      <p:sp>
        <p:nvSpPr>
          <p:cNvPr id="10" name="Content Placeholder 2">
            <a:extLst>
              <a:ext uri="{FF2B5EF4-FFF2-40B4-BE49-F238E27FC236}">
                <a16:creationId xmlns:a16="http://schemas.microsoft.com/office/drawing/2014/main" id="{D969AAC3-A41B-A81B-D780-CD359666EE22}"/>
              </a:ext>
            </a:extLst>
          </p:cNvPr>
          <p:cNvSpPr txBox="1">
            <a:spLocks/>
          </p:cNvSpPr>
          <p:nvPr/>
        </p:nvSpPr>
        <p:spPr>
          <a:xfrm>
            <a:off x="1862840" y="3526038"/>
            <a:ext cx="2427203" cy="2050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solidFill>
                  <a:schemeClr val="accent1"/>
                </a:solidFill>
              </a:rPr>
              <a:t>2 datasets</a:t>
            </a:r>
          </a:p>
          <a:p>
            <a:pPr marL="0" indent="0">
              <a:buFont typeface="Arial" panose="020B0604020202020204" pitchFamily="34" charset="0"/>
              <a:buNone/>
            </a:pPr>
            <a:r>
              <a:rPr lang="en-SG" sz="2000" dirty="0">
                <a:solidFill>
                  <a:schemeClr val="accent1"/>
                </a:solidFill>
              </a:rPr>
              <a:t>Same Mean</a:t>
            </a:r>
          </a:p>
          <a:p>
            <a:pPr marL="0" indent="0">
              <a:buFont typeface="Arial" panose="020B0604020202020204" pitchFamily="34" charset="0"/>
              <a:buNone/>
            </a:pPr>
            <a:r>
              <a:rPr lang="en-SG" sz="2000" dirty="0">
                <a:solidFill>
                  <a:schemeClr val="accent1"/>
                </a:solidFill>
              </a:rPr>
              <a:t>Different Variance</a:t>
            </a:r>
          </a:p>
          <a:p>
            <a:pPr marL="0" indent="0">
              <a:buFont typeface="Arial" panose="020B0604020202020204" pitchFamily="34" charset="0"/>
              <a:buNone/>
            </a:pPr>
            <a:r>
              <a:rPr lang="en-SG" sz="2000" dirty="0">
                <a:solidFill>
                  <a:schemeClr val="accent1"/>
                </a:solidFill>
              </a:rPr>
              <a:t>Which mean looks more reliable?</a:t>
            </a:r>
          </a:p>
        </p:txBody>
      </p:sp>
      <p:sp>
        <p:nvSpPr>
          <p:cNvPr id="12" name="Content Placeholder 2">
            <a:extLst>
              <a:ext uri="{FF2B5EF4-FFF2-40B4-BE49-F238E27FC236}">
                <a16:creationId xmlns:a16="http://schemas.microsoft.com/office/drawing/2014/main" id="{A02192F5-78EE-E04F-9683-064C645D5A02}"/>
              </a:ext>
            </a:extLst>
          </p:cNvPr>
          <p:cNvSpPr txBox="1">
            <a:spLocks/>
          </p:cNvSpPr>
          <p:nvPr/>
        </p:nvSpPr>
        <p:spPr>
          <a:xfrm>
            <a:off x="8108044" y="3060691"/>
            <a:ext cx="1780680" cy="39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chemeClr val="accent1"/>
                </a:solidFill>
              </a:rPr>
              <a:t>SD = 6.84</a:t>
            </a:r>
          </a:p>
        </p:txBody>
      </p:sp>
      <p:pic>
        <p:nvPicPr>
          <p:cNvPr id="4" name="Picture 3" descr="Chart&#10;&#10;Description automatically generated">
            <a:extLst>
              <a:ext uri="{FF2B5EF4-FFF2-40B4-BE49-F238E27FC236}">
                <a16:creationId xmlns:a16="http://schemas.microsoft.com/office/drawing/2014/main" id="{24A321B4-4011-54CD-4920-5DF0230E69EB}"/>
              </a:ext>
            </a:extLst>
          </p:cNvPr>
          <p:cNvPicPr>
            <a:picLocks noChangeAspect="1"/>
          </p:cNvPicPr>
          <p:nvPr/>
        </p:nvPicPr>
        <p:blipFill>
          <a:blip r:embed="rId4"/>
          <a:stretch>
            <a:fillRect/>
          </a:stretch>
        </p:blipFill>
        <p:spPr>
          <a:xfrm>
            <a:off x="4254213" y="3011928"/>
            <a:ext cx="3078971" cy="3078971"/>
          </a:xfrm>
          <a:prstGeom prst="rect">
            <a:avLst/>
          </a:prstGeom>
        </p:spPr>
      </p:pic>
      <p:sp>
        <p:nvSpPr>
          <p:cNvPr id="11" name="Content Placeholder 2">
            <a:extLst>
              <a:ext uri="{FF2B5EF4-FFF2-40B4-BE49-F238E27FC236}">
                <a16:creationId xmlns:a16="http://schemas.microsoft.com/office/drawing/2014/main" id="{6083FCB7-B52F-FB35-30F0-366723FF428E}"/>
              </a:ext>
            </a:extLst>
          </p:cNvPr>
          <p:cNvSpPr txBox="1">
            <a:spLocks/>
          </p:cNvSpPr>
          <p:nvPr/>
        </p:nvSpPr>
        <p:spPr>
          <a:xfrm>
            <a:off x="4999613" y="3060691"/>
            <a:ext cx="1780680" cy="39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chemeClr val="accent1"/>
                </a:solidFill>
              </a:rPr>
              <a:t>SD = 1.95</a:t>
            </a:r>
          </a:p>
        </p:txBody>
      </p:sp>
    </p:spTree>
    <p:extLst>
      <p:ext uri="{BB962C8B-B14F-4D97-AF65-F5344CB8AC3E}">
        <p14:creationId xmlns:p14="http://schemas.microsoft.com/office/powerpoint/2010/main" val="349869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Standard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1" cy="6074077"/>
              </a:xfrm>
            </p:spPr>
            <p:txBody>
              <a:bodyPr>
                <a:noAutofit/>
              </a:bodyPr>
              <a:lstStyle/>
              <a:p>
                <a:pPr marL="0" indent="0">
                  <a:buNone/>
                </a:pPr>
                <a:r>
                  <a:rPr lang="en-SG" dirty="0">
                    <a:solidFill>
                      <a:schemeClr val="accent1">
                        <a:lumMod val="50000"/>
                      </a:schemeClr>
                    </a:solidFill>
                  </a:rPr>
                  <a:t>Standard error (SE) ≠ Standard deviation (SD)</a:t>
                </a:r>
              </a:p>
              <a:p>
                <a:pPr marL="0" indent="0">
                  <a:buNone/>
                </a:pPr>
                <a:r>
                  <a:rPr lang="en-SG" sz="2400" dirty="0">
                    <a:solidFill>
                      <a:schemeClr val="accent1">
                        <a:lumMod val="50000"/>
                      </a:schemeClr>
                    </a:solidFill>
                  </a:rPr>
                  <a:t>- SD measures the distance of the individual datapoints from the sample mean</a:t>
                </a:r>
              </a:p>
              <a:p>
                <a:pPr marL="0" indent="0">
                  <a:buNone/>
                </a:pPr>
                <a:r>
                  <a:rPr lang="en-SG" sz="2400" dirty="0">
                    <a:solidFill>
                      <a:schemeClr val="accent1">
                        <a:lumMod val="50000"/>
                      </a:schemeClr>
                    </a:solidFill>
                  </a:rPr>
                  <a:t>- SE measures </a:t>
                </a:r>
                <a:r>
                  <a:rPr lang="en-SG" sz="2400" b="1" dirty="0">
                    <a:solidFill>
                      <a:schemeClr val="accent1">
                        <a:lumMod val="50000"/>
                      </a:schemeClr>
                    </a:solidFill>
                  </a:rPr>
                  <a:t>how likely the sample mean you have is the true population mean</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SE is thus a measure of the unreliability of your mean. It would get smaller as you increase sample size (you’re more confident with bigger sample size) and get bigger as the Variance goes up, therefore:</a:t>
                </a:r>
              </a:p>
              <a:p>
                <a:pPr marL="0" indent="0">
                  <a:buNone/>
                </a:pPr>
                <a14:m>
                  <m:oMathPara xmlns:m="http://schemas.openxmlformats.org/officeDocument/2006/math">
                    <m:oMathParaPr>
                      <m:jc m:val="centerGroup"/>
                    </m:oMathParaPr>
                    <m:oMath xmlns:m="http://schemas.openxmlformats.org/officeDocument/2006/math">
                      <m:sSub>
                        <m:sSubPr>
                          <m:ctrlPr>
                            <a:rPr lang="en-SG" i="1" smtClean="0">
                              <a:solidFill>
                                <a:schemeClr val="accent1">
                                  <a:lumMod val="50000"/>
                                </a:schemeClr>
                              </a:solidFill>
                              <a:latin typeface="Cambria Math" panose="02040503050406030204" pitchFamily="18" charset="0"/>
                            </a:rPr>
                          </m:ctrlPr>
                        </m:sSubPr>
                        <m:e>
                          <m:r>
                            <a:rPr lang="en-SG" b="0" i="1" smtClean="0">
                              <a:solidFill>
                                <a:schemeClr val="accent1">
                                  <a:lumMod val="50000"/>
                                </a:schemeClr>
                              </a:solidFill>
                              <a:latin typeface="Cambria Math" panose="02040503050406030204" pitchFamily="18" charset="0"/>
                            </a:rPr>
                            <m:t>𝑆𝐸</m:t>
                          </m:r>
                        </m:e>
                        <m:sub>
                          <m:acc>
                            <m:accPr>
                              <m:chr m:val="̅"/>
                              <m:ctrlPr>
                                <a:rPr lang="en-SG" i="1" smtClean="0">
                                  <a:solidFill>
                                    <a:schemeClr val="accent1">
                                      <a:lumMod val="50000"/>
                                    </a:schemeClr>
                                  </a:solidFill>
                                  <a:latin typeface="Cambria Math" panose="02040503050406030204" pitchFamily="18" charset="0"/>
                                </a:rPr>
                              </m:ctrlPr>
                            </m:accPr>
                            <m:e>
                              <m:r>
                                <a:rPr lang="en-SG" b="0" i="1" smtClean="0">
                                  <a:solidFill>
                                    <a:schemeClr val="accent1">
                                      <a:lumMod val="50000"/>
                                    </a:schemeClr>
                                  </a:solidFill>
                                  <a:latin typeface="Cambria Math" panose="02040503050406030204" pitchFamily="18" charset="0"/>
                                </a:rPr>
                                <m:t>𝑦</m:t>
                              </m:r>
                            </m:e>
                          </m:acc>
                        </m:sub>
                      </m:sSub>
                      <m:r>
                        <a:rPr lang="en-SG" b="0" i="1" smtClean="0">
                          <a:solidFill>
                            <a:schemeClr val="accent1">
                              <a:lumMod val="50000"/>
                            </a:schemeClr>
                          </a:solidFill>
                          <a:latin typeface="Cambria Math" panose="02040503050406030204" pitchFamily="18" charset="0"/>
                        </a:rPr>
                        <m:t>=</m:t>
                      </m:r>
                      <m:rad>
                        <m:radPr>
                          <m:degHide m:val="on"/>
                          <m:ctrlPr>
                            <a:rPr lang="en-SG" b="0" i="1" smtClean="0">
                              <a:solidFill>
                                <a:schemeClr val="accent1">
                                  <a:lumMod val="50000"/>
                                </a:schemeClr>
                              </a:solidFill>
                              <a:latin typeface="Cambria Math" panose="02040503050406030204" pitchFamily="18" charset="0"/>
                            </a:rPr>
                          </m:ctrlPr>
                        </m:radPr>
                        <m:deg/>
                        <m:e>
                          <m:f>
                            <m:fPr>
                              <m:ctrlPr>
                                <a:rPr lang="en-SG" b="0" i="1" smtClean="0">
                                  <a:solidFill>
                                    <a:schemeClr val="accent1">
                                      <a:lumMod val="50000"/>
                                    </a:schemeClr>
                                  </a:solidFill>
                                  <a:latin typeface="Cambria Math" panose="02040503050406030204" pitchFamily="18" charset="0"/>
                                </a:rPr>
                              </m:ctrlPr>
                            </m:fPr>
                            <m:num>
                              <m:sSup>
                                <m:sSupPr>
                                  <m:ctrlPr>
                                    <a:rPr lang="en-SG" b="0" i="1" smtClean="0">
                                      <a:solidFill>
                                        <a:schemeClr val="accent1">
                                          <a:lumMod val="50000"/>
                                        </a:schemeClr>
                                      </a:solidFill>
                                      <a:latin typeface="Cambria Math" panose="02040503050406030204" pitchFamily="18" charset="0"/>
                                    </a:rPr>
                                  </m:ctrlPr>
                                </m:sSupPr>
                                <m:e>
                                  <m:r>
                                    <a:rPr lang="en-SG" b="0" i="1" smtClean="0">
                                      <a:solidFill>
                                        <a:schemeClr val="accent1">
                                          <a:lumMod val="50000"/>
                                        </a:schemeClr>
                                      </a:solidFill>
                                      <a:latin typeface="Cambria Math" panose="02040503050406030204" pitchFamily="18" charset="0"/>
                                    </a:rPr>
                                    <m:t>𝑆𝐷</m:t>
                                  </m:r>
                                </m:e>
                                <m:sup>
                                  <m:r>
                                    <a:rPr lang="en-SG" b="0" i="1" smtClean="0">
                                      <a:solidFill>
                                        <a:schemeClr val="accent1">
                                          <a:lumMod val="50000"/>
                                        </a:schemeClr>
                                      </a:solidFill>
                                      <a:latin typeface="Cambria Math" panose="02040503050406030204" pitchFamily="18" charset="0"/>
                                    </a:rPr>
                                    <m:t>2</m:t>
                                  </m:r>
                                </m:sup>
                              </m:sSup>
                            </m:num>
                            <m:den>
                              <m:r>
                                <a:rPr lang="en-SG" b="0" i="1" smtClean="0">
                                  <a:solidFill>
                                    <a:schemeClr val="accent1">
                                      <a:lumMod val="50000"/>
                                    </a:schemeClr>
                                  </a:solidFill>
                                  <a:latin typeface="Cambria Math" panose="02040503050406030204" pitchFamily="18" charset="0"/>
                                </a:rPr>
                                <m:t>𝑛</m:t>
                              </m:r>
                            </m:den>
                          </m:f>
                        </m:e>
                      </m:rad>
                    </m:oMath>
                  </m:oMathPara>
                </a14:m>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When reporting results in your papers, you would write something like:</a:t>
                </a:r>
              </a:p>
              <a:p>
                <a:pPr marL="0" indent="0">
                  <a:buNone/>
                </a:pPr>
                <a:r>
                  <a:rPr lang="en-SG" dirty="0">
                    <a:solidFill>
                      <a:schemeClr val="accent1">
                        <a:lumMod val="50000"/>
                      </a:schemeClr>
                    </a:solidFill>
                  </a:rPr>
                  <a:t>“The height of the species was 3.0 cm ± 0.25 (mean + S.E., n = 35)”</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xfrm>
                <a:off x="77583" y="767101"/>
                <a:ext cx="12036831" cy="6074077"/>
              </a:xfrm>
              <a:blipFill>
                <a:blip r:embed="rId2"/>
                <a:stretch>
                  <a:fillRect l="-1064" t="-1707" r="-50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14</a:t>
            </a:fld>
            <a:endParaRPr lang="en-SG" dirty="0"/>
          </a:p>
        </p:txBody>
      </p:sp>
    </p:spTree>
    <p:extLst>
      <p:ext uri="{BB962C8B-B14F-4D97-AF65-F5344CB8AC3E}">
        <p14:creationId xmlns:p14="http://schemas.microsoft.com/office/powerpoint/2010/main" val="372729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Confidence Intervals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1" cy="6074077"/>
          </a:xfrm>
        </p:spPr>
        <p:txBody>
          <a:bodyPr>
            <a:noAutofit/>
          </a:bodyPr>
          <a:lstStyle/>
          <a:p>
            <a:pPr marL="0" indent="0">
              <a:buNone/>
            </a:pPr>
            <a:r>
              <a:rPr lang="en-SG" dirty="0">
                <a:solidFill>
                  <a:schemeClr val="accent1">
                    <a:lumMod val="50000"/>
                  </a:schemeClr>
                </a:solidFill>
              </a:rPr>
              <a:t>Confidence intervals show the likely range in which the sample mean would fall if you repeated your sampling multiple times.</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It is a measure of the (un)reliability of your model and would:</a:t>
            </a:r>
          </a:p>
          <a:p>
            <a:pPr marL="0" indent="0">
              <a:buNone/>
            </a:pPr>
            <a:r>
              <a:rPr lang="en-SG" sz="2400" dirty="0">
                <a:solidFill>
                  <a:schemeClr val="accent1">
                    <a:lumMod val="50000"/>
                  </a:schemeClr>
                </a:solidFill>
              </a:rPr>
              <a:t>- Increase with SD</a:t>
            </a:r>
          </a:p>
          <a:p>
            <a:pPr marL="0" indent="0">
              <a:buNone/>
            </a:pPr>
            <a:r>
              <a:rPr lang="en-SG" sz="2400" dirty="0">
                <a:solidFill>
                  <a:schemeClr val="accent1">
                    <a:lumMod val="50000"/>
                  </a:schemeClr>
                </a:solidFill>
              </a:rPr>
              <a:t>- Decrease with n</a:t>
            </a:r>
          </a:p>
          <a:p>
            <a:pPr marL="0" indent="0">
              <a:buNone/>
            </a:pPr>
            <a:r>
              <a:rPr lang="en-SG" sz="2400" dirty="0">
                <a:solidFill>
                  <a:schemeClr val="accent1">
                    <a:lumMod val="50000"/>
                  </a:schemeClr>
                </a:solidFill>
              </a:rPr>
              <a:t>- Increase with confidence level</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How to calculate?:</a:t>
            </a:r>
          </a:p>
          <a:p>
            <a:pPr marL="0" indent="0">
              <a:buNone/>
            </a:pPr>
            <a:r>
              <a:rPr lang="en-SG" sz="2400" dirty="0">
                <a:solidFill>
                  <a:schemeClr val="accent1">
                    <a:lumMod val="50000"/>
                  </a:schemeClr>
                </a:solidFill>
              </a:rPr>
              <a:t>- Old school, checked in tables like this…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15</a:t>
            </a:fld>
            <a:endParaRPr lang="en-SG" dirty="0"/>
          </a:p>
        </p:txBody>
      </p:sp>
      <p:grpSp>
        <p:nvGrpSpPr>
          <p:cNvPr id="4" name="Group 3">
            <a:extLst>
              <a:ext uri="{FF2B5EF4-FFF2-40B4-BE49-F238E27FC236}">
                <a16:creationId xmlns:a16="http://schemas.microsoft.com/office/drawing/2014/main" id="{CAEFC24F-3F60-5177-D34E-B33A3EEB3BB7}"/>
              </a:ext>
            </a:extLst>
          </p:cNvPr>
          <p:cNvGrpSpPr/>
          <p:nvPr/>
        </p:nvGrpSpPr>
        <p:grpSpPr>
          <a:xfrm>
            <a:off x="5307677" y="3048318"/>
            <a:ext cx="3954086" cy="3444557"/>
            <a:chOff x="5919198" y="1626888"/>
            <a:chExt cx="2769166" cy="2569193"/>
          </a:xfrm>
        </p:grpSpPr>
        <p:pic>
          <p:nvPicPr>
            <p:cNvPr id="6" name="Picture 5" descr="Table&#10;&#10;Description automatically generated">
              <a:extLst>
                <a:ext uri="{FF2B5EF4-FFF2-40B4-BE49-F238E27FC236}">
                  <a16:creationId xmlns:a16="http://schemas.microsoft.com/office/drawing/2014/main" id="{DA73995D-49F7-CDF3-B788-D4CEC8FFBDCE}"/>
                </a:ext>
              </a:extLst>
            </p:cNvPr>
            <p:cNvPicPr>
              <a:picLocks noChangeAspect="1"/>
            </p:cNvPicPr>
            <p:nvPr/>
          </p:nvPicPr>
          <p:blipFill>
            <a:blip r:embed="rId2"/>
            <a:stretch>
              <a:fillRect/>
            </a:stretch>
          </p:blipFill>
          <p:spPr>
            <a:xfrm>
              <a:off x="5919198" y="1668951"/>
              <a:ext cx="2590309" cy="2527130"/>
            </a:xfrm>
            <a:prstGeom prst="rect">
              <a:avLst/>
            </a:prstGeom>
          </p:spPr>
        </p:pic>
        <p:sp>
          <p:nvSpPr>
            <p:cNvPr id="7" name="TextBox 6">
              <a:extLst>
                <a:ext uri="{FF2B5EF4-FFF2-40B4-BE49-F238E27FC236}">
                  <a16:creationId xmlns:a16="http://schemas.microsoft.com/office/drawing/2014/main" id="{C6A65D46-54D4-7C0A-886B-654393F00C9B}"/>
                </a:ext>
              </a:extLst>
            </p:cNvPr>
            <p:cNvSpPr txBox="1"/>
            <p:nvPr/>
          </p:nvSpPr>
          <p:spPr>
            <a:xfrm rot="5400000">
              <a:off x="7370815" y="2759771"/>
              <a:ext cx="2450432" cy="184666"/>
            </a:xfrm>
            <a:prstGeom prst="rect">
              <a:avLst/>
            </a:prstGeom>
            <a:noFill/>
          </p:spPr>
          <p:txBody>
            <a:bodyPr wrap="square">
              <a:spAutoFit/>
            </a:bodyPr>
            <a:lstStyle/>
            <a:p>
              <a:r>
                <a:rPr lang="en-SG" sz="600" dirty="0"/>
                <a:t>Source: https://www.sjsu.edu/faculty/Gerstman/StatPrimer/t-table.pdf</a:t>
              </a:r>
            </a:p>
          </p:txBody>
        </p:sp>
      </p:grpSp>
      <p:pic>
        <p:nvPicPr>
          <p:cNvPr id="8" name="Picture 7">
            <a:extLst>
              <a:ext uri="{FF2B5EF4-FFF2-40B4-BE49-F238E27FC236}">
                <a16:creationId xmlns:a16="http://schemas.microsoft.com/office/drawing/2014/main" id="{C27D3C13-76CD-1BC3-D430-29544D401B79}"/>
              </a:ext>
            </a:extLst>
          </p:cNvPr>
          <p:cNvPicPr>
            <a:picLocks noChangeAspect="1"/>
          </p:cNvPicPr>
          <p:nvPr/>
        </p:nvPicPr>
        <p:blipFill>
          <a:blip r:embed="rId3"/>
          <a:stretch>
            <a:fillRect/>
          </a:stretch>
        </p:blipFill>
        <p:spPr>
          <a:xfrm>
            <a:off x="9358331" y="1212508"/>
            <a:ext cx="2568725" cy="2572414"/>
          </a:xfrm>
          <a:prstGeom prst="rect">
            <a:avLst/>
          </a:prstGeom>
        </p:spPr>
      </p:pic>
      <p:cxnSp>
        <p:nvCxnSpPr>
          <p:cNvPr id="9" name="Straight Arrow Connector 8">
            <a:extLst>
              <a:ext uri="{FF2B5EF4-FFF2-40B4-BE49-F238E27FC236}">
                <a16:creationId xmlns:a16="http://schemas.microsoft.com/office/drawing/2014/main" id="{BABD7DEB-A366-2437-49C4-CFA30AB81064}"/>
              </a:ext>
            </a:extLst>
          </p:cNvPr>
          <p:cNvCxnSpPr>
            <a:cxnSpLocks/>
          </p:cNvCxnSpPr>
          <p:nvPr/>
        </p:nvCxnSpPr>
        <p:spPr>
          <a:xfrm flipV="1">
            <a:off x="10984375" y="3048318"/>
            <a:ext cx="263684" cy="10939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25EEF2DB-47A7-AAE3-967A-3E3E2E6C23E3}"/>
              </a:ext>
            </a:extLst>
          </p:cNvPr>
          <p:cNvSpPr txBox="1">
            <a:spLocks/>
          </p:cNvSpPr>
          <p:nvPr/>
        </p:nvSpPr>
        <p:spPr>
          <a:xfrm>
            <a:off x="9734308" y="4061241"/>
            <a:ext cx="2283141" cy="17608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The shaded area is the confidence interval of the blue line</a:t>
            </a:r>
          </a:p>
          <a:p>
            <a:pPr marL="0" indent="0">
              <a:buFont typeface="Arial" panose="020B0604020202020204" pitchFamily="34" charset="0"/>
              <a:buNone/>
            </a:pPr>
            <a:r>
              <a:rPr lang="en-SG" sz="1800" dirty="0">
                <a:solidFill>
                  <a:srgbClr val="FF0000"/>
                </a:solidFill>
              </a:rPr>
              <a:t>Question: why does it get bigger towards the ends?</a:t>
            </a:r>
          </a:p>
        </p:txBody>
      </p:sp>
    </p:spTree>
    <p:extLst>
      <p:ext uri="{BB962C8B-B14F-4D97-AF65-F5344CB8AC3E}">
        <p14:creationId xmlns:p14="http://schemas.microsoft.com/office/powerpoint/2010/main" val="66803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Confidence Intervals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8184600" cy="6074077"/>
          </a:xfrm>
        </p:spPr>
        <p:txBody>
          <a:bodyPr>
            <a:noAutofit/>
          </a:bodyPr>
          <a:lstStyle/>
          <a:p>
            <a:pPr marL="0" indent="0">
              <a:buNone/>
            </a:pPr>
            <a:r>
              <a:rPr lang="en-SG" dirty="0">
                <a:solidFill>
                  <a:schemeClr val="accent1">
                    <a:lumMod val="50000"/>
                  </a:schemeClr>
                </a:solidFill>
              </a:rPr>
              <a:t>How to calculate?:</a:t>
            </a:r>
          </a:p>
          <a:p>
            <a:pPr marL="0" indent="0">
              <a:buNone/>
            </a:pPr>
            <a:r>
              <a:rPr lang="en-SG" sz="2400" dirty="0">
                <a:solidFill>
                  <a:schemeClr val="accent1">
                    <a:lumMod val="50000"/>
                  </a:schemeClr>
                </a:solidFill>
              </a:rPr>
              <a:t>- Now we can easily calculate and plot them…</a:t>
            </a:r>
          </a:p>
          <a:p>
            <a:pPr marL="0" indent="0">
              <a:buNone/>
            </a:pPr>
            <a:endParaRPr lang="en-SG" sz="20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library(ggplot2)</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f=</a:t>
            </a:r>
            <a:r>
              <a:rPr lang="en-SG" sz="2000" dirty="0" err="1">
                <a:solidFill>
                  <a:schemeClr val="accent1">
                    <a:lumMod val="50000"/>
                  </a:schemeClr>
                </a:solidFill>
                <a:latin typeface="Courier New" panose="02070309020205020404" pitchFamily="49" charset="0"/>
                <a:cs typeface="Courier New" panose="02070309020205020404" pitchFamily="49" charset="0"/>
              </a:rPr>
              <a:t>ggplot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mtcars,aes</a:t>
            </a:r>
            <a:r>
              <a:rPr lang="en-SG" sz="2000" dirty="0">
                <a:solidFill>
                  <a:schemeClr val="accent1">
                    <a:lumMod val="50000"/>
                  </a:schemeClr>
                </a:solidFill>
                <a:latin typeface="Courier New" panose="02070309020205020404" pitchFamily="49" charset="0"/>
                <a:cs typeface="Courier New" panose="02070309020205020404" pitchFamily="49" charset="0"/>
              </a:rPr>
              <a:t>(x=</a:t>
            </a:r>
            <a:r>
              <a:rPr lang="en-SG" sz="2000" dirty="0" err="1">
                <a:solidFill>
                  <a:schemeClr val="accent1">
                    <a:lumMod val="50000"/>
                  </a:schemeClr>
                </a:solidFill>
                <a:latin typeface="Courier New" panose="02070309020205020404" pitchFamily="49" charset="0"/>
                <a:cs typeface="Courier New" panose="02070309020205020404" pitchFamily="49" charset="0"/>
              </a:rPr>
              <a:t>wt,col</a:t>
            </a:r>
            <a:r>
              <a:rPr lang="en-SG" sz="2000" dirty="0">
                <a:solidFill>
                  <a:schemeClr val="accent1">
                    <a:lumMod val="50000"/>
                  </a:schemeClr>
                </a:solidFill>
                <a:latin typeface="Courier New" panose="02070309020205020404" pitchFamily="49" charset="0"/>
                <a:cs typeface="Courier New" panose="02070309020205020404" pitchFamily="49" charset="0"/>
              </a:rPr>
              <a:t>=drat))</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f+geom_point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geom_smooth</a:t>
            </a:r>
            <a:r>
              <a:rPr lang="en-SG" sz="2000" dirty="0">
                <a:solidFill>
                  <a:schemeClr val="accent1">
                    <a:lumMod val="50000"/>
                  </a:schemeClr>
                </a:solidFill>
                <a:latin typeface="Courier New" panose="02070309020205020404" pitchFamily="49" charset="0"/>
                <a:cs typeface="Courier New" panose="02070309020205020404" pitchFamily="49" charset="0"/>
              </a:rPr>
              <a:t>(method=</a:t>
            </a:r>
            <a:r>
              <a:rPr lang="en-SG" sz="2000" dirty="0" err="1">
                <a:solidFill>
                  <a:schemeClr val="accent1">
                    <a:lumMod val="50000"/>
                  </a:schemeClr>
                </a:solidFill>
                <a:latin typeface="Courier New" panose="02070309020205020404" pitchFamily="49" charset="0"/>
                <a:cs typeface="Courier New" panose="02070309020205020404" pitchFamily="49" charset="0"/>
              </a:rPr>
              <a:t>lm,level</a:t>
            </a:r>
            <a:r>
              <a:rPr lang="en-SG" sz="2000" dirty="0">
                <a:solidFill>
                  <a:schemeClr val="accent1">
                    <a:lumMod val="50000"/>
                  </a:schemeClr>
                </a:solidFill>
                <a:latin typeface="Courier New" panose="02070309020205020404" pitchFamily="49" charset="0"/>
                <a:cs typeface="Courier New" panose="02070309020205020404" pitchFamily="49" charset="0"/>
              </a:rPr>
              <a:t>=0.95) #default 95%</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f+geom_point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geom_smooth</a:t>
            </a:r>
            <a:r>
              <a:rPr lang="en-SG" sz="2000" dirty="0">
                <a:solidFill>
                  <a:schemeClr val="accent1">
                    <a:lumMod val="50000"/>
                  </a:schemeClr>
                </a:solidFill>
                <a:latin typeface="Courier New" panose="02070309020205020404" pitchFamily="49" charset="0"/>
                <a:cs typeface="Courier New" panose="02070309020205020404" pitchFamily="49" charset="0"/>
              </a:rPr>
              <a:t>(method=</a:t>
            </a:r>
            <a:r>
              <a:rPr lang="en-SG" sz="2000" dirty="0" err="1">
                <a:solidFill>
                  <a:schemeClr val="accent1">
                    <a:lumMod val="50000"/>
                  </a:schemeClr>
                </a:solidFill>
                <a:latin typeface="Courier New" panose="02070309020205020404" pitchFamily="49" charset="0"/>
                <a:cs typeface="Courier New" panose="02070309020205020404" pitchFamily="49" charset="0"/>
              </a:rPr>
              <a:t>lm,level</a:t>
            </a:r>
            <a:r>
              <a:rPr lang="en-SG" sz="2000" dirty="0">
                <a:solidFill>
                  <a:schemeClr val="accent1">
                    <a:lumMod val="50000"/>
                  </a:schemeClr>
                </a:solidFill>
                <a:latin typeface="Courier New" panose="02070309020205020404" pitchFamily="49" charset="0"/>
                <a:cs typeface="Courier New" panose="02070309020205020404" pitchFamily="49" charset="0"/>
              </a:rPr>
              <a:t>=0.5) </a:t>
            </a:r>
            <a:br>
              <a:rPr lang="en-SG" sz="2000" dirty="0">
                <a:solidFill>
                  <a:schemeClr val="accent1">
                    <a:lumMod val="50000"/>
                  </a:schemeClr>
                </a:solidFill>
                <a:latin typeface="Courier New" panose="02070309020205020404" pitchFamily="49" charset="0"/>
                <a:cs typeface="Courier New" panose="02070309020205020404" pitchFamily="49" charset="0"/>
              </a:rPr>
            </a:br>
            <a:r>
              <a:rPr lang="en-SG" sz="2000" dirty="0">
                <a:solidFill>
                  <a:schemeClr val="accent1">
                    <a:lumMod val="50000"/>
                  </a:schemeClr>
                </a:solidFill>
                <a:latin typeface="Courier New" panose="02070309020205020404" pitchFamily="49" charset="0"/>
                <a:cs typeface="Courier New" panose="02070309020205020404" pitchFamily="49" charset="0"/>
              </a:rPr>
              <a:t>#50% confidence level, smaller interval!</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f+geom_point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geom_smooth</a:t>
            </a:r>
            <a:r>
              <a:rPr lang="en-SG" sz="2000" dirty="0">
                <a:solidFill>
                  <a:schemeClr val="accent1">
                    <a:lumMod val="50000"/>
                  </a:schemeClr>
                </a:solidFill>
                <a:latin typeface="Courier New" panose="02070309020205020404" pitchFamily="49" charset="0"/>
                <a:cs typeface="Courier New" panose="02070309020205020404" pitchFamily="49" charset="0"/>
              </a:rPr>
              <a:t>(method=</a:t>
            </a:r>
            <a:r>
              <a:rPr lang="en-SG" sz="2000" dirty="0" err="1">
                <a:solidFill>
                  <a:schemeClr val="accent1">
                    <a:lumMod val="50000"/>
                  </a:schemeClr>
                </a:solidFill>
                <a:latin typeface="Courier New" panose="02070309020205020404" pitchFamily="49" charset="0"/>
                <a:cs typeface="Courier New" panose="02070309020205020404" pitchFamily="49" charset="0"/>
              </a:rPr>
              <a:t>lm,level</a:t>
            </a:r>
            <a:r>
              <a:rPr lang="en-SG" sz="2000" dirty="0">
                <a:solidFill>
                  <a:schemeClr val="accent1">
                    <a:lumMod val="50000"/>
                  </a:schemeClr>
                </a:solidFill>
                <a:latin typeface="Courier New" panose="02070309020205020404" pitchFamily="49" charset="0"/>
                <a:cs typeface="Courier New" panose="02070309020205020404" pitchFamily="49" charset="0"/>
              </a:rPr>
              <a:t>=0.9999) #99.99% confidence level, larger interval!</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16</a:t>
            </a:fld>
            <a:endParaRPr lang="en-SG" dirty="0"/>
          </a:p>
        </p:txBody>
      </p:sp>
      <p:pic>
        <p:nvPicPr>
          <p:cNvPr id="10" name="Picture 9">
            <a:extLst>
              <a:ext uri="{FF2B5EF4-FFF2-40B4-BE49-F238E27FC236}">
                <a16:creationId xmlns:a16="http://schemas.microsoft.com/office/drawing/2014/main" id="{A150A6D2-52A8-D8EC-EED0-DAF1CC7C9ACF}"/>
              </a:ext>
            </a:extLst>
          </p:cNvPr>
          <p:cNvPicPr>
            <a:picLocks noChangeAspect="1"/>
          </p:cNvPicPr>
          <p:nvPr/>
        </p:nvPicPr>
        <p:blipFill>
          <a:blip r:embed="rId2"/>
          <a:stretch>
            <a:fillRect/>
          </a:stretch>
        </p:blipFill>
        <p:spPr>
          <a:xfrm>
            <a:off x="8287269" y="65768"/>
            <a:ext cx="2213313" cy="2216492"/>
          </a:xfrm>
          <a:prstGeom prst="rect">
            <a:avLst/>
          </a:prstGeom>
        </p:spPr>
      </p:pic>
      <p:pic>
        <p:nvPicPr>
          <p:cNvPr id="12" name="Picture 11">
            <a:extLst>
              <a:ext uri="{FF2B5EF4-FFF2-40B4-BE49-F238E27FC236}">
                <a16:creationId xmlns:a16="http://schemas.microsoft.com/office/drawing/2014/main" id="{9BF06328-CD6C-49C9-E9A8-E81A9C6BA957}"/>
              </a:ext>
            </a:extLst>
          </p:cNvPr>
          <p:cNvPicPr>
            <a:picLocks noChangeAspect="1"/>
          </p:cNvPicPr>
          <p:nvPr/>
        </p:nvPicPr>
        <p:blipFill>
          <a:blip r:embed="rId3"/>
          <a:stretch>
            <a:fillRect/>
          </a:stretch>
        </p:blipFill>
        <p:spPr>
          <a:xfrm>
            <a:off x="8270546" y="2316369"/>
            <a:ext cx="2213313" cy="2232531"/>
          </a:xfrm>
          <a:prstGeom prst="rect">
            <a:avLst/>
          </a:prstGeom>
        </p:spPr>
      </p:pic>
      <p:pic>
        <p:nvPicPr>
          <p:cNvPr id="14" name="Picture 13">
            <a:extLst>
              <a:ext uri="{FF2B5EF4-FFF2-40B4-BE49-F238E27FC236}">
                <a16:creationId xmlns:a16="http://schemas.microsoft.com/office/drawing/2014/main" id="{1EDAEAF3-A596-6BC4-07D0-B01E0B9DE162}"/>
              </a:ext>
            </a:extLst>
          </p:cNvPr>
          <p:cNvPicPr>
            <a:picLocks noChangeAspect="1"/>
          </p:cNvPicPr>
          <p:nvPr/>
        </p:nvPicPr>
        <p:blipFill>
          <a:blip r:embed="rId4"/>
          <a:stretch>
            <a:fillRect/>
          </a:stretch>
        </p:blipFill>
        <p:spPr>
          <a:xfrm>
            <a:off x="8262184" y="4565671"/>
            <a:ext cx="2222935" cy="2232530"/>
          </a:xfrm>
          <a:prstGeom prst="rect">
            <a:avLst/>
          </a:prstGeom>
        </p:spPr>
      </p:pic>
      <p:sp>
        <p:nvSpPr>
          <p:cNvPr id="15" name="Content Placeholder 2">
            <a:extLst>
              <a:ext uri="{FF2B5EF4-FFF2-40B4-BE49-F238E27FC236}">
                <a16:creationId xmlns:a16="http://schemas.microsoft.com/office/drawing/2014/main" id="{241F80D6-11F6-3954-0B75-A0F685EABE63}"/>
              </a:ext>
            </a:extLst>
          </p:cNvPr>
          <p:cNvSpPr txBox="1">
            <a:spLocks/>
          </p:cNvSpPr>
          <p:nvPr/>
        </p:nvSpPr>
        <p:spPr>
          <a:xfrm>
            <a:off x="7740677" y="102139"/>
            <a:ext cx="1311883"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95%</a:t>
            </a:r>
          </a:p>
        </p:txBody>
      </p:sp>
      <p:sp>
        <p:nvSpPr>
          <p:cNvPr id="16" name="Content Placeholder 2">
            <a:extLst>
              <a:ext uri="{FF2B5EF4-FFF2-40B4-BE49-F238E27FC236}">
                <a16:creationId xmlns:a16="http://schemas.microsoft.com/office/drawing/2014/main" id="{135B72F5-E10C-5F2C-0246-BDF0F4FF9BDC}"/>
              </a:ext>
            </a:extLst>
          </p:cNvPr>
          <p:cNvSpPr txBox="1">
            <a:spLocks/>
          </p:cNvSpPr>
          <p:nvPr/>
        </p:nvSpPr>
        <p:spPr>
          <a:xfrm>
            <a:off x="7740676" y="2370151"/>
            <a:ext cx="1311883"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50%</a:t>
            </a:r>
          </a:p>
        </p:txBody>
      </p:sp>
      <p:sp>
        <p:nvSpPr>
          <p:cNvPr id="17" name="Content Placeholder 2">
            <a:extLst>
              <a:ext uri="{FF2B5EF4-FFF2-40B4-BE49-F238E27FC236}">
                <a16:creationId xmlns:a16="http://schemas.microsoft.com/office/drawing/2014/main" id="{EB03E53E-0F77-FFAA-4300-ACBEE5341DBB}"/>
              </a:ext>
            </a:extLst>
          </p:cNvPr>
          <p:cNvSpPr txBox="1">
            <a:spLocks/>
          </p:cNvSpPr>
          <p:nvPr/>
        </p:nvSpPr>
        <p:spPr>
          <a:xfrm>
            <a:off x="7435875" y="4606974"/>
            <a:ext cx="1311883"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99.99%</a:t>
            </a:r>
          </a:p>
        </p:txBody>
      </p:sp>
      <p:sp>
        <p:nvSpPr>
          <p:cNvPr id="4" name="Content Placeholder 2">
            <a:extLst>
              <a:ext uri="{FF2B5EF4-FFF2-40B4-BE49-F238E27FC236}">
                <a16:creationId xmlns:a16="http://schemas.microsoft.com/office/drawing/2014/main" id="{47C50007-D177-E4E3-6E7D-DB6F75C9555F}"/>
              </a:ext>
            </a:extLst>
          </p:cNvPr>
          <p:cNvSpPr txBox="1">
            <a:spLocks/>
          </p:cNvSpPr>
          <p:nvPr/>
        </p:nvSpPr>
        <p:spPr>
          <a:xfrm>
            <a:off x="10626901" y="16822"/>
            <a:ext cx="1526307" cy="802271"/>
          </a:xfrm>
          <a:prstGeom prst="rect">
            <a:avLst/>
          </a:prstGeom>
          <a:solidFill>
            <a:srgbClr val="FF0000"/>
          </a:solid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400" b="1" u="sng" dirty="0">
                <a:solidFill>
                  <a:schemeClr val="bg1"/>
                </a:solidFill>
              </a:rPr>
              <a:t>Debugging Time!</a:t>
            </a:r>
          </a:p>
          <a:p>
            <a:pPr marL="0" indent="0">
              <a:buFont typeface="Arial" panose="020B0604020202020204" pitchFamily="34" charset="0"/>
              <a:buNone/>
            </a:pPr>
            <a:r>
              <a:rPr lang="en-SG" sz="1400" dirty="0">
                <a:solidFill>
                  <a:schemeClr val="bg1"/>
                </a:solidFill>
                <a:sym typeface="Wingdings" panose="05000000000000000000" pitchFamily="2" charset="2"/>
              </a:rPr>
              <a:t>Can you spot the error in this slide?</a:t>
            </a:r>
          </a:p>
        </p:txBody>
      </p:sp>
    </p:spTree>
    <p:extLst>
      <p:ext uri="{BB962C8B-B14F-4D97-AF65-F5344CB8AC3E}">
        <p14:creationId xmlns:p14="http://schemas.microsoft.com/office/powerpoint/2010/main" val="265124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12036833" cy="6074077"/>
          </a:xfrm>
        </p:spPr>
        <p:txBody>
          <a:bodyPr>
            <a:noAutofit/>
          </a:bodyPr>
          <a:lstStyle/>
          <a:p>
            <a:pPr marL="0" indent="0">
              <a:buNone/>
            </a:pPr>
            <a:r>
              <a:rPr lang="en-SG" dirty="0"/>
              <a:t>Moment 1: Mean				Moment 2: Variance</a:t>
            </a:r>
          </a:p>
          <a:p>
            <a:endParaRPr lang="en-SG" dirty="0"/>
          </a:p>
          <a:p>
            <a:endParaRPr lang="en-SG" dirty="0"/>
          </a:p>
          <a:p>
            <a:endParaRPr lang="en-SG" dirty="0"/>
          </a:p>
          <a:p>
            <a:endParaRPr lang="en-SG" dirty="0"/>
          </a:p>
          <a:p>
            <a:endParaRPr lang="en-SG" dirty="0"/>
          </a:p>
          <a:p>
            <a:pPr marL="0" indent="0">
              <a:buNone/>
            </a:pPr>
            <a:r>
              <a:rPr lang="en-SG" dirty="0"/>
              <a:t>Moment 3: Skew				Moment 4: Kurtosis</a:t>
            </a:r>
          </a:p>
        </p:txBody>
      </p:sp>
      <p:pic>
        <p:nvPicPr>
          <p:cNvPr id="28" name="Picture 27">
            <a:extLst>
              <a:ext uri="{FF2B5EF4-FFF2-40B4-BE49-F238E27FC236}">
                <a16:creationId xmlns:a16="http://schemas.microsoft.com/office/drawing/2014/main" id="{BA9CB1FA-756A-0EDA-5A6B-952506299FFC}"/>
              </a:ext>
            </a:extLst>
          </p:cNvPr>
          <p:cNvPicPr>
            <a:picLocks noChangeAspect="1"/>
          </p:cNvPicPr>
          <p:nvPr/>
        </p:nvPicPr>
        <p:blipFill>
          <a:blip r:embed="rId2"/>
          <a:stretch>
            <a:fillRect/>
          </a:stretch>
        </p:blipFill>
        <p:spPr>
          <a:xfrm>
            <a:off x="274320" y="4280802"/>
            <a:ext cx="4690970" cy="2467929"/>
          </a:xfrm>
          <a:prstGeom prst="rect">
            <a:avLst/>
          </a:prstGeom>
        </p:spPr>
      </p:pic>
      <p:pic>
        <p:nvPicPr>
          <p:cNvPr id="26" name="Picture 25">
            <a:extLst>
              <a:ext uri="{FF2B5EF4-FFF2-40B4-BE49-F238E27FC236}">
                <a16:creationId xmlns:a16="http://schemas.microsoft.com/office/drawing/2014/main" id="{60DA4F1E-1B80-02FD-7243-67C883C1047A}"/>
              </a:ext>
            </a:extLst>
          </p:cNvPr>
          <p:cNvPicPr>
            <a:picLocks noChangeAspect="1"/>
          </p:cNvPicPr>
          <p:nvPr/>
        </p:nvPicPr>
        <p:blipFill>
          <a:blip r:embed="rId3"/>
          <a:stretch>
            <a:fillRect/>
          </a:stretch>
        </p:blipFill>
        <p:spPr>
          <a:xfrm>
            <a:off x="5813367" y="1157965"/>
            <a:ext cx="4690970" cy="2598439"/>
          </a:xfrm>
          <a:prstGeom prst="rect">
            <a:avLst/>
          </a:prstGeom>
        </p:spPr>
      </p:pic>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4 moments of distributions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17</a:t>
            </a:fld>
            <a:endParaRPr lang="en-SG" dirty="0"/>
          </a:p>
        </p:txBody>
      </p:sp>
      <p:sp>
        <p:nvSpPr>
          <p:cNvPr id="8" name="Content Placeholder 2">
            <a:extLst>
              <a:ext uri="{FF2B5EF4-FFF2-40B4-BE49-F238E27FC236}">
                <a16:creationId xmlns:a16="http://schemas.microsoft.com/office/drawing/2014/main" id="{05886B5B-5EF3-9BDF-8374-F35E7D6DB432}"/>
              </a:ext>
            </a:extLst>
          </p:cNvPr>
          <p:cNvSpPr txBox="1">
            <a:spLocks/>
          </p:cNvSpPr>
          <p:nvPr/>
        </p:nvSpPr>
        <p:spPr>
          <a:xfrm>
            <a:off x="8597788" y="2729027"/>
            <a:ext cx="1780680" cy="39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chemeClr val="accent1"/>
                </a:solidFill>
              </a:rPr>
              <a:t>SD=1.5</a:t>
            </a:r>
          </a:p>
        </p:txBody>
      </p:sp>
      <p:sp>
        <p:nvSpPr>
          <p:cNvPr id="9" name="Content Placeholder 2">
            <a:extLst>
              <a:ext uri="{FF2B5EF4-FFF2-40B4-BE49-F238E27FC236}">
                <a16:creationId xmlns:a16="http://schemas.microsoft.com/office/drawing/2014/main" id="{8A40BAD2-AB28-8875-353F-03CA4E5B7BD7}"/>
              </a:ext>
            </a:extLst>
          </p:cNvPr>
          <p:cNvSpPr txBox="1">
            <a:spLocks/>
          </p:cNvSpPr>
          <p:nvPr/>
        </p:nvSpPr>
        <p:spPr>
          <a:xfrm>
            <a:off x="6988528" y="1585960"/>
            <a:ext cx="1780680" cy="39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rgbClr val="FF0000"/>
                </a:solidFill>
              </a:rPr>
              <a:t>SD=0.5</a:t>
            </a:r>
          </a:p>
        </p:txBody>
      </p:sp>
      <p:sp>
        <p:nvSpPr>
          <p:cNvPr id="11" name="Content Placeholder 2">
            <a:extLst>
              <a:ext uri="{FF2B5EF4-FFF2-40B4-BE49-F238E27FC236}">
                <a16:creationId xmlns:a16="http://schemas.microsoft.com/office/drawing/2014/main" id="{F2AEBA8C-E592-7761-A638-D871A9C2E59A}"/>
              </a:ext>
            </a:extLst>
          </p:cNvPr>
          <p:cNvSpPr txBox="1">
            <a:spLocks/>
          </p:cNvSpPr>
          <p:nvPr/>
        </p:nvSpPr>
        <p:spPr>
          <a:xfrm>
            <a:off x="1476550" y="4387585"/>
            <a:ext cx="1780680" cy="39778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rgbClr val="FF0000"/>
                </a:solidFill>
              </a:rPr>
              <a:t>Positive (right) skew</a:t>
            </a:r>
          </a:p>
        </p:txBody>
      </p:sp>
      <p:sp>
        <p:nvSpPr>
          <p:cNvPr id="13" name="Content Placeholder 2">
            <a:extLst>
              <a:ext uri="{FF2B5EF4-FFF2-40B4-BE49-F238E27FC236}">
                <a16:creationId xmlns:a16="http://schemas.microsoft.com/office/drawing/2014/main" id="{1F2E9F6C-6BD9-3E3D-AD6F-50C4E3194B48}"/>
              </a:ext>
            </a:extLst>
          </p:cNvPr>
          <p:cNvSpPr txBox="1">
            <a:spLocks/>
          </p:cNvSpPr>
          <p:nvPr/>
        </p:nvSpPr>
        <p:spPr>
          <a:xfrm>
            <a:off x="2333063" y="5011052"/>
            <a:ext cx="1780680" cy="39778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chemeClr val="accent1"/>
                </a:solidFill>
              </a:rPr>
              <a:t>Negative (left) skew</a:t>
            </a:r>
          </a:p>
        </p:txBody>
      </p:sp>
      <p:pic>
        <p:nvPicPr>
          <p:cNvPr id="18" name="Picture 17">
            <a:extLst>
              <a:ext uri="{FF2B5EF4-FFF2-40B4-BE49-F238E27FC236}">
                <a16:creationId xmlns:a16="http://schemas.microsoft.com/office/drawing/2014/main" id="{065F85A4-D88E-28EC-2A82-DA3679E41563}"/>
              </a:ext>
            </a:extLst>
          </p:cNvPr>
          <p:cNvPicPr>
            <a:picLocks noChangeAspect="1"/>
          </p:cNvPicPr>
          <p:nvPr/>
        </p:nvPicPr>
        <p:blipFill>
          <a:blip r:embed="rId4"/>
          <a:stretch>
            <a:fillRect/>
          </a:stretch>
        </p:blipFill>
        <p:spPr>
          <a:xfrm>
            <a:off x="5813368" y="4239622"/>
            <a:ext cx="4690970" cy="2585323"/>
          </a:xfrm>
          <a:prstGeom prst="rect">
            <a:avLst/>
          </a:prstGeom>
        </p:spPr>
      </p:pic>
      <p:sp>
        <p:nvSpPr>
          <p:cNvPr id="20" name="Content Placeholder 2">
            <a:extLst>
              <a:ext uri="{FF2B5EF4-FFF2-40B4-BE49-F238E27FC236}">
                <a16:creationId xmlns:a16="http://schemas.microsoft.com/office/drawing/2014/main" id="{8A47F8A1-8D7E-4276-E576-62A344FE22D6}"/>
              </a:ext>
            </a:extLst>
          </p:cNvPr>
          <p:cNvSpPr txBox="1">
            <a:spLocks/>
          </p:cNvSpPr>
          <p:nvPr/>
        </p:nvSpPr>
        <p:spPr>
          <a:xfrm>
            <a:off x="8410816" y="4358831"/>
            <a:ext cx="2154623" cy="39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rgbClr val="FF0000"/>
                </a:solidFill>
              </a:rPr>
              <a:t>Leptokurtic (thin)</a:t>
            </a:r>
          </a:p>
        </p:txBody>
      </p:sp>
      <p:sp>
        <p:nvSpPr>
          <p:cNvPr id="21" name="Content Placeholder 2">
            <a:extLst>
              <a:ext uri="{FF2B5EF4-FFF2-40B4-BE49-F238E27FC236}">
                <a16:creationId xmlns:a16="http://schemas.microsoft.com/office/drawing/2014/main" id="{35681290-6B21-482F-857B-1ED06681E3F7}"/>
              </a:ext>
            </a:extLst>
          </p:cNvPr>
          <p:cNvSpPr txBox="1">
            <a:spLocks/>
          </p:cNvSpPr>
          <p:nvPr/>
        </p:nvSpPr>
        <p:spPr>
          <a:xfrm>
            <a:off x="6268791" y="5393575"/>
            <a:ext cx="1780680" cy="39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chemeClr val="accent1"/>
                </a:solidFill>
              </a:rPr>
              <a:t>Mesokurtic</a:t>
            </a:r>
          </a:p>
        </p:txBody>
      </p:sp>
      <p:sp>
        <p:nvSpPr>
          <p:cNvPr id="22" name="Content Placeholder 2">
            <a:extLst>
              <a:ext uri="{FF2B5EF4-FFF2-40B4-BE49-F238E27FC236}">
                <a16:creationId xmlns:a16="http://schemas.microsoft.com/office/drawing/2014/main" id="{FF2C908D-5A4C-BF1B-659F-D84047FFC337}"/>
              </a:ext>
            </a:extLst>
          </p:cNvPr>
          <p:cNvSpPr txBox="1">
            <a:spLocks/>
          </p:cNvSpPr>
          <p:nvPr/>
        </p:nvSpPr>
        <p:spPr>
          <a:xfrm>
            <a:off x="9197793" y="5693115"/>
            <a:ext cx="2154623" cy="39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solidFill>
                  <a:schemeClr val="accent6"/>
                </a:solidFill>
              </a:rPr>
              <a:t>Platykurtic (flat)</a:t>
            </a:r>
          </a:p>
        </p:txBody>
      </p:sp>
      <p:pic>
        <p:nvPicPr>
          <p:cNvPr id="24" name="Picture 23">
            <a:extLst>
              <a:ext uri="{FF2B5EF4-FFF2-40B4-BE49-F238E27FC236}">
                <a16:creationId xmlns:a16="http://schemas.microsoft.com/office/drawing/2014/main" id="{BD466B23-64FF-2B10-7AFE-2098F884EB01}"/>
              </a:ext>
            </a:extLst>
          </p:cNvPr>
          <p:cNvPicPr>
            <a:picLocks noChangeAspect="1"/>
          </p:cNvPicPr>
          <p:nvPr/>
        </p:nvPicPr>
        <p:blipFill>
          <a:blip r:embed="rId5"/>
          <a:stretch>
            <a:fillRect/>
          </a:stretch>
        </p:blipFill>
        <p:spPr>
          <a:xfrm>
            <a:off x="274320" y="1163770"/>
            <a:ext cx="4690970" cy="2598438"/>
          </a:xfrm>
          <a:prstGeom prst="rect">
            <a:avLst/>
          </a:prstGeom>
        </p:spPr>
      </p:pic>
    </p:spTree>
    <p:extLst>
      <p:ext uri="{BB962C8B-B14F-4D97-AF65-F5344CB8AC3E}">
        <p14:creationId xmlns:p14="http://schemas.microsoft.com/office/powerpoint/2010/main" val="671753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Modelling data</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pPr algn="ctr"/>
            <a:r>
              <a:rPr lang="en-SG" dirty="0">
                <a:solidFill>
                  <a:schemeClr val="bg1"/>
                </a:solidFill>
              </a:rPr>
              <a:t>Distributions</a:t>
            </a:r>
          </a:p>
        </p:txBody>
      </p:sp>
    </p:spTree>
    <p:extLst>
      <p:ext uri="{BB962C8B-B14F-4D97-AF65-F5344CB8AC3E}">
        <p14:creationId xmlns:p14="http://schemas.microsoft.com/office/powerpoint/2010/main" val="177477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Distributions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sz="2800" dirty="0"/>
              <a:t>Mathematical functions that are used to model the values of your variables: different functions have different parameters and can take different shapes</a:t>
            </a:r>
          </a:p>
          <a:p>
            <a:pPr marL="0" indent="0">
              <a:buNone/>
            </a:pPr>
            <a:r>
              <a:rPr lang="en-SG" sz="2400" dirty="0"/>
              <a:t>- 2 types: </a:t>
            </a:r>
            <a:r>
              <a:rPr lang="en-SG" sz="2400" b="1" dirty="0"/>
              <a:t>Continuous distributions </a:t>
            </a:r>
            <a:r>
              <a:rPr lang="en-SG" sz="2400" dirty="0"/>
              <a:t>(for continuous data) and </a:t>
            </a:r>
            <a:r>
              <a:rPr lang="en-SG" sz="2400" b="1" dirty="0"/>
              <a:t>Discrete distributions </a:t>
            </a:r>
            <a:r>
              <a:rPr lang="en-SG" sz="2400" dirty="0"/>
              <a:t>(for categorical data)</a:t>
            </a:r>
          </a:p>
          <a:p>
            <a:pPr marL="0" indent="0">
              <a:buNone/>
            </a:pPr>
            <a:r>
              <a:rPr lang="en-SG" sz="2400" dirty="0"/>
              <a:t>- No distribution will fit your data perfectly; we always choose the best</a:t>
            </a:r>
          </a:p>
          <a:p>
            <a:pPr marL="0" indent="0">
              <a:buNone/>
            </a:pPr>
            <a:endParaRPr lang="en-SG" sz="1800" dirty="0"/>
          </a:p>
          <a:p>
            <a:pPr marL="0" indent="0">
              <a:buNone/>
            </a:pPr>
            <a:r>
              <a:rPr lang="en-SG" dirty="0"/>
              <a:t>Some analyses assume that your data follow certain distributions</a:t>
            </a:r>
          </a:p>
          <a:p>
            <a:pPr marL="0" indent="0">
              <a:buNone/>
            </a:pPr>
            <a:r>
              <a:rPr lang="en-SG" sz="2400" dirty="0"/>
              <a:t>- If this is not true, then you cannot use the analysis</a:t>
            </a:r>
          </a:p>
          <a:p>
            <a:pPr marL="0" indent="0">
              <a:buNone/>
            </a:pPr>
            <a:endParaRPr lang="en-SG" sz="1800" dirty="0"/>
          </a:p>
          <a:p>
            <a:pPr marL="0" indent="0">
              <a:buNone/>
            </a:pPr>
            <a:r>
              <a:rPr lang="en-SG" sz="2800" dirty="0"/>
              <a:t>Example: Normal distribution</a:t>
            </a:r>
          </a:p>
          <a:p>
            <a:pPr marL="0" indent="0">
              <a:buNone/>
            </a:pPr>
            <a:r>
              <a:rPr lang="en-SG" sz="2400" dirty="0"/>
              <a:t>- Easy example: height and weight measurements </a:t>
            </a:r>
          </a:p>
          <a:p>
            <a:pPr marL="0" indent="0">
              <a:buNone/>
            </a:pPr>
            <a:r>
              <a:rPr lang="en-SG" sz="2400" dirty="0"/>
              <a:t>- More abstract example: the errors in a dataset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19</a:t>
            </a:fld>
            <a:endParaRPr lang="en-SG" dirty="0"/>
          </a:p>
        </p:txBody>
      </p:sp>
      <p:pic>
        <p:nvPicPr>
          <p:cNvPr id="4" name="Picture 3" descr="Chart, scatter chart&#10;&#10;Description automatically generated">
            <a:extLst>
              <a:ext uri="{FF2B5EF4-FFF2-40B4-BE49-F238E27FC236}">
                <a16:creationId xmlns:a16="http://schemas.microsoft.com/office/drawing/2014/main" id="{9788726B-B83A-91AD-4C3E-959C17D31913}"/>
              </a:ext>
            </a:extLst>
          </p:cNvPr>
          <p:cNvPicPr>
            <a:picLocks noChangeAspect="1"/>
          </p:cNvPicPr>
          <p:nvPr/>
        </p:nvPicPr>
        <p:blipFill>
          <a:blip r:embed="rId2"/>
          <a:stretch>
            <a:fillRect/>
          </a:stretch>
        </p:blipFill>
        <p:spPr>
          <a:xfrm>
            <a:off x="9411901" y="3988245"/>
            <a:ext cx="2571847" cy="2571847"/>
          </a:xfrm>
          <a:prstGeom prst="rect">
            <a:avLst/>
          </a:prstGeom>
        </p:spPr>
      </p:pic>
      <p:pic>
        <p:nvPicPr>
          <p:cNvPr id="6" name="Picture 5" descr="Diagram&#10;&#10;Description automatically generated">
            <a:extLst>
              <a:ext uri="{FF2B5EF4-FFF2-40B4-BE49-F238E27FC236}">
                <a16:creationId xmlns:a16="http://schemas.microsoft.com/office/drawing/2014/main" id="{B9195BF8-DB7B-1DF1-F1AD-8C3A825A6D87}"/>
              </a:ext>
            </a:extLst>
          </p:cNvPr>
          <p:cNvPicPr>
            <a:picLocks noChangeAspect="1"/>
          </p:cNvPicPr>
          <p:nvPr/>
        </p:nvPicPr>
        <p:blipFill>
          <a:blip r:embed="rId3"/>
          <a:stretch>
            <a:fillRect/>
          </a:stretch>
        </p:blipFill>
        <p:spPr>
          <a:xfrm>
            <a:off x="6792951" y="3988245"/>
            <a:ext cx="2571847" cy="2571847"/>
          </a:xfrm>
          <a:prstGeom prst="rect">
            <a:avLst/>
          </a:prstGeom>
        </p:spPr>
      </p:pic>
      <p:cxnSp>
        <p:nvCxnSpPr>
          <p:cNvPr id="7" name="Straight Arrow Connector 6">
            <a:extLst>
              <a:ext uri="{FF2B5EF4-FFF2-40B4-BE49-F238E27FC236}">
                <a16:creationId xmlns:a16="http://schemas.microsoft.com/office/drawing/2014/main" id="{8DC9C257-D3D5-E606-191F-A5078930A4DC}"/>
              </a:ext>
            </a:extLst>
          </p:cNvPr>
          <p:cNvCxnSpPr>
            <a:cxnSpLocks/>
          </p:cNvCxnSpPr>
          <p:nvPr/>
        </p:nvCxnSpPr>
        <p:spPr>
          <a:xfrm flipV="1">
            <a:off x="6772631" y="5704822"/>
            <a:ext cx="1300564" cy="949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D380B92D-C508-3899-BC39-78A52640C385}"/>
              </a:ext>
            </a:extLst>
          </p:cNvPr>
          <p:cNvSpPr txBox="1">
            <a:spLocks/>
          </p:cNvSpPr>
          <p:nvPr/>
        </p:nvSpPr>
        <p:spPr>
          <a:xfrm>
            <a:off x="2891779" y="6062058"/>
            <a:ext cx="4010733" cy="833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In Normal distributions: </a:t>
            </a:r>
            <a:br>
              <a:rPr lang="en-SG" sz="1800" dirty="0">
                <a:solidFill>
                  <a:schemeClr val="accent1"/>
                </a:solidFill>
              </a:rPr>
            </a:br>
            <a:r>
              <a:rPr lang="en-SG" sz="1800" dirty="0">
                <a:solidFill>
                  <a:schemeClr val="accent1"/>
                </a:solidFill>
              </a:rPr>
              <a:t>- Most values are near the mean</a:t>
            </a:r>
            <a:br>
              <a:rPr lang="en-SG" sz="1800" dirty="0">
                <a:solidFill>
                  <a:schemeClr val="accent1"/>
                </a:solidFill>
              </a:rPr>
            </a:br>
            <a:r>
              <a:rPr lang="en-SG" sz="1800" dirty="0">
                <a:solidFill>
                  <a:schemeClr val="accent1"/>
                </a:solidFill>
              </a:rPr>
              <a:t>- Values are symmetrical about the mean</a:t>
            </a:r>
          </a:p>
        </p:txBody>
      </p:sp>
    </p:spTree>
    <p:extLst>
      <p:ext uri="{BB962C8B-B14F-4D97-AF65-F5344CB8AC3E}">
        <p14:creationId xmlns:p14="http://schemas.microsoft.com/office/powerpoint/2010/main" val="45342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D704-AC16-4E9C-85E5-2F85FA028E67}"/>
              </a:ext>
            </a:extLst>
          </p:cNvPr>
          <p:cNvSpPr>
            <a:spLocks noGrp="1"/>
          </p:cNvSpPr>
          <p:nvPr>
            <p:ph type="ctrTitle"/>
          </p:nvPr>
        </p:nvSpPr>
        <p:spPr>
          <a:xfrm>
            <a:off x="222740" y="386499"/>
            <a:ext cx="9144000" cy="3271101"/>
          </a:xfrm>
        </p:spPr>
        <p:txBody>
          <a:bodyPr>
            <a:normAutofit/>
          </a:bodyPr>
          <a:lstStyle/>
          <a:p>
            <a:pPr algn="l"/>
            <a:r>
              <a:rPr lang="en-US" sz="7200" dirty="0">
                <a:solidFill>
                  <a:schemeClr val="accent5">
                    <a:lumMod val="50000"/>
                  </a:schemeClr>
                </a:solidFill>
                <a:latin typeface="Agency FB" panose="020B0503020202020204" pitchFamily="34" charset="0"/>
              </a:rPr>
              <a:t>Basic Statistical </a:t>
            </a:r>
            <a:br>
              <a:rPr lang="en-US" sz="7200" dirty="0">
                <a:solidFill>
                  <a:schemeClr val="accent5">
                    <a:lumMod val="50000"/>
                  </a:schemeClr>
                </a:solidFill>
                <a:latin typeface="Agency FB" panose="020B0503020202020204" pitchFamily="34" charset="0"/>
              </a:rPr>
            </a:br>
            <a:r>
              <a:rPr lang="en-US" sz="7200" dirty="0">
                <a:solidFill>
                  <a:schemeClr val="accent5">
                    <a:lumMod val="50000"/>
                  </a:schemeClr>
                </a:solidFill>
                <a:latin typeface="Agency FB" panose="020B0503020202020204" pitchFamily="34" charset="0"/>
              </a:rPr>
              <a:t>Concepts and Tests</a:t>
            </a:r>
            <a:endParaRPr lang="en-SG" sz="7200" dirty="0"/>
          </a:p>
        </p:txBody>
      </p:sp>
      <p:sp>
        <p:nvSpPr>
          <p:cNvPr id="5" name="Subtitle 2">
            <a:extLst>
              <a:ext uri="{FF2B5EF4-FFF2-40B4-BE49-F238E27FC236}">
                <a16:creationId xmlns:a16="http://schemas.microsoft.com/office/drawing/2014/main" id="{5BA0A55E-EE45-43C3-A86E-2D4E7FD139E0}"/>
              </a:ext>
            </a:extLst>
          </p:cNvPr>
          <p:cNvSpPr txBox="1">
            <a:spLocks/>
          </p:cNvSpPr>
          <p:nvPr/>
        </p:nvSpPr>
        <p:spPr>
          <a:xfrm>
            <a:off x="240134" y="4880510"/>
            <a:ext cx="56388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9600" dirty="0">
                <a:solidFill>
                  <a:srgbClr val="2167BA"/>
                </a:solidFill>
                <a:latin typeface="Bauhaus 93" panose="04030905020B02020C02" pitchFamily="82" charset="0"/>
              </a:rPr>
              <a:t>LSM3257</a:t>
            </a:r>
          </a:p>
          <a:p>
            <a:pPr algn="l"/>
            <a:endParaRPr lang="en-SG" dirty="0"/>
          </a:p>
        </p:txBody>
      </p:sp>
      <p:sp>
        <p:nvSpPr>
          <p:cNvPr id="6" name="TextBox 5">
            <a:extLst>
              <a:ext uri="{FF2B5EF4-FFF2-40B4-BE49-F238E27FC236}">
                <a16:creationId xmlns:a16="http://schemas.microsoft.com/office/drawing/2014/main" id="{7938CE11-A92B-44C0-9EB1-98C096858EDE}"/>
              </a:ext>
            </a:extLst>
          </p:cNvPr>
          <p:cNvSpPr txBox="1"/>
          <p:nvPr/>
        </p:nvSpPr>
        <p:spPr>
          <a:xfrm>
            <a:off x="240134" y="6098376"/>
            <a:ext cx="5638800" cy="646331"/>
          </a:xfrm>
          <a:prstGeom prst="rect">
            <a:avLst/>
          </a:prstGeom>
          <a:noFill/>
        </p:spPr>
        <p:txBody>
          <a:bodyPr wrap="square" rtlCol="0">
            <a:spAutoFit/>
          </a:bodyPr>
          <a:lstStyle/>
          <a:p>
            <a:r>
              <a:rPr lang="en-US" sz="3600" dirty="0">
                <a:solidFill>
                  <a:schemeClr val="accent5">
                    <a:lumMod val="50000"/>
                  </a:schemeClr>
                </a:solidFill>
                <a:latin typeface="Agency FB" panose="020B0503020202020204" pitchFamily="34" charset="0"/>
              </a:rPr>
              <a:t>AY22/23; Sem 2 | Ian Z.W. Chan</a:t>
            </a:r>
          </a:p>
        </p:txBody>
      </p:sp>
      <p:sp>
        <p:nvSpPr>
          <p:cNvPr id="7" name="TextBox 6">
            <a:extLst>
              <a:ext uri="{FF2B5EF4-FFF2-40B4-BE49-F238E27FC236}">
                <a16:creationId xmlns:a16="http://schemas.microsoft.com/office/drawing/2014/main" id="{5730E69B-5CB0-4B9D-98FA-66B11F4AE7DD}"/>
              </a:ext>
            </a:extLst>
          </p:cNvPr>
          <p:cNvSpPr txBox="1"/>
          <p:nvPr/>
        </p:nvSpPr>
        <p:spPr>
          <a:xfrm>
            <a:off x="240134" y="4412399"/>
            <a:ext cx="5638800" cy="646331"/>
          </a:xfrm>
          <a:prstGeom prst="rect">
            <a:avLst/>
          </a:prstGeom>
          <a:noFill/>
        </p:spPr>
        <p:txBody>
          <a:bodyPr wrap="square" rtlCol="0">
            <a:spAutoFit/>
          </a:bodyPr>
          <a:lstStyle/>
          <a:p>
            <a:r>
              <a:rPr lang="en-US" sz="3600" dirty="0">
                <a:solidFill>
                  <a:schemeClr val="accent5">
                    <a:lumMod val="50000"/>
                  </a:schemeClr>
                </a:solidFill>
                <a:latin typeface="Agency FB" panose="020B0503020202020204" pitchFamily="34" charset="0"/>
              </a:rPr>
              <a:t>Lecture 3</a:t>
            </a:r>
          </a:p>
        </p:txBody>
      </p:sp>
      <p:pic>
        <p:nvPicPr>
          <p:cNvPr id="9" name="Picture 2" descr="R.programming | Stellar Technologies and Media">
            <a:extLst>
              <a:ext uri="{FF2B5EF4-FFF2-40B4-BE49-F238E27FC236}">
                <a16:creationId xmlns:a16="http://schemas.microsoft.com/office/drawing/2014/main" id="{BD93CFAA-7404-4B38-9BB9-5A49D0242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662" y="684192"/>
            <a:ext cx="6806522" cy="680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92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Continuous distributions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b="1" dirty="0"/>
              <a:t>Normal Distribution</a:t>
            </a:r>
            <a:r>
              <a:rPr lang="en-SG" dirty="0"/>
              <a:t> </a:t>
            </a:r>
          </a:p>
          <a:p>
            <a:pPr marL="0" indent="0">
              <a:buNone/>
            </a:pPr>
            <a:r>
              <a:rPr lang="en-SG" dirty="0"/>
              <a:t>Model data that is symmetrical about the mean. </a:t>
            </a:r>
          </a:p>
          <a:p>
            <a:pPr marL="0" indent="0">
              <a:buNone/>
            </a:pPr>
            <a:endParaRPr lang="en-SG" sz="1600" dirty="0"/>
          </a:p>
          <a:p>
            <a:pPr marL="0" indent="0">
              <a:buNone/>
            </a:pPr>
            <a:r>
              <a:rPr lang="en-SG" dirty="0"/>
              <a:t>The most common because of the </a:t>
            </a:r>
            <a:r>
              <a:rPr lang="en-SG" dirty="0">
                <a:hlinkClick r:id="rId2"/>
              </a:rPr>
              <a:t>Central Limit Theorem</a:t>
            </a:r>
            <a:r>
              <a:rPr lang="en-SG" dirty="0"/>
              <a:t>. </a:t>
            </a:r>
          </a:p>
          <a:p>
            <a:pPr marL="0" indent="0">
              <a:buNone/>
            </a:pPr>
            <a:r>
              <a:rPr lang="en-SG" sz="2400" dirty="0"/>
              <a:t>- Many distributions converge to it with large enough sample size. </a:t>
            </a:r>
          </a:p>
          <a:p>
            <a:pPr marL="0" indent="0">
              <a:buNone/>
            </a:pPr>
            <a:r>
              <a:rPr lang="en-SG" sz="2400" dirty="0"/>
              <a:t>- Most classical statistical methods (e.g. parametric tests) are based on this distribution.</a:t>
            </a:r>
          </a:p>
          <a:p>
            <a:pPr marL="0" indent="0">
              <a:buNone/>
            </a:pPr>
            <a:endParaRPr lang="en-SG" sz="1600" dirty="0"/>
          </a:p>
          <a:p>
            <a:pPr marL="0" indent="0">
              <a:buNone/>
            </a:pPr>
            <a:r>
              <a:rPr lang="en-SG" dirty="0"/>
              <a:t>Mean and variance are two parameters that are not linked.</a:t>
            </a:r>
          </a:p>
          <a:p>
            <a:pPr marL="0" indent="0">
              <a:buNone/>
            </a:pPr>
            <a:r>
              <a:rPr lang="en-SG" sz="2000" dirty="0">
                <a:latin typeface="Courier New" panose="02070309020205020404" pitchFamily="49" charset="0"/>
                <a:cs typeface="Courier New" panose="02070309020205020404" pitchFamily="49" charset="0"/>
              </a:rPr>
              <a:t>#Plot a Normal distribution (not using </a:t>
            </a: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 because it needs a </a:t>
            </a:r>
            <a:r>
              <a:rPr lang="en-SG" sz="2000" dirty="0" err="1">
                <a:latin typeface="Courier New" panose="02070309020205020404" pitchFamily="49" charset="0"/>
                <a:cs typeface="Courier New" panose="02070309020205020404" pitchFamily="49" charset="0"/>
              </a:rPr>
              <a:t>dataframe</a:t>
            </a:r>
            <a:r>
              <a:rPr lang="en-SG"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xvalues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seq</a:t>
            </a:r>
            <a:r>
              <a:rPr lang="en-SG" sz="2000" dirty="0">
                <a:latin typeface="Courier New" panose="02070309020205020404" pitchFamily="49" charset="0"/>
                <a:cs typeface="Courier New" panose="02070309020205020404" pitchFamily="49" charset="0"/>
              </a:rPr>
              <a:t>(0,10,length=101)</a:t>
            </a:r>
          </a:p>
          <a:p>
            <a:pPr marL="0" indent="0">
              <a:buNone/>
            </a:pPr>
            <a:r>
              <a:rPr lang="en-SG" sz="2000" dirty="0" err="1">
                <a:latin typeface="Courier New" panose="02070309020205020404" pitchFamily="49" charset="0"/>
                <a:cs typeface="Courier New" panose="02070309020205020404" pitchFamily="49" charset="0"/>
              </a:rPr>
              <a:t>yvalues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dnorm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xvalues,mean</a:t>
            </a:r>
            <a:r>
              <a:rPr lang="en-SG" sz="2000" dirty="0">
                <a:latin typeface="Courier New" panose="02070309020205020404" pitchFamily="49" charset="0"/>
                <a:cs typeface="Courier New" panose="02070309020205020404" pitchFamily="49" charset="0"/>
              </a:rPr>
              <a:t>=5,sd=1)</a:t>
            </a:r>
          </a:p>
          <a:p>
            <a:pPr marL="0" indent="0">
              <a:buNone/>
            </a:pPr>
            <a:r>
              <a:rPr lang="en-SG" sz="2000" dirty="0">
                <a:latin typeface="Courier New" panose="02070309020205020404" pitchFamily="49" charset="0"/>
                <a:cs typeface="Courier New" panose="02070309020205020404" pitchFamily="49" charset="0"/>
              </a:rPr>
              <a:t>plot(</a:t>
            </a:r>
            <a:r>
              <a:rPr lang="en-SG" sz="2000" dirty="0" err="1">
                <a:latin typeface="Courier New" panose="02070309020205020404" pitchFamily="49" charset="0"/>
                <a:cs typeface="Courier New" panose="02070309020205020404" pitchFamily="49" charset="0"/>
              </a:rPr>
              <a:t>xvalues,yvalues,type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l",main</a:t>
            </a:r>
            <a:r>
              <a:rPr lang="en-SG" sz="2000" dirty="0">
                <a:latin typeface="Courier New" panose="02070309020205020404" pitchFamily="49" charset="0"/>
                <a:cs typeface="Courier New" panose="02070309020205020404" pitchFamily="49" charset="0"/>
              </a:rPr>
              <a:t>="Normal Distribution")</a:t>
            </a:r>
          </a:p>
          <a:p>
            <a:pPr marL="0" indent="0">
              <a:buNone/>
            </a:pPr>
            <a:r>
              <a:rPr lang="en-SG" sz="2000" dirty="0">
                <a:latin typeface="Courier New" panose="02070309020205020404" pitchFamily="49" charset="0"/>
                <a:cs typeface="Courier New" panose="02070309020205020404" pitchFamily="49" charset="0"/>
              </a:rPr>
              <a:t>#Try changing the mean and </a:t>
            </a:r>
            <a:r>
              <a:rPr lang="en-SG" sz="2000" dirty="0" err="1">
                <a:latin typeface="Courier New" panose="02070309020205020404" pitchFamily="49" charset="0"/>
                <a:cs typeface="Courier New" panose="02070309020205020404" pitchFamily="49" charset="0"/>
              </a:rPr>
              <a:t>sd</a:t>
            </a:r>
            <a:r>
              <a:rPr lang="en-SG" sz="2000" dirty="0">
                <a:latin typeface="Courier New" panose="02070309020205020404" pitchFamily="49" charset="0"/>
                <a:cs typeface="Courier New" panose="02070309020205020404" pitchFamily="49" charset="0"/>
              </a:rPr>
              <a:t> values to see what happens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20</a:t>
            </a:fld>
            <a:endParaRPr lang="en-SG" dirty="0"/>
          </a:p>
        </p:txBody>
      </p:sp>
    </p:spTree>
    <p:extLst>
      <p:ext uri="{BB962C8B-B14F-4D97-AF65-F5344CB8AC3E}">
        <p14:creationId xmlns:p14="http://schemas.microsoft.com/office/powerpoint/2010/main" val="2666364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Continuous distributions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b="1" dirty="0"/>
              <a:t>Logistic Distribution</a:t>
            </a:r>
            <a:r>
              <a:rPr lang="en-SG" dirty="0"/>
              <a:t> </a:t>
            </a:r>
          </a:p>
          <a:p>
            <a:pPr marL="0" indent="0">
              <a:buNone/>
            </a:pPr>
            <a:r>
              <a:rPr lang="en-SG" dirty="0"/>
              <a:t>Similar to a Normal distribution but with fatter tails (more kurtosis)</a:t>
            </a: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21</a:t>
            </a:fld>
            <a:endParaRPr lang="en-SG" dirty="0"/>
          </a:p>
        </p:txBody>
      </p:sp>
      <p:pic>
        <p:nvPicPr>
          <p:cNvPr id="10" name="Picture 9">
            <a:extLst>
              <a:ext uri="{FF2B5EF4-FFF2-40B4-BE49-F238E27FC236}">
                <a16:creationId xmlns:a16="http://schemas.microsoft.com/office/drawing/2014/main" id="{5FC50FA5-D8DE-3433-059A-E10308FD03B7}"/>
              </a:ext>
            </a:extLst>
          </p:cNvPr>
          <p:cNvPicPr>
            <a:picLocks noChangeAspect="1"/>
          </p:cNvPicPr>
          <p:nvPr/>
        </p:nvPicPr>
        <p:blipFill rotWithShape="1">
          <a:blip r:embed="rId2"/>
          <a:srcRect l="3823" b="6212"/>
          <a:stretch/>
        </p:blipFill>
        <p:spPr>
          <a:xfrm>
            <a:off x="3362487" y="1788839"/>
            <a:ext cx="5465558" cy="4814936"/>
          </a:xfrm>
          <a:prstGeom prst="rect">
            <a:avLst/>
          </a:prstGeom>
        </p:spPr>
      </p:pic>
      <p:sp>
        <p:nvSpPr>
          <p:cNvPr id="11" name="Content Placeholder 2">
            <a:extLst>
              <a:ext uri="{FF2B5EF4-FFF2-40B4-BE49-F238E27FC236}">
                <a16:creationId xmlns:a16="http://schemas.microsoft.com/office/drawing/2014/main" id="{2EE0669A-2D8C-C030-BBAC-36B1B61969CE}"/>
              </a:ext>
            </a:extLst>
          </p:cNvPr>
          <p:cNvSpPr txBox="1">
            <a:spLocks/>
          </p:cNvSpPr>
          <p:nvPr/>
        </p:nvSpPr>
        <p:spPr>
          <a:xfrm>
            <a:off x="6434519" y="2181167"/>
            <a:ext cx="4074995" cy="13793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Normal distribution</a:t>
            </a:r>
          </a:p>
        </p:txBody>
      </p:sp>
      <p:sp>
        <p:nvSpPr>
          <p:cNvPr id="12" name="Content Placeholder 2">
            <a:extLst>
              <a:ext uri="{FF2B5EF4-FFF2-40B4-BE49-F238E27FC236}">
                <a16:creationId xmlns:a16="http://schemas.microsoft.com/office/drawing/2014/main" id="{5D902BEF-7A83-C188-90A8-87E13A5F2E88}"/>
              </a:ext>
            </a:extLst>
          </p:cNvPr>
          <p:cNvSpPr txBox="1">
            <a:spLocks/>
          </p:cNvSpPr>
          <p:nvPr/>
        </p:nvSpPr>
        <p:spPr>
          <a:xfrm>
            <a:off x="7067344" y="4478291"/>
            <a:ext cx="4074995" cy="13793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Logistic distribution</a:t>
            </a:r>
          </a:p>
        </p:txBody>
      </p:sp>
    </p:spTree>
    <p:extLst>
      <p:ext uri="{BB962C8B-B14F-4D97-AF65-F5344CB8AC3E}">
        <p14:creationId xmlns:p14="http://schemas.microsoft.com/office/powerpoint/2010/main" val="3892709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Continuous distributions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7121870" cy="6074077"/>
          </a:xfrm>
        </p:spPr>
        <p:txBody>
          <a:bodyPr>
            <a:noAutofit/>
          </a:bodyPr>
          <a:lstStyle/>
          <a:p>
            <a:pPr marL="0" indent="0">
              <a:buNone/>
            </a:pPr>
            <a:r>
              <a:rPr lang="en-SG" b="1" dirty="0"/>
              <a:t>Gamma distribution</a:t>
            </a:r>
          </a:p>
          <a:p>
            <a:pPr marL="0" indent="0">
              <a:buNone/>
            </a:pPr>
            <a:r>
              <a:rPr lang="en-SG" dirty="0"/>
              <a:t>Model data that is always positive and skewed. </a:t>
            </a:r>
          </a:p>
          <a:p>
            <a:pPr marL="0" indent="0">
              <a:buNone/>
            </a:pPr>
            <a:r>
              <a:rPr lang="en-SG" sz="2400" dirty="0"/>
              <a:t>- Continuous counterpart to the negative binomial.</a:t>
            </a:r>
          </a:p>
          <a:p>
            <a:pPr marL="0" indent="0">
              <a:buNone/>
            </a:pPr>
            <a:r>
              <a:rPr lang="en-SG" dirty="0"/>
              <a:t>Good to model datasets where variance is much greater than the mean. </a:t>
            </a:r>
          </a:p>
          <a:p>
            <a:pPr marL="0" indent="0">
              <a:buNone/>
            </a:pPr>
            <a:r>
              <a:rPr lang="en-SG" dirty="0"/>
              <a:t>E.g. distribution of waiting times until a certain number of events take place. </a:t>
            </a:r>
          </a:p>
          <a:p>
            <a:pPr marL="0" indent="0">
              <a:buNone/>
            </a:pPr>
            <a:r>
              <a:rPr lang="en-SG" sz="2000" dirty="0">
                <a:latin typeface="Courier New" panose="02070309020205020404" pitchFamily="49" charset="0"/>
                <a:cs typeface="Courier New" panose="02070309020205020404" pitchFamily="49" charset="0"/>
              </a:rPr>
              <a:t>#Plot a Gamma distribution</a:t>
            </a:r>
          </a:p>
          <a:p>
            <a:pPr marL="0" indent="0">
              <a:buNone/>
            </a:pPr>
            <a:r>
              <a:rPr lang="en-SG" sz="2000" dirty="0" err="1">
                <a:latin typeface="Courier New" panose="02070309020205020404" pitchFamily="49" charset="0"/>
                <a:cs typeface="Courier New" panose="02070309020205020404" pitchFamily="49" charset="0"/>
              </a:rPr>
              <a:t>xvalues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seq</a:t>
            </a:r>
            <a:r>
              <a:rPr lang="en-SG" sz="2000" dirty="0">
                <a:latin typeface="Courier New" panose="02070309020205020404" pitchFamily="49" charset="0"/>
                <a:cs typeface="Courier New" panose="02070309020205020404" pitchFamily="49" charset="0"/>
              </a:rPr>
              <a:t>(0,10,length=101)</a:t>
            </a:r>
          </a:p>
          <a:p>
            <a:pPr marL="0" indent="0">
              <a:buNone/>
            </a:pPr>
            <a:r>
              <a:rPr lang="en-SG" sz="2000" dirty="0" err="1">
                <a:latin typeface="Courier New" panose="02070309020205020404" pitchFamily="49" charset="0"/>
                <a:cs typeface="Courier New" panose="02070309020205020404" pitchFamily="49" charset="0"/>
              </a:rPr>
              <a:t>yvalues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dgamma</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xvalues,shape</a:t>
            </a:r>
            <a:r>
              <a:rPr lang="en-SG" sz="2000" dirty="0">
                <a:latin typeface="Courier New" panose="02070309020205020404" pitchFamily="49" charset="0"/>
                <a:cs typeface="Courier New" panose="02070309020205020404" pitchFamily="49" charset="0"/>
              </a:rPr>
              <a:t>=0.5)</a:t>
            </a:r>
          </a:p>
          <a:p>
            <a:pPr marL="0" indent="0">
              <a:buNone/>
            </a:pPr>
            <a:r>
              <a:rPr lang="en-SG" sz="2000" dirty="0">
                <a:latin typeface="Courier New" panose="02070309020205020404" pitchFamily="49" charset="0"/>
                <a:cs typeface="Courier New" panose="02070309020205020404" pitchFamily="49" charset="0"/>
              </a:rPr>
              <a:t>plot(</a:t>
            </a:r>
            <a:r>
              <a:rPr lang="en-SG" sz="2000" dirty="0" err="1">
                <a:latin typeface="Courier New" panose="02070309020205020404" pitchFamily="49" charset="0"/>
                <a:cs typeface="Courier New" panose="02070309020205020404" pitchFamily="49" charset="0"/>
              </a:rPr>
              <a:t>xvalues,yvalues,type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l",main</a:t>
            </a:r>
            <a:r>
              <a:rPr lang="en-SG" sz="2000" dirty="0">
                <a:latin typeface="Courier New" panose="02070309020205020404" pitchFamily="49" charset="0"/>
                <a:cs typeface="Courier New" panose="02070309020205020404" pitchFamily="49" charset="0"/>
              </a:rPr>
              <a:t>="Gamma Distribution")</a:t>
            </a:r>
          </a:p>
          <a:p>
            <a:pPr marL="0" indent="0">
              <a:buNone/>
            </a:pPr>
            <a:r>
              <a:rPr lang="en-SG" sz="2000" dirty="0">
                <a:latin typeface="Courier New" panose="02070309020205020404" pitchFamily="49" charset="0"/>
                <a:cs typeface="Courier New" panose="02070309020205020404" pitchFamily="49" charset="0"/>
              </a:rPr>
              <a:t>#Try changing the shape value to see what happens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22</a:t>
            </a:fld>
            <a:endParaRPr lang="en-SG" dirty="0"/>
          </a:p>
        </p:txBody>
      </p:sp>
      <p:pic>
        <p:nvPicPr>
          <p:cNvPr id="9" name="Picture 8">
            <a:extLst>
              <a:ext uri="{FF2B5EF4-FFF2-40B4-BE49-F238E27FC236}">
                <a16:creationId xmlns:a16="http://schemas.microsoft.com/office/drawing/2014/main" id="{552C0820-E3DC-17D6-B0FC-BB3089C46F0B}"/>
              </a:ext>
            </a:extLst>
          </p:cNvPr>
          <p:cNvPicPr>
            <a:picLocks noChangeAspect="1"/>
          </p:cNvPicPr>
          <p:nvPr/>
        </p:nvPicPr>
        <p:blipFill>
          <a:blip r:embed="rId2"/>
          <a:stretch>
            <a:fillRect/>
          </a:stretch>
        </p:blipFill>
        <p:spPr>
          <a:xfrm>
            <a:off x="7319060" y="1800412"/>
            <a:ext cx="4695429" cy="4392032"/>
          </a:xfrm>
          <a:prstGeom prst="rect">
            <a:avLst/>
          </a:prstGeom>
        </p:spPr>
      </p:pic>
    </p:spTree>
    <p:extLst>
      <p:ext uri="{BB962C8B-B14F-4D97-AF65-F5344CB8AC3E}">
        <p14:creationId xmlns:p14="http://schemas.microsoft.com/office/powerpoint/2010/main" val="1509135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Continuous distributions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7121870" cy="6074077"/>
          </a:xfrm>
        </p:spPr>
        <p:txBody>
          <a:bodyPr>
            <a:noAutofit/>
          </a:bodyPr>
          <a:lstStyle/>
          <a:p>
            <a:pPr marL="0" indent="0">
              <a:buNone/>
            </a:pPr>
            <a:r>
              <a:rPr lang="en-SG" b="1" dirty="0"/>
              <a:t>Exponential distribution</a:t>
            </a:r>
            <a:endParaRPr lang="en-SG" dirty="0"/>
          </a:p>
          <a:p>
            <a:pPr marL="0" indent="0">
              <a:buNone/>
            </a:pPr>
            <a:r>
              <a:rPr lang="en-SG" dirty="0"/>
              <a:t>A special case of the Gamma. </a:t>
            </a:r>
          </a:p>
          <a:p>
            <a:pPr marL="0" indent="0">
              <a:buNone/>
            </a:pPr>
            <a:r>
              <a:rPr lang="en-SG" dirty="0"/>
              <a:t>Describes the distribution of waiting times for an event to happen given a constant probability per unit time of happening. </a:t>
            </a:r>
          </a:p>
          <a:p>
            <a:pPr marL="0" indent="0">
              <a:buNone/>
            </a:pPr>
            <a:r>
              <a:rPr lang="en-SG" dirty="0"/>
              <a:t>Useful to model inter-event times or lifetimes or to describe a distribution with highest probability close to zero.</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23</a:t>
            </a:fld>
            <a:endParaRPr lang="en-SG" dirty="0"/>
          </a:p>
        </p:txBody>
      </p:sp>
      <p:pic>
        <p:nvPicPr>
          <p:cNvPr id="6" name="Picture 5">
            <a:extLst>
              <a:ext uri="{FF2B5EF4-FFF2-40B4-BE49-F238E27FC236}">
                <a16:creationId xmlns:a16="http://schemas.microsoft.com/office/drawing/2014/main" id="{621A5625-85AC-151B-8646-C78CA3B91FA3}"/>
              </a:ext>
            </a:extLst>
          </p:cNvPr>
          <p:cNvPicPr>
            <a:picLocks noChangeAspect="1"/>
          </p:cNvPicPr>
          <p:nvPr/>
        </p:nvPicPr>
        <p:blipFill>
          <a:blip r:embed="rId2"/>
          <a:stretch>
            <a:fillRect/>
          </a:stretch>
        </p:blipFill>
        <p:spPr>
          <a:xfrm>
            <a:off x="7319059" y="1908134"/>
            <a:ext cx="4695429" cy="4284309"/>
          </a:xfrm>
          <a:prstGeom prst="rect">
            <a:avLst/>
          </a:prstGeom>
        </p:spPr>
      </p:pic>
    </p:spTree>
    <p:extLst>
      <p:ext uri="{BB962C8B-B14F-4D97-AF65-F5344CB8AC3E}">
        <p14:creationId xmlns:p14="http://schemas.microsoft.com/office/powerpoint/2010/main" val="2732558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Continuous distributions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7121870" cy="6074077"/>
          </a:xfrm>
        </p:spPr>
        <p:txBody>
          <a:bodyPr>
            <a:noAutofit/>
          </a:bodyPr>
          <a:lstStyle/>
          <a:p>
            <a:pPr marL="0" indent="0">
              <a:buNone/>
            </a:pPr>
            <a:r>
              <a:rPr lang="en-SG" b="1" dirty="0"/>
              <a:t>Beta distribution</a:t>
            </a:r>
            <a:endParaRPr lang="en-SG" dirty="0"/>
          </a:p>
          <a:p>
            <a:pPr marL="0" indent="0">
              <a:buNone/>
            </a:pPr>
            <a:r>
              <a:rPr lang="en-SG" dirty="0"/>
              <a:t>Model data with a limited range (e.g. 0 to 1). </a:t>
            </a:r>
          </a:p>
          <a:p>
            <a:pPr marL="0" indent="0">
              <a:buNone/>
            </a:pPr>
            <a:r>
              <a:rPr lang="en-SG" dirty="0"/>
              <a:t>Good to model probabilities or proportions and data with peaks at both ends.</a:t>
            </a:r>
          </a:p>
          <a:p>
            <a:pPr marL="0" indent="0">
              <a:buNone/>
            </a:pPr>
            <a:r>
              <a:rPr lang="en-SG" sz="2000" dirty="0">
                <a:latin typeface="Courier New" panose="02070309020205020404" pitchFamily="49" charset="0"/>
                <a:cs typeface="Courier New" panose="02070309020205020404" pitchFamily="49" charset="0"/>
              </a:rPr>
              <a:t>#Plot a Beta distribution</a:t>
            </a:r>
          </a:p>
          <a:p>
            <a:pPr marL="0" indent="0">
              <a:buNone/>
            </a:pPr>
            <a:r>
              <a:rPr lang="en-SG" sz="2000" dirty="0" err="1">
                <a:latin typeface="Courier New" panose="02070309020205020404" pitchFamily="49" charset="0"/>
                <a:cs typeface="Courier New" panose="02070309020205020404" pitchFamily="49" charset="0"/>
              </a:rPr>
              <a:t>xvalues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seq</a:t>
            </a:r>
            <a:r>
              <a:rPr lang="en-SG" sz="2000" dirty="0">
                <a:latin typeface="Courier New" panose="02070309020205020404" pitchFamily="49" charset="0"/>
                <a:cs typeface="Courier New" panose="02070309020205020404" pitchFamily="49" charset="0"/>
              </a:rPr>
              <a:t>(0,1,length=101)</a:t>
            </a:r>
          </a:p>
          <a:p>
            <a:pPr marL="0" indent="0">
              <a:buNone/>
            </a:pPr>
            <a:r>
              <a:rPr lang="en-SG" sz="2000" dirty="0" err="1">
                <a:latin typeface="Courier New" panose="02070309020205020404" pitchFamily="49" charset="0"/>
                <a:cs typeface="Courier New" panose="02070309020205020404" pitchFamily="49" charset="0"/>
              </a:rPr>
              <a:t>yvalues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dbeta</a:t>
            </a:r>
            <a:r>
              <a:rPr lang="en-SG" sz="2000" dirty="0">
                <a:latin typeface="Courier New" panose="02070309020205020404" pitchFamily="49" charset="0"/>
                <a:cs typeface="Courier New" panose="02070309020205020404" pitchFamily="49" charset="0"/>
              </a:rPr>
              <a:t>(xvalues,0.7,0.7)</a:t>
            </a:r>
          </a:p>
          <a:p>
            <a:pPr marL="0" indent="0">
              <a:buNone/>
            </a:pPr>
            <a:r>
              <a:rPr lang="en-SG" sz="2000" dirty="0">
                <a:latin typeface="Courier New" panose="02070309020205020404" pitchFamily="49" charset="0"/>
                <a:cs typeface="Courier New" panose="02070309020205020404" pitchFamily="49" charset="0"/>
              </a:rPr>
              <a:t>plot(</a:t>
            </a:r>
            <a:r>
              <a:rPr lang="en-SG" sz="2000" dirty="0" err="1">
                <a:latin typeface="Courier New" panose="02070309020205020404" pitchFamily="49" charset="0"/>
                <a:cs typeface="Courier New" panose="02070309020205020404" pitchFamily="49" charset="0"/>
              </a:rPr>
              <a:t>xvalues,yvalues,type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l",main</a:t>
            </a:r>
            <a:r>
              <a:rPr lang="en-SG" sz="2000" dirty="0">
                <a:latin typeface="Courier New" panose="02070309020205020404" pitchFamily="49" charset="0"/>
                <a:cs typeface="Courier New" panose="02070309020205020404" pitchFamily="49" charset="0"/>
              </a:rPr>
              <a:t>="Beta Distribution")</a:t>
            </a:r>
          </a:p>
          <a:p>
            <a:pPr marL="0" indent="0">
              <a:buNone/>
            </a:pPr>
            <a:endParaRPr lang="en-SG" sz="2000" dirty="0">
              <a:latin typeface="Courier New" panose="02070309020205020404" pitchFamily="49" charset="0"/>
              <a:cs typeface="Courier New" panose="02070309020205020404" pitchFamily="49" charset="0"/>
            </a:endParaRPr>
          </a:p>
          <a:p>
            <a:pPr marL="0" indent="0">
              <a:buNone/>
            </a:pPr>
            <a:r>
              <a:rPr lang="en-SG" b="1" dirty="0"/>
              <a:t>Uniform:</a:t>
            </a:r>
            <a:r>
              <a:rPr lang="en-SG" dirty="0"/>
              <a:t> </a:t>
            </a:r>
          </a:p>
          <a:p>
            <a:pPr marL="0" indent="0">
              <a:buNone/>
            </a:pPr>
            <a:r>
              <a:rPr lang="en-SG" dirty="0"/>
              <a:t>Model data with a limited range (e.g. 0 to 1) where all outcomes are equally probable.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24</a:t>
            </a:fld>
            <a:endParaRPr lang="en-SG" dirty="0"/>
          </a:p>
        </p:txBody>
      </p:sp>
      <p:pic>
        <p:nvPicPr>
          <p:cNvPr id="7" name="Picture 6">
            <a:extLst>
              <a:ext uri="{FF2B5EF4-FFF2-40B4-BE49-F238E27FC236}">
                <a16:creationId xmlns:a16="http://schemas.microsoft.com/office/drawing/2014/main" id="{44044584-CD85-5E80-FF63-39F02C4522B3}"/>
              </a:ext>
            </a:extLst>
          </p:cNvPr>
          <p:cNvPicPr>
            <a:picLocks noChangeAspect="1"/>
          </p:cNvPicPr>
          <p:nvPr/>
        </p:nvPicPr>
        <p:blipFill>
          <a:blip r:embed="rId2"/>
          <a:stretch>
            <a:fillRect/>
          </a:stretch>
        </p:blipFill>
        <p:spPr>
          <a:xfrm>
            <a:off x="7870786" y="87119"/>
            <a:ext cx="4243632" cy="3894841"/>
          </a:xfrm>
          <a:prstGeom prst="rect">
            <a:avLst/>
          </a:prstGeom>
        </p:spPr>
      </p:pic>
      <p:pic>
        <p:nvPicPr>
          <p:cNvPr id="10" name="Picture 9">
            <a:extLst>
              <a:ext uri="{FF2B5EF4-FFF2-40B4-BE49-F238E27FC236}">
                <a16:creationId xmlns:a16="http://schemas.microsoft.com/office/drawing/2014/main" id="{E6F9D1E0-2738-1990-579F-9ED6B840DF65}"/>
              </a:ext>
            </a:extLst>
          </p:cNvPr>
          <p:cNvPicPr>
            <a:picLocks noChangeAspect="1"/>
          </p:cNvPicPr>
          <p:nvPr/>
        </p:nvPicPr>
        <p:blipFill>
          <a:blip r:embed="rId3"/>
          <a:stretch>
            <a:fillRect/>
          </a:stretch>
        </p:blipFill>
        <p:spPr>
          <a:xfrm>
            <a:off x="7870786" y="4070959"/>
            <a:ext cx="2802832" cy="2604478"/>
          </a:xfrm>
          <a:prstGeom prst="rect">
            <a:avLst/>
          </a:prstGeom>
        </p:spPr>
      </p:pic>
      <p:sp>
        <p:nvSpPr>
          <p:cNvPr id="11" name="Content Placeholder 2">
            <a:extLst>
              <a:ext uri="{FF2B5EF4-FFF2-40B4-BE49-F238E27FC236}">
                <a16:creationId xmlns:a16="http://schemas.microsoft.com/office/drawing/2014/main" id="{1D129825-E464-9C9B-7FD9-CCB85C0FE728}"/>
              </a:ext>
            </a:extLst>
          </p:cNvPr>
          <p:cNvSpPr txBox="1">
            <a:spLocks/>
          </p:cNvSpPr>
          <p:nvPr/>
        </p:nvSpPr>
        <p:spPr>
          <a:xfrm>
            <a:off x="8398454" y="799606"/>
            <a:ext cx="4074995" cy="13793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Beta distribution</a:t>
            </a:r>
          </a:p>
        </p:txBody>
      </p:sp>
      <p:sp>
        <p:nvSpPr>
          <p:cNvPr id="12" name="Content Placeholder 2">
            <a:extLst>
              <a:ext uri="{FF2B5EF4-FFF2-40B4-BE49-F238E27FC236}">
                <a16:creationId xmlns:a16="http://schemas.microsoft.com/office/drawing/2014/main" id="{B9EF10BD-C9F5-4533-4726-48254AE75E71}"/>
              </a:ext>
            </a:extLst>
          </p:cNvPr>
          <p:cNvSpPr txBox="1">
            <a:spLocks/>
          </p:cNvSpPr>
          <p:nvPr/>
        </p:nvSpPr>
        <p:spPr>
          <a:xfrm>
            <a:off x="8520374" y="5504443"/>
            <a:ext cx="2330506" cy="591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Uniform distribution</a:t>
            </a:r>
          </a:p>
        </p:txBody>
      </p:sp>
    </p:spTree>
    <p:extLst>
      <p:ext uri="{BB962C8B-B14F-4D97-AF65-F5344CB8AC3E}">
        <p14:creationId xmlns:p14="http://schemas.microsoft.com/office/powerpoint/2010/main" val="2986259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Discrete distributions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12036833" cy="6074077"/>
          </a:xfrm>
        </p:spPr>
        <p:txBody>
          <a:bodyPr>
            <a:noAutofit/>
          </a:bodyPr>
          <a:lstStyle/>
          <a:p>
            <a:pPr marL="0" indent="0">
              <a:buNone/>
            </a:pPr>
            <a:r>
              <a:rPr lang="en-SG" b="1" dirty="0"/>
              <a:t>Binomial distribution</a:t>
            </a:r>
          </a:p>
          <a:p>
            <a:pPr marL="0" indent="0">
              <a:buNone/>
            </a:pPr>
            <a:endParaRPr lang="en-US" dirty="0"/>
          </a:p>
          <a:p>
            <a:pPr marL="0" indent="0">
              <a:buNone/>
            </a:pPr>
            <a:r>
              <a:rPr lang="en-US" dirty="0"/>
              <a:t>Counts the number of successes (or failures) in a given number of trials with </a:t>
            </a:r>
            <a:r>
              <a:rPr lang="en-US" b="1" dirty="0"/>
              <a:t>two possible outcomes</a:t>
            </a:r>
            <a:r>
              <a:rPr lang="en-US" dirty="0"/>
              <a:t>, each with a fixed probability</a:t>
            </a:r>
          </a:p>
          <a:p>
            <a:pPr marL="0" indent="0">
              <a:buNone/>
            </a:pPr>
            <a:r>
              <a:rPr lang="en-US" sz="2400" dirty="0"/>
              <a:t>- Useful to model proportions</a:t>
            </a:r>
          </a:p>
          <a:p>
            <a:pPr marL="0" indent="0">
              <a:buNone/>
            </a:pPr>
            <a:r>
              <a:rPr lang="en-US" sz="2400" dirty="0"/>
              <a:t>- Examples: flipping a coin, proportion of infected people in a population, extinction status.</a:t>
            </a:r>
            <a:endParaRPr lang="en-US" sz="24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there is only one trial then it is called a </a:t>
            </a:r>
            <a:r>
              <a:rPr lang="en-US" b="1" dirty="0"/>
              <a:t>Bernoulli</a:t>
            </a:r>
            <a:r>
              <a:rPr lang="en-US" dirty="0"/>
              <a:t> distribution. </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25</a:t>
            </a:fld>
            <a:endParaRPr lang="en-SG" dirty="0"/>
          </a:p>
        </p:txBody>
      </p:sp>
      <p:grpSp>
        <p:nvGrpSpPr>
          <p:cNvPr id="13" name="Group 12">
            <a:extLst>
              <a:ext uri="{FF2B5EF4-FFF2-40B4-BE49-F238E27FC236}">
                <a16:creationId xmlns:a16="http://schemas.microsoft.com/office/drawing/2014/main" id="{DCA339BC-529C-0DD4-EFE5-FF6EAD8F5722}"/>
              </a:ext>
            </a:extLst>
          </p:cNvPr>
          <p:cNvGrpSpPr/>
          <p:nvPr/>
        </p:nvGrpSpPr>
        <p:grpSpPr>
          <a:xfrm>
            <a:off x="2278378" y="4012129"/>
            <a:ext cx="7635240" cy="1214099"/>
            <a:chOff x="2956560" y="4876800"/>
            <a:chExt cx="6736080" cy="549275"/>
          </a:xfrm>
        </p:grpSpPr>
        <p:sp>
          <p:nvSpPr>
            <p:cNvPr id="4" name="Rectangle 3">
              <a:extLst>
                <a:ext uri="{FF2B5EF4-FFF2-40B4-BE49-F238E27FC236}">
                  <a16:creationId xmlns:a16="http://schemas.microsoft.com/office/drawing/2014/main" id="{F326BC27-7679-FC91-3871-F1F3FA81DB45}"/>
                </a:ext>
              </a:extLst>
            </p:cNvPr>
            <p:cNvSpPr/>
            <p:nvPr/>
          </p:nvSpPr>
          <p:spPr>
            <a:xfrm>
              <a:off x="2956560" y="4876800"/>
              <a:ext cx="1386840" cy="5492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600" b="1" dirty="0"/>
                <a:t>5</a:t>
              </a:r>
            </a:p>
          </p:txBody>
        </p:sp>
        <p:sp>
          <p:nvSpPr>
            <p:cNvPr id="6" name="Rectangle 5">
              <a:extLst>
                <a:ext uri="{FF2B5EF4-FFF2-40B4-BE49-F238E27FC236}">
                  <a16:creationId xmlns:a16="http://schemas.microsoft.com/office/drawing/2014/main" id="{A1CD59F6-7689-89DD-6642-FF3CF1BA8CCD}"/>
                </a:ext>
              </a:extLst>
            </p:cNvPr>
            <p:cNvSpPr/>
            <p:nvPr/>
          </p:nvSpPr>
          <p:spPr>
            <a:xfrm>
              <a:off x="4343400" y="4876800"/>
              <a:ext cx="5349240" cy="549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600" b="1" dirty="0"/>
                <a:t>22</a:t>
              </a:r>
            </a:p>
          </p:txBody>
        </p:sp>
      </p:grpSp>
      <p:sp>
        <p:nvSpPr>
          <p:cNvPr id="8" name="TextBox 7">
            <a:extLst>
              <a:ext uri="{FF2B5EF4-FFF2-40B4-BE49-F238E27FC236}">
                <a16:creationId xmlns:a16="http://schemas.microsoft.com/office/drawing/2014/main" id="{4CD199CB-E9D9-08FB-2104-16DB86AE21FC}"/>
              </a:ext>
            </a:extLst>
          </p:cNvPr>
          <p:cNvSpPr txBox="1"/>
          <p:nvPr/>
        </p:nvSpPr>
        <p:spPr>
          <a:xfrm>
            <a:off x="2652674" y="3645316"/>
            <a:ext cx="838691" cy="369332"/>
          </a:xfrm>
          <a:prstGeom prst="rect">
            <a:avLst/>
          </a:prstGeom>
          <a:noFill/>
        </p:spPr>
        <p:txBody>
          <a:bodyPr wrap="none" rtlCol="0">
            <a:spAutoFit/>
          </a:bodyPr>
          <a:lstStyle/>
          <a:p>
            <a:r>
              <a:rPr lang="en-SG" b="1" dirty="0">
                <a:solidFill>
                  <a:srgbClr val="FF0000"/>
                </a:solidFill>
              </a:rPr>
              <a:t>Extinct</a:t>
            </a:r>
          </a:p>
        </p:txBody>
      </p:sp>
      <p:sp>
        <p:nvSpPr>
          <p:cNvPr id="9" name="TextBox 8">
            <a:extLst>
              <a:ext uri="{FF2B5EF4-FFF2-40B4-BE49-F238E27FC236}">
                <a16:creationId xmlns:a16="http://schemas.microsoft.com/office/drawing/2014/main" id="{D8733720-7B9F-03E5-D8A8-B9BA535D9EF2}"/>
              </a:ext>
            </a:extLst>
          </p:cNvPr>
          <p:cNvSpPr txBox="1"/>
          <p:nvPr/>
        </p:nvSpPr>
        <p:spPr>
          <a:xfrm>
            <a:off x="6462320" y="3645316"/>
            <a:ext cx="795859" cy="369332"/>
          </a:xfrm>
          <a:prstGeom prst="rect">
            <a:avLst/>
          </a:prstGeom>
          <a:noFill/>
        </p:spPr>
        <p:txBody>
          <a:bodyPr wrap="none" rtlCol="0">
            <a:spAutoFit/>
          </a:bodyPr>
          <a:lstStyle/>
          <a:p>
            <a:r>
              <a:rPr lang="en-SG" b="1" dirty="0">
                <a:solidFill>
                  <a:schemeClr val="accent1"/>
                </a:solidFill>
              </a:rPr>
              <a:t>Extant</a:t>
            </a:r>
          </a:p>
        </p:txBody>
      </p:sp>
    </p:spTree>
    <p:extLst>
      <p:ext uri="{BB962C8B-B14F-4D97-AF65-F5344CB8AC3E}">
        <p14:creationId xmlns:p14="http://schemas.microsoft.com/office/powerpoint/2010/main" val="1643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Discrete distributions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12036833" cy="6074077"/>
          </a:xfrm>
        </p:spPr>
        <p:txBody>
          <a:bodyPr>
            <a:noAutofit/>
          </a:bodyPr>
          <a:lstStyle/>
          <a:p>
            <a:pPr marL="0" indent="0">
              <a:buNone/>
            </a:pPr>
            <a:r>
              <a:rPr lang="en-SG" b="1" dirty="0"/>
              <a:t>Poisson distribution</a:t>
            </a:r>
            <a:r>
              <a:rPr lang="en-SG" dirty="0"/>
              <a:t> </a:t>
            </a:r>
          </a:p>
          <a:p>
            <a:pPr marL="0" indent="0">
              <a:buNone/>
            </a:pPr>
            <a:r>
              <a:rPr lang="en-SG" dirty="0"/>
              <a:t>Distribution of counts (e.g. number of individuals, arrivals, events) where each event is independent of others. It does not have an upper limit (if you expect a ceiling in your counts you would choose the binomial). </a:t>
            </a:r>
          </a:p>
          <a:p>
            <a:pPr marL="0" indent="0">
              <a:buNone/>
            </a:pPr>
            <a:r>
              <a:rPr lang="en-SG" dirty="0"/>
              <a:t>The variance is equal to the mean and it </a:t>
            </a:r>
            <a:r>
              <a:rPr lang="en-SG" b="1" dirty="0"/>
              <a:t>only applies to count data</a:t>
            </a:r>
            <a:r>
              <a:rPr lang="en-SG" dirty="0"/>
              <a:t>.</a:t>
            </a:r>
          </a:p>
          <a:p>
            <a:pPr marL="0" indent="0">
              <a:buNone/>
            </a:pPr>
            <a:endParaRPr lang="en-SG" dirty="0"/>
          </a:p>
          <a:p>
            <a:pPr marL="0" indent="0">
              <a:buNone/>
            </a:pPr>
            <a:r>
              <a:rPr lang="en-SG" b="1" dirty="0"/>
              <a:t>Negative binomial distribution</a:t>
            </a:r>
            <a:r>
              <a:rPr lang="en-SG" dirty="0"/>
              <a:t> </a:t>
            </a:r>
          </a:p>
          <a:p>
            <a:pPr marL="0" indent="0">
              <a:buNone/>
            </a:pPr>
            <a:r>
              <a:rPr lang="en-SG" dirty="0"/>
              <a:t>Counts the number of failures before a predetermined number of successes takes place. The variance can be greater than the mean (unlike the Poisson) which is good for </a:t>
            </a:r>
            <a:r>
              <a:rPr lang="en-SG" dirty="0" err="1"/>
              <a:t>overdispersed</a:t>
            </a:r>
            <a:r>
              <a:rPr lang="en-SG" dirty="0"/>
              <a:t> data (more on this later). </a:t>
            </a:r>
          </a:p>
          <a:p>
            <a:pPr marL="0" indent="0">
              <a:buNone/>
            </a:pPr>
            <a:r>
              <a:rPr lang="en-SG" dirty="0"/>
              <a:t>Can be used to model birth-death processes. </a:t>
            </a:r>
          </a:p>
          <a:p>
            <a:pPr marL="0" indent="0">
              <a:buNone/>
            </a:pPr>
            <a:r>
              <a:rPr lang="en-SG" dirty="0"/>
              <a:t>If we are interested in obtaining one single success, it is called a </a:t>
            </a:r>
            <a:r>
              <a:rPr lang="en-SG" b="1" dirty="0"/>
              <a:t>Geometric </a:t>
            </a:r>
            <a:r>
              <a:rPr lang="en-SG" dirty="0"/>
              <a:t>distribution.</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26</a:t>
            </a:fld>
            <a:endParaRPr lang="en-SG" dirty="0"/>
          </a:p>
        </p:txBody>
      </p:sp>
    </p:spTree>
    <p:extLst>
      <p:ext uri="{BB962C8B-B14F-4D97-AF65-F5344CB8AC3E}">
        <p14:creationId xmlns:p14="http://schemas.microsoft.com/office/powerpoint/2010/main" val="2177125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The various distributions are mathematically related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12036833" cy="6074077"/>
          </a:xfrm>
        </p:spPr>
        <p:txBody>
          <a:bodyPr>
            <a:noAutofit/>
          </a:bodyPr>
          <a:lstStyle/>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Full list of distributions in R:</a:t>
            </a:r>
          </a:p>
          <a:p>
            <a:pPr marL="0" indent="0">
              <a:buNone/>
            </a:pPr>
            <a:r>
              <a:rPr lang="en-SG" sz="2400" dirty="0">
                <a:hlinkClick r:id="rId2"/>
              </a:rPr>
              <a:t>https://en.wikibooks.org/wiki/R_Programming/Probability_Distributions</a:t>
            </a:r>
            <a:r>
              <a:rPr lang="en-SG" sz="2400" dirty="0"/>
              <a:t> </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27</a:t>
            </a:fld>
            <a:endParaRPr lang="en-SG" dirty="0"/>
          </a:p>
        </p:txBody>
      </p:sp>
      <p:pic>
        <p:nvPicPr>
          <p:cNvPr id="4" name="Picture 2">
            <a:extLst>
              <a:ext uri="{FF2B5EF4-FFF2-40B4-BE49-F238E27FC236}">
                <a16:creationId xmlns:a16="http://schemas.microsoft.com/office/drawing/2014/main" id="{57069ED4-30FE-4490-863E-A910F279B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008" y="767101"/>
            <a:ext cx="8523215" cy="4841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BB15BCAC-9263-CE4D-414B-BDE556361C38}"/>
              </a:ext>
            </a:extLst>
          </p:cNvPr>
          <p:cNvSpPr txBox="1"/>
          <p:nvPr/>
        </p:nvSpPr>
        <p:spPr>
          <a:xfrm>
            <a:off x="7312414" y="5331747"/>
            <a:ext cx="3415161" cy="276999"/>
          </a:xfrm>
          <a:prstGeom prst="rect">
            <a:avLst/>
          </a:prstGeom>
          <a:noFill/>
        </p:spPr>
        <p:txBody>
          <a:bodyPr wrap="square">
            <a:spAutoFit/>
          </a:bodyPr>
          <a:lstStyle/>
          <a:p>
            <a:r>
              <a:rPr lang="en-SG" sz="1200" dirty="0" err="1"/>
              <a:t>Bolker</a:t>
            </a:r>
            <a:r>
              <a:rPr lang="en-SG" sz="1200" dirty="0"/>
              <a:t> B. (2007). Ecological Models and Data in R.</a:t>
            </a:r>
          </a:p>
        </p:txBody>
      </p:sp>
    </p:spTree>
    <p:extLst>
      <p:ext uri="{BB962C8B-B14F-4D97-AF65-F5344CB8AC3E}">
        <p14:creationId xmlns:p14="http://schemas.microsoft.com/office/powerpoint/2010/main" val="202254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47F38A8B-C80D-4333-C92E-A09D45890E6A}"/>
              </a:ext>
            </a:extLst>
          </p:cNvPr>
          <p:cNvPicPr>
            <a:picLocks noChangeAspect="1"/>
          </p:cNvPicPr>
          <p:nvPr/>
        </p:nvPicPr>
        <p:blipFill rotWithShape="1">
          <a:blip r:embed="rId2"/>
          <a:srcRect t="3187" b="1651"/>
          <a:stretch/>
        </p:blipFill>
        <p:spPr>
          <a:xfrm>
            <a:off x="1702542" y="4451683"/>
            <a:ext cx="6217342" cy="2389495"/>
          </a:xfrm>
          <a:prstGeom prst="rect">
            <a:avLst/>
          </a:prstGeom>
        </p:spPr>
      </p:pic>
      <p:sp>
        <p:nvSpPr>
          <p:cNvPr id="8" name="Content Placeholder 2">
            <a:extLst>
              <a:ext uri="{FF2B5EF4-FFF2-40B4-BE49-F238E27FC236}">
                <a16:creationId xmlns:a16="http://schemas.microsoft.com/office/drawing/2014/main" id="{44029C42-5660-92FD-F7F1-DD56B2A1E3F9}"/>
              </a:ext>
            </a:extLst>
          </p:cNvPr>
          <p:cNvSpPr txBox="1">
            <a:spLocks/>
          </p:cNvSpPr>
          <p:nvPr/>
        </p:nvSpPr>
        <p:spPr>
          <a:xfrm>
            <a:off x="9478616" y="4545517"/>
            <a:ext cx="2355073" cy="2229328"/>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b="1" dirty="0">
                <a:solidFill>
                  <a:schemeClr val="accent1"/>
                </a:solidFill>
              </a:rPr>
              <a:t>Other distributions</a:t>
            </a:r>
          </a:p>
          <a:p>
            <a:pPr marL="0" indent="0">
              <a:buFont typeface="Arial" panose="020B0604020202020204" pitchFamily="34" charset="0"/>
              <a:buNone/>
            </a:pPr>
            <a:r>
              <a:rPr lang="en-SG" sz="1800" dirty="0">
                <a:solidFill>
                  <a:schemeClr val="accent1"/>
                </a:solidFill>
              </a:rPr>
              <a:t>Logistic: </a:t>
            </a:r>
            <a:r>
              <a:rPr lang="en-SG" sz="1600" dirty="0" err="1">
                <a:solidFill>
                  <a:schemeClr val="accent1"/>
                </a:solidFill>
                <a:latin typeface="Courier New" panose="02070309020205020404" pitchFamily="49" charset="0"/>
                <a:cs typeface="Courier New" panose="02070309020205020404" pitchFamily="49" charset="0"/>
              </a:rPr>
              <a:t>dlogis</a:t>
            </a:r>
            <a:endParaRPr lang="en-SG" sz="1800" dirty="0">
              <a:solidFill>
                <a:schemeClr val="accent1"/>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sz="1800" dirty="0">
                <a:solidFill>
                  <a:schemeClr val="accent1"/>
                </a:solidFill>
              </a:rPr>
              <a:t>Uniform: </a:t>
            </a:r>
            <a:r>
              <a:rPr lang="en-SG" sz="1600" dirty="0" err="1">
                <a:solidFill>
                  <a:schemeClr val="accent1"/>
                </a:solidFill>
                <a:latin typeface="Courier New" panose="02070309020205020404" pitchFamily="49" charset="0"/>
                <a:cs typeface="Courier New" panose="02070309020205020404" pitchFamily="49" charset="0"/>
              </a:rPr>
              <a:t>dunif</a:t>
            </a:r>
            <a:endParaRPr lang="en-SG" sz="1600" dirty="0">
              <a:solidFill>
                <a:schemeClr val="accent1"/>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sz="1800" dirty="0">
                <a:solidFill>
                  <a:schemeClr val="accent1"/>
                </a:solidFill>
              </a:rPr>
              <a:t>Gamma: </a:t>
            </a:r>
            <a:r>
              <a:rPr lang="en-SG" sz="1600" dirty="0" err="1">
                <a:solidFill>
                  <a:schemeClr val="accent1"/>
                </a:solidFill>
                <a:latin typeface="Courier New" panose="02070309020205020404" pitchFamily="49" charset="0"/>
                <a:cs typeface="Courier New" panose="02070309020205020404" pitchFamily="49" charset="0"/>
              </a:rPr>
              <a:t>dgamma</a:t>
            </a:r>
            <a:endParaRPr lang="en-SG" sz="1600" dirty="0">
              <a:solidFill>
                <a:schemeClr val="accent1"/>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sz="1800" dirty="0">
                <a:solidFill>
                  <a:schemeClr val="accent1"/>
                </a:solidFill>
              </a:rPr>
              <a:t>Exponential: </a:t>
            </a:r>
            <a:r>
              <a:rPr lang="en-SG" sz="1600" dirty="0" err="1">
                <a:solidFill>
                  <a:schemeClr val="accent1"/>
                </a:solidFill>
                <a:latin typeface="Courier New" panose="02070309020205020404" pitchFamily="49" charset="0"/>
                <a:cs typeface="Courier New" panose="02070309020205020404" pitchFamily="49" charset="0"/>
              </a:rPr>
              <a:t>dexp</a:t>
            </a:r>
            <a:endParaRPr lang="en-SG" sz="1600" dirty="0">
              <a:solidFill>
                <a:schemeClr val="accent1"/>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sz="1800" dirty="0">
                <a:solidFill>
                  <a:schemeClr val="accent1"/>
                </a:solidFill>
              </a:rPr>
              <a:t>Beta: </a:t>
            </a:r>
            <a:r>
              <a:rPr lang="en-SG" sz="1600" dirty="0" err="1">
                <a:solidFill>
                  <a:schemeClr val="accent1"/>
                </a:solidFill>
                <a:latin typeface="Courier New" panose="02070309020205020404" pitchFamily="49" charset="0"/>
                <a:cs typeface="Courier New" panose="02070309020205020404" pitchFamily="49" charset="0"/>
              </a:rPr>
              <a:t>dbeta</a:t>
            </a:r>
            <a:endParaRPr lang="en-SG" sz="1600" dirty="0">
              <a:solidFill>
                <a:schemeClr val="accent1"/>
              </a:solidFill>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R functions with distributions – example using Normal distribution (</a:t>
            </a:r>
            <a:r>
              <a:rPr lang="en-SG" sz="2000" b="0" dirty="0" err="1">
                <a:latin typeface="Courier New" panose="02070309020205020404" pitchFamily="49" charset="0"/>
                <a:cs typeface="Courier New" panose="02070309020205020404" pitchFamily="49" charset="0"/>
              </a:rPr>
              <a:t>dnorm</a:t>
            </a:r>
            <a:r>
              <a:rPr lang="en-SG" dirty="0"/>
              <a: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12036833" cy="6074077"/>
          </a:xfrm>
        </p:spPr>
        <p:txBody>
          <a:bodyPr>
            <a:noAutofit/>
          </a:bodyPr>
          <a:lstStyle/>
          <a:p>
            <a:pPr marL="0" indent="0">
              <a:buNone/>
            </a:pPr>
            <a:r>
              <a:rPr lang="en-SG" sz="2400" dirty="0">
                <a:cs typeface="Courier New" panose="02070309020205020404" pitchFamily="49" charset="0"/>
              </a:rPr>
              <a:t>Specify a value and get the density of the distribution at that value:</a:t>
            </a:r>
          </a:p>
          <a:p>
            <a:pPr marL="0" indent="0">
              <a:buNone/>
            </a:pPr>
            <a:r>
              <a:rPr lang="en-SG" sz="2000" dirty="0" err="1">
                <a:latin typeface="Courier New" panose="02070309020205020404" pitchFamily="49" charset="0"/>
                <a:cs typeface="Courier New" panose="02070309020205020404" pitchFamily="49" charset="0"/>
              </a:rPr>
              <a:t>dnorm</a:t>
            </a:r>
            <a:r>
              <a:rPr lang="en-SG" sz="2000" dirty="0">
                <a:latin typeface="Courier New" panose="02070309020205020404" pitchFamily="49" charset="0"/>
                <a:cs typeface="Courier New" panose="02070309020205020404" pitchFamily="49" charset="0"/>
              </a:rPr>
              <a:t>(x=5,mean=5,sd=1) #0.399: </a:t>
            </a:r>
            <a:r>
              <a:rPr lang="en-SG" sz="2000" u="sng" dirty="0">
                <a:latin typeface="Courier New" panose="02070309020205020404" pitchFamily="49" charset="0"/>
                <a:cs typeface="Courier New" panose="02070309020205020404" pitchFamily="49" charset="0"/>
              </a:rPr>
              <a:t>relative likelihood</a:t>
            </a:r>
            <a:r>
              <a:rPr lang="en-SG" sz="2000" dirty="0">
                <a:latin typeface="Courier New" panose="02070309020205020404" pitchFamily="49" charset="0"/>
                <a:cs typeface="Courier New" panose="02070309020205020404" pitchFamily="49" charset="0"/>
              </a:rPr>
              <a:t> of a value being 5</a:t>
            </a:r>
          </a:p>
          <a:p>
            <a:pPr marL="0" indent="0">
              <a:buNone/>
            </a:pPr>
            <a:r>
              <a:rPr lang="en-SG" sz="2400" dirty="0">
                <a:cs typeface="Courier New" panose="02070309020205020404" pitchFamily="49" charset="0"/>
              </a:rPr>
              <a:t>Specify a value and get the cumulative density below it:</a:t>
            </a:r>
          </a:p>
          <a:p>
            <a:pPr marL="0" indent="0">
              <a:buNone/>
            </a:pPr>
            <a:r>
              <a:rPr lang="en-SG" sz="2000" dirty="0" err="1">
                <a:latin typeface="Courier New" panose="02070309020205020404" pitchFamily="49" charset="0"/>
                <a:cs typeface="Courier New" panose="02070309020205020404" pitchFamily="49" charset="0"/>
              </a:rPr>
              <a:t>pnorm</a:t>
            </a:r>
            <a:r>
              <a:rPr lang="en-SG" sz="2000" dirty="0">
                <a:latin typeface="Courier New" panose="02070309020205020404" pitchFamily="49" charset="0"/>
                <a:cs typeface="Courier New" panose="02070309020205020404" pitchFamily="49" charset="0"/>
              </a:rPr>
              <a:t>(q=4.75,mean=5,sd=1) #40% of the sample would be less than 4.75</a:t>
            </a:r>
          </a:p>
          <a:p>
            <a:pPr marL="0" indent="0">
              <a:buNone/>
            </a:pPr>
            <a:r>
              <a:rPr lang="en-SG" sz="2400" dirty="0">
                <a:cs typeface="Courier New" panose="02070309020205020404" pitchFamily="49" charset="0"/>
              </a:rPr>
              <a:t>Specify a cumulative density, get the value (opposite of </a:t>
            </a:r>
            <a:r>
              <a:rPr lang="en-SG" sz="2400" dirty="0" err="1">
                <a:cs typeface="Courier New" panose="02070309020205020404" pitchFamily="49" charset="0"/>
              </a:rPr>
              <a:t>pnorm</a:t>
            </a:r>
            <a:r>
              <a:rPr lang="en-SG" sz="2400" dirty="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qnorm</a:t>
            </a:r>
            <a:r>
              <a:rPr lang="en-SG" sz="2000" dirty="0">
                <a:latin typeface="Courier New" panose="02070309020205020404" pitchFamily="49" charset="0"/>
                <a:cs typeface="Courier New" panose="02070309020205020404" pitchFamily="49" charset="0"/>
              </a:rPr>
              <a:t>(p=0.4,mean=5,sd=1) #4.75 is the value that 40% of observations would be less than</a:t>
            </a:r>
          </a:p>
          <a:p>
            <a:pPr marL="0" indent="0">
              <a:buNone/>
            </a:pPr>
            <a:r>
              <a:rPr lang="en-SG" sz="2400" dirty="0">
                <a:cs typeface="Courier New" panose="02070309020205020404" pitchFamily="49" charset="0"/>
              </a:rPr>
              <a:t>Generate a normally distributed sample with the stated parameters:</a:t>
            </a:r>
          </a:p>
          <a:p>
            <a:pPr marL="0" indent="0">
              <a:buNone/>
            </a:pPr>
            <a:r>
              <a:rPr lang="en-SG" sz="2000" dirty="0" err="1">
                <a:latin typeface="Courier New" panose="02070309020205020404" pitchFamily="49" charset="0"/>
                <a:cs typeface="Courier New" panose="02070309020205020404" pitchFamily="49" charset="0"/>
              </a:rPr>
              <a:t>rnorm</a:t>
            </a:r>
            <a:r>
              <a:rPr lang="en-SG" sz="2000" dirty="0">
                <a:latin typeface="Courier New" panose="02070309020205020404" pitchFamily="49" charset="0"/>
                <a:cs typeface="Courier New" panose="02070309020205020404" pitchFamily="49" charset="0"/>
              </a:rPr>
              <a:t>(n=100,mean=5,sd=1) #100 values, mean = 5, </a:t>
            </a:r>
            <a:r>
              <a:rPr lang="en-SG" sz="2000" dirty="0" err="1">
                <a:latin typeface="Courier New" panose="02070309020205020404" pitchFamily="49" charset="0"/>
                <a:cs typeface="Courier New" panose="02070309020205020404" pitchFamily="49" charset="0"/>
              </a:rPr>
              <a:t>sd</a:t>
            </a:r>
            <a:r>
              <a:rPr lang="en-SG" sz="2000" dirty="0">
                <a:latin typeface="Courier New" panose="02070309020205020404" pitchFamily="49" charset="0"/>
                <a:cs typeface="Courier New" panose="02070309020205020404" pitchFamily="49" charset="0"/>
              </a:rPr>
              <a:t> </a:t>
            </a:r>
            <a:r>
              <a:rPr lang="en-SG" sz="1600" dirty="0">
                <a:solidFill>
                  <a:schemeClr val="accent1"/>
                </a:solidFill>
                <a:latin typeface="Courier New" panose="02070309020205020404" pitchFamily="49" charset="0"/>
                <a:cs typeface="Courier New" panose="02070309020205020404" pitchFamily="49" charset="0"/>
              </a:rPr>
              <a:t>= 1</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28</a:t>
            </a:fld>
            <a:endParaRPr lang="en-SG" dirty="0"/>
          </a:p>
        </p:txBody>
      </p:sp>
    </p:spTree>
    <p:extLst>
      <p:ext uri="{BB962C8B-B14F-4D97-AF65-F5344CB8AC3E}">
        <p14:creationId xmlns:p14="http://schemas.microsoft.com/office/powerpoint/2010/main" val="71848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Part 2: Basic Tests</a:t>
            </a:r>
            <a:br>
              <a:rPr lang="en-SG" dirty="0"/>
            </a:br>
            <a:r>
              <a:rPr lang="en-SG" dirty="0"/>
              <a:t>Experimental design</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5782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Summary (Learning Objectives)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Basic statistical concepts</a:t>
            </a:r>
          </a:p>
          <a:p>
            <a:pPr marL="0" indent="0">
              <a:buNone/>
            </a:pPr>
            <a:r>
              <a:rPr lang="en-US" sz="2400" dirty="0"/>
              <a:t>- Variable types: </a:t>
            </a:r>
          </a:p>
          <a:p>
            <a:pPr marL="0" indent="0">
              <a:buNone/>
            </a:pPr>
            <a:r>
              <a:rPr lang="en-US" sz="2400" dirty="0"/>
              <a:t>	Properties: Continuous vs. Categorical vs. Discrete </a:t>
            </a:r>
          </a:p>
          <a:p>
            <a:pPr marL="0" indent="0">
              <a:buNone/>
            </a:pPr>
            <a:r>
              <a:rPr lang="en-US" sz="2400" dirty="0"/>
              <a:t>	Function: Explanatory vs. Response</a:t>
            </a:r>
          </a:p>
          <a:p>
            <a:pPr marL="0" indent="0">
              <a:buNone/>
            </a:pPr>
            <a:r>
              <a:rPr lang="en-US" sz="2400" dirty="0"/>
              <a:t>- Describing data: Mean, Variance, df, SD, SE, Confidence Intervals</a:t>
            </a:r>
          </a:p>
          <a:p>
            <a:pPr marL="0" indent="0">
              <a:buNone/>
            </a:pPr>
            <a:r>
              <a:rPr lang="en-US" sz="2400" dirty="0"/>
              <a:t>- Modelling data with Distributions: continuous and discrete</a:t>
            </a:r>
          </a:p>
          <a:p>
            <a:pPr marL="0" indent="0">
              <a:buNone/>
            </a:pPr>
            <a:endParaRPr lang="en-US" dirty="0"/>
          </a:p>
          <a:p>
            <a:pPr marL="0" indent="0">
              <a:buNone/>
            </a:pPr>
            <a:r>
              <a:rPr lang="en-US" dirty="0"/>
              <a:t>Basic statistical tests</a:t>
            </a:r>
          </a:p>
          <a:p>
            <a:pPr marL="0" indent="0">
              <a:buNone/>
            </a:pPr>
            <a:r>
              <a:rPr lang="en-US" sz="2400" dirty="0"/>
              <a:t>- Experimental design</a:t>
            </a:r>
          </a:p>
          <a:p>
            <a:pPr marL="0" indent="0">
              <a:buNone/>
            </a:pPr>
            <a:r>
              <a:rPr lang="en-US" sz="2400" dirty="0"/>
              <a:t>- Test assumptions: </a:t>
            </a:r>
            <a:r>
              <a:rPr lang="en-US" sz="2400" b="1" dirty="0">
                <a:highlight>
                  <a:srgbClr val="FFFF00"/>
                </a:highlight>
              </a:rPr>
              <a:t>Independent and Identically Distributed</a:t>
            </a:r>
            <a:r>
              <a:rPr lang="en-US" sz="2400" dirty="0"/>
              <a:t>, normality, equal variances; testing for normality and equal variances</a:t>
            </a:r>
          </a:p>
          <a:p>
            <a:pPr marL="0" indent="0">
              <a:buNone/>
            </a:pPr>
            <a:r>
              <a:rPr lang="en-US" sz="2400" dirty="0"/>
              <a:t>- Tests: based on number and type of explanatory and response variables</a:t>
            </a:r>
          </a:p>
          <a:p>
            <a:pPr marL="0" indent="0">
              <a:buNone/>
            </a:pPr>
            <a:r>
              <a:rPr lang="en-US" sz="2400" dirty="0"/>
              <a:t>- Other considerations: Corrections for multiple comparisons, Power analysis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a:t>
            </a:fld>
            <a:endParaRPr lang="en-SG" dirty="0"/>
          </a:p>
        </p:txBody>
      </p:sp>
    </p:spTree>
    <p:extLst>
      <p:ext uri="{BB962C8B-B14F-4D97-AF65-F5344CB8AC3E}">
        <p14:creationId xmlns:p14="http://schemas.microsoft.com/office/powerpoint/2010/main" val="1898454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Experimental design: When to use basic tests?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4" y="767101"/>
            <a:ext cx="8116908" cy="6074077"/>
          </a:xfrm>
        </p:spPr>
        <p:txBody>
          <a:bodyPr>
            <a:noAutofit/>
          </a:bodyPr>
          <a:lstStyle/>
          <a:p>
            <a:pPr marL="0" indent="0">
              <a:buNone/>
            </a:pPr>
            <a:r>
              <a:rPr lang="en-SG" dirty="0">
                <a:solidFill>
                  <a:schemeClr val="accent1">
                    <a:lumMod val="50000"/>
                  </a:schemeClr>
                </a:solidFill>
              </a:rPr>
              <a:t>Good for:</a:t>
            </a:r>
          </a:p>
          <a:p>
            <a:pPr marL="0" indent="0">
              <a:buNone/>
            </a:pPr>
            <a:r>
              <a:rPr lang="en-SG" sz="2400" dirty="0">
                <a:solidFill>
                  <a:schemeClr val="accent1">
                    <a:lumMod val="50000"/>
                  </a:schemeClr>
                </a:solidFill>
              </a:rPr>
              <a:t>- Controlled experiments where you can guarantee that </a:t>
            </a:r>
            <a:r>
              <a:rPr lang="en-SG" sz="2400" b="1" dirty="0">
                <a:solidFill>
                  <a:schemeClr val="accent1">
                    <a:lumMod val="50000"/>
                  </a:schemeClr>
                </a:solidFill>
              </a:rPr>
              <a:t>only one explanatory variable is changed</a:t>
            </a:r>
          </a:p>
          <a:p>
            <a:pPr marL="0" indent="0">
              <a:buNone/>
            </a:pPr>
            <a:r>
              <a:rPr lang="en-SG" sz="2400" dirty="0">
                <a:solidFill>
                  <a:schemeClr val="accent1">
                    <a:lumMod val="50000"/>
                  </a:schemeClr>
                </a:solidFill>
              </a:rPr>
              <a:t>- No need for complicated analyses when a simple test will do!</a:t>
            </a:r>
          </a:p>
          <a:p>
            <a:pPr marL="0" indent="0">
              <a:buNone/>
            </a:pPr>
            <a:endParaRPr lang="en-SG" sz="2400" dirty="0">
              <a:solidFill>
                <a:schemeClr val="accent1">
                  <a:lumMod val="50000"/>
                </a:schemeClr>
              </a:solidFill>
            </a:endParaRPr>
          </a:p>
          <a:p>
            <a:pPr marL="0" indent="0">
              <a:buNone/>
            </a:pPr>
            <a:r>
              <a:rPr lang="en-SG" dirty="0">
                <a:solidFill>
                  <a:schemeClr val="accent1">
                    <a:lumMod val="50000"/>
                  </a:schemeClr>
                </a:solidFill>
              </a:rPr>
              <a:t>Example of a controlled study:</a:t>
            </a:r>
          </a:p>
          <a:p>
            <a:pPr marL="0" indent="0">
              <a:buNone/>
            </a:pPr>
            <a:r>
              <a:rPr lang="en-SG" sz="2400" dirty="0">
                <a:solidFill>
                  <a:schemeClr val="accent1">
                    <a:lumMod val="50000"/>
                  </a:schemeClr>
                </a:solidFill>
              </a:rPr>
              <a:t>I want to know how temperature affects phytoplankton growth.</a:t>
            </a:r>
          </a:p>
          <a:p>
            <a:pPr marL="0" indent="0">
              <a:buNone/>
            </a:pPr>
            <a:r>
              <a:rPr lang="en-SG" sz="2400" dirty="0">
                <a:solidFill>
                  <a:schemeClr val="accent1">
                    <a:lumMod val="50000"/>
                  </a:schemeClr>
                </a:solidFill>
              </a:rPr>
              <a:t>I split them into two groups of test tubes: (Group A) I grow at 15°C; (Group B) I grow at 25°C. I keep everything else the same (e.g. growth time, culture medium, light level, etc.).</a:t>
            </a:r>
          </a:p>
          <a:p>
            <a:pPr marL="0" indent="0">
              <a:buNone/>
            </a:pPr>
            <a:r>
              <a:rPr lang="en-SG" sz="2400" dirty="0">
                <a:solidFill>
                  <a:schemeClr val="accent1">
                    <a:lumMod val="50000"/>
                  </a:schemeClr>
                </a:solidFill>
              </a:rPr>
              <a:t>I measure the turbidity (more turbid = more growth) of the cultures in the tubes.</a:t>
            </a:r>
          </a:p>
          <a:p>
            <a:pPr marL="0" indent="0">
              <a:buNone/>
            </a:pPr>
            <a:r>
              <a:rPr lang="en-SG" sz="2400" dirty="0">
                <a:solidFill>
                  <a:schemeClr val="accent1">
                    <a:lumMod val="50000"/>
                  </a:schemeClr>
                </a:solidFill>
              </a:rPr>
              <a:t>I run a simple test and it tells me that the cultures grown at 25°C are more turbid (more growth).</a:t>
            </a:r>
          </a:p>
          <a:p>
            <a:pPr marL="0" indent="0">
              <a:buNone/>
            </a:pPr>
            <a:endParaRPr lang="en-SG" sz="2400" dirty="0">
              <a:solidFill>
                <a:schemeClr val="accent1">
                  <a:lumMod val="50000"/>
                </a:schemeClr>
              </a:solidFill>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30</a:t>
            </a:fld>
            <a:endParaRPr lang="en-SG" dirty="0"/>
          </a:p>
        </p:txBody>
      </p:sp>
      <p:pic>
        <p:nvPicPr>
          <p:cNvPr id="4" name="Picture 3">
            <a:extLst>
              <a:ext uri="{FF2B5EF4-FFF2-40B4-BE49-F238E27FC236}">
                <a16:creationId xmlns:a16="http://schemas.microsoft.com/office/drawing/2014/main" id="{F2725E39-9D0D-D810-8EA5-4256451A7049}"/>
              </a:ext>
            </a:extLst>
          </p:cNvPr>
          <p:cNvPicPr>
            <a:picLocks noChangeAspect="1"/>
          </p:cNvPicPr>
          <p:nvPr/>
        </p:nvPicPr>
        <p:blipFill>
          <a:blip r:embed="rId2"/>
          <a:stretch>
            <a:fillRect/>
          </a:stretch>
        </p:blipFill>
        <p:spPr>
          <a:xfrm>
            <a:off x="8194492" y="1320495"/>
            <a:ext cx="3778795" cy="4967287"/>
          </a:xfrm>
          <a:prstGeom prst="rect">
            <a:avLst/>
          </a:prstGeom>
        </p:spPr>
      </p:pic>
    </p:spTree>
    <p:extLst>
      <p:ext uri="{BB962C8B-B14F-4D97-AF65-F5344CB8AC3E}">
        <p14:creationId xmlns:p14="http://schemas.microsoft.com/office/powerpoint/2010/main" val="2919846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3DDEE12-0056-0DD2-DED0-A620A0F1DE56}"/>
              </a:ext>
            </a:extLst>
          </p:cNvPr>
          <p:cNvGrpSpPr/>
          <p:nvPr/>
        </p:nvGrpSpPr>
        <p:grpSpPr>
          <a:xfrm>
            <a:off x="8600304" y="1817323"/>
            <a:ext cx="3449952" cy="3449952"/>
            <a:chOff x="8485653" y="3152424"/>
            <a:chExt cx="3449952" cy="3449952"/>
          </a:xfrm>
        </p:grpSpPr>
        <p:sp>
          <p:nvSpPr>
            <p:cNvPr id="22" name="Oval 21">
              <a:extLst>
                <a:ext uri="{FF2B5EF4-FFF2-40B4-BE49-F238E27FC236}">
                  <a16:creationId xmlns:a16="http://schemas.microsoft.com/office/drawing/2014/main" id="{2C091C96-953E-7BD3-1CAF-BFFBB138D8D3}"/>
                </a:ext>
              </a:extLst>
            </p:cNvPr>
            <p:cNvSpPr>
              <a:spLocks noChangeAspect="1"/>
            </p:cNvSpPr>
            <p:nvPr/>
          </p:nvSpPr>
          <p:spPr>
            <a:xfrm>
              <a:off x="8485653" y="3152424"/>
              <a:ext cx="3449952" cy="3449952"/>
            </a:xfrm>
            <a:prstGeom prst="ellipse">
              <a:avLst/>
            </a:prstGeom>
            <a:gradFill flip="none" rotWithShape="1">
              <a:gsLst>
                <a:gs pos="0">
                  <a:srgbClr val="FF0000"/>
                </a:gs>
                <a:gs pos="100000">
                  <a:schemeClr val="bg1">
                    <a:alpha val="54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Arrow: Pentagon 18">
              <a:extLst>
                <a:ext uri="{FF2B5EF4-FFF2-40B4-BE49-F238E27FC236}">
                  <a16:creationId xmlns:a16="http://schemas.microsoft.com/office/drawing/2014/main" id="{B6E9BD4D-149B-055F-FC2C-43A6E1C9A640}"/>
                </a:ext>
              </a:extLst>
            </p:cNvPr>
            <p:cNvSpPr/>
            <p:nvPr/>
          </p:nvSpPr>
          <p:spPr>
            <a:xfrm rot="16200000">
              <a:off x="9907882" y="4442321"/>
              <a:ext cx="716148" cy="649966"/>
            </a:xfrm>
            <a:prstGeom prst="homePlat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TextBox 19">
              <a:extLst>
                <a:ext uri="{FF2B5EF4-FFF2-40B4-BE49-F238E27FC236}">
                  <a16:creationId xmlns:a16="http://schemas.microsoft.com/office/drawing/2014/main" id="{67584FCC-9CE3-2889-F4C3-A70CF43E0809}"/>
                </a:ext>
              </a:extLst>
            </p:cNvPr>
            <p:cNvSpPr txBox="1"/>
            <p:nvPr/>
          </p:nvSpPr>
          <p:spPr>
            <a:xfrm>
              <a:off x="9994904" y="4687575"/>
              <a:ext cx="542136" cy="369332"/>
            </a:xfrm>
            <a:prstGeom prst="rect">
              <a:avLst/>
            </a:prstGeom>
            <a:noFill/>
          </p:spPr>
          <p:txBody>
            <a:bodyPr wrap="none" rtlCol="0">
              <a:spAutoFit/>
            </a:bodyPr>
            <a:lstStyle/>
            <a:p>
              <a:r>
                <a:rPr lang="en-SG" dirty="0"/>
                <a:t>City</a:t>
              </a:r>
            </a:p>
          </p:txBody>
        </p:sp>
      </p:grp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Experimental design: When NOT to use basic tests?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9219269" cy="6074077"/>
          </a:xfrm>
        </p:spPr>
        <p:txBody>
          <a:bodyPr>
            <a:noAutofit/>
          </a:bodyPr>
          <a:lstStyle/>
          <a:p>
            <a:pPr marL="0" indent="0">
              <a:buNone/>
            </a:pPr>
            <a:r>
              <a:rPr lang="en-SG" dirty="0">
                <a:solidFill>
                  <a:schemeClr val="accent1">
                    <a:lumMod val="50000"/>
                  </a:schemeClr>
                </a:solidFill>
              </a:rPr>
              <a:t>Not good for:</a:t>
            </a:r>
          </a:p>
          <a:p>
            <a:pPr marL="0" indent="0">
              <a:buNone/>
            </a:pPr>
            <a:r>
              <a:rPr lang="en-SG" sz="2400" dirty="0">
                <a:solidFill>
                  <a:schemeClr val="accent1">
                    <a:lumMod val="50000"/>
                  </a:schemeClr>
                </a:solidFill>
              </a:rPr>
              <a:t>- Experiments with multiple explanatory variables</a:t>
            </a:r>
          </a:p>
          <a:p>
            <a:pPr marL="0" indent="0">
              <a:buNone/>
            </a:pPr>
            <a:r>
              <a:rPr lang="en-SG" sz="2400" dirty="0">
                <a:solidFill>
                  <a:schemeClr val="accent1">
                    <a:lumMod val="50000"/>
                  </a:schemeClr>
                </a:solidFill>
              </a:rPr>
              <a:t>- Observational studies where conditions cannot be controlled – many “confounders”!</a:t>
            </a:r>
          </a:p>
          <a:p>
            <a:pPr marL="0" indent="0">
              <a:buNone/>
            </a:pPr>
            <a:endParaRPr lang="en-SG" sz="1400" dirty="0">
              <a:solidFill>
                <a:schemeClr val="accent1">
                  <a:lumMod val="50000"/>
                </a:schemeClr>
              </a:solidFill>
            </a:endParaRPr>
          </a:p>
          <a:p>
            <a:pPr marL="0" indent="0">
              <a:buNone/>
            </a:pPr>
            <a:r>
              <a:rPr lang="en-SG" dirty="0">
                <a:solidFill>
                  <a:schemeClr val="accent1">
                    <a:lumMod val="50000"/>
                  </a:schemeClr>
                </a:solidFill>
              </a:rPr>
              <a:t>Example of an observational study:</a:t>
            </a:r>
          </a:p>
          <a:p>
            <a:pPr marL="0" indent="0">
              <a:buNone/>
            </a:pPr>
            <a:r>
              <a:rPr lang="en-SG" sz="2400" dirty="0">
                <a:solidFill>
                  <a:schemeClr val="accent1">
                    <a:lumMod val="50000"/>
                  </a:schemeClr>
                </a:solidFill>
              </a:rPr>
              <a:t>I measure the abundance of a species in Primary (P) and Secondary forest (S) plots. I want to know if P supports more individuals.</a:t>
            </a:r>
          </a:p>
          <a:p>
            <a:pPr marL="0" indent="0">
              <a:buNone/>
            </a:pPr>
            <a:r>
              <a:rPr lang="en-SG" sz="2400" dirty="0">
                <a:solidFill>
                  <a:schemeClr val="accent1">
                    <a:lumMod val="50000"/>
                  </a:schemeClr>
                </a:solidFill>
              </a:rPr>
              <a:t>But there’s (</a:t>
            </a:r>
            <a:r>
              <a:rPr lang="en-SG" sz="2400" dirty="0" err="1">
                <a:solidFill>
                  <a:schemeClr val="accent1">
                    <a:lumMod val="50000"/>
                  </a:schemeClr>
                </a:solidFill>
              </a:rPr>
              <a:t>i</a:t>
            </a:r>
            <a:r>
              <a:rPr lang="en-SG" sz="2400" dirty="0">
                <a:solidFill>
                  <a:schemeClr val="accent1">
                    <a:lumMod val="50000"/>
                  </a:schemeClr>
                </a:solidFill>
              </a:rPr>
              <a:t>) an altitude gradient which means a temperature gradient; and (ii) a city with a disturbance gradient. These 2 variables may also affect abundance.</a:t>
            </a:r>
          </a:p>
          <a:p>
            <a:pPr marL="0" indent="0">
              <a:buNone/>
            </a:pPr>
            <a:r>
              <a:rPr lang="en-SG" sz="2400" dirty="0">
                <a:solidFill>
                  <a:schemeClr val="accent1">
                    <a:lumMod val="50000"/>
                  </a:schemeClr>
                </a:solidFill>
              </a:rPr>
              <a:t>I run a test and find that the species is more abundant in S plots.</a:t>
            </a:r>
          </a:p>
          <a:p>
            <a:pPr marL="0" indent="0">
              <a:buNone/>
            </a:pPr>
            <a:r>
              <a:rPr lang="en-SG" sz="2400" dirty="0">
                <a:solidFill>
                  <a:schemeClr val="accent1">
                    <a:lumMod val="50000"/>
                  </a:schemeClr>
                </a:solidFill>
              </a:rPr>
              <a:t>Is abundance explained by forest type (S vs. P) or the other two gradients or all of them? The simple test cannot account for temperature and disturbance and is therefore not appropriate.</a:t>
            </a:r>
          </a:p>
          <a:p>
            <a:pPr marL="0" indent="0"/>
            <a:endParaRPr lang="en-SG" dirty="0">
              <a:solidFill>
                <a:schemeClr val="accent1">
                  <a:lumMod val="50000"/>
                </a:schemeClr>
              </a:solidFill>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31</a:t>
            </a:fld>
            <a:endParaRPr lang="en-SG" dirty="0"/>
          </a:p>
        </p:txBody>
      </p:sp>
      <p:sp>
        <p:nvSpPr>
          <p:cNvPr id="4" name="Rectangle 3">
            <a:extLst>
              <a:ext uri="{FF2B5EF4-FFF2-40B4-BE49-F238E27FC236}">
                <a16:creationId xmlns:a16="http://schemas.microsoft.com/office/drawing/2014/main" id="{E0A44F47-6227-F98F-53C0-F4F8CA0C1F30}"/>
              </a:ext>
            </a:extLst>
          </p:cNvPr>
          <p:cNvSpPr/>
          <p:nvPr/>
        </p:nvSpPr>
        <p:spPr>
          <a:xfrm>
            <a:off x="9434648" y="1273629"/>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6" name="Rectangle 5">
            <a:extLst>
              <a:ext uri="{FF2B5EF4-FFF2-40B4-BE49-F238E27FC236}">
                <a16:creationId xmlns:a16="http://schemas.microsoft.com/office/drawing/2014/main" id="{4C22DEC0-EB94-579D-3271-9AF2BA06D091}"/>
              </a:ext>
            </a:extLst>
          </p:cNvPr>
          <p:cNvSpPr/>
          <p:nvPr/>
        </p:nvSpPr>
        <p:spPr>
          <a:xfrm>
            <a:off x="9978934" y="2237014"/>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7" name="Rectangle 6">
            <a:extLst>
              <a:ext uri="{FF2B5EF4-FFF2-40B4-BE49-F238E27FC236}">
                <a16:creationId xmlns:a16="http://schemas.microsoft.com/office/drawing/2014/main" id="{59C58232-D379-D273-6C68-F5D4C350D696}"/>
              </a:ext>
            </a:extLst>
          </p:cNvPr>
          <p:cNvSpPr/>
          <p:nvPr/>
        </p:nvSpPr>
        <p:spPr>
          <a:xfrm>
            <a:off x="9157062" y="2743200"/>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8" name="Rectangle 7">
            <a:extLst>
              <a:ext uri="{FF2B5EF4-FFF2-40B4-BE49-F238E27FC236}">
                <a16:creationId xmlns:a16="http://schemas.microsoft.com/office/drawing/2014/main" id="{4F6E056D-6A5F-E289-5D9E-08AD8E6DB890}"/>
              </a:ext>
            </a:extLst>
          </p:cNvPr>
          <p:cNvSpPr/>
          <p:nvPr/>
        </p:nvSpPr>
        <p:spPr>
          <a:xfrm>
            <a:off x="10953206" y="2492829"/>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9" name="Rectangle 8">
            <a:extLst>
              <a:ext uri="{FF2B5EF4-FFF2-40B4-BE49-F238E27FC236}">
                <a16:creationId xmlns:a16="http://schemas.microsoft.com/office/drawing/2014/main" id="{08E5DD87-7CD8-4BA8-CA21-8831BF2FE9DB}"/>
              </a:ext>
            </a:extLst>
          </p:cNvPr>
          <p:cNvSpPr/>
          <p:nvPr/>
        </p:nvSpPr>
        <p:spPr>
          <a:xfrm>
            <a:off x="10795363" y="1164772"/>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10" name="Rectangle 9">
            <a:extLst>
              <a:ext uri="{FF2B5EF4-FFF2-40B4-BE49-F238E27FC236}">
                <a16:creationId xmlns:a16="http://schemas.microsoft.com/office/drawing/2014/main" id="{0098E306-CFF1-00CD-A78F-65F352E0D218}"/>
              </a:ext>
            </a:extLst>
          </p:cNvPr>
          <p:cNvSpPr/>
          <p:nvPr/>
        </p:nvSpPr>
        <p:spPr>
          <a:xfrm>
            <a:off x="10049782" y="4678262"/>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1" name="Rectangle 10">
            <a:extLst>
              <a:ext uri="{FF2B5EF4-FFF2-40B4-BE49-F238E27FC236}">
                <a16:creationId xmlns:a16="http://schemas.microsoft.com/office/drawing/2014/main" id="{B608A416-BBCA-C4D1-8EC1-A981BD4E40F9}"/>
              </a:ext>
            </a:extLst>
          </p:cNvPr>
          <p:cNvSpPr/>
          <p:nvPr/>
        </p:nvSpPr>
        <p:spPr>
          <a:xfrm>
            <a:off x="9360263" y="3719372"/>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2" name="Rectangle 11">
            <a:extLst>
              <a:ext uri="{FF2B5EF4-FFF2-40B4-BE49-F238E27FC236}">
                <a16:creationId xmlns:a16="http://schemas.microsoft.com/office/drawing/2014/main" id="{4BF75EB3-BF0A-C316-18A4-02F89A17FA5D}"/>
              </a:ext>
            </a:extLst>
          </p:cNvPr>
          <p:cNvSpPr/>
          <p:nvPr/>
        </p:nvSpPr>
        <p:spPr>
          <a:xfrm>
            <a:off x="10419806" y="3940629"/>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3" name="Rectangle 12">
            <a:extLst>
              <a:ext uri="{FF2B5EF4-FFF2-40B4-BE49-F238E27FC236}">
                <a16:creationId xmlns:a16="http://schemas.microsoft.com/office/drawing/2014/main" id="{C69796AE-B90D-4634-7545-23CECC929A95}"/>
              </a:ext>
            </a:extLst>
          </p:cNvPr>
          <p:cNvSpPr/>
          <p:nvPr/>
        </p:nvSpPr>
        <p:spPr>
          <a:xfrm>
            <a:off x="9645195" y="5794849"/>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4" name="Rectangle 13">
            <a:extLst>
              <a:ext uri="{FF2B5EF4-FFF2-40B4-BE49-F238E27FC236}">
                <a16:creationId xmlns:a16="http://schemas.microsoft.com/office/drawing/2014/main" id="{935130D8-6516-4CA9-99E5-AB49453140E6}"/>
              </a:ext>
            </a:extLst>
          </p:cNvPr>
          <p:cNvSpPr/>
          <p:nvPr/>
        </p:nvSpPr>
        <p:spPr>
          <a:xfrm>
            <a:off x="10820400" y="4811486"/>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5" name="Rectangle 14">
            <a:extLst>
              <a:ext uri="{FF2B5EF4-FFF2-40B4-BE49-F238E27FC236}">
                <a16:creationId xmlns:a16="http://schemas.microsoft.com/office/drawing/2014/main" id="{2467E73F-FA6D-666B-66A3-6D7DF9072135}"/>
              </a:ext>
            </a:extLst>
          </p:cNvPr>
          <p:cNvSpPr/>
          <p:nvPr/>
        </p:nvSpPr>
        <p:spPr>
          <a:xfrm>
            <a:off x="9276896" y="4922243"/>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6" name="Rectangle 15">
            <a:extLst>
              <a:ext uri="{FF2B5EF4-FFF2-40B4-BE49-F238E27FC236}">
                <a16:creationId xmlns:a16="http://schemas.microsoft.com/office/drawing/2014/main" id="{4B2E70CF-5170-9721-8543-E4E74F2CC6E0}"/>
              </a:ext>
            </a:extLst>
          </p:cNvPr>
          <p:cNvSpPr/>
          <p:nvPr/>
        </p:nvSpPr>
        <p:spPr>
          <a:xfrm>
            <a:off x="10619467" y="5798498"/>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cxnSp>
        <p:nvCxnSpPr>
          <p:cNvPr id="17" name="Straight Arrow Connector 16">
            <a:extLst>
              <a:ext uri="{FF2B5EF4-FFF2-40B4-BE49-F238E27FC236}">
                <a16:creationId xmlns:a16="http://schemas.microsoft.com/office/drawing/2014/main" id="{9A05B98B-7685-4D02-E431-A6864D4F63E1}"/>
              </a:ext>
            </a:extLst>
          </p:cNvPr>
          <p:cNvCxnSpPr>
            <a:cxnSpLocks/>
          </p:cNvCxnSpPr>
          <p:nvPr/>
        </p:nvCxnSpPr>
        <p:spPr>
          <a:xfrm flipV="1">
            <a:off x="11834949" y="1164772"/>
            <a:ext cx="0" cy="52330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0719931-C17C-BF62-00C5-4E83AD32FFE5}"/>
              </a:ext>
            </a:extLst>
          </p:cNvPr>
          <p:cNvSpPr txBox="1"/>
          <p:nvPr/>
        </p:nvSpPr>
        <p:spPr>
          <a:xfrm>
            <a:off x="11213556" y="696127"/>
            <a:ext cx="963930" cy="523220"/>
          </a:xfrm>
          <a:prstGeom prst="rect">
            <a:avLst/>
          </a:prstGeom>
          <a:noFill/>
        </p:spPr>
        <p:txBody>
          <a:bodyPr wrap="square" rtlCol="0">
            <a:spAutoFit/>
          </a:bodyPr>
          <a:lstStyle/>
          <a:p>
            <a:pPr algn="r"/>
            <a:r>
              <a:rPr lang="en-US" sz="1400" dirty="0">
                <a:solidFill>
                  <a:schemeClr val="accent5">
                    <a:lumMod val="75000"/>
                  </a:schemeClr>
                </a:solidFill>
              </a:rPr>
              <a:t>Increasing altitude</a:t>
            </a:r>
          </a:p>
        </p:txBody>
      </p:sp>
      <p:sp>
        <p:nvSpPr>
          <p:cNvPr id="25" name="TextBox 24">
            <a:extLst>
              <a:ext uri="{FF2B5EF4-FFF2-40B4-BE49-F238E27FC236}">
                <a16:creationId xmlns:a16="http://schemas.microsoft.com/office/drawing/2014/main" id="{9CC55F98-D235-A499-BA70-6119EE0ED28E}"/>
              </a:ext>
            </a:extLst>
          </p:cNvPr>
          <p:cNvSpPr txBox="1"/>
          <p:nvPr/>
        </p:nvSpPr>
        <p:spPr>
          <a:xfrm>
            <a:off x="10654960" y="3418605"/>
            <a:ext cx="1166355" cy="523220"/>
          </a:xfrm>
          <a:prstGeom prst="rect">
            <a:avLst/>
          </a:prstGeom>
          <a:noFill/>
        </p:spPr>
        <p:txBody>
          <a:bodyPr wrap="square" rtlCol="0">
            <a:spAutoFit/>
          </a:bodyPr>
          <a:lstStyle/>
          <a:p>
            <a:pPr algn="r"/>
            <a:r>
              <a:rPr lang="en-US" sz="1400" dirty="0">
                <a:solidFill>
                  <a:srgbClr val="FF0000"/>
                </a:solidFill>
              </a:rPr>
              <a:t>Human Disturbance</a:t>
            </a:r>
          </a:p>
        </p:txBody>
      </p:sp>
    </p:spTree>
    <p:extLst>
      <p:ext uri="{BB962C8B-B14F-4D97-AF65-F5344CB8AC3E}">
        <p14:creationId xmlns:p14="http://schemas.microsoft.com/office/powerpoint/2010/main" val="378225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Designing a controlled experiment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Autofit/>
          </a:bodyPr>
          <a:lstStyle/>
          <a:p>
            <a:pPr marL="0" indent="0">
              <a:buNone/>
            </a:pPr>
            <a:r>
              <a:rPr lang="en-SG" dirty="0">
                <a:solidFill>
                  <a:schemeClr val="accent1">
                    <a:lumMod val="50000"/>
                  </a:schemeClr>
                </a:solidFill>
              </a:rPr>
              <a:t>1) Create many replicates (to reduce bias) and keep replicates independent</a:t>
            </a:r>
          </a:p>
          <a:p>
            <a:pPr marL="0" indent="0">
              <a:buNone/>
            </a:pPr>
            <a:r>
              <a:rPr lang="en-SG" sz="2400" dirty="0">
                <a:solidFill>
                  <a:schemeClr val="accent1">
                    <a:lumMod val="50000"/>
                  </a:schemeClr>
                </a:solidFill>
              </a:rPr>
              <a:t>- How many? Do a </a:t>
            </a:r>
            <a:r>
              <a:rPr lang="en-SG" sz="2400" b="1" dirty="0">
                <a:solidFill>
                  <a:schemeClr val="accent1">
                    <a:lumMod val="50000"/>
                  </a:schemeClr>
                </a:solidFill>
              </a:rPr>
              <a:t>power analysis </a:t>
            </a:r>
            <a:r>
              <a:rPr lang="en-SG" sz="2400" dirty="0">
                <a:solidFill>
                  <a:schemeClr val="accent1">
                    <a:lumMod val="50000"/>
                  </a:schemeClr>
                </a:solidFill>
              </a:rPr>
              <a:t>(end of this lecture)</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2) Between your treatment and your control, change one and only one variable</a:t>
            </a:r>
          </a:p>
          <a:p>
            <a:pPr marL="0" indent="0">
              <a:buNone/>
            </a:pPr>
            <a:r>
              <a:rPr lang="en-SG" sz="2400" dirty="0">
                <a:solidFill>
                  <a:schemeClr val="accent1">
                    <a:lumMod val="50000"/>
                  </a:schemeClr>
                </a:solidFill>
              </a:rPr>
              <a:t>- What you change is your research question</a:t>
            </a:r>
          </a:p>
          <a:p>
            <a:pPr marL="0" indent="0">
              <a:buNone/>
            </a:pPr>
            <a:r>
              <a:rPr lang="en-SG" sz="2400" dirty="0">
                <a:solidFill>
                  <a:schemeClr val="accent1">
                    <a:lumMod val="50000"/>
                  </a:schemeClr>
                </a:solidFill>
              </a:rPr>
              <a:t>- If you are interested in 2 variables, then you will need more complicated analyses (future lectures)</a:t>
            </a:r>
          </a:p>
          <a:p>
            <a:pPr marL="0" indent="0"/>
            <a:endParaRPr lang="en-SG" dirty="0">
              <a:solidFill>
                <a:schemeClr val="accent1">
                  <a:lumMod val="50000"/>
                </a:schemeClr>
              </a:solidFill>
            </a:endParaRPr>
          </a:p>
          <a:p>
            <a:pPr marL="0" indent="0">
              <a:buNone/>
            </a:pPr>
            <a:r>
              <a:rPr lang="en-SG" dirty="0">
                <a:solidFill>
                  <a:schemeClr val="accent1">
                    <a:lumMod val="50000"/>
                  </a:schemeClr>
                </a:solidFill>
              </a:rPr>
              <a:t>3) Keep all other variables constant </a:t>
            </a:r>
          </a:p>
          <a:p>
            <a:pPr marL="0" indent="0">
              <a:buNone/>
            </a:pPr>
            <a:r>
              <a:rPr lang="en-SG" sz="2400" dirty="0">
                <a:solidFill>
                  <a:schemeClr val="accent1">
                    <a:lumMod val="50000"/>
                  </a:schemeClr>
                </a:solidFill>
              </a:rPr>
              <a:t>- Previous studies/experience will give you information on what is important to control</a:t>
            </a:r>
          </a:p>
          <a:p>
            <a:pPr marL="0" indent="0">
              <a:buNone/>
            </a:pPr>
            <a:r>
              <a:rPr lang="en-SG" sz="2400" dirty="0">
                <a:solidFill>
                  <a:schemeClr val="accent1">
                    <a:lumMod val="50000"/>
                  </a:schemeClr>
                </a:solidFill>
              </a:rPr>
              <a:t>- If you cannot keep other variables constant, you will need more complicated analyses (future lectures)</a:t>
            </a:r>
          </a:p>
          <a:p>
            <a:pPr marL="0" indent="0"/>
            <a:endParaRPr lang="en-SG" dirty="0">
              <a:solidFill>
                <a:schemeClr val="accent1">
                  <a:lumMod val="50000"/>
                </a:schemeClr>
              </a:solidFill>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32</a:t>
            </a:fld>
            <a:endParaRPr lang="en-SG" dirty="0"/>
          </a:p>
        </p:txBody>
      </p:sp>
    </p:spTree>
    <p:extLst>
      <p:ext uri="{BB962C8B-B14F-4D97-AF65-F5344CB8AC3E}">
        <p14:creationId xmlns:p14="http://schemas.microsoft.com/office/powerpoint/2010/main" val="2155112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Important assumptions about your data!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Autofit/>
          </a:bodyPr>
          <a:lstStyle/>
          <a:p>
            <a:pPr marL="0" indent="0">
              <a:buNone/>
            </a:pPr>
            <a:r>
              <a:rPr lang="en-SG" dirty="0">
                <a:solidFill>
                  <a:schemeClr val="accent1">
                    <a:lumMod val="50000"/>
                  </a:schemeClr>
                </a:solidFill>
              </a:rPr>
              <a:t>1) Datapoints are </a:t>
            </a:r>
            <a:r>
              <a:rPr lang="en-SG" sz="4400" b="1" dirty="0">
                <a:solidFill>
                  <a:schemeClr val="accent1">
                    <a:lumMod val="50000"/>
                  </a:schemeClr>
                </a:solidFill>
                <a:highlight>
                  <a:srgbClr val="FFFF00"/>
                </a:highlight>
              </a:rPr>
              <a:t>I</a:t>
            </a:r>
            <a:r>
              <a:rPr lang="en-SG" dirty="0">
                <a:solidFill>
                  <a:schemeClr val="accent1">
                    <a:lumMod val="50000"/>
                  </a:schemeClr>
                </a:solidFill>
                <a:highlight>
                  <a:srgbClr val="FFFF00"/>
                </a:highlight>
              </a:rPr>
              <a:t>ndependent and </a:t>
            </a:r>
            <a:r>
              <a:rPr lang="en-SG" sz="4400" b="1" dirty="0">
                <a:solidFill>
                  <a:schemeClr val="accent1">
                    <a:lumMod val="50000"/>
                  </a:schemeClr>
                </a:solidFill>
                <a:highlight>
                  <a:srgbClr val="FFFF00"/>
                </a:highlight>
              </a:rPr>
              <a:t>I</a:t>
            </a:r>
            <a:r>
              <a:rPr lang="en-SG" dirty="0">
                <a:solidFill>
                  <a:schemeClr val="accent1">
                    <a:lumMod val="50000"/>
                  </a:schemeClr>
                </a:solidFill>
                <a:highlight>
                  <a:srgbClr val="FFFF00"/>
                </a:highlight>
              </a:rPr>
              <a:t>dentically </a:t>
            </a:r>
            <a:r>
              <a:rPr lang="en-SG" sz="4400" b="1" dirty="0">
                <a:solidFill>
                  <a:schemeClr val="accent1">
                    <a:lumMod val="50000"/>
                  </a:schemeClr>
                </a:solidFill>
                <a:highlight>
                  <a:srgbClr val="FFFF00"/>
                </a:highlight>
              </a:rPr>
              <a:t>D</a:t>
            </a:r>
            <a:r>
              <a:rPr lang="en-SG" dirty="0">
                <a:solidFill>
                  <a:schemeClr val="accent1">
                    <a:lumMod val="50000"/>
                  </a:schemeClr>
                </a:solidFill>
                <a:highlight>
                  <a:srgbClr val="FFFF00"/>
                </a:highlight>
              </a:rPr>
              <a:t>istributed</a:t>
            </a:r>
          </a:p>
          <a:p>
            <a:pPr marL="0" indent="0">
              <a:buNone/>
            </a:pPr>
            <a:r>
              <a:rPr lang="en-SG" dirty="0">
                <a:solidFill>
                  <a:schemeClr val="accent1">
                    <a:lumMod val="50000"/>
                  </a:schemeClr>
                </a:solidFill>
              </a:rPr>
              <a:t>- Independent: individual specimens are not related</a:t>
            </a:r>
          </a:p>
          <a:p>
            <a:pPr marL="0" indent="0">
              <a:buNone/>
            </a:pPr>
            <a:r>
              <a:rPr lang="en-SG" sz="2400" dirty="0">
                <a:solidFill>
                  <a:schemeClr val="accent1">
                    <a:lumMod val="50000"/>
                  </a:schemeClr>
                </a:solidFill>
              </a:rPr>
              <a:t>	Examples of non-independence: same specimen at different times, related specimen</a:t>
            </a:r>
          </a:p>
          <a:p>
            <a:pPr marL="0" indent="0">
              <a:buNone/>
            </a:pPr>
            <a:r>
              <a:rPr lang="en-SG" dirty="0">
                <a:solidFill>
                  <a:schemeClr val="accent1">
                    <a:lumMod val="50000"/>
                  </a:schemeClr>
                </a:solidFill>
              </a:rPr>
              <a:t>- Identically Distributed: groups to be compared have the same probability distribution and </a:t>
            </a:r>
            <a:r>
              <a:rPr lang="en-SG" b="1" dirty="0">
                <a:solidFill>
                  <a:schemeClr val="accent1">
                    <a:lumMod val="50000"/>
                  </a:schemeClr>
                </a:solidFill>
              </a:rPr>
              <a:t>equal variance</a:t>
            </a:r>
            <a:endParaRPr lang="en-SG" dirty="0">
              <a:solidFill>
                <a:schemeClr val="accent1">
                  <a:lumMod val="50000"/>
                </a:schemeClr>
              </a:solidFill>
            </a:endParaRPr>
          </a:p>
          <a:p>
            <a:pPr marL="0" indent="0"/>
            <a:endParaRPr lang="en-SG" dirty="0">
              <a:solidFill>
                <a:schemeClr val="accent1">
                  <a:lumMod val="50000"/>
                </a:schemeClr>
              </a:solidFill>
            </a:endParaRPr>
          </a:p>
          <a:p>
            <a:pPr marL="0" indent="0">
              <a:buNone/>
            </a:pPr>
            <a:r>
              <a:rPr lang="en-SG" dirty="0">
                <a:solidFill>
                  <a:schemeClr val="accent1">
                    <a:lumMod val="50000"/>
                  </a:schemeClr>
                </a:solidFill>
              </a:rPr>
              <a:t>2) Distribution of datapoints…</a:t>
            </a:r>
          </a:p>
          <a:p>
            <a:pPr marL="0" indent="0">
              <a:buNone/>
            </a:pPr>
            <a:r>
              <a:rPr lang="en-SG" dirty="0">
                <a:solidFill>
                  <a:schemeClr val="accent1">
                    <a:lumMod val="50000"/>
                  </a:schemeClr>
                </a:solidFill>
              </a:rPr>
              <a:t>- Follow a </a:t>
            </a:r>
            <a:r>
              <a:rPr lang="en-SG" b="1" dirty="0">
                <a:solidFill>
                  <a:schemeClr val="accent1">
                    <a:lumMod val="50000"/>
                  </a:schemeClr>
                </a:solidFill>
              </a:rPr>
              <a:t>normal distribution</a:t>
            </a:r>
            <a:r>
              <a:rPr lang="en-SG" dirty="0">
                <a:solidFill>
                  <a:schemeClr val="accent1">
                    <a:lumMod val="50000"/>
                  </a:schemeClr>
                </a:solidFill>
              </a:rPr>
              <a:t>: use parametric tests</a:t>
            </a:r>
          </a:p>
          <a:p>
            <a:pPr marL="0" indent="0">
              <a:buNone/>
            </a:pPr>
            <a:r>
              <a:rPr lang="en-SG" dirty="0">
                <a:solidFill>
                  <a:schemeClr val="accent1">
                    <a:lumMod val="50000"/>
                  </a:schemeClr>
                </a:solidFill>
              </a:rPr>
              <a:t>- Is not normally distributed: use non-parametric tests</a:t>
            </a:r>
          </a:p>
          <a:p>
            <a:pPr marL="0" indent="0">
              <a:buNone/>
            </a:pPr>
            <a:r>
              <a:rPr lang="en-SG" sz="2400" dirty="0">
                <a:solidFill>
                  <a:schemeClr val="accent1">
                    <a:lumMod val="50000"/>
                  </a:schemeClr>
                </a:solidFill>
              </a:rPr>
              <a:t>Main difference: parametric tests use exact values, non-parametric tests use ranks (more robust but less powerful)</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33</a:t>
            </a:fld>
            <a:endParaRPr lang="en-SG" dirty="0"/>
          </a:p>
        </p:txBody>
      </p:sp>
    </p:spTree>
    <p:extLst>
      <p:ext uri="{BB962C8B-B14F-4D97-AF65-F5344CB8AC3E}">
        <p14:creationId xmlns:p14="http://schemas.microsoft.com/office/powerpoint/2010/main" val="1848714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Test assumptions</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2523946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Testing for equal variance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Autofit/>
          </a:bodyPr>
          <a:lstStyle/>
          <a:p>
            <a:pPr marL="0" indent="0">
              <a:buNone/>
            </a:pPr>
            <a:r>
              <a:rPr lang="en-SG" dirty="0">
                <a:solidFill>
                  <a:schemeClr val="accent1">
                    <a:lumMod val="50000"/>
                  </a:schemeClr>
                </a:solidFill>
              </a:rPr>
              <a:t>To test whether the variance of two groups of (normally distributed) datapoints are equal.</a:t>
            </a:r>
          </a:p>
          <a:p>
            <a:pPr marL="0" indent="0">
              <a:buNone/>
            </a:pPr>
            <a:r>
              <a:rPr lang="en-SG" dirty="0">
                <a:solidFill>
                  <a:schemeClr val="accent1">
                    <a:lumMod val="50000"/>
                  </a:schemeClr>
                </a:solidFill>
              </a:rPr>
              <a:t>Fisher’s F test, H</a:t>
            </a:r>
            <a:r>
              <a:rPr lang="en-SG" baseline="-25000" dirty="0">
                <a:solidFill>
                  <a:schemeClr val="accent1">
                    <a:lumMod val="50000"/>
                  </a:schemeClr>
                </a:solidFill>
              </a:rPr>
              <a:t>0</a:t>
            </a:r>
            <a:r>
              <a:rPr lang="en-SG" dirty="0">
                <a:solidFill>
                  <a:schemeClr val="accent1">
                    <a:lumMod val="50000"/>
                  </a:schemeClr>
                </a:solidFill>
              </a:rPr>
              <a:t>: variances are equal, H</a:t>
            </a:r>
            <a:r>
              <a:rPr lang="en-SG" baseline="-25000" dirty="0">
                <a:solidFill>
                  <a:schemeClr val="accent1">
                    <a:lumMod val="50000"/>
                  </a:schemeClr>
                </a:solidFill>
              </a:rPr>
              <a:t>1</a:t>
            </a:r>
            <a:r>
              <a:rPr lang="en-SG" dirty="0">
                <a:solidFill>
                  <a:schemeClr val="accent1">
                    <a:lumMod val="50000"/>
                  </a:schemeClr>
                </a:solidFill>
              </a:rPr>
              <a:t>: variances are not equal.</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#Create 3 datasets</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d1=</a:t>
            </a:r>
            <a:r>
              <a:rPr lang="en-SG" sz="2000" dirty="0" err="1">
                <a:solidFill>
                  <a:schemeClr val="accent1">
                    <a:lumMod val="50000"/>
                  </a:schemeClr>
                </a:solidFill>
                <a:latin typeface="Courier New" panose="02070309020205020404" pitchFamily="49" charset="0"/>
                <a:cs typeface="Courier New" panose="02070309020205020404" pitchFamily="49" charset="0"/>
              </a:rPr>
              <a:t>rnorm</a:t>
            </a:r>
            <a:r>
              <a:rPr lang="en-SG" sz="2000" dirty="0">
                <a:solidFill>
                  <a:schemeClr val="accent1">
                    <a:lumMod val="50000"/>
                  </a:schemeClr>
                </a:solidFill>
                <a:latin typeface="Courier New" panose="02070309020205020404" pitchFamily="49" charset="0"/>
                <a:cs typeface="Courier New" panose="02070309020205020404" pitchFamily="49" charset="0"/>
              </a:rPr>
              <a:t>(100,mean=0,sd=1)</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d2=</a:t>
            </a:r>
            <a:r>
              <a:rPr lang="en-SG" sz="2000" dirty="0" err="1">
                <a:solidFill>
                  <a:schemeClr val="accent1">
                    <a:lumMod val="50000"/>
                  </a:schemeClr>
                </a:solidFill>
                <a:latin typeface="Courier New" panose="02070309020205020404" pitchFamily="49" charset="0"/>
                <a:cs typeface="Courier New" panose="02070309020205020404" pitchFamily="49" charset="0"/>
              </a:rPr>
              <a:t>rnorm</a:t>
            </a:r>
            <a:r>
              <a:rPr lang="en-SG" sz="2000" dirty="0">
                <a:solidFill>
                  <a:schemeClr val="accent1">
                    <a:lumMod val="50000"/>
                  </a:schemeClr>
                </a:solidFill>
                <a:latin typeface="Courier New" panose="02070309020205020404" pitchFamily="49" charset="0"/>
                <a:cs typeface="Courier New" panose="02070309020205020404" pitchFamily="49" charset="0"/>
              </a:rPr>
              <a:t>(100,mean=1,sd=1)</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d3=</a:t>
            </a:r>
            <a:r>
              <a:rPr lang="en-SG" sz="2000" dirty="0" err="1">
                <a:solidFill>
                  <a:schemeClr val="accent1">
                    <a:lumMod val="50000"/>
                  </a:schemeClr>
                </a:solidFill>
                <a:latin typeface="Courier New" panose="02070309020205020404" pitchFamily="49" charset="0"/>
                <a:cs typeface="Courier New" panose="02070309020205020404" pitchFamily="49" charset="0"/>
              </a:rPr>
              <a:t>rnorm</a:t>
            </a:r>
            <a:r>
              <a:rPr lang="en-SG" sz="2000" dirty="0">
                <a:solidFill>
                  <a:schemeClr val="accent1">
                    <a:lumMod val="50000"/>
                  </a:schemeClr>
                </a:solidFill>
                <a:latin typeface="Courier New" panose="02070309020205020404" pitchFamily="49" charset="0"/>
                <a:cs typeface="Courier New" panose="02070309020205020404" pitchFamily="49" charset="0"/>
              </a:rPr>
              <a:t>(100,mean=0,sd=2)</a:t>
            </a:r>
          </a:p>
          <a:p>
            <a:pPr marL="0" indent="0">
              <a:buNone/>
            </a:pPr>
            <a:endParaRPr lang="en-SG" sz="20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#Test their variances</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var.test</a:t>
            </a:r>
            <a:r>
              <a:rPr lang="en-SG" sz="2000" dirty="0">
                <a:solidFill>
                  <a:schemeClr val="accent1">
                    <a:lumMod val="50000"/>
                  </a:schemeClr>
                </a:solidFill>
                <a:latin typeface="Courier New" panose="02070309020205020404" pitchFamily="49" charset="0"/>
                <a:cs typeface="Courier New" panose="02070309020205020404" pitchFamily="49" charset="0"/>
              </a:rPr>
              <a:t>(d1,d2)</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var.test</a:t>
            </a:r>
            <a:r>
              <a:rPr lang="en-SG" sz="2000" dirty="0">
                <a:solidFill>
                  <a:schemeClr val="accent1">
                    <a:lumMod val="50000"/>
                  </a:schemeClr>
                </a:solidFill>
                <a:latin typeface="Courier New" panose="02070309020205020404" pitchFamily="49" charset="0"/>
                <a:cs typeface="Courier New" panose="02070309020205020404" pitchFamily="49" charset="0"/>
              </a:rPr>
              <a:t>(d1,d3)</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var.test</a:t>
            </a:r>
            <a:r>
              <a:rPr lang="en-SG" sz="2000" dirty="0">
                <a:solidFill>
                  <a:schemeClr val="accent1">
                    <a:lumMod val="50000"/>
                  </a:schemeClr>
                </a:solidFill>
                <a:latin typeface="Courier New" panose="02070309020205020404" pitchFamily="49" charset="0"/>
                <a:cs typeface="Courier New" panose="02070309020205020404" pitchFamily="49" charset="0"/>
              </a:rPr>
              <a:t>(d2,d3)</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35</a:t>
            </a:fld>
            <a:endParaRPr lang="en-SG" dirty="0"/>
          </a:p>
        </p:txBody>
      </p:sp>
      <p:pic>
        <p:nvPicPr>
          <p:cNvPr id="12" name="Picture 11">
            <a:extLst>
              <a:ext uri="{FF2B5EF4-FFF2-40B4-BE49-F238E27FC236}">
                <a16:creationId xmlns:a16="http://schemas.microsoft.com/office/drawing/2014/main" id="{E503ADCE-604B-F383-0166-5986E3A99829}"/>
              </a:ext>
            </a:extLst>
          </p:cNvPr>
          <p:cNvPicPr>
            <a:picLocks noChangeAspect="1"/>
          </p:cNvPicPr>
          <p:nvPr/>
        </p:nvPicPr>
        <p:blipFill>
          <a:blip r:embed="rId2"/>
          <a:stretch>
            <a:fillRect/>
          </a:stretch>
        </p:blipFill>
        <p:spPr>
          <a:xfrm>
            <a:off x="7576889" y="2134377"/>
            <a:ext cx="4113518" cy="1606298"/>
          </a:xfrm>
          <a:prstGeom prst="rect">
            <a:avLst/>
          </a:prstGeom>
        </p:spPr>
      </p:pic>
      <p:pic>
        <p:nvPicPr>
          <p:cNvPr id="14" name="Picture 13">
            <a:extLst>
              <a:ext uri="{FF2B5EF4-FFF2-40B4-BE49-F238E27FC236}">
                <a16:creationId xmlns:a16="http://schemas.microsoft.com/office/drawing/2014/main" id="{46BED90B-3755-5D8D-5383-314C703FD9BB}"/>
              </a:ext>
            </a:extLst>
          </p:cNvPr>
          <p:cNvPicPr>
            <a:picLocks noChangeAspect="1"/>
          </p:cNvPicPr>
          <p:nvPr/>
        </p:nvPicPr>
        <p:blipFill>
          <a:blip r:embed="rId3"/>
          <a:stretch>
            <a:fillRect/>
          </a:stretch>
        </p:blipFill>
        <p:spPr>
          <a:xfrm>
            <a:off x="7576889" y="3804139"/>
            <a:ext cx="4113518" cy="1457162"/>
          </a:xfrm>
          <a:prstGeom prst="rect">
            <a:avLst/>
          </a:prstGeom>
        </p:spPr>
      </p:pic>
      <p:pic>
        <p:nvPicPr>
          <p:cNvPr id="16" name="Picture 15">
            <a:extLst>
              <a:ext uri="{FF2B5EF4-FFF2-40B4-BE49-F238E27FC236}">
                <a16:creationId xmlns:a16="http://schemas.microsoft.com/office/drawing/2014/main" id="{7E636430-E07E-B81F-A34C-07177A09B106}"/>
              </a:ext>
            </a:extLst>
          </p:cNvPr>
          <p:cNvPicPr>
            <a:picLocks noChangeAspect="1"/>
          </p:cNvPicPr>
          <p:nvPr/>
        </p:nvPicPr>
        <p:blipFill>
          <a:blip r:embed="rId4"/>
          <a:stretch>
            <a:fillRect/>
          </a:stretch>
        </p:blipFill>
        <p:spPr>
          <a:xfrm>
            <a:off x="7576889" y="5324765"/>
            <a:ext cx="4113518" cy="1438684"/>
          </a:xfrm>
          <a:prstGeom prst="rect">
            <a:avLst/>
          </a:prstGeom>
        </p:spPr>
      </p:pic>
      <p:sp>
        <p:nvSpPr>
          <p:cNvPr id="17" name="TextBox 16">
            <a:extLst>
              <a:ext uri="{FF2B5EF4-FFF2-40B4-BE49-F238E27FC236}">
                <a16:creationId xmlns:a16="http://schemas.microsoft.com/office/drawing/2014/main" id="{F474317F-D800-F9BF-066B-046B0624D0A8}"/>
              </a:ext>
            </a:extLst>
          </p:cNvPr>
          <p:cNvSpPr txBox="1"/>
          <p:nvPr/>
        </p:nvSpPr>
        <p:spPr>
          <a:xfrm rot="2048817">
            <a:off x="8660446" y="4198523"/>
            <a:ext cx="2502685" cy="646331"/>
          </a:xfrm>
          <a:prstGeom prst="rect">
            <a:avLst/>
          </a:prstGeom>
          <a:solidFill>
            <a:schemeClr val="bg1"/>
          </a:solidFill>
          <a:ln>
            <a:solidFill>
              <a:srgbClr val="FF0000"/>
            </a:solidFill>
          </a:ln>
        </p:spPr>
        <p:txBody>
          <a:bodyPr wrap="square" rtlCol="0">
            <a:spAutoFit/>
          </a:bodyPr>
          <a:lstStyle/>
          <a:p>
            <a:pPr algn="ctr"/>
            <a:r>
              <a:rPr lang="en-SG" b="1" dirty="0">
                <a:solidFill>
                  <a:srgbClr val="FF0000"/>
                </a:solidFill>
              </a:rPr>
              <a:t>What does this all mean !??!?!?!??!!?!?</a:t>
            </a:r>
          </a:p>
        </p:txBody>
      </p:sp>
      <p:cxnSp>
        <p:nvCxnSpPr>
          <p:cNvPr id="4" name="Straight Arrow Connector 3">
            <a:extLst>
              <a:ext uri="{FF2B5EF4-FFF2-40B4-BE49-F238E27FC236}">
                <a16:creationId xmlns:a16="http://schemas.microsoft.com/office/drawing/2014/main" id="{87182556-CCC9-5FCF-C3D6-5F57537A6F07}"/>
              </a:ext>
            </a:extLst>
          </p:cNvPr>
          <p:cNvCxnSpPr>
            <a:cxnSpLocks/>
          </p:cNvCxnSpPr>
          <p:nvPr/>
        </p:nvCxnSpPr>
        <p:spPr>
          <a:xfrm flipV="1">
            <a:off x="2502508" y="3139440"/>
            <a:ext cx="4996798" cy="1601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76A1FF2-404F-C0DC-C69B-BEF52C31E321}"/>
              </a:ext>
            </a:extLst>
          </p:cNvPr>
          <p:cNvCxnSpPr>
            <a:cxnSpLocks/>
          </p:cNvCxnSpPr>
          <p:nvPr/>
        </p:nvCxnSpPr>
        <p:spPr>
          <a:xfrm flipV="1">
            <a:off x="2446726" y="4392110"/>
            <a:ext cx="5052580" cy="7158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5A649C-0DD2-1757-6A7D-2AB4CED656AC}"/>
              </a:ext>
            </a:extLst>
          </p:cNvPr>
          <p:cNvCxnSpPr>
            <a:cxnSpLocks/>
          </p:cNvCxnSpPr>
          <p:nvPr/>
        </p:nvCxnSpPr>
        <p:spPr>
          <a:xfrm>
            <a:off x="2446726" y="5598160"/>
            <a:ext cx="5052580" cy="4459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920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Hypothesis testing using p-values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3" cy="6074077"/>
          </a:xfrm>
        </p:spPr>
        <p:txBody>
          <a:bodyPr>
            <a:noAutofit/>
          </a:bodyPr>
          <a:lstStyle/>
          <a:p>
            <a:pPr marL="0" indent="0">
              <a:buNone/>
            </a:pPr>
            <a:r>
              <a:rPr lang="en-SG" dirty="0"/>
              <a:t>The tests we run look at your data and </a:t>
            </a:r>
            <a:r>
              <a:rPr lang="en-SG" b="1" dirty="0"/>
              <a:t>tell you the probability that a certain hypothesis (called the “null hypothesis”) is true given your data: the p-value</a:t>
            </a:r>
            <a:r>
              <a:rPr lang="en-SG" dirty="0"/>
              <a:t>.</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H</a:t>
            </a:r>
            <a:r>
              <a:rPr lang="en-SG" baseline="-25000" dirty="0">
                <a:solidFill>
                  <a:schemeClr val="accent1">
                    <a:lumMod val="50000"/>
                  </a:schemeClr>
                </a:solidFill>
              </a:rPr>
              <a:t>0</a:t>
            </a:r>
            <a:r>
              <a:rPr lang="en-SG" dirty="0">
                <a:solidFill>
                  <a:schemeClr val="accent1">
                    <a:lumMod val="50000"/>
                  </a:schemeClr>
                </a:solidFill>
              </a:rPr>
              <a:t>: null hypothesis.</a:t>
            </a:r>
          </a:p>
          <a:p>
            <a:pPr marL="0" indent="0">
              <a:buNone/>
            </a:pPr>
            <a:r>
              <a:rPr lang="en-SG" sz="2400" dirty="0">
                <a:solidFill>
                  <a:schemeClr val="accent1">
                    <a:lumMod val="50000"/>
                  </a:schemeClr>
                </a:solidFill>
              </a:rPr>
              <a:t>- This is your starting “default” assumption</a:t>
            </a:r>
          </a:p>
          <a:p>
            <a:pPr marL="0" indent="0">
              <a:buNone/>
            </a:pPr>
            <a:r>
              <a:rPr lang="en-SG" sz="2400" dirty="0">
                <a:solidFill>
                  <a:schemeClr val="accent1">
                    <a:lumMod val="50000"/>
                  </a:schemeClr>
                </a:solidFill>
              </a:rPr>
              <a:t>- If your evidence is not strong enough (p-value &gt; 0.05), you cannot reject this belief</a:t>
            </a:r>
          </a:p>
          <a:p>
            <a:pPr marL="0" indent="0">
              <a:buNone/>
            </a:pPr>
            <a:r>
              <a:rPr lang="en-SG" sz="2400" dirty="0">
                <a:solidFill>
                  <a:schemeClr val="accent1">
                    <a:lumMod val="50000"/>
                  </a:schemeClr>
                </a:solidFill>
              </a:rPr>
              <a:t>- E.g. “The data suggest that there is no significant difference between X and Y.”</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H</a:t>
            </a:r>
            <a:r>
              <a:rPr lang="en-SG" baseline="-25000" dirty="0">
                <a:solidFill>
                  <a:schemeClr val="accent1">
                    <a:lumMod val="50000"/>
                  </a:schemeClr>
                </a:solidFill>
              </a:rPr>
              <a:t>1</a:t>
            </a:r>
            <a:r>
              <a:rPr lang="en-SG" dirty="0">
                <a:solidFill>
                  <a:schemeClr val="accent1">
                    <a:lumMod val="50000"/>
                  </a:schemeClr>
                </a:solidFill>
              </a:rPr>
              <a:t>: alternative hypothesis.</a:t>
            </a:r>
          </a:p>
          <a:p>
            <a:pPr marL="0" indent="0">
              <a:buNone/>
            </a:pPr>
            <a:r>
              <a:rPr lang="en-SG" sz="2400" dirty="0">
                <a:solidFill>
                  <a:schemeClr val="accent1">
                    <a:lumMod val="50000"/>
                  </a:schemeClr>
                </a:solidFill>
              </a:rPr>
              <a:t>- This is what you’re trying to see whether your data support</a:t>
            </a:r>
          </a:p>
          <a:p>
            <a:pPr marL="0" indent="0">
              <a:buNone/>
            </a:pPr>
            <a:r>
              <a:rPr lang="en-SG" sz="2400" dirty="0">
                <a:solidFill>
                  <a:schemeClr val="accent1">
                    <a:lumMod val="50000"/>
                  </a:schemeClr>
                </a:solidFill>
              </a:rPr>
              <a:t>- If your evidence is strong enough (p-value ≤ 0.05), you can claim that this is supported</a:t>
            </a:r>
          </a:p>
          <a:p>
            <a:pPr marL="0" indent="0">
              <a:buNone/>
            </a:pPr>
            <a:r>
              <a:rPr lang="en-SG" sz="2400" dirty="0">
                <a:solidFill>
                  <a:schemeClr val="accent1">
                    <a:lumMod val="50000"/>
                  </a:schemeClr>
                </a:solidFill>
              </a:rPr>
              <a:t>- E.g. “The data suggest that there is a significant difference between X and Y.”</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36</a:t>
            </a:fld>
            <a:endParaRPr lang="en-SG" dirty="0"/>
          </a:p>
        </p:txBody>
      </p:sp>
    </p:spTree>
    <p:extLst>
      <p:ext uri="{BB962C8B-B14F-4D97-AF65-F5344CB8AC3E}">
        <p14:creationId xmlns:p14="http://schemas.microsoft.com/office/powerpoint/2010/main" val="3202132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Hypothesis testing using p-values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Every test has its own null and alternative hypothesis.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37</a:t>
            </a:fld>
            <a:endParaRPr lang="en-SG" dirty="0"/>
          </a:p>
        </p:txBody>
      </p:sp>
      <p:graphicFrame>
        <p:nvGraphicFramePr>
          <p:cNvPr id="4" name="Table 5">
            <a:extLst>
              <a:ext uri="{FF2B5EF4-FFF2-40B4-BE49-F238E27FC236}">
                <a16:creationId xmlns:a16="http://schemas.microsoft.com/office/drawing/2014/main" id="{9A083F8F-FE98-4DE8-B0E3-16F65F21CD5A}"/>
              </a:ext>
            </a:extLst>
          </p:cNvPr>
          <p:cNvGraphicFramePr>
            <a:graphicFrameLocks noGrp="1"/>
          </p:cNvGraphicFramePr>
          <p:nvPr>
            <p:extLst>
              <p:ext uri="{D42A27DB-BD31-4B8C-83A1-F6EECF244321}">
                <p14:modId xmlns:p14="http://schemas.microsoft.com/office/powerpoint/2010/main" val="219255120"/>
              </p:ext>
            </p:extLst>
          </p:nvPr>
        </p:nvGraphicFramePr>
        <p:xfrm>
          <a:off x="444499" y="1257631"/>
          <a:ext cx="11303001" cy="330200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2729561266"/>
                    </a:ext>
                  </a:extLst>
                </a:gridCol>
                <a:gridCol w="4276725">
                  <a:extLst>
                    <a:ext uri="{9D8B030D-6E8A-4147-A177-3AD203B41FA5}">
                      <a16:colId xmlns:a16="http://schemas.microsoft.com/office/drawing/2014/main" val="4162816043"/>
                    </a:ext>
                  </a:extLst>
                </a:gridCol>
                <a:gridCol w="4714876">
                  <a:extLst>
                    <a:ext uri="{9D8B030D-6E8A-4147-A177-3AD203B41FA5}">
                      <a16:colId xmlns:a16="http://schemas.microsoft.com/office/drawing/2014/main" val="3092513653"/>
                    </a:ext>
                  </a:extLst>
                </a:gridCol>
              </a:tblGrid>
              <a:tr h="370840">
                <a:tc>
                  <a:txBody>
                    <a:bodyPr/>
                    <a:lstStyle/>
                    <a:p>
                      <a:r>
                        <a:rPr lang="en-SG" dirty="0"/>
                        <a:t>Test</a:t>
                      </a:r>
                    </a:p>
                  </a:txBody>
                  <a:tcPr/>
                </a:tc>
                <a:tc>
                  <a:txBody>
                    <a:bodyPr/>
                    <a:lstStyle/>
                    <a:p>
                      <a:r>
                        <a:rPr lang="en-SG" dirty="0"/>
                        <a:t>Null hypothesis</a:t>
                      </a:r>
                    </a:p>
                  </a:txBody>
                  <a:tcPr/>
                </a:tc>
                <a:tc>
                  <a:txBody>
                    <a:bodyPr/>
                    <a:lstStyle/>
                    <a:p>
                      <a:r>
                        <a:rPr lang="en-SG" dirty="0"/>
                        <a:t>Alternative hypothesis</a:t>
                      </a:r>
                    </a:p>
                  </a:txBody>
                  <a:tcPr/>
                </a:tc>
                <a:extLst>
                  <a:ext uri="{0D108BD9-81ED-4DB2-BD59-A6C34878D82A}">
                    <a16:rowId xmlns:a16="http://schemas.microsoft.com/office/drawing/2014/main" val="2843823294"/>
                  </a:ext>
                </a:extLst>
              </a:tr>
              <a:tr h="370840">
                <a:tc>
                  <a:txBody>
                    <a:bodyPr/>
                    <a:lstStyle/>
                    <a:p>
                      <a:r>
                        <a:rPr lang="en-SG" dirty="0"/>
                        <a:t>Fisher’s F-test</a:t>
                      </a:r>
                    </a:p>
                  </a:txBody>
                  <a:tcPr/>
                </a:tc>
                <a:tc>
                  <a:txBody>
                    <a:bodyPr/>
                    <a:lstStyle/>
                    <a:p>
                      <a:r>
                        <a:rPr lang="en-SG" dirty="0"/>
                        <a:t>The variances of the two datasets are not different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variances of the two datasets are different</a:t>
                      </a:r>
                    </a:p>
                  </a:txBody>
                  <a:tcPr/>
                </a:tc>
                <a:extLst>
                  <a:ext uri="{0D108BD9-81ED-4DB2-BD59-A6C34878D82A}">
                    <a16:rowId xmlns:a16="http://schemas.microsoft.com/office/drawing/2014/main" val="4259117615"/>
                  </a:ext>
                </a:extLst>
              </a:tr>
              <a:tr h="370840">
                <a:tc>
                  <a:txBody>
                    <a:bodyPr/>
                    <a:lstStyle/>
                    <a:p>
                      <a:r>
                        <a:rPr lang="en-SG" dirty="0"/>
                        <a:t>Shapiro-Wilk test</a:t>
                      </a:r>
                    </a:p>
                  </a:txBody>
                  <a:tcPr/>
                </a:tc>
                <a:tc>
                  <a:txBody>
                    <a:bodyPr/>
                    <a:lstStyle/>
                    <a:p>
                      <a:r>
                        <a:rPr lang="en-SG" dirty="0"/>
                        <a:t>The data are normally distributed</a:t>
                      </a:r>
                    </a:p>
                  </a:txBody>
                  <a:tcPr/>
                </a:tc>
                <a:tc>
                  <a:txBody>
                    <a:bodyPr/>
                    <a:lstStyle/>
                    <a:p>
                      <a:r>
                        <a:rPr lang="en-SG" dirty="0"/>
                        <a:t>The data are not normally distributed</a:t>
                      </a:r>
                    </a:p>
                  </a:txBody>
                  <a:tcPr/>
                </a:tc>
                <a:extLst>
                  <a:ext uri="{0D108BD9-81ED-4DB2-BD59-A6C34878D82A}">
                    <a16:rowId xmlns:a16="http://schemas.microsoft.com/office/drawing/2014/main" val="1961258936"/>
                  </a:ext>
                </a:extLst>
              </a:tr>
              <a:tr h="370840">
                <a:tc>
                  <a:txBody>
                    <a:bodyPr/>
                    <a:lstStyle/>
                    <a:p>
                      <a:r>
                        <a:rPr lang="en-SG" dirty="0"/>
                        <a:t>One sample t-test</a:t>
                      </a:r>
                    </a:p>
                  </a:txBody>
                  <a:tcPr/>
                </a:tc>
                <a:tc>
                  <a:txBody>
                    <a:bodyPr/>
                    <a:lstStyle/>
                    <a:p>
                      <a:r>
                        <a:rPr lang="en-SG" dirty="0"/>
                        <a:t>The mean of the data is not different from the specified value</a:t>
                      </a:r>
                    </a:p>
                  </a:txBody>
                  <a:tcPr/>
                </a:tc>
                <a:tc>
                  <a:txBody>
                    <a:bodyPr/>
                    <a:lstStyle/>
                    <a:p>
                      <a:r>
                        <a:rPr lang="en-SG" dirty="0"/>
                        <a:t>The mean of the data is different from the specified value</a:t>
                      </a:r>
                    </a:p>
                  </a:txBody>
                  <a:tcPr/>
                </a:tc>
                <a:extLst>
                  <a:ext uri="{0D108BD9-81ED-4DB2-BD59-A6C34878D82A}">
                    <a16:rowId xmlns:a16="http://schemas.microsoft.com/office/drawing/2014/main" val="4177477019"/>
                  </a:ext>
                </a:extLst>
              </a:tr>
              <a:tr h="370840">
                <a:tc>
                  <a:txBody>
                    <a:bodyPr/>
                    <a:lstStyle/>
                    <a:p>
                      <a:r>
                        <a:rPr lang="en-SG" dirty="0"/>
                        <a:t>Pearson’s chi-squared test</a:t>
                      </a:r>
                    </a:p>
                  </a:txBody>
                  <a:tcPr/>
                </a:tc>
                <a:tc>
                  <a:txBody>
                    <a:bodyPr/>
                    <a:lstStyle/>
                    <a:p>
                      <a:r>
                        <a:rPr lang="en-SG" dirty="0"/>
                        <a:t>The two categorical variables are independent</a:t>
                      </a:r>
                    </a:p>
                  </a:txBody>
                  <a:tcPr/>
                </a:tc>
                <a:tc>
                  <a:txBody>
                    <a:bodyPr/>
                    <a:lstStyle/>
                    <a:p>
                      <a:r>
                        <a:rPr lang="en-SG" dirty="0"/>
                        <a:t>The two categorical variables are not independent</a:t>
                      </a:r>
                    </a:p>
                  </a:txBody>
                  <a:tcPr/>
                </a:tc>
                <a:extLst>
                  <a:ext uri="{0D108BD9-81ED-4DB2-BD59-A6C34878D82A}">
                    <a16:rowId xmlns:a16="http://schemas.microsoft.com/office/drawing/2014/main" val="3281114041"/>
                  </a:ext>
                </a:extLst>
              </a:tr>
              <a:tr h="370840">
                <a:tc>
                  <a:txBody>
                    <a:bodyPr/>
                    <a:lstStyle/>
                    <a:p>
                      <a:r>
                        <a:rPr lang="en-SG" dirty="0"/>
                        <a:t>Two-proportions test</a:t>
                      </a:r>
                    </a:p>
                  </a:txBody>
                  <a:tcPr/>
                </a:tc>
                <a:tc>
                  <a:txBody>
                    <a:bodyPr/>
                    <a:lstStyle/>
                    <a:p>
                      <a:r>
                        <a:rPr lang="en-SG" dirty="0"/>
                        <a:t>The two proportions are not different from each other</a:t>
                      </a:r>
                    </a:p>
                  </a:txBody>
                  <a:tcPr/>
                </a:tc>
                <a:tc>
                  <a:txBody>
                    <a:bodyPr/>
                    <a:lstStyle/>
                    <a:p>
                      <a:r>
                        <a:rPr lang="en-SG" dirty="0"/>
                        <a:t>The two proportions are different from each other</a:t>
                      </a:r>
                    </a:p>
                  </a:txBody>
                  <a:tcPr/>
                </a:tc>
                <a:extLst>
                  <a:ext uri="{0D108BD9-81ED-4DB2-BD59-A6C34878D82A}">
                    <a16:rowId xmlns:a16="http://schemas.microsoft.com/office/drawing/2014/main" val="2818489470"/>
                  </a:ext>
                </a:extLst>
              </a:tr>
            </a:tbl>
          </a:graphicData>
        </a:graphic>
      </p:graphicFrame>
      <p:pic>
        <p:nvPicPr>
          <p:cNvPr id="7" name="Picture 6">
            <a:extLst>
              <a:ext uri="{FF2B5EF4-FFF2-40B4-BE49-F238E27FC236}">
                <a16:creationId xmlns:a16="http://schemas.microsoft.com/office/drawing/2014/main" id="{DBE8F3DC-45AF-480B-7146-654B41D02A36}"/>
              </a:ext>
            </a:extLst>
          </p:cNvPr>
          <p:cNvPicPr>
            <a:picLocks noChangeAspect="1"/>
          </p:cNvPicPr>
          <p:nvPr/>
        </p:nvPicPr>
        <p:blipFill>
          <a:blip r:embed="rId2"/>
          <a:stretch>
            <a:fillRect/>
          </a:stretch>
        </p:blipFill>
        <p:spPr>
          <a:xfrm>
            <a:off x="3717263" y="4752498"/>
            <a:ext cx="4883218" cy="1906861"/>
          </a:xfrm>
          <a:prstGeom prst="rect">
            <a:avLst/>
          </a:prstGeom>
        </p:spPr>
      </p:pic>
      <p:sp>
        <p:nvSpPr>
          <p:cNvPr id="8" name="Content Placeholder 2">
            <a:extLst>
              <a:ext uri="{FF2B5EF4-FFF2-40B4-BE49-F238E27FC236}">
                <a16:creationId xmlns:a16="http://schemas.microsoft.com/office/drawing/2014/main" id="{81E7E46F-B9C6-CFBE-CD4C-AA2585CAA0ED}"/>
              </a:ext>
            </a:extLst>
          </p:cNvPr>
          <p:cNvSpPr txBox="1">
            <a:spLocks/>
          </p:cNvSpPr>
          <p:nvPr/>
        </p:nvSpPr>
        <p:spPr>
          <a:xfrm>
            <a:off x="205953" y="4949692"/>
            <a:ext cx="2826788" cy="1170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1800" dirty="0">
                <a:solidFill>
                  <a:srgbClr val="FF0000"/>
                </a:solidFill>
              </a:rPr>
              <a:t>The output here very thoughtfully tells you what the alternative hypothesis is (not every test does)</a:t>
            </a:r>
          </a:p>
        </p:txBody>
      </p:sp>
      <p:cxnSp>
        <p:nvCxnSpPr>
          <p:cNvPr id="9" name="Straight Arrow Connector 8">
            <a:extLst>
              <a:ext uri="{FF2B5EF4-FFF2-40B4-BE49-F238E27FC236}">
                <a16:creationId xmlns:a16="http://schemas.microsoft.com/office/drawing/2014/main" id="{D4432FFB-EB7D-9B34-2541-1D3433CCF18D}"/>
              </a:ext>
            </a:extLst>
          </p:cNvPr>
          <p:cNvCxnSpPr>
            <a:cxnSpLocks/>
          </p:cNvCxnSpPr>
          <p:nvPr/>
        </p:nvCxnSpPr>
        <p:spPr>
          <a:xfrm>
            <a:off x="2951480" y="5645525"/>
            <a:ext cx="765783" cy="1863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392CF1-AD00-56E8-D51C-12BB908E4917}"/>
              </a:ext>
            </a:extLst>
          </p:cNvPr>
          <p:cNvCxnSpPr>
            <a:cxnSpLocks/>
          </p:cNvCxnSpPr>
          <p:nvPr/>
        </p:nvCxnSpPr>
        <p:spPr>
          <a:xfrm flipH="1">
            <a:off x="4930815" y="4995412"/>
            <a:ext cx="2728013" cy="6501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B333516D-F6AB-A087-87DC-8EB78B60C48F}"/>
              </a:ext>
            </a:extLst>
          </p:cNvPr>
          <p:cNvSpPr txBox="1">
            <a:spLocks/>
          </p:cNvSpPr>
          <p:nvPr/>
        </p:nvSpPr>
        <p:spPr>
          <a:xfrm>
            <a:off x="7723497" y="4714551"/>
            <a:ext cx="4390920" cy="1170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is our p-value: 0.4971, which means we should ACCEPT our null hypothesis, i.e. the evidence suggests that the variances of d1 and d2 ARE NOT significantly different</a:t>
            </a:r>
          </a:p>
        </p:txBody>
      </p:sp>
      <p:sp>
        <p:nvSpPr>
          <p:cNvPr id="19" name="Rectangle: Rounded Corners 18">
            <a:extLst>
              <a:ext uri="{FF2B5EF4-FFF2-40B4-BE49-F238E27FC236}">
                <a16:creationId xmlns:a16="http://schemas.microsoft.com/office/drawing/2014/main" id="{9D6BCB91-A14A-990C-C9B2-73873527FF52}"/>
              </a:ext>
            </a:extLst>
          </p:cNvPr>
          <p:cNvSpPr/>
          <p:nvPr/>
        </p:nvSpPr>
        <p:spPr>
          <a:xfrm>
            <a:off x="8476795" y="5001508"/>
            <a:ext cx="730209" cy="253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Answer</a:t>
            </a:r>
            <a:endParaRPr lang="en-SG" sz="1200" dirty="0"/>
          </a:p>
        </p:txBody>
      </p:sp>
      <p:sp>
        <p:nvSpPr>
          <p:cNvPr id="21" name="Rectangle: Rounded Corners 20">
            <a:extLst>
              <a:ext uri="{FF2B5EF4-FFF2-40B4-BE49-F238E27FC236}">
                <a16:creationId xmlns:a16="http://schemas.microsoft.com/office/drawing/2014/main" id="{4ACA566C-21FE-5A68-A821-1D29644ADE2C}"/>
              </a:ext>
            </a:extLst>
          </p:cNvPr>
          <p:cNvSpPr/>
          <p:nvPr/>
        </p:nvSpPr>
        <p:spPr>
          <a:xfrm>
            <a:off x="8492464" y="5491825"/>
            <a:ext cx="861172" cy="253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Answer</a:t>
            </a:r>
            <a:endParaRPr lang="en-SG" sz="1200" dirty="0"/>
          </a:p>
        </p:txBody>
      </p:sp>
    </p:spTree>
    <p:extLst>
      <p:ext uri="{BB962C8B-B14F-4D97-AF65-F5344CB8AC3E}">
        <p14:creationId xmlns:p14="http://schemas.microsoft.com/office/powerpoint/2010/main" val="19642222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7" restart="whenNotActive" fill="hold" evtFilter="cancelBubble" nodeType="interactiveSeq">
                <p:stCondLst>
                  <p:cond evt="onClick" delay="0">
                    <p:tgtEl>
                      <p:spTgt spid="21"/>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9"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But why 0.05?</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Historically decided on by Ronald Fisher (1925).</a:t>
            </a:r>
          </a:p>
          <a:p>
            <a:pPr marL="0" indent="0">
              <a:buNone/>
            </a:pPr>
            <a:r>
              <a:rPr lang="en-SG" sz="2400" dirty="0"/>
              <a:t>Fisher, Ronald (1925). Statistical Methods for Research Workers. Edinburgh, Scotland: Oliver &amp; Boyd. ISBN 978-0-05-002170-5.</a:t>
            </a:r>
          </a:p>
          <a:p>
            <a:pPr marL="0" indent="0">
              <a:buNone/>
            </a:pPr>
            <a:endParaRPr lang="en-SG" dirty="0"/>
          </a:p>
          <a:p>
            <a:pPr marL="0" indent="0">
              <a:buNone/>
            </a:pPr>
            <a:r>
              <a:rPr lang="en-SG" dirty="0"/>
              <a:t>But it’s not totally arbitrary; there’s a reason based on human intuition…</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38</a:t>
            </a:fld>
            <a:endParaRPr lang="en-SG" dirty="0"/>
          </a:p>
        </p:txBody>
      </p:sp>
      <p:pic>
        <p:nvPicPr>
          <p:cNvPr id="6" name="Picture 2" descr="Playing card - Wikipedia">
            <a:extLst>
              <a:ext uri="{FF2B5EF4-FFF2-40B4-BE49-F238E27FC236}">
                <a16:creationId xmlns:a16="http://schemas.microsoft.com/office/drawing/2014/main" id="{B45D23BD-6D95-43F5-9778-78E8BB833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820" y="3188384"/>
            <a:ext cx="3997571" cy="29981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5C7F1D5-81DB-49C8-8DF8-9FC121067E92}"/>
              </a:ext>
            </a:extLst>
          </p:cNvPr>
          <p:cNvSpPr txBox="1"/>
          <p:nvPr/>
        </p:nvSpPr>
        <p:spPr>
          <a:xfrm>
            <a:off x="3269841" y="6302507"/>
            <a:ext cx="5922245" cy="307777"/>
          </a:xfrm>
          <a:prstGeom prst="rect">
            <a:avLst/>
          </a:prstGeom>
          <a:noFill/>
        </p:spPr>
        <p:txBody>
          <a:bodyPr wrap="square" rtlCol="0">
            <a:spAutoFit/>
          </a:bodyPr>
          <a:lstStyle/>
          <a:p>
            <a:pPr algn="r"/>
            <a:r>
              <a:rPr lang="en-US" sz="1400" dirty="0">
                <a:solidFill>
                  <a:schemeClr val="accent5">
                    <a:lumMod val="75000"/>
                  </a:schemeClr>
                </a:solidFill>
              </a:rPr>
              <a:t>“Why learn statistics if you can’t use it to win some money?” Chan I.Z.W. (2021)</a:t>
            </a:r>
          </a:p>
        </p:txBody>
      </p:sp>
      <p:sp>
        <p:nvSpPr>
          <p:cNvPr id="4" name="Content Placeholder 2">
            <a:extLst>
              <a:ext uri="{FF2B5EF4-FFF2-40B4-BE49-F238E27FC236}">
                <a16:creationId xmlns:a16="http://schemas.microsoft.com/office/drawing/2014/main" id="{E9768F68-193B-DBCA-2FE5-EA84BBAA6C71}"/>
              </a:ext>
            </a:extLst>
          </p:cNvPr>
          <p:cNvSpPr txBox="1">
            <a:spLocks/>
          </p:cNvSpPr>
          <p:nvPr/>
        </p:nvSpPr>
        <p:spPr>
          <a:xfrm>
            <a:off x="7807173" y="103009"/>
            <a:ext cx="4307244" cy="1106970"/>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1"/>
                </a:solidFill>
              </a:rPr>
              <a:t>What does a p-value of 0.05 mean?</a:t>
            </a:r>
          </a:p>
          <a:p>
            <a:pPr marL="0" indent="0">
              <a:buFont typeface="Arial" panose="020B0604020202020204" pitchFamily="34" charset="0"/>
              <a:buNone/>
            </a:pPr>
            <a:r>
              <a:rPr lang="en-US" sz="1600" dirty="0">
                <a:solidFill>
                  <a:schemeClr val="accent1"/>
                </a:solidFill>
              </a:rPr>
              <a:t>If X and Y were the same, there is only a 5% chance of us observing the data that we collected (i.e. a 5% chance that the null hypothesis is true).</a:t>
            </a:r>
          </a:p>
        </p:txBody>
      </p:sp>
    </p:spTree>
    <p:extLst>
      <p:ext uri="{BB962C8B-B14F-4D97-AF65-F5344CB8AC3E}">
        <p14:creationId xmlns:p14="http://schemas.microsoft.com/office/powerpoint/2010/main" val="3871041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Testing for equal variance (reprise)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Autofit/>
          </a:bodyPr>
          <a:lstStyle/>
          <a:p>
            <a:pPr marL="0" indent="0">
              <a:buNone/>
            </a:pPr>
            <a:r>
              <a:rPr lang="en-SG" dirty="0">
                <a:solidFill>
                  <a:schemeClr val="accent1">
                    <a:lumMod val="50000"/>
                  </a:schemeClr>
                </a:solidFill>
              </a:rPr>
              <a:t>To test whether the variance of two groups of (normally distributed) datapoints are equal.</a:t>
            </a:r>
          </a:p>
          <a:p>
            <a:pPr marL="0" indent="0">
              <a:buNone/>
            </a:pPr>
            <a:r>
              <a:rPr lang="en-SG" dirty="0">
                <a:solidFill>
                  <a:schemeClr val="accent1">
                    <a:lumMod val="50000"/>
                  </a:schemeClr>
                </a:solidFill>
              </a:rPr>
              <a:t>Fisher’s F test, H</a:t>
            </a:r>
            <a:r>
              <a:rPr lang="en-SG" baseline="-25000" dirty="0">
                <a:solidFill>
                  <a:schemeClr val="accent1">
                    <a:lumMod val="50000"/>
                  </a:schemeClr>
                </a:solidFill>
              </a:rPr>
              <a:t>0</a:t>
            </a:r>
            <a:r>
              <a:rPr lang="en-SG" dirty="0">
                <a:solidFill>
                  <a:schemeClr val="accent1">
                    <a:lumMod val="50000"/>
                  </a:schemeClr>
                </a:solidFill>
              </a:rPr>
              <a:t>: variances are equal, H</a:t>
            </a:r>
            <a:r>
              <a:rPr lang="en-SG" baseline="-25000" dirty="0">
                <a:solidFill>
                  <a:schemeClr val="accent1">
                    <a:lumMod val="50000"/>
                  </a:schemeClr>
                </a:solidFill>
              </a:rPr>
              <a:t>1</a:t>
            </a:r>
            <a:r>
              <a:rPr lang="en-SG" dirty="0">
                <a:solidFill>
                  <a:schemeClr val="accent1">
                    <a:lumMod val="50000"/>
                  </a:schemeClr>
                </a:solidFill>
              </a:rPr>
              <a:t>: variances are not equal.</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#Create 3 datasets</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d1=</a:t>
            </a:r>
            <a:r>
              <a:rPr lang="en-SG" sz="2000" dirty="0" err="1">
                <a:solidFill>
                  <a:schemeClr val="accent1">
                    <a:lumMod val="50000"/>
                  </a:schemeClr>
                </a:solidFill>
                <a:latin typeface="Courier New" panose="02070309020205020404" pitchFamily="49" charset="0"/>
                <a:cs typeface="Courier New" panose="02070309020205020404" pitchFamily="49" charset="0"/>
              </a:rPr>
              <a:t>rnorm</a:t>
            </a:r>
            <a:r>
              <a:rPr lang="en-SG" sz="2000" dirty="0">
                <a:solidFill>
                  <a:schemeClr val="accent1">
                    <a:lumMod val="50000"/>
                  </a:schemeClr>
                </a:solidFill>
                <a:latin typeface="Courier New" panose="02070309020205020404" pitchFamily="49" charset="0"/>
                <a:cs typeface="Courier New" panose="02070309020205020404" pitchFamily="49" charset="0"/>
              </a:rPr>
              <a:t>(100,mean=0,sd=1)</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d2=</a:t>
            </a:r>
            <a:r>
              <a:rPr lang="en-SG" sz="2000" dirty="0" err="1">
                <a:solidFill>
                  <a:schemeClr val="accent1">
                    <a:lumMod val="50000"/>
                  </a:schemeClr>
                </a:solidFill>
                <a:latin typeface="Courier New" panose="02070309020205020404" pitchFamily="49" charset="0"/>
                <a:cs typeface="Courier New" panose="02070309020205020404" pitchFamily="49" charset="0"/>
              </a:rPr>
              <a:t>rnorm</a:t>
            </a:r>
            <a:r>
              <a:rPr lang="en-SG" sz="2000" dirty="0">
                <a:solidFill>
                  <a:schemeClr val="accent1">
                    <a:lumMod val="50000"/>
                  </a:schemeClr>
                </a:solidFill>
                <a:latin typeface="Courier New" panose="02070309020205020404" pitchFamily="49" charset="0"/>
                <a:cs typeface="Courier New" panose="02070309020205020404" pitchFamily="49" charset="0"/>
              </a:rPr>
              <a:t>(100,mean=1,sd=1)</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d3=</a:t>
            </a:r>
            <a:r>
              <a:rPr lang="en-SG" sz="2000" dirty="0" err="1">
                <a:solidFill>
                  <a:schemeClr val="accent1">
                    <a:lumMod val="50000"/>
                  </a:schemeClr>
                </a:solidFill>
                <a:latin typeface="Courier New" panose="02070309020205020404" pitchFamily="49" charset="0"/>
                <a:cs typeface="Courier New" panose="02070309020205020404" pitchFamily="49" charset="0"/>
              </a:rPr>
              <a:t>rnorm</a:t>
            </a:r>
            <a:r>
              <a:rPr lang="en-SG" sz="2000" dirty="0">
                <a:solidFill>
                  <a:schemeClr val="accent1">
                    <a:lumMod val="50000"/>
                  </a:schemeClr>
                </a:solidFill>
                <a:latin typeface="Courier New" panose="02070309020205020404" pitchFamily="49" charset="0"/>
                <a:cs typeface="Courier New" panose="02070309020205020404" pitchFamily="49" charset="0"/>
              </a:rPr>
              <a:t>(100,mean=0,sd=2)</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#Test their variances</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var.test</a:t>
            </a:r>
            <a:r>
              <a:rPr lang="en-SG" sz="2000" dirty="0">
                <a:solidFill>
                  <a:schemeClr val="accent1">
                    <a:lumMod val="50000"/>
                  </a:schemeClr>
                </a:solidFill>
                <a:latin typeface="Courier New" panose="02070309020205020404" pitchFamily="49" charset="0"/>
                <a:cs typeface="Courier New" panose="02070309020205020404" pitchFamily="49" charset="0"/>
              </a:rPr>
              <a:t>(d1,d2)</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var.test</a:t>
            </a:r>
            <a:r>
              <a:rPr lang="en-SG" sz="2000" dirty="0">
                <a:solidFill>
                  <a:schemeClr val="accent1">
                    <a:lumMod val="50000"/>
                  </a:schemeClr>
                </a:solidFill>
                <a:latin typeface="Courier New" panose="02070309020205020404" pitchFamily="49" charset="0"/>
                <a:cs typeface="Courier New" panose="02070309020205020404" pitchFamily="49" charset="0"/>
              </a:rPr>
              <a:t>(d1,d3)</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var.test</a:t>
            </a:r>
            <a:r>
              <a:rPr lang="en-SG" sz="2000" dirty="0">
                <a:solidFill>
                  <a:schemeClr val="accent1">
                    <a:lumMod val="50000"/>
                  </a:schemeClr>
                </a:solidFill>
                <a:latin typeface="Courier New" panose="02070309020205020404" pitchFamily="49" charset="0"/>
                <a:cs typeface="Courier New" panose="02070309020205020404" pitchFamily="49" charset="0"/>
              </a:rPr>
              <a:t>(d2,d3)</a:t>
            </a:r>
          </a:p>
          <a:p>
            <a:pPr marL="0" indent="0">
              <a:buNone/>
            </a:pPr>
            <a:endParaRPr lang="en-SG" sz="20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#Can also test directly from a </a:t>
            </a:r>
            <a:r>
              <a:rPr lang="en-SG" sz="2000" dirty="0" err="1">
                <a:solidFill>
                  <a:schemeClr val="accent1">
                    <a:lumMod val="50000"/>
                  </a:schemeClr>
                </a:solidFill>
                <a:latin typeface="Courier New" panose="02070309020205020404" pitchFamily="49" charset="0"/>
                <a:cs typeface="Courier New" panose="02070309020205020404" pitchFamily="49" charset="0"/>
              </a:rPr>
              <a:t>dataframe</a:t>
            </a:r>
            <a:endParaRPr lang="en-SG" sz="20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var.test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yvar~xvar,data</a:t>
            </a:r>
            <a:r>
              <a:rPr lang="en-SG" sz="2000" dirty="0">
                <a:solidFill>
                  <a:schemeClr val="accent1">
                    <a:lumMod val="50000"/>
                  </a:schemeClr>
                </a:solidFill>
                <a:latin typeface="Courier New" panose="02070309020205020404" pitchFamily="49" charset="0"/>
                <a:cs typeface="Courier New" panose="02070309020205020404" pitchFamily="49" charset="0"/>
              </a:rPr>
              <a:t>=dataset)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39</a:t>
            </a:fld>
            <a:endParaRPr lang="en-SG" dirty="0"/>
          </a:p>
        </p:txBody>
      </p:sp>
      <p:pic>
        <p:nvPicPr>
          <p:cNvPr id="12" name="Picture 11">
            <a:extLst>
              <a:ext uri="{FF2B5EF4-FFF2-40B4-BE49-F238E27FC236}">
                <a16:creationId xmlns:a16="http://schemas.microsoft.com/office/drawing/2014/main" id="{E503ADCE-604B-F383-0166-5986E3A99829}"/>
              </a:ext>
            </a:extLst>
          </p:cNvPr>
          <p:cNvPicPr>
            <a:picLocks noChangeAspect="1"/>
          </p:cNvPicPr>
          <p:nvPr/>
        </p:nvPicPr>
        <p:blipFill>
          <a:blip r:embed="rId2"/>
          <a:stretch>
            <a:fillRect/>
          </a:stretch>
        </p:blipFill>
        <p:spPr>
          <a:xfrm>
            <a:off x="7576889" y="2134377"/>
            <a:ext cx="4113518" cy="1606298"/>
          </a:xfrm>
          <a:prstGeom prst="rect">
            <a:avLst/>
          </a:prstGeom>
        </p:spPr>
      </p:pic>
      <p:pic>
        <p:nvPicPr>
          <p:cNvPr id="14" name="Picture 13">
            <a:extLst>
              <a:ext uri="{FF2B5EF4-FFF2-40B4-BE49-F238E27FC236}">
                <a16:creationId xmlns:a16="http://schemas.microsoft.com/office/drawing/2014/main" id="{46BED90B-3755-5D8D-5383-314C703FD9BB}"/>
              </a:ext>
            </a:extLst>
          </p:cNvPr>
          <p:cNvPicPr>
            <a:picLocks noChangeAspect="1"/>
          </p:cNvPicPr>
          <p:nvPr/>
        </p:nvPicPr>
        <p:blipFill>
          <a:blip r:embed="rId3"/>
          <a:stretch>
            <a:fillRect/>
          </a:stretch>
        </p:blipFill>
        <p:spPr>
          <a:xfrm>
            <a:off x="7576889" y="3804139"/>
            <a:ext cx="4113518" cy="1457162"/>
          </a:xfrm>
          <a:prstGeom prst="rect">
            <a:avLst/>
          </a:prstGeom>
        </p:spPr>
      </p:pic>
      <p:pic>
        <p:nvPicPr>
          <p:cNvPr id="16" name="Picture 15">
            <a:extLst>
              <a:ext uri="{FF2B5EF4-FFF2-40B4-BE49-F238E27FC236}">
                <a16:creationId xmlns:a16="http://schemas.microsoft.com/office/drawing/2014/main" id="{7E636430-E07E-B81F-A34C-07177A09B106}"/>
              </a:ext>
            </a:extLst>
          </p:cNvPr>
          <p:cNvPicPr>
            <a:picLocks noChangeAspect="1"/>
          </p:cNvPicPr>
          <p:nvPr/>
        </p:nvPicPr>
        <p:blipFill>
          <a:blip r:embed="rId4"/>
          <a:stretch>
            <a:fillRect/>
          </a:stretch>
        </p:blipFill>
        <p:spPr>
          <a:xfrm>
            <a:off x="7576889" y="5324765"/>
            <a:ext cx="4113518" cy="1438684"/>
          </a:xfrm>
          <a:prstGeom prst="rect">
            <a:avLst/>
          </a:prstGeom>
        </p:spPr>
      </p:pic>
      <p:sp>
        <p:nvSpPr>
          <p:cNvPr id="8" name="Arrow: Down 7">
            <a:extLst>
              <a:ext uri="{FF2B5EF4-FFF2-40B4-BE49-F238E27FC236}">
                <a16:creationId xmlns:a16="http://schemas.microsoft.com/office/drawing/2014/main" id="{8DA9BBAA-107E-D5DB-A6ED-A686F8DA5957}"/>
              </a:ext>
            </a:extLst>
          </p:cNvPr>
          <p:cNvSpPr/>
          <p:nvPr/>
        </p:nvSpPr>
        <p:spPr>
          <a:xfrm rot="574963">
            <a:off x="8439579" y="2500695"/>
            <a:ext cx="254000" cy="345440"/>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1</a:t>
            </a:r>
          </a:p>
        </p:txBody>
      </p:sp>
      <p:sp>
        <p:nvSpPr>
          <p:cNvPr id="9" name="Arrow: Down 8">
            <a:extLst>
              <a:ext uri="{FF2B5EF4-FFF2-40B4-BE49-F238E27FC236}">
                <a16:creationId xmlns:a16="http://schemas.microsoft.com/office/drawing/2014/main" id="{160205AD-CD00-ED3F-3576-3824C332736F}"/>
              </a:ext>
            </a:extLst>
          </p:cNvPr>
          <p:cNvSpPr/>
          <p:nvPr/>
        </p:nvSpPr>
        <p:spPr>
          <a:xfrm rot="3279247">
            <a:off x="8750454" y="3313603"/>
            <a:ext cx="254000" cy="345440"/>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a:t>
            </a:r>
          </a:p>
        </p:txBody>
      </p:sp>
      <p:sp>
        <p:nvSpPr>
          <p:cNvPr id="10" name="Arrow: Down 9">
            <a:extLst>
              <a:ext uri="{FF2B5EF4-FFF2-40B4-BE49-F238E27FC236}">
                <a16:creationId xmlns:a16="http://schemas.microsoft.com/office/drawing/2014/main" id="{10904B2C-91D6-2A88-4DC4-9007848E6B93}"/>
              </a:ext>
            </a:extLst>
          </p:cNvPr>
          <p:cNvSpPr/>
          <p:nvPr/>
        </p:nvSpPr>
        <p:spPr>
          <a:xfrm rot="18435094">
            <a:off x="7341239" y="2970447"/>
            <a:ext cx="254000" cy="345440"/>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3</a:t>
            </a:r>
          </a:p>
        </p:txBody>
      </p:sp>
      <p:cxnSp>
        <p:nvCxnSpPr>
          <p:cNvPr id="4" name="Straight Arrow Connector 3">
            <a:extLst>
              <a:ext uri="{FF2B5EF4-FFF2-40B4-BE49-F238E27FC236}">
                <a16:creationId xmlns:a16="http://schemas.microsoft.com/office/drawing/2014/main" id="{BB4933E1-8A0D-0E56-1923-57B8763448FB}"/>
              </a:ext>
            </a:extLst>
          </p:cNvPr>
          <p:cNvCxnSpPr>
            <a:cxnSpLocks/>
          </p:cNvCxnSpPr>
          <p:nvPr/>
        </p:nvCxnSpPr>
        <p:spPr>
          <a:xfrm flipV="1">
            <a:off x="6502400" y="2961186"/>
            <a:ext cx="1727200" cy="10520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31873F3-2479-D92D-B00B-A05F43FC6864}"/>
              </a:ext>
            </a:extLst>
          </p:cNvPr>
          <p:cNvSpPr txBox="1">
            <a:spLocks/>
          </p:cNvSpPr>
          <p:nvPr/>
        </p:nvSpPr>
        <p:spPr>
          <a:xfrm>
            <a:off x="4444504" y="3896814"/>
            <a:ext cx="2809377" cy="471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d1 and d2 are similar</a:t>
            </a:r>
          </a:p>
          <a:p>
            <a:pPr marL="0" indent="0">
              <a:buFont typeface="Arial" panose="020B0604020202020204" pitchFamily="34" charset="0"/>
              <a:buNone/>
            </a:pPr>
            <a:r>
              <a:rPr lang="en-SG" sz="1800" dirty="0">
                <a:solidFill>
                  <a:srgbClr val="FF0000"/>
                </a:solidFill>
              </a:rPr>
              <a:t>d1 and d3 are different</a:t>
            </a:r>
          </a:p>
          <a:p>
            <a:pPr marL="0" indent="0">
              <a:buNone/>
            </a:pPr>
            <a:r>
              <a:rPr lang="en-SG" sz="1800" dirty="0">
                <a:solidFill>
                  <a:srgbClr val="FF0000"/>
                </a:solidFill>
              </a:rPr>
              <a:t>d2 and d3 are different</a:t>
            </a:r>
          </a:p>
        </p:txBody>
      </p:sp>
      <p:cxnSp>
        <p:nvCxnSpPr>
          <p:cNvPr id="11" name="Straight Arrow Connector 10">
            <a:extLst>
              <a:ext uri="{FF2B5EF4-FFF2-40B4-BE49-F238E27FC236}">
                <a16:creationId xmlns:a16="http://schemas.microsoft.com/office/drawing/2014/main" id="{32D12373-FA6F-83FA-59B6-627C9381EE8C}"/>
              </a:ext>
            </a:extLst>
          </p:cNvPr>
          <p:cNvCxnSpPr>
            <a:cxnSpLocks/>
          </p:cNvCxnSpPr>
          <p:nvPr/>
        </p:nvCxnSpPr>
        <p:spPr>
          <a:xfrm>
            <a:off x="6697980" y="4434840"/>
            <a:ext cx="39497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7CE49D2-6532-E5C0-976A-DF39B10FE8E2}"/>
              </a:ext>
            </a:extLst>
          </p:cNvPr>
          <p:cNvCxnSpPr>
            <a:cxnSpLocks/>
          </p:cNvCxnSpPr>
          <p:nvPr/>
        </p:nvCxnSpPr>
        <p:spPr>
          <a:xfrm>
            <a:off x="6667500" y="4819650"/>
            <a:ext cx="4069080" cy="11315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64F1352-E1F7-F944-656C-07F2C04EC1C9}"/>
              </a:ext>
            </a:extLst>
          </p:cNvPr>
          <p:cNvCxnSpPr>
            <a:cxnSpLocks/>
          </p:cNvCxnSpPr>
          <p:nvPr/>
        </p:nvCxnSpPr>
        <p:spPr>
          <a:xfrm flipH="1">
            <a:off x="2021840" y="5618480"/>
            <a:ext cx="663487" cy="619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A572CA3F-6CA2-D660-6E5D-433834569199}"/>
              </a:ext>
            </a:extLst>
          </p:cNvPr>
          <p:cNvSpPr txBox="1">
            <a:spLocks/>
          </p:cNvSpPr>
          <p:nvPr/>
        </p:nvSpPr>
        <p:spPr>
          <a:xfrm>
            <a:off x="2628759" y="5444167"/>
            <a:ext cx="2809377" cy="471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Variable to test variance for</a:t>
            </a:r>
          </a:p>
        </p:txBody>
      </p:sp>
      <p:sp>
        <p:nvSpPr>
          <p:cNvPr id="30" name="Content Placeholder 2">
            <a:extLst>
              <a:ext uri="{FF2B5EF4-FFF2-40B4-BE49-F238E27FC236}">
                <a16:creationId xmlns:a16="http://schemas.microsoft.com/office/drawing/2014/main" id="{A2460066-6880-38A6-9609-EE297B6FB17E}"/>
              </a:ext>
            </a:extLst>
          </p:cNvPr>
          <p:cNvSpPr txBox="1">
            <a:spLocks/>
          </p:cNvSpPr>
          <p:nvPr/>
        </p:nvSpPr>
        <p:spPr>
          <a:xfrm>
            <a:off x="3065215" y="6539864"/>
            <a:ext cx="2809377" cy="3651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Grouping variable</a:t>
            </a:r>
          </a:p>
        </p:txBody>
      </p:sp>
      <p:cxnSp>
        <p:nvCxnSpPr>
          <p:cNvPr id="31" name="Straight Arrow Connector 30">
            <a:extLst>
              <a:ext uri="{FF2B5EF4-FFF2-40B4-BE49-F238E27FC236}">
                <a16:creationId xmlns:a16="http://schemas.microsoft.com/office/drawing/2014/main" id="{20298B35-F4AE-002F-3832-9C7D4F3A8DA6}"/>
              </a:ext>
            </a:extLst>
          </p:cNvPr>
          <p:cNvCxnSpPr>
            <a:cxnSpLocks/>
          </p:cNvCxnSpPr>
          <p:nvPr/>
        </p:nvCxnSpPr>
        <p:spPr>
          <a:xfrm flipH="1" flipV="1">
            <a:off x="2806639" y="6470272"/>
            <a:ext cx="338897" cy="205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7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Part 1: Basic Concepts</a:t>
            </a:r>
            <a:br>
              <a:rPr lang="en-SG" dirty="0"/>
            </a:br>
            <a:r>
              <a:rPr lang="en-SG" dirty="0"/>
              <a:t>Variable types</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pPr algn="ctr"/>
            <a:r>
              <a:rPr lang="en-SG" dirty="0">
                <a:solidFill>
                  <a:schemeClr val="bg1"/>
                </a:solidFill>
              </a:rPr>
              <a:t>Categorical vs. Continuous vs. Discrete</a:t>
            </a:r>
          </a:p>
          <a:p>
            <a:pPr algn="ctr"/>
            <a:r>
              <a:rPr lang="en-SG" dirty="0">
                <a:solidFill>
                  <a:schemeClr val="bg1"/>
                </a:solidFill>
              </a:rPr>
              <a:t>X vs. Y: Explanatory vs. Response</a:t>
            </a:r>
          </a:p>
        </p:txBody>
      </p:sp>
    </p:spTree>
    <p:extLst>
      <p:ext uri="{BB962C8B-B14F-4D97-AF65-F5344CB8AC3E}">
        <p14:creationId xmlns:p14="http://schemas.microsoft.com/office/powerpoint/2010/main" val="3666354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Testing for Normality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Autofit/>
          </a:bodyPr>
          <a:lstStyle/>
          <a:p>
            <a:pPr marL="0" indent="0">
              <a:buNone/>
            </a:pPr>
            <a:r>
              <a:rPr lang="en-SG" sz="2800" dirty="0">
                <a:solidFill>
                  <a:schemeClr val="accent1">
                    <a:lumMod val="50000"/>
                  </a:schemeClr>
                </a:solidFill>
              </a:rPr>
              <a:t>To test whether a group of datapoints are normally distributed.</a:t>
            </a:r>
          </a:p>
          <a:p>
            <a:pPr marL="0" indent="0">
              <a:buNone/>
            </a:pPr>
            <a:endParaRPr lang="en-SG" sz="2800" dirty="0">
              <a:solidFill>
                <a:schemeClr val="accent1">
                  <a:lumMod val="50000"/>
                </a:schemeClr>
              </a:solidFill>
            </a:endParaRPr>
          </a:p>
          <a:p>
            <a:pPr marL="0" indent="0">
              <a:buNone/>
            </a:pPr>
            <a:r>
              <a:rPr lang="en-SG" sz="2800" b="1" dirty="0">
                <a:solidFill>
                  <a:schemeClr val="accent1">
                    <a:lumMod val="50000"/>
                  </a:schemeClr>
                </a:solidFill>
              </a:rPr>
              <a:t>Option 1</a:t>
            </a:r>
            <a:r>
              <a:rPr lang="en-SG" b="1" dirty="0">
                <a:solidFill>
                  <a:schemeClr val="accent1">
                    <a:lumMod val="50000"/>
                  </a:schemeClr>
                </a:solidFill>
              </a:rPr>
              <a:t>:</a:t>
            </a:r>
            <a:r>
              <a:rPr lang="en-SG" sz="2800" b="1" dirty="0">
                <a:solidFill>
                  <a:schemeClr val="accent1">
                    <a:lumMod val="50000"/>
                  </a:schemeClr>
                </a:solidFill>
              </a:rPr>
              <a:t> Graphical test</a:t>
            </a:r>
            <a:r>
              <a:rPr lang="en-SG" b="1" dirty="0">
                <a:solidFill>
                  <a:schemeClr val="accent1">
                    <a:lumMod val="50000"/>
                  </a:schemeClr>
                </a:solidFill>
              </a:rPr>
              <a:t> </a:t>
            </a:r>
          </a:p>
          <a:p>
            <a:pPr marL="0" indent="0">
              <a:buNone/>
            </a:pPr>
            <a:r>
              <a:rPr lang="en-SG" sz="2800" dirty="0">
                <a:solidFill>
                  <a:schemeClr val="accent1">
                    <a:lumMod val="50000"/>
                  </a:schemeClr>
                </a:solidFill>
              </a:rPr>
              <a:t>Plot a Q-Q plot, i.e. theoretical quantiles from a normal distribution against the actual quantiles in your sample.</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#Create a vector of normally distributed data</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vecNorm</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rnorm</a:t>
            </a:r>
            <a:r>
              <a:rPr lang="en-SG" sz="2000" dirty="0">
                <a:solidFill>
                  <a:schemeClr val="accent1">
                    <a:lumMod val="50000"/>
                  </a:schemeClr>
                </a:solidFill>
                <a:latin typeface="Courier New" panose="02070309020205020404" pitchFamily="49" charset="0"/>
                <a:cs typeface="Courier New" panose="02070309020205020404" pitchFamily="49" charset="0"/>
              </a:rPr>
              <a:t>(n=1000, mean = 0, </a:t>
            </a:r>
            <a:r>
              <a:rPr lang="en-SG" sz="2000" dirty="0" err="1">
                <a:solidFill>
                  <a:schemeClr val="accent1">
                    <a:lumMod val="50000"/>
                  </a:schemeClr>
                </a:solidFill>
                <a:latin typeface="Courier New" panose="02070309020205020404" pitchFamily="49" charset="0"/>
                <a:cs typeface="Courier New" panose="02070309020205020404" pitchFamily="49" charset="0"/>
              </a:rPr>
              <a:t>sd</a:t>
            </a:r>
            <a:r>
              <a:rPr lang="en-SG" sz="2000" dirty="0">
                <a:solidFill>
                  <a:schemeClr val="accent1">
                    <a:lumMod val="50000"/>
                  </a:schemeClr>
                </a:solidFill>
                <a:latin typeface="Courier New" panose="02070309020205020404" pitchFamily="49" charset="0"/>
                <a:cs typeface="Courier New" panose="02070309020205020404" pitchFamily="49" charset="0"/>
              </a:rPr>
              <a:t> = 1)</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#Create a vector of non-normally distributed data</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vecUnif</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runif</a:t>
            </a:r>
            <a:r>
              <a:rPr lang="en-SG" sz="2000" dirty="0">
                <a:solidFill>
                  <a:schemeClr val="accent1">
                    <a:lumMod val="50000"/>
                  </a:schemeClr>
                </a:solidFill>
                <a:latin typeface="Courier New" panose="02070309020205020404" pitchFamily="49" charset="0"/>
                <a:cs typeface="Courier New" panose="02070309020205020404" pitchFamily="49" charset="0"/>
              </a:rPr>
              <a:t>(n=1000, min=0, max=1)</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#Basic R code to plot two plots side by side</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par(</a:t>
            </a:r>
            <a:r>
              <a:rPr lang="en-SG" sz="2000" dirty="0" err="1">
                <a:solidFill>
                  <a:schemeClr val="accent1">
                    <a:lumMod val="50000"/>
                  </a:schemeClr>
                </a:solidFill>
                <a:latin typeface="Courier New" panose="02070309020205020404" pitchFamily="49" charset="0"/>
                <a:cs typeface="Courier New" panose="02070309020205020404" pitchFamily="49" charset="0"/>
              </a:rPr>
              <a:t>mfrow</a:t>
            </a:r>
            <a:r>
              <a:rPr lang="en-SG" sz="2000" dirty="0">
                <a:solidFill>
                  <a:schemeClr val="accent1">
                    <a:lumMod val="50000"/>
                  </a:schemeClr>
                </a:solidFill>
                <a:latin typeface="Courier New" panose="02070309020205020404" pitchFamily="49" charset="0"/>
                <a:cs typeface="Courier New" panose="02070309020205020404" pitchFamily="49" charset="0"/>
              </a:rPr>
              <a:t>=c(1,2))</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qqnorm</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vecNorm</a:t>
            </a:r>
            <a:r>
              <a:rPr lang="en-SG" sz="20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qqnorm</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vecUnif</a:t>
            </a:r>
            <a:r>
              <a:rPr lang="en-SG" sz="2000" dirty="0">
                <a:solidFill>
                  <a:schemeClr val="accent1">
                    <a:lumMod val="50000"/>
                  </a:schemeClr>
                </a:solidFill>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40</a:t>
            </a:fld>
            <a:endParaRPr lang="en-SG" dirty="0"/>
          </a:p>
        </p:txBody>
      </p:sp>
      <p:sp>
        <p:nvSpPr>
          <p:cNvPr id="7" name="TextBox 6">
            <a:extLst>
              <a:ext uri="{FF2B5EF4-FFF2-40B4-BE49-F238E27FC236}">
                <a16:creationId xmlns:a16="http://schemas.microsoft.com/office/drawing/2014/main" id="{936D4183-A60A-46EB-560D-600EE4A52488}"/>
              </a:ext>
            </a:extLst>
          </p:cNvPr>
          <p:cNvSpPr txBox="1"/>
          <p:nvPr/>
        </p:nvSpPr>
        <p:spPr>
          <a:xfrm>
            <a:off x="8644759" y="3025762"/>
            <a:ext cx="1348740" cy="903700"/>
          </a:xfrm>
          <a:prstGeom prst="rect">
            <a:avLst/>
          </a:prstGeom>
          <a:noFill/>
          <a:ln w="19050">
            <a:noFill/>
          </a:ln>
        </p:spPr>
        <p:txBody>
          <a:bodyPr wrap="square" lIns="36000" tIns="36000" rIns="36000" bIns="36000" rtlCol="0">
            <a:spAutoFit/>
          </a:bodyPr>
          <a:lstStyle/>
          <a:p>
            <a:r>
              <a:rPr lang="en-SG" dirty="0">
                <a:solidFill>
                  <a:schemeClr val="accent6">
                    <a:lumMod val="75000"/>
                  </a:schemeClr>
                </a:solidFill>
              </a:rPr>
              <a:t>Straight suggests normal</a:t>
            </a:r>
          </a:p>
        </p:txBody>
      </p:sp>
      <p:sp>
        <p:nvSpPr>
          <p:cNvPr id="11" name="TextBox 10">
            <a:extLst>
              <a:ext uri="{FF2B5EF4-FFF2-40B4-BE49-F238E27FC236}">
                <a16:creationId xmlns:a16="http://schemas.microsoft.com/office/drawing/2014/main" id="{2DE5DAEA-9B78-B1D1-A7D5-5952448B5E21}"/>
              </a:ext>
            </a:extLst>
          </p:cNvPr>
          <p:cNvSpPr txBox="1"/>
          <p:nvPr/>
        </p:nvSpPr>
        <p:spPr>
          <a:xfrm>
            <a:off x="10225355" y="3025762"/>
            <a:ext cx="1606329" cy="903700"/>
          </a:xfrm>
          <a:prstGeom prst="rect">
            <a:avLst/>
          </a:prstGeom>
          <a:noFill/>
          <a:ln w="19050">
            <a:noFill/>
          </a:ln>
        </p:spPr>
        <p:txBody>
          <a:bodyPr wrap="square" lIns="36000" tIns="36000" rIns="36000" bIns="36000" rtlCol="0">
            <a:spAutoFit/>
          </a:bodyPr>
          <a:lstStyle/>
          <a:p>
            <a:r>
              <a:rPr lang="en-SG" dirty="0">
                <a:solidFill>
                  <a:srgbClr val="FF0000"/>
                </a:solidFill>
              </a:rPr>
              <a:t>S or banana shaped suggests not normal</a:t>
            </a:r>
          </a:p>
        </p:txBody>
      </p:sp>
      <p:grpSp>
        <p:nvGrpSpPr>
          <p:cNvPr id="27" name="Group 26">
            <a:extLst>
              <a:ext uri="{FF2B5EF4-FFF2-40B4-BE49-F238E27FC236}">
                <a16:creationId xmlns:a16="http://schemas.microsoft.com/office/drawing/2014/main" id="{5E58B759-336E-DFCE-0897-E8D21EFFFB4E}"/>
              </a:ext>
            </a:extLst>
          </p:cNvPr>
          <p:cNvGrpSpPr>
            <a:grpSpLocks noChangeAspect="1"/>
          </p:cNvGrpSpPr>
          <p:nvPr/>
        </p:nvGrpSpPr>
        <p:grpSpPr>
          <a:xfrm>
            <a:off x="7714894" y="4135120"/>
            <a:ext cx="4332140" cy="2355199"/>
            <a:chOff x="7887464" y="4435508"/>
            <a:chExt cx="3753367" cy="2040545"/>
          </a:xfrm>
        </p:grpSpPr>
        <p:pic>
          <p:nvPicPr>
            <p:cNvPr id="4" name="Picture 3" descr="Chart, line chart&#10;&#10;Description automatically generated with medium confidence">
              <a:extLst>
                <a:ext uri="{FF2B5EF4-FFF2-40B4-BE49-F238E27FC236}">
                  <a16:creationId xmlns:a16="http://schemas.microsoft.com/office/drawing/2014/main" id="{E3AC223F-5124-3436-0CBA-A81B658E092C}"/>
                </a:ext>
              </a:extLst>
            </p:cNvPr>
            <p:cNvPicPr>
              <a:picLocks noChangeAspect="1"/>
            </p:cNvPicPr>
            <p:nvPr/>
          </p:nvPicPr>
          <p:blipFill>
            <a:blip r:embed="rId2"/>
            <a:stretch>
              <a:fillRect/>
            </a:stretch>
          </p:blipFill>
          <p:spPr>
            <a:xfrm>
              <a:off x="7887464" y="4435508"/>
              <a:ext cx="3753367" cy="2040545"/>
            </a:xfrm>
            <a:prstGeom prst="rect">
              <a:avLst/>
            </a:prstGeom>
          </p:spPr>
        </p:pic>
        <p:cxnSp>
          <p:nvCxnSpPr>
            <p:cNvPr id="6" name="Straight Connector 5">
              <a:extLst>
                <a:ext uri="{FF2B5EF4-FFF2-40B4-BE49-F238E27FC236}">
                  <a16:creationId xmlns:a16="http://schemas.microsoft.com/office/drawing/2014/main" id="{24B61CDC-F4CE-D2A7-DCEC-B6D386DAE4E2}"/>
                </a:ext>
              </a:extLst>
            </p:cNvPr>
            <p:cNvCxnSpPr>
              <a:cxnSpLocks noChangeAspect="1"/>
            </p:cNvCxnSpPr>
            <p:nvPr/>
          </p:nvCxnSpPr>
          <p:spPr>
            <a:xfrm flipV="1">
              <a:off x="8050062" y="4588364"/>
              <a:ext cx="1611398" cy="1611396"/>
            </a:xfrm>
            <a:prstGeom prst="line">
              <a:avLst/>
            </a:prstGeom>
            <a:ln w="9525">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CC70680-C26A-783A-F233-2FCE99F6846C}"/>
                </a:ext>
              </a:extLst>
            </p:cNvPr>
            <p:cNvCxnSpPr>
              <a:cxnSpLocks noChangeAspect="1"/>
            </p:cNvCxnSpPr>
            <p:nvPr/>
          </p:nvCxnSpPr>
          <p:spPr>
            <a:xfrm flipV="1">
              <a:off x="9952692" y="4620188"/>
              <a:ext cx="1611398" cy="1611396"/>
            </a:xfrm>
            <a:prstGeom prst="line">
              <a:avLst/>
            </a:prstGeom>
            <a:ln w="9525">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7C0FC2E9-1A1F-1849-0977-8019A1C97CD8}"/>
              </a:ext>
            </a:extLst>
          </p:cNvPr>
          <p:cNvCxnSpPr>
            <a:cxnSpLocks/>
          </p:cNvCxnSpPr>
          <p:nvPr/>
        </p:nvCxnSpPr>
        <p:spPr>
          <a:xfrm>
            <a:off x="9113520" y="3929462"/>
            <a:ext cx="0" cy="91685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E9B051-68CC-05FE-ACD8-3187ED438CEA}"/>
              </a:ext>
            </a:extLst>
          </p:cNvPr>
          <p:cNvCxnSpPr>
            <a:cxnSpLocks/>
          </p:cNvCxnSpPr>
          <p:nvPr/>
        </p:nvCxnSpPr>
        <p:spPr>
          <a:xfrm>
            <a:off x="11354108" y="3667760"/>
            <a:ext cx="0" cy="11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1C818929-066F-F557-A2B4-143B7FE3C8D0}"/>
              </a:ext>
            </a:extLst>
          </p:cNvPr>
          <p:cNvSpPr txBox="1">
            <a:spLocks/>
          </p:cNvSpPr>
          <p:nvPr/>
        </p:nvSpPr>
        <p:spPr>
          <a:xfrm>
            <a:off x="3477105" y="6220509"/>
            <a:ext cx="3753367" cy="471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function plots a Q-Q plot</a:t>
            </a:r>
          </a:p>
        </p:txBody>
      </p:sp>
      <p:cxnSp>
        <p:nvCxnSpPr>
          <p:cNvPr id="19" name="Straight Arrow Connector 18">
            <a:extLst>
              <a:ext uri="{FF2B5EF4-FFF2-40B4-BE49-F238E27FC236}">
                <a16:creationId xmlns:a16="http://schemas.microsoft.com/office/drawing/2014/main" id="{A9FD1F42-EDC1-3C3B-DDD5-BF3524A4845D}"/>
              </a:ext>
            </a:extLst>
          </p:cNvPr>
          <p:cNvCxnSpPr>
            <a:cxnSpLocks/>
          </p:cNvCxnSpPr>
          <p:nvPr/>
        </p:nvCxnSpPr>
        <p:spPr>
          <a:xfrm flipH="1" flipV="1">
            <a:off x="2413911" y="6199760"/>
            <a:ext cx="1137722" cy="1827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A184498-F1CF-0C35-0B91-D40688E5DB8D}"/>
              </a:ext>
            </a:extLst>
          </p:cNvPr>
          <p:cNvCxnSpPr>
            <a:cxnSpLocks/>
          </p:cNvCxnSpPr>
          <p:nvPr/>
        </p:nvCxnSpPr>
        <p:spPr>
          <a:xfrm flipH="1">
            <a:off x="2743200" y="5394062"/>
            <a:ext cx="91731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9C1CDDD8-7D7E-DEBA-B1C8-09D84E8EA61D}"/>
              </a:ext>
            </a:extLst>
          </p:cNvPr>
          <p:cNvSpPr txBox="1">
            <a:spLocks/>
          </p:cNvSpPr>
          <p:nvPr/>
        </p:nvSpPr>
        <p:spPr>
          <a:xfrm>
            <a:off x="3660511" y="5220033"/>
            <a:ext cx="3753367" cy="471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function tells R to plot the next 2 plots side by side. Note: you must click the (x) to exit this mode</a:t>
            </a:r>
          </a:p>
        </p:txBody>
      </p:sp>
    </p:spTree>
    <p:extLst>
      <p:ext uri="{BB962C8B-B14F-4D97-AF65-F5344CB8AC3E}">
        <p14:creationId xmlns:p14="http://schemas.microsoft.com/office/powerpoint/2010/main" val="1771210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Testing for Normality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Autofit/>
          </a:bodyPr>
          <a:lstStyle/>
          <a:p>
            <a:pPr marL="0" indent="0">
              <a:buNone/>
            </a:pPr>
            <a:r>
              <a:rPr lang="en-SG" sz="2800" b="1" dirty="0">
                <a:solidFill>
                  <a:schemeClr val="accent1">
                    <a:lumMod val="50000"/>
                  </a:schemeClr>
                </a:solidFill>
              </a:rPr>
              <a:t>Option 2</a:t>
            </a:r>
            <a:r>
              <a:rPr lang="en-SG" b="1" dirty="0">
                <a:solidFill>
                  <a:schemeClr val="accent1">
                    <a:lumMod val="50000"/>
                  </a:schemeClr>
                </a:solidFill>
              </a:rPr>
              <a:t>:</a:t>
            </a:r>
            <a:r>
              <a:rPr lang="en-SG" sz="2800" b="1" dirty="0">
                <a:solidFill>
                  <a:schemeClr val="accent1">
                    <a:lumMod val="50000"/>
                  </a:schemeClr>
                </a:solidFill>
              </a:rPr>
              <a:t> Shapiro-Wilk test</a:t>
            </a:r>
            <a:r>
              <a:rPr lang="en-SG" sz="2800" dirty="0">
                <a:solidFill>
                  <a:schemeClr val="accent1">
                    <a:lumMod val="50000"/>
                  </a:schemeClr>
                </a:solidFill>
              </a:rPr>
              <a:t>, H</a:t>
            </a:r>
            <a:r>
              <a:rPr lang="en-SG" sz="2800" baseline="-25000" dirty="0">
                <a:solidFill>
                  <a:schemeClr val="accent1">
                    <a:lumMod val="50000"/>
                  </a:schemeClr>
                </a:solidFill>
              </a:rPr>
              <a:t>0</a:t>
            </a:r>
            <a:r>
              <a:rPr lang="en-SG" sz="2800" dirty="0">
                <a:solidFill>
                  <a:schemeClr val="accent1">
                    <a:lumMod val="50000"/>
                  </a:schemeClr>
                </a:solidFill>
              </a:rPr>
              <a:t>: normally distributed, H</a:t>
            </a:r>
            <a:r>
              <a:rPr lang="en-SG" sz="2800" baseline="-25000" dirty="0">
                <a:solidFill>
                  <a:schemeClr val="accent1">
                    <a:lumMod val="50000"/>
                  </a:schemeClr>
                </a:solidFill>
              </a:rPr>
              <a:t>1</a:t>
            </a:r>
            <a:r>
              <a:rPr lang="en-SG" sz="2800" dirty="0">
                <a:solidFill>
                  <a:schemeClr val="accent1">
                    <a:lumMod val="50000"/>
                  </a:schemeClr>
                </a:solidFill>
              </a:rPr>
              <a:t>: not normally distributed (</a:t>
            </a:r>
            <a:r>
              <a:rPr lang="en-SG" sz="2800" i="1" dirty="0">
                <a:solidFill>
                  <a:schemeClr val="accent1">
                    <a:lumMod val="50000"/>
                  </a:schemeClr>
                </a:solidFill>
              </a:rPr>
              <a:t>P</a:t>
            </a:r>
            <a:r>
              <a:rPr lang="en-SG" sz="2800" dirty="0">
                <a:solidFill>
                  <a:schemeClr val="accent1">
                    <a:lumMod val="50000"/>
                  </a:schemeClr>
                </a:solidFill>
              </a:rPr>
              <a:t> &lt; 0.05).</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#Shapiro-Wilk test</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shapiro.test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vecNorm</a:t>
            </a:r>
            <a:r>
              <a:rPr lang="en-SG" sz="2000" dirty="0">
                <a:solidFill>
                  <a:schemeClr val="accent1">
                    <a:lumMod val="50000"/>
                  </a:schemeClr>
                </a:solidFill>
                <a:latin typeface="Courier New" panose="02070309020205020404" pitchFamily="49" charset="0"/>
                <a:cs typeface="Courier New" panose="02070309020205020404" pitchFamily="49" charset="0"/>
              </a:rPr>
              <a:t>) #</a:t>
            </a:r>
            <a:r>
              <a:rPr lang="en-SG" sz="2000" i="1" dirty="0">
                <a:solidFill>
                  <a:schemeClr val="accent1">
                    <a:lumMod val="50000"/>
                  </a:schemeClr>
                </a:solidFill>
                <a:latin typeface="Courier New" panose="02070309020205020404" pitchFamily="49" charset="0"/>
                <a:cs typeface="Courier New" panose="02070309020205020404" pitchFamily="49" charset="0"/>
              </a:rPr>
              <a:t>P </a:t>
            </a:r>
            <a:r>
              <a:rPr lang="en-SG" sz="2000" dirty="0">
                <a:solidFill>
                  <a:schemeClr val="accent1">
                    <a:lumMod val="50000"/>
                  </a:schemeClr>
                </a:solidFill>
                <a:latin typeface="Courier New" panose="02070309020205020404" pitchFamily="49" charset="0"/>
                <a:cs typeface="Courier New" panose="02070309020205020404" pitchFamily="49" charset="0"/>
              </a:rPr>
              <a:t>= 0.16, cannot reject H</a:t>
            </a:r>
            <a:r>
              <a:rPr lang="en-SG" sz="2000" baseline="-25000" dirty="0">
                <a:solidFill>
                  <a:schemeClr val="accent1">
                    <a:lumMod val="50000"/>
                  </a:schemeClr>
                </a:solidFill>
                <a:latin typeface="Courier New" panose="02070309020205020404" pitchFamily="49" charset="0"/>
                <a:cs typeface="Courier New" panose="02070309020205020404" pitchFamily="49" charset="0"/>
              </a:rPr>
              <a:t>0</a:t>
            </a:r>
            <a:r>
              <a:rPr lang="en-SG" sz="2000" dirty="0">
                <a:solidFill>
                  <a:schemeClr val="accent1">
                    <a:lumMod val="50000"/>
                  </a:schemeClr>
                </a:solidFill>
                <a:latin typeface="Courier New" panose="02070309020205020404" pitchFamily="49" charset="0"/>
                <a:cs typeface="Courier New" panose="02070309020205020404" pitchFamily="49" charset="0"/>
              </a:rPr>
              <a:t> (i.e. normal)</a:t>
            </a:r>
            <a:endParaRPr lang="en-SG" sz="2000" baseline="-250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shapiro.test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vecUnif</a:t>
            </a:r>
            <a:r>
              <a:rPr lang="en-SG" sz="2000" dirty="0">
                <a:solidFill>
                  <a:schemeClr val="accent1">
                    <a:lumMod val="50000"/>
                  </a:schemeClr>
                </a:solidFill>
                <a:latin typeface="Courier New" panose="02070309020205020404" pitchFamily="49" charset="0"/>
                <a:cs typeface="Courier New" panose="02070309020205020404" pitchFamily="49" charset="0"/>
              </a:rPr>
              <a:t>) #</a:t>
            </a:r>
            <a:r>
              <a:rPr lang="en-SG" sz="2000" i="1" dirty="0">
                <a:solidFill>
                  <a:schemeClr val="accent1">
                    <a:lumMod val="50000"/>
                  </a:schemeClr>
                </a:solidFill>
                <a:latin typeface="Courier New" panose="02070309020205020404" pitchFamily="49" charset="0"/>
                <a:cs typeface="Courier New" panose="02070309020205020404" pitchFamily="49" charset="0"/>
              </a:rPr>
              <a:t>P </a:t>
            </a:r>
            <a:r>
              <a:rPr lang="en-SG" sz="2000" dirty="0">
                <a:solidFill>
                  <a:schemeClr val="accent1">
                    <a:lumMod val="50000"/>
                  </a:schemeClr>
                </a:solidFill>
                <a:latin typeface="Courier New" panose="02070309020205020404" pitchFamily="49" charset="0"/>
                <a:cs typeface="Courier New" panose="02070309020205020404" pitchFamily="49" charset="0"/>
              </a:rPr>
              <a:t>&lt; 0.001, confidently reject H</a:t>
            </a:r>
            <a:r>
              <a:rPr lang="en-SG" sz="2000" baseline="-25000" dirty="0">
                <a:solidFill>
                  <a:schemeClr val="accent1">
                    <a:lumMod val="50000"/>
                  </a:schemeClr>
                </a:solidFill>
                <a:latin typeface="Courier New" panose="02070309020205020404" pitchFamily="49" charset="0"/>
                <a:cs typeface="Courier New" panose="02070309020205020404" pitchFamily="49" charset="0"/>
              </a:rPr>
              <a:t>0 </a:t>
            </a:r>
            <a:r>
              <a:rPr lang="en-SG" sz="2000" dirty="0">
                <a:solidFill>
                  <a:schemeClr val="accent1">
                    <a:lumMod val="50000"/>
                  </a:schemeClr>
                </a:solidFill>
                <a:latin typeface="Courier New" panose="02070309020205020404" pitchFamily="49" charset="0"/>
                <a:cs typeface="Courier New" panose="02070309020205020404" pitchFamily="49" charset="0"/>
              </a:rPr>
              <a:t>(i.e. not normal)</a:t>
            </a:r>
          </a:p>
          <a:p>
            <a:pPr marL="0" indent="0">
              <a:buNone/>
            </a:pPr>
            <a:endParaRPr lang="en-SG" i="1" dirty="0">
              <a:solidFill>
                <a:schemeClr val="accent1">
                  <a:lumMod val="50000"/>
                </a:schemeClr>
              </a:solidFill>
            </a:endParaRPr>
          </a:p>
          <a:p>
            <a:pPr marL="0" indent="0">
              <a:buNone/>
            </a:pPr>
            <a:endParaRPr lang="en-SG" i="1" dirty="0">
              <a:solidFill>
                <a:schemeClr val="accent1">
                  <a:lumMod val="50000"/>
                </a:schemeClr>
              </a:solidFill>
            </a:endParaRPr>
          </a:p>
          <a:p>
            <a:pPr marL="0" indent="0">
              <a:buNone/>
            </a:pPr>
            <a:endParaRPr lang="en-SG" i="1"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But this test is sometimes over-sensitive:</a:t>
            </a:r>
          </a:p>
          <a:p>
            <a:pPr marL="0" indent="0">
              <a:buNone/>
            </a:pPr>
            <a:r>
              <a:rPr lang="en-SG" sz="2400" dirty="0">
                <a:solidFill>
                  <a:schemeClr val="accent1">
                    <a:lumMod val="50000"/>
                  </a:schemeClr>
                </a:solidFill>
                <a:cs typeface="Courier New" panose="02070309020205020404" pitchFamily="49" charset="0"/>
              </a:rPr>
              <a:t>- Be careful and use both methods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41</a:t>
            </a:fld>
            <a:endParaRPr lang="en-SG" dirty="0"/>
          </a:p>
        </p:txBody>
      </p:sp>
      <p:pic>
        <p:nvPicPr>
          <p:cNvPr id="9" name="Picture 8">
            <a:extLst>
              <a:ext uri="{FF2B5EF4-FFF2-40B4-BE49-F238E27FC236}">
                <a16:creationId xmlns:a16="http://schemas.microsoft.com/office/drawing/2014/main" id="{3C44E2CE-E0A0-B541-897A-F2ECE3E66D2A}"/>
              </a:ext>
            </a:extLst>
          </p:cNvPr>
          <p:cNvPicPr>
            <a:picLocks noChangeAspect="1"/>
          </p:cNvPicPr>
          <p:nvPr/>
        </p:nvPicPr>
        <p:blipFill>
          <a:blip r:embed="rId2"/>
          <a:stretch>
            <a:fillRect/>
          </a:stretch>
        </p:blipFill>
        <p:spPr>
          <a:xfrm>
            <a:off x="6309361" y="5015713"/>
            <a:ext cx="3404754" cy="1075186"/>
          </a:xfrm>
          <a:prstGeom prst="rect">
            <a:avLst/>
          </a:prstGeom>
        </p:spPr>
      </p:pic>
      <p:pic>
        <p:nvPicPr>
          <p:cNvPr id="12" name="Picture 11">
            <a:extLst>
              <a:ext uri="{FF2B5EF4-FFF2-40B4-BE49-F238E27FC236}">
                <a16:creationId xmlns:a16="http://schemas.microsoft.com/office/drawing/2014/main" id="{3788CE8C-47E0-F599-9C43-126E00BF7680}"/>
              </a:ext>
            </a:extLst>
          </p:cNvPr>
          <p:cNvPicPr>
            <a:picLocks noChangeAspect="1"/>
          </p:cNvPicPr>
          <p:nvPr/>
        </p:nvPicPr>
        <p:blipFill>
          <a:blip r:embed="rId3"/>
          <a:stretch>
            <a:fillRect/>
          </a:stretch>
        </p:blipFill>
        <p:spPr>
          <a:xfrm>
            <a:off x="1385609" y="2950597"/>
            <a:ext cx="4521040" cy="1460644"/>
          </a:xfrm>
          <a:prstGeom prst="rect">
            <a:avLst/>
          </a:prstGeom>
        </p:spPr>
      </p:pic>
      <p:pic>
        <p:nvPicPr>
          <p:cNvPr id="16" name="Picture 15">
            <a:extLst>
              <a:ext uri="{FF2B5EF4-FFF2-40B4-BE49-F238E27FC236}">
                <a16:creationId xmlns:a16="http://schemas.microsoft.com/office/drawing/2014/main" id="{B567888B-86E0-6939-3ECC-F75749D253A4}"/>
              </a:ext>
            </a:extLst>
          </p:cNvPr>
          <p:cNvPicPr>
            <a:picLocks noChangeAspect="1"/>
          </p:cNvPicPr>
          <p:nvPr/>
        </p:nvPicPr>
        <p:blipFill>
          <a:blip r:embed="rId4"/>
          <a:stretch>
            <a:fillRect/>
          </a:stretch>
        </p:blipFill>
        <p:spPr>
          <a:xfrm>
            <a:off x="6028970" y="2950597"/>
            <a:ext cx="4492168" cy="1460644"/>
          </a:xfrm>
          <a:prstGeom prst="rect">
            <a:avLst/>
          </a:prstGeom>
        </p:spPr>
      </p:pic>
      <p:sp>
        <p:nvSpPr>
          <p:cNvPr id="4" name="Content Placeholder 2">
            <a:extLst>
              <a:ext uri="{FF2B5EF4-FFF2-40B4-BE49-F238E27FC236}">
                <a16:creationId xmlns:a16="http://schemas.microsoft.com/office/drawing/2014/main" id="{85F13E3C-79BA-9A2C-9CA0-A569C66F5D63}"/>
              </a:ext>
            </a:extLst>
          </p:cNvPr>
          <p:cNvSpPr txBox="1">
            <a:spLocks/>
          </p:cNvSpPr>
          <p:nvPr/>
        </p:nvSpPr>
        <p:spPr>
          <a:xfrm>
            <a:off x="5968003" y="47302"/>
            <a:ext cx="6174653" cy="757130"/>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1"/>
                </a:solidFill>
              </a:rPr>
              <a:t>There’s also the Kolmogorov-Smirnov test but I prefer Shapiro-Wilk. See: </a:t>
            </a:r>
            <a:r>
              <a:rPr lang="en-US" sz="1600" dirty="0">
                <a:solidFill>
                  <a:schemeClr val="accent1"/>
                </a:solidFill>
                <a:hlinkClick r:id="rId5"/>
              </a:rPr>
              <a:t>https://stats.stackexchange.com/questions/362/what-is-the-difference-between-the-shapiro-wilk-test-of-normality-and-the-kolmog</a:t>
            </a:r>
            <a:r>
              <a:rPr lang="en-US" sz="1600" dirty="0">
                <a:solidFill>
                  <a:schemeClr val="accent1"/>
                </a:solidFill>
              </a:rPr>
              <a:t>. </a:t>
            </a:r>
          </a:p>
        </p:txBody>
      </p:sp>
    </p:spTree>
    <p:extLst>
      <p:ext uri="{BB962C8B-B14F-4D97-AF65-F5344CB8AC3E}">
        <p14:creationId xmlns:p14="http://schemas.microsoft.com/office/powerpoint/2010/main" val="4123365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What to do if you have non-normally distributed data?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Autofit/>
          </a:bodyPr>
          <a:lstStyle/>
          <a:p>
            <a:pPr marL="0" indent="0">
              <a:buNone/>
            </a:pPr>
            <a:r>
              <a:rPr lang="en-SG" dirty="0">
                <a:solidFill>
                  <a:schemeClr val="accent1">
                    <a:lumMod val="50000"/>
                  </a:schemeClr>
                </a:solidFill>
              </a:rPr>
              <a:t>If you have a dataset that is not normally distributed, you can either:</a:t>
            </a:r>
          </a:p>
          <a:p>
            <a:pPr marL="0" indent="0">
              <a:buNone/>
            </a:pPr>
            <a:r>
              <a:rPr lang="en-SG" dirty="0">
                <a:solidFill>
                  <a:schemeClr val="accent1">
                    <a:lumMod val="50000"/>
                  </a:schemeClr>
                </a:solidFill>
              </a:rPr>
              <a:t>a) </a:t>
            </a:r>
            <a:r>
              <a:rPr lang="en-SG" b="1" dirty="0">
                <a:solidFill>
                  <a:schemeClr val="accent1">
                    <a:lumMod val="50000"/>
                  </a:schemeClr>
                </a:solidFill>
              </a:rPr>
              <a:t>Transform the data </a:t>
            </a:r>
            <a:r>
              <a:rPr lang="en-SG" dirty="0">
                <a:solidFill>
                  <a:schemeClr val="accent1">
                    <a:lumMod val="50000"/>
                  </a:schemeClr>
                </a:solidFill>
              </a:rPr>
              <a:t>(e.g. sqrt, log or take the reciprocal of all the values) and try again (very hit or miss); </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#Log transforming a vector</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exDat</a:t>
            </a:r>
            <a:r>
              <a:rPr lang="en-SG" sz="2000" dirty="0">
                <a:solidFill>
                  <a:schemeClr val="accent1">
                    <a:lumMod val="50000"/>
                  </a:schemeClr>
                </a:solidFill>
                <a:latin typeface="Courier New" panose="02070309020205020404" pitchFamily="49" charset="0"/>
                <a:cs typeface="Courier New" panose="02070309020205020404" pitchFamily="49" charset="0"/>
              </a:rPr>
              <a:t>=c(53,46,77,82)</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exDat2=log(</a:t>
            </a:r>
            <a:r>
              <a:rPr lang="en-SG" sz="2000" dirty="0" err="1">
                <a:solidFill>
                  <a:schemeClr val="accent1">
                    <a:lumMod val="50000"/>
                  </a:schemeClr>
                </a:solidFill>
                <a:latin typeface="Courier New" panose="02070309020205020404" pitchFamily="49" charset="0"/>
                <a:cs typeface="Courier New" panose="02070309020205020404" pitchFamily="49" charset="0"/>
              </a:rPr>
              <a:t>exDat</a:t>
            </a:r>
            <a:r>
              <a:rPr lang="en-SG" sz="2000" dirty="0">
                <a:solidFill>
                  <a:schemeClr val="accent1">
                    <a:lumMod val="50000"/>
                  </a:schemeClr>
                </a:solidFill>
                <a:latin typeface="Courier New" panose="02070309020205020404" pitchFamily="49" charset="0"/>
                <a:cs typeface="Courier New" panose="02070309020205020404" pitchFamily="49" charset="0"/>
              </a:rPr>
              <a:t>)</a:t>
            </a: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OR</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b) </a:t>
            </a:r>
            <a:r>
              <a:rPr lang="en-SG" b="1" dirty="0">
                <a:solidFill>
                  <a:schemeClr val="accent1">
                    <a:lumMod val="50000"/>
                  </a:schemeClr>
                </a:solidFill>
              </a:rPr>
              <a:t>Use a non-parametric test </a:t>
            </a:r>
            <a:r>
              <a:rPr lang="en-SG" dirty="0">
                <a:solidFill>
                  <a:schemeClr val="accent1">
                    <a:lumMod val="50000"/>
                  </a:schemeClr>
                </a:solidFill>
              </a:rPr>
              <a:t>(does not assume that the data is normally distributed). We will be using this option by default.</a:t>
            </a:r>
          </a:p>
          <a:p>
            <a:pPr marL="0" indent="0">
              <a:buNone/>
            </a:pPr>
            <a:endParaRPr lang="en-SG" baseline="-25000" dirty="0">
              <a:solidFill>
                <a:schemeClr val="accent1">
                  <a:lumMod val="50000"/>
                </a:schemeClr>
              </a:solidFill>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42</a:t>
            </a:fld>
            <a:endParaRPr lang="en-SG" dirty="0"/>
          </a:p>
        </p:txBody>
      </p:sp>
      <p:sp>
        <p:nvSpPr>
          <p:cNvPr id="4" name="Content Placeholder 2">
            <a:extLst>
              <a:ext uri="{FF2B5EF4-FFF2-40B4-BE49-F238E27FC236}">
                <a16:creationId xmlns:a16="http://schemas.microsoft.com/office/drawing/2014/main" id="{BF43C786-633B-EADD-AF22-54D63A3FCE49}"/>
              </a:ext>
            </a:extLst>
          </p:cNvPr>
          <p:cNvSpPr txBox="1">
            <a:spLocks/>
          </p:cNvSpPr>
          <p:nvPr/>
        </p:nvSpPr>
        <p:spPr>
          <a:xfrm>
            <a:off x="7772520" y="2109782"/>
            <a:ext cx="3965235" cy="2062103"/>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u="sng" dirty="0">
                <a:solidFill>
                  <a:schemeClr val="accent1"/>
                </a:solidFill>
              </a:rPr>
              <a:t>Choosing a transformation</a:t>
            </a:r>
          </a:p>
          <a:p>
            <a:pPr marL="0" indent="0">
              <a:lnSpc>
                <a:spcPct val="100000"/>
              </a:lnSpc>
              <a:spcBef>
                <a:spcPts val="0"/>
              </a:spcBef>
              <a:buNone/>
            </a:pPr>
            <a:r>
              <a:rPr lang="en-US" sz="1600" dirty="0">
                <a:solidFill>
                  <a:schemeClr val="accent1"/>
                </a:solidFill>
              </a:rPr>
              <a:t>1) </a:t>
            </a:r>
            <a:r>
              <a:rPr lang="en-US" sz="1600" b="1" dirty="0">
                <a:solidFill>
                  <a:schemeClr val="accent1"/>
                </a:solidFill>
              </a:rPr>
              <a:t>Values in your dataset</a:t>
            </a:r>
            <a:r>
              <a:rPr lang="en-US" sz="1600" dirty="0">
                <a:solidFill>
                  <a:schemeClr val="accent1"/>
                </a:solidFill>
              </a:rPr>
              <a:t>: Sqrt for values ≥ 0. Log and Reciprocal for values &gt; 0.</a:t>
            </a:r>
          </a:p>
          <a:p>
            <a:pPr marL="0" indent="0">
              <a:lnSpc>
                <a:spcPct val="100000"/>
              </a:lnSpc>
              <a:spcBef>
                <a:spcPts val="0"/>
              </a:spcBef>
              <a:buFont typeface="Arial" panose="020B0604020202020204" pitchFamily="34" charset="0"/>
              <a:buNone/>
            </a:pPr>
            <a:r>
              <a:rPr lang="en-US" sz="1600" dirty="0">
                <a:solidFill>
                  <a:schemeClr val="accent1"/>
                </a:solidFill>
              </a:rPr>
              <a:t>2) </a:t>
            </a:r>
            <a:r>
              <a:rPr lang="en-US" sz="1600" b="1" dirty="0" err="1">
                <a:solidFill>
                  <a:schemeClr val="accent1"/>
                </a:solidFill>
              </a:rPr>
              <a:t>Normalisation</a:t>
            </a:r>
            <a:r>
              <a:rPr lang="en-US" sz="1600" b="1" dirty="0">
                <a:solidFill>
                  <a:schemeClr val="accent1"/>
                </a:solidFill>
              </a:rPr>
              <a:t> “power”</a:t>
            </a:r>
            <a:r>
              <a:rPr lang="en-US" sz="1600" dirty="0">
                <a:solidFill>
                  <a:schemeClr val="accent1"/>
                </a:solidFill>
              </a:rPr>
              <a:t>, i.e. strength of effect to reduce skew: Sqrt &lt; Log &lt; Reciprocal </a:t>
            </a:r>
          </a:p>
          <a:p>
            <a:pPr marL="0" indent="0">
              <a:lnSpc>
                <a:spcPct val="100000"/>
              </a:lnSpc>
              <a:spcBef>
                <a:spcPts val="0"/>
              </a:spcBef>
              <a:buFont typeface="Arial" panose="020B0604020202020204" pitchFamily="34" charset="0"/>
              <a:buNone/>
            </a:pPr>
            <a:r>
              <a:rPr lang="en-US" sz="1600" dirty="0">
                <a:solidFill>
                  <a:schemeClr val="accent1"/>
                </a:solidFill>
              </a:rPr>
              <a:t>3) Sqrt usually works better for </a:t>
            </a:r>
            <a:r>
              <a:rPr lang="en-US" sz="1600" b="1" dirty="0">
                <a:solidFill>
                  <a:schemeClr val="accent1"/>
                </a:solidFill>
              </a:rPr>
              <a:t>count data</a:t>
            </a:r>
            <a:r>
              <a:rPr lang="en-US" sz="1600" dirty="0">
                <a:solidFill>
                  <a:schemeClr val="accent1"/>
                </a:solidFill>
              </a:rPr>
              <a:t>.</a:t>
            </a:r>
          </a:p>
          <a:p>
            <a:pPr marL="0" indent="0">
              <a:lnSpc>
                <a:spcPct val="100000"/>
              </a:lnSpc>
              <a:spcBef>
                <a:spcPts val="0"/>
              </a:spcBef>
              <a:buFont typeface="Arial" panose="020B0604020202020204" pitchFamily="34" charset="0"/>
              <a:buNone/>
            </a:pPr>
            <a:endParaRPr lang="en-US" sz="1600" dirty="0">
              <a:solidFill>
                <a:schemeClr val="accent1"/>
              </a:solidFill>
            </a:endParaRPr>
          </a:p>
          <a:p>
            <a:pPr marL="0" indent="0">
              <a:lnSpc>
                <a:spcPct val="100000"/>
              </a:lnSpc>
              <a:spcBef>
                <a:spcPts val="0"/>
              </a:spcBef>
              <a:buFont typeface="Arial" panose="020B0604020202020204" pitchFamily="34" charset="0"/>
              <a:buNone/>
            </a:pPr>
            <a:r>
              <a:rPr lang="en-US" sz="1600" dirty="0">
                <a:solidFill>
                  <a:schemeClr val="accent1"/>
                </a:solidFill>
              </a:rPr>
              <a:t>Bottom line: easiest to just try and plot/test.</a:t>
            </a:r>
          </a:p>
        </p:txBody>
      </p:sp>
    </p:spTree>
    <p:extLst>
      <p:ext uri="{BB962C8B-B14F-4D97-AF65-F5344CB8AC3E}">
        <p14:creationId xmlns:p14="http://schemas.microsoft.com/office/powerpoint/2010/main" val="2600178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Basic statistical tests</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148795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32325D-3FD9-4B89-B5A6-426ABC4DC954}"/>
              </a:ext>
            </a:extLst>
          </p:cNvPr>
          <p:cNvSpPr/>
          <p:nvPr/>
        </p:nvSpPr>
        <p:spPr>
          <a:xfrm>
            <a:off x="77583" y="33952"/>
            <a:ext cx="12036834" cy="679009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Basic tests – Analysis decision tree</a:t>
            </a:r>
          </a:p>
        </p:txBody>
      </p:sp>
      <p:sp>
        <p:nvSpPr>
          <p:cNvPr id="5" name="TextBox 4">
            <a:extLst>
              <a:ext uri="{FF2B5EF4-FFF2-40B4-BE49-F238E27FC236}">
                <a16:creationId xmlns:a16="http://schemas.microsoft.com/office/drawing/2014/main" id="{7F14DFC2-D1E6-4C0A-98C6-ACD73F0DB4C0}"/>
              </a:ext>
            </a:extLst>
          </p:cNvPr>
          <p:cNvSpPr txBox="1"/>
          <p:nvPr/>
        </p:nvSpPr>
        <p:spPr>
          <a:xfrm>
            <a:off x="460566" y="704238"/>
            <a:ext cx="647293" cy="369332"/>
          </a:xfrm>
          <a:prstGeom prst="rect">
            <a:avLst/>
          </a:prstGeom>
          <a:noFill/>
        </p:spPr>
        <p:txBody>
          <a:bodyPr wrap="none" rtlCol="0">
            <a:spAutoFit/>
          </a:bodyPr>
          <a:lstStyle/>
          <a:p>
            <a:r>
              <a:rPr lang="en-SG" b="1" dirty="0">
                <a:solidFill>
                  <a:schemeClr val="accent6">
                    <a:lumMod val="75000"/>
                  </a:schemeClr>
                </a:solidFill>
              </a:rPr>
              <a:t>Start</a:t>
            </a:r>
          </a:p>
        </p:txBody>
      </p:sp>
      <p:sp>
        <p:nvSpPr>
          <p:cNvPr id="6" name="TextBox 5">
            <a:extLst>
              <a:ext uri="{FF2B5EF4-FFF2-40B4-BE49-F238E27FC236}">
                <a16:creationId xmlns:a16="http://schemas.microsoft.com/office/drawing/2014/main" id="{8DCCF21D-19D3-495C-9B94-4535D6D3162B}"/>
              </a:ext>
            </a:extLst>
          </p:cNvPr>
          <p:cNvSpPr txBox="1"/>
          <p:nvPr/>
        </p:nvSpPr>
        <p:spPr>
          <a:xfrm>
            <a:off x="1059546" y="825177"/>
            <a:ext cx="1348740"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Explanatory variable type</a:t>
            </a:r>
          </a:p>
        </p:txBody>
      </p:sp>
      <p:cxnSp>
        <p:nvCxnSpPr>
          <p:cNvPr id="9" name="Straight Arrow Connector 8">
            <a:extLst>
              <a:ext uri="{FF2B5EF4-FFF2-40B4-BE49-F238E27FC236}">
                <a16:creationId xmlns:a16="http://schemas.microsoft.com/office/drawing/2014/main" id="{C44F5E99-38CA-4641-AC71-A1D1E1E715BC}"/>
              </a:ext>
            </a:extLst>
          </p:cNvPr>
          <p:cNvCxnSpPr>
            <a:cxnSpLocks/>
            <a:endCxn id="19" idx="1"/>
          </p:cNvCxnSpPr>
          <p:nvPr/>
        </p:nvCxnSpPr>
        <p:spPr>
          <a:xfrm>
            <a:off x="2396711" y="1445545"/>
            <a:ext cx="2889210" cy="126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C7E95FC-ADB4-4AA6-A6C6-48C85AF11998}"/>
              </a:ext>
            </a:extLst>
          </p:cNvPr>
          <p:cNvSpPr txBox="1"/>
          <p:nvPr/>
        </p:nvSpPr>
        <p:spPr>
          <a:xfrm>
            <a:off x="2745180" y="2024020"/>
            <a:ext cx="1348740" cy="349702"/>
          </a:xfrm>
          <a:prstGeom prst="rect">
            <a:avLst/>
          </a:prstGeom>
          <a:noFill/>
          <a:ln w="19050">
            <a:noFill/>
          </a:ln>
        </p:spPr>
        <p:txBody>
          <a:bodyPr wrap="square" lIns="36000" tIns="36000" rIns="36000" bIns="36000" rtlCol="0">
            <a:spAutoFit/>
          </a:bodyPr>
          <a:lstStyle/>
          <a:p>
            <a:r>
              <a:rPr lang="en-SG" dirty="0">
                <a:solidFill>
                  <a:schemeClr val="accent1"/>
                </a:solidFill>
              </a:rPr>
              <a:t>Continuous</a:t>
            </a:r>
          </a:p>
        </p:txBody>
      </p:sp>
      <p:cxnSp>
        <p:nvCxnSpPr>
          <p:cNvPr id="13" name="Straight Arrow Connector 12">
            <a:extLst>
              <a:ext uri="{FF2B5EF4-FFF2-40B4-BE49-F238E27FC236}">
                <a16:creationId xmlns:a16="http://schemas.microsoft.com/office/drawing/2014/main" id="{47A382BC-A880-42F1-AA3F-4E949077C66F}"/>
              </a:ext>
            </a:extLst>
          </p:cNvPr>
          <p:cNvCxnSpPr>
            <a:cxnSpLocks/>
            <a:stCxn id="6" idx="2"/>
          </p:cNvCxnSpPr>
          <p:nvPr/>
        </p:nvCxnSpPr>
        <p:spPr>
          <a:xfrm>
            <a:off x="1733916" y="1451876"/>
            <a:ext cx="0" cy="19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B4DA2C6-BFA1-499A-9B80-E6B1217FEBBC}"/>
              </a:ext>
            </a:extLst>
          </p:cNvPr>
          <p:cNvSpPr txBox="1"/>
          <p:nvPr/>
        </p:nvSpPr>
        <p:spPr>
          <a:xfrm>
            <a:off x="626041" y="2160824"/>
            <a:ext cx="1348740" cy="349702"/>
          </a:xfrm>
          <a:prstGeom prst="rect">
            <a:avLst/>
          </a:prstGeom>
          <a:noFill/>
          <a:ln w="19050">
            <a:noFill/>
          </a:ln>
        </p:spPr>
        <p:txBody>
          <a:bodyPr wrap="square" lIns="36000" tIns="36000" rIns="36000" bIns="36000" rtlCol="0">
            <a:spAutoFit/>
          </a:bodyPr>
          <a:lstStyle/>
          <a:p>
            <a:r>
              <a:rPr lang="en-SG" dirty="0">
                <a:solidFill>
                  <a:schemeClr val="accent1"/>
                </a:solidFill>
              </a:rPr>
              <a:t>Categorical</a:t>
            </a:r>
          </a:p>
        </p:txBody>
      </p:sp>
      <p:sp>
        <p:nvSpPr>
          <p:cNvPr id="19" name="TextBox 18">
            <a:extLst>
              <a:ext uri="{FF2B5EF4-FFF2-40B4-BE49-F238E27FC236}">
                <a16:creationId xmlns:a16="http://schemas.microsoft.com/office/drawing/2014/main" id="{57E41E64-2175-4CAC-9ADF-DD6D5C341A96}"/>
              </a:ext>
            </a:extLst>
          </p:cNvPr>
          <p:cNvSpPr txBox="1"/>
          <p:nvPr/>
        </p:nvSpPr>
        <p:spPr>
          <a:xfrm>
            <a:off x="5285921" y="2397429"/>
            <a:ext cx="1348740"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Response variable type</a:t>
            </a:r>
          </a:p>
        </p:txBody>
      </p:sp>
      <p:sp>
        <p:nvSpPr>
          <p:cNvPr id="20" name="TextBox 19">
            <a:extLst>
              <a:ext uri="{FF2B5EF4-FFF2-40B4-BE49-F238E27FC236}">
                <a16:creationId xmlns:a16="http://schemas.microsoft.com/office/drawing/2014/main" id="{5FCC79D4-AE03-4D8B-B762-7EEBB38D06E7}"/>
              </a:ext>
            </a:extLst>
          </p:cNvPr>
          <p:cNvSpPr txBox="1"/>
          <p:nvPr/>
        </p:nvSpPr>
        <p:spPr>
          <a:xfrm>
            <a:off x="7191733" y="2930362"/>
            <a:ext cx="1348740" cy="349702"/>
          </a:xfrm>
          <a:prstGeom prst="rect">
            <a:avLst/>
          </a:prstGeom>
          <a:noFill/>
          <a:ln w="19050">
            <a:noFill/>
          </a:ln>
        </p:spPr>
        <p:txBody>
          <a:bodyPr wrap="square" lIns="36000" tIns="36000" rIns="36000" bIns="36000" rtlCol="0">
            <a:spAutoFit/>
          </a:bodyPr>
          <a:lstStyle/>
          <a:p>
            <a:r>
              <a:rPr lang="en-SG" dirty="0">
                <a:solidFill>
                  <a:schemeClr val="accent1"/>
                </a:solidFill>
              </a:rPr>
              <a:t>Continuous</a:t>
            </a:r>
          </a:p>
        </p:txBody>
      </p:sp>
      <p:sp>
        <p:nvSpPr>
          <p:cNvPr id="21" name="TextBox 20">
            <a:extLst>
              <a:ext uri="{FF2B5EF4-FFF2-40B4-BE49-F238E27FC236}">
                <a16:creationId xmlns:a16="http://schemas.microsoft.com/office/drawing/2014/main" id="{C3F5E309-BDB2-45F3-BBD6-8E31C43F4F8E}"/>
              </a:ext>
            </a:extLst>
          </p:cNvPr>
          <p:cNvSpPr txBox="1"/>
          <p:nvPr/>
        </p:nvSpPr>
        <p:spPr>
          <a:xfrm>
            <a:off x="7191733" y="2179531"/>
            <a:ext cx="1348740" cy="349702"/>
          </a:xfrm>
          <a:prstGeom prst="rect">
            <a:avLst/>
          </a:prstGeom>
          <a:noFill/>
          <a:ln w="19050">
            <a:noFill/>
          </a:ln>
        </p:spPr>
        <p:txBody>
          <a:bodyPr wrap="square" lIns="36000" tIns="36000" rIns="36000" bIns="36000" rtlCol="0">
            <a:spAutoFit/>
          </a:bodyPr>
          <a:lstStyle/>
          <a:p>
            <a:r>
              <a:rPr lang="en-SG" dirty="0">
                <a:solidFill>
                  <a:schemeClr val="accent1"/>
                </a:solidFill>
              </a:rPr>
              <a:t>Categorical</a:t>
            </a:r>
          </a:p>
        </p:txBody>
      </p:sp>
      <p:cxnSp>
        <p:nvCxnSpPr>
          <p:cNvPr id="22" name="Straight Arrow Connector 21">
            <a:extLst>
              <a:ext uri="{FF2B5EF4-FFF2-40B4-BE49-F238E27FC236}">
                <a16:creationId xmlns:a16="http://schemas.microsoft.com/office/drawing/2014/main" id="{D2ABB855-C1DE-4922-A482-E2DBD1D7C8B4}"/>
              </a:ext>
            </a:extLst>
          </p:cNvPr>
          <p:cNvCxnSpPr>
            <a:cxnSpLocks/>
            <a:stCxn id="19" idx="3"/>
            <a:endCxn id="28" idx="1"/>
          </p:cNvCxnSpPr>
          <p:nvPr/>
        </p:nvCxnSpPr>
        <p:spPr>
          <a:xfrm flipV="1">
            <a:off x="6634661" y="2350942"/>
            <a:ext cx="2262530" cy="35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DF13D7-54B6-4E44-B716-5C6149631B02}"/>
              </a:ext>
            </a:extLst>
          </p:cNvPr>
          <p:cNvCxnSpPr>
            <a:cxnSpLocks/>
            <a:stCxn id="19" idx="3"/>
          </p:cNvCxnSpPr>
          <p:nvPr/>
        </p:nvCxnSpPr>
        <p:spPr>
          <a:xfrm>
            <a:off x="6634661" y="2710780"/>
            <a:ext cx="2262531" cy="433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38F239F-9F2D-4C9C-8B82-F2B48A6AFE6E}"/>
              </a:ext>
            </a:extLst>
          </p:cNvPr>
          <p:cNvSpPr txBox="1"/>
          <p:nvPr/>
        </p:nvSpPr>
        <p:spPr>
          <a:xfrm>
            <a:off x="8897191" y="2176091"/>
            <a:ext cx="2777598" cy="349702"/>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Point Biserial Correlation</a:t>
            </a:r>
            <a:endParaRPr lang="en-SG" b="1" dirty="0">
              <a:solidFill>
                <a:schemeClr val="accent1">
                  <a:lumMod val="60000"/>
                  <a:lumOff val="40000"/>
                </a:schemeClr>
              </a:solidFill>
            </a:endParaRPr>
          </a:p>
        </p:txBody>
      </p:sp>
      <p:sp>
        <p:nvSpPr>
          <p:cNvPr id="31" name="TextBox 30">
            <a:extLst>
              <a:ext uri="{FF2B5EF4-FFF2-40B4-BE49-F238E27FC236}">
                <a16:creationId xmlns:a16="http://schemas.microsoft.com/office/drawing/2014/main" id="{A4185985-37B1-40B3-91F7-B752C35B16B2}"/>
              </a:ext>
            </a:extLst>
          </p:cNvPr>
          <p:cNvSpPr txBox="1"/>
          <p:nvPr/>
        </p:nvSpPr>
        <p:spPr>
          <a:xfrm>
            <a:off x="8897191" y="2580235"/>
            <a:ext cx="2777598" cy="1180699"/>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a:t>
            </a:r>
          </a:p>
          <a:p>
            <a:r>
              <a:rPr lang="en-SG" b="1" dirty="0">
                <a:solidFill>
                  <a:schemeClr val="accent1"/>
                </a:solidFill>
              </a:rPr>
              <a:t>Pearson correlation</a:t>
            </a:r>
          </a:p>
          <a:p>
            <a:r>
              <a:rPr lang="en-SG" dirty="0">
                <a:solidFill>
                  <a:schemeClr val="accent1"/>
                </a:solidFill>
              </a:rPr>
              <a:t>Not normally distributed:</a:t>
            </a:r>
          </a:p>
          <a:p>
            <a:r>
              <a:rPr lang="en-SG" b="1" dirty="0">
                <a:solidFill>
                  <a:schemeClr val="accent1"/>
                </a:solidFill>
              </a:rPr>
              <a:t>Spearman correlation</a:t>
            </a:r>
          </a:p>
        </p:txBody>
      </p:sp>
      <p:sp>
        <p:nvSpPr>
          <p:cNvPr id="32" name="TextBox 31">
            <a:extLst>
              <a:ext uri="{FF2B5EF4-FFF2-40B4-BE49-F238E27FC236}">
                <a16:creationId xmlns:a16="http://schemas.microsoft.com/office/drawing/2014/main" id="{E20964B4-B65B-4A0F-96A9-0C5EA87C9C11}"/>
              </a:ext>
            </a:extLst>
          </p:cNvPr>
          <p:cNvSpPr txBox="1"/>
          <p:nvPr/>
        </p:nvSpPr>
        <p:spPr>
          <a:xfrm>
            <a:off x="1047971" y="3417856"/>
            <a:ext cx="1348740"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Response variable type</a:t>
            </a:r>
          </a:p>
        </p:txBody>
      </p:sp>
      <p:cxnSp>
        <p:nvCxnSpPr>
          <p:cNvPr id="33" name="Straight Arrow Connector 32">
            <a:extLst>
              <a:ext uri="{FF2B5EF4-FFF2-40B4-BE49-F238E27FC236}">
                <a16:creationId xmlns:a16="http://schemas.microsoft.com/office/drawing/2014/main" id="{A87D8ABB-F451-4692-9BD0-E888E1D0C5FC}"/>
              </a:ext>
            </a:extLst>
          </p:cNvPr>
          <p:cNvCxnSpPr>
            <a:cxnSpLocks/>
            <a:stCxn id="32" idx="3"/>
            <a:endCxn id="42" idx="1"/>
          </p:cNvCxnSpPr>
          <p:nvPr/>
        </p:nvCxnSpPr>
        <p:spPr>
          <a:xfrm>
            <a:off x="2396711" y="3731207"/>
            <a:ext cx="6500480" cy="8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EB02B8-14BC-472A-975F-5716CDFAFB98}"/>
              </a:ext>
            </a:extLst>
          </p:cNvPr>
          <p:cNvCxnSpPr>
            <a:cxnSpLocks/>
          </p:cNvCxnSpPr>
          <p:nvPr/>
        </p:nvCxnSpPr>
        <p:spPr>
          <a:xfrm>
            <a:off x="2396712" y="1051019"/>
            <a:ext cx="2892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4B32D89-3CE6-49FF-AB61-D31E195BD7CE}"/>
              </a:ext>
            </a:extLst>
          </p:cNvPr>
          <p:cNvSpPr txBox="1"/>
          <p:nvPr/>
        </p:nvSpPr>
        <p:spPr>
          <a:xfrm>
            <a:off x="4876926" y="3766860"/>
            <a:ext cx="3121195" cy="349702"/>
          </a:xfrm>
          <a:prstGeom prst="rect">
            <a:avLst/>
          </a:prstGeom>
          <a:noFill/>
          <a:ln w="19050">
            <a:noFill/>
          </a:ln>
        </p:spPr>
        <p:txBody>
          <a:bodyPr wrap="square" lIns="36000" tIns="36000" rIns="36000" bIns="36000" rtlCol="0">
            <a:spAutoFit/>
          </a:bodyPr>
          <a:lstStyle/>
          <a:p>
            <a:r>
              <a:rPr lang="en-SG" dirty="0">
                <a:solidFill>
                  <a:schemeClr val="accent1"/>
                </a:solidFill>
              </a:rPr>
              <a:t>Categorical (contingency table)</a:t>
            </a:r>
          </a:p>
        </p:txBody>
      </p:sp>
      <p:sp>
        <p:nvSpPr>
          <p:cNvPr id="41" name="TextBox 40">
            <a:extLst>
              <a:ext uri="{FF2B5EF4-FFF2-40B4-BE49-F238E27FC236}">
                <a16:creationId xmlns:a16="http://schemas.microsoft.com/office/drawing/2014/main" id="{6F00BC0F-ABCD-471E-8C74-0725DFB84289}"/>
              </a:ext>
            </a:extLst>
          </p:cNvPr>
          <p:cNvSpPr txBox="1"/>
          <p:nvPr/>
        </p:nvSpPr>
        <p:spPr>
          <a:xfrm>
            <a:off x="587605" y="4276864"/>
            <a:ext cx="2439987" cy="349702"/>
          </a:xfrm>
          <a:prstGeom prst="rect">
            <a:avLst/>
          </a:prstGeom>
          <a:noFill/>
          <a:ln w="19050">
            <a:noFill/>
          </a:ln>
        </p:spPr>
        <p:txBody>
          <a:bodyPr wrap="square" lIns="36000" tIns="36000" rIns="36000" bIns="36000" rtlCol="0">
            <a:spAutoFit/>
          </a:bodyPr>
          <a:lstStyle/>
          <a:p>
            <a:r>
              <a:rPr lang="en-SG" dirty="0">
                <a:solidFill>
                  <a:schemeClr val="accent1"/>
                </a:solidFill>
              </a:rPr>
              <a:t>Continuous</a:t>
            </a:r>
          </a:p>
        </p:txBody>
      </p:sp>
      <p:sp>
        <p:nvSpPr>
          <p:cNvPr id="42" name="TextBox 41">
            <a:extLst>
              <a:ext uri="{FF2B5EF4-FFF2-40B4-BE49-F238E27FC236}">
                <a16:creationId xmlns:a16="http://schemas.microsoft.com/office/drawing/2014/main" id="{D466EC74-A859-4AE2-B3D2-131F6A7BD626}"/>
              </a:ext>
            </a:extLst>
          </p:cNvPr>
          <p:cNvSpPr txBox="1"/>
          <p:nvPr/>
        </p:nvSpPr>
        <p:spPr>
          <a:xfrm>
            <a:off x="8897191" y="4225856"/>
            <a:ext cx="2777598"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Pearson’s Chi-squared test </a:t>
            </a:r>
            <a:r>
              <a:rPr lang="en-SG" dirty="0">
                <a:solidFill>
                  <a:schemeClr val="accent1"/>
                </a:solidFill>
              </a:rPr>
              <a:t>or </a:t>
            </a:r>
            <a:r>
              <a:rPr lang="en-SG" b="1" dirty="0">
                <a:solidFill>
                  <a:schemeClr val="accent1"/>
                </a:solidFill>
              </a:rPr>
              <a:t>Fisher’s Exact test</a:t>
            </a:r>
          </a:p>
        </p:txBody>
      </p:sp>
      <p:cxnSp>
        <p:nvCxnSpPr>
          <p:cNvPr id="49" name="Straight Arrow Connector 48">
            <a:extLst>
              <a:ext uri="{FF2B5EF4-FFF2-40B4-BE49-F238E27FC236}">
                <a16:creationId xmlns:a16="http://schemas.microsoft.com/office/drawing/2014/main" id="{E87071CC-15D4-4BC7-B524-16ADDDB3546C}"/>
              </a:ext>
            </a:extLst>
          </p:cNvPr>
          <p:cNvCxnSpPr>
            <a:cxnSpLocks/>
            <a:endCxn id="68" idx="0"/>
          </p:cNvCxnSpPr>
          <p:nvPr/>
        </p:nvCxnSpPr>
        <p:spPr>
          <a:xfrm flipH="1">
            <a:off x="1724878" y="4057650"/>
            <a:ext cx="0" cy="883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9E10A13-70A4-4AF6-B2BB-4D0C209FB20C}"/>
              </a:ext>
            </a:extLst>
          </p:cNvPr>
          <p:cNvCxnSpPr>
            <a:cxnSpLocks/>
            <a:endCxn id="54" idx="1"/>
          </p:cNvCxnSpPr>
          <p:nvPr/>
        </p:nvCxnSpPr>
        <p:spPr>
          <a:xfrm>
            <a:off x="2396711" y="3921391"/>
            <a:ext cx="6500480" cy="1200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F136916-E7DF-453B-98C2-34BB8B920451}"/>
              </a:ext>
            </a:extLst>
          </p:cNvPr>
          <p:cNvSpPr txBox="1"/>
          <p:nvPr/>
        </p:nvSpPr>
        <p:spPr>
          <a:xfrm>
            <a:off x="3548101" y="4238193"/>
            <a:ext cx="2439987" cy="349702"/>
          </a:xfrm>
          <a:prstGeom prst="rect">
            <a:avLst/>
          </a:prstGeom>
          <a:noFill/>
          <a:ln w="19050">
            <a:noFill/>
          </a:ln>
        </p:spPr>
        <p:txBody>
          <a:bodyPr wrap="square" lIns="36000" tIns="36000" rIns="36000" bIns="36000" rtlCol="0">
            <a:spAutoFit/>
          </a:bodyPr>
          <a:lstStyle/>
          <a:p>
            <a:r>
              <a:rPr lang="en-SG" dirty="0">
                <a:solidFill>
                  <a:schemeClr val="accent1"/>
                </a:solidFill>
              </a:rPr>
              <a:t>Proportion</a:t>
            </a:r>
          </a:p>
        </p:txBody>
      </p:sp>
      <p:sp>
        <p:nvSpPr>
          <p:cNvPr id="54" name="TextBox 53">
            <a:extLst>
              <a:ext uri="{FF2B5EF4-FFF2-40B4-BE49-F238E27FC236}">
                <a16:creationId xmlns:a16="http://schemas.microsoft.com/office/drawing/2014/main" id="{3D349261-2878-4265-B3B4-02242F5C9780}"/>
              </a:ext>
            </a:extLst>
          </p:cNvPr>
          <p:cNvSpPr txBox="1"/>
          <p:nvPr/>
        </p:nvSpPr>
        <p:spPr>
          <a:xfrm>
            <a:off x="8897191" y="4946862"/>
            <a:ext cx="2777598" cy="349702"/>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Two proportions test</a:t>
            </a:r>
          </a:p>
        </p:txBody>
      </p:sp>
      <p:sp>
        <p:nvSpPr>
          <p:cNvPr id="60" name="TextBox 59">
            <a:extLst>
              <a:ext uri="{FF2B5EF4-FFF2-40B4-BE49-F238E27FC236}">
                <a16:creationId xmlns:a16="http://schemas.microsoft.com/office/drawing/2014/main" id="{07F08F8A-75F5-4023-B2A3-8454B64A2C34}"/>
              </a:ext>
            </a:extLst>
          </p:cNvPr>
          <p:cNvSpPr txBox="1"/>
          <p:nvPr/>
        </p:nvSpPr>
        <p:spPr>
          <a:xfrm>
            <a:off x="8897193" y="787523"/>
            <a:ext cx="2777596" cy="1180699"/>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a:t>
            </a:r>
          </a:p>
          <a:p>
            <a:r>
              <a:rPr lang="en-SG" b="1" dirty="0">
                <a:solidFill>
                  <a:schemeClr val="accent1"/>
                </a:solidFill>
              </a:rPr>
              <a:t>One sample t-test</a:t>
            </a:r>
          </a:p>
          <a:p>
            <a:r>
              <a:rPr lang="en-SG" dirty="0">
                <a:solidFill>
                  <a:schemeClr val="accent1"/>
                </a:solidFill>
              </a:rPr>
              <a:t>Not normally distributed:</a:t>
            </a:r>
          </a:p>
          <a:p>
            <a:r>
              <a:rPr lang="en-SG" b="1" dirty="0">
                <a:solidFill>
                  <a:schemeClr val="accent1"/>
                </a:solidFill>
              </a:rPr>
              <a:t>Wilcoxon one sample test</a:t>
            </a:r>
          </a:p>
        </p:txBody>
      </p:sp>
      <p:sp>
        <p:nvSpPr>
          <p:cNvPr id="61" name="TextBox 60">
            <a:extLst>
              <a:ext uri="{FF2B5EF4-FFF2-40B4-BE49-F238E27FC236}">
                <a16:creationId xmlns:a16="http://schemas.microsoft.com/office/drawing/2014/main" id="{7B548B26-31C3-44D2-9F9E-E4ADCDE22E56}"/>
              </a:ext>
            </a:extLst>
          </p:cNvPr>
          <p:cNvSpPr txBox="1"/>
          <p:nvPr/>
        </p:nvSpPr>
        <p:spPr>
          <a:xfrm>
            <a:off x="4323998" y="5218254"/>
            <a:ext cx="4205898" cy="145769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a:t>
            </a:r>
          </a:p>
          <a:p>
            <a:r>
              <a:rPr lang="en-SG" dirty="0">
                <a:solidFill>
                  <a:schemeClr val="accent1"/>
                </a:solidFill>
              </a:rPr>
              <a:t>	Equal variances: </a:t>
            </a:r>
            <a:r>
              <a:rPr lang="en-SG" b="1" dirty="0">
                <a:solidFill>
                  <a:schemeClr val="accent1"/>
                </a:solidFill>
              </a:rPr>
              <a:t>Student’s t-test</a:t>
            </a:r>
          </a:p>
          <a:p>
            <a:r>
              <a:rPr lang="en-SG" b="1" dirty="0">
                <a:solidFill>
                  <a:schemeClr val="accent1"/>
                </a:solidFill>
              </a:rPr>
              <a:t>	</a:t>
            </a:r>
            <a:r>
              <a:rPr lang="en-SG" dirty="0">
                <a:solidFill>
                  <a:schemeClr val="accent1"/>
                </a:solidFill>
              </a:rPr>
              <a:t>Unequal variances:</a:t>
            </a:r>
            <a:r>
              <a:rPr lang="en-SG" b="1" dirty="0">
                <a:solidFill>
                  <a:schemeClr val="accent1"/>
                </a:solidFill>
              </a:rPr>
              <a:t> Welch’s t-test</a:t>
            </a:r>
          </a:p>
          <a:p>
            <a:r>
              <a:rPr lang="en-SG" dirty="0">
                <a:solidFill>
                  <a:schemeClr val="accent1"/>
                </a:solidFill>
              </a:rPr>
              <a:t>Not normal: </a:t>
            </a:r>
            <a:r>
              <a:rPr lang="en-SG" b="1" dirty="0">
                <a:solidFill>
                  <a:schemeClr val="accent1"/>
                </a:solidFill>
              </a:rPr>
              <a:t>Mann-Whitney U test</a:t>
            </a:r>
          </a:p>
          <a:p>
            <a:r>
              <a:rPr lang="en-SG" b="1" dirty="0">
                <a:solidFill>
                  <a:schemeClr val="accent1"/>
                </a:solidFill>
              </a:rPr>
              <a:t>	     </a:t>
            </a:r>
            <a:r>
              <a:rPr lang="en-SG" dirty="0">
                <a:solidFill>
                  <a:schemeClr val="accent1">
                    <a:lumMod val="60000"/>
                    <a:lumOff val="40000"/>
                  </a:schemeClr>
                </a:solidFill>
              </a:rPr>
              <a:t>(aka Wilcoxon rank-sum test)</a:t>
            </a:r>
          </a:p>
        </p:txBody>
      </p:sp>
      <p:sp>
        <p:nvSpPr>
          <p:cNvPr id="68" name="TextBox 67">
            <a:extLst>
              <a:ext uri="{FF2B5EF4-FFF2-40B4-BE49-F238E27FC236}">
                <a16:creationId xmlns:a16="http://schemas.microsoft.com/office/drawing/2014/main" id="{4BEB4C4E-E438-4FDD-94CE-383CD3A74979}"/>
              </a:ext>
            </a:extLst>
          </p:cNvPr>
          <p:cNvSpPr txBox="1"/>
          <p:nvPr/>
        </p:nvSpPr>
        <p:spPr>
          <a:xfrm>
            <a:off x="945231" y="4941112"/>
            <a:ext cx="1559294" cy="648000"/>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Are specimens paired?</a:t>
            </a:r>
          </a:p>
        </p:txBody>
      </p:sp>
      <p:cxnSp>
        <p:nvCxnSpPr>
          <p:cNvPr id="69" name="Straight Arrow Connector 68">
            <a:extLst>
              <a:ext uri="{FF2B5EF4-FFF2-40B4-BE49-F238E27FC236}">
                <a16:creationId xmlns:a16="http://schemas.microsoft.com/office/drawing/2014/main" id="{C2C458C0-9C9A-47BB-AB30-71F0C0804773}"/>
              </a:ext>
            </a:extLst>
          </p:cNvPr>
          <p:cNvCxnSpPr>
            <a:cxnSpLocks/>
            <a:stCxn id="68" idx="2"/>
          </p:cNvCxnSpPr>
          <p:nvPr/>
        </p:nvCxnSpPr>
        <p:spPr>
          <a:xfrm>
            <a:off x="1724878" y="5589112"/>
            <a:ext cx="0" cy="460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BE27F02-1C35-48C4-B048-B1D762085F9E}"/>
              </a:ext>
            </a:extLst>
          </p:cNvPr>
          <p:cNvCxnSpPr>
            <a:cxnSpLocks/>
            <a:stCxn id="68" idx="3"/>
            <a:endCxn id="61" idx="1"/>
          </p:cNvCxnSpPr>
          <p:nvPr/>
        </p:nvCxnSpPr>
        <p:spPr>
          <a:xfrm>
            <a:off x="2504525" y="5265112"/>
            <a:ext cx="1819473" cy="68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7A4D870E-65D7-4991-9342-A7575426922A}"/>
              </a:ext>
            </a:extLst>
          </p:cNvPr>
          <p:cNvSpPr txBox="1"/>
          <p:nvPr/>
        </p:nvSpPr>
        <p:spPr>
          <a:xfrm>
            <a:off x="1735858" y="5632892"/>
            <a:ext cx="1163098" cy="349702"/>
          </a:xfrm>
          <a:prstGeom prst="rect">
            <a:avLst/>
          </a:prstGeom>
          <a:noFill/>
          <a:ln w="19050">
            <a:noFill/>
          </a:ln>
        </p:spPr>
        <p:txBody>
          <a:bodyPr wrap="square" lIns="36000" tIns="36000" rIns="36000" bIns="36000" rtlCol="0">
            <a:spAutoFit/>
          </a:bodyPr>
          <a:lstStyle/>
          <a:p>
            <a:r>
              <a:rPr lang="en-SG" dirty="0">
                <a:solidFill>
                  <a:schemeClr val="accent1"/>
                </a:solidFill>
              </a:rPr>
              <a:t>Yes</a:t>
            </a:r>
          </a:p>
        </p:txBody>
      </p:sp>
      <p:sp>
        <p:nvSpPr>
          <p:cNvPr id="75" name="TextBox 74">
            <a:extLst>
              <a:ext uri="{FF2B5EF4-FFF2-40B4-BE49-F238E27FC236}">
                <a16:creationId xmlns:a16="http://schemas.microsoft.com/office/drawing/2014/main" id="{37E4E63A-BEA0-4CDB-AB3D-3DF946F16940}"/>
              </a:ext>
            </a:extLst>
          </p:cNvPr>
          <p:cNvSpPr txBox="1"/>
          <p:nvPr/>
        </p:nvSpPr>
        <p:spPr>
          <a:xfrm>
            <a:off x="2814759" y="5100870"/>
            <a:ext cx="1163098" cy="349702"/>
          </a:xfrm>
          <a:prstGeom prst="rect">
            <a:avLst/>
          </a:prstGeom>
          <a:noFill/>
          <a:ln w="19050">
            <a:noFill/>
          </a:ln>
        </p:spPr>
        <p:txBody>
          <a:bodyPr wrap="square" lIns="36000" tIns="36000" rIns="36000" bIns="36000" rtlCol="0">
            <a:spAutoFit/>
          </a:bodyPr>
          <a:lstStyle/>
          <a:p>
            <a:r>
              <a:rPr lang="en-SG" dirty="0">
                <a:solidFill>
                  <a:schemeClr val="accent1"/>
                </a:solidFill>
              </a:rPr>
              <a:t>No</a:t>
            </a:r>
          </a:p>
        </p:txBody>
      </p:sp>
      <p:sp>
        <p:nvSpPr>
          <p:cNvPr id="77" name="TextBox 76">
            <a:extLst>
              <a:ext uri="{FF2B5EF4-FFF2-40B4-BE49-F238E27FC236}">
                <a16:creationId xmlns:a16="http://schemas.microsoft.com/office/drawing/2014/main" id="{6990A930-CA01-45FE-8AB6-25513D7E15EC}"/>
              </a:ext>
            </a:extLst>
          </p:cNvPr>
          <p:cNvSpPr txBox="1"/>
          <p:nvPr/>
        </p:nvSpPr>
        <p:spPr>
          <a:xfrm>
            <a:off x="502638" y="6049251"/>
            <a:ext cx="3729285"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a:t>
            </a:r>
            <a:r>
              <a:rPr lang="en-SG" b="1" dirty="0">
                <a:solidFill>
                  <a:schemeClr val="accent1"/>
                </a:solidFill>
              </a:rPr>
              <a:t>Paired t-test</a:t>
            </a:r>
          </a:p>
          <a:p>
            <a:r>
              <a:rPr lang="en-SG" dirty="0">
                <a:solidFill>
                  <a:schemeClr val="accent1"/>
                </a:solidFill>
              </a:rPr>
              <a:t>Not normal: </a:t>
            </a:r>
            <a:r>
              <a:rPr lang="en-SG" b="1" dirty="0">
                <a:solidFill>
                  <a:schemeClr val="accent1"/>
                </a:solidFill>
              </a:rPr>
              <a:t>Wilcoxon signed-rank test</a:t>
            </a:r>
          </a:p>
        </p:txBody>
      </p:sp>
      <p:sp>
        <p:nvSpPr>
          <p:cNvPr id="93" name="TextBox 92">
            <a:extLst>
              <a:ext uri="{FF2B5EF4-FFF2-40B4-BE49-F238E27FC236}">
                <a16:creationId xmlns:a16="http://schemas.microsoft.com/office/drawing/2014/main" id="{6EDEC353-853B-4CCC-A073-1FE4E3D99226}"/>
              </a:ext>
            </a:extLst>
          </p:cNvPr>
          <p:cNvSpPr txBox="1"/>
          <p:nvPr/>
        </p:nvSpPr>
        <p:spPr>
          <a:xfrm>
            <a:off x="2488685" y="749382"/>
            <a:ext cx="1477966" cy="688256"/>
          </a:xfrm>
          <a:prstGeom prst="rect">
            <a:avLst/>
          </a:prstGeom>
          <a:noFill/>
          <a:ln w="19050">
            <a:noFill/>
          </a:ln>
        </p:spPr>
        <p:txBody>
          <a:bodyPr wrap="square" lIns="36000" tIns="36000" rIns="36000" bIns="36000" rtlCol="0">
            <a:spAutoFit/>
          </a:bodyPr>
          <a:lstStyle/>
          <a:p>
            <a:r>
              <a:rPr lang="en-SG" dirty="0">
                <a:solidFill>
                  <a:schemeClr val="accent1"/>
                </a:solidFill>
              </a:rPr>
              <a:t>None </a:t>
            </a:r>
          </a:p>
          <a:p>
            <a:r>
              <a:rPr lang="en-SG" sz="1050" dirty="0">
                <a:solidFill>
                  <a:schemeClr val="accent1"/>
                </a:solidFill>
              </a:rPr>
              <a:t>(i.e. comparing data to </a:t>
            </a:r>
            <a:br>
              <a:rPr lang="en-SG" sz="1050" dirty="0">
                <a:solidFill>
                  <a:schemeClr val="accent1"/>
                </a:solidFill>
              </a:rPr>
            </a:br>
            <a:r>
              <a:rPr lang="en-SG" sz="1050" dirty="0">
                <a:solidFill>
                  <a:schemeClr val="accent1"/>
                </a:solidFill>
              </a:rPr>
              <a:t>a predetermined value)</a:t>
            </a:r>
            <a:endParaRPr lang="en-SG" sz="1400" dirty="0">
              <a:solidFill>
                <a:schemeClr val="accent1"/>
              </a:solidFill>
            </a:endParaRPr>
          </a:p>
        </p:txBody>
      </p:sp>
      <p:sp>
        <p:nvSpPr>
          <p:cNvPr id="94" name="TextBox 93">
            <a:extLst>
              <a:ext uri="{FF2B5EF4-FFF2-40B4-BE49-F238E27FC236}">
                <a16:creationId xmlns:a16="http://schemas.microsoft.com/office/drawing/2014/main" id="{62452F73-75F4-4807-B022-AA1F1E9F1297}"/>
              </a:ext>
            </a:extLst>
          </p:cNvPr>
          <p:cNvSpPr txBox="1"/>
          <p:nvPr/>
        </p:nvSpPr>
        <p:spPr>
          <a:xfrm>
            <a:off x="5285921" y="753777"/>
            <a:ext cx="1348740"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Response variable type</a:t>
            </a:r>
          </a:p>
        </p:txBody>
      </p:sp>
      <p:sp>
        <p:nvSpPr>
          <p:cNvPr id="99" name="TextBox 98">
            <a:extLst>
              <a:ext uri="{FF2B5EF4-FFF2-40B4-BE49-F238E27FC236}">
                <a16:creationId xmlns:a16="http://schemas.microsoft.com/office/drawing/2014/main" id="{114D1422-EC6A-4FC7-9990-2D15E3EA47BB}"/>
              </a:ext>
            </a:extLst>
          </p:cNvPr>
          <p:cNvSpPr txBox="1"/>
          <p:nvPr/>
        </p:nvSpPr>
        <p:spPr>
          <a:xfrm>
            <a:off x="7191733" y="1209337"/>
            <a:ext cx="1348740" cy="349702"/>
          </a:xfrm>
          <a:prstGeom prst="rect">
            <a:avLst/>
          </a:prstGeom>
          <a:noFill/>
          <a:ln w="19050">
            <a:noFill/>
          </a:ln>
        </p:spPr>
        <p:txBody>
          <a:bodyPr wrap="square" lIns="36000" tIns="36000" rIns="36000" bIns="36000" rtlCol="0">
            <a:spAutoFit/>
          </a:bodyPr>
          <a:lstStyle/>
          <a:p>
            <a:r>
              <a:rPr lang="en-SG" dirty="0">
                <a:solidFill>
                  <a:schemeClr val="accent1"/>
                </a:solidFill>
              </a:rPr>
              <a:t>Continuous</a:t>
            </a:r>
          </a:p>
        </p:txBody>
      </p:sp>
      <p:sp>
        <p:nvSpPr>
          <p:cNvPr id="100" name="TextBox 99">
            <a:extLst>
              <a:ext uri="{FF2B5EF4-FFF2-40B4-BE49-F238E27FC236}">
                <a16:creationId xmlns:a16="http://schemas.microsoft.com/office/drawing/2014/main" id="{5B7EA0FD-B494-4973-9521-A4BE691E8A62}"/>
              </a:ext>
            </a:extLst>
          </p:cNvPr>
          <p:cNvSpPr txBox="1"/>
          <p:nvPr/>
        </p:nvSpPr>
        <p:spPr>
          <a:xfrm>
            <a:off x="7191733" y="431151"/>
            <a:ext cx="1348740" cy="349702"/>
          </a:xfrm>
          <a:prstGeom prst="rect">
            <a:avLst/>
          </a:prstGeom>
          <a:noFill/>
          <a:ln w="19050">
            <a:noFill/>
          </a:ln>
        </p:spPr>
        <p:txBody>
          <a:bodyPr wrap="square" lIns="36000" tIns="36000" rIns="36000" bIns="36000" rtlCol="0">
            <a:spAutoFit/>
          </a:bodyPr>
          <a:lstStyle/>
          <a:p>
            <a:r>
              <a:rPr lang="en-SG" dirty="0">
                <a:solidFill>
                  <a:schemeClr val="accent1"/>
                </a:solidFill>
              </a:rPr>
              <a:t>Categorical</a:t>
            </a:r>
          </a:p>
        </p:txBody>
      </p:sp>
      <p:cxnSp>
        <p:nvCxnSpPr>
          <p:cNvPr id="101" name="Straight Arrow Connector 100">
            <a:extLst>
              <a:ext uri="{FF2B5EF4-FFF2-40B4-BE49-F238E27FC236}">
                <a16:creationId xmlns:a16="http://schemas.microsoft.com/office/drawing/2014/main" id="{BB287A1E-790B-4941-8E61-04C0B7F4839C}"/>
              </a:ext>
            </a:extLst>
          </p:cNvPr>
          <p:cNvCxnSpPr>
            <a:cxnSpLocks/>
            <a:stCxn id="94" idx="3"/>
            <a:endCxn id="106" idx="1"/>
          </p:cNvCxnSpPr>
          <p:nvPr/>
        </p:nvCxnSpPr>
        <p:spPr>
          <a:xfrm flipV="1">
            <a:off x="6634661" y="557750"/>
            <a:ext cx="2262530" cy="509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6753D94-DB75-46E4-8E6B-3DBDF9456A29}"/>
              </a:ext>
            </a:extLst>
          </p:cNvPr>
          <p:cNvCxnSpPr>
            <a:cxnSpLocks/>
            <a:stCxn id="94" idx="3"/>
            <a:endCxn id="60" idx="1"/>
          </p:cNvCxnSpPr>
          <p:nvPr/>
        </p:nvCxnSpPr>
        <p:spPr>
          <a:xfrm>
            <a:off x="6634661" y="1067128"/>
            <a:ext cx="2262532" cy="310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7B4393A4-50AD-4A31-9F8A-AE6CB2A8A46B}"/>
              </a:ext>
            </a:extLst>
          </p:cNvPr>
          <p:cNvSpPr txBox="1"/>
          <p:nvPr/>
        </p:nvSpPr>
        <p:spPr>
          <a:xfrm>
            <a:off x="8897191" y="382899"/>
            <a:ext cx="2777598" cy="349702"/>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Pearson’s Chi-squared test</a:t>
            </a:r>
          </a:p>
        </p:txBody>
      </p:sp>
      <p:sp>
        <p:nvSpPr>
          <p:cNvPr id="7" name="Oval 6">
            <a:extLst>
              <a:ext uri="{FF2B5EF4-FFF2-40B4-BE49-F238E27FC236}">
                <a16:creationId xmlns:a16="http://schemas.microsoft.com/office/drawing/2014/main" id="{A2709D49-D402-E3F8-5885-68A3AF5755DE}"/>
              </a:ext>
            </a:extLst>
          </p:cNvPr>
          <p:cNvSpPr>
            <a:spLocks noChangeAspect="1"/>
          </p:cNvSpPr>
          <p:nvPr/>
        </p:nvSpPr>
        <p:spPr>
          <a:xfrm>
            <a:off x="11452311" y="162021"/>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27" name="Oval 26">
            <a:extLst>
              <a:ext uri="{FF2B5EF4-FFF2-40B4-BE49-F238E27FC236}">
                <a16:creationId xmlns:a16="http://schemas.microsoft.com/office/drawing/2014/main" id="{A3897BD8-5E19-4911-6D33-42ADD1F05D94}"/>
              </a:ext>
            </a:extLst>
          </p:cNvPr>
          <p:cNvSpPr>
            <a:spLocks noChangeAspect="1"/>
          </p:cNvSpPr>
          <p:nvPr/>
        </p:nvSpPr>
        <p:spPr>
          <a:xfrm>
            <a:off x="11447950" y="835019"/>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29" name="Oval 28">
            <a:extLst>
              <a:ext uri="{FF2B5EF4-FFF2-40B4-BE49-F238E27FC236}">
                <a16:creationId xmlns:a16="http://schemas.microsoft.com/office/drawing/2014/main" id="{321986A3-5682-2D5D-F665-BBCBF7CC0D53}"/>
              </a:ext>
            </a:extLst>
          </p:cNvPr>
          <p:cNvSpPr>
            <a:spLocks noChangeAspect="1"/>
          </p:cNvSpPr>
          <p:nvPr/>
        </p:nvSpPr>
        <p:spPr>
          <a:xfrm>
            <a:off x="11447950" y="2037720"/>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30" name="Oval 29">
            <a:extLst>
              <a:ext uri="{FF2B5EF4-FFF2-40B4-BE49-F238E27FC236}">
                <a16:creationId xmlns:a16="http://schemas.microsoft.com/office/drawing/2014/main" id="{776D1EDB-CFEA-7855-A42E-DB9E8C7C1B4E}"/>
              </a:ext>
            </a:extLst>
          </p:cNvPr>
          <p:cNvSpPr>
            <a:spLocks noChangeAspect="1"/>
          </p:cNvSpPr>
          <p:nvPr/>
        </p:nvSpPr>
        <p:spPr>
          <a:xfrm>
            <a:off x="11447950" y="2677589"/>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sp>
        <p:nvSpPr>
          <p:cNvPr id="35" name="Oval 34">
            <a:extLst>
              <a:ext uri="{FF2B5EF4-FFF2-40B4-BE49-F238E27FC236}">
                <a16:creationId xmlns:a16="http://schemas.microsoft.com/office/drawing/2014/main" id="{ECE435E4-1B50-4B87-1ADF-927042020057}"/>
              </a:ext>
            </a:extLst>
          </p:cNvPr>
          <p:cNvSpPr>
            <a:spLocks noChangeAspect="1"/>
          </p:cNvSpPr>
          <p:nvPr/>
        </p:nvSpPr>
        <p:spPr>
          <a:xfrm>
            <a:off x="11445963" y="4060864"/>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E</a:t>
            </a:r>
            <a:endParaRPr lang="en-SG" b="1" dirty="0"/>
          </a:p>
        </p:txBody>
      </p:sp>
      <p:sp>
        <p:nvSpPr>
          <p:cNvPr id="36" name="Oval 35">
            <a:extLst>
              <a:ext uri="{FF2B5EF4-FFF2-40B4-BE49-F238E27FC236}">
                <a16:creationId xmlns:a16="http://schemas.microsoft.com/office/drawing/2014/main" id="{75B4AAB6-477C-3E48-6837-72269C2BFCAA}"/>
              </a:ext>
            </a:extLst>
          </p:cNvPr>
          <p:cNvSpPr>
            <a:spLocks noChangeAspect="1"/>
          </p:cNvSpPr>
          <p:nvPr/>
        </p:nvSpPr>
        <p:spPr>
          <a:xfrm>
            <a:off x="11445963" y="4884870"/>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sp>
        <p:nvSpPr>
          <p:cNvPr id="37" name="Oval 36">
            <a:extLst>
              <a:ext uri="{FF2B5EF4-FFF2-40B4-BE49-F238E27FC236}">
                <a16:creationId xmlns:a16="http://schemas.microsoft.com/office/drawing/2014/main" id="{9E90FE28-0EA2-82AE-EFF6-E515B16C421F}"/>
              </a:ext>
            </a:extLst>
          </p:cNvPr>
          <p:cNvSpPr>
            <a:spLocks noChangeAspect="1"/>
          </p:cNvSpPr>
          <p:nvPr/>
        </p:nvSpPr>
        <p:spPr>
          <a:xfrm>
            <a:off x="8189971" y="5139908"/>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38" name="Oval 37">
            <a:extLst>
              <a:ext uri="{FF2B5EF4-FFF2-40B4-BE49-F238E27FC236}">
                <a16:creationId xmlns:a16="http://schemas.microsoft.com/office/drawing/2014/main" id="{73ECBBA3-CD4C-CF03-CDBA-E5C637B39482}"/>
              </a:ext>
            </a:extLst>
          </p:cNvPr>
          <p:cNvSpPr>
            <a:spLocks noChangeAspect="1"/>
          </p:cNvSpPr>
          <p:nvPr/>
        </p:nvSpPr>
        <p:spPr>
          <a:xfrm>
            <a:off x="3837572" y="5937746"/>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spTree>
    <p:extLst>
      <p:ext uri="{BB962C8B-B14F-4D97-AF65-F5344CB8AC3E}">
        <p14:creationId xmlns:p14="http://schemas.microsoft.com/office/powerpoint/2010/main" val="1950000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Chi-squared test on a 1-Way Contingency table</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lnSpcReduction="10000"/>
          </a:bodyPr>
          <a:lstStyle/>
          <a:p>
            <a:pPr marL="0" indent="0">
              <a:buNone/>
            </a:pPr>
            <a:r>
              <a:rPr lang="en-US" dirty="0"/>
              <a:t>To test whether a categorical variable has an effect on the data</a:t>
            </a:r>
          </a:p>
          <a:p>
            <a:pPr marL="0" indent="0">
              <a:buNone/>
            </a:pPr>
            <a:r>
              <a:rPr lang="en-US" dirty="0"/>
              <a:t>H</a:t>
            </a:r>
            <a:r>
              <a:rPr lang="en-US" baseline="-25000" dirty="0"/>
              <a:t>0</a:t>
            </a:r>
            <a:r>
              <a:rPr lang="en-US" dirty="0"/>
              <a:t>: no evidence for an effect, H</a:t>
            </a:r>
            <a:r>
              <a:rPr lang="en-US" baseline="-25000" dirty="0"/>
              <a:t>1</a:t>
            </a:r>
            <a:r>
              <a:rPr lang="en-US" dirty="0"/>
              <a:t>: there is an effect.</a:t>
            </a:r>
          </a:p>
          <a:p>
            <a:pPr marL="0" indent="0">
              <a:buNone/>
            </a:pPr>
            <a:endParaRPr lang="en-US" dirty="0"/>
          </a:p>
          <a:p>
            <a:pPr marL="0" indent="0">
              <a:buNone/>
            </a:pPr>
            <a:r>
              <a:rPr lang="en-US" dirty="0"/>
              <a:t>Example: after an animal is exposed to a pollutant, its clutch has 31 males and 49 females. You want to test whether this is different from random (i.e. 50% chance of males or females).</a:t>
            </a:r>
          </a:p>
          <a:p>
            <a:pPr marL="0" indent="0">
              <a:buNone/>
            </a:pPr>
            <a:endParaRPr lang="en-US" sz="2400" dirty="0"/>
          </a:p>
          <a:p>
            <a:pPr marL="0" indent="0">
              <a:buNone/>
            </a:pPr>
            <a:r>
              <a:rPr lang="en-SG" sz="2000" dirty="0">
                <a:latin typeface="Courier New" panose="02070309020205020404" pitchFamily="49" charset="0"/>
                <a:cs typeface="Courier New" panose="02070309020205020404" pitchFamily="49" charset="0"/>
              </a:rPr>
              <a:t>#Create the contingency table</a:t>
            </a:r>
          </a:p>
          <a:p>
            <a:pPr marL="0" indent="0">
              <a:buNone/>
            </a:pPr>
            <a:r>
              <a:rPr lang="en-SG" sz="2000" dirty="0">
                <a:latin typeface="Courier New" panose="02070309020205020404" pitchFamily="49" charset="0"/>
                <a:cs typeface="Courier New" panose="02070309020205020404" pitchFamily="49" charset="0"/>
              </a:rPr>
              <a:t>count=c(31,49)</a:t>
            </a:r>
          </a:p>
          <a:p>
            <a:pPr marL="0" indent="0">
              <a:buNone/>
            </a:pPr>
            <a:r>
              <a:rPr lang="en-SG" sz="2000" dirty="0">
                <a:latin typeface="Courier New" panose="02070309020205020404" pitchFamily="49" charset="0"/>
                <a:cs typeface="Courier New" panose="02070309020205020404" pitchFamily="49" charset="0"/>
              </a:rPr>
              <a:t>#Perform the Chi-squared test</a:t>
            </a:r>
          </a:p>
          <a:p>
            <a:pPr marL="0" indent="0">
              <a:buNone/>
            </a:pPr>
            <a:r>
              <a:rPr lang="en-SG" sz="2000" dirty="0" err="1">
                <a:latin typeface="Courier New" panose="02070309020205020404" pitchFamily="49" charset="0"/>
                <a:cs typeface="Courier New" panose="02070309020205020404" pitchFamily="49" charset="0"/>
              </a:rPr>
              <a:t>chisq.test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count,p</a:t>
            </a:r>
            <a:r>
              <a:rPr lang="en-SG" sz="2000" dirty="0">
                <a:latin typeface="Courier New" panose="02070309020205020404" pitchFamily="49" charset="0"/>
                <a:cs typeface="Courier New" panose="02070309020205020404" pitchFamily="49" charset="0"/>
              </a:rPr>
              <a:t>=c(0.5,0.5)) #p=0.044</a:t>
            </a:r>
          </a:p>
          <a:p>
            <a:pPr marL="0" indent="0">
              <a:buNone/>
            </a:pPr>
            <a:endParaRPr lang="en-US" dirty="0"/>
          </a:p>
          <a:p>
            <a:pPr marL="0" indent="0">
              <a:buNone/>
            </a:pPr>
            <a:r>
              <a:rPr lang="en-US" dirty="0"/>
              <a:t>Note: Can also test for another probability (e.g. 25% chance of Males, 75% of Females) or for three different outcomes (“c(1/3,1/3,1/3)” instead of “c(0.5,0.5)”).</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45</a:t>
            </a:fld>
            <a:endParaRPr lang="en-US" dirty="0"/>
          </a:p>
        </p:txBody>
      </p:sp>
      <p:graphicFrame>
        <p:nvGraphicFramePr>
          <p:cNvPr id="5" name="Table 4">
            <a:extLst>
              <a:ext uri="{FF2B5EF4-FFF2-40B4-BE49-F238E27FC236}">
                <a16:creationId xmlns:a16="http://schemas.microsoft.com/office/drawing/2014/main" id="{E1EBC6A6-FDFA-488A-966A-4E6430CDD0BA}"/>
              </a:ext>
            </a:extLst>
          </p:cNvPr>
          <p:cNvGraphicFramePr>
            <a:graphicFrameLocks noGrp="1"/>
          </p:cNvGraphicFramePr>
          <p:nvPr>
            <p:extLst>
              <p:ext uri="{D42A27DB-BD31-4B8C-83A1-F6EECF244321}">
                <p14:modId xmlns:p14="http://schemas.microsoft.com/office/powerpoint/2010/main" val="3348650485"/>
              </p:ext>
            </p:extLst>
          </p:nvPr>
        </p:nvGraphicFramePr>
        <p:xfrm>
          <a:off x="9265920" y="3758419"/>
          <a:ext cx="2145019" cy="937260"/>
        </p:xfrm>
        <a:graphic>
          <a:graphicData uri="http://schemas.openxmlformats.org/drawingml/2006/table">
            <a:tbl>
              <a:tblPr>
                <a:tableStyleId>{5C22544A-7EE6-4342-B048-85BDC9FD1C3A}</a:tableStyleId>
              </a:tblPr>
              <a:tblGrid>
                <a:gridCol w="1200422">
                  <a:extLst>
                    <a:ext uri="{9D8B030D-6E8A-4147-A177-3AD203B41FA5}">
                      <a16:colId xmlns:a16="http://schemas.microsoft.com/office/drawing/2014/main" val="20000"/>
                    </a:ext>
                  </a:extLst>
                </a:gridCol>
                <a:gridCol w="944597">
                  <a:extLst>
                    <a:ext uri="{9D8B030D-6E8A-4147-A177-3AD203B41FA5}">
                      <a16:colId xmlns:a16="http://schemas.microsoft.com/office/drawing/2014/main" val="20001"/>
                    </a:ext>
                  </a:extLst>
                </a:gridCol>
              </a:tblGrid>
              <a:tr h="304800">
                <a:tc>
                  <a:txBody>
                    <a:bodyPr/>
                    <a:lstStyle/>
                    <a:p>
                      <a:pPr algn="ctr" fontAlgn="b"/>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Count</a:t>
                      </a:r>
                      <a:endParaRPr lang="en-US" sz="2000" b="0" i="0" u="none" strike="noStrike" dirty="0">
                        <a:solidFill>
                          <a:schemeClr val="accent5">
                            <a:lumMod val="50000"/>
                          </a:schemeClr>
                        </a:solidFill>
                        <a:effectLst/>
                        <a:latin typeface="Calibri"/>
                      </a:endParaRPr>
                    </a:p>
                  </a:txBody>
                  <a:tcPr marL="7620" marR="7620" marT="7620" marB="0" anchor="b"/>
                </a:tc>
                <a:extLst>
                  <a:ext uri="{0D108BD9-81ED-4DB2-BD59-A6C34878D82A}">
                    <a16:rowId xmlns:a16="http://schemas.microsoft.com/office/drawing/2014/main" val="10000"/>
                  </a:ext>
                </a:extLst>
              </a:tr>
              <a:tr h="304800">
                <a:tc>
                  <a:txBody>
                    <a:bodyPr/>
                    <a:lstStyle/>
                    <a:p>
                      <a:pPr algn="ctr" fontAlgn="b"/>
                      <a:r>
                        <a:rPr lang="en-US" sz="2000" u="none" strike="noStrike" dirty="0">
                          <a:solidFill>
                            <a:schemeClr val="accent5">
                              <a:lumMod val="50000"/>
                            </a:schemeClr>
                          </a:solidFill>
                          <a:effectLst/>
                        </a:rPr>
                        <a:t>Males</a:t>
                      </a:r>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31</a:t>
                      </a:r>
                      <a:endParaRPr lang="en-US" sz="2000" b="0" i="0" u="none" strike="noStrike" dirty="0">
                        <a:solidFill>
                          <a:schemeClr val="accent5">
                            <a:lumMod val="50000"/>
                          </a:schemeClr>
                        </a:solidFill>
                        <a:effectLst/>
                        <a:latin typeface="Calibri"/>
                      </a:endParaRPr>
                    </a:p>
                  </a:txBody>
                  <a:tcPr marL="7620" marR="7620" marT="7620" marB="0" anchor="b"/>
                </a:tc>
                <a:extLst>
                  <a:ext uri="{0D108BD9-81ED-4DB2-BD59-A6C34878D82A}">
                    <a16:rowId xmlns:a16="http://schemas.microsoft.com/office/drawing/2014/main" val="10001"/>
                  </a:ext>
                </a:extLst>
              </a:tr>
              <a:tr h="304800">
                <a:tc>
                  <a:txBody>
                    <a:bodyPr/>
                    <a:lstStyle/>
                    <a:p>
                      <a:pPr algn="ctr" fontAlgn="b"/>
                      <a:r>
                        <a:rPr lang="en-US" sz="2000" u="none" strike="noStrike" dirty="0">
                          <a:solidFill>
                            <a:schemeClr val="accent5">
                              <a:lumMod val="50000"/>
                            </a:schemeClr>
                          </a:solidFill>
                          <a:effectLst/>
                        </a:rPr>
                        <a:t>Females</a:t>
                      </a:r>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49</a:t>
                      </a:r>
                      <a:endParaRPr lang="en-US" sz="2000" b="0" i="0" u="none" strike="noStrike" dirty="0">
                        <a:solidFill>
                          <a:schemeClr val="accent5">
                            <a:lumMod val="50000"/>
                          </a:schemeClr>
                        </a:solidFill>
                        <a:effectLst/>
                        <a:latin typeface="Calibri"/>
                      </a:endParaRPr>
                    </a:p>
                  </a:txBody>
                  <a:tcPr marL="7620" marR="7620" marT="7620" marB="0" anchor="b"/>
                </a:tc>
                <a:extLst>
                  <a:ext uri="{0D108BD9-81ED-4DB2-BD59-A6C34878D82A}">
                    <a16:rowId xmlns:a16="http://schemas.microsoft.com/office/drawing/2014/main" val="10002"/>
                  </a:ext>
                </a:extLst>
              </a:tr>
            </a:tbl>
          </a:graphicData>
        </a:graphic>
      </p:graphicFrame>
      <p:sp>
        <p:nvSpPr>
          <p:cNvPr id="6" name="Oval 5">
            <a:extLst>
              <a:ext uri="{FF2B5EF4-FFF2-40B4-BE49-F238E27FC236}">
                <a16:creationId xmlns:a16="http://schemas.microsoft.com/office/drawing/2014/main" id="{D263D497-54C6-34D9-83EC-B3F06201821E}"/>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cxnSp>
        <p:nvCxnSpPr>
          <p:cNvPr id="7" name="Straight Arrow Connector 6">
            <a:extLst>
              <a:ext uri="{FF2B5EF4-FFF2-40B4-BE49-F238E27FC236}">
                <a16:creationId xmlns:a16="http://schemas.microsoft.com/office/drawing/2014/main" id="{60662F2F-7A35-B765-0BC2-48BB279AC18C}"/>
              </a:ext>
            </a:extLst>
          </p:cNvPr>
          <p:cNvCxnSpPr>
            <a:cxnSpLocks/>
          </p:cNvCxnSpPr>
          <p:nvPr/>
        </p:nvCxnSpPr>
        <p:spPr>
          <a:xfrm flipH="1" flipV="1">
            <a:off x="4431792" y="5078980"/>
            <a:ext cx="402336" cy="1757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DB50542B-CD2B-9144-DBBF-A673BC3AC524}"/>
              </a:ext>
            </a:extLst>
          </p:cNvPr>
          <p:cNvSpPr txBox="1">
            <a:spLocks/>
          </p:cNvSpPr>
          <p:nvPr/>
        </p:nvSpPr>
        <p:spPr>
          <a:xfrm>
            <a:off x="4765314" y="5129956"/>
            <a:ext cx="5717890" cy="471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is the null hypothesis you’re testing against: in this case random so 0.5 and 0.5. The values should sum to 1.</a:t>
            </a:r>
          </a:p>
        </p:txBody>
      </p:sp>
    </p:spTree>
    <p:extLst>
      <p:ext uri="{BB962C8B-B14F-4D97-AF65-F5344CB8AC3E}">
        <p14:creationId xmlns:p14="http://schemas.microsoft.com/office/powerpoint/2010/main" val="3046317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One sample t-test / Wilcoxon one sample test</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a:bodyPr>
          <a:lstStyle/>
          <a:p>
            <a:pPr marL="0" indent="0">
              <a:buNone/>
            </a:pPr>
            <a:r>
              <a:rPr lang="en-US" dirty="0"/>
              <a:t>To test if </a:t>
            </a:r>
            <a:r>
              <a:rPr lang="en-SG" dirty="0"/>
              <a:t>the mean of one group of data is equal to a predetermined value</a:t>
            </a:r>
          </a:p>
          <a:p>
            <a:pPr marL="0" indent="0">
              <a:buNone/>
            </a:pPr>
            <a:r>
              <a:rPr lang="en-SG" dirty="0"/>
              <a:t>H</a:t>
            </a:r>
            <a:r>
              <a:rPr lang="en-SG" baseline="-25000" dirty="0"/>
              <a:t>0</a:t>
            </a:r>
            <a:r>
              <a:rPr lang="en-SG" dirty="0"/>
              <a:t>: mean is not different from the value, H</a:t>
            </a:r>
            <a:r>
              <a:rPr lang="en-SG" baseline="-25000" dirty="0"/>
              <a:t>1</a:t>
            </a:r>
            <a:r>
              <a:rPr lang="en-SG" dirty="0"/>
              <a:t>: mean is different.</a:t>
            </a:r>
          </a:p>
          <a:p>
            <a:pPr marL="0" indent="0"/>
            <a:endParaRPr lang="en-SG" dirty="0"/>
          </a:p>
          <a:p>
            <a:pPr marL="0" indent="0">
              <a:buNone/>
            </a:pPr>
            <a:r>
              <a:rPr lang="en-SG" dirty="0"/>
              <a:t>First test whether data are normally distributed:</a:t>
            </a:r>
          </a:p>
          <a:p>
            <a:pPr marL="0" indent="0">
              <a:buNone/>
            </a:pPr>
            <a:r>
              <a:rPr lang="en-SG" sz="2000" dirty="0" err="1">
                <a:latin typeface="Courier New" panose="02070309020205020404" pitchFamily="49" charset="0"/>
                <a:cs typeface="Courier New" panose="02070309020205020404" pitchFamily="49" charset="0"/>
              </a:rPr>
              <a:t>shapiro.test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mtcars$mpg</a:t>
            </a:r>
            <a:r>
              <a:rPr lang="en-SG" sz="2000" dirty="0">
                <a:latin typeface="Courier New" panose="02070309020205020404" pitchFamily="49" charset="0"/>
                <a:cs typeface="Courier New" panose="02070309020205020404" pitchFamily="49" charset="0"/>
              </a:rPr>
              <a:t>) #p=0.12</a:t>
            </a:r>
          </a:p>
          <a:p>
            <a:pPr marL="0" indent="0">
              <a:buNone/>
            </a:pPr>
            <a:r>
              <a:rPr lang="en-SG" sz="2000" dirty="0" err="1">
                <a:latin typeface="Courier New" panose="02070309020205020404" pitchFamily="49" charset="0"/>
                <a:cs typeface="Courier New" panose="02070309020205020404" pitchFamily="49" charset="0"/>
              </a:rPr>
              <a:t>shapiro.test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mtcars$hp</a:t>
            </a:r>
            <a:r>
              <a:rPr lang="en-SG" sz="2000" dirty="0">
                <a:latin typeface="Courier New" panose="02070309020205020404" pitchFamily="49" charset="0"/>
                <a:cs typeface="Courier New" panose="02070309020205020404" pitchFamily="49" charset="0"/>
              </a:rPr>
              <a:t>) #p=0.049</a:t>
            </a:r>
          </a:p>
          <a:p>
            <a:pPr marL="0" indent="0">
              <a:buNone/>
            </a:pPr>
            <a:r>
              <a:rPr lang="en-SG" dirty="0"/>
              <a:t>If normally distributed, use a one sample t-test:</a:t>
            </a:r>
          </a:p>
          <a:p>
            <a:pPr marL="0" indent="0">
              <a:buNone/>
            </a:pPr>
            <a:r>
              <a:rPr lang="en-SG" sz="2000" dirty="0">
                <a:latin typeface="Courier New" panose="02070309020205020404" pitchFamily="49" charset="0"/>
                <a:cs typeface="Courier New" panose="02070309020205020404" pitchFamily="49" charset="0"/>
              </a:rPr>
              <a:t>#Test whether the mean is different from 20</a:t>
            </a:r>
          </a:p>
          <a:p>
            <a:pPr marL="0" indent="0">
              <a:buNone/>
            </a:pPr>
            <a:r>
              <a:rPr lang="en-SG" sz="2000" dirty="0" err="1">
                <a:latin typeface="Courier New" panose="02070309020205020404" pitchFamily="49" charset="0"/>
                <a:cs typeface="Courier New" panose="02070309020205020404" pitchFamily="49" charset="0"/>
              </a:rPr>
              <a:t>t.test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mtcars$mpg,mu</a:t>
            </a:r>
            <a:r>
              <a:rPr lang="en-SG" sz="2000" dirty="0">
                <a:latin typeface="Courier New" panose="02070309020205020404" pitchFamily="49" charset="0"/>
                <a:cs typeface="Courier New" panose="02070309020205020404" pitchFamily="49" charset="0"/>
              </a:rPr>
              <a:t>=20) #p=0.93</a:t>
            </a:r>
          </a:p>
          <a:p>
            <a:pPr marL="0" indent="0">
              <a:buNone/>
            </a:pPr>
            <a:r>
              <a:rPr lang="en-SG" dirty="0"/>
              <a:t>If not normally distributed, use a Wilcoxon one sample test:</a:t>
            </a:r>
          </a:p>
          <a:p>
            <a:pPr marL="0" indent="0">
              <a:buNone/>
            </a:pPr>
            <a:r>
              <a:rPr lang="en-SG" sz="2000" dirty="0">
                <a:latin typeface="Courier New" panose="02070309020205020404" pitchFamily="49" charset="0"/>
                <a:cs typeface="Courier New" panose="02070309020205020404" pitchFamily="49" charset="0"/>
              </a:rPr>
              <a:t>#Test whether the mean is different from 100</a:t>
            </a:r>
          </a:p>
          <a:p>
            <a:pPr marL="0" indent="0">
              <a:buNone/>
            </a:pPr>
            <a:r>
              <a:rPr lang="en-SG" sz="2000" dirty="0" err="1">
                <a:latin typeface="Courier New" panose="02070309020205020404" pitchFamily="49" charset="0"/>
                <a:cs typeface="Courier New" panose="02070309020205020404" pitchFamily="49" charset="0"/>
              </a:rPr>
              <a:t>wilcox.test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mtcars$hp,mu</a:t>
            </a:r>
            <a:r>
              <a:rPr lang="en-SG" sz="2000" dirty="0">
                <a:latin typeface="Courier New" panose="02070309020205020404" pitchFamily="49" charset="0"/>
                <a:cs typeface="Courier New" panose="02070309020205020404" pitchFamily="49" charset="0"/>
              </a:rPr>
              <a:t>=100) #p=0.001</a:t>
            </a:r>
          </a:p>
          <a:p>
            <a:pPr marL="0" indent="0">
              <a:buNone/>
            </a:pPr>
            <a:r>
              <a:rPr lang="en-SG" sz="2000" dirty="0" err="1">
                <a:latin typeface="Courier New" panose="02070309020205020404" pitchFamily="49" charset="0"/>
                <a:cs typeface="Courier New" panose="02070309020205020404" pitchFamily="49" charset="0"/>
              </a:rPr>
              <a:t>wilcox.test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mtcars$hp,mu</a:t>
            </a:r>
            <a:r>
              <a:rPr lang="en-SG" sz="2000" dirty="0">
                <a:latin typeface="Courier New" panose="02070309020205020404" pitchFamily="49" charset="0"/>
                <a:cs typeface="Courier New" panose="02070309020205020404" pitchFamily="49" charset="0"/>
              </a:rPr>
              <a:t>=100,exact=F) #p=0.001</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46</a:t>
            </a:fld>
            <a:endParaRPr lang="en-US" dirty="0"/>
          </a:p>
        </p:txBody>
      </p:sp>
      <p:pic>
        <p:nvPicPr>
          <p:cNvPr id="6" name="Picture 5">
            <a:extLst>
              <a:ext uri="{FF2B5EF4-FFF2-40B4-BE49-F238E27FC236}">
                <a16:creationId xmlns:a16="http://schemas.microsoft.com/office/drawing/2014/main" id="{B45A138D-EFDB-1867-B009-D9DD5AE07909}"/>
              </a:ext>
            </a:extLst>
          </p:cNvPr>
          <p:cNvPicPr>
            <a:picLocks noChangeAspect="1"/>
          </p:cNvPicPr>
          <p:nvPr/>
        </p:nvPicPr>
        <p:blipFill>
          <a:blip r:embed="rId2"/>
          <a:stretch>
            <a:fillRect/>
          </a:stretch>
        </p:blipFill>
        <p:spPr>
          <a:xfrm>
            <a:off x="7866144" y="3530278"/>
            <a:ext cx="4248273" cy="1426427"/>
          </a:xfrm>
          <a:prstGeom prst="rect">
            <a:avLst/>
          </a:prstGeom>
        </p:spPr>
      </p:pic>
      <p:sp>
        <p:nvSpPr>
          <p:cNvPr id="7" name="Content Placeholder 2">
            <a:extLst>
              <a:ext uri="{FF2B5EF4-FFF2-40B4-BE49-F238E27FC236}">
                <a16:creationId xmlns:a16="http://schemas.microsoft.com/office/drawing/2014/main" id="{300E84A8-DD20-1114-21C9-8C69F8C4BDD3}"/>
              </a:ext>
            </a:extLst>
          </p:cNvPr>
          <p:cNvSpPr txBox="1">
            <a:spLocks/>
          </p:cNvSpPr>
          <p:nvPr/>
        </p:nvSpPr>
        <p:spPr>
          <a:xfrm>
            <a:off x="8637703" y="5718237"/>
            <a:ext cx="2563600" cy="471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Warning message. How to solve? Try Googling…</a:t>
            </a:r>
          </a:p>
        </p:txBody>
      </p:sp>
      <p:cxnSp>
        <p:nvCxnSpPr>
          <p:cNvPr id="8" name="Straight Arrow Connector 7">
            <a:extLst>
              <a:ext uri="{FF2B5EF4-FFF2-40B4-BE49-F238E27FC236}">
                <a16:creationId xmlns:a16="http://schemas.microsoft.com/office/drawing/2014/main" id="{A0C599D9-8446-F19A-45CD-5FE7097836CE}"/>
              </a:ext>
            </a:extLst>
          </p:cNvPr>
          <p:cNvCxnSpPr>
            <a:cxnSpLocks/>
          </p:cNvCxnSpPr>
          <p:nvPr/>
        </p:nvCxnSpPr>
        <p:spPr>
          <a:xfrm flipV="1">
            <a:off x="9919504" y="4956705"/>
            <a:ext cx="0" cy="850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3F52510-75C2-1D8F-4CAF-755A75A90381}"/>
              </a:ext>
            </a:extLst>
          </p:cNvPr>
          <p:cNvSpPr/>
          <p:nvPr/>
        </p:nvSpPr>
        <p:spPr>
          <a:xfrm>
            <a:off x="4578096" y="6257664"/>
            <a:ext cx="1078992" cy="3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Answer</a:t>
            </a:r>
            <a:endParaRPr lang="en-SG" sz="2000" dirty="0"/>
          </a:p>
        </p:txBody>
      </p:sp>
      <p:sp>
        <p:nvSpPr>
          <p:cNvPr id="5" name="Oval 4">
            <a:extLst>
              <a:ext uri="{FF2B5EF4-FFF2-40B4-BE49-F238E27FC236}">
                <a16:creationId xmlns:a16="http://schemas.microsoft.com/office/drawing/2014/main" id="{7F4B0377-17FA-51CE-EB64-0AD05418CE61}"/>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Tree>
    <p:extLst>
      <p:ext uri="{BB962C8B-B14F-4D97-AF65-F5344CB8AC3E}">
        <p14:creationId xmlns:p14="http://schemas.microsoft.com/office/powerpoint/2010/main" val="7460169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Point Biserial Correlation</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a:bodyPr>
          <a:lstStyle/>
          <a:p>
            <a:pPr marL="0" indent="0">
              <a:buNone/>
            </a:pPr>
            <a:r>
              <a:rPr lang="en-SG" dirty="0">
                <a:solidFill>
                  <a:schemeClr val="accent1">
                    <a:lumMod val="50000"/>
                  </a:schemeClr>
                </a:solidFill>
              </a:rPr>
              <a:t>To test whether an explanatory continuous variable and a categorical response</a:t>
            </a:r>
            <a:br>
              <a:rPr lang="en-SG" dirty="0">
                <a:solidFill>
                  <a:schemeClr val="accent1">
                    <a:lumMod val="50000"/>
                  </a:schemeClr>
                </a:solidFill>
              </a:rPr>
            </a:br>
            <a:r>
              <a:rPr lang="en-SG" dirty="0">
                <a:solidFill>
                  <a:schemeClr val="accent1">
                    <a:lumMod val="50000"/>
                  </a:schemeClr>
                </a:solidFill>
              </a:rPr>
              <a:t> variable are independent (no effect on each other) or correlated (vary together)</a:t>
            </a:r>
          </a:p>
          <a:p>
            <a:pPr marL="0" indent="0">
              <a:buNone/>
            </a:pPr>
            <a:r>
              <a:rPr lang="en-SG" dirty="0">
                <a:solidFill>
                  <a:schemeClr val="accent1">
                    <a:lumMod val="50000"/>
                  </a:schemeClr>
                </a:solidFill>
              </a:rPr>
              <a:t>H</a:t>
            </a:r>
            <a:r>
              <a:rPr lang="en-SG" baseline="-25000" dirty="0">
                <a:solidFill>
                  <a:schemeClr val="accent1">
                    <a:lumMod val="50000"/>
                  </a:schemeClr>
                </a:solidFill>
              </a:rPr>
              <a:t>0</a:t>
            </a:r>
            <a:r>
              <a:rPr lang="en-SG" dirty="0">
                <a:solidFill>
                  <a:schemeClr val="accent1">
                    <a:lumMod val="50000"/>
                  </a:schemeClr>
                </a:solidFill>
              </a:rPr>
              <a:t>: independent, H</a:t>
            </a:r>
            <a:r>
              <a:rPr lang="en-SG" baseline="-25000" dirty="0">
                <a:solidFill>
                  <a:schemeClr val="accent1">
                    <a:lumMod val="50000"/>
                  </a:schemeClr>
                </a:solidFill>
              </a:rPr>
              <a:t>1</a:t>
            </a:r>
            <a:r>
              <a:rPr lang="en-SG" dirty="0">
                <a:solidFill>
                  <a:schemeClr val="accent1">
                    <a:lumMod val="50000"/>
                  </a:schemeClr>
                </a:solidFill>
              </a:rPr>
              <a:t>: correlated.</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47</a:t>
            </a:fld>
            <a:endParaRPr lang="en-US" dirty="0"/>
          </a:p>
        </p:txBody>
      </p:sp>
      <p:sp>
        <p:nvSpPr>
          <p:cNvPr id="6" name="Content Placeholder 2">
            <a:extLst>
              <a:ext uri="{FF2B5EF4-FFF2-40B4-BE49-F238E27FC236}">
                <a16:creationId xmlns:a16="http://schemas.microsoft.com/office/drawing/2014/main" id="{C4010A4C-AEAF-47C0-AED1-4C319A9C1E29}"/>
              </a:ext>
            </a:extLst>
          </p:cNvPr>
          <p:cNvSpPr txBox="1">
            <a:spLocks/>
          </p:cNvSpPr>
          <p:nvPr/>
        </p:nvSpPr>
        <p:spPr>
          <a:xfrm>
            <a:off x="61941" y="2355448"/>
            <a:ext cx="8364429" cy="4563513"/>
          </a:xfrm>
          <a:prstGeom prst="rect">
            <a:avLst/>
          </a:prstGeom>
        </p:spPr>
        <p:txBody>
          <a:bodyPr vert="horz" lIns="91440" tIns="45720" rIns="91440" bIns="45720" rtlCol="0">
            <a:noAutofit/>
          </a:bodyPr>
          <a:lstStyle>
            <a:lvl1pPr marL="182563" indent="-182563" algn="l" defTabSz="914400" rtl="0" eaLnBrk="1" latinLnBrk="0" hangingPunct="1">
              <a:lnSpc>
                <a:spcPct val="90000"/>
              </a:lnSpc>
              <a:spcBef>
                <a:spcPts val="1000"/>
              </a:spcBef>
              <a:buFont typeface="Arial" panose="020B0604020202020204" pitchFamily="34" charset="0"/>
              <a:buNone/>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#Create the continuous x and categorical y variables</a:t>
            </a:r>
          </a:p>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x=c(1,11,2,14,3,9,1,12,3,10)</a:t>
            </a:r>
          </a:p>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y=c("</a:t>
            </a:r>
            <a:r>
              <a:rPr lang="en-SG" sz="2000" dirty="0" err="1">
                <a:solidFill>
                  <a:schemeClr val="accent1">
                    <a:lumMod val="50000"/>
                  </a:schemeClr>
                </a:solidFill>
                <a:latin typeface="Courier New" panose="02070309020205020404" pitchFamily="49" charset="0"/>
                <a:cs typeface="Courier New" panose="02070309020205020404" pitchFamily="49" charset="0"/>
              </a:rPr>
              <a:t>a","b","a","b","a","b","a","b","a","b</a:t>
            </a:r>
            <a:r>
              <a:rPr lang="en-SG" sz="2000" dirty="0">
                <a:solidFill>
                  <a:schemeClr val="accent1">
                    <a:lumMod val="50000"/>
                  </a:schemeClr>
                </a:solidFill>
                <a:latin typeface="Courier New" panose="02070309020205020404" pitchFamily="49" charset="0"/>
                <a:cs typeface="Courier New" panose="02070309020205020404" pitchFamily="49" charset="0"/>
              </a:rPr>
              <a:t>")</a:t>
            </a:r>
          </a:p>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#Testing Assumption 1</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shapiro.test</a:t>
            </a:r>
            <a:r>
              <a:rPr lang="en-SG" sz="2000" dirty="0">
                <a:solidFill>
                  <a:schemeClr val="accent1">
                    <a:lumMod val="50000"/>
                  </a:schemeClr>
                </a:solidFill>
                <a:latin typeface="Courier New" panose="02070309020205020404" pitchFamily="49" charset="0"/>
                <a:cs typeface="Courier New" panose="02070309020205020404" pitchFamily="49" charset="0"/>
              </a:rPr>
              <a:t>(x) #p=0.084</a:t>
            </a:r>
          </a:p>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boxplot(x) #look for outliers: none</a:t>
            </a:r>
          </a:p>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#Testing Assumption 3</a:t>
            </a:r>
          </a:p>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#Splitting “a” and “b” into 2 vectors</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xA</a:t>
            </a:r>
            <a:r>
              <a:rPr lang="en-SG" sz="2000" dirty="0">
                <a:solidFill>
                  <a:schemeClr val="accent1">
                    <a:lumMod val="50000"/>
                  </a:schemeClr>
                </a:solidFill>
                <a:latin typeface="Courier New" panose="02070309020205020404" pitchFamily="49" charset="0"/>
                <a:cs typeface="Courier New" panose="02070309020205020404" pitchFamily="49" charset="0"/>
              </a:rPr>
              <a:t>=x[which(y=="a")] </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xB</a:t>
            </a:r>
            <a:r>
              <a:rPr lang="en-SG" sz="2000" dirty="0">
                <a:solidFill>
                  <a:schemeClr val="accent1">
                    <a:lumMod val="50000"/>
                  </a:schemeClr>
                </a:solidFill>
                <a:latin typeface="Courier New" panose="02070309020205020404" pitchFamily="49" charset="0"/>
                <a:cs typeface="Courier New" panose="02070309020205020404" pitchFamily="49" charset="0"/>
              </a:rPr>
              <a:t>=x[which(y=="b")] </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var.test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xA,xB</a:t>
            </a:r>
            <a:r>
              <a:rPr lang="en-SG" sz="2000" dirty="0">
                <a:solidFill>
                  <a:schemeClr val="accent1">
                    <a:lumMod val="50000"/>
                  </a:schemeClr>
                </a:solidFill>
                <a:latin typeface="Courier New" panose="02070309020205020404" pitchFamily="49" charset="0"/>
                <a:cs typeface="Courier New" panose="02070309020205020404" pitchFamily="49" charset="0"/>
              </a:rPr>
              <a:t>) #p=0.23</a:t>
            </a:r>
          </a:p>
          <a:p>
            <a:pPr marL="0" indent="0"/>
            <a:endParaRPr lang="en-SG" sz="2000" dirty="0">
              <a:solidFill>
                <a:schemeClr val="accent1">
                  <a:lumMod val="50000"/>
                </a:schemeClr>
              </a:solidFill>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6A04510B-6F63-4164-980D-5FE04EB4E3EB}"/>
              </a:ext>
            </a:extLst>
          </p:cNvPr>
          <p:cNvSpPr txBox="1">
            <a:spLocks/>
          </p:cNvSpPr>
          <p:nvPr/>
        </p:nvSpPr>
        <p:spPr>
          <a:xfrm>
            <a:off x="6231904" y="4502552"/>
            <a:ext cx="5882513" cy="2530711"/>
          </a:xfrm>
          <a:prstGeom prst="rect">
            <a:avLst/>
          </a:prstGeom>
        </p:spPr>
        <p:txBody>
          <a:bodyPr vert="horz" lIns="91440" tIns="45720" rIns="91440" bIns="45720" rtlCol="0">
            <a:noAutofit/>
          </a:bodyPr>
          <a:lstStyle>
            <a:lvl1pPr marL="182563" indent="-182563" algn="l" defTabSz="914400" rtl="0" eaLnBrk="1" latinLnBrk="0" hangingPunct="1">
              <a:lnSpc>
                <a:spcPct val="90000"/>
              </a:lnSpc>
              <a:spcBef>
                <a:spcPts val="1000"/>
              </a:spcBef>
              <a:buFont typeface="Arial" panose="020B0604020202020204" pitchFamily="34" charset="0"/>
              <a:buNone/>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endParaRPr lang="en-SG" sz="1800" dirty="0">
              <a:solidFill>
                <a:schemeClr val="accent1">
                  <a:lumMod val="50000"/>
                </a:schemeClr>
              </a:solidFill>
              <a:latin typeface="Courier New" panose="02070309020205020404" pitchFamily="49" charset="0"/>
              <a:cs typeface="Courier New" panose="02070309020205020404" pitchFamily="49" charset="0"/>
            </a:endParaRPr>
          </a:p>
        </p:txBody>
      </p:sp>
      <p:sp>
        <p:nvSpPr>
          <p:cNvPr id="8" name="Oval 7">
            <a:extLst>
              <a:ext uri="{FF2B5EF4-FFF2-40B4-BE49-F238E27FC236}">
                <a16:creationId xmlns:a16="http://schemas.microsoft.com/office/drawing/2014/main" id="{ECBC35AD-CFC9-256B-E44C-BC3647560A3E}"/>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pic>
        <p:nvPicPr>
          <p:cNvPr id="16" name="Picture 15">
            <a:extLst>
              <a:ext uri="{FF2B5EF4-FFF2-40B4-BE49-F238E27FC236}">
                <a16:creationId xmlns:a16="http://schemas.microsoft.com/office/drawing/2014/main" id="{8E78EEF0-7247-7BE9-5366-148CEF6447E6}"/>
              </a:ext>
            </a:extLst>
          </p:cNvPr>
          <p:cNvPicPr>
            <a:picLocks noChangeAspect="1"/>
          </p:cNvPicPr>
          <p:nvPr/>
        </p:nvPicPr>
        <p:blipFill>
          <a:blip r:embed="rId2"/>
          <a:stretch>
            <a:fillRect/>
          </a:stretch>
        </p:blipFill>
        <p:spPr>
          <a:xfrm>
            <a:off x="8601230" y="1605281"/>
            <a:ext cx="3346840" cy="3379216"/>
          </a:xfrm>
          <a:prstGeom prst="rect">
            <a:avLst/>
          </a:prstGeom>
        </p:spPr>
      </p:pic>
      <p:sp>
        <p:nvSpPr>
          <p:cNvPr id="5" name="Content Placeholder 2">
            <a:extLst>
              <a:ext uri="{FF2B5EF4-FFF2-40B4-BE49-F238E27FC236}">
                <a16:creationId xmlns:a16="http://schemas.microsoft.com/office/drawing/2014/main" id="{B2882D75-5A89-4E58-B70C-F12E4FE0FFCE}"/>
              </a:ext>
            </a:extLst>
          </p:cNvPr>
          <p:cNvSpPr txBox="1">
            <a:spLocks/>
          </p:cNvSpPr>
          <p:nvPr/>
        </p:nvSpPr>
        <p:spPr>
          <a:xfrm>
            <a:off x="6638626" y="4916583"/>
            <a:ext cx="3413311" cy="1813877"/>
          </a:xfrm>
          <a:prstGeom prst="rect">
            <a:avLst/>
          </a:prstGeom>
          <a:solidFill>
            <a:schemeClr val="accent1">
              <a:lumMod val="20000"/>
              <a:lumOff val="80000"/>
            </a:schemeClr>
          </a:solidFill>
          <a:ln>
            <a:solidFill>
              <a:schemeClr val="accent1"/>
            </a:solidFill>
          </a:ln>
        </p:spPr>
        <p:txBody>
          <a:bodyPr vert="horz" lIns="36000" tIns="36000" rIns="36000" bIns="36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SG" sz="1600" dirty="0">
                <a:solidFill>
                  <a:schemeClr val="accent1"/>
                </a:solidFill>
              </a:rPr>
              <a:t>Point Biserial Test assumptions:</a:t>
            </a:r>
          </a:p>
          <a:p>
            <a:pPr marL="0" indent="0">
              <a:lnSpc>
                <a:spcPct val="100000"/>
              </a:lnSpc>
              <a:spcBef>
                <a:spcPts val="0"/>
              </a:spcBef>
              <a:buNone/>
            </a:pPr>
            <a:r>
              <a:rPr lang="en-SG" sz="1600" dirty="0">
                <a:solidFill>
                  <a:schemeClr val="accent1"/>
                </a:solidFill>
              </a:rPr>
              <a:t>1) Continuous variable is normally distributed and has no outliers</a:t>
            </a:r>
          </a:p>
          <a:p>
            <a:pPr marL="0" indent="0">
              <a:lnSpc>
                <a:spcPct val="100000"/>
              </a:lnSpc>
              <a:spcBef>
                <a:spcPts val="0"/>
              </a:spcBef>
              <a:buNone/>
            </a:pPr>
            <a:r>
              <a:rPr lang="en-SG" sz="1600" dirty="0">
                <a:solidFill>
                  <a:schemeClr val="accent1"/>
                </a:solidFill>
              </a:rPr>
              <a:t>2) Categorical variable only has 2 levels</a:t>
            </a:r>
          </a:p>
          <a:p>
            <a:pPr marL="0" indent="0">
              <a:lnSpc>
                <a:spcPct val="100000"/>
              </a:lnSpc>
              <a:spcBef>
                <a:spcPts val="0"/>
              </a:spcBef>
              <a:buNone/>
            </a:pPr>
            <a:r>
              <a:rPr lang="en-SG" sz="1600" dirty="0">
                <a:solidFill>
                  <a:schemeClr val="accent1"/>
                </a:solidFill>
              </a:rPr>
              <a:t>3) Equal variance in the two groups of the categorical variable</a:t>
            </a:r>
          </a:p>
          <a:p>
            <a:pPr marL="0" indent="0">
              <a:lnSpc>
                <a:spcPct val="100000"/>
              </a:lnSpc>
              <a:spcBef>
                <a:spcPts val="0"/>
              </a:spcBef>
              <a:buNone/>
            </a:pPr>
            <a:r>
              <a:rPr lang="en-SG" sz="1600" dirty="0">
                <a:solidFill>
                  <a:schemeClr val="accent1"/>
                </a:solidFill>
              </a:rPr>
              <a:t>4) The relationship is linear</a:t>
            </a:r>
          </a:p>
        </p:txBody>
      </p:sp>
      <p:sp>
        <p:nvSpPr>
          <p:cNvPr id="17" name="TextBox 16">
            <a:extLst>
              <a:ext uri="{FF2B5EF4-FFF2-40B4-BE49-F238E27FC236}">
                <a16:creationId xmlns:a16="http://schemas.microsoft.com/office/drawing/2014/main" id="{CCF2F917-650A-EA1A-5F50-67B6F733741F}"/>
              </a:ext>
            </a:extLst>
          </p:cNvPr>
          <p:cNvSpPr txBox="1"/>
          <p:nvPr/>
        </p:nvSpPr>
        <p:spPr>
          <a:xfrm>
            <a:off x="10444418" y="4828641"/>
            <a:ext cx="1288854" cy="523220"/>
          </a:xfrm>
          <a:prstGeom prst="rect">
            <a:avLst/>
          </a:prstGeom>
          <a:noFill/>
        </p:spPr>
        <p:txBody>
          <a:bodyPr wrap="square" rtlCol="0">
            <a:spAutoFit/>
          </a:bodyPr>
          <a:lstStyle/>
          <a:p>
            <a:pPr algn="ctr"/>
            <a:r>
              <a:rPr lang="en-US" sz="1400" b="1" dirty="0">
                <a:solidFill>
                  <a:schemeClr val="accent5">
                    <a:lumMod val="75000"/>
                  </a:schemeClr>
                </a:solidFill>
              </a:rPr>
              <a:t>Jaw size of individual</a:t>
            </a:r>
          </a:p>
        </p:txBody>
      </p:sp>
      <p:sp>
        <p:nvSpPr>
          <p:cNvPr id="18" name="TextBox 17">
            <a:extLst>
              <a:ext uri="{FF2B5EF4-FFF2-40B4-BE49-F238E27FC236}">
                <a16:creationId xmlns:a16="http://schemas.microsoft.com/office/drawing/2014/main" id="{14518F14-A7B1-B6B1-F1C6-67C799C6F1F7}"/>
              </a:ext>
            </a:extLst>
          </p:cNvPr>
          <p:cNvSpPr txBox="1"/>
          <p:nvPr/>
        </p:nvSpPr>
        <p:spPr>
          <a:xfrm rot="16200000">
            <a:off x="7607430" y="3110789"/>
            <a:ext cx="1715464" cy="307777"/>
          </a:xfrm>
          <a:prstGeom prst="rect">
            <a:avLst/>
          </a:prstGeom>
          <a:noFill/>
        </p:spPr>
        <p:txBody>
          <a:bodyPr wrap="square" rtlCol="0">
            <a:spAutoFit/>
          </a:bodyPr>
          <a:lstStyle/>
          <a:p>
            <a:pPr algn="ctr"/>
            <a:r>
              <a:rPr lang="en-US" sz="1400" b="1" dirty="0">
                <a:solidFill>
                  <a:schemeClr val="accent5">
                    <a:lumMod val="75000"/>
                  </a:schemeClr>
                </a:solidFill>
              </a:rPr>
              <a:t>Species hunted</a:t>
            </a:r>
          </a:p>
        </p:txBody>
      </p:sp>
    </p:spTree>
    <p:extLst>
      <p:ext uri="{BB962C8B-B14F-4D97-AF65-F5344CB8AC3E}">
        <p14:creationId xmlns:p14="http://schemas.microsoft.com/office/powerpoint/2010/main" val="2517577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Point Biserial Correlation</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a:bodyPr>
          <a:lstStyle/>
          <a:p>
            <a:pPr marL="0" indent="0">
              <a:buNone/>
            </a:pP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The result makes sense, it looks like individuals with larger jaw size (x-axis) tend to prefer preying on species b (upper value on y-axis)?</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48</a:t>
            </a:fld>
            <a:endParaRPr lang="en-US" dirty="0"/>
          </a:p>
        </p:txBody>
      </p:sp>
      <p:sp>
        <p:nvSpPr>
          <p:cNvPr id="6" name="Content Placeholder 2">
            <a:extLst>
              <a:ext uri="{FF2B5EF4-FFF2-40B4-BE49-F238E27FC236}">
                <a16:creationId xmlns:a16="http://schemas.microsoft.com/office/drawing/2014/main" id="{C4010A4C-AEAF-47C0-AED1-4C319A9C1E29}"/>
              </a:ext>
            </a:extLst>
          </p:cNvPr>
          <p:cNvSpPr txBox="1">
            <a:spLocks/>
          </p:cNvSpPr>
          <p:nvPr/>
        </p:nvSpPr>
        <p:spPr>
          <a:xfrm>
            <a:off x="61941" y="767716"/>
            <a:ext cx="6536979" cy="4855845"/>
          </a:xfrm>
          <a:prstGeom prst="rect">
            <a:avLst/>
          </a:prstGeom>
        </p:spPr>
        <p:txBody>
          <a:bodyPr vert="horz" lIns="91440" tIns="45720" rIns="91440" bIns="45720" rtlCol="0">
            <a:noAutofit/>
          </a:bodyPr>
          <a:lstStyle>
            <a:lvl1pPr marL="182563" indent="-182563" algn="l" defTabSz="914400" rtl="0" eaLnBrk="1" latinLnBrk="0" hangingPunct="1">
              <a:lnSpc>
                <a:spcPct val="90000"/>
              </a:lnSpc>
              <a:spcBef>
                <a:spcPts val="1000"/>
              </a:spcBef>
              <a:buFont typeface="Arial" panose="020B0604020202020204" pitchFamily="34" charset="0"/>
              <a:buNone/>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#Performing Point Biserial Correlation</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cor.test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x,y</a:t>
            </a:r>
            <a:r>
              <a:rPr lang="en-SG" sz="2000" dirty="0">
                <a:solidFill>
                  <a:schemeClr val="accent1">
                    <a:lumMod val="50000"/>
                  </a:schemeClr>
                </a:solidFill>
                <a:latin typeface="Courier New" panose="02070309020205020404" pitchFamily="49" charset="0"/>
                <a:cs typeface="Courier New" panose="02070309020205020404" pitchFamily="49" charset="0"/>
              </a:rPr>
              <a:t>) #Error: y must be numeric</a:t>
            </a:r>
          </a:p>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#Convert y to numeric with 2 values first</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yNum</a:t>
            </a:r>
            <a:r>
              <a:rPr lang="en-SG" sz="2000" dirty="0">
                <a:solidFill>
                  <a:schemeClr val="accent1">
                    <a:lumMod val="50000"/>
                  </a:schemeClr>
                </a:solidFill>
                <a:latin typeface="Courier New" panose="02070309020205020404" pitchFamily="49" charset="0"/>
                <a:cs typeface="Courier New" panose="02070309020205020404" pitchFamily="49" charset="0"/>
              </a:rPr>
              <a:t>=y</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yNum</a:t>
            </a:r>
            <a:r>
              <a:rPr lang="en-SG" sz="2000" dirty="0">
                <a:solidFill>
                  <a:schemeClr val="accent1">
                    <a:lumMod val="50000"/>
                  </a:schemeClr>
                </a:solidFill>
                <a:latin typeface="Courier New" panose="02070309020205020404" pitchFamily="49" charset="0"/>
                <a:cs typeface="Courier New" panose="02070309020205020404" pitchFamily="49" charset="0"/>
              </a:rPr>
              <a:t>[which(</a:t>
            </a:r>
            <a:r>
              <a:rPr lang="en-SG" sz="2000" dirty="0" err="1">
                <a:solidFill>
                  <a:schemeClr val="accent1">
                    <a:lumMod val="50000"/>
                  </a:schemeClr>
                </a:solidFill>
                <a:latin typeface="Courier New" panose="02070309020205020404" pitchFamily="49" charset="0"/>
                <a:cs typeface="Courier New" panose="02070309020205020404" pitchFamily="49" charset="0"/>
              </a:rPr>
              <a:t>yNum</a:t>
            </a:r>
            <a:r>
              <a:rPr lang="en-SG" sz="2000" dirty="0">
                <a:solidFill>
                  <a:schemeClr val="accent1">
                    <a:lumMod val="50000"/>
                  </a:schemeClr>
                </a:solidFill>
                <a:latin typeface="Courier New" panose="02070309020205020404" pitchFamily="49" charset="0"/>
                <a:cs typeface="Courier New" panose="02070309020205020404" pitchFamily="49" charset="0"/>
              </a:rPr>
              <a:t>=="a")]=1</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yNum</a:t>
            </a:r>
            <a:r>
              <a:rPr lang="en-SG" sz="2000" dirty="0">
                <a:solidFill>
                  <a:schemeClr val="accent1">
                    <a:lumMod val="50000"/>
                  </a:schemeClr>
                </a:solidFill>
                <a:latin typeface="Courier New" panose="02070309020205020404" pitchFamily="49" charset="0"/>
                <a:cs typeface="Courier New" panose="02070309020205020404" pitchFamily="49" charset="0"/>
              </a:rPr>
              <a:t>[which(</a:t>
            </a:r>
            <a:r>
              <a:rPr lang="en-SG" sz="2000" dirty="0" err="1">
                <a:solidFill>
                  <a:schemeClr val="accent1">
                    <a:lumMod val="50000"/>
                  </a:schemeClr>
                </a:solidFill>
                <a:latin typeface="Courier New" panose="02070309020205020404" pitchFamily="49" charset="0"/>
                <a:cs typeface="Courier New" panose="02070309020205020404" pitchFamily="49" charset="0"/>
              </a:rPr>
              <a:t>yNum</a:t>
            </a:r>
            <a:r>
              <a:rPr lang="en-SG" sz="2000" dirty="0">
                <a:solidFill>
                  <a:schemeClr val="accent1">
                    <a:lumMod val="50000"/>
                  </a:schemeClr>
                </a:solidFill>
                <a:latin typeface="Courier New" panose="02070309020205020404" pitchFamily="49" charset="0"/>
                <a:cs typeface="Courier New" panose="02070309020205020404" pitchFamily="49" charset="0"/>
              </a:rPr>
              <a:t>=="b")]=2</a:t>
            </a: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yNum</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as.numeric</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yNum</a:t>
            </a:r>
            <a:r>
              <a:rPr lang="en-SG" sz="2000" dirty="0">
                <a:solidFill>
                  <a:schemeClr val="accent1">
                    <a:lumMod val="50000"/>
                  </a:schemeClr>
                </a:solidFill>
                <a:latin typeface="Courier New" panose="02070309020205020404" pitchFamily="49" charset="0"/>
                <a:cs typeface="Courier New" panose="02070309020205020404" pitchFamily="49" charset="0"/>
              </a:rPr>
              <a:t>)</a:t>
            </a:r>
          </a:p>
          <a:p>
            <a:pPr marL="0" indent="0"/>
            <a:r>
              <a:rPr lang="en-SG" sz="2000" dirty="0">
                <a:solidFill>
                  <a:schemeClr val="accent1">
                    <a:lumMod val="50000"/>
                  </a:schemeClr>
                </a:solidFill>
                <a:latin typeface="Courier New" panose="02070309020205020404" pitchFamily="49" charset="0"/>
                <a:cs typeface="Courier New" panose="02070309020205020404" pitchFamily="49" charset="0"/>
              </a:rPr>
              <a:t>#Calculating Point Biserial Correlation with new </a:t>
            </a:r>
            <a:r>
              <a:rPr lang="en-SG" sz="2000" dirty="0" err="1">
                <a:solidFill>
                  <a:schemeClr val="accent1">
                    <a:lumMod val="50000"/>
                  </a:schemeClr>
                </a:solidFill>
                <a:latin typeface="Courier New" panose="02070309020205020404" pitchFamily="49" charset="0"/>
                <a:cs typeface="Courier New" panose="02070309020205020404" pitchFamily="49" charset="0"/>
              </a:rPr>
              <a:t>yNum</a:t>
            </a:r>
            <a:endParaRPr lang="en-SG" sz="2000" dirty="0">
              <a:solidFill>
                <a:schemeClr val="accent1">
                  <a:lumMod val="50000"/>
                </a:schemeClr>
              </a:solidFill>
              <a:latin typeface="Courier New" panose="02070309020205020404" pitchFamily="49" charset="0"/>
              <a:cs typeface="Courier New" panose="02070309020205020404" pitchFamily="49" charset="0"/>
            </a:endParaRPr>
          </a:p>
          <a:p>
            <a:pPr marL="0" indent="0"/>
            <a:r>
              <a:rPr lang="en-SG" sz="2000" dirty="0" err="1">
                <a:solidFill>
                  <a:schemeClr val="accent1">
                    <a:lumMod val="50000"/>
                  </a:schemeClr>
                </a:solidFill>
                <a:latin typeface="Courier New" panose="02070309020205020404" pitchFamily="49" charset="0"/>
                <a:cs typeface="Courier New" panose="02070309020205020404" pitchFamily="49" charset="0"/>
              </a:rPr>
              <a:t>cor.test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x,yNum</a:t>
            </a:r>
            <a:r>
              <a:rPr lang="en-SG" sz="2000" dirty="0">
                <a:solidFill>
                  <a:schemeClr val="accent1">
                    <a:lumMod val="50000"/>
                  </a:schemeClr>
                </a:solidFill>
                <a:latin typeface="Courier New" panose="02070309020205020404" pitchFamily="49" charset="0"/>
                <a:cs typeface="Courier New" panose="02070309020205020404" pitchFamily="49" charset="0"/>
              </a:rPr>
              <a:t>) #p&lt;0.001</a:t>
            </a:r>
          </a:p>
        </p:txBody>
      </p:sp>
      <p:sp>
        <p:nvSpPr>
          <p:cNvPr id="7" name="Content Placeholder 2">
            <a:extLst>
              <a:ext uri="{FF2B5EF4-FFF2-40B4-BE49-F238E27FC236}">
                <a16:creationId xmlns:a16="http://schemas.microsoft.com/office/drawing/2014/main" id="{6A04510B-6F63-4164-980D-5FE04EB4E3EB}"/>
              </a:ext>
            </a:extLst>
          </p:cNvPr>
          <p:cNvSpPr txBox="1">
            <a:spLocks/>
          </p:cNvSpPr>
          <p:nvPr/>
        </p:nvSpPr>
        <p:spPr>
          <a:xfrm>
            <a:off x="6231904" y="2055498"/>
            <a:ext cx="5882513" cy="4977765"/>
          </a:xfrm>
          <a:prstGeom prst="rect">
            <a:avLst/>
          </a:prstGeom>
        </p:spPr>
        <p:txBody>
          <a:bodyPr vert="horz" lIns="91440" tIns="45720" rIns="91440" bIns="45720" rtlCol="0">
            <a:noAutofit/>
          </a:bodyPr>
          <a:lstStyle>
            <a:lvl1pPr marL="182563" indent="-182563" algn="l" defTabSz="914400" rtl="0" eaLnBrk="1" latinLnBrk="0" hangingPunct="1">
              <a:lnSpc>
                <a:spcPct val="90000"/>
              </a:lnSpc>
              <a:spcBef>
                <a:spcPts val="1000"/>
              </a:spcBef>
              <a:buFont typeface="Arial" panose="020B0604020202020204" pitchFamily="34" charset="0"/>
              <a:buNone/>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endParaRPr lang="en-SG" sz="1800" dirty="0">
              <a:solidFill>
                <a:schemeClr val="accent1">
                  <a:lumMod val="50000"/>
                </a:schemeClr>
              </a:solidFill>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D7545BAD-5FEC-1A5E-E5C3-401B495DBDBB}"/>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pic>
        <p:nvPicPr>
          <p:cNvPr id="9" name="Picture 8">
            <a:extLst>
              <a:ext uri="{FF2B5EF4-FFF2-40B4-BE49-F238E27FC236}">
                <a16:creationId xmlns:a16="http://schemas.microsoft.com/office/drawing/2014/main" id="{9DBE8523-6416-A702-6D06-E8D8F75BBE07}"/>
              </a:ext>
            </a:extLst>
          </p:cNvPr>
          <p:cNvPicPr>
            <a:picLocks noChangeAspect="1"/>
          </p:cNvPicPr>
          <p:nvPr/>
        </p:nvPicPr>
        <p:blipFill>
          <a:blip r:embed="rId2"/>
          <a:stretch>
            <a:fillRect/>
          </a:stretch>
        </p:blipFill>
        <p:spPr>
          <a:xfrm>
            <a:off x="8083070" y="1036321"/>
            <a:ext cx="3346840" cy="3379216"/>
          </a:xfrm>
          <a:prstGeom prst="rect">
            <a:avLst/>
          </a:prstGeom>
        </p:spPr>
      </p:pic>
      <p:sp>
        <p:nvSpPr>
          <p:cNvPr id="10" name="TextBox 9">
            <a:extLst>
              <a:ext uri="{FF2B5EF4-FFF2-40B4-BE49-F238E27FC236}">
                <a16:creationId xmlns:a16="http://schemas.microsoft.com/office/drawing/2014/main" id="{8D404EE1-01D3-86EF-6DCD-3973B1AA5FC2}"/>
              </a:ext>
            </a:extLst>
          </p:cNvPr>
          <p:cNvSpPr txBox="1"/>
          <p:nvPr/>
        </p:nvSpPr>
        <p:spPr>
          <a:xfrm>
            <a:off x="8913070" y="4340961"/>
            <a:ext cx="2075711" cy="523220"/>
          </a:xfrm>
          <a:prstGeom prst="rect">
            <a:avLst/>
          </a:prstGeom>
          <a:noFill/>
        </p:spPr>
        <p:txBody>
          <a:bodyPr wrap="square" rtlCol="0">
            <a:spAutoFit/>
          </a:bodyPr>
          <a:lstStyle/>
          <a:p>
            <a:pPr algn="ctr"/>
            <a:r>
              <a:rPr lang="en-US" sz="1400" b="1" dirty="0">
                <a:solidFill>
                  <a:schemeClr val="accent5">
                    <a:lumMod val="75000"/>
                  </a:schemeClr>
                </a:solidFill>
              </a:rPr>
              <a:t>Jaw size of individual</a:t>
            </a:r>
          </a:p>
        </p:txBody>
      </p:sp>
      <p:sp>
        <p:nvSpPr>
          <p:cNvPr id="11" name="TextBox 10">
            <a:extLst>
              <a:ext uri="{FF2B5EF4-FFF2-40B4-BE49-F238E27FC236}">
                <a16:creationId xmlns:a16="http://schemas.microsoft.com/office/drawing/2014/main" id="{6AACCD96-84F0-0DCB-0E9B-3338B7228A1C}"/>
              </a:ext>
            </a:extLst>
          </p:cNvPr>
          <p:cNvSpPr txBox="1"/>
          <p:nvPr/>
        </p:nvSpPr>
        <p:spPr>
          <a:xfrm rot="16200000">
            <a:off x="7089270" y="2541829"/>
            <a:ext cx="1715464" cy="307777"/>
          </a:xfrm>
          <a:prstGeom prst="rect">
            <a:avLst/>
          </a:prstGeom>
          <a:noFill/>
        </p:spPr>
        <p:txBody>
          <a:bodyPr wrap="square" rtlCol="0">
            <a:spAutoFit/>
          </a:bodyPr>
          <a:lstStyle/>
          <a:p>
            <a:pPr algn="ctr"/>
            <a:r>
              <a:rPr lang="en-US" sz="1400" b="1" dirty="0">
                <a:solidFill>
                  <a:schemeClr val="accent5">
                    <a:lumMod val="75000"/>
                  </a:schemeClr>
                </a:solidFill>
              </a:rPr>
              <a:t>Species hunted</a:t>
            </a:r>
          </a:p>
        </p:txBody>
      </p:sp>
    </p:spTree>
    <p:extLst>
      <p:ext uri="{BB962C8B-B14F-4D97-AF65-F5344CB8AC3E}">
        <p14:creationId xmlns:p14="http://schemas.microsoft.com/office/powerpoint/2010/main" val="2953951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Pearson and Spearman Correlation</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a:bodyPr>
          <a:lstStyle/>
          <a:p>
            <a:pPr marL="0" indent="0">
              <a:buNone/>
            </a:pPr>
            <a:r>
              <a:rPr lang="en-SG" dirty="0">
                <a:solidFill>
                  <a:schemeClr val="accent1">
                    <a:lumMod val="50000"/>
                  </a:schemeClr>
                </a:solidFill>
              </a:rPr>
              <a:t>To test whether two continuous variables are independent or correlated. </a:t>
            </a:r>
          </a:p>
          <a:p>
            <a:pPr marL="0" indent="0">
              <a:buNone/>
            </a:pPr>
            <a:r>
              <a:rPr lang="en-SG" dirty="0">
                <a:solidFill>
                  <a:schemeClr val="accent1">
                    <a:lumMod val="50000"/>
                  </a:schemeClr>
                </a:solidFill>
              </a:rPr>
              <a:t>H</a:t>
            </a:r>
            <a:r>
              <a:rPr lang="en-SG" baseline="-25000" dirty="0">
                <a:solidFill>
                  <a:schemeClr val="accent1">
                    <a:lumMod val="50000"/>
                  </a:schemeClr>
                </a:solidFill>
              </a:rPr>
              <a:t>0</a:t>
            </a:r>
            <a:r>
              <a:rPr lang="en-SG" dirty="0">
                <a:solidFill>
                  <a:schemeClr val="accent1">
                    <a:lumMod val="50000"/>
                  </a:schemeClr>
                </a:solidFill>
              </a:rPr>
              <a:t>: Independent, H</a:t>
            </a:r>
            <a:r>
              <a:rPr lang="en-SG" baseline="-25000" dirty="0">
                <a:solidFill>
                  <a:schemeClr val="accent1">
                    <a:lumMod val="50000"/>
                  </a:schemeClr>
                </a:solidFill>
              </a:rPr>
              <a:t>1</a:t>
            </a:r>
            <a:r>
              <a:rPr lang="en-SG" dirty="0">
                <a:solidFill>
                  <a:schemeClr val="accent1">
                    <a:lumMod val="50000"/>
                  </a:schemeClr>
                </a:solidFill>
              </a:rPr>
              <a:t>: correlated.</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If both normally distributed, use Pearson Correlation:</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shapiro.test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mtcars$mpg</a:t>
            </a:r>
            <a:r>
              <a:rPr lang="en-SG" sz="2000" dirty="0">
                <a:solidFill>
                  <a:schemeClr val="accent1">
                    <a:lumMod val="50000"/>
                  </a:schemeClr>
                </a:solidFill>
                <a:latin typeface="Courier New" panose="02070309020205020404" pitchFamily="49" charset="0"/>
                <a:cs typeface="Courier New" panose="02070309020205020404" pitchFamily="49" charset="0"/>
              </a:rPr>
              <a:t>) #p=0.1229</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shapiro.test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mtcars$drat</a:t>
            </a:r>
            <a:r>
              <a:rPr lang="en-SG" sz="2000" dirty="0">
                <a:solidFill>
                  <a:schemeClr val="accent1">
                    <a:lumMod val="50000"/>
                  </a:schemeClr>
                </a:solidFill>
                <a:latin typeface="Courier New" panose="02070309020205020404" pitchFamily="49" charset="0"/>
                <a:cs typeface="Courier New" panose="02070309020205020404" pitchFamily="49" charset="0"/>
              </a:rPr>
              <a:t>) #p=0.1101</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cor.test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mtcars$drat,mtcars$mpg</a:t>
            </a:r>
            <a:r>
              <a:rPr lang="en-SG" sz="2000" dirty="0">
                <a:solidFill>
                  <a:schemeClr val="accent1">
                    <a:lumMod val="50000"/>
                  </a:schemeClr>
                </a:solidFill>
                <a:latin typeface="Courier New" panose="02070309020205020404" pitchFamily="49" charset="0"/>
                <a:cs typeface="Courier New" panose="02070309020205020404" pitchFamily="49" charset="0"/>
              </a:rPr>
              <a:t>) #p&lt;0.001</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If at least one non-normal, use Spearman Correlation:</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shapiro.test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mtcars$hp</a:t>
            </a:r>
            <a:r>
              <a:rPr lang="en-SG" sz="2000" dirty="0">
                <a:solidFill>
                  <a:schemeClr val="accent1">
                    <a:lumMod val="50000"/>
                  </a:schemeClr>
                </a:solidFill>
                <a:latin typeface="Courier New" panose="02070309020205020404" pitchFamily="49" charset="0"/>
                <a:cs typeface="Courier New" panose="02070309020205020404" pitchFamily="49" charset="0"/>
              </a:rPr>
              <a:t>) #p=0.049</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cor.test</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mtcars$drat,mtcars$hp,method</a:t>
            </a:r>
            <a:r>
              <a:rPr lang="en-SG" sz="2000" dirty="0">
                <a:solidFill>
                  <a:schemeClr val="accent1">
                    <a:lumMod val="50000"/>
                  </a:schemeClr>
                </a:solidFill>
                <a:latin typeface="Courier New" panose="02070309020205020404" pitchFamily="49" charset="0"/>
                <a:cs typeface="Courier New" panose="02070309020205020404" pitchFamily="49" charset="0"/>
              </a:rPr>
              <a:t>="spearman")  #p=0.002</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49</a:t>
            </a:fld>
            <a:endParaRPr lang="en-US" dirty="0"/>
          </a:p>
        </p:txBody>
      </p:sp>
      <p:sp>
        <p:nvSpPr>
          <p:cNvPr id="5" name="Oval 4">
            <a:extLst>
              <a:ext uri="{FF2B5EF4-FFF2-40B4-BE49-F238E27FC236}">
                <a16:creationId xmlns:a16="http://schemas.microsoft.com/office/drawing/2014/main" id="{FAF4A889-52F6-C847-33A8-639053211A2E}"/>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spTree>
    <p:extLst>
      <p:ext uri="{BB962C8B-B14F-4D97-AF65-F5344CB8AC3E}">
        <p14:creationId xmlns:p14="http://schemas.microsoft.com/office/powerpoint/2010/main" val="100718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Types of variables (properties): categorical vs. continuous vs. discrete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b="1" dirty="0"/>
              <a:t>Categorical: </a:t>
            </a:r>
            <a:r>
              <a:rPr lang="en-SG" dirty="0"/>
              <a:t>Variables with a finite number of groups</a:t>
            </a:r>
          </a:p>
          <a:p>
            <a:pPr marL="0" indent="0">
              <a:buNone/>
            </a:pPr>
            <a:r>
              <a:rPr lang="en-SG" sz="2400" dirty="0"/>
              <a:t>- Ordinal: categories with a logical order, e.g. Clothing size</a:t>
            </a:r>
          </a:p>
          <a:p>
            <a:pPr marL="0" indent="0">
              <a:buNone/>
            </a:pPr>
            <a:r>
              <a:rPr lang="en-SG" sz="2400" dirty="0"/>
              <a:t>- Nominal: categories without a logical order, e.g. Ethnic group</a:t>
            </a:r>
          </a:p>
          <a:p>
            <a:pPr marL="0" indent="0">
              <a:buNone/>
            </a:pPr>
            <a:endParaRPr lang="en-SG" dirty="0"/>
          </a:p>
          <a:p>
            <a:pPr marL="0" indent="0">
              <a:buNone/>
            </a:pPr>
            <a:r>
              <a:rPr lang="en-SG" b="1" dirty="0"/>
              <a:t>Continuous: </a:t>
            </a:r>
            <a:r>
              <a:rPr lang="en-SG" dirty="0"/>
              <a:t>Variables with infinite number of values between any two values</a:t>
            </a:r>
          </a:p>
          <a:p>
            <a:pPr marL="0" indent="0">
              <a:buNone/>
            </a:pPr>
            <a:r>
              <a:rPr lang="en-SG" sz="2400" dirty="0"/>
              <a:t>- E.g. Length, Height, Weight, Area</a:t>
            </a:r>
          </a:p>
          <a:p>
            <a:pPr marL="0" indent="0">
              <a:buNone/>
            </a:pPr>
            <a:endParaRPr lang="en-SG" dirty="0"/>
          </a:p>
          <a:p>
            <a:pPr marL="0" indent="0">
              <a:buNone/>
            </a:pPr>
            <a:r>
              <a:rPr lang="en-SG" b="1" dirty="0"/>
              <a:t>Discrete: </a:t>
            </a:r>
            <a:r>
              <a:rPr lang="en-SG" dirty="0"/>
              <a:t>Numeric variables that have a countable number of values between any two values</a:t>
            </a:r>
          </a:p>
          <a:p>
            <a:pPr marL="0" indent="0">
              <a:buNone/>
            </a:pPr>
            <a:r>
              <a:rPr lang="en-SG" sz="2400" dirty="0"/>
              <a:t>- Can be treated as categorical or continuous based on the </a:t>
            </a:r>
            <a:r>
              <a:rPr lang="en-SG" sz="2400" b="1" dirty="0"/>
              <a:t>number of different values</a:t>
            </a:r>
          </a:p>
          <a:p>
            <a:pPr marL="0" indent="0">
              <a:buNone/>
            </a:pPr>
            <a:r>
              <a:rPr lang="en-SG" sz="2400" dirty="0"/>
              <a:t>- </a:t>
            </a:r>
            <a:r>
              <a:rPr lang="en-SG" sz="2400" b="1" dirty="0"/>
              <a:t>Size of the values </a:t>
            </a:r>
            <a:r>
              <a:rPr lang="en-SG" sz="2400" dirty="0"/>
              <a:t>also affects the type of tests you should use (more on this later)</a:t>
            </a:r>
          </a:p>
          <a:p>
            <a:pPr marL="0" indent="0">
              <a:buNone/>
            </a:pPr>
            <a:r>
              <a:rPr lang="en-SG" sz="2400" dirty="0"/>
              <a:t>- E.g. Number of students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5</a:t>
            </a:fld>
            <a:endParaRPr lang="en-SG" dirty="0"/>
          </a:p>
        </p:txBody>
      </p:sp>
    </p:spTree>
    <p:extLst>
      <p:ext uri="{BB962C8B-B14F-4D97-AF65-F5344CB8AC3E}">
        <p14:creationId xmlns:p14="http://schemas.microsoft.com/office/powerpoint/2010/main" val="1592151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Chi-squared test or Fisher’s Exact test on a 2-way Contingency table</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a:bodyPr>
          <a:lstStyle/>
          <a:p>
            <a:pPr marL="0" indent="0">
              <a:buNone/>
            </a:pPr>
            <a:r>
              <a:rPr lang="en-US" sz="2400" dirty="0"/>
              <a:t>To test whether two categorical variables are independent (do not affect each other) or associated (affect each other) </a:t>
            </a:r>
          </a:p>
          <a:p>
            <a:pPr marL="0" indent="0">
              <a:buNone/>
            </a:pPr>
            <a:r>
              <a:rPr lang="en-US" sz="2400" dirty="0"/>
              <a:t>H</a:t>
            </a:r>
            <a:r>
              <a:rPr lang="en-US" sz="2400" baseline="-25000" dirty="0"/>
              <a:t>0</a:t>
            </a:r>
            <a:r>
              <a:rPr lang="en-US" sz="2400" dirty="0"/>
              <a:t>: independent, H</a:t>
            </a:r>
            <a:r>
              <a:rPr lang="en-US" sz="2400" baseline="-25000" dirty="0"/>
              <a:t>1</a:t>
            </a:r>
            <a:r>
              <a:rPr lang="en-US" sz="2400" dirty="0"/>
              <a:t>: associated.</a:t>
            </a:r>
          </a:p>
          <a:p>
            <a:pPr marL="0" indent="0">
              <a:buNone/>
            </a:pPr>
            <a:r>
              <a:rPr lang="en-US" sz="2400" dirty="0"/>
              <a:t>Example: in this contingency table we have counts of all the times that a combination of two categorical variables happened, i.e. (</a:t>
            </a:r>
            <a:r>
              <a:rPr lang="en-US" sz="2400" dirty="0" err="1"/>
              <a:t>i</a:t>
            </a:r>
            <a:r>
              <a:rPr lang="en-US" sz="2400" dirty="0"/>
              <a:t>) </a:t>
            </a:r>
            <a:r>
              <a:rPr lang="en-US" sz="2400" dirty="0" err="1"/>
              <a:t>Colour</a:t>
            </a:r>
            <a:r>
              <a:rPr lang="en-US" sz="2400" dirty="0"/>
              <a:t> A or B in crabs and (ii) whether a Fight occurred. Question: Are </a:t>
            </a:r>
            <a:r>
              <a:rPr lang="en-US" sz="2400" dirty="0" err="1"/>
              <a:t>Colour</a:t>
            </a:r>
            <a:r>
              <a:rPr lang="en-US" sz="2400" dirty="0"/>
              <a:t> and Fight associated? We use a Chi-squared test to compare the Observed counts to the Expected counts if the variables were independent (i.e. equal proportions of Fight/No fight in </a:t>
            </a:r>
            <a:r>
              <a:rPr lang="en-US" sz="2400" dirty="0" err="1"/>
              <a:t>Colour</a:t>
            </a:r>
            <a:r>
              <a:rPr lang="en-US" sz="2400" dirty="0"/>
              <a:t> A and B).</a:t>
            </a:r>
          </a:p>
          <a:p>
            <a:pPr marL="0" indent="0">
              <a:buNone/>
            </a:pPr>
            <a:endParaRPr lang="en-US" sz="2400" dirty="0"/>
          </a:p>
          <a:p>
            <a:pPr marL="0" indent="0">
              <a:buNone/>
            </a:pPr>
            <a:r>
              <a:rPr lang="en-SG" sz="2400" u="sng" dirty="0"/>
              <a:t>From a contingency table of counts</a:t>
            </a:r>
          </a:p>
          <a:p>
            <a:pPr marL="0" indent="0">
              <a:buNone/>
            </a:pPr>
            <a:r>
              <a:rPr lang="en-SG" sz="2000" dirty="0">
                <a:latin typeface="Courier New" panose="02070309020205020404" pitchFamily="49" charset="0"/>
                <a:cs typeface="Courier New" panose="02070309020205020404" pitchFamily="49" charset="0"/>
              </a:rPr>
              <a:t>count=matrix(c(53,231,426,298),</a:t>
            </a:r>
            <a:r>
              <a:rPr lang="en-SG" sz="2000" dirty="0" err="1">
                <a:latin typeface="Courier New" panose="02070309020205020404" pitchFamily="49" charset="0"/>
                <a:cs typeface="Courier New" panose="02070309020205020404" pitchFamily="49" charset="0"/>
              </a:rPr>
              <a:t>nrow</a:t>
            </a:r>
            <a:r>
              <a:rPr lang="en-SG" sz="2000" dirty="0">
                <a:latin typeface="Courier New" panose="02070309020205020404" pitchFamily="49" charset="0"/>
                <a:cs typeface="Courier New" panose="02070309020205020404" pitchFamily="49" charset="0"/>
              </a:rPr>
              <a:t>=2)</a:t>
            </a:r>
          </a:p>
          <a:p>
            <a:pPr marL="0" indent="0">
              <a:buNone/>
            </a:pPr>
            <a:r>
              <a:rPr lang="en-SG" sz="2000" dirty="0">
                <a:latin typeface="Courier New" panose="02070309020205020404" pitchFamily="49" charset="0"/>
                <a:cs typeface="Courier New" panose="02070309020205020404" pitchFamily="49" charset="0"/>
              </a:rPr>
              <a:t>#Perform the Chi-squared test</a:t>
            </a:r>
          </a:p>
          <a:p>
            <a:pPr marL="0" indent="0">
              <a:buNone/>
            </a:pPr>
            <a:r>
              <a:rPr lang="en-SG" sz="2000" dirty="0" err="1">
                <a:latin typeface="Courier New" panose="02070309020205020404" pitchFamily="49" charset="0"/>
                <a:cs typeface="Courier New" panose="02070309020205020404" pitchFamily="49" charset="0"/>
              </a:rPr>
              <a:t>chisq.test</a:t>
            </a:r>
            <a:r>
              <a:rPr lang="en-SG" sz="2000" dirty="0">
                <a:latin typeface="Courier New" panose="02070309020205020404" pitchFamily="49" charset="0"/>
                <a:cs typeface="Courier New" panose="02070309020205020404" pitchFamily="49" charset="0"/>
              </a:rPr>
              <a:t>(count) #p&lt;0.001</a:t>
            </a:r>
          </a:p>
          <a:p>
            <a:pPr marL="0" indent="0">
              <a:buNone/>
            </a:pPr>
            <a:r>
              <a:rPr lang="en-SG" sz="2000" dirty="0">
                <a:latin typeface="Courier New" panose="02070309020205020404" pitchFamily="49" charset="0"/>
                <a:cs typeface="Courier New" panose="02070309020205020404" pitchFamily="49" charset="0"/>
              </a:rPr>
              <a:t>#If any of the </a:t>
            </a:r>
            <a:r>
              <a:rPr lang="en-SG" sz="2000" u="sng" dirty="0">
                <a:latin typeface="Courier New" panose="02070309020205020404" pitchFamily="49" charset="0"/>
                <a:cs typeface="Courier New" panose="02070309020205020404" pitchFamily="49" charset="0"/>
              </a:rPr>
              <a:t>Expected values</a:t>
            </a:r>
            <a:r>
              <a:rPr lang="en-SG" sz="2000" dirty="0">
                <a:latin typeface="Courier New" panose="02070309020205020404" pitchFamily="49" charset="0"/>
                <a:cs typeface="Courier New" panose="02070309020205020404" pitchFamily="49" charset="0"/>
              </a:rPr>
              <a:t> are &lt; 5, perform Fisher's Exact test instead</a:t>
            </a:r>
          </a:p>
          <a:p>
            <a:pPr marL="0" indent="0">
              <a:buNone/>
            </a:pPr>
            <a:r>
              <a:rPr lang="en-SG" sz="2000" dirty="0" err="1">
                <a:latin typeface="Courier New" panose="02070309020205020404" pitchFamily="49" charset="0"/>
                <a:cs typeface="Courier New" panose="02070309020205020404" pitchFamily="49" charset="0"/>
              </a:rPr>
              <a:t>fisher.test</a:t>
            </a:r>
            <a:r>
              <a:rPr lang="en-SG" sz="2000" dirty="0">
                <a:latin typeface="Courier New" panose="02070309020205020404" pitchFamily="49" charset="0"/>
                <a:cs typeface="Courier New" panose="02070309020205020404" pitchFamily="49" charset="0"/>
              </a:rPr>
              <a:t>(count) #p&lt;0.001</a:t>
            </a: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50</a:t>
            </a:fld>
            <a:endParaRPr lang="en-US" dirty="0"/>
          </a:p>
        </p:txBody>
      </p:sp>
      <p:graphicFrame>
        <p:nvGraphicFramePr>
          <p:cNvPr id="5" name="Table 4">
            <a:extLst>
              <a:ext uri="{FF2B5EF4-FFF2-40B4-BE49-F238E27FC236}">
                <a16:creationId xmlns:a16="http://schemas.microsoft.com/office/drawing/2014/main" id="{E1EBC6A6-FDFA-488A-966A-4E6430CDD0BA}"/>
              </a:ext>
            </a:extLst>
          </p:cNvPr>
          <p:cNvGraphicFramePr>
            <a:graphicFrameLocks noGrp="1"/>
          </p:cNvGraphicFramePr>
          <p:nvPr>
            <p:extLst>
              <p:ext uri="{D42A27DB-BD31-4B8C-83A1-F6EECF244321}">
                <p14:modId xmlns:p14="http://schemas.microsoft.com/office/powerpoint/2010/main" val="1291289002"/>
              </p:ext>
            </p:extLst>
          </p:nvPr>
        </p:nvGraphicFramePr>
        <p:xfrm>
          <a:off x="5673540" y="3677356"/>
          <a:ext cx="2839723" cy="937260"/>
        </p:xfrm>
        <a:graphic>
          <a:graphicData uri="http://schemas.openxmlformats.org/drawingml/2006/table">
            <a:tbl>
              <a:tblPr>
                <a:tableStyleId>{5C22544A-7EE6-4342-B048-85BDC9FD1C3A}</a:tableStyleId>
              </a:tblPr>
              <a:tblGrid>
                <a:gridCol w="1103331">
                  <a:extLst>
                    <a:ext uri="{9D8B030D-6E8A-4147-A177-3AD203B41FA5}">
                      <a16:colId xmlns:a16="http://schemas.microsoft.com/office/drawing/2014/main" val="20000"/>
                    </a:ext>
                  </a:extLst>
                </a:gridCol>
                <a:gridCol w="868196">
                  <a:extLst>
                    <a:ext uri="{9D8B030D-6E8A-4147-A177-3AD203B41FA5}">
                      <a16:colId xmlns:a16="http://schemas.microsoft.com/office/drawing/2014/main" val="20001"/>
                    </a:ext>
                  </a:extLst>
                </a:gridCol>
                <a:gridCol w="868196">
                  <a:extLst>
                    <a:ext uri="{9D8B030D-6E8A-4147-A177-3AD203B41FA5}">
                      <a16:colId xmlns:a16="http://schemas.microsoft.com/office/drawing/2014/main" val="20002"/>
                    </a:ext>
                  </a:extLst>
                </a:gridCol>
              </a:tblGrid>
              <a:tr h="304800">
                <a:tc>
                  <a:txBody>
                    <a:bodyPr/>
                    <a:lstStyle/>
                    <a:p>
                      <a:pPr algn="ctr" fontAlgn="b"/>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Fight</a:t>
                      </a:r>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No fight</a:t>
                      </a:r>
                      <a:endParaRPr lang="en-US" sz="2000" b="0" i="0" u="none" strike="noStrike" dirty="0">
                        <a:solidFill>
                          <a:schemeClr val="accent5">
                            <a:lumMod val="50000"/>
                          </a:schemeClr>
                        </a:solidFill>
                        <a:effectLst/>
                        <a:latin typeface="Calibri"/>
                      </a:endParaRPr>
                    </a:p>
                  </a:txBody>
                  <a:tcPr marL="7620" marR="7620" marT="7620" marB="0" anchor="b"/>
                </a:tc>
                <a:extLst>
                  <a:ext uri="{0D108BD9-81ED-4DB2-BD59-A6C34878D82A}">
                    <a16:rowId xmlns:a16="http://schemas.microsoft.com/office/drawing/2014/main" val="10000"/>
                  </a:ext>
                </a:extLst>
              </a:tr>
              <a:tr h="304800">
                <a:tc>
                  <a:txBody>
                    <a:bodyPr/>
                    <a:lstStyle/>
                    <a:p>
                      <a:pPr algn="ctr" fontAlgn="b"/>
                      <a:r>
                        <a:rPr lang="en-US" sz="2000" u="none" strike="noStrike" dirty="0" err="1">
                          <a:solidFill>
                            <a:schemeClr val="accent5">
                              <a:lumMod val="50000"/>
                            </a:schemeClr>
                          </a:solidFill>
                          <a:effectLst/>
                        </a:rPr>
                        <a:t>Colour</a:t>
                      </a:r>
                      <a:r>
                        <a:rPr lang="en-US" sz="2000" u="none" strike="noStrike" dirty="0">
                          <a:solidFill>
                            <a:schemeClr val="accent5">
                              <a:lumMod val="50000"/>
                            </a:schemeClr>
                          </a:solidFill>
                          <a:effectLst/>
                        </a:rPr>
                        <a:t> A</a:t>
                      </a:r>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53</a:t>
                      </a:r>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426</a:t>
                      </a:r>
                      <a:endParaRPr lang="en-US" sz="2000" b="0" i="0" u="none" strike="noStrike" dirty="0">
                        <a:solidFill>
                          <a:schemeClr val="accent5">
                            <a:lumMod val="50000"/>
                          </a:schemeClr>
                        </a:solidFill>
                        <a:effectLst/>
                        <a:latin typeface="Calibri"/>
                      </a:endParaRPr>
                    </a:p>
                  </a:txBody>
                  <a:tcPr marL="7620" marR="7620" marT="7620" marB="0" anchor="b"/>
                </a:tc>
                <a:extLst>
                  <a:ext uri="{0D108BD9-81ED-4DB2-BD59-A6C34878D82A}">
                    <a16:rowId xmlns:a16="http://schemas.microsoft.com/office/drawing/2014/main" val="10001"/>
                  </a:ext>
                </a:extLst>
              </a:tr>
              <a:tr h="304800">
                <a:tc>
                  <a:txBody>
                    <a:bodyPr/>
                    <a:lstStyle/>
                    <a:p>
                      <a:pPr algn="ctr" fontAlgn="b"/>
                      <a:r>
                        <a:rPr lang="en-US" sz="2000" u="none" strike="noStrike" dirty="0" err="1">
                          <a:solidFill>
                            <a:schemeClr val="accent5">
                              <a:lumMod val="50000"/>
                            </a:schemeClr>
                          </a:solidFill>
                          <a:effectLst/>
                        </a:rPr>
                        <a:t>Colour</a:t>
                      </a:r>
                      <a:r>
                        <a:rPr lang="en-US" sz="2000" u="none" strike="noStrike" dirty="0">
                          <a:solidFill>
                            <a:schemeClr val="accent5">
                              <a:lumMod val="50000"/>
                            </a:schemeClr>
                          </a:solidFill>
                          <a:effectLst/>
                        </a:rPr>
                        <a:t> B</a:t>
                      </a:r>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231</a:t>
                      </a:r>
                      <a:endParaRPr lang="en-US" sz="2000" b="0" i="0" u="none" strike="noStrike" dirty="0">
                        <a:solidFill>
                          <a:schemeClr val="accent5">
                            <a:lumMod val="50000"/>
                          </a:schemeClr>
                        </a:solidFill>
                        <a:effectLst/>
                        <a:latin typeface="Calibri"/>
                      </a:endParaRPr>
                    </a:p>
                  </a:txBody>
                  <a:tcPr marL="7620" marR="7620" marT="7620" marB="0" anchor="b"/>
                </a:tc>
                <a:tc>
                  <a:txBody>
                    <a:bodyPr/>
                    <a:lstStyle/>
                    <a:p>
                      <a:pPr algn="ctr" fontAlgn="b"/>
                      <a:r>
                        <a:rPr lang="en-US" sz="2000" u="none" strike="noStrike" dirty="0">
                          <a:solidFill>
                            <a:schemeClr val="accent5">
                              <a:lumMod val="50000"/>
                            </a:schemeClr>
                          </a:solidFill>
                          <a:effectLst/>
                        </a:rPr>
                        <a:t>298</a:t>
                      </a:r>
                      <a:endParaRPr lang="en-US" sz="2000" b="0" i="0" u="none" strike="noStrike" dirty="0">
                        <a:solidFill>
                          <a:schemeClr val="accent5">
                            <a:lumMod val="50000"/>
                          </a:schemeClr>
                        </a:solidFill>
                        <a:effectLst/>
                        <a:latin typeface="Calibri"/>
                      </a:endParaRPr>
                    </a:p>
                  </a:txBody>
                  <a:tcPr marL="7620" marR="7620" marT="7620" marB="0" anchor="b"/>
                </a:tc>
                <a:extLst>
                  <a:ext uri="{0D108BD9-81ED-4DB2-BD59-A6C34878D82A}">
                    <a16:rowId xmlns:a16="http://schemas.microsoft.com/office/drawing/2014/main" val="10002"/>
                  </a:ext>
                </a:extLst>
              </a:tr>
            </a:tbl>
          </a:graphicData>
        </a:graphic>
      </p:graphicFrame>
      <p:sp>
        <p:nvSpPr>
          <p:cNvPr id="6" name="Oval 5">
            <a:extLst>
              <a:ext uri="{FF2B5EF4-FFF2-40B4-BE49-F238E27FC236}">
                <a16:creationId xmlns:a16="http://schemas.microsoft.com/office/drawing/2014/main" id="{8A0FE8B3-7C44-67E6-1922-CC68C2B969C3}"/>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7" name="Content Placeholder 2">
            <a:extLst>
              <a:ext uri="{FF2B5EF4-FFF2-40B4-BE49-F238E27FC236}">
                <a16:creationId xmlns:a16="http://schemas.microsoft.com/office/drawing/2014/main" id="{3714B34C-7E65-39B8-B965-6F261314DC66}"/>
              </a:ext>
            </a:extLst>
          </p:cNvPr>
          <p:cNvSpPr txBox="1">
            <a:spLocks/>
          </p:cNvSpPr>
          <p:nvPr/>
        </p:nvSpPr>
        <p:spPr>
          <a:xfrm>
            <a:off x="8590846" y="3677357"/>
            <a:ext cx="3410681" cy="1819204"/>
          </a:xfrm>
          <a:prstGeom prst="rect">
            <a:avLst/>
          </a:prstGeom>
          <a:solidFill>
            <a:schemeClr val="accent1">
              <a:lumMod val="20000"/>
              <a:lumOff val="80000"/>
            </a:schemeClr>
          </a:solidFill>
          <a:ln>
            <a:solidFill>
              <a:schemeClr val="accent1"/>
            </a:solidFill>
          </a:ln>
        </p:spPr>
        <p:txBody>
          <a:bodyPr vert="horz" lIns="36000" tIns="36000" rIns="36000" bIns="36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SG" sz="1600" dirty="0">
                <a:solidFill>
                  <a:schemeClr val="accent1"/>
                </a:solidFill>
              </a:rPr>
              <a:t>The values in our data are the </a:t>
            </a:r>
            <a:r>
              <a:rPr lang="en-SG" sz="1600" b="1" dirty="0">
                <a:solidFill>
                  <a:schemeClr val="accent1"/>
                </a:solidFill>
              </a:rPr>
              <a:t>Observed values</a:t>
            </a:r>
            <a:r>
              <a:rPr lang="en-SG" sz="1600" dirty="0">
                <a:solidFill>
                  <a:schemeClr val="accent1"/>
                </a:solidFill>
              </a:rPr>
              <a:t>. In most cases, </a:t>
            </a:r>
            <a:r>
              <a:rPr lang="en-SG" sz="1600" b="1" dirty="0">
                <a:solidFill>
                  <a:schemeClr val="accent1"/>
                </a:solidFill>
              </a:rPr>
              <a:t>Expected values </a:t>
            </a:r>
            <a:r>
              <a:rPr lang="en-SG" sz="1600" dirty="0">
                <a:solidFill>
                  <a:schemeClr val="accent1"/>
                </a:solidFill>
              </a:rPr>
              <a:t>are the values if all categories had an equal number.</a:t>
            </a:r>
          </a:p>
          <a:p>
            <a:pPr marL="0" indent="0">
              <a:lnSpc>
                <a:spcPct val="100000"/>
              </a:lnSpc>
              <a:spcBef>
                <a:spcPts val="0"/>
              </a:spcBef>
              <a:buNone/>
            </a:pPr>
            <a:r>
              <a:rPr lang="en-SG" sz="1600" dirty="0">
                <a:solidFill>
                  <a:schemeClr val="accent1"/>
                </a:solidFill>
              </a:rPr>
              <a:t>Using our example, the expected value for each category would be: (53+231+426+298)/4 = 252 (this is &gt; 5)</a:t>
            </a:r>
          </a:p>
        </p:txBody>
      </p:sp>
    </p:spTree>
    <p:extLst>
      <p:ext uri="{BB962C8B-B14F-4D97-AF65-F5344CB8AC3E}">
        <p14:creationId xmlns:p14="http://schemas.microsoft.com/office/powerpoint/2010/main" val="1951168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Chi-squared test or Fisher’s Exact test on a 2-way Contingency table</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a:bodyPr>
          <a:lstStyle/>
          <a:p>
            <a:pPr marL="0" indent="0">
              <a:buNone/>
            </a:pPr>
            <a:r>
              <a:rPr lang="en-US" u="sng" dirty="0"/>
              <a:t>Directly from a </a:t>
            </a:r>
            <a:r>
              <a:rPr lang="en-US" u="sng" dirty="0" err="1"/>
              <a:t>dataframe</a:t>
            </a:r>
            <a:endParaRPr lang="en-US" u="sng" dirty="0"/>
          </a:p>
          <a:p>
            <a:pPr marL="0" indent="0">
              <a:buNone/>
            </a:pPr>
            <a:r>
              <a:rPr lang="en-US" dirty="0"/>
              <a:t>You can also run the test directly from categorical variables within a </a:t>
            </a:r>
            <a:r>
              <a:rPr lang="en-US" dirty="0" err="1"/>
              <a:t>dataframe</a:t>
            </a:r>
            <a:r>
              <a:rPr lang="en-US" dirty="0"/>
              <a:t> (i.e. no need to create a matrix), the </a:t>
            </a:r>
            <a:r>
              <a:rPr lang="en-US" dirty="0" err="1"/>
              <a:t>chisq.test</a:t>
            </a:r>
            <a:r>
              <a:rPr lang="en-US" dirty="0"/>
              <a:t>() command is smart enough to </a:t>
            </a:r>
            <a:r>
              <a:rPr lang="en-US" dirty="0" err="1"/>
              <a:t>recognise</a:t>
            </a:r>
            <a:r>
              <a:rPr lang="en-US" dirty="0"/>
              <a:t> what you’re keying in</a:t>
            </a:r>
          </a:p>
          <a:p>
            <a:pPr marL="0" indent="0"/>
            <a:endParaRPr lang="en-SG" sz="2400" dirty="0"/>
          </a:p>
          <a:p>
            <a:pPr marL="0" indent="0">
              <a:buNone/>
            </a:pPr>
            <a:r>
              <a:rPr lang="en-SG" sz="2000" dirty="0">
                <a:latin typeface="Courier New" panose="02070309020205020404" pitchFamily="49" charset="0"/>
                <a:cs typeface="Courier New" panose="02070309020205020404" pitchFamily="49" charset="0"/>
              </a:rPr>
              <a:t>#Create a </a:t>
            </a:r>
            <a:r>
              <a:rPr lang="en-SG" sz="2000" dirty="0" err="1">
                <a:latin typeface="Courier New" panose="02070309020205020404" pitchFamily="49" charset="0"/>
                <a:cs typeface="Courier New" panose="02070309020205020404" pitchFamily="49" charset="0"/>
              </a:rPr>
              <a:t>dataframe</a:t>
            </a:r>
            <a:r>
              <a:rPr lang="en-SG" sz="2000" dirty="0">
                <a:latin typeface="Courier New" panose="02070309020205020404" pitchFamily="49" charset="0"/>
                <a:cs typeface="Courier New" panose="02070309020205020404" pitchFamily="49" charset="0"/>
              </a:rPr>
              <a:t> with two categorical variables</a:t>
            </a:r>
          </a:p>
          <a:p>
            <a:pPr marL="0" indent="0">
              <a:buNone/>
            </a:pPr>
            <a:r>
              <a:rPr lang="fr-FR" sz="2000" dirty="0" err="1">
                <a:latin typeface="Courier New" panose="02070309020205020404" pitchFamily="49" charset="0"/>
                <a:cs typeface="Courier New" panose="02070309020205020404" pitchFamily="49" charset="0"/>
              </a:rPr>
              <a:t>cDat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data.frame</a:t>
            </a:r>
            <a:r>
              <a:rPr lang="fr-FR" sz="2000" dirty="0">
                <a:latin typeface="Courier New" panose="02070309020205020404" pitchFamily="49" charset="0"/>
                <a:cs typeface="Courier New" panose="02070309020205020404" pitchFamily="49" charset="0"/>
              </a:rPr>
              <a:t>(</a:t>
            </a:r>
          </a:p>
          <a:p>
            <a:pPr marL="0" indent="0">
              <a:buNone/>
            </a:pPr>
            <a:r>
              <a:rPr lang="fr-FR" sz="2000" dirty="0">
                <a:latin typeface="Courier New" panose="02070309020205020404" pitchFamily="49" charset="0"/>
                <a:cs typeface="Courier New" panose="02070309020205020404" pitchFamily="49" charset="0"/>
              </a:rPr>
              <a:t>	type=c(1,2,1,1,2,2,2,1,1,1,2),</a:t>
            </a:r>
          </a:p>
          <a:p>
            <a:pPr marL="0" indent="0">
              <a:buNone/>
            </a:pPr>
            <a:r>
              <a:rPr lang="fr-FR" sz="2000" dirty="0">
                <a:latin typeface="Courier New" panose="02070309020205020404" pitchFamily="49" charset="0"/>
                <a:cs typeface="Courier New" panose="02070309020205020404" pitchFamily="49" charset="0"/>
              </a:rPr>
              <a:t>	cat=c(T,F,T,T,F,T,F,F,F,T,T)</a:t>
            </a:r>
          </a:p>
          <a:p>
            <a:pPr marL="0" indent="0">
              <a:buNone/>
            </a:pPr>
            <a:r>
              <a:rPr lang="fr-FR"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#Perform the Chi-squared test</a:t>
            </a:r>
          </a:p>
          <a:p>
            <a:pPr marL="0" indent="0">
              <a:buNone/>
            </a:pPr>
            <a:r>
              <a:rPr lang="fr-FR" sz="2000" dirty="0" err="1">
                <a:latin typeface="Courier New" panose="02070309020205020404" pitchFamily="49" charset="0"/>
                <a:cs typeface="Courier New" panose="02070309020205020404" pitchFamily="49" charset="0"/>
              </a:rPr>
              <a:t>chisq.test</a:t>
            </a:r>
            <a:r>
              <a:rPr lang="fr-FR" sz="2000" dirty="0">
                <a:latin typeface="Courier New" panose="02070309020205020404" pitchFamily="49" charset="0"/>
                <a:cs typeface="Courier New" panose="02070309020205020404" pitchFamily="49" charset="0"/>
              </a:rPr>
              <a:t>(x=</a:t>
            </a:r>
            <a:r>
              <a:rPr lang="fr-FR" sz="2000" dirty="0" err="1">
                <a:latin typeface="Courier New" panose="02070309020205020404" pitchFamily="49" charset="0"/>
                <a:cs typeface="Courier New" panose="02070309020205020404" pitchFamily="49" charset="0"/>
              </a:rPr>
              <a:t>cDat$type,y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cDat$cat</a:t>
            </a:r>
            <a:r>
              <a:rPr lang="fr-FR" sz="2000" dirty="0">
                <a:latin typeface="Courier New" panose="02070309020205020404" pitchFamily="49" charset="0"/>
                <a:cs typeface="Courier New" panose="02070309020205020404" pitchFamily="49" charset="0"/>
              </a:rPr>
              <a:t>) #p=0.78</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51</a:t>
            </a:fld>
            <a:endParaRPr lang="en-US" dirty="0"/>
          </a:p>
        </p:txBody>
      </p:sp>
      <p:sp>
        <p:nvSpPr>
          <p:cNvPr id="5" name="Oval 4">
            <a:extLst>
              <a:ext uri="{FF2B5EF4-FFF2-40B4-BE49-F238E27FC236}">
                <a16:creationId xmlns:a16="http://schemas.microsoft.com/office/drawing/2014/main" id="{E05A3427-F138-76AD-09E8-2E48D3DC9044}"/>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pic>
        <p:nvPicPr>
          <p:cNvPr id="7" name="Picture 6">
            <a:extLst>
              <a:ext uri="{FF2B5EF4-FFF2-40B4-BE49-F238E27FC236}">
                <a16:creationId xmlns:a16="http://schemas.microsoft.com/office/drawing/2014/main" id="{1B053DAA-DE6D-E982-6095-E3F7E226974E}"/>
              </a:ext>
            </a:extLst>
          </p:cNvPr>
          <p:cNvPicPr>
            <a:picLocks noChangeAspect="1"/>
          </p:cNvPicPr>
          <p:nvPr/>
        </p:nvPicPr>
        <p:blipFill>
          <a:blip r:embed="rId2"/>
          <a:stretch>
            <a:fillRect/>
          </a:stretch>
        </p:blipFill>
        <p:spPr>
          <a:xfrm>
            <a:off x="8082775" y="2590249"/>
            <a:ext cx="2000529" cy="3343742"/>
          </a:xfrm>
          <a:prstGeom prst="rect">
            <a:avLst/>
          </a:prstGeom>
        </p:spPr>
      </p:pic>
    </p:spTree>
    <p:extLst>
      <p:ext uri="{BB962C8B-B14F-4D97-AF65-F5344CB8AC3E}">
        <p14:creationId xmlns:p14="http://schemas.microsoft.com/office/powerpoint/2010/main" val="352552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Two proportions test</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a:bodyPr>
          <a:lstStyle/>
          <a:p>
            <a:pPr marL="0" indent="0">
              <a:buNone/>
            </a:pPr>
            <a:r>
              <a:rPr lang="en-US" dirty="0"/>
              <a:t>To test whether two proportions are significantly different from each other</a:t>
            </a:r>
          </a:p>
          <a:p>
            <a:pPr marL="0" indent="0">
              <a:buNone/>
            </a:pPr>
            <a:r>
              <a:rPr lang="en-US" dirty="0"/>
              <a:t>H</a:t>
            </a:r>
            <a:r>
              <a:rPr lang="en-US" baseline="-25000" dirty="0"/>
              <a:t>0</a:t>
            </a:r>
            <a:r>
              <a:rPr lang="en-US" dirty="0"/>
              <a:t>: no evidence of a difference, H</a:t>
            </a:r>
            <a:r>
              <a:rPr lang="en-US" baseline="-25000" dirty="0"/>
              <a:t>1</a:t>
            </a:r>
            <a:r>
              <a:rPr lang="en-US" dirty="0"/>
              <a:t>: evidence for a significant difference</a:t>
            </a:r>
          </a:p>
          <a:p>
            <a:pPr marL="0" indent="0">
              <a:buNone/>
            </a:pPr>
            <a:endParaRPr lang="en-SG" dirty="0"/>
          </a:p>
          <a:p>
            <a:pPr marL="0" indent="0">
              <a:buNone/>
            </a:pPr>
            <a:r>
              <a:rPr lang="en-SG" dirty="0"/>
              <a:t>Example: in a herbicide experiment… </a:t>
            </a:r>
          </a:p>
          <a:p>
            <a:pPr marL="0" indent="0">
              <a:buNone/>
            </a:pPr>
            <a:r>
              <a:rPr lang="en-SG" sz="2400" dirty="0"/>
              <a:t>- Control plot (without herbicide): 10 out of 876 seedlings die; </a:t>
            </a:r>
            <a:br>
              <a:rPr lang="en-SG" sz="2400" dirty="0"/>
            </a:br>
            <a:r>
              <a:rPr lang="en-SG" sz="2400" dirty="0"/>
              <a:t>- Herbicide-treated plot: 7 seedlings out of 233 die. </a:t>
            </a:r>
          </a:p>
          <a:p>
            <a:pPr marL="0" indent="0">
              <a:buNone/>
            </a:pPr>
            <a:r>
              <a:rPr lang="en-SG" dirty="0"/>
              <a:t>Is this by chance alone? Is there any evidence the herbicide was effective?</a:t>
            </a:r>
          </a:p>
          <a:p>
            <a:pPr marL="0" indent="0"/>
            <a:endParaRPr lang="en-SG" dirty="0"/>
          </a:p>
          <a:p>
            <a:pPr marL="0" indent="0">
              <a:buNone/>
            </a:pPr>
            <a:r>
              <a:rPr lang="en-SG" sz="2000" dirty="0">
                <a:latin typeface="Courier New" panose="02070309020205020404" pitchFamily="49" charset="0"/>
                <a:cs typeface="Courier New" panose="02070309020205020404" pitchFamily="49" charset="0"/>
              </a:rPr>
              <a:t>#Run the two proportions test</a:t>
            </a:r>
          </a:p>
          <a:p>
            <a:pPr marL="0" indent="0">
              <a:buNone/>
            </a:pPr>
            <a:r>
              <a:rPr lang="en-SG" sz="2000" dirty="0" err="1">
                <a:latin typeface="Courier New" panose="02070309020205020404" pitchFamily="49" charset="0"/>
                <a:cs typeface="Courier New" panose="02070309020205020404" pitchFamily="49" charset="0"/>
              </a:rPr>
              <a:t>prop.test</a:t>
            </a:r>
            <a:r>
              <a:rPr lang="en-SG" sz="2000" dirty="0">
                <a:latin typeface="Courier New" panose="02070309020205020404" pitchFamily="49" charset="0"/>
                <a:cs typeface="Courier New" panose="02070309020205020404" pitchFamily="49" charset="0"/>
              </a:rPr>
              <a:t>(c(10,7),c(876,233)) #p=0.079</a:t>
            </a:r>
          </a:p>
          <a:p>
            <a:pPr marL="0" indent="0">
              <a:buNone/>
            </a:pPr>
            <a:r>
              <a:rPr lang="en-SG" sz="2000" dirty="0">
                <a:latin typeface="Courier New" panose="02070309020205020404" pitchFamily="49" charset="0"/>
                <a:cs typeface="Courier New" panose="02070309020205020404" pitchFamily="49" charset="0"/>
              </a:rPr>
              <a:t>#Note: the command takes 2 vectors, the first containing number of “successes”, the second taking the total number of trials; in order.</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52</a:t>
            </a:fld>
            <a:endParaRPr lang="en-US" dirty="0"/>
          </a:p>
        </p:txBody>
      </p:sp>
      <p:sp>
        <p:nvSpPr>
          <p:cNvPr id="5" name="Oval 4">
            <a:extLst>
              <a:ext uri="{FF2B5EF4-FFF2-40B4-BE49-F238E27FC236}">
                <a16:creationId xmlns:a16="http://schemas.microsoft.com/office/drawing/2014/main" id="{B65D6E37-D355-65DA-0F2A-D5F236601949}"/>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spTree>
    <p:extLst>
      <p:ext uri="{BB962C8B-B14F-4D97-AF65-F5344CB8AC3E}">
        <p14:creationId xmlns:p14="http://schemas.microsoft.com/office/powerpoint/2010/main" val="1426322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Student’s t-test / Welch’s t-test</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lnSpcReduction="10000"/>
          </a:bodyPr>
          <a:lstStyle/>
          <a:p>
            <a:pPr marL="0" indent="0">
              <a:buNone/>
            </a:pPr>
            <a:r>
              <a:rPr lang="en-US" dirty="0"/>
              <a:t>To test whether </a:t>
            </a:r>
            <a:r>
              <a:rPr lang="en-SG" dirty="0"/>
              <a:t>the means of two groups with </a:t>
            </a:r>
            <a:r>
              <a:rPr lang="en-SG" b="1" dirty="0"/>
              <a:t>normally distributed data</a:t>
            </a:r>
            <a:r>
              <a:rPr lang="en-SG" dirty="0"/>
              <a:t> are significantly different, H</a:t>
            </a:r>
            <a:r>
              <a:rPr lang="en-SG" baseline="-25000" dirty="0"/>
              <a:t>0</a:t>
            </a:r>
            <a:r>
              <a:rPr lang="en-SG" dirty="0"/>
              <a:t>: no evidence for a difference, H</a:t>
            </a:r>
            <a:r>
              <a:rPr lang="en-SG" baseline="-25000" dirty="0"/>
              <a:t>1</a:t>
            </a:r>
            <a:r>
              <a:rPr lang="en-SG" dirty="0"/>
              <a:t>: the means are significantly different.</a:t>
            </a:r>
          </a:p>
          <a:p>
            <a:pPr marL="0" indent="0">
              <a:buNone/>
            </a:pPr>
            <a:endParaRPr lang="en-SG" dirty="0">
              <a:cs typeface="Courier New" panose="02070309020205020404" pitchFamily="49" charset="0"/>
            </a:endParaRPr>
          </a:p>
          <a:p>
            <a:pPr marL="0" indent="0">
              <a:buNone/>
            </a:pPr>
            <a:r>
              <a:rPr lang="en-SG" dirty="0">
                <a:cs typeface="Courier New" panose="02070309020205020404" pitchFamily="49" charset="0"/>
              </a:rPr>
              <a:t>Example: dataset on &lt;age&gt; and pollutant &lt;levels&gt; (response variable) in two &lt;group&gt;s of animals (explanatory variable)</a:t>
            </a:r>
          </a:p>
          <a:p>
            <a:pPr marL="0" indent="0">
              <a:buNone/>
            </a:pPr>
            <a:endParaRPr lang="en-SG" dirty="0">
              <a:cs typeface="Courier New" panose="02070309020205020404" pitchFamily="49" charset="0"/>
            </a:endParaRPr>
          </a:p>
          <a:p>
            <a:pPr marL="0" indent="0">
              <a:buNone/>
            </a:pPr>
            <a:r>
              <a:rPr lang="en-SG" dirty="0">
                <a:cs typeface="Courier New" panose="02070309020205020404" pitchFamily="49" charset="0"/>
              </a:rPr>
              <a:t>Test whether the response variable is normally distributed:</a:t>
            </a:r>
          </a:p>
          <a:p>
            <a:pPr marL="0" indent="0">
              <a:buNone/>
            </a:pPr>
            <a:r>
              <a:rPr lang="en-SG" sz="2000" dirty="0">
                <a:latin typeface="Courier New" panose="02070309020205020404" pitchFamily="49" charset="0"/>
                <a:cs typeface="Courier New" panose="02070309020205020404" pitchFamily="49" charset="0"/>
              </a:rPr>
              <a:t>d1=read.csv("ageData.csv")</a:t>
            </a:r>
          </a:p>
          <a:p>
            <a:pPr marL="0" indent="0">
              <a:buNone/>
            </a:pPr>
            <a:r>
              <a:rPr lang="en-US" sz="2000" dirty="0" err="1">
                <a:latin typeface="Courier New" panose="02070309020205020404" pitchFamily="49" charset="0"/>
                <a:cs typeface="Courier New" panose="02070309020205020404" pitchFamily="49" charset="0"/>
              </a:rPr>
              <a:t>shapiro.test</a:t>
            </a:r>
            <a:r>
              <a:rPr lang="en-US" sz="2000" dirty="0">
                <a:latin typeface="Courier New" panose="02070309020205020404" pitchFamily="49" charset="0"/>
                <a:cs typeface="Courier New" panose="02070309020205020404" pitchFamily="49" charset="0"/>
              </a:rPr>
              <a:t>(d1$age) #p=0.1229: normal</a:t>
            </a:r>
          </a:p>
          <a:p>
            <a:pPr marL="0" indent="0">
              <a:buNone/>
            </a:pPr>
            <a:r>
              <a:rPr lang="en-US" sz="2000" dirty="0" err="1">
                <a:latin typeface="Courier New" panose="02070309020205020404" pitchFamily="49" charset="0"/>
                <a:cs typeface="Courier New" panose="02070309020205020404" pitchFamily="49" charset="0"/>
              </a:rPr>
              <a:t>shapiro.test</a:t>
            </a:r>
            <a:r>
              <a:rPr lang="en-US" sz="2000" dirty="0">
                <a:latin typeface="Courier New" panose="02070309020205020404" pitchFamily="49" charset="0"/>
                <a:cs typeface="Courier New" panose="02070309020205020404" pitchFamily="49" charset="0"/>
              </a:rPr>
              <a:t>(d1$levels) #p=0.049: non-normal(?)</a:t>
            </a:r>
          </a:p>
          <a:p>
            <a:pPr marL="0" indent="0">
              <a:lnSpc>
                <a:spcPct val="100000"/>
              </a:lnSpc>
              <a:buNone/>
            </a:pPr>
            <a:endParaRPr lang="en-SG" sz="2400" dirty="0">
              <a:cs typeface="Courier New" panose="02070309020205020404" pitchFamily="49" charset="0"/>
            </a:endParaRPr>
          </a:p>
          <a:p>
            <a:pPr marL="0" indent="0">
              <a:lnSpc>
                <a:spcPct val="100000"/>
              </a:lnSpc>
              <a:buNone/>
            </a:pPr>
            <a:r>
              <a:rPr lang="en-SG" dirty="0">
                <a:cs typeface="Courier New" panose="02070309020205020404" pitchFamily="49" charset="0"/>
              </a:rPr>
              <a:t>If normally distributed, test for equal variances:</a:t>
            </a:r>
          </a:p>
          <a:p>
            <a:pPr marL="0" indent="0">
              <a:buNone/>
            </a:pPr>
            <a:r>
              <a:rPr lang="en-US" sz="2000" dirty="0" err="1">
                <a:latin typeface="Courier New" panose="02070309020205020404" pitchFamily="49" charset="0"/>
                <a:cs typeface="Courier New" panose="02070309020205020404" pitchFamily="49" charset="0"/>
              </a:rPr>
              <a:t>var.test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age~group,data</a:t>
            </a:r>
            <a:r>
              <a:rPr lang="en-US" sz="2000" dirty="0">
                <a:latin typeface="Courier New" panose="02070309020205020404" pitchFamily="49" charset="0"/>
                <a:cs typeface="Courier New" panose="02070309020205020404" pitchFamily="49" charset="0"/>
              </a:rPr>
              <a:t>=d1) #p=0.1997</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53</a:t>
            </a:fld>
            <a:endParaRPr lang="en-US" dirty="0"/>
          </a:p>
        </p:txBody>
      </p:sp>
      <p:pic>
        <p:nvPicPr>
          <p:cNvPr id="11" name="Picture 10">
            <a:extLst>
              <a:ext uri="{FF2B5EF4-FFF2-40B4-BE49-F238E27FC236}">
                <a16:creationId xmlns:a16="http://schemas.microsoft.com/office/drawing/2014/main" id="{F29E7E2F-FE18-C14F-86FC-3332956F3A54}"/>
              </a:ext>
            </a:extLst>
          </p:cNvPr>
          <p:cNvPicPr>
            <a:picLocks noChangeAspect="1"/>
          </p:cNvPicPr>
          <p:nvPr/>
        </p:nvPicPr>
        <p:blipFill>
          <a:blip r:embed="rId2"/>
          <a:stretch>
            <a:fillRect/>
          </a:stretch>
        </p:blipFill>
        <p:spPr>
          <a:xfrm>
            <a:off x="7633052" y="4123962"/>
            <a:ext cx="4058216" cy="800212"/>
          </a:xfrm>
          <a:prstGeom prst="rect">
            <a:avLst/>
          </a:prstGeom>
        </p:spPr>
      </p:pic>
      <p:sp>
        <p:nvSpPr>
          <p:cNvPr id="6" name="Oval 5">
            <a:extLst>
              <a:ext uri="{FF2B5EF4-FFF2-40B4-BE49-F238E27FC236}">
                <a16:creationId xmlns:a16="http://schemas.microsoft.com/office/drawing/2014/main" id="{B9723890-E087-AABE-7366-F6611917D68F}"/>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Tree>
    <p:extLst>
      <p:ext uri="{BB962C8B-B14F-4D97-AF65-F5344CB8AC3E}">
        <p14:creationId xmlns:p14="http://schemas.microsoft.com/office/powerpoint/2010/main" val="3952883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Student’s t-test / Welch’s t-test</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a:xfrm>
            <a:off x="77583" y="767101"/>
            <a:ext cx="8141857" cy="6074077"/>
          </a:xfrm>
        </p:spPr>
        <p:txBody>
          <a:bodyPr>
            <a:normAutofit/>
          </a:bodyPr>
          <a:lstStyle/>
          <a:p>
            <a:pPr marL="0" indent="0">
              <a:lnSpc>
                <a:spcPct val="110000"/>
              </a:lnSpc>
              <a:buNone/>
            </a:pPr>
            <a:r>
              <a:rPr lang="en-SG" dirty="0">
                <a:cs typeface="Courier New" panose="02070309020205020404" pitchFamily="49" charset="0"/>
              </a:rPr>
              <a:t>If variances are equal, do Student's t-test:</a:t>
            </a:r>
          </a:p>
          <a:p>
            <a:pPr marL="0" indent="0">
              <a:buNone/>
            </a:pPr>
            <a:r>
              <a:rPr lang="en-US" sz="2000" dirty="0" err="1">
                <a:latin typeface="Courier New" panose="02070309020205020404" pitchFamily="49" charset="0"/>
                <a:cs typeface="Courier New" panose="02070309020205020404" pitchFamily="49" charset="0"/>
              </a:rPr>
              <a:t>t.test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age~group,data</a:t>
            </a:r>
            <a:r>
              <a:rPr lang="en-US" sz="2000" dirty="0">
                <a:latin typeface="Courier New" panose="02070309020205020404" pitchFamily="49" charset="0"/>
                <a:cs typeface="Courier New" panose="02070309020205020404" pitchFamily="49" charset="0"/>
              </a:rPr>
              <a:t>=d1) #two-tailed: are the means different?; p&lt;0.001</a:t>
            </a:r>
          </a:p>
          <a:p>
            <a:pPr marL="0" indent="0">
              <a:buNone/>
            </a:pPr>
            <a:r>
              <a:rPr lang="en-US" sz="2000" dirty="0" err="1">
                <a:latin typeface="Courier New" panose="02070309020205020404" pitchFamily="49" charset="0"/>
                <a:cs typeface="Courier New" panose="02070309020205020404" pitchFamily="49" charset="0"/>
              </a:rPr>
              <a:t>t.test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age~group,data</a:t>
            </a:r>
            <a:r>
              <a:rPr lang="en-US" sz="2000" dirty="0">
                <a:latin typeface="Courier New" panose="02070309020205020404" pitchFamily="49" charset="0"/>
                <a:cs typeface="Courier New" panose="02070309020205020404" pitchFamily="49" charset="0"/>
              </a:rPr>
              <a:t>=d1,alternative="less")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#one-tailed, is "0" &lt; "1"? (alphabetical); p&lt;0.001</a:t>
            </a:r>
          </a:p>
          <a:p>
            <a:pPr marL="0" indent="0">
              <a:buNone/>
            </a:pPr>
            <a:r>
              <a:rPr lang="en-US" sz="2000" dirty="0" err="1">
                <a:latin typeface="Courier New" panose="02070309020205020404" pitchFamily="49" charset="0"/>
                <a:cs typeface="Courier New" panose="02070309020205020404" pitchFamily="49" charset="0"/>
              </a:rPr>
              <a:t>t.test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age~group,data</a:t>
            </a:r>
            <a:r>
              <a:rPr lang="en-US" sz="2000" dirty="0">
                <a:latin typeface="Courier New" panose="02070309020205020404" pitchFamily="49" charset="0"/>
                <a:cs typeface="Courier New" panose="02070309020205020404" pitchFamily="49" charset="0"/>
              </a:rPr>
              <a:t>=d1,alternative="greater") #one-tailed, is "0" &gt; "1"?; p=1</a:t>
            </a:r>
          </a:p>
          <a:p>
            <a:pPr marL="0" indent="0">
              <a:buNone/>
            </a:pPr>
            <a:r>
              <a:rPr lang="en-US" sz="2000" dirty="0">
                <a:latin typeface="Courier New" panose="02070309020205020404" pitchFamily="49" charset="0"/>
                <a:cs typeface="Courier New" panose="02070309020205020404" pitchFamily="49" charset="0"/>
              </a:rPr>
              <a:t>boxplot(</a:t>
            </a:r>
            <a:r>
              <a:rPr lang="en-US" sz="2000" dirty="0" err="1">
                <a:latin typeface="Courier New" panose="02070309020205020404" pitchFamily="49" charset="0"/>
                <a:cs typeface="Courier New" panose="02070309020205020404" pitchFamily="49" charset="0"/>
              </a:rPr>
              <a:t>age~group,data</a:t>
            </a:r>
            <a:r>
              <a:rPr lang="en-US" sz="2000" dirty="0">
                <a:latin typeface="Courier New" panose="02070309020205020404" pitchFamily="49" charset="0"/>
                <a:cs typeface="Courier New" panose="02070309020205020404" pitchFamily="49" charset="0"/>
              </a:rPr>
              <a:t>=d1)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#see if the results make sense</a:t>
            </a:r>
          </a:p>
          <a:p>
            <a:pPr marL="0" indent="0">
              <a:lnSpc>
                <a:spcPct val="110000"/>
              </a:lnSpc>
              <a:buNone/>
            </a:pPr>
            <a:endParaRPr lang="en-US" dirty="0">
              <a:cs typeface="Courier New" panose="02070309020205020404" pitchFamily="49" charset="0"/>
            </a:endParaRPr>
          </a:p>
          <a:p>
            <a:pPr marL="0" indent="0">
              <a:lnSpc>
                <a:spcPct val="110000"/>
              </a:lnSpc>
              <a:buNone/>
            </a:pPr>
            <a:r>
              <a:rPr lang="en-US" dirty="0">
                <a:cs typeface="Courier New" panose="02070309020205020404" pitchFamily="49" charset="0"/>
              </a:rPr>
              <a:t>If variances are NOT equal, do Welch's t-test:</a:t>
            </a:r>
          </a:p>
          <a:p>
            <a:pPr marL="0" indent="0">
              <a:buNone/>
            </a:pPr>
            <a:r>
              <a:rPr lang="en-US" sz="2000" dirty="0" err="1">
                <a:latin typeface="Courier New" panose="02070309020205020404" pitchFamily="49" charset="0"/>
                <a:cs typeface="Courier New" panose="02070309020205020404" pitchFamily="49" charset="0"/>
              </a:rPr>
              <a:t>t.test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age~group,data</a:t>
            </a:r>
            <a:r>
              <a:rPr lang="en-US" sz="2000" dirty="0">
                <a:latin typeface="Courier New" panose="02070309020205020404" pitchFamily="49" charset="0"/>
                <a:cs typeface="Courier New" panose="02070309020205020404" pitchFamily="49" charset="0"/>
              </a:rPr>
              <a:t>=d1,var.equal=F) </a:t>
            </a:r>
            <a:br>
              <a:rPr lang="en-US" sz="2000" dirty="0">
                <a:latin typeface="Courier New" panose="02070309020205020404" pitchFamily="49" charset="0"/>
                <a:cs typeface="Courier New" panose="02070309020205020404" pitchFamily="49" charset="0"/>
              </a:rPr>
            </a:br>
            <a:r>
              <a:rPr lang="en-SG"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p&lt;0.001 (</a:t>
            </a:r>
            <a:r>
              <a:rPr lang="en-SG" sz="2000" dirty="0">
                <a:latin typeface="Courier New" panose="02070309020205020404" pitchFamily="49" charset="0"/>
                <a:cs typeface="Courier New" panose="02070309020205020404" pitchFamily="49" charset="0"/>
              </a:rPr>
              <a:t>can also run other alternative hypotheses</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54</a:t>
            </a:fld>
            <a:endParaRPr lang="en-US" dirty="0"/>
          </a:p>
        </p:txBody>
      </p:sp>
      <p:pic>
        <p:nvPicPr>
          <p:cNvPr id="7" name="Picture 6">
            <a:extLst>
              <a:ext uri="{FF2B5EF4-FFF2-40B4-BE49-F238E27FC236}">
                <a16:creationId xmlns:a16="http://schemas.microsoft.com/office/drawing/2014/main" id="{7D8F91DD-9946-8EDD-4E45-24AAD06532A6}"/>
              </a:ext>
            </a:extLst>
          </p:cNvPr>
          <p:cNvPicPr>
            <a:picLocks noChangeAspect="1"/>
          </p:cNvPicPr>
          <p:nvPr/>
        </p:nvPicPr>
        <p:blipFill>
          <a:blip r:embed="rId2"/>
          <a:stretch>
            <a:fillRect/>
          </a:stretch>
        </p:blipFill>
        <p:spPr>
          <a:xfrm>
            <a:off x="8158480" y="848321"/>
            <a:ext cx="3894143" cy="3787127"/>
          </a:xfrm>
          <a:prstGeom prst="rect">
            <a:avLst/>
          </a:prstGeom>
        </p:spPr>
      </p:pic>
      <p:sp>
        <p:nvSpPr>
          <p:cNvPr id="5" name="Oval 4">
            <a:extLst>
              <a:ext uri="{FF2B5EF4-FFF2-40B4-BE49-F238E27FC236}">
                <a16:creationId xmlns:a16="http://schemas.microsoft.com/office/drawing/2014/main" id="{7DFDB31A-15D2-3BF2-7E62-5809E48F484C}"/>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Tree>
    <p:extLst>
      <p:ext uri="{BB962C8B-B14F-4D97-AF65-F5344CB8AC3E}">
        <p14:creationId xmlns:p14="http://schemas.microsoft.com/office/powerpoint/2010/main" val="1282850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Mann-Whitney U test</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a:xfrm>
            <a:off x="77583" y="767101"/>
            <a:ext cx="7105537" cy="6074077"/>
          </a:xfrm>
        </p:spPr>
        <p:txBody>
          <a:bodyPr>
            <a:normAutofit/>
          </a:bodyPr>
          <a:lstStyle/>
          <a:p>
            <a:pPr marL="0" indent="0">
              <a:buNone/>
            </a:pPr>
            <a:endParaRPr lang="en-SG" dirty="0"/>
          </a:p>
          <a:p>
            <a:pPr marL="0" indent="0">
              <a:buNone/>
            </a:pPr>
            <a:r>
              <a:rPr lang="en-US" sz="2000" dirty="0" err="1">
                <a:latin typeface="Courier New" panose="02070309020205020404" pitchFamily="49" charset="0"/>
                <a:cs typeface="Courier New" panose="02070309020205020404" pitchFamily="49" charset="0"/>
              </a:rPr>
              <a:t>shapiro.test</a:t>
            </a:r>
            <a:r>
              <a:rPr lang="en-US" sz="2000" dirty="0">
                <a:latin typeface="Courier New" panose="02070309020205020404" pitchFamily="49" charset="0"/>
                <a:cs typeface="Courier New" panose="02070309020205020404" pitchFamily="49" charset="0"/>
              </a:rPr>
              <a:t>(d1$levels) #p=0.049</a:t>
            </a:r>
            <a:endParaRPr lang="en-SG" sz="2000" dirty="0">
              <a:latin typeface="Courier New" panose="02070309020205020404" pitchFamily="49" charset="0"/>
              <a:cs typeface="Courier New" panose="02070309020205020404" pitchFamily="49" charset="0"/>
            </a:endParaRPr>
          </a:p>
          <a:p>
            <a:pPr marL="0" indent="0">
              <a:buNone/>
            </a:pPr>
            <a:endParaRPr lang="en-SG" dirty="0"/>
          </a:p>
          <a:p>
            <a:pPr marL="0" indent="0">
              <a:buNone/>
            </a:pPr>
            <a:r>
              <a:rPr lang="en-SG" dirty="0"/>
              <a:t>Use the Mann-Whitney U test:</a:t>
            </a:r>
          </a:p>
          <a:p>
            <a:pPr marL="0" indent="0">
              <a:buNone/>
            </a:pPr>
            <a:r>
              <a:rPr lang="en-SG" sz="2400" dirty="0"/>
              <a:t>(same as before, H</a:t>
            </a:r>
            <a:r>
              <a:rPr lang="en-SG" sz="2400" baseline="-25000" dirty="0"/>
              <a:t>0</a:t>
            </a:r>
            <a:r>
              <a:rPr lang="en-SG" sz="2400" dirty="0"/>
              <a:t>: no evidence for a difference, H</a:t>
            </a:r>
            <a:r>
              <a:rPr lang="en-SG" sz="2400" baseline="-25000" dirty="0"/>
              <a:t>1</a:t>
            </a:r>
            <a:r>
              <a:rPr lang="en-SG" sz="2400" dirty="0"/>
              <a:t>: means are significantly different)</a:t>
            </a:r>
          </a:p>
          <a:p>
            <a:pPr marL="0" indent="0">
              <a:buNone/>
            </a:pPr>
            <a:r>
              <a:rPr lang="en-SG" sz="2000" dirty="0" err="1">
                <a:latin typeface="Courier New" panose="02070309020205020404" pitchFamily="49" charset="0"/>
                <a:cs typeface="Courier New" panose="02070309020205020404" pitchFamily="49" charset="0"/>
              </a:rPr>
              <a:t>wilcox.test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levels~group,data</a:t>
            </a:r>
            <a:r>
              <a:rPr lang="en-SG" sz="2000" dirty="0">
                <a:latin typeface="Courier New" panose="02070309020205020404" pitchFamily="49" charset="0"/>
                <a:cs typeface="Courier New" panose="02070309020205020404" pitchFamily="49" charset="0"/>
              </a:rPr>
              <a:t>=d1) #p&lt;0.001</a:t>
            </a:r>
          </a:p>
          <a:p>
            <a:pPr marL="0" indent="0">
              <a:buNone/>
            </a:pPr>
            <a:r>
              <a:rPr lang="en-SG" sz="2000" dirty="0" err="1">
                <a:latin typeface="Courier New" panose="02070309020205020404" pitchFamily="49" charset="0"/>
                <a:cs typeface="Courier New" panose="02070309020205020404" pitchFamily="49" charset="0"/>
              </a:rPr>
              <a:t>wilcox.test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levels~group,data</a:t>
            </a:r>
            <a:r>
              <a:rPr lang="en-SG" sz="2000" dirty="0">
                <a:latin typeface="Courier New" panose="02070309020205020404" pitchFamily="49" charset="0"/>
                <a:cs typeface="Courier New" panose="02070309020205020404" pitchFamily="49" charset="0"/>
              </a:rPr>
              <a:t>=d1,alternative="less") #p=1</a:t>
            </a:r>
          </a:p>
          <a:p>
            <a:pPr marL="0" indent="0">
              <a:buNone/>
            </a:pPr>
            <a:r>
              <a:rPr lang="en-SG" sz="2000" dirty="0" err="1">
                <a:latin typeface="Courier New" panose="02070309020205020404" pitchFamily="49" charset="0"/>
                <a:cs typeface="Courier New" panose="02070309020205020404" pitchFamily="49" charset="0"/>
              </a:rPr>
              <a:t>wilcox.test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levels~group,data</a:t>
            </a:r>
            <a:r>
              <a:rPr lang="en-SG" sz="2000" dirty="0">
                <a:latin typeface="Courier New" panose="02070309020205020404" pitchFamily="49" charset="0"/>
                <a:cs typeface="Courier New" panose="02070309020205020404" pitchFamily="49" charset="0"/>
              </a:rPr>
              <a:t>=d1,alternative="greater") #p&lt;0.001</a:t>
            </a:r>
          </a:p>
          <a:p>
            <a:pPr marL="0" indent="0">
              <a:buNone/>
            </a:pPr>
            <a:r>
              <a:rPr lang="en-SG" sz="2000" dirty="0">
                <a:latin typeface="Courier New" panose="02070309020205020404" pitchFamily="49" charset="0"/>
                <a:cs typeface="Courier New" panose="02070309020205020404" pitchFamily="49" charset="0"/>
              </a:rPr>
              <a:t>boxplot(</a:t>
            </a:r>
            <a:r>
              <a:rPr lang="en-SG" sz="2000" dirty="0" err="1">
                <a:latin typeface="Courier New" panose="02070309020205020404" pitchFamily="49" charset="0"/>
                <a:cs typeface="Courier New" panose="02070309020205020404" pitchFamily="49" charset="0"/>
              </a:rPr>
              <a:t>levels~group,data</a:t>
            </a:r>
            <a:r>
              <a:rPr lang="en-SG" sz="2000" dirty="0">
                <a:latin typeface="Courier New" panose="02070309020205020404" pitchFamily="49" charset="0"/>
                <a:cs typeface="Courier New" panose="02070309020205020404" pitchFamily="49" charset="0"/>
              </a:rPr>
              <a:t>=d1) #see if the results make sense</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55</a:t>
            </a:fld>
            <a:endParaRPr lang="en-US" dirty="0"/>
          </a:p>
        </p:txBody>
      </p:sp>
      <p:pic>
        <p:nvPicPr>
          <p:cNvPr id="6" name="Picture 5">
            <a:extLst>
              <a:ext uri="{FF2B5EF4-FFF2-40B4-BE49-F238E27FC236}">
                <a16:creationId xmlns:a16="http://schemas.microsoft.com/office/drawing/2014/main" id="{D3891717-320D-C43A-3599-4E827480C1A0}"/>
              </a:ext>
            </a:extLst>
          </p:cNvPr>
          <p:cNvPicPr>
            <a:picLocks noChangeAspect="1"/>
          </p:cNvPicPr>
          <p:nvPr/>
        </p:nvPicPr>
        <p:blipFill>
          <a:blip r:embed="rId2"/>
          <a:stretch>
            <a:fillRect/>
          </a:stretch>
        </p:blipFill>
        <p:spPr>
          <a:xfrm>
            <a:off x="7284720" y="2147054"/>
            <a:ext cx="4667403" cy="4193421"/>
          </a:xfrm>
          <a:prstGeom prst="rect">
            <a:avLst/>
          </a:prstGeom>
        </p:spPr>
      </p:pic>
      <p:sp>
        <p:nvSpPr>
          <p:cNvPr id="5" name="Oval 4">
            <a:extLst>
              <a:ext uri="{FF2B5EF4-FFF2-40B4-BE49-F238E27FC236}">
                <a16:creationId xmlns:a16="http://schemas.microsoft.com/office/drawing/2014/main" id="{B06ACDD5-C4AB-391E-3317-51596E513C32}"/>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Content Placeholder 2">
            <a:extLst>
              <a:ext uri="{FF2B5EF4-FFF2-40B4-BE49-F238E27FC236}">
                <a16:creationId xmlns:a16="http://schemas.microsoft.com/office/drawing/2014/main" id="{FA3B431A-5BF2-FF38-F564-5B4D1F9EF427}"/>
              </a:ext>
            </a:extLst>
          </p:cNvPr>
          <p:cNvSpPr txBox="1">
            <a:spLocks/>
          </p:cNvSpPr>
          <p:nvPr/>
        </p:nvSpPr>
        <p:spPr>
          <a:xfrm>
            <a:off x="77583" y="763603"/>
            <a:ext cx="7308737" cy="475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dirty="0"/>
              <a:t>If the response data is </a:t>
            </a:r>
            <a:r>
              <a:rPr lang="en-SG" b="1" dirty="0"/>
              <a:t>non-normally distributed</a:t>
            </a:r>
            <a:r>
              <a:rPr lang="en-SG" dirty="0"/>
              <a:t>: </a:t>
            </a:r>
          </a:p>
        </p:txBody>
      </p:sp>
    </p:spTree>
    <p:extLst>
      <p:ext uri="{BB962C8B-B14F-4D97-AF65-F5344CB8AC3E}">
        <p14:creationId xmlns:p14="http://schemas.microsoft.com/office/powerpoint/2010/main" val="2633685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b="0" dirty="0"/>
              <a:t>Student’s t-test / Welch’s t-test / Mann-Whitney U test</a:t>
            </a:r>
            <a:r>
              <a:rPr lang="en-SG" dirty="0"/>
              <a:t> with separate vectors</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lnSpcReduction="10000"/>
          </a:bodyPr>
          <a:lstStyle/>
          <a:p>
            <a:pPr marL="0" indent="0">
              <a:buNone/>
            </a:pPr>
            <a:r>
              <a:rPr lang="en-SG" dirty="0"/>
              <a:t>In the previous slides, we used a grouping variable in a </a:t>
            </a:r>
            <a:r>
              <a:rPr lang="en-SG" dirty="0" err="1"/>
              <a:t>dataframe</a:t>
            </a:r>
            <a:r>
              <a:rPr lang="en-SG" dirty="0"/>
              <a:t> &lt;d1$group&gt; to tell R what our 2 groups are. If your data are in 2 separate vectors (one vector for each group), we can also compare them directly.</a:t>
            </a:r>
          </a:p>
          <a:p>
            <a:pPr marL="0" indent="0"/>
            <a:endParaRPr lang="en-SG" sz="2400" dirty="0"/>
          </a:p>
          <a:p>
            <a:pPr marL="0" indent="0">
              <a:buNone/>
            </a:pPr>
            <a:r>
              <a:rPr lang="en-SG" sz="2400" dirty="0"/>
              <a:t>Subset the &lt;level&gt; variable into 2 vectors based on &lt;group&gt;:</a:t>
            </a:r>
          </a:p>
          <a:p>
            <a:pPr marL="0" indent="0">
              <a:buNone/>
            </a:pPr>
            <a:r>
              <a:rPr lang="en-US" sz="2000" dirty="0">
                <a:latin typeface="Courier New" panose="02070309020205020404" pitchFamily="49" charset="0"/>
                <a:cs typeface="Courier New" panose="02070309020205020404" pitchFamily="49" charset="0"/>
              </a:rPr>
              <a:t>levels0=d1$levels[d1$group==0]</a:t>
            </a:r>
          </a:p>
          <a:p>
            <a:pPr marL="0" indent="0">
              <a:buNone/>
            </a:pPr>
            <a:r>
              <a:rPr lang="en-US" sz="2000" dirty="0">
                <a:latin typeface="Courier New" panose="02070309020205020404" pitchFamily="49" charset="0"/>
                <a:cs typeface="Courier New" panose="02070309020205020404" pitchFamily="49" charset="0"/>
              </a:rPr>
              <a:t>levels1=d1$levels[d1$group==1]</a:t>
            </a:r>
          </a:p>
          <a:p>
            <a:pPr marL="0" indent="0">
              <a:buNone/>
            </a:pPr>
            <a:r>
              <a:rPr lang="en-US" sz="2400" dirty="0"/>
              <a:t>Run a Mann-Whitney U test:</a:t>
            </a:r>
          </a:p>
          <a:p>
            <a:pPr marL="0" indent="0">
              <a:buNone/>
            </a:pPr>
            <a:r>
              <a:rPr lang="en-US" sz="2000" dirty="0" err="1">
                <a:latin typeface="Courier New" panose="02070309020205020404" pitchFamily="49" charset="0"/>
                <a:cs typeface="Courier New" panose="02070309020205020404" pitchFamily="49" charset="0"/>
              </a:rPr>
              <a:t>wilcox.test</a:t>
            </a:r>
            <a:r>
              <a:rPr lang="en-US" sz="2000" dirty="0">
                <a:latin typeface="Courier New" panose="02070309020205020404" pitchFamily="49" charset="0"/>
                <a:cs typeface="Courier New" panose="02070309020205020404" pitchFamily="49" charset="0"/>
              </a:rPr>
              <a:t>(levels0,levels1) </a:t>
            </a:r>
          </a:p>
          <a:p>
            <a:pPr marL="0" indent="0">
              <a:buNone/>
            </a:pPr>
            <a:endParaRPr lang="en-US" sz="2000" dirty="0"/>
          </a:p>
          <a:p>
            <a:pPr marL="0" indent="0">
              <a:buNone/>
            </a:pPr>
            <a:r>
              <a:rPr lang="en-SG" sz="2400" dirty="0"/>
              <a:t>Subset the &lt;age&gt; variable into 2 vectors based on &lt;group&gt;:</a:t>
            </a:r>
          </a:p>
          <a:p>
            <a:pPr marL="0" indent="0">
              <a:buNone/>
            </a:pPr>
            <a:r>
              <a:rPr lang="en-US" sz="2000" dirty="0">
                <a:latin typeface="Courier New" panose="02070309020205020404" pitchFamily="49" charset="0"/>
                <a:cs typeface="Courier New" panose="02070309020205020404" pitchFamily="49" charset="0"/>
              </a:rPr>
              <a:t>age0=d1$age[d1$group==0]</a:t>
            </a:r>
          </a:p>
          <a:p>
            <a:pPr marL="0" indent="0">
              <a:buNone/>
            </a:pPr>
            <a:r>
              <a:rPr lang="en-US" sz="2000" dirty="0">
                <a:latin typeface="Courier New" panose="02070309020205020404" pitchFamily="49" charset="0"/>
                <a:cs typeface="Courier New" panose="02070309020205020404" pitchFamily="49" charset="0"/>
              </a:rPr>
              <a:t>age1=d1$age[d1$group==1]</a:t>
            </a:r>
          </a:p>
          <a:p>
            <a:pPr marL="0" indent="0">
              <a:buNone/>
            </a:pPr>
            <a:r>
              <a:rPr lang="en-SG" sz="2400" dirty="0"/>
              <a:t>Run a t-test</a:t>
            </a:r>
          </a:p>
          <a:p>
            <a:pPr marL="0" indent="0">
              <a:buNone/>
            </a:pPr>
            <a:r>
              <a:rPr lang="en-US" sz="2000" dirty="0" err="1">
                <a:latin typeface="Courier New" panose="02070309020205020404" pitchFamily="49" charset="0"/>
                <a:cs typeface="Courier New" panose="02070309020205020404" pitchFamily="49" charset="0"/>
              </a:rPr>
              <a:t>t.test</a:t>
            </a:r>
            <a:r>
              <a:rPr lang="en-US" sz="2000" dirty="0">
                <a:latin typeface="Courier New" panose="02070309020205020404" pitchFamily="49" charset="0"/>
                <a:cs typeface="Courier New" panose="02070309020205020404" pitchFamily="49" charset="0"/>
              </a:rPr>
              <a:t>(age0,age1,var.equal=F) #two-tailed; can also run both one-tailed tests</a:t>
            </a:r>
            <a:endParaRPr lang="en-SG"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56</a:t>
            </a:fld>
            <a:endParaRPr lang="en-US" dirty="0"/>
          </a:p>
        </p:txBody>
      </p:sp>
      <p:sp>
        <p:nvSpPr>
          <p:cNvPr id="5" name="Oval 4">
            <a:extLst>
              <a:ext uri="{FF2B5EF4-FFF2-40B4-BE49-F238E27FC236}">
                <a16:creationId xmlns:a16="http://schemas.microsoft.com/office/drawing/2014/main" id="{471FED68-B4F0-377E-1C16-686446A36CC0}"/>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Tree>
    <p:extLst>
      <p:ext uri="{BB962C8B-B14F-4D97-AF65-F5344CB8AC3E}">
        <p14:creationId xmlns:p14="http://schemas.microsoft.com/office/powerpoint/2010/main" val="1123942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Paired t-test / Wilcoxon signed-rank test</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p:txBody>
          <a:bodyPr>
            <a:normAutofit/>
          </a:bodyPr>
          <a:lstStyle/>
          <a:p>
            <a:pPr marL="0" indent="0">
              <a:buNone/>
            </a:pPr>
            <a:r>
              <a:rPr lang="en-US" dirty="0"/>
              <a:t>To test whether </a:t>
            </a:r>
            <a:r>
              <a:rPr lang="en-SG" dirty="0"/>
              <a:t>the means of </a:t>
            </a:r>
            <a:r>
              <a:rPr lang="en-SG" b="1" dirty="0"/>
              <a:t>two groups of related samples</a:t>
            </a:r>
            <a:r>
              <a:rPr lang="en-SG" dirty="0"/>
              <a:t> are different</a:t>
            </a:r>
          </a:p>
          <a:p>
            <a:pPr marL="0" indent="0">
              <a:buNone/>
            </a:pPr>
            <a:r>
              <a:rPr lang="en-SG" sz="2400" dirty="0"/>
              <a:t>H</a:t>
            </a:r>
            <a:r>
              <a:rPr lang="en-SG" sz="2400" baseline="-25000" dirty="0"/>
              <a:t>0</a:t>
            </a:r>
            <a:r>
              <a:rPr lang="en-SG" sz="2400" dirty="0"/>
              <a:t>: no evidence of a difference, H</a:t>
            </a:r>
            <a:r>
              <a:rPr lang="en-SG" sz="2400" baseline="-25000" dirty="0"/>
              <a:t>1</a:t>
            </a:r>
            <a:r>
              <a:rPr lang="en-SG" sz="2400" dirty="0"/>
              <a:t>: the means are different.</a:t>
            </a:r>
          </a:p>
          <a:p>
            <a:pPr marL="0" indent="0">
              <a:buNone/>
            </a:pPr>
            <a:endParaRPr lang="en-SG" sz="2200" dirty="0"/>
          </a:p>
          <a:p>
            <a:pPr marL="0" indent="0">
              <a:buNone/>
            </a:pPr>
            <a:r>
              <a:rPr lang="en-SG" dirty="0"/>
              <a:t>Examples: </a:t>
            </a:r>
          </a:p>
          <a:p>
            <a:pPr marL="0" indent="0">
              <a:buNone/>
            </a:pPr>
            <a:r>
              <a:rPr lang="en-SG" sz="2400" dirty="0"/>
              <a:t>- Paired over time: comparing biodiversity in 10 sites at T=1 vs. T=2</a:t>
            </a:r>
          </a:p>
          <a:p>
            <a:pPr marL="0" indent="0">
              <a:buNone/>
            </a:pPr>
            <a:r>
              <a:rPr lang="en-SG" sz="2400" dirty="0"/>
              <a:t>- Paired by relationship: comparing weight of male vs. female</a:t>
            </a:r>
            <a:br>
              <a:rPr lang="en-SG" sz="2400" dirty="0"/>
            </a:br>
            <a:r>
              <a:rPr lang="en-SG" sz="2400" dirty="0"/>
              <a:t> offspring from 10 pairs of parents </a:t>
            </a:r>
          </a:p>
          <a:p>
            <a:pPr marL="0" indent="0">
              <a:buNone/>
            </a:pPr>
            <a:endParaRPr lang="en-SG" sz="2400" dirty="0"/>
          </a:p>
          <a:p>
            <a:pPr marL="0" indent="0">
              <a:buNone/>
            </a:pPr>
            <a:r>
              <a:rPr lang="en-SG" dirty="0"/>
              <a:t>Assuming that our previous data was actually paired…</a:t>
            </a:r>
          </a:p>
          <a:p>
            <a:pPr marL="0" indent="0">
              <a:buNone/>
            </a:pPr>
            <a:r>
              <a:rPr lang="en-SG" sz="2400" dirty="0"/>
              <a:t>If normally distributed, use a Paired t-test:</a:t>
            </a:r>
          </a:p>
          <a:p>
            <a:pPr marL="0" indent="0">
              <a:buNone/>
            </a:pPr>
            <a:r>
              <a:rPr lang="en-SG" sz="2000" dirty="0" err="1">
                <a:latin typeface="Courier New" panose="02070309020205020404" pitchFamily="49" charset="0"/>
                <a:cs typeface="Courier New" panose="02070309020205020404" pitchFamily="49" charset="0"/>
              </a:rPr>
              <a:t>t.test</a:t>
            </a:r>
            <a:r>
              <a:rPr lang="en-SG" sz="2000" dirty="0">
                <a:latin typeface="Courier New" panose="02070309020205020404" pitchFamily="49" charset="0"/>
                <a:cs typeface="Courier New" panose="02070309020205020404" pitchFamily="49" charset="0"/>
              </a:rPr>
              <a:t>(age0,age1,paired=TRUE) #</a:t>
            </a:r>
            <a:r>
              <a:rPr lang="en-US" sz="2000" dirty="0">
                <a:latin typeface="Courier New" panose="02070309020205020404" pitchFamily="49" charset="0"/>
                <a:cs typeface="Courier New" panose="02070309020205020404" pitchFamily="49" charset="0"/>
              </a:rPr>
              <a:t>Can also add "</a:t>
            </a:r>
            <a:r>
              <a:rPr lang="en-US" sz="2000" dirty="0" err="1">
                <a:latin typeface="Courier New" panose="02070309020205020404" pitchFamily="49" charset="0"/>
                <a:cs typeface="Courier New" panose="02070309020205020404" pitchFamily="49" charset="0"/>
              </a:rPr>
              <a:t>var.equal</a:t>
            </a:r>
            <a:r>
              <a:rPr lang="en-US" sz="2000" dirty="0">
                <a:latin typeface="Courier New" panose="02070309020205020404" pitchFamily="49" charset="0"/>
                <a:cs typeface="Courier New" panose="02070309020205020404" pitchFamily="49" charset="0"/>
              </a:rPr>
              <a:t>=F" if needed</a:t>
            </a:r>
            <a:endParaRPr lang="en-SG" sz="2000" dirty="0">
              <a:latin typeface="Courier New" panose="02070309020205020404" pitchFamily="49" charset="0"/>
              <a:cs typeface="Courier New" panose="02070309020205020404" pitchFamily="49" charset="0"/>
            </a:endParaRPr>
          </a:p>
          <a:p>
            <a:pPr marL="0" indent="0">
              <a:buNone/>
            </a:pPr>
            <a:r>
              <a:rPr lang="en-SG" sz="2400" dirty="0"/>
              <a:t>If not normally distributed, use a Wilcoxon signed-rank test:</a:t>
            </a:r>
          </a:p>
          <a:p>
            <a:pPr marL="0" indent="0">
              <a:buNone/>
            </a:pPr>
            <a:r>
              <a:rPr lang="en-SG" sz="2000" dirty="0" err="1">
                <a:latin typeface="Courier New" panose="02070309020205020404" pitchFamily="49" charset="0"/>
                <a:cs typeface="Courier New" panose="02070309020205020404" pitchFamily="49" charset="0"/>
              </a:rPr>
              <a:t>wilcox.test</a:t>
            </a:r>
            <a:r>
              <a:rPr lang="en-SG" sz="2000" dirty="0">
                <a:latin typeface="Courier New" panose="02070309020205020404" pitchFamily="49" charset="0"/>
                <a:cs typeface="Courier New" panose="02070309020205020404" pitchFamily="49" charset="0"/>
              </a:rPr>
              <a:t>(levels0,levels1,paired=TRUE)</a:t>
            </a:r>
          </a:p>
        </p:txBody>
      </p:sp>
      <p:sp>
        <p:nvSpPr>
          <p:cNvPr id="4" name="Slide Number Placeholder 3">
            <a:extLst>
              <a:ext uri="{FF2B5EF4-FFF2-40B4-BE49-F238E27FC236}">
                <a16:creationId xmlns:a16="http://schemas.microsoft.com/office/drawing/2014/main" id="{C0CA9072-8B2A-4C81-8580-B557BF120E1F}"/>
              </a:ext>
            </a:extLst>
          </p:cNvPr>
          <p:cNvSpPr>
            <a:spLocks noGrp="1"/>
          </p:cNvSpPr>
          <p:nvPr>
            <p:ph type="sldNum" sz="quarter" idx="12"/>
          </p:nvPr>
        </p:nvSpPr>
        <p:spPr/>
        <p:txBody>
          <a:bodyPr/>
          <a:lstStyle/>
          <a:p>
            <a:fld id="{48F63A3B-78C7-47BE-AE5E-E10140E04643}" type="slidenum">
              <a:rPr lang="en-US" smtClean="0"/>
              <a:t>57</a:t>
            </a:fld>
            <a:endParaRPr lang="en-US" dirty="0"/>
          </a:p>
        </p:txBody>
      </p:sp>
      <p:graphicFrame>
        <p:nvGraphicFramePr>
          <p:cNvPr id="5" name="Table 5">
            <a:extLst>
              <a:ext uri="{FF2B5EF4-FFF2-40B4-BE49-F238E27FC236}">
                <a16:creationId xmlns:a16="http://schemas.microsoft.com/office/drawing/2014/main" id="{A3B34586-F43E-477B-9BB9-2924313D8F5B}"/>
              </a:ext>
            </a:extLst>
          </p:cNvPr>
          <p:cNvGraphicFramePr>
            <a:graphicFrameLocks noGrp="1"/>
          </p:cNvGraphicFramePr>
          <p:nvPr>
            <p:extLst>
              <p:ext uri="{D42A27DB-BD31-4B8C-83A1-F6EECF244321}">
                <p14:modId xmlns:p14="http://schemas.microsoft.com/office/powerpoint/2010/main" val="4273481360"/>
              </p:ext>
            </p:extLst>
          </p:nvPr>
        </p:nvGraphicFramePr>
        <p:xfrm>
          <a:off x="9624199" y="2069733"/>
          <a:ext cx="407437" cy="2595880"/>
        </p:xfrm>
        <a:graphic>
          <a:graphicData uri="http://schemas.openxmlformats.org/drawingml/2006/table">
            <a:tbl>
              <a:tblPr firstRow="1" bandRow="1">
                <a:tableStyleId>{5940675A-B579-460E-94D1-54222C63F5DA}</a:tableStyleId>
              </a:tblPr>
              <a:tblGrid>
                <a:gridCol w="407437">
                  <a:extLst>
                    <a:ext uri="{9D8B030D-6E8A-4147-A177-3AD203B41FA5}">
                      <a16:colId xmlns:a16="http://schemas.microsoft.com/office/drawing/2014/main" val="982543805"/>
                    </a:ext>
                  </a:extLst>
                </a:gridCol>
              </a:tblGrid>
              <a:tr h="370840">
                <a:tc>
                  <a:txBody>
                    <a:bodyPr/>
                    <a:lstStyle/>
                    <a:p>
                      <a:endParaRPr lang="en-SG"/>
                    </a:p>
                  </a:txBody>
                  <a:tcPr/>
                </a:tc>
                <a:extLst>
                  <a:ext uri="{0D108BD9-81ED-4DB2-BD59-A6C34878D82A}">
                    <a16:rowId xmlns:a16="http://schemas.microsoft.com/office/drawing/2014/main" val="764301141"/>
                  </a:ext>
                </a:extLst>
              </a:tr>
              <a:tr h="370840">
                <a:tc>
                  <a:txBody>
                    <a:bodyPr/>
                    <a:lstStyle/>
                    <a:p>
                      <a:endParaRPr lang="en-SG"/>
                    </a:p>
                  </a:txBody>
                  <a:tcPr/>
                </a:tc>
                <a:extLst>
                  <a:ext uri="{0D108BD9-81ED-4DB2-BD59-A6C34878D82A}">
                    <a16:rowId xmlns:a16="http://schemas.microsoft.com/office/drawing/2014/main" val="740980097"/>
                  </a:ext>
                </a:extLst>
              </a:tr>
              <a:tr h="370840">
                <a:tc>
                  <a:txBody>
                    <a:bodyPr/>
                    <a:lstStyle/>
                    <a:p>
                      <a:endParaRPr lang="en-SG"/>
                    </a:p>
                  </a:txBody>
                  <a:tcPr/>
                </a:tc>
                <a:extLst>
                  <a:ext uri="{0D108BD9-81ED-4DB2-BD59-A6C34878D82A}">
                    <a16:rowId xmlns:a16="http://schemas.microsoft.com/office/drawing/2014/main" val="1559230617"/>
                  </a:ext>
                </a:extLst>
              </a:tr>
              <a:tr h="370840">
                <a:tc>
                  <a:txBody>
                    <a:bodyPr/>
                    <a:lstStyle/>
                    <a:p>
                      <a:endParaRPr lang="en-SG"/>
                    </a:p>
                  </a:txBody>
                  <a:tcPr/>
                </a:tc>
                <a:extLst>
                  <a:ext uri="{0D108BD9-81ED-4DB2-BD59-A6C34878D82A}">
                    <a16:rowId xmlns:a16="http://schemas.microsoft.com/office/drawing/2014/main" val="4078256995"/>
                  </a:ext>
                </a:extLst>
              </a:tr>
              <a:tr h="370840">
                <a:tc>
                  <a:txBody>
                    <a:bodyPr/>
                    <a:lstStyle/>
                    <a:p>
                      <a:endParaRPr lang="en-SG"/>
                    </a:p>
                  </a:txBody>
                  <a:tcPr/>
                </a:tc>
                <a:extLst>
                  <a:ext uri="{0D108BD9-81ED-4DB2-BD59-A6C34878D82A}">
                    <a16:rowId xmlns:a16="http://schemas.microsoft.com/office/drawing/2014/main" val="2527341396"/>
                  </a:ext>
                </a:extLst>
              </a:tr>
              <a:tr h="370840">
                <a:tc>
                  <a:txBody>
                    <a:bodyPr/>
                    <a:lstStyle/>
                    <a:p>
                      <a:endParaRPr lang="en-SG"/>
                    </a:p>
                  </a:txBody>
                  <a:tcPr/>
                </a:tc>
                <a:extLst>
                  <a:ext uri="{0D108BD9-81ED-4DB2-BD59-A6C34878D82A}">
                    <a16:rowId xmlns:a16="http://schemas.microsoft.com/office/drawing/2014/main" val="3722339303"/>
                  </a:ext>
                </a:extLst>
              </a:tr>
              <a:tr h="370840">
                <a:tc>
                  <a:txBody>
                    <a:bodyPr/>
                    <a:lstStyle/>
                    <a:p>
                      <a:endParaRPr lang="en-SG" dirty="0"/>
                    </a:p>
                  </a:txBody>
                  <a:tcPr/>
                </a:tc>
                <a:extLst>
                  <a:ext uri="{0D108BD9-81ED-4DB2-BD59-A6C34878D82A}">
                    <a16:rowId xmlns:a16="http://schemas.microsoft.com/office/drawing/2014/main" val="290074852"/>
                  </a:ext>
                </a:extLst>
              </a:tr>
            </a:tbl>
          </a:graphicData>
        </a:graphic>
      </p:graphicFrame>
      <p:graphicFrame>
        <p:nvGraphicFramePr>
          <p:cNvPr id="6" name="Table 5">
            <a:extLst>
              <a:ext uri="{FF2B5EF4-FFF2-40B4-BE49-F238E27FC236}">
                <a16:creationId xmlns:a16="http://schemas.microsoft.com/office/drawing/2014/main" id="{86657A96-FE57-4B2B-B829-092DB6A50B00}"/>
              </a:ext>
            </a:extLst>
          </p:cNvPr>
          <p:cNvGraphicFramePr>
            <a:graphicFrameLocks noGrp="1"/>
          </p:cNvGraphicFramePr>
          <p:nvPr>
            <p:extLst>
              <p:ext uri="{D42A27DB-BD31-4B8C-83A1-F6EECF244321}">
                <p14:modId xmlns:p14="http://schemas.microsoft.com/office/powerpoint/2010/main" val="2870943142"/>
              </p:ext>
            </p:extLst>
          </p:nvPr>
        </p:nvGraphicFramePr>
        <p:xfrm>
          <a:off x="10933595" y="2069733"/>
          <a:ext cx="407437" cy="2595880"/>
        </p:xfrm>
        <a:graphic>
          <a:graphicData uri="http://schemas.openxmlformats.org/drawingml/2006/table">
            <a:tbl>
              <a:tblPr firstRow="1" bandRow="1">
                <a:tableStyleId>{5940675A-B579-460E-94D1-54222C63F5DA}</a:tableStyleId>
              </a:tblPr>
              <a:tblGrid>
                <a:gridCol w="407437">
                  <a:extLst>
                    <a:ext uri="{9D8B030D-6E8A-4147-A177-3AD203B41FA5}">
                      <a16:colId xmlns:a16="http://schemas.microsoft.com/office/drawing/2014/main" val="982543805"/>
                    </a:ext>
                  </a:extLst>
                </a:gridCol>
              </a:tblGrid>
              <a:tr h="370840">
                <a:tc>
                  <a:txBody>
                    <a:bodyPr/>
                    <a:lstStyle/>
                    <a:p>
                      <a:endParaRPr lang="en-SG"/>
                    </a:p>
                  </a:txBody>
                  <a:tcPr/>
                </a:tc>
                <a:extLst>
                  <a:ext uri="{0D108BD9-81ED-4DB2-BD59-A6C34878D82A}">
                    <a16:rowId xmlns:a16="http://schemas.microsoft.com/office/drawing/2014/main" val="764301141"/>
                  </a:ext>
                </a:extLst>
              </a:tr>
              <a:tr h="370840">
                <a:tc>
                  <a:txBody>
                    <a:bodyPr/>
                    <a:lstStyle/>
                    <a:p>
                      <a:endParaRPr lang="en-SG"/>
                    </a:p>
                  </a:txBody>
                  <a:tcPr/>
                </a:tc>
                <a:extLst>
                  <a:ext uri="{0D108BD9-81ED-4DB2-BD59-A6C34878D82A}">
                    <a16:rowId xmlns:a16="http://schemas.microsoft.com/office/drawing/2014/main" val="740980097"/>
                  </a:ext>
                </a:extLst>
              </a:tr>
              <a:tr h="370840">
                <a:tc>
                  <a:txBody>
                    <a:bodyPr/>
                    <a:lstStyle/>
                    <a:p>
                      <a:endParaRPr lang="en-SG"/>
                    </a:p>
                  </a:txBody>
                  <a:tcPr/>
                </a:tc>
                <a:extLst>
                  <a:ext uri="{0D108BD9-81ED-4DB2-BD59-A6C34878D82A}">
                    <a16:rowId xmlns:a16="http://schemas.microsoft.com/office/drawing/2014/main" val="1559230617"/>
                  </a:ext>
                </a:extLst>
              </a:tr>
              <a:tr h="370840">
                <a:tc>
                  <a:txBody>
                    <a:bodyPr/>
                    <a:lstStyle/>
                    <a:p>
                      <a:endParaRPr lang="en-SG"/>
                    </a:p>
                  </a:txBody>
                  <a:tcPr/>
                </a:tc>
                <a:extLst>
                  <a:ext uri="{0D108BD9-81ED-4DB2-BD59-A6C34878D82A}">
                    <a16:rowId xmlns:a16="http://schemas.microsoft.com/office/drawing/2014/main" val="4078256995"/>
                  </a:ext>
                </a:extLst>
              </a:tr>
              <a:tr h="370840">
                <a:tc>
                  <a:txBody>
                    <a:bodyPr/>
                    <a:lstStyle/>
                    <a:p>
                      <a:endParaRPr lang="en-SG"/>
                    </a:p>
                  </a:txBody>
                  <a:tcPr/>
                </a:tc>
                <a:extLst>
                  <a:ext uri="{0D108BD9-81ED-4DB2-BD59-A6C34878D82A}">
                    <a16:rowId xmlns:a16="http://schemas.microsoft.com/office/drawing/2014/main" val="2527341396"/>
                  </a:ext>
                </a:extLst>
              </a:tr>
              <a:tr h="370840">
                <a:tc>
                  <a:txBody>
                    <a:bodyPr/>
                    <a:lstStyle/>
                    <a:p>
                      <a:endParaRPr lang="en-SG"/>
                    </a:p>
                  </a:txBody>
                  <a:tcPr/>
                </a:tc>
                <a:extLst>
                  <a:ext uri="{0D108BD9-81ED-4DB2-BD59-A6C34878D82A}">
                    <a16:rowId xmlns:a16="http://schemas.microsoft.com/office/drawing/2014/main" val="3722339303"/>
                  </a:ext>
                </a:extLst>
              </a:tr>
              <a:tr h="370840">
                <a:tc>
                  <a:txBody>
                    <a:bodyPr/>
                    <a:lstStyle/>
                    <a:p>
                      <a:endParaRPr lang="en-SG" dirty="0"/>
                    </a:p>
                  </a:txBody>
                  <a:tcPr/>
                </a:tc>
                <a:extLst>
                  <a:ext uri="{0D108BD9-81ED-4DB2-BD59-A6C34878D82A}">
                    <a16:rowId xmlns:a16="http://schemas.microsoft.com/office/drawing/2014/main" val="290074852"/>
                  </a:ext>
                </a:extLst>
              </a:tr>
            </a:tbl>
          </a:graphicData>
        </a:graphic>
      </p:graphicFrame>
      <p:sp>
        <p:nvSpPr>
          <p:cNvPr id="7" name="TextBox 6">
            <a:extLst>
              <a:ext uri="{FF2B5EF4-FFF2-40B4-BE49-F238E27FC236}">
                <a16:creationId xmlns:a16="http://schemas.microsoft.com/office/drawing/2014/main" id="{D8D55E7B-6B9B-482C-B6FE-87C7C7109708}"/>
              </a:ext>
            </a:extLst>
          </p:cNvPr>
          <p:cNvSpPr txBox="1"/>
          <p:nvPr/>
        </p:nvSpPr>
        <p:spPr>
          <a:xfrm>
            <a:off x="9345951" y="1461265"/>
            <a:ext cx="963930" cy="646331"/>
          </a:xfrm>
          <a:prstGeom prst="rect">
            <a:avLst/>
          </a:prstGeom>
          <a:noFill/>
        </p:spPr>
        <p:txBody>
          <a:bodyPr wrap="square" rtlCol="0">
            <a:spAutoFit/>
          </a:bodyPr>
          <a:lstStyle/>
          <a:p>
            <a:pPr algn="ctr"/>
            <a:r>
              <a:rPr lang="en-US" dirty="0">
                <a:solidFill>
                  <a:schemeClr val="accent5">
                    <a:lumMod val="75000"/>
                  </a:schemeClr>
                </a:solidFill>
              </a:rPr>
              <a:t>Before</a:t>
            </a:r>
            <a:br>
              <a:rPr lang="en-US" dirty="0">
                <a:solidFill>
                  <a:schemeClr val="accent5">
                    <a:lumMod val="75000"/>
                  </a:schemeClr>
                </a:solidFill>
              </a:rPr>
            </a:br>
            <a:r>
              <a:rPr lang="en-US" dirty="0">
                <a:solidFill>
                  <a:schemeClr val="accent5">
                    <a:lumMod val="75000"/>
                  </a:schemeClr>
                </a:solidFill>
              </a:rPr>
              <a:t>data</a:t>
            </a:r>
          </a:p>
        </p:txBody>
      </p:sp>
      <p:sp>
        <p:nvSpPr>
          <p:cNvPr id="8" name="TextBox 7">
            <a:extLst>
              <a:ext uri="{FF2B5EF4-FFF2-40B4-BE49-F238E27FC236}">
                <a16:creationId xmlns:a16="http://schemas.microsoft.com/office/drawing/2014/main" id="{5B88C65C-7268-433D-BC89-EAAA2D5A7E65}"/>
              </a:ext>
            </a:extLst>
          </p:cNvPr>
          <p:cNvSpPr txBox="1"/>
          <p:nvPr/>
        </p:nvSpPr>
        <p:spPr>
          <a:xfrm>
            <a:off x="10652898" y="1461265"/>
            <a:ext cx="963930" cy="646331"/>
          </a:xfrm>
          <a:prstGeom prst="rect">
            <a:avLst/>
          </a:prstGeom>
          <a:noFill/>
        </p:spPr>
        <p:txBody>
          <a:bodyPr wrap="square" rtlCol="0">
            <a:spAutoFit/>
          </a:bodyPr>
          <a:lstStyle/>
          <a:p>
            <a:pPr algn="ctr"/>
            <a:r>
              <a:rPr lang="en-US" dirty="0">
                <a:solidFill>
                  <a:schemeClr val="accent5">
                    <a:lumMod val="75000"/>
                  </a:schemeClr>
                </a:solidFill>
              </a:rPr>
              <a:t>After</a:t>
            </a:r>
            <a:br>
              <a:rPr lang="en-US" dirty="0">
                <a:solidFill>
                  <a:schemeClr val="accent5">
                    <a:lumMod val="75000"/>
                  </a:schemeClr>
                </a:solidFill>
              </a:rPr>
            </a:br>
            <a:r>
              <a:rPr lang="en-US" dirty="0">
                <a:solidFill>
                  <a:schemeClr val="accent5">
                    <a:lumMod val="75000"/>
                  </a:schemeClr>
                </a:solidFill>
              </a:rPr>
              <a:t>data</a:t>
            </a:r>
          </a:p>
        </p:txBody>
      </p:sp>
      <p:cxnSp>
        <p:nvCxnSpPr>
          <p:cNvPr id="10" name="Straight Arrow Connector 9">
            <a:extLst>
              <a:ext uri="{FF2B5EF4-FFF2-40B4-BE49-F238E27FC236}">
                <a16:creationId xmlns:a16="http://schemas.microsoft.com/office/drawing/2014/main" id="{C4077305-E692-4D5B-B1CE-11F3241DCD7C}"/>
              </a:ext>
            </a:extLst>
          </p:cNvPr>
          <p:cNvCxnSpPr/>
          <p:nvPr/>
        </p:nvCxnSpPr>
        <p:spPr>
          <a:xfrm>
            <a:off x="10031636" y="2240275"/>
            <a:ext cx="9019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B0FA23B-6629-468F-BE1E-7C2410426E32}"/>
              </a:ext>
            </a:extLst>
          </p:cNvPr>
          <p:cNvSpPr txBox="1"/>
          <p:nvPr/>
        </p:nvSpPr>
        <p:spPr>
          <a:xfrm>
            <a:off x="10006988" y="2172056"/>
            <a:ext cx="963930" cy="369332"/>
          </a:xfrm>
          <a:prstGeom prst="rect">
            <a:avLst/>
          </a:prstGeom>
          <a:noFill/>
        </p:spPr>
        <p:txBody>
          <a:bodyPr wrap="square" rtlCol="0">
            <a:spAutoFit/>
          </a:bodyPr>
          <a:lstStyle/>
          <a:p>
            <a:pPr algn="ctr"/>
            <a:r>
              <a:rPr lang="en-US" dirty="0">
                <a:solidFill>
                  <a:schemeClr val="accent5">
                    <a:lumMod val="75000"/>
                  </a:schemeClr>
                </a:solidFill>
              </a:rPr>
              <a:t>Paired</a:t>
            </a:r>
          </a:p>
        </p:txBody>
      </p:sp>
      <p:sp>
        <p:nvSpPr>
          <p:cNvPr id="12" name="TextBox 11">
            <a:extLst>
              <a:ext uri="{FF2B5EF4-FFF2-40B4-BE49-F238E27FC236}">
                <a16:creationId xmlns:a16="http://schemas.microsoft.com/office/drawing/2014/main" id="{4641F806-2D28-43E2-B2B8-D3C9286192AA}"/>
              </a:ext>
            </a:extLst>
          </p:cNvPr>
          <p:cNvSpPr txBox="1"/>
          <p:nvPr/>
        </p:nvSpPr>
        <p:spPr>
          <a:xfrm>
            <a:off x="9132513" y="4635851"/>
            <a:ext cx="2750206" cy="646331"/>
          </a:xfrm>
          <a:prstGeom prst="rect">
            <a:avLst/>
          </a:prstGeom>
          <a:noFill/>
        </p:spPr>
        <p:txBody>
          <a:bodyPr wrap="square" rtlCol="0">
            <a:spAutoFit/>
          </a:bodyPr>
          <a:lstStyle/>
          <a:p>
            <a:pPr algn="ctr"/>
            <a:r>
              <a:rPr lang="en-US" dirty="0">
                <a:solidFill>
                  <a:schemeClr val="accent5">
                    <a:lumMod val="75000"/>
                  </a:schemeClr>
                </a:solidFill>
              </a:rPr>
              <a:t>Must be in the same order</a:t>
            </a:r>
          </a:p>
        </p:txBody>
      </p:sp>
      <p:sp>
        <p:nvSpPr>
          <p:cNvPr id="9" name="Oval 8">
            <a:extLst>
              <a:ext uri="{FF2B5EF4-FFF2-40B4-BE49-F238E27FC236}">
                <a16:creationId xmlns:a16="http://schemas.microsoft.com/office/drawing/2014/main" id="{B8FE0090-7CBA-5B30-7AE8-10E17EE26ED8}"/>
              </a:ext>
            </a:extLst>
          </p:cNvPr>
          <p:cNvSpPr>
            <a:spLocks noChangeAspect="1"/>
          </p:cNvSpPr>
          <p:nvPr/>
        </p:nvSpPr>
        <p:spPr>
          <a:xfrm>
            <a:off x="11682417" y="112975"/>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spTree>
    <p:extLst>
      <p:ext uri="{BB962C8B-B14F-4D97-AF65-F5344CB8AC3E}">
        <p14:creationId xmlns:p14="http://schemas.microsoft.com/office/powerpoint/2010/main" val="3789870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Other considerations</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8925579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Correcting for </a:t>
            </a:r>
            <a:r>
              <a:rPr lang="en-SG"/>
              <a:t>multiple comparisons</a:t>
            </a:r>
            <a:endParaRPr lang="en-SG" dirty="0"/>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a:xfrm>
            <a:off x="77583" y="690880"/>
            <a:ext cx="12036834" cy="6167121"/>
          </a:xfrm>
        </p:spPr>
        <p:txBody>
          <a:bodyPr>
            <a:normAutofit lnSpcReduction="10000"/>
          </a:bodyPr>
          <a:lstStyle/>
          <a:p>
            <a:pPr marL="0" indent="0">
              <a:buNone/>
            </a:pPr>
            <a:r>
              <a:rPr lang="en-SG" dirty="0">
                <a:solidFill>
                  <a:schemeClr val="accent1">
                    <a:lumMod val="50000"/>
                  </a:schemeClr>
                </a:solidFill>
              </a:rPr>
              <a:t>Be very careful if you perform multiple tests in your study! </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Example: </a:t>
            </a:r>
          </a:p>
          <a:p>
            <a:pPr marL="0" indent="0">
              <a:buNone/>
            </a:pPr>
            <a:r>
              <a:rPr lang="en-SG" sz="2400" dirty="0">
                <a:solidFill>
                  <a:schemeClr val="accent1">
                    <a:lumMod val="50000"/>
                  </a:schemeClr>
                </a:solidFill>
              </a:rPr>
              <a:t>- If you have 3 groups (A, B and C) and you want to compare them all, you may decide to perform 3 tests: A vs. B; A vs. C; and B vs. C. </a:t>
            </a:r>
          </a:p>
          <a:p>
            <a:pPr marL="0" indent="0">
              <a:buNone/>
            </a:pPr>
            <a:r>
              <a:rPr lang="en-SG" sz="2400" dirty="0">
                <a:solidFill>
                  <a:schemeClr val="accent1">
                    <a:lumMod val="50000"/>
                  </a:schemeClr>
                </a:solidFill>
              </a:rPr>
              <a:t>- This increases the chance of getting a </a:t>
            </a:r>
            <a:r>
              <a:rPr lang="en-SG" sz="2400" b="1" dirty="0">
                <a:solidFill>
                  <a:schemeClr val="accent1">
                    <a:lumMod val="50000"/>
                  </a:schemeClr>
                </a:solidFill>
              </a:rPr>
              <a:t>significant result due to random chance</a:t>
            </a:r>
            <a:r>
              <a:rPr lang="en-SG" sz="2400" dirty="0">
                <a:solidFill>
                  <a:schemeClr val="accent1">
                    <a:lumMod val="50000"/>
                  </a:schemeClr>
                </a:solidFill>
              </a:rPr>
              <a:t>, especially if you make 10s or 100s of comparisons! (recall that p=0.05 is a 1 in 20 chance)</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There are a multiple ways to correct for this, I introduce 2…</a:t>
            </a:r>
          </a:p>
          <a:p>
            <a:pPr marL="0" indent="0">
              <a:buNone/>
            </a:pPr>
            <a:r>
              <a:rPr lang="en-SG" sz="2400" dirty="0">
                <a:solidFill>
                  <a:schemeClr val="accent1">
                    <a:lumMod val="50000"/>
                  </a:schemeClr>
                </a:solidFill>
              </a:rPr>
              <a:t>1) </a:t>
            </a:r>
            <a:r>
              <a:rPr lang="en-SG" sz="2400" b="1" dirty="0">
                <a:solidFill>
                  <a:schemeClr val="accent1">
                    <a:lumMod val="50000"/>
                  </a:schemeClr>
                </a:solidFill>
              </a:rPr>
              <a:t>Bonferroni correction</a:t>
            </a:r>
            <a:r>
              <a:rPr lang="en-SG" sz="2400" dirty="0">
                <a:solidFill>
                  <a:schemeClr val="accent1">
                    <a:lumMod val="50000"/>
                  </a:schemeClr>
                </a:solidFill>
              </a:rPr>
              <a:t>: multiply your p-values (or divide your cut-off value, usually 0.05) by the number of comparisons conducted. The most strict but least powerful (i.e. most likely to incorrectly reject a significant result).</a:t>
            </a:r>
          </a:p>
          <a:p>
            <a:pPr marL="0" indent="0">
              <a:buNone/>
            </a:pPr>
            <a:r>
              <a:rPr lang="en-SG" sz="2400" dirty="0">
                <a:solidFill>
                  <a:schemeClr val="accent1">
                    <a:lumMod val="50000"/>
                  </a:schemeClr>
                </a:solidFill>
              </a:rPr>
              <a:t>2) </a:t>
            </a:r>
            <a:r>
              <a:rPr lang="en-SG" sz="2400" b="1" dirty="0" err="1">
                <a:solidFill>
                  <a:schemeClr val="accent1">
                    <a:lumMod val="50000"/>
                  </a:schemeClr>
                </a:solidFill>
              </a:rPr>
              <a:t>Benjamini</a:t>
            </a:r>
            <a:r>
              <a:rPr lang="en-SG" sz="2400" b="1" dirty="0">
                <a:solidFill>
                  <a:schemeClr val="accent1">
                    <a:lumMod val="50000"/>
                  </a:schemeClr>
                </a:solidFill>
              </a:rPr>
              <a:t> &amp; Hochberg (BH) correction</a:t>
            </a:r>
            <a:r>
              <a:rPr lang="en-SG" sz="2400" dirty="0">
                <a:solidFill>
                  <a:schemeClr val="accent1">
                    <a:lumMod val="50000"/>
                  </a:schemeClr>
                </a:solidFill>
              </a:rPr>
              <a:t> (aka False Discovery Rate, FDR): calculates a critical value using the ranks of your p-values and rejects results based on that. A good balance between strictness and power.</a:t>
            </a:r>
          </a:p>
        </p:txBody>
      </p:sp>
      <p:sp>
        <p:nvSpPr>
          <p:cNvPr id="4" name="Slide Number Placeholder 3">
            <a:extLst>
              <a:ext uri="{FF2B5EF4-FFF2-40B4-BE49-F238E27FC236}">
                <a16:creationId xmlns:a16="http://schemas.microsoft.com/office/drawing/2014/main" id="{F8252B73-A5B3-AD1C-64A5-94D2AAD34D8F}"/>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59</a:t>
            </a:fld>
            <a:endParaRPr lang="en-US" dirty="0"/>
          </a:p>
        </p:txBody>
      </p:sp>
    </p:spTree>
    <p:extLst>
      <p:ext uri="{BB962C8B-B14F-4D97-AF65-F5344CB8AC3E}">
        <p14:creationId xmlns:p14="http://schemas.microsoft.com/office/powerpoint/2010/main" val="187165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US" dirty="0"/>
              <a:t>Types of variables (function): explanatory vs. response</a:t>
            </a: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6</a:t>
            </a:fld>
            <a:endParaRPr lang="en-SG" dirty="0"/>
          </a:p>
        </p:txBody>
      </p:sp>
      <p:sp>
        <p:nvSpPr>
          <p:cNvPr id="7" name="Content Placeholder 2">
            <a:extLst>
              <a:ext uri="{FF2B5EF4-FFF2-40B4-BE49-F238E27FC236}">
                <a16:creationId xmlns:a16="http://schemas.microsoft.com/office/drawing/2014/main" id="{9D8F378B-ACE4-71B1-13FC-458E6901A632}"/>
              </a:ext>
            </a:extLst>
          </p:cNvPr>
          <p:cNvSpPr>
            <a:spLocks noGrp="1"/>
          </p:cNvSpPr>
          <p:nvPr>
            <p:ph idx="1"/>
          </p:nvPr>
        </p:nvSpPr>
        <p:spPr>
          <a:xfrm>
            <a:off x="58187" y="690879"/>
            <a:ext cx="5976083" cy="6167121"/>
          </a:xfrm>
        </p:spPr>
        <p:txBody>
          <a:bodyPr>
            <a:normAutofit/>
          </a:bodyPr>
          <a:lstStyle/>
          <a:p>
            <a:pPr marL="0" indent="0">
              <a:buNone/>
            </a:pPr>
            <a:r>
              <a:rPr lang="en-SG" b="1" u="sng" dirty="0"/>
              <a:t>X-axis</a:t>
            </a:r>
            <a:endParaRPr lang="en-SG" b="1" dirty="0"/>
          </a:p>
          <a:p>
            <a:pPr marL="0" indent="0">
              <a:buNone/>
            </a:pPr>
            <a:r>
              <a:rPr lang="en-SG" dirty="0"/>
              <a:t>Predict or explain differences in another variable</a:t>
            </a:r>
          </a:p>
          <a:p>
            <a:pPr marL="0" indent="0">
              <a:buNone/>
            </a:pPr>
            <a:r>
              <a:rPr lang="en-SG" dirty="0"/>
              <a:t>Example: pollution levels in a land plot</a:t>
            </a:r>
          </a:p>
          <a:p>
            <a:pPr marL="0" indent="0"/>
            <a:endParaRPr lang="en-SG" dirty="0"/>
          </a:p>
          <a:p>
            <a:pPr marL="0" indent="0" algn="r">
              <a:buNone/>
            </a:pPr>
            <a:r>
              <a:rPr lang="en-SG" dirty="0"/>
              <a:t>Many names:</a:t>
            </a:r>
          </a:p>
          <a:p>
            <a:pPr marL="0" indent="0" algn="r">
              <a:buNone/>
            </a:pPr>
            <a:r>
              <a:rPr lang="en-SG" b="1" dirty="0"/>
              <a:t>Explanatory</a:t>
            </a:r>
            <a:r>
              <a:rPr lang="en-SG" dirty="0"/>
              <a:t> variable</a:t>
            </a:r>
          </a:p>
          <a:p>
            <a:pPr marL="0" indent="0" algn="r">
              <a:buNone/>
            </a:pPr>
            <a:r>
              <a:rPr lang="en-SG" dirty="0"/>
              <a:t>Predictor variable </a:t>
            </a:r>
          </a:p>
          <a:p>
            <a:pPr marL="0" indent="0" algn="r">
              <a:buNone/>
            </a:pPr>
            <a:r>
              <a:rPr lang="en-SG" b="1" dirty="0"/>
              <a:t>Independent</a:t>
            </a:r>
            <a:r>
              <a:rPr lang="en-SG" dirty="0"/>
              <a:t> variable</a:t>
            </a:r>
          </a:p>
          <a:p>
            <a:pPr marL="0" indent="0" algn="r">
              <a:buNone/>
            </a:pPr>
            <a:r>
              <a:rPr lang="en-SG" dirty="0"/>
              <a:t>Control variable</a:t>
            </a:r>
          </a:p>
          <a:p>
            <a:pPr marL="0" indent="0" algn="r">
              <a:buNone/>
            </a:pPr>
            <a:r>
              <a:rPr lang="en-SG" dirty="0"/>
              <a:t>Regressor</a:t>
            </a:r>
          </a:p>
        </p:txBody>
      </p:sp>
      <p:sp>
        <p:nvSpPr>
          <p:cNvPr id="8" name="Content Placeholder 2">
            <a:extLst>
              <a:ext uri="{FF2B5EF4-FFF2-40B4-BE49-F238E27FC236}">
                <a16:creationId xmlns:a16="http://schemas.microsoft.com/office/drawing/2014/main" id="{C247D6FD-3626-2211-8288-0A7E661A9A94}"/>
              </a:ext>
            </a:extLst>
          </p:cNvPr>
          <p:cNvSpPr txBox="1">
            <a:spLocks/>
          </p:cNvSpPr>
          <p:nvPr/>
        </p:nvSpPr>
        <p:spPr>
          <a:xfrm>
            <a:off x="6157729" y="690879"/>
            <a:ext cx="5956683" cy="6167121"/>
          </a:xfrm>
          <a:prstGeom prst="rect">
            <a:avLst/>
          </a:prstGeom>
        </p:spPr>
        <p:txBody>
          <a:bodyPr vert="horz" lIns="91440" tIns="45720" rIns="91440" bIns="45720" rtlCol="0">
            <a:normAutofit/>
          </a:bodyPr>
          <a:lstStyle>
            <a:lvl1pPr marL="182563" indent="-182563" algn="l" defTabSz="914400" rtl="0" eaLnBrk="1" latinLnBrk="0" hangingPunct="1">
              <a:lnSpc>
                <a:spcPct val="90000"/>
              </a:lnSpc>
              <a:spcBef>
                <a:spcPts val="1000"/>
              </a:spcBef>
              <a:buFont typeface="Arial" panose="020B0604020202020204" pitchFamily="34" charset="0"/>
              <a:buNone/>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SG" b="1" u="sng" dirty="0"/>
              <a:t>Y-axis</a:t>
            </a:r>
            <a:endParaRPr lang="en-SG" dirty="0"/>
          </a:p>
          <a:p>
            <a:pPr marL="0" indent="0"/>
            <a:r>
              <a:rPr lang="en-SG" dirty="0"/>
              <a:t>The variable to be predicted or explained</a:t>
            </a:r>
          </a:p>
          <a:p>
            <a:pPr marL="0" indent="0"/>
            <a:r>
              <a:rPr lang="en-SG" dirty="0"/>
              <a:t>Example: biodiversity in that plot</a:t>
            </a:r>
          </a:p>
          <a:p>
            <a:pPr marL="0" indent="0"/>
            <a:endParaRPr lang="en-SG" dirty="0"/>
          </a:p>
          <a:p>
            <a:pPr marL="0" indent="0"/>
            <a:endParaRPr lang="en-SG" dirty="0"/>
          </a:p>
          <a:p>
            <a:pPr marL="0" indent="0"/>
            <a:r>
              <a:rPr lang="en-SG" b="1" dirty="0"/>
              <a:t>Response</a:t>
            </a:r>
            <a:r>
              <a:rPr lang="en-SG" dirty="0"/>
              <a:t> variable</a:t>
            </a:r>
          </a:p>
          <a:p>
            <a:pPr marL="0" indent="0"/>
            <a:r>
              <a:rPr lang="en-SG" dirty="0"/>
              <a:t>Predicted variable</a:t>
            </a:r>
          </a:p>
          <a:p>
            <a:pPr marL="0" indent="0"/>
            <a:r>
              <a:rPr lang="en-SG" b="1" dirty="0"/>
              <a:t>Dependent</a:t>
            </a:r>
            <a:r>
              <a:rPr lang="en-SG" dirty="0"/>
              <a:t> variable</a:t>
            </a:r>
          </a:p>
          <a:p>
            <a:pPr marL="0" indent="0"/>
            <a:r>
              <a:rPr lang="en-SG" dirty="0"/>
              <a:t>Outcome variable</a:t>
            </a:r>
          </a:p>
          <a:p>
            <a:pPr marL="0" indent="0"/>
            <a:r>
              <a:rPr lang="en-SG" dirty="0" err="1"/>
              <a:t>Regressand</a:t>
            </a:r>
            <a:endParaRPr lang="en-SG" dirty="0"/>
          </a:p>
        </p:txBody>
      </p:sp>
      <p:cxnSp>
        <p:nvCxnSpPr>
          <p:cNvPr id="9" name="Straight Connector 8">
            <a:extLst>
              <a:ext uri="{FF2B5EF4-FFF2-40B4-BE49-F238E27FC236}">
                <a16:creationId xmlns:a16="http://schemas.microsoft.com/office/drawing/2014/main" id="{4CEF7F8A-B362-4226-544C-BEBF9F24E066}"/>
              </a:ext>
            </a:extLst>
          </p:cNvPr>
          <p:cNvCxnSpPr>
            <a:cxnSpLocks/>
          </p:cNvCxnSpPr>
          <p:nvPr/>
        </p:nvCxnSpPr>
        <p:spPr>
          <a:xfrm flipH="1">
            <a:off x="6096000" y="979714"/>
            <a:ext cx="0" cy="500439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602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Correcting for </a:t>
            </a:r>
            <a:r>
              <a:rPr lang="en-SG"/>
              <a:t>multiple comparisons</a:t>
            </a:r>
            <a:endParaRPr lang="en-SG" dirty="0"/>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a:xfrm>
            <a:off x="77583" y="690880"/>
            <a:ext cx="12036834" cy="6167121"/>
          </a:xfrm>
        </p:spPr>
        <p:txBody>
          <a:bodyPr>
            <a:normAutofit/>
          </a:bodyPr>
          <a:lstStyle/>
          <a:p>
            <a:pPr marL="0" indent="0">
              <a:buNone/>
            </a:pPr>
            <a:r>
              <a:rPr lang="en-SG" dirty="0">
                <a:solidFill>
                  <a:schemeClr val="accent1">
                    <a:lumMod val="50000"/>
                  </a:schemeClr>
                </a:solidFill>
              </a:rPr>
              <a:t>Example: You did 20 comparisons and got these p-values</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pVals</a:t>
            </a:r>
            <a:r>
              <a:rPr lang="en-SG" sz="2000" dirty="0">
                <a:solidFill>
                  <a:schemeClr val="accent1">
                    <a:lumMod val="50000"/>
                  </a:schemeClr>
                </a:solidFill>
                <a:latin typeface="Courier New" panose="02070309020205020404" pitchFamily="49" charset="0"/>
                <a:cs typeface="Courier New" panose="02070309020205020404" pitchFamily="49" charset="0"/>
              </a:rPr>
              <a:t>=c(0.56,0.0001,0.032,0.045,0.12,0.44,0.22,0.013,0.54,0.72,0.11,0.35,0.003, 0.53,0.17,0.05,0.051,0.23,0.59,0.67)</a:t>
            </a:r>
          </a:p>
          <a:p>
            <a:pPr marL="0" indent="0">
              <a:buNone/>
            </a:pPr>
            <a:endParaRPr lang="en-SG" dirty="0">
              <a:solidFill>
                <a:schemeClr val="accent1">
                  <a:lumMod val="50000"/>
                </a:schemeClr>
              </a:solidFill>
              <a:cs typeface="Courier New" panose="02070309020205020404" pitchFamily="49" charset="0"/>
            </a:endParaRPr>
          </a:p>
          <a:p>
            <a:pPr marL="0" indent="0">
              <a:buNone/>
            </a:pPr>
            <a:r>
              <a:rPr lang="en-SG" dirty="0">
                <a:solidFill>
                  <a:schemeClr val="accent1">
                    <a:lumMod val="50000"/>
                  </a:schemeClr>
                </a:solidFill>
                <a:cs typeface="Courier New" panose="02070309020205020404" pitchFamily="49" charset="0"/>
              </a:rPr>
              <a:t>Apply your chosen correction to the p-values:</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#Correct using Bonferroni</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pBf</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p.adjust</a:t>
            </a:r>
            <a:r>
              <a:rPr lang="en-SG" sz="2000" dirty="0">
                <a:solidFill>
                  <a:schemeClr val="accent1">
                    <a:lumMod val="50000"/>
                  </a:schemeClr>
                </a:solidFill>
                <a:latin typeface="Courier New" panose="02070309020205020404" pitchFamily="49" charset="0"/>
                <a:cs typeface="Courier New" panose="02070309020205020404" pitchFamily="49" charset="0"/>
              </a:rPr>
              <a:t>(p=</a:t>
            </a:r>
            <a:r>
              <a:rPr lang="en-SG" sz="2000" dirty="0" err="1">
                <a:solidFill>
                  <a:schemeClr val="accent1">
                    <a:lumMod val="50000"/>
                  </a:schemeClr>
                </a:solidFill>
                <a:latin typeface="Courier New" panose="02070309020205020404" pitchFamily="49" charset="0"/>
                <a:cs typeface="Courier New" panose="02070309020205020404" pitchFamily="49" charset="0"/>
              </a:rPr>
              <a:t>pVals,method</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bonferroni</a:t>
            </a:r>
            <a:r>
              <a:rPr lang="en-SG" sz="20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which(</a:t>
            </a:r>
            <a:r>
              <a:rPr lang="en-SG" sz="2000" dirty="0" err="1">
                <a:solidFill>
                  <a:schemeClr val="accent1">
                    <a:lumMod val="50000"/>
                  </a:schemeClr>
                </a:solidFill>
                <a:latin typeface="Courier New" panose="02070309020205020404" pitchFamily="49" charset="0"/>
                <a:cs typeface="Courier New" panose="02070309020205020404" pitchFamily="49" charset="0"/>
              </a:rPr>
              <a:t>pBf</a:t>
            </a:r>
            <a:r>
              <a:rPr lang="en-SG" sz="2000" dirty="0">
                <a:solidFill>
                  <a:schemeClr val="accent1">
                    <a:lumMod val="50000"/>
                  </a:schemeClr>
                </a:solidFill>
                <a:latin typeface="Courier New" panose="02070309020205020404" pitchFamily="49" charset="0"/>
                <a:cs typeface="Courier New" panose="02070309020205020404" pitchFamily="49" charset="0"/>
              </a:rPr>
              <a:t>&lt;0.05) #2 only (more stringent)</a:t>
            </a:r>
          </a:p>
          <a:p>
            <a:pPr marL="0" indent="0">
              <a:buNone/>
            </a:pPr>
            <a:endParaRPr lang="en-SG" sz="20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#Correct using BH</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pBH</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p.adjust</a:t>
            </a:r>
            <a:r>
              <a:rPr lang="en-SG" sz="2000" dirty="0">
                <a:solidFill>
                  <a:schemeClr val="accent1">
                    <a:lumMod val="50000"/>
                  </a:schemeClr>
                </a:solidFill>
                <a:latin typeface="Courier New" panose="02070309020205020404" pitchFamily="49" charset="0"/>
                <a:cs typeface="Courier New" panose="02070309020205020404" pitchFamily="49" charset="0"/>
              </a:rPr>
              <a:t>(p=</a:t>
            </a:r>
            <a:r>
              <a:rPr lang="en-SG" sz="2000" dirty="0" err="1">
                <a:solidFill>
                  <a:schemeClr val="accent1">
                    <a:lumMod val="50000"/>
                  </a:schemeClr>
                </a:solidFill>
                <a:latin typeface="Courier New" panose="02070309020205020404" pitchFamily="49" charset="0"/>
                <a:cs typeface="Courier New" panose="02070309020205020404" pitchFamily="49" charset="0"/>
              </a:rPr>
              <a:t>pVals,method</a:t>
            </a:r>
            <a:r>
              <a:rPr lang="en-SG" sz="2000" dirty="0">
                <a:solidFill>
                  <a:schemeClr val="accent1">
                    <a:lumMod val="50000"/>
                  </a:schemeClr>
                </a:solidFill>
                <a:latin typeface="Courier New" panose="02070309020205020404" pitchFamily="49" charset="0"/>
                <a:cs typeface="Courier New" panose="02070309020205020404" pitchFamily="49" charset="0"/>
              </a:rPr>
              <a:t>="BH")</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which(</a:t>
            </a:r>
            <a:r>
              <a:rPr lang="en-SG" sz="2000" dirty="0" err="1">
                <a:solidFill>
                  <a:schemeClr val="accent1">
                    <a:lumMod val="50000"/>
                  </a:schemeClr>
                </a:solidFill>
                <a:latin typeface="Courier New" panose="02070309020205020404" pitchFamily="49" charset="0"/>
                <a:cs typeface="Courier New" panose="02070309020205020404" pitchFamily="49" charset="0"/>
              </a:rPr>
              <a:t>pBH</a:t>
            </a:r>
            <a:r>
              <a:rPr lang="en-SG" sz="2000" dirty="0">
                <a:solidFill>
                  <a:schemeClr val="accent1">
                    <a:lumMod val="50000"/>
                  </a:schemeClr>
                </a:solidFill>
                <a:latin typeface="Courier New" panose="02070309020205020404" pitchFamily="49" charset="0"/>
                <a:cs typeface="Courier New" panose="02070309020205020404" pitchFamily="49" charset="0"/>
              </a:rPr>
              <a:t>&lt;0.05) #2 and 13 (less strict)</a:t>
            </a:r>
          </a:p>
          <a:p>
            <a:pPr marL="0" indent="0"/>
            <a:endParaRPr lang="en-SG" sz="2000" dirty="0">
              <a:solidFill>
                <a:schemeClr val="accent1">
                  <a:lumMod val="50000"/>
                </a:schemeClr>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30E0BC20-2067-D69C-3D23-E060D950050B}"/>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60</a:t>
            </a:fld>
            <a:endParaRPr lang="en-US" dirty="0"/>
          </a:p>
        </p:txBody>
      </p:sp>
    </p:spTree>
    <p:extLst>
      <p:ext uri="{BB962C8B-B14F-4D97-AF65-F5344CB8AC3E}">
        <p14:creationId xmlns:p14="http://schemas.microsoft.com/office/powerpoint/2010/main" val="2159335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Power analysis</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a:xfrm>
            <a:off x="77583" y="690880"/>
            <a:ext cx="12036834" cy="6167121"/>
          </a:xfrm>
        </p:spPr>
        <p:txBody>
          <a:bodyPr>
            <a:normAutofit/>
          </a:bodyPr>
          <a:lstStyle/>
          <a:p>
            <a:pPr marL="0" indent="0">
              <a:buNone/>
            </a:pPr>
            <a:r>
              <a:rPr lang="en-SG" dirty="0">
                <a:solidFill>
                  <a:schemeClr val="accent1">
                    <a:lumMod val="50000"/>
                  </a:schemeClr>
                </a:solidFill>
              </a:rPr>
              <a:t>Imagine you spend months doing an experiment and end up having no significant result. Is it because there is really no effect or your sample size was too small?</a:t>
            </a:r>
            <a:r>
              <a:rPr lang="en-SG" sz="2400" dirty="0">
                <a:solidFill>
                  <a:schemeClr val="accent1">
                    <a:lumMod val="50000"/>
                  </a:schemeClr>
                </a:solidFill>
              </a:rPr>
              <a:t> </a:t>
            </a:r>
          </a:p>
          <a:p>
            <a:pPr marL="0" indent="0">
              <a:buNone/>
            </a:pPr>
            <a:r>
              <a:rPr lang="en-SG" sz="2400" dirty="0">
                <a:solidFill>
                  <a:schemeClr val="accent1">
                    <a:lumMod val="50000"/>
                  </a:schemeClr>
                </a:solidFill>
              </a:rPr>
              <a:t>- You can’t tell! Unless…</a:t>
            </a:r>
          </a:p>
          <a:p>
            <a:pPr marL="0" indent="0">
              <a:buNone/>
            </a:pPr>
            <a:endParaRPr lang="en-SG" dirty="0">
              <a:solidFill>
                <a:schemeClr val="accent1">
                  <a:lumMod val="50000"/>
                </a:schemeClr>
              </a:solidFill>
            </a:endParaRPr>
          </a:p>
          <a:p>
            <a:pPr marL="0" indent="0">
              <a:buNone/>
            </a:pPr>
            <a:r>
              <a:rPr lang="en-SG" dirty="0">
                <a:solidFill>
                  <a:schemeClr val="accent1">
                    <a:lumMod val="50000"/>
                  </a:schemeClr>
                </a:solidFill>
              </a:rPr>
              <a:t>Power analysis is good to do </a:t>
            </a:r>
            <a:r>
              <a:rPr lang="en-SG" u="sng" dirty="0">
                <a:solidFill>
                  <a:schemeClr val="accent1">
                    <a:lumMod val="50000"/>
                  </a:schemeClr>
                </a:solidFill>
              </a:rPr>
              <a:t>before an experiment</a:t>
            </a:r>
            <a:r>
              <a:rPr lang="en-SG" dirty="0">
                <a:solidFill>
                  <a:schemeClr val="accent1">
                    <a:lumMod val="50000"/>
                  </a:schemeClr>
                </a:solidFill>
              </a:rPr>
              <a:t> to estimate how big your sample size needs to be in order to detect that something has an effect and get a significant result.</a:t>
            </a:r>
          </a:p>
          <a:p>
            <a:pPr marL="0" indent="0"/>
            <a:endParaRPr lang="en-SG" dirty="0">
              <a:solidFill>
                <a:schemeClr val="accent1">
                  <a:lumMod val="50000"/>
                </a:schemeClr>
              </a:solidFill>
            </a:endParaRPr>
          </a:p>
          <a:p>
            <a:pPr marL="0" indent="0">
              <a:buNone/>
            </a:pPr>
            <a:r>
              <a:rPr lang="en-SG" dirty="0">
                <a:solidFill>
                  <a:schemeClr val="accent1">
                    <a:lumMod val="50000"/>
                  </a:schemeClr>
                </a:solidFill>
                <a:cs typeface="Courier New" panose="02070309020205020404" pitchFamily="49" charset="0"/>
              </a:rPr>
              <a:t>For t-test: to detect an effect of 0.5 in data with SD=1 (power is usually set at 0.8 by default):</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power.t.test</a:t>
            </a:r>
            <a:r>
              <a:rPr lang="en-SG" sz="2000" dirty="0">
                <a:solidFill>
                  <a:schemeClr val="accent1">
                    <a:lumMod val="50000"/>
                  </a:schemeClr>
                </a:solidFill>
                <a:latin typeface="Courier New" panose="02070309020205020404" pitchFamily="49" charset="0"/>
                <a:cs typeface="Courier New" panose="02070309020205020404" pitchFamily="49" charset="0"/>
              </a:rPr>
              <a:t>(delta=0.5,sd=1,power=0.8,type="</a:t>
            </a:r>
            <a:r>
              <a:rPr lang="en-SG" sz="2000" dirty="0" err="1">
                <a:solidFill>
                  <a:schemeClr val="accent1">
                    <a:lumMod val="50000"/>
                  </a:schemeClr>
                </a:solidFill>
                <a:latin typeface="Courier New" panose="02070309020205020404" pitchFamily="49" charset="0"/>
                <a:cs typeface="Courier New" panose="02070309020205020404" pitchFamily="49" charset="0"/>
              </a:rPr>
              <a:t>one.sample</a:t>
            </a:r>
            <a:r>
              <a:rPr lang="en-SG" sz="20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power.t.test</a:t>
            </a:r>
            <a:r>
              <a:rPr lang="en-SG" sz="2000" dirty="0">
                <a:solidFill>
                  <a:schemeClr val="accent1">
                    <a:lumMod val="50000"/>
                  </a:schemeClr>
                </a:solidFill>
                <a:latin typeface="Courier New" panose="02070309020205020404" pitchFamily="49" charset="0"/>
                <a:cs typeface="Courier New" panose="02070309020205020404" pitchFamily="49" charset="0"/>
              </a:rPr>
              <a:t>(delta=0.5,sd=1,power=0.8,type="</a:t>
            </a:r>
            <a:r>
              <a:rPr lang="en-SG" sz="2000" dirty="0" err="1">
                <a:solidFill>
                  <a:schemeClr val="accent1">
                    <a:lumMod val="50000"/>
                  </a:schemeClr>
                </a:solidFill>
                <a:latin typeface="Courier New" panose="02070309020205020404" pitchFamily="49" charset="0"/>
                <a:cs typeface="Courier New" panose="02070309020205020404" pitchFamily="49" charset="0"/>
              </a:rPr>
              <a:t>two.sample</a:t>
            </a:r>
            <a:r>
              <a:rPr lang="en-SG" sz="20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power.t.test</a:t>
            </a:r>
            <a:r>
              <a:rPr lang="en-SG" sz="2000" dirty="0">
                <a:solidFill>
                  <a:schemeClr val="accent1">
                    <a:lumMod val="50000"/>
                  </a:schemeClr>
                </a:solidFill>
                <a:latin typeface="Courier New" panose="02070309020205020404" pitchFamily="49" charset="0"/>
                <a:cs typeface="Courier New" panose="02070309020205020404" pitchFamily="49" charset="0"/>
              </a:rPr>
              <a:t>(delta=0.5,sd=1,power=0.8,type="paired")</a:t>
            </a:r>
          </a:p>
        </p:txBody>
      </p:sp>
      <p:sp>
        <p:nvSpPr>
          <p:cNvPr id="4" name="Slide Number Placeholder 3">
            <a:extLst>
              <a:ext uri="{FF2B5EF4-FFF2-40B4-BE49-F238E27FC236}">
                <a16:creationId xmlns:a16="http://schemas.microsoft.com/office/drawing/2014/main" id="{43A1397C-0706-E5B8-E883-E4976F405300}"/>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61</a:t>
            </a:fld>
            <a:endParaRPr lang="en-US" dirty="0"/>
          </a:p>
        </p:txBody>
      </p:sp>
      <p:pic>
        <p:nvPicPr>
          <p:cNvPr id="6" name="Picture 5">
            <a:extLst>
              <a:ext uri="{FF2B5EF4-FFF2-40B4-BE49-F238E27FC236}">
                <a16:creationId xmlns:a16="http://schemas.microsoft.com/office/drawing/2014/main" id="{13C98FDF-971A-EB6C-C80A-FFF276640ACE}"/>
              </a:ext>
            </a:extLst>
          </p:cNvPr>
          <p:cNvPicPr>
            <a:picLocks noChangeAspect="1"/>
          </p:cNvPicPr>
          <p:nvPr/>
        </p:nvPicPr>
        <p:blipFill>
          <a:blip r:embed="rId2"/>
          <a:stretch>
            <a:fillRect/>
          </a:stretch>
        </p:blipFill>
        <p:spPr>
          <a:xfrm>
            <a:off x="8818880" y="4904924"/>
            <a:ext cx="3075239" cy="1452422"/>
          </a:xfrm>
          <a:prstGeom prst="rect">
            <a:avLst/>
          </a:prstGeom>
        </p:spPr>
      </p:pic>
      <p:sp>
        <p:nvSpPr>
          <p:cNvPr id="7" name="Content Placeholder 2">
            <a:extLst>
              <a:ext uri="{FF2B5EF4-FFF2-40B4-BE49-F238E27FC236}">
                <a16:creationId xmlns:a16="http://schemas.microsoft.com/office/drawing/2014/main" id="{89EF6AFC-4FAC-E7EC-8351-909A66240FB1}"/>
              </a:ext>
            </a:extLst>
          </p:cNvPr>
          <p:cNvSpPr txBox="1">
            <a:spLocks/>
          </p:cNvSpPr>
          <p:nvPr/>
        </p:nvSpPr>
        <p:spPr>
          <a:xfrm>
            <a:off x="9662160" y="3858957"/>
            <a:ext cx="2563600" cy="471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You need at least n=34</a:t>
            </a:r>
          </a:p>
        </p:txBody>
      </p:sp>
      <p:cxnSp>
        <p:nvCxnSpPr>
          <p:cNvPr id="8" name="Straight Arrow Connector 7">
            <a:extLst>
              <a:ext uri="{FF2B5EF4-FFF2-40B4-BE49-F238E27FC236}">
                <a16:creationId xmlns:a16="http://schemas.microsoft.com/office/drawing/2014/main" id="{8742EF7B-6D6B-1BC0-F6DF-A1ED44E8E1FD}"/>
              </a:ext>
            </a:extLst>
          </p:cNvPr>
          <p:cNvCxnSpPr>
            <a:cxnSpLocks/>
          </p:cNvCxnSpPr>
          <p:nvPr/>
        </p:nvCxnSpPr>
        <p:spPr>
          <a:xfrm flipH="1">
            <a:off x="10556240" y="4121005"/>
            <a:ext cx="540121" cy="13145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26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A2AD-BE73-4A6C-BF1F-30A1986DEFDD}"/>
              </a:ext>
            </a:extLst>
          </p:cNvPr>
          <p:cNvSpPr>
            <a:spLocks noGrp="1"/>
          </p:cNvSpPr>
          <p:nvPr>
            <p:ph type="title"/>
          </p:nvPr>
        </p:nvSpPr>
        <p:spPr/>
        <p:txBody>
          <a:bodyPr>
            <a:normAutofit/>
          </a:bodyPr>
          <a:lstStyle/>
          <a:p>
            <a:r>
              <a:rPr lang="en-SG" dirty="0"/>
              <a:t>Power analysis</a:t>
            </a:r>
          </a:p>
        </p:txBody>
      </p:sp>
      <p:sp>
        <p:nvSpPr>
          <p:cNvPr id="3" name="Content Placeholder 2">
            <a:extLst>
              <a:ext uri="{FF2B5EF4-FFF2-40B4-BE49-F238E27FC236}">
                <a16:creationId xmlns:a16="http://schemas.microsoft.com/office/drawing/2014/main" id="{6F5FD510-41FE-471E-BA39-1ED6C093BFB6}"/>
              </a:ext>
            </a:extLst>
          </p:cNvPr>
          <p:cNvSpPr>
            <a:spLocks noGrp="1"/>
          </p:cNvSpPr>
          <p:nvPr>
            <p:ph idx="1"/>
          </p:nvPr>
        </p:nvSpPr>
        <p:spPr>
          <a:xfrm>
            <a:off x="77583" y="690880"/>
            <a:ext cx="12036834" cy="6167121"/>
          </a:xfrm>
        </p:spPr>
        <p:txBody>
          <a:bodyPr>
            <a:normAutofit/>
          </a:bodyPr>
          <a:lstStyle/>
          <a:p>
            <a:pPr marL="0" indent="0">
              <a:buNone/>
            </a:pPr>
            <a:r>
              <a:rPr lang="en-SG" dirty="0">
                <a:solidFill>
                  <a:schemeClr val="accent1">
                    <a:lumMod val="50000"/>
                  </a:schemeClr>
                </a:solidFill>
              </a:rPr>
              <a:t>For Two proportions test: to detect a difference between 2 groups with actual success rates of 0.7 and 0.3 (power also 0.8 by default):</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power.prop.test</a:t>
            </a:r>
            <a:r>
              <a:rPr lang="en-SG" sz="2000" dirty="0">
                <a:solidFill>
                  <a:schemeClr val="accent1">
                    <a:lumMod val="50000"/>
                  </a:schemeClr>
                </a:solidFill>
                <a:latin typeface="Courier New" panose="02070309020205020404" pitchFamily="49" charset="0"/>
                <a:cs typeface="Courier New" panose="02070309020205020404" pitchFamily="49" charset="0"/>
              </a:rPr>
              <a:t>(p1=0.7,p2=0.3,power=0.8)</a:t>
            </a:r>
          </a:p>
          <a:p>
            <a:pPr marL="0" indent="0"/>
            <a:endParaRPr lang="en-SG" dirty="0">
              <a:solidFill>
                <a:schemeClr val="accent1">
                  <a:lumMod val="50000"/>
                </a:schemeClr>
              </a:solidFill>
            </a:endParaRPr>
          </a:p>
          <a:p>
            <a:pPr marL="0" indent="0">
              <a:buNone/>
            </a:pPr>
            <a:r>
              <a:rPr lang="en-SG" dirty="0">
                <a:solidFill>
                  <a:schemeClr val="accent1">
                    <a:lumMod val="50000"/>
                  </a:schemeClr>
                </a:solidFill>
              </a:rPr>
              <a:t>For Mann-Whitney U test: to detect a difference between</a:t>
            </a:r>
            <a:br>
              <a:rPr lang="en-SG" dirty="0">
                <a:solidFill>
                  <a:schemeClr val="accent1">
                    <a:lumMod val="50000"/>
                  </a:schemeClr>
                </a:solidFill>
              </a:rPr>
            </a:br>
            <a:r>
              <a:rPr lang="en-SG" dirty="0">
                <a:solidFill>
                  <a:schemeClr val="accent1">
                    <a:lumMod val="50000"/>
                  </a:schemeClr>
                </a:solidFill>
              </a:rPr>
              <a:t> 2 time-till-event datasets (exponential distribution):</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install.packages</a:t>
            </a:r>
            <a:r>
              <a:rPr lang="en-SG" sz="2000" dirty="0">
                <a:solidFill>
                  <a:schemeClr val="accent1">
                    <a:lumMod val="50000"/>
                  </a:schemeClr>
                </a:solidFill>
                <a:latin typeface="Courier New" panose="02070309020205020404" pitchFamily="49" charset="0"/>
                <a:cs typeface="Courier New" panose="02070309020205020404" pitchFamily="49" charset="0"/>
              </a:rPr>
              <a:t>("</a:t>
            </a:r>
            <a:r>
              <a:rPr lang="en-SG" sz="2000" dirty="0" err="1">
                <a:solidFill>
                  <a:schemeClr val="accent1">
                    <a:lumMod val="50000"/>
                  </a:schemeClr>
                </a:solidFill>
                <a:latin typeface="Courier New" panose="02070309020205020404" pitchFamily="49" charset="0"/>
                <a:cs typeface="Courier New" panose="02070309020205020404" pitchFamily="49" charset="0"/>
              </a:rPr>
              <a:t>wmwpow</a:t>
            </a:r>
            <a:r>
              <a:rPr lang="en-SG" sz="20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library(</a:t>
            </a:r>
            <a:r>
              <a:rPr lang="en-SG" sz="2000" dirty="0" err="1">
                <a:solidFill>
                  <a:schemeClr val="accent1">
                    <a:lumMod val="50000"/>
                  </a:schemeClr>
                </a:solidFill>
                <a:latin typeface="Courier New" panose="02070309020205020404" pitchFamily="49" charset="0"/>
                <a:cs typeface="Courier New" panose="02070309020205020404" pitchFamily="49" charset="0"/>
              </a:rPr>
              <a:t>wmwpow</a:t>
            </a:r>
            <a:r>
              <a:rPr lang="en-SG" sz="20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SG" sz="2000" dirty="0" err="1">
                <a:solidFill>
                  <a:schemeClr val="accent1">
                    <a:lumMod val="50000"/>
                  </a:schemeClr>
                </a:solidFill>
                <a:latin typeface="Courier New" panose="02070309020205020404" pitchFamily="49" charset="0"/>
                <a:cs typeface="Courier New" panose="02070309020205020404" pitchFamily="49" charset="0"/>
              </a:rPr>
              <a:t>shiehpow</a:t>
            </a:r>
            <a:r>
              <a:rPr lang="en-SG" sz="2000" dirty="0">
                <a:solidFill>
                  <a:schemeClr val="accent1">
                    <a:lumMod val="50000"/>
                  </a:schemeClr>
                </a:solidFill>
                <a:latin typeface="Courier New" panose="02070309020205020404" pitchFamily="49" charset="0"/>
                <a:cs typeface="Courier New" panose="02070309020205020404" pitchFamily="49" charset="0"/>
              </a:rPr>
              <a:t>(n=20,m=20,p=0.75,dist="exp")</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#p is the effect size, proportion of the time that you would expect a random value from n to be smaller than a random value from m</a:t>
            </a:r>
          </a:p>
          <a:p>
            <a:pPr marL="0" indent="0">
              <a:buNone/>
            </a:pPr>
            <a:r>
              <a:rPr lang="en-SG" sz="2000" dirty="0">
                <a:solidFill>
                  <a:schemeClr val="accent1">
                    <a:lumMod val="50000"/>
                  </a:schemeClr>
                </a:solidFill>
                <a:latin typeface="Courier New" panose="02070309020205020404" pitchFamily="49" charset="0"/>
                <a:cs typeface="Courier New" panose="02070309020205020404" pitchFamily="49" charset="0"/>
              </a:rPr>
              <a:t>#Manually change n and m to try to get Shieh Power &gt; 0.8</a:t>
            </a:r>
          </a:p>
        </p:txBody>
      </p:sp>
      <p:pic>
        <p:nvPicPr>
          <p:cNvPr id="5" name="Picture 4">
            <a:extLst>
              <a:ext uri="{FF2B5EF4-FFF2-40B4-BE49-F238E27FC236}">
                <a16:creationId xmlns:a16="http://schemas.microsoft.com/office/drawing/2014/main" id="{AE8D2705-1162-B283-D12D-854D452316AA}"/>
              </a:ext>
            </a:extLst>
          </p:cNvPr>
          <p:cNvPicPr>
            <a:picLocks noChangeAspect="1"/>
          </p:cNvPicPr>
          <p:nvPr/>
        </p:nvPicPr>
        <p:blipFill>
          <a:blip r:embed="rId2"/>
          <a:stretch>
            <a:fillRect/>
          </a:stretch>
        </p:blipFill>
        <p:spPr>
          <a:xfrm>
            <a:off x="8991757" y="5059680"/>
            <a:ext cx="2629389" cy="1691101"/>
          </a:xfrm>
          <a:prstGeom prst="rect">
            <a:avLst/>
          </a:prstGeom>
        </p:spPr>
      </p:pic>
      <p:pic>
        <p:nvPicPr>
          <p:cNvPr id="7" name="Picture 6">
            <a:extLst>
              <a:ext uri="{FF2B5EF4-FFF2-40B4-BE49-F238E27FC236}">
                <a16:creationId xmlns:a16="http://schemas.microsoft.com/office/drawing/2014/main" id="{DD5D3E86-8106-C204-6D6F-D082BBAEE020}"/>
              </a:ext>
            </a:extLst>
          </p:cNvPr>
          <p:cNvPicPr>
            <a:picLocks noChangeAspect="1"/>
          </p:cNvPicPr>
          <p:nvPr/>
        </p:nvPicPr>
        <p:blipFill>
          <a:blip r:embed="rId3"/>
          <a:stretch>
            <a:fillRect/>
          </a:stretch>
        </p:blipFill>
        <p:spPr>
          <a:xfrm>
            <a:off x="8991757" y="1158737"/>
            <a:ext cx="3052033" cy="1691100"/>
          </a:xfrm>
          <a:prstGeom prst="rect">
            <a:avLst/>
          </a:prstGeom>
        </p:spPr>
      </p:pic>
    </p:spTree>
    <p:extLst>
      <p:ext uri="{BB962C8B-B14F-4D97-AF65-F5344CB8AC3E}">
        <p14:creationId xmlns:p14="http://schemas.microsoft.com/office/powerpoint/2010/main" val="12317324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Summary (Learning Objectives)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Basic statistical concepts</a:t>
            </a:r>
          </a:p>
          <a:p>
            <a:pPr marL="0" indent="0">
              <a:buNone/>
            </a:pPr>
            <a:r>
              <a:rPr lang="en-US" sz="2400" dirty="0"/>
              <a:t>- Variable types: </a:t>
            </a:r>
          </a:p>
          <a:p>
            <a:pPr marL="0" indent="0">
              <a:buNone/>
            </a:pPr>
            <a:r>
              <a:rPr lang="en-US" sz="2400" dirty="0"/>
              <a:t>	Properties: Continuous vs. Categorical vs. Discrete </a:t>
            </a:r>
          </a:p>
          <a:p>
            <a:pPr marL="0" indent="0">
              <a:buNone/>
            </a:pPr>
            <a:r>
              <a:rPr lang="en-US" sz="2400" dirty="0"/>
              <a:t>	Function: Explanatory vs. Response</a:t>
            </a:r>
          </a:p>
          <a:p>
            <a:pPr marL="0" indent="0">
              <a:buNone/>
            </a:pPr>
            <a:r>
              <a:rPr lang="en-US" sz="2400" dirty="0"/>
              <a:t>- Describing data: Mean, Variance, df, SD, SE, Confidence Intervals</a:t>
            </a:r>
          </a:p>
          <a:p>
            <a:pPr marL="0" indent="0">
              <a:buNone/>
            </a:pPr>
            <a:r>
              <a:rPr lang="en-US" sz="2400" dirty="0"/>
              <a:t>- Modelling data with Distributions: continuous and discrete</a:t>
            </a:r>
          </a:p>
          <a:p>
            <a:pPr marL="0" indent="0">
              <a:buNone/>
            </a:pPr>
            <a:endParaRPr lang="en-US" dirty="0"/>
          </a:p>
          <a:p>
            <a:pPr marL="0" indent="0">
              <a:buNone/>
            </a:pPr>
            <a:r>
              <a:rPr lang="en-US" dirty="0"/>
              <a:t>Basic statistical tests</a:t>
            </a:r>
          </a:p>
          <a:p>
            <a:pPr marL="0" indent="0">
              <a:buNone/>
            </a:pPr>
            <a:r>
              <a:rPr lang="en-US" sz="2400" dirty="0"/>
              <a:t>- Experimental design</a:t>
            </a:r>
          </a:p>
          <a:p>
            <a:pPr marL="0" indent="0">
              <a:buNone/>
            </a:pPr>
            <a:r>
              <a:rPr lang="en-US" sz="2400" dirty="0"/>
              <a:t>- Test assumptions: </a:t>
            </a:r>
            <a:r>
              <a:rPr lang="en-US" sz="2400" b="1" dirty="0">
                <a:highlight>
                  <a:srgbClr val="FFFF00"/>
                </a:highlight>
              </a:rPr>
              <a:t>Independent and Identically Distributed</a:t>
            </a:r>
            <a:r>
              <a:rPr lang="en-US" sz="2400" dirty="0"/>
              <a:t>, normality, equal variances; testing for normality and equal variances</a:t>
            </a:r>
          </a:p>
          <a:p>
            <a:pPr marL="0" indent="0">
              <a:buNone/>
            </a:pPr>
            <a:r>
              <a:rPr lang="en-US" sz="2400" dirty="0"/>
              <a:t>- Tests: based on number and type of explanatory and response variables</a:t>
            </a:r>
          </a:p>
          <a:p>
            <a:pPr marL="0" indent="0">
              <a:buNone/>
            </a:pPr>
            <a:r>
              <a:rPr lang="en-US" sz="2400" dirty="0"/>
              <a:t>- Other considerations: Corrections for multiple comparisons, Power analysis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63</a:t>
            </a:fld>
            <a:endParaRPr lang="en-SG" dirty="0"/>
          </a:p>
        </p:txBody>
      </p:sp>
    </p:spTree>
    <p:extLst>
      <p:ext uri="{BB962C8B-B14F-4D97-AF65-F5344CB8AC3E}">
        <p14:creationId xmlns:p14="http://schemas.microsoft.com/office/powerpoint/2010/main" val="137764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US" dirty="0"/>
              <a:t>Types of variables: explanatory vs. response</a:t>
            </a: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7</a:t>
            </a:fld>
            <a:endParaRPr lang="en-SG" dirty="0"/>
          </a:p>
        </p:txBody>
      </p:sp>
      <p:cxnSp>
        <p:nvCxnSpPr>
          <p:cNvPr id="10" name="Straight Connector 9">
            <a:extLst>
              <a:ext uri="{FF2B5EF4-FFF2-40B4-BE49-F238E27FC236}">
                <a16:creationId xmlns:a16="http://schemas.microsoft.com/office/drawing/2014/main" id="{46E440E4-AC0D-BAB3-BAF7-47C3FF44D65B}"/>
              </a:ext>
            </a:extLst>
          </p:cNvPr>
          <p:cNvCxnSpPr/>
          <p:nvPr/>
        </p:nvCxnSpPr>
        <p:spPr>
          <a:xfrm>
            <a:off x="3830491" y="819267"/>
            <a:ext cx="0" cy="45488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73B4E1-59FF-BE96-4712-4307E27F1563}"/>
              </a:ext>
            </a:extLst>
          </p:cNvPr>
          <p:cNvCxnSpPr/>
          <p:nvPr/>
        </p:nvCxnSpPr>
        <p:spPr>
          <a:xfrm>
            <a:off x="3691594" y="5229222"/>
            <a:ext cx="61114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2BA74B9-DD0E-8F94-A76F-7E0D8DE461B5}"/>
              </a:ext>
            </a:extLst>
          </p:cNvPr>
          <p:cNvSpPr/>
          <p:nvPr/>
        </p:nvSpPr>
        <p:spPr>
          <a:xfrm>
            <a:off x="4340249" y="2520167"/>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09AE430D-DE58-113B-9CC2-F65D42CEE9CB}"/>
              </a:ext>
            </a:extLst>
          </p:cNvPr>
          <p:cNvSpPr/>
          <p:nvPr/>
        </p:nvSpPr>
        <p:spPr>
          <a:xfrm>
            <a:off x="4817866" y="2529719"/>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C0345553-DB3E-AD25-A6ED-0397A85EDE72}"/>
              </a:ext>
            </a:extLst>
          </p:cNvPr>
          <p:cNvSpPr/>
          <p:nvPr/>
        </p:nvSpPr>
        <p:spPr>
          <a:xfrm>
            <a:off x="5679499" y="2782871"/>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148B810F-1F26-A04B-59D4-F29C92474261}"/>
              </a:ext>
            </a:extLst>
          </p:cNvPr>
          <p:cNvSpPr/>
          <p:nvPr/>
        </p:nvSpPr>
        <p:spPr>
          <a:xfrm>
            <a:off x="5466586" y="2163569"/>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60965015-1D20-A012-4D91-1A5D65356485}"/>
              </a:ext>
            </a:extLst>
          </p:cNvPr>
          <p:cNvSpPr/>
          <p:nvPr/>
        </p:nvSpPr>
        <p:spPr>
          <a:xfrm>
            <a:off x="4675248" y="286079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3A1FE650-ED4D-1155-C605-7158C40092B4}"/>
              </a:ext>
            </a:extLst>
          </p:cNvPr>
          <p:cNvSpPr/>
          <p:nvPr/>
        </p:nvSpPr>
        <p:spPr>
          <a:xfrm>
            <a:off x="4724041" y="3165767"/>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88323B5F-0B8D-E52B-2B86-CBC21375205D}"/>
              </a:ext>
            </a:extLst>
          </p:cNvPr>
          <p:cNvSpPr/>
          <p:nvPr/>
        </p:nvSpPr>
        <p:spPr>
          <a:xfrm>
            <a:off x="4876441" y="3318167"/>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FBCC845C-E52C-D410-F46D-FA3FECC8B785}"/>
              </a:ext>
            </a:extLst>
          </p:cNvPr>
          <p:cNvSpPr/>
          <p:nvPr/>
        </p:nvSpPr>
        <p:spPr>
          <a:xfrm>
            <a:off x="5513663" y="331678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6E74C06B-5DAF-EB13-7322-65F676E09F85}"/>
              </a:ext>
            </a:extLst>
          </p:cNvPr>
          <p:cNvSpPr/>
          <p:nvPr/>
        </p:nvSpPr>
        <p:spPr>
          <a:xfrm>
            <a:off x="5666063" y="346918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CEC99911-346A-C783-8EB4-D3256D49CEDA}"/>
              </a:ext>
            </a:extLst>
          </p:cNvPr>
          <p:cNvSpPr/>
          <p:nvPr/>
        </p:nvSpPr>
        <p:spPr>
          <a:xfrm>
            <a:off x="5982926" y="286722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6E39D51B-24B1-B82C-B0CF-88F44272D609}"/>
              </a:ext>
            </a:extLst>
          </p:cNvPr>
          <p:cNvSpPr/>
          <p:nvPr/>
        </p:nvSpPr>
        <p:spPr>
          <a:xfrm>
            <a:off x="6135326" y="301962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13C3F590-019E-48E4-0ED7-DE3D1136372B}"/>
              </a:ext>
            </a:extLst>
          </p:cNvPr>
          <p:cNvSpPr/>
          <p:nvPr/>
        </p:nvSpPr>
        <p:spPr>
          <a:xfrm>
            <a:off x="5897455" y="396238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a:extLst>
              <a:ext uri="{FF2B5EF4-FFF2-40B4-BE49-F238E27FC236}">
                <a16:creationId xmlns:a16="http://schemas.microsoft.com/office/drawing/2014/main" id="{07515767-87A8-8EAC-905B-15983804D2E5}"/>
              </a:ext>
            </a:extLst>
          </p:cNvPr>
          <p:cNvSpPr/>
          <p:nvPr/>
        </p:nvSpPr>
        <p:spPr>
          <a:xfrm>
            <a:off x="6356744" y="3495242"/>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a:extLst>
              <a:ext uri="{FF2B5EF4-FFF2-40B4-BE49-F238E27FC236}">
                <a16:creationId xmlns:a16="http://schemas.microsoft.com/office/drawing/2014/main" id="{7CD3261D-49EA-5B63-D608-507180E5605D}"/>
              </a:ext>
            </a:extLst>
          </p:cNvPr>
          <p:cNvSpPr/>
          <p:nvPr/>
        </p:nvSpPr>
        <p:spPr>
          <a:xfrm>
            <a:off x="8726319" y="3730724"/>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Oval 26">
            <a:extLst>
              <a:ext uri="{FF2B5EF4-FFF2-40B4-BE49-F238E27FC236}">
                <a16:creationId xmlns:a16="http://schemas.microsoft.com/office/drawing/2014/main" id="{6F353760-1AA4-0CA5-EC14-ACFDC5586088}"/>
              </a:ext>
            </a:extLst>
          </p:cNvPr>
          <p:cNvSpPr/>
          <p:nvPr/>
        </p:nvSpPr>
        <p:spPr>
          <a:xfrm>
            <a:off x="7062099" y="3021767"/>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C486A502-9AED-A6CB-9A78-18EAA667F9AA}"/>
              </a:ext>
            </a:extLst>
          </p:cNvPr>
          <p:cNvSpPr/>
          <p:nvPr/>
        </p:nvSpPr>
        <p:spPr>
          <a:xfrm>
            <a:off x="7214499" y="3174167"/>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Oval 28">
            <a:extLst>
              <a:ext uri="{FF2B5EF4-FFF2-40B4-BE49-F238E27FC236}">
                <a16:creationId xmlns:a16="http://schemas.microsoft.com/office/drawing/2014/main" id="{61CFD8FE-DC09-769D-540A-DA1E8C832DD2}"/>
              </a:ext>
            </a:extLst>
          </p:cNvPr>
          <p:cNvSpPr/>
          <p:nvPr/>
        </p:nvSpPr>
        <p:spPr>
          <a:xfrm>
            <a:off x="6661551" y="3424626"/>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DA86B986-C0FC-B054-681B-3D5DE17C8B7A}"/>
              </a:ext>
            </a:extLst>
          </p:cNvPr>
          <p:cNvSpPr/>
          <p:nvPr/>
        </p:nvSpPr>
        <p:spPr>
          <a:xfrm>
            <a:off x="7851289" y="3572145"/>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E81B7E91-5D69-8CF9-5D63-B884F6906F08}"/>
              </a:ext>
            </a:extLst>
          </p:cNvPr>
          <p:cNvSpPr/>
          <p:nvPr/>
        </p:nvSpPr>
        <p:spPr>
          <a:xfrm>
            <a:off x="5855878" y="3658724"/>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FCAC36EC-C36A-6256-9EB5-DCE20FC2F588}"/>
              </a:ext>
            </a:extLst>
          </p:cNvPr>
          <p:cNvSpPr/>
          <p:nvPr/>
        </p:nvSpPr>
        <p:spPr>
          <a:xfrm>
            <a:off x="5782470" y="3847124"/>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A8BEE0C2-32A6-245B-F6FA-3BDC878FD051}"/>
              </a:ext>
            </a:extLst>
          </p:cNvPr>
          <p:cNvSpPr/>
          <p:nvPr/>
        </p:nvSpPr>
        <p:spPr>
          <a:xfrm>
            <a:off x="8163010" y="396238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Oval 33">
            <a:extLst>
              <a:ext uri="{FF2B5EF4-FFF2-40B4-BE49-F238E27FC236}">
                <a16:creationId xmlns:a16="http://schemas.microsoft.com/office/drawing/2014/main" id="{426FEEA4-91F5-F2BA-0C68-4BA456972509}"/>
              </a:ext>
            </a:extLst>
          </p:cNvPr>
          <p:cNvSpPr/>
          <p:nvPr/>
        </p:nvSpPr>
        <p:spPr>
          <a:xfrm>
            <a:off x="8235081" y="4217745"/>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Oval 34">
            <a:extLst>
              <a:ext uri="{FF2B5EF4-FFF2-40B4-BE49-F238E27FC236}">
                <a16:creationId xmlns:a16="http://schemas.microsoft.com/office/drawing/2014/main" id="{F7BB8C48-C53F-4F10-ECB2-17DD49B42D50}"/>
              </a:ext>
            </a:extLst>
          </p:cNvPr>
          <p:cNvSpPr/>
          <p:nvPr/>
        </p:nvSpPr>
        <p:spPr>
          <a:xfrm>
            <a:off x="9113389" y="4329600"/>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Oval 35">
            <a:extLst>
              <a:ext uri="{FF2B5EF4-FFF2-40B4-BE49-F238E27FC236}">
                <a16:creationId xmlns:a16="http://schemas.microsoft.com/office/drawing/2014/main" id="{FAC6AF59-C875-597A-09B2-4D2B8F068239}"/>
              </a:ext>
            </a:extLst>
          </p:cNvPr>
          <p:cNvSpPr/>
          <p:nvPr/>
        </p:nvSpPr>
        <p:spPr>
          <a:xfrm>
            <a:off x="6962855" y="2433957"/>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Oval 36">
            <a:extLst>
              <a:ext uri="{FF2B5EF4-FFF2-40B4-BE49-F238E27FC236}">
                <a16:creationId xmlns:a16="http://schemas.microsoft.com/office/drawing/2014/main" id="{305419B1-2305-215F-B595-84612E24664A}"/>
              </a:ext>
            </a:extLst>
          </p:cNvPr>
          <p:cNvSpPr/>
          <p:nvPr/>
        </p:nvSpPr>
        <p:spPr>
          <a:xfrm>
            <a:off x="6355336" y="3000480"/>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Oval 37">
            <a:extLst>
              <a:ext uri="{FF2B5EF4-FFF2-40B4-BE49-F238E27FC236}">
                <a16:creationId xmlns:a16="http://schemas.microsoft.com/office/drawing/2014/main" id="{6B4FA5B2-2219-48D6-699B-0EFD0BD38B3F}"/>
              </a:ext>
            </a:extLst>
          </p:cNvPr>
          <p:cNvSpPr/>
          <p:nvPr/>
        </p:nvSpPr>
        <p:spPr>
          <a:xfrm>
            <a:off x="6926855" y="3919124"/>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9F47F5FF-5C7D-13AA-E1CA-558C34E5BD4A}"/>
              </a:ext>
            </a:extLst>
          </p:cNvPr>
          <p:cNvSpPr/>
          <p:nvPr/>
        </p:nvSpPr>
        <p:spPr>
          <a:xfrm>
            <a:off x="6581151" y="2589064"/>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Oval 39">
            <a:extLst>
              <a:ext uri="{FF2B5EF4-FFF2-40B4-BE49-F238E27FC236}">
                <a16:creationId xmlns:a16="http://schemas.microsoft.com/office/drawing/2014/main" id="{DB7DA498-392F-D5DD-1F90-6F1199AF5D78}"/>
              </a:ext>
            </a:extLst>
          </p:cNvPr>
          <p:cNvSpPr/>
          <p:nvPr/>
        </p:nvSpPr>
        <p:spPr>
          <a:xfrm>
            <a:off x="6486911" y="4521071"/>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Oval 40">
            <a:extLst>
              <a:ext uri="{FF2B5EF4-FFF2-40B4-BE49-F238E27FC236}">
                <a16:creationId xmlns:a16="http://schemas.microsoft.com/office/drawing/2014/main" id="{15F0A601-92CC-A01C-988A-3AD425EB6EC2}"/>
              </a:ext>
            </a:extLst>
          </p:cNvPr>
          <p:cNvSpPr/>
          <p:nvPr/>
        </p:nvSpPr>
        <p:spPr>
          <a:xfrm>
            <a:off x="6037149" y="2433957"/>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Oval 41">
            <a:extLst>
              <a:ext uri="{FF2B5EF4-FFF2-40B4-BE49-F238E27FC236}">
                <a16:creationId xmlns:a16="http://schemas.microsoft.com/office/drawing/2014/main" id="{7E998B37-233C-9EB2-EAA5-4E6CDF1DBD73}"/>
              </a:ext>
            </a:extLst>
          </p:cNvPr>
          <p:cNvSpPr/>
          <p:nvPr/>
        </p:nvSpPr>
        <p:spPr>
          <a:xfrm>
            <a:off x="6522911" y="4099871"/>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Oval 42">
            <a:extLst>
              <a:ext uri="{FF2B5EF4-FFF2-40B4-BE49-F238E27FC236}">
                <a16:creationId xmlns:a16="http://schemas.microsoft.com/office/drawing/2014/main" id="{22B4E952-C9F8-4ED5-C707-E28619F23D72}"/>
              </a:ext>
            </a:extLst>
          </p:cNvPr>
          <p:cNvSpPr/>
          <p:nvPr/>
        </p:nvSpPr>
        <p:spPr>
          <a:xfrm>
            <a:off x="6675311" y="4252271"/>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a:extLst>
              <a:ext uri="{FF2B5EF4-FFF2-40B4-BE49-F238E27FC236}">
                <a16:creationId xmlns:a16="http://schemas.microsoft.com/office/drawing/2014/main" id="{D5053401-ABF7-F26F-0518-AEDE61A829F2}"/>
              </a:ext>
            </a:extLst>
          </p:cNvPr>
          <p:cNvSpPr/>
          <p:nvPr/>
        </p:nvSpPr>
        <p:spPr>
          <a:xfrm>
            <a:off x="6992174" y="3650311"/>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Oval 44">
            <a:extLst>
              <a:ext uri="{FF2B5EF4-FFF2-40B4-BE49-F238E27FC236}">
                <a16:creationId xmlns:a16="http://schemas.microsoft.com/office/drawing/2014/main" id="{2E85F2F9-B3B0-FDF5-4248-0460FCBCFC00}"/>
              </a:ext>
            </a:extLst>
          </p:cNvPr>
          <p:cNvSpPr/>
          <p:nvPr/>
        </p:nvSpPr>
        <p:spPr>
          <a:xfrm>
            <a:off x="7144574" y="3802711"/>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Oval 45">
            <a:extLst>
              <a:ext uri="{FF2B5EF4-FFF2-40B4-BE49-F238E27FC236}">
                <a16:creationId xmlns:a16="http://schemas.microsoft.com/office/drawing/2014/main" id="{8AD03134-18F3-B668-1C37-2DD61A5D7FF9}"/>
              </a:ext>
            </a:extLst>
          </p:cNvPr>
          <p:cNvSpPr/>
          <p:nvPr/>
        </p:nvSpPr>
        <p:spPr>
          <a:xfrm>
            <a:off x="7365992" y="4278330"/>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Oval 46">
            <a:extLst>
              <a:ext uri="{FF2B5EF4-FFF2-40B4-BE49-F238E27FC236}">
                <a16:creationId xmlns:a16="http://schemas.microsoft.com/office/drawing/2014/main" id="{475A5EAB-487F-234F-20B2-3CF94ACBF2CD}"/>
              </a:ext>
            </a:extLst>
          </p:cNvPr>
          <p:cNvSpPr/>
          <p:nvPr/>
        </p:nvSpPr>
        <p:spPr>
          <a:xfrm>
            <a:off x="7782456" y="390914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E2766F34-7197-8B14-13FA-DD9635CDEB75}"/>
              </a:ext>
            </a:extLst>
          </p:cNvPr>
          <p:cNvSpPr/>
          <p:nvPr/>
        </p:nvSpPr>
        <p:spPr>
          <a:xfrm>
            <a:off x="7670799" y="4207714"/>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Oval 48">
            <a:extLst>
              <a:ext uri="{FF2B5EF4-FFF2-40B4-BE49-F238E27FC236}">
                <a16:creationId xmlns:a16="http://schemas.microsoft.com/office/drawing/2014/main" id="{961F9AA1-2B60-FB68-FCFB-521B3EA14FC8}"/>
              </a:ext>
            </a:extLst>
          </p:cNvPr>
          <p:cNvSpPr/>
          <p:nvPr/>
        </p:nvSpPr>
        <p:spPr>
          <a:xfrm>
            <a:off x="6865126" y="4441812"/>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Oval 49">
            <a:extLst>
              <a:ext uri="{FF2B5EF4-FFF2-40B4-BE49-F238E27FC236}">
                <a16:creationId xmlns:a16="http://schemas.microsoft.com/office/drawing/2014/main" id="{51F70928-C6C0-7E46-6998-722A4B7F92ED}"/>
              </a:ext>
            </a:extLst>
          </p:cNvPr>
          <p:cNvSpPr/>
          <p:nvPr/>
        </p:nvSpPr>
        <p:spPr>
          <a:xfrm>
            <a:off x="7364584" y="3783568"/>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Oval 50">
            <a:extLst>
              <a:ext uri="{FF2B5EF4-FFF2-40B4-BE49-F238E27FC236}">
                <a16:creationId xmlns:a16="http://schemas.microsoft.com/office/drawing/2014/main" id="{5C2D00E2-78B6-6C1C-A7D7-6E2270E29FE9}"/>
              </a:ext>
            </a:extLst>
          </p:cNvPr>
          <p:cNvSpPr/>
          <p:nvPr/>
        </p:nvSpPr>
        <p:spPr>
          <a:xfrm>
            <a:off x="7590399" y="3372152"/>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048CD1BC-9776-0DF1-D042-36342347F4CB}"/>
              </a:ext>
            </a:extLst>
          </p:cNvPr>
          <p:cNvSpPr/>
          <p:nvPr/>
        </p:nvSpPr>
        <p:spPr>
          <a:xfrm>
            <a:off x="4481008" y="1829365"/>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Oval 52">
            <a:extLst>
              <a:ext uri="{FF2B5EF4-FFF2-40B4-BE49-F238E27FC236}">
                <a16:creationId xmlns:a16="http://schemas.microsoft.com/office/drawing/2014/main" id="{B9CA97B9-E941-326D-D60B-CC60AAF4C88B}"/>
              </a:ext>
            </a:extLst>
          </p:cNvPr>
          <p:cNvSpPr/>
          <p:nvPr/>
        </p:nvSpPr>
        <p:spPr>
          <a:xfrm>
            <a:off x="4633408" y="1981765"/>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17B7983D-B628-CF19-A67E-773AFEA81BC2}"/>
              </a:ext>
            </a:extLst>
          </p:cNvPr>
          <p:cNvSpPr/>
          <p:nvPr/>
        </p:nvSpPr>
        <p:spPr>
          <a:xfrm>
            <a:off x="5159633" y="2903223"/>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Oval 54">
            <a:extLst>
              <a:ext uri="{FF2B5EF4-FFF2-40B4-BE49-F238E27FC236}">
                <a16:creationId xmlns:a16="http://schemas.microsoft.com/office/drawing/2014/main" id="{17F0EABB-10D6-808D-6035-16CFFA7F66A9}"/>
              </a:ext>
            </a:extLst>
          </p:cNvPr>
          <p:cNvSpPr/>
          <p:nvPr/>
        </p:nvSpPr>
        <p:spPr>
          <a:xfrm>
            <a:off x="4928241" y="1893568"/>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Oval 55">
            <a:extLst>
              <a:ext uri="{FF2B5EF4-FFF2-40B4-BE49-F238E27FC236}">
                <a16:creationId xmlns:a16="http://schemas.microsoft.com/office/drawing/2014/main" id="{03B8CC65-8D2A-1AED-6B8E-00A80785B0B3}"/>
              </a:ext>
            </a:extLst>
          </p:cNvPr>
          <p:cNvSpPr/>
          <p:nvPr/>
        </p:nvSpPr>
        <p:spPr>
          <a:xfrm>
            <a:off x="5159633" y="2386768"/>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Oval 56">
            <a:extLst>
              <a:ext uri="{FF2B5EF4-FFF2-40B4-BE49-F238E27FC236}">
                <a16:creationId xmlns:a16="http://schemas.microsoft.com/office/drawing/2014/main" id="{07613EEC-FE1B-9E75-F8EB-C7997363F0C6}"/>
              </a:ext>
            </a:extLst>
          </p:cNvPr>
          <p:cNvSpPr/>
          <p:nvPr/>
        </p:nvSpPr>
        <p:spPr>
          <a:xfrm>
            <a:off x="4853418" y="1962622"/>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Oval 57">
            <a:extLst>
              <a:ext uri="{FF2B5EF4-FFF2-40B4-BE49-F238E27FC236}">
                <a16:creationId xmlns:a16="http://schemas.microsoft.com/office/drawing/2014/main" id="{AC06004A-C939-506E-FAE2-45C6E526896A}"/>
              </a:ext>
            </a:extLst>
          </p:cNvPr>
          <p:cNvSpPr/>
          <p:nvPr/>
        </p:nvSpPr>
        <p:spPr>
          <a:xfrm>
            <a:off x="5079233" y="1551206"/>
            <a:ext cx="72000" cy="72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Content Placeholder 2">
            <a:extLst>
              <a:ext uri="{FF2B5EF4-FFF2-40B4-BE49-F238E27FC236}">
                <a16:creationId xmlns:a16="http://schemas.microsoft.com/office/drawing/2014/main" id="{38A3F2FA-D5FB-60C7-71BA-EA935E56A21B}"/>
              </a:ext>
            </a:extLst>
          </p:cNvPr>
          <p:cNvSpPr txBox="1">
            <a:spLocks/>
          </p:cNvSpPr>
          <p:nvPr/>
        </p:nvSpPr>
        <p:spPr>
          <a:xfrm>
            <a:off x="4481008" y="5291611"/>
            <a:ext cx="2761469" cy="14484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t>Explanatory variable</a:t>
            </a:r>
          </a:p>
          <a:p>
            <a:pPr marL="0" indent="0">
              <a:buFont typeface="Arial" panose="020B0604020202020204" pitchFamily="34" charset="0"/>
              <a:buNone/>
            </a:pPr>
            <a:r>
              <a:rPr lang="en-SG" sz="1800" dirty="0"/>
              <a:t>Predictor variable</a:t>
            </a:r>
          </a:p>
          <a:p>
            <a:pPr marL="0" indent="0">
              <a:buFont typeface="Arial" panose="020B0604020202020204" pitchFamily="34" charset="0"/>
              <a:buNone/>
            </a:pPr>
            <a:r>
              <a:rPr lang="en-SG" sz="1800" dirty="0"/>
              <a:t>Control variable</a:t>
            </a:r>
          </a:p>
          <a:p>
            <a:pPr marL="0" indent="0">
              <a:buFont typeface="Arial" panose="020B0604020202020204" pitchFamily="34" charset="0"/>
              <a:buNone/>
            </a:pPr>
            <a:r>
              <a:rPr lang="en-SG" sz="1800" dirty="0"/>
              <a:t>Independent variable</a:t>
            </a:r>
          </a:p>
        </p:txBody>
      </p:sp>
      <p:sp>
        <p:nvSpPr>
          <p:cNvPr id="60" name="Content Placeholder 2">
            <a:extLst>
              <a:ext uri="{FF2B5EF4-FFF2-40B4-BE49-F238E27FC236}">
                <a16:creationId xmlns:a16="http://schemas.microsoft.com/office/drawing/2014/main" id="{40CFC786-32D9-F06B-7BCE-F9E2AACF24DC}"/>
              </a:ext>
            </a:extLst>
          </p:cNvPr>
          <p:cNvSpPr txBox="1">
            <a:spLocks/>
          </p:cNvSpPr>
          <p:nvPr/>
        </p:nvSpPr>
        <p:spPr>
          <a:xfrm>
            <a:off x="5607287" y="5255281"/>
            <a:ext cx="2769774" cy="414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t>X-axis</a:t>
            </a:r>
          </a:p>
        </p:txBody>
      </p:sp>
      <p:sp>
        <p:nvSpPr>
          <p:cNvPr id="61" name="Content Placeholder 2">
            <a:extLst>
              <a:ext uri="{FF2B5EF4-FFF2-40B4-BE49-F238E27FC236}">
                <a16:creationId xmlns:a16="http://schemas.microsoft.com/office/drawing/2014/main" id="{FEFC2CB7-747D-BE3C-3307-D691F214EC85}"/>
              </a:ext>
            </a:extLst>
          </p:cNvPr>
          <p:cNvSpPr txBox="1">
            <a:spLocks/>
          </p:cNvSpPr>
          <p:nvPr/>
        </p:nvSpPr>
        <p:spPr>
          <a:xfrm>
            <a:off x="2711030" y="2741822"/>
            <a:ext cx="1145326" cy="401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1800" b="1" dirty="0"/>
              <a:t>Y-axis</a:t>
            </a:r>
          </a:p>
        </p:txBody>
      </p:sp>
      <p:sp>
        <p:nvSpPr>
          <p:cNvPr id="62" name="Content Placeholder 2">
            <a:extLst>
              <a:ext uri="{FF2B5EF4-FFF2-40B4-BE49-F238E27FC236}">
                <a16:creationId xmlns:a16="http://schemas.microsoft.com/office/drawing/2014/main" id="{074E114B-ABE8-0A51-A715-5C294330A3F7}"/>
              </a:ext>
            </a:extLst>
          </p:cNvPr>
          <p:cNvSpPr txBox="1">
            <a:spLocks/>
          </p:cNvSpPr>
          <p:nvPr/>
        </p:nvSpPr>
        <p:spPr>
          <a:xfrm>
            <a:off x="1362710" y="1282079"/>
            <a:ext cx="2469535" cy="1706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dirty="0"/>
              <a:t>Response variable</a:t>
            </a:r>
          </a:p>
          <a:p>
            <a:pPr marL="0" indent="0" algn="r">
              <a:buFont typeface="Arial" panose="020B0604020202020204" pitchFamily="34" charset="0"/>
              <a:buNone/>
            </a:pPr>
            <a:r>
              <a:rPr lang="en-US" sz="1800" dirty="0"/>
              <a:t>Predicted variable</a:t>
            </a:r>
          </a:p>
          <a:p>
            <a:pPr marL="0" indent="0" algn="r">
              <a:buFont typeface="Arial" panose="020B0604020202020204" pitchFamily="34" charset="0"/>
              <a:buNone/>
            </a:pPr>
            <a:r>
              <a:rPr lang="en-US" sz="1800" dirty="0"/>
              <a:t>Outcome variable</a:t>
            </a:r>
          </a:p>
          <a:p>
            <a:pPr marL="0" indent="0" algn="r">
              <a:buFont typeface="Arial" panose="020B0604020202020204" pitchFamily="34" charset="0"/>
              <a:buNone/>
            </a:pPr>
            <a:r>
              <a:rPr lang="en-US" sz="1800" dirty="0"/>
              <a:t>Dependent variable</a:t>
            </a:r>
          </a:p>
        </p:txBody>
      </p:sp>
      <p:sp>
        <p:nvSpPr>
          <p:cNvPr id="63" name="Content Placeholder 2">
            <a:extLst>
              <a:ext uri="{FF2B5EF4-FFF2-40B4-BE49-F238E27FC236}">
                <a16:creationId xmlns:a16="http://schemas.microsoft.com/office/drawing/2014/main" id="{363EE711-7730-DCD4-5BCC-430ACAA6A4B1}"/>
              </a:ext>
            </a:extLst>
          </p:cNvPr>
          <p:cNvSpPr txBox="1">
            <a:spLocks/>
          </p:cNvSpPr>
          <p:nvPr/>
        </p:nvSpPr>
        <p:spPr>
          <a:xfrm>
            <a:off x="6617151" y="5730014"/>
            <a:ext cx="2761469" cy="899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t>Example: Pollution level</a:t>
            </a:r>
          </a:p>
        </p:txBody>
      </p:sp>
      <p:sp>
        <p:nvSpPr>
          <p:cNvPr id="64" name="Content Placeholder 2">
            <a:extLst>
              <a:ext uri="{FF2B5EF4-FFF2-40B4-BE49-F238E27FC236}">
                <a16:creationId xmlns:a16="http://schemas.microsoft.com/office/drawing/2014/main" id="{D2DB25BE-C1A9-02F4-D003-122CB494CEAF}"/>
              </a:ext>
            </a:extLst>
          </p:cNvPr>
          <p:cNvSpPr txBox="1">
            <a:spLocks/>
          </p:cNvSpPr>
          <p:nvPr/>
        </p:nvSpPr>
        <p:spPr>
          <a:xfrm>
            <a:off x="1555768" y="3240701"/>
            <a:ext cx="2282205" cy="899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1800" dirty="0"/>
              <a:t>Example: Biodiversity</a:t>
            </a:r>
          </a:p>
        </p:txBody>
      </p:sp>
    </p:spTree>
    <p:extLst>
      <p:ext uri="{BB962C8B-B14F-4D97-AF65-F5344CB8AC3E}">
        <p14:creationId xmlns:p14="http://schemas.microsoft.com/office/powerpoint/2010/main" val="305933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Describing data</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25623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Mean</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dirty="0"/>
              <a:t>#Imagine these data:</a:t>
            </a:r>
          </a:p>
          <a:p>
            <a:pPr marL="0" indent="0">
              <a:buNone/>
            </a:pPr>
            <a:r>
              <a:rPr lang="es-ES" sz="2000" dirty="0">
                <a:latin typeface="Courier New" panose="02070309020205020404" pitchFamily="49" charset="0"/>
                <a:cs typeface="Courier New" panose="02070309020205020404" pitchFamily="49" charset="0"/>
              </a:rPr>
              <a:t>y1=c(11,9,8,12,13,8,10,11,9,7,12)</a:t>
            </a:r>
          </a:p>
          <a:p>
            <a:pPr marL="0" indent="0">
              <a:buNone/>
            </a:pPr>
            <a:r>
              <a:rPr lang="es-ES" sz="2000" dirty="0" err="1">
                <a:latin typeface="Courier New" panose="02070309020205020404" pitchFamily="49" charset="0"/>
                <a:cs typeface="Courier New" panose="02070309020205020404" pitchFamily="49" charset="0"/>
              </a:rPr>
              <a:t>plot</a:t>
            </a:r>
            <a:r>
              <a:rPr lang="es-ES" sz="2000" dirty="0">
                <a:latin typeface="Courier New" panose="02070309020205020404" pitchFamily="49" charset="0"/>
                <a:cs typeface="Courier New" panose="02070309020205020404" pitchFamily="49" charset="0"/>
              </a:rPr>
              <a:t>(y1,ylim=c(0,20),</a:t>
            </a:r>
            <a:r>
              <a:rPr lang="es-ES" sz="2000" dirty="0" err="1">
                <a:latin typeface="Courier New" panose="02070309020205020404" pitchFamily="49" charset="0"/>
                <a:cs typeface="Courier New" panose="02070309020205020404" pitchFamily="49" charset="0"/>
              </a:rPr>
              <a:t>pch</a:t>
            </a:r>
            <a:r>
              <a:rPr lang="es-ES" sz="2000" dirty="0">
                <a:latin typeface="Courier New" panose="02070309020205020404" pitchFamily="49" charset="0"/>
                <a:cs typeface="Courier New" panose="02070309020205020404" pitchFamily="49" charset="0"/>
              </a:rPr>
              <a:t>=16)</a:t>
            </a:r>
            <a:endParaRPr lang="en-SG" dirty="0"/>
          </a:p>
          <a:p>
            <a:pPr marL="0" indent="0">
              <a:buNone/>
            </a:pPr>
            <a:endParaRPr lang="en-SG" dirty="0"/>
          </a:p>
          <a:p>
            <a:pPr marL="0" indent="0">
              <a:buNone/>
            </a:pPr>
            <a:r>
              <a:rPr lang="en-SG" dirty="0"/>
              <a:t>How do we describe the data?:</a:t>
            </a:r>
          </a:p>
          <a:p>
            <a:pPr marL="0" indent="0">
              <a:buNone/>
            </a:pPr>
            <a:r>
              <a:rPr lang="en-SG" dirty="0"/>
              <a:t>1) The central (</a:t>
            </a:r>
            <a:r>
              <a:rPr lang="en-SG" b="1" dirty="0"/>
              <a:t>Mean</a:t>
            </a:r>
            <a:r>
              <a:rPr lang="en-SG" dirty="0"/>
              <a:t>) value</a:t>
            </a:r>
          </a:p>
          <a:p>
            <a:pPr marL="0" indent="0">
              <a:buNone/>
            </a:pPr>
            <a:r>
              <a:rPr lang="en-SG" sz="2000" dirty="0">
                <a:latin typeface="Courier New" panose="02070309020205020404" pitchFamily="49" charset="0"/>
                <a:cs typeface="Courier New" panose="02070309020205020404" pitchFamily="49" charset="0"/>
              </a:rPr>
              <a:t>#Plot mean line</a:t>
            </a:r>
          </a:p>
          <a:p>
            <a:pPr marL="0" indent="0">
              <a:buNone/>
            </a:pPr>
            <a:r>
              <a:rPr lang="en-US" sz="2000" dirty="0" err="1">
                <a:latin typeface="Courier New" panose="02070309020205020404" pitchFamily="49" charset="0"/>
                <a:cs typeface="Courier New" panose="02070309020205020404" pitchFamily="49" charset="0"/>
              </a:rPr>
              <a:t>abline</a:t>
            </a:r>
            <a:r>
              <a:rPr lang="en-US" sz="2000" dirty="0">
                <a:latin typeface="Courier New" panose="02070309020205020404" pitchFamily="49" charset="0"/>
                <a:cs typeface="Courier New" panose="02070309020205020404" pitchFamily="49" charset="0"/>
              </a:rPr>
              <a:t>(h=mean(y1),col="red")</a:t>
            </a:r>
            <a:endParaRPr lang="en-SG" dirty="0"/>
          </a:p>
          <a:p>
            <a:pPr marL="0" indent="0">
              <a:buNone/>
            </a:pPr>
            <a:endParaRPr lang="en-SG" dirty="0"/>
          </a:p>
          <a:p>
            <a:pPr marL="0" indent="0">
              <a:buNone/>
            </a:pPr>
            <a:endParaRPr lang="en-SG" dirty="0"/>
          </a:p>
          <a:p>
            <a:pPr marL="0" indent="0">
              <a:buNone/>
            </a:pPr>
            <a:r>
              <a:rPr lang="en-SG" dirty="0"/>
              <a:t>This is great! It gives us an idea of what the values are like.</a:t>
            </a:r>
          </a:p>
          <a:p>
            <a:pPr marL="0" indent="0">
              <a:buNone/>
            </a:pPr>
            <a:r>
              <a:rPr lang="en-SG" dirty="0"/>
              <a:t>But that doesn’t tell us about how spread out the datapoints are, so…</a:t>
            </a:r>
          </a:p>
          <a:p>
            <a:pPr marL="0" indent="0">
              <a:buNone/>
            </a:pPr>
            <a:endParaRPr lang="en-SG" dirty="0"/>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9</a:t>
            </a:fld>
            <a:endParaRPr lang="en-SG" dirty="0"/>
          </a:p>
        </p:txBody>
      </p:sp>
      <p:pic>
        <p:nvPicPr>
          <p:cNvPr id="15" name="Picture 14">
            <a:extLst>
              <a:ext uri="{FF2B5EF4-FFF2-40B4-BE49-F238E27FC236}">
                <a16:creationId xmlns:a16="http://schemas.microsoft.com/office/drawing/2014/main" id="{9125BB2B-F5D9-E606-B3A0-73599AB28AB8}"/>
              </a:ext>
            </a:extLst>
          </p:cNvPr>
          <p:cNvPicPr>
            <a:picLocks noChangeAspect="1"/>
          </p:cNvPicPr>
          <p:nvPr/>
        </p:nvPicPr>
        <p:blipFill>
          <a:blip r:embed="rId2"/>
          <a:stretch>
            <a:fillRect/>
          </a:stretch>
        </p:blipFill>
        <p:spPr>
          <a:xfrm>
            <a:off x="6412375" y="355550"/>
            <a:ext cx="5354802" cy="500405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078F94-CA49-FD57-7678-FA4B4936C7F3}"/>
                  </a:ext>
                </a:extLst>
              </p:cNvPr>
              <p:cNvSpPr txBox="1"/>
              <p:nvPr/>
            </p:nvSpPr>
            <p:spPr>
              <a:xfrm>
                <a:off x="11620277" y="2355074"/>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SG" i="1" smtClean="0">
                              <a:solidFill>
                                <a:schemeClr val="accent1"/>
                              </a:solidFill>
                              <a:latin typeface="Cambria Math" panose="02040503050406030204" pitchFamily="18" charset="0"/>
                            </a:rPr>
                          </m:ctrlPr>
                        </m:accPr>
                        <m:e>
                          <m:r>
                            <a:rPr lang="en-SG" i="1">
                              <a:solidFill>
                                <a:schemeClr val="accent1"/>
                              </a:solidFill>
                              <a:latin typeface="Cambria Math" panose="02040503050406030204" pitchFamily="18" charset="0"/>
                            </a:rPr>
                            <m:t>𝑦</m:t>
                          </m:r>
                        </m:e>
                      </m:acc>
                    </m:oMath>
                  </m:oMathPara>
                </a14:m>
                <a:endParaRPr lang="en-SG" i="1" dirty="0">
                  <a:solidFill>
                    <a:schemeClr val="accent1"/>
                  </a:solidFill>
                </a:endParaRPr>
              </a:p>
            </p:txBody>
          </p:sp>
        </mc:Choice>
        <mc:Fallback xmlns="">
          <p:sp>
            <p:nvSpPr>
              <p:cNvPr id="4" name="TextBox 3">
                <a:extLst>
                  <a:ext uri="{FF2B5EF4-FFF2-40B4-BE49-F238E27FC236}">
                    <a16:creationId xmlns:a16="http://schemas.microsoft.com/office/drawing/2014/main" id="{82078F94-CA49-FD57-7678-FA4B4936C7F3}"/>
                  </a:ext>
                </a:extLst>
              </p:cNvPr>
              <p:cNvSpPr txBox="1">
                <a:spLocks noRot="1" noChangeAspect="1" noMove="1" noResize="1" noEditPoints="1" noAdjustHandles="1" noChangeArrowheads="1" noChangeShapeType="1" noTextEdit="1"/>
              </p:cNvSpPr>
              <p:nvPr/>
            </p:nvSpPr>
            <p:spPr>
              <a:xfrm>
                <a:off x="11620277" y="2355074"/>
                <a:ext cx="371384" cy="369332"/>
              </a:xfrm>
              <a:prstGeom prst="rect">
                <a:avLst/>
              </a:prstGeom>
              <a:blipFill>
                <a:blip r:embed="rId3"/>
                <a:stretch>
                  <a:fillRect b="-6557"/>
                </a:stretch>
              </a:blipFill>
            </p:spPr>
            <p:txBody>
              <a:bodyPr/>
              <a:lstStyle/>
              <a:p>
                <a:r>
                  <a:rPr lang="en-SG">
                    <a:noFill/>
                  </a:rPr>
                  <a:t> </a:t>
                </a:r>
              </a:p>
            </p:txBody>
          </p:sp>
        </mc:Fallback>
      </mc:AlternateContent>
    </p:spTree>
    <p:extLst>
      <p:ext uri="{BB962C8B-B14F-4D97-AF65-F5344CB8AC3E}">
        <p14:creationId xmlns:p14="http://schemas.microsoft.com/office/powerpoint/2010/main" val="300429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26779</TotalTime>
  <Words>7283</Words>
  <Application>Microsoft Office PowerPoint</Application>
  <PresentationFormat>Widescreen</PresentationFormat>
  <Paragraphs>886</Paragraphs>
  <Slides>63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Agency FB</vt:lpstr>
      <vt:lpstr>Arial</vt:lpstr>
      <vt:lpstr>Bauhaus 93</vt:lpstr>
      <vt:lpstr>Calibri</vt:lpstr>
      <vt:lpstr>Calibri Light</vt:lpstr>
      <vt:lpstr>Cambria Math</vt:lpstr>
      <vt:lpstr>Courier New</vt:lpstr>
      <vt:lpstr>Office Theme</vt:lpstr>
      <vt:lpstr>Project</vt:lpstr>
      <vt:lpstr>Basic Statistical  Concepts and Tests</vt:lpstr>
      <vt:lpstr>Summary (Learning Objectives)</vt:lpstr>
      <vt:lpstr>Part 1: Basic Concepts Variable types</vt:lpstr>
      <vt:lpstr>Types of variables (properties): categorical vs. continuous vs. discrete</vt:lpstr>
      <vt:lpstr>Types of variables (function): explanatory vs. response</vt:lpstr>
      <vt:lpstr>Types of variables: explanatory vs. response</vt:lpstr>
      <vt:lpstr>Describing data</vt:lpstr>
      <vt:lpstr>Mean</vt:lpstr>
      <vt:lpstr>Variance</vt:lpstr>
      <vt:lpstr>Variance—how to calculate?</vt:lpstr>
      <vt:lpstr>Variance—degrees of freedom</vt:lpstr>
      <vt:lpstr>Variance &amp; Standard Deviation</vt:lpstr>
      <vt:lpstr>Standard Error</vt:lpstr>
      <vt:lpstr>Confidence Intervals</vt:lpstr>
      <vt:lpstr>Confidence Intervals</vt:lpstr>
      <vt:lpstr>4 moments of distributions</vt:lpstr>
      <vt:lpstr>Modelling data</vt:lpstr>
      <vt:lpstr>Distributions</vt:lpstr>
      <vt:lpstr>Continuous distributions</vt:lpstr>
      <vt:lpstr>Continuous distributions</vt:lpstr>
      <vt:lpstr>Continuous distributions</vt:lpstr>
      <vt:lpstr>Continuous distributions</vt:lpstr>
      <vt:lpstr>Continuous distributions</vt:lpstr>
      <vt:lpstr>Discrete distributions</vt:lpstr>
      <vt:lpstr>Discrete distributions</vt:lpstr>
      <vt:lpstr>The various distributions are mathematically related</vt:lpstr>
      <vt:lpstr>R functions with distributions – example using Normal distribution (dnorm)</vt:lpstr>
      <vt:lpstr>Part 2: Basic Tests Experimental design</vt:lpstr>
      <vt:lpstr>Experimental design: When to use basic tests?</vt:lpstr>
      <vt:lpstr>Experimental design: When NOT to use basic tests?</vt:lpstr>
      <vt:lpstr>Designing a controlled experiment</vt:lpstr>
      <vt:lpstr>Important assumptions about your data!</vt:lpstr>
      <vt:lpstr>Test assumptions</vt:lpstr>
      <vt:lpstr>Testing for equal variance</vt:lpstr>
      <vt:lpstr>Hypothesis testing using p-values</vt:lpstr>
      <vt:lpstr>Hypothesis testing using p-values</vt:lpstr>
      <vt:lpstr>But why 0.05?</vt:lpstr>
      <vt:lpstr>Testing for equal variance (reprise)</vt:lpstr>
      <vt:lpstr>Testing for Normality</vt:lpstr>
      <vt:lpstr>Testing for Normality</vt:lpstr>
      <vt:lpstr>What to do if you have non-normally distributed data?</vt:lpstr>
      <vt:lpstr>Basic statistical tests</vt:lpstr>
      <vt:lpstr>Basic tests – Analysis decision tree</vt:lpstr>
      <vt:lpstr>Chi-squared test on a 1-Way Contingency table</vt:lpstr>
      <vt:lpstr>One sample t-test / Wilcoxon one sample test</vt:lpstr>
      <vt:lpstr>Point Biserial Correlation</vt:lpstr>
      <vt:lpstr>Point Biserial Correlation</vt:lpstr>
      <vt:lpstr>Pearson and Spearman Correlation</vt:lpstr>
      <vt:lpstr>Chi-squared test or Fisher’s Exact test on a 2-way Contingency table</vt:lpstr>
      <vt:lpstr>Chi-squared test or Fisher’s Exact test on a 2-way Contingency table</vt:lpstr>
      <vt:lpstr>Two proportions test</vt:lpstr>
      <vt:lpstr>Student’s t-test / Welch’s t-test</vt:lpstr>
      <vt:lpstr>Student’s t-test / Welch’s t-test</vt:lpstr>
      <vt:lpstr>Mann-Whitney U test</vt:lpstr>
      <vt:lpstr>Student’s t-test / Welch’s t-test / Mann-Whitney U test with separate vectors</vt:lpstr>
      <vt:lpstr>Paired t-test / Wilcoxon signed-rank test</vt:lpstr>
      <vt:lpstr>Other considerations</vt:lpstr>
      <vt:lpstr>Correcting for multiple comparisons</vt:lpstr>
      <vt:lpstr>Correcting for multiple comparisons</vt:lpstr>
      <vt:lpstr>Power analysis</vt:lpstr>
      <vt:lpstr>Power analysis</vt:lpstr>
      <vt:lpstr>Summary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Zhi Wen, Ian</dc:creator>
  <cp:lastModifiedBy>Shuna</cp:lastModifiedBy>
  <cp:revision>188</cp:revision>
  <dcterms:created xsi:type="dcterms:W3CDTF">2021-08-18T10:36:03Z</dcterms:created>
  <dcterms:modified xsi:type="dcterms:W3CDTF">2023-01-30T00:12:30Z</dcterms:modified>
</cp:coreProperties>
</file>