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6" r:id="rId2"/>
    <p:sldId id="262" r:id="rId3"/>
    <p:sldId id="257" r:id="rId4"/>
    <p:sldId id="263" r:id="rId5"/>
    <p:sldId id="264" r:id="rId6"/>
    <p:sldId id="267" r:id="rId7"/>
    <p:sldId id="266" r:id="rId8"/>
    <p:sldId id="302" r:id="rId9"/>
    <p:sldId id="269" r:id="rId10"/>
    <p:sldId id="270" r:id="rId11"/>
    <p:sldId id="265" r:id="rId12"/>
    <p:sldId id="259" r:id="rId13"/>
    <p:sldId id="271" r:id="rId14"/>
    <p:sldId id="272" r:id="rId15"/>
    <p:sldId id="273" r:id="rId16"/>
    <p:sldId id="274" r:id="rId17"/>
    <p:sldId id="276" r:id="rId18"/>
    <p:sldId id="275" r:id="rId19"/>
    <p:sldId id="277" r:id="rId20"/>
    <p:sldId id="469" r:id="rId21"/>
    <p:sldId id="278" r:id="rId22"/>
    <p:sldId id="288" r:id="rId23"/>
    <p:sldId id="286" r:id="rId24"/>
    <p:sldId id="287" r:id="rId25"/>
    <p:sldId id="399" r:id="rId26"/>
    <p:sldId id="279" r:id="rId27"/>
    <p:sldId id="281" r:id="rId28"/>
    <p:sldId id="282" r:id="rId29"/>
    <p:sldId id="283" r:id="rId30"/>
    <p:sldId id="470" r:id="rId31"/>
    <p:sldId id="418" r:id="rId32"/>
    <p:sldId id="301" r:id="rId33"/>
    <p:sldId id="303" r:id="rId34"/>
    <p:sldId id="305" r:id="rId35"/>
    <p:sldId id="415" r:id="rId36"/>
    <p:sldId id="304" r:id="rId37"/>
    <p:sldId id="402" r:id="rId38"/>
    <p:sldId id="306" r:id="rId39"/>
    <p:sldId id="308" r:id="rId40"/>
    <p:sldId id="309" r:id="rId41"/>
    <p:sldId id="310" r:id="rId42"/>
    <p:sldId id="311" r:id="rId43"/>
    <p:sldId id="465" r:id="rId44"/>
    <p:sldId id="468" r:id="rId45"/>
    <p:sldId id="466" r:id="rId46"/>
    <p:sldId id="467" r:id="rId47"/>
    <p:sldId id="312" r:id="rId48"/>
    <p:sldId id="313" r:id="rId49"/>
    <p:sldId id="358" r:id="rId50"/>
    <p:sldId id="359" r:id="rId51"/>
    <p:sldId id="360" r:id="rId52"/>
    <p:sldId id="361" r:id="rId53"/>
    <p:sldId id="362" r:id="rId54"/>
    <p:sldId id="405" r:id="rId55"/>
    <p:sldId id="6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AA06C-C5DC-4A47-8FEC-18A07E24CF8C}" v="127" dt="2023-02-02T01:24:56.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2" autoAdjust="0"/>
    <p:restoredTop sz="94660"/>
  </p:normalViewPr>
  <p:slideViewPr>
    <p:cSldViewPr snapToGrid="0">
      <p:cViewPr varScale="1">
        <p:scale>
          <a:sx n="107" d="100"/>
          <a:sy n="107" d="100"/>
        </p:scale>
        <p:origin x="10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Zhi Wen, Ian" userId="10427a44-90a0-4c20-831c-e237817aaaf3" providerId="ADAL" clId="{776AA06C-C5DC-4A47-8FEC-18A07E24CF8C}"/>
    <pc:docChg chg="undo custSel addSld delSld modSld sldOrd">
      <pc:chgData name="Chan Zhi Wen, Ian" userId="10427a44-90a0-4c20-831c-e237817aaaf3" providerId="ADAL" clId="{776AA06C-C5DC-4A47-8FEC-18A07E24CF8C}" dt="2023-02-02T05:06:10.389" v="2184" actId="6549"/>
      <pc:docMkLst>
        <pc:docMk/>
      </pc:docMkLst>
      <pc:sldChg chg="addSp modSp mod">
        <pc:chgData name="Chan Zhi Wen, Ian" userId="10427a44-90a0-4c20-831c-e237817aaaf3" providerId="ADAL" clId="{776AA06C-C5DC-4A47-8FEC-18A07E24CF8C}" dt="2023-01-26T09:44:02.240" v="69" actId="207"/>
        <pc:sldMkLst>
          <pc:docMk/>
          <pc:sldMk cId="2665708932" sldId="263"/>
        </pc:sldMkLst>
        <pc:spChg chg="add mod">
          <ac:chgData name="Chan Zhi Wen, Ian" userId="10427a44-90a0-4c20-831c-e237817aaaf3" providerId="ADAL" clId="{776AA06C-C5DC-4A47-8FEC-18A07E24CF8C}" dt="2023-01-26T09:44:02.240" v="69" actId="207"/>
          <ac:spMkLst>
            <pc:docMk/>
            <pc:sldMk cId="2665708932" sldId="263"/>
            <ac:spMk id="3" creationId="{33BCAD8F-1921-7C29-AAAC-B89409356800}"/>
          </ac:spMkLst>
        </pc:spChg>
      </pc:sldChg>
      <pc:sldChg chg="modSp">
        <pc:chgData name="Chan Zhi Wen, Ian" userId="10427a44-90a0-4c20-831c-e237817aaaf3" providerId="ADAL" clId="{776AA06C-C5DC-4A47-8FEC-18A07E24CF8C}" dt="2023-02-02T01:23:30.464" v="2144" actId="20577"/>
        <pc:sldMkLst>
          <pc:docMk/>
          <pc:sldMk cId="1431480427" sldId="264"/>
        </pc:sldMkLst>
        <pc:spChg chg="mod">
          <ac:chgData name="Chan Zhi Wen, Ian" userId="10427a44-90a0-4c20-831c-e237817aaaf3" providerId="ADAL" clId="{776AA06C-C5DC-4A47-8FEC-18A07E24CF8C}" dt="2023-02-02T01:23:30.464" v="2144" actId="20577"/>
          <ac:spMkLst>
            <pc:docMk/>
            <pc:sldMk cId="1431480427" sldId="264"/>
            <ac:spMk id="3" creationId="{E6CD1D97-2687-4B15-BF3D-D09058FCEB2F}"/>
          </ac:spMkLst>
        </pc:spChg>
      </pc:sldChg>
      <pc:sldChg chg="modSp mod">
        <pc:chgData name="Chan Zhi Wen, Ian" userId="10427a44-90a0-4c20-831c-e237817aaaf3" providerId="ADAL" clId="{776AA06C-C5DC-4A47-8FEC-18A07E24CF8C}" dt="2023-02-02T01:27:53.652" v="2151" actId="2711"/>
        <pc:sldMkLst>
          <pc:docMk/>
          <pc:sldMk cId="4006203897" sldId="273"/>
        </pc:sldMkLst>
        <pc:spChg chg="mod">
          <ac:chgData name="Chan Zhi Wen, Ian" userId="10427a44-90a0-4c20-831c-e237817aaaf3" providerId="ADAL" clId="{776AA06C-C5DC-4A47-8FEC-18A07E24CF8C}" dt="2023-02-02T01:27:53.652" v="2151" actId="2711"/>
          <ac:spMkLst>
            <pc:docMk/>
            <pc:sldMk cId="4006203897" sldId="273"/>
            <ac:spMk id="4" creationId="{F6A18D4A-79CF-4F7B-B125-98612B440074}"/>
          </ac:spMkLst>
        </pc:spChg>
      </pc:sldChg>
      <pc:sldChg chg="modSp mod">
        <pc:chgData name="Chan Zhi Wen, Ian" userId="10427a44-90a0-4c20-831c-e237817aaaf3" providerId="ADAL" clId="{776AA06C-C5DC-4A47-8FEC-18A07E24CF8C}" dt="2023-02-02T01:24:56.765" v="2149"/>
        <pc:sldMkLst>
          <pc:docMk/>
          <pc:sldMk cId="939089082" sldId="302"/>
        </pc:sldMkLst>
        <pc:spChg chg="mod">
          <ac:chgData name="Chan Zhi Wen, Ian" userId="10427a44-90a0-4c20-831c-e237817aaaf3" providerId="ADAL" clId="{776AA06C-C5DC-4A47-8FEC-18A07E24CF8C}" dt="2023-02-02T01:24:56.765" v="2149"/>
          <ac:spMkLst>
            <pc:docMk/>
            <pc:sldMk cId="939089082" sldId="302"/>
            <ac:spMk id="3" creationId="{E6CD1D97-2687-4B15-BF3D-D09058FCEB2F}"/>
          </ac:spMkLst>
        </pc:spChg>
      </pc:sldChg>
      <pc:sldChg chg="addSp delSp modSp mod">
        <pc:chgData name="Chan Zhi Wen, Ian" userId="10427a44-90a0-4c20-831c-e237817aaaf3" providerId="ADAL" clId="{776AA06C-C5DC-4A47-8FEC-18A07E24CF8C}" dt="2023-01-26T09:57:10.015" v="323" actId="1037"/>
        <pc:sldMkLst>
          <pc:docMk/>
          <pc:sldMk cId="1732610872" sldId="304"/>
        </pc:sldMkLst>
        <pc:spChg chg="mod">
          <ac:chgData name="Chan Zhi Wen, Ian" userId="10427a44-90a0-4c20-831c-e237817aaaf3" providerId="ADAL" clId="{776AA06C-C5DC-4A47-8FEC-18A07E24CF8C}" dt="2023-01-26T09:56:57.987" v="317" actId="20577"/>
          <ac:spMkLst>
            <pc:docMk/>
            <pc:sldMk cId="1732610872" sldId="304"/>
            <ac:spMk id="3" creationId="{E6CD1D97-2687-4B15-BF3D-D09058FCEB2F}"/>
          </ac:spMkLst>
        </pc:spChg>
        <pc:spChg chg="add mod">
          <ac:chgData name="Chan Zhi Wen, Ian" userId="10427a44-90a0-4c20-831c-e237817aaaf3" providerId="ADAL" clId="{776AA06C-C5DC-4A47-8FEC-18A07E24CF8C}" dt="2023-01-26T09:57:10.015" v="323" actId="1037"/>
          <ac:spMkLst>
            <pc:docMk/>
            <pc:sldMk cId="1732610872" sldId="304"/>
            <ac:spMk id="4" creationId="{619D98DC-A22B-972A-5F55-419390A3A133}"/>
          </ac:spMkLst>
        </pc:spChg>
        <pc:spChg chg="add mod ord">
          <ac:chgData name="Chan Zhi Wen, Ian" userId="10427a44-90a0-4c20-831c-e237817aaaf3" providerId="ADAL" clId="{776AA06C-C5DC-4A47-8FEC-18A07E24CF8C}" dt="2023-01-26T09:54:47.710" v="201" actId="167"/>
          <ac:spMkLst>
            <pc:docMk/>
            <pc:sldMk cId="1732610872" sldId="304"/>
            <ac:spMk id="9" creationId="{9BD3B666-F923-B57D-CEE6-769A6410127C}"/>
          </ac:spMkLst>
        </pc:spChg>
        <pc:spChg chg="add mod ord">
          <ac:chgData name="Chan Zhi Wen, Ian" userId="10427a44-90a0-4c20-831c-e237817aaaf3" providerId="ADAL" clId="{776AA06C-C5DC-4A47-8FEC-18A07E24CF8C}" dt="2023-01-26T09:55:57.476" v="218" actId="207"/>
          <ac:spMkLst>
            <pc:docMk/>
            <pc:sldMk cId="1732610872" sldId="304"/>
            <ac:spMk id="10" creationId="{16E1C781-696F-0DD0-1BA2-650094DEF02A}"/>
          </ac:spMkLst>
        </pc:spChg>
        <pc:spChg chg="add mod ord">
          <ac:chgData name="Chan Zhi Wen, Ian" userId="10427a44-90a0-4c20-831c-e237817aaaf3" providerId="ADAL" clId="{776AA06C-C5DC-4A47-8FEC-18A07E24CF8C}" dt="2023-01-26T09:55:57.476" v="218" actId="207"/>
          <ac:spMkLst>
            <pc:docMk/>
            <pc:sldMk cId="1732610872" sldId="304"/>
            <ac:spMk id="11" creationId="{B4E49B6B-267A-6D9B-7731-6BBECD6FC621}"/>
          </ac:spMkLst>
        </pc:spChg>
        <pc:spChg chg="add mod ord">
          <ac:chgData name="Chan Zhi Wen, Ian" userId="10427a44-90a0-4c20-831c-e237817aaaf3" providerId="ADAL" clId="{776AA06C-C5DC-4A47-8FEC-18A07E24CF8C}" dt="2023-01-26T09:55:30.722" v="214" actId="108"/>
          <ac:spMkLst>
            <pc:docMk/>
            <pc:sldMk cId="1732610872" sldId="304"/>
            <ac:spMk id="12" creationId="{BB0A2473-404E-4C66-8594-7B7C4E4A261C}"/>
          </ac:spMkLst>
        </pc:spChg>
        <pc:picChg chg="del">
          <ac:chgData name="Chan Zhi Wen, Ian" userId="10427a44-90a0-4c20-831c-e237817aaaf3" providerId="ADAL" clId="{776AA06C-C5DC-4A47-8FEC-18A07E24CF8C}" dt="2023-01-26T09:54:44.137" v="199" actId="478"/>
          <ac:picMkLst>
            <pc:docMk/>
            <pc:sldMk cId="1732610872" sldId="304"/>
            <ac:picMk id="6" creationId="{456084B2-0DCA-42CA-A631-0F062D0A0953}"/>
          </ac:picMkLst>
        </pc:picChg>
        <pc:picChg chg="add mod ord">
          <ac:chgData name="Chan Zhi Wen, Ian" userId="10427a44-90a0-4c20-831c-e237817aaaf3" providerId="ADAL" clId="{776AA06C-C5DC-4A47-8FEC-18A07E24CF8C}" dt="2023-01-26T09:54:47.710" v="201" actId="167"/>
          <ac:picMkLst>
            <pc:docMk/>
            <pc:sldMk cId="1732610872" sldId="304"/>
            <ac:picMk id="8" creationId="{BFB854EE-98AE-A235-C1DD-E5EA951A8913}"/>
          </ac:picMkLst>
        </pc:picChg>
        <pc:cxnChg chg="add mod">
          <ac:chgData name="Chan Zhi Wen, Ian" userId="10427a44-90a0-4c20-831c-e237817aaaf3" providerId="ADAL" clId="{776AA06C-C5DC-4A47-8FEC-18A07E24CF8C}" dt="2023-01-26T09:57:08.383" v="321" actId="14100"/>
          <ac:cxnSpMkLst>
            <pc:docMk/>
            <pc:sldMk cId="1732610872" sldId="304"/>
            <ac:cxnSpMk id="7" creationId="{578CA38A-1F25-056F-D468-DA6C2AAA0CB8}"/>
          </ac:cxnSpMkLst>
        </pc:cxnChg>
        <pc:cxnChg chg="add mod ord">
          <ac:chgData name="Chan Zhi Wen, Ian" userId="10427a44-90a0-4c20-831c-e237817aaaf3" providerId="ADAL" clId="{776AA06C-C5DC-4A47-8FEC-18A07E24CF8C}" dt="2023-01-26T09:55:53.869" v="217" actId="208"/>
          <ac:cxnSpMkLst>
            <pc:docMk/>
            <pc:sldMk cId="1732610872" sldId="304"/>
            <ac:cxnSpMk id="13" creationId="{89A8566A-46AF-8BE2-747B-2E0194E12860}"/>
          </ac:cxnSpMkLst>
        </pc:cxnChg>
        <pc:cxnChg chg="add mod ord">
          <ac:chgData name="Chan Zhi Wen, Ian" userId="10427a44-90a0-4c20-831c-e237817aaaf3" providerId="ADAL" clId="{776AA06C-C5DC-4A47-8FEC-18A07E24CF8C}" dt="2023-01-26T09:55:53.869" v="217" actId="208"/>
          <ac:cxnSpMkLst>
            <pc:docMk/>
            <pc:sldMk cId="1732610872" sldId="304"/>
            <ac:cxnSpMk id="14" creationId="{DA676C5D-2235-8C79-2452-EA2DFE373E3C}"/>
          </ac:cxnSpMkLst>
        </pc:cxnChg>
        <pc:cxnChg chg="add mod ord">
          <ac:chgData name="Chan Zhi Wen, Ian" userId="10427a44-90a0-4c20-831c-e237817aaaf3" providerId="ADAL" clId="{776AA06C-C5DC-4A47-8FEC-18A07E24CF8C}" dt="2023-01-26T09:55:53.869" v="217" actId="208"/>
          <ac:cxnSpMkLst>
            <pc:docMk/>
            <pc:sldMk cId="1732610872" sldId="304"/>
            <ac:cxnSpMk id="15" creationId="{915BCBBF-18CD-6FB4-7106-97D50C3EBB56}"/>
          </ac:cxnSpMkLst>
        </pc:cxnChg>
      </pc:sldChg>
      <pc:sldChg chg="modSp mod">
        <pc:chgData name="Chan Zhi Wen, Ian" userId="10427a44-90a0-4c20-831c-e237817aaaf3" providerId="ADAL" clId="{776AA06C-C5DC-4A47-8FEC-18A07E24CF8C}" dt="2023-01-26T09:58:54.203" v="415" actId="20577"/>
        <pc:sldMkLst>
          <pc:docMk/>
          <pc:sldMk cId="1204213615" sldId="306"/>
        </pc:sldMkLst>
        <pc:spChg chg="mod">
          <ac:chgData name="Chan Zhi Wen, Ian" userId="10427a44-90a0-4c20-831c-e237817aaaf3" providerId="ADAL" clId="{776AA06C-C5DC-4A47-8FEC-18A07E24CF8C}" dt="2023-01-26T09:58:54.203" v="415" actId="20577"/>
          <ac:spMkLst>
            <pc:docMk/>
            <pc:sldMk cId="1204213615" sldId="306"/>
            <ac:spMk id="4" creationId="{0591D6FC-714E-DDA7-2B34-294F5351149E}"/>
          </ac:spMkLst>
        </pc:spChg>
      </pc:sldChg>
      <pc:sldChg chg="addSp delSp modSp add mod">
        <pc:chgData name="Chan Zhi Wen, Ian" userId="10427a44-90a0-4c20-831c-e237817aaaf3" providerId="ADAL" clId="{776AA06C-C5DC-4A47-8FEC-18A07E24CF8C}" dt="2023-01-26T09:58:19.250" v="396" actId="20577"/>
        <pc:sldMkLst>
          <pc:docMk/>
          <pc:sldMk cId="756351025" sldId="402"/>
        </pc:sldMkLst>
        <pc:spChg chg="mod">
          <ac:chgData name="Chan Zhi Wen, Ian" userId="10427a44-90a0-4c20-831c-e237817aaaf3" providerId="ADAL" clId="{776AA06C-C5DC-4A47-8FEC-18A07E24CF8C}" dt="2023-01-26T09:58:19.250" v="396" actId="20577"/>
          <ac:spMkLst>
            <pc:docMk/>
            <pc:sldMk cId="756351025" sldId="402"/>
            <ac:spMk id="3" creationId="{E6CD1D97-2687-4B15-BF3D-D09058FCEB2F}"/>
          </ac:spMkLst>
        </pc:spChg>
        <pc:spChg chg="mod">
          <ac:chgData name="Chan Zhi Wen, Ian" userId="10427a44-90a0-4c20-831c-e237817aaaf3" providerId="ADAL" clId="{776AA06C-C5DC-4A47-8FEC-18A07E24CF8C}" dt="2023-01-26T09:52:42.643" v="177" actId="1038"/>
          <ac:spMkLst>
            <pc:docMk/>
            <pc:sldMk cId="756351025" sldId="402"/>
            <ac:spMk id="10" creationId="{97C77BFC-B7B7-4159-B340-6CF3BC91E594}"/>
          </ac:spMkLst>
        </pc:spChg>
        <pc:spChg chg="mod">
          <ac:chgData name="Chan Zhi Wen, Ian" userId="10427a44-90a0-4c20-831c-e237817aaaf3" providerId="ADAL" clId="{776AA06C-C5DC-4A47-8FEC-18A07E24CF8C}" dt="2023-01-26T09:52:42.643" v="177" actId="1038"/>
          <ac:spMkLst>
            <pc:docMk/>
            <pc:sldMk cId="756351025" sldId="402"/>
            <ac:spMk id="13" creationId="{06C3F39B-F720-4A36-9D0D-8900051479FE}"/>
          </ac:spMkLst>
        </pc:spChg>
        <pc:cxnChg chg="mod">
          <ac:chgData name="Chan Zhi Wen, Ian" userId="10427a44-90a0-4c20-831c-e237817aaaf3" providerId="ADAL" clId="{776AA06C-C5DC-4A47-8FEC-18A07E24CF8C}" dt="2023-01-26T09:52:28.690" v="143" actId="14100"/>
          <ac:cxnSpMkLst>
            <pc:docMk/>
            <pc:sldMk cId="756351025" sldId="402"/>
            <ac:cxnSpMk id="9" creationId="{79FA1773-0709-47A2-95DC-9F704F3C258E}"/>
          </ac:cxnSpMkLst>
        </pc:cxnChg>
        <pc:cxnChg chg="mod">
          <ac:chgData name="Chan Zhi Wen, Ian" userId="10427a44-90a0-4c20-831c-e237817aaaf3" providerId="ADAL" clId="{776AA06C-C5DC-4A47-8FEC-18A07E24CF8C}" dt="2023-01-26T09:52:42.643" v="177" actId="1038"/>
          <ac:cxnSpMkLst>
            <pc:docMk/>
            <pc:sldMk cId="756351025" sldId="402"/>
            <ac:cxnSpMk id="11" creationId="{1254E60B-5CA9-4ED5-A0F4-86FA3E271A6E}"/>
          </ac:cxnSpMkLst>
        </pc:cxnChg>
        <pc:cxnChg chg="add del mod">
          <ac:chgData name="Chan Zhi Wen, Ian" userId="10427a44-90a0-4c20-831c-e237817aaaf3" providerId="ADAL" clId="{776AA06C-C5DC-4A47-8FEC-18A07E24CF8C}" dt="2023-01-26T09:53:26.473" v="182" actId="478"/>
          <ac:cxnSpMkLst>
            <pc:docMk/>
            <pc:sldMk cId="756351025" sldId="402"/>
            <ac:cxnSpMk id="12" creationId="{93D6A9D5-3BD5-E883-E3B8-F50B0E495BE9}"/>
          </ac:cxnSpMkLst>
        </pc:cxnChg>
        <pc:cxnChg chg="mod">
          <ac:chgData name="Chan Zhi Wen, Ian" userId="10427a44-90a0-4c20-831c-e237817aaaf3" providerId="ADAL" clId="{776AA06C-C5DC-4A47-8FEC-18A07E24CF8C}" dt="2023-01-26T09:52:42.643" v="177" actId="1038"/>
          <ac:cxnSpMkLst>
            <pc:docMk/>
            <pc:sldMk cId="756351025" sldId="402"/>
            <ac:cxnSpMk id="14" creationId="{78EFA891-F2B5-4C98-90BE-7182B780AE1A}"/>
          </ac:cxnSpMkLst>
        </pc:cxnChg>
      </pc:sldChg>
      <pc:sldChg chg="ord">
        <pc:chgData name="Chan Zhi Wen, Ian" userId="10427a44-90a0-4c20-831c-e237817aaaf3" providerId="ADAL" clId="{776AA06C-C5DC-4A47-8FEC-18A07E24CF8C}" dt="2023-01-30T14:09:35.434" v="418"/>
        <pc:sldMkLst>
          <pc:docMk/>
          <pc:sldMk cId="1139993969" sldId="405"/>
        </pc:sldMkLst>
      </pc:sldChg>
      <pc:sldChg chg="modSp mod">
        <pc:chgData name="Chan Zhi Wen, Ian" userId="10427a44-90a0-4c20-831c-e237817aaaf3" providerId="ADAL" clId="{776AA06C-C5DC-4A47-8FEC-18A07E24CF8C}" dt="2023-02-02T03:41:18.727" v="2169" actId="6549"/>
        <pc:sldMkLst>
          <pc:docMk/>
          <pc:sldMk cId="48240253" sldId="654"/>
        </pc:sldMkLst>
        <pc:spChg chg="mod">
          <ac:chgData name="Chan Zhi Wen, Ian" userId="10427a44-90a0-4c20-831c-e237817aaaf3" providerId="ADAL" clId="{776AA06C-C5DC-4A47-8FEC-18A07E24CF8C}" dt="2023-02-02T03:41:18.727" v="2169" actId="6549"/>
          <ac:spMkLst>
            <pc:docMk/>
            <pc:sldMk cId="48240253" sldId="654"/>
            <ac:spMk id="7" creationId="{539411B3-4530-4353-9828-69FF468E7B18}"/>
          </ac:spMkLst>
        </pc:spChg>
      </pc:sldChg>
      <pc:sldChg chg="modSp mod">
        <pc:chgData name="Chan Zhi Wen, Ian" userId="10427a44-90a0-4c20-831c-e237817aaaf3" providerId="ADAL" clId="{776AA06C-C5DC-4A47-8FEC-18A07E24CF8C}" dt="2023-02-02T05:06:10.389" v="2184" actId="6549"/>
        <pc:sldMkLst>
          <pc:docMk/>
          <pc:sldMk cId="2713122510" sldId="655"/>
        </pc:sldMkLst>
        <pc:spChg chg="mod">
          <ac:chgData name="Chan Zhi Wen, Ian" userId="10427a44-90a0-4c20-831c-e237817aaaf3" providerId="ADAL" clId="{776AA06C-C5DC-4A47-8FEC-18A07E24CF8C}" dt="2023-02-02T05:06:10.389" v="2184" actId="6549"/>
          <ac:spMkLst>
            <pc:docMk/>
            <pc:sldMk cId="2713122510" sldId="655"/>
            <ac:spMk id="7" creationId="{539411B3-4530-4353-9828-69FF468E7B18}"/>
          </ac:spMkLst>
        </pc:spChg>
      </pc:sldChg>
      <pc:sldChg chg="ord">
        <pc:chgData name="Chan Zhi Wen, Ian" userId="10427a44-90a0-4c20-831c-e237817aaaf3" providerId="ADAL" clId="{776AA06C-C5DC-4A47-8FEC-18A07E24CF8C}" dt="2023-01-26T09:42:35.118" v="1"/>
        <pc:sldMkLst>
          <pc:docMk/>
          <pc:sldMk cId="1612169287" sldId="661"/>
        </pc:sldMkLst>
      </pc:sldChg>
      <pc:sldChg chg="add">
        <pc:chgData name="Chan Zhi Wen, Ian" userId="10427a44-90a0-4c20-831c-e237817aaaf3" providerId="ADAL" clId="{776AA06C-C5DC-4A47-8FEC-18A07E24CF8C}" dt="2023-01-30T14:11:46.725" v="419"/>
        <pc:sldMkLst>
          <pc:docMk/>
          <pc:sldMk cId="2265717437" sldId="662"/>
        </pc:sldMkLst>
      </pc:sldChg>
      <pc:sldChg chg="modSp add mod">
        <pc:chgData name="Chan Zhi Wen, Ian" userId="10427a44-90a0-4c20-831c-e237817aaaf3" providerId="ADAL" clId="{776AA06C-C5DC-4A47-8FEC-18A07E24CF8C}" dt="2023-02-01T06:44:59.259" v="1260" actId="1038"/>
        <pc:sldMkLst>
          <pc:docMk/>
          <pc:sldMk cId="364938422" sldId="663"/>
        </pc:sldMkLst>
        <pc:spChg chg="mod">
          <ac:chgData name="Chan Zhi Wen, Ian" userId="10427a44-90a0-4c20-831c-e237817aaaf3" providerId="ADAL" clId="{776AA06C-C5DC-4A47-8FEC-18A07E24CF8C}" dt="2023-02-01T06:44:40.942" v="1223" actId="20577"/>
          <ac:spMkLst>
            <pc:docMk/>
            <pc:sldMk cId="364938422" sldId="663"/>
            <ac:spMk id="3" creationId="{E6CD1D97-2687-4B15-BF3D-D09058FCEB2F}"/>
          </ac:spMkLst>
        </pc:spChg>
        <pc:picChg chg="mod ord">
          <ac:chgData name="Chan Zhi Wen, Ian" userId="10427a44-90a0-4c20-831c-e237817aaaf3" providerId="ADAL" clId="{776AA06C-C5DC-4A47-8FEC-18A07E24CF8C}" dt="2023-02-01T06:44:59.259" v="1260" actId="1038"/>
          <ac:picMkLst>
            <pc:docMk/>
            <pc:sldMk cId="364938422" sldId="663"/>
            <ac:picMk id="6" creationId="{1746B137-7D2B-430E-96C7-EF760D2178FC}"/>
          </ac:picMkLst>
        </pc:picChg>
      </pc:sldChg>
      <pc:sldChg chg="modSp add mod">
        <pc:chgData name="Chan Zhi Wen, Ian" userId="10427a44-90a0-4c20-831c-e237817aaaf3" providerId="ADAL" clId="{776AA06C-C5DC-4A47-8FEC-18A07E24CF8C}" dt="2023-02-01T06:49:15.093" v="1892" actId="20577"/>
        <pc:sldMkLst>
          <pc:docMk/>
          <pc:sldMk cId="829670193" sldId="664"/>
        </pc:sldMkLst>
        <pc:spChg chg="mod">
          <ac:chgData name="Chan Zhi Wen, Ian" userId="10427a44-90a0-4c20-831c-e237817aaaf3" providerId="ADAL" clId="{776AA06C-C5DC-4A47-8FEC-18A07E24CF8C}" dt="2023-02-01T06:49:15.093" v="1892" actId="20577"/>
          <ac:spMkLst>
            <pc:docMk/>
            <pc:sldMk cId="829670193" sldId="664"/>
            <ac:spMk id="3" creationId="{E6CD1D97-2687-4B15-BF3D-D09058FCEB2F}"/>
          </ac:spMkLst>
        </pc:spChg>
      </pc:sldChg>
      <pc:sldChg chg="addSp delSp modSp new mod">
        <pc:chgData name="Chan Zhi Wen, Ian" userId="10427a44-90a0-4c20-831c-e237817aaaf3" providerId="ADAL" clId="{776AA06C-C5DC-4A47-8FEC-18A07E24CF8C}" dt="2023-02-01T06:30:04.208" v="1097" actId="1037"/>
        <pc:sldMkLst>
          <pc:docMk/>
          <pc:sldMk cId="2639524703" sldId="665"/>
        </pc:sldMkLst>
        <pc:spChg chg="del">
          <ac:chgData name="Chan Zhi Wen, Ian" userId="10427a44-90a0-4c20-831c-e237817aaaf3" providerId="ADAL" clId="{776AA06C-C5DC-4A47-8FEC-18A07E24CF8C}" dt="2023-02-01T06:27:09.010" v="1026" actId="478"/>
          <ac:spMkLst>
            <pc:docMk/>
            <pc:sldMk cId="2639524703" sldId="665"/>
            <ac:spMk id="2" creationId="{DBF3C0C3-5A8A-0999-BF3C-A1BD92AC9CAA}"/>
          </ac:spMkLst>
        </pc:spChg>
        <pc:spChg chg="del">
          <ac:chgData name="Chan Zhi Wen, Ian" userId="10427a44-90a0-4c20-831c-e237817aaaf3" providerId="ADAL" clId="{776AA06C-C5DC-4A47-8FEC-18A07E24CF8C}" dt="2023-02-01T06:27:09.010" v="1026" actId="478"/>
          <ac:spMkLst>
            <pc:docMk/>
            <pc:sldMk cId="2639524703" sldId="665"/>
            <ac:spMk id="3" creationId="{DED157BC-197D-E55F-8BEF-7965E8403EE0}"/>
          </ac:spMkLst>
        </pc:spChg>
        <pc:spChg chg="add mod">
          <ac:chgData name="Chan Zhi Wen, Ian" userId="10427a44-90a0-4c20-831c-e237817aaaf3" providerId="ADAL" clId="{776AA06C-C5DC-4A47-8FEC-18A07E24CF8C}" dt="2023-02-01T06:29:46.768" v="1049" actId="20577"/>
          <ac:spMkLst>
            <pc:docMk/>
            <pc:sldMk cId="2639524703" sldId="665"/>
            <ac:spMk id="10" creationId="{0CCFB04B-4CF3-1033-07A5-49848354282E}"/>
          </ac:spMkLst>
        </pc:spChg>
        <pc:picChg chg="add mod">
          <ac:chgData name="Chan Zhi Wen, Ian" userId="10427a44-90a0-4c20-831c-e237817aaaf3" providerId="ADAL" clId="{776AA06C-C5DC-4A47-8FEC-18A07E24CF8C}" dt="2023-02-01T06:30:04.208" v="1097" actId="1037"/>
          <ac:picMkLst>
            <pc:docMk/>
            <pc:sldMk cId="2639524703" sldId="665"/>
            <ac:picMk id="5" creationId="{370D4559-2FFD-EED0-6FB6-B35F115831C1}"/>
          </ac:picMkLst>
        </pc:picChg>
        <pc:picChg chg="add del">
          <ac:chgData name="Chan Zhi Wen, Ian" userId="10427a44-90a0-4c20-831c-e237817aaaf3" providerId="ADAL" clId="{776AA06C-C5DC-4A47-8FEC-18A07E24CF8C}" dt="2023-02-01T06:28:51.894" v="1029" actId="478"/>
          <ac:picMkLst>
            <pc:docMk/>
            <pc:sldMk cId="2639524703" sldId="665"/>
            <ac:picMk id="7" creationId="{860D5BC7-A8ED-B891-140A-502EBFD648A9}"/>
          </ac:picMkLst>
        </pc:picChg>
        <pc:picChg chg="add del mod">
          <ac:chgData name="Chan Zhi Wen, Ian" userId="10427a44-90a0-4c20-831c-e237817aaaf3" providerId="ADAL" clId="{776AA06C-C5DC-4A47-8FEC-18A07E24CF8C}" dt="2023-02-01T06:29:20.433" v="1034" actId="478"/>
          <ac:picMkLst>
            <pc:docMk/>
            <pc:sldMk cId="2639524703" sldId="665"/>
            <ac:picMk id="9" creationId="{BA433EEC-1B2F-99D5-B8EF-307CE70738A5}"/>
          </ac:picMkLst>
        </pc:picChg>
      </pc:sldChg>
      <pc:sldChg chg="addSp delSp modSp add mod">
        <pc:chgData name="Chan Zhi Wen, Ian" userId="10427a44-90a0-4c20-831c-e237817aaaf3" providerId="ADAL" clId="{776AA06C-C5DC-4A47-8FEC-18A07E24CF8C}" dt="2023-02-01T06:30:25.215" v="1130" actId="1038"/>
        <pc:sldMkLst>
          <pc:docMk/>
          <pc:sldMk cId="1104205423" sldId="666"/>
        </pc:sldMkLst>
        <pc:spChg chg="add mod">
          <ac:chgData name="Chan Zhi Wen, Ian" userId="10427a44-90a0-4c20-831c-e237817aaaf3" providerId="ADAL" clId="{776AA06C-C5DC-4A47-8FEC-18A07E24CF8C}" dt="2023-02-01T06:30:11.050" v="1101" actId="20577"/>
          <ac:spMkLst>
            <pc:docMk/>
            <pc:sldMk cId="1104205423" sldId="666"/>
            <ac:spMk id="2" creationId="{E527E5E1-471B-2BBB-C24B-DDA853191639}"/>
          </ac:spMkLst>
        </pc:spChg>
        <pc:picChg chg="del">
          <ac:chgData name="Chan Zhi Wen, Ian" userId="10427a44-90a0-4c20-831c-e237817aaaf3" providerId="ADAL" clId="{776AA06C-C5DC-4A47-8FEC-18A07E24CF8C}" dt="2023-02-01T06:30:13.207" v="1102" actId="478"/>
          <ac:picMkLst>
            <pc:docMk/>
            <pc:sldMk cId="1104205423" sldId="666"/>
            <ac:picMk id="5" creationId="{370D4559-2FFD-EED0-6FB6-B35F115831C1}"/>
          </ac:picMkLst>
        </pc:picChg>
        <pc:picChg chg="mod">
          <ac:chgData name="Chan Zhi Wen, Ian" userId="10427a44-90a0-4c20-831c-e237817aaaf3" providerId="ADAL" clId="{776AA06C-C5DC-4A47-8FEC-18A07E24CF8C}" dt="2023-02-01T06:30:25.215" v="1130" actId="1038"/>
          <ac:picMkLst>
            <pc:docMk/>
            <pc:sldMk cId="1104205423" sldId="666"/>
            <ac:picMk id="9" creationId="{BA433EEC-1B2F-99D5-B8EF-307CE70738A5}"/>
          </ac:picMkLst>
        </pc:picChg>
      </pc:sldChg>
      <pc:sldChg chg="addSp modSp add mod">
        <pc:chgData name="Chan Zhi Wen, Ian" userId="10427a44-90a0-4c20-831c-e237817aaaf3" providerId="ADAL" clId="{776AA06C-C5DC-4A47-8FEC-18A07E24CF8C}" dt="2023-02-01T06:59:54.707" v="2143" actId="1035"/>
        <pc:sldMkLst>
          <pc:docMk/>
          <pc:sldMk cId="2123450410" sldId="667"/>
        </pc:sldMkLst>
        <pc:spChg chg="add mod">
          <ac:chgData name="Chan Zhi Wen, Ian" userId="10427a44-90a0-4c20-831c-e237817aaaf3" providerId="ADAL" clId="{776AA06C-C5DC-4A47-8FEC-18A07E24CF8C}" dt="2023-02-01T06:59:54.707" v="2143" actId="1035"/>
          <ac:spMkLst>
            <pc:docMk/>
            <pc:sldMk cId="2123450410" sldId="667"/>
            <ac:spMk id="4" creationId="{F575E451-EA0B-A8D8-13D0-A275C1621B6B}"/>
          </ac:spMkLst>
        </pc:spChg>
        <pc:picChg chg="add mod">
          <ac:chgData name="Chan Zhi Wen, Ian" userId="10427a44-90a0-4c20-831c-e237817aaaf3" providerId="ADAL" clId="{776AA06C-C5DC-4A47-8FEC-18A07E24CF8C}" dt="2023-02-01T06:58:44.985" v="2001" actId="1035"/>
          <ac:picMkLst>
            <pc:docMk/>
            <pc:sldMk cId="2123450410" sldId="667"/>
            <ac:picMk id="1026" creationId="{4042C1E7-A866-7E4F-4A04-EB59C84B0F1D}"/>
          </ac:picMkLst>
        </pc:picChg>
      </pc:sldChg>
    </pc:docChg>
  </pc:docChgLst>
  <pc:docChgLst>
    <pc:chgData name="Chan Zhi Wen, Ian" userId="10427a44-90a0-4c20-831c-e237817aaaf3" providerId="ADAL" clId="{B1F97634-98B0-49A5-B291-34F096B88891}"/>
  </pc:docChgLst>
  <pc:docChgLst>
    <pc:chgData name="Chan Zhi Wen, Ian" userId="10427a44-90a0-4c20-831c-e237817aaaf3" providerId="ADAL" clId="{6C4301AC-3892-4866-B94B-3D0D3F7C95A0}"/>
    <pc:docChg chg="undo addSld delSld modSld">
      <pc:chgData name="Chan Zhi Wen, Ian" userId="10427a44-90a0-4c20-831c-e237817aaaf3" providerId="ADAL" clId="{6C4301AC-3892-4866-B94B-3D0D3F7C95A0}" dt="2023-02-02T07:41:29.052" v="137" actId="2696"/>
      <pc:docMkLst>
        <pc:docMk/>
      </pc:docMkLst>
      <pc:sldChg chg="modSp">
        <pc:chgData name="Chan Zhi Wen, Ian" userId="10427a44-90a0-4c20-831c-e237817aaaf3" providerId="ADAL" clId="{6C4301AC-3892-4866-B94B-3D0D3F7C95A0}" dt="2023-02-02T07:40:16.549" v="125" actId="14100"/>
        <pc:sldMkLst>
          <pc:docMk/>
          <pc:sldMk cId="4006203897" sldId="273"/>
        </pc:sldMkLst>
        <pc:spChg chg="mod">
          <ac:chgData name="Chan Zhi Wen, Ian" userId="10427a44-90a0-4c20-831c-e237817aaaf3" providerId="ADAL" clId="{6C4301AC-3892-4866-B94B-3D0D3F7C95A0}" dt="2023-02-02T07:39:22.512" v="75" actId="404"/>
          <ac:spMkLst>
            <pc:docMk/>
            <pc:sldMk cId="4006203897" sldId="273"/>
            <ac:spMk id="4" creationId="{F6A18D4A-79CF-4F7B-B125-98612B440074}"/>
          </ac:spMkLst>
        </pc:spChg>
        <pc:spChg chg="mod">
          <ac:chgData name="Chan Zhi Wen, Ian" userId="10427a44-90a0-4c20-831c-e237817aaaf3" providerId="ADAL" clId="{6C4301AC-3892-4866-B94B-3D0D3F7C95A0}" dt="2023-02-02T07:39:37.610" v="81" actId="1076"/>
          <ac:spMkLst>
            <pc:docMk/>
            <pc:sldMk cId="4006203897" sldId="273"/>
            <ac:spMk id="10" creationId="{DD2F844C-073C-4CF7-85D3-92C499EF4A31}"/>
          </ac:spMkLst>
        </pc:spChg>
        <pc:spChg chg="mod">
          <ac:chgData name="Chan Zhi Wen, Ian" userId="10427a44-90a0-4c20-831c-e237817aaaf3" providerId="ADAL" clId="{6C4301AC-3892-4866-B94B-3D0D3F7C95A0}" dt="2023-02-02T07:39:50.347" v="84" actId="1076"/>
          <ac:spMkLst>
            <pc:docMk/>
            <pc:sldMk cId="4006203897" sldId="273"/>
            <ac:spMk id="19" creationId="{803EC638-E45B-4022-B6EC-2357457BA937}"/>
          </ac:spMkLst>
        </pc:spChg>
        <pc:spChg chg="mod">
          <ac:chgData name="Chan Zhi Wen, Ian" userId="10427a44-90a0-4c20-831c-e237817aaaf3" providerId="ADAL" clId="{6C4301AC-3892-4866-B94B-3D0D3F7C95A0}" dt="2023-02-02T07:39:53.397" v="85" actId="1076"/>
          <ac:spMkLst>
            <pc:docMk/>
            <pc:sldMk cId="4006203897" sldId="273"/>
            <ac:spMk id="23" creationId="{9697928E-DBD8-4B36-8D85-8377DEC3AA00}"/>
          </ac:spMkLst>
        </pc:spChg>
        <pc:spChg chg="mod">
          <ac:chgData name="Chan Zhi Wen, Ian" userId="10427a44-90a0-4c20-831c-e237817aaaf3" providerId="ADAL" clId="{6C4301AC-3892-4866-B94B-3D0D3F7C95A0}" dt="2023-02-02T07:40:12.282" v="124" actId="1036"/>
          <ac:spMkLst>
            <pc:docMk/>
            <pc:sldMk cId="4006203897" sldId="273"/>
            <ac:spMk id="26" creationId="{87F55956-CEEB-496B-A84A-3697BD387673}"/>
          </ac:spMkLst>
        </pc:spChg>
        <pc:cxnChg chg="mod">
          <ac:chgData name="Chan Zhi Wen, Ian" userId="10427a44-90a0-4c20-831c-e237817aaaf3" providerId="ADAL" clId="{6C4301AC-3892-4866-B94B-3D0D3F7C95A0}" dt="2023-02-02T07:39:30.870" v="80" actId="1038"/>
          <ac:cxnSpMkLst>
            <pc:docMk/>
            <pc:sldMk cId="4006203897" sldId="273"/>
            <ac:cxnSpMk id="9" creationId="{24C6DA2A-01A1-4C67-8207-EAE4C4619531}"/>
          </ac:cxnSpMkLst>
        </pc:cxnChg>
        <pc:cxnChg chg="mod">
          <ac:chgData name="Chan Zhi Wen, Ian" userId="10427a44-90a0-4c20-831c-e237817aaaf3" providerId="ADAL" clId="{6C4301AC-3892-4866-B94B-3D0D3F7C95A0}" dt="2023-02-02T07:39:37.610" v="81" actId="1076"/>
          <ac:cxnSpMkLst>
            <pc:docMk/>
            <pc:sldMk cId="4006203897" sldId="273"/>
            <ac:cxnSpMk id="11" creationId="{D0A3A09E-491D-4AF3-BE76-189AA3F2FDDA}"/>
          </ac:cxnSpMkLst>
        </pc:cxnChg>
        <pc:cxnChg chg="mod">
          <ac:chgData name="Chan Zhi Wen, Ian" userId="10427a44-90a0-4c20-831c-e237817aaaf3" providerId="ADAL" clId="{6C4301AC-3892-4866-B94B-3D0D3F7C95A0}" dt="2023-02-02T07:40:16.549" v="125" actId="14100"/>
          <ac:cxnSpMkLst>
            <pc:docMk/>
            <pc:sldMk cId="4006203897" sldId="273"/>
            <ac:cxnSpMk id="14" creationId="{5657CF79-AAD2-4825-8259-C1C43A7F631E}"/>
          </ac:cxnSpMkLst>
        </pc:cxnChg>
        <pc:cxnChg chg="mod">
          <ac:chgData name="Chan Zhi Wen, Ian" userId="10427a44-90a0-4c20-831c-e237817aaaf3" providerId="ADAL" clId="{6C4301AC-3892-4866-B94B-3D0D3F7C95A0}" dt="2023-02-02T07:39:42.956" v="83" actId="14100"/>
          <ac:cxnSpMkLst>
            <pc:docMk/>
            <pc:sldMk cId="4006203897" sldId="273"/>
            <ac:cxnSpMk id="20" creationId="{361F84F7-17ED-4DBE-83A5-59E749688DFD}"/>
          </ac:cxnSpMkLst>
        </pc:cxnChg>
        <pc:cxnChg chg="mod">
          <ac:chgData name="Chan Zhi Wen, Ian" userId="10427a44-90a0-4c20-831c-e237817aaaf3" providerId="ADAL" clId="{6C4301AC-3892-4866-B94B-3D0D3F7C95A0}" dt="2023-02-02T07:39:56.667" v="86" actId="14100"/>
          <ac:cxnSpMkLst>
            <pc:docMk/>
            <pc:sldMk cId="4006203897" sldId="273"/>
            <ac:cxnSpMk id="24" creationId="{2DADC257-2E4F-4E7E-AEA9-C1E8E49996B9}"/>
          </ac:cxnSpMkLst>
        </pc:cxnChg>
      </pc:sldChg>
      <pc:sldChg chg="del">
        <pc:chgData name="Chan Zhi Wen, Ian" userId="10427a44-90a0-4c20-831c-e237817aaaf3" providerId="ADAL" clId="{6C4301AC-3892-4866-B94B-3D0D3F7C95A0}" dt="2023-02-02T07:41:25.870" v="136" actId="2696"/>
        <pc:sldMkLst>
          <pc:docMk/>
          <pc:sldMk cId="2839095037" sldId="401"/>
        </pc:sldMkLst>
      </pc:sldChg>
      <pc:sldChg chg="del">
        <pc:chgData name="Chan Zhi Wen, Ian" userId="10427a44-90a0-4c20-831c-e237817aaaf3" providerId="ADAL" clId="{6C4301AC-3892-4866-B94B-3D0D3F7C95A0}" dt="2023-02-02T07:39:11.224" v="70" actId="2696"/>
        <pc:sldMkLst>
          <pc:docMk/>
          <pc:sldMk cId="837187534" sldId="407"/>
        </pc:sldMkLst>
      </pc:sldChg>
      <pc:sldChg chg="del">
        <pc:chgData name="Chan Zhi Wen, Ian" userId="10427a44-90a0-4c20-831c-e237817aaaf3" providerId="ADAL" clId="{6C4301AC-3892-4866-B94B-3D0D3F7C95A0}" dt="2023-02-02T07:39:11.220" v="69" actId="2696"/>
        <pc:sldMkLst>
          <pc:docMk/>
          <pc:sldMk cId="3366217608" sldId="409"/>
        </pc:sldMkLst>
      </pc:sldChg>
      <pc:sldChg chg="del">
        <pc:chgData name="Chan Zhi Wen, Ian" userId="10427a44-90a0-4c20-831c-e237817aaaf3" providerId="ADAL" clId="{6C4301AC-3892-4866-B94B-3D0D3F7C95A0}" dt="2023-02-02T07:41:22.024" v="132" actId="2696"/>
        <pc:sldMkLst>
          <pc:docMk/>
          <pc:sldMk cId="1320589078" sldId="410"/>
        </pc:sldMkLst>
      </pc:sldChg>
      <pc:sldChg chg="del">
        <pc:chgData name="Chan Zhi Wen, Ian" userId="10427a44-90a0-4c20-831c-e237817aaaf3" providerId="ADAL" clId="{6C4301AC-3892-4866-B94B-3D0D3F7C95A0}" dt="2023-02-02T07:41:22.027" v="133" actId="2696"/>
        <pc:sldMkLst>
          <pc:docMk/>
          <pc:sldMk cId="127347946" sldId="411"/>
        </pc:sldMkLst>
      </pc:sldChg>
      <pc:sldChg chg="del">
        <pc:chgData name="Chan Zhi Wen, Ian" userId="10427a44-90a0-4c20-831c-e237817aaaf3" providerId="ADAL" clId="{6C4301AC-3892-4866-B94B-3D0D3F7C95A0}" dt="2023-02-02T07:41:22.032" v="134" actId="2696"/>
        <pc:sldMkLst>
          <pc:docMk/>
          <pc:sldMk cId="271255249" sldId="412"/>
        </pc:sldMkLst>
      </pc:sldChg>
      <pc:sldChg chg="del">
        <pc:chgData name="Chan Zhi Wen, Ian" userId="10427a44-90a0-4c20-831c-e237817aaaf3" providerId="ADAL" clId="{6C4301AC-3892-4866-B94B-3D0D3F7C95A0}" dt="2023-02-02T07:39:11.228" v="71" actId="2696"/>
        <pc:sldMkLst>
          <pc:docMk/>
          <pc:sldMk cId="610928012" sldId="416"/>
        </pc:sldMkLst>
      </pc:sldChg>
      <pc:sldChg chg="del">
        <pc:chgData name="Chan Zhi Wen, Ian" userId="10427a44-90a0-4c20-831c-e237817aaaf3" providerId="ADAL" clId="{6C4301AC-3892-4866-B94B-3D0D3F7C95A0}" dt="2023-02-02T07:39:11.239" v="72" actId="2696"/>
        <pc:sldMkLst>
          <pc:docMk/>
          <pc:sldMk cId="606024467" sldId="417"/>
        </pc:sldMkLst>
      </pc:sldChg>
      <pc:sldChg chg="del">
        <pc:chgData name="Chan Zhi Wen, Ian" userId="10427a44-90a0-4c20-831c-e237817aaaf3" providerId="ADAL" clId="{6C4301AC-3892-4866-B94B-3D0D3F7C95A0}" dt="2023-02-02T07:41:08.011" v="126" actId="2696"/>
        <pc:sldMkLst>
          <pc:docMk/>
          <pc:sldMk cId="48240253" sldId="654"/>
        </pc:sldMkLst>
      </pc:sldChg>
      <pc:sldChg chg="del">
        <pc:chgData name="Chan Zhi Wen, Ian" userId="10427a44-90a0-4c20-831c-e237817aaaf3" providerId="ADAL" clId="{6C4301AC-3892-4866-B94B-3D0D3F7C95A0}" dt="2023-02-02T07:41:22.042" v="135" actId="2696"/>
        <pc:sldMkLst>
          <pc:docMk/>
          <pc:sldMk cId="2713122510" sldId="655"/>
        </pc:sldMkLst>
      </pc:sldChg>
      <pc:sldChg chg="del">
        <pc:chgData name="Chan Zhi Wen, Ian" userId="10427a44-90a0-4c20-831c-e237817aaaf3" providerId="ADAL" clId="{6C4301AC-3892-4866-B94B-3D0D3F7C95A0}" dt="2023-02-02T07:41:15.793" v="129" actId="2696"/>
        <pc:sldMkLst>
          <pc:docMk/>
          <pc:sldMk cId="4006015921" sldId="657"/>
        </pc:sldMkLst>
      </pc:sldChg>
      <pc:sldChg chg="del">
        <pc:chgData name="Chan Zhi Wen, Ian" userId="10427a44-90a0-4c20-831c-e237817aaaf3" providerId="ADAL" clId="{6C4301AC-3892-4866-B94B-3D0D3F7C95A0}" dt="2023-02-02T07:41:15.789" v="128" actId="2696"/>
        <pc:sldMkLst>
          <pc:docMk/>
          <pc:sldMk cId="2487941556" sldId="658"/>
        </pc:sldMkLst>
      </pc:sldChg>
      <pc:sldChg chg="del">
        <pc:chgData name="Chan Zhi Wen, Ian" userId="10427a44-90a0-4c20-831c-e237817aaaf3" providerId="ADAL" clId="{6C4301AC-3892-4866-B94B-3D0D3F7C95A0}" dt="2023-02-02T07:41:15.797" v="130" actId="2696"/>
        <pc:sldMkLst>
          <pc:docMk/>
          <pc:sldMk cId="1793299561" sldId="659"/>
        </pc:sldMkLst>
      </pc:sldChg>
      <pc:sldChg chg="del">
        <pc:chgData name="Chan Zhi Wen, Ian" userId="10427a44-90a0-4c20-831c-e237817aaaf3" providerId="ADAL" clId="{6C4301AC-3892-4866-B94B-3D0D3F7C95A0}" dt="2023-02-02T07:41:15.805" v="131" actId="2696"/>
        <pc:sldMkLst>
          <pc:docMk/>
          <pc:sldMk cId="3754448798" sldId="660"/>
        </pc:sldMkLst>
      </pc:sldChg>
      <pc:sldChg chg="del">
        <pc:chgData name="Chan Zhi Wen, Ian" userId="10427a44-90a0-4c20-831c-e237817aaaf3" providerId="ADAL" clId="{6C4301AC-3892-4866-B94B-3D0D3F7C95A0}" dt="2023-02-02T07:41:15.784" v="127" actId="2696"/>
        <pc:sldMkLst>
          <pc:docMk/>
          <pc:sldMk cId="2265717437" sldId="662"/>
        </pc:sldMkLst>
      </pc:sldChg>
      <pc:sldChg chg="add del">
        <pc:chgData name="Chan Zhi Wen, Ian" userId="10427a44-90a0-4c20-831c-e237817aaaf3" providerId="ADAL" clId="{6C4301AC-3892-4866-B94B-3D0D3F7C95A0}" dt="2023-02-02T07:38:33.103" v="31" actId="2696"/>
        <pc:sldMkLst>
          <pc:docMk/>
          <pc:sldMk cId="364938422" sldId="663"/>
        </pc:sldMkLst>
      </pc:sldChg>
      <pc:sldChg chg="add del">
        <pc:chgData name="Chan Zhi Wen, Ian" userId="10427a44-90a0-4c20-831c-e237817aaaf3" providerId="ADAL" clId="{6C4301AC-3892-4866-B94B-3D0D3F7C95A0}" dt="2023-02-02T07:38:33.106" v="32" actId="2696"/>
        <pc:sldMkLst>
          <pc:docMk/>
          <pc:sldMk cId="829670193" sldId="664"/>
        </pc:sldMkLst>
      </pc:sldChg>
      <pc:sldChg chg="add del">
        <pc:chgData name="Chan Zhi Wen, Ian" userId="10427a44-90a0-4c20-831c-e237817aaaf3" providerId="ADAL" clId="{6C4301AC-3892-4866-B94B-3D0D3F7C95A0}" dt="2023-02-02T07:38:33.101" v="30" actId="2696"/>
        <pc:sldMkLst>
          <pc:docMk/>
          <pc:sldMk cId="1104205423" sldId="666"/>
        </pc:sldMkLst>
      </pc:sldChg>
      <pc:sldChg chg="del">
        <pc:chgData name="Chan Zhi Wen, Ian" userId="10427a44-90a0-4c20-831c-e237817aaaf3" providerId="ADAL" clId="{6C4301AC-3892-4866-B94B-3D0D3F7C95A0}" dt="2023-02-02T07:41:29.052" v="137" actId="2696"/>
        <pc:sldMkLst>
          <pc:docMk/>
          <pc:sldMk cId="2123450410" sldId="667"/>
        </pc:sldMkLst>
      </pc:sldChg>
      <pc:sldChg chg="add del">
        <pc:chgData name="Chan Zhi Wen, Ian" userId="10427a44-90a0-4c20-831c-e237817aaaf3" providerId="ADAL" clId="{6C4301AC-3892-4866-B94B-3D0D3F7C95A0}" dt="2023-02-02T07:38:28.301" v="26"/>
        <pc:sldMkLst>
          <pc:docMk/>
          <pc:sldMk cId="1275471468" sldId="668"/>
        </pc:sldMkLst>
      </pc:sldChg>
      <pc:sldChg chg="add del">
        <pc:chgData name="Chan Zhi Wen, Ian" userId="10427a44-90a0-4c20-831c-e237817aaaf3" providerId="ADAL" clId="{6C4301AC-3892-4866-B94B-3D0D3F7C95A0}" dt="2023-02-02T07:39:06.495" v="52" actId="2696"/>
        <pc:sldMkLst>
          <pc:docMk/>
          <pc:sldMk cId="2869528435" sldId="668"/>
        </pc:sldMkLst>
      </pc:sldChg>
      <pc:sldChg chg="add del">
        <pc:chgData name="Chan Zhi Wen, Ian" userId="10427a44-90a0-4c20-831c-e237817aaaf3" providerId="ADAL" clId="{6C4301AC-3892-4866-B94B-3D0D3F7C95A0}" dt="2023-02-02T07:39:06.498" v="53" actId="2696"/>
        <pc:sldMkLst>
          <pc:docMk/>
          <pc:sldMk cId="520128748" sldId="669"/>
        </pc:sldMkLst>
      </pc:sldChg>
      <pc:sldChg chg="add del">
        <pc:chgData name="Chan Zhi Wen, Ian" userId="10427a44-90a0-4c20-831c-e237817aaaf3" providerId="ADAL" clId="{6C4301AC-3892-4866-B94B-3D0D3F7C95A0}" dt="2023-02-02T07:38:25.358" v="25"/>
        <pc:sldMkLst>
          <pc:docMk/>
          <pc:sldMk cId="2057741317" sldId="669"/>
        </pc:sldMkLst>
      </pc:sldChg>
      <pc:sldChg chg="add del">
        <pc:chgData name="Chan Zhi Wen, Ian" userId="10427a44-90a0-4c20-831c-e237817aaaf3" providerId="ADAL" clId="{6C4301AC-3892-4866-B94B-3D0D3F7C95A0}" dt="2023-02-02T07:39:06.500" v="54" actId="2696"/>
        <pc:sldMkLst>
          <pc:docMk/>
          <pc:sldMk cId="1786235949" sldId="670"/>
        </pc:sldMkLst>
      </pc:sldChg>
      <pc:sldChg chg="add del">
        <pc:chgData name="Chan Zhi Wen, Ian" userId="10427a44-90a0-4c20-831c-e237817aaaf3" providerId="ADAL" clId="{6C4301AC-3892-4866-B94B-3D0D3F7C95A0}" dt="2023-02-02T07:38:24.587" v="24"/>
        <pc:sldMkLst>
          <pc:docMk/>
          <pc:sldMk cId="2842361459" sldId="670"/>
        </pc:sldMkLst>
      </pc:sldChg>
      <pc:sldChg chg="add del">
        <pc:chgData name="Chan Zhi Wen, Ian" userId="10427a44-90a0-4c20-831c-e237817aaaf3" providerId="ADAL" clId="{6C4301AC-3892-4866-B94B-3D0D3F7C95A0}" dt="2023-02-02T07:39:06.503" v="55" actId="2696"/>
        <pc:sldMkLst>
          <pc:docMk/>
          <pc:sldMk cId="2609140615" sldId="671"/>
        </pc:sldMkLst>
      </pc:sldChg>
      <pc:sldChg chg="add del">
        <pc:chgData name="Chan Zhi Wen, Ian" userId="10427a44-90a0-4c20-831c-e237817aaaf3" providerId="ADAL" clId="{6C4301AC-3892-4866-B94B-3D0D3F7C95A0}" dt="2023-02-02T07:38:24.235" v="23"/>
        <pc:sldMkLst>
          <pc:docMk/>
          <pc:sldMk cId="2831465365" sldId="671"/>
        </pc:sldMkLst>
      </pc:sldChg>
      <pc:sldChg chg="add del">
        <pc:chgData name="Chan Zhi Wen, Ian" userId="10427a44-90a0-4c20-831c-e237817aaaf3" providerId="ADAL" clId="{6C4301AC-3892-4866-B94B-3D0D3F7C95A0}" dt="2023-02-02T07:39:06.505" v="56" actId="2696"/>
        <pc:sldMkLst>
          <pc:docMk/>
          <pc:sldMk cId="2688123930" sldId="672"/>
        </pc:sldMkLst>
      </pc:sldChg>
      <pc:sldChg chg="add del">
        <pc:chgData name="Chan Zhi Wen, Ian" userId="10427a44-90a0-4c20-831c-e237817aaaf3" providerId="ADAL" clId="{6C4301AC-3892-4866-B94B-3D0D3F7C95A0}" dt="2023-02-02T07:38:24.004" v="22"/>
        <pc:sldMkLst>
          <pc:docMk/>
          <pc:sldMk cId="3759127664" sldId="672"/>
        </pc:sldMkLst>
      </pc:sldChg>
      <pc:sldChg chg="add del">
        <pc:chgData name="Chan Zhi Wen, Ian" userId="10427a44-90a0-4c20-831c-e237817aaaf3" providerId="ADAL" clId="{6C4301AC-3892-4866-B94B-3D0D3F7C95A0}" dt="2023-02-02T07:39:06.508" v="57" actId="2696"/>
        <pc:sldMkLst>
          <pc:docMk/>
          <pc:sldMk cId="1367167849" sldId="673"/>
        </pc:sldMkLst>
      </pc:sldChg>
      <pc:sldChg chg="add del">
        <pc:chgData name="Chan Zhi Wen, Ian" userId="10427a44-90a0-4c20-831c-e237817aaaf3" providerId="ADAL" clId="{6C4301AC-3892-4866-B94B-3D0D3F7C95A0}" dt="2023-02-02T07:38:23.758" v="21"/>
        <pc:sldMkLst>
          <pc:docMk/>
          <pc:sldMk cId="3176798329" sldId="673"/>
        </pc:sldMkLst>
      </pc:sldChg>
      <pc:sldChg chg="add del">
        <pc:chgData name="Chan Zhi Wen, Ian" userId="10427a44-90a0-4c20-831c-e237817aaaf3" providerId="ADAL" clId="{6C4301AC-3892-4866-B94B-3D0D3F7C95A0}" dt="2023-02-02T07:38:23.492" v="20"/>
        <pc:sldMkLst>
          <pc:docMk/>
          <pc:sldMk cId="1040842200" sldId="674"/>
        </pc:sldMkLst>
      </pc:sldChg>
      <pc:sldChg chg="add del">
        <pc:chgData name="Chan Zhi Wen, Ian" userId="10427a44-90a0-4c20-831c-e237817aaaf3" providerId="ADAL" clId="{6C4301AC-3892-4866-B94B-3D0D3F7C95A0}" dt="2023-02-02T07:39:06.510" v="58" actId="2696"/>
        <pc:sldMkLst>
          <pc:docMk/>
          <pc:sldMk cId="1379665422" sldId="674"/>
        </pc:sldMkLst>
      </pc:sldChg>
      <pc:sldChg chg="add del">
        <pc:chgData name="Chan Zhi Wen, Ian" userId="10427a44-90a0-4c20-831c-e237817aaaf3" providerId="ADAL" clId="{6C4301AC-3892-4866-B94B-3D0D3F7C95A0}" dt="2023-02-02T07:38:20.907" v="19"/>
        <pc:sldMkLst>
          <pc:docMk/>
          <pc:sldMk cId="1652648925" sldId="675"/>
        </pc:sldMkLst>
      </pc:sldChg>
      <pc:sldChg chg="add del">
        <pc:chgData name="Chan Zhi Wen, Ian" userId="10427a44-90a0-4c20-831c-e237817aaaf3" providerId="ADAL" clId="{6C4301AC-3892-4866-B94B-3D0D3F7C95A0}" dt="2023-02-02T07:39:06.513" v="59" actId="2696"/>
        <pc:sldMkLst>
          <pc:docMk/>
          <pc:sldMk cId="2695009890" sldId="675"/>
        </pc:sldMkLst>
      </pc:sldChg>
      <pc:sldChg chg="add del">
        <pc:chgData name="Chan Zhi Wen, Ian" userId="10427a44-90a0-4c20-831c-e237817aaaf3" providerId="ADAL" clId="{6C4301AC-3892-4866-B94B-3D0D3F7C95A0}" dt="2023-02-02T07:39:06.515" v="60" actId="2696"/>
        <pc:sldMkLst>
          <pc:docMk/>
          <pc:sldMk cId="420958679" sldId="676"/>
        </pc:sldMkLst>
      </pc:sldChg>
      <pc:sldChg chg="add del">
        <pc:chgData name="Chan Zhi Wen, Ian" userId="10427a44-90a0-4c20-831c-e237817aaaf3" providerId="ADAL" clId="{6C4301AC-3892-4866-B94B-3D0D3F7C95A0}" dt="2023-02-02T07:38:20.541" v="18"/>
        <pc:sldMkLst>
          <pc:docMk/>
          <pc:sldMk cId="3745918087" sldId="676"/>
        </pc:sldMkLst>
      </pc:sldChg>
      <pc:sldChg chg="add del">
        <pc:chgData name="Chan Zhi Wen, Ian" userId="10427a44-90a0-4c20-831c-e237817aaaf3" providerId="ADAL" clId="{6C4301AC-3892-4866-B94B-3D0D3F7C95A0}" dt="2023-02-02T07:38:20.108" v="17"/>
        <pc:sldMkLst>
          <pc:docMk/>
          <pc:sldMk cId="535358609" sldId="677"/>
        </pc:sldMkLst>
      </pc:sldChg>
      <pc:sldChg chg="add del">
        <pc:chgData name="Chan Zhi Wen, Ian" userId="10427a44-90a0-4c20-831c-e237817aaaf3" providerId="ADAL" clId="{6C4301AC-3892-4866-B94B-3D0D3F7C95A0}" dt="2023-02-02T07:39:06.517" v="61" actId="2696"/>
        <pc:sldMkLst>
          <pc:docMk/>
          <pc:sldMk cId="3314773146" sldId="677"/>
        </pc:sldMkLst>
      </pc:sldChg>
      <pc:sldChg chg="add del">
        <pc:chgData name="Chan Zhi Wen, Ian" userId="10427a44-90a0-4c20-831c-e237817aaaf3" providerId="ADAL" clId="{6C4301AC-3892-4866-B94B-3D0D3F7C95A0}" dt="2023-02-02T07:39:06.520" v="62" actId="2696"/>
        <pc:sldMkLst>
          <pc:docMk/>
          <pc:sldMk cId="1295001312" sldId="678"/>
        </pc:sldMkLst>
      </pc:sldChg>
      <pc:sldChg chg="add del">
        <pc:chgData name="Chan Zhi Wen, Ian" userId="10427a44-90a0-4c20-831c-e237817aaaf3" providerId="ADAL" clId="{6C4301AC-3892-4866-B94B-3D0D3F7C95A0}" dt="2023-02-02T07:38:19.567" v="16"/>
        <pc:sldMkLst>
          <pc:docMk/>
          <pc:sldMk cId="2995770807" sldId="678"/>
        </pc:sldMkLst>
      </pc:sldChg>
      <pc:sldChg chg="add del">
        <pc:chgData name="Chan Zhi Wen, Ian" userId="10427a44-90a0-4c20-831c-e237817aaaf3" providerId="ADAL" clId="{6C4301AC-3892-4866-B94B-3D0D3F7C95A0}" dt="2023-02-02T07:39:06.522" v="63" actId="2696"/>
        <pc:sldMkLst>
          <pc:docMk/>
          <pc:sldMk cId="1340724465" sldId="679"/>
        </pc:sldMkLst>
      </pc:sldChg>
      <pc:sldChg chg="add del">
        <pc:chgData name="Chan Zhi Wen, Ian" userId="10427a44-90a0-4c20-831c-e237817aaaf3" providerId="ADAL" clId="{6C4301AC-3892-4866-B94B-3D0D3F7C95A0}" dt="2023-02-02T07:38:18.497" v="15"/>
        <pc:sldMkLst>
          <pc:docMk/>
          <pc:sldMk cId="1566482560" sldId="679"/>
        </pc:sldMkLst>
      </pc:sldChg>
      <pc:sldChg chg="add del">
        <pc:chgData name="Chan Zhi Wen, Ian" userId="10427a44-90a0-4c20-831c-e237817aaaf3" providerId="ADAL" clId="{6C4301AC-3892-4866-B94B-3D0D3F7C95A0}" dt="2023-02-02T07:39:06.524" v="64" actId="2696"/>
        <pc:sldMkLst>
          <pc:docMk/>
          <pc:sldMk cId="854109274" sldId="680"/>
        </pc:sldMkLst>
      </pc:sldChg>
      <pc:sldChg chg="add del">
        <pc:chgData name="Chan Zhi Wen, Ian" userId="10427a44-90a0-4c20-831c-e237817aaaf3" providerId="ADAL" clId="{6C4301AC-3892-4866-B94B-3D0D3F7C95A0}" dt="2023-02-02T07:39:06.526" v="65" actId="2696"/>
        <pc:sldMkLst>
          <pc:docMk/>
          <pc:sldMk cId="2475596352" sldId="681"/>
        </pc:sldMkLst>
      </pc:sldChg>
      <pc:sldChg chg="add del">
        <pc:chgData name="Chan Zhi Wen, Ian" userId="10427a44-90a0-4c20-831c-e237817aaaf3" providerId="ADAL" clId="{6C4301AC-3892-4866-B94B-3D0D3F7C95A0}" dt="2023-02-02T07:39:06.528" v="66" actId="2696"/>
        <pc:sldMkLst>
          <pc:docMk/>
          <pc:sldMk cId="3458692326" sldId="682"/>
        </pc:sldMkLst>
      </pc:sldChg>
      <pc:sldChg chg="add del">
        <pc:chgData name="Chan Zhi Wen, Ian" userId="10427a44-90a0-4c20-831c-e237817aaaf3" providerId="ADAL" clId="{6C4301AC-3892-4866-B94B-3D0D3F7C95A0}" dt="2023-02-02T07:39:06.530" v="67" actId="2696"/>
        <pc:sldMkLst>
          <pc:docMk/>
          <pc:sldMk cId="3523547445" sldId="683"/>
        </pc:sldMkLst>
      </pc:sldChg>
      <pc:sldChg chg="add del">
        <pc:chgData name="Chan Zhi Wen, Ian" userId="10427a44-90a0-4c20-831c-e237817aaaf3" providerId="ADAL" clId="{6C4301AC-3892-4866-B94B-3D0D3F7C95A0}" dt="2023-02-02T07:39:06.531" v="68" actId="2696"/>
        <pc:sldMkLst>
          <pc:docMk/>
          <pc:sldMk cId="730038173" sldId="684"/>
        </pc:sldMkLst>
      </pc:sldChg>
      <pc:sldChg chg="add del">
        <pc:chgData name="Chan Zhi Wen, Ian" userId="10427a44-90a0-4c20-831c-e237817aaaf3" providerId="ADAL" clId="{6C4301AC-3892-4866-B94B-3D0D3F7C95A0}" dt="2023-02-02T07:39:06.492" v="51" actId="2696"/>
        <pc:sldMkLst>
          <pc:docMk/>
          <pc:sldMk cId="3877141952" sldId="685"/>
        </pc:sldMkLst>
      </pc:sldChg>
    </pc:docChg>
  </pc:docChgLst>
  <pc:docChgLst>
    <pc:chgData name="Chan Zhi Wen, Ian" userId="10427a44-90a0-4c20-831c-e237817aaaf3" providerId="ADAL" clId="{88EDC405-C391-45F6-8882-EB7852E5DDB9}"/>
    <pc:docChg chg="custSel delSld modSld">
      <pc:chgData name="Chan Zhi Wen, Ian" userId="10427a44-90a0-4c20-831c-e237817aaaf3" providerId="ADAL" clId="{88EDC405-C391-45F6-8882-EB7852E5DDB9}" dt="2023-02-02T07:34:11.505" v="95" actId="2696"/>
      <pc:docMkLst>
        <pc:docMk/>
      </pc:docMkLst>
      <pc:sldChg chg="modSp">
        <pc:chgData name="Chan Zhi Wen, Ian" userId="10427a44-90a0-4c20-831c-e237817aaaf3" providerId="ADAL" clId="{88EDC405-C391-45F6-8882-EB7852E5DDB9}" dt="2023-02-02T07:23:10.903" v="88" actId="20577"/>
        <pc:sldMkLst>
          <pc:docMk/>
          <pc:sldMk cId="160192915" sldId="256"/>
        </pc:sldMkLst>
        <pc:spChg chg="mod">
          <ac:chgData name="Chan Zhi Wen, Ian" userId="10427a44-90a0-4c20-831c-e237817aaaf3" providerId="ADAL" clId="{88EDC405-C391-45F6-8882-EB7852E5DDB9}" dt="2023-02-02T07:23:10.903" v="88" actId="20577"/>
          <ac:spMkLst>
            <pc:docMk/>
            <pc:sldMk cId="160192915" sldId="256"/>
            <ac:spMk id="5" creationId="{5BA0A55E-EE45-43C3-A86E-2D4E7FD139E0}"/>
          </ac:spMkLst>
        </pc:spChg>
        <pc:spChg chg="mod">
          <ac:chgData name="Chan Zhi Wen, Ian" userId="10427a44-90a0-4c20-831c-e237817aaaf3" providerId="ADAL" clId="{88EDC405-C391-45F6-8882-EB7852E5DDB9}" dt="2023-02-02T07:23:07.130" v="81" actId="20577"/>
          <ac:spMkLst>
            <pc:docMk/>
            <pc:sldMk cId="160192915" sldId="256"/>
            <ac:spMk id="7" creationId="{5730E69B-5CB0-4B9D-98FA-66B11F4AE7DD}"/>
          </ac:spMkLst>
        </pc:spChg>
      </pc:sldChg>
      <pc:sldChg chg="addSp modSp">
        <pc:chgData name="Chan Zhi Wen, Ian" userId="10427a44-90a0-4c20-831c-e237817aaaf3" providerId="ADAL" clId="{88EDC405-C391-45F6-8882-EB7852E5DDB9}" dt="2023-02-02T07:24:50.467" v="94" actId="14100"/>
        <pc:sldMkLst>
          <pc:docMk/>
          <pc:sldMk cId="2665708932" sldId="263"/>
        </pc:sldMkLst>
        <pc:spChg chg="add mod">
          <ac:chgData name="Chan Zhi Wen, Ian" userId="10427a44-90a0-4c20-831c-e237817aaaf3" providerId="ADAL" clId="{88EDC405-C391-45F6-8882-EB7852E5DDB9}" dt="2023-02-02T07:24:50.467" v="94" actId="14100"/>
          <ac:spMkLst>
            <pc:docMk/>
            <pc:sldMk cId="2665708932" sldId="263"/>
            <ac:spMk id="45" creationId="{6A256E10-5BEA-46C0-9C27-BDC39399A53D}"/>
          </ac:spMkLst>
        </pc:spChg>
      </pc:sldChg>
      <pc:sldChg chg="del">
        <pc:chgData name="Chan Zhi Wen, Ian" userId="10427a44-90a0-4c20-831c-e237817aaaf3" providerId="ADAL" clId="{88EDC405-C391-45F6-8882-EB7852E5DDB9}" dt="2023-02-02T07:34:11.505" v="95" actId="2696"/>
        <pc:sldMkLst>
          <pc:docMk/>
          <pc:sldMk cId="2053497208" sldId="292"/>
        </pc:sldMkLst>
      </pc:sldChg>
      <pc:sldChg chg="addSp">
        <pc:chgData name="Chan Zhi Wen, Ian" userId="10427a44-90a0-4c20-831c-e237817aaaf3" providerId="ADAL" clId="{88EDC405-C391-45F6-8882-EB7852E5DDB9}" dt="2023-02-02T07:21:55.817" v="32"/>
        <pc:sldMkLst>
          <pc:docMk/>
          <pc:sldMk cId="364938422" sldId="663"/>
        </pc:sldMkLst>
        <pc:spChg chg="add">
          <ac:chgData name="Chan Zhi Wen, Ian" userId="10427a44-90a0-4c20-831c-e237817aaaf3" providerId="ADAL" clId="{88EDC405-C391-45F6-8882-EB7852E5DDB9}" dt="2023-02-02T07:21:55.817" v="32"/>
          <ac:spMkLst>
            <pc:docMk/>
            <pc:sldMk cId="364938422" sldId="663"/>
            <ac:spMk id="7" creationId="{5E6DB9BF-4FCE-4FEB-A155-BBF53D9EEBD7}"/>
          </ac:spMkLst>
        </pc:spChg>
      </pc:sldChg>
      <pc:sldChg chg="addSp modSp">
        <pc:chgData name="Chan Zhi Wen, Ian" userId="10427a44-90a0-4c20-831c-e237817aaaf3" providerId="ADAL" clId="{88EDC405-C391-45F6-8882-EB7852E5DDB9}" dt="2023-02-02T07:21:30.520" v="27" actId="1076"/>
        <pc:sldMkLst>
          <pc:docMk/>
          <pc:sldMk cId="829670193" sldId="664"/>
        </pc:sldMkLst>
        <pc:spChg chg="add mod">
          <ac:chgData name="Chan Zhi Wen, Ian" userId="10427a44-90a0-4c20-831c-e237817aaaf3" providerId="ADAL" clId="{88EDC405-C391-45F6-8882-EB7852E5DDB9}" dt="2023-02-02T07:21:30.520" v="27" actId="1076"/>
          <ac:spMkLst>
            <pc:docMk/>
            <pc:sldMk cId="829670193" sldId="664"/>
            <ac:spMk id="4" creationId="{1688F911-7489-49E8-9FCB-4E1D763C1930}"/>
          </ac:spMkLst>
        </pc:spChg>
      </pc:sldChg>
      <pc:sldChg chg="del">
        <pc:chgData name="Chan Zhi Wen, Ian" userId="10427a44-90a0-4c20-831c-e237817aaaf3" providerId="ADAL" clId="{88EDC405-C391-45F6-8882-EB7852E5DDB9}" dt="2023-02-02T07:21:45.913" v="28" actId="2696"/>
        <pc:sldMkLst>
          <pc:docMk/>
          <pc:sldMk cId="2639524703" sldId="665"/>
        </pc:sldMkLst>
      </pc:sldChg>
      <pc:sldChg chg="addSp delSp modSp">
        <pc:chgData name="Chan Zhi Wen, Ian" userId="10427a44-90a0-4c20-831c-e237817aaaf3" providerId="ADAL" clId="{88EDC405-C391-45F6-8882-EB7852E5DDB9}" dt="2023-02-02T07:22:19.943" v="74" actId="113"/>
        <pc:sldMkLst>
          <pc:docMk/>
          <pc:sldMk cId="1104205423" sldId="666"/>
        </pc:sldMkLst>
        <pc:spChg chg="mod">
          <ac:chgData name="Chan Zhi Wen, Ian" userId="10427a44-90a0-4c20-831c-e237817aaaf3" providerId="ADAL" clId="{88EDC405-C391-45F6-8882-EB7852E5DDB9}" dt="2023-02-02T07:22:10.011" v="54" actId="20577"/>
          <ac:spMkLst>
            <pc:docMk/>
            <pc:sldMk cId="1104205423" sldId="666"/>
            <ac:spMk id="2" creationId="{E527E5E1-471B-2BBB-C24B-DDA853191639}"/>
          </ac:spMkLst>
        </pc:spChg>
        <pc:spChg chg="add">
          <ac:chgData name="Chan Zhi Wen, Ian" userId="10427a44-90a0-4c20-831c-e237817aaaf3" providerId="ADAL" clId="{88EDC405-C391-45F6-8882-EB7852E5DDB9}" dt="2023-02-02T07:21:48.362" v="30"/>
          <ac:spMkLst>
            <pc:docMk/>
            <pc:sldMk cId="1104205423" sldId="666"/>
            <ac:spMk id="4" creationId="{5416D955-A334-4A8F-B872-DF9ED8C068D8}"/>
          </ac:spMkLst>
        </pc:spChg>
        <pc:spChg chg="add mod ord">
          <ac:chgData name="Chan Zhi Wen, Ian" userId="10427a44-90a0-4c20-831c-e237817aaaf3" providerId="ADAL" clId="{88EDC405-C391-45F6-8882-EB7852E5DDB9}" dt="2023-02-02T07:22:19.943" v="74" actId="113"/>
          <ac:spMkLst>
            <pc:docMk/>
            <pc:sldMk cId="1104205423" sldId="666"/>
            <ac:spMk id="5" creationId="{1B5127AD-BB18-4E9A-B112-4168E9ED60A7}"/>
          </ac:spMkLst>
        </pc:spChg>
        <pc:picChg chg="del">
          <ac:chgData name="Chan Zhi Wen, Ian" userId="10427a44-90a0-4c20-831c-e237817aaaf3" providerId="ADAL" clId="{88EDC405-C391-45F6-8882-EB7852E5DDB9}" dt="2023-02-02T07:21:47.831" v="29" actId="478"/>
          <ac:picMkLst>
            <pc:docMk/>
            <pc:sldMk cId="1104205423" sldId="666"/>
            <ac:picMk id="9" creationId="{BA433EEC-1B2F-99D5-B8EF-307CE70738A5}"/>
          </ac:picMkLst>
        </pc:picChg>
      </pc:sldChg>
    </pc:docChg>
  </pc:docChgLst>
  <pc:docChgLst>
    <pc:chgData name="Chan Zhi Wen, Ian" userId="10427a44-90a0-4c20-831c-e237817aaaf3" providerId="ADAL" clId="{10C4FEE2-2998-4DC6-BE40-1A299B9996D5}"/>
    <pc:docChg chg="undo custSel addSld delSld modSld sldOrd">
      <pc:chgData name="Chan Zhi Wen, Ian" userId="10427a44-90a0-4c20-831c-e237817aaaf3" providerId="ADAL" clId="{10C4FEE2-2998-4DC6-BE40-1A299B9996D5}" dt="2023-01-26T09:41:57.046" v="333" actId="20577"/>
      <pc:docMkLst>
        <pc:docMk/>
      </pc:docMkLst>
      <pc:sldChg chg="modSp mod">
        <pc:chgData name="Chan Zhi Wen, Ian" userId="10427a44-90a0-4c20-831c-e237817aaaf3" providerId="ADAL" clId="{10C4FEE2-2998-4DC6-BE40-1A299B9996D5}" dt="2023-01-26T08:41:02.694" v="4" actId="20577"/>
        <pc:sldMkLst>
          <pc:docMk/>
          <pc:sldMk cId="160192915" sldId="256"/>
        </pc:sldMkLst>
        <pc:spChg chg="mod">
          <ac:chgData name="Chan Zhi Wen, Ian" userId="10427a44-90a0-4c20-831c-e237817aaaf3" providerId="ADAL" clId="{10C4FEE2-2998-4DC6-BE40-1A299B9996D5}" dt="2023-01-26T08:40:50.673" v="1" actId="20577"/>
          <ac:spMkLst>
            <pc:docMk/>
            <pc:sldMk cId="160192915" sldId="256"/>
            <ac:spMk id="2" creationId="{63D0D704-AC16-4E9C-85E5-2F85FA028E67}"/>
          </ac:spMkLst>
        </pc:spChg>
        <pc:spChg chg="mod">
          <ac:chgData name="Chan Zhi Wen, Ian" userId="10427a44-90a0-4c20-831c-e237817aaaf3" providerId="ADAL" clId="{10C4FEE2-2998-4DC6-BE40-1A299B9996D5}" dt="2023-01-26T08:41:02.694" v="4" actId="20577"/>
          <ac:spMkLst>
            <pc:docMk/>
            <pc:sldMk cId="160192915" sldId="256"/>
            <ac:spMk id="6" creationId="{7938CE11-A92B-44C0-9EB1-98C096858EDE}"/>
          </ac:spMkLst>
        </pc:spChg>
      </pc:sldChg>
      <pc:sldChg chg="addSp delSp modSp mod">
        <pc:chgData name="Chan Zhi Wen, Ian" userId="10427a44-90a0-4c20-831c-e237817aaaf3" providerId="ADAL" clId="{10C4FEE2-2998-4DC6-BE40-1A299B9996D5}" dt="2023-01-26T08:58:17.263" v="16"/>
        <pc:sldMkLst>
          <pc:docMk/>
          <pc:sldMk cId="2438113497" sldId="257"/>
        </pc:sldMkLst>
        <pc:spChg chg="del">
          <ac:chgData name="Chan Zhi Wen, Ian" userId="10427a44-90a0-4c20-831c-e237817aaaf3" providerId="ADAL" clId="{10C4FEE2-2998-4DC6-BE40-1A299B9996D5}" dt="2023-01-26T08:58:16.929" v="15" actId="478"/>
          <ac:spMkLst>
            <pc:docMk/>
            <pc:sldMk cId="2438113497" sldId="257"/>
            <ac:spMk id="6" creationId="{2FA907ED-6D04-441D-BFFF-475633536930}"/>
          </ac:spMkLst>
        </pc:spChg>
        <pc:spChg chg="del">
          <ac:chgData name="Chan Zhi Wen, Ian" userId="10427a44-90a0-4c20-831c-e237817aaaf3" providerId="ADAL" clId="{10C4FEE2-2998-4DC6-BE40-1A299B9996D5}" dt="2023-01-26T08:58:16.929" v="15" actId="478"/>
          <ac:spMkLst>
            <pc:docMk/>
            <pc:sldMk cId="2438113497" sldId="257"/>
            <ac:spMk id="7" creationId="{1ECF042C-3637-4ADB-A572-AE6060F98E95}"/>
          </ac:spMkLst>
        </pc:spChg>
        <pc:spChg chg="del">
          <ac:chgData name="Chan Zhi Wen, Ian" userId="10427a44-90a0-4c20-831c-e237817aaaf3" providerId="ADAL" clId="{10C4FEE2-2998-4DC6-BE40-1A299B9996D5}" dt="2023-01-26T08:58:16.929" v="15" actId="478"/>
          <ac:spMkLst>
            <pc:docMk/>
            <pc:sldMk cId="2438113497" sldId="257"/>
            <ac:spMk id="8" creationId="{78F5BA8A-A759-411A-AE3A-35EAC29C6EF2}"/>
          </ac:spMkLst>
        </pc:spChg>
        <pc:spChg chg="del">
          <ac:chgData name="Chan Zhi Wen, Ian" userId="10427a44-90a0-4c20-831c-e237817aaaf3" providerId="ADAL" clId="{10C4FEE2-2998-4DC6-BE40-1A299B9996D5}" dt="2023-01-26T08:58:16.929" v="15" actId="478"/>
          <ac:spMkLst>
            <pc:docMk/>
            <pc:sldMk cId="2438113497" sldId="257"/>
            <ac:spMk id="9" creationId="{24D5CFB2-9449-49BB-B69E-1845EDF41F58}"/>
          </ac:spMkLst>
        </pc:spChg>
        <pc:spChg chg="del">
          <ac:chgData name="Chan Zhi Wen, Ian" userId="10427a44-90a0-4c20-831c-e237817aaaf3" providerId="ADAL" clId="{10C4FEE2-2998-4DC6-BE40-1A299B9996D5}" dt="2023-01-26T08:58:16.929" v="15" actId="478"/>
          <ac:spMkLst>
            <pc:docMk/>
            <pc:sldMk cId="2438113497" sldId="257"/>
            <ac:spMk id="10" creationId="{CD04C892-65DB-41A8-8E1A-7C89A5211DE5}"/>
          </ac:spMkLst>
        </pc:spChg>
        <pc:spChg chg="del">
          <ac:chgData name="Chan Zhi Wen, Ian" userId="10427a44-90a0-4c20-831c-e237817aaaf3" providerId="ADAL" clId="{10C4FEE2-2998-4DC6-BE40-1A299B9996D5}" dt="2023-01-26T08:58:16.929" v="15" actId="478"/>
          <ac:spMkLst>
            <pc:docMk/>
            <pc:sldMk cId="2438113497" sldId="257"/>
            <ac:spMk id="11" creationId="{0B5C7458-9336-4127-B4B3-8A26FEDD9752}"/>
          </ac:spMkLst>
        </pc:spChg>
        <pc:spChg chg="del">
          <ac:chgData name="Chan Zhi Wen, Ian" userId="10427a44-90a0-4c20-831c-e237817aaaf3" providerId="ADAL" clId="{10C4FEE2-2998-4DC6-BE40-1A299B9996D5}" dt="2023-01-26T08:58:16.929" v="15" actId="478"/>
          <ac:spMkLst>
            <pc:docMk/>
            <pc:sldMk cId="2438113497" sldId="257"/>
            <ac:spMk id="12" creationId="{6BD8ED50-03F2-4351-BE75-22D45183A7F9}"/>
          </ac:spMkLst>
        </pc:spChg>
        <pc:spChg chg="del">
          <ac:chgData name="Chan Zhi Wen, Ian" userId="10427a44-90a0-4c20-831c-e237817aaaf3" providerId="ADAL" clId="{10C4FEE2-2998-4DC6-BE40-1A299B9996D5}" dt="2023-01-26T08:58:16.929" v="15" actId="478"/>
          <ac:spMkLst>
            <pc:docMk/>
            <pc:sldMk cId="2438113497" sldId="257"/>
            <ac:spMk id="13" creationId="{A2E742B6-4406-4039-8727-EA8DF26FB362}"/>
          </ac:spMkLst>
        </pc:spChg>
        <pc:spChg chg="del">
          <ac:chgData name="Chan Zhi Wen, Ian" userId="10427a44-90a0-4c20-831c-e237817aaaf3" providerId="ADAL" clId="{10C4FEE2-2998-4DC6-BE40-1A299B9996D5}" dt="2023-01-26T08:58:16.929" v="15" actId="478"/>
          <ac:spMkLst>
            <pc:docMk/>
            <pc:sldMk cId="2438113497" sldId="257"/>
            <ac:spMk id="14" creationId="{B9283920-43D0-4CF8-9CCD-10ED51AB0EBA}"/>
          </ac:spMkLst>
        </pc:spChg>
        <pc:spChg chg="del">
          <ac:chgData name="Chan Zhi Wen, Ian" userId="10427a44-90a0-4c20-831c-e237817aaaf3" providerId="ADAL" clId="{10C4FEE2-2998-4DC6-BE40-1A299B9996D5}" dt="2023-01-26T08:58:16.929" v="15" actId="478"/>
          <ac:spMkLst>
            <pc:docMk/>
            <pc:sldMk cId="2438113497" sldId="257"/>
            <ac:spMk id="15" creationId="{331B81E8-157D-4AC2-ACB5-4981514C92E1}"/>
          </ac:spMkLst>
        </pc:spChg>
        <pc:spChg chg="del">
          <ac:chgData name="Chan Zhi Wen, Ian" userId="10427a44-90a0-4c20-831c-e237817aaaf3" providerId="ADAL" clId="{10C4FEE2-2998-4DC6-BE40-1A299B9996D5}" dt="2023-01-26T08:58:16.929" v="15" actId="478"/>
          <ac:spMkLst>
            <pc:docMk/>
            <pc:sldMk cId="2438113497" sldId="257"/>
            <ac:spMk id="16" creationId="{9D487C88-89CE-449B-9098-EAD0000ADFAF}"/>
          </ac:spMkLst>
        </pc:spChg>
        <pc:spChg chg="del">
          <ac:chgData name="Chan Zhi Wen, Ian" userId="10427a44-90a0-4c20-831c-e237817aaaf3" providerId="ADAL" clId="{10C4FEE2-2998-4DC6-BE40-1A299B9996D5}" dt="2023-01-26T08:58:16.929" v="15" actId="478"/>
          <ac:spMkLst>
            <pc:docMk/>
            <pc:sldMk cId="2438113497" sldId="257"/>
            <ac:spMk id="17" creationId="{474DF6F1-F5FF-4F22-83CA-1B7DAAA7375E}"/>
          </ac:spMkLst>
        </pc:spChg>
        <pc:spChg chg="del">
          <ac:chgData name="Chan Zhi Wen, Ian" userId="10427a44-90a0-4c20-831c-e237817aaaf3" providerId="ADAL" clId="{10C4FEE2-2998-4DC6-BE40-1A299B9996D5}" dt="2023-01-26T08:58:16.929" v="15" actId="478"/>
          <ac:spMkLst>
            <pc:docMk/>
            <pc:sldMk cId="2438113497" sldId="257"/>
            <ac:spMk id="19" creationId="{E28E1D20-4B54-4769-AD52-0BB781E10AC6}"/>
          </ac:spMkLst>
        </pc:spChg>
        <pc:spChg chg="mod">
          <ac:chgData name="Chan Zhi Wen, Ian" userId="10427a44-90a0-4c20-831c-e237817aaaf3" providerId="ADAL" clId="{10C4FEE2-2998-4DC6-BE40-1A299B9996D5}" dt="2023-01-26T08:58:17.263" v="16"/>
          <ac:spMkLst>
            <pc:docMk/>
            <pc:sldMk cId="2438113497" sldId="257"/>
            <ac:spMk id="20" creationId="{4C11F2E1-F910-B3A0-49E8-6C57E33F03B2}"/>
          </ac:spMkLst>
        </pc:spChg>
        <pc:spChg chg="mod">
          <ac:chgData name="Chan Zhi Wen, Ian" userId="10427a44-90a0-4c20-831c-e237817aaaf3" providerId="ADAL" clId="{10C4FEE2-2998-4DC6-BE40-1A299B9996D5}" dt="2023-01-26T08:58:17.263" v="16"/>
          <ac:spMkLst>
            <pc:docMk/>
            <pc:sldMk cId="2438113497" sldId="257"/>
            <ac:spMk id="21" creationId="{AA55F2CB-A4FC-284D-7F87-FEF45326CA10}"/>
          </ac:spMkLst>
        </pc:spChg>
        <pc:spChg chg="mod">
          <ac:chgData name="Chan Zhi Wen, Ian" userId="10427a44-90a0-4c20-831c-e237817aaaf3" providerId="ADAL" clId="{10C4FEE2-2998-4DC6-BE40-1A299B9996D5}" dt="2023-01-26T08:58:17.263" v="16"/>
          <ac:spMkLst>
            <pc:docMk/>
            <pc:sldMk cId="2438113497" sldId="257"/>
            <ac:spMk id="22" creationId="{67EA330C-1560-6536-6F94-121C13D33B60}"/>
          </ac:spMkLst>
        </pc:spChg>
        <pc:spChg chg="add mod">
          <ac:chgData name="Chan Zhi Wen, Ian" userId="10427a44-90a0-4c20-831c-e237817aaaf3" providerId="ADAL" clId="{10C4FEE2-2998-4DC6-BE40-1A299B9996D5}" dt="2023-01-26T08:58:17.263" v="16"/>
          <ac:spMkLst>
            <pc:docMk/>
            <pc:sldMk cId="2438113497" sldId="257"/>
            <ac:spMk id="23" creationId="{BB13BAEE-6BA9-BB71-C396-0650074DDB06}"/>
          </ac:spMkLst>
        </pc:spChg>
        <pc:spChg chg="add mod">
          <ac:chgData name="Chan Zhi Wen, Ian" userId="10427a44-90a0-4c20-831c-e237817aaaf3" providerId="ADAL" clId="{10C4FEE2-2998-4DC6-BE40-1A299B9996D5}" dt="2023-01-26T08:58:17.263" v="16"/>
          <ac:spMkLst>
            <pc:docMk/>
            <pc:sldMk cId="2438113497" sldId="257"/>
            <ac:spMk id="24" creationId="{F599BB5C-6A79-96F9-ED0F-587A4D69C278}"/>
          </ac:spMkLst>
        </pc:spChg>
        <pc:spChg chg="add mod">
          <ac:chgData name="Chan Zhi Wen, Ian" userId="10427a44-90a0-4c20-831c-e237817aaaf3" providerId="ADAL" clId="{10C4FEE2-2998-4DC6-BE40-1A299B9996D5}" dt="2023-01-26T08:58:17.263" v="16"/>
          <ac:spMkLst>
            <pc:docMk/>
            <pc:sldMk cId="2438113497" sldId="257"/>
            <ac:spMk id="25" creationId="{9B99123B-D1BA-9A74-08F9-B3909E374DC5}"/>
          </ac:spMkLst>
        </pc:spChg>
        <pc:spChg chg="add mod">
          <ac:chgData name="Chan Zhi Wen, Ian" userId="10427a44-90a0-4c20-831c-e237817aaaf3" providerId="ADAL" clId="{10C4FEE2-2998-4DC6-BE40-1A299B9996D5}" dt="2023-01-26T08:58:17.263" v="16"/>
          <ac:spMkLst>
            <pc:docMk/>
            <pc:sldMk cId="2438113497" sldId="257"/>
            <ac:spMk id="26" creationId="{59B1216E-3732-8E41-5C5E-69B34F40D528}"/>
          </ac:spMkLst>
        </pc:spChg>
        <pc:spChg chg="add mod">
          <ac:chgData name="Chan Zhi Wen, Ian" userId="10427a44-90a0-4c20-831c-e237817aaaf3" providerId="ADAL" clId="{10C4FEE2-2998-4DC6-BE40-1A299B9996D5}" dt="2023-01-26T08:58:17.263" v="16"/>
          <ac:spMkLst>
            <pc:docMk/>
            <pc:sldMk cId="2438113497" sldId="257"/>
            <ac:spMk id="27" creationId="{B64EE7E2-90B9-598D-1B56-2948A19E6FD6}"/>
          </ac:spMkLst>
        </pc:spChg>
        <pc:spChg chg="add mod">
          <ac:chgData name="Chan Zhi Wen, Ian" userId="10427a44-90a0-4c20-831c-e237817aaaf3" providerId="ADAL" clId="{10C4FEE2-2998-4DC6-BE40-1A299B9996D5}" dt="2023-01-26T08:58:17.263" v="16"/>
          <ac:spMkLst>
            <pc:docMk/>
            <pc:sldMk cId="2438113497" sldId="257"/>
            <ac:spMk id="28" creationId="{8B0191F4-9E86-D751-E679-C137DFD1A63C}"/>
          </ac:spMkLst>
        </pc:spChg>
        <pc:spChg chg="add mod">
          <ac:chgData name="Chan Zhi Wen, Ian" userId="10427a44-90a0-4c20-831c-e237817aaaf3" providerId="ADAL" clId="{10C4FEE2-2998-4DC6-BE40-1A299B9996D5}" dt="2023-01-26T08:58:17.263" v="16"/>
          <ac:spMkLst>
            <pc:docMk/>
            <pc:sldMk cId="2438113497" sldId="257"/>
            <ac:spMk id="29" creationId="{25C52271-76CA-8ED0-2C80-C4E8501FC38B}"/>
          </ac:spMkLst>
        </pc:spChg>
        <pc:spChg chg="add mod">
          <ac:chgData name="Chan Zhi Wen, Ian" userId="10427a44-90a0-4c20-831c-e237817aaaf3" providerId="ADAL" clId="{10C4FEE2-2998-4DC6-BE40-1A299B9996D5}" dt="2023-01-26T08:58:17.263" v="16"/>
          <ac:spMkLst>
            <pc:docMk/>
            <pc:sldMk cId="2438113497" sldId="257"/>
            <ac:spMk id="30" creationId="{1B9AEE69-82DC-6613-D9FE-083D4BD256AB}"/>
          </ac:spMkLst>
        </pc:spChg>
        <pc:spChg chg="add mod">
          <ac:chgData name="Chan Zhi Wen, Ian" userId="10427a44-90a0-4c20-831c-e237817aaaf3" providerId="ADAL" clId="{10C4FEE2-2998-4DC6-BE40-1A299B9996D5}" dt="2023-01-26T08:58:17.263" v="16"/>
          <ac:spMkLst>
            <pc:docMk/>
            <pc:sldMk cId="2438113497" sldId="257"/>
            <ac:spMk id="31" creationId="{5F994A96-AAC2-4424-9BF7-3D4E4EAE76A6}"/>
          </ac:spMkLst>
        </pc:spChg>
        <pc:spChg chg="add mod">
          <ac:chgData name="Chan Zhi Wen, Ian" userId="10427a44-90a0-4c20-831c-e237817aaaf3" providerId="ADAL" clId="{10C4FEE2-2998-4DC6-BE40-1A299B9996D5}" dt="2023-01-26T08:58:17.263" v="16"/>
          <ac:spMkLst>
            <pc:docMk/>
            <pc:sldMk cId="2438113497" sldId="257"/>
            <ac:spMk id="32" creationId="{06993091-9AF8-EC18-C14D-B4F370135E5C}"/>
          </ac:spMkLst>
        </pc:spChg>
        <pc:spChg chg="add mod">
          <ac:chgData name="Chan Zhi Wen, Ian" userId="10427a44-90a0-4c20-831c-e237817aaaf3" providerId="ADAL" clId="{10C4FEE2-2998-4DC6-BE40-1A299B9996D5}" dt="2023-01-26T08:58:17.263" v="16"/>
          <ac:spMkLst>
            <pc:docMk/>
            <pc:sldMk cId="2438113497" sldId="257"/>
            <ac:spMk id="33" creationId="{48884373-57CD-398D-C787-8A2CB3E20EFE}"/>
          </ac:spMkLst>
        </pc:spChg>
        <pc:spChg chg="add mod">
          <ac:chgData name="Chan Zhi Wen, Ian" userId="10427a44-90a0-4c20-831c-e237817aaaf3" providerId="ADAL" clId="{10C4FEE2-2998-4DC6-BE40-1A299B9996D5}" dt="2023-01-26T08:58:17.263" v="16"/>
          <ac:spMkLst>
            <pc:docMk/>
            <pc:sldMk cId="2438113497" sldId="257"/>
            <ac:spMk id="34" creationId="{862902DE-FFB6-23FA-46C5-D84FD1D1C094}"/>
          </ac:spMkLst>
        </pc:spChg>
        <pc:spChg chg="add mod">
          <ac:chgData name="Chan Zhi Wen, Ian" userId="10427a44-90a0-4c20-831c-e237817aaaf3" providerId="ADAL" clId="{10C4FEE2-2998-4DC6-BE40-1A299B9996D5}" dt="2023-01-26T08:58:17.263" v="16"/>
          <ac:spMkLst>
            <pc:docMk/>
            <pc:sldMk cId="2438113497" sldId="257"/>
            <ac:spMk id="36" creationId="{8E9566A0-7E7E-0A6E-C104-90545435F8E9}"/>
          </ac:spMkLst>
        </pc:spChg>
        <pc:spChg chg="add mod">
          <ac:chgData name="Chan Zhi Wen, Ian" userId="10427a44-90a0-4c20-831c-e237817aaaf3" providerId="ADAL" clId="{10C4FEE2-2998-4DC6-BE40-1A299B9996D5}" dt="2023-01-26T08:58:17.263" v="16"/>
          <ac:spMkLst>
            <pc:docMk/>
            <pc:sldMk cId="2438113497" sldId="257"/>
            <ac:spMk id="37" creationId="{9F63DDAA-7D1F-3616-CED4-73540B8D47C4}"/>
          </ac:spMkLst>
        </pc:spChg>
        <pc:grpChg chg="add mod">
          <ac:chgData name="Chan Zhi Wen, Ian" userId="10427a44-90a0-4c20-831c-e237817aaaf3" providerId="ADAL" clId="{10C4FEE2-2998-4DC6-BE40-1A299B9996D5}" dt="2023-01-26T08:58:17.263" v="16"/>
          <ac:grpSpMkLst>
            <pc:docMk/>
            <pc:sldMk cId="2438113497" sldId="257"/>
            <ac:grpSpMk id="4" creationId="{FDED7AD9-F758-DCB4-7CB2-0D45D1092A9B}"/>
          </ac:grpSpMkLst>
        </pc:grpChg>
        <pc:cxnChg chg="del">
          <ac:chgData name="Chan Zhi Wen, Ian" userId="10427a44-90a0-4c20-831c-e237817aaaf3" providerId="ADAL" clId="{10C4FEE2-2998-4DC6-BE40-1A299B9996D5}" dt="2023-01-26T08:58:16.929" v="15" actId="478"/>
          <ac:cxnSpMkLst>
            <pc:docMk/>
            <pc:sldMk cId="2438113497" sldId="257"/>
            <ac:cxnSpMk id="18" creationId="{1E31724B-EC01-4D9E-A834-30D4CB51596E}"/>
          </ac:cxnSpMkLst>
        </pc:cxnChg>
        <pc:cxnChg chg="add mod">
          <ac:chgData name="Chan Zhi Wen, Ian" userId="10427a44-90a0-4c20-831c-e237817aaaf3" providerId="ADAL" clId="{10C4FEE2-2998-4DC6-BE40-1A299B9996D5}" dt="2023-01-26T08:58:17.263" v="16"/>
          <ac:cxnSpMkLst>
            <pc:docMk/>
            <pc:sldMk cId="2438113497" sldId="257"/>
            <ac:cxnSpMk id="35" creationId="{E874FF2C-021B-0CA8-92BB-0E5792625C0F}"/>
          </ac:cxnSpMkLst>
        </pc:cxnChg>
      </pc:sldChg>
      <pc:sldChg chg="modSp mod">
        <pc:chgData name="Chan Zhi Wen, Ian" userId="10427a44-90a0-4c20-831c-e237817aaaf3" providerId="ADAL" clId="{10C4FEE2-2998-4DC6-BE40-1A299B9996D5}" dt="2023-01-26T09:41:37.917" v="319" actId="20577"/>
        <pc:sldMkLst>
          <pc:docMk/>
          <pc:sldMk cId="413857099" sldId="259"/>
        </pc:sldMkLst>
        <pc:spChg chg="mod">
          <ac:chgData name="Chan Zhi Wen, Ian" userId="10427a44-90a0-4c20-831c-e237817aaaf3" providerId="ADAL" clId="{10C4FEE2-2998-4DC6-BE40-1A299B9996D5}" dt="2023-01-26T09:41:37.917" v="319" actId="20577"/>
          <ac:spMkLst>
            <pc:docMk/>
            <pc:sldMk cId="413857099" sldId="259"/>
            <ac:spMk id="2" creationId="{A26C2038-4E1A-4E26-99ED-E98533277339}"/>
          </ac:spMkLst>
        </pc:spChg>
      </pc:sldChg>
      <pc:sldChg chg="modSp mod">
        <pc:chgData name="Chan Zhi Wen, Ian" userId="10427a44-90a0-4c20-831c-e237817aaaf3" providerId="ADAL" clId="{10C4FEE2-2998-4DC6-BE40-1A299B9996D5}" dt="2023-01-26T09:41:50.862" v="327" actId="20577"/>
        <pc:sldMkLst>
          <pc:docMk/>
          <pc:sldMk cId="1684960867" sldId="262"/>
        </pc:sldMkLst>
        <pc:spChg chg="mod">
          <ac:chgData name="Chan Zhi Wen, Ian" userId="10427a44-90a0-4c20-831c-e237817aaaf3" providerId="ADAL" clId="{10C4FEE2-2998-4DC6-BE40-1A299B9996D5}" dt="2023-01-26T09:41:50.862" v="327" actId="20577"/>
          <ac:spMkLst>
            <pc:docMk/>
            <pc:sldMk cId="1684960867" sldId="262"/>
            <ac:spMk id="3" creationId="{E6CD1D97-2687-4B15-BF3D-D09058FCEB2F}"/>
          </ac:spMkLst>
        </pc:spChg>
      </pc:sldChg>
      <pc:sldChg chg="modSp mod">
        <pc:chgData name="Chan Zhi Wen, Ian" userId="10427a44-90a0-4c20-831c-e237817aaaf3" providerId="ADAL" clId="{10C4FEE2-2998-4DC6-BE40-1A299B9996D5}" dt="2023-01-26T08:43:34.721" v="6" actId="113"/>
        <pc:sldMkLst>
          <pc:docMk/>
          <pc:sldMk cId="1431480427" sldId="264"/>
        </pc:sldMkLst>
        <pc:spChg chg="mod">
          <ac:chgData name="Chan Zhi Wen, Ian" userId="10427a44-90a0-4c20-831c-e237817aaaf3" providerId="ADAL" clId="{10C4FEE2-2998-4DC6-BE40-1A299B9996D5}" dt="2023-01-26T08:43:34.721" v="6" actId="113"/>
          <ac:spMkLst>
            <pc:docMk/>
            <pc:sldMk cId="1431480427" sldId="264"/>
            <ac:spMk id="3" creationId="{E6CD1D97-2687-4B15-BF3D-D09058FCEB2F}"/>
          </ac:spMkLst>
        </pc:spChg>
      </pc:sldChg>
      <pc:sldChg chg="modSp mod">
        <pc:chgData name="Chan Zhi Wen, Ian" userId="10427a44-90a0-4c20-831c-e237817aaaf3" providerId="ADAL" clId="{10C4FEE2-2998-4DC6-BE40-1A299B9996D5}" dt="2023-01-26T09:41:11.403" v="313" actId="255"/>
        <pc:sldMkLst>
          <pc:docMk/>
          <pc:sldMk cId="704046568" sldId="265"/>
        </pc:sldMkLst>
        <pc:spChg chg="mod">
          <ac:chgData name="Chan Zhi Wen, Ian" userId="10427a44-90a0-4c20-831c-e237817aaaf3" providerId="ADAL" clId="{10C4FEE2-2998-4DC6-BE40-1A299B9996D5}" dt="2023-01-26T09:41:11.403" v="313" actId="255"/>
          <ac:spMkLst>
            <pc:docMk/>
            <pc:sldMk cId="704046568" sldId="265"/>
            <ac:spMk id="3" creationId="{E6CD1D97-2687-4B15-BF3D-D09058FCEB2F}"/>
          </ac:spMkLst>
        </pc:spChg>
      </pc:sldChg>
      <pc:sldChg chg="modSp mod">
        <pc:chgData name="Chan Zhi Wen, Ian" userId="10427a44-90a0-4c20-831c-e237817aaaf3" providerId="ADAL" clId="{10C4FEE2-2998-4DC6-BE40-1A299B9996D5}" dt="2023-01-26T09:36:07.226" v="218" actId="1037"/>
        <pc:sldMkLst>
          <pc:docMk/>
          <pc:sldMk cId="2855192528" sldId="266"/>
        </pc:sldMkLst>
        <pc:spChg chg="mod">
          <ac:chgData name="Chan Zhi Wen, Ian" userId="10427a44-90a0-4c20-831c-e237817aaaf3" providerId="ADAL" clId="{10C4FEE2-2998-4DC6-BE40-1A299B9996D5}" dt="2023-01-26T09:36:07.226" v="218" actId="1037"/>
          <ac:spMkLst>
            <pc:docMk/>
            <pc:sldMk cId="2855192528" sldId="266"/>
            <ac:spMk id="6" creationId="{56722054-514B-4D26-ADC7-1CCFFF97FCCE}"/>
          </ac:spMkLst>
        </pc:spChg>
        <pc:picChg chg="mod">
          <ac:chgData name="Chan Zhi Wen, Ian" userId="10427a44-90a0-4c20-831c-e237817aaaf3" providerId="ADAL" clId="{10C4FEE2-2998-4DC6-BE40-1A299B9996D5}" dt="2023-01-26T09:36:02.863" v="204" actId="1076"/>
          <ac:picMkLst>
            <pc:docMk/>
            <pc:sldMk cId="2855192528" sldId="266"/>
            <ac:picMk id="35" creationId="{AC69390F-60EB-4CEA-A89F-CD57E2E04FCF}"/>
          </ac:picMkLst>
        </pc:picChg>
      </pc:sldChg>
      <pc:sldChg chg="modSp mod">
        <pc:chgData name="Chan Zhi Wen, Ian" userId="10427a44-90a0-4c20-831c-e237817aaaf3" providerId="ADAL" clId="{10C4FEE2-2998-4DC6-BE40-1A299B9996D5}" dt="2023-01-26T09:37:48.336" v="244" actId="1038"/>
        <pc:sldMkLst>
          <pc:docMk/>
          <pc:sldMk cId="3619602126" sldId="269"/>
        </pc:sldMkLst>
        <pc:spChg chg="mod">
          <ac:chgData name="Chan Zhi Wen, Ian" userId="10427a44-90a0-4c20-831c-e237817aaaf3" providerId="ADAL" clId="{10C4FEE2-2998-4DC6-BE40-1A299B9996D5}" dt="2023-01-26T09:37:48.336" v="244" actId="1038"/>
          <ac:spMkLst>
            <pc:docMk/>
            <pc:sldMk cId="3619602126" sldId="269"/>
            <ac:spMk id="12" creationId="{59E7F78E-5A7D-40B4-9A2E-569DE00FDF1D}"/>
          </ac:spMkLst>
        </pc:spChg>
        <pc:spChg chg="mod">
          <ac:chgData name="Chan Zhi Wen, Ian" userId="10427a44-90a0-4c20-831c-e237817aaaf3" providerId="ADAL" clId="{10C4FEE2-2998-4DC6-BE40-1A299B9996D5}" dt="2023-01-26T09:37:48.336" v="244" actId="1038"/>
          <ac:spMkLst>
            <pc:docMk/>
            <pc:sldMk cId="3619602126" sldId="269"/>
            <ac:spMk id="13" creationId="{9C97D143-448F-44A0-AD4C-522FC43D32F3}"/>
          </ac:spMkLst>
        </pc:spChg>
        <pc:picChg chg="mod">
          <ac:chgData name="Chan Zhi Wen, Ian" userId="10427a44-90a0-4c20-831c-e237817aaaf3" providerId="ADAL" clId="{10C4FEE2-2998-4DC6-BE40-1A299B9996D5}" dt="2023-01-26T09:37:48.336" v="244" actId="1038"/>
          <ac:picMkLst>
            <pc:docMk/>
            <pc:sldMk cId="3619602126" sldId="269"/>
            <ac:picMk id="10" creationId="{28A4E3E0-CFAE-41A7-A3E3-299CB3F58327}"/>
          </ac:picMkLst>
        </pc:picChg>
        <pc:picChg chg="mod">
          <ac:chgData name="Chan Zhi Wen, Ian" userId="10427a44-90a0-4c20-831c-e237817aaaf3" providerId="ADAL" clId="{10C4FEE2-2998-4DC6-BE40-1A299B9996D5}" dt="2023-01-26T09:37:48.336" v="244" actId="1038"/>
          <ac:picMkLst>
            <pc:docMk/>
            <pc:sldMk cId="3619602126" sldId="269"/>
            <ac:picMk id="14" creationId="{FF810310-D7EF-4A52-B6A7-3D74B8D9D224}"/>
          </ac:picMkLst>
        </pc:picChg>
      </pc:sldChg>
      <pc:sldChg chg="modSp mod">
        <pc:chgData name="Chan Zhi Wen, Ian" userId="10427a44-90a0-4c20-831c-e237817aaaf3" providerId="ADAL" clId="{10C4FEE2-2998-4DC6-BE40-1A299B9996D5}" dt="2023-01-26T09:38:30.180" v="253" actId="20577"/>
        <pc:sldMkLst>
          <pc:docMk/>
          <pc:sldMk cId="1736918636" sldId="270"/>
        </pc:sldMkLst>
        <pc:spChg chg="mod">
          <ac:chgData name="Chan Zhi Wen, Ian" userId="10427a44-90a0-4c20-831c-e237817aaaf3" providerId="ADAL" clId="{10C4FEE2-2998-4DC6-BE40-1A299B9996D5}" dt="2023-01-26T09:38:30.180" v="253" actId="20577"/>
          <ac:spMkLst>
            <pc:docMk/>
            <pc:sldMk cId="1736918636" sldId="270"/>
            <ac:spMk id="3" creationId="{E6CD1D97-2687-4B15-BF3D-D09058FCEB2F}"/>
          </ac:spMkLst>
        </pc:spChg>
      </pc:sldChg>
      <pc:sldChg chg="modSp mod">
        <pc:chgData name="Chan Zhi Wen, Ian" userId="10427a44-90a0-4c20-831c-e237817aaaf3" providerId="ADAL" clId="{10C4FEE2-2998-4DC6-BE40-1A299B9996D5}" dt="2023-01-26T09:07:38.163" v="82" actId="20577"/>
        <pc:sldMkLst>
          <pc:docMk/>
          <pc:sldMk cId="2941954907" sldId="278"/>
        </pc:sldMkLst>
        <pc:spChg chg="mod">
          <ac:chgData name="Chan Zhi Wen, Ian" userId="10427a44-90a0-4c20-831c-e237817aaaf3" providerId="ADAL" clId="{10C4FEE2-2998-4DC6-BE40-1A299B9996D5}" dt="2023-01-26T09:07:38.163" v="82" actId="20577"/>
          <ac:spMkLst>
            <pc:docMk/>
            <pc:sldMk cId="2941954907" sldId="278"/>
            <ac:spMk id="3" creationId="{E6CD1D97-2687-4B15-BF3D-D09058FCEB2F}"/>
          </ac:spMkLst>
        </pc:spChg>
      </pc:sldChg>
      <pc:sldChg chg="modSp mod">
        <pc:chgData name="Chan Zhi Wen, Ian" userId="10427a44-90a0-4c20-831c-e237817aaaf3" providerId="ADAL" clId="{10C4FEE2-2998-4DC6-BE40-1A299B9996D5}" dt="2023-01-26T08:55:46.010" v="14" actId="20577"/>
        <pc:sldMkLst>
          <pc:docMk/>
          <pc:sldMk cId="3115999652" sldId="281"/>
        </pc:sldMkLst>
        <pc:spChg chg="mod">
          <ac:chgData name="Chan Zhi Wen, Ian" userId="10427a44-90a0-4c20-831c-e237817aaaf3" providerId="ADAL" clId="{10C4FEE2-2998-4DC6-BE40-1A299B9996D5}" dt="2023-01-26T08:55:46.010" v="14" actId="20577"/>
          <ac:spMkLst>
            <pc:docMk/>
            <pc:sldMk cId="3115999652" sldId="281"/>
            <ac:spMk id="4" creationId="{5A92D2BD-A30D-06D9-059A-42881E417CB3}"/>
          </ac:spMkLst>
        </pc:spChg>
      </pc:sldChg>
      <pc:sldChg chg="modSp mod">
        <pc:chgData name="Chan Zhi Wen, Ian" userId="10427a44-90a0-4c20-831c-e237817aaaf3" providerId="ADAL" clId="{10C4FEE2-2998-4DC6-BE40-1A299B9996D5}" dt="2023-01-26T09:36:30.797" v="235" actId="20577"/>
        <pc:sldMkLst>
          <pc:docMk/>
          <pc:sldMk cId="939089082" sldId="302"/>
        </pc:sldMkLst>
        <pc:spChg chg="mod">
          <ac:chgData name="Chan Zhi Wen, Ian" userId="10427a44-90a0-4c20-831c-e237817aaaf3" providerId="ADAL" clId="{10C4FEE2-2998-4DC6-BE40-1A299B9996D5}" dt="2023-01-26T09:36:30.797" v="235" actId="20577"/>
          <ac:spMkLst>
            <pc:docMk/>
            <pc:sldMk cId="939089082" sldId="302"/>
            <ac:spMk id="3" creationId="{E6CD1D97-2687-4B15-BF3D-D09058FCEB2F}"/>
          </ac:spMkLst>
        </pc:spChg>
      </pc:sldChg>
      <pc:sldChg chg="modSp mod">
        <pc:chgData name="Chan Zhi Wen, Ian" userId="10427a44-90a0-4c20-831c-e237817aaaf3" providerId="ADAL" clId="{10C4FEE2-2998-4DC6-BE40-1A299B9996D5}" dt="2023-01-26T09:11:02.548" v="85" actId="113"/>
        <pc:sldMkLst>
          <pc:docMk/>
          <pc:sldMk cId="3464729576" sldId="305"/>
        </pc:sldMkLst>
        <pc:spChg chg="mod">
          <ac:chgData name="Chan Zhi Wen, Ian" userId="10427a44-90a0-4c20-831c-e237817aaaf3" providerId="ADAL" clId="{10C4FEE2-2998-4DC6-BE40-1A299B9996D5}" dt="2023-01-26T09:11:02.548" v="85" actId="113"/>
          <ac:spMkLst>
            <pc:docMk/>
            <pc:sldMk cId="3464729576" sldId="305"/>
            <ac:spMk id="3" creationId="{E6CD1D97-2687-4B15-BF3D-D09058FCEB2F}"/>
          </ac:spMkLst>
        </pc:spChg>
      </pc:sldChg>
      <pc:sldChg chg="modSp mod">
        <pc:chgData name="Chan Zhi Wen, Ian" userId="10427a44-90a0-4c20-831c-e237817aaaf3" providerId="ADAL" clId="{10C4FEE2-2998-4DC6-BE40-1A299B9996D5}" dt="2023-01-26T09:16:27.265" v="190" actId="1076"/>
        <pc:sldMkLst>
          <pc:docMk/>
          <pc:sldMk cId="2997782343" sldId="311"/>
        </pc:sldMkLst>
        <pc:spChg chg="mod">
          <ac:chgData name="Chan Zhi Wen, Ian" userId="10427a44-90a0-4c20-831c-e237817aaaf3" providerId="ADAL" clId="{10C4FEE2-2998-4DC6-BE40-1A299B9996D5}" dt="2023-01-26T09:16:27.265" v="190" actId="1076"/>
          <ac:spMkLst>
            <pc:docMk/>
            <pc:sldMk cId="2997782343" sldId="311"/>
            <ac:spMk id="8" creationId="{C4D9452E-869E-A28D-DF9F-D7B7D31CC9B6}"/>
          </ac:spMkLst>
        </pc:spChg>
      </pc:sldChg>
      <pc:sldChg chg="modSp mod">
        <pc:chgData name="Chan Zhi Wen, Ian" userId="10427a44-90a0-4c20-831c-e237817aaaf3" providerId="ADAL" clId="{10C4FEE2-2998-4DC6-BE40-1A299B9996D5}" dt="2023-01-26T09:28:25.862" v="198" actId="20577"/>
        <pc:sldMkLst>
          <pc:docMk/>
          <pc:sldMk cId="4067421459" sldId="358"/>
        </pc:sldMkLst>
        <pc:spChg chg="mod">
          <ac:chgData name="Chan Zhi Wen, Ian" userId="10427a44-90a0-4c20-831c-e237817aaaf3" providerId="ADAL" clId="{10C4FEE2-2998-4DC6-BE40-1A299B9996D5}" dt="2023-01-26T09:28:25.862" v="198" actId="20577"/>
          <ac:spMkLst>
            <pc:docMk/>
            <pc:sldMk cId="4067421459" sldId="358"/>
            <ac:spMk id="6" creationId="{C32FA7A9-39E7-4118-BC1C-14B5B01D8A3F}"/>
          </ac:spMkLst>
        </pc:spChg>
      </pc:sldChg>
      <pc:sldChg chg="modSp mod">
        <pc:chgData name="Chan Zhi Wen, Ian" userId="10427a44-90a0-4c20-831c-e237817aaaf3" providerId="ADAL" clId="{10C4FEE2-2998-4DC6-BE40-1A299B9996D5}" dt="2023-01-26T09:29:41.865" v="200" actId="20577"/>
        <pc:sldMkLst>
          <pc:docMk/>
          <pc:sldMk cId="2156138763" sldId="362"/>
        </pc:sldMkLst>
        <pc:spChg chg="mod">
          <ac:chgData name="Chan Zhi Wen, Ian" userId="10427a44-90a0-4c20-831c-e237817aaaf3" providerId="ADAL" clId="{10C4FEE2-2998-4DC6-BE40-1A299B9996D5}" dt="2023-01-26T09:29:41.865" v="200" actId="20577"/>
          <ac:spMkLst>
            <pc:docMk/>
            <pc:sldMk cId="2156138763" sldId="362"/>
            <ac:spMk id="3" creationId="{E6CD1D97-2687-4B15-BF3D-D09058FCEB2F}"/>
          </ac:spMkLst>
        </pc:spChg>
      </pc:sldChg>
      <pc:sldChg chg="add">
        <pc:chgData name="Chan Zhi Wen, Ian" userId="10427a44-90a0-4c20-831c-e237817aaaf3" providerId="ADAL" clId="{10C4FEE2-2998-4DC6-BE40-1A299B9996D5}" dt="2023-01-26T09:02:21.064" v="78"/>
        <pc:sldMkLst>
          <pc:docMk/>
          <pc:sldMk cId="2839095037" sldId="401"/>
        </pc:sldMkLst>
      </pc:sldChg>
      <pc:sldChg chg="modSp mod">
        <pc:chgData name="Chan Zhi Wen, Ian" userId="10427a44-90a0-4c20-831c-e237817aaaf3" providerId="ADAL" clId="{10C4FEE2-2998-4DC6-BE40-1A299B9996D5}" dt="2023-01-26T09:15:52.754" v="188" actId="20577"/>
        <pc:sldMkLst>
          <pc:docMk/>
          <pc:sldMk cId="1111617755" sldId="415"/>
        </pc:sldMkLst>
        <pc:spChg chg="mod">
          <ac:chgData name="Chan Zhi Wen, Ian" userId="10427a44-90a0-4c20-831c-e237817aaaf3" providerId="ADAL" clId="{10C4FEE2-2998-4DC6-BE40-1A299B9996D5}" dt="2023-01-26T09:15:52.754" v="188" actId="20577"/>
          <ac:spMkLst>
            <pc:docMk/>
            <pc:sldMk cId="1111617755" sldId="415"/>
            <ac:spMk id="3" creationId="{E6CD1D97-2687-4B15-BF3D-D09058FCEB2F}"/>
          </ac:spMkLst>
        </pc:spChg>
      </pc:sldChg>
      <pc:sldChg chg="modSp mod">
        <pc:chgData name="Chan Zhi Wen, Ian" userId="10427a44-90a0-4c20-831c-e237817aaaf3" providerId="ADAL" clId="{10C4FEE2-2998-4DC6-BE40-1A299B9996D5}" dt="2023-01-26T09:17:03.199" v="196" actId="20577"/>
        <pc:sldMkLst>
          <pc:docMk/>
          <pc:sldMk cId="1818776602" sldId="468"/>
        </pc:sldMkLst>
        <pc:spChg chg="mod">
          <ac:chgData name="Chan Zhi Wen, Ian" userId="10427a44-90a0-4c20-831c-e237817aaaf3" providerId="ADAL" clId="{10C4FEE2-2998-4DC6-BE40-1A299B9996D5}" dt="2023-01-26T09:17:03.199" v="196" actId="20577"/>
          <ac:spMkLst>
            <pc:docMk/>
            <pc:sldMk cId="1818776602" sldId="468"/>
            <ac:spMk id="38" creationId="{1F2451BF-4DA5-7C59-C8C2-A1DB8E64326C}"/>
          </ac:spMkLst>
        </pc:spChg>
      </pc:sldChg>
      <pc:sldChg chg="modSp mod">
        <pc:chgData name="Chan Zhi Wen, Ian" userId="10427a44-90a0-4c20-831c-e237817aaaf3" providerId="ADAL" clId="{10C4FEE2-2998-4DC6-BE40-1A299B9996D5}" dt="2023-01-26T09:02:49.352" v="80" actId="20577"/>
        <pc:sldMkLst>
          <pc:docMk/>
          <pc:sldMk cId="48240253" sldId="654"/>
        </pc:sldMkLst>
        <pc:spChg chg="mod">
          <ac:chgData name="Chan Zhi Wen, Ian" userId="10427a44-90a0-4c20-831c-e237817aaaf3" providerId="ADAL" clId="{10C4FEE2-2998-4DC6-BE40-1A299B9996D5}" dt="2023-01-26T09:02:49.352" v="80" actId="20577"/>
          <ac:spMkLst>
            <pc:docMk/>
            <pc:sldMk cId="48240253" sldId="654"/>
            <ac:spMk id="3" creationId="{6F5FD510-41FE-471E-BA39-1ED6C093BFB6}"/>
          </ac:spMkLst>
        </pc:spChg>
      </pc:sldChg>
      <pc:sldChg chg="modSp mod ord">
        <pc:chgData name="Chan Zhi Wen, Ian" userId="10427a44-90a0-4c20-831c-e237817aaaf3" providerId="ADAL" clId="{10C4FEE2-2998-4DC6-BE40-1A299B9996D5}" dt="2023-01-26T09:30:03.864" v="202"/>
        <pc:sldMkLst>
          <pc:docMk/>
          <pc:sldMk cId="2713122510" sldId="655"/>
        </pc:sldMkLst>
        <pc:spChg chg="mod">
          <ac:chgData name="Chan Zhi Wen, Ian" userId="10427a44-90a0-4c20-831c-e237817aaaf3" providerId="ADAL" clId="{10C4FEE2-2998-4DC6-BE40-1A299B9996D5}" dt="2023-01-26T09:02:42.436" v="79" actId="20577"/>
          <ac:spMkLst>
            <pc:docMk/>
            <pc:sldMk cId="2713122510" sldId="655"/>
            <ac:spMk id="3" creationId="{6F5FD510-41FE-471E-BA39-1ED6C093BFB6}"/>
          </ac:spMkLst>
        </pc:spChg>
        <pc:spChg chg="mod">
          <ac:chgData name="Chan Zhi Wen, Ian" userId="10427a44-90a0-4c20-831c-e237817aaaf3" providerId="ADAL" clId="{10C4FEE2-2998-4DC6-BE40-1A299B9996D5}" dt="2023-01-26T09:01:15.488" v="77" actId="27636"/>
          <ac:spMkLst>
            <pc:docMk/>
            <pc:sldMk cId="2713122510" sldId="655"/>
            <ac:spMk id="7" creationId="{539411B3-4530-4353-9828-69FF468E7B18}"/>
          </ac:spMkLst>
        </pc:spChg>
      </pc:sldChg>
      <pc:sldChg chg="modSp add mod">
        <pc:chgData name="Chan Zhi Wen, Ian" userId="10427a44-90a0-4c20-831c-e237817aaaf3" providerId="ADAL" clId="{10C4FEE2-2998-4DC6-BE40-1A299B9996D5}" dt="2023-01-26T09:41:57.046" v="333" actId="20577"/>
        <pc:sldMkLst>
          <pc:docMk/>
          <pc:sldMk cId="1612169287" sldId="661"/>
        </pc:sldMkLst>
        <pc:spChg chg="mod">
          <ac:chgData name="Chan Zhi Wen, Ian" userId="10427a44-90a0-4c20-831c-e237817aaaf3" providerId="ADAL" clId="{10C4FEE2-2998-4DC6-BE40-1A299B9996D5}" dt="2023-01-26T09:41:57.046" v="333" actId="20577"/>
          <ac:spMkLst>
            <pc:docMk/>
            <pc:sldMk cId="1612169287" sldId="661"/>
            <ac:spMk id="3" creationId="{E6CD1D97-2687-4B15-BF3D-D09058FCEB2F}"/>
          </ac:spMkLst>
        </pc:spChg>
      </pc:sldChg>
    </pc:docChg>
  </pc:docChgLst>
  <pc:docChgLst>
    <pc:chgData name="Chan Zhi Wen, Ian" userId="10427a44-90a0-4c20-831c-e237817aaaf3" providerId="ADAL" clId="{719C3CA4-09C0-4AA2-9FDA-39E31E8A1EF0}"/>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14EFB-6F1F-4EC0-9143-ED7831031714}" type="datetimeFigureOut">
              <a:rPr lang="en-SG" smtClean="0"/>
              <a:t>2/2/2023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E070-4C2A-4A59-A0BC-F943F128A76C}" type="slidenum">
              <a:rPr lang="en-SG" smtClean="0"/>
              <a:t>‹#›</a:t>
            </a:fld>
            <a:endParaRPr lang="en-SG"/>
          </a:p>
        </p:txBody>
      </p:sp>
    </p:spTree>
    <p:extLst>
      <p:ext uri="{BB962C8B-B14F-4D97-AF65-F5344CB8AC3E}">
        <p14:creationId xmlns:p14="http://schemas.microsoft.com/office/powerpoint/2010/main" val="372146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0FAC-6FB8-44E4-A6B7-ABB18B187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37A81D-610D-401C-81CB-33A81A6BE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1C330B9-DFE2-4023-AAC8-29E3FF75EDB3}"/>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5" name="Footer Placeholder 4">
            <a:extLst>
              <a:ext uri="{FF2B5EF4-FFF2-40B4-BE49-F238E27FC236}">
                <a16:creationId xmlns:a16="http://schemas.microsoft.com/office/drawing/2014/main" id="{72F60E6F-8AA8-446A-B92A-5E7F6A2806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811487-56D2-4038-AAE9-6B04F269C8A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9912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2E15-58AD-4D4E-8C3C-62F8A632F1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5B4B842-33E3-4BFC-9D34-3C690038D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30D858-BB97-4C42-B8B6-0B181E658962}"/>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5" name="Footer Placeholder 4">
            <a:extLst>
              <a:ext uri="{FF2B5EF4-FFF2-40B4-BE49-F238E27FC236}">
                <a16:creationId xmlns:a16="http://schemas.microsoft.com/office/drawing/2014/main" id="{9ECE7E44-E0A4-497E-97CE-F576C85F374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6977024-03C5-42DD-80A9-CC904FBA4B52}"/>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417190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333DA-123F-448E-A89E-910FC7CDF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3C5BE3-D1E7-4914-9EBB-17A15E2C6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082398-3A77-47EC-969D-4B091F2D3802}"/>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5" name="Footer Placeholder 4">
            <a:extLst>
              <a:ext uri="{FF2B5EF4-FFF2-40B4-BE49-F238E27FC236}">
                <a16:creationId xmlns:a16="http://schemas.microsoft.com/office/drawing/2014/main" id="{CC4367F2-1E0A-4D65-9E22-46D9E39ECD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898A46-9CF4-4AEA-8AE9-C2136365864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32702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R.programming | Stellar Technologies and Media">
            <a:extLst>
              <a:ext uri="{FF2B5EF4-FFF2-40B4-BE49-F238E27FC236}">
                <a16:creationId xmlns:a16="http://schemas.microsoft.com/office/drawing/2014/main" id="{804EE929-7E82-4BDD-880B-0B9E49FCE656}"/>
              </a:ext>
            </a:extLst>
          </p:cNvPr>
          <p:cNvPicPr>
            <a:picLocks noChangeAspect="1" noChangeArrowheads="1"/>
          </p:cNvPicPr>
          <p:nvPr userDrawn="1"/>
        </p:nvPicPr>
        <p:blipFill>
          <a:blip r:embed="rId2">
            <a:lum bright="70000" contrast="-70000"/>
            <a:alphaModFix amt="40000"/>
            <a:extLst>
              <a:ext uri="{28A0092B-C50C-407E-A947-70E740481C1C}">
                <a14:useLocalDpi xmlns:a14="http://schemas.microsoft.com/office/drawing/2010/main" val="0"/>
              </a:ext>
            </a:extLst>
          </a:blip>
          <a:srcRect/>
          <a:stretch>
            <a:fillRect/>
          </a:stretch>
        </p:blipFill>
        <p:spPr bwMode="auto">
          <a:xfrm>
            <a:off x="-228602" y="-3209194"/>
            <a:ext cx="12766434" cy="12766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767644-56ED-4FF3-A878-175B9DE5C5CC}"/>
              </a:ext>
            </a:extLst>
          </p:cNvPr>
          <p:cNvSpPr>
            <a:spLocks noGrp="1"/>
          </p:cNvSpPr>
          <p:nvPr>
            <p:ph type="title"/>
          </p:nvPr>
        </p:nvSpPr>
        <p:spPr>
          <a:xfrm>
            <a:off x="77583" y="107219"/>
            <a:ext cx="12036834" cy="549275"/>
          </a:xfrm>
        </p:spPr>
        <p:txBody>
          <a:bodyP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00CB49CA-8EFF-4B03-9590-08DD8452D86E}"/>
              </a:ext>
            </a:extLst>
          </p:cNvPr>
          <p:cNvSpPr>
            <a:spLocks noGrp="1"/>
          </p:cNvSpPr>
          <p:nvPr>
            <p:ph idx="1"/>
          </p:nvPr>
        </p:nvSpPr>
        <p:spPr>
          <a:xfrm>
            <a:off x="77583" y="767101"/>
            <a:ext cx="12036834" cy="6074077"/>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04E42FA-5415-4C82-BA1B-E3F6A525DE26}"/>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5" name="Footer Placeholder 4">
            <a:extLst>
              <a:ext uri="{FF2B5EF4-FFF2-40B4-BE49-F238E27FC236}">
                <a16:creationId xmlns:a16="http://schemas.microsoft.com/office/drawing/2014/main" id="{BFBBBA8E-9BEC-4701-941B-D7C81D5F9A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59FF8B-02C9-43DC-8EE7-B090B251661E}"/>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dirty="0"/>
          </a:p>
        </p:txBody>
      </p:sp>
    </p:spTree>
    <p:extLst>
      <p:ext uri="{BB962C8B-B14F-4D97-AF65-F5344CB8AC3E}">
        <p14:creationId xmlns:p14="http://schemas.microsoft.com/office/powerpoint/2010/main" val="19656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23EDAF-C814-471F-BE93-DE5D86E2A0A7}"/>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AE8318E1-F4FF-41DD-83E4-279E2A6521B5}"/>
              </a:ext>
            </a:extLst>
          </p:cNvPr>
          <p:cNvSpPr>
            <a:spLocks noGrp="1"/>
          </p:cNvSpPr>
          <p:nvPr>
            <p:ph type="title"/>
          </p:nvPr>
        </p:nvSpPr>
        <p:spPr>
          <a:xfrm>
            <a:off x="831850" y="1709738"/>
            <a:ext cx="10515600" cy="2852737"/>
          </a:xfrm>
        </p:spPr>
        <p:txBody>
          <a:bodyPr anchor="b"/>
          <a:lstStyle>
            <a:lvl1pPr algn="ctr">
              <a:defRPr lang="en-US" sz="6000" b="1" kern="1200" dirty="0" smtClean="0">
                <a:solidFill>
                  <a:schemeClr val="bg1"/>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E2EF027E-9F31-46C5-83AC-3BE0E2C71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6255C-5334-44F0-BD03-D2893359F371}"/>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5" name="Footer Placeholder 4">
            <a:extLst>
              <a:ext uri="{FF2B5EF4-FFF2-40B4-BE49-F238E27FC236}">
                <a16:creationId xmlns:a16="http://schemas.microsoft.com/office/drawing/2014/main" id="{8E8BBC10-79AA-4554-A515-59B996BF47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4AD076-EC6F-468B-995E-53B03B792ABF}"/>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a:p>
        </p:txBody>
      </p:sp>
      <p:pic>
        <p:nvPicPr>
          <p:cNvPr id="8" name="Picture 2" descr="R.programming | Stellar Technologies and Media">
            <a:extLst>
              <a:ext uri="{FF2B5EF4-FFF2-40B4-BE49-F238E27FC236}">
                <a16:creationId xmlns:a16="http://schemas.microsoft.com/office/drawing/2014/main" id="{E0BEBC5F-061D-44A3-84C0-A2D04DAD4009}"/>
              </a:ext>
            </a:extLst>
          </p:cNvPr>
          <p:cNvPicPr>
            <a:picLocks noChangeAspect="1" noChangeArrowheads="1"/>
          </p:cNvPicPr>
          <p:nvPr userDrawn="1"/>
        </p:nvPicPr>
        <p:blipFill>
          <a:blip r:embed="rId2">
            <a:lum bright="70000" contrast="-70000"/>
            <a:alphaModFix amt="50000"/>
            <a:extLst>
              <a:ext uri="{28A0092B-C50C-407E-A947-70E740481C1C}">
                <a14:useLocalDpi xmlns:a14="http://schemas.microsoft.com/office/drawing/2010/main" val="0"/>
              </a:ext>
            </a:extLst>
          </a:blip>
          <a:srcRect/>
          <a:stretch>
            <a:fillRect/>
          </a:stretch>
        </p:blipFill>
        <p:spPr bwMode="auto">
          <a:xfrm>
            <a:off x="8153400" y="-787400"/>
            <a:ext cx="4460875" cy="446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7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3B3F-DCFA-4CB1-BED7-1ECCA0A860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A9E63B-6F80-4768-A8B1-4D3F48824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70C527F-4AC5-4126-84D7-DB286FD1C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991F15E-A0AB-4F7D-8B64-93D7DD5F00E7}"/>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6" name="Footer Placeholder 5">
            <a:extLst>
              <a:ext uri="{FF2B5EF4-FFF2-40B4-BE49-F238E27FC236}">
                <a16:creationId xmlns:a16="http://schemas.microsoft.com/office/drawing/2014/main" id="{1FFC4004-1584-468B-A3A1-45EEAF8E2B2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D8F0134-B48B-4CCC-9856-AD59AA4941DD}"/>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7018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F169-36CB-49C0-A256-C6244E56483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3D4AADA-2C07-4BEE-9463-41D4956EB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CA1A0-62A4-4953-B63D-C46A03388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4DB4BDD-16F3-46BD-8417-50C6E2654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E3C84-7EA3-4DCB-8441-1E13D7382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870489F-A6BB-44CB-92F6-A628217D8191}"/>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8" name="Footer Placeholder 7">
            <a:extLst>
              <a:ext uri="{FF2B5EF4-FFF2-40B4-BE49-F238E27FC236}">
                <a16:creationId xmlns:a16="http://schemas.microsoft.com/office/drawing/2014/main" id="{5BA0F9D7-F1AF-42A8-9DDC-1B12436AEE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A18B566-5C0A-4F27-8867-4A3FCFEF02F7}"/>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5724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1F0-CC63-4514-A805-06679CB4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D70B8-D91B-4E5A-9E26-70CCCAC5D71A}"/>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4" name="Footer Placeholder 3">
            <a:extLst>
              <a:ext uri="{FF2B5EF4-FFF2-40B4-BE49-F238E27FC236}">
                <a16:creationId xmlns:a16="http://schemas.microsoft.com/office/drawing/2014/main" id="{78B7C3A4-2E05-4480-B1C7-C86B8E08504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93F7DB4-18E1-4FD5-B684-5D5668B7BF86}"/>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63355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043C6-6F10-44D5-ACC6-29B2A37C87E7}"/>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3" name="Footer Placeholder 2">
            <a:extLst>
              <a:ext uri="{FF2B5EF4-FFF2-40B4-BE49-F238E27FC236}">
                <a16:creationId xmlns:a16="http://schemas.microsoft.com/office/drawing/2014/main" id="{463D6B36-865B-4D94-B757-F689370E52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9747BD3-9EDE-4CD8-8DD1-F35FF093C9D3}"/>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56802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5C1D-221C-4DDB-BF8F-511308312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60D02A7-B374-4012-BEEE-E4280210F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C7E8FA-073C-4D3B-80AB-1F3B80D58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C01C7-DD0F-4B41-86C0-CC3CA437ED31}"/>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6" name="Footer Placeholder 5">
            <a:extLst>
              <a:ext uri="{FF2B5EF4-FFF2-40B4-BE49-F238E27FC236}">
                <a16:creationId xmlns:a16="http://schemas.microsoft.com/office/drawing/2014/main" id="{C89AC27B-924D-42F0-8F4F-D1C5D35E5EA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322EE04-19F5-4DF5-80F3-F65901D65D4C}"/>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45332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5D75-FA84-4975-BF03-145A770A5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BF465C9-BA10-49DC-A588-BE888B106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FF2BEA6-8E58-465D-BD9A-7163C4006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290F9-BDEB-4FCE-8D10-95183C1E6899}"/>
              </a:ext>
            </a:extLst>
          </p:cNvPr>
          <p:cNvSpPr>
            <a:spLocks noGrp="1"/>
          </p:cNvSpPr>
          <p:nvPr>
            <p:ph type="dt" sz="half" idx="10"/>
          </p:nvPr>
        </p:nvSpPr>
        <p:spPr/>
        <p:txBody>
          <a:bodyPr/>
          <a:lstStyle/>
          <a:p>
            <a:fld id="{C233E8FA-765D-43AC-9581-E4BA951905BD}" type="datetimeFigureOut">
              <a:rPr lang="en-SG" smtClean="0"/>
              <a:t>2/2/2023</a:t>
            </a:fld>
            <a:endParaRPr lang="en-SG"/>
          </a:p>
        </p:txBody>
      </p:sp>
      <p:sp>
        <p:nvSpPr>
          <p:cNvPr id="6" name="Footer Placeholder 5">
            <a:extLst>
              <a:ext uri="{FF2B5EF4-FFF2-40B4-BE49-F238E27FC236}">
                <a16:creationId xmlns:a16="http://schemas.microsoft.com/office/drawing/2014/main" id="{3BB1B770-E816-47FD-81D3-A987886839B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5DACB4E-8B2D-41E3-9B39-7E1CC388B87E}"/>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99896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F41D3-B5A2-4B62-8761-B08CEAF42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101CC31-DBF6-4BED-9FC1-5E29BB246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F13611-81E2-4750-B334-A21617556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3E8FA-765D-43AC-9581-E4BA951905BD}" type="datetimeFigureOut">
              <a:rPr lang="en-SG" smtClean="0"/>
              <a:t>2/2/2023</a:t>
            </a:fld>
            <a:endParaRPr lang="en-SG"/>
          </a:p>
        </p:txBody>
      </p:sp>
      <p:sp>
        <p:nvSpPr>
          <p:cNvPr id="5" name="Footer Placeholder 4">
            <a:extLst>
              <a:ext uri="{FF2B5EF4-FFF2-40B4-BE49-F238E27FC236}">
                <a16:creationId xmlns:a16="http://schemas.microsoft.com/office/drawing/2014/main" id="{36095BA5-6C9F-4B49-8A12-433348D96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052A4B3-972C-4A3B-92CE-F17BA6FB3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D52BF-7FCA-4473-BF5B-F54186FD57EF}" type="slidenum">
              <a:rPr lang="en-SG" smtClean="0"/>
              <a:t>‹#›</a:t>
            </a:fld>
            <a:endParaRPr lang="en-SG"/>
          </a:p>
        </p:txBody>
      </p:sp>
    </p:spTree>
    <p:extLst>
      <p:ext uri="{BB962C8B-B14F-4D97-AF65-F5344CB8AC3E}">
        <p14:creationId xmlns:p14="http://schemas.microsoft.com/office/powerpoint/2010/main" val="2958860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ata.library.virginia.edu/interpreting-log-transformations-in-a-linear-mode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D704-AC16-4E9C-85E5-2F85FA028E67}"/>
              </a:ext>
            </a:extLst>
          </p:cNvPr>
          <p:cNvSpPr>
            <a:spLocks noGrp="1"/>
          </p:cNvSpPr>
          <p:nvPr>
            <p:ph type="ctrTitle"/>
          </p:nvPr>
        </p:nvSpPr>
        <p:spPr>
          <a:xfrm>
            <a:off x="222740" y="406399"/>
            <a:ext cx="9144000" cy="3022601"/>
          </a:xfrm>
        </p:spPr>
        <p:txBody>
          <a:bodyPr>
            <a:normAutofit/>
          </a:bodyPr>
          <a:lstStyle/>
          <a:p>
            <a:pPr algn="l"/>
            <a:r>
              <a:rPr lang="en-US" sz="8800" dirty="0">
                <a:solidFill>
                  <a:schemeClr val="accent5">
                    <a:lumMod val="50000"/>
                  </a:schemeClr>
                </a:solidFill>
                <a:latin typeface="Agency FB" panose="020B0503020202020204" pitchFamily="34" charset="0"/>
              </a:rPr>
              <a:t>Regression</a:t>
            </a:r>
            <a:endParaRPr lang="en-SG" sz="8800" dirty="0"/>
          </a:p>
        </p:txBody>
      </p:sp>
      <p:sp>
        <p:nvSpPr>
          <p:cNvPr id="5" name="Subtitle 2">
            <a:extLst>
              <a:ext uri="{FF2B5EF4-FFF2-40B4-BE49-F238E27FC236}">
                <a16:creationId xmlns:a16="http://schemas.microsoft.com/office/drawing/2014/main" id="{5BA0A55E-EE45-43C3-A86E-2D4E7FD139E0}"/>
              </a:ext>
            </a:extLst>
          </p:cNvPr>
          <p:cNvSpPr txBox="1">
            <a:spLocks/>
          </p:cNvSpPr>
          <p:nvPr/>
        </p:nvSpPr>
        <p:spPr>
          <a:xfrm>
            <a:off x="240134" y="4880510"/>
            <a:ext cx="56388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9600" dirty="0">
                <a:solidFill>
                  <a:srgbClr val="2167BA"/>
                </a:solidFill>
                <a:latin typeface="Bauhaus 93" panose="04030905020B02020C02" pitchFamily="82" charset="0"/>
              </a:rPr>
              <a:t>LSM3257</a:t>
            </a:r>
          </a:p>
          <a:p>
            <a:pPr algn="l"/>
            <a:endParaRPr lang="en-SG" dirty="0"/>
          </a:p>
        </p:txBody>
      </p:sp>
      <p:sp>
        <p:nvSpPr>
          <p:cNvPr id="6" name="TextBox 5">
            <a:extLst>
              <a:ext uri="{FF2B5EF4-FFF2-40B4-BE49-F238E27FC236}">
                <a16:creationId xmlns:a16="http://schemas.microsoft.com/office/drawing/2014/main" id="{7938CE11-A92B-44C0-9EB1-98C096858EDE}"/>
              </a:ext>
            </a:extLst>
          </p:cNvPr>
          <p:cNvSpPr txBox="1"/>
          <p:nvPr/>
        </p:nvSpPr>
        <p:spPr>
          <a:xfrm>
            <a:off x="240134" y="6098376"/>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AY22/23; Sem 2 | Ian Z.W. Chan</a:t>
            </a:r>
          </a:p>
        </p:txBody>
      </p:sp>
      <p:sp>
        <p:nvSpPr>
          <p:cNvPr id="7" name="TextBox 6">
            <a:extLst>
              <a:ext uri="{FF2B5EF4-FFF2-40B4-BE49-F238E27FC236}">
                <a16:creationId xmlns:a16="http://schemas.microsoft.com/office/drawing/2014/main" id="{5730E69B-5CB0-4B9D-98FA-66B11F4AE7DD}"/>
              </a:ext>
            </a:extLst>
          </p:cNvPr>
          <p:cNvSpPr txBox="1"/>
          <p:nvPr/>
        </p:nvSpPr>
        <p:spPr>
          <a:xfrm>
            <a:off x="240134" y="4412399"/>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Lecture 4</a:t>
            </a:r>
          </a:p>
        </p:txBody>
      </p:sp>
      <p:pic>
        <p:nvPicPr>
          <p:cNvPr id="9" name="Picture 2" descr="R.programming | Stellar Technologies and Media">
            <a:extLst>
              <a:ext uri="{FF2B5EF4-FFF2-40B4-BE49-F238E27FC236}">
                <a16:creationId xmlns:a16="http://schemas.microsoft.com/office/drawing/2014/main" id="{BD93CFAA-7404-4B38-9BB9-5A49D0242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662" y="684192"/>
            <a:ext cx="6806522" cy="680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Coefficient of determination (r</a:t>
            </a:r>
            <a:r>
              <a:rPr lang="en-SG" baseline="30000" dirty="0"/>
              <a:t>2</a:t>
            </a:r>
            <a:r>
              <a:rPr lang="en-SG" dirty="0"/>
              <a: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Be careful: r</a:t>
            </a:r>
            <a:r>
              <a:rPr lang="en-SG" baseline="30000" dirty="0"/>
              <a:t>2</a:t>
            </a:r>
            <a:r>
              <a:rPr lang="en-SG" dirty="0"/>
              <a:t> is useful but it’s only part of the story.</a:t>
            </a:r>
          </a:p>
          <a:p>
            <a:pPr marL="0" indent="0">
              <a:buNone/>
            </a:pPr>
            <a:endParaRPr lang="en-SG" dirty="0"/>
          </a:p>
          <a:p>
            <a:pPr marL="0" indent="0">
              <a:buNone/>
            </a:pPr>
            <a:r>
              <a:rPr lang="en-SG" dirty="0"/>
              <a:t>A low r</a:t>
            </a:r>
            <a:r>
              <a:rPr lang="en-SG" baseline="30000" dirty="0"/>
              <a:t>2</a:t>
            </a:r>
            <a:r>
              <a:rPr lang="en-SG" dirty="0"/>
              <a:t> value means we haven’t included important variables that would help us explain a larger share of the remaining variance. </a:t>
            </a:r>
          </a:p>
          <a:p>
            <a:pPr marL="0" indent="0">
              <a:buNone/>
            </a:pPr>
            <a:r>
              <a:rPr lang="en-SG" sz="2400" dirty="0"/>
              <a:t>- However, the variables we have studied could still explain a share of the variance and that can still be quite interesting.</a:t>
            </a:r>
          </a:p>
          <a:p>
            <a:pPr marL="0" indent="0">
              <a:buNone/>
            </a:pPr>
            <a:endParaRPr lang="en-SG" dirty="0"/>
          </a:p>
          <a:p>
            <a:pPr marL="0" indent="0">
              <a:buNone/>
            </a:pPr>
            <a:r>
              <a:rPr lang="en-SG" dirty="0"/>
              <a:t>A very high r</a:t>
            </a:r>
            <a:r>
              <a:rPr lang="en-SG" baseline="30000" dirty="0"/>
              <a:t>2</a:t>
            </a:r>
            <a:r>
              <a:rPr lang="en-SG" dirty="0"/>
              <a:t> (e.g. a saturated model with r</a:t>
            </a:r>
            <a:r>
              <a:rPr lang="en-SG" baseline="30000" dirty="0"/>
              <a:t>2</a:t>
            </a:r>
            <a:r>
              <a:rPr lang="en-SG" dirty="0"/>
              <a:t> = 1) fits all the datapoints perfectly but may have no explanatory power! </a:t>
            </a:r>
          </a:p>
          <a:p>
            <a:pPr marL="0" indent="0">
              <a:buNone/>
            </a:pPr>
            <a:r>
              <a:rPr lang="en-SG" sz="2400" dirty="0"/>
              <a:t>- r</a:t>
            </a:r>
            <a:r>
              <a:rPr lang="en-SG" sz="2400" baseline="30000" dirty="0"/>
              <a:t>2</a:t>
            </a:r>
            <a:r>
              <a:rPr lang="en-SG" sz="2400" dirty="0"/>
              <a:t> will increase with every variable we add. We therefore do not decide whether to include a variable into a model based on increases in r</a:t>
            </a:r>
            <a:r>
              <a:rPr lang="en-SG" sz="2400" baseline="30000" dirty="0"/>
              <a:t>2</a:t>
            </a:r>
            <a:r>
              <a:rPr lang="en-SG" sz="2400" dirty="0"/>
              <a:t>. If we do, we will end up with a saturated model. </a:t>
            </a:r>
          </a:p>
          <a:p>
            <a:pPr marL="0" indent="0">
              <a:buNone/>
            </a:pPr>
            <a:r>
              <a:rPr lang="en-SG" sz="2400" dirty="0"/>
              <a:t>- Rather, we need to capture a balance between complexity and goodness of fit (e.g. using AIC or adjusted r</a:t>
            </a:r>
            <a:r>
              <a:rPr lang="en-SG" sz="2400" baseline="30000" dirty="0"/>
              <a:t>2</a:t>
            </a:r>
            <a:r>
              <a:rPr lang="en-SG" sz="2400" dirty="0"/>
              <a:t> or an equivalent criteria).</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10</a:t>
            </a:fld>
            <a:endParaRPr lang="en-SG" dirty="0"/>
          </a:p>
        </p:txBody>
      </p:sp>
    </p:spTree>
    <p:extLst>
      <p:ext uri="{BB962C8B-B14F-4D97-AF65-F5344CB8AC3E}">
        <p14:creationId xmlns:p14="http://schemas.microsoft.com/office/powerpoint/2010/main" val="173691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Types of Regression</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fontScale="92500"/>
          </a:bodyPr>
          <a:lstStyle/>
          <a:p>
            <a:pPr marL="0" indent="0">
              <a:buNone/>
            </a:pPr>
            <a:r>
              <a:rPr lang="en-SG" u="sng" dirty="0"/>
              <a:t>Linear regressions</a:t>
            </a:r>
          </a:p>
          <a:p>
            <a:pPr marL="0" indent="0">
              <a:buNone/>
            </a:pPr>
            <a:r>
              <a:rPr lang="en-SG" b="1" dirty="0"/>
              <a:t>Linear regression</a:t>
            </a:r>
            <a:r>
              <a:rPr lang="en-SG" dirty="0"/>
              <a:t> aka </a:t>
            </a:r>
            <a:r>
              <a:rPr lang="en-SG" b="1" dirty="0"/>
              <a:t>Ordinary Least Squares (OLS) regression</a:t>
            </a:r>
            <a:r>
              <a:rPr lang="en-SG" dirty="0"/>
              <a:t>: the most simple and frequently used.</a:t>
            </a:r>
          </a:p>
          <a:p>
            <a:pPr marL="0" indent="0">
              <a:buNone/>
            </a:pPr>
            <a:r>
              <a:rPr lang="en-SG" b="1" dirty="0"/>
              <a:t>Robust regression</a:t>
            </a:r>
            <a:r>
              <a:rPr lang="en-SG" dirty="0"/>
              <a:t>: this is a more modern (somewhat less established) technique that makes the fit less sensitive to outliers.</a:t>
            </a:r>
          </a:p>
          <a:p>
            <a:pPr marL="0" indent="0">
              <a:buNone/>
            </a:pPr>
            <a:r>
              <a:rPr lang="en-SG" b="1" dirty="0"/>
              <a:t>Polynomial regression</a:t>
            </a:r>
            <a:r>
              <a:rPr lang="en-SG" dirty="0"/>
              <a:t>: not so frequent, used to test for simple non-linearities in the relationship between variables.</a:t>
            </a:r>
          </a:p>
          <a:p>
            <a:pPr marL="0" indent="0">
              <a:buNone/>
            </a:pPr>
            <a:r>
              <a:rPr lang="en-SG" b="1" dirty="0"/>
              <a:t>Multiple regression</a:t>
            </a:r>
            <a:r>
              <a:rPr lang="en-SG" dirty="0"/>
              <a:t>: similar to linear regression but with multiple explanatory variables.</a:t>
            </a:r>
          </a:p>
          <a:p>
            <a:pPr marL="0" indent="0">
              <a:buNone/>
            </a:pPr>
            <a:r>
              <a:rPr lang="en-SG" dirty="0"/>
              <a:t>Note: these (together with ANOVA and ANCOVA) are all called “linear models” and can all be run using </a:t>
            </a:r>
            <a:r>
              <a:rPr lang="en-SG" dirty="0" err="1"/>
              <a:t>lm</a:t>
            </a:r>
            <a:r>
              <a:rPr lang="en-SG" dirty="0"/>
              <a:t>() in R (except for Robust regression).</a:t>
            </a:r>
          </a:p>
          <a:p>
            <a:pPr marL="0" indent="0">
              <a:buNone/>
            </a:pPr>
            <a:endParaRPr lang="en-SG" sz="1100" u="sng" dirty="0"/>
          </a:p>
          <a:p>
            <a:pPr marL="0" indent="0">
              <a:buNone/>
            </a:pPr>
            <a:r>
              <a:rPr lang="en-SG" u="sng" dirty="0"/>
              <a:t>More complex types not covered in this lecture</a:t>
            </a:r>
          </a:p>
          <a:p>
            <a:pPr marL="0" indent="0">
              <a:buNone/>
            </a:pPr>
            <a:r>
              <a:rPr lang="en-SG" b="1" dirty="0"/>
              <a:t>Piecewise regression</a:t>
            </a:r>
            <a:r>
              <a:rPr lang="en-SG" dirty="0"/>
              <a:t>: fitting 2 or more adjacent lines as opposed to 1 line throughout.</a:t>
            </a:r>
          </a:p>
          <a:p>
            <a:pPr marL="0" indent="0">
              <a:buNone/>
            </a:pPr>
            <a:r>
              <a:rPr lang="en-SG" b="1" dirty="0"/>
              <a:t>Non-linear regression</a:t>
            </a:r>
            <a:r>
              <a:rPr lang="en-SG" dirty="0"/>
              <a:t>: fitting complex curves to the data.</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11</a:t>
            </a:fld>
            <a:endParaRPr lang="en-SG" dirty="0"/>
          </a:p>
        </p:txBody>
      </p:sp>
    </p:spTree>
    <p:extLst>
      <p:ext uri="{BB962C8B-B14F-4D97-AF65-F5344CB8AC3E}">
        <p14:creationId xmlns:p14="http://schemas.microsoft.com/office/powerpoint/2010/main" val="70404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Linear (OLS) Regression</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41385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scatter chart&#10;&#10;Description automatically generated">
            <a:extLst>
              <a:ext uri="{FF2B5EF4-FFF2-40B4-BE49-F238E27FC236}">
                <a16:creationId xmlns:a16="http://schemas.microsoft.com/office/drawing/2014/main" id="{F2F31E95-6A2F-49CA-97C3-BA9A1E75348C}"/>
              </a:ext>
            </a:extLst>
          </p:cNvPr>
          <p:cNvPicPr>
            <a:picLocks noChangeAspect="1"/>
          </p:cNvPicPr>
          <p:nvPr/>
        </p:nvPicPr>
        <p:blipFill>
          <a:blip r:embed="rId2"/>
          <a:stretch>
            <a:fillRect/>
          </a:stretch>
        </p:blipFill>
        <p:spPr>
          <a:xfrm>
            <a:off x="2346989" y="1014533"/>
            <a:ext cx="2396485" cy="2396485"/>
          </a:xfrm>
          <a:prstGeom prst="rect">
            <a:avLst/>
          </a:prstGeom>
        </p:spPr>
      </p:pic>
      <p:pic>
        <p:nvPicPr>
          <p:cNvPr id="10" name="Picture 9" descr="Chart, scatter chart&#10;&#10;Description automatically generated">
            <a:extLst>
              <a:ext uri="{FF2B5EF4-FFF2-40B4-BE49-F238E27FC236}">
                <a16:creationId xmlns:a16="http://schemas.microsoft.com/office/drawing/2014/main" id="{0AD0644F-9D22-4330-B2CD-89667CD220B6}"/>
              </a:ext>
            </a:extLst>
          </p:cNvPr>
          <p:cNvPicPr>
            <a:picLocks noChangeAspect="1"/>
          </p:cNvPicPr>
          <p:nvPr/>
        </p:nvPicPr>
        <p:blipFill>
          <a:blip r:embed="rId3"/>
          <a:stretch>
            <a:fillRect/>
          </a:stretch>
        </p:blipFill>
        <p:spPr>
          <a:xfrm>
            <a:off x="5026181" y="1014533"/>
            <a:ext cx="2396485" cy="2396485"/>
          </a:xfrm>
          <a:prstGeom prst="rect">
            <a:avLst/>
          </a:prstGeom>
        </p:spPr>
      </p:pic>
      <p:pic>
        <p:nvPicPr>
          <p:cNvPr id="12" name="Picture 11" descr="Chart, scatter chart&#10;&#10;Description automatically generated">
            <a:extLst>
              <a:ext uri="{FF2B5EF4-FFF2-40B4-BE49-F238E27FC236}">
                <a16:creationId xmlns:a16="http://schemas.microsoft.com/office/drawing/2014/main" id="{73809BAA-476A-4E58-BB9C-AEEA29C6C1E4}"/>
              </a:ext>
            </a:extLst>
          </p:cNvPr>
          <p:cNvPicPr>
            <a:picLocks noChangeAspect="1"/>
          </p:cNvPicPr>
          <p:nvPr/>
        </p:nvPicPr>
        <p:blipFill>
          <a:blip r:embed="rId4"/>
          <a:stretch>
            <a:fillRect/>
          </a:stretch>
        </p:blipFill>
        <p:spPr>
          <a:xfrm>
            <a:off x="7670649" y="1014533"/>
            <a:ext cx="2396485" cy="2396485"/>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Assumptions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1) Homoscedasticity: variance of y is constant through all values of x or y.</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2) For each x value, the values of y come from a normal distribution: i.e. the errors aka residuals (in SSE) are normally distributed.</a:t>
            </a:r>
          </a:p>
          <a:p>
            <a:pPr marL="0" indent="0">
              <a:buNone/>
            </a:pPr>
            <a:r>
              <a:rPr lang="en-SG" dirty="0"/>
              <a:t>3) The samples are independent from one another.</a:t>
            </a:r>
          </a:p>
          <a:p>
            <a:pPr marL="0" indent="0">
              <a:buNone/>
            </a:pPr>
            <a:r>
              <a:rPr lang="en-SG" dirty="0"/>
              <a:t>4) The relationship between y and x is linear.</a:t>
            </a:r>
          </a:p>
          <a:p>
            <a:pPr marL="0" indent="0">
              <a:buNone/>
            </a:pPr>
            <a:r>
              <a:rPr lang="en-SG" dirty="0"/>
              <a:t>Note: Biological data are very messy and tend to violate these assumptions and therefore more sophisticated analysis techniques are needed (covered in later lectures)—but regression is the foundation!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13</a:t>
            </a:fld>
            <a:endParaRPr lang="en-SG" dirty="0"/>
          </a:p>
        </p:txBody>
      </p:sp>
      <p:sp>
        <p:nvSpPr>
          <p:cNvPr id="13" name="TextBox 12">
            <a:extLst>
              <a:ext uri="{FF2B5EF4-FFF2-40B4-BE49-F238E27FC236}">
                <a16:creationId xmlns:a16="http://schemas.microsoft.com/office/drawing/2014/main" id="{E6617B09-361B-4517-A389-DC6D04504E98}"/>
              </a:ext>
            </a:extLst>
          </p:cNvPr>
          <p:cNvSpPr txBox="1"/>
          <p:nvPr/>
        </p:nvSpPr>
        <p:spPr>
          <a:xfrm>
            <a:off x="6556840" y="1250823"/>
            <a:ext cx="1967866" cy="369332"/>
          </a:xfrm>
          <a:prstGeom prst="rect">
            <a:avLst/>
          </a:prstGeom>
          <a:noFill/>
        </p:spPr>
        <p:txBody>
          <a:bodyPr wrap="square" rtlCol="0">
            <a:spAutoFit/>
          </a:bodyPr>
          <a:lstStyle/>
          <a:p>
            <a:pPr algn="ctr"/>
            <a:r>
              <a:rPr lang="en-US" dirty="0">
                <a:solidFill>
                  <a:schemeClr val="accent5">
                    <a:lumMod val="75000"/>
                  </a:schemeClr>
                </a:solidFill>
              </a:rPr>
              <a:t>Heteroscedasticity</a:t>
            </a:r>
          </a:p>
        </p:txBody>
      </p:sp>
    </p:spTree>
    <p:extLst>
      <p:ext uri="{BB962C8B-B14F-4D97-AF65-F5344CB8AC3E}">
        <p14:creationId xmlns:p14="http://schemas.microsoft.com/office/powerpoint/2010/main" val="22282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Power analysis (also applicable to the other types of regression covered)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#Install and load </a:t>
            </a:r>
            <a:r>
              <a:rPr lang="en-SG" dirty="0" err="1"/>
              <a:t>pwr</a:t>
            </a:r>
            <a:r>
              <a:rPr lang="en-SG" dirty="0"/>
              <a:t> package</a:t>
            </a:r>
          </a:p>
          <a:p>
            <a:pPr marL="0" indent="0">
              <a:buNone/>
            </a:pPr>
            <a:r>
              <a:rPr lang="en-SG" dirty="0"/>
              <a:t>#Code expected: pwr.f2.test(u = ?, f2 = ?, </a:t>
            </a:r>
            <a:r>
              <a:rPr lang="en-SG" dirty="0" err="1"/>
              <a:t>sig.level</a:t>
            </a:r>
            <a:r>
              <a:rPr lang="en-SG" dirty="0"/>
              <a:t> = 0.05, power=0.8)</a:t>
            </a:r>
          </a:p>
          <a:p>
            <a:pPr marL="0" indent="0">
              <a:buNone/>
            </a:pPr>
            <a:endParaRPr lang="en-SG" dirty="0"/>
          </a:p>
          <a:p>
            <a:pPr marL="0" indent="0">
              <a:buNone/>
            </a:pPr>
            <a:endParaRPr lang="en-SG" dirty="0"/>
          </a:p>
          <a:p>
            <a:pPr marL="0" indent="0">
              <a:buNone/>
            </a:pPr>
            <a:endParaRPr lang="en-SG" dirty="0"/>
          </a:p>
          <a:p>
            <a:pPr marL="0" indent="0">
              <a:buNone/>
            </a:pPr>
            <a:r>
              <a:rPr lang="en-SG" sz="2000" dirty="0">
                <a:latin typeface="Courier New" panose="02070309020205020404" pitchFamily="49" charset="0"/>
                <a:cs typeface="Courier New" panose="02070309020205020404" pitchFamily="49" charset="0"/>
              </a:rPr>
              <a:t>pwr.f2.test(u=1,f2=0.6/(1-0.6), </a:t>
            </a:r>
            <a:r>
              <a:rPr lang="en-SG" sz="2000" dirty="0" err="1">
                <a:latin typeface="Courier New" panose="02070309020205020404" pitchFamily="49" charset="0"/>
                <a:cs typeface="Courier New" panose="02070309020205020404" pitchFamily="49" charset="0"/>
              </a:rPr>
              <a:t>sig.level</a:t>
            </a:r>
            <a:r>
              <a:rPr lang="en-SG" sz="2000" dirty="0">
                <a:latin typeface="Courier New" panose="02070309020205020404" pitchFamily="49" charset="0"/>
                <a:cs typeface="Courier New" panose="02070309020205020404" pitchFamily="49" charset="0"/>
              </a:rPr>
              <a:t> = 0.05, power=0.8)</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#Calculate sample size needed, n = u + 1 + v (from the output) = 1 + 1 + 5.7 ≈ 8</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14</a:t>
            </a:fld>
            <a:endParaRPr lang="en-SG" dirty="0"/>
          </a:p>
        </p:txBody>
      </p:sp>
      <p:pic>
        <p:nvPicPr>
          <p:cNvPr id="6" name="Picture 5" descr="Graphical user interface, text, application&#10;&#10;Description automatically generated">
            <a:extLst>
              <a:ext uri="{FF2B5EF4-FFF2-40B4-BE49-F238E27FC236}">
                <a16:creationId xmlns:a16="http://schemas.microsoft.com/office/drawing/2014/main" id="{1F4FC50C-0248-4AC6-8A84-0B5C1C5448A9}"/>
              </a:ext>
            </a:extLst>
          </p:cNvPr>
          <p:cNvPicPr>
            <a:picLocks noChangeAspect="1"/>
          </p:cNvPicPr>
          <p:nvPr/>
        </p:nvPicPr>
        <p:blipFill>
          <a:blip r:embed="rId2"/>
          <a:stretch>
            <a:fillRect/>
          </a:stretch>
        </p:blipFill>
        <p:spPr>
          <a:xfrm>
            <a:off x="2701731" y="3772829"/>
            <a:ext cx="6227498" cy="1796867"/>
          </a:xfrm>
          <a:prstGeom prst="rect">
            <a:avLst/>
          </a:prstGeom>
        </p:spPr>
      </p:pic>
      <p:sp>
        <p:nvSpPr>
          <p:cNvPr id="7" name="Content Placeholder 2">
            <a:extLst>
              <a:ext uri="{FF2B5EF4-FFF2-40B4-BE49-F238E27FC236}">
                <a16:creationId xmlns:a16="http://schemas.microsoft.com/office/drawing/2014/main" id="{1B057592-4904-4442-B100-6E4F2951E8A9}"/>
              </a:ext>
            </a:extLst>
          </p:cNvPr>
          <p:cNvSpPr txBox="1">
            <a:spLocks/>
          </p:cNvSpPr>
          <p:nvPr/>
        </p:nvSpPr>
        <p:spPr>
          <a:xfrm>
            <a:off x="920907" y="1973626"/>
            <a:ext cx="4005529" cy="852657"/>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u = number of coefficients in the model minus one; for 𝑦</a:t>
            </a:r>
            <a:r>
              <a:rPr lang="en-SG" sz="1800" baseline="-25000" dirty="0">
                <a:solidFill>
                  <a:schemeClr val="accent1"/>
                </a:solidFill>
              </a:rPr>
              <a:t>𝑖</a:t>
            </a:r>
            <a:r>
              <a:rPr lang="en-SG" sz="1800" dirty="0">
                <a:solidFill>
                  <a:schemeClr val="accent1"/>
                </a:solidFill>
              </a:rPr>
              <a:t>=𝑎+𝑏𝑥</a:t>
            </a:r>
            <a:r>
              <a:rPr lang="en-SG" sz="1800" baseline="-25000" dirty="0">
                <a:solidFill>
                  <a:schemeClr val="accent1"/>
                </a:solidFill>
              </a:rPr>
              <a:t>𝑖</a:t>
            </a:r>
            <a:r>
              <a:rPr lang="en-SG" sz="1800" dirty="0">
                <a:solidFill>
                  <a:schemeClr val="accent1"/>
                </a:solidFill>
              </a:rPr>
              <a:t>, there are 2 coefficients (𝑎 and 𝑏), so u = 1</a:t>
            </a:r>
          </a:p>
        </p:txBody>
      </p:sp>
      <p:sp>
        <p:nvSpPr>
          <p:cNvPr id="8" name="Content Placeholder 2">
            <a:extLst>
              <a:ext uri="{FF2B5EF4-FFF2-40B4-BE49-F238E27FC236}">
                <a16:creationId xmlns:a16="http://schemas.microsoft.com/office/drawing/2014/main" id="{57A4ED45-1EA8-49FA-BC77-D380B6EBF223}"/>
              </a:ext>
            </a:extLst>
          </p:cNvPr>
          <p:cNvSpPr txBox="1">
            <a:spLocks/>
          </p:cNvSpPr>
          <p:nvPr/>
        </p:nvSpPr>
        <p:spPr>
          <a:xfrm>
            <a:off x="5232957" y="1979476"/>
            <a:ext cx="5779894" cy="1153597"/>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1"/>
                </a:solidFill>
              </a:rPr>
              <a:t>f2 = r</a:t>
            </a:r>
            <a:r>
              <a:rPr lang="en-SG" sz="1800" baseline="30000" dirty="0">
                <a:solidFill>
                  <a:schemeClr val="accent1"/>
                </a:solidFill>
              </a:rPr>
              <a:t>2</a:t>
            </a:r>
            <a:r>
              <a:rPr lang="en-SG" sz="1800" dirty="0">
                <a:solidFill>
                  <a:schemeClr val="accent1"/>
                </a:solidFill>
              </a:rPr>
              <a:t>/(1-r</a:t>
            </a:r>
            <a:r>
              <a:rPr lang="en-SG" sz="1800" baseline="30000" dirty="0">
                <a:solidFill>
                  <a:schemeClr val="accent1"/>
                </a:solidFill>
              </a:rPr>
              <a:t>2</a:t>
            </a:r>
            <a:r>
              <a:rPr lang="en-SG" sz="1800" dirty="0">
                <a:solidFill>
                  <a:schemeClr val="accent1"/>
                </a:solidFill>
              </a:rPr>
              <a:t>); you have to decide your r</a:t>
            </a:r>
            <a:r>
              <a:rPr lang="en-SG" sz="1800" baseline="30000" dirty="0">
                <a:solidFill>
                  <a:schemeClr val="accent1"/>
                </a:solidFill>
              </a:rPr>
              <a:t>2</a:t>
            </a:r>
            <a:r>
              <a:rPr lang="en-SG" sz="1800" dirty="0">
                <a:solidFill>
                  <a:schemeClr val="accent1"/>
                </a:solidFill>
              </a:rPr>
              <a:t> based on pilot studies or "approximation" (e.g. 0.5 means your model will explain 50% of all variation; a good range is 0.4-0.7); for this example, I choose 0.6</a:t>
            </a:r>
          </a:p>
        </p:txBody>
      </p:sp>
      <p:cxnSp>
        <p:nvCxnSpPr>
          <p:cNvPr id="11" name="Straight Arrow Connector 10">
            <a:extLst>
              <a:ext uri="{FF2B5EF4-FFF2-40B4-BE49-F238E27FC236}">
                <a16:creationId xmlns:a16="http://schemas.microsoft.com/office/drawing/2014/main" id="{FDD71A63-F4C3-4150-A353-7D3D77D70382}"/>
              </a:ext>
            </a:extLst>
          </p:cNvPr>
          <p:cNvCxnSpPr>
            <a:cxnSpLocks/>
          </p:cNvCxnSpPr>
          <p:nvPr/>
        </p:nvCxnSpPr>
        <p:spPr>
          <a:xfrm flipV="1">
            <a:off x="5640772" y="1663090"/>
            <a:ext cx="0" cy="31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27B802-D297-479A-AC43-0AADFBB9739E}"/>
              </a:ext>
            </a:extLst>
          </p:cNvPr>
          <p:cNvCxnSpPr>
            <a:cxnSpLocks/>
          </p:cNvCxnSpPr>
          <p:nvPr/>
        </p:nvCxnSpPr>
        <p:spPr>
          <a:xfrm flipV="1">
            <a:off x="4650172" y="1663090"/>
            <a:ext cx="0" cy="31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44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Fitting a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#Inspect our dataset to see variable names</a:t>
            </a:r>
          </a:p>
          <a:p>
            <a:pPr marL="0" indent="0">
              <a:buNone/>
            </a:pPr>
            <a:r>
              <a:rPr lang="en-SG" sz="2000" dirty="0">
                <a:latin typeface="Courier New" panose="02070309020205020404" pitchFamily="49" charset="0"/>
                <a:cs typeface="Courier New" panose="02070309020205020404" pitchFamily="49" charset="0"/>
              </a:rPr>
              <a:t>str(swiss) </a:t>
            </a:r>
          </a:p>
          <a:p>
            <a:pPr marL="0" indent="0">
              <a:buNone/>
            </a:pPr>
            <a:r>
              <a:rPr lang="en-SG" dirty="0">
                <a:cs typeface="Courier New" panose="02070309020205020404" pitchFamily="49" charset="0"/>
              </a:rPr>
              <a:t>Research Question: do fertility rates explain infant mortality?</a:t>
            </a:r>
          </a:p>
          <a:p>
            <a:pPr marL="0" indent="0">
              <a:buNone/>
            </a:pPr>
            <a:r>
              <a:rPr lang="en-SG" dirty="0"/>
              <a:t>#Model formula</a:t>
            </a:r>
          </a:p>
          <a:p>
            <a:pPr marL="0" indent="0">
              <a:buNone/>
            </a:pPr>
            <a:r>
              <a:rPr lang="en-SG" sz="2000" dirty="0">
                <a:latin typeface="Courier New" panose="02070309020205020404" pitchFamily="49" charset="0"/>
                <a:cs typeface="Courier New" panose="02070309020205020404" pitchFamily="49" charset="0"/>
              </a:rPr>
              <a:t>mod1=</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Infant.Mortality~Fertility,data</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swiss</a:t>
            </a:r>
            <a:r>
              <a:rPr lang="en-SG"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15</a:t>
            </a:fld>
            <a:endParaRPr lang="en-SG" dirty="0"/>
          </a:p>
        </p:txBody>
      </p:sp>
      <p:sp>
        <p:nvSpPr>
          <p:cNvPr id="4" name="TextBox 3">
            <a:extLst>
              <a:ext uri="{FF2B5EF4-FFF2-40B4-BE49-F238E27FC236}">
                <a16:creationId xmlns:a16="http://schemas.microsoft.com/office/drawing/2014/main" id="{F6A18D4A-79CF-4F7B-B125-98612B440074}"/>
              </a:ext>
            </a:extLst>
          </p:cNvPr>
          <p:cNvSpPr txBox="1"/>
          <p:nvPr/>
        </p:nvSpPr>
        <p:spPr>
          <a:xfrm>
            <a:off x="1870505" y="4332459"/>
            <a:ext cx="8848896" cy="461665"/>
          </a:xfrm>
          <a:prstGeom prst="rect">
            <a:avLst/>
          </a:prstGeom>
          <a:solidFill>
            <a:schemeClr val="bg1"/>
          </a:solidFill>
          <a:ln>
            <a:solidFill>
              <a:schemeClr val="accent1">
                <a:lumMod val="75000"/>
              </a:schemeClr>
            </a:solidFill>
          </a:ln>
        </p:spPr>
        <p:txBody>
          <a:bodyPr wrap="none" rtlCol="0">
            <a:spAutoFit/>
          </a:bodyPr>
          <a:lstStyle/>
          <a:p>
            <a:pPr marL="0" indent="0" algn="ctr">
              <a:buNone/>
            </a:pPr>
            <a:r>
              <a:rPr lang="en-SG" sz="2400" dirty="0">
                <a:solidFill>
                  <a:schemeClr val="accent1"/>
                </a:solidFill>
                <a:latin typeface="Courier New" panose="02070309020205020404" pitchFamily="49" charset="0"/>
                <a:cs typeface="Courier New" panose="02070309020205020404" pitchFamily="49" charset="0"/>
              </a:rPr>
              <a:t>mod1=</a:t>
            </a:r>
            <a:r>
              <a:rPr lang="en-SG" sz="2400" dirty="0" err="1">
                <a:solidFill>
                  <a:schemeClr val="accent1"/>
                </a:solidFill>
                <a:latin typeface="Courier New" panose="02070309020205020404" pitchFamily="49" charset="0"/>
                <a:cs typeface="Courier New" panose="02070309020205020404" pitchFamily="49" charset="0"/>
              </a:rPr>
              <a:t>lm</a:t>
            </a:r>
            <a:r>
              <a:rPr lang="en-SG" sz="2400" dirty="0">
                <a:solidFill>
                  <a:schemeClr val="accent1"/>
                </a:solidFill>
                <a:latin typeface="Courier New" panose="02070309020205020404" pitchFamily="49" charset="0"/>
                <a:cs typeface="Courier New" panose="02070309020205020404" pitchFamily="49" charset="0"/>
              </a:rPr>
              <a:t>(</a:t>
            </a:r>
            <a:r>
              <a:rPr lang="en-SG" sz="2400" dirty="0" err="1">
                <a:solidFill>
                  <a:schemeClr val="accent1"/>
                </a:solidFill>
                <a:latin typeface="Courier New" panose="02070309020205020404" pitchFamily="49" charset="0"/>
                <a:cs typeface="Courier New" panose="02070309020205020404" pitchFamily="49" charset="0"/>
              </a:rPr>
              <a:t>Infant.Mortality~Fertility</a:t>
            </a:r>
            <a:r>
              <a:rPr lang="en-SG" sz="2400" dirty="0">
                <a:solidFill>
                  <a:schemeClr val="accent1"/>
                </a:solidFill>
                <a:latin typeface="Courier New" panose="02070309020205020404" pitchFamily="49" charset="0"/>
                <a:cs typeface="Courier New" panose="02070309020205020404" pitchFamily="49" charset="0"/>
              </a:rPr>
              <a:t>, data=</a:t>
            </a:r>
            <a:r>
              <a:rPr lang="en-SG" sz="2400" dirty="0" err="1">
                <a:solidFill>
                  <a:schemeClr val="accent1"/>
                </a:solidFill>
                <a:latin typeface="Courier New" panose="02070309020205020404" pitchFamily="49" charset="0"/>
                <a:cs typeface="Courier New" panose="02070309020205020404" pitchFamily="49" charset="0"/>
              </a:rPr>
              <a:t>swiss</a:t>
            </a:r>
            <a:r>
              <a:rPr lang="en-SG" sz="2400" dirty="0">
                <a:solidFill>
                  <a:schemeClr val="accent1"/>
                </a:solidFill>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27360079-6DEA-42B6-8727-652F2896B5A7}"/>
              </a:ext>
            </a:extLst>
          </p:cNvPr>
          <p:cNvSpPr txBox="1"/>
          <p:nvPr/>
        </p:nvSpPr>
        <p:spPr>
          <a:xfrm>
            <a:off x="1072192" y="3224014"/>
            <a:ext cx="2250127" cy="646331"/>
          </a:xfrm>
          <a:prstGeom prst="rect">
            <a:avLst/>
          </a:prstGeom>
          <a:noFill/>
        </p:spPr>
        <p:txBody>
          <a:bodyPr wrap="square" rtlCol="0">
            <a:spAutoFit/>
          </a:bodyPr>
          <a:lstStyle/>
          <a:p>
            <a:pPr algn="ctr"/>
            <a:r>
              <a:rPr lang="en-US" dirty="0">
                <a:solidFill>
                  <a:srgbClr val="FF0000"/>
                </a:solidFill>
              </a:rPr>
              <a:t>Save your model to this object</a:t>
            </a:r>
          </a:p>
        </p:txBody>
      </p:sp>
      <p:cxnSp>
        <p:nvCxnSpPr>
          <p:cNvPr id="9" name="Straight Arrow Connector 8">
            <a:extLst>
              <a:ext uri="{FF2B5EF4-FFF2-40B4-BE49-F238E27FC236}">
                <a16:creationId xmlns:a16="http://schemas.microsoft.com/office/drawing/2014/main" id="{24C6DA2A-01A1-4C67-8207-EAE4C4619531}"/>
              </a:ext>
            </a:extLst>
          </p:cNvPr>
          <p:cNvCxnSpPr/>
          <p:nvPr/>
        </p:nvCxnSpPr>
        <p:spPr>
          <a:xfrm>
            <a:off x="2013180" y="3803425"/>
            <a:ext cx="386080" cy="640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2F844C-073C-4CF7-85D3-92C499EF4A31}"/>
              </a:ext>
            </a:extLst>
          </p:cNvPr>
          <p:cNvSpPr txBox="1"/>
          <p:nvPr/>
        </p:nvSpPr>
        <p:spPr>
          <a:xfrm>
            <a:off x="1072192" y="5481043"/>
            <a:ext cx="2475140" cy="923330"/>
          </a:xfrm>
          <a:prstGeom prst="rect">
            <a:avLst/>
          </a:prstGeom>
          <a:noFill/>
        </p:spPr>
        <p:txBody>
          <a:bodyPr wrap="square" rtlCol="0">
            <a:spAutoFit/>
          </a:bodyPr>
          <a:lstStyle/>
          <a:p>
            <a:pPr algn="ctr"/>
            <a:r>
              <a:rPr lang="en-US" dirty="0">
                <a:solidFill>
                  <a:srgbClr val="FF0000"/>
                </a:solidFill>
              </a:rPr>
              <a:t>Function to fit a linear model (including a linear regression)</a:t>
            </a:r>
          </a:p>
        </p:txBody>
      </p:sp>
      <p:cxnSp>
        <p:nvCxnSpPr>
          <p:cNvPr id="11" name="Straight Arrow Connector 10">
            <a:extLst>
              <a:ext uri="{FF2B5EF4-FFF2-40B4-BE49-F238E27FC236}">
                <a16:creationId xmlns:a16="http://schemas.microsoft.com/office/drawing/2014/main" id="{D0A3A09E-491D-4AF3-BE76-189AA3F2FDDA}"/>
              </a:ext>
            </a:extLst>
          </p:cNvPr>
          <p:cNvCxnSpPr>
            <a:cxnSpLocks/>
          </p:cNvCxnSpPr>
          <p:nvPr/>
        </p:nvCxnSpPr>
        <p:spPr>
          <a:xfrm flipV="1">
            <a:off x="2469626" y="4737314"/>
            <a:ext cx="619761" cy="7346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F9C238-5E1B-4785-8DA3-478E945C000B}"/>
              </a:ext>
            </a:extLst>
          </p:cNvPr>
          <p:cNvSpPr txBox="1"/>
          <p:nvPr/>
        </p:nvSpPr>
        <p:spPr>
          <a:xfrm>
            <a:off x="7493313" y="3350381"/>
            <a:ext cx="2250127" cy="369332"/>
          </a:xfrm>
          <a:prstGeom prst="rect">
            <a:avLst/>
          </a:prstGeom>
          <a:noFill/>
        </p:spPr>
        <p:txBody>
          <a:bodyPr wrap="square" rtlCol="0">
            <a:spAutoFit/>
          </a:bodyPr>
          <a:lstStyle/>
          <a:p>
            <a:pPr algn="ctr"/>
            <a:r>
              <a:rPr lang="en-US" dirty="0">
                <a:solidFill>
                  <a:srgbClr val="FF0000"/>
                </a:solidFill>
              </a:rPr>
              <a:t>Your dataset</a:t>
            </a:r>
          </a:p>
        </p:txBody>
      </p:sp>
      <p:cxnSp>
        <p:nvCxnSpPr>
          <p:cNvPr id="14" name="Straight Arrow Connector 13">
            <a:extLst>
              <a:ext uri="{FF2B5EF4-FFF2-40B4-BE49-F238E27FC236}">
                <a16:creationId xmlns:a16="http://schemas.microsoft.com/office/drawing/2014/main" id="{5657CF79-AAD2-4825-8259-C1C43A7F631E}"/>
              </a:ext>
            </a:extLst>
          </p:cNvPr>
          <p:cNvCxnSpPr>
            <a:cxnSpLocks/>
          </p:cNvCxnSpPr>
          <p:nvPr/>
        </p:nvCxnSpPr>
        <p:spPr>
          <a:xfrm>
            <a:off x="8811416" y="3678837"/>
            <a:ext cx="278796" cy="764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3EC638-E45B-4022-B6EC-2357457BA937}"/>
              </a:ext>
            </a:extLst>
          </p:cNvPr>
          <p:cNvSpPr txBox="1"/>
          <p:nvPr/>
        </p:nvSpPr>
        <p:spPr>
          <a:xfrm>
            <a:off x="4071321" y="5494485"/>
            <a:ext cx="2475140" cy="646331"/>
          </a:xfrm>
          <a:prstGeom prst="rect">
            <a:avLst/>
          </a:prstGeom>
          <a:noFill/>
        </p:spPr>
        <p:txBody>
          <a:bodyPr wrap="square" rtlCol="0">
            <a:spAutoFit/>
          </a:bodyPr>
          <a:lstStyle/>
          <a:p>
            <a:pPr algn="ctr"/>
            <a:r>
              <a:rPr lang="en-US" dirty="0">
                <a:solidFill>
                  <a:srgbClr val="FF0000"/>
                </a:solidFill>
              </a:rPr>
              <a:t>Response variable </a:t>
            </a:r>
            <a:br>
              <a:rPr lang="en-US" dirty="0">
                <a:solidFill>
                  <a:srgbClr val="FF0000"/>
                </a:solidFill>
              </a:rPr>
            </a:br>
            <a:r>
              <a:rPr lang="en-US" dirty="0">
                <a:solidFill>
                  <a:srgbClr val="FF0000"/>
                </a:solidFill>
              </a:rPr>
              <a:t>(the </a:t>
            </a:r>
            <a:r>
              <a:rPr lang="en-US" i="1" dirty="0">
                <a:solidFill>
                  <a:srgbClr val="FF0000"/>
                </a:solidFill>
              </a:rPr>
              <a:t>y</a:t>
            </a:r>
            <a:r>
              <a:rPr lang="en-US" dirty="0">
                <a:solidFill>
                  <a:srgbClr val="FF0000"/>
                </a:solidFill>
              </a:rPr>
              <a:t> in the equation)</a:t>
            </a:r>
          </a:p>
        </p:txBody>
      </p:sp>
      <p:cxnSp>
        <p:nvCxnSpPr>
          <p:cNvPr id="20" name="Straight Arrow Connector 19">
            <a:extLst>
              <a:ext uri="{FF2B5EF4-FFF2-40B4-BE49-F238E27FC236}">
                <a16:creationId xmlns:a16="http://schemas.microsoft.com/office/drawing/2014/main" id="{361F84F7-17ED-4DBE-83A5-59E749688DFD}"/>
              </a:ext>
            </a:extLst>
          </p:cNvPr>
          <p:cNvCxnSpPr>
            <a:cxnSpLocks/>
          </p:cNvCxnSpPr>
          <p:nvPr/>
        </p:nvCxnSpPr>
        <p:spPr>
          <a:xfrm flipV="1">
            <a:off x="4796118" y="4734256"/>
            <a:ext cx="0" cy="845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97928E-DBD8-4B36-8D85-8377DEC3AA00}"/>
              </a:ext>
            </a:extLst>
          </p:cNvPr>
          <p:cNvSpPr txBox="1"/>
          <p:nvPr/>
        </p:nvSpPr>
        <p:spPr>
          <a:xfrm>
            <a:off x="7326422" y="5500604"/>
            <a:ext cx="2475140" cy="646331"/>
          </a:xfrm>
          <a:prstGeom prst="rect">
            <a:avLst/>
          </a:prstGeom>
          <a:noFill/>
        </p:spPr>
        <p:txBody>
          <a:bodyPr wrap="square" rtlCol="0">
            <a:spAutoFit/>
          </a:bodyPr>
          <a:lstStyle/>
          <a:p>
            <a:pPr algn="ctr"/>
            <a:r>
              <a:rPr lang="en-US" dirty="0">
                <a:solidFill>
                  <a:srgbClr val="FF0000"/>
                </a:solidFill>
              </a:rPr>
              <a:t>Explanatory variable (the </a:t>
            </a:r>
            <a:r>
              <a:rPr lang="en-US" i="1" dirty="0">
                <a:solidFill>
                  <a:srgbClr val="FF0000"/>
                </a:solidFill>
              </a:rPr>
              <a:t>x</a:t>
            </a:r>
            <a:r>
              <a:rPr lang="en-US" dirty="0">
                <a:solidFill>
                  <a:srgbClr val="FF0000"/>
                </a:solidFill>
              </a:rPr>
              <a:t> in the equation)</a:t>
            </a:r>
          </a:p>
        </p:txBody>
      </p:sp>
      <p:cxnSp>
        <p:nvCxnSpPr>
          <p:cNvPr id="24" name="Straight Arrow Connector 23">
            <a:extLst>
              <a:ext uri="{FF2B5EF4-FFF2-40B4-BE49-F238E27FC236}">
                <a16:creationId xmlns:a16="http://schemas.microsoft.com/office/drawing/2014/main" id="{2DADC257-2E4F-4E7E-AEA9-C1E8E49996B9}"/>
              </a:ext>
            </a:extLst>
          </p:cNvPr>
          <p:cNvCxnSpPr>
            <a:cxnSpLocks/>
          </p:cNvCxnSpPr>
          <p:nvPr/>
        </p:nvCxnSpPr>
        <p:spPr>
          <a:xfrm flipH="1" flipV="1">
            <a:off x="7721732" y="4734256"/>
            <a:ext cx="746155" cy="8366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D72CB5C-7DA7-4B9A-A600-F613A5F8E4D8}"/>
              </a:ext>
            </a:extLst>
          </p:cNvPr>
          <p:cNvSpPr txBox="1"/>
          <p:nvPr/>
        </p:nvSpPr>
        <p:spPr>
          <a:xfrm>
            <a:off x="4638709" y="3224014"/>
            <a:ext cx="2250127" cy="369332"/>
          </a:xfrm>
          <a:prstGeom prst="rect">
            <a:avLst/>
          </a:prstGeom>
          <a:noFill/>
        </p:spPr>
        <p:txBody>
          <a:bodyPr wrap="square" rtlCol="0">
            <a:spAutoFit/>
          </a:bodyPr>
          <a:lstStyle/>
          <a:p>
            <a:pPr algn="ctr"/>
            <a:r>
              <a:rPr lang="en-US" dirty="0">
                <a:solidFill>
                  <a:srgbClr val="FF0000"/>
                </a:solidFill>
              </a:rPr>
              <a:t>The formula</a:t>
            </a:r>
          </a:p>
        </p:txBody>
      </p:sp>
      <p:sp>
        <p:nvSpPr>
          <p:cNvPr id="26" name="Right Bracket 25">
            <a:extLst>
              <a:ext uri="{FF2B5EF4-FFF2-40B4-BE49-F238E27FC236}">
                <a16:creationId xmlns:a16="http://schemas.microsoft.com/office/drawing/2014/main" id="{87F55956-CEEB-496B-A84A-3697BD387673}"/>
              </a:ext>
            </a:extLst>
          </p:cNvPr>
          <p:cNvSpPr/>
          <p:nvPr/>
        </p:nvSpPr>
        <p:spPr>
          <a:xfrm rot="16200000">
            <a:off x="5804357" y="1877910"/>
            <a:ext cx="89434" cy="4684676"/>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7" name="Straight Arrow Connector 26">
            <a:extLst>
              <a:ext uri="{FF2B5EF4-FFF2-40B4-BE49-F238E27FC236}">
                <a16:creationId xmlns:a16="http://schemas.microsoft.com/office/drawing/2014/main" id="{B0BB89D6-FA69-4B1E-95BF-061AE707C21D}"/>
              </a:ext>
            </a:extLst>
          </p:cNvPr>
          <p:cNvCxnSpPr>
            <a:cxnSpLocks/>
          </p:cNvCxnSpPr>
          <p:nvPr/>
        </p:nvCxnSpPr>
        <p:spPr>
          <a:xfrm>
            <a:off x="5763773" y="3540896"/>
            <a:ext cx="98547" cy="625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A4E203AB-E474-DBE8-473D-0B9B3A329338}"/>
              </a:ext>
            </a:extLst>
          </p:cNvPr>
          <p:cNvSpPr txBox="1">
            <a:spLocks/>
          </p:cNvSpPr>
          <p:nvPr/>
        </p:nvSpPr>
        <p:spPr>
          <a:xfrm>
            <a:off x="7326422" y="2193887"/>
            <a:ext cx="4527247" cy="928388"/>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dirty="0">
                <a:solidFill>
                  <a:schemeClr val="accent1"/>
                </a:solidFill>
              </a:rPr>
              <a:t>This also works to fit the model:</a:t>
            </a:r>
          </a:p>
          <a:p>
            <a:pPr marL="0" indent="0">
              <a:buFont typeface="Arial" panose="020B0604020202020204" pitchFamily="34" charset="0"/>
              <a:buNone/>
            </a:pPr>
            <a:r>
              <a:rPr lang="en-SG" sz="1400" dirty="0">
                <a:solidFill>
                  <a:schemeClr val="accent1"/>
                </a:solidFill>
              </a:rPr>
              <a:t>mod1=</a:t>
            </a:r>
            <a:r>
              <a:rPr lang="en-SG" sz="1400" dirty="0" err="1">
                <a:solidFill>
                  <a:schemeClr val="accent1"/>
                </a:solidFill>
              </a:rPr>
              <a:t>lm</a:t>
            </a:r>
            <a:r>
              <a:rPr lang="en-SG" sz="1400" dirty="0">
                <a:solidFill>
                  <a:schemeClr val="accent1"/>
                </a:solidFill>
              </a:rPr>
              <a:t>(</a:t>
            </a:r>
            <a:r>
              <a:rPr lang="en-SG" sz="1400" dirty="0" err="1">
                <a:solidFill>
                  <a:schemeClr val="accent1"/>
                </a:solidFill>
              </a:rPr>
              <a:t>swiss$Infant.Mortality</a:t>
            </a:r>
            <a:r>
              <a:rPr lang="en-SG" sz="1400" dirty="0">
                <a:solidFill>
                  <a:schemeClr val="accent1"/>
                </a:solidFill>
              </a:rPr>
              <a:t>~ </a:t>
            </a:r>
            <a:r>
              <a:rPr lang="en-SG" sz="1400" dirty="0" err="1">
                <a:solidFill>
                  <a:schemeClr val="accent1"/>
                </a:solidFill>
              </a:rPr>
              <a:t>swiss$Fertility</a:t>
            </a:r>
            <a:r>
              <a:rPr lang="en-SG" sz="1400" dirty="0">
                <a:solidFill>
                  <a:schemeClr val="accent1"/>
                </a:solidFill>
              </a:rPr>
              <a:t>)</a:t>
            </a:r>
          </a:p>
          <a:p>
            <a:pPr marL="0" indent="0">
              <a:buFont typeface="Arial" panose="020B0604020202020204" pitchFamily="34" charset="0"/>
              <a:buNone/>
            </a:pPr>
            <a:r>
              <a:rPr lang="en-SG" sz="1400" dirty="0">
                <a:solidFill>
                  <a:schemeClr val="accent1"/>
                </a:solidFill>
              </a:rPr>
              <a:t>But it is not recommended because predict() will not work.</a:t>
            </a:r>
          </a:p>
        </p:txBody>
      </p:sp>
      <p:pic>
        <p:nvPicPr>
          <p:cNvPr id="8" name="Picture 7">
            <a:extLst>
              <a:ext uri="{FF2B5EF4-FFF2-40B4-BE49-F238E27FC236}">
                <a16:creationId xmlns:a16="http://schemas.microsoft.com/office/drawing/2014/main" id="{7405800A-DCAB-33C1-49B4-B31064C4F697}"/>
              </a:ext>
            </a:extLst>
          </p:cNvPr>
          <p:cNvPicPr>
            <a:picLocks noChangeAspect="1"/>
          </p:cNvPicPr>
          <p:nvPr/>
        </p:nvPicPr>
        <p:blipFill>
          <a:blip r:embed="rId2"/>
          <a:stretch>
            <a:fillRect/>
          </a:stretch>
        </p:blipFill>
        <p:spPr>
          <a:xfrm>
            <a:off x="7326422" y="604576"/>
            <a:ext cx="4438337" cy="997541"/>
          </a:xfrm>
          <a:prstGeom prst="rect">
            <a:avLst/>
          </a:prstGeom>
        </p:spPr>
      </p:pic>
    </p:spTree>
    <p:extLst>
      <p:ext uri="{BB962C8B-B14F-4D97-AF65-F5344CB8AC3E}">
        <p14:creationId xmlns:p14="http://schemas.microsoft.com/office/powerpoint/2010/main" val="400620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Checking assumptions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#Diagnostic plots</a:t>
            </a:r>
          </a:p>
          <a:p>
            <a:pPr marL="0" indent="0">
              <a:buNone/>
            </a:pPr>
            <a:r>
              <a:rPr lang="en-SG" sz="2000" dirty="0">
                <a:latin typeface="Courier New" panose="02070309020205020404" pitchFamily="49" charset="0"/>
                <a:cs typeface="Courier New" panose="02070309020205020404" pitchFamily="49" charset="0"/>
              </a:rPr>
              <a:t>par(</a:t>
            </a:r>
            <a:r>
              <a:rPr lang="en-SG" sz="2000" dirty="0" err="1">
                <a:latin typeface="Courier New" panose="02070309020205020404" pitchFamily="49" charset="0"/>
                <a:cs typeface="Courier New" panose="02070309020205020404" pitchFamily="49" charset="0"/>
              </a:rPr>
              <a:t>mfrow</a:t>
            </a:r>
            <a:r>
              <a:rPr lang="en-SG" sz="2000" dirty="0">
                <a:latin typeface="Courier New" panose="02070309020205020404" pitchFamily="49" charset="0"/>
                <a:cs typeface="Courier New" panose="02070309020205020404" pitchFamily="49" charset="0"/>
              </a:rPr>
              <a:t>=c(2,2))</a:t>
            </a:r>
          </a:p>
          <a:p>
            <a:pPr marL="0" indent="0">
              <a:buNone/>
            </a:pPr>
            <a:r>
              <a:rPr lang="en-SG" sz="2000" dirty="0">
                <a:latin typeface="Courier New" panose="02070309020205020404" pitchFamily="49" charset="0"/>
                <a:cs typeface="Courier New" panose="02070309020205020404" pitchFamily="49" charset="0"/>
              </a:rPr>
              <a:t>plot(mod1)</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16</a:t>
            </a:fld>
            <a:endParaRPr lang="en-SG" dirty="0"/>
          </a:p>
        </p:txBody>
      </p:sp>
      <p:pic>
        <p:nvPicPr>
          <p:cNvPr id="8" name="Picture 7" descr="Diagram&#10;&#10;Description automatically generated">
            <a:extLst>
              <a:ext uri="{FF2B5EF4-FFF2-40B4-BE49-F238E27FC236}">
                <a16:creationId xmlns:a16="http://schemas.microsoft.com/office/drawing/2014/main" id="{71A90884-DC8E-4E42-8F65-96353B01796C}"/>
              </a:ext>
            </a:extLst>
          </p:cNvPr>
          <p:cNvPicPr>
            <a:picLocks noChangeAspect="1"/>
          </p:cNvPicPr>
          <p:nvPr/>
        </p:nvPicPr>
        <p:blipFill>
          <a:blip r:embed="rId2"/>
          <a:stretch>
            <a:fillRect/>
          </a:stretch>
        </p:blipFill>
        <p:spPr>
          <a:xfrm>
            <a:off x="3280691" y="814546"/>
            <a:ext cx="5400061" cy="5400061"/>
          </a:xfrm>
          <a:prstGeom prst="rect">
            <a:avLst/>
          </a:prstGeom>
        </p:spPr>
      </p:pic>
      <p:sp>
        <p:nvSpPr>
          <p:cNvPr id="21" name="TextBox 20">
            <a:extLst>
              <a:ext uri="{FF2B5EF4-FFF2-40B4-BE49-F238E27FC236}">
                <a16:creationId xmlns:a16="http://schemas.microsoft.com/office/drawing/2014/main" id="{546EE358-2BDE-4F85-A638-1B5BAE72B4B0}"/>
              </a:ext>
            </a:extLst>
          </p:cNvPr>
          <p:cNvSpPr txBox="1"/>
          <p:nvPr/>
        </p:nvSpPr>
        <p:spPr>
          <a:xfrm>
            <a:off x="34988" y="2256460"/>
            <a:ext cx="3724213" cy="4524315"/>
          </a:xfrm>
          <a:prstGeom prst="rect">
            <a:avLst/>
          </a:prstGeom>
          <a:noFill/>
        </p:spPr>
        <p:txBody>
          <a:bodyPr wrap="square" rtlCol="0">
            <a:spAutoFit/>
          </a:bodyPr>
          <a:lstStyle/>
          <a:p>
            <a:r>
              <a:rPr lang="en-US" u="sng" dirty="0">
                <a:solidFill>
                  <a:srgbClr val="FF0000"/>
                </a:solidFill>
              </a:rPr>
              <a:t>Inspecting for homoscedasticity</a:t>
            </a:r>
          </a:p>
          <a:p>
            <a:r>
              <a:rPr lang="en-US" dirty="0">
                <a:solidFill>
                  <a:srgbClr val="FF0000"/>
                </a:solidFill>
              </a:rPr>
              <a:t>- Both should look like “stars in the sky” (i.e. no patterns): red line about horizontal and spread around the red line stays relatively constant. Cone-, banana- or s-shape is bad.</a:t>
            </a:r>
          </a:p>
          <a:p>
            <a:r>
              <a:rPr lang="en-US" dirty="0">
                <a:solidFill>
                  <a:srgbClr val="FF0000"/>
                </a:solidFill>
              </a:rPr>
              <a:t>- The Scale-Location plot is better when there are more values on </a:t>
            </a:r>
            <a:br>
              <a:rPr lang="en-US" dirty="0">
                <a:solidFill>
                  <a:srgbClr val="FF0000"/>
                </a:solidFill>
              </a:rPr>
            </a:br>
            <a:r>
              <a:rPr lang="en-US" dirty="0">
                <a:solidFill>
                  <a:srgbClr val="FF0000"/>
                </a:solidFill>
              </a:rPr>
              <a:t>one side of the x-axis.</a:t>
            </a:r>
          </a:p>
          <a:p>
            <a:r>
              <a:rPr lang="en-US" dirty="0">
                <a:solidFill>
                  <a:srgbClr val="FF0000"/>
                </a:solidFill>
              </a:rPr>
              <a:t>- Top looks good; bottom looks marginal but still OK. </a:t>
            </a:r>
          </a:p>
          <a:p>
            <a:r>
              <a:rPr lang="en-US" dirty="0">
                <a:solidFill>
                  <a:srgbClr val="FF0000"/>
                </a:solidFill>
              </a:rPr>
              <a:t>- There are some tests we can use: </a:t>
            </a:r>
            <a:br>
              <a:rPr lang="en-US" dirty="0">
                <a:solidFill>
                  <a:srgbClr val="FF0000"/>
                </a:solidFill>
              </a:rPr>
            </a:br>
            <a:r>
              <a:rPr lang="en-US" dirty="0">
                <a:solidFill>
                  <a:srgbClr val="FF0000"/>
                </a:solidFill>
              </a:rPr>
              <a:t>(a) </a:t>
            </a:r>
            <a:r>
              <a:rPr lang="en-US" dirty="0" err="1">
                <a:solidFill>
                  <a:srgbClr val="FF0000"/>
                </a:solidFill>
              </a:rPr>
              <a:t>bptest</a:t>
            </a:r>
            <a:r>
              <a:rPr lang="en-US" dirty="0">
                <a:solidFill>
                  <a:srgbClr val="FF0000"/>
                </a:solidFill>
              </a:rPr>
              <a:t>(mod1) from the “</a:t>
            </a:r>
            <a:r>
              <a:rPr lang="en-US" dirty="0" err="1">
                <a:solidFill>
                  <a:srgbClr val="FF0000"/>
                </a:solidFill>
              </a:rPr>
              <a:t>lmtest</a:t>
            </a:r>
            <a:r>
              <a:rPr lang="en-US" dirty="0">
                <a:solidFill>
                  <a:srgbClr val="FF0000"/>
                </a:solidFill>
              </a:rPr>
              <a:t>” package; (b) </a:t>
            </a:r>
            <a:r>
              <a:rPr lang="en-US" dirty="0" err="1">
                <a:solidFill>
                  <a:srgbClr val="FF0000"/>
                </a:solidFill>
              </a:rPr>
              <a:t>ncvTest</a:t>
            </a:r>
            <a:r>
              <a:rPr lang="en-US" dirty="0">
                <a:solidFill>
                  <a:srgbClr val="FF0000"/>
                </a:solidFill>
              </a:rPr>
              <a:t>(mod1) from the “car” package. But they tend to be problematic! So I use these plots.</a:t>
            </a:r>
          </a:p>
        </p:txBody>
      </p:sp>
      <p:cxnSp>
        <p:nvCxnSpPr>
          <p:cNvPr id="22" name="Straight Arrow Connector 21">
            <a:extLst>
              <a:ext uri="{FF2B5EF4-FFF2-40B4-BE49-F238E27FC236}">
                <a16:creationId xmlns:a16="http://schemas.microsoft.com/office/drawing/2014/main" id="{89855AB8-A7D5-4707-840B-DBE713AE3765}"/>
              </a:ext>
            </a:extLst>
          </p:cNvPr>
          <p:cNvCxnSpPr>
            <a:cxnSpLocks/>
          </p:cNvCxnSpPr>
          <p:nvPr/>
        </p:nvCxnSpPr>
        <p:spPr>
          <a:xfrm flipV="1">
            <a:off x="3615545" y="2725583"/>
            <a:ext cx="355542" cy="566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9E505F-9D88-4B98-BF28-96513EC9D74D}"/>
              </a:ext>
            </a:extLst>
          </p:cNvPr>
          <p:cNvSpPr txBox="1"/>
          <p:nvPr/>
        </p:nvSpPr>
        <p:spPr>
          <a:xfrm>
            <a:off x="8781765" y="381856"/>
            <a:ext cx="3410235" cy="2031325"/>
          </a:xfrm>
          <a:prstGeom prst="rect">
            <a:avLst/>
          </a:prstGeom>
          <a:noFill/>
        </p:spPr>
        <p:txBody>
          <a:bodyPr wrap="square" rtlCol="0">
            <a:spAutoFit/>
          </a:bodyPr>
          <a:lstStyle/>
          <a:p>
            <a:r>
              <a:rPr lang="en-US" u="sng" dirty="0">
                <a:solidFill>
                  <a:srgbClr val="FF0000"/>
                </a:solidFill>
              </a:rPr>
              <a:t>Inspecting for normality of errors</a:t>
            </a:r>
          </a:p>
          <a:p>
            <a:r>
              <a:rPr lang="en-US" dirty="0">
                <a:solidFill>
                  <a:srgbClr val="FF0000"/>
                </a:solidFill>
              </a:rPr>
              <a:t>Should be along the diagonal dotted line. </a:t>
            </a:r>
          </a:p>
          <a:p>
            <a:r>
              <a:rPr lang="en-US" dirty="0">
                <a:solidFill>
                  <a:srgbClr val="FF0000"/>
                </a:solidFill>
              </a:rPr>
              <a:t>This looks reasonable. </a:t>
            </a:r>
          </a:p>
          <a:p>
            <a:r>
              <a:rPr lang="en-US" dirty="0">
                <a:solidFill>
                  <a:srgbClr val="FF0000"/>
                </a:solidFill>
              </a:rPr>
              <a:t>Any banana or s-shape is bad.</a:t>
            </a:r>
          </a:p>
          <a:p>
            <a:r>
              <a:rPr lang="en-US" dirty="0">
                <a:solidFill>
                  <a:srgbClr val="FF0000"/>
                </a:solidFill>
              </a:rPr>
              <a:t>Can also test using: </a:t>
            </a:r>
          </a:p>
          <a:p>
            <a:r>
              <a:rPr lang="en-US" dirty="0" err="1">
                <a:solidFill>
                  <a:srgbClr val="FF0000"/>
                </a:solidFill>
              </a:rPr>
              <a:t>shapiro.test</a:t>
            </a:r>
            <a:r>
              <a:rPr lang="en-US" dirty="0">
                <a:solidFill>
                  <a:srgbClr val="FF0000"/>
                </a:solidFill>
              </a:rPr>
              <a:t>(</a:t>
            </a:r>
            <a:r>
              <a:rPr lang="en-US" dirty="0" err="1">
                <a:solidFill>
                  <a:srgbClr val="FF0000"/>
                </a:solidFill>
              </a:rPr>
              <a:t>resid</a:t>
            </a:r>
            <a:r>
              <a:rPr lang="en-US" dirty="0">
                <a:solidFill>
                  <a:srgbClr val="FF0000"/>
                </a:solidFill>
              </a:rPr>
              <a:t>(mod1)).</a:t>
            </a:r>
          </a:p>
        </p:txBody>
      </p:sp>
      <p:cxnSp>
        <p:nvCxnSpPr>
          <p:cNvPr id="29" name="Straight Arrow Connector 28">
            <a:extLst>
              <a:ext uri="{FF2B5EF4-FFF2-40B4-BE49-F238E27FC236}">
                <a16:creationId xmlns:a16="http://schemas.microsoft.com/office/drawing/2014/main" id="{675A34F4-E702-44AA-88ED-9E08D59CF591}"/>
              </a:ext>
            </a:extLst>
          </p:cNvPr>
          <p:cNvCxnSpPr>
            <a:cxnSpLocks/>
          </p:cNvCxnSpPr>
          <p:nvPr/>
        </p:nvCxnSpPr>
        <p:spPr>
          <a:xfrm flipH="1">
            <a:off x="8290560" y="579026"/>
            <a:ext cx="546497" cy="725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D681D13-34C0-4D31-AD18-F3110D58C35F}"/>
              </a:ext>
            </a:extLst>
          </p:cNvPr>
          <p:cNvCxnSpPr>
            <a:cxnSpLocks/>
          </p:cNvCxnSpPr>
          <p:nvPr/>
        </p:nvCxnSpPr>
        <p:spPr>
          <a:xfrm>
            <a:off x="3625689" y="3308808"/>
            <a:ext cx="444769" cy="844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BD459A4-5B13-46FB-B565-1150C4906A28}"/>
              </a:ext>
            </a:extLst>
          </p:cNvPr>
          <p:cNvSpPr txBox="1"/>
          <p:nvPr/>
        </p:nvSpPr>
        <p:spPr>
          <a:xfrm>
            <a:off x="8704182" y="4410777"/>
            <a:ext cx="3410235" cy="2308324"/>
          </a:xfrm>
          <a:prstGeom prst="rect">
            <a:avLst/>
          </a:prstGeom>
          <a:noFill/>
        </p:spPr>
        <p:txBody>
          <a:bodyPr wrap="square" rtlCol="0">
            <a:spAutoFit/>
          </a:bodyPr>
          <a:lstStyle/>
          <a:p>
            <a:r>
              <a:rPr lang="en-US" u="sng" dirty="0">
                <a:solidFill>
                  <a:srgbClr val="FF0000"/>
                </a:solidFill>
              </a:rPr>
              <a:t>Inspecting for outliers</a:t>
            </a:r>
          </a:p>
          <a:p>
            <a:r>
              <a:rPr lang="en-US" dirty="0">
                <a:solidFill>
                  <a:srgbClr val="FF0000"/>
                </a:solidFill>
              </a:rPr>
              <a:t>Should be no points outside the 0.5 or 1 dotted line. </a:t>
            </a:r>
          </a:p>
          <a:p>
            <a:r>
              <a:rPr lang="en-US" dirty="0">
                <a:solidFill>
                  <a:srgbClr val="FF0000"/>
                </a:solidFill>
              </a:rPr>
              <a:t>This looks good. </a:t>
            </a:r>
          </a:p>
          <a:p>
            <a:r>
              <a:rPr lang="en-US" dirty="0">
                <a:solidFill>
                  <a:srgbClr val="FF0000"/>
                </a:solidFill>
              </a:rPr>
              <a:t>Points outside the lines represent extreme datapoints against a regression line (they have a large effect on the regression results). </a:t>
            </a:r>
          </a:p>
        </p:txBody>
      </p:sp>
      <p:cxnSp>
        <p:nvCxnSpPr>
          <p:cNvPr id="37" name="Straight Arrow Connector 36">
            <a:extLst>
              <a:ext uri="{FF2B5EF4-FFF2-40B4-BE49-F238E27FC236}">
                <a16:creationId xmlns:a16="http://schemas.microsoft.com/office/drawing/2014/main" id="{8F4EA3EB-34B3-457E-8CEE-F99665D9CC2F}"/>
              </a:ext>
            </a:extLst>
          </p:cNvPr>
          <p:cNvCxnSpPr>
            <a:cxnSpLocks/>
          </p:cNvCxnSpPr>
          <p:nvPr/>
        </p:nvCxnSpPr>
        <p:spPr>
          <a:xfrm flipH="1" flipV="1">
            <a:off x="8432800" y="4511040"/>
            <a:ext cx="326674" cy="96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6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9E229B88-D88D-4A65-B466-86BEBA11B04D}"/>
              </a:ext>
            </a:extLst>
          </p:cNvPr>
          <p:cNvPicPr>
            <a:picLocks noChangeAspect="1"/>
          </p:cNvPicPr>
          <p:nvPr/>
        </p:nvPicPr>
        <p:blipFill>
          <a:blip r:embed="rId2"/>
          <a:stretch>
            <a:fillRect/>
          </a:stretch>
        </p:blipFill>
        <p:spPr>
          <a:xfrm>
            <a:off x="3194944" y="681983"/>
            <a:ext cx="5818909" cy="5818909"/>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Checking assumptions – negative example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 </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17</a:t>
            </a:fld>
            <a:endParaRPr lang="en-SG" dirty="0"/>
          </a:p>
        </p:txBody>
      </p:sp>
      <p:sp>
        <p:nvSpPr>
          <p:cNvPr id="21" name="TextBox 20">
            <a:extLst>
              <a:ext uri="{FF2B5EF4-FFF2-40B4-BE49-F238E27FC236}">
                <a16:creationId xmlns:a16="http://schemas.microsoft.com/office/drawing/2014/main" id="{546EE358-2BDE-4F85-A638-1B5BAE72B4B0}"/>
              </a:ext>
            </a:extLst>
          </p:cNvPr>
          <p:cNvSpPr txBox="1"/>
          <p:nvPr/>
        </p:nvSpPr>
        <p:spPr>
          <a:xfrm>
            <a:off x="0" y="2844800"/>
            <a:ext cx="3285793" cy="1754326"/>
          </a:xfrm>
          <a:prstGeom prst="rect">
            <a:avLst/>
          </a:prstGeom>
          <a:noFill/>
        </p:spPr>
        <p:txBody>
          <a:bodyPr wrap="square" rtlCol="0">
            <a:spAutoFit/>
          </a:bodyPr>
          <a:lstStyle/>
          <a:p>
            <a:pPr algn="r"/>
            <a:r>
              <a:rPr lang="en-US" u="sng" dirty="0">
                <a:solidFill>
                  <a:srgbClr val="FF0000"/>
                </a:solidFill>
              </a:rPr>
              <a:t>Inspecting for homoscedasticity</a:t>
            </a:r>
          </a:p>
          <a:p>
            <a:pPr algn="r"/>
            <a:r>
              <a:rPr lang="en-US" dirty="0">
                <a:solidFill>
                  <a:srgbClr val="FF0000"/>
                </a:solidFill>
              </a:rPr>
              <a:t>Bad—there is a clear pattern. There may be something else that needs to be accounted for, perhaps another interacting variable.</a:t>
            </a:r>
          </a:p>
        </p:txBody>
      </p:sp>
      <p:cxnSp>
        <p:nvCxnSpPr>
          <p:cNvPr id="22" name="Straight Arrow Connector 21">
            <a:extLst>
              <a:ext uri="{FF2B5EF4-FFF2-40B4-BE49-F238E27FC236}">
                <a16:creationId xmlns:a16="http://schemas.microsoft.com/office/drawing/2014/main" id="{89855AB8-A7D5-4707-840B-DBE713AE3765}"/>
              </a:ext>
            </a:extLst>
          </p:cNvPr>
          <p:cNvCxnSpPr>
            <a:cxnSpLocks/>
          </p:cNvCxnSpPr>
          <p:nvPr/>
        </p:nvCxnSpPr>
        <p:spPr>
          <a:xfrm flipV="1">
            <a:off x="3223428" y="2935211"/>
            <a:ext cx="535772" cy="122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9E505F-9D88-4B98-BF28-96513EC9D74D}"/>
              </a:ext>
            </a:extLst>
          </p:cNvPr>
          <p:cNvSpPr txBox="1"/>
          <p:nvPr/>
        </p:nvSpPr>
        <p:spPr>
          <a:xfrm>
            <a:off x="8781765" y="305436"/>
            <a:ext cx="3410235" cy="1200329"/>
          </a:xfrm>
          <a:prstGeom prst="rect">
            <a:avLst/>
          </a:prstGeom>
          <a:noFill/>
        </p:spPr>
        <p:txBody>
          <a:bodyPr wrap="square" rtlCol="0">
            <a:spAutoFit/>
          </a:bodyPr>
          <a:lstStyle/>
          <a:p>
            <a:r>
              <a:rPr lang="en-US" u="sng" dirty="0">
                <a:solidFill>
                  <a:srgbClr val="FF0000"/>
                </a:solidFill>
              </a:rPr>
              <a:t>Inspecting for normality of errors</a:t>
            </a:r>
          </a:p>
          <a:p>
            <a:r>
              <a:rPr lang="en-US" dirty="0">
                <a:solidFill>
                  <a:srgbClr val="FF0000"/>
                </a:solidFill>
              </a:rPr>
              <a:t>Values at bottom left are a little too far below the diagonal for comfort.</a:t>
            </a:r>
          </a:p>
        </p:txBody>
      </p:sp>
      <p:cxnSp>
        <p:nvCxnSpPr>
          <p:cNvPr id="29" name="Straight Arrow Connector 28">
            <a:extLst>
              <a:ext uri="{FF2B5EF4-FFF2-40B4-BE49-F238E27FC236}">
                <a16:creationId xmlns:a16="http://schemas.microsoft.com/office/drawing/2014/main" id="{675A34F4-E702-44AA-88ED-9E08D59CF591}"/>
              </a:ext>
            </a:extLst>
          </p:cNvPr>
          <p:cNvCxnSpPr>
            <a:cxnSpLocks/>
          </p:cNvCxnSpPr>
          <p:nvPr/>
        </p:nvCxnSpPr>
        <p:spPr>
          <a:xfrm flipH="1">
            <a:off x="8290560" y="502606"/>
            <a:ext cx="546497" cy="725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D681D13-34C0-4D31-AD18-F3110D58C35F}"/>
              </a:ext>
            </a:extLst>
          </p:cNvPr>
          <p:cNvCxnSpPr>
            <a:cxnSpLocks/>
          </p:cNvCxnSpPr>
          <p:nvPr/>
        </p:nvCxnSpPr>
        <p:spPr>
          <a:xfrm>
            <a:off x="3238153" y="3105605"/>
            <a:ext cx="521047" cy="9888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BD459A4-5B13-46FB-B565-1150C4906A28}"/>
              </a:ext>
            </a:extLst>
          </p:cNvPr>
          <p:cNvSpPr txBox="1"/>
          <p:nvPr/>
        </p:nvSpPr>
        <p:spPr>
          <a:xfrm>
            <a:off x="9022667" y="5111817"/>
            <a:ext cx="3410235" cy="646331"/>
          </a:xfrm>
          <a:prstGeom prst="rect">
            <a:avLst/>
          </a:prstGeom>
          <a:noFill/>
        </p:spPr>
        <p:txBody>
          <a:bodyPr wrap="square" rtlCol="0">
            <a:spAutoFit/>
          </a:bodyPr>
          <a:lstStyle/>
          <a:p>
            <a:r>
              <a:rPr lang="en-US" u="sng" dirty="0">
                <a:solidFill>
                  <a:srgbClr val="FF0000"/>
                </a:solidFill>
              </a:rPr>
              <a:t>Inspecting for outliers</a:t>
            </a:r>
          </a:p>
          <a:p>
            <a:r>
              <a:rPr lang="en-US" dirty="0">
                <a:solidFill>
                  <a:srgbClr val="FF0000"/>
                </a:solidFill>
              </a:rPr>
              <a:t>Looks good—no outliers.</a:t>
            </a:r>
          </a:p>
        </p:txBody>
      </p:sp>
      <p:cxnSp>
        <p:nvCxnSpPr>
          <p:cNvPr id="37" name="Straight Arrow Connector 36">
            <a:extLst>
              <a:ext uri="{FF2B5EF4-FFF2-40B4-BE49-F238E27FC236}">
                <a16:creationId xmlns:a16="http://schemas.microsoft.com/office/drawing/2014/main" id="{8F4EA3EB-34B3-457E-8CEE-F99665D9CC2F}"/>
              </a:ext>
            </a:extLst>
          </p:cNvPr>
          <p:cNvCxnSpPr>
            <a:cxnSpLocks/>
          </p:cNvCxnSpPr>
          <p:nvPr/>
        </p:nvCxnSpPr>
        <p:spPr>
          <a:xfrm flipH="1" flipV="1">
            <a:off x="8751285" y="5212080"/>
            <a:ext cx="326674" cy="96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92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Interpreting the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#Call a summary()</a:t>
            </a:r>
          </a:p>
          <a:p>
            <a:pPr marL="0" indent="0">
              <a:buNone/>
            </a:pPr>
            <a:r>
              <a:rPr lang="en-SG" sz="2000" dirty="0">
                <a:latin typeface="Courier New" panose="02070309020205020404" pitchFamily="49" charset="0"/>
                <a:cs typeface="Courier New" panose="02070309020205020404" pitchFamily="49" charset="0"/>
              </a:rPr>
              <a:t>summary(mod1)</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18</a:t>
            </a:fld>
            <a:endParaRPr lang="en-SG" dirty="0"/>
          </a:p>
        </p:txBody>
      </p:sp>
      <p:pic>
        <p:nvPicPr>
          <p:cNvPr id="9" name="Picture 8" descr="Timeline&#10;&#10;Description automatically generated with medium confidence">
            <a:extLst>
              <a:ext uri="{FF2B5EF4-FFF2-40B4-BE49-F238E27FC236}">
                <a16:creationId xmlns:a16="http://schemas.microsoft.com/office/drawing/2014/main" id="{AC91ACE5-7659-4232-9DC6-5A1471879493}"/>
              </a:ext>
            </a:extLst>
          </p:cNvPr>
          <p:cNvPicPr>
            <a:picLocks noChangeAspect="1"/>
          </p:cNvPicPr>
          <p:nvPr/>
        </p:nvPicPr>
        <p:blipFill>
          <a:blip r:embed="rId2"/>
          <a:stretch>
            <a:fillRect/>
          </a:stretch>
        </p:blipFill>
        <p:spPr>
          <a:xfrm>
            <a:off x="3418816" y="1096064"/>
            <a:ext cx="7647259" cy="4665871"/>
          </a:xfrm>
          <a:prstGeom prst="rect">
            <a:avLst/>
          </a:prstGeom>
        </p:spPr>
      </p:pic>
      <p:sp>
        <p:nvSpPr>
          <p:cNvPr id="10" name="TextBox 9">
            <a:extLst>
              <a:ext uri="{FF2B5EF4-FFF2-40B4-BE49-F238E27FC236}">
                <a16:creationId xmlns:a16="http://schemas.microsoft.com/office/drawing/2014/main" id="{9A45C41C-EA5C-4755-8C5D-64B1F849A576}"/>
              </a:ext>
            </a:extLst>
          </p:cNvPr>
          <p:cNvSpPr txBox="1"/>
          <p:nvPr/>
        </p:nvSpPr>
        <p:spPr>
          <a:xfrm>
            <a:off x="6583680" y="616125"/>
            <a:ext cx="3285793" cy="369332"/>
          </a:xfrm>
          <a:prstGeom prst="rect">
            <a:avLst/>
          </a:prstGeom>
          <a:noFill/>
        </p:spPr>
        <p:txBody>
          <a:bodyPr wrap="square" rtlCol="0">
            <a:spAutoFit/>
          </a:bodyPr>
          <a:lstStyle/>
          <a:p>
            <a:r>
              <a:rPr lang="en-US" dirty="0">
                <a:solidFill>
                  <a:srgbClr val="FF0000"/>
                </a:solidFill>
              </a:rPr>
              <a:t>Model that was run</a:t>
            </a:r>
          </a:p>
        </p:txBody>
      </p:sp>
      <p:cxnSp>
        <p:nvCxnSpPr>
          <p:cNvPr id="11" name="Straight Arrow Connector 10">
            <a:extLst>
              <a:ext uri="{FF2B5EF4-FFF2-40B4-BE49-F238E27FC236}">
                <a16:creationId xmlns:a16="http://schemas.microsoft.com/office/drawing/2014/main" id="{4B0488CF-32FA-4E4C-8816-65F28C6036CA}"/>
              </a:ext>
            </a:extLst>
          </p:cNvPr>
          <p:cNvCxnSpPr>
            <a:cxnSpLocks/>
          </p:cNvCxnSpPr>
          <p:nvPr/>
        </p:nvCxnSpPr>
        <p:spPr>
          <a:xfrm flipH="1">
            <a:off x="4338736" y="852777"/>
            <a:ext cx="2326225" cy="965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414B07E-2539-488B-AB6D-8FFC9EA614D9}"/>
              </a:ext>
            </a:extLst>
          </p:cNvPr>
          <p:cNvSpPr txBox="1"/>
          <p:nvPr/>
        </p:nvSpPr>
        <p:spPr>
          <a:xfrm>
            <a:off x="8463280" y="1064531"/>
            <a:ext cx="3285793" cy="369332"/>
          </a:xfrm>
          <a:prstGeom prst="rect">
            <a:avLst/>
          </a:prstGeom>
          <a:noFill/>
        </p:spPr>
        <p:txBody>
          <a:bodyPr wrap="square" rtlCol="0">
            <a:spAutoFit/>
          </a:bodyPr>
          <a:lstStyle/>
          <a:p>
            <a:r>
              <a:rPr lang="en-US" dirty="0">
                <a:solidFill>
                  <a:srgbClr val="FF0000"/>
                </a:solidFill>
              </a:rPr>
              <a:t>Distribution of residuals</a:t>
            </a:r>
          </a:p>
        </p:txBody>
      </p:sp>
      <p:cxnSp>
        <p:nvCxnSpPr>
          <p:cNvPr id="16" name="Straight Arrow Connector 15">
            <a:extLst>
              <a:ext uri="{FF2B5EF4-FFF2-40B4-BE49-F238E27FC236}">
                <a16:creationId xmlns:a16="http://schemas.microsoft.com/office/drawing/2014/main" id="{652F978D-0E00-4F90-A664-576B925B284F}"/>
              </a:ext>
            </a:extLst>
          </p:cNvPr>
          <p:cNvCxnSpPr>
            <a:cxnSpLocks/>
          </p:cNvCxnSpPr>
          <p:nvPr/>
        </p:nvCxnSpPr>
        <p:spPr>
          <a:xfrm flipH="1">
            <a:off x="6218337" y="1344120"/>
            <a:ext cx="2366863" cy="1254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2C656AB-4FF2-4410-8499-1DD89C60E179}"/>
              </a:ext>
            </a:extLst>
          </p:cNvPr>
          <p:cNvSpPr/>
          <p:nvPr/>
        </p:nvSpPr>
        <p:spPr>
          <a:xfrm>
            <a:off x="4897836" y="3985181"/>
            <a:ext cx="2335368" cy="219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F200C76C-114C-450F-AC23-F927F9EDDF8B}"/>
              </a:ext>
            </a:extLst>
          </p:cNvPr>
          <p:cNvSpPr txBox="1"/>
          <p:nvPr/>
        </p:nvSpPr>
        <p:spPr>
          <a:xfrm>
            <a:off x="-12603" y="3037373"/>
            <a:ext cx="2693771" cy="1754326"/>
          </a:xfrm>
          <a:prstGeom prst="rect">
            <a:avLst/>
          </a:prstGeom>
          <a:noFill/>
        </p:spPr>
        <p:txBody>
          <a:bodyPr wrap="square" rtlCol="0">
            <a:spAutoFit/>
          </a:bodyPr>
          <a:lstStyle/>
          <a:p>
            <a:pPr algn="r"/>
            <a:r>
              <a:rPr lang="en-US" dirty="0">
                <a:solidFill>
                  <a:srgbClr val="FF0000"/>
                </a:solidFill>
              </a:rPr>
              <a:t>Coefficient (</a:t>
            </a:r>
            <a:r>
              <a:rPr lang="en-US" i="1" dirty="0">
                <a:solidFill>
                  <a:srgbClr val="FF0000"/>
                </a:solidFill>
              </a:rPr>
              <a:t>b</a:t>
            </a:r>
            <a:r>
              <a:rPr lang="en-US" dirty="0">
                <a:solidFill>
                  <a:srgbClr val="FF0000"/>
                </a:solidFill>
              </a:rPr>
              <a:t>) value for the Fertility variable (with uncertainty estimate): for every increase of Fertility by 1, </a:t>
            </a:r>
            <a:r>
              <a:rPr lang="en-US" dirty="0" err="1">
                <a:solidFill>
                  <a:srgbClr val="FF0000"/>
                </a:solidFill>
              </a:rPr>
              <a:t>Infant.Mortality</a:t>
            </a:r>
            <a:r>
              <a:rPr lang="en-US" dirty="0">
                <a:solidFill>
                  <a:srgbClr val="FF0000"/>
                </a:solidFill>
              </a:rPr>
              <a:t> increases by 0.97 ± 0.032</a:t>
            </a:r>
          </a:p>
        </p:txBody>
      </p:sp>
      <p:cxnSp>
        <p:nvCxnSpPr>
          <p:cNvPr id="20" name="Straight Arrow Connector 19">
            <a:extLst>
              <a:ext uri="{FF2B5EF4-FFF2-40B4-BE49-F238E27FC236}">
                <a16:creationId xmlns:a16="http://schemas.microsoft.com/office/drawing/2014/main" id="{AFB995C0-BCB3-47A2-8449-741A4FCB9B1A}"/>
              </a:ext>
            </a:extLst>
          </p:cNvPr>
          <p:cNvCxnSpPr>
            <a:cxnSpLocks/>
          </p:cNvCxnSpPr>
          <p:nvPr/>
        </p:nvCxnSpPr>
        <p:spPr>
          <a:xfrm>
            <a:off x="2614418" y="4010680"/>
            <a:ext cx="2248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2D00EC-8C61-421C-B882-810219B625B2}"/>
              </a:ext>
            </a:extLst>
          </p:cNvPr>
          <p:cNvSpPr txBox="1"/>
          <p:nvPr/>
        </p:nvSpPr>
        <p:spPr>
          <a:xfrm>
            <a:off x="8660534" y="2118948"/>
            <a:ext cx="3092123" cy="923330"/>
          </a:xfrm>
          <a:prstGeom prst="rect">
            <a:avLst/>
          </a:prstGeom>
          <a:noFill/>
        </p:spPr>
        <p:txBody>
          <a:bodyPr wrap="square" rtlCol="0">
            <a:spAutoFit/>
          </a:bodyPr>
          <a:lstStyle/>
          <a:p>
            <a:r>
              <a:rPr lang="en-US" dirty="0">
                <a:solidFill>
                  <a:srgbClr val="FF0000"/>
                </a:solidFill>
              </a:rPr>
              <a:t>Whether the relationship is significant: </a:t>
            </a:r>
            <a:r>
              <a:rPr lang="en-US" b="1" dirty="0">
                <a:solidFill>
                  <a:srgbClr val="FF0000"/>
                </a:solidFill>
              </a:rPr>
              <a:t>Yes—Fertility predicts Infant Mortality!</a:t>
            </a:r>
          </a:p>
        </p:txBody>
      </p:sp>
      <p:cxnSp>
        <p:nvCxnSpPr>
          <p:cNvPr id="25" name="Straight Arrow Connector 24">
            <a:extLst>
              <a:ext uri="{FF2B5EF4-FFF2-40B4-BE49-F238E27FC236}">
                <a16:creationId xmlns:a16="http://schemas.microsoft.com/office/drawing/2014/main" id="{B29BEF5B-800A-4B4C-85C5-B012FA2FD61A}"/>
              </a:ext>
            </a:extLst>
          </p:cNvPr>
          <p:cNvCxnSpPr>
            <a:cxnSpLocks/>
          </p:cNvCxnSpPr>
          <p:nvPr/>
        </p:nvCxnSpPr>
        <p:spPr>
          <a:xfrm flipH="1">
            <a:off x="9232900" y="2962433"/>
            <a:ext cx="215900" cy="9707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DEE0638-FE13-4D49-B00A-EBF8ABB73B68}"/>
              </a:ext>
            </a:extLst>
          </p:cNvPr>
          <p:cNvCxnSpPr>
            <a:cxnSpLocks/>
          </p:cNvCxnSpPr>
          <p:nvPr/>
        </p:nvCxnSpPr>
        <p:spPr>
          <a:xfrm>
            <a:off x="2854960" y="2753360"/>
            <a:ext cx="662827" cy="103045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2D5A430-7D90-405D-9490-21B8440A8D46}"/>
              </a:ext>
            </a:extLst>
          </p:cNvPr>
          <p:cNvSpPr txBox="1"/>
          <p:nvPr/>
        </p:nvSpPr>
        <p:spPr>
          <a:xfrm>
            <a:off x="19653" y="5125400"/>
            <a:ext cx="3346135" cy="923330"/>
          </a:xfrm>
          <a:prstGeom prst="rect">
            <a:avLst/>
          </a:prstGeom>
          <a:noFill/>
        </p:spPr>
        <p:txBody>
          <a:bodyPr wrap="square" rtlCol="0">
            <a:spAutoFit/>
          </a:bodyPr>
          <a:lstStyle/>
          <a:p>
            <a:pPr algn="r"/>
            <a:r>
              <a:rPr lang="en-US" dirty="0">
                <a:solidFill>
                  <a:schemeClr val="accent5">
                    <a:lumMod val="75000"/>
                  </a:schemeClr>
                </a:solidFill>
              </a:rPr>
              <a:t>RSE, a measure of how much variation remains unexplained: </a:t>
            </a:r>
            <a:br>
              <a:rPr lang="en-US" dirty="0">
                <a:solidFill>
                  <a:schemeClr val="accent5">
                    <a:lumMod val="75000"/>
                  </a:schemeClr>
                </a:solidFill>
              </a:rPr>
            </a:br>
            <a:r>
              <a:rPr lang="en-US" dirty="0">
                <a:solidFill>
                  <a:schemeClr val="accent5">
                    <a:lumMod val="75000"/>
                  </a:schemeClr>
                </a:solidFill>
              </a:rPr>
              <a:t>square root of (SSE divided by df)</a:t>
            </a:r>
          </a:p>
        </p:txBody>
      </p:sp>
      <p:cxnSp>
        <p:nvCxnSpPr>
          <p:cNvPr id="32" name="Straight Arrow Connector 31">
            <a:extLst>
              <a:ext uri="{FF2B5EF4-FFF2-40B4-BE49-F238E27FC236}">
                <a16:creationId xmlns:a16="http://schemas.microsoft.com/office/drawing/2014/main" id="{69FECF5F-D847-4E7A-8F6F-F9A24D23931C}"/>
              </a:ext>
            </a:extLst>
          </p:cNvPr>
          <p:cNvCxnSpPr>
            <a:cxnSpLocks/>
          </p:cNvCxnSpPr>
          <p:nvPr/>
        </p:nvCxnSpPr>
        <p:spPr>
          <a:xfrm flipV="1">
            <a:off x="3159760" y="5031166"/>
            <a:ext cx="259055" cy="17519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A6F27-084F-4D96-AB78-827307BCE902}"/>
              </a:ext>
            </a:extLst>
          </p:cNvPr>
          <p:cNvSpPr txBox="1"/>
          <p:nvPr/>
        </p:nvSpPr>
        <p:spPr>
          <a:xfrm>
            <a:off x="9865921" y="3315570"/>
            <a:ext cx="2248496" cy="1200329"/>
          </a:xfrm>
          <a:prstGeom prst="rect">
            <a:avLst/>
          </a:prstGeom>
          <a:noFill/>
        </p:spPr>
        <p:txBody>
          <a:bodyPr wrap="square" rtlCol="0">
            <a:spAutoFit/>
          </a:bodyPr>
          <a:lstStyle/>
          <a:p>
            <a:r>
              <a:rPr lang="en-US" dirty="0">
                <a:solidFill>
                  <a:srgbClr val="FF0000"/>
                </a:solidFill>
              </a:rPr>
              <a:t>Our variable accounts for only 17% of the variance but its </a:t>
            </a:r>
            <a:r>
              <a:rPr lang="en-US" b="1" dirty="0">
                <a:solidFill>
                  <a:srgbClr val="FF0000"/>
                </a:solidFill>
              </a:rPr>
              <a:t>effect is still significant</a:t>
            </a:r>
          </a:p>
        </p:txBody>
      </p:sp>
      <p:cxnSp>
        <p:nvCxnSpPr>
          <p:cNvPr id="35" name="Straight Arrow Connector 34">
            <a:extLst>
              <a:ext uri="{FF2B5EF4-FFF2-40B4-BE49-F238E27FC236}">
                <a16:creationId xmlns:a16="http://schemas.microsoft.com/office/drawing/2014/main" id="{85F2CAD6-7768-44C9-92E8-B68B33C50C1F}"/>
              </a:ext>
            </a:extLst>
          </p:cNvPr>
          <p:cNvCxnSpPr>
            <a:cxnSpLocks/>
          </p:cNvCxnSpPr>
          <p:nvPr/>
        </p:nvCxnSpPr>
        <p:spPr>
          <a:xfrm flipH="1">
            <a:off x="6728460" y="4331243"/>
            <a:ext cx="3192781" cy="8751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C13A48-7B59-4463-9FFE-EA33FF36D92F}"/>
              </a:ext>
            </a:extLst>
          </p:cNvPr>
          <p:cNvSpPr/>
          <p:nvPr/>
        </p:nvSpPr>
        <p:spPr>
          <a:xfrm>
            <a:off x="8282683" y="3985181"/>
            <a:ext cx="1292279" cy="219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ABEE57FF-87CE-47CE-BD43-09733C8EA102}"/>
              </a:ext>
            </a:extLst>
          </p:cNvPr>
          <p:cNvSpPr/>
          <p:nvPr/>
        </p:nvSpPr>
        <p:spPr>
          <a:xfrm>
            <a:off x="5942972" y="5152880"/>
            <a:ext cx="759077" cy="2510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499644A8-522A-48C0-8C59-8126681047BC}"/>
              </a:ext>
            </a:extLst>
          </p:cNvPr>
          <p:cNvSpPr txBox="1"/>
          <p:nvPr/>
        </p:nvSpPr>
        <p:spPr>
          <a:xfrm>
            <a:off x="5220319" y="5767732"/>
            <a:ext cx="6604794" cy="923330"/>
          </a:xfrm>
          <a:prstGeom prst="rect">
            <a:avLst/>
          </a:prstGeom>
          <a:noFill/>
        </p:spPr>
        <p:txBody>
          <a:bodyPr wrap="square" rtlCol="0">
            <a:spAutoFit/>
          </a:bodyPr>
          <a:lstStyle/>
          <a:p>
            <a:pPr algn="ctr"/>
            <a:r>
              <a:rPr lang="en-US" dirty="0">
                <a:solidFill>
                  <a:schemeClr val="accent5">
                    <a:lumMod val="75000"/>
                  </a:schemeClr>
                </a:solidFill>
              </a:rPr>
              <a:t>Adjusted R</a:t>
            </a:r>
            <a:r>
              <a:rPr lang="en-US" baseline="30000" dirty="0">
                <a:solidFill>
                  <a:schemeClr val="accent5">
                    <a:lumMod val="75000"/>
                  </a:schemeClr>
                </a:solidFill>
              </a:rPr>
              <a:t>2 </a:t>
            </a:r>
            <a:r>
              <a:rPr lang="en-US" dirty="0">
                <a:solidFill>
                  <a:schemeClr val="accent5">
                    <a:lumMod val="75000"/>
                  </a:schemeClr>
                </a:solidFill>
              </a:rPr>
              <a:t>tries to account for the number of variables in your model. Use “Multiple R-squared” if you have one explanatory variable and “Adjusted R-squared if you have more than one.</a:t>
            </a:r>
          </a:p>
        </p:txBody>
      </p:sp>
      <p:cxnSp>
        <p:nvCxnSpPr>
          <p:cNvPr id="48" name="Straight Arrow Connector 47">
            <a:extLst>
              <a:ext uri="{FF2B5EF4-FFF2-40B4-BE49-F238E27FC236}">
                <a16:creationId xmlns:a16="http://schemas.microsoft.com/office/drawing/2014/main" id="{5EAE291E-EF79-4CBD-95DB-7AE103BEB8FD}"/>
              </a:ext>
            </a:extLst>
          </p:cNvPr>
          <p:cNvCxnSpPr>
            <a:cxnSpLocks/>
          </p:cNvCxnSpPr>
          <p:nvPr/>
        </p:nvCxnSpPr>
        <p:spPr>
          <a:xfrm flipH="1" flipV="1">
            <a:off x="8418655" y="5374207"/>
            <a:ext cx="333090" cy="49833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ED78FDB1-693F-41B6-B688-C9AB9F7826D2}"/>
              </a:ext>
            </a:extLst>
          </p:cNvPr>
          <p:cNvSpPr/>
          <p:nvPr/>
        </p:nvSpPr>
        <p:spPr>
          <a:xfrm>
            <a:off x="3444996" y="5374207"/>
            <a:ext cx="6366336" cy="270672"/>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2" name="Straight Arrow Connector 51">
            <a:extLst>
              <a:ext uri="{FF2B5EF4-FFF2-40B4-BE49-F238E27FC236}">
                <a16:creationId xmlns:a16="http://schemas.microsoft.com/office/drawing/2014/main" id="{2CF850FE-5756-425D-811C-597D56CCEF95}"/>
              </a:ext>
            </a:extLst>
          </p:cNvPr>
          <p:cNvCxnSpPr>
            <a:cxnSpLocks/>
          </p:cNvCxnSpPr>
          <p:nvPr/>
        </p:nvCxnSpPr>
        <p:spPr>
          <a:xfrm flipV="1">
            <a:off x="4160732" y="5696695"/>
            <a:ext cx="245056" cy="48832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261118F-98D8-4F0F-BAFF-CAF66B7CF5A0}"/>
              </a:ext>
            </a:extLst>
          </p:cNvPr>
          <p:cNvSpPr txBox="1"/>
          <p:nvPr/>
        </p:nvSpPr>
        <p:spPr>
          <a:xfrm>
            <a:off x="1707353" y="6120606"/>
            <a:ext cx="3346135" cy="369332"/>
          </a:xfrm>
          <a:prstGeom prst="rect">
            <a:avLst/>
          </a:prstGeom>
          <a:noFill/>
        </p:spPr>
        <p:txBody>
          <a:bodyPr wrap="square" rtlCol="0">
            <a:spAutoFit/>
          </a:bodyPr>
          <a:lstStyle/>
          <a:p>
            <a:pPr algn="r"/>
            <a:r>
              <a:rPr lang="en-US" dirty="0">
                <a:solidFill>
                  <a:schemeClr val="accent5">
                    <a:lumMod val="75000"/>
                  </a:schemeClr>
                </a:solidFill>
              </a:rPr>
              <a:t>From an ANOVA table (next slide)</a:t>
            </a:r>
          </a:p>
        </p:txBody>
      </p:sp>
      <p:sp>
        <p:nvSpPr>
          <p:cNvPr id="30" name="TextBox 29">
            <a:extLst>
              <a:ext uri="{FF2B5EF4-FFF2-40B4-BE49-F238E27FC236}">
                <a16:creationId xmlns:a16="http://schemas.microsoft.com/office/drawing/2014/main" id="{B939AC9C-32F7-4303-8BCF-461E42148791}"/>
              </a:ext>
            </a:extLst>
          </p:cNvPr>
          <p:cNvSpPr txBox="1"/>
          <p:nvPr/>
        </p:nvSpPr>
        <p:spPr>
          <a:xfrm>
            <a:off x="683744" y="2011534"/>
            <a:ext cx="2248200" cy="923330"/>
          </a:xfrm>
          <a:prstGeom prst="rect">
            <a:avLst/>
          </a:prstGeom>
          <a:noFill/>
        </p:spPr>
        <p:txBody>
          <a:bodyPr wrap="square" rtlCol="0">
            <a:spAutoFit/>
          </a:bodyPr>
          <a:lstStyle/>
          <a:p>
            <a:pPr algn="r"/>
            <a:r>
              <a:rPr lang="en-US" dirty="0">
                <a:solidFill>
                  <a:schemeClr val="accent5">
                    <a:lumMod val="75000"/>
                  </a:schemeClr>
                </a:solidFill>
              </a:rPr>
              <a:t>The intercept is not so interesting for our purposes this time</a:t>
            </a:r>
          </a:p>
        </p:txBody>
      </p:sp>
    </p:spTree>
    <p:extLst>
      <p:ext uri="{BB962C8B-B14F-4D97-AF65-F5344CB8AC3E}">
        <p14:creationId xmlns:p14="http://schemas.microsoft.com/office/powerpoint/2010/main" val="54009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lnSpcReduction="10000"/>
          </a:bodyPr>
          <a:lstStyle/>
          <a:p>
            <a:pPr marL="0" indent="0">
              <a:buNone/>
            </a:pPr>
            <a:r>
              <a:rPr lang="en-SG" dirty="0"/>
              <a:t>#Or call an ANOVA table (don’t be confused by the name this is NOT doing an ANOVA)</a:t>
            </a:r>
          </a:p>
          <a:p>
            <a:pPr marL="0" indent="0">
              <a:buNone/>
            </a:pPr>
            <a:r>
              <a:rPr lang="en-SG" sz="2000" dirty="0" err="1">
                <a:latin typeface="Courier New" panose="02070309020205020404" pitchFamily="49" charset="0"/>
                <a:cs typeface="Courier New" panose="02070309020205020404" pitchFamily="49" charset="0"/>
              </a:rPr>
              <a:t>anova</a:t>
            </a:r>
            <a:r>
              <a:rPr lang="en-SG" sz="2000" dirty="0">
                <a:latin typeface="Courier New" panose="02070309020205020404" pitchFamily="49" charset="0"/>
                <a:cs typeface="Courier New" panose="02070309020205020404" pitchFamily="49" charset="0"/>
              </a:rPr>
              <a:t>(mod1)</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Note: the “summary” and “</a:t>
            </a:r>
            <a:r>
              <a:rPr lang="en-SG" dirty="0" err="1"/>
              <a:t>anova</a:t>
            </a:r>
            <a:r>
              <a:rPr lang="en-SG" dirty="0"/>
              <a:t>” output show similar data, but “summary” is formatted to identify relationships between the variables; whereas “</a:t>
            </a:r>
            <a:r>
              <a:rPr lang="en-SG" dirty="0" err="1"/>
              <a:t>anova</a:t>
            </a:r>
            <a:r>
              <a:rPr lang="en-SG" dirty="0"/>
              <a:t>” is formatted to show how much variation is explained by each variable.</a:t>
            </a:r>
          </a:p>
        </p:txBody>
      </p:sp>
      <p:pic>
        <p:nvPicPr>
          <p:cNvPr id="6" name="Picture 5" descr="Text, letter&#10;&#10;Description automatically generated">
            <a:extLst>
              <a:ext uri="{FF2B5EF4-FFF2-40B4-BE49-F238E27FC236}">
                <a16:creationId xmlns:a16="http://schemas.microsoft.com/office/drawing/2014/main" id="{97967760-F0A6-4AE3-8EFF-5A5B56BDDC9F}"/>
              </a:ext>
            </a:extLst>
          </p:cNvPr>
          <p:cNvPicPr>
            <a:picLocks noChangeAspect="1"/>
          </p:cNvPicPr>
          <p:nvPr/>
        </p:nvPicPr>
        <p:blipFill>
          <a:blip r:embed="rId2"/>
          <a:stretch>
            <a:fillRect/>
          </a:stretch>
        </p:blipFill>
        <p:spPr>
          <a:xfrm>
            <a:off x="2285443" y="2495373"/>
            <a:ext cx="7208443" cy="2008676"/>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Interpreting the model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19</a:t>
            </a:fld>
            <a:endParaRPr lang="en-SG" dirty="0"/>
          </a:p>
        </p:txBody>
      </p:sp>
      <p:sp>
        <p:nvSpPr>
          <p:cNvPr id="10" name="TextBox 9">
            <a:extLst>
              <a:ext uri="{FF2B5EF4-FFF2-40B4-BE49-F238E27FC236}">
                <a16:creationId xmlns:a16="http://schemas.microsoft.com/office/drawing/2014/main" id="{9A45C41C-EA5C-4755-8C5D-64B1F849A576}"/>
              </a:ext>
            </a:extLst>
          </p:cNvPr>
          <p:cNvSpPr txBox="1"/>
          <p:nvPr/>
        </p:nvSpPr>
        <p:spPr>
          <a:xfrm>
            <a:off x="3198255" y="1235404"/>
            <a:ext cx="2715532" cy="646331"/>
          </a:xfrm>
          <a:prstGeom prst="rect">
            <a:avLst/>
          </a:prstGeom>
          <a:noFill/>
        </p:spPr>
        <p:txBody>
          <a:bodyPr wrap="square" rtlCol="0">
            <a:spAutoFit/>
          </a:bodyPr>
          <a:lstStyle/>
          <a:p>
            <a:r>
              <a:rPr lang="en-US" dirty="0">
                <a:solidFill>
                  <a:srgbClr val="FF0000"/>
                </a:solidFill>
              </a:rPr>
              <a:t>Amount of variation explained by your model</a:t>
            </a:r>
          </a:p>
        </p:txBody>
      </p:sp>
      <p:cxnSp>
        <p:nvCxnSpPr>
          <p:cNvPr id="11" name="Straight Arrow Connector 10">
            <a:extLst>
              <a:ext uri="{FF2B5EF4-FFF2-40B4-BE49-F238E27FC236}">
                <a16:creationId xmlns:a16="http://schemas.microsoft.com/office/drawing/2014/main" id="{4B0488CF-32FA-4E4C-8816-65F28C6036CA}"/>
              </a:ext>
            </a:extLst>
          </p:cNvPr>
          <p:cNvCxnSpPr>
            <a:cxnSpLocks/>
          </p:cNvCxnSpPr>
          <p:nvPr/>
        </p:nvCxnSpPr>
        <p:spPr>
          <a:xfrm>
            <a:off x="3984038" y="1789375"/>
            <a:ext cx="240411" cy="1795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00C76C-114C-450F-AC23-F927F9EDDF8B}"/>
              </a:ext>
            </a:extLst>
          </p:cNvPr>
          <p:cNvSpPr txBox="1"/>
          <p:nvPr/>
        </p:nvSpPr>
        <p:spPr>
          <a:xfrm>
            <a:off x="198272" y="3688790"/>
            <a:ext cx="2006095" cy="1200329"/>
          </a:xfrm>
          <a:prstGeom prst="rect">
            <a:avLst/>
          </a:prstGeom>
          <a:noFill/>
        </p:spPr>
        <p:txBody>
          <a:bodyPr wrap="square" rtlCol="0">
            <a:spAutoFit/>
          </a:bodyPr>
          <a:lstStyle/>
          <a:p>
            <a:pPr algn="r"/>
            <a:r>
              <a:rPr lang="en-US" dirty="0">
                <a:solidFill>
                  <a:srgbClr val="FF0000"/>
                </a:solidFill>
              </a:rPr>
              <a:t>Amount of unexplained variation remaining (in the residuals)</a:t>
            </a:r>
          </a:p>
        </p:txBody>
      </p:sp>
      <p:cxnSp>
        <p:nvCxnSpPr>
          <p:cNvPr id="20" name="Straight Arrow Connector 19">
            <a:extLst>
              <a:ext uri="{FF2B5EF4-FFF2-40B4-BE49-F238E27FC236}">
                <a16:creationId xmlns:a16="http://schemas.microsoft.com/office/drawing/2014/main" id="{AFB995C0-BCB3-47A2-8449-741A4FCB9B1A}"/>
              </a:ext>
            </a:extLst>
          </p:cNvPr>
          <p:cNvCxnSpPr>
            <a:cxnSpLocks/>
          </p:cNvCxnSpPr>
          <p:nvPr/>
        </p:nvCxnSpPr>
        <p:spPr>
          <a:xfrm flipV="1">
            <a:off x="2137364" y="4001015"/>
            <a:ext cx="1673566" cy="4359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12D00EC-8C61-421C-B882-810219B625B2}"/>
              </a:ext>
            </a:extLst>
          </p:cNvPr>
          <p:cNvSpPr txBox="1"/>
          <p:nvPr/>
        </p:nvSpPr>
        <p:spPr>
          <a:xfrm>
            <a:off x="8980567" y="2657231"/>
            <a:ext cx="2555474" cy="1200329"/>
          </a:xfrm>
          <a:prstGeom prst="rect">
            <a:avLst/>
          </a:prstGeom>
          <a:noFill/>
        </p:spPr>
        <p:txBody>
          <a:bodyPr wrap="square" rtlCol="0">
            <a:spAutoFit/>
          </a:bodyPr>
          <a:lstStyle/>
          <a:p>
            <a:r>
              <a:rPr lang="en-US" dirty="0">
                <a:solidFill>
                  <a:srgbClr val="FF0000"/>
                </a:solidFill>
              </a:rPr>
              <a:t>Whether your model explains significantly more variation than a null model</a:t>
            </a:r>
          </a:p>
        </p:txBody>
      </p:sp>
      <p:cxnSp>
        <p:nvCxnSpPr>
          <p:cNvPr id="25" name="Straight Arrow Connector 24">
            <a:extLst>
              <a:ext uri="{FF2B5EF4-FFF2-40B4-BE49-F238E27FC236}">
                <a16:creationId xmlns:a16="http://schemas.microsoft.com/office/drawing/2014/main" id="{B29BEF5B-800A-4B4C-85C5-B012FA2FD61A}"/>
              </a:ext>
            </a:extLst>
          </p:cNvPr>
          <p:cNvCxnSpPr>
            <a:cxnSpLocks/>
          </p:cNvCxnSpPr>
          <p:nvPr/>
        </p:nvCxnSpPr>
        <p:spPr>
          <a:xfrm flipH="1">
            <a:off x="7737428" y="2838353"/>
            <a:ext cx="1296984" cy="834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2D5A430-7D90-405D-9490-21B8440A8D46}"/>
              </a:ext>
            </a:extLst>
          </p:cNvPr>
          <p:cNvSpPr txBox="1"/>
          <p:nvPr/>
        </p:nvSpPr>
        <p:spPr>
          <a:xfrm>
            <a:off x="4737740" y="4600232"/>
            <a:ext cx="3346135" cy="369332"/>
          </a:xfrm>
          <a:prstGeom prst="rect">
            <a:avLst/>
          </a:prstGeom>
          <a:noFill/>
        </p:spPr>
        <p:txBody>
          <a:bodyPr wrap="square" rtlCol="0">
            <a:spAutoFit/>
          </a:bodyPr>
          <a:lstStyle/>
          <a:p>
            <a:pPr algn="r"/>
            <a:r>
              <a:rPr lang="en-US" dirty="0">
                <a:solidFill>
                  <a:schemeClr val="accent5">
                    <a:lumMod val="75000"/>
                  </a:schemeClr>
                </a:solidFill>
              </a:rPr>
              <a:t>RSE</a:t>
            </a:r>
            <a:r>
              <a:rPr lang="en-US" baseline="30000" dirty="0">
                <a:solidFill>
                  <a:schemeClr val="accent5">
                    <a:lumMod val="75000"/>
                  </a:schemeClr>
                </a:solidFill>
              </a:rPr>
              <a:t>2</a:t>
            </a:r>
            <a:r>
              <a:rPr lang="en-US" dirty="0">
                <a:solidFill>
                  <a:schemeClr val="accent5">
                    <a:lumMod val="75000"/>
                  </a:schemeClr>
                </a:solidFill>
              </a:rPr>
              <a:t> (RSE from the previous slide)</a:t>
            </a:r>
            <a:endParaRPr lang="en-US" baseline="30000" dirty="0">
              <a:solidFill>
                <a:schemeClr val="accent5">
                  <a:lumMod val="75000"/>
                </a:schemeClr>
              </a:solidFill>
            </a:endParaRPr>
          </a:p>
        </p:txBody>
      </p:sp>
      <p:cxnSp>
        <p:nvCxnSpPr>
          <p:cNvPr id="32" name="Straight Arrow Connector 31">
            <a:extLst>
              <a:ext uri="{FF2B5EF4-FFF2-40B4-BE49-F238E27FC236}">
                <a16:creationId xmlns:a16="http://schemas.microsoft.com/office/drawing/2014/main" id="{69FECF5F-D847-4E7A-8F6F-F9A24D23931C}"/>
              </a:ext>
            </a:extLst>
          </p:cNvPr>
          <p:cNvCxnSpPr>
            <a:cxnSpLocks/>
          </p:cNvCxnSpPr>
          <p:nvPr/>
        </p:nvCxnSpPr>
        <p:spPr>
          <a:xfrm flipH="1" flipV="1">
            <a:off x="5406605" y="4012522"/>
            <a:ext cx="612185" cy="67079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BEE57FF-87CE-47CE-BD43-09733C8EA102}"/>
              </a:ext>
            </a:extLst>
          </p:cNvPr>
          <p:cNvSpPr/>
          <p:nvPr/>
        </p:nvSpPr>
        <p:spPr>
          <a:xfrm>
            <a:off x="3892878" y="3606567"/>
            <a:ext cx="663143" cy="2236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EF109891-63AB-4C58-971E-EA1B8C45B892}"/>
              </a:ext>
            </a:extLst>
          </p:cNvPr>
          <p:cNvSpPr/>
          <p:nvPr/>
        </p:nvSpPr>
        <p:spPr>
          <a:xfrm>
            <a:off x="6416914" y="3604327"/>
            <a:ext cx="1292278" cy="2236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0A91C517-BA7F-4AA8-B1DE-72DD33360EA8}"/>
              </a:ext>
            </a:extLst>
          </p:cNvPr>
          <p:cNvSpPr txBox="1"/>
          <p:nvPr/>
        </p:nvSpPr>
        <p:spPr>
          <a:xfrm>
            <a:off x="6864949" y="1335597"/>
            <a:ext cx="3041941" cy="646331"/>
          </a:xfrm>
          <a:prstGeom prst="rect">
            <a:avLst/>
          </a:prstGeom>
          <a:noFill/>
        </p:spPr>
        <p:txBody>
          <a:bodyPr wrap="square" rtlCol="0">
            <a:spAutoFit/>
          </a:bodyPr>
          <a:lstStyle/>
          <a:p>
            <a:r>
              <a:rPr lang="en-US" dirty="0">
                <a:solidFill>
                  <a:schemeClr val="accent5">
                    <a:lumMod val="75000"/>
                  </a:schemeClr>
                </a:solidFill>
              </a:rPr>
              <a:t>F statistic (from tables) used to calculate the p-value</a:t>
            </a:r>
            <a:endParaRPr lang="en-US" baseline="30000" dirty="0">
              <a:solidFill>
                <a:schemeClr val="accent5">
                  <a:lumMod val="75000"/>
                </a:schemeClr>
              </a:solidFill>
            </a:endParaRPr>
          </a:p>
        </p:txBody>
      </p:sp>
      <p:cxnSp>
        <p:nvCxnSpPr>
          <p:cNvPr id="43" name="Straight Arrow Connector 42">
            <a:extLst>
              <a:ext uri="{FF2B5EF4-FFF2-40B4-BE49-F238E27FC236}">
                <a16:creationId xmlns:a16="http://schemas.microsoft.com/office/drawing/2014/main" id="{DB1EABCA-C994-4C33-BAB8-93A4FBC6E97A}"/>
              </a:ext>
            </a:extLst>
          </p:cNvPr>
          <p:cNvCxnSpPr>
            <a:cxnSpLocks/>
          </p:cNvCxnSpPr>
          <p:nvPr/>
        </p:nvCxnSpPr>
        <p:spPr>
          <a:xfrm flipH="1">
            <a:off x="5819776" y="1914428"/>
            <a:ext cx="1182064" cy="177436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Advanced analyses: when to use and Decision tree</a:t>
                </a:r>
              </a:p>
              <a:p>
                <a:pPr marL="0" indent="0">
                  <a:buNone/>
                </a:pPr>
                <a:endParaRPr lang="en-SG" dirty="0"/>
              </a:p>
              <a:p>
                <a:pPr marL="0" indent="0">
                  <a:buNone/>
                </a:pPr>
                <a:r>
                  <a:rPr lang="en-SG" dirty="0"/>
                  <a:t>Regression</a:t>
                </a:r>
              </a:p>
              <a:p>
                <a:pPr marL="0" indent="0">
                  <a:buNone/>
                </a:pPr>
                <a:r>
                  <a:rPr lang="en-SG" sz="2400" dirty="0"/>
                  <a:t>- What is it?</a:t>
                </a:r>
              </a:p>
              <a:p>
                <a:pPr marL="0" indent="0">
                  <a:buNone/>
                </a:pPr>
                <a:r>
                  <a:rPr lang="en-SG" sz="2400" dirty="0"/>
                  <a:t>- Important concepts: Maximum Likelihood, slope (</a:t>
                </a:r>
                <a14:m>
                  <m:oMath xmlns:m="http://schemas.openxmlformats.org/officeDocument/2006/math">
                    <m:r>
                      <a:rPr lang="en-SG" sz="2400" i="1" smtClean="0">
                        <a:latin typeface="Cambria Math" panose="02040503050406030204" pitchFamily="18" charset="0"/>
                      </a:rPr>
                      <m:t>𝑏</m:t>
                    </m:r>
                  </m:oMath>
                </a14:m>
                <a:r>
                  <a:rPr lang="en-SG" sz="2400" dirty="0"/>
                  <a:t>), coefficient of determination (r</a:t>
                </a:r>
                <a:r>
                  <a:rPr lang="en-SG" sz="2400" baseline="30000" dirty="0"/>
                  <a:t>2</a:t>
                </a:r>
                <a:r>
                  <a:rPr lang="en-SG" sz="2400" dirty="0"/>
                  <a:t>)</a:t>
                </a:r>
              </a:p>
              <a:p>
                <a:pPr marL="0" indent="0">
                  <a:buNone/>
                </a:pPr>
                <a:r>
                  <a:rPr lang="en-SG" sz="2400" dirty="0"/>
                  <a:t>- Types of Regression:</a:t>
                </a:r>
              </a:p>
              <a:p>
                <a:pPr marL="0" indent="0" defTabSz="541338">
                  <a:buNone/>
                </a:pPr>
                <a:r>
                  <a:rPr lang="en-SG" sz="2400" dirty="0"/>
                  <a:t>	- Linear (OLS) Regression: Assumptions, Power analysis, Fit, Check, Predict</a:t>
                </a:r>
              </a:p>
              <a:p>
                <a:pPr marL="0" indent="0" defTabSz="541338">
                  <a:buNone/>
                </a:pPr>
                <a:r>
                  <a:rPr lang="en-SG" sz="2400" dirty="0"/>
                  <a:t>	- Robust Regression</a:t>
                </a:r>
              </a:p>
              <a:p>
                <a:pPr marL="0" indent="0" defTabSz="541338">
                  <a:buNone/>
                </a:pPr>
                <a:r>
                  <a:rPr lang="en-SG" sz="2400" dirty="0"/>
                  <a:t>	- Polynomial Regression</a:t>
                </a:r>
              </a:p>
              <a:p>
                <a:pPr marL="0" indent="0" defTabSz="541338">
                  <a:buNone/>
                </a:pPr>
                <a:r>
                  <a:rPr lang="en-SG" sz="2400" dirty="0"/>
                  <a:t>	- Multiple Linear Regression: Model simplification, Model comparison, Multicollinearity</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a:t>
            </a:fld>
            <a:endParaRPr lang="en-SG" dirty="0"/>
          </a:p>
        </p:txBody>
      </p:sp>
    </p:spTree>
    <p:extLst>
      <p:ext uri="{BB962C8B-B14F-4D97-AF65-F5344CB8AC3E}">
        <p14:creationId xmlns:p14="http://schemas.microsoft.com/office/powerpoint/2010/main" val="168496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Interpreting the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871857" cy="6074077"/>
          </a:xfrm>
        </p:spPr>
        <p:txBody>
          <a:bodyPr>
            <a:normAutofit lnSpcReduction="10000"/>
          </a:bodyPr>
          <a:lstStyle/>
          <a:p>
            <a:pPr marL="0" indent="0">
              <a:buNone/>
            </a:pPr>
            <a:r>
              <a:rPr lang="en-SG" dirty="0">
                <a:cs typeface="Courier New" panose="02070309020205020404" pitchFamily="49" charset="0"/>
              </a:rPr>
              <a:t>Remember our research Question: do fertility rates explain infant mortality?</a:t>
            </a:r>
            <a:endParaRPr lang="en-SG" dirty="0"/>
          </a:p>
          <a:p>
            <a:pPr marL="0" indent="0">
              <a:buNone/>
            </a:pPr>
            <a:endParaRPr lang="en-SG" dirty="0"/>
          </a:p>
          <a:p>
            <a:pPr marL="0" indent="0">
              <a:buNone/>
            </a:pPr>
            <a:r>
              <a:rPr lang="en-SG" dirty="0"/>
              <a:t>Reporting that &lt;Fertility&gt; rates predict &lt;</a:t>
            </a:r>
            <a:r>
              <a:rPr lang="en-SG" dirty="0" err="1"/>
              <a:t>Infant.mortality</a:t>
            </a:r>
            <a:r>
              <a:rPr lang="en-SG" dirty="0"/>
              <a:t>&gt;:</a:t>
            </a:r>
          </a:p>
          <a:p>
            <a:pPr marL="0" indent="0">
              <a:buNone/>
            </a:pPr>
            <a:r>
              <a:rPr lang="en-SG" dirty="0"/>
              <a:t>“Fertility rates have a significant effect on infant mortality (</a:t>
            </a:r>
            <a:r>
              <a:rPr lang="en-SG" i="1" dirty="0"/>
              <a:t>P</a:t>
            </a:r>
            <a:r>
              <a:rPr lang="en-SG" dirty="0"/>
              <a:t> = 0.004). An increase of 1 in the fertility rate results in an increase in infant mortality of 0.097 ± 0.031 (mean ± SE).”</a:t>
            </a:r>
          </a:p>
          <a:p>
            <a:pPr marL="0" indent="0">
              <a:buNone/>
            </a:pPr>
            <a:endParaRPr lang="en-SG" dirty="0"/>
          </a:p>
          <a:p>
            <a:pPr marL="0" indent="0">
              <a:buNone/>
            </a:pPr>
            <a:r>
              <a:rPr lang="en-SG" dirty="0"/>
              <a:t>Reporting on how important a predictor &lt;Fertility&gt; is:</a:t>
            </a:r>
          </a:p>
          <a:p>
            <a:pPr marL="0" indent="0">
              <a:buNone/>
            </a:pPr>
            <a:r>
              <a:rPr lang="en-SG" dirty="0"/>
              <a:t>“Fertility rates account for 17.4% of the variation in infant mortality.”</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20</a:t>
            </a:fld>
            <a:endParaRPr lang="en-SG" dirty="0"/>
          </a:p>
        </p:txBody>
      </p:sp>
      <p:grpSp>
        <p:nvGrpSpPr>
          <p:cNvPr id="4" name="Group 3">
            <a:extLst>
              <a:ext uri="{FF2B5EF4-FFF2-40B4-BE49-F238E27FC236}">
                <a16:creationId xmlns:a16="http://schemas.microsoft.com/office/drawing/2014/main" id="{248D66D3-E5F4-636A-E82F-C90067D454C6}"/>
              </a:ext>
            </a:extLst>
          </p:cNvPr>
          <p:cNvGrpSpPr>
            <a:grpSpLocks noChangeAspect="1"/>
          </p:cNvGrpSpPr>
          <p:nvPr/>
        </p:nvGrpSpPr>
        <p:grpSpPr>
          <a:xfrm>
            <a:off x="6949440" y="195517"/>
            <a:ext cx="5017183" cy="3061166"/>
            <a:chOff x="4319364" y="195516"/>
            <a:chExt cx="7647259" cy="4665871"/>
          </a:xfrm>
        </p:grpSpPr>
        <p:pic>
          <p:nvPicPr>
            <p:cNvPr id="9" name="Picture 8" descr="Timeline&#10;&#10;Description automatically generated with medium confidence">
              <a:extLst>
                <a:ext uri="{FF2B5EF4-FFF2-40B4-BE49-F238E27FC236}">
                  <a16:creationId xmlns:a16="http://schemas.microsoft.com/office/drawing/2014/main" id="{AC91ACE5-7659-4232-9DC6-5A1471879493}"/>
                </a:ext>
              </a:extLst>
            </p:cNvPr>
            <p:cNvPicPr>
              <a:picLocks noChangeAspect="1"/>
            </p:cNvPicPr>
            <p:nvPr/>
          </p:nvPicPr>
          <p:blipFill>
            <a:blip r:embed="rId2"/>
            <a:stretch>
              <a:fillRect/>
            </a:stretch>
          </p:blipFill>
          <p:spPr>
            <a:xfrm>
              <a:off x="4319364" y="195516"/>
              <a:ext cx="7647259" cy="4665871"/>
            </a:xfrm>
            <a:prstGeom prst="rect">
              <a:avLst/>
            </a:prstGeom>
          </p:spPr>
        </p:pic>
        <p:sp>
          <p:nvSpPr>
            <p:cNvPr id="18" name="Rectangle 17">
              <a:extLst>
                <a:ext uri="{FF2B5EF4-FFF2-40B4-BE49-F238E27FC236}">
                  <a16:creationId xmlns:a16="http://schemas.microsoft.com/office/drawing/2014/main" id="{12C656AB-4FF2-4410-8499-1DD89C60E179}"/>
                </a:ext>
              </a:extLst>
            </p:cNvPr>
            <p:cNvSpPr/>
            <p:nvPr/>
          </p:nvSpPr>
          <p:spPr>
            <a:xfrm>
              <a:off x="5798384" y="3084633"/>
              <a:ext cx="2335368" cy="219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ACC13A48-7B59-4463-9FFE-EA33FF36D92F}"/>
                </a:ext>
              </a:extLst>
            </p:cNvPr>
            <p:cNvSpPr/>
            <p:nvPr/>
          </p:nvSpPr>
          <p:spPr>
            <a:xfrm>
              <a:off x="9183231" y="3084633"/>
              <a:ext cx="1292279" cy="219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a:extLst>
              <a:ext uri="{FF2B5EF4-FFF2-40B4-BE49-F238E27FC236}">
                <a16:creationId xmlns:a16="http://schemas.microsoft.com/office/drawing/2014/main" id="{5225DB26-8321-0196-90D4-7DD8820A8989}"/>
              </a:ext>
            </a:extLst>
          </p:cNvPr>
          <p:cNvSpPr txBox="1"/>
          <p:nvPr/>
        </p:nvSpPr>
        <p:spPr>
          <a:xfrm>
            <a:off x="6346382" y="4451662"/>
            <a:ext cx="3963038" cy="646331"/>
          </a:xfrm>
          <a:prstGeom prst="rect">
            <a:avLst/>
          </a:prstGeom>
          <a:noFill/>
        </p:spPr>
        <p:txBody>
          <a:bodyPr wrap="square">
            <a:spAutoFit/>
          </a:bodyPr>
          <a:lstStyle/>
          <a:p>
            <a:r>
              <a:rPr lang="en-SG" dirty="0">
                <a:solidFill>
                  <a:srgbClr val="FF0000"/>
                </a:solidFill>
              </a:rPr>
              <a:t>Note: 67.72/(67.72+322.54) = 0.1735</a:t>
            </a:r>
          </a:p>
        </p:txBody>
      </p:sp>
      <p:sp>
        <p:nvSpPr>
          <p:cNvPr id="8" name="Rectangle 7">
            <a:extLst>
              <a:ext uri="{FF2B5EF4-FFF2-40B4-BE49-F238E27FC236}">
                <a16:creationId xmlns:a16="http://schemas.microsoft.com/office/drawing/2014/main" id="{42B025F5-E038-9039-C68F-3BF852ABFFEC}"/>
              </a:ext>
            </a:extLst>
          </p:cNvPr>
          <p:cNvSpPr/>
          <p:nvPr/>
        </p:nvSpPr>
        <p:spPr>
          <a:xfrm>
            <a:off x="8579687" y="2867413"/>
            <a:ext cx="537020" cy="1438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Arrow Connector 11">
            <a:extLst>
              <a:ext uri="{FF2B5EF4-FFF2-40B4-BE49-F238E27FC236}">
                <a16:creationId xmlns:a16="http://schemas.microsoft.com/office/drawing/2014/main" id="{405E6FA3-9336-0941-E869-A58E934FA781}"/>
              </a:ext>
            </a:extLst>
          </p:cNvPr>
          <p:cNvCxnSpPr>
            <a:cxnSpLocks/>
          </p:cNvCxnSpPr>
          <p:nvPr/>
        </p:nvCxnSpPr>
        <p:spPr>
          <a:xfrm flipV="1">
            <a:off x="5773700" y="2162932"/>
            <a:ext cx="1129432" cy="26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9F7DE5-4CDF-3E5D-FFDA-D9F464BBF13B}"/>
              </a:ext>
            </a:extLst>
          </p:cNvPr>
          <p:cNvCxnSpPr>
            <a:cxnSpLocks/>
          </p:cNvCxnSpPr>
          <p:nvPr/>
        </p:nvCxnSpPr>
        <p:spPr>
          <a:xfrm flipV="1">
            <a:off x="5937504" y="3008294"/>
            <a:ext cx="2642183" cy="1850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Text, letter&#10;&#10;Description automatically generated">
            <a:extLst>
              <a:ext uri="{FF2B5EF4-FFF2-40B4-BE49-F238E27FC236}">
                <a16:creationId xmlns:a16="http://schemas.microsoft.com/office/drawing/2014/main" id="{5E56D1E8-F3AE-07CD-6C45-09B1020273DE}"/>
              </a:ext>
            </a:extLst>
          </p:cNvPr>
          <p:cNvPicPr>
            <a:picLocks noChangeAspect="1"/>
          </p:cNvPicPr>
          <p:nvPr/>
        </p:nvPicPr>
        <p:blipFill>
          <a:blip r:embed="rId3"/>
          <a:stretch>
            <a:fillRect/>
          </a:stretch>
        </p:blipFill>
        <p:spPr>
          <a:xfrm>
            <a:off x="6949440" y="4955134"/>
            <a:ext cx="5017183" cy="1398068"/>
          </a:xfrm>
          <a:prstGeom prst="rect">
            <a:avLst/>
          </a:prstGeom>
        </p:spPr>
      </p:pic>
      <p:sp>
        <p:nvSpPr>
          <p:cNvPr id="23" name="Rectangle 22">
            <a:extLst>
              <a:ext uri="{FF2B5EF4-FFF2-40B4-BE49-F238E27FC236}">
                <a16:creationId xmlns:a16="http://schemas.microsoft.com/office/drawing/2014/main" id="{69BA5CD9-A24F-ED1A-A928-62E619CAB59F}"/>
              </a:ext>
            </a:extLst>
          </p:cNvPr>
          <p:cNvSpPr/>
          <p:nvPr/>
        </p:nvSpPr>
        <p:spPr>
          <a:xfrm>
            <a:off x="8002816" y="5727842"/>
            <a:ext cx="537020" cy="3287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C6B4FF15-5580-7997-E021-9D2BDDF9B65A}"/>
              </a:ext>
            </a:extLst>
          </p:cNvPr>
          <p:cNvCxnSpPr>
            <a:cxnSpLocks/>
          </p:cNvCxnSpPr>
          <p:nvPr/>
        </p:nvCxnSpPr>
        <p:spPr>
          <a:xfrm>
            <a:off x="5989834" y="4999222"/>
            <a:ext cx="1971542" cy="8108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52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903320" cy="6074077"/>
          </a:xfrm>
        </p:spPr>
        <p:txBody>
          <a:bodyPr>
            <a:normAutofit/>
          </a:bodyPr>
          <a:lstStyle/>
          <a:p>
            <a:pPr marL="0" indent="0">
              <a:buNone/>
            </a:pPr>
            <a:r>
              <a:rPr lang="en-SG" dirty="0"/>
              <a:t>#Scatterplot with linear trendline from model</a:t>
            </a:r>
          </a:p>
          <a:p>
            <a:pPr marL="0" indent="0">
              <a:buNone/>
            </a:pPr>
            <a:r>
              <a:rPr lang="en-SG" sz="2000" dirty="0">
                <a:latin typeface="Courier New" panose="02070309020205020404" pitchFamily="49" charset="0"/>
                <a:cs typeface="Courier New" panose="02070309020205020404" pitchFamily="49" charset="0"/>
              </a:rPr>
              <a:t>plot(</a:t>
            </a:r>
            <a:r>
              <a:rPr lang="en-SG" sz="2000" dirty="0" err="1">
                <a:latin typeface="Courier New" panose="02070309020205020404" pitchFamily="49" charset="0"/>
                <a:cs typeface="Courier New" panose="02070309020205020404" pitchFamily="49" charset="0"/>
              </a:rPr>
              <a:t>Infant.Mortality~Fertility,data</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swiss</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pch</a:t>
            </a:r>
            <a:r>
              <a:rPr lang="en-SG" sz="2000" dirty="0">
                <a:latin typeface="Courier New" panose="02070309020205020404" pitchFamily="49" charset="0"/>
                <a:cs typeface="Courier New" panose="02070309020205020404" pitchFamily="49" charset="0"/>
              </a:rPr>
              <a:t>=16,cex=0.5)</a:t>
            </a:r>
          </a:p>
          <a:p>
            <a:pPr marL="0" indent="0">
              <a:buNone/>
            </a:pPr>
            <a:r>
              <a:rPr lang="en-SG" sz="2000" dirty="0" err="1">
                <a:latin typeface="Courier New" panose="02070309020205020404" pitchFamily="49" charset="0"/>
                <a:cs typeface="Courier New" panose="02070309020205020404" pitchFamily="49" charset="0"/>
              </a:rPr>
              <a:t>abline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Infant.Mortality~Fertility,data</a:t>
            </a: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swiss</a:t>
            </a:r>
            <a:r>
              <a:rPr lang="en-SG" sz="2000" dirty="0">
                <a:latin typeface="Courier New" panose="02070309020205020404" pitchFamily="49" charset="0"/>
                <a:cs typeface="Courier New" panose="02070309020205020404" pitchFamily="49" charset="0"/>
              </a:rPr>
              <a:t>),col="red")</a:t>
            </a:r>
          </a:p>
          <a:p>
            <a:pPr marL="0" indent="0">
              <a:buNone/>
            </a:pPr>
            <a:endParaRPr lang="en-SG" dirty="0"/>
          </a:p>
          <a:p>
            <a:pPr marL="0" indent="0">
              <a:buNone/>
            </a:pPr>
            <a:endParaRPr lang="en-SG" dirty="0"/>
          </a:p>
          <a:p>
            <a:pPr marL="0" indent="0">
              <a:buNone/>
            </a:pPr>
            <a:r>
              <a:rPr lang="en-SG" dirty="0"/>
              <a:t>#Predict y-values for any x-value (remember it assumes a LINEAR relationship)</a:t>
            </a:r>
          </a:p>
          <a:p>
            <a:pPr marL="0" indent="0">
              <a:buNone/>
            </a:pPr>
            <a:r>
              <a:rPr lang="en-SG" sz="2000" dirty="0">
                <a:latin typeface="Courier New" panose="02070309020205020404" pitchFamily="49" charset="0"/>
                <a:cs typeface="Courier New" panose="02070309020205020404" pitchFamily="49" charset="0"/>
              </a:rPr>
              <a:t>predict(mod1,list(Fertility=c(2,65,140)))</a:t>
            </a:r>
          </a:p>
          <a:p>
            <a:pPr marL="0" indent="0">
              <a:buNone/>
            </a:pPr>
            <a:r>
              <a:rPr lang="en-SG" dirty="0"/>
              <a:t>#Can be used to plot the line manually</a:t>
            </a:r>
          </a:p>
          <a:p>
            <a:pPr marL="0" indent="0">
              <a:buNone/>
            </a:pPr>
            <a:r>
              <a:rPr lang="en-SG" sz="2000" dirty="0">
                <a:latin typeface="Courier New" panose="02070309020205020404" pitchFamily="49" charset="0"/>
                <a:cs typeface="Courier New" panose="02070309020205020404" pitchFamily="49" charset="0"/>
              </a:rPr>
              <a:t>lines(</a:t>
            </a:r>
            <a:r>
              <a:rPr lang="en-SG" sz="2000" dirty="0" err="1">
                <a:latin typeface="Courier New" panose="02070309020205020404" pitchFamily="49" charset="0"/>
                <a:cs typeface="Courier New" panose="02070309020205020404" pitchFamily="49" charset="0"/>
              </a:rPr>
              <a:t>seq</a:t>
            </a:r>
            <a:r>
              <a:rPr lang="en-SG" sz="2000" dirty="0">
                <a:latin typeface="Courier New" panose="02070309020205020404" pitchFamily="49" charset="0"/>
                <a:cs typeface="Courier New" panose="02070309020205020404" pitchFamily="49" charset="0"/>
              </a:rPr>
              <a:t>(30,100,0.01),predict(mod1, list(Fertility=</a:t>
            </a:r>
            <a:r>
              <a:rPr lang="en-SG" sz="2000" dirty="0" err="1">
                <a:latin typeface="Courier New" panose="02070309020205020404" pitchFamily="49" charset="0"/>
                <a:cs typeface="Courier New" panose="02070309020205020404" pitchFamily="49" charset="0"/>
              </a:rPr>
              <a:t>seq</a:t>
            </a:r>
            <a:r>
              <a:rPr lang="en-SG" sz="2000" dirty="0">
                <a:latin typeface="Courier New" panose="02070309020205020404" pitchFamily="49" charset="0"/>
                <a:cs typeface="Courier New" panose="02070309020205020404" pitchFamily="49" charset="0"/>
              </a:rPr>
              <a:t>(30,100,0.01))),</a:t>
            </a:r>
            <a:r>
              <a:rPr lang="en-SG" sz="2000" dirty="0" err="1">
                <a:latin typeface="Courier New" panose="02070309020205020404" pitchFamily="49" charset="0"/>
                <a:cs typeface="Courier New" panose="02070309020205020404" pitchFamily="49" charset="0"/>
              </a:rPr>
              <a:t>lty</a:t>
            </a:r>
            <a:r>
              <a:rPr lang="en-SG" sz="2000" dirty="0">
                <a:latin typeface="Courier New" panose="02070309020205020404" pitchFamily="49" charset="0"/>
                <a:cs typeface="Courier New" panose="02070309020205020404" pitchFamily="49" charset="0"/>
              </a:rPr>
              <a:t>=9)</a:t>
            </a:r>
          </a:p>
          <a:p>
            <a:pPr marL="0" indent="0">
              <a:buNone/>
            </a:pPr>
            <a:endParaRPr lang="en-SG" dirty="0"/>
          </a:p>
          <a:p>
            <a:pPr marL="0" indent="0">
              <a:buNone/>
            </a:pPr>
            <a:endParaRPr lang="en-SG" dirty="0"/>
          </a:p>
        </p:txBody>
      </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Visualising and Predicting using the model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21</a:t>
            </a:fld>
            <a:endParaRPr lang="en-SG" dirty="0"/>
          </a:p>
        </p:txBody>
      </p:sp>
      <p:pic>
        <p:nvPicPr>
          <p:cNvPr id="7" name="Picture 6" descr="Chart, scatter chart&#10;&#10;Description automatically generated">
            <a:extLst>
              <a:ext uri="{FF2B5EF4-FFF2-40B4-BE49-F238E27FC236}">
                <a16:creationId xmlns:a16="http://schemas.microsoft.com/office/drawing/2014/main" id="{98430971-7C6E-4376-934A-FD70C14634E5}"/>
              </a:ext>
            </a:extLst>
          </p:cNvPr>
          <p:cNvPicPr>
            <a:picLocks noChangeAspect="1"/>
          </p:cNvPicPr>
          <p:nvPr/>
        </p:nvPicPr>
        <p:blipFill>
          <a:blip r:embed="rId2"/>
          <a:stretch>
            <a:fillRect/>
          </a:stretch>
        </p:blipFill>
        <p:spPr>
          <a:xfrm>
            <a:off x="7161836" y="886427"/>
            <a:ext cx="4657846" cy="4657846"/>
          </a:xfrm>
          <a:prstGeom prst="rect">
            <a:avLst/>
          </a:prstGeom>
        </p:spPr>
      </p:pic>
      <p:sp>
        <p:nvSpPr>
          <p:cNvPr id="4" name="TextBox 3">
            <a:extLst>
              <a:ext uri="{FF2B5EF4-FFF2-40B4-BE49-F238E27FC236}">
                <a16:creationId xmlns:a16="http://schemas.microsoft.com/office/drawing/2014/main" id="{C3DFD384-DB27-61B9-D470-F26B89275B1B}"/>
              </a:ext>
            </a:extLst>
          </p:cNvPr>
          <p:cNvSpPr txBox="1"/>
          <p:nvPr/>
        </p:nvSpPr>
        <p:spPr>
          <a:xfrm>
            <a:off x="2030566" y="2713479"/>
            <a:ext cx="2701690" cy="646331"/>
          </a:xfrm>
          <a:prstGeom prst="rect">
            <a:avLst/>
          </a:prstGeom>
          <a:noFill/>
        </p:spPr>
        <p:txBody>
          <a:bodyPr wrap="square" rtlCol="0">
            <a:spAutoFit/>
          </a:bodyPr>
          <a:lstStyle/>
          <a:p>
            <a:r>
              <a:rPr lang="en-US" dirty="0">
                <a:solidFill>
                  <a:srgbClr val="FF0000"/>
                </a:solidFill>
              </a:rPr>
              <a:t>This plots the typical linear model (for Base R)</a:t>
            </a:r>
          </a:p>
        </p:txBody>
      </p:sp>
      <p:cxnSp>
        <p:nvCxnSpPr>
          <p:cNvPr id="6" name="Straight Arrow Connector 5">
            <a:extLst>
              <a:ext uri="{FF2B5EF4-FFF2-40B4-BE49-F238E27FC236}">
                <a16:creationId xmlns:a16="http://schemas.microsoft.com/office/drawing/2014/main" id="{982D0C38-BCFF-4B59-D7B7-3E4ACA4E133E}"/>
              </a:ext>
            </a:extLst>
          </p:cNvPr>
          <p:cNvCxnSpPr>
            <a:cxnSpLocks/>
          </p:cNvCxnSpPr>
          <p:nvPr/>
        </p:nvCxnSpPr>
        <p:spPr>
          <a:xfrm flipH="1" flipV="1">
            <a:off x="1784541" y="2526737"/>
            <a:ext cx="305804" cy="34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95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if my response variable shows heteroscedasticity?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a:bodyPr>
          <a:lstStyle/>
          <a:p>
            <a:pPr marL="0" indent="0">
              <a:buNone/>
            </a:pPr>
            <a:r>
              <a:rPr lang="en-SG" dirty="0"/>
              <a:t>Option 1: Transform your variables</a:t>
            </a:r>
          </a:p>
          <a:p>
            <a:pPr marL="0" indent="0">
              <a:buNone/>
            </a:pPr>
            <a:r>
              <a:rPr lang="en-SG" dirty="0"/>
              <a:t>	Try to apply one of these functions to your y-variable and try again: </a:t>
            </a:r>
            <a:br>
              <a:rPr lang="en-SG" dirty="0"/>
            </a:br>
            <a:r>
              <a:rPr lang="en-SG" dirty="0"/>
              <a:t>	 log(), sqrt(), or cube root “x^(1/3)”</a:t>
            </a:r>
          </a:p>
          <a:p>
            <a:pPr marL="0" indent="0">
              <a:buNone/>
            </a:pPr>
            <a:r>
              <a:rPr lang="en-SG" dirty="0"/>
              <a:t>	If it works, great! But be careful how you write up your report…</a:t>
            </a:r>
          </a:p>
          <a:p>
            <a:pPr marL="0" indent="0">
              <a:buNone/>
            </a:pPr>
            <a:r>
              <a:rPr lang="en-SG" dirty="0"/>
              <a:t>	If it doesn’t work …</a:t>
            </a:r>
          </a:p>
          <a:p>
            <a:pPr marL="0" indent="0">
              <a:buNone/>
            </a:pPr>
            <a:endParaRPr lang="en-SG" dirty="0"/>
          </a:p>
          <a:p>
            <a:pPr marL="0" indent="0">
              <a:buNone/>
            </a:pPr>
            <a:r>
              <a:rPr lang="en-SG" dirty="0"/>
              <a:t>Option 2: Use GLS (later lecture)</a:t>
            </a:r>
          </a:p>
          <a:p>
            <a:pPr marL="0" indent="0">
              <a:buNone/>
            </a:pPr>
            <a:endParaRPr lang="en-SG" dirty="0"/>
          </a:p>
          <a:p>
            <a:pPr marL="0" indent="0">
              <a:buNone/>
            </a:pPr>
            <a:endParaRPr lang="en-SG" dirty="0"/>
          </a:p>
          <a:p>
            <a:pPr marL="0" indent="0">
              <a:buNone/>
            </a:pPr>
            <a:endParaRPr lang="en-SG" dirty="0"/>
          </a:p>
          <a:p>
            <a:pPr marL="0" indent="0">
              <a:buNone/>
            </a:pPr>
            <a:r>
              <a:rPr lang="en-SG" dirty="0"/>
              <a:t>Next section: Robust Regression!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22</a:t>
            </a:fld>
            <a:endParaRPr lang="en-SG" dirty="0"/>
          </a:p>
        </p:txBody>
      </p:sp>
      <p:sp>
        <p:nvSpPr>
          <p:cNvPr id="12" name="Title 1">
            <a:extLst>
              <a:ext uri="{FF2B5EF4-FFF2-40B4-BE49-F238E27FC236}">
                <a16:creationId xmlns:a16="http://schemas.microsoft.com/office/drawing/2014/main" id="{6D7103D5-3C4F-4B00-B754-4207655A4BEF}"/>
              </a:ext>
            </a:extLst>
          </p:cNvPr>
          <p:cNvSpPr txBox="1">
            <a:spLocks/>
          </p:cNvSpPr>
          <p:nvPr/>
        </p:nvSpPr>
        <p:spPr>
          <a:xfrm>
            <a:off x="77583" y="5136419"/>
            <a:ext cx="12036834"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SG" dirty="0"/>
              <a:t>What if my response variable has influential observations/outliers?</a:t>
            </a:r>
          </a:p>
        </p:txBody>
      </p:sp>
    </p:spTree>
    <p:extLst>
      <p:ext uri="{BB962C8B-B14F-4D97-AF65-F5344CB8AC3E}">
        <p14:creationId xmlns:p14="http://schemas.microsoft.com/office/powerpoint/2010/main" val="527240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Robust Regression</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2765059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Dealing with outliers/influential observations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7236979" cy="6074077"/>
          </a:xfrm>
        </p:spPr>
        <p:txBody>
          <a:bodyPr>
            <a:normAutofit fontScale="77500" lnSpcReduction="20000"/>
          </a:bodyPr>
          <a:lstStyle/>
          <a:p>
            <a:pPr marL="0" indent="0">
              <a:buNone/>
            </a:pPr>
            <a:r>
              <a:rPr lang="da-DK" dirty="0"/>
              <a:t>#Create dataset and model</a:t>
            </a:r>
          </a:p>
          <a:p>
            <a:pPr marL="0" indent="0">
              <a:buNone/>
            </a:pPr>
            <a:r>
              <a:rPr lang="da-DK" sz="2600" dirty="0">
                <a:latin typeface="Courier New" panose="02070309020205020404" pitchFamily="49" charset="0"/>
                <a:cs typeface="Courier New" panose="02070309020205020404" pitchFamily="49" charset="0"/>
              </a:rPr>
              <a:t>d2=read.table("diminish.txt",header=T) </a:t>
            </a:r>
          </a:p>
          <a:p>
            <a:pPr marL="0" indent="0">
              <a:buNone/>
            </a:pPr>
            <a:r>
              <a:rPr lang="da-DK" sz="2600" dirty="0">
                <a:latin typeface="Courier New" panose="02070309020205020404" pitchFamily="49" charset="0"/>
                <a:cs typeface="Courier New" panose="02070309020205020404" pitchFamily="49" charset="0"/>
              </a:rPr>
              <a:t>plot(yv~xv,data=d2)</a:t>
            </a:r>
          </a:p>
          <a:p>
            <a:pPr marL="0" indent="0">
              <a:buNone/>
            </a:pPr>
            <a:r>
              <a:rPr lang="da-DK" sz="2600" dirty="0">
                <a:latin typeface="Courier New" panose="02070309020205020404" pitchFamily="49" charset="0"/>
                <a:cs typeface="Courier New" panose="02070309020205020404" pitchFamily="49" charset="0"/>
              </a:rPr>
              <a:t>mod2=lm(yv~xv,data=d2) #check plots</a:t>
            </a:r>
          </a:p>
          <a:p>
            <a:pPr marL="0" indent="0">
              <a:buNone/>
            </a:pPr>
            <a:endParaRPr lang="da-DK" dirty="0"/>
          </a:p>
          <a:p>
            <a:pPr marL="0" indent="0">
              <a:buNone/>
            </a:pPr>
            <a:r>
              <a:rPr lang="da-DK" b="1" dirty="0"/>
              <a:t>Option 1</a:t>
            </a:r>
            <a:r>
              <a:rPr lang="da-DK" dirty="0"/>
              <a:t>: Identify and </a:t>
            </a:r>
            <a:r>
              <a:rPr lang="da-DK" b="1" dirty="0"/>
              <a:t>remove the outlier(s) manually</a:t>
            </a:r>
            <a:r>
              <a:rPr lang="da-DK" dirty="0"/>
              <a:t> (typical cut-off value is Cook’s Distance &gt; 4/n).</a:t>
            </a:r>
          </a:p>
          <a:p>
            <a:pPr marL="0" indent="0">
              <a:buNone/>
            </a:pPr>
            <a:r>
              <a:rPr lang="da-DK" sz="2600" dirty="0">
                <a:latin typeface="Courier New" panose="02070309020205020404" pitchFamily="49" charset="0"/>
                <a:cs typeface="Courier New" panose="02070309020205020404" pitchFamily="49" charset="0"/>
              </a:rPr>
              <a:t>which(cooks.distance(mod2)&gt;4/nrow(d2)) #19</a:t>
            </a:r>
          </a:p>
          <a:p>
            <a:pPr marL="0" indent="0">
              <a:buNone/>
            </a:pPr>
            <a:r>
              <a:rPr lang="da-DK" sz="2600" dirty="0">
                <a:latin typeface="Courier New" panose="02070309020205020404" pitchFamily="49" charset="0"/>
                <a:cs typeface="Courier New" panose="02070309020205020404" pitchFamily="49" charset="0"/>
              </a:rPr>
              <a:t>d3=d2[-19,] #remove row manually</a:t>
            </a:r>
          </a:p>
          <a:p>
            <a:pPr marL="0" indent="0">
              <a:buNone/>
            </a:pPr>
            <a:endParaRPr lang="da-DK" dirty="0"/>
          </a:p>
          <a:p>
            <a:pPr marL="0" indent="0">
              <a:buNone/>
            </a:pPr>
            <a:r>
              <a:rPr lang="da-DK" b="1" dirty="0"/>
              <a:t>Option 2</a:t>
            </a:r>
            <a:r>
              <a:rPr lang="da-DK" dirty="0"/>
              <a:t>: Run </a:t>
            </a:r>
            <a:r>
              <a:rPr lang="da-DK" b="1" dirty="0"/>
              <a:t>Robust Regression</a:t>
            </a:r>
            <a:r>
              <a:rPr lang="da-DK" dirty="0"/>
              <a:t> (if you cannot remove the point; decreases weightage of outliers in the regression).</a:t>
            </a:r>
          </a:p>
          <a:p>
            <a:pPr marL="0" indent="0">
              <a:buNone/>
            </a:pPr>
            <a:r>
              <a:rPr lang="da-DK" sz="2600" dirty="0">
                <a:latin typeface="Courier New" panose="02070309020205020404" pitchFamily="49" charset="0"/>
                <a:cs typeface="Courier New" panose="02070309020205020404" pitchFamily="49" charset="0"/>
              </a:rPr>
              <a:t>#Install MASS package</a:t>
            </a:r>
          </a:p>
          <a:p>
            <a:pPr marL="0" indent="0">
              <a:buNone/>
            </a:pPr>
            <a:r>
              <a:rPr lang="da-DK" sz="2600" dirty="0">
                <a:latin typeface="Courier New" panose="02070309020205020404" pitchFamily="49" charset="0"/>
                <a:cs typeface="Courier New" panose="02070309020205020404" pitchFamily="49" charset="0"/>
              </a:rPr>
              <a:t>mod2r=rlm(yv~xv,data=d2)</a:t>
            </a:r>
          </a:p>
          <a:p>
            <a:pPr marL="0" indent="0">
              <a:buNone/>
            </a:pPr>
            <a:r>
              <a:rPr lang="da-DK" sz="2600" dirty="0">
                <a:latin typeface="Courier New" panose="02070309020205020404" pitchFamily="49" charset="0"/>
                <a:cs typeface="Courier New" panose="02070309020205020404" pitchFamily="49" charset="0"/>
              </a:rPr>
              <a:t>summary(mod2r) #t-value=9.1505, df=17</a:t>
            </a:r>
          </a:p>
          <a:p>
            <a:pPr marL="0" indent="0">
              <a:buNone/>
            </a:pPr>
            <a:r>
              <a:rPr lang="da-DK" sz="2600" dirty="0">
                <a:latin typeface="Courier New" panose="02070309020205020404" pitchFamily="49" charset="0"/>
                <a:cs typeface="Courier New" panose="02070309020205020404" pitchFamily="49" charset="0"/>
              </a:rPr>
              <a:t>#have to calculate p-value manually </a:t>
            </a:r>
          </a:p>
          <a:p>
            <a:pPr marL="0" indent="0">
              <a:buNone/>
            </a:pPr>
            <a:r>
              <a:rPr lang="da-DK" sz="2600" dirty="0">
                <a:latin typeface="Courier New" panose="02070309020205020404" pitchFamily="49" charset="0"/>
                <a:cs typeface="Courier New" panose="02070309020205020404" pitchFamily="49" charset="0"/>
              </a:rPr>
              <a:t>2*pt(9.1505,17,lower=F)</a:t>
            </a:r>
            <a:endParaRPr lang="en-SG" sz="26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24</a:t>
            </a:fld>
            <a:endParaRPr lang="en-SG" dirty="0"/>
          </a:p>
        </p:txBody>
      </p:sp>
      <p:pic>
        <p:nvPicPr>
          <p:cNvPr id="6" name="Picture 5" descr="Chart, scatter chart&#10;&#10;Description automatically generated">
            <a:extLst>
              <a:ext uri="{FF2B5EF4-FFF2-40B4-BE49-F238E27FC236}">
                <a16:creationId xmlns:a16="http://schemas.microsoft.com/office/drawing/2014/main" id="{E62FAB13-60CA-4126-B24B-C49E5E7C86CE}"/>
              </a:ext>
            </a:extLst>
          </p:cNvPr>
          <p:cNvPicPr>
            <a:picLocks noChangeAspect="1"/>
          </p:cNvPicPr>
          <p:nvPr/>
        </p:nvPicPr>
        <p:blipFill>
          <a:blip r:embed="rId2"/>
          <a:stretch>
            <a:fillRect/>
          </a:stretch>
        </p:blipFill>
        <p:spPr>
          <a:xfrm>
            <a:off x="7314564" y="436562"/>
            <a:ext cx="4704715" cy="4704715"/>
          </a:xfrm>
          <a:prstGeom prst="rect">
            <a:avLst/>
          </a:prstGeom>
        </p:spPr>
      </p:pic>
      <p:sp>
        <p:nvSpPr>
          <p:cNvPr id="9" name="TextBox 8">
            <a:extLst>
              <a:ext uri="{FF2B5EF4-FFF2-40B4-BE49-F238E27FC236}">
                <a16:creationId xmlns:a16="http://schemas.microsoft.com/office/drawing/2014/main" id="{C81D223E-6C4F-4651-9067-188662804997}"/>
              </a:ext>
            </a:extLst>
          </p:cNvPr>
          <p:cNvSpPr txBox="1"/>
          <p:nvPr/>
        </p:nvSpPr>
        <p:spPr>
          <a:xfrm>
            <a:off x="7826546" y="395561"/>
            <a:ext cx="3680749" cy="646331"/>
          </a:xfrm>
          <a:prstGeom prst="rect">
            <a:avLst/>
          </a:prstGeom>
          <a:noFill/>
        </p:spPr>
        <p:txBody>
          <a:bodyPr wrap="square" rtlCol="0">
            <a:spAutoFit/>
          </a:bodyPr>
          <a:lstStyle/>
          <a:p>
            <a:pPr algn="ctr"/>
            <a:r>
              <a:rPr lang="en-US" u="sng" dirty="0">
                <a:solidFill>
                  <a:schemeClr val="accent5">
                    <a:lumMod val="75000"/>
                  </a:schemeClr>
                </a:solidFill>
              </a:rPr>
              <a:t>Diagnostic Plot 4 (Bottom Right)</a:t>
            </a:r>
            <a:endParaRPr lang="en-US" u="sng" baseline="30000" dirty="0">
              <a:solidFill>
                <a:schemeClr val="accent5">
                  <a:lumMod val="75000"/>
                </a:schemeClr>
              </a:solidFill>
            </a:endParaRPr>
          </a:p>
        </p:txBody>
      </p:sp>
      <p:sp>
        <p:nvSpPr>
          <p:cNvPr id="7" name="Arrow: Down 6">
            <a:extLst>
              <a:ext uri="{FF2B5EF4-FFF2-40B4-BE49-F238E27FC236}">
                <a16:creationId xmlns:a16="http://schemas.microsoft.com/office/drawing/2014/main" id="{7E57D616-7262-445F-9353-5DEC460C8C64}"/>
              </a:ext>
            </a:extLst>
          </p:cNvPr>
          <p:cNvSpPr/>
          <p:nvPr/>
        </p:nvSpPr>
        <p:spPr>
          <a:xfrm rot="13681654">
            <a:off x="8927410" y="1301162"/>
            <a:ext cx="274320" cy="53848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8B0C131A-7107-41F7-95F5-08D3DE9600FE}"/>
              </a:ext>
            </a:extLst>
          </p:cNvPr>
          <p:cNvSpPr txBox="1"/>
          <p:nvPr/>
        </p:nvSpPr>
        <p:spPr>
          <a:xfrm>
            <a:off x="7833952" y="1832901"/>
            <a:ext cx="2555474" cy="923330"/>
          </a:xfrm>
          <a:prstGeom prst="rect">
            <a:avLst/>
          </a:prstGeom>
          <a:noFill/>
        </p:spPr>
        <p:txBody>
          <a:bodyPr wrap="square" rtlCol="0">
            <a:spAutoFit/>
          </a:bodyPr>
          <a:lstStyle/>
          <a:p>
            <a:r>
              <a:rPr lang="en-US" dirty="0">
                <a:solidFill>
                  <a:srgbClr val="FF0000"/>
                </a:solidFill>
              </a:rPr>
              <a:t>Influential datapoint:</a:t>
            </a:r>
          </a:p>
          <a:p>
            <a:r>
              <a:rPr lang="en-US" dirty="0">
                <a:solidFill>
                  <a:srgbClr val="FF0000"/>
                </a:solidFill>
              </a:rPr>
              <a:t>Go back and check the dataset</a:t>
            </a:r>
          </a:p>
        </p:txBody>
      </p:sp>
    </p:spTree>
    <p:extLst>
      <p:ext uri="{BB962C8B-B14F-4D97-AF65-F5344CB8AC3E}">
        <p14:creationId xmlns:p14="http://schemas.microsoft.com/office/powerpoint/2010/main" val="2013514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if my residuals are not normally distributed?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a:bodyPr>
          <a:lstStyle/>
          <a:p>
            <a:pPr marL="0" indent="0">
              <a:buNone/>
            </a:pPr>
            <a:r>
              <a:rPr lang="en-SG" dirty="0"/>
              <a:t>Option 1: Transform your response variable</a:t>
            </a:r>
          </a:p>
          <a:p>
            <a:pPr marL="0" indent="0">
              <a:buNone/>
            </a:pPr>
            <a:r>
              <a:rPr lang="en-SG" dirty="0"/>
              <a:t>	Try to apply one of these functions to your y-variable and try again: </a:t>
            </a:r>
            <a:br>
              <a:rPr lang="en-SG" dirty="0"/>
            </a:br>
            <a:r>
              <a:rPr lang="en-SG" dirty="0"/>
              <a:t>	 log(), sqrt(), or cube root “x^(1/3)”</a:t>
            </a:r>
          </a:p>
          <a:p>
            <a:pPr marL="0" indent="0">
              <a:buNone/>
            </a:pPr>
            <a:r>
              <a:rPr lang="en-SG" dirty="0"/>
              <a:t>	If it works, great! But be careful how you write up your report…</a:t>
            </a:r>
          </a:p>
          <a:p>
            <a:pPr marL="0" indent="0">
              <a:buNone/>
            </a:pPr>
            <a:r>
              <a:rPr lang="en-SG" dirty="0"/>
              <a:t>	If it doesn’t work …</a:t>
            </a:r>
          </a:p>
          <a:p>
            <a:pPr marL="0" indent="0">
              <a:buNone/>
            </a:pPr>
            <a:endParaRPr lang="en-SG" dirty="0"/>
          </a:p>
          <a:p>
            <a:pPr marL="0" indent="0">
              <a:buNone/>
            </a:pPr>
            <a:r>
              <a:rPr lang="en-SG" dirty="0"/>
              <a:t>Option 2: Use a GLM (later lectures)</a:t>
            </a:r>
          </a:p>
          <a:p>
            <a:pPr marL="0" indent="0">
              <a:buNone/>
            </a:pPr>
            <a:endParaRPr lang="en-SG" dirty="0"/>
          </a:p>
          <a:p>
            <a:pPr marL="0" indent="0">
              <a:buNone/>
            </a:pPr>
            <a:endParaRPr lang="en-SG" dirty="0"/>
          </a:p>
          <a:p>
            <a:pPr marL="0" indent="0">
              <a:buNone/>
            </a:pPr>
            <a:endParaRPr lang="en-SG" dirty="0"/>
          </a:p>
          <a:p>
            <a:pPr marL="0" indent="0">
              <a:buNone/>
            </a:pPr>
            <a:r>
              <a:rPr lang="en-SG" dirty="0"/>
              <a:t>Next section: Polynomial Regression!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25</a:t>
            </a:fld>
            <a:endParaRPr lang="en-SG" dirty="0"/>
          </a:p>
        </p:txBody>
      </p:sp>
      <p:sp>
        <p:nvSpPr>
          <p:cNvPr id="6" name="Title 1">
            <a:extLst>
              <a:ext uri="{FF2B5EF4-FFF2-40B4-BE49-F238E27FC236}">
                <a16:creationId xmlns:a16="http://schemas.microsoft.com/office/drawing/2014/main" id="{E92B31E4-8C85-454C-B3E8-DDDCA9995D42}"/>
              </a:ext>
            </a:extLst>
          </p:cNvPr>
          <p:cNvSpPr txBox="1">
            <a:spLocks/>
          </p:cNvSpPr>
          <p:nvPr/>
        </p:nvSpPr>
        <p:spPr>
          <a:xfrm>
            <a:off x="77583" y="5136419"/>
            <a:ext cx="12036834"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SG" dirty="0"/>
              <a:t>What if the relationship looks slightly non-linear?</a:t>
            </a:r>
          </a:p>
        </p:txBody>
      </p:sp>
    </p:spTree>
    <p:extLst>
      <p:ext uri="{BB962C8B-B14F-4D97-AF65-F5344CB8AC3E}">
        <p14:creationId xmlns:p14="http://schemas.microsoft.com/office/powerpoint/2010/main" val="73292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Polynomial Regression</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2859044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Polynomial but linear!</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Used to model very simple curved relationships, e.g. square (second order power). It is rare (and frowned upon by reviewers) to use higher order powers.</a:t>
            </a:r>
          </a:p>
          <a:p>
            <a:pPr marL="0" indent="0">
              <a:buNone/>
            </a:pPr>
            <a:r>
              <a:rPr lang="en-SG" dirty="0"/>
              <a:t>Even though we square the explanatory variable, the parameters are still linear, i.e. the form is still a linear equation: y = a + b(x</a:t>
            </a:r>
            <a:r>
              <a:rPr lang="en-SG" baseline="30000" dirty="0"/>
              <a:t>2</a:t>
            </a:r>
            <a:r>
              <a:rPr lang="en-SG" dirty="0"/>
              <a:t>). </a:t>
            </a:r>
          </a:p>
          <a:p>
            <a:pPr marL="0" indent="0">
              <a:buNone/>
            </a:pPr>
            <a:endParaRPr lang="en-SG" dirty="0"/>
          </a:p>
          <a:p>
            <a:pPr marL="0" indent="0">
              <a:buNone/>
            </a:pPr>
            <a:r>
              <a:rPr lang="en-SG" dirty="0"/>
              <a:t>#Plot &lt;d3&gt; from the previous section</a:t>
            </a:r>
          </a:p>
          <a:p>
            <a:pPr marL="0" indent="0">
              <a:buNone/>
            </a:pPr>
            <a:r>
              <a:rPr lang="en-SG" sz="2000" dirty="0">
                <a:latin typeface="Courier New" panose="02070309020205020404" pitchFamily="49" charset="0"/>
                <a:cs typeface="Courier New" panose="02070309020205020404" pitchFamily="49" charset="0"/>
              </a:rPr>
              <a:t>plot(</a:t>
            </a:r>
            <a:r>
              <a:rPr lang="en-SG" sz="2000" dirty="0" err="1">
                <a:latin typeface="Courier New" panose="02070309020205020404" pitchFamily="49" charset="0"/>
                <a:cs typeface="Courier New" panose="02070309020205020404" pitchFamily="49" charset="0"/>
              </a:rPr>
              <a:t>yv~xv,data</a:t>
            </a:r>
            <a:r>
              <a:rPr lang="en-SG" sz="2000" dirty="0">
                <a:latin typeface="Courier New" panose="02070309020205020404" pitchFamily="49" charset="0"/>
                <a:cs typeface="Courier New" panose="02070309020205020404" pitchFamily="49" charset="0"/>
              </a:rPr>
              <a:t>=d3) </a:t>
            </a:r>
          </a:p>
          <a:p>
            <a:pPr marL="0" indent="0">
              <a:buNone/>
            </a:pPr>
            <a:r>
              <a:rPr lang="en-SG" sz="2000" dirty="0">
                <a:latin typeface="Courier New" panose="02070309020205020404" pitchFamily="49" charset="0"/>
                <a:cs typeface="Courier New" panose="02070309020205020404" pitchFamily="49" charset="0"/>
              </a:rPr>
              <a:t>#What do you think: linear or curved?</a:t>
            </a:r>
          </a:p>
          <a:p>
            <a:pPr marL="0" indent="0">
              <a:buNone/>
            </a:pPr>
            <a:endParaRPr lang="en-SG" dirty="0"/>
          </a:p>
          <a:p>
            <a:pPr marL="0" indent="0">
              <a:buNone/>
            </a:pPr>
            <a:r>
              <a:rPr lang="en-SG" dirty="0"/>
              <a:t>#Fit a linear and a quadratic (2</a:t>
            </a:r>
            <a:r>
              <a:rPr lang="en-SG" baseline="30000" dirty="0"/>
              <a:t>nd</a:t>
            </a:r>
            <a:r>
              <a:rPr lang="en-SG" dirty="0"/>
              <a:t> order) model to compare</a:t>
            </a:r>
          </a:p>
          <a:p>
            <a:pPr marL="0" indent="0">
              <a:buNone/>
            </a:pPr>
            <a:r>
              <a:rPr lang="en-SG" sz="2000" dirty="0">
                <a:latin typeface="Courier New" panose="02070309020205020404" pitchFamily="49" charset="0"/>
                <a:cs typeface="Courier New" panose="02070309020205020404" pitchFamily="49" charset="0"/>
              </a:rPr>
              <a:t>linMod3=</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yv~xv,data</a:t>
            </a:r>
            <a:r>
              <a:rPr lang="en-SG" sz="2000" dirty="0">
                <a:latin typeface="Courier New" panose="02070309020205020404" pitchFamily="49" charset="0"/>
                <a:cs typeface="Courier New" panose="02070309020205020404" pitchFamily="49" charset="0"/>
              </a:rPr>
              <a:t>=d3)</a:t>
            </a:r>
          </a:p>
          <a:p>
            <a:pPr marL="0" indent="0">
              <a:buNone/>
            </a:pPr>
            <a:r>
              <a:rPr lang="it-IT" sz="2000" dirty="0">
                <a:latin typeface="Courier New" panose="02070309020205020404" pitchFamily="49" charset="0"/>
                <a:cs typeface="Courier New" panose="02070309020205020404" pitchFamily="49" charset="0"/>
              </a:rPr>
              <a:t>quadMod3=lm(yv~I(xv^2)+xv,data=d3)</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27</a:t>
            </a:fld>
            <a:endParaRPr lang="en-SG" dirty="0"/>
          </a:p>
        </p:txBody>
      </p:sp>
      <p:sp>
        <p:nvSpPr>
          <p:cNvPr id="4" name="TextBox 3">
            <a:extLst>
              <a:ext uri="{FF2B5EF4-FFF2-40B4-BE49-F238E27FC236}">
                <a16:creationId xmlns:a16="http://schemas.microsoft.com/office/drawing/2014/main" id="{5A92D2BD-A30D-06D9-059A-42881E417CB3}"/>
              </a:ext>
            </a:extLst>
          </p:cNvPr>
          <p:cNvSpPr txBox="1"/>
          <p:nvPr/>
        </p:nvSpPr>
        <p:spPr>
          <a:xfrm>
            <a:off x="3834723" y="6191902"/>
            <a:ext cx="3359896" cy="646331"/>
          </a:xfrm>
          <a:prstGeom prst="rect">
            <a:avLst/>
          </a:prstGeom>
          <a:noFill/>
        </p:spPr>
        <p:txBody>
          <a:bodyPr wrap="square" rtlCol="0">
            <a:spAutoFit/>
          </a:bodyPr>
          <a:lstStyle/>
          <a:p>
            <a:r>
              <a:rPr lang="en-US" dirty="0">
                <a:solidFill>
                  <a:srgbClr val="FF0000"/>
                </a:solidFill>
              </a:rPr>
              <a:t>Add a “^2” to your x-variable, and put an “</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 around it</a:t>
            </a:r>
          </a:p>
        </p:txBody>
      </p:sp>
      <p:cxnSp>
        <p:nvCxnSpPr>
          <p:cNvPr id="6" name="Straight Arrow Connector 5">
            <a:extLst>
              <a:ext uri="{FF2B5EF4-FFF2-40B4-BE49-F238E27FC236}">
                <a16:creationId xmlns:a16="http://schemas.microsoft.com/office/drawing/2014/main" id="{03E5F9D1-4632-1126-462C-9DB1AF47E07F}"/>
              </a:ext>
            </a:extLst>
          </p:cNvPr>
          <p:cNvCxnSpPr>
            <a:cxnSpLocks/>
          </p:cNvCxnSpPr>
          <p:nvPr/>
        </p:nvCxnSpPr>
        <p:spPr>
          <a:xfrm flipH="1" flipV="1">
            <a:off x="3445042" y="6081295"/>
            <a:ext cx="454228" cy="286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FCC9274-ED9A-6D92-2954-6292ADB82A6C}"/>
              </a:ext>
            </a:extLst>
          </p:cNvPr>
          <p:cNvSpPr txBox="1"/>
          <p:nvPr/>
        </p:nvSpPr>
        <p:spPr>
          <a:xfrm>
            <a:off x="4526079" y="5308369"/>
            <a:ext cx="4065475" cy="369332"/>
          </a:xfrm>
          <a:prstGeom prst="rect">
            <a:avLst/>
          </a:prstGeom>
          <a:noFill/>
        </p:spPr>
        <p:txBody>
          <a:bodyPr wrap="square" rtlCol="0">
            <a:spAutoFit/>
          </a:bodyPr>
          <a:lstStyle/>
          <a:p>
            <a:r>
              <a:rPr lang="en-US" dirty="0">
                <a:solidFill>
                  <a:srgbClr val="FF0000"/>
                </a:solidFill>
              </a:rPr>
              <a:t>Also include the first order variable</a:t>
            </a:r>
          </a:p>
        </p:txBody>
      </p:sp>
      <p:cxnSp>
        <p:nvCxnSpPr>
          <p:cNvPr id="12" name="Straight Arrow Connector 11">
            <a:extLst>
              <a:ext uri="{FF2B5EF4-FFF2-40B4-BE49-F238E27FC236}">
                <a16:creationId xmlns:a16="http://schemas.microsoft.com/office/drawing/2014/main" id="{3E95A89F-6666-3974-EF4F-6273BFDF55C4}"/>
              </a:ext>
            </a:extLst>
          </p:cNvPr>
          <p:cNvCxnSpPr>
            <a:cxnSpLocks/>
          </p:cNvCxnSpPr>
          <p:nvPr/>
        </p:nvCxnSpPr>
        <p:spPr>
          <a:xfrm flipH="1">
            <a:off x="3995382" y="5506683"/>
            <a:ext cx="605739" cy="428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FFD1371-B60B-79AD-1E3C-1EABDF1355E4}"/>
              </a:ext>
            </a:extLst>
          </p:cNvPr>
          <p:cNvPicPr>
            <a:picLocks noChangeAspect="1"/>
          </p:cNvPicPr>
          <p:nvPr/>
        </p:nvPicPr>
        <p:blipFill>
          <a:blip r:embed="rId2"/>
          <a:stretch>
            <a:fillRect/>
          </a:stretch>
        </p:blipFill>
        <p:spPr>
          <a:xfrm>
            <a:off x="8643774" y="3175297"/>
            <a:ext cx="3391158" cy="3169742"/>
          </a:xfrm>
          <a:prstGeom prst="rect">
            <a:avLst/>
          </a:prstGeom>
        </p:spPr>
      </p:pic>
    </p:spTree>
    <p:extLst>
      <p:ext uri="{BB962C8B-B14F-4D97-AF65-F5344CB8AC3E}">
        <p14:creationId xmlns:p14="http://schemas.microsoft.com/office/powerpoint/2010/main" val="311599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Linear vs Quadratic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4197733" cy="6074077"/>
          </a:xfrm>
        </p:spPr>
        <p:txBody>
          <a:bodyPr>
            <a:normAutofit/>
          </a:bodyPr>
          <a:lstStyle/>
          <a:p>
            <a:pPr marL="0" indent="0">
              <a:buNone/>
            </a:pPr>
            <a:r>
              <a:rPr lang="en-SG" dirty="0"/>
              <a:t>#Check both models</a:t>
            </a:r>
          </a:p>
          <a:p>
            <a:pPr marL="0" indent="0">
              <a:buNone/>
            </a:pPr>
            <a:r>
              <a:rPr lang="fr-FR" sz="2000" dirty="0">
                <a:latin typeface="Courier New" panose="02070309020205020404" pitchFamily="49" charset="0"/>
                <a:cs typeface="Courier New" panose="02070309020205020404" pitchFamily="49" charset="0"/>
              </a:rPr>
              <a:t>par(</a:t>
            </a:r>
            <a:r>
              <a:rPr lang="fr-FR" sz="2000" dirty="0" err="1">
                <a:latin typeface="Courier New" panose="02070309020205020404" pitchFamily="49" charset="0"/>
                <a:cs typeface="Courier New" panose="02070309020205020404" pitchFamily="49" charset="0"/>
              </a:rPr>
              <a:t>mfrow</a:t>
            </a:r>
            <a:r>
              <a:rPr lang="fr-FR" sz="2000" dirty="0">
                <a:latin typeface="Courier New" panose="02070309020205020404" pitchFamily="49" charset="0"/>
                <a:cs typeface="Courier New" panose="02070309020205020404" pitchFamily="49" charset="0"/>
              </a:rPr>
              <a:t>=c(2,2))</a:t>
            </a:r>
          </a:p>
          <a:p>
            <a:pPr marL="0" indent="0">
              <a:buNone/>
            </a:pPr>
            <a:r>
              <a:rPr lang="en-SG" sz="2000" dirty="0">
                <a:latin typeface="Courier New" panose="02070309020205020404" pitchFamily="49" charset="0"/>
                <a:cs typeface="Courier New" panose="02070309020205020404" pitchFamily="49" charset="0"/>
              </a:rPr>
              <a:t>plot(linMod3)</a:t>
            </a:r>
          </a:p>
          <a:p>
            <a:pPr marL="0" indent="0">
              <a:buNone/>
            </a:pPr>
            <a:r>
              <a:rPr lang="fr-FR" sz="2000" dirty="0">
                <a:latin typeface="Courier New" panose="02070309020205020404" pitchFamily="49" charset="0"/>
                <a:cs typeface="Courier New" panose="02070309020205020404" pitchFamily="49" charset="0"/>
              </a:rPr>
              <a:t>plot(quadMod3)</a:t>
            </a:r>
            <a:endParaRPr lang="en-SG" sz="2000" dirty="0">
              <a:latin typeface="Courier New" panose="02070309020205020404" pitchFamily="49" charset="0"/>
              <a:cs typeface="Courier New" panose="02070309020205020404" pitchFamily="49" charset="0"/>
            </a:endParaRPr>
          </a:p>
          <a:p>
            <a:pPr marL="0" indent="0">
              <a:buNone/>
            </a:pPr>
            <a:r>
              <a:rPr lang="en-SG" dirty="0"/>
              <a:t>#What do you notice?</a:t>
            </a:r>
          </a:p>
          <a:p>
            <a:pPr marL="0" indent="0">
              <a:buNone/>
            </a:pPr>
            <a:endParaRPr lang="en-SG" dirty="0"/>
          </a:p>
          <a:p>
            <a:pPr marL="0" indent="0">
              <a:buNone/>
            </a:pPr>
            <a:r>
              <a:rPr lang="en-SG" dirty="0"/>
              <a:t>#Get results</a:t>
            </a:r>
          </a:p>
          <a:p>
            <a:pPr marL="0" indent="0">
              <a:buNone/>
            </a:pPr>
            <a:r>
              <a:rPr lang="en-SG" sz="2000" dirty="0">
                <a:latin typeface="Courier New" panose="02070309020205020404" pitchFamily="49" charset="0"/>
                <a:cs typeface="Courier New" panose="02070309020205020404" pitchFamily="49" charset="0"/>
              </a:rPr>
              <a:t>summary(linMod3)</a:t>
            </a:r>
          </a:p>
          <a:p>
            <a:pPr marL="0" indent="0">
              <a:buNone/>
            </a:pPr>
            <a:r>
              <a:rPr lang="en-SG" sz="2000" dirty="0">
                <a:latin typeface="Courier New" panose="02070309020205020404" pitchFamily="49" charset="0"/>
                <a:cs typeface="Courier New" panose="02070309020205020404" pitchFamily="49" charset="0"/>
              </a:rPr>
              <a:t>summary(quadMod3)</a:t>
            </a:r>
          </a:p>
          <a:p>
            <a:pPr marL="0" indent="0">
              <a:buNone/>
            </a:pPr>
            <a:r>
              <a:rPr lang="en-SG" dirty="0"/>
              <a:t>#All coefficients in both models are significant!</a:t>
            </a:r>
          </a:p>
          <a:p>
            <a:pPr marL="0" indent="0">
              <a:buNone/>
            </a:pPr>
            <a:endParaRPr lang="en-SG" dirty="0"/>
          </a:p>
          <a:p>
            <a:pPr marL="0" indent="0">
              <a:buNone/>
            </a:pPr>
            <a:r>
              <a:rPr lang="en-SG" dirty="0"/>
              <a:t>#How to decide?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28</a:t>
            </a:fld>
            <a:endParaRPr lang="en-SG" dirty="0"/>
          </a:p>
        </p:txBody>
      </p:sp>
      <p:pic>
        <p:nvPicPr>
          <p:cNvPr id="6" name="Picture 5" descr="Chart, line chart&#10;&#10;Description automatically generated">
            <a:extLst>
              <a:ext uri="{FF2B5EF4-FFF2-40B4-BE49-F238E27FC236}">
                <a16:creationId xmlns:a16="http://schemas.microsoft.com/office/drawing/2014/main" id="{D9FA2554-E892-4FBF-BCFB-30235DF1C12F}"/>
              </a:ext>
            </a:extLst>
          </p:cNvPr>
          <p:cNvPicPr>
            <a:picLocks noChangeAspect="1"/>
          </p:cNvPicPr>
          <p:nvPr/>
        </p:nvPicPr>
        <p:blipFill>
          <a:blip r:embed="rId2"/>
          <a:stretch>
            <a:fillRect/>
          </a:stretch>
        </p:blipFill>
        <p:spPr>
          <a:xfrm>
            <a:off x="8189363" y="356445"/>
            <a:ext cx="3701005" cy="3701005"/>
          </a:xfrm>
          <a:prstGeom prst="rect">
            <a:avLst/>
          </a:prstGeom>
        </p:spPr>
      </p:pic>
      <p:pic>
        <p:nvPicPr>
          <p:cNvPr id="8" name="Picture 7" descr="Chart&#10;&#10;Description automatically generated">
            <a:extLst>
              <a:ext uri="{FF2B5EF4-FFF2-40B4-BE49-F238E27FC236}">
                <a16:creationId xmlns:a16="http://schemas.microsoft.com/office/drawing/2014/main" id="{11A4D2AB-9795-438B-BFF8-09A8FB03E5E9}"/>
              </a:ext>
            </a:extLst>
          </p:cNvPr>
          <p:cNvPicPr>
            <a:picLocks noChangeAspect="1"/>
          </p:cNvPicPr>
          <p:nvPr/>
        </p:nvPicPr>
        <p:blipFill>
          <a:blip r:embed="rId3"/>
          <a:stretch>
            <a:fillRect/>
          </a:stretch>
        </p:blipFill>
        <p:spPr>
          <a:xfrm>
            <a:off x="4410775" y="356445"/>
            <a:ext cx="3701005" cy="3701005"/>
          </a:xfrm>
          <a:prstGeom prst="rect">
            <a:avLst/>
          </a:prstGeom>
        </p:spPr>
      </p:pic>
      <p:sp>
        <p:nvSpPr>
          <p:cNvPr id="13" name="TextBox 12">
            <a:extLst>
              <a:ext uri="{FF2B5EF4-FFF2-40B4-BE49-F238E27FC236}">
                <a16:creationId xmlns:a16="http://schemas.microsoft.com/office/drawing/2014/main" id="{EC89A09C-864A-4CBC-B2AE-CC54A188BDC8}"/>
              </a:ext>
            </a:extLst>
          </p:cNvPr>
          <p:cNvSpPr txBox="1"/>
          <p:nvPr/>
        </p:nvSpPr>
        <p:spPr>
          <a:xfrm>
            <a:off x="4740306" y="28632"/>
            <a:ext cx="3041941" cy="369332"/>
          </a:xfrm>
          <a:prstGeom prst="rect">
            <a:avLst/>
          </a:prstGeom>
          <a:noFill/>
        </p:spPr>
        <p:txBody>
          <a:bodyPr wrap="square" rtlCol="0">
            <a:spAutoFit/>
          </a:bodyPr>
          <a:lstStyle/>
          <a:p>
            <a:pPr algn="ctr"/>
            <a:r>
              <a:rPr lang="en-US" u="sng" dirty="0">
                <a:solidFill>
                  <a:schemeClr val="accent5">
                    <a:lumMod val="75000"/>
                  </a:schemeClr>
                </a:solidFill>
              </a:rPr>
              <a:t>Linear</a:t>
            </a:r>
            <a:endParaRPr lang="en-US" u="sng" baseline="30000" dirty="0">
              <a:solidFill>
                <a:schemeClr val="accent5">
                  <a:lumMod val="75000"/>
                </a:schemeClr>
              </a:solidFill>
            </a:endParaRPr>
          </a:p>
        </p:txBody>
      </p:sp>
      <p:sp>
        <p:nvSpPr>
          <p:cNvPr id="14" name="TextBox 13">
            <a:extLst>
              <a:ext uri="{FF2B5EF4-FFF2-40B4-BE49-F238E27FC236}">
                <a16:creationId xmlns:a16="http://schemas.microsoft.com/office/drawing/2014/main" id="{2988AAE4-4CE9-44EA-AC20-4538954D93A7}"/>
              </a:ext>
            </a:extLst>
          </p:cNvPr>
          <p:cNvSpPr txBox="1"/>
          <p:nvPr/>
        </p:nvSpPr>
        <p:spPr>
          <a:xfrm>
            <a:off x="8438617" y="28632"/>
            <a:ext cx="3041941" cy="369332"/>
          </a:xfrm>
          <a:prstGeom prst="rect">
            <a:avLst/>
          </a:prstGeom>
          <a:noFill/>
        </p:spPr>
        <p:txBody>
          <a:bodyPr wrap="square" rtlCol="0">
            <a:spAutoFit/>
          </a:bodyPr>
          <a:lstStyle/>
          <a:p>
            <a:pPr algn="ctr"/>
            <a:r>
              <a:rPr lang="en-US" u="sng" dirty="0">
                <a:solidFill>
                  <a:schemeClr val="accent5">
                    <a:lumMod val="75000"/>
                  </a:schemeClr>
                </a:solidFill>
              </a:rPr>
              <a:t>Quadratic</a:t>
            </a:r>
            <a:endParaRPr lang="en-US" u="sng" baseline="30000" dirty="0">
              <a:solidFill>
                <a:schemeClr val="accent5">
                  <a:lumMod val="75000"/>
                </a:schemeClr>
              </a:solidFill>
            </a:endParaRPr>
          </a:p>
        </p:txBody>
      </p:sp>
      <p:sp>
        <p:nvSpPr>
          <p:cNvPr id="19" name="Arrow: Down 18">
            <a:extLst>
              <a:ext uri="{FF2B5EF4-FFF2-40B4-BE49-F238E27FC236}">
                <a16:creationId xmlns:a16="http://schemas.microsoft.com/office/drawing/2014/main" id="{61384485-4DDE-4F92-B180-1B81DBFC6E92}"/>
              </a:ext>
            </a:extLst>
          </p:cNvPr>
          <p:cNvSpPr/>
          <p:nvPr/>
        </p:nvSpPr>
        <p:spPr>
          <a:xfrm rot="19131256">
            <a:off x="4690689" y="504446"/>
            <a:ext cx="274320" cy="53848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Down 19">
            <a:extLst>
              <a:ext uri="{FF2B5EF4-FFF2-40B4-BE49-F238E27FC236}">
                <a16:creationId xmlns:a16="http://schemas.microsoft.com/office/drawing/2014/main" id="{F174194A-F7E5-41D6-BD4A-0AEC263B3513}"/>
              </a:ext>
            </a:extLst>
          </p:cNvPr>
          <p:cNvSpPr/>
          <p:nvPr/>
        </p:nvSpPr>
        <p:spPr>
          <a:xfrm rot="7420522">
            <a:off x="7645088" y="1173710"/>
            <a:ext cx="274320" cy="53848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E8641DA2-B7EA-D40C-ADAF-D70C9D1EE882}"/>
              </a:ext>
            </a:extLst>
          </p:cNvPr>
          <p:cNvPicPr>
            <a:picLocks noChangeAspect="1"/>
          </p:cNvPicPr>
          <p:nvPr/>
        </p:nvPicPr>
        <p:blipFill>
          <a:blip r:embed="rId4"/>
          <a:stretch>
            <a:fillRect/>
          </a:stretch>
        </p:blipFill>
        <p:spPr>
          <a:xfrm>
            <a:off x="4410776" y="4140176"/>
            <a:ext cx="3701004" cy="2036754"/>
          </a:xfrm>
          <a:prstGeom prst="rect">
            <a:avLst/>
          </a:prstGeom>
        </p:spPr>
      </p:pic>
      <p:pic>
        <p:nvPicPr>
          <p:cNvPr id="11" name="Picture 10">
            <a:extLst>
              <a:ext uri="{FF2B5EF4-FFF2-40B4-BE49-F238E27FC236}">
                <a16:creationId xmlns:a16="http://schemas.microsoft.com/office/drawing/2014/main" id="{B134D2FD-74C1-172C-451A-94C97F1F6561}"/>
              </a:ext>
            </a:extLst>
          </p:cNvPr>
          <p:cNvPicPr>
            <a:picLocks noChangeAspect="1"/>
          </p:cNvPicPr>
          <p:nvPr/>
        </p:nvPicPr>
        <p:blipFill>
          <a:blip r:embed="rId5"/>
          <a:stretch>
            <a:fillRect/>
          </a:stretch>
        </p:blipFill>
        <p:spPr>
          <a:xfrm>
            <a:off x="8189363" y="4140177"/>
            <a:ext cx="3701005" cy="2230830"/>
          </a:xfrm>
          <a:prstGeom prst="rect">
            <a:avLst/>
          </a:prstGeom>
        </p:spPr>
      </p:pic>
      <p:sp>
        <p:nvSpPr>
          <p:cNvPr id="15" name="TextBox 14">
            <a:extLst>
              <a:ext uri="{FF2B5EF4-FFF2-40B4-BE49-F238E27FC236}">
                <a16:creationId xmlns:a16="http://schemas.microsoft.com/office/drawing/2014/main" id="{CE313D46-D8D0-4D60-B049-579F954A1EA9}"/>
              </a:ext>
            </a:extLst>
          </p:cNvPr>
          <p:cNvSpPr txBox="1"/>
          <p:nvPr/>
        </p:nvSpPr>
        <p:spPr>
          <a:xfrm>
            <a:off x="10558742" y="3993119"/>
            <a:ext cx="1555675" cy="1169551"/>
          </a:xfrm>
          <a:prstGeom prst="rect">
            <a:avLst/>
          </a:prstGeom>
          <a:noFill/>
        </p:spPr>
        <p:txBody>
          <a:bodyPr wrap="square" rtlCol="0">
            <a:spAutoFit/>
          </a:bodyPr>
          <a:lstStyle/>
          <a:p>
            <a:r>
              <a:rPr lang="en-US" sz="1400" dirty="0">
                <a:solidFill>
                  <a:srgbClr val="FF0000"/>
                </a:solidFill>
              </a:rPr>
              <a:t>Quadratic model explains more variation (smaller residual) BUT uses up more df</a:t>
            </a:r>
          </a:p>
        </p:txBody>
      </p:sp>
      <p:cxnSp>
        <p:nvCxnSpPr>
          <p:cNvPr id="16" name="Straight Arrow Connector 15">
            <a:extLst>
              <a:ext uri="{FF2B5EF4-FFF2-40B4-BE49-F238E27FC236}">
                <a16:creationId xmlns:a16="http://schemas.microsoft.com/office/drawing/2014/main" id="{C8761D14-F609-4120-9C33-C3F4E49EF62C}"/>
              </a:ext>
            </a:extLst>
          </p:cNvPr>
          <p:cNvCxnSpPr>
            <a:cxnSpLocks/>
          </p:cNvCxnSpPr>
          <p:nvPr/>
        </p:nvCxnSpPr>
        <p:spPr>
          <a:xfrm flipH="1">
            <a:off x="9843134" y="5086002"/>
            <a:ext cx="813435" cy="8839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46D07E6-D967-4E90-92B3-6BC8C92FCAD4}"/>
              </a:ext>
            </a:extLst>
          </p:cNvPr>
          <p:cNvSpPr/>
          <p:nvPr/>
        </p:nvSpPr>
        <p:spPr>
          <a:xfrm>
            <a:off x="9602914" y="5986951"/>
            <a:ext cx="340296" cy="126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D2507F94-C681-4345-BCE7-CFDBD2411BED}"/>
              </a:ext>
            </a:extLst>
          </p:cNvPr>
          <p:cNvSpPr/>
          <p:nvPr/>
        </p:nvSpPr>
        <p:spPr>
          <a:xfrm>
            <a:off x="10111587" y="5986951"/>
            <a:ext cx="158750" cy="126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Arrow Connector 21">
            <a:extLst>
              <a:ext uri="{FF2B5EF4-FFF2-40B4-BE49-F238E27FC236}">
                <a16:creationId xmlns:a16="http://schemas.microsoft.com/office/drawing/2014/main" id="{2A65A411-F64F-4179-8BAD-E86E7C41B856}"/>
              </a:ext>
            </a:extLst>
          </p:cNvPr>
          <p:cNvCxnSpPr>
            <a:cxnSpLocks/>
          </p:cNvCxnSpPr>
          <p:nvPr/>
        </p:nvCxnSpPr>
        <p:spPr>
          <a:xfrm flipH="1">
            <a:off x="10234868" y="5086002"/>
            <a:ext cx="420635" cy="8839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4AE880-8E2D-26F1-6675-6EC3C33D608B}"/>
              </a:ext>
            </a:extLst>
          </p:cNvPr>
          <p:cNvSpPr txBox="1"/>
          <p:nvPr/>
        </p:nvSpPr>
        <p:spPr>
          <a:xfrm>
            <a:off x="6606712" y="6483327"/>
            <a:ext cx="4527178" cy="646331"/>
          </a:xfrm>
          <a:prstGeom prst="rect">
            <a:avLst/>
          </a:prstGeom>
          <a:noFill/>
        </p:spPr>
        <p:txBody>
          <a:bodyPr wrap="square" rtlCol="0">
            <a:spAutoFit/>
          </a:bodyPr>
          <a:lstStyle/>
          <a:p>
            <a:r>
              <a:rPr lang="en-US" dirty="0">
                <a:solidFill>
                  <a:srgbClr val="FF0000"/>
                </a:solidFill>
              </a:rPr>
              <a:t>Can compare using Adjusted R-squared</a:t>
            </a:r>
          </a:p>
        </p:txBody>
      </p:sp>
      <p:cxnSp>
        <p:nvCxnSpPr>
          <p:cNvPr id="23" name="Straight Arrow Connector 22">
            <a:extLst>
              <a:ext uri="{FF2B5EF4-FFF2-40B4-BE49-F238E27FC236}">
                <a16:creationId xmlns:a16="http://schemas.microsoft.com/office/drawing/2014/main" id="{3448A97A-025E-6FD8-13DD-430589943244}"/>
              </a:ext>
            </a:extLst>
          </p:cNvPr>
          <p:cNvCxnSpPr>
            <a:cxnSpLocks/>
          </p:cNvCxnSpPr>
          <p:nvPr/>
        </p:nvCxnSpPr>
        <p:spPr>
          <a:xfrm flipV="1">
            <a:off x="9196730" y="6215713"/>
            <a:ext cx="1956823" cy="3494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867692-1940-743E-438E-044C8BC8080B}"/>
              </a:ext>
            </a:extLst>
          </p:cNvPr>
          <p:cNvCxnSpPr>
            <a:cxnSpLocks/>
          </p:cNvCxnSpPr>
          <p:nvPr/>
        </p:nvCxnSpPr>
        <p:spPr>
          <a:xfrm flipH="1" flipV="1">
            <a:off x="7626483" y="5998439"/>
            <a:ext cx="1570247" cy="575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F28A0D4-F4A5-A90A-9C77-DFF71926F257}"/>
              </a:ext>
            </a:extLst>
          </p:cNvPr>
          <p:cNvSpPr/>
          <p:nvPr/>
        </p:nvSpPr>
        <p:spPr>
          <a:xfrm>
            <a:off x="7214724" y="5863879"/>
            <a:ext cx="411759" cy="126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D1E622B1-37DB-27C8-F45D-5282A4E3DAB8}"/>
              </a:ext>
            </a:extLst>
          </p:cNvPr>
          <p:cNvSpPr/>
          <p:nvPr/>
        </p:nvSpPr>
        <p:spPr>
          <a:xfrm>
            <a:off x="11176525" y="6091697"/>
            <a:ext cx="411760" cy="126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67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Linear vs Quadratic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912562" cy="6074077"/>
          </a:xfrm>
        </p:spPr>
        <p:txBody>
          <a:bodyPr>
            <a:normAutofit/>
          </a:bodyPr>
          <a:lstStyle/>
          <a:p>
            <a:pPr marL="0" indent="0">
              <a:buNone/>
            </a:pPr>
            <a:r>
              <a:rPr lang="en-SG" dirty="0"/>
              <a:t>#Also can compare visually</a:t>
            </a:r>
          </a:p>
          <a:p>
            <a:pPr marL="0" indent="0">
              <a:buNone/>
            </a:pPr>
            <a:r>
              <a:rPr lang="en-SG" sz="2200" dirty="0">
                <a:latin typeface="Courier New" panose="02070309020205020404" pitchFamily="49" charset="0"/>
                <a:cs typeface="Courier New" panose="02070309020205020404" pitchFamily="49" charset="0"/>
              </a:rPr>
              <a:t>plot(</a:t>
            </a:r>
            <a:r>
              <a:rPr lang="en-SG" sz="2200" dirty="0" err="1">
                <a:latin typeface="Courier New" panose="02070309020205020404" pitchFamily="49" charset="0"/>
                <a:cs typeface="Courier New" panose="02070309020205020404" pitchFamily="49" charset="0"/>
              </a:rPr>
              <a:t>yv~xv,data</a:t>
            </a:r>
            <a:r>
              <a:rPr lang="en-SG" sz="2200" dirty="0">
                <a:latin typeface="Courier New" panose="02070309020205020404" pitchFamily="49" charset="0"/>
                <a:cs typeface="Courier New" panose="02070309020205020404" pitchFamily="49" charset="0"/>
              </a:rPr>
              <a:t>=d3)</a:t>
            </a:r>
          </a:p>
          <a:p>
            <a:pPr marL="0" indent="0">
              <a:buNone/>
            </a:pPr>
            <a:r>
              <a:rPr lang="en-SG" sz="2200" dirty="0" err="1">
                <a:latin typeface="Courier New" panose="02070309020205020404" pitchFamily="49" charset="0"/>
                <a:cs typeface="Courier New" panose="02070309020205020404" pitchFamily="49" charset="0"/>
              </a:rPr>
              <a:t>abline</a:t>
            </a:r>
            <a:r>
              <a:rPr lang="en-SG" sz="2200" dirty="0">
                <a:latin typeface="Courier New" panose="02070309020205020404" pitchFamily="49" charset="0"/>
                <a:cs typeface="Courier New" panose="02070309020205020404" pitchFamily="49" charset="0"/>
              </a:rPr>
              <a:t>(</a:t>
            </a:r>
            <a:r>
              <a:rPr lang="en-SG" sz="2200" dirty="0" err="1">
                <a:latin typeface="Courier New" panose="02070309020205020404" pitchFamily="49" charset="0"/>
                <a:cs typeface="Courier New" panose="02070309020205020404" pitchFamily="49" charset="0"/>
              </a:rPr>
              <a:t>lm</a:t>
            </a:r>
            <a:r>
              <a:rPr lang="en-SG" sz="2200" dirty="0">
                <a:latin typeface="Courier New" panose="02070309020205020404" pitchFamily="49" charset="0"/>
                <a:cs typeface="Courier New" panose="02070309020205020404" pitchFamily="49" charset="0"/>
              </a:rPr>
              <a:t>(</a:t>
            </a:r>
            <a:r>
              <a:rPr lang="en-SG" sz="2200" dirty="0" err="1">
                <a:latin typeface="Courier New" panose="02070309020205020404" pitchFamily="49" charset="0"/>
                <a:cs typeface="Courier New" panose="02070309020205020404" pitchFamily="49" charset="0"/>
              </a:rPr>
              <a:t>yv~xv,data</a:t>
            </a:r>
            <a:r>
              <a:rPr lang="en-SG" sz="2200" dirty="0">
                <a:latin typeface="Courier New" panose="02070309020205020404" pitchFamily="49" charset="0"/>
                <a:cs typeface="Courier New" panose="02070309020205020404" pitchFamily="49" charset="0"/>
              </a:rPr>
              <a:t>=d3),col="red")</a:t>
            </a:r>
          </a:p>
          <a:p>
            <a:pPr marL="0" indent="0">
              <a:buNone/>
            </a:pPr>
            <a:r>
              <a:rPr lang="en-SG" sz="2200" dirty="0">
                <a:latin typeface="Courier New" panose="02070309020205020404" pitchFamily="49" charset="0"/>
                <a:cs typeface="Courier New" panose="02070309020205020404" pitchFamily="49" charset="0"/>
              </a:rPr>
              <a:t>lines(</a:t>
            </a:r>
            <a:r>
              <a:rPr lang="en-SG" sz="2200" dirty="0" err="1">
                <a:latin typeface="Courier New" panose="02070309020205020404" pitchFamily="49" charset="0"/>
                <a:cs typeface="Courier New" panose="02070309020205020404" pitchFamily="49" charset="0"/>
              </a:rPr>
              <a:t>seq</a:t>
            </a:r>
            <a:r>
              <a:rPr lang="en-SG" sz="2200" dirty="0">
                <a:latin typeface="Courier New" panose="02070309020205020404" pitchFamily="49" charset="0"/>
                <a:cs typeface="Courier New" panose="02070309020205020404" pitchFamily="49" charset="0"/>
              </a:rPr>
              <a:t>(0,90,0.01),predict(quadMod3, list(xv=</a:t>
            </a:r>
            <a:r>
              <a:rPr lang="en-SG" sz="2200" dirty="0" err="1">
                <a:latin typeface="Courier New" panose="02070309020205020404" pitchFamily="49" charset="0"/>
                <a:cs typeface="Courier New" panose="02070309020205020404" pitchFamily="49" charset="0"/>
              </a:rPr>
              <a:t>seq</a:t>
            </a:r>
            <a:r>
              <a:rPr lang="en-SG" sz="2200" dirty="0">
                <a:latin typeface="Courier New" panose="02070309020205020404" pitchFamily="49" charset="0"/>
                <a:cs typeface="Courier New" panose="02070309020205020404" pitchFamily="49" charset="0"/>
              </a:rPr>
              <a:t>(0,90,0.01))),col="blue")</a:t>
            </a:r>
          </a:p>
          <a:p>
            <a:pPr marL="0" indent="0">
              <a:buNone/>
            </a:pPr>
            <a:endParaRPr lang="en-SG" dirty="0"/>
          </a:p>
          <a:p>
            <a:pPr marL="0" indent="0">
              <a:buNone/>
            </a:pPr>
            <a:r>
              <a:rPr lang="en-SG" dirty="0"/>
              <a:t>#Or compare directly using an F test via the </a:t>
            </a:r>
            <a:r>
              <a:rPr lang="en-SG" dirty="0" err="1"/>
              <a:t>anova</a:t>
            </a:r>
            <a:r>
              <a:rPr lang="en-SG" dirty="0"/>
              <a:t>() function</a:t>
            </a:r>
          </a:p>
          <a:p>
            <a:pPr marL="0" indent="0">
              <a:buNone/>
            </a:pPr>
            <a:r>
              <a:rPr lang="en-SG" sz="2000" dirty="0" err="1">
                <a:latin typeface="Courier New" panose="02070309020205020404" pitchFamily="49" charset="0"/>
                <a:cs typeface="Courier New" panose="02070309020205020404" pitchFamily="49" charset="0"/>
              </a:rPr>
              <a:t>anova</a:t>
            </a:r>
            <a:r>
              <a:rPr lang="en-SG" sz="2000" dirty="0">
                <a:latin typeface="Courier New" panose="02070309020205020404" pitchFamily="49" charset="0"/>
                <a:cs typeface="Courier New" panose="02070309020205020404" pitchFamily="49" charset="0"/>
              </a:rPr>
              <a:t>(linMod3,quadMod3)</a:t>
            </a:r>
          </a:p>
          <a:p>
            <a:pPr marL="0" indent="0">
              <a:buNone/>
            </a:pPr>
            <a:endParaRPr lang="en-SG" dirty="0"/>
          </a:p>
          <a:p>
            <a:pPr marL="0" indent="0">
              <a:buNone/>
            </a:pPr>
            <a:r>
              <a:rPr lang="en-SG" dirty="0"/>
              <a:t>Note: Based on whether you input one or two models into the </a:t>
            </a:r>
            <a:r>
              <a:rPr lang="en-SG" dirty="0" err="1"/>
              <a:t>anova</a:t>
            </a:r>
            <a:r>
              <a:rPr lang="en-SG" dirty="0"/>
              <a:t>() function, it is smart enough to know what you want it to do.</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29</a:t>
            </a:fld>
            <a:endParaRPr lang="en-SG" dirty="0"/>
          </a:p>
        </p:txBody>
      </p:sp>
      <p:pic>
        <p:nvPicPr>
          <p:cNvPr id="7" name="Picture 6" descr="Chart, scatter chart&#10;&#10;Description automatically generated">
            <a:extLst>
              <a:ext uri="{FF2B5EF4-FFF2-40B4-BE49-F238E27FC236}">
                <a16:creationId xmlns:a16="http://schemas.microsoft.com/office/drawing/2014/main" id="{7DE336FB-7373-4093-B038-78A32D82BB35}"/>
              </a:ext>
            </a:extLst>
          </p:cNvPr>
          <p:cNvPicPr>
            <a:picLocks noChangeAspect="1"/>
          </p:cNvPicPr>
          <p:nvPr/>
        </p:nvPicPr>
        <p:blipFill>
          <a:blip r:embed="rId2"/>
          <a:stretch>
            <a:fillRect/>
          </a:stretch>
        </p:blipFill>
        <p:spPr>
          <a:xfrm>
            <a:off x="7036445" y="159150"/>
            <a:ext cx="4956858" cy="4956858"/>
          </a:xfrm>
          <a:prstGeom prst="rect">
            <a:avLst/>
          </a:prstGeom>
        </p:spPr>
      </p:pic>
      <p:sp>
        <p:nvSpPr>
          <p:cNvPr id="10" name="TextBox 9">
            <a:extLst>
              <a:ext uri="{FF2B5EF4-FFF2-40B4-BE49-F238E27FC236}">
                <a16:creationId xmlns:a16="http://schemas.microsoft.com/office/drawing/2014/main" id="{78EFF31C-49DC-4230-9BFC-02193103C7A6}"/>
              </a:ext>
            </a:extLst>
          </p:cNvPr>
          <p:cNvSpPr txBox="1"/>
          <p:nvPr/>
        </p:nvSpPr>
        <p:spPr>
          <a:xfrm>
            <a:off x="10518778" y="816862"/>
            <a:ext cx="1192147" cy="369332"/>
          </a:xfrm>
          <a:prstGeom prst="rect">
            <a:avLst/>
          </a:prstGeom>
          <a:noFill/>
        </p:spPr>
        <p:txBody>
          <a:bodyPr wrap="square" rtlCol="0">
            <a:spAutoFit/>
          </a:bodyPr>
          <a:lstStyle/>
          <a:p>
            <a:r>
              <a:rPr lang="en-US" dirty="0">
                <a:solidFill>
                  <a:srgbClr val="FF0000"/>
                </a:solidFill>
              </a:rPr>
              <a:t>Linear</a:t>
            </a:r>
          </a:p>
        </p:txBody>
      </p:sp>
      <p:sp>
        <p:nvSpPr>
          <p:cNvPr id="12" name="TextBox 11">
            <a:extLst>
              <a:ext uri="{FF2B5EF4-FFF2-40B4-BE49-F238E27FC236}">
                <a16:creationId xmlns:a16="http://schemas.microsoft.com/office/drawing/2014/main" id="{55581111-EF99-4A79-A9BE-E789BBB18A43}"/>
              </a:ext>
            </a:extLst>
          </p:cNvPr>
          <p:cNvSpPr txBox="1"/>
          <p:nvPr/>
        </p:nvSpPr>
        <p:spPr>
          <a:xfrm>
            <a:off x="7854655" y="3919855"/>
            <a:ext cx="1192147" cy="369332"/>
          </a:xfrm>
          <a:prstGeom prst="rect">
            <a:avLst/>
          </a:prstGeom>
          <a:noFill/>
        </p:spPr>
        <p:txBody>
          <a:bodyPr wrap="square" rtlCol="0">
            <a:spAutoFit/>
          </a:bodyPr>
          <a:lstStyle/>
          <a:p>
            <a:r>
              <a:rPr lang="en-US" dirty="0">
                <a:solidFill>
                  <a:schemeClr val="accent1"/>
                </a:solidFill>
              </a:rPr>
              <a:t>Quadratic</a:t>
            </a:r>
          </a:p>
        </p:txBody>
      </p:sp>
      <p:pic>
        <p:nvPicPr>
          <p:cNvPr id="15" name="Picture 14">
            <a:extLst>
              <a:ext uri="{FF2B5EF4-FFF2-40B4-BE49-F238E27FC236}">
                <a16:creationId xmlns:a16="http://schemas.microsoft.com/office/drawing/2014/main" id="{B71E7973-8501-16F8-1177-BEED4210EEF9}"/>
              </a:ext>
            </a:extLst>
          </p:cNvPr>
          <p:cNvPicPr>
            <a:picLocks noChangeAspect="1"/>
          </p:cNvPicPr>
          <p:nvPr/>
        </p:nvPicPr>
        <p:blipFill>
          <a:blip r:embed="rId3"/>
          <a:stretch>
            <a:fillRect/>
          </a:stretch>
        </p:blipFill>
        <p:spPr>
          <a:xfrm>
            <a:off x="7036445" y="5116008"/>
            <a:ext cx="4956858" cy="1498585"/>
          </a:xfrm>
          <a:prstGeom prst="rect">
            <a:avLst/>
          </a:prstGeom>
        </p:spPr>
      </p:pic>
      <p:sp>
        <p:nvSpPr>
          <p:cNvPr id="17" name="TextBox 16">
            <a:extLst>
              <a:ext uri="{FF2B5EF4-FFF2-40B4-BE49-F238E27FC236}">
                <a16:creationId xmlns:a16="http://schemas.microsoft.com/office/drawing/2014/main" id="{DB2EEB2A-ACFF-4316-8BDA-BC549517E5AA}"/>
              </a:ext>
            </a:extLst>
          </p:cNvPr>
          <p:cNvSpPr txBox="1"/>
          <p:nvPr/>
        </p:nvSpPr>
        <p:spPr>
          <a:xfrm>
            <a:off x="9505578" y="4940576"/>
            <a:ext cx="2605357" cy="923330"/>
          </a:xfrm>
          <a:prstGeom prst="rect">
            <a:avLst/>
          </a:prstGeom>
          <a:noFill/>
        </p:spPr>
        <p:txBody>
          <a:bodyPr wrap="square" rtlCol="0">
            <a:spAutoFit/>
          </a:bodyPr>
          <a:lstStyle/>
          <a:p>
            <a:r>
              <a:rPr lang="en-US" dirty="0">
                <a:solidFill>
                  <a:srgbClr val="FF0000"/>
                </a:solidFill>
              </a:rPr>
              <a:t>The quadratic model has significantly lower RSS (SSE) and is thus better</a:t>
            </a:r>
          </a:p>
        </p:txBody>
      </p:sp>
      <p:cxnSp>
        <p:nvCxnSpPr>
          <p:cNvPr id="18" name="Straight Arrow Connector 17">
            <a:extLst>
              <a:ext uri="{FF2B5EF4-FFF2-40B4-BE49-F238E27FC236}">
                <a16:creationId xmlns:a16="http://schemas.microsoft.com/office/drawing/2014/main" id="{A9D24755-8418-4D66-9977-6BD5450C295B}"/>
              </a:ext>
            </a:extLst>
          </p:cNvPr>
          <p:cNvCxnSpPr>
            <a:cxnSpLocks/>
          </p:cNvCxnSpPr>
          <p:nvPr/>
        </p:nvCxnSpPr>
        <p:spPr>
          <a:xfrm>
            <a:off x="9701699" y="5806440"/>
            <a:ext cx="145246" cy="3285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AD931FA-962A-4C00-A687-5A5B74807C5A}"/>
              </a:ext>
            </a:extLst>
          </p:cNvPr>
          <p:cNvSpPr/>
          <p:nvPr/>
        </p:nvSpPr>
        <p:spPr>
          <a:xfrm>
            <a:off x="9862186" y="6153062"/>
            <a:ext cx="533400" cy="1680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4109A9D2-7FCE-460A-81BA-2E7059F48FA6}"/>
              </a:ext>
            </a:extLst>
          </p:cNvPr>
          <p:cNvSpPr/>
          <p:nvPr/>
        </p:nvSpPr>
        <p:spPr>
          <a:xfrm>
            <a:off x="7763332" y="6155298"/>
            <a:ext cx="498229" cy="1680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CC31BDF8-EFA1-48C1-BE80-9C524F389A24}"/>
              </a:ext>
            </a:extLst>
          </p:cNvPr>
          <p:cNvCxnSpPr>
            <a:cxnSpLocks/>
          </p:cNvCxnSpPr>
          <p:nvPr/>
        </p:nvCxnSpPr>
        <p:spPr>
          <a:xfrm flipH="1">
            <a:off x="8290560" y="5755640"/>
            <a:ext cx="1290320" cy="379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25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When to use more advanced analyses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lstStyle/>
          <a:p>
            <a:pPr marL="0" indent="0">
              <a:buNone/>
            </a:pPr>
            <a:r>
              <a:rPr lang="en-SG" dirty="0"/>
              <a:t>Observational studies with many confounders</a:t>
            </a:r>
          </a:p>
          <a:p>
            <a:pPr marL="0" indent="0">
              <a:buNone/>
            </a:pPr>
            <a:endParaRPr lang="en-SG" dirty="0"/>
          </a:p>
          <a:p>
            <a:pPr marL="0" indent="0">
              <a:buNone/>
            </a:pPr>
            <a:r>
              <a:rPr lang="en-SG" dirty="0"/>
              <a:t>More complex relationships (e.g. non-linear)</a:t>
            </a:r>
          </a:p>
          <a:p>
            <a:pPr marL="0" indent="0">
              <a:buNone/>
            </a:pPr>
            <a:endParaRPr lang="en-SG" dirty="0"/>
          </a:p>
          <a:p>
            <a:pPr marL="0" indent="0">
              <a:buNone/>
            </a:pPr>
            <a:r>
              <a:rPr lang="en-SG" dirty="0"/>
              <a:t>Multiple explanatory variables (still one response variable)</a:t>
            </a:r>
          </a:p>
          <a:p>
            <a:pPr marL="0" indent="0">
              <a:buNone/>
            </a:pPr>
            <a:endParaRPr lang="en-SG" dirty="0"/>
          </a:p>
          <a:p>
            <a:pPr marL="0" indent="0">
              <a:buNone/>
            </a:pPr>
            <a:r>
              <a:rPr lang="en-SG" dirty="0"/>
              <a:t>Investigating cause-and-effect rather than correlation</a:t>
            </a:r>
          </a:p>
          <a:p>
            <a:pPr marL="0" indent="0">
              <a:buNone/>
            </a:pPr>
            <a:r>
              <a:rPr lang="en-SG" sz="2400" dirty="0"/>
              <a:t>- E.g. Pearson correlation vs. Regression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a:t>
            </a:fld>
            <a:endParaRPr lang="en-SG" dirty="0"/>
          </a:p>
        </p:txBody>
      </p:sp>
      <p:grpSp>
        <p:nvGrpSpPr>
          <p:cNvPr id="4" name="Group 3">
            <a:extLst>
              <a:ext uri="{FF2B5EF4-FFF2-40B4-BE49-F238E27FC236}">
                <a16:creationId xmlns:a16="http://schemas.microsoft.com/office/drawing/2014/main" id="{FDED7AD9-F758-DCB4-7CB2-0D45D1092A9B}"/>
              </a:ext>
            </a:extLst>
          </p:cNvPr>
          <p:cNvGrpSpPr/>
          <p:nvPr/>
        </p:nvGrpSpPr>
        <p:grpSpPr>
          <a:xfrm>
            <a:off x="8600304" y="1817323"/>
            <a:ext cx="3449952" cy="3449952"/>
            <a:chOff x="8485653" y="3152424"/>
            <a:chExt cx="3449952" cy="3449952"/>
          </a:xfrm>
        </p:grpSpPr>
        <p:sp>
          <p:nvSpPr>
            <p:cNvPr id="20" name="Oval 19">
              <a:extLst>
                <a:ext uri="{FF2B5EF4-FFF2-40B4-BE49-F238E27FC236}">
                  <a16:creationId xmlns:a16="http://schemas.microsoft.com/office/drawing/2014/main" id="{4C11F2E1-F910-B3A0-49E8-6C57E33F03B2}"/>
                </a:ext>
              </a:extLst>
            </p:cNvPr>
            <p:cNvSpPr>
              <a:spLocks noChangeAspect="1"/>
            </p:cNvSpPr>
            <p:nvPr/>
          </p:nvSpPr>
          <p:spPr>
            <a:xfrm>
              <a:off x="8485653" y="3152424"/>
              <a:ext cx="3449952" cy="3449952"/>
            </a:xfrm>
            <a:prstGeom prst="ellipse">
              <a:avLst/>
            </a:prstGeom>
            <a:gradFill flip="none" rotWithShape="1">
              <a:gsLst>
                <a:gs pos="0">
                  <a:srgbClr val="FF0000"/>
                </a:gs>
                <a:gs pos="100000">
                  <a:schemeClr val="bg1">
                    <a:alpha val="54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Pentagon 20">
              <a:extLst>
                <a:ext uri="{FF2B5EF4-FFF2-40B4-BE49-F238E27FC236}">
                  <a16:creationId xmlns:a16="http://schemas.microsoft.com/office/drawing/2014/main" id="{AA55F2CB-A4FC-284D-7F87-FEF45326CA10}"/>
                </a:ext>
              </a:extLst>
            </p:cNvPr>
            <p:cNvSpPr/>
            <p:nvPr/>
          </p:nvSpPr>
          <p:spPr>
            <a:xfrm rot="16200000">
              <a:off x="9907882" y="4442321"/>
              <a:ext cx="716148" cy="649966"/>
            </a:xfrm>
            <a:prstGeom prst="homePlat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a:extLst>
                <a:ext uri="{FF2B5EF4-FFF2-40B4-BE49-F238E27FC236}">
                  <a16:creationId xmlns:a16="http://schemas.microsoft.com/office/drawing/2014/main" id="{67EA330C-1560-6536-6F94-121C13D33B60}"/>
                </a:ext>
              </a:extLst>
            </p:cNvPr>
            <p:cNvSpPr txBox="1"/>
            <p:nvPr/>
          </p:nvSpPr>
          <p:spPr>
            <a:xfrm>
              <a:off x="9994904" y="4687575"/>
              <a:ext cx="542136" cy="369332"/>
            </a:xfrm>
            <a:prstGeom prst="rect">
              <a:avLst/>
            </a:prstGeom>
            <a:noFill/>
          </p:spPr>
          <p:txBody>
            <a:bodyPr wrap="none" rtlCol="0">
              <a:spAutoFit/>
            </a:bodyPr>
            <a:lstStyle/>
            <a:p>
              <a:r>
                <a:rPr lang="en-SG" dirty="0"/>
                <a:t>City</a:t>
              </a:r>
            </a:p>
          </p:txBody>
        </p:sp>
      </p:grpSp>
      <p:sp>
        <p:nvSpPr>
          <p:cNvPr id="23" name="Rectangle 22">
            <a:extLst>
              <a:ext uri="{FF2B5EF4-FFF2-40B4-BE49-F238E27FC236}">
                <a16:creationId xmlns:a16="http://schemas.microsoft.com/office/drawing/2014/main" id="{BB13BAEE-6BA9-BB71-C396-0650074DDB06}"/>
              </a:ext>
            </a:extLst>
          </p:cNvPr>
          <p:cNvSpPr/>
          <p:nvPr/>
        </p:nvSpPr>
        <p:spPr>
          <a:xfrm>
            <a:off x="9434648" y="1273629"/>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24" name="Rectangle 23">
            <a:extLst>
              <a:ext uri="{FF2B5EF4-FFF2-40B4-BE49-F238E27FC236}">
                <a16:creationId xmlns:a16="http://schemas.microsoft.com/office/drawing/2014/main" id="{F599BB5C-6A79-96F9-ED0F-587A4D69C278}"/>
              </a:ext>
            </a:extLst>
          </p:cNvPr>
          <p:cNvSpPr/>
          <p:nvPr/>
        </p:nvSpPr>
        <p:spPr>
          <a:xfrm>
            <a:off x="9978934" y="2237014"/>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25" name="Rectangle 24">
            <a:extLst>
              <a:ext uri="{FF2B5EF4-FFF2-40B4-BE49-F238E27FC236}">
                <a16:creationId xmlns:a16="http://schemas.microsoft.com/office/drawing/2014/main" id="{9B99123B-D1BA-9A74-08F9-B3909E374DC5}"/>
              </a:ext>
            </a:extLst>
          </p:cNvPr>
          <p:cNvSpPr/>
          <p:nvPr/>
        </p:nvSpPr>
        <p:spPr>
          <a:xfrm>
            <a:off x="9157062" y="2743200"/>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26" name="Rectangle 25">
            <a:extLst>
              <a:ext uri="{FF2B5EF4-FFF2-40B4-BE49-F238E27FC236}">
                <a16:creationId xmlns:a16="http://schemas.microsoft.com/office/drawing/2014/main" id="{59B1216E-3732-8E41-5C5E-69B34F40D528}"/>
              </a:ext>
            </a:extLst>
          </p:cNvPr>
          <p:cNvSpPr/>
          <p:nvPr/>
        </p:nvSpPr>
        <p:spPr>
          <a:xfrm>
            <a:off x="10953206" y="2492829"/>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27" name="Rectangle 26">
            <a:extLst>
              <a:ext uri="{FF2B5EF4-FFF2-40B4-BE49-F238E27FC236}">
                <a16:creationId xmlns:a16="http://schemas.microsoft.com/office/drawing/2014/main" id="{B64EE7E2-90B9-598D-1B56-2948A19E6FD6}"/>
              </a:ext>
            </a:extLst>
          </p:cNvPr>
          <p:cNvSpPr/>
          <p:nvPr/>
        </p:nvSpPr>
        <p:spPr>
          <a:xfrm>
            <a:off x="10795363" y="1164772"/>
            <a:ext cx="533400" cy="53340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
            </a:r>
          </a:p>
        </p:txBody>
      </p:sp>
      <p:sp>
        <p:nvSpPr>
          <p:cNvPr id="28" name="Rectangle 27">
            <a:extLst>
              <a:ext uri="{FF2B5EF4-FFF2-40B4-BE49-F238E27FC236}">
                <a16:creationId xmlns:a16="http://schemas.microsoft.com/office/drawing/2014/main" id="{8B0191F4-9E86-D751-E679-C137DFD1A63C}"/>
              </a:ext>
            </a:extLst>
          </p:cNvPr>
          <p:cNvSpPr/>
          <p:nvPr/>
        </p:nvSpPr>
        <p:spPr>
          <a:xfrm>
            <a:off x="10049782" y="4678262"/>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29" name="Rectangle 28">
            <a:extLst>
              <a:ext uri="{FF2B5EF4-FFF2-40B4-BE49-F238E27FC236}">
                <a16:creationId xmlns:a16="http://schemas.microsoft.com/office/drawing/2014/main" id="{25C52271-76CA-8ED0-2C80-C4E8501FC38B}"/>
              </a:ext>
            </a:extLst>
          </p:cNvPr>
          <p:cNvSpPr/>
          <p:nvPr/>
        </p:nvSpPr>
        <p:spPr>
          <a:xfrm>
            <a:off x="9360263" y="3719372"/>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0" name="Rectangle 29">
            <a:extLst>
              <a:ext uri="{FF2B5EF4-FFF2-40B4-BE49-F238E27FC236}">
                <a16:creationId xmlns:a16="http://schemas.microsoft.com/office/drawing/2014/main" id="{1B9AEE69-82DC-6613-D9FE-083D4BD256AB}"/>
              </a:ext>
            </a:extLst>
          </p:cNvPr>
          <p:cNvSpPr/>
          <p:nvPr/>
        </p:nvSpPr>
        <p:spPr>
          <a:xfrm>
            <a:off x="10419806" y="3940629"/>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1" name="Rectangle 30">
            <a:extLst>
              <a:ext uri="{FF2B5EF4-FFF2-40B4-BE49-F238E27FC236}">
                <a16:creationId xmlns:a16="http://schemas.microsoft.com/office/drawing/2014/main" id="{5F994A96-AAC2-4424-9BF7-3D4E4EAE76A6}"/>
              </a:ext>
            </a:extLst>
          </p:cNvPr>
          <p:cNvSpPr/>
          <p:nvPr/>
        </p:nvSpPr>
        <p:spPr>
          <a:xfrm>
            <a:off x="9645195" y="5794849"/>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2" name="Rectangle 31">
            <a:extLst>
              <a:ext uri="{FF2B5EF4-FFF2-40B4-BE49-F238E27FC236}">
                <a16:creationId xmlns:a16="http://schemas.microsoft.com/office/drawing/2014/main" id="{06993091-9AF8-EC18-C14D-B4F370135E5C}"/>
              </a:ext>
            </a:extLst>
          </p:cNvPr>
          <p:cNvSpPr/>
          <p:nvPr/>
        </p:nvSpPr>
        <p:spPr>
          <a:xfrm>
            <a:off x="10820400" y="4811486"/>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3" name="Rectangle 32">
            <a:extLst>
              <a:ext uri="{FF2B5EF4-FFF2-40B4-BE49-F238E27FC236}">
                <a16:creationId xmlns:a16="http://schemas.microsoft.com/office/drawing/2014/main" id="{48884373-57CD-398D-C787-8A2CB3E20EFE}"/>
              </a:ext>
            </a:extLst>
          </p:cNvPr>
          <p:cNvSpPr/>
          <p:nvPr/>
        </p:nvSpPr>
        <p:spPr>
          <a:xfrm>
            <a:off x="9276896" y="4922243"/>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4" name="Rectangle 33">
            <a:extLst>
              <a:ext uri="{FF2B5EF4-FFF2-40B4-BE49-F238E27FC236}">
                <a16:creationId xmlns:a16="http://schemas.microsoft.com/office/drawing/2014/main" id="{862902DE-FFB6-23FA-46C5-D84FD1D1C094}"/>
              </a:ext>
            </a:extLst>
          </p:cNvPr>
          <p:cNvSpPr/>
          <p:nvPr/>
        </p:nvSpPr>
        <p:spPr>
          <a:xfrm>
            <a:off x="10619467" y="5798498"/>
            <a:ext cx="533400" cy="5334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cxnSp>
        <p:nvCxnSpPr>
          <p:cNvPr id="35" name="Straight Arrow Connector 34">
            <a:extLst>
              <a:ext uri="{FF2B5EF4-FFF2-40B4-BE49-F238E27FC236}">
                <a16:creationId xmlns:a16="http://schemas.microsoft.com/office/drawing/2014/main" id="{E874FF2C-021B-0CA8-92BB-0E5792625C0F}"/>
              </a:ext>
            </a:extLst>
          </p:cNvPr>
          <p:cNvCxnSpPr>
            <a:cxnSpLocks/>
          </p:cNvCxnSpPr>
          <p:nvPr/>
        </p:nvCxnSpPr>
        <p:spPr>
          <a:xfrm flipV="1">
            <a:off x="11834949" y="1164772"/>
            <a:ext cx="0" cy="52330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E9566A0-7E7E-0A6E-C104-90545435F8E9}"/>
              </a:ext>
            </a:extLst>
          </p:cNvPr>
          <p:cNvSpPr txBox="1"/>
          <p:nvPr/>
        </p:nvSpPr>
        <p:spPr>
          <a:xfrm>
            <a:off x="11213556" y="696127"/>
            <a:ext cx="963930" cy="523220"/>
          </a:xfrm>
          <a:prstGeom prst="rect">
            <a:avLst/>
          </a:prstGeom>
          <a:noFill/>
        </p:spPr>
        <p:txBody>
          <a:bodyPr wrap="square" rtlCol="0">
            <a:spAutoFit/>
          </a:bodyPr>
          <a:lstStyle/>
          <a:p>
            <a:pPr algn="r"/>
            <a:r>
              <a:rPr lang="en-US" sz="1400" dirty="0">
                <a:solidFill>
                  <a:schemeClr val="accent5">
                    <a:lumMod val="75000"/>
                  </a:schemeClr>
                </a:solidFill>
              </a:rPr>
              <a:t>Increasing altitude</a:t>
            </a:r>
          </a:p>
        </p:txBody>
      </p:sp>
      <p:sp>
        <p:nvSpPr>
          <p:cNvPr id="37" name="TextBox 36">
            <a:extLst>
              <a:ext uri="{FF2B5EF4-FFF2-40B4-BE49-F238E27FC236}">
                <a16:creationId xmlns:a16="http://schemas.microsoft.com/office/drawing/2014/main" id="{9F63DDAA-7D1F-3616-CED4-73540B8D47C4}"/>
              </a:ext>
            </a:extLst>
          </p:cNvPr>
          <p:cNvSpPr txBox="1"/>
          <p:nvPr/>
        </p:nvSpPr>
        <p:spPr>
          <a:xfrm>
            <a:off x="10654960" y="3418605"/>
            <a:ext cx="1166355" cy="523220"/>
          </a:xfrm>
          <a:prstGeom prst="rect">
            <a:avLst/>
          </a:prstGeom>
          <a:noFill/>
        </p:spPr>
        <p:txBody>
          <a:bodyPr wrap="square" rtlCol="0">
            <a:spAutoFit/>
          </a:bodyPr>
          <a:lstStyle/>
          <a:p>
            <a:pPr algn="r"/>
            <a:r>
              <a:rPr lang="en-US" sz="1400" dirty="0">
                <a:solidFill>
                  <a:srgbClr val="FF0000"/>
                </a:solidFill>
              </a:rPr>
              <a:t>Human Disturbance</a:t>
            </a:r>
          </a:p>
        </p:txBody>
      </p:sp>
    </p:spTree>
    <p:extLst>
      <p:ext uri="{BB962C8B-B14F-4D97-AF65-F5344CB8AC3E}">
        <p14:creationId xmlns:p14="http://schemas.microsoft.com/office/powerpoint/2010/main" val="2438113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Interpreting the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7018161" cy="6074077"/>
          </a:xfrm>
        </p:spPr>
        <p:txBody>
          <a:bodyPr>
            <a:normAutofit/>
          </a:bodyPr>
          <a:lstStyle/>
          <a:p>
            <a:pPr marL="0" indent="0">
              <a:buNone/>
            </a:pPr>
            <a:r>
              <a:rPr lang="en-SG" dirty="0"/>
              <a:t>Can also plot using </a:t>
            </a:r>
            <a:r>
              <a:rPr lang="en-SG" dirty="0" err="1"/>
              <a:t>ggplot</a:t>
            </a:r>
            <a:r>
              <a:rPr lang="en-SG" dirty="0"/>
              <a:t>:</a:t>
            </a:r>
          </a:p>
          <a:p>
            <a:pPr marL="0" indent="0">
              <a:buNone/>
            </a:pPr>
            <a:r>
              <a:rPr lang="en-SG" sz="2000" dirty="0">
                <a:latin typeface="Courier New" panose="02070309020205020404" pitchFamily="49" charset="0"/>
                <a:cs typeface="Courier New" panose="02070309020205020404" pitchFamily="49" charset="0"/>
              </a:rPr>
              <a:t>d3$y2v=predict(quadMod3)</a:t>
            </a:r>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(d3,aes(x=</a:t>
            </a:r>
            <a:r>
              <a:rPr lang="en-SG" sz="2000" dirty="0" err="1">
                <a:latin typeface="Courier New" panose="02070309020205020404" pitchFamily="49" charset="0"/>
                <a:cs typeface="Courier New" panose="02070309020205020404" pitchFamily="49" charset="0"/>
              </a:rPr>
              <a:t>xv,y</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yv</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geom_point</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geom_line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a:t>
            </a:r>
            <a:r>
              <a:rPr lang="en-SG" sz="2000" dirty="0" err="1">
                <a:latin typeface="Courier New" panose="02070309020205020404" pitchFamily="49" charset="0"/>
                <a:cs typeface="Courier New" panose="02070309020205020404" pitchFamily="49" charset="0"/>
              </a:rPr>
              <a:t>xv,y</a:t>
            </a:r>
            <a:r>
              <a:rPr lang="en-SG" sz="2000" dirty="0">
                <a:latin typeface="Courier New" panose="02070309020205020404" pitchFamily="49" charset="0"/>
                <a:cs typeface="Courier New" panose="02070309020205020404" pitchFamily="49" charset="0"/>
              </a:rPr>
              <a:t>=y2v),col="</a:t>
            </a:r>
            <a:r>
              <a:rPr lang="en-SG" sz="2000" dirty="0" err="1">
                <a:latin typeface="Courier New" panose="02070309020205020404" pitchFamily="49" charset="0"/>
                <a:cs typeface="Courier New" panose="02070309020205020404" pitchFamily="49" charset="0"/>
              </a:rPr>
              <a:t>blue",size</a:t>
            </a:r>
            <a:r>
              <a:rPr lang="en-SG" sz="2000" dirty="0">
                <a:latin typeface="Courier New" panose="02070309020205020404" pitchFamily="49" charset="0"/>
                <a:cs typeface="Courier New" panose="02070309020205020404" pitchFamily="49" charset="0"/>
              </a:rPr>
              <a:t>=1)</a:t>
            </a:r>
          </a:p>
          <a:p>
            <a:pPr marL="0" indent="0">
              <a:buNone/>
            </a:pPr>
            <a:endParaRPr lang="en-SG" sz="5400" dirty="0"/>
          </a:p>
          <a:p>
            <a:pPr marL="0" indent="0">
              <a:buNone/>
            </a:pPr>
            <a:r>
              <a:rPr lang="en-SG" dirty="0"/>
              <a:t>“Within the range of 0 to 100 units, an increase in xv results in an increase in </a:t>
            </a:r>
            <a:r>
              <a:rPr lang="en-SG" dirty="0" err="1"/>
              <a:t>yv</a:t>
            </a:r>
            <a:r>
              <a:rPr lang="en-SG" dirty="0"/>
              <a:t> (p-value &lt; 0.001) which slows by 0.0019 units for each unit of xv (p-value = 0.04).”</a:t>
            </a:r>
          </a:p>
          <a:p>
            <a:pPr marL="0" indent="0">
              <a:buNone/>
            </a:pPr>
            <a:endParaRPr lang="en-SG" dirty="0"/>
          </a:p>
          <a:p>
            <a:pPr marL="0" indent="0">
              <a:buNone/>
            </a:pPr>
            <a:r>
              <a:rPr lang="en-SG" dirty="0"/>
              <a:t>If effect size is not important, you can just report the pattern and leave out the numbers: “an increase in </a:t>
            </a:r>
            <a:r>
              <a:rPr lang="en-SG" dirty="0" err="1"/>
              <a:t>yv</a:t>
            </a:r>
            <a:r>
              <a:rPr lang="en-SG" dirty="0"/>
              <a:t> that tapers off”.</a:t>
            </a:r>
          </a:p>
        </p:txBody>
      </p:sp>
      <p:sp>
        <p:nvSpPr>
          <p:cNvPr id="6" name="TextBox 5">
            <a:extLst>
              <a:ext uri="{FF2B5EF4-FFF2-40B4-BE49-F238E27FC236}">
                <a16:creationId xmlns:a16="http://schemas.microsoft.com/office/drawing/2014/main" id="{1E193CF3-64FF-1E3E-D95A-B80B6E84D95F}"/>
              </a:ext>
            </a:extLst>
          </p:cNvPr>
          <p:cNvSpPr txBox="1"/>
          <p:nvPr/>
        </p:nvSpPr>
        <p:spPr>
          <a:xfrm>
            <a:off x="2885117" y="4848649"/>
            <a:ext cx="4505726" cy="646331"/>
          </a:xfrm>
          <a:prstGeom prst="rect">
            <a:avLst/>
          </a:prstGeom>
          <a:noFill/>
        </p:spPr>
        <p:txBody>
          <a:bodyPr wrap="square" rtlCol="0">
            <a:spAutoFit/>
          </a:bodyPr>
          <a:lstStyle/>
          <a:p>
            <a:r>
              <a:rPr lang="en-US" dirty="0">
                <a:solidFill>
                  <a:srgbClr val="FF0000"/>
                </a:solidFill>
              </a:rPr>
              <a:t>In real life don’t just say “units”, use the unit of the actual variable, e.g. “km”, “ppm”, “m/s”</a:t>
            </a:r>
          </a:p>
        </p:txBody>
      </p:sp>
      <p:cxnSp>
        <p:nvCxnSpPr>
          <p:cNvPr id="8" name="Straight Arrow Connector 7">
            <a:extLst>
              <a:ext uri="{FF2B5EF4-FFF2-40B4-BE49-F238E27FC236}">
                <a16:creationId xmlns:a16="http://schemas.microsoft.com/office/drawing/2014/main" id="{1C766DCC-CA4F-7DF3-8AB6-2937C926A6EA}"/>
              </a:ext>
            </a:extLst>
          </p:cNvPr>
          <p:cNvCxnSpPr>
            <a:cxnSpLocks/>
          </p:cNvCxnSpPr>
          <p:nvPr/>
        </p:nvCxnSpPr>
        <p:spPr>
          <a:xfrm flipH="1" flipV="1">
            <a:off x="4800600" y="4449742"/>
            <a:ext cx="182880" cy="510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C9F4C4E-305D-2E36-06D1-0799144690F3}"/>
              </a:ext>
            </a:extLst>
          </p:cNvPr>
          <p:cNvPicPr>
            <a:picLocks noChangeAspect="1"/>
          </p:cNvPicPr>
          <p:nvPr/>
        </p:nvPicPr>
        <p:blipFill>
          <a:blip r:embed="rId2"/>
          <a:stretch>
            <a:fillRect/>
          </a:stretch>
        </p:blipFill>
        <p:spPr>
          <a:xfrm>
            <a:off x="8153401" y="147280"/>
            <a:ext cx="3843902" cy="3784109"/>
          </a:xfrm>
          <a:prstGeom prst="rect">
            <a:avLst/>
          </a:prstGeom>
        </p:spPr>
      </p:pic>
      <p:grpSp>
        <p:nvGrpSpPr>
          <p:cNvPr id="23" name="Group 22">
            <a:extLst>
              <a:ext uri="{FF2B5EF4-FFF2-40B4-BE49-F238E27FC236}">
                <a16:creationId xmlns:a16="http://schemas.microsoft.com/office/drawing/2014/main" id="{6983CA87-615E-FF8B-D872-4E08EBEC7DF3}"/>
              </a:ext>
            </a:extLst>
          </p:cNvPr>
          <p:cNvGrpSpPr>
            <a:grpSpLocks noChangeAspect="1"/>
          </p:cNvGrpSpPr>
          <p:nvPr/>
        </p:nvGrpSpPr>
        <p:grpSpPr>
          <a:xfrm>
            <a:off x="7574280" y="4005824"/>
            <a:ext cx="4423022" cy="2666035"/>
            <a:chOff x="6566239" y="3165818"/>
            <a:chExt cx="5385343" cy="3246087"/>
          </a:xfrm>
        </p:grpSpPr>
        <p:pic>
          <p:nvPicPr>
            <p:cNvPr id="4" name="Picture 3">
              <a:extLst>
                <a:ext uri="{FF2B5EF4-FFF2-40B4-BE49-F238E27FC236}">
                  <a16:creationId xmlns:a16="http://schemas.microsoft.com/office/drawing/2014/main" id="{19172ACA-546E-158B-EC92-10884DEAD7E3}"/>
                </a:ext>
              </a:extLst>
            </p:cNvPr>
            <p:cNvPicPr>
              <a:picLocks noChangeAspect="1"/>
            </p:cNvPicPr>
            <p:nvPr/>
          </p:nvPicPr>
          <p:blipFill>
            <a:blip r:embed="rId3"/>
            <a:stretch>
              <a:fillRect/>
            </a:stretch>
          </p:blipFill>
          <p:spPr>
            <a:xfrm>
              <a:off x="6566239" y="3165818"/>
              <a:ext cx="5385343" cy="3246087"/>
            </a:xfrm>
            <a:prstGeom prst="rect">
              <a:avLst/>
            </a:prstGeom>
          </p:spPr>
        </p:pic>
        <p:sp>
          <p:nvSpPr>
            <p:cNvPr id="21" name="Rectangle 20">
              <a:extLst>
                <a:ext uri="{FF2B5EF4-FFF2-40B4-BE49-F238E27FC236}">
                  <a16:creationId xmlns:a16="http://schemas.microsoft.com/office/drawing/2014/main" id="{B0902DE0-BA72-A080-47F8-D4625F8C3C35}"/>
                </a:ext>
              </a:extLst>
            </p:cNvPr>
            <p:cNvSpPr/>
            <p:nvPr/>
          </p:nvSpPr>
          <p:spPr>
            <a:xfrm>
              <a:off x="10019662" y="5080325"/>
              <a:ext cx="882643" cy="1388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719B5714-24FA-F8E2-A01C-F5A2F4B894A5}"/>
                </a:ext>
              </a:extLst>
            </p:cNvPr>
            <p:cNvSpPr/>
            <p:nvPr/>
          </p:nvSpPr>
          <p:spPr>
            <a:xfrm>
              <a:off x="10026044" y="5248653"/>
              <a:ext cx="1067998" cy="1375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30</a:t>
            </a:fld>
            <a:endParaRPr lang="en-SG" dirty="0"/>
          </a:p>
        </p:txBody>
      </p:sp>
      <p:cxnSp>
        <p:nvCxnSpPr>
          <p:cNvPr id="25" name="Straight Arrow Connector 24">
            <a:extLst>
              <a:ext uri="{FF2B5EF4-FFF2-40B4-BE49-F238E27FC236}">
                <a16:creationId xmlns:a16="http://schemas.microsoft.com/office/drawing/2014/main" id="{504939D6-5186-9375-778B-31960FF51E2A}"/>
              </a:ext>
            </a:extLst>
          </p:cNvPr>
          <p:cNvCxnSpPr>
            <a:cxnSpLocks/>
          </p:cNvCxnSpPr>
          <p:nvPr/>
        </p:nvCxnSpPr>
        <p:spPr>
          <a:xfrm>
            <a:off x="7279180" y="3329940"/>
            <a:ext cx="1117800" cy="2239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0E09DF-8CCA-3E09-FECD-60B7A5F7B5A8}"/>
              </a:ext>
            </a:extLst>
          </p:cNvPr>
          <p:cNvSpPr txBox="1"/>
          <p:nvPr/>
        </p:nvSpPr>
        <p:spPr>
          <a:xfrm>
            <a:off x="2021627" y="2509704"/>
            <a:ext cx="6232706" cy="923330"/>
          </a:xfrm>
          <a:prstGeom prst="rect">
            <a:avLst/>
          </a:prstGeom>
          <a:noFill/>
        </p:spPr>
        <p:txBody>
          <a:bodyPr wrap="square" rtlCol="0">
            <a:spAutoFit/>
          </a:bodyPr>
          <a:lstStyle/>
          <a:p>
            <a:r>
              <a:rPr lang="en-US" dirty="0">
                <a:solidFill>
                  <a:srgbClr val="FF0000"/>
                </a:solidFill>
              </a:rPr>
              <a:t>At xv=0, the slope is 0.41: i.e. a 1 unit increase in xv results in a 0.41 units increase in </a:t>
            </a:r>
            <a:r>
              <a:rPr lang="en-US" dirty="0" err="1">
                <a:solidFill>
                  <a:srgbClr val="FF0000"/>
                </a:solidFill>
              </a:rPr>
              <a:t>yv</a:t>
            </a:r>
            <a:r>
              <a:rPr lang="en-US" dirty="0">
                <a:solidFill>
                  <a:srgbClr val="FF0000"/>
                </a:solidFill>
              </a:rPr>
              <a:t>. This increase slows by 0.0019 units for each unit of xv. At xv=1, the slope becomes 0.41-0.0019=0.4081.</a:t>
            </a:r>
          </a:p>
        </p:txBody>
      </p:sp>
      <p:sp>
        <p:nvSpPr>
          <p:cNvPr id="33" name="Rectangle 32">
            <a:extLst>
              <a:ext uri="{FF2B5EF4-FFF2-40B4-BE49-F238E27FC236}">
                <a16:creationId xmlns:a16="http://schemas.microsoft.com/office/drawing/2014/main" id="{5CE284B6-D0A0-1DF6-055D-A5E1D21A67D7}"/>
              </a:ext>
            </a:extLst>
          </p:cNvPr>
          <p:cNvSpPr/>
          <p:nvPr/>
        </p:nvSpPr>
        <p:spPr>
          <a:xfrm>
            <a:off x="8396980" y="5571702"/>
            <a:ext cx="732170" cy="271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62430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if I have more than one explanatory variable?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a:bodyPr>
          <a:lstStyle/>
          <a:p>
            <a:pPr marL="0" indent="0">
              <a:buNone/>
            </a:pPr>
            <a:r>
              <a:rPr lang="en-SG" dirty="0"/>
              <a:t>Multiple regression!!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31</a:t>
            </a:fld>
            <a:endParaRPr lang="en-SG" dirty="0"/>
          </a:p>
        </p:txBody>
      </p:sp>
    </p:spTree>
    <p:extLst>
      <p:ext uri="{BB962C8B-B14F-4D97-AF65-F5344CB8AC3E}">
        <p14:creationId xmlns:p14="http://schemas.microsoft.com/office/powerpoint/2010/main" val="1679715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Multiple Linear Regression</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846492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Fitting a multiple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We use this when we have one continuous response variable (with normally distributed errors) and &gt;1 continuous explanatory variables (do not have to be normally distributed).</a:t>
                </a:r>
              </a:p>
              <a:p>
                <a:pPr marL="0" indent="0">
                  <a:buNone/>
                </a:pPr>
                <a14:m>
                  <m:oMathPara xmlns:m="http://schemas.openxmlformats.org/officeDocument/2006/math">
                    <m:oMathParaPr>
                      <m:jc m:val="centerGroup"/>
                    </m:oMathParaPr>
                    <m:oMath xmlns:m="http://schemas.openxmlformats.org/officeDocument/2006/math">
                      <m:sSub>
                        <m:sSubPr>
                          <m:ctrlPr>
                            <a:rPr lang="en-SG" i="1" smtClean="0">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𝑦</m:t>
                          </m:r>
                        </m:e>
                        <m:sub>
                          <m:r>
                            <a:rPr lang="en-SG" i="1">
                              <a:solidFill>
                                <a:schemeClr val="accent5">
                                  <a:lumMod val="50000"/>
                                </a:schemeClr>
                              </a:solidFill>
                              <a:latin typeface="Cambria Math" panose="02040503050406030204" pitchFamily="18" charset="0"/>
                            </a:rPr>
                            <m:t>𝑖</m:t>
                          </m:r>
                        </m:sub>
                      </m:sSub>
                      <m:r>
                        <a:rPr lang="en-SG" i="1">
                          <a:solidFill>
                            <a:schemeClr val="accent5">
                              <a:lumMod val="50000"/>
                            </a:schemeClr>
                          </a:solidFill>
                          <a:latin typeface="Cambria Math" panose="02040503050406030204" pitchFamily="18" charset="0"/>
                        </a:rPr>
                        <m:t>=</m:t>
                      </m:r>
                      <m:r>
                        <a:rPr lang="en-SG" i="1">
                          <a:solidFill>
                            <a:schemeClr val="accent5">
                              <a:lumMod val="50000"/>
                            </a:schemeClr>
                          </a:solidFill>
                          <a:latin typeface="Cambria Math" panose="02040503050406030204" pitchFamily="18" charset="0"/>
                        </a:rPr>
                        <m:t>𝑎</m:t>
                      </m:r>
                      <m:r>
                        <a:rPr lang="en-SG" i="1">
                          <a:solidFill>
                            <a:schemeClr val="accent5">
                              <a:lumMod val="50000"/>
                            </a:schemeClr>
                          </a:solidFill>
                          <a:latin typeface="Cambria Math" panose="02040503050406030204" pitchFamily="18" charset="0"/>
                        </a:rPr>
                        <m:t>+</m:t>
                      </m:r>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𝑏</m:t>
                          </m:r>
                        </m:e>
                        <m:sub>
                          <m:r>
                            <a:rPr lang="en-SG" i="1">
                              <a:solidFill>
                                <a:schemeClr val="accent5">
                                  <a:lumMod val="50000"/>
                                </a:schemeClr>
                              </a:solidFill>
                              <a:latin typeface="Cambria Math" panose="02040503050406030204" pitchFamily="18" charset="0"/>
                            </a:rPr>
                            <m:t>1</m:t>
                          </m:r>
                        </m:sub>
                      </m:sSub>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𝑥</m:t>
                          </m:r>
                        </m:e>
                        <m:sub>
                          <m:r>
                            <a:rPr lang="en-SG" i="1">
                              <a:solidFill>
                                <a:schemeClr val="accent5">
                                  <a:lumMod val="50000"/>
                                </a:schemeClr>
                              </a:solidFill>
                              <a:latin typeface="Cambria Math" panose="02040503050406030204" pitchFamily="18" charset="0"/>
                            </a:rPr>
                            <m:t>1</m:t>
                          </m:r>
                          <m:r>
                            <a:rPr lang="en-SG" i="1">
                              <a:solidFill>
                                <a:schemeClr val="accent5">
                                  <a:lumMod val="50000"/>
                                </a:schemeClr>
                              </a:solidFill>
                              <a:latin typeface="Cambria Math" panose="02040503050406030204" pitchFamily="18" charset="0"/>
                            </a:rPr>
                            <m:t>𝑖</m:t>
                          </m:r>
                        </m:sub>
                      </m:sSub>
                      <m:r>
                        <a:rPr lang="en-SG" i="1">
                          <a:solidFill>
                            <a:schemeClr val="accent5">
                              <a:lumMod val="50000"/>
                            </a:schemeClr>
                          </a:solidFill>
                          <a:latin typeface="Cambria Math" panose="02040503050406030204" pitchFamily="18" charset="0"/>
                        </a:rPr>
                        <m:t>+</m:t>
                      </m:r>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𝑏</m:t>
                          </m:r>
                        </m:e>
                        <m:sub>
                          <m:r>
                            <a:rPr lang="en-SG" i="1">
                              <a:solidFill>
                                <a:schemeClr val="accent5">
                                  <a:lumMod val="50000"/>
                                </a:schemeClr>
                              </a:solidFill>
                              <a:latin typeface="Cambria Math" panose="02040503050406030204" pitchFamily="18" charset="0"/>
                            </a:rPr>
                            <m:t>2</m:t>
                          </m:r>
                        </m:sub>
                      </m:sSub>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𝑥</m:t>
                          </m:r>
                        </m:e>
                        <m:sub>
                          <m:r>
                            <a:rPr lang="en-SG" i="1">
                              <a:solidFill>
                                <a:schemeClr val="accent5">
                                  <a:lumMod val="50000"/>
                                </a:schemeClr>
                              </a:solidFill>
                              <a:latin typeface="Cambria Math" panose="02040503050406030204" pitchFamily="18" charset="0"/>
                            </a:rPr>
                            <m:t>2</m:t>
                          </m:r>
                          <m:r>
                            <a:rPr lang="en-SG" i="1">
                              <a:solidFill>
                                <a:schemeClr val="accent5">
                                  <a:lumMod val="50000"/>
                                </a:schemeClr>
                              </a:solidFill>
                              <a:latin typeface="Cambria Math" panose="02040503050406030204" pitchFamily="18" charset="0"/>
                            </a:rPr>
                            <m:t>𝑖</m:t>
                          </m:r>
                        </m:sub>
                      </m:sSub>
                      <m:r>
                        <a:rPr lang="en-SG" i="1">
                          <a:solidFill>
                            <a:schemeClr val="accent5">
                              <a:lumMod val="50000"/>
                            </a:schemeClr>
                          </a:solidFill>
                          <a:latin typeface="Cambria Math" panose="02040503050406030204" pitchFamily="18" charset="0"/>
                        </a:rPr>
                        <m:t>+...+</m:t>
                      </m:r>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𝑏</m:t>
                          </m:r>
                        </m:e>
                        <m:sub>
                          <m:r>
                            <a:rPr lang="en-SG" i="1">
                              <a:solidFill>
                                <a:schemeClr val="accent5">
                                  <a:lumMod val="50000"/>
                                </a:schemeClr>
                              </a:solidFill>
                              <a:latin typeface="Cambria Math" panose="02040503050406030204" pitchFamily="18" charset="0"/>
                            </a:rPr>
                            <m:t>𝑛</m:t>
                          </m:r>
                        </m:sub>
                      </m:sSub>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𝑥</m:t>
                          </m:r>
                        </m:e>
                        <m:sub>
                          <m:r>
                            <a:rPr lang="en-SG" i="1">
                              <a:solidFill>
                                <a:schemeClr val="accent5">
                                  <a:lumMod val="50000"/>
                                </a:schemeClr>
                              </a:solidFill>
                              <a:latin typeface="Cambria Math" panose="02040503050406030204" pitchFamily="18" charset="0"/>
                            </a:rPr>
                            <m:t>𝑛𝑖</m:t>
                          </m:r>
                        </m:sub>
                      </m:sSub>
                      <m:r>
                        <a:rPr lang="en-SG" i="1">
                          <a:solidFill>
                            <a:schemeClr val="accent5">
                              <a:lumMod val="50000"/>
                            </a:schemeClr>
                          </a:solidFill>
                          <a:latin typeface="Cambria Math" panose="02040503050406030204" pitchFamily="18" charset="0"/>
                        </a:rPr>
                        <m:t>+</m:t>
                      </m:r>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𝜀</m:t>
                          </m:r>
                        </m:e>
                        <m:sub>
                          <m:r>
                            <a:rPr lang="en-SG" i="1">
                              <a:solidFill>
                                <a:schemeClr val="accent5">
                                  <a:lumMod val="50000"/>
                                </a:schemeClr>
                              </a:solidFill>
                              <a:latin typeface="Cambria Math" panose="02040503050406030204" pitchFamily="18" charset="0"/>
                            </a:rPr>
                            <m:t>𝑖</m:t>
                          </m:r>
                        </m:sub>
                      </m:sSub>
                      <m:r>
                        <m:rPr>
                          <m:nor/>
                        </m:rPr>
                        <a:rPr lang="en-SG" i="0">
                          <a:solidFill>
                            <a:schemeClr val="accent5">
                              <a:lumMod val="50000"/>
                            </a:schemeClr>
                          </a:solidFill>
                          <a:latin typeface="Cambria Math" panose="02040503050406030204" pitchFamily="18" charset="0"/>
                        </a:rPr>
                        <m:t>   </m:t>
                      </m:r>
                      <m:r>
                        <m:rPr>
                          <m:nor/>
                        </m:rPr>
                        <a:rPr lang="en-SG" b="0" i="0" smtClean="0">
                          <a:solidFill>
                            <a:schemeClr val="accent5">
                              <a:lumMod val="50000"/>
                            </a:schemeClr>
                          </a:solidFill>
                          <a:latin typeface="Cambria Math" panose="02040503050406030204" pitchFamily="18" charset="0"/>
                        </a:rPr>
                        <m:t>             , </m:t>
                      </m:r>
                      <m:r>
                        <m:rPr>
                          <m:nor/>
                        </m:rPr>
                        <a:rPr lang="en-SG" i="0">
                          <a:solidFill>
                            <a:schemeClr val="accent5">
                              <a:lumMod val="50000"/>
                            </a:schemeClr>
                          </a:solidFill>
                          <a:latin typeface="Cambria Math" panose="02040503050406030204" pitchFamily="18" charset="0"/>
                        </a:rPr>
                        <m:t>where</m:t>
                      </m:r>
                      <m:r>
                        <m:rPr>
                          <m:nor/>
                        </m:rPr>
                        <a:rPr lang="en-SG" i="0">
                          <a:solidFill>
                            <a:schemeClr val="accent5">
                              <a:lumMod val="50000"/>
                            </a:schemeClr>
                          </a:solidFill>
                          <a:latin typeface="Cambria Math" panose="02040503050406030204" pitchFamily="18" charset="0"/>
                        </a:rPr>
                        <m:t>   </m:t>
                      </m:r>
                      <m:sSub>
                        <m:sSubPr>
                          <m:ctrlPr>
                            <a:rPr lang="en-SG" i="1">
                              <a:solidFill>
                                <a:schemeClr val="accent5">
                                  <a:lumMod val="50000"/>
                                </a:schemeClr>
                              </a:solidFill>
                              <a:latin typeface="Cambria Math" panose="02040503050406030204" pitchFamily="18" charset="0"/>
                            </a:rPr>
                          </m:ctrlPr>
                        </m:sSubPr>
                        <m:e>
                          <m:r>
                            <a:rPr lang="en-SG" i="1">
                              <a:solidFill>
                                <a:schemeClr val="accent5">
                                  <a:lumMod val="50000"/>
                                </a:schemeClr>
                              </a:solidFill>
                              <a:latin typeface="Cambria Math" panose="02040503050406030204" pitchFamily="18" charset="0"/>
                            </a:rPr>
                            <m:t>𝜀</m:t>
                          </m:r>
                        </m:e>
                        <m:sub>
                          <m:r>
                            <a:rPr lang="en-SG" i="1">
                              <a:solidFill>
                                <a:schemeClr val="accent5">
                                  <a:lumMod val="50000"/>
                                </a:schemeClr>
                              </a:solidFill>
                              <a:latin typeface="Cambria Math" panose="02040503050406030204" pitchFamily="18" charset="0"/>
                            </a:rPr>
                            <m:t>𝑖</m:t>
                          </m:r>
                        </m:sub>
                      </m:sSub>
                      <m:r>
                        <a:rPr lang="en-SG" i="1">
                          <a:solidFill>
                            <a:schemeClr val="accent5">
                              <a:lumMod val="50000"/>
                            </a:schemeClr>
                          </a:solidFill>
                          <a:latin typeface="Cambria Math" panose="02040503050406030204" pitchFamily="18" charset="0"/>
                        </a:rPr>
                        <m:t>∼</m:t>
                      </m:r>
                      <m:r>
                        <a:rPr lang="en-SG" i="1">
                          <a:solidFill>
                            <a:schemeClr val="accent5">
                              <a:lumMod val="50000"/>
                            </a:schemeClr>
                          </a:solidFill>
                          <a:latin typeface="Cambria Math" panose="02040503050406030204" pitchFamily="18" charset="0"/>
                        </a:rPr>
                        <m:t>𝑁</m:t>
                      </m:r>
                      <m:d>
                        <m:dPr>
                          <m:ctrlPr>
                            <a:rPr lang="en-SG" i="1">
                              <a:solidFill>
                                <a:schemeClr val="accent5">
                                  <a:lumMod val="50000"/>
                                </a:schemeClr>
                              </a:solidFill>
                              <a:latin typeface="Cambria Math" panose="02040503050406030204" pitchFamily="18" charset="0"/>
                            </a:rPr>
                          </m:ctrlPr>
                        </m:dPr>
                        <m:e>
                          <m:r>
                            <a:rPr lang="en-SG" i="1">
                              <a:solidFill>
                                <a:schemeClr val="accent5">
                                  <a:lumMod val="50000"/>
                                </a:schemeClr>
                              </a:solidFill>
                              <a:latin typeface="Cambria Math" panose="02040503050406030204" pitchFamily="18" charset="0"/>
                            </a:rPr>
                            <m:t>0,</m:t>
                          </m:r>
                          <m:sSup>
                            <m:sSupPr>
                              <m:ctrlPr>
                                <a:rPr lang="en-SG" i="1">
                                  <a:solidFill>
                                    <a:schemeClr val="accent5">
                                      <a:lumMod val="50000"/>
                                    </a:schemeClr>
                                  </a:solidFill>
                                  <a:latin typeface="Cambria Math" panose="02040503050406030204" pitchFamily="18" charset="0"/>
                                </a:rPr>
                              </m:ctrlPr>
                            </m:sSupPr>
                            <m:e>
                              <m:r>
                                <a:rPr lang="en-SG" i="1">
                                  <a:solidFill>
                                    <a:schemeClr val="accent5">
                                      <a:lumMod val="50000"/>
                                    </a:schemeClr>
                                  </a:solidFill>
                                  <a:latin typeface="Cambria Math" panose="02040503050406030204" pitchFamily="18" charset="0"/>
                                </a:rPr>
                                <m:t>𝜎</m:t>
                              </m:r>
                            </m:e>
                            <m:sup>
                              <m:r>
                                <a:rPr lang="en-SG" i="1">
                                  <a:solidFill>
                                    <a:schemeClr val="accent5">
                                      <a:lumMod val="50000"/>
                                    </a:schemeClr>
                                  </a:solidFill>
                                  <a:latin typeface="Cambria Math" panose="02040503050406030204" pitchFamily="18" charset="0"/>
                                </a:rPr>
                                <m:t>2</m:t>
                              </m:r>
                            </m:sup>
                          </m:sSup>
                        </m:e>
                      </m:d>
                    </m:oMath>
                  </m:oMathPara>
                </a14:m>
                <a:endParaRPr lang="en-SG" dirty="0">
                  <a:solidFill>
                    <a:schemeClr val="accent5">
                      <a:lumMod val="50000"/>
                    </a:schemeClr>
                  </a:solidFill>
                </a:endParaRPr>
              </a:p>
              <a:p>
                <a:pPr marL="0" indent="0">
                  <a:buNone/>
                </a:pPr>
                <a:endParaRPr lang="en-SG" dirty="0"/>
              </a:p>
              <a:p>
                <a:pPr marL="0" indent="0">
                  <a:buNone/>
                </a:pPr>
                <a:endParaRPr lang="en-SG" dirty="0"/>
              </a:p>
              <a:p>
                <a:pPr marL="0" indent="0">
                  <a:buNone/>
                </a:pPr>
                <a:r>
                  <a:rPr lang="en-SG" dirty="0"/>
                  <a:t>Things to consider:</a:t>
                </a:r>
              </a:p>
              <a:p>
                <a:pPr marL="0" indent="0">
                  <a:buNone/>
                </a:pPr>
                <a:r>
                  <a:rPr lang="en-SG" dirty="0"/>
                  <a:t>	</a:t>
                </a:r>
                <a:r>
                  <a:rPr lang="en-SG" b="1" dirty="0"/>
                  <a:t>Assumptions</a:t>
                </a:r>
                <a:r>
                  <a:rPr lang="en-SG" dirty="0"/>
                  <a:t> are the same as those under linear regression (earlier slide).</a:t>
                </a:r>
              </a:p>
              <a:p>
                <a:pPr marL="0" indent="0">
                  <a:buNone/>
                </a:pPr>
                <a:r>
                  <a:rPr lang="en-SG" dirty="0"/>
                  <a:t>	What </a:t>
                </a:r>
                <a:r>
                  <a:rPr lang="en-SG" b="1" dirty="0"/>
                  <a:t>variables to include</a:t>
                </a:r>
                <a:r>
                  <a:rPr lang="en-SG" dirty="0"/>
                  <a:t>?: do data exploration/visualisation</a:t>
                </a:r>
              </a:p>
              <a:p>
                <a:pPr marL="0" indent="0">
                  <a:buNone/>
                </a:pPr>
                <a:r>
                  <a:rPr lang="en-SG" dirty="0"/>
                  <a:t>	Is there any </a:t>
                </a:r>
                <a:r>
                  <a:rPr lang="en-SG" b="1" dirty="0"/>
                  <a:t>non-linearity</a:t>
                </a:r>
                <a:r>
                  <a:rPr lang="en-SG" dirty="0"/>
                  <a:t> in any variable?: include this in the model</a:t>
                </a:r>
              </a:p>
              <a:p>
                <a:pPr marL="0" indent="0">
                  <a:buNone/>
                </a:pPr>
                <a:r>
                  <a:rPr lang="en-SG" dirty="0"/>
                  <a:t>	What variables may </a:t>
                </a:r>
                <a:r>
                  <a:rPr lang="en-SG" b="1" dirty="0"/>
                  <a:t>interact</a:t>
                </a:r>
                <a:r>
                  <a:rPr lang="en-SG" dirty="0"/>
                  <a:t>?: include this in the model</a:t>
                </a:r>
              </a:p>
              <a:p>
                <a:pPr marL="0" indent="0">
                  <a:buNone/>
                </a:pPr>
                <a:r>
                  <a:rPr lang="en-SG" dirty="0"/>
                  <a:t>	Are any variables </a:t>
                </a:r>
                <a:r>
                  <a:rPr lang="en-SG" b="1" dirty="0"/>
                  <a:t>collinear</a:t>
                </a:r>
                <a:r>
                  <a:rPr lang="en-SG" dirty="0"/>
                  <a:t>?: calculate the VIF of your variables</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33</a:t>
            </a:fld>
            <a:endParaRPr lang="en-SG" dirty="0"/>
          </a:p>
        </p:txBody>
      </p:sp>
      <p:sp>
        <p:nvSpPr>
          <p:cNvPr id="9" name="Right Brace 8">
            <a:extLst>
              <a:ext uri="{FF2B5EF4-FFF2-40B4-BE49-F238E27FC236}">
                <a16:creationId xmlns:a16="http://schemas.microsoft.com/office/drawing/2014/main" id="{6ACCCE66-9E17-42F1-8D11-46542AEFEDA1}"/>
              </a:ext>
            </a:extLst>
          </p:cNvPr>
          <p:cNvSpPr/>
          <p:nvPr/>
        </p:nvSpPr>
        <p:spPr>
          <a:xfrm rot="5400000">
            <a:off x="3683711" y="280755"/>
            <a:ext cx="223639" cy="44003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ED3B7B-63AF-45A4-B1C7-3F3D985887A9}"/>
              </a:ext>
            </a:extLst>
          </p:cNvPr>
          <p:cNvSpPr txBox="1"/>
          <p:nvPr/>
        </p:nvSpPr>
        <p:spPr>
          <a:xfrm>
            <a:off x="2941807" y="2522708"/>
            <a:ext cx="1707445" cy="369332"/>
          </a:xfrm>
          <a:prstGeom prst="rect">
            <a:avLst/>
          </a:prstGeom>
          <a:noFill/>
        </p:spPr>
        <p:txBody>
          <a:bodyPr wrap="square" rtlCol="0">
            <a:spAutoFit/>
          </a:bodyPr>
          <a:lstStyle/>
          <a:p>
            <a:pPr algn="ctr"/>
            <a:r>
              <a:rPr lang="en-US" dirty="0">
                <a:solidFill>
                  <a:schemeClr val="accent5">
                    <a:lumMod val="75000"/>
                  </a:schemeClr>
                </a:solidFill>
              </a:rPr>
              <a:t>Linear predictor</a:t>
            </a:r>
          </a:p>
        </p:txBody>
      </p:sp>
    </p:spTree>
    <p:extLst>
      <p:ext uri="{BB962C8B-B14F-4D97-AF65-F5344CB8AC3E}">
        <p14:creationId xmlns:p14="http://schemas.microsoft.com/office/powerpoint/2010/main" val="1908754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Simplifying and Choosing the right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We </a:t>
            </a:r>
            <a:r>
              <a:rPr lang="en-SG" b="1" dirty="0"/>
              <a:t>start with many different variables</a:t>
            </a:r>
            <a:r>
              <a:rPr lang="en-SG" dirty="0"/>
              <a:t>, then we try to </a:t>
            </a:r>
            <a:r>
              <a:rPr lang="en-SG" b="1" dirty="0"/>
              <a:t>remove non-significant variables</a:t>
            </a:r>
            <a:r>
              <a:rPr lang="en-SG" dirty="0"/>
              <a:t> (i.e. those that do not help the model explain significantly more variance) and finally </a:t>
            </a:r>
            <a:r>
              <a:rPr lang="en-SG" b="1" dirty="0"/>
              <a:t>choose the simplest model possible </a:t>
            </a:r>
            <a:r>
              <a:rPr lang="en-SG" dirty="0"/>
              <a:t>(Occam’s razor). </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We aim to achieve the </a:t>
            </a:r>
            <a:r>
              <a:rPr lang="en-SG" b="1" dirty="0"/>
              <a:t>minimum adequate model</a:t>
            </a:r>
            <a:r>
              <a:rPr lang="en-SG" dirty="0"/>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34</a:t>
            </a:fld>
            <a:endParaRPr lang="en-SG" dirty="0"/>
          </a:p>
        </p:txBody>
      </p:sp>
      <p:pic>
        <p:nvPicPr>
          <p:cNvPr id="6" name="Picture 2" descr="Occam&amp;#39;s Razor | CPR Blog">
            <a:extLst>
              <a:ext uri="{FF2B5EF4-FFF2-40B4-BE49-F238E27FC236}">
                <a16:creationId xmlns:a16="http://schemas.microsoft.com/office/drawing/2014/main" id="{ED1129E6-E939-4029-AE76-8E323DFC3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492183"/>
            <a:ext cx="5252865" cy="2910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lon Musk on Twitter: &amp;quot;Yes, and then Occam&amp;#39;s razor is actually third most  likely… &amp;quot;">
            <a:extLst>
              <a:ext uri="{FF2B5EF4-FFF2-40B4-BE49-F238E27FC236}">
                <a16:creationId xmlns:a16="http://schemas.microsoft.com/office/drawing/2014/main" id="{B31D3F95-F272-4143-8C09-7AEDDDA44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22" y="2492183"/>
            <a:ext cx="5173241" cy="29109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CC62904-9063-4741-B4F8-00628BEC9871}"/>
              </a:ext>
            </a:extLst>
          </p:cNvPr>
          <p:cNvSpPr/>
          <p:nvPr/>
        </p:nvSpPr>
        <p:spPr>
          <a:xfrm rot="16200000">
            <a:off x="-409524" y="4096629"/>
            <a:ext cx="2401619" cy="184666"/>
          </a:xfrm>
          <a:prstGeom prst="rect">
            <a:avLst/>
          </a:prstGeom>
        </p:spPr>
        <p:txBody>
          <a:bodyPr wrap="none">
            <a:spAutoFit/>
          </a:bodyPr>
          <a:lstStyle/>
          <a:p>
            <a:r>
              <a:rPr lang="en-US" sz="600" dirty="0"/>
              <a:t>Source: https://tomasvotruba.com/blog/2020/03/09/art-of-letting-go/</a:t>
            </a:r>
          </a:p>
        </p:txBody>
      </p:sp>
    </p:spTree>
    <p:extLst>
      <p:ext uri="{BB962C8B-B14F-4D97-AF65-F5344CB8AC3E}">
        <p14:creationId xmlns:p14="http://schemas.microsoft.com/office/powerpoint/2010/main" val="3464729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Simplifying and Choosing the right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fontScale="92500"/>
          </a:bodyPr>
          <a:lstStyle/>
          <a:p>
            <a:pPr marL="0" indent="0">
              <a:buNone/>
            </a:pPr>
            <a:r>
              <a:rPr lang="en-SG" dirty="0"/>
              <a:t>Two approaches:</a:t>
            </a:r>
          </a:p>
          <a:p>
            <a:pPr marL="0" indent="0">
              <a:buNone/>
            </a:pPr>
            <a:r>
              <a:rPr lang="en-SG" b="1" dirty="0"/>
              <a:t>1) Stepwise deletion approach </a:t>
            </a:r>
            <a:r>
              <a:rPr lang="en-SG" sz="2600" dirty="0"/>
              <a:t>(Traditional approach and still widely used)</a:t>
            </a:r>
            <a:r>
              <a:rPr lang="en-SG" b="1" dirty="0"/>
              <a:t>.</a:t>
            </a:r>
          </a:p>
          <a:p>
            <a:pPr marL="0" indent="0">
              <a:buNone/>
            </a:pPr>
            <a:r>
              <a:rPr lang="en-SG" dirty="0"/>
              <a:t>Start with a maximal model (with many variables and interactions, within reason) and simplify to a minimum adequate model (principle of parsimony).</a:t>
            </a:r>
          </a:p>
          <a:p>
            <a:pPr marL="0" indent="0">
              <a:buNone/>
            </a:pPr>
            <a:r>
              <a:rPr lang="en-SG" dirty="0"/>
              <a:t>We remove the most complicated elements first, one by one, in the following order:</a:t>
            </a:r>
          </a:p>
          <a:p>
            <a:pPr marL="0" indent="0">
              <a:buNone/>
            </a:pPr>
            <a:r>
              <a:rPr lang="en-SG" dirty="0"/>
              <a:t>	</a:t>
            </a:r>
            <a:r>
              <a:rPr lang="en-SG" sz="2600" dirty="0"/>
              <a:t>1) Non-significant interaction terms*.</a:t>
            </a:r>
          </a:p>
          <a:p>
            <a:pPr marL="0" indent="0">
              <a:buNone/>
            </a:pPr>
            <a:r>
              <a:rPr lang="en-SG" sz="2600" dirty="0"/>
              <a:t>	2) Non-significant quadratic/non-linear terms*.</a:t>
            </a:r>
          </a:p>
          <a:p>
            <a:pPr marL="0" indent="0">
              <a:buNone/>
            </a:pPr>
            <a:r>
              <a:rPr lang="en-SG" sz="2600" dirty="0"/>
              <a:t>	3) Non-significant explanatory variables*.</a:t>
            </a:r>
            <a:br>
              <a:rPr lang="en-SG" sz="2600" dirty="0"/>
            </a:br>
            <a:r>
              <a:rPr lang="en-SG" sz="2600" dirty="0"/>
              <a:t>	(note: if a non-significant variable has a significant interaction, you CANNOT remove it).</a:t>
            </a:r>
          </a:p>
          <a:p>
            <a:pPr marL="0" indent="0">
              <a:buNone/>
            </a:pPr>
            <a:r>
              <a:rPr lang="en-SG" sz="1900" dirty="0"/>
              <a:t>										*Highest p-value first</a:t>
            </a:r>
          </a:p>
          <a:p>
            <a:pPr marL="0" indent="0">
              <a:buNone/>
            </a:pPr>
            <a:r>
              <a:rPr lang="en-SG" b="1" dirty="0"/>
              <a:t>2) Information-theoretic approach.</a:t>
            </a:r>
          </a:p>
          <a:p>
            <a:pPr marL="0" indent="0">
              <a:buNone/>
            </a:pPr>
            <a:r>
              <a:rPr lang="en-SG" dirty="0"/>
              <a:t>Fit biologically-sound candidate models (based on existing knowledge) and choose the best model or set of models (and average them if more than one model is chosen).</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35</a:t>
            </a:fld>
            <a:endParaRPr lang="en-SG" dirty="0"/>
          </a:p>
        </p:txBody>
      </p:sp>
    </p:spTree>
    <p:extLst>
      <p:ext uri="{BB962C8B-B14F-4D97-AF65-F5344CB8AC3E}">
        <p14:creationId xmlns:p14="http://schemas.microsoft.com/office/powerpoint/2010/main" val="1111617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able&#10;&#10;Description automatically generated">
            <a:extLst>
              <a:ext uri="{FF2B5EF4-FFF2-40B4-BE49-F238E27FC236}">
                <a16:creationId xmlns:a16="http://schemas.microsoft.com/office/drawing/2014/main" id="{BFB854EE-98AE-A235-C1DD-E5EA951A8913}"/>
              </a:ext>
            </a:extLst>
          </p:cNvPr>
          <p:cNvPicPr>
            <a:picLocks noChangeAspect="1"/>
          </p:cNvPicPr>
          <p:nvPr/>
        </p:nvPicPr>
        <p:blipFill>
          <a:blip r:embed="rId2"/>
          <a:stretch>
            <a:fillRect/>
          </a:stretch>
        </p:blipFill>
        <p:spPr>
          <a:xfrm>
            <a:off x="6341805" y="129839"/>
            <a:ext cx="5772612" cy="5772612"/>
          </a:xfrm>
          <a:prstGeom prst="rect">
            <a:avLst/>
          </a:prstGeom>
        </p:spPr>
      </p:pic>
      <p:sp>
        <p:nvSpPr>
          <p:cNvPr id="9" name="Slide Number Placeholder 4">
            <a:extLst>
              <a:ext uri="{FF2B5EF4-FFF2-40B4-BE49-F238E27FC236}">
                <a16:creationId xmlns:a16="http://schemas.microsoft.com/office/drawing/2014/main" id="{9BD3B666-F923-B57D-CEE6-769A6410127C}"/>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ED52BF-7FCA-4473-BF5B-F54186FD57EF}" type="slidenum">
              <a:rPr lang="en-SG" smtClean="0"/>
              <a:pPr/>
              <a:t>36</a:t>
            </a:fld>
            <a:endParaRPr lang="en-SG" dirty="0"/>
          </a:p>
        </p:txBody>
      </p:sp>
      <p:sp>
        <p:nvSpPr>
          <p:cNvPr id="10" name="TextBox 9">
            <a:extLst>
              <a:ext uri="{FF2B5EF4-FFF2-40B4-BE49-F238E27FC236}">
                <a16:creationId xmlns:a16="http://schemas.microsoft.com/office/drawing/2014/main" id="{16E1C781-696F-0DD0-1BA2-650094DEF02A}"/>
              </a:ext>
            </a:extLst>
          </p:cNvPr>
          <p:cNvSpPr txBox="1"/>
          <p:nvPr/>
        </p:nvSpPr>
        <p:spPr>
          <a:xfrm>
            <a:off x="9588408" y="6004647"/>
            <a:ext cx="2161825" cy="646331"/>
          </a:xfrm>
          <a:prstGeom prst="rect">
            <a:avLst/>
          </a:prstGeom>
          <a:noFill/>
        </p:spPr>
        <p:txBody>
          <a:bodyPr wrap="square" rtlCol="0">
            <a:spAutoFit/>
          </a:bodyPr>
          <a:lstStyle/>
          <a:p>
            <a:pPr algn="r"/>
            <a:r>
              <a:rPr lang="en-US" dirty="0">
                <a:solidFill>
                  <a:srgbClr val="FF0000"/>
                </a:solidFill>
              </a:rPr>
              <a:t>Negative correlation, may be curved</a:t>
            </a:r>
          </a:p>
        </p:txBody>
      </p:sp>
      <p:sp>
        <p:nvSpPr>
          <p:cNvPr id="11" name="TextBox 10">
            <a:extLst>
              <a:ext uri="{FF2B5EF4-FFF2-40B4-BE49-F238E27FC236}">
                <a16:creationId xmlns:a16="http://schemas.microsoft.com/office/drawing/2014/main" id="{B4E49B6B-267A-6D9B-7731-6BBECD6FC621}"/>
              </a:ext>
            </a:extLst>
          </p:cNvPr>
          <p:cNvSpPr txBox="1"/>
          <p:nvPr/>
        </p:nvSpPr>
        <p:spPr>
          <a:xfrm>
            <a:off x="7556869" y="6013058"/>
            <a:ext cx="2040471" cy="646331"/>
          </a:xfrm>
          <a:prstGeom prst="rect">
            <a:avLst/>
          </a:prstGeom>
          <a:noFill/>
        </p:spPr>
        <p:txBody>
          <a:bodyPr wrap="square" rtlCol="0">
            <a:spAutoFit/>
          </a:bodyPr>
          <a:lstStyle/>
          <a:p>
            <a:pPr algn="ctr"/>
            <a:r>
              <a:rPr lang="en-US" dirty="0">
                <a:solidFill>
                  <a:srgbClr val="FF0000"/>
                </a:solidFill>
              </a:rPr>
              <a:t>Positive correlation, may be curved</a:t>
            </a:r>
          </a:p>
        </p:txBody>
      </p:sp>
      <p:sp>
        <p:nvSpPr>
          <p:cNvPr id="12" name="TextBox 11">
            <a:extLst>
              <a:ext uri="{FF2B5EF4-FFF2-40B4-BE49-F238E27FC236}">
                <a16:creationId xmlns:a16="http://schemas.microsoft.com/office/drawing/2014/main" id="{BB0A2473-404E-4C66-8594-7B7C4E4A261C}"/>
              </a:ext>
            </a:extLst>
          </p:cNvPr>
          <p:cNvSpPr txBox="1"/>
          <p:nvPr/>
        </p:nvSpPr>
        <p:spPr>
          <a:xfrm>
            <a:off x="5152664" y="6007998"/>
            <a:ext cx="2651833" cy="646331"/>
          </a:xfrm>
          <a:prstGeom prst="rect">
            <a:avLst/>
          </a:prstGeom>
          <a:noFill/>
        </p:spPr>
        <p:txBody>
          <a:bodyPr wrap="square" rtlCol="0">
            <a:spAutoFit/>
          </a:bodyPr>
          <a:lstStyle>
            <a:defPPr>
              <a:defRPr lang="en-US"/>
            </a:defPPr>
            <a:lvl1pPr>
              <a:defRPr>
                <a:solidFill>
                  <a:srgbClr val="FF0000"/>
                </a:solidFill>
              </a:defRPr>
            </a:lvl1pPr>
          </a:lstStyle>
          <a:p>
            <a:r>
              <a:rPr lang="en-US" dirty="0"/>
              <a:t>Unclear, maybe humped (curved) relationship?</a:t>
            </a:r>
          </a:p>
        </p:txBody>
      </p:sp>
      <p:cxnSp>
        <p:nvCxnSpPr>
          <p:cNvPr id="13" name="Straight Connector 12">
            <a:extLst>
              <a:ext uri="{FF2B5EF4-FFF2-40B4-BE49-F238E27FC236}">
                <a16:creationId xmlns:a16="http://schemas.microsoft.com/office/drawing/2014/main" id="{89A8566A-46AF-8BE2-747B-2E0194E12860}"/>
              </a:ext>
            </a:extLst>
          </p:cNvPr>
          <p:cNvCxnSpPr>
            <a:cxnSpLocks/>
          </p:cNvCxnSpPr>
          <p:nvPr/>
        </p:nvCxnSpPr>
        <p:spPr>
          <a:xfrm flipV="1">
            <a:off x="6354767" y="5450840"/>
            <a:ext cx="476009" cy="634850"/>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76C5D-2235-8C79-2452-EA2DFE373E3C}"/>
              </a:ext>
            </a:extLst>
          </p:cNvPr>
          <p:cNvCxnSpPr>
            <a:cxnSpLocks/>
          </p:cNvCxnSpPr>
          <p:nvPr/>
        </p:nvCxnSpPr>
        <p:spPr>
          <a:xfrm flipH="1" flipV="1">
            <a:off x="10134600" y="5450840"/>
            <a:ext cx="244325" cy="604169"/>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5BCBBF-18CD-6FB4-7106-97D50C3EBB56}"/>
              </a:ext>
            </a:extLst>
          </p:cNvPr>
          <p:cNvCxnSpPr>
            <a:cxnSpLocks/>
          </p:cNvCxnSpPr>
          <p:nvPr/>
        </p:nvCxnSpPr>
        <p:spPr>
          <a:xfrm flipV="1">
            <a:off x="8518446" y="5407152"/>
            <a:ext cx="0" cy="64785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data exploration/visualisation</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357941" cy="6074077"/>
          </a:xfrm>
        </p:spPr>
        <p:txBody>
          <a:bodyPr>
            <a:normAutofit/>
          </a:bodyPr>
          <a:lstStyle/>
          <a:p>
            <a:pPr marL="0" indent="0">
              <a:buNone/>
            </a:pPr>
            <a:r>
              <a:rPr lang="en-SG" u="sng" dirty="0"/>
              <a:t>Example using the ozone dataset</a:t>
            </a:r>
          </a:p>
          <a:p>
            <a:pPr marL="0" indent="0">
              <a:buNone/>
            </a:pPr>
            <a:r>
              <a:rPr lang="en-SG" dirty="0"/>
              <a:t>We want to look at the effects of solar radiation (rad), temperature (temp) and wind speed (wind) on ozone concentration (ozone).</a:t>
            </a:r>
          </a:p>
          <a:p>
            <a:pPr marL="0" indent="0">
              <a:buNone/>
            </a:pPr>
            <a:endParaRPr lang="en-SG" dirty="0"/>
          </a:p>
          <a:p>
            <a:pPr marL="0" indent="0">
              <a:buNone/>
            </a:pPr>
            <a:r>
              <a:rPr lang="en-SG" dirty="0"/>
              <a:t>#Read in the dataset and visualise for relationships</a:t>
            </a:r>
          </a:p>
          <a:p>
            <a:pPr marL="0" indent="0">
              <a:buNone/>
            </a:pPr>
            <a:r>
              <a:rPr lang="en-SG" sz="2000" dirty="0">
                <a:latin typeface="Courier New" panose="02070309020205020404" pitchFamily="49" charset="0"/>
                <a:cs typeface="Courier New" panose="02070309020205020404" pitchFamily="49" charset="0"/>
              </a:rPr>
              <a:t>d5=</a:t>
            </a:r>
            <a:r>
              <a:rPr lang="en-SG" sz="2000" dirty="0" err="1">
                <a:latin typeface="Courier New" panose="02070309020205020404" pitchFamily="49" charset="0"/>
                <a:cs typeface="Courier New" panose="02070309020205020404" pitchFamily="49" charset="0"/>
              </a:rPr>
              <a:t>read.table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ozone.data.txt",header</a:t>
            </a:r>
            <a:r>
              <a:rPr lang="en-SG" sz="2000" dirty="0">
                <a:latin typeface="Courier New" panose="02070309020205020404" pitchFamily="49" charset="0"/>
                <a:cs typeface="Courier New" panose="02070309020205020404" pitchFamily="49" charset="0"/>
              </a:rPr>
              <a:t>=T)</a:t>
            </a:r>
          </a:p>
          <a:p>
            <a:pPr marL="0" indent="0">
              <a:buNone/>
            </a:pPr>
            <a:r>
              <a:rPr lang="en-SG" sz="2000" dirty="0">
                <a:latin typeface="Courier New" panose="02070309020205020404" pitchFamily="49" charset="0"/>
                <a:cs typeface="Courier New" panose="02070309020205020404" pitchFamily="49" charset="0"/>
              </a:rPr>
              <a:t>pairs(d5,panel=</a:t>
            </a:r>
            <a:r>
              <a:rPr lang="en-SG" sz="2000" dirty="0" err="1">
                <a:latin typeface="Courier New" panose="02070309020205020404" pitchFamily="49" charset="0"/>
                <a:cs typeface="Courier New" panose="02070309020205020404" pitchFamily="49" charset="0"/>
              </a:rPr>
              <a:t>panel.smooth</a:t>
            </a:r>
            <a:r>
              <a:rPr lang="en-SG" sz="2000" dirty="0">
                <a:latin typeface="Courier New" panose="02070309020205020404" pitchFamily="49" charset="0"/>
                <a:cs typeface="Courier New" panose="02070309020205020404" pitchFamily="49" charset="0"/>
              </a:rPr>
              <a:t>)</a:t>
            </a:r>
          </a:p>
          <a:p>
            <a:pPr marL="0" indent="0">
              <a:buNone/>
            </a:pPr>
            <a:endParaRPr lang="en-SG" dirty="0"/>
          </a:p>
          <a:p>
            <a:pPr marL="0" indent="0">
              <a:buNone/>
            </a:pPr>
            <a:r>
              <a:rPr lang="en-SG" dirty="0"/>
              <a:t>Looks like all 3 may affect &lt;ozone&gt; and</a:t>
            </a:r>
            <a:br>
              <a:rPr lang="en-SG" dirty="0"/>
            </a:br>
            <a:r>
              <a:rPr lang="en-SG" dirty="0"/>
              <a:t> there may be non-linearity</a:t>
            </a:r>
            <a:endParaRPr lang="en-SG"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36</a:t>
            </a:fld>
            <a:endParaRPr lang="en-SG" dirty="0"/>
          </a:p>
        </p:txBody>
      </p:sp>
      <p:sp>
        <p:nvSpPr>
          <p:cNvPr id="4" name="TextBox 3">
            <a:extLst>
              <a:ext uri="{FF2B5EF4-FFF2-40B4-BE49-F238E27FC236}">
                <a16:creationId xmlns:a16="http://schemas.microsoft.com/office/drawing/2014/main" id="{619D98DC-A22B-972A-5F55-419390A3A133}"/>
              </a:ext>
            </a:extLst>
          </p:cNvPr>
          <p:cNvSpPr txBox="1"/>
          <p:nvPr/>
        </p:nvSpPr>
        <p:spPr>
          <a:xfrm>
            <a:off x="3248933" y="5054372"/>
            <a:ext cx="1797433" cy="646331"/>
          </a:xfrm>
          <a:prstGeom prst="rect">
            <a:avLst/>
          </a:prstGeom>
          <a:noFill/>
        </p:spPr>
        <p:txBody>
          <a:bodyPr wrap="square" rtlCol="0">
            <a:spAutoFit/>
          </a:bodyPr>
          <a:lstStyle>
            <a:defPPr>
              <a:defRPr lang="en-US"/>
            </a:defPPr>
            <a:lvl1pPr algn="ctr">
              <a:defRPr>
                <a:solidFill>
                  <a:schemeClr val="accent5">
                    <a:lumMod val="75000"/>
                  </a:schemeClr>
                </a:solidFill>
              </a:defRPr>
            </a:lvl1pPr>
          </a:lstStyle>
          <a:p>
            <a:pPr algn="l"/>
            <a:r>
              <a:rPr lang="en-US" dirty="0"/>
              <a:t>Adds the red lines in the plot</a:t>
            </a:r>
          </a:p>
        </p:txBody>
      </p:sp>
      <p:cxnSp>
        <p:nvCxnSpPr>
          <p:cNvPr id="7" name="Straight Arrow Connector 6">
            <a:extLst>
              <a:ext uri="{FF2B5EF4-FFF2-40B4-BE49-F238E27FC236}">
                <a16:creationId xmlns:a16="http://schemas.microsoft.com/office/drawing/2014/main" id="{578CA38A-1F25-056F-D468-DA6C2AAA0CB8}"/>
              </a:ext>
            </a:extLst>
          </p:cNvPr>
          <p:cNvCxnSpPr>
            <a:cxnSpLocks/>
          </p:cNvCxnSpPr>
          <p:nvPr/>
        </p:nvCxnSpPr>
        <p:spPr>
          <a:xfrm flipH="1" flipV="1">
            <a:off x="3015143" y="5024757"/>
            <a:ext cx="313386" cy="225423"/>
          </a:xfrm>
          <a:prstGeom prst="straightConnector1">
            <a:avLst/>
          </a:prstGeom>
          <a:ln>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610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data exploration/visualisation</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357941" cy="6074077"/>
          </a:xfrm>
        </p:spPr>
        <p:txBody>
          <a:bodyPr>
            <a:normAutofit/>
          </a:bodyPr>
          <a:lstStyle/>
          <a:p>
            <a:pPr marL="0" indent="0">
              <a:buNone/>
            </a:pPr>
            <a:r>
              <a:rPr lang="en-SG" dirty="0"/>
              <a:t>#Use coplot() to look for interactions between explanatory variables</a:t>
            </a:r>
          </a:p>
          <a:p>
            <a:pPr marL="0" indent="0">
              <a:buNone/>
            </a:pPr>
            <a:r>
              <a:rPr lang="en-SG" sz="2000" dirty="0">
                <a:latin typeface="Courier New" panose="02070309020205020404" pitchFamily="49" charset="0"/>
                <a:cs typeface="Courier New" panose="02070309020205020404" pitchFamily="49" charset="0"/>
              </a:rPr>
              <a:t>coplot(</a:t>
            </a:r>
            <a:r>
              <a:rPr lang="en-SG" sz="2000" dirty="0" err="1">
                <a:latin typeface="Courier New" panose="02070309020205020404" pitchFamily="49" charset="0"/>
                <a:cs typeface="Courier New" panose="02070309020205020404" pitchFamily="49" charset="0"/>
              </a:rPr>
              <a:t>ozone~wind|rad</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temp,data</a:t>
            </a:r>
            <a:r>
              <a:rPr lang="en-SG" sz="2000" dirty="0">
                <a:latin typeface="Courier New" panose="02070309020205020404" pitchFamily="49" charset="0"/>
                <a:cs typeface="Courier New" panose="02070309020205020404" pitchFamily="49" charset="0"/>
              </a:rPr>
              <a:t>=d5)</a:t>
            </a:r>
          </a:p>
          <a:p>
            <a:pPr marL="0" indent="0">
              <a:buNone/>
            </a:pPr>
            <a:endParaRPr lang="en-SG" dirty="0"/>
          </a:p>
          <a:p>
            <a:pPr marL="0" indent="0">
              <a:buNone/>
            </a:pPr>
            <a:endParaRPr lang="en-SG" dirty="0"/>
          </a:p>
          <a:p>
            <a:pPr marL="0" indent="0">
              <a:buNone/>
            </a:pPr>
            <a:r>
              <a:rPr lang="en-SG" dirty="0"/>
              <a:t>There may be an interaction: the relationship between ozone and wind seems to become more negative when both rad and temp increase (see red lines)</a:t>
            </a:r>
          </a:p>
          <a:p>
            <a:pPr marL="0" indent="0">
              <a:buNone/>
            </a:pPr>
            <a:endParaRPr lang="en-SG" dirty="0"/>
          </a:p>
          <a:p>
            <a:pPr marL="0" indent="0">
              <a:buNone/>
            </a:pPr>
            <a:r>
              <a:rPr lang="en-SG" dirty="0"/>
              <a:t>#If only splitting one variable on the horizontal axis, add a row=1</a:t>
            </a:r>
          </a:p>
          <a:p>
            <a:pPr marL="0" indent="0">
              <a:buNone/>
            </a:pPr>
            <a:r>
              <a:rPr lang="en-SG" sz="2000" dirty="0">
                <a:latin typeface="Courier New" panose="02070309020205020404" pitchFamily="49" charset="0"/>
                <a:cs typeface="Courier New" panose="02070309020205020404" pitchFamily="49" charset="0"/>
              </a:rPr>
              <a:t>coplot(</a:t>
            </a:r>
            <a:r>
              <a:rPr lang="en-SG" sz="2000" dirty="0" err="1">
                <a:latin typeface="Courier New" panose="02070309020205020404" pitchFamily="49" charset="0"/>
                <a:cs typeface="Courier New" panose="02070309020205020404" pitchFamily="49" charset="0"/>
              </a:rPr>
              <a:t>ozone~wind|rad,data</a:t>
            </a:r>
            <a:r>
              <a:rPr lang="en-SG" sz="2000" dirty="0">
                <a:latin typeface="Courier New" panose="02070309020205020404" pitchFamily="49" charset="0"/>
                <a:cs typeface="Courier New" panose="02070309020205020404" pitchFamily="49" charset="0"/>
              </a:rPr>
              <a:t>=d5,row=1)</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37</a:t>
            </a:fld>
            <a:endParaRPr lang="en-SG" dirty="0"/>
          </a:p>
        </p:txBody>
      </p:sp>
      <p:pic>
        <p:nvPicPr>
          <p:cNvPr id="7" name="Picture 6" descr="Calendar&#10;&#10;Description automatically generated with medium confidence">
            <a:extLst>
              <a:ext uri="{FF2B5EF4-FFF2-40B4-BE49-F238E27FC236}">
                <a16:creationId xmlns:a16="http://schemas.microsoft.com/office/drawing/2014/main" id="{79D23570-A956-48B2-AFA4-8C8DAC8C0775}"/>
              </a:ext>
            </a:extLst>
          </p:cNvPr>
          <p:cNvPicPr>
            <a:picLocks noChangeAspect="1"/>
          </p:cNvPicPr>
          <p:nvPr/>
        </p:nvPicPr>
        <p:blipFill>
          <a:blip r:embed="rId2"/>
          <a:stretch>
            <a:fillRect/>
          </a:stretch>
        </p:blipFill>
        <p:spPr>
          <a:xfrm>
            <a:off x="6287107" y="767101"/>
            <a:ext cx="5740918" cy="5740918"/>
          </a:xfrm>
          <a:prstGeom prst="rect">
            <a:avLst/>
          </a:prstGeom>
        </p:spPr>
      </p:pic>
      <p:sp>
        <p:nvSpPr>
          <p:cNvPr id="8" name="TextBox 7">
            <a:extLst>
              <a:ext uri="{FF2B5EF4-FFF2-40B4-BE49-F238E27FC236}">
                <a16:creationId xmlns:a16="http://schemas.microsoft.com/office/drawing/2014/main" id="{47DCBFBB-C0E6-46EC-9A67-67615AF96B7F}"/>
              </a:ext>
            </a:extLst>
          </p:cNvPr>
          <p:cNvSpPr txBox="1"/>
          <p:nvPr/>
        </p:nvSpPr>
        <p:spPr>
          <a:xfrm>
            <a:off x="199810" y="2286402"/>
            <a:ext cx="1743247" cy="369332"/>
          </a:xfrm>
          <a:prstGeom prst="rect">
            <a:avLst/>
          </a:prstGeom>
          <a:noFill/>
        </p:spPr>
        <p:txBody>
          <a:bodyPr wrap="square" rtlCol="0">
            <a:spAutoFit/>
          </a:bodyPr>
          <a:lstStyle/>
          <a:p>
            <a:r>
              <a:rPr lang="en-US" dirty="0">
                <a:solidFill>
                  <a:schemeClr val="accent5">
                    <a:lumMod val="75000"/>
                  </a:schemeClr>
                </a:solidFill>
              </a:rPr>
              <a:t>Main variables</a:t>
            </a:r>
          </a:p>
        </p:txBody>
      </p:sp>
      <p:cxnSp>
        <p:nvCxnSpPr>
          <p:cNvPr id="9" name="Straight Connector 8">
            <a:extLst>
              <a:ext uri="{FF2B5EF4-FFF2-40B4-BE49-F238E27FC236}">
                <a16:creationId xmlns:a16="http://schemas.microsoft.com/office/drawing/2014/main" id="{79FA1773-0709-47A2-95DC-9F704F3C258E}"/>
              </a:ext>
            </a:extLst>
          </p:cNvPr>
          <p:cNvCxnSpPr>
            <a:cxnSpLocks/>
          </p:cNvCxnSpPr>
          <p:nvPr/>
        </p:nvCxnSpPr>
        <p:spPr>
          <a:xfrm flipV="1">
            <a:off x="1551940" y="1943100"/>
            <a:ext cx="429260" cy="455295"/>
          </a:xfrm>
          <a:prstGeom prst="line">
            <a:avLst/>
          </a:prstGeom>
          <a:ln>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C77BFC-B7B7-4159-B340-6CF3BC91E594}"/>
              </a:ext>
            </a:extLst>
          </p:cNvPr>
          <p:cNvSpPr txBox="1"/>
          <p:nvPr/>
        </p:nvSpPr>
        <p:spPr>
          <a:xfrm>
            <a:off x="1751594" y="2243741"/>
            <a:ext cx="2111192" cy="923330"/>
          </a:xfrm>
          <a:prstGeom prst="rect">
            <a:avLst/>
          </a:prstGeom>
          <a:noFill/>
        </p:spPr>
        <p:txBody>
          <a:bodyPr wrap="square" rtlCol="0">
            <a:spAutoFit/>
          </a:bodyPr>
          <a:lstStyle/>
          <a:p>
            <a:r>
              <a:rPr lang="en-US" dirty="0">
                <a:solidFill>
                  <a:schemeClr val="accent5">
                    <a:lumMod val="75000"/>
                  </a:schemeClr>
                </a:solidFill>
              </a:rPr>
              <a:t>Split into different levels on the horizontal axis</a:t>
            </a:r>
          </a:p>
        </p:txBody>
      </p:sp>
      <p:cxnSp>
        <p:nvCxnSpPr>
          <p:cNvPr id="11" name="Straight Connector 10">
            <a:extLst>
              <a:ext uri="{FF2B5EF4-FFF2-40B4-BE49-F238E27FC236}">
                <a16:creationId xmlns:a16="http://schemas.microsoft.com/office/drawing/2014/main" id="{1254E60B-5CA9-4ED5-A0F4-86FA3E271A6E}"/>
              </a:ext>
            </a:extLst>
          </p:cNvPr>
          <p:cNvCxnSpPr>
            <a:cxnSpLocks/>
          </p:cNvCxnSpPr>
          <p:nvPr/>
        </p:nvCxnSpPr>
        <p:spPr>
          <a:xfrm flipV="1">
            <a:off x="2928648" y="1952427"/>
            <a:ext cx="234125" cy="354528"/>
          </a:xfrm>
          <a:prstGeom prst="line">
            <a:avLst/>
          </a:prstGeom>
          <a:ln>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6C3F39B-F720-4A36-9D0D-8900051479FE}"/>
              </a:ext>
            </a:extLst>
          </p:cNvPr>
          <p:cNvSpPr txBox="1"/>
          <p:nvPr/>
        </p:nvSpPr>
        <p:spPr>
          <a:xfrm>
            <a:off x="4110137" y="2243741"/>
            <a:ext cx="1910270" cy="923330"/>
          </a:xfrm>
          <a:prstGeom prst="rect">
            <a:avLst/>
          </a:prstGeom>
          <a:noFill/>
        </p:spPr>
        <p:txBody>
          <a:bodyPr wrap="square" rtlCol="0">
            <a:spAutoFit/>
          </a:bodyPr>
          <a:lstStyle/>
          <a:p>
            <a:pPr algn="r"/>
            <a:r>
              <a:rPr lang="en-US" dirty="0">
                <a:solidFill>
                  <a:schemeClr val="accent5">
                    <a:lumMod val="75000"/>
                  </a:schemeClr>
                </a:solidFill>
              </a:rPr>
              <a:t>Split into different levels on the vertical axis</a:t>
            </a:r>
          </a:p>
        </p:txBody>
      </p:sp>
      <p:cxnSp>
        <p:nvCxnSpPr>
          <p:cNvPr id="14" name="Straight Connector 13">
            <a:extLst>
              <a:ext uri="{FF2B5EF4-FFF2-40B4-BE49-F238E27FC236}">
                <a16:creationId xmlns:a16="http://schemas.microsoft.com/office/drawing/2014/main" id="{78EFA891-F2B5-4C98-90BE-7182B780AE1A}"/>
              </a:ext>
            </a:extLst>
          </p:cNvPr>
          <p:cNvCxnSpPr>
            <a:cxnSpLocks/>
          </p:cNvCxnSpPr>
          <p:nvPr/>
        </p:nvCxnSpPr>
        <p:spPr>
          <a:xfrm flipH="1" flipV="1">
            <a:off x="4041794" y="1991638"/>
            <a:ext cx="230536" cy="347702"/>
          </a:xfrm>
          <a:prstGeom prst="line">
            <a:avLst/>
          </a:prstGeom>
          <a:ln>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552A5F-C082-48DD-A711-F42A6E506BB4}"/>
              </a:ext>
            </a:extLst>
          </p:cNvPr>
          <p:cNvCxnSpPr>
            <a:cxnSpLocks/>
          </p:cNvCxnSpPr>
          <p:nvPr/>
        </p:nvCxnSpPr>
        <p:spPr>
          <a:xfrm>
            <a:off x="10172700" y="2068830"/>
            <a:ext cx="493573" cy="5431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C157D9-6A9D-4C50-80B5-35D0ECA275DB}"/>
              </a:ext>
            </a:extLst>
          </p:cNvPr>
          <p:cNvCxnSpPr>
            <a:cxnSpLocks/>
          </p:cNvCxnSpPr>
          <p:nvPr/>
        </p:nvCxnSpPr>
        <p:spPr>
          <a:xfrm>
            <a:off x="6964680" y="5840730"/>
            <a:ext cx="493395" cy="742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351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fitting the maximal model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42746"/>
            <a:ext cx="11996741" cy="6098431"/>
          </a:xfrm>
        </p:spPr>
        <p:txBody>
          <a:bodyPr>
            <a:normAutofit/>
          </a:bodyPr>
          <a:lstStyle/>
          <a:p>
            <a:pPr marL="0" indent="0">
              <a:buNone/>
            </a:pPr>
            <a:r>
              <a:rPr lang="en-SG" dirty="0"/>
              <a:t>Based on our plot, we decide to fit a model testing…</a:t>
            </a:r>
          </a:p>
          <a:p>
            <a:pPr marL="0" indent="0">
              <a:buNone/>
            </a:pPr>
            <a:r>
              <a:rPr lang="en-SG" dirty="0"/>
              <a:t>(this is a very complicated model, try not to do this in real life)</a:t>
            </a:r>
          </a:p>
          <a:p>
            <a:pPr marL="0" indent="0">
              <a:buNone/>
            </a:pPr>
            <a:r>
              <a:rPr lang="en-SG" dirty="0"/>
              <a:t>a) all the variables, </a:t>
            </a:r>
          </a:p>
          <a:p>
            <a:pPr marL="0" indent="0">
              <a:buNone/>
            </a:pPr>
            <a:r>
              <a:rPr lang="en-SG" dirty="0"/>
              <a:t>b) the interactions between all of them, and </a:t>
            </a:r>
          </a:p>
          <a:p>
            <a:pPr marL="0" indent="0">
              <a:buNone/>
            </a:pPr>
            <a:r>
              <a:rPr lang="en-SG" dirty="0"/>
              <a:t>c) for possible curvature.</a:t>
            </a:r>
          </a:p>
          <a:p>
            <a:pPr marL="0" indent="0">
              <a:buNone/>
            </a:pPr>
            <a:endParaRPr lang="en-SG" dirty="0"/>
          </a:p>
          <a:p>
            <a:pPr marL="0" indent="0">
              <a:buNone/>
            </a:pPr>
            <a:r>
              <a:rPr lang="en-SG" dirty="0"/>
              <a:t>Fitting the model:</a:t>
            </a:r>
          </a:p>
          <a:p>
            <a:pPr marL="0" indent="0">
              <a:buNone/>
            </a:pPr>
            <a:r>
              <a:rPr lang="nn-NO" sz="2000" dirty="0">
                <a:latin typeface="Courier New" panose="02070309020205020404" pitchFamily="49" charset="0"/>
                <a:cs typeface="Courier New" panose="02070309020205020404" pitchFamily="49" charset="0"/>
              </a:rPr>
              <a:t>mod5.1&lt;-lm(ozone~temp*wind*rad+I(rad^2)+I(temp^2)+I(wind^2),data=d5)</a:t>
            </a:r>
            <a:endParaRPr lang="en-SG" sz="2000" dirty="0">
              <a:latin typeface="Courier New" panose="02070309020205020404" pitchFamily="49" charset="0"/>
              <a:cs typeface="Courier New" panose="02070309020205020404" pitchFamily="49" charset="0"/>
            </a:endParaRP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38</a:t>
            </a:fld>
            <a:endParaRPr lang="en-SG" dirty="0"/>
          </a:p>
        </p:txBody>
      </p:sp>
      <p:sp>
        <p:nvSpPr>
          <p:cNvPr id="23" name="Content Placeholder 2">
            <a:extLst>
              <a:ext uri="{FF2B5EF4-FFF2-40B4-BE49-F238E27FC236}">
                <a16:creationId xmlns:a16="http://schemas.microsoft.com/office/drawing/2014/main" id="{C2610A88-B7AA-4819-AF41-7E7A7B1A22C3}"/>
              </a:ext>
            </a:extLst>
          </p:cNvPr>
          <p:cNvSpPr txBox="1">
            <a:spLocks/>
          </p:cNvSpPr>
          <p:nvPr/>
        </p:nvSpPr>
        <p:spPr>
          <a:xfrm>
            <a:off x="9500937" y="294630"/>
            <a:ext cx="2403138" cy="2745294"/>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600" u="sng" dirty="0">
                <a:solidFill>
                  <a:schemeClr val="accent1"/>
                </a:solidFill>
              </a:rPr>
              <a:t>Note: Model formulae</a:t>
            </a:r>
          </a:p>
          <a:p>
            <a:pPr marL="0" indent="0">
              <a:buFont typeface="Arial" panose="020B0604020202020204" pitchFamily="34" charset="0"/>
              <a:buNone/>
            </a:pPr>
            <a:r>
              <a:rPr lang="en-SG" sz="1600" b="1" dirty="0">
                <a:solidFill>
                  <a:schemeClr val="accent1"/>
                </a:solidFill>
              </a:rPr>
              <a:t>y~x1+x2</a:t>
            </a:r>
            <a:r>
              <a:rPr lang="en-SG" sz="1600" dirty="0">
                <a:solidFill>
                  <a:schemeClr val="accent1"/>
                </a:solidFill>
              </a:rPr>
              <a:t> (no interaction, only the individual effects of x1 and x2 are tested)</a:t>
            </a:r>
          </a:p>
          <a:p>
            <a:pPr marL="0" indent="0">
              <a:buFont typeface="Arial" panose="020B0604020202020204" pitchFamily="34" charset="0"/>
              <a:buNone/>
            </a:pPr>
            <a:r>
              <a:rPr lang="en-SG" sz="1600" b="1" dirty="0">
                <a:solidFill>
                  <a:schemeClr val="accent1"/>
                </a:solidFill>
              </a:rPr>
              <a:t>y~x1:x2</a:t>
            </a:r>
            <a:r>
              <a:rPr lang="en-SG" sz="1600" dirty="0">
                <a:solidFill>
                  <a:schemeClr val="accent1"/>
                </a:solidFill>
              </a:rPr>
              <a:t> (interaction ONLY, the individual effects are not tested)</a:t>
            </a:r>
          </a:p>
          <a:p>
            <a:pPr marL="0" indent="0">
              <a:buFont typeface="Arial" panose="020B0604020202020204" pitchFamily="34" charset="0"/>
              <a:buNone/>
            </a:pPr>
            <a:r>
              <a:rPr lang="en-SG" sz="1600" b="1" dirty="0">
                <a:solidFill>
                  <a:schemeClr val="accent1"/>
                </a:solidFill>
              </a:rPr>
              <a:t>y~x1*x2</a:t>
            </a:r>
            <a:r>
              <a:rPr lang="en-SG" sz="1600" dirty="0">
                <a:solidFill>
                  <a:schemeClr val="accent1"/>
                </a:solidFill>
              </a:rPr>
              <a:t> (individual effects AND interaction are tested, i.e. x1+x2+x1:x2)</a:t>
            </a:r>
          </a:p>
        </p:txBody>
      </p:sp>
      <p:sp>
        <p:nvSpPr>
          <p:cNvPr id="4" name="TextBox 3">
            <a:extLst>
              <a:ext uri="{FF2B5EF4-FFF2-40B4-BE49-F238E27FC236}">
                <a16:creationId xmlns:a16="http://schemas.microsoft.com/office/drawing/2014/main" id="{0591D6FC-714E-DDA7-2B34-294F5351149E}"/>
              </a:ext>
            </a:extLst>
          </p:cNvPr>
          <p:cNvSpPr txBox="1"/>
          <p:nvPr/>
        </p:nvSpPr>
        <p:spPr>
          <a:xfrm>
            <a:off x="4329047" y="5144071"/>
            <a:ext cx="4195953" cy="646331"/>
          </a:xfrm>
          <a:prstGeom prst="rect">
            <a:avLst/>
          </a:prstGeom>
          <a:noFill/>
        </p:spPr>
        <p:txBody>
          <a:bodyPr wrap="square" rtlCol="0">
            <a:spAutoFit/>
          </a:bodyPr>
          <a:lstStyle/>
          <a:p>
            <a:r>
              <a:rPr lang="en-US" dirty="0">
                <a:solidFill>
                  <a:srgbClr val="FF0000"/>
                </a:solidFill>
              </a:rPr>
              <a:t>The first order (i.e. </a:t>
            </a:r>
            <a:r>
              <a:rPr lang="en-US">
                <a:solidFill>
                  <a:srgbClr val="FF0000"/>
                </a:solidFill>
              </a:rPr>
              <a:t>non-quadratic) </a:t>
            </a:r>
            <a:r>
              <a:rPr lang="en-US" dirty="0">
                <a:solidFill>
                  <a:srgbClr val="FF0000"/>
                </a:solidFill>
              </a:rPr>
              <a:t>terms are already included in here</a:t>
            </a:r>
          </a:p>
        </p:txBody>
      </p:sp>
      <p:cxnSp>
        <p:nvCxnSpPr>
          <p:cNvPr id="11" name="Straight Arrow Connector 10">
            <a:extLst>
              <a:ext uri="{FF2B5EF4-FFF2-40B4-BE49-F238E27FC236}">
                <a16:creationId xmlns:a16="http://schemas.microsoft.com/office/drawing/2014/main" id="{89EB1BC0-4D09-1C47-4B8F-1E79E14D9D17}"/>
              </a:ext>
            </a:extLst>
          </p:cNvPr>
          <p:cNvCxnSpPr>
            <a:cxnSpLocks/>
          </p:cNvCxnSpPr>
          <p:nvPr/>
        </p:nvCxnSpPr>
        <p:spPr>
          <a:xfrm flipH="1" flipV="1">
            <a:off x="3873241" y="4651444"/>
            <a:ext cx="512070" cy="698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213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simplification</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589435" cy="6074077"/>
          </a:xfrm>
        </p:spPr>
        <p:txBody>
          <a:bodyPr>
            <a:normAutofit/>
          </a:bodyPr>
          <a:lstStyle/>
          <a:p>
            <a:pPr marL="0" indent="0">
              <a:buNone/>
            </a:pPr>
            <a:r>
              <a:rPr lang="en-SG" dirty="0"/>
              <a:t>#Let’s inspect the results</a:t>
            </a:r>
          </a:p>
          <a:p>
            <a:pPr marL="0" indent="0">
              <a:buNone/>
            </a:pPr>
            <a:r>
              <a:rPr lang="en-SG" sz="2000" dirty="0">
                <a:latin typeface="Courier New" panose="02070309020205020404" pitchFamily="49" charset="0"/>
                <a:cs typeface="Courier New" panose="02070309020205020404" pitchFamily="49" charset="0"/>
              </a:rPr>
              <a:t>summary(mod5.1)</a:t>
            </a:r>
          </a:p>
          <a:p>
            <a:pPr marL="0" indent="0">
              <a:buNone/>
            </a:pPr>
            <a:endParaRPr lang="en-SG" dirty="0"/>
          </a:p>
          <a:p>
            <a:pPr marL="0" indent="0">
              <a:buNone/>
            </a:pPr>
            <a:r>
              <a:rPr lang="en-SG" dirty="0"/>
              <a:t>#Look at the most complicated term first, the 3-way interaction (</a:t>
            </a:r>
            <a:r>
              <a:rPr lang="en-SG" dirty="0" err="1"/>
              <a:t>temp:wind:rad</a:t>
            </a:r>
            <a:r>
              <a:rPr lang="en-SG" dirty="0"/>
              <a:t>). It </a:t>
            </a:r>
            <a:br>
              <a:rPr lang="en-SG" dirty="0"/>
            </a:br>
            <a:r>
              <a:rPr lang="en-SG" dirty="0"/>
              <a:t>is clearly not significant, so we remove it</a:t>
            </a:r>
          </a:p>
          <a:p>
            <a:pPr marL="0" indent="0">
              <a:buNone/>
            </a:pPr>
            <a:r>
              <a:rPr lang="en-SG" sz="2000" dirty="0">
                <a:latin typeface="Courier New" panose="02070309020205020404" pitchFamily="49" charset="0"/>
                <a:cs typeface="Courier New" panose="02070309020205020404" pitchFamily="49" charset="0"/>
              </a:rPr>
              <a:t>mod5.2=update(mod5.1,~.-</a:t>
            </a:r>
            <a:r>
              <a:rPr lang="en-SG" sz="2000" dirty="0" err="1">
                <a:latin typeface="Courier New" panose="02070309020205020404" pitchFamily="49" charset="0"/>
                <a:cs typeface="Courier New" panose="02070309020205020404" pitchFamily="49" charset="0"/>
              </a:rPr>
              <a:t>temp:wind:rad</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summary(mod5.2)</a:t>
            </a:r>
          </a:p>
          <a:p>
            <a:pPr marL="0" indent="0">
              <a:buNone/>
            </a:pPr>
            <a:endParaRPr lang="en-SG" dirty="0"/>
          </a:p>
          <a:p>
            <a:pPr marL="0" indent="0">
              <a:buNone/>
            </a:pPr>
            <a:r>
              <a:rPr lang="en-SG" dirty="0"/>
              <a:t>#Next we look at the 2-way interactions and remove </a:t>
            </a:r>
            <a:r>
              <a:rPr lang="en-SG" dirty="0" err="1"/>
              <a:t>temp:rad</a:t>
            </a:r>
            <a:r>
              <a:rPr lang="en-SG" dirty="0"/>
              <a:t> first</a:t>
            </a:r>
          </a:p>
          <a:p>
            <a:pPr marL="0" indent="0">
              <a:buNone/>
            </a:pPr>
            <a:r>
              <a:rPr lang="da-DK" sz="2000" dirty="0">
                <a:latin typeface="Courier New" panose="02070309020205020404" pitchFamily="49" charset="0"/>
                <a:cs typeface="Courier New" panose="02070309020205020404" pitchFamily="49" charset="0"/>
              </a:rPr>
              <a:t>mod5.3=update(mod5.2,~.-temp:rad)</a:t>
            </a:r>
          </a:p>
          <a:p>
            <a:pPr marL="0" indent="0">
              <a:buNone/>
            </a:pPr>
            <a:r>
              <a:rPr lang="da-DK" sz="2000" dirty="0">
                <a:latin typeface="Courier New" panose="02070309020205020404" pitchFamily="49" charset="0"/>
                <a:cs typeface="Courier New" panose="02070309020205020404" pitchFamily="49" charset="0"/>
              </a:rPr>
              <a:t>summary(mod5.3)</a:t>
            </a:r>
            <a:endParaRPr lang="en-SG" sz="2000" dirty="0">
              <a:latin typeface="Courier New" panose="02070309020205020404" pitchFamily="49" charset="0"/>
              <a:cs typeface="Courier New" panose="02070309020205020404" pitchFamily="49" charset="0"/>
            </a:endParaRP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39</a:t>
            </a:fld>
            <a:endParaRPr lang="en-SG" dirty="0"/>
          </a:p>
        </p:txBody>
      </p:sp>
      <p:pic>
        <p:nvPicPr>
          <p:cNvPr id="7" name="Picture 6" descr="Text&#10;&#10;Description automatically generated">
            <a:extLst>
              <a:ext uri="{FF2B5EF4-FFF2-40B4-BE49-F238E27FC236}">
                <a16:creationId xmlns:a16="http://schemas.microsoft.com/office/drawing/2014/main" id="{C7AD5C1C-439F-47B1-BF0D-286DFEC399A8}"/>
              </a:ext>
            </a:extLst>
          </p:cNvPr>
          <p:cNvPicPr>
            <a:picLocks noChangeAspect="1"/>
          </p:cNvPicPr>
          <p:nvPr/>
        </p:nvPicPr>
        <p:blipFill>
          <a:blip r:embed="rId2"/>
          <a:stretch>
            <a:fillRect/>
          </a:stretch>
        </p:blipFill>
        <p:spPr>
          <a:xfrm>
            <a:off x="8255112" y="584758"/>
            <a:ext cx="3555959" cy="1730529"/>
          </a:xfrm>
          <a:prstGeom prst="rect">
            <a:avLst/>
          </a:prstGeom>
        </p:spPr>
      </p:pic>
      <p:pic>
        <p:nvPicPr>
          <p:cNvPr id="9" name="Picture 8" descr="Text&#10;&#10;Description automatically generated">
            <a:extLst>
              <a:ext uri="{FF2B5EF4-FFF2-40B4-BE49-F238E27FC236}">
                <a16:creationId xmlns:a16="http://schemas.microsoft.com/office/drawing/2014/main" id="{D76F8172-4B9A-4B8B-9721-E12BA96C7D2B}"/>
              </a:ext>
            </a:extLst>
          </p:cNvPr>
          <p:cNvPicPr>
            <a:picLocks noChangeAspect="1"/>
          </p:cNvPicPr>
          <p:nvPr/>
        </p:nvPicPr>
        <p:blipFill rotWithShape="1">
          <a:blip r:embed="rId3"/>
          <a:srcRect r="13312" b="9134"/>
          <a:stretch/>
        </p:blipFill>
        <p:spPr>
          <a:xfrm>
            <a:off x="8241177" y="2792826"/>
            <a:ext cx="3551063" cy="1649814"/>
          </a:xfrm>
          <a:prstGeom prst="rect">
            <a:avLst/>
          </a:prstGeom>
        </p:spPr>
      </p:pic>
      <p:sp>
        <p:nvSpPr>
          <p:cNvPr id="10" name="TextBox 9">
            <a:extLst>
              <a:ext uri="{FF2B5EF4-FFF2-40B4-BE49-F238E27FC236}">
                <a16:creationId xmlns:a16="http://schemas.microsoft.com/office/drawing/2014/main" id="{17E30CF2-AFA0-4950-AFD3-E0DB4EC1E10C}"/>
              </a:ext>
            </a:extLst>
          </p:cNvPr>
          <p:cNvSpPr txBox="1"/>
          <p:nvPr/>
        </p:nvSpPr>
        <p:spPr>
          <a:xfrm>
            <a:off x="7862015" y="222982"/>
            <a:ext cx="1707445" cy="461665"/>
          </a:xfrm>
          <a:prstGeom prst="rect">
            <a:avLst/>
          </a:prstGeom>
          <a:noFill/>
        </p:spPr>
        <p:txBody>
          <a:bodyPr wrap="square" rtlCol="0">
            <a:spAutoFit/>
          </a:bodyPr>
          <a:lstStyle/>
          <a:p>
            <a:pPr algn="ctr"/>
            <a:r>
              <a:rPr lang="en-US" sz="2400" dirty="0"/>
              <a:t>mod5.1</a:t>
            </a:r>
          </a:p>
        </p:txBody>
      </p:sp>
      <p:sp>
        <p:nvSpPr>
          <p:cNvPr id="11" name="TextBox 10">
            <a:extLst>
              <a:ext uri="{FF2B5EF4-FFF2-40B4-BE49-F238E27FC236}">
                <a16:creationId xmlns:a16="http://schemas.microsoft.com/office/drawing/2014/main" id="{C43185B8-104C-4303-B353-931B6539A04D}"/>
              </a:ext>
            </a:extLst>
          </p:cNvPr>
          <p:cNvSpPr txBox="1"/>
          <p:nvPr/>
        </p:nvSpPr>
        <p:spPr>
          <a:xfrm>
            <a:off x="7862015" y="2417294"/>
            <a:ext cx="1707445" cy="461665"/>
          </a:xfrm>
          <a:prstGeom prst="rect">
            <a:avLst/>
          </a:prstGeom>
          <a:noFill/>
        </p:spPr>
        <p:txBody>
          <a:bodyPr wrap="square" rtlCol="0">
            <a:spAutoFit/>
          </a:bodyPr>
          <a:lstStyle/>
          <a:p>
            <a:pPr algn="ctr"/>
            <a:r>
              <a:rPr lang="en-US" sz="2400" dirty="0"/>
              <a:t>mod5.2</a:t>
            </a:r>
          </a:p>
        </p:txBody>
      </p:sp>
      <p:sp>
        <p:nvSpPr>
          <p:cNvPr id="12" name="TextBox 11">
            <a:extLst>
              <a:ext uri="{FF2B5EF4-FFF2-40B4-BE49-F238E27FC236}">
                <a16:creationId xmlns:a16="http://schemas.microsoft.com/office/drawing/2014/main" id="{BEA2384F-E40A-4F29-A1F0-558673CCCEDD}"/>
              </a:ext>
            </a:extLst>
          </p:cNvPr>
          <p:cNvSpPr txBox="1"/>
          <p:nvPr/>
        </p:nvSpPr>
        <p:spPr>
          <a:xfrm>
            <a:off x="7862014" y="4500738"/>
            <a:ext cx="1707445" cy="461665"/>
          </a:xfrm>
          <a:prstGeom prst="rect">
            <a:avLst/>
          </a:prstGeom>
          <a:noFill/>
        </p:spPr>
        <p:txBody>
          <a:bodyPr wrap="square" rtlCol="0">
            <a:spAutoFit/>
          </a:bodyPr>
          <a:lstStyle/>
          <a:p>
            <a:pPr algn="ctr"/>
            <a:r>
              <a:rPr lang="en-US" sz="2400"/>
              <a:t>mod5.3</a:t>
            </a:r>
            <a:endParaRPr lang="en-US" sz="2400" dirty="0"/>
          </a:p>
        </p:txBody>
      </p:sp>
      <p:pic>
        <p:nvPicPr>
          <p:cNvPr id="6" name="Picture 5" descr="Text&#10;&#10;Description automatically generated">
            <a:extLst>
              <a:ext uri="{FF2B5EF4-FFF2-40B4-BE49-F238E27FC236}">
                <a16:creationId xmlns:a16="http://schemas.microsoft.com/office/drawing/2014/main" id="{CD5A8968-0B87-4540-86CE-6CAB6D5D68B4}"/>
              </a:ext>
            </a:extLst>
          </p:cNvPr>
          <p:cNvPicPr>
            <a:picLocks noChangeAspect="1"/>
          </p:cNvPicPr>
          <p:nvPr/>
        </p:nvPicPr>
        <p:blipFill>
          <a:blip r:embed="rId4"/>
          <a:stretch>
            <a:fillRect/>
          </a:stretch>
        </p:blipFill>
        <p:spPr>
          <a:xfrm>
            <a:off x="8241177" y="4873810"/>
            <a:ext cx="3551064" cy="1435809"/>
          </a:xfrm>
          <a:prstGeom prst="rect">
            <a:avLst/>
          </a:prstGeom>
        </p:spPr>
      </p:pic>
      <p:sp>
        <p:nvSpPr>
          <p:cNvPr id="4" name="TextBox 3">
            <a:extLst>
              <a:ext uri="{FF2B5EF4-FFF2-40B4-BE49-F238E27FC236}">
                <a16:creationId xmlns:a16="http://schemas.microsoft.com/office/drawing/2014/main" id="{705BB4A0-0CA4-43C4-125D-5F7CFE4509E1}"/>
              </a:ext>
            </a:extLst>
          </p:cNvPr>
          <p:cNvSpPr txBox="1"/>
          <p:nvPr/>
        </p:nvSpPr>
        <p:spPr>
          <a:xfrm>
            <a:off x="1538575" y="4229041"/>
            <a:ext cx="2865893" cy="646331"/>
          </a:xfrm>
          <a:prstGeom prst="rect">
            <a:avLst/>
          </a:prstGeom>
          <a:noFill/>
        </p:spPr>
        <p:txBody>
          <a:bodyPr wrap="square" rtlCol="0">
            <a:spAutoFit/>
          </a:bodyPr>
          <a:lstStyle/>
          <a:p>
            <a:r>
              <a:rPr lang="en-US" dirty="0">
                <a:solidFill>
                  <a:srgbClr val="FF0000"/>
                </a:solidFill>
              </a:rPr>
              <a:t>This period means everything in &lt;mod5.1&gt;</a:t>
            </a:r>
          </a:p>
        </p:txBody>
      </p:sp>
      <p:cxnSp>
        <p:nvCxnSpPr>
          <p:cNvPr id="8" name="Straight Arrow Connector 7">
            <a:extLst>
              <a:ext uri="{FF2B5EF4-FFF2-40B4-BE49-F238E27FC236}">
                <a16:creationId xmlns:a16="http://schemas.microsoft.com/office/drawing/2014/main" id="{C56C6CE0-961B-8BAC-E2A3-4B2028578F0A}"/>
              </a:ext>
            </a:extLst>
          </p:cNvPr>
          <p:cNvCxnSpPr>
            <a:cxnSpLocks/>
          </p:cNvCxnSpPr>
          <p:nvPr/>
        </p:nvCxnSpPr>
        <p:spPr>
          <a:xfrm flipV="1">
            <a:off x="3199288" y="3738805"/>
            <a:ext cx="396888" cy="603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9C5FC9-0AB7-6DC2-941F-20DE9A7EC939}"/>
              </a:ext>
            </a:extLst>
          </p:cNvPr>
          <p:cNvSpPr txBox="1"/>
          <p:nvPr/>
        </p:nvSpPr>
        <p:spPr>
          <a:xfrm>
            <a:off x="4638140" y="4229041"/>
            <a:ext cx="3467730" cy="646331"/>
          </a:xfrm>
          <a:prstGeom prst="rect">
            <a:avLst/>
          </a:prstGeom>
          <a:noFill/>
        </p:spPr>
        <p:txBody>
          <a:bodyPr wrap="square" rtlCol="0">
            <a:spAutoFit/>
          </a:bodyPr>
          <a:lstStyle/>
          <a:p>
            <a:r>
              <a:rPr lang="en-US" dirty="0">
                <a:solidFill>
                  <a:srgbClr val="FF0000"/>
                </a:solidFill>
              </a:rPr>
              <a:t>Minus only this 3-way interaction (the individual variables are kept)</a:t>
            </a:r>
          </a:p>
        </p:txBody>
      </p:sp>
      <p:cxnSp>
        <p:nvCxnSpPr>
          <p:cNvPr id="16" name="Straight Arrow Connector 15">
            <a:extLst>
              <a:ext uri="{FF2B5EF4-FFF2-40B4-BE49-F238E27FC236}">
                <a16:creationId xmlns:a16="http://schemas.microsoft.com/office/drawing/2014/main" id="{362D39D0-F5D9-C951-0C61-9C5ACBBDAA71}"/>
              </a:ext>
            </a:extLst>
          </p:cNvPr>
          <p:cNvCxnSpPr>
            <a:cxnSpLocks/>
          </p:cNvCxnSpPr>
          <p:nvPr/>
        </p:nvCxnSpPr>
        <p:spPr>
          <a:xfrm flipH="1" flipV="1">
            <a:off x="4539775" y="3772919"/>
            <a:ext cx="580865" cy="568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40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EB9A9C-221A-4310-82B6-BF88E9B0ECB1}"/>
              </a:ext>
            </a:extLst>
          </p:cNvPr>
          <p:cNvSpPr/>
          <p:nvPr/>
        </p:nvSpPr>
        <p:spPr>
          <a:xfrm>
            <a:off x="60357" y="33951"/>
            <a:ext cx="12071287" cy="679009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Advanced analyses – Analysis decision tree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a:t>
            </a:fld>
            <a:endParaRPr lang="en-SG" dirty="0"/>
          </a:p>
        </p:txBody>
      </p:sp>
      <p:sp>
        <p:nvSpPr>
          <p:cNvPr id="20" name="TextBox 19">
            <a:extLst>
              <a:ext uri="{FF2B5EF4-FFF2-40B4-BE49-F238E27FC236}">
                <a16:creationId xmlns:a16="http://schemas.microsoft.com/office/drawing/2014/main" id="{3EFA30A0-BBCD-496F-9B56-495F100D1D6A}"/>
              </a:ext>
            </a:extLst>
          </p:cNvPr>
          <p:cNvSpPr txBox="1"/>
          <p:nvPr/>
        </p:nvSpPr>
        <p:spPr>
          <a:xfrm>
            <a:off x="275171" y="810918"/>
            <a:ext cx="647293" cy="369332"/>
          </a:xfrm>
          <a:prstGeom prst="rect">
            <a:avLst/>
          </a:prstGeom>
          <a:noFill/>
        </p:spPr>
        <p:txBody>
          <a:bodyPr wrap="none" rtlCol="0">
            <a:spAutoFit/>
          </a:bodyPr>
          <a:lstStyle/>
          <a:p>
            <a:r>
              <a:rPr lang="en-SG" b="1" dirty="0">
                <a:solidFill>
                  <a:schemeClr val="accent6">
                    <a:lumMod val="75000"/>
                  </a:schemeClr>
                </a:solidFill>
              </a:rPr>
              <a:t>Start</a:t>
            </a:r>
          </a:p>
        </p:txBody>
      </p:sp>
      <p:sp>
        <p:nvSpPr>
          <p:cNvPr id="21" name="TextBox 20">
            <a:extLst>
              <a:ext uri="{FF2B5EF4-FFF2-40B4-BE49-F238E27FC236}">
                <a16:creationId xmlns:a16="http://schemas.microsoft.com/office/drawing/2014/main" id="{045C7510-12C0-486B-9448-237B1E5D77B9}"/>
              </a:ext>
            </a:extLst>
          </p:cNvPr>
          <p:cNvSpPr txBox="1"/>
          <p:nvPr/>
        </p:nvSpPr>
        <p:spPr>
          <a:xfrm>
            <a:off x="874152" y="931856"/>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cxnSp>
        <p:nvCxnSpPr>
          <p:cNvPr id="22" name="Straight Arrow Connector 21">
            <a:extLst>
              <a:ext uri="{FF2B5EF4-FFF2-40B4-BE49-F238E27FC236}">
                <a16:creationId xmlns:a16="http://schemas.microsoft.com/office/drawing/2014/main" id="{ACA31432-C3A0-41D6-8192-A7776B17D05F}"/>
              </a:ext>
            </a:extLst>
          </p:cNvPr>
          <p:cNvCxnSpPr>
            <a:cxnSpLocks/>
            <a:stCxn id="21" idx="3"/>
            <a:endCxn id="25" idx="1"/>
          </p:cNvCxnSpPr>
          <p:nvPr/>
        </p:nvCxnSpPr>
        <p:spPr>
          <a:xfrm>
            <a:off x="2222892" y="1245207"/>
            <a:ext cx="1883763" cy="1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938B23-3111-4FBA-A1C1-69578069BF83}"/>
              </a:ext>
            </a:extLst>
          </p:cNvPr>
          <p:cNvSpPr txBox="1"/>
          <p:nvPr/>
        </p:nvSpPr>
        <p:spPr>
          <a:xfrm>
            <a:off x="8107680" y="1803361"/>
            <a:ext cx="3885355" cy="1180699"/>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variance (ANOVA)</a:t>
            </a:r>
          </a:p>
          <a:p>
            <a:r>
              <a:rPr lang="en-SG" dirty="0">
                <a:solidFill>
                  <a:schemeClr val="accent1"/>
                </a:solidFill>
              </a:rPr>
              <a:t>Not normally distributed (response):</a:t>
            </a:r>
          </a:p>
          <a:p>
            <a:r>
              <a:rPr lang="en-SG" b="1" dirty="0">
                <a:solidFill>
                  <a:schemeClr val="accent1"/>
                </a:solidFill>
              </a:rPr>
              <a:t>Kruskal-Wallis test</a:t>
            </a:r>
            <a:endParaRPr lang="en-SG" dirty="0">
              <a:solidFill>
                <a:schemeClr val="accent1"/>
              </a:solidFill>
            </a:endParaRPr>
          </a:p>
        </p:txBody>
      </p:sp>
      <p:sp>
        <p:nvSpPr>
          <p:cNvPr id="24" name="TextBox 23">
            <a:extLst>
              <a:ext uri="{FF2B5EF4-FFF2-40B4-BE49-F238E27FC236}">
                <a16:creationId xmlns:a16="http://schemas.microsoft.com/office/drawing/2014/main" id="{DF59A924-E1F1-4AF6-8A3E-0117349FAF69}"/>
              </a:ext>
            </a:extLst>
          </p:cNvPr>
          <p:cNvSpPr txBox="1"/>
          <p:nvPr/>
        </p:nvSpPr>
        <p:spPr>
          <a:xfrm>
            <a:off x="2565511" y="977298"/>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Continuous</a:t>
            </a:r>
          </a:p>
        </p:txBody>
      </p:sp>
      <p:sp>
        <p:nvSpPr>
          <p:cNvPr id="25" name="TextBox 24">
            <a:extLst>
              <a:ext uri="{FF2B5EF4-FFF2-40B4-BE49-F238E27FC236}">
                <a16:creationId xmlns:a16="http://schemas.microsoft.com/office/drawing/2014/main" id="{7DF4619A-52AA-4FA1-8BE9-A045431F5261}"/>
              </a:ext>
            </a:extLst>
          </p:cNvPr>
          <p:cNvSpPr txBox="1"/>
          <p:nvPr/>
        </p:nvSpPr>
        <p:spPr>
          <a:xfrm>
            <a:off x="4106655" y="950455"/>
            <a:ext cx="1670113"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Explanatory variables types</a:t>
            </a:r>
          </a:p>
        </p:txBody>
      </p:sp>
      <p:sp>
        <p:nvSpPr>
          <p:cNvPr id="26" name="TextBox 25">
            <a:extLst>
              <a:ext uri="{FF2B5EF4-FFF2-40B4-BE49-F238E27FC236}">
                <a16:creationId xmlns:a16="http://schemas.microsoft.com/office/drawing/2014/main" id="{C6E10A6D-95FF-4303-9D90-59F6777FE0E7}"/>
              </a:ext>
            </a:extLst>
          </p:cNvPr>
          <p:cNvSpPr txBox="1"/>
          <p:nvPr/>
        </p:nvSpPr>
        <p:spPr>
          <a:xfrm>
            <a:off x="6305136" y="763603"/>
            <a:ext cx="1483614" cy="626701"/>
          </a:xfrm>
          <a:prstGeom prst="rect">
            <a:avLst/>
          </a:prstGeom>
          <a:noFill/>
          <a:ln w="19050">
            <a:noFill/>
          </a:ln>
        </p:spPr>
        <p:txBody>
          <a:bodyPr wrap="square" lIns="36000" tIns="36000" rIns="36000" bIns="36000" rtlCol="0">
            <a:spAutoFit/>
          </a:bodyPr>
          <a:lstStyle/>
          <a:p>
            <a:r>
              <a:rPr lang="en-SG" dirty="0">
                <a:solidFill>
                  <a:schemeClr val="accent1"/>
                </a:solidFill>
              </a:rPr>
              <a:t>All Continuous</a:t>
            </a:r>
          </a:p>
        </p:txBody>
      </p:sp>
      <p:cxnSp>
        <p:nvCxnSpPr>
          <p:cNvPr id="28" name="Straight Arrow Connector 27">
            <a:extLst>
              <a:ext uri="{FF2B5EF4-FFF2-40B4-BE49-F238E27FC236}">
                <a16:creationId xmlns:a16="http://schemas.microsoft.com/office/drawing/2014/main" id="{347CA93C-2756-411C-957D-0B942E9158E6}"/>
              </a:ext>
            </a:extLst>
          </p:cNvPr>
          <p:cNvCxnSpPr>
            <a:cxnSpLocks/>
            <a:stCxn id="25" idx="3"/>
            <a:endCxn id="30" idx="1"/>
          </p:cNvCxnSpPr>
          <p:nvPr/>
        </p:nvCxnSpPr>
        <p:spPr>
          <a:xfrm flipV="1">
            <a:off x="5776768" y="1012182"/>
            <a:ext cx="2330908" cy="25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D6DF9A-C5FA-4743-B4BC-EEAB0CC1D56F}"/>
              </a:ext>
            </a:extLst>
          </p:cNvPr>
          <p:cNvCxnSpPr>
            <a:cxnSpLocks/>
            <a:stCxn id="25" idx="3"/>
            <a:endCxn id="23" idx="1"/>
          </p:cNvCxnSpPr>
          <p:nvPr/>
        </p:nvCxnSpPr>
        <p:spPr>
          <a:xfrm>
            <a:off x="5776768" y="1263806"/>
            <a:ext cx="2330912" cy="112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2EEF77-A95C-4965-8DC9-B56063325FDE}"/>
              </a:ext>
            </a:extLst>
          </p:cNvPr>
          <p:cNvSpPr txBox="1"/>
          <p:nvPr/>
        </p:nvSpPr>
        <p:spPr>
          <a:xfrm>
            <a:off x="8107676" y="283333"/>
            <a:ext cx="3885357" cy="145769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(errors):</a:t>
            </a:r>
          </a:p>
          <a:p>
            <a:r>
              <a:rPr lang="en-SG" b="1" dirty="0">
                <a:solidFill>
                  <a:schemeClr val="accent1"/>
                </a:solidFill>
              </a:rPr>
              <a:t>Regression</a:t>
            </a:r>
          </a:p>
          <a:p>
            <a:r>
              <a:rPr lang="en-SG" dirty="0">
                <a:solidFill>
                  <a:schemeClr val="accent1"/>
                </a:solidFill>
              </a:rPr>
              <a:t>Not normally distributed (errors):</a:t>
            </a:r>
          </a:p>
          <a:p>
            <a:r>
              <a:rPr lang="en-SG" b="1" dirty="0">
                <a:solidFill>
                  <a:schemeClr val="accent1"/>
                </a:solidFill>
              </a:rPr>
              <a:t>Generalised Linear Model (GLM) with an appropriate error structure</a:t>
            </a:r>
          </a:p>
        </p:txBody>
      </p:sp>
      <p:sp>
        <p:nvSpPr>
          <p:cNvPr id="31" name="TextBox 30">
            <a:extLst>
              <a:ext uri="{FF2B5EF4-FFF2-40B4-BE49-F238E27FC236}">
                <a16:creationId xmlns:a16="http://schemas.microsoft.com/office/drawing/2014/main" id="{48DA9C0F-760B-49E6-8E9C-38203261EB4B}"/>
              </a:ext>
            </a:extLst>
          </p:cNvPr>
          <p:cNvSpPr txBox="1"/>
          <p:nvPr/>
        </p:nvSpPr>
        <p:spPr>
          <a:xfrm>
            <a:off x="8107680" y="3052707"/>
            <a:ext cx="3885355" cy="1734697"/>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covariance (ANCOVA)</a:t>
            </a:r>
          </a:p>
          <a:p>
            <a:r>
              <a:rPr lang="en-SG" dirty="0">
                <a:solidFill>
                  <a:schemeClr val="accent1"/>
                </a:solidFill>
              </a:rPr>
              <a:t>Not normally distributed (response):</a:t>
            </a:r>
          </a:p>
          <a:p>
            <a:r>
              <a:rPr lang="en-SG" b="1" dirty="0">
                <a:solidFill>
                  <a:schemeClr val="accent1"/>
                </a:solidFill>
              </a:rPr>
              <a:t>Rank-based ANCOVA (RANCOVA) </a:t>
            </a:r>
            <a:r>
              <a:rPr lang="en-SG" dirty="0">
                <a:solidFill>
                  <a:schemeClr val="accent1"/>
                </a:solidFill>
              </a:rPr>
              <a:t>or</a:t>
            </a:r>
            <a:endParaRPr lang="en-SG" b="1" dirty="0">
              <a:solidFill>
                <a:schemeClr val="accent1"/>
              </a:solidFill>
            </a:endParaRPr>
          </a:p>
          <a:p>
            <a:r>
              <a:rPr lang="en-SG" b="1" dirty="0">
                <a:solidFill>
                  <a:schemeClr val="accent1"/>
                </a:solidFill>
              </a:rPr>
              <a:t>GLM with an appropriate error structure</a:t>
            </a:r>
          </a:p>
        </p:txBody>
      </p:sp>
      <p:sp>
        <p:nvSpPr>
          <p:cNvPr id="32" name="TextBox 31">
            <a:extLst>
              <a:ext uri="{FF2B5EF4-FFF2-40B4-BE49-F238E27FC236}">
                <a16:creationId xmlns:a16="http://schemas.microsoft.com/office/drawing/2014/main" id="{8D46FDFF-3D9E-4E65-949E-F3358A36FAA7}"/>
              </a:ext>
            </a:extLst>
          </p:cNvPr>
          <p:cNvSpPr txBox="1"/>
          <p:nvPr/>
        </p:nvSpPr>
        <p:spPr>
          <a:xfrm>
            <a:off x="1599789" y="5879102"/>
            <a:ext cx="272314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r>
              <a:rPr lang="en-SG" dirty="0">
                <a:solidFill>
                  <a:schemeClr val="accent1">
                    <a:lumMod val="60000"/>
                    <a:lumOff val="40000"/>
                  </a:schemeClr>
                </a:solidFill>
              </a:rPr>
              <a:t>(aka Logistic regression)</a:t>
            </a:r>
          </a:p>
        </p:txBody>
      </p:sp>
      <p:sp>
        <p:nvSpPr>
          <p:cNvPr id="33" name="TextBox 32">
            <a:extLst>
              <a:ext uri="{FF2B5EF4-FFF2-40B4-BE49-F238E27FC236}">
                <a16:creationId xmlns:a16="http://schemas.microsoft.com/office/drawing/2014/main" id="{04B6CFF0-B36B-44CA-AEE7-ED986E5558A9}"/>
              </a:ext>
            </a:extLst>
          </p:cNvPr>
          <p:cNvSpPr txBox="1"/>
          <p:nvPr/>
        </p:nvSpPr>
        <p:spPr>
          <a:xfrm>
            <a:off x="2982269" y="4138030"/>
            <a:ext cx="2515040"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Poisson errors </a:t>
            </a:r>
            <a:r>
              <a:rPr lang="en-SG" dirty="0">
                <a:solidFill>
                  <a:schemeClr val="accent1">
                    <a:lumMod val="60000"/>
                    <a:lumOff val="40000"/>
                  </a:schemeClr>
                </a:solidFill>
              </a:rPr>
              <a:t>(aka Poisson regression)</a:t>
            </a:r>
          </a:p>
        </p:txBody>
      </p:sp>
      <p:sp>
        <p:nvSpPr>
          <p:cNvPr id="34" name="TextBox 33">
            <a:extLst>
              <a:ext uri="{FF2B5EF4-FFF2-40B4-BE49-F238E27FC236}">
                <a16:creationId xmlns:a16="http://schemas.microsoft.com/office/drawing/2014/main" id="{46A177EE-0DA2-4D4F-83C0-D2C30234FCE7}"/>
              </a:ext>
            </a:extLst>
          </p:cNvPr>
          <p:cNvSpPr txBox="1"/>
          <p:nvPr/>
        </p:nvSpPr>
        <p:spPr>
          <a:xfrm>
            <a:off x="8457408" y="5184749"/>
            <a:ext cx="353757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br>
              <a:rPr lang="en-SG" b="1" dirty="0">
                <a:solidFill>
                  <a:schemeClr val="accent1"/>
                </a:solidFill>
              </a:rPr>
            </a:br>
            <a:r>
              <a:rPr lang="en-SG" dirty="0">
                <a:solidFill>
                  <a:schemeClr val="accent1">
                    <a:lumMod val="60000"/>
                    <a:lumOff val="40000"/>
                  </a:schemeClr>
                </a:solidFill>
              </a:rPr>
              <a:t>(aka Binary Logistic regression)</a:t>
            </a:r>
          </a:p>
        </p:txBody>
      </p:sp>
      <p:sp>
        <p:nvSpPr>
          <p:cNvPr id="36" name="TextBox 35">
            <a:extLst>
              <a:ext uri="{FF2B5EF4-FFF2-40B4-BE49-F238E27FC236}">
                <a16:creationId xmlns:a16="http://schemas.microsoft.com/office/drawing/2014/main" id="{F7C1FCF1-A574-41B9-9A69-D94CBE1F1486}"/>
              </a:ext>
            </a:extLst>
          </p:cNvPr>
          <p:cNvSpPr txBox="1"/>
          <p:nvPr/>
        </p:nvSpPr>
        <p:spPr>
          <a:xfrm>
            <a:off x="8457407"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Multinomial errors </a:t>
            </a:r>
            <a:br>
              <a:rPr lang="en-SG" b="1" dirty="0">
                <a:solidFill>
                  <a:schemeClr val="accent1"/>
                </a:solidFill>
              </a:rPr>
            </a:br>
            <a:r>
              <a:rPr lang="en-SG" dirty="0">
                <a:solidFill>
                  <a:schemeClr val="accent1">
                    <a:lumMod val="60000"/>
                    <a:lumOff val="40000"/>
                  </a:schemeClr>
                </a:solidFill>
              </a:rPr>
              <a:t>(aka Multinomial Logistic regression)</a:t>
            </a:r>
          </a:p>
        </p:txBody>
      </p:sp>
      <p:sp>
        <p:nvSpPr>
          <p:cNvPr id="37" name="TextBox 36">
            <a:extLst>
              <a:ext uri="{FF2B5EF4-FFF2-40B4-BE49-F238E27FC236}">
                <a16:creationId xmlns:a16="http://schemas.microsoft.com/office/drawing/2014/main" id="{094B7DB2-F499-4311-8B9A-C19779AC46A6}"/>
              </a:ext>
            </a:extLst>
          </p:cNvPr>
          <p:cNvSpPr txBox="1"/>
          <p:nvPr/>
        </p:nvSpPr>
        <p:spPr>
          <a:xfrm>
            <a:off x="216556" y="5879230"/>
            <a:ext cx="1125450" cy="61951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pPr algn="ctr"/>
            <a:r>
              <a:rPr lang="en-SG" b="1" dirty="0">
                <a:solidFill>
                  <a:schemeClr val="accent1"/>
                </a:solidFill>
              </a:rPr>
              <a:t>Survival Analysis</a:t>
            </a:r>
            <a:endParaRPr lang="en-SG" dirty="0">
              <a:solidFill>
                <a:schemeClr val="accent1">
                  <a:lumMod val="60000"/>
                  <a:lumOff val="40000"/>
                </a:schemeClr>
              </a:solidFill>
            </a:endParaRPr>
          </a:p>
        </p:txBody>
      </p:sp>
      <p:cxnSp>
        <p:nvCxnSpPr>
          <p:cNvPr id="44" name="Straight Arrow Connector 43">
            <a:extLst>
              <a:ext uri="{FF2B5EF4-FFF2-40B4-BE49-F238E27FC236}">
                <a16:creationId xmlns:a16="http://schemas.microsoft.com/office/drawing/2014/main" id="{12CEAB98-1D88-4AC4-88DA-608CBB9A7E2A}"/>
              </a:ext>
            </a:extLst>
          </p:cNvPr>
          <p:cNvCxnSpPr>
            <a:cxnSpLocks/>
            <a:stCxn id="25" idx="3"/>
            <a:endCxn id="31" idx="1"/>
          </p:cNvCxnSpPr>
          <p:nvPr/>
        </p:nvCxnSpPr>
        <p:spPr>
          <a:xfrm>
            <a:off x="5776768" y="1263806"/>
            <a:ext cx="2330912" cy="265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45E93D-1591-42F7-930E-F58DA40597B5}"/>
              </a:ext>
            </a:extLst>
          </p:cNvPr>
          <p:cNvSpPr txBox="1"/>
          <p:nvPr/>
        </p:nvSpPr>
        <p:spPr>
          <a:xfrm>
            <a:off x="6602518" y="1419736"/>
            <a:ext cx="1631975" cy="349702"/>
          </a:xfrm>
          <a:prstGeom prst="rect">
            <a:avLst/>
          </a:prstGeom>
          <a:noFill/>
          <a:ln w="19050">
            <a:noFill/>
          </a:ln>
        </p:spPr>
        <p:txBody>
          <a:bodyPr wrap="square" lIns="36000" tIns="36000" rIns="36000" bIns="36000" rtlCol="0">
            <a:spAutoFit/>
          </a:bodyPr>
          <a:lstStyle/>
          <a:p>
            <a:r>
              <a:rPr lang="en-SG" dirty="0">
                <a:solidFill>
                  <a:schemeClr val="accent1"/>
                </a:solidFill>
              </a:rPr>
              <a:t>All Categorical</a:t>
            </a:r>
          </a:p>
        </p:txBody>
      </p:sp>
      <p:sp>
        <p:nvSpPr>
          <p:cNvPr id="56" name="TextBox 55">
            <a:extLst>
              <a:ext uri="{FF2B5EF4-FFF2-40B4-BE49-F238E27FC236}">
                <a16:creationId xmlns:a16="http://schemas.microsoft.com/office/drawing/2014/main" id="{2C6C089C-097E-46CD-8EAA-9456341A2226}"/>
              </a:ext>
            </a:extLst>
          </p:cNvPr>
          <p:cNvSpPr txBox="1"/>
          <p:nvPr/>
        </p:nvSpPr>
        <p:spPr>
          <a:xfrm>
            <a:off x="5368296" y="1989462"/>
            <a:ext cx="2126746" cy="521416"/>
          </a:xfrm>
          <a:prstGeom prst="rect">
            <a:avLst/>
          </a:prstGeom>
          <a:noFill/>
          <a:ln w="19050">
            <a:noFill/>
          </a:ln>
        </p:spPr>
        <p:txBody>
          <a:bodyPr wrap="square" lIns="36000" tIns="36000" rIns="36000" bIns="36000" rtlCol="0">
            <a:spAutoFit/>
          </a:bodyPr>
          <a:lstStyle/>
          <a:p>
            <a:pPr>
              <a:lnSpc>
                <a:spcPct val="80000"/>
              </a:lnSpc>
            </a:pPr>
            <a:r>
              <a:rPr lang="en-SG" dirty="0">
                <a:solidFill>
                  <a:schemeClr val="accent1"/>
                </a:solidFill>
              </a:rPr>
              <a:t>Continuous</a:t>
            </a:r>
            <a:br>
              <a:rPr lang="en-SG" dirty="0">
                <a:solidFill>
                  <a:schemeClr val="accent1"/>
                </a:solidFill>
              </a:rPr>
            </a:br>
            <a:r>
              <a:rPr lang="en-SG" dirty="0">
                <a:solidFill>
                  <a:schemeClr val="accent1"/>
                </a:solidFill>
              </a:rPr>
              <a:t>and Categorical</a:t>
            </a:r>
          </a:p>
        </p:txBody>
      </p:sp>
      <p:sp>
        <p:nvSpPr>
          <p:cNvPr id="65" name="TextBox 64">
            <a:extLst>
              <a:ext uri="{FF2B5EF4-FFF2-40B4-BE49-F238E27FC236}">
                <a16:creationId xmlns:a16="http://schemas.microsoft.com/office/drawing/2014/main" id="{04EAF2E3-DDE2-4565-B36F-500068EC1DCF}"/>
              </a:ext>
            </a:extLst>
          </p:cNvPr>
          <p:cNvSpPr txBox="1"/>
          <p:nvPr/>
        </p:nvSpPr>
        <p:spPr>
          <a:xfrm>
            <a:off x="3332206" y="1955186"/>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Categorical</a:t>
            </a:r>
          </a:p>
        </p:txBody>
      </p:sp>
      <p:cxnSp>
        <p:nvCxnSpPr>
          <p:cNvPr id="66" name="Straight Arrow Connector 65">
            <a:extLst>
              <a:ext uri="{FF2B5EF4-FFF2-40B4-BE49-F238E27FC236}">
                <a16:creationId xmlns:a16="http://schemas.microsoft.com/office/drawing/2014/main" id="{BC3FD0E8-520C-42A6-8BF7-0FD73F8BAB9F}"/>
              </a:ext>
            </a:extLst>
          </p:cNvPr>
          <p:cNvCxnSpPr>
            <a:cxnSpLocks/>
            <a:stCxn id="94" idx="3"/>
            <a:endCxn id="34" idx="1"/>
          </p:cNvCxnSpPr>
          <p:nvPr/>
        </p:nvCxnSpPr>
        <p:spPr>
          <a:xfrm>
            <a:off x="6431669" y="3402970"/>
            <a:ext cx="2025739" cy="209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91A52AC-DF19-467D-B2F8-F73F64798AA0}"/>
              </a:ext>
            </a:extLst>
          </p:cNvPr>
          <p:cNvCxnSpPr>
            <a:cxnSpLocks/>
            <a:endCxn id="94" idx="1"/>
          </p:cNvCxnSpPr>
          <p:nvPr/>
        </p:nvCxnSpPr>
        <p:spPr>
          <a:xfrm>
            <a:off x="2231884" y="1429963"/>
            <a:ext cx="2945004" cy="1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F1C626-33D7-454A-B8E6-BCC9ECFB0C24}"/>
              </a:ext>
            </a:extLst>
          </p:cNvPr>
          <p:cNvCxnSpPr>
            <a:cxnSpLocks/>
            <a:endCxn id="33" idx="0"/>
          </p:cNvCxnSpPr>
          <p:nvPr/>
        </p:nvCxnSpPr>
        <p:spPr>
          <a:xfrm>
            <a:off x="2218503" y="1570958"/>
            <a:ext cx="2021286" cy="256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9353B1-04FA-4C62-AD78-E59ED7EFBC78}"/>
              </a:ext>
            </a:extLst>
          </p:cNvPr>
          <p:cNvCxnSpPr>
            <a:cxnSpLocks/>
            <a:endCxn id="32" idx="0"/>
          </p:cNvCxnSpPr>
          <p:nvPr/>
        </p:nvCxnSpPr>
        <p:spPr>
          <a:xfrm>
            <a:off x="1829635" y="1554092"/>
            <a:ext cx="1131725" cy="432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C015E6-2693-4212-86B6-8F560860E762}"/>
              </a:ext>
            </a:extLst>
          </p:cNvPr>
          <p:cNvCxnSpPr>
            <a:cxnSpLocks/>
            <a:stCxn id="21" idx="2"/>
            <a:endCxn id="37" idx="0"/>
          </p:cNvCxnSpPr>
          <p:nvPr/>
        </p:nvCxnSpPr>
        <p:spPr>
          <a:xfrm flipH="1">
            <a:off x="779281" y="1558557"/>
            <a:ext cx="769241" cy="4320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F1C1D9D-2769-49CE-A33E-5D7B6BFB1846}"/>
              </a:ext>
            </a:extLst>
          </p:cNvPr>
          <p:cNvSpPr txBox="1"/>
          <p:nvPr/>
        </p:nvSpPr>
        <p:spPr>
          <a:xfrm>
            <a:off x="5176888" y="3089619"/>
            <a:ext cx="1254781"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Number of categories</a:t>
            </a:r>
          </a:p>
        </p:txBody>
      </p:sp>
      <p:cxnSp>
        <p:nvCxnSpPr>
          <p:cNvPr id="101" name="Straight Arrow Connector 100">
            <a:extLst>
              <a:ext uri="{FF2B5EF4-FFF2-40B4-BE49-F238E27FC236}">
                <a16:creationId xmlns:a16="http://schemas.microsoft.com/office/drawing/2014/main" id="{A7C34B53-A616-423A-852E-7EF4139B34E5}"/>
              </a:ext>
            </a:extLst>
          </p:cNvPr>
          <p:cNvCxnSpPr>
            <a:cxnSpLocks/>
            <a:stCxn id="94" idx="3"/>
            <a:endCxn id="36" idx="1"/>
          </p:cNvCxnSpPr>
          <p:nvPr/>
        </p:nvCxnSpPr>
        <p:spPr>
          <a:xfrm>
            <a:off x="6431669" y="3402970"/>
            <a:ext cx="2025738" cy="27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1D9DEEA-0EF4-4695-B60B-4193DC920C28}"/>
              </a:ext>
            </a:extLst>
          </p:cNvPr>
          <p:cNvSpPr txBox="1"/>
          <p:nvPr/>
        </p:nvSpPr>
        <p:spPr>
          <a:xfrm>
            <a:off x="6972786" y="3640728"/>
            <a:ext cx="490401" cy="349702"/>
          </a:xfrm>
          <a:prstGeom prst="rect">
            <a:avLst/>
          </a:prstGeom>
          <a:noFill/>
          <a:ln w="19050">
            <a:noFill/>
          </a:ln>
        </p:spPr>
        <p:txBody>
          <a:bodyPr wrap="square" lIns="36000" tIns="36000" rIns="36000" bIns="36000" rtlCol="0">
            <a:spAutoFit/>
          </a:bodyPr>
          <a:lstStyle/>
          <a:p>
            <a:r>
              <a:rPr lang="en-SG" dirty="0">
                <a:solidFill>
                  <a:schemeClr val="accent1"/>
                </a:solidFill>
              </a:rPr>
              <a:t>2</a:t>
            </a:r>
          </a:p>
        </p:txBody>
      </p:sp>
      <p:sp>
        <p:nvSpPr>
          <p:cNvPr id="105" name="TextBox 104">
            <a:extLst>
              <a:ext uri="{FF2B5EF4-FFF2-40B4-BE49-F238E27FC236}">
                <a16:creationId xmlns:a16="http://schemas.microsoft.com/office/drawing/2014/main" id="{CEC7BEBF-F3F5-430F-9FB3-4DA10C6BB757}"/>
              </a:ext>
            </a:extLst>
          </p:cNvPr>
          <p:cNvSpPr txBox="1"/>
          <p:nvPr/>
        </p:nvSpPr>
        <p:spPr>
          <a:xfrm>
            <a:off x="6595864" y="3989264"/>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&gt;2</a:t>
            </a:r>
          </a:p>
        </p:txBody>
      </p:sp>
      <p:sp>
        <p:nvSpPr>
          <p:cNvPr id="118" name="TextBox 117">
            <a:extLst>
              <a:ext uri="{FF2B5EF4-FFF2-40B4-BE49-F238E27FC236}">
                <a16:creationId xmlns:a16="http://schemas.microsoft.com/office/drawing/2014/main" id="{34534F4F-7CA9-455A-A0CF-52E5A64B868B}"/>
              </a:ext>
            </a:extLst>
          </p:cNvPr>
          <p:cNvSpPr txBox="1"/>
          <p:nvPr/>
        </p:nvSpPr>
        <p:spPr>
          <a:xfrm>
            <a:off x="2480128" y="2999559"/>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Count</a:t>
            </a:r>
          </a:p>
        </p:txBody>
      </p:sp>
      <p:sp>
        <p:nvSpPr>
          <p:cNvPr id="119" name="TextBox 118">
            <a:extLst>
              <a:ext uri="{FF2B5EF4-FFF2-40B4-BE49-F238E27FC236}">
                <a16:creationId xmlns:a16="http://schemas.microsoft.com/office/drawing/2014/main" id="{60DDDE13-9990-4E73-BAFD-359E82F31CF5}"/>
              </a:ext>
            </a:extLst>
          </p:cNvPr>
          <p:cNvSpPr txBox="1"/>
          <p:nvPr/>
        </p:nvSpPr>
        <p:spPr>
          <a:xfrm>
            <a:off x="1278279" y="3626260"/>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Proportion</a:t>
            </a:r>
          </a:p>
        </p:txBody>
      </p:sp>
      <p:sp>
        <p:nvSpPr>
          <p:cNvPr id="120" name="TextBox 119">
            <a:extLst>
              <a:ext uri="{FF2B5EF4-FFF2-40B4-BE49-F238E27FC236}">
                <a16:creationId xmlns:a16="http://schemas.microsoft.com/office/drawing/2014/main" id="{35AF4FCD-81F3-4D03-A25A-9740635FD695}"/>
              </a:ext>
            </a:extLst>
          </p:cNvPr>
          <p:cNvSpPr txBox="1"/>
          <p:nvPr/>
        </p:nvSpPr>
        <p:spPr>
          <a:xfrm>
            <a:off x="-33623" y="2988738"/>
            <a:ext cx="1226127" cy="626701"/>
          </a:xfrm>
          <a:prstGeom prst="rect">
            <a:avLst/>
          </a:prstGeom>
          <a:noFill/>
          <a:ln w="19050">
            <a:noFill/>
          </a:ln>
        </p:spPr>
        <p:txBody>
          <a:bodyPr wrap="square" lIns="36000" tIns="36000" rIns="36000" bIns="36000" rtlCol="0">
            <a:spAutoFit/>
          </a:bodyPr>
          <a:lstStyle/>
          <a:p>
            <a:pPr algn="r"/>
            <a:r>
              <a:rPr lang="en-SG" dirty="0">
                <a:solidFill>
                  <a:schemeClr val="accent1"/>
                </a:solidFill>
              </a:rPr>
              <a:t>Time to Death</a:t>
            </a:r>
          </a:p>
        </p:txBody>
      </p:sp>
      <p:sp>
        <p:nvSpPr>
          <p:cNvPr id="41" name="TextBox 40">
            <a:extLst>
              <a:ext uri="{FF2B5EF4-FFF2-40B4-BE49-F238E27FC236}">
                <a16:creationId xmlns:a16="http://schemas.microsoft.com/office/drawing/2014/main" id="{F66605A1-74C6-4A46-B5E8-C7F845D02832}"/>
              </a:ext>
            </a:extLst>
          </p:cNvPr>
          <p:cNvSpPr txBox="1"/>
          <p:nvPr/>
        </p:nvSpPr>
        <p:spPr>
          <a:xfrm>
            <a:off x="4566825" y="5010697"/>
            <a:ext cx="1518285"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Overdispersion present?</a:t>
            </a:r>
          </a:p>
        </p:txBody>
      </p:sp>
      <p:cxnSp>
        <p:nvCxnSpPr>
          <p:cNvPr id="48" name="Straight Arrow Connector 47">
            <a:extLst>
              <a:ext uri="{FF2B5EF4-FFF2-40B4-BE49-F238E27FC236}">
                <a16:creationId xmlns:a16="http://schemas.microsoft.com/office/drawing/2014/main" id="{2E98A3AB-F330-4C02-960C-89A13207E4C7}"/>
              </a:ext>
            </a:extLst>
          </p:cNvPr>
          <p:cNvCxnSpPr>
            <a:cxnSpLocks/>
            <a:endCxn id="41" idx="0"/>
          </p:cNvCxnSpPr>
          <p:nvPr/>
        </p:nvCxnSpPr>
        <p:spPr>
          <a:xfrm>
            <a:off x="5325968" y="4752193"/>
            <a:ext cx="0" cy="25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3DB7E1D1-678A-45B4-9C0A-7BF510A8649C}"/>
              </a:ext>
            </a:extLst>
          </p:cNvPr>
          <p:cNvSpPr>
            <a:spLocks/>
          </p:cNvSpPr>
          <p:nvPr/>
        </p:nvSpPr>
        <p:spPr>
          <a:xfrm>
            <a:off x="4676294" y="4464182"/>
            <a:ext cx="1659111" cy="1036453"/>
          </a:xfrm>
          <a:prstGeom prst="arc">
            <a:avLst>
              <a:gd name="adj1" fmla="val 16221496"/>
              <a:gd name="adj2" fmla="val 1914505"/>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2" name="TextBox 51">
            <a:extLst>
              <a:ext uri="{FF2B5EF4-FFF2-40B4-BE49-F238E27FC236}">
                <a16:creationId xmlns:a16="http://schemas.microsoft.com/office/drawing/2014/main" id="{8B8E780B-87EF-4827-AED1-104B602B0121}"/>
              </a:ext>
            </a:extLst>
          </p:cNvPr>
          <p:cNvSpPr txBox="1"/>
          <p:nvPr/>
        </p:nvSpPr>
        <p:spPr>
          <a:xfrm>
            <a:off x="6315329" y="4787021"/>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No</a:t>
            </a:r>
          </a:p>
        </p:txBody>
      </p:sp>
      <p:cxnSp>
        <p:nvCxnSpPr>
          <p:cNvPr id="53" name="Straight Arrow Connector 52">
            <a:extLst>
              <a:ext uri="{FF2B5EF4-FFF2-40B4-BE49-F238E27FC236}">
                <a16:creationId xmlns:a16="http://schemas.microsoft.com/office/drawing/2014/main" id="{CB473F6C-0244-4F00-98B8-11031E2F92A6}"/>
              </a:ext>
            </a:extLst>
          </p:cNvPr>
          <p:cNvCxnSpPr>
            <a:cxnSpLocks/>
            <a:stCxn id="41" idx="3"/>
            <a:endCxn id="55" idx="0"/>
          </p:cNvCxnSpPr>
          <p:nvPr/>
        </p:nvCxnSpPr>
        <p:spPr>
          <a:xfrm>
            <a:off x="6085110" y="5324048"/>
            <a:ext cx="253780" cy="54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942C3D-0F1D-4B5C-B70E-EB0C6CD971FD}"/>
              </a:ext>
            </a:extLst>
          </p:cNvPr>
          <p:cNvSpPr txBox="1"/>
          <p:nvPr/>
        </p:nvSpPr>
        <p:spPr>
          <a:xfrm>
            <a:off x="6194579" y="5372425"/>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Yes</a:t>
            </a:r>
          </a:p>
        </p:txBody>
      </p:sp>
      <p:sp>
        <p:nvSpPr>
          <p:cNvPr id="55" name="TextBox 54">
            <a:extLst>
              <a:ext uri="{FF2B5EF4-FFF2-40B4-BE49-F238E27FC236}">
                <a16:creationId xmlns:a16="http://schemas.microsoft.com/office/drawing/2014/main" id="{80C2677A-ADB5-4B4C-BC42-663C03E5304A}"/>
              </a:ext>
            </a:extLst>
          </p:cNvPr>
          <p:cNvSpPr txBox="1"/>
          <p:nvPr/>
        </p:nvSpPr>
        <p:spPr>
          <a:xfrm>
            <a:off x="4570103"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Quasi-Poisson errors </a:t>
            </a:r>
            <a:r>
              <a:rPr lang="en-SG" dirty="0">
                <a:solidFill>
                  <a:schemeClr val="accent1"/>
                </a:solidFill>
              </a:rPr>
              <a:t>or</a:t>
            </a:r>
          </a:p>
          <a:p>
            <a:r>
              <a:rPr lang="en-SG" b="1" dirty="0">
                <a:solidFill>
                  <a:schemeClr val="accent1"/>
                </a:solidFill>
              </a:rPr>
              <a:t>GLM with Negative Binomial errors</a:t>
            </a:r>
            <a:endParaRPr lang="en-SG" dirty="0">
              <a:solidFill>
                <a:schemeClr val="accent1">
                  <a:lumMod val="60000"/>
                  <a:lumOff val="40000"/>
                </a:schemeClr>
              </a:solidFill>
            </a:endParaRPr>
          </a:p>
        </p:txBody>
      </p:sp>
      <p:sp>
        <p:nvSpPr>
          <p:cNvPr id="3" name="TextBox 2">
            <a:extLst>
              <a:ext uri="{FF2B5EF4-FFF2-40B4-BE49-F238E27FC236}">
                <a16:creationId xmlns:a16="http://schemas.microsoft.com/office/drawing/2014/main" id="{33BCAD8F-1921-7C29-AAAC-B89409356800}"/>
              </a:ext>
            </a:extLst>
          </p:cNvPr>
          <p:cNvSpPr txBox="1"/>
          <p:nvPr/>
        </p:nvSpPr>
        <p:spPr>
          <a:xfrm>
            <a:off x="5365295" y="297972"/>
            <a:ext cx="1757212" cy="276999"/>
          </a:xfrm>
          <a:prstGeom prst="rect">
            <a:avLst/>
          </a:prstGeom>
          <a:noFill/>
        </p:spPr>
        <p:txBody>
          <a:bodyPr wrap="none" rtlCol="0">
            <a:spAutoFit/>
          </a:bodyPr>
          <a:lstStyle/>
          <a:p>
            <a:r>
              <a:rPr lang="en-SG" sz="1200" dirty="0">
                <a:solidFill>
                  <a:schemeClr val="accent1"/>
                </a:solidFill>
              </a:rPr>
              <a:t>(will be modified further)</a:t>
            </a:r>
          </a:p>
        </p:txBody>
      </p:sp>
      <p:sp>
        <p:nvSpPr>
          <p:cNvPr id="45" name="Oval 44">
            <a:extLst>
              <a:ext uri="{FF2B5EF4-FFF2-40B4-BE49-F238E27FC236}">
                <a16:creationId xmlns:a16="http://schemas.microsoft.com/office/drawing/2014/main" id="{6A256E10-5BEA-46C0-9C27-BDC39399A53D}"/>
              </a:ext>
            </a:extLst>
          </p:cNvPr>
          <p:cNvSpPr/>
          <p:nvPr/>
        </p:nvSpPr>
        <p:spPr>
          <a:xfrm>
            <a:off x="7969065" y="359251"/>
            <a:ext cx="3774700" cy="132694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65708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simplification</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589435" cy="6074077"/>
          </a:xfrm>
        </p:spPr>
        <p:txBody>
          <a:bodyPr>
            <a:normAutofit fontScale="92500" lnSpcReduction="10000"/>
          </a:bodyPr>
          <a:lstStyle/>
          <a:p>
            <a:pPr marL="0" indent="0">
              <a:buNone/>
            </a:pPr>
            <a:r>
              <a:rPr lang="en-SG" dirty="0"/>
              <a:t>#Then we remove </a:t>
            </a:r>
            <a:r>
              <a:rPr lang="en-SG" dirty="0" err="1"/>
              <a:t>temp:wind</a:t>
            </a:r>
            <a:r>
              <a:rPr lang="en-SG" dirty="0"/>
              <a:t> (note here that </a:t>
            </a:r>
            <a:r>
              <a:rPr lang="en-SG" dirty="0" err="1"/>
              <a:t>wind:rad</a:t>
            </a:r>
            <a:r>
              <a:rPr lang="en-SG" dirty="0"/>
              <a:t> looks significant)</a:t>
            </a:r>
          </a:p>
          <a:p>
            <a:pPr marL="0" indent="0">
              <a:buNone/>
            </a:pPr>
            <a:r>
              <a:rPr lang="en-SG" sz="2200" dirty="0">
                <a:latin typeface="Courier New" panose="02070309020205020404" pitchFamily="49" charset="0"/>
                <a:cs typeface="Courier New" panose="02070309020205020404" pitchFamily="49" charset="0"/>
              </a:rPr>
              <a:t>mod5.4=update(mod5.3,~.-</a:t>
            </a:r>
            <a:r>
              <a:rPr lang="en-SG" sz="2200" dirty="0" err="1">
                <a:latin typeface="Courier New" panose="02070309020205020404" pitchFamily="49" charset="0"/>
                <a:cs typeface="Courier New" panose="02070309020205020404" pitchFamily="49" charset="0"/>
              </a:rPr>
              <a:t>temp:wind</a:t>
            </a:r>
            <a:r>
              <a:rPr lang="en-SG" sz="2200" dirty="0">
                <a:latin typeface="Courier New" panose="02070309020205020404" pitchFamily="49" charset="0"/>
                <a:cs typeface="Courier New" panose="02070309020205020404" pitchFamily="49" charset="0"/>
              </a:rPr>
              <a:t>)</a:t>
            </a:r>
          </a:p>
          <a:p>
            <a:pPr marL="0" indent="0">
              <a:buNone/>
            </a:pPr>
            <a:r>
              <a:rPr lang="en-SG" sz="2200" dirty="0">
                <a:latin typeface="Courier New" panose="02070309020205020404" pitchFamily="49" charset="0"/>
                <a:cs typeface="Courier New" panose="02070309020205020404" pitchFamily="49" charset="0"/>
              </a:rPr>
              <a:t>summary(mod5.4)</a:t>
            </a:r>
          </a:p>
          <a:p>
            <a:pPr marL="0" indent="0">
              <a:buNone/>
            </a:pPr>
            <a:endParaRPr lang="en-SG" sz="1900" dirty="0"/>
          </a:p>
          <a:p>
            <a:pPr marL="0" indent="0">
              <a:buNone/>
            </a:pPr>
            <a:r>
              <a:rPr lang="en-SG" dirty="0"/>
              <a:t>#With </a:t>
            </a:r>
            <a:r>
              <a:rPr lang="en-SG" dirty="0" err="1"/>
              <a:t>temp:wind</a:t>
            </a:r>
            <a:r>
              <a:rPr lang="en-SG" dirty="0"/>
              <a:t> gone, </a:t>
            </a:r>
            <a:r>
              <a:rPr lang="en-SG" dirty="0" err="1"/>
              <a:t>wind:rad</a:t>
            </a:r>
            <a:r>
              <a:rPr lang="en-SG" dirty="0"/>
              <a:t> is no longer significant so we remove it too</a:t>
            </a:r>
          </a:p>
          <a:p>
            <a:pPr marL="0" indent="0">
              <a:buNone/>
            </a:pPr>
            <a:r>
              <a:rPr lang="en-SG" sz="2200" dirty="0">
                <a:latin typeface="Courier New" panose="02070309020205020404" pitchFamily="49" charset="0"/>
                <a:cs typeface="Courier New" panose="02070309020205020404" pitchFamily="49" charset="0"/>
              </a:rPr>
              <a:t>mod5.5=update(mod5.4,~.-</a:t>
            </a:r>
            <a:r>
              <a:rPr lang="en-SG" sz="2200" dirty="0" err="1">
                <a:latin typeface="Courier New" panose="02070309020205020404" pitchFamily="49" charset="0"/>
                <a:cs typeface="Courier New" panose="02070309020205020404" pitchFamily="49" charset="0"/>
              </a:rPr>
              <a:t>wind:rad</a:t>
            </a:r>
            <a:r>
              <a:rPr lang="en-SG" sz="2200" dirty="0">
                <a:latin typeface="Courier New" panose="02070309020205020404" pitchFamily="49" charset="0"/>
                <a:cs typeface="Courier New" panose="02070309020205020404" pitchFamily="49" charset="0"/>
              </a:rPr>
              <a:t>)</a:t>
            </a:r>
          </a:p>
          <a:p>
            <a:pPr marL="0" indent="0">
              <a:buNone/>
            </a:pPr>
            <a:r>
              <a:rPr lang="en-SG" sz="2200" dirty="0">
                <a:latin typeface="Courier New" panose="02070309020205020404" pitchFamily="49" charset="0"/>
                <a:cs typeface="Courier New" panose="02070309020205020404" pitchFamily="49" charset="0"/>
              </a:rPr>
              <a:t>summary(mod5.5)</a:t>
            </a:r>
          </a:p>
          <a:p>
            <a:pPr marL="0" indent="0">
              <a:buNone/>
            </a:pPr>
            <a:endParaRPr lang="en-SG" sz="1900" dirty="0"/>
          </a:p>
          <a:p>
            <a:pPr marL="0" indent="0">
              <a:buNone/>
            </a:pPr>
            <a:r>
              <a:rPr lang="en-SG" dirty="0"/>
              <a:t>#Next, the non-linear terms; remove rad^2</a:t>
            </a:r>
          </a:p>
          <a:p>
            <a:pPr marL="0" indent="0">
              <a:buNone/>
            </a:pPr>
            <a:r>
              <a:rPr lang="da-DK" sz="2200" dirty="0">
                <a:latin typeface="Courier New" panose="02070309020205020404" pitchFamily="49" charset="0"/>
                <a:cs typeface="Courier New" panose="02070309020205020404" pitchFamily="49" charset="0"/>
              </a:rPr>
              <a:t>mod5.6=update(mod5.5,~.-I(rad^2))</a:t>
            </a:r>
          </a:p>
          <a:p>
            <a:pPr marL="0" indent="0">
              <a:buNone/>
            </a:pPr>
            <a:r>
              <a:rPr lang="da-DK" sz="2200" dirty="0">
                <a:latin typeface="Courier New" panose="02070309020205020404" pitchFamily="49" charset="0"/>
                <a:cs typeface="Courier New" panose="02070309020205020404" pitchFamily="49" charset="0"/>
              </a:rPr>
              <a:t>summary(mod5.6)</a:t>
            </a:r>
          </a:p>
          <a:p>
            <a:pPr marL="0" indent="0">
              <a:buNone/>
            </a:pPr>
            <a:r>
              <a:rPr lang="da-DK" dirty="0"/>
              <a:t>#Everything is significant; nothing can be removed: we have reached our ”minimum adequate model”</a:t>
            </a: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40</a:t>
            </a:fld>
            <a:endParaRPr lang="en-SG" dirty="0"/>
          </a:p>
        </p:txBody>
      </p:sp>
      <p:sp>
        <p:nvSpPr>
          <p:cNvPr id="10" name="TextBox 9">
            <a:extLst>
              <a:ext uri="{FF2B5EF4-FFF2-40B4-BE49-F238E27FC236}">
                <a16:creationId xmlns:a16="http://schemas.microsoft.com/office/drawing/2014/main" id="{17E30CF2-AFA0-4950-AFD3-E0DB4EC1E10C}"/>
              </a:ext>
            </a:extLst>
          </p:cNvPr>
          <p:cNvSpPr txBox="1"/>
          <p:nvPr/>
        </p:nvSpPr>
        <p:spPr>
          <a:xfrm>
            <a:off x="7862015" y="222982"/>
            <a:ext cx="1707445" cy="461665"/>
          </a:xfrm>
          <a:prstGeom prst="rect">
            <a:avLst/>
          </a:prstGeom>
          <a:noFill/>
        </p:spPr>
        <p:txBody>
          <a:bodyPr wrap="square" rtlCol="0">
            <a:spAutoFit/>
          </a:bodyPr>
          <a:lstStyle/>
          <a:p>
            <a:pPr algn="ctr"/>
            <a:r>
              <a:rPr lang="en-US" sz="2400" dirty="0"/>
              <a:t>mod5.4</a:t>
            </a:r>
          </a:p>
        </p:txBody>
      </p:sp>
      <p:sp>
        <p:nvSpPr>
          <p:cNvPr id="11" name="TextBox 10">
            <a:extLst>
              <a:ext uri="{FF2B5EF4-FFF2-40B4-BE49-F238E27FC236}">
                <a16:creationId xmlns:a16="http://schemas.microsoft.com/office/drawing/2014/main" id="{C43185B8-104C-4303-B353-931B6539A04D}"/>
              </a:ext>
            </a:extLst>
          </p:cNvPr>
          <p:cNvSpPr txBox="1"/>
          <p:nvPr/>
        </p:nvSpPr>
        <p:spPr>
          <a:xfrm>
            <a:off x="7862015" y="2417294"/>
            <a:ext cx="1707445" cy="461665"/>
          </a:xfrm>
          <a:prstGeom prst="rect">
            <a:avLst/>
          </a:prstGeom>
          <a:noFill/>
        </p:spPr>
        <p:txBody>
          <a:bodyPr wrap="square" rtlCol="0">
            <a:spAutoFit/>
          </a:bodyPr>
          <a:lstStyle/>
          <a:p>
            <a:pPr algn="ctr"/>
            <a:r>
              <a:rPr lang="en-US" sz="2400" dirty="0"/>
              <a:t>mod5.5</a:t>
            </a:r>
          </a:p>
        </p:txBody>
      </p:sp>
      <p:sp>
        <p:nvSpPr>
          <p:cNvPr id="12" name="TextBox 11">
            <a:extLst>
              <a:ext uri="{FF2B5EF4-FFF2-40B4-BE49-F238E27FC236}">
                <a16:creationId xmlns:a16="http://schemas.microsoft.com/office/drawing/2014/main" id="{BEA2384F-E40A-4F29-A1F0-558673CCCEDD}"/>
              </a:ext>
            </a:extLst>
          </p:cNvPr>
          <p:cNvSpPr txBox="1"/>
          <p:nvPr/>
        </p:nvSpPr>
        <p:spPr>
          <a:xfrm>
            <a:off x="5732272" y="4500738"/>
            <a:ext cx="1707445" cy="461665"/>
          </a:xfrm>
          <a:prstGeom prst="rect">
            <a:avLst/>
          </a:prstGeom>
          <a:noFill/>
        </p:spPr>
        <p:txBody>
          <a:bodyPr wrap="square" rtlCol="0">
            <a:spAutoFit/>
          </a:bodyPr>
          <a:lstStyle/>
          <a:p>
            <a:pPr algn="ctr"/>
            <a:r>
              <a:rPr lang="en-US" sz="2400" dirty="0"/>
              <a:t>mod5.6</a:t>
            </a:r>
          </a:p>
        </p:txBody>
      </p:sp>
      <p:pic>
        <p:nvPicPr>
          <p:cNvPr id="8" name="Picture 7" descr="Text&#10;&#10;Description automatically generated">
            <a:extLst>
              <a:ext uri="{FF2B5EF4-FFF2-40B4-BE49-F238E27FC236}">
                <a16:creationId xmlns:a16="http://schemas.microsoft.com/office/drawing/2014/main" id="{FFB3A3E1-3F3A-4BF0-8C24-FD32C894375E}"/>
              </a:ext>
            </a:extLst>
          </p:cNvPr>
          <p:cNvPicPr>
            <a:picLocks noChangeAspect="1"/>
          </p:cNvPicPr>
          <p:nvPr/>
        </p:nvPicPr>
        <p:blipFill>
          <a:blip r:embed="rId2"/>
          <a:stretch>
            <a:fillRect/>
          </a:stretch>
        </p:blipFill>
        <p:spPr>
          <a:xfrm>
            <a:off x="8255111" y="647895"/>
            <a:ext cx="3537129" cy="1294384"/>
          </a:xfrm>
          <a:prstGeom prst="rect">
            <a:avLst/>
          </a:prstGeom>
        </p:spPr>
      </p:pic>
      <p:pic>
        <p:nvPicPr>
          <p:cNvPr id="14" name="Picture 13" descr="Text&#10;&#10;Description automatically generated">
            <a:extLst>
              <a:ext uri="{FF2B5EF4-FFF2-40B4-BE49-F238E27FC236}">
                <a16:creationId xmlns:a16="http://schemas.microsoft.com/office/drawing/2014/main" id="{E647C948-164C-46F5-9D6C-46DEB93B90DB}"/>
              </a:ext>
            </a:extLst>
          </p:cNvPr>
          <p:cNvPicPr>
            <a:picLocks noChangeAspect="1"/>
          </p:cNvPicPr>
          <p:nvPr/>
        </p:nvPicPr>
        <p:blipFill>
          <a:blip r:embed="rId3"/>
          <a:stretch>
            <a:fillRect/>
          </a:stretch>
        </p:blipFill>
        <p:spPr>
          <a:xfrm>
            <a:off x="8255111" y="2868039"/>
            <a:ext cx="3537129" cy="1187510"/>
          </a:xfrm>
          <a:prstGeom prst="rect">
            <a:avLst/>
          </a:prstGeom>
        </p:spPr>
      </p:pic>
      <p:pic>
        <p:nvPicPr>
          <p:cNvPr id="16" name="Picture 15" descr="Text&#10;&#10;Description automatically generated">
            <a:extLst>
              <a:ext uri="{FF2B5EF4-FFF2-40B4-BE49-F238E27FC236}">
                <a16:creationId xmlns:a16="http://schemas.microsoft.com/office/drawing/2014/main" id="{5DBAE95E-2480-4D09-A510-081EE90C5F43}"/>
              </a:ext>
            </a:extLst>
          </p:cNvPr>
          <p:cNvPicPr>
            <a:picLocks noChangeAspect="1"/>
          </p:cNvPicPr>
          <p:nvPr/>
        </p:nvPicPr>
        <p:blipFill>
          <a:blip r:embed="rId4"/>
          <a:stretch>
            <a:fillRect/>
          </a:stretch>
        </p:blipFill>
        <p:spPr>
          <a:xfrm>
            <a:off x="6151593" y="4888280"/>
            <a:ext cx="5640647" cy="1806770"/>
          </a:xfrm>
          <a:prstGeom prst="rect">
            <a:avLst/>
          </a:prstGeom>
        </p:spPr>
      </p:pic>
    </p:spTree>
    <p:extLst>
      <p:ext uri="{BB962C8B-B14F-4D97-AF65-F5344CB8AC3E}">
        <p14:creationId xmlns:p14="http://schemas.microsoft.com/office/powerpoint/2010/main" val="2511173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model checking</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8144509" cy="6074077"/>
          </a:xfrm>
        </p:spPr>
        <p:txBody>
          <a:bodyPr>
            <a:normAutofit/>
          </a:bodyPr>
          <a:lstStyle/>
          <a:p>
            <a:pPr marL="0" indent="0">
              <a:buNone/>
            </a:pPr>
            <a:r>
              <a:rPr lang="en-SG" dirty="0"/>
              <a:t>#But don’t forget to check the model!: Diagnostic plots</a:t>
            </a:r>
          </a:p>
          <a:p>
            <a:pPr marL="0" indent="0">
              <a:buNone/>
            </a:pPr>
            <a:r>
              <a:rPr lang="da-DK" sz="2000" dirty="0">
                <a:latin typeface="Courier New" panose="02070309020205020404" pitchFamily="49" charset="0"/>
                <a:cs typeface="Courier New" panose="02070309020205020404" pitchFamily="49" charset="0"/>
              </a:rPr>
              <a:t>par(mfrow=c(2,2))</a:t>
            </a:r>
          </a:p>
          <a:p>
            <a:pPr marL="0" indent="0">
              <a:buNone/>
            </a:pPr>
            <a:r>
              <a:rPr lang="da-DK" sz="2000" dirty="0">
                <a:latin typeface="Courier New" panose="02070309020205020404" pitchFamily="49" charset="0"/>
                <a:cs typeface="Courier New" panose="02070309020205020404" pitchFamily="49" charset="0"/>
              </a:rPr>
              <a:t>plot(mod5.6)</a:t>
            </a:r>
          </a:p>
          <a:p>
            <a:pPr marL="0" indent="0">
              <a:buNone/>
            </a:pPr>
            <a:endParaRPr lang="en-SG" dirty="0"/>
          </a:p>
          <a:p>
            <a:pPr marL="0" indent="0">
              <a:buNone/>
            </a:pPr>
            <a:r>
              <a:rPr lang="en-SG" dirty="0"/>
              <a:t>#Problems with heteroscedasticity and normality, so we cannot trust the results. Let’s try a log transform:</a:t>
            </a:r>
          </a:p>
          <a:p>
            <a:pPr marL="0" indent="0">
              <a:buNone/>
            </a:pPr>
            <a:r>
              <a:rPr lang="en-SG" sz="2000" dirty="0">
                <a:latin typeface="Courier New" panose="02070309020205020404" pitchFamily="49" charset="0"/>
                <a:cs typeface="Courier New" panose="02070309020205020404" pitchFamily="49" charset="0"/>
              </a:rPr>
              <a:t>mod5.7=</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temp+wind+rad+I</a:t>
            </a:r>
            <a:r>
              <a:rPr lang="en-SG" sz="2000" dirty="0">
                <a:latin typeface="Courier New" panose="02070309020205020404" pitchFamily="49" charset="0"/>
                <a:cs typeface="Courier New" panose="02070309020205020404" pitchFamily="49" charset="0"/>
              </a:rPr>
              <a:t>(temp^2)+ I(wind^2),data = d5)</a:t>
            </a:r>
          </a:p>
          <a:p>
            <a:pPr marL="0" indent="0">
              <a:buNone/>
            </a:pPr>
            <a:r>
              <a:rPr lang="en-SG" sz="2000" dirty="0">
                <a:latin typeface="Courier New" panose="02070309020205020404" pitchFamily="49" charset="0"/>
                <a:cs typeface="Courier New" panose="02070309020205020404" pitchFamily="49" charset="0"/>
              </a:rPr>
              <a:t>summary(mod5.7)</a:t>
            </a:r>
          </a:p>
          <a:p>
            <a:pPr marL="0" indent="0">
              <a:buNone/>
            </a:pPr>
            <a:endParaRPr lang="en-SG" dirty="0"/>
          </a:p>
          <a:p>
            <a:pPr marL="0" indent="0">
              <a:buNone/>
            </a:pPr>
            <a:r>
              <a:rPr lang="en-SG" dirty="0"/>
              <a:t>#After the log transform, it looks like temp^2 is no longer significant, so we remove it</a:t>
            </a:r>
          </a:p>
          <a:p>
            <a:pPr marL="0" indent="0">
              <a:buNone/>
            </a:pPr>
            <a:endParaRPr lang="en-SG" dirty="0"/>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41</a:t>
            </a:fld>
            <a:endParaRPr lang="en-SG" dirty="0"/>
          </a:p>
        </p:txBody>
      </p:sp>
      <p:pic>
        <p:nvPicPr>
          <p:cNvPr id="6" name="Picture 5" descr="Chart&#10;&#10;Description automatically generated">
            <a:extLst>
              <a:ext uri="{FF2B5EF4-FFF2-40B4-BE49-F238E27FC236}">
                <a16:creationId xmlns:a16="http://schemas.microsoft.com/office/drawing/2014/main" id="{4D666689-7E2A-45BD-9FA7-BAF90EFA7620}"/>
              </a:ext>
            </a:extLst>
          </p:cNvPr>
          <p:cNvPicPr>
            <a:picLocks noChangeAspect="1"/>
          </p:cNvPicPr>
          <p:nvPr/>
        </p:nvPicPr>
        <p:blipFill>
          <a:blip r:embed="rId2"/>
          <a:stretch>
            <a:fillRect/>
          </a:stretch>
        </p:blipFill>
        <p:spPr>
          <a:xfrm>
            <a:off x="8222092" y="107219"/>
            <a:ext cx="3792220" cy="3792220"/>
          </a:xfrm>
          <a:prstGeom prst="rect">
            <a:avLst/>
          </a:prstGeom>
        </p:spPr>
      </p:pic>
      <p:sp>
        <p:nvSpPr>
          <p:cNvPr id="13" name="Arrow: Down 12">
            <a:extLst>
              <a:ext uri="{FF2B5EF4-FFF2-40B4-BE49-F238E27FC236}">
                <a16:creationId xmlns:a16="http://schemas.microsoft.com/office/drawing/2014/main" id="{1B2F5E60-114F-4B70-9816-BA2F2D1E3660}"/>
              </a:ext>
            </a:extLst>
          </p:cNvPr>
          <p:cNvSpPr/>
          <p:nvPr/>
        </p:nvSpPr>
        <p:spPr>
          <a:xfrm rot="18639537">
            <a:off x="8486188" y="218387"/>
            <a:ext cx="274320" cy="53848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Arrow: Down 14">
            <a:extLst>
              <a:ext uri="{FF2B5EF4-FFF2-40B4-BE49-F238E27FC236}">
                <a16:creationId xmlns:a16="http://schemas.microsoft.com/office/drawing/2014/main" id="{8BF8EF12-F8F8-4AF7-8225-10F53D6C561D}"/>
              </a:ext>
            </a:extLst>
          </p:cNvPr>
          <p:cNvSpPr/>
          <p:nvPr/>
        </p:nvSpPr>
        <p:spPr>
          <a:xfrm rot="8125998">
            <a:off x="11648733" y="936564"/>
            <a:ext cx="274320" cy="53848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descr="Text, letter&#10;&#10;Description automatically generated">
            <a:extLst>
              <a:ext uri="{FF2B5EF4-FFF2-40B4-BE49-F238E27FC236}">
                <a16:creationId xmlns:a16="http://schemas.microsoft.com/office/drawing/2014/main" id="{F94795CB-4364-4D9C-9B95-E70ACFA5CB16}"/>
              </a:ext>
            </a:extLst>
          </p:cNvPr>
          <p:cNvPicPr>
            <a:picLocks noChangeAspect="1"/>
          </p:cNvPicPr>
          <p:nvPr/>
        </p:nvPicPr>
        <p:blipFill>
          <a:blip r:embed="rId3"/>
          <a:stretch>
            <a:fillRect/>
          </a:stretch>
        </p:blipFill>
        <p:spPr>
          <a:xfrm>
            <a:off x="8248763" y="4863516"/>
            <a:ext cx="3537130" cy="1048986"/>
          </a:xfrm>
          <a:prstGeom prst="rect">
            <a:avLst/>
          </a:prstGeom>
        </p:spPr>
      </p:pic>
      <p:sp>
        <p:nvSpPr>
          <p:cNvPr id="18" name="TextBox 17">
            <a:extLst>
              <a:ext uri="{FF2B5EF4-FFF2-40B4-BE49-F238E27FC236}">
                <a16:creationId xmlns:a16="http://schemas.microsoft.com/office/drawing/2014/main" id="{370D6A7B-71FB-45C4-AC11-5BD7D34034A3}"/>
              </a:ext>
            </a:extLst>
          </p:cNvPr>
          <p:cNvSpPr txBox="1"/>
          <p:nvPr/>
        </p:nvSpPr>
        <p:spPr>
          <a:xfrm>
            <a:off x="7862015" y="4500736"/>
            <a:ext cx="1707445" cy="461665"/>
          </a:xfrm>
          <a:prstGeom prst="rect">
            <a:avLst/>
          </a:prstGeom>
          <a:noFill/>
        </p:spPr>
        <p:txBody>
          <a:bodyPr wrap="square" rtlCol="0">
            <a:spAutoFit/>
          </a:bodyPr>
          <a:lstStyle/>
          <a:p>
            <a:pPr algn="ctr"/>
            <a:r>
              <a:rPr lang="en-US" sz="2400" dirty="0"/>
              <a:t>mod5.7</a:t>
            </a:r>
          </a:p>
        </p:txBody>
      </p:sp>
    </p:spTree>
    <p:extLst>
      <p:ext uri="{BB962C8B-B14F-4D97-AF65-F5344CB8AC3E}">
        <p14:creationId xmlns:p14="http://schemas.microsoft.com/office/powerpoint/2010/main" val="250968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model checking</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682032" cy="6074077"/>
          </a:xfrm>
        </p:spPr>
        <p:txBody>
          <a:bodyPr>
            <a:normAutofit lnSpcReduction="10000"/>
          </a:bodyPr>
          <a:lstStyle/>
          <a:p>
            <a:pPr marL="0" indent="0">
              <a:buNone/>
            </a:pPr>
            <a:r>
              <a:rPr lang="en-SG" dirty="0"/>
              <a:t>#Remove temp^2</a:t>
            </a:r>
          </a:p>
          <a:p>
            <a:pPr marL="0" indent="0">
              <a:buNone/>
            </a:pPr>
            <a:r>
              <a:rPr lang="da-DK" sz="2000" dirty="0">
                <a:latin typeface="Courier New" panose="02070309020205020404" pitchFamily="49" charset="0"/>
                <a:cs typeface="Courier New" panose="02070309020205020404" pitchFamily="49" charset="0"/>
              </a:rPr>
              <a:t>mod5.8=update(mod5.7,~.-I(temp^2))</a:t>
            </a:r>
          </a:p>
          <a:p>
            <a:pPr marL="0" indent="0">
              <a:buNone/>
            </a:pPr>
            <a:r>
              <a:rPr lang="da-DK" sz="2000" dirty="0">
                <a:latin typeface="Courier New" panose="02070309020205020404" pitchFamily="49" charset="0"/>
                <a:cs typeface="Courier New" panose="02070309020205020404" pitchFamily="49" charset="0"/>
              </a:rPr>
              <a:t>summary(mod5.8) #Everything is significant</a:t>
            </a:r>
            <a:endParaRPr lang="en-SG" sz="2000" dirty="0">
              <a:latin typeface="Courier New" panose="02070309020205020404" pitchFamily="49" charset="0"/>
              <a:cs typeface="Courier New" panose="02070309020205020404" pitchFamily="49" charset="0"/>
            </a:endParaRPr>
          </a:p>
          <a:p>
            <a:pPr marL="0" indent="0">
              <a:buNone/>
            </a:pPr>
            <a:endParaRPr lang="en-SG" dirty="0"/>
          </a:p>
          <a:p>
            <a:pPr marL="0" indent="0">
              <a:buNone/>
            </a:pPr>
            <a:r>
              <a:rPr lang="en-SG" dirty="0"/>
              <a:t>#Compare the last 2 models</a:t>
            </a:r>
          </a:p>
          <a:p>
            <a:pPr marL="0" indent="0">
              <a:buNone/>
            </a:pPr>
            <a:r>
              <a:rPr lang="en-SG" sz="2000" dirty="0" err="1">
                <a:latin typeface="Courier New" panose="02070309020205020404" pitchFamily="49" charset="0"/>
                <a:cs typeface="Courier New" panose="02070309020205020404" pitchFamily="49" charset="0"/>
              </a:rPr>
              <a:t>anova</a:t>
            </a:r>
            <a:r>
              <a:rPr lang="en-SG" sz="2000" dirty="0">
                <a:latin typeface="Courier New" panose="02070309020205020404" pitchFamily="49" charset="0"/>
                <a:cs typeface="Courier New" panose="02070309020205020404" pitchFamily="49" charset="0"/>
              </a:rPr>
              <a:t>(mod5.7,mod5.8)</a:t>
            </a:r>
          </a:p>
          <a:p>
            <a:pPr marL="0" indent="0">
              <a:buNone/>
            </a:pPr>
            <a:endParaRPr lang="en-SG" dirty="0"/>
          </a:p>
          <a:p>
            <a:pPr marL="0" indent="0">
              <a:buNone/>
            </a:pPr>
            <a:r>
              <a:rPr lang="en-SG" dirty="0"/>
              <a:t>#This is a minimum adequate model, let’s check the assumptions again</a:t>
            </a:r>
          </a:p>
          <a:p>
            <a:pPr marL="0" indent="0">
              <a:buNone/>
            </a:pPr>
            <a:r>
              <a:rPr lang="da-DK" sz="2000" dirty="0">
                <a:latin typeface="Courier New" panose="02070309020205020404" pitchFamily="49" charset="0"/>
                <a:cs typeface="Courier New" panose="02070309020205020404" pitchFamily="49" charset="0"/>
              </a:rPr>
              <a:t>par(mfrow=c(2,2))</a:t>
            </a:r>
          </a:p>
          <a:p>
            <a:pPr marL="0" indent="0">
              <a:buNone/>
            </a:pPr>
            <a:r>
              <a:rPr lang="da-DK" sz="2000" dirty="0">
                <a:latin typeface="Courier New" panose="02070309020205020404" pitchFamily="49" charset="0"/>
                <a:cs typeface="Courier New" panose="02070309020205020404" pitchFamily="49" charset="0"/>
              </a:rPr>
              <a:t>plot(mod5.8)</a:t>
            </a:r>
            <a:endParaRPr lang="en-SG" sz="2000" dirty="0">
              <a:latin typeface="Courier New" panose="02070309020205020404" pitchFamily="49" charset="0"/>
              <a:cs typeface="Courier New" panose="02070309020205020404" pitchFamily="49" charset="0"/>
            </a:endParaRPr>
          </a:p>
          <a:p>
            <a:pPr marL="0" indent="0">
              <a:buNone/>
            </a:pPr>
            <a:r>
              <a:rPr lang="en-SG" dirty="0"/>
              <a:t>#Scedasticity and normality look better but still a bit iffy: but notice that in both cases observation 17 is the problem!</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42</a:t>
            </a:fld>
            <a:endParaRPr lang="en-SG" dirty="0"/>
          </a:p>
        </p:txBody>
      </p:sp>
      <p:pic>
        <p:nvPicPr>
          <p:cNvPr id="7" name="Picture 6" descr="Text&#10;&#10;Description automatically generated">
            <a:extLst>
              <a:ext uri="{FF2B5EF4-FFF2-40B4-BE49-F238E27FC236}">
                <a16:creationId xmlns:a16="http://schemas.microsoft.com/office/drawing/2014/main" id="{6A4B7BD5-013B-46AA-B80F-E76FED42D93B}"/>
              </a:ext>
            </a:extLst>
          </p:cNvPr>
          <p:cNvPicPr>
            <a:picLocks noChangeAspect="1"/>
          </p:cNvPicPr>
          <p:nvPr/>
        </p:nvPicPr>
        <p:blipFill>
          <a:blip r:embed="rId2"/>
          <a:stretch>
            <a:fillRect/>
          </a:stretch>
        </p:blipFill>
        <p:spPr>
          <a:xfrm>
            <a:off x="7118430" y="827869"/>
            <a:ext cx="4945830" cy="1443184"/>
          </a:xfrm>
          <a:prstGeom prst="rect">
            <a:avLst/>
          </a:prstGeom>
        </p:spPr>
      </p:pic>
      <p:sp>
        <p:nvSpPr>
          <p:cNvPr id="12" name="TextBox 11">
            <a:extLst>
              <a:ext uri="{FF2B5EF4-FFF2-40B4-BE49-F238E27FC236}">
                <a16:creationId xmlns:a16="http://schemas.microsoft.com/office/drawing/2014/main" id="{B0CC4DF3-3297-44A4-ABA7-ADA227652F8C}"/>
              </a:ext>
            </a:extLst>
          </p:cNvPr>
          <p:cNvSpPr txBox="1"/>
          <p:nvPr/>
        </p:nvSpPr>
        <p:spPr>
          <a:xfrm>
            <a:off x="6727695" y="495896"/>
            <a:ext cx="1707445" cy="461665"/>
          </a:xfrm>
          <a:prstGeom prst="rect">
            <a:avLst/>
          </a:prstGeom>
          <a:noFill/>
        </p:spPr>
        <p:txBody>
          <a:bodyPr wrap="square" rtlCol="0">
            <a:spAutoFit/>
          </a:bodyPr>
          <a:lstStyle/>
          <a:p>
            <a:pPr algn="ctr"/>
            <a:r>
              <a:rPr lang="en-US" sz="2400" dirty="0"/>
              <a:t>mod5.8</a:t>
            </a:r>
          </a:p>
        </p:txBody>
      </p:sp>
      <p:pic>
        <p:nvPicPr>
          <p:cNvPr id="10" name="Picture 9" descr="Chart, diagram&#10;&#10;Description automatically generated">
            <a:extLst>
              <a:ext uri="{FF2B5EF4-FFF2-40B4-BE49-F238E27FC236}">
                <a16:creationId xmlns:a16="http://schemas.microsoft.com/office/drawing/2014/main" id="{1812E420-02FB-4E41-ADCF-862187635785}"/>
              </a:ext>
            </a:extLst>
          </p:cNvPr>
          <p:cNvPicPr>
            <a:picLocks noChangeAspect="1"/>
          </p:cNvPicPr>
          <p:nvPr/>
        </p:nvPicPr>
        <p:blipFill>
          <a:blip r:embed="rId3"/>
          <a:stretch>
            <a:fillRect/>
          </a:stretch>
        </p:blipFill>
        <p:spPr>
          <a:xfrm>
            <a:off x="7133863" y="2349642"/>
            <a:ext cx="4371372" cy="4371372"/>
          </a:xfrm>
          <a:prstGeom prst="rect">
            <a:avLst/>
          </a:prstGeom>
        </p:spPr>
      </p:pic>
      <p:pic>
        <p:nvPicPr>
          <p:cNvPr id="9" name="Picture 8">
            <a:extLst>
              <a:ext uri="{FF2B5EF4-FFF2-40B4-BE49-F238E27FC236}">
                <a16:creationId xmlns:a16="http://schemas.microsoft.com/office/drawing/2014/main" id="{B9A3A2E3-6F92-4617-9236-7ACB4441336F}"/>
              </a:ext>
            </a:extLst>
          </p:cNvPr>
          <p:cNvPicPr>
            <a:picLocks noChangeAspect="1"/>
          </p:cNvPicPr>
          <p:nvPr/>
        </p:nvPicPr>
        <p:blipFill>
          <a:blip r:embed="rId4"/>
          <a:stretch>
            <a:fillRect/>
          </a:stretch>
        </p:blipFill>
        <p:spPr>
          <a:xfrm>
            <a:off x="3367346" y="2864349"/>
            <a:ext cx="3711268" cy="929632"/>
          </a:xfrm>
          <a:prstGeom prst="rect">
            <a:avLst/>
          </a:prstGeom>
        </p:spPr>
      </p:pic>
      <p:sp>
        <p:nvSpPr>
          <p:cNvPr id="13" name="TextBox 12">
            <a:extLst>
              <a:ext uri="{FF2B5EF4-FFF2-40B4-BE49-F238E27FC236}">
                <a16:creationId xmlns:a16="http://schemas.microsoft.com/office/drawing/2014/main" id="{793DBF4C-342A-497F-B4B3-A703D6EF7DCD}"/>
              </a:ext>
            </a:extLst>
          </p:cNvPr>
          <p:cNvSpPr txBox="1"/>
          <p:nvPr/>
        </p:nvSpPr>
        <p:spPr>
          <a:xfrm>
            <a:off x="4040192" y="1936010"/>
            <a:ext cx="3152482" cy="1200329"/>
          </a:xfrm>
          <a:prstGeom prst="rect">
            <a:avLst/>
          </a:prstGeom>
          <a:noFill/>
        </p:spPr>
        <p:txBody>
          <a:bodyPr wrap="square" rtlCol="0">
            <a:spAutoFit/>
          </a:bodyPr>
          <a:lstStyle/>
          <a:p>
            <a:pPr algn="r"/>
            <a:r>
              <a:rPr lang="en-US" dirty="0">
                <a:solidFill>
                  <a:srgbClr val="FF0000"/>
                </a:solidFill>
              </a:rPr>
              <a:t>mod5.8 explains less variation, but not significantly less, so we therefore prefer the simpler model: mod5.8.</a:t>
            </a:r>
          </a:p>
        </p:txBody>
      </p:sp>
      <p:cxnSp>
        <p:nvCxnSpPr>
          <p:cNvPr id="14" name="Straight Arrow Connector 13">
            <a:extLst>
              <a:ext uri="{FF2B5EF4-FFF2-40B4-BE49-F238E27FC236}">
                <a16:creationId xmlns:a16="http://schemas.microsoft.com/office/drawing/2014/main" id="{A67E4858-C53B-4B3D-B3AB-D29B704F5CEE}"/>
              </a:ext>
            </a:extLst>
          </p:cNvPr>
          <p:cNvCxnSpPr>
            <a:cxnSpLocks/>
          </p:cNvCxnSpPr>
          <p:nvPr/>
        </p:nvCxnSpPr>
        <p:spPr>
          <a:xfrm>
            <a:off x="5084916" y="2780250"/>
            <a:ext cx="470064" cy="870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E03B47C-3A67-4EB4-957E-F0D6BDE5029F}"/>
              </a:ext>
            </a:extLst>
          </p:cNvPr>
          <p:cNvSpPr/>
          <p:nvPr/>
        </p:nvSpPr>
        <p:spPr>
          <a:xfrm>
            <a:off x="5463937" y="3650867"/>
            <a:ext cx="411759" cy="1262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B4114EEE-D726-48DE-9E64-63C00B05F983}"/>
              </a:ext>
            </a:extLst>
          </p:cNvPr>
          <p:cNvSpPr/>
          <p:nvPr/>
        </p:nvSpPr>
        <p:spPr>
          <a:xfrm>
            <a:off x="3886884" y="3543124"/>
            <a:ext cx="411759" cy="2460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7" name="Straight Arrow Connector 16">
            <a:extLst>
              <a:ext uri="{FF2B5EF4-FFF2-40B4-BE49-F238E27FC236}">
                <a16:creationId xmlns:a16="http://schemas.microsoft.com/office/drawing/2014/main" id="{184114BF-58D7-4BDE-A50D-C47E0B778A9A}"/>
              </a:ext>
            </a:extLst>
          </p:cNvPr>
          <p:cNvCxnSpPr>
            <a:cxnSpLocks/>
          </p:cNvCxnSpPr>
          <p:nvPr/>
        </p:nvCxnSpPr>
        <p:spPr>
          <a:xfrm flipH="1">
            <a:off x="4298643" y="2780250"/>
            <a:ext cx="786273" cy="735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C4D9452E-869E-A28D-DF9F-D7B7D31CC9B6}"/>
              </a:ext>
            </a:extLst>
          </p:cNvPr>
          <p:cNvSpPr/>
          <p:nvPr/>
        </p:nvSpPr>
        <p:spPr>
          <a:xfrm>
            <a:off x="127564" y="6020665"/>
            <a:ext cx="2211542" cy="337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Answer</a:t>
            </a:r>
            <a:endParaRPr lang="en-SG" sz="2000" dirty="0"/>
          </a:p>
        </p:txBody>
      </p:sp>
    </p:spTree>
    <p:extLst>
      <p:ext uri="{BB962C8B-B14F-4D97-AF65-F5344CB8AC3E}">
        <p14:creationId xmlns:p14="http://schemas.microsoft.com/office/powerpoint/2010/main" val="29977823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model checking</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682032" cy="6074077"/>
          </a:xfrm>
        </p:spPr>
        <p:txBody>
          <a:bodyPr>
            <a:normAutofit/>
          </a:bodyPr>
          <a:lstStyle/>
          <a:p>
            <a:pPr marL="0" indent="0">
              <a:buNone/>
            </a:pPr>
            <a:r>
              <a:rPr lang="en-SG" dirty="0"/>
              <a:t>#Remove row 17 and refit the model</a:t>
            </a:r>
          </a:p>
          <a:p>
            <a:pPr marL="0" indent="0">
              <a:buNone/>
            </a:pPr>
            <a:r>
              <a:rPr lang="da-DK" sz="2000" dirty="0">
                <a:latin typeface="Courier New" panose="02070309020205020404" pitchFamily="49" charset="0"/>
                <a:cs typeface="Courier New" panose="02070309020205020404" pitchFamily="49" charset="0"/>
              </a:rPr>
              <a:t>d5=d5[-17,]</a:t>
            </a:r>
          </a:p>
          <a:p>
            <a:pPr marL="0" indent="0">
              <a:buNone/>
            </a:pPr>
            <a:r>
              <a:rPr lang="da-DK" sz="2000" dirty="0">
                <a:latin typeface="Courier New" panose="02070309020205020404" pitchFamily="49" charset="0"/>
                <a:cs typeface="Courier New" panose="02070309020205020404" pitchFamily="49" charset="0"/>
              </a:rPr>
              <a:t>mod5.9=update(mod5.8,~.)</a:t>
            </a:r>
          </a:p>
          <a:p>
            <a:pPr marL="0" indent="0">
              <a:buNone/>
            </a:pPr>
            <a:r>
              <a:rPr lang="da-DK" sz="2000" dirty="0">
                <a:latin typeface="Courier New" panose="02070309020205020404" pitchFamily="49" charset="0"/>
                <a:cs typeface="Courier New" panose="02070309020205020404" pitchFamily="49" charset="0"/>
              </a:rPr>
              <a:t>plot(mod5.9)</a:t>
            </a:r>
          </a:p>
          <a:p>
            <a:pPr marL="0" indent="0">
              <a:buNone/>
            </a:pPr>
            <a:r>
              <a:rPr lang="en-SG" dirty="0"/>
              <a:t>#Everything looks great!</a:t>
            </a:r>
          </a:p>
          <a:p>
            <a:pPr marL="0" indent="0">
              <a:buNone/>
            </a:pPr>
            <a:r>
              <a:rPr lang="da-DK" sz="2000" dirty="0">
                <a:latin typeface="Courier New" panose="02070309020205020404" pitchFamily="49" charset="0"/>
                <a:cs typeface="Courier New" panose="02070309020205020404" pitchFamily="49" charset="0"/>
              </a:rPr>
              <a:t>summary(mod5.9)</a:t>
            </a:r>
          </a:p>
          <a:p>
            <a:pPr marL="0" indent="0">
              <a:buNone/>
            </a:pPr>
            <a:r>
              <a:rPr lang="en-SG" dirty="0">
                <a:cs typeface="Courier New" panose="02070309020205020404" pitchFamily="49" charset="0"/>
              </a:rPr>
              <a:t>We can now interpret these results:</a:t>
            </a:r>
          </a:p>
          <a:p>
            <a:pPr marL="0" indent="0">
              <a:buNone/>
            </a:pP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43</a:t>
            </a:fld>
            <a:endParaRPr lang="en-SG" dirty="0"/>
          </a:p>
        </p:txBody>
      </p:sp>
      <p:sp>
        <p:nvSpPr>
          <p:cNvPr id="13" name="TextBox 12">
            <a:extLst>
              <a:ext uri="{FF2B5EF4-FFF2-40B4-BE49-F238E27FC236}">
                <a16:creationId xmlns:a16="http://schemas.microsoft.com/office/drawing/2014/main" id="{793DBF4C-342A-497F-B4B3-A703D6EF7DCD}"/>
              </a:ext>
            </a:extLst>
          </p:cNvPr>
          <p:cNvSpPr txBox="1"/>
          <p:nvPr/>
        </p:nvSpPr>
        <p:spPr>
          <a:xfrm>
            <a:off x="3922605" y="1211590"/>
            <a:ext cx="2356275" cy="1477328"/>
          </a:xfrm>
          <a:prstGeom prst="rect">
            <a:avLst/>
          </a:prstGeom>
          <a:noFill/>
        </p:spPr>
        <p:txBody>
          <a:bodyPr wrap="square" rtlCol="0">
            <a:spAutoFit/>
          </a:bodyPr>
          <a:lstStyle/>
          <a:p>
            <a:pPr algn="r"/>
            <a:r>
              <a:rPr lang="en-US" dirty="0">
                <a:solidFill>
                  <a:srgbClr val="FF0000"/>
                </a:solidFill>
              </a:rPr>
              <a:t>No minus term: we don’t want to remove anything, we just want to refit the model with the updated dataset</a:t>
            </a:r>
          </a:p>
        </p:txBody>
      </p:sp>
      <p:cxnSp>
        <p:nvCxnSpPr>
          <p:cNvPr id="17" name="Straight Arrow Connector 16">
            <a:extLst>
              <a:ext uri="{FF2B5EF4-FFF2-40B4-BE49-F238E27FC236}">
                <a16:creationId xmlns:a16="http://schemas.microsoft.com/office/drawing/2014/main" id="{184114BF-58D7-4BDE-A50D-C47E0B778A9A}"/>
              </a:ext>
            </a:extLst>
          </p:cNvPr>
          <p:cNvCxnSpPr>
            <a:cxnSpLocks/>
          </p:cNvCxnSpPr>
          <p:nvPr/>
        </p:nvCxnSpPr>
        <p:spPr>
          <a:xfrm flipH="1">
            <a:off x="3608573" y="1677971"/>
            <a:ext cx="484190" cy="1337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6CCE12F-D6BB-F018-898D-178F40ACFE6F}"/>
              </a:ext>
            </a:extLst>
          </p:cNvPr>
          <p:cNvPicPr>
            <a:picLocks noChangeAspect="1"/>
          </p:cNvPicPr>
          <p:nvPr/>
        </p:nvPicPr>
        <p:blipFill>
          <a:blip r:embed="rId2"/>
          <a:stretch>
            <a:fillRect/>
          </a:stretch>
        </p:blipFill>
        <p:spPr>
          <a:xfrm>
            <a:off x="6534912" y="71027"/>
            <a:ext cx="5593043" cy="5310882"/>
          </a:xfrm>
          <a:prstGeom prst="rect">
            <a:avLst/>
          </a:prstGeom>
        </p:spPr>
      </p:pic>
      <p:sp>
        <p:nvSpPr>
          <p:cNvPr id="12" name="TextBox 11">
            <a:extLst>
              <a:ext uri="{FF2B5EF4-FFF2-40B4-BE49-F238E27FC236}">
                <a16:creationId xmlns:a16="http://schemas.microsoft.com/office/drawing/2014/main" id="{B0CC4DF3-3297-44A4-ABA7-ADA227652F8C}"/>
              </a:ext>
            </a:extLst>
          </p:cNvPr>
          <p:cNvSpPr txBox="1"/>
          <p:nvPr/>
        </p:nvSpPr>
        <p:spPr>
          <a:xfrm>
            <a:off x="148211" y="3709339"/>
            <a:ext cx="1707445" cy="461665"/>
          </a:xfrm>
          <a:prstGeom prst="rect">
            <a:avLst/>
          </a:prstGeom>
          <a:noFill/>
        </p:spPr>
        <p:txBody>
          <a:bodyPr wrap="square" rtlCol="0">
            <a:spAutoFit/>
          </a:bodyPr>
          <a:lstStyle/>
          <a:p>
            <a:pPr algn="ctr"/>
            <a:r>
              <a:rPr lang="en-US" sz="2400" dirty="0"/>
              <a:t>mod5.9</a:t>
            </a:r>
          </a:p>
        </p:txBody>
      </p:sp>
      <p:pic>
        <p:nvPicPr>
          <p:cNvPr id="6" name="Picture 5">
            <a:extLst>
              <a:ext uri="{FF2B5EF4-FFF2-40B4-BE49-F238E27FC236}">
                <a16:creationId xmlns:a16="http://schemas.microsoft.com/office/drawing/2014/main" id="{C7672A73-160D-3E41-D1CA-5274805F40BB}"/>
              </a:ext>
            </a:extLst>
          </p:cNvPr>
          <p:cNvPicPr>
            <a:picLocks noChangeAspect="1"/>
          </p:cNvPicPr>
          <p:nvPr/>
        </p:nvPicPr>
        <p:blipFill>
          <a:blip r:embed="rId3"/>
          <a:stretch>
            <a:fillRect/>
          </a:stretch>
        </p:blipFill>
        <p:spPr>
          <a:xfrm>
            <a:off x="533525" y="4077343"/>
            <a:ext cx="4739975" cy="2673438"/>
          </a:xfrm>
          <a:prstGeom prst="rect">
            <a:avLst/>
          </a:prstGeom>
        </p:spPr>
      </p:pic>
    </p:spTree>
    <p:extLst>
      <p:ext uri="{BB962C8B-B14F-4D97-AF65-F5344CB8AC3E}">
        <p14:creationId xmlns:p14="http://schemas.microsoft.com/office/powerpoint/2010/main" val="181000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interpreting results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rmAutofit/>
          </a:bodyPr>
          <a:lstStyle/>
          <a:p>
            <a:pPr marL="0" indent="0">
              <a:buNone/>
            </a:pPr>
            <a:r>
              <a:rPr lang="en-SG" dirty="0">
                <a:cs typeface="Courier New" panose="02070309020205020404" pitchFamily="49" charset="0"/>
              </a:rPr>
              <a:t>General interpretation:</a:t>
            </a: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endParaRPr lang="en-SG" dirty="0">
              <a:cs typeface="Courier New" panose="02070309020205020404" pitchFamily="49" charset="0"/>
            </a:endParaRPr>
          </a:p>
          <a:p>
            <a:pPr marL="0" indent="0">
              <a:buNone/>
            </a:pPr>
            <a:r>
              <a:rPr lang="en-SG" dirty="0">
                <a:cs typeface="Courier New" panose="02070309020205020404" pitchFamily="49" charset="0"/>
              </a:rPr>
              <a:t> “Ozone levels increase exponentially with temperature and radiance, and decrease exponentially with wind speed.”</a:t>
            </a:r>
          </a:p>
          <a:p>
            <a:pPr marL="0" indent="0">
              <a:buNone/>
            </a:pP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44</a:t>
            </a:fld>
            <a:endParaRPr lang="en-SG" dirty="0"/>
          </a:p>
        </p:txBody>
      </p:sp>
      <p:sp>
        <p:nvSpPr>
          <p:cNvPr id="8" name="TextBox 7">
            <a:extLst>
              <a:ext uri="{FF2B5EF4-FFF2-40B4-BE49-F238E27FC236}">
                <a16:creationId xmlns:a16="http://schemas.microsoft.com/office/drawing/2014/main" id="{1A417B19-7976-968E-D6AC-C99135E4EFD8}"/>
              </a:ext>
            </a:extLst>
          </p:cNvPr>
          <p:cNvSpPr txBox="1"/>
          <p:nvPr/>
        </p:nvSpPr>
        <p:spPr>
          <a:xfrm>
            <a:off x="9100889" y="512557"/>
            <a:ext cx="2864937" cy="1477328"/>
          </a:xfrm>
          <a:prstGeom prst="rect">
            <a:avLst/>
          </a:prstGeom>
          <a:noFill/>
        </p:spPr>
        <p:txBody>
          <a:bodyPr wrap="square" rtlCol="0">
            <a:spAutoFit/>
          </a:bodyPr>
          <a:lstStyle/>
          <a:p>
            <a:r>
              <a:rPr lang="en-US" dirty="0">
                <a:solidFill>
                  <a:srgbClr val="FF0000"/>
                </a:solidFill>
              </a:rPr>
              <a:t>A change in the log-transformed variable represents a PERCENTAGE CHANGE in the original variable: we call this kind of relationship “exponential”.</a:t>
            </a:r>
          </a:p>
        </p:txBody>
      </p:sp>
      <p:grpSp>
        <p:nvGrpSpPr>
          <p:cNvPr id="4" name="Group 3">
            <a:extLst>
              <a:ext uri="{FF2B5EF4-FFF2-40B4-BE49-F238E27FC236}">
                <a16:creationId xmlns:a16="http://schemas.microsoft.com/office/drawing/2014/main" id="{4114F421-8D8E-BD24-640A-5AA678354B6D}"/>
              </a:ext>
            </a:extLst>
          </p:cNvPr>
          <p:cNvGrpSpPr>
            <a:grpSpLocks noChangeAspect="1"/>
          </p:cNvGrpSpPr>
          <p:nvPr/>
        </p:nvGrpSpPr>
        <p:grpSpPr>
          <a:xfrm>
            <a:off x="3672685" y="750279"/>
            <a:ext cx="5380299" cy="4981986"/>
            <a:chOff x="4933615" y="2508758"/>
            <a:chExt cx="3327339" cy="3081010"/>
          </a:xfrm>
        </p:grpSpPr>
        <p:pic>
          <p:nvPicPr>
            <p:cNvPr id="11" name="Picture 10">
              <a:extLst>
                <a:ext uri="{FF2B5EF4-FFF2-40B4-BE49-F238E27FC236}">
                  <a16:creationId xmlns:a16="http://schemas.microsoft.com/office/drawing/2014/main" id="{F93BC0D5-5207-3068-D05B-22CCFA41CBAA}"/>
                </a:ext>
              </a:extLst>
            </p:cNvPr>
            <p:cNvPicPr>
              <a:picLocks noChangeAspect="1"/>
            </p:cNvPicPr>
            <p:nvPr/>
          </p:nvPicPr>
          <p:blipFill>
            <a:blip r:embed="rId2"/>
            <a:stretch>
              <a:fillRect/>
            </a:stretch>
          </p:blipFill>
          <p:spPr>
            <a:xfrm>
              <a:off x="4933615" y="2508758"/>
              <a:ext cx="3327339" cy="3081010"/>
            </a:xfrm>
            <a:prstGeom prst="rect">
              <a:avLst/>
            </a:prstGeom>
          </p:spPr>
        </p:pic>
        <p:cxnSp>
          <p:nvCxnSpPr>
            <p:cNvPr id="18" name="Straight Connector 17">
              <a:extLst>
                <a:ext uri="{FF2B5EF4-FFF2-40B4-BE49-F238E27FC236}">
                  <a16:creationId xmlns:a16="http://schemas.microsoft.com/office/drawing/2014/main" id="{A77369B3-D149-1985-C70A-CB4CE96C6EF9}"/>
                </a:ext>
              </a:extLst>
            </p:cNvPr>
            <p:cNvCxnSpPr>
              <a:cxnSpLocks/>
            </p:cNvCxnSpPr>
            <p:nvPr/>
          </p:nvCxnSpPr>
          <p:spPr>
            <a:xfrm flipV="1">
              <a:off x="6536872" y="5076053"/>
              <a:ext cx="0" cy="14541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3E422F-BA31-3F41-946E-604463934D00}"/>
                </a:ext>
              </a:extLst>
            </p:cNvPr>
            <p:cNvCxnSpPr>
              <a:cxnSpLocks/>
            </p:cNvCxnSpPr>
            <p:nvPr/>
          </p:nvCxnSpPr>
          <p:spPr>
            <a:xfrm>
              <a:off x="5243765" y="5079863"/>
              <a:ext cx="129310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8609EF-BEF6-93D1-7775-DBD1D2865207}"/>
                </a:ext>
              </a:extLst>
            </p:cNvPr>
            <p:cNvCxnSpPr>
              <a:cxnSpLocks/>
            </p:cNvCxnSpPr>
            <p:nvPr/>
          </p:nvCxnSpPr>
          <p:spPr>
            <a:xfrm flipV="1">
              <a:off x="6929302" y="5001730"/>
              <a:ext cx="0" cy="219738"/>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0E62BC-1B34-4DDD-6A28-9545CC511DA5}"/>
                </a:ext>
              </a:extLst>
            </p:cNvPr>
            <p:cNvCxnSpPr>
              <a:cxnSpLocks/>
            </p:cNvCxnSpPr>
            <p:nvPr/>
          </p:nvCxnSpPr>
          <p:spPr>
            <a:xfrm>
              <a:off x="5243765" y="5001730"/>
              <a:ext cx="168553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BC1104-6117-D356-A1F5-F2CAE403E074}"/>
                </a:ext>
              </a:extLst>
            </p:cNvPr>
            <p:cNvCxnSpPr>
              <a:cxnSpLocks/>
            </p:cNvCxnSpPr>
            <p:nvPr/>
          </p:nvCxnSpPr>
          <p:spPr>
            <a:xfrm flipV="1">
              <a:off x="7325542" y="4767415"/>
              <a:ext cx="0" cy="454053"/>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6019B1-ACDC-00B1-A788-5A5C7DDA29A8}"/>
                </a:ext>
              </a:extLst>
            </p:cNvPr>
            <p:cNvCxnSpPr>
              <a:cxnSpLocks/>
            </p:cNvCxnSpPr>
            <p:nvPr/>
          </p:nvCxnSpPr>
          <p:spPr>
            <a:xfrm>
              <a:off x="5243765" y="4767415"/>
              <a:ext cx="208177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E32EA6-F844-722B-E549-DBA3866C5882}"/>
                </a:ext>
              </a:extLst>
            </p:cNvPr>
            <p:cNvCxnSpPr>
              <a:cxnSpLocks/>
            </p:cNvCxnSpPr>
            <p:nvPr/>
          </p:nvCxnSpPr>
          <p:spPr>
            <a:xfrm flipV="1">
              <a:off x="7720512" y="4132415"/>
              <a:ext cx="0" cy="1089053"/>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87C734-46CC-CA7C-4795-41331E6A1AE0}"/>
                </a:ext>
              </a:extLst>
            </p:cNvPr>
            <p:cNvCxnSpPr>
              <a:cxnSpLocks/>
            </p:cNvCxnSpPr>
            <p:nvPr/>
          </p:nvCxnSpPr>
          <p:spPr>
            <a:xfrm>
              <a:off x="5243765" y="4132415"/>
              <a:ext cx="247674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ECF4170E-3EA7-2395-A62E-B6ECA80B3D21}"/>
              </a:ext>
            </a:extLst>
          </p:cNvPr>
          <p:cNvSpPr txBox="1"/>
          <p:nvPr/>
        </p:nvSpPr>
        <p:spPr>
          <a:xfrm>
            <a:off x="1726684" y="4559612"/>
            <a:ext cx="2316148" cy="584775"/>
          </a:xfrm>
          <a:prstGeom prst="rect">
            <a:avLst/>
          </a:prstGeom>
          <a:noFill/>
        </p:spPr>
        <p:txBody>
          <a:bodyPr wrap="square" rtlCol="0" anchor="ctr">
            <a:spAutoFit/>
          </a:bodyPr>
          <a:lstStyle/>
          <a:p>
            <a:pPr algn="r"/>
            <a:r>
              <a:rPr lang="en-US" sz="1600" dirty="0">
                <a:solidFill>
                  <a:schemeClr val="accent1"/>
                </a:solidFill>
              </a:rPr>
              <a:t>exp(4) = exp(3) x 271%</a:t>
            </a:r>
          </a:p>
        </p:txBody>
      </p:sp>
      <p:sp>
        <p:nvSpPr>
          <p:cNvPr id="37" name="TextBox 36">
            <a:extLst>
              <a:ext uri="{FF2B5EF4-FFF2-40B4-BE49-F238E27FC236}">
                <a16:creationId xmlns:a16="http://schemas.microsoft.com/office/drawing/2014/main" id="{C791B80D-23EB-3B3E-ECC0-C13422CDF53F}"/>
              </a:ext>
            </a:extLst>
          </p:cNvPr>
          <p:cNvSpPr txBox="1"/>
          <p:nvPr/>
        </p:nvSpPr>
        <p:spPr>
          <a:xfrm>
            <a:off x="1714177" y="4269225"/>
            <a:ext cx="2316148" cy="584775"/>
          </a:xfrm>
          <a:prstGeom prst="rect">
            <a:avLst/>
          </a:prstGeom>
          <a:noFill/>
        </p:spPr>
        <p:txBody>
          <a:bodyPr wrap="square" rtlCol="0" anchor="ctr">
            <a:spAutoFit/>
          </a:bodyPr>
          <a:lstStyle/>
          <a:p>
            <a:pPr algn="r"/>
            <a:r>
              <a:rPr lang="en-US" sz="1600" dirty="0">
                <a:solidFill>
                  <a:schemeClr val="accent5">
                    <a:lumMod val="75000"/>
                  </a:schemeClr>
                </a:solidFill>
              </a:rPr>
              <a:t>exp(5) = exp(4) x 271%</a:t>
            </a:r>
          </a:p>
        </p:txBody>
      </p:sp>
      <p:sp>
        <p:nvSpPr>
          <p:cNvPr id="38" name="TextBox 37">
            <a:extLst>
              <a:ext uri="{FF2B5EF4-FFF2-40B4-BE49-F238E27FC236}">
                <a16:creationId xmlns:a16="http://schemas.microsoft.com/office/drawing/2014/main" id="{1F2451BF-4DA5-7C59-C8C2-A1DB8E64326C}"/>
              </a:ext>
            </a:extLst>
          </p:cNvPr>
          <p:cNvSpPr txBox="1"/>
          <p:nvPr/>
        </p:nvSpPr>
        <p:spPr>
          <a:xfrm>
            <a:off x="1726684" y="3641997"/>
            <a:ext cx="2316148" cy="338554"/>
          </a:xfrm>
          <a:prstGeom prst="rect">
            <a:avLst/>
          </a:prstGeom>
          <a:noFill/>
        </p:spPr>
        <p:txBody>
          <a:bodyPr wrap="square" rtlCol="0" anchor="ctr">
            <a:spAutoFit/>
          </a:bodyPr>
          <a:lstStyle/>
          <a:p>
            <a:pPr algn="r"/>
            <a:r>
              <a:rPr lang="en-US" sz="1600" dirty="0">
                <a:solidFill>
                  <a:schemeClr val="accent5">
                    <a:lumMod val="50000"/>
                  </a:schemeClr>
                </a:solidFill>
              </a:rPr>
              <a:t>exp(6) = exp(5) x 271%</a:t>
            </a:r>
          </a:p>
        </p:txBody>
      </p:sp>
      <p:sp>
        <p:nvSpPr>
          <p:cNvPr id="7" name="TextBox 6">
            <a:extLst>
              <a:ext uri="{FF2B5EF4-FFF2-40B4-BE49-F238E27FC236}">
                <a16:creationId xmlns:a16="http://schemas.microsoft.com/office/drawing/2014/main" id="{A72BAA15-4C97-7D2C-A628-3DF8F6E1E6CB}"/>
              </a:ext>
            </a:extLst>
          </p:cNvPr>
          <p:cNvSpPr txBox="1"/>
          <p:nvPr/>
        </p:nvSpPr>
        <p:spPr>
          <a:xfrm>
            <a:off x="5865120" y="5468341"/>
            <a:ext cx="1914172" cy="246221"/>
          </a:xfrm>
          <a:prstGeom prst="rect">
            <a:avLst/>
          </a:prstGeom>
          <a:noFill/>
        </p:spPr>
        <p:txBody>
          <a:bodyPr wrap="square" rtlCol="0">
            <a:spAutoFit/>
          </a:bodyPr>
          <a:lstStyle/>
          <a:p>
            <a:pPr algn="r"/>
            <a:r>
              <a:rPr lang="en-US" sz="1000" dirty="0">
                <a:solidFill>
                  <a:schemeClr val="accent1"/>
                </a:solidFill>
              </a:rPr>
              <a:t>or log(&lt;temp&gt;)</a:t>
            </a:r>
          </a:p>
        </p:txBody>
      </p:sp>
      <p:sp>
        <p:nvSpPr>
          <p:cNvPr id="10" name="TextBox 9">
            <a:extLst>
              <a:ext uri="{FF2B5EF4-FFF2-40B4-BE49-F238E27FC236}">
                <a16:creationId xmlns:a16="http://schemas.microsoft.com/office/drawing/2014/main" id="{847C1666-6666-1D1A-3019-BFCD98F84AE8}"/>
              </a:ext>
            </a:extLst>
          </p:cNvPr>
          <p:cNvSpPr txBox="1"/>
          <p:nvPr/>
        </p:nvSpPr>
        <p:spPr>
          <a:xfrm rot="16200000">
            <a:off x="2774667" y="2700793"/>
            <a:ext cx="1914172" cy="246221"/>
          </a:xfrm>
          <a:prstGeom prst="rect">
            <a:avLst/>
          </a:prstGeom>
          <a:noFill/>
        </p:spPr>
        <p:txBody>
          <a:bodyPr wrap="square" rtlCol="0">
            <a:spAutoFit/>
          </a:bodyPr>
          <a:lstStyle/>
          <a:p>
            <a:pPr algn="r"/>
            <a:r>
              <a:rPr lang="en-US" sz="1000" dirty="0">
                <a:solidFill>
                  <a:schemeClr val="accent1"/>
                </a:solidFill>
              </a:rPr>
              <a:t>or &lt;temp&gt;</a:t>
            </a:r>
          </a:p>
        </p:txBody>
      </p:sp>
      <p:cxnSp>
        <p:nvCxnSpPr>
          <p:cNvPr id="14" name="Straight Arrow Connector 13">
            <a:extLst>
              <a:ext uri="{FF2B5EF4-FFF2-40B4-BE49-F238E27FC236}">
                <a16:creationId xmlns:a16="http://schemas.microsoft.com/office/drawing/2014/main" id="{52B5B294-24FE-59DC-75A9-55E95DC00E2B}"/>
              </a:ext>
            </a:extLst>
          </p:cNvPr>
          <p:cNvCxnSpPr/>
          <p:nvPr/>
        </p:nvCxnSpPr>
        <p:spPr>
          <a:xfrm flipV="1">
            <a:off x="4228911" y="4769623"/>
            <a:ext cx="0" cy="1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CF172A-AE34-AF3A-695B-3E74219F3C13}"/>
              </a:ext>
            </a:extLst>
          </p:cNvPr>
          <p:cNvCxnSpPr>
            <a:cxnSpLocks/>
          </p:cNvCxnSpPr>
          <p:nvPr/>
        </p:nvCxnSpPr>
        <p:spPr>
          <a:xfrm flipV="1">
            <a:off x="4228911" y="4400290"/>
            <a:ext cx="0" cy="38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EC7BD3-3BE0-42CF-1A66-2B4A25598039}"/>
              </a:ext>
            </a:extLst>
          </p:cNvPr>
          <p:cNvSpPr txBox="1"/>
          <p:nvPr/>
        </p:nvSpPr>
        <p:spPr>
          <a:xfrm>
            <a:off x="1727720" y="4559612"/>
            <a:ext cx="2316148" cy="584775"/>
          </a:xfrm>
          <a:prstGeom prst="rect">
            <a:avLst/>
          </a:prstGeom>
          <a:noFill/>
        </p:spPr>
        <p:txBody>
          <a:bodyPr wrap="square" rtlCol="0" anchor="ctr">
            <a:spAutoFit/>
          </a:bodyPr>
          <a:lstStyle/>
          <a:p>
            <a:pPr algn="r"/>
            <a:r>
              <a:rPr lang="en-US" sz="1600" dirty="0">
                <a:solidFill>
                  <a:srgbClr val="00B0F0"/>
                </a:solidFill>
              </a:rPr>
              <a:t>exp(4) = exp(3) x 271%</a:t>
            </a:r>
          </a:p>
        </p:txBody>
      </p:sp>
      <p:cxnSp>
        <p:nvCxnSpPr>
          <p:cNvPr id="22" name="Straight Arrow Connector 21">
            <a:extLst>
              <a:ext uri="{FF2B5EF4-FFF2-40B4-BE49-F238E27FC236}">
                <a16:creationId xmlns:a16="http://schemas.microsoft.com/office/drawing/2014/main" id="{4F34E687-907D-8EB9-145A-BE560C3311D0}"/>
              </a:ext>
            </a:extLst>
          </p:cNvPr>
          <p:cNvCxnSpPr>
            <a:cxnSpLocks/>
          </p:cNvCxnSpPr>
          <p:nvPr/>
        </p:nvCxnSpPr>
        <p:spPr>
          <a:xfrm flipV="1">
            <a:off x="4229947" y="4769623"/>
            <a:ext cx="0" cy="14527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145A932-78C4-F8A5-5600-550FC44BB12D}"/>
              </a:ext>
            </a:extLst>
          </p:cNvPr>
          <p:cNvCxnSpPr>
            <a:cxnSpLocks/>
          </p:cNvCxnSpPr>
          <p:nvPr/>
        </p:nvCxnSpPr>
        <p:spPr>
          <a:xfrm flipV="1">
            <a:off x="4225460" y="3375729"/>
            <a:ext cx="0" cy="10245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6DB3346B-16DB-C5A4-4398-E2BA8CD80C26}"/>
              </a:ext>
            </a:extLst>
          </p:cNvPr>
          <p:cNvPicPr>
            <a:picLocks noChangeAspect="1"/>
          </p:cNvPicPr>
          <p:nvPr/>
        </p:nvPicPr>
        <p:blipFill rotWithShape="1">
          <a:blip r:embed="rId3"/>
          <a:srcRect t="38198" r="51136" b="29885"/>
          <a:stretch/>
        </p:blipFill>
        <p:spPr>
          <a:xfrm>
            <a:off x="8532321" y="4607498"/>
            <a:ext cx="3355723" cy="1236261"/>
          </a:xfrm>
          <a:prstGeom prst="rect">
            <a:avLst/>
          </a:prstGeom>
        </p:spPr>
      </p:pic>
    </p:spTree>
    <p:extLst>
      <p:ext uri="{BB962C8B-B14F-4D97-AF65-F5344CB8AC3E}">
        <p14:creationId xmlns:p14="http://schemas.microsoft.com/office/powerpoint/2010/main" val="1818776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interpreting results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rmAutofit/>
          </a:bodyPr>
          <a:lstStyle/>
          <a:p>
            <a:pPr marL="0" indent="0">
              <a:buNone/>
            </a:pPr>
            <a:r>
              <a:rPr lang="en-SG" dirty="0">
                <a:cs typeface="Courier New" panose="02070309020205020404" pitchFamily="49" charset="0"/>
              </a:rPr>
              <a:t>Reporting effect sizes of specific variables: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45</a:t>
            </a:fld>
            <a:endParaRPr lang="en-SG" dirty="0"/>
          </a:p>
        </p:txBody>
      </p:sp>
      <p:sp>
        <p:nvSpPr>
          <p:cNvPr id="12" name="TextBox 11">
            <a:extLst>
              <a:ext uri="{FF2B5EF4-FFF2-40B4-BE49-F238E27FC236}">
                <a16:creationId xmlns:a16="http://schemas.microsoft.com/office/drawing/2014/main" id="{B0CC4DF3-3297-44A4-ABA7-ADA227652F8C}"/>
              </a:ext>
            </a:extLst>
          </p:cNvPr>
          <p:cNvSpPr txBox="1"/>
          <p:nvPr/>
        </p:nvSpPr>
        <p:spPr>
          <a:xfrm>
            <a:off x="3583568" y="1363232"/>
            <a:ext cx="1707445" cy="461665"/>
          </a:xfrm>
          <a:prstGeom prst="rect">
            <a:avLst/>
          </a:prstGeom>
          <a:noFill/>
        </p:spPr>
        <p:txBody>
          <a:bodyPr wrap="square" rtlCol="0">
            <a:spAutoFit/>
          </a:bodyPr>
          <a:lstStyle/>
          <a:p>
            <a:pPr algn="ctr"/>
            <a:r>
              <a:rPr lang="en-US" sz="2400" dirty="0"/>
              <a:t>mod5.9</a:t>
            </a:r>
          </a:p>
        </p:txBody>
      </p:sp>
      <p:pic>
        <p:nvPicPr>
          <p:cNvPr id="6" name="Picture 5">
            <a:extLst>
              <a:ext uri="{FF2B5EF4-FFF2-40B4-BE49-F238E27FC236}">
                <a16:creationId xmlns:a16="http://schemas.microsoft.com/office/drawing/2014/main" id="{C7672A73-160D-3E41-D1CA-5274805F40BB}"/>
              </a:ext>
            </a:extLst>
          </p:cNvPr>
          <p:cNvPicPr>
            <a:picLocks noChangeAspect="1"/>
          </p:cNvPicPr>
          <p:nvPr/>
        </p:nvPicPr>
        <p:blipFill>
          <a:blip r:embed="rId2"/>
          <a:stretch>
            <a:fillRect/>
          </a:stretch>
        </p:blipFill>
        <p:spPr>
          <a:xfrm>
            <a:off x="3957080" y="1717372"/>
            <a:ext cx="7633778" cy="4305599"/>
          </a:xfrm>
          <a:prstGeom prst="rect">
            <a:avLst/>
          </a:prstGeom>
        </p:spPr>
      </p:pic>
      <p:cxnSp>
        <p:nvCxnSpPr>
          <p:cNvPr id="9" name="Straight Arrow Connector 8">
            <a:extLst>
              <a:ext uri="{FF2B5EF4-FFF2-40B4-BE49-F238E27FC236}">
                <a16:creationId xmlns:a16="http://schemas.microsoft.com/office/drawing/2014/main" id="{B60B6B07-06C5-A527-F34D-D9D1E300EC39}"/>
              </a:ext>
            </a:extLst>
          </p:cNvPr>
          <p:cNvCxnSpPr>
            <a:cxnSpLocks/>
          </p:cNvCxnSpPr>
          <p:nvPr/>
        </p:nvCxnSpPr>
        <p:spPr>
          <a:xfrm>
            <a:off x="2428875" y="2421028"/>
            <a:ext cx="2983235" cy="14491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B24873-BD37-E8CD-B06E-437FB9815FD7}"/>
              </a:ext>
            </a:extLst>
          </p:cNvPr>
          <p:cNvSpPr txBox="1"/>
          <p:nvPr/>
        </p:nvSpPr>
        <p:spPr>
          <a:xfrm>
            <a:off x="237048" y="1303136"/>
            <a:ext cx="3720032" cy="5170646"/>
          </a:xfrm>
          <a:prstGeom prst="rect">
            <a:avLst/>
          </a:prstGeom>
          <a:noFill/>
        </p:spPr>
        <p:txBody>
          <a:bodyPr wrap="square" rtlCol="0">
            <a:spAutoFit/>
          </a:bodyPr>
          <a:lstStyle/>
          <a:p>
            <a:r>
              <a:rPr lang="en-US" dirty="0">
                <a:solidFill>
                  <a:srgbClr val="FF0000"/>
                </a:solidFill>
              </a:rPr>
              <a:t>We have to calculate back from these values. The opposite of log() is exp():</a:t>
            </a:r>
          </a:p>
          <a:p>
            <a:endParaRPr lang="en-US" dirty="0">
              <a:solidFill>
                <a:srgbClr val="FF0000"/>
              </a:solidFill>
            </a:endParaRPr>
          </a:p>
          <a:p>
            <a:r>
              <a:rPr lang="en-US" dirty="0">
                <a:solidFill>
                  <a:srgbClr val="FF0000"/>
                </a:solidFill>
              </a:rPr>
              <a:t>Example with &lt;temp&gt;: </a:t>
            </a:r>
          </a:p>
          <a:p>
            <a:r>
              <a:rPr lang="en-US" sz="1400" dirty="0">
                <a:solidFill>
                  <a:srgbClr val="FF0000"/>
                </a:solidFill>
                <a:latin typeface="Courier New" panose="02070309020205020404" pitchFamily="49" charset="0"/>
                <a:cs typeface="Courier New" panose="02070309020205020404" pitchFamily="49" charset="0"/>
              </a:rPr>
              <a:t>exp(0.0419)=1.042</a:t>
            </a:r>
          </a:p>
          <a:p>
            <a:r>
              <a:rPr lang="en-US" sz="1400" dirty="0">
                <a:solidFill>
                  <a:srgbClr val="FF0000"/>
                </a:solidFill>
                <a:latin typeface="Courier New" panose="02070309020205020404" pitchFamily="49" charset="0"/>
                <a:cs typeface="Courier New" panose="02070309020205020404" pitchFamily="49" charset="0"/>
              </a:rPr>
              <a:t>1.042-1=0.042</a:t>
            </a:r>
          </a:p>
          <a:p>
            <a:r>
              <a:rPr lang="en-US" dirty="0">
                <a:solidFill>
                  <a:srgbClr val="FF0000"/>
                </a:solidFill>
              </a:rPr>
              <a:t>“There was a 4.2% increase in ozone levels per unit increase in temperature.”</a:t>
            </a:r>
          </a:p>
          <a:p>
            <a:endParaRPr lang="en-US" dirty="0">
              <a:solidFill>
                <a:srgbClr val="FF0000"/>
              </a:solidFill>
            </a:endParaRPr>
          </a:p>
          <a:p>
            <a:r>
              <a:rPr lang="en-US" dirty="0">
                <a:solidFill>
                  <a:srgbClr val="FF0000"/>
                </a:solidFill>
              </a:rPr>
              <a:t>Example with &lt;wind&gt;:</a:t>
            </a:r>
          </a:p>
          <a:p>
            <a:r>
              <a:rPr lang="en-US" sz="1400" dirty="0">
                <a:solidFill>
                  <a:srgbClr val="FF0000"/>
                </a:solidFill>
                <a:latin typeface="Courier New" panose="02070309020205020404" pitchFamily="49" charset="0"/>
                <a:cs typeface="Courier New" panose="02070309020205020404" pitchFamily="49" charset="0"/>
              </a:rPr>
              <a:t>exp(-0.221)-1=-0.197</a:t>
            </a:r>
          </a:p>
          <a:p>
            <a:r>
              <a:rPr lang="en-US" dirty="0">
                <a:solidFill>
                  <a:srgbClr val="FF0000"/>
                </a:solidFill>
              </a:rPr>
              <a:t>“There was a 19.7% decrease in ozone levels per unit increase in wind.”</a:t>
            </a:r>
          </a:p>
          <a:p>
            <a:endParaRPr lang="en-US" dirty="0">
              <a:solidFill>
                <a:srgbClr val="FF0000"/>
              </a:solidFill>
            </a:endParaRPr>
          </a:p>
          <a:p>
            <a:r>
              <a:rPr lang="en-US" dirty="0">
                <a:solidFill>
                  <a:srgbClr val="FF0000"/>
                </a:solidFill>
              </a:rPr>
              <a:t>For &lt;wind&gt;</a:t>
            </a:r>
            <a:r>
              <a:rPr lang="en-US" baseline="30000" dirty="0">
                <a:solidFill>
                  <a:srgbClr val="FF0000"/>
                </a:solidFill>
              </a:rPr>
              <a:t>2</a:t>
            </a:r>
            <a:r>
              <a:rPr lang="en-US" dirty="0">
                <a:solidFill>
                  <a:srgbClr val="FF0000"/>
                </a:solidFill>
              </a:rPr>
              <a:t>: The decrease tapers off.</a:t>
            </a:r>
          </a:p>
          <a:p>
            <a:r>
              <a:rPr lang="en-US" dirty="0">
                <a:solidFill>
                  <a:srgbClr val="FF0000"/>
                </a:solidFill>
              </a:rPr>
              <a:t>“The negative relationship with wind tapers off at higher wind speeds.”</a:t>
            </a:r>
          </a:p>
        </p:txBody>
      </p:sp>
      <p:cxnSp>
        <p:nvCxnSpPr>
          <p:cNvPr id="42" name="Straight Arrow Connector 41">
            <a:extLst>
              <a:ext uri="{FF2B5EF4-FFF2-40B4-BE49-F238E27FC236}">
                <a16:creationId xmlns:a16="http://schemas.microsoft.com/office/drawing/2014/main" id="{74582050-C6DD-9679-6BFD-ACD1E883B907}"/>
              </a:ext>
            </a:extLst>
          </p:cNvPr>
          <p:cNvCxnSpPr>
            <a:cxnSpLocks/>
          </p:cNvCxnSpPr>
          <p:nvPr/>
        </p:nvCxnSpPr>
        <p:spPr>
          <a:xfrm>
            <a:off x="2428875" y="4143128"/>
            <a:ext cx="2893195" cy="156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B894A51-4544-E243-0C86-0C4B3B36DE09}"/>
              </a:ext>
            </a:extLst>
          </p:cNvPr>
          <p:cNvCxnSpPr>
            <a:cxnSpLocks/>
          </p:cNvCxnSpPr>
          <p:nvPr/>
        </p:nvCxnSpPr>
        <p:spPr>
          <a:xfrm flipV="1">
            <a:off x="3773347" y="4618299"/>
            <a:ext cx="1638763" cy="1041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240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How to interpret log-transformed variables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2" y="767101"/>
            <a:ext cx="12036833" cy="6074077"/>
          </a:xfrm>
        </p:spPr>
        <p:txBody>
          <a:bodyPr>
            <a:normAutofit/>
          </a:bodyPr>
          <a:lstStyle/>
          <a:p>
            <a:pPr marL="0" indent="0">
              <a:buNone/>
            </a:pPr>
            <a:r>
              <a:rPr lang="en-SG" dirty="0">
                <a:cs typeface="Courier New" panose="02070309020205020404" pitchFamily="49" charset="0"/>
              </a:rPr>
              <a:t>Case A—only the response variable is log-transformed</a:t>
            </a:r>
          </a:p>
          <a:p>
            <a:pPr marL="0" indent="0">
              <a:buNone/>
            </a:pPr>
            <a:r>
              <a:rPr lang="en-SG" sz="2400" dirty="0">
                <a:cs typeface="Courier New" panose="02070309020205020404" pitchFamily="49" charset="0"/>
              </a:rPr>
              <a:t>Step 1: Take the exponential, exp(), of the coefficient and minus 1</a:t>
            </a:r>
          </a:p>
          <a:p>
            <a:pPr marL="0" indent="0">
              <a:buNone/>
            </a:pPr>
            <a:r>
              <a:rPr lang="en-SG" sz="2400" dirty="0">
                <a:cs typeface="Courier New" panose="02070309020205020404" pitchFamily="49" charset="0"/>
              </a:rPr>
              <a:t>Step 2: This is the proportional change in the original response variable for every unit change in the explanatory variable</a:t>
            </a:r>
          </a:p>
          <a:p>
            <a:pPr marL="0" indent="0">
              <a:buNone/>
            </a:pPr>
            <a:endParaRPr lang="en-SG" dirty="0">
              <a:cs typeface="Courier New" panose="02070309020205020404" pitchFamily="49" charset="0"/>
            </a:endParaRPr>
          </a:p>
          <a:p>
            <a:pPr marL="0" indent="0">
              <a:buNone/>
            </a:pPr>
            <a:r>
              <a:rPr lang="en-SG" dirty="0">
                <a:cs typeface="Courier New" panose="02070309020205020404" pitchFamily="49" charset="0"/>
              </a:rPr>
              <a:t>Case B—only the explanatory variable is log-transformed</a:t>
            </a:r>
          </a:p>
          <a:p>
            <a:pPr marL="0" indent="0">
              <a:buNone/>
            </a:pPr>
            <a:r>
              <a:rPr lang="en-SG" sz="2400" dirty="0">
                <a:cs typeface="Courier New" panose="02070309020205020404" pitchFamily="49" charset="0"/>
              </a:rPr>
              <a:t>Step 1: Divide the coefficient by 100</a:t>
            </a:r>
          </a:p>
          <a:p>
            <a:pPr marL="0" indent="0">
              <a:buNone/>
            </a:pPr>
            <a:r>
              <a:rPr lang="en-SG" sz="2400" dirty="0">
                <a:cs typeface="Courier New" panose="02070309020205020404" pitchFamily="49" charset="0"/>
              </a:rPr>
              <a:t>Step 2: A 1% change in the explanatory variable changes the response variable by this amount</a:t>
            </a:r>
          </a:p>
          <a:p>
            <a:pPr marL="0" indent="0">
              <a:buNone/>
            </a:pPr>
            <a:endParaRPr lang="en-SG" dirty="0">
              <a:cs typeface="Courier New" panose="02070309020205020404" pitchFamily="49" charset="0"/>
            </a:endParaRPr>
          </a:p>
          <a:p>
            <a:pPr marL="0" indent="0">
              <a:buNone/>
            </a:pPr>
            <a:r>
              <a:rPr lang="en-SG" dirty="0">
                <a:cs typeface="Courier New" panose="02070309020205020404" pitchFamily="49" charset="0"/>
              </a:rPr>
              <a:t>Case C—both variables are log-transformed</a:t>
            </a:r>
          </a:p>
          <a:p>
            <a:pPr marL="0" indent="0">
              <a:buNone/>
            </a:pPr>
            <a:r>
              <a:rPr lang="en-SG" sz="2400" dirty="0">
                <a:cs typeface="Courier New" panose="02070309020205020404" pitchFamily="49" charset="0"/>
              </a:rPr>
              <a:t>Step 1: The coefficient is the percentage change in the response variable for every 1% increase in the explanatory variable</a:t>
            </a:r>
            <a:endParaRPr lang="en-SG" sz="18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46</a:t>
            </a:fld>
            <a:endParaRPr lang="en-SG" dirty="0"/>
          </a:p>
        </p:txBody>
      </p:sp>
      <p:sp>
        <p:nvSpPr>
          <p:cNvPr id="4" name="Content Placeholder 2">
            <a:extLst>
              <a:ext uri="{FF2B5EF4-FFF2-40B4-BE49-F238E27FC236}">
                <a16:creationId xmlns:a16="http://schemas.microsoft.com/office/drawing/2014/main" id="{846BBC3C-4C4D-F480-54CB-2B86427614EF}"/>
              </a:ext>
            </a:extLst>
          </p:cNvPr>
          <p:cNvSpPr txBox="1">
            <a:spLocks/>
          </p:cNvSpPr>
          <p:nvPr/>
        </p:nvSpPr>
        <p:spPr>
          <a:xfrm>
            <a:off x="8229600" y="240941"/>
            <a:ext cx="3830435" cy="847929"/>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600" dirty="0">
                <a:solidFill>
                  <a:schemeClr val="accent1"/>
                </a:solidFill>
              </a:rPr>
              <a:t>For more info, this explains it very well: </a:t>
            </a:r>
            <a:r>
              <a:rPr lang="en-SG" sz="1600" dirty="0">
                <a:solidFill>
                  <a:schemeClr val="accent1"/>
                </a:solidFill>
                <a:hlinkClick r:id="rId2"/>
              </a:rPr>
              <a:t>https://data.library.virginia.edu/interpreting-log-transformations-in-a-linear-model/</a:t>
            </a:r>
            <a:r>
              <a:rPr lang="en-SG" sz="1600" dirty="0">
                <a:solidFill>
                  <a:schemeClr val="accent1"/>
                </a:solidFill>
              </a:rPr>
              <a:t> </a:t>
            </a:r>
          </a:p>
        </p:txBody>
      </p:sp>
    </p:spTree>
    <p:extLst>
      <p:ext uri="{BB962C8B-B14F-4D97-AF65-F5344CB8AC3E}">
        <p14:creationId xmlns:p14="http://schemas.microsoft.com/office/powerpoint/2010/main" val="2598881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a small shortcut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47</a:t>
            </a:fld>
            <a:endParaRPr lang="en-SG" dirty="0"/>
          </a:p>
        </p:txBody>
      </p:sp>
      <p:sp>
        <p:nvSpPr>
          <p:cNvPr id="6" name="Content Placeholder 5">
            <a:extLst>
              <a:ext uri="{FF2B5EF4-FFF2-40B4-BE49-F238E27FC236}">
                <a16:creationId xmlns:a16="http://schemas.microsoft.com/office/drawing/2014/main" id="{C32FA7A9-39E7-4118-BC1C-14B5B01D8A3F}"/>
              </a:ext>
            </a:extLst>
          </p:cNvPr>
          <p:cNvSpPr>
            <a:spLocks noGrp="1"/>
          </p:cNvSpPr>
          <p:nvPr>
            <p:ph idx="1"/>
          </p:nvPr>
        </p:nvSpPr>
        <p:spPr/>
        <p:txBody>
          <a:bodyPr/>
          <a:lstStyle/>
          <a:p>
            <a:pPr marL="0" indent="0">
              <a:buNone/>
            </a:pPr>
            <a:r>
              <a:rPr lang="en-SG" dirty="0"/>
              <a:t>#Can use step() to automate the first few steps of the deletion process</a:t>
            </a:r>
          </a:p>
          <a:p>
            <a:pPr marL="0" indent="0">
              <a:buNone/>
            </a:pPr>
            <a:r>
              <a:rPr lang="en-SG" sz="2000" dirty="0">
                <a:latin typeface="Courier New" panose="02070309020205020404" pitchFamily="49" charset="0"/>
                <a:cs typeface="Courier New" panose="02070309020205020404" pitchFamily="49" charset="0"/>
              </a:rPr>
              <a:t>mod5.1s=step(mod5.1)</a:t>
            </a:r>
          </a:p>
          <a:p>
            <a:pPr marL="0" indent="0">
              <a:buNone/>
            </a:pPr>
            <a:r>
              <a:rPr lang="en-SG" sz="2000" dirty="0">
                <a:latin typeface="Courier New" panose="02070309020205020404" pitchFamily="49" charset="0"/>
                <a:cs typeface="Courier New" panose="02070309020205020404" pitchFamily="49" charset="0"/>
              </a:rPr>
              <a:t>summary(mod5.1s)</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Note: step() has removed all the clearly non-significant variable but kept some marginal ones. It is more lenient than us (which is what we want from an automated procedure). We will then have to continue manually from here.</a:t>
            </a:r>
          </a:p>
        </p:txBody>
      </p:sp>
      <p:pic>
        <p:nvPicPr>
          <p:cNvPr id="9" name="Picture 8" descr="Text&#10;&#10;Description automatically generated">
            <a:extLst>
              <a:ext uri="{FF2B5EF4-FFF2-40B4-BE49-F238E27FC236}">
                <a16:creationId xmlns:a16="http://schemas.microsoft.com/office/drawing/2014/main" id="{B2BD6647-E0CD-473F-92F5-BAAEE947B2B5}"/>
              </a:ext>
            </a:extLst>
          </p:cNvPr>
          <p:cNvPicPr>
            <a:picLocks noChangeAspect="1"/>
          </p:cNvPicPr>
          <p:nvPr/>
        </p:nvPicPr>
        <p:blipFill>
          <a:blip r:embed="rId2"/>
          <a:stretch>
            <a:fillRect/>
          </a:stretch>
        </p:blipFill>
        <p:spPr>
          <a:xfrm>
            <a:off x="6245182" y="1688623"/>
            <a:ext cx="5758957" cy="2131022"/>
          </a:xfrm>
          <a:prstGeom prst="rect">
            <a:avLst/>
          </a:prstGeom>
        </p:spPr>
      </p:pic>
      <p:sp>
        <p:nvSpPr>
          <p:cNvPr id="13" name="TextBox 12">
            <a:extLst>
              <a:ext uri="{FF2B5EF4-FFF2-40B4-BE49-F238E27FC236}">
                <a16:creationId xmlns:a16="http://schemas.microsoft.com/office/drawing/2014/main" id="{2B12FBD1-1C31-4572-8F0B-348C2FAA4C48}"/>
              </a:ext>
            </a:extLst>
          </p:cNvPr>
          <p:cNvSpPr txBox="1"/>
          <p:nvPr/>
        </p:nvSpPr>
        <p:spPr>
          <a:xfrm>
            <a:off x="5947044" y="1294552"/>
            <a:ext cx="1707445" cy="461665"/>
          </a:xfrm>
          <a:prstGeom prst="rect">
            <a:avLst/>
          </a:prstGeom>
          <a:noFill/>
        </p:spPr>
        <p:txBody>
          <a:bodyPr wrap="square" rtlCol="0">
            <a:spAutoFit/>
          </a:bodyPr>
          <a:lstStyle/>
          <a:p>
            <a:pPr algn="ctr"/>
            <a:r>
              <a:rPr lang="en-US" sz="2400" dirty="0"/>
              <a:t>mod5.1s</a:t>
            </a:r>
          </a:p>
        </p:txBody>
      </p:sp>
    </p:spTree>
    <p:extLst>
      <p:ext uri="{BB962C8B-B14F-4D97-AF65-F5344CB8AC3E}">
        <p14:creationId xmlns:p14="http://schemas.microsoft.com/office/powerpoint/2010/main" val="3279497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Stepwise deletion approach – drawbacks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48</a:t>
            </a:fld>
            <a:endParaRPr lang="en-SG" dirty="0"/>
          </a:p>
        </p:txBody>
      </p:sp>
      <p:sp>
        <p:nvSpPr>
          <p:cNvPr id="6" name="Content Placeholder 5">
            <a:extLst>
              <a:ext uri="{FF2B5EF4-FFF2-40B4-BE49-F238E27FC236}">
                <a16:creationId xmlns:a16="http://schemas.microsoft.com/office/drawing/2014/main" id="{C32FA7A9-39E7-4118-BC1C-14B5B01D8A3F}"/>
              </a:ext>
            </a:extLst>
          </p:cNvPr>
          <p:cNvSpPr>
            <a:spLocks noGrp="1"/>
          </p:cNvSpPr>
          <p:nvPr>
            <p:ph idx="1"/>
          </p:nvPr>
        </p:nvSpPr>
        <p:spPr/>
        <p:txBody>
          <a:bodyPr/>
          <a:lstStyle/>
          <a:p>
            <a:pPr marL="0" indent="0">
              <a:buNone/>
            </a:pPr>
            <a:r>
              <a:rPr lang="en-SG" dirty="0"/>
              <a:t>Potential bias in parameter estimates, especially for variables that are close to significant (to remove or not to remove?) </a:t>
            </a:r>
          </a:p>
          <a:p>
            <a:pPr marL="0" indent="0">
              <a:buNone/>
            </a:pPr>
            <a:r>
              <a:rPr lang="en-SG" dirty="0"/>
              <a:t>Potential inconsistencies with model selection algorithms when using automated functions, leading to different results (e.g. different order of parameter deletion)</a:t>
            </a:r>
          </a:p>
          <a:p>
            <a:pPr marL="0" indent="0">
              <a:buNone/>
            </a:pPr>
            <a:r>
              <a:rPr lang="en-SG" dirty="0"/>
              <a:t>Multiple hypothesis testing (do we need to correct for it?)</a:t>
            </a:r>
          </a:p>
          <a:p>
            <a:pPr marL="0" indent="0">
              <a:buNone/>
            </a:pPr>
            <a:r>
              <a:rPr lang="en-SG" dirty="0"/>
              <a:t>Over-reliance on a single best model (many models may fit the data nearly as well and this uncertainty is not represented).</a:t>
            </a:r>
          </a:p>
          <a:p>
            <a:pPr marL="0" indent="0">
              <a:buNone/>
            </a:pPr>
            <a:r>
              <a:rPr lang="en-SG" dirty="0"/>
              <a:t>Potential over-fitting if you start with high-order interaction terms.</a:t>
            </a:r>
          </a:p>
          <a:p>
            <a:pPr marL="0" indent="0">
              <a:buNone/>
            </a:pPr>
            <a:endParaRPr lang="en-SG" dirty="0"/>
          </a:p>
          <a:p>
            <a:pPr marL="0" indent="0">
              <a:buNone/>
            </a:pPr>
            <a:endParaRPr lang="en-SG" dirty="0"/>
          </a:p>
          <a:p>
            <a:pPr marL="0" indent="0">
              <a:buNone/>
            </a:pPr>
            <a:r>
              <a:rPr lang="en-SG" dirty="0"/>
              <a:t>Alternative: Information-theoretic approach!</a:t>
            </a:r>
          </a:p>
          <a:p>
            <a:pPr marL="0" indent="0">
              <a:buNone/>
            </a:pPr>
            <a:endParaRPr lang="en-SG" dirty="0"/>
          </a:p>
          <a:p>
            <a:pPr marL="0" indent="0">
              <a:buNone/>
            </a:pPr>
            <a:endParaRPr lang="en-SG" dirty="0"/>
          </a:p>
        </p:txBody>
      </p:sp>
    </p:spTree>
    <p:extLst>
      <p:ext uri="{BB962C8B-B14F-4D97-AF65-F5344CB8AC3E}">
        <p14:creationId xmlns:p14="http://schemas.microsoft.com/office/powerpoint/2010/main" val="1469723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Information-theoretic approach – fitting candidate models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49</a:t>
            </a:fld>
            <a:endParaRPr lang="en-SG" dirty="0"/>
          </a:p>
        </p:txBody>
      </p:sp>
      <p:sp>
        <p:nvSpPr>
          <p:cNvPr id="6" name="Content Placeholder 5">
            <a:extLst>
              <a:ext uri="{FF2B5EF4-FFF2-40B4-BE49-F238E27FC236}">
                <a16:creationId xmlns:a16="http://schemas.microsoft.com/office/drawing/2014/main" id="{C32FA7A9-39E7-4118-BC1C-14B5B01D8A3F}"/>
              </a:ext>
            </a:extLst>
          </p:cNvPr>
          <p:cNvSpPr>
            <a:spLocks noGrp="1"/>
          </p:cNvSpPr>
          <p:nvPr>
            <p:ph idx="1"/>
          </p:nvPr>
        </p:nvSpPr>
        <p:spPr/>
        <p:txBody>
          <a:bodyPr>
            <a:normAutofit/>
          </a:bodyPr>
          <a:lstStyle/>
          <a:p>
            <a:pPr marL="0" indent="0">
              <a:buNone/>
            </a:pPr>
            <a:r>
              <a:rPr lang="en-SG" dirty="0"/>
              <a:t>#We first select models that </a:t>
            </a:r>
            <a:r>
              <a:rPr lang="en-SG" b="1" dirty="0"/>
              <a:t>make sense biologically</a:t>
            </a:r>
            <a:r>
              <a:rPr lang="en-SG" dirty="0"/>
              <a:t> (e.g. based on existing knowledge). Start simple (from the null model) and slowly increase the complexity of the models but base them on theory as much as possible</a:t>
            </a:r>
          </a:p>
          <a:p>
            <a:pPr marL="0" indent="0">
              <a:buNone/>
            </a:pPr>
            <a:r>
              <a:rPr lang="en-SG" sz="2000" dirty="0">
                <a:latin typeface="Courier New" panose="02070309020205020404" pitchFamily="49" charset="0"/>
                <a:cs typeface="Courier New" panose="02070309020205020404" pitchFamily="49" charset="0"/>
              </a:rPr>
              <a:t>mod5.11=</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(log(ozone)~1,data=d5) #the Null model</a:t>
            </a:r>
          </a:p>
          <a:p>
            <a:pPr marL="0" indent="0">
              <a:buNone/>
            </a:pPr>
            <a:r>
              <a:rPr lang="en-SG" sz="2000" dirty="0">
                <a:latin typeface="Courier New" panose="02070309020205020404" pitchFamily="49" charset="0"/>
                <a:cs typeface="Courier New" panose="02070309020205020404" pitchFamily="49" charset="0"/>
              </a:rPr>
              <a:t>mod5.12=</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mod5.13=</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wind,data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mod5.14=</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rad,data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mod5.15=</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temp+wind,data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mod5.16=</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wind+rad,data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mod5.17=</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temp+rad,data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mod5.18=</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temp+wind+rad,data</a:t>
            </a:r>
            <a:r>
              <a:rPr lang="en-SG" sz="2000" dirty="0">
                <a:latin typeface="Courier New" panose="02070309020205020404" pitchFamily="49" charset="0"/>
                <a:cs typeface="Courier New" panose="02070309020205020404" pitchFamily="49" charset="0"/>
              </a:rPr>
              <a:t>=d5)</a:t>
            </a:r>
          </a:p>
          <a:p>
            <a:pPr marL="0" indent="0">
              <a:buNone/>
            </a:pPr>
            <a:r>
              <a:rPr lang="en-SG" sz="2000" dirty="0">
                <a:latin typeface="Courier New" panose="02070309020205020404" pitchFamily="49" charset="0"/>
                <a:cs typeface="Courier New" panose="02070309020205020404" pitchFamily="49" charset="0"/>
              </a:rPr>
              <a:t>mod5.19=</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temp+wind+rad+I</a:t>
            </a:r>
            <a:r>
              <a:rPr lang="en-SG" sz="2000" dirty="0">
                <a:latin typeface="Courier New" panose="02070309020205020404" pitchFamily="49" charset="0"/>
                <a:cs typeface="Courier New" panose="02070309020205020404" pitchFamily="49" charset="0"/>
              </a:rPr>
              <a:t>(temp^2),data=d5)</a:t>
            </a:r>
          </a:p>
          <a:p>
            <a:pPr marL="0" indent="0">
              <a:buNone/>
            </a:pPr>
            <a:r>
              <a:rPr lang="en-SG" sz="2000" dirty="0">
                <a:latin typeface="Courier New" panose="02070309020205020404" pitchFamily="49" charset="0"/>
                <a:cs typeface="Courier New" panose="02070309020205020404" pitchFamily="49" charset="0"/>
              </a:rPr>
              <a:t>mod5.110=</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temp+wind+rad+I</a:t>
            </a:r>
            <a:r>
              <a:rPr lang="en-SG" sz="2000" dirty="0">
                <a:latin typeface="Courier New" panose="02070309020205020404" pitchFamily="49" charset="0"/>
                <a:cs typeface="Courier New" panose="02070309020205020404" pitchFamily="49" charset="0"/>
              </a:rPr>
              <a:t>(wind^2),data=d5)</a:t>
            </a:r>
          </a:p>
          <a:p>
            <a:pPr marL="0" indent="0">
              <a:buNone/>
            </a:pPr>
            <a:r>
              <a:rPr lang="en-SG" sz="2000" dirty="0">
                <a:latin typeface="Courier New" panose="02070309020205020404" pitchFamily="49" charset="0"/>
                <a:cs typeface="Courier New" panose="02070309020205020404" pitchFamily="49" charset="0"/>
              </a:rPr>
              <a:t>mod5.111=</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(log(ozone)~</a:t>
            </a:r>
            <a:r>
              <a:rPr lang="en-SG" sz="2000" dirty="0" err="1">
                <a:latin typeface="Courier New" panose="02070309020205020404" pitchFamily="49" charset="0"/>
                <a:cs typeface="Courier New" panose="02070309020205020404" pitchFamily="49" charset="0"/>
              </a:rPr>
              <a:t>temp+wind+rad+I</a:t>
            </a:r>
            <a:r>
              <a:rPr lang="en-SG" sz="2000" dirty="0">
                <a:latin typeface="Courier New" panose="02070309020205020404" pitchFamily="49" charset="0"/>
                <a:cs typeface="Courier New" panose="02070309020205020404" pitchFamily="49" charset="0"/>
              </a:rPr>
              <a:t>(temp^2)+I(wind^2),data=d5)</a:t>
            </a:r>
          </a:p>
        </p:txBody>
      </p:sp>
    </p:spTree>
    <p:extLst>
      <p:ext uri="{BB962C8B-B14F-4D97-AF65-F5344CB8AC3E}">
        <p14:creationId xmlns:p14="http://schemas.microsoft.com/office/powerpoint/2010/main" val="406742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lstStyle/>
              <a:p>
                <a:pPr marL="0" indent="0">
                  <a:buNone/>
                </a:pPr>
                <a:r>
                  <a:rPr lang="en-SG" dirty="0"/>
                  <a:t>Used when your </a:t>
                </a:r>
                <a:r>
                  <a:rPr lang="en-SG" b="1" dirty="0"/>
                  <a:t>ONE response variable is continuous</a:t>
                </a:r>
                <a:r>
                  <a:rPr lang="en-SG" dirty="0"/>
                  <a:t> and </a:t>
                </a:r>
                <a:r>
                  <a:rPr lang="en-SG" b="1" dirty="0"/>
                  <a:t>all your explanatory variables are continuous</a:t>
                </a:r>
                <a:r>
                  <a:rPr lang="en-SG" dirty="0"/>
                  <a:t>. </a:t>
                </a:r>
              </a:p>
              <a:p>
                <a:pPr marL="0" indent="0">
                  <a:buNone/>
                </a:pPr>
                <a:r>
                  <a:rPr lang="en-SG" dirty="0"/>
                  <a:t>From your data, you fit a model to describe a relationship between your explanatory and response variables. </a:t>
                </a:r>
              </a:p>
              <a:p>
                <a:pPr marL="0" indent="0">
                  <a:buNone/>
                </a:pPr>
                <a:endParaRPr lang="en-SG" dirty="0"/>
              </a:p>
              <a:p>
                <a:pPr marL="0" indent="0">
                  <a:buNone/>
                </a:pPr>
                <a:r>
                  <a:rPr lang="en-SG" dirty="0"/>
                  <a:t>For example, in ordinary least squares (OLS) linear regression (the simplest):</a:t>
                </a:r>
              </a:p>
              <a:p>
                <a:pPr marL="0" indent="0">
                  <a:buNone/>
                </a:pPr>
                <a:r>
                  <a:rPr lang="en-SG" dirty="0"/>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𝑖</m:t>
                        </m:r>
                      </m:sub>
                    </m:sSub>
                    <m:r>
                      <a:rPr lang="en-SG" i="1" smtClean="0">
                        <a:latin typeface="Cambria Math" panose="02040503050406030204" pitchFamily="18" charset="0"/>
                      </a:rPr>
                      <m:t>=</m:t>
                    </m:r>
                    <m:r>
                      <a:rPr lang="en-SG" b="0" i="1" smtClean="0">
                        <a:latin typeface="Cambria Math" panose="02040503050406030204" pitchFamily="18" charset="0"/>
                      </a:rPr>
                      <m:t>𝑎</m:t>
                    </m:r>
                    <m:r>
                      <a:rPr lang="en-SG" b="0" i="1" smtClean="0">
                        <a:latin typeface="Cambria Math" panose="02040503050406030204" pitchFamily="18" charset="0"/>
                      </a:rPr>
                      <m:t>+</m:t>
                    </m:r>
                    <m:r>
                      <a:rPr lang="en-SG" b="0" i="1" smtClean="0">
                        <a:latin typeface="Cambria Math" panose="02040503050406030204" pitchFamily="18" charset="0"/>
                      </a:rPr>
                      <m:t>𝑏</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𝑥</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i="1">
                            <a:latin typeface="Cambria Math" panose="02040503050406030204" pitchFamily="18" charset="0"/>
                            <a:ea typeface="Cambria Math" panose="02040503050406030204" pitchFamily="18" charset="0"/>
                          </a:rPr>
                          <m:t>𝜀</m:t>
                        </m:r>
                      </m:e>
                      <m:sub>
                        <m:r>
                          <a:rPr lang="en-SG" b="0" i="1" smtClean="0">
                            <a:latin typeface="Cambria Math" panose="02040503050406030204" pitchFamily="18" charset="0"/>
                          </a:rPr>
                          <m:t>𝑖</m:t>
                        </m:r>
                      </m:sub>
                    </m:sSub>
                  </m:oMath>
                </a14:m>
                <a:r>
                  <a:rPr lang="en-SG" dirty="0"/>
                  <a:t>              , where </a:t>
                </a:r>
                <a14:m>
                  <m:oMath xmlns:m="http://schemas.openxmlformats.org/officeDocument/2006/math">
                    <m:sSub>
                      <m:sSubPr>
                        <m:ctrlPr>
                          <a:rPr lang="en-SG" i="1" smtClean="0">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𝜀</m:t>
                        </m:r>
                      </m:e>
                      <m:sub>
                        <m:r>
                          <a:rPr lang="en-SG" b="0" i="1" smtClean="0">
                            <a:latin typeface="Cambria Math" panose="02040503050406030204" pitchFamily="18" charset="0"/>
                            <a:ea typeface="Cambria Math" panose="02040503050406030204" pitchFamily="18" charset="0"/>
                          </a:rPr>
                          <m:t>𝑖</m:t>
                        </m:r>
                      </m:sub>
                    </m:sSub>
                    <m:r>
                      <a:rPr lang="en-SG"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𝑁</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0,</m:t>
                        </m:r>
                        <m:sSup>
                          <m:sSupPr>
                            <m:ctrlPr>
                              <a:rPr lang="en-SG" b="0" i="1" smtClean="0">
                                <a:latin typeface="Cambria Math" panose="02040503050406030204" pitchFamily="18" charset="0"/>
                                <a:ea typeface="Cambria Math" panose="02040503050406030204" pitchFamily="18" charset="0"/>
                              </a:rPr>
                            </m:ctrlPr>
                          </m:sSupPr>
                          <m:e>
                            <m:r>
                              <a:rPr lang="en-SG" b="0" i="1" smtClean="0">
                                <a:latin typeface="Cambria Math" panose="02040503050406030204" pitchFamily="18" charset="0"/>
                                <a:ea typeface="Cambria Math" panose="02040503050406030204" pitchFamily="18" charset="0"/>
                              </a:rPr>
                              <m:t>𝜎</m:t>
                            </m:r>
                          </m:e>
                          <m:sup>
                            <m:r>
                              <a:rPr lang="en-SG" b="0" i="1" smtClean="0">
                                <a:latin typeface="Cambria Math" panose="02040503050406030204" pitchFamily="18" charset="0"/>
                                <a:ea typeface="Cambria Math" panose="02040503050406030204" pitchFamily="18" charset="0"/>
                              </a:rPr>
                              <m:t>2</m:t>
                            </m:r>
                          </m:sup>
                        </m:sSup>
                      </m:e>
                    </m:d>
                  </m:oMath>
                </a14:m>
                <a:endParaRPr lang="en-SG" b="0" dirty="0">
                  <a:ea typeface="Cambria Math" panose="02040503050406030204" pitchFamily="18" charset="0"/>
                </a:endParaRPr>
              </a:p>
              <a:p>
                <a:pPr marL="0" indent="0">
                  <a:buNone/>
                </a:pPr>
                <a:endParaRPr lang="en-SG" dirty="0"/>
              </a:p>
              <a:p>
                <a:pPr marL="0" indent="0">
                  <a:buNone/>
                </a:pPr>
                <a:r>
                  <a:rPr lang="en-SG" dirty="0"/>
                  <a:t>In English: the value of the response variable,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𝑖</m:t>
                        </m:r>
                      </m:sub>
                    </m:sSub>
                  </m:oMath>
                </a14:m>
                <a:r>
                  <a:rPr lang="en-SG" dirty="0"/>
                  <a:t>, can be predicted from the explanatory variable,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𝑥</m:t>
                        </m:r>
                      </m:e>
                      <m:sub>
                        <m:r>
                          <a:rPr lang="en-SG" i="1">
                            <a:latin typeface="Cambria Math" panose="02040503050406030204" pitchFamily="18" charset="0"/>
                          </a:rPr>
                          <m:t>𝑖</m:t>
                        </m:r>
                      </m:sub>
                    </m:sSub>
                  </m:oMath>
                </a14:m>
                <a:r>
                  <a:rPr lang="en-SG" dirty="0"/>
                  <a:t>, by using a linear relationship with an intercept, </a:t>
                </a:r>
                <a14:m>
                  <m:oMath xmlns:m="http://schemas.openxmlformats.org/officeDocument/2006/math">
                    <m:r>
                      <a:rPr lang="en-SG" i="1">
                        <a:latin typeface="Cambria Math" panose="02040503050406030204" pitchFamily="18" charset="0"/>
                      </a:rPr>
                      <m:t>𝑎</m:t>
                    </m:r>
                  </m:oMath>
                </a14:m>
                <a:r>
                  <a:rPr lang="en-SG" dirty="0"/>
                  <a:t>; a slope, </a:t>
                </a:r>
                <a14:m>
                  <m:oMath xmlns:m="http://schemas.openxmlformats.org/officeDocument/2006/math">
                    <m:r>
                      <a:rPr lang="en-SG" i="1">
                        <a:latin typeface="Cambria Math" panose="02040503050406030204" pitchFamily="18" charset="0"/>
                      </a:rPr>
                      <m:t>𝑏</m:t>
                    </m:r>
                  </m:oMath>
                </a14:m>
                <a:r>
                  <a:rPr lang="en-SG" dirty="0"/>
                  <a:t>; and a </a:t>
                </a:r>
                <a:r>
                  <a:rPr lang="en-SG" b="1" dirty="0"/>
                  <a:t>residual (aka errors), </a:t>
                </a:r>
                <a14:m>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ea typeface="Cambria Math" panose="02040503050406030204" pitchFamily="18" charset="0"/>
                          </a:rPr>
                          <m:t>𝜺</m:t>
                        </m:r>
                      </m:e>
                      <m:sub>
                        <m:r>
                          <a:rPr lang="en-SG" b="1" i="1">
                            <a:latin typeface="Cambria Math" panose="02040503050406030204" pitchFamily="18" charset="0"/>
                          </a:rPr>
                          <m:t>𝒊</m:t>
                        </m:r>
                      </m:sub>
                    </m:sSub>
                  </m:oMath>
                </a14:m>
                <a:r>
                  <a:rPr lang="en-SG" b="1" dirty="0"/>
                  <a:t>, which follow a normal distribution </a:t>
                </a:r>
                <a:r>
                  <a:rPr lang="en-SG" dirty="0"/>
                  <a:t>of mean 0 and variance </a:t>
                </a:r>
                <a14:m>
                  <m:oMath xmlns:m="http://schemas.openxmlformats.org/officeDocument/2006/math">
                    <m:sSup>
                      <m:sSupPr>
                        <m:ctrlPr>
                          <a:rPr lang="en-SG" i="1">
                            <a:latin typeface="Cambria Math" panose="02040503050406030204" pitchFamily="18" charset="0"/>
                            <a:ea typeface="Cambria Math" panose="02040503050406030204" pitchFamily="18" charset="0"/>
                          </a:rPr>
                        </m:ctrlPr>
                      </m:sSupPr>
                      <m:e>
                        <m:r>
                          <a:rPr lang="en-SG" i="1">
                            <a:latin typeface="Cambria Math" panose="02040503050406030204" pitchFamily="18" charset="0"/>
                            <a:ea typeface="Cambria Math" panose="02040503050406030204" pitchFamily="18" charset="0"/>
                          </a:rPr>
                          <m:t>𝜎</m:t>
                        </m:r>
                      </m:e>
                      <m:sup>
                        <m:r>
                          <a:rPr lang="en-SG" i="1">
                            <a:latin typeface="Cambria Math" panose="02040503050406030204" pitchFamily="18" charset="0"/>
                            <a:ea typeface="Cambria Math" panose="02040503050406030204" pitchFamily="18" charset="0"/>
                          </a:rPr>
                          <m:t>2</m:t>
                        </m:r>
                      </m:sup>
                    </m:sSup>
                  </m:oMath>
                </a14:m>
                <a:r>
                  <a:rPr lang="en-SG" dirty="0"/>
                  <a:t>.</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a:t>
            </a:fld>
            <a:endParaRPr lang="en-SG" dirty="0"/>
          </a:p>
        </p:txBody>
      </p:sp>
    </p:spTree>
    <p:extLst>
      <p:ext uri="{BB962C8B-B14F-4D97-AF65-F5344CB8AC3E}">
        <p14:creationId xmlns:p14="http://schemas.microsoft.com/office/powerpoint/2010/main" val="143148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Information-theoretic approach – choosing the best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50</a:t>
            </a:fld>
            <a:endParaRPr lang="en-SG" dirty="0"/>
          </a:p>
        </p:txBody>
      </p:sp>
      <p:sp>
        <p:nvSpPr>
          <p:cNvPr id="6" name="Content Placeholder 5">
            <a:extLst>
              <a:ext uri="{FF2B5EF4-FFF2-40B4-BE49-F238E27FC236}">
                <a16:creationId xmlns:a16="http://schemas.microsoft.com/office/drawing/2014/main" id="{C32FA7A9-39E7-4118-BC1C-14B5B01D8A3F}"/>
              </a:ext>
            </a:extLst>
          </p:cNvPr>
          <p:cNvSpPr>
            <a:spLocks noGrp="1"/>
          </p:cNvSpPr>
          <p:nvPr>
            <p:ph idx="1"/>
          </p:nvPr>
        </p:nvSpPr>
        <p:spPr/>
        <p:txBody>
          <a:bodyPr>
            <a:normAutofit/>
          </a:bodyPr>
          <a:lstStyle/>
          <a:p>
            <a:pPr marL="0" indent="0">
              <a:buNone/>
            </a:pPr>
            <a:r>
              <a:rPr lang="en-SG" dirty="0"/>
              <a:t>We then </a:t>
            </a:r>
            <a:r>
              <a:rPr lang="en-SG" b="1" dirty="0"/>
              <a:t>rank the models</a:t>
            </a:r>
            <a:r>
              <a:rPr lang="en-SG" dirty="0"/>
              <a:t> using a Model Accuracy Metric which measures how well a model can predict data: a </a:t>
            </a:r>
            <a:r>
              <a:rPr lang="en-SG" b="1" dirty="0"/>
              <a:t>LOWER VALUE IS BETTER</a:t>
            </a:r>
            <a:r>
              <a:rPr lang="en-SG" dirty="0"/>
              <a:t>.</a:t>
            </a:r>
          </a:p>
          <a:p>
            <a:pPr marL="0" indent="0">
              <a:buNone/>
            </a:pPr>
            <a:r>
              <a:rPr lang="en-SG" sz="2400" dirty="0"/>
              <a:t>	</a:t>
            </a:r>
            <a:r>
              <a:rPr lang="en-SG" sz="2400" b="1" dirty="0"/>
              <a:t>AIC</a:t>
            </a:r>
            <a:r>
              <a:rPr lang="en-SG" sz="2400" dirty="0"/>
              <a:t> penalises a model for having more predictive variables. Most common.</a:t>
            </a:r>
          </a:p>
          <a:p>
            <a:pPr marL="0" indent="0">
              <a:buNone/>
            </a:pPr>
            <a:r>
              <a:rPr lang="en-SG" sz="2400" dirty="0"/>
              <a:t>	</a:t>
            </a:r>
            <a:r>
              <a:rPr lang="en-SG" sz="2400" b="1" dirty="0" err="1"/>
              <a:t>AICc</a:t>
            </a:r>
            <a:r>
              <a:rPr lang="en-SG" sz="2400" dirty="0"/>
              <a:t> is a version of the AIC for small sample sizes (n/K &lt; 40; where n is sample size and K 	 is number of parameters).</a:t>
            </a:r>
          </a:p>
          <a:p>
            <a:pPr marL="0" indent="0">
              <a:buNone/>
            </a:pPr>
            <a:r>
              <a:rPr lang="en-SG" sz="2400" dirty="0"/>
              <a:t>	</a:t>
            </a:r>
            <a:r>
              <a:rPr lang="en-SG" sz="2400" b="1" dirty="0"/>
              <a:t>BIC</a:t>
            </a:r>
            <a:r>
              <a:rPr lang="en-SG" sz="2400" dirty="0"/>
              <a:t> (Bayesian Information Criterion) has a stronger penalty.</a:t>
            </a:r>
          </a:p>
          <a:p>
            <a:pPr marL="0" indent="0">
              <a:buNone/>
            </a:pPr>
            <a:r>
              <a:rPr lang="en-SG" dirty="0"/>
              <a:t>IMPORTANT: you can only use these to compare models when one is a subset of the other.</a:t>
            </a:r>
          </a:p>
          <a:p>
            <a:pPr marL="0" indent="0">
              <a:buNone/>
            </a:pPr>
            <a:endParaRPr lang="en-SG" dirty="0"/>
          </a:p>
          <a:p>
            <a:pPr marL="0" indent="0">
              <a:buNone/>
            </a:pPr>
            <a:r>
              <a:rPr lang="en-SG" dirty="0"/>
              <a:t>#We can use the “</a:t>
            </a:r>
            <a:r>
              <a:rPr lang="en-SG" dirty="0" err="1">
                <a:latin typeface="Times New Roman" panose="02020603050405020304" pitchFamily="18" charset="0"/>
                <a:cs typeface="Times New Roman" panose="02020603050405020304" pitchFamily="18" charset="0"/>
              </a:rPr>
              <a:t>MuMIn</a:t>
            </a:r>
            <a:r>
              <a:rPr lang="en-SG" dirty="0"/>
              <a:t>” package to help us do this more quickly</a:t>
            </a:r>
          </a:p>
          <a:p>
            <a:pPr marL="0" indent="0">
              <a:buNone/>
            </a:pPr>
            <a:r>
              <a:rPr lang="en-SG" sz="2000" dirty="0">
                <a:latin typeface="Courier New" panose="02070309020205020404" pitchFamily="49" charset="0"/>
                <a:cs typeface="Courier New" panose="02070309020205020404" pitchFamily="49" charset="0"/>
              </a:rPr>
              <a:t>require(</a:t>
            </a:r>
            <a:r>
              <a:rPr lang="en-US" sz="2000" dirty="0" err="1">
                <a:latin typeface="Courier New" panose="02070309020205020404" pitchFamily="49" charset="0"/>
                <a:cs typeface="Courier New" panose="02070309020205020404" pitchFamily="49" charset="0"/>
              </a:rPr>
              <a:t>MuMIn</a:t>
            </a:r>
            <a:r>
              <a:rPr lang="en-US" sz="2000" dirty="0">
                <a:latin typeface="Courier New" panose="02070309020205020404" pitchFamily="49" charset="0"/>
                <a:cs typeface="Courier New" panose="02070309020205020404" pitchFamily="49" charset="0"/>
              </a:rPr>
              <a:t>)</a:t>
            </a:r>
          </a:p>
          <a:p>
            <a:pPr marL="0" indent="0">
              <a:buNone/>
            </a:pPr>
            <a:r>
              <a:rPr lang="en-US" dirty="0"/>
              <a:t>#Create the </a:t>
            </a:r>
            <a:r>
              <a:rPr lang="en-US" dirty="0" err="1"/>
              <a:t>model.selection</a:t>
            </a:r>
            <a:r>
              <a:rPr lang="en-US" dirty="0"/>
              <a:t> object – AIC, </a:t>
            </a:r>
            <a:r>
              <a:rPr lang="en-US" dirty="0" err="1"/>
              <a:t>AICc</a:t>
            </a:r>
            <a:r>
              <a:rPr lang="en-US" dirty="0"/>
              <a:t> or BIC will work</a:t>
            </a:r>
          </a:p>
          <a:p>
            <a:pPr marL="0" indent="0">
              <a:buNone/>
            </a:pPr>
            <a:r>
              <a:rPr lang="da-DK" sz="2000" dirty="0">
                <a:latin typeface="Courier New" panose="02070309020205020404" pitchFamily="49" charset="0"/>
                <a:cs typeface="Courier New" panose="02070309020205020404" pitchFamily="49" charset="0"/>
              </a:rPr>
              <a:t>modsAIC=model.sel(mod5.11,mod5.12,mod5.13,mod5.14,mod5.15,mod5.16,mod5.17,mod5.18,mod5.19,mod5.110,mod5.111,rank="AIC")</a:t>
            </a:r>
          </a:p>
          <a:p>
            <a:pPr marL="0" indent="0">
              <a:buNone/>
            </a:pPr>
            <a:endParaRPr lang="en-US" dirty="0"/>
          </a:p>
          <a:p>
            <a:pPr marL="0" indent="0">
              <a:buNone/>
            </a:pPr>
            <a:endParaRPr lang="en-SG" dirty="0"/>
          </a:p>
        </p:txBody>
      </p:sp>
    </p:spTree>
    <p:extLst>
      <p:ext uri="{BB962C8B-B14F-4D97-AF65-F5344CB8AC3E}">
        <p14:creationId xmlns:p14="http://schemas.microsoft.com/office/powerpoint/2010/main" val="2415809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Information-theoretic approach – averaging</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51</a:t>
            </a:fld>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32FA7A9-39E7-4118-BC1C-14B5B01D8A3F}"/>
                  </a:ext>
                </a:extLst>
              </p:cNvPr>
              <p:cNvSpPr>
                <a:spLocks noGrp="1"/>
              </p:cNvSpPr>
              <p:nvPr>
                <p:ph idx="1"/>
              </p:nvPr>
            </p:nvSpPr>
            <p:spPr/>
            <p:txBody>
              <a:bodyPr>
                <a:normAutofit/>
              </a:bodyPr>
              <a:lstStyle/>
              <a:p>
                <a:pPr marL="0" indent="0">
                  <a:buNone/>
                </a:pPr>
                <a:r>
                  <a:rPr lang="en-SG" dirty="0"/>
                  <a:t>#View the results</a:t>
                </a:r>
                <a:endParaRPr lang="en-US" dirty="0"/>
              </a:p>
              <a:p>
                <a:pPr marL="0" indent="0">
                  <a:buNone/>
                </a:pPr>
                <a:r>
                  <a:rPr lang="da-DK" sz="2000" dirty="0">
                    <a:latin typeface="Courier New" panose="02070309020205020404" pitchFamily="49" charset="0"/>
                    <a:cs typeface="Courier New" panose="02070309020205020404" pitchFamily="49" charset="0"/>
                  </a:rPr>
                  <a:t>modsAIC</a:t>
                </a:r>
              </a:p>
              <a:p>
                <a:pPr marL="0" indent="0">
                  <a:buNone/>
                </a:pPr>
                <a:r>
                  <a:rPr lang="da-DK" dirty="0"/>
                  <a:t>#If there is one model that is clearly the</a:t>
                </a:r>
                <a:br>
                  <a:rPr lang="da-DK" dirty="0"/>
                </a:br>
                <a:r>
                  <a:rPr lang="da-DK" dirty="0"/>
                  <a:t>best then use that model</a:t>
                </a:r>
              </a:p>
              <a:p>
                <a:pPr marL="0" indent="0">
                  <a:buNone/>
                </a:pPr>
                <a:endParaRPr lang="da-DK" dirty="0"/>
              </a:p>
              <a:p>
                <a:pPr marL="0" indent="0">
                  <a:buNone/>
                </a:pPr>
                <a:endParaRPr lang="da-DK" dirty="0"/>
              </a:p>
              <a:p>
                <a:pPr marL="0" indent="0">
                  <a:buNone/>
                </a:pPr>
                <a:r>
                  <a:rPr lang="da-DK" dirty="0"/>
                  <a:t>#</a:t>
                </a:r>
                <a:r>
                  <a:rPr lang="da-DK" dirty="0">
                    <a:solidFill>
                      <a:schemeClr val="accent5">
                        <a:lumMod val="50000"/>
                      </a:schemeClr>
                    </a:solidFill>
                  </a:rPr>
                  <a:t>Here, we have 2 models that are very close (</a:t>
                </a:r>
                <a14:m>
                  <m:oMath xmlns:m="http://schemas.openxmlformats.org/officeDocument/2006/math">
                    <m:r>
                      <m:rPr>
                        <m:sty m:val="p"/>
                      </m:rPr>
                      <a:rPr lang="en-SG" i="1" smtClean="0">
                        <a:solidFill>
                          <a:schemeClr val="accent5">
                            <a:lumMod val="50000"/>
                          </a:schemeClr>
                        </a:solidFill>
                        <a:latin typeface="Cambria Math" panose="02040503050406030204" pitchFamily="18" charset="0"/>
                      </a:rPr>
                      <m:t>Δ</m:t>
                    </m:r>
                    <m:r>
                      <m:rPr>
                        <m:nor/>
                      </m:rPr>
                      <a:rPr lang="en-SG" i="0" smtClean="0">
                        <a:solidFill>
                          <a:schemeClr val="accent5">
                            <a:lumMod val="50000"/>
                          </a:schemeClr>
                        </a:solidFill>
                        <a:latin typeface="Cambria Math" panose="02040503050406030204" pitchFamily="18" charset="0"/>
                      </a:rPr>
                      <m:t>AIC</m:t>
                    </m:r>
                    <m:r>
                      <a:rPr lang="en-SG" i="1" smtClean="0">
                        <a:solidFill>
                          <a:schemeClr val="accent5">
                            <a:lumMod val="50000"/>
                          </a:schemeClr>
                        </a:solidFill>
                        <a:latin typeface="Cambria Math" panose="02040503050406030204" pitchFamily="18" charset="0"/>
                      </a:rPr>
                      <m:t>&lt;2</m:t>
                    </m:r>
                  </m:oMath>
                </a14:m>
                <a:r>
                  <a:rPr lang="en-SG" dirty="0">
                    <a:solidFill>
                      <a:schemeClr val="accent5">
                        <a:lumMod val="50000"/>
                      </a:schemeClr>
                    </a:solidFill>
                  </a:rPr>
                  <a:t> is usually used as a cut-off value) so we average them; the package will use their AIC scores as weights</a:t>
                </a:r>
              </a:p>
              <a:p>
                <a:pPr marL="0" indent="0">
                  <a:buNone/>
                </a:pPr>
                <a:r>
                  <a:rPr lang="en-SG" sz="2000" dirty="0" err="1">
                    <a:solidFill>
                      <a:schemeClr val="accent5">
                        <a:lumMod val="50000"/>
                      </a:schemeClr>
                    </a:solidFill>
                    <a:latin typeface="Courier New" panose="02070309020205020404" pitchFamily="49" charset="0"/>
                    <a:cs typeface="Courier New" panose="02070309020205020404" pitchFamily="49" charset="0"/>
                  </a:rPr>
                  <a:t>modsAvg</a:t>
                </a:r>
                <a:r>
                  <a:rPr lang="en-SG" sz="2000" dirty="0">
                    <a:solidFill>
                      <a:schemeClr val="accent5">
                        <a:lumMod val="50000"/>
                      </a:schemeClr>
                    </a:solidFill>
                    <a:latin typeface="Courier New" panose="02070309020205020404" pitchFamily="49" charset="0"/>
                    <a:cs typeface="Courier New" panose="02070309020205020404" pitchFamily="49" charset="0"/>
                  </a:rPr>
                  <a:t>=</a:t>
                </a:r>
                <a:r>
                  <a:rPr lang="en-SG" sz="2000" dirty="0" err="1">
                    <a:solidFill>
                      <a:schemeClr val="accent5">
                        <a:lumMod val="50000"/>
                      </a:schemeClr>
                    </a:solidFill>
                    <a:latin typeface="Courier New" panose="02070309020205020404" pitchFamily="49" charset="0"/>
                    <a:cs typeface="Courier New" panose="02070309020205020404" pitchFamily="49" charset="0"/>
                  </a:rPr>
                  <a:t>model.avg</a:t>
                </a:r>
                <a:r>
                  <a:rPr lang="en-SG" sz="2000" dirty="0">
                    <a:solidFill>
                      <a:schemeClr val="accent5">
                        <a:lumMod val="50000"/>
                      </a:schemeClr>
                    </a:solidFill>
                    <a:latin typeface="Courier New" panose="02070309020205020404" pitchFamily="49" charset="0"/>
                    <a:cs typeface="Courier New" panose="02070309020205020404" pitchFamily="49" charset="0"/>
                  </a:rPr>
                  <a:t>(</a:t>
                </a:r>
                <a:r>
                  <a:rPr lang="en-SG" sz="2000" dirty="0" err="1">
                    <a:solidFill>
                      <a:schemeClr val="accent5">
                        <a:lumMod val="50000"/>
                      </a:schemeClr>
                    </a:solidFill>
                    <a:latin typeface="Courier New" panose="02070309020205020404" pitchFamily="49" charset="0"/>
                    <a:cs typeface="Courier New" panose="02070309020205020404" pitchFamily="49" charset="0"/>
                  </a:rPr>
                  <a:t>modsAIC,subset</a:t>
                </a:r>
                <a:r>
                  <a:rPr lang="en-SG" sz="2000" dirty="0">
                    <a:solidFill>
                      <a:schemeClr val="accent5">
                        <a:lumMod val="50000"/>
                      </a:schemeClr>
                    </a:solidFill>
                    <a:latin typeface="Courier New" panose="02070309020205020404" pitchFamily="49" charset="0"/>
                    <a:cs typeface="Courier New" panose="02070309020205020404" pitchFamily="49" charset="0"/>
                  </a:rPr>
                  <a:t>=delta&lt;2)</a:t>
                </a:r>
              </a:p>
              <a:p>
                <a:pPr marL="0" indent="0">
                  <a:buNone/>
                </a:pPr>
                <a:r>
                  <a:rPr lang="da-DK" dirty="0"/>
                  <a:t>#View the results</a:t>
                </a:r>
              </a:p>
              <a:p>
                <a:pPr marL="0" indent="0">
                  <a:buNone/>
                </a:pPr>
                <a:r>
                  <a:rPr lang="en-SG" sz="2000" dirty="0">
                    <a:solidFill>
                      <a:schemeClr val="accent5">
                        <a:lumMod val="50000"/>
                      </a:schemeClr>
                    </a:solidFill>
                    <a:latin typeface="Courier New" panose="02070309020205020404" pitchFamily="49" charset="0"/>
                    <a:cs typeface="Courier New" panose="02070309020205020404" pitchFamily="49" charset="0"/>
                  </a:rPr>
                  <a:t>summary(</a:t>
                </a:r>
                <a:r>
                  <a:rPr lang="en-SG" sz="2000" dirty="0" err="1">
                    <a:solidFill>
                      <a:schemeClr val="accent5">
                        <a:lumMod val="50000"/>
                      </a:schemeClr>
                    </a:solidFill>
                    <a:latin typeface="Courier New" panose="02070309020205020404" pitchFamily="49" charset="0"/>
                    <a:cs typeface="Courier New" panose="02070309020205020404" pitchFamily="49" charset="0"/>
                  </a:rPr>
                  <a:t>modsAvg</a:t>
                </a:r>
                <a:r>
                  <a:rPr lang="en-SG" sz="2000" dirty="0">
                    <a:solidFill>
                      <a:schemeClr val="accent5">
                        <a:lumMod val="50000"/>
                      </a:schemeClr>
                    </a:solidFill>
                    <a:latin typeface="Courier New" panose="02070309020205020404" pitchFamily="49" charset="0"/>
                    <a:cs typeface="Courier New" panose="02070309020205020404" pitchFamily="49" charset="0"/>
                  </a:rPr>
                  <a:t>)</a:t>
                </a:r>
                <a:endParaRPr lang="da-DK" sz="2000"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SG" dirty="0"/>
              </a:p>
            </p:txBody>
          </p:sp>
        </mc:Choice>
        <mc:Fallback xmlns="">
          <p:sp>
            <p:nvSpPr>
              <p:cNvPr id="6" name="Content Placeholder 5">
                <a:extLst>
                  <a:ext uri="{FF2B5EF4-FFF2-40B4-BE49-F238E27FC236}">
                    <a16:creationId xmlns:a16="http://schemas.microsoft.com/office/drawing/2014/main" id="{C32FA7A9-39E7-4118-BC1C-14B5B01D8A3F}"/>
                  </a:ext>
                </a:extLst>
              </p:cNvPr>
              <p:cNvSpPr>
                <a:spLocks noGrp="1" noRot="1" noChangeAspect="1" noMove="1" noResize="1" noEditPoints="1" noAdjustHandles="1" noChangeArrowheads="1" noChangeShapeType="1" noTextEdit="1"/>
              </p:cNvSpPr>
              <p:nvPr>
                <p:ph idx="1"/>
              </p:nvPr>
            </p:nvSpPr>
            <p:spPr>
              <a:blipFill>
                <a:blip r:embed="rId2"/>
                <a:stretch>
                  <a:fillRect l="-1064" t="-1707" r="-1368"/>
                </a:stretch>
              </a:blipFill>
            </p:spPr>
            <p:txBody>
              <a:bodyPr/>
              <a:lstStyle/>
              <a:p>
                <a:r>
                  <a:rPr lang="en-SG">
                    <a:noFill/>
                  </a:rPr>
                  <a:t> </a:t>
                </a:r>
              </a:p>
            </p:txBody>
          </p:sp>
        </mc:Fallback>
      </mc:AlternateContent>
      <p:pic>
        <p:nvPicPr>
          <p:cNvPr id="4" name="Picture 3" descr="Text&#10;&#10;Description automatically generated">
            <a:extLst>
              <a:ext uri="{FF2B5EF4-FFF2-40B4-BE49-F238E27FC236}">
                <a16:creationId xmlns:a16="http://schemas.microsoft.com/office/drawing/2014/main" id="{5EF95F6F-94F8-4A57-99C6-34C9FE293F7E}"/>
              </a:ext>
            </a:extLst>
          </p:cNvPr>
          <p:cNvPicPr>
            <a:picLocks noChangeAspect="1"/>
          </p:cNvPicPr>
          <p:nvPr/>
        </p:nvPicPr>
        <p:blipFill>
          <a:blip r:embed="rId3"/>
          <a:stretch>
            <a:fillRect/>
          </a:stretch>
        </p:blipFill>
        <p:spPr>
          <a:xfrm>
            <a:off x="6366076" y="750279"/>
            <a:ext cx="5493353" cy="2378939"/>
          </a:xfrm>
          <a:prstGeom prst="rect">
            <a:avLst/>
          </a:prstGeom>
        </p:spPr>
      </p:pic>
      <p:sp>
        <p:nvSpPr>
          <p:cNvPr id="8" name="Rectangle 7">
            <a:extLst>
              <a:ext uri="{FF2B5EF4-FFF2-40B4-BE49-F238E27FC236}">
                <a16:creationId xmlns:a16="http://schemas.microsoft.com/office/drawing/2014/main" id="{B24BEEAA-1C30-4970-A605-5D802CA3244C}"/>
              </a:ext>
            </a:extLst>
          </p:cNvPr>
          <p:cNvSpPr/>
          <p:nvPr/>
        </p:nvSpPr>
        <p:spPr>
          <a:xfrm>
            <a:off x="10023675" y="960969"/>
            <a:ext cx="515921" cy="3693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559E1785-DEED-4174-A0EC-DB27FAF313E6}"/>
              </a:ext>
            </a:extLst>
          </p:cNvPr>
          <p:cNvSpPr txBox="1"/>
          <p:nvPr/>
        </p:nvSpPr>
        <p:spPr>
          <a:xfrm>
            <a:off x="5380712" y="894676"/>
            <a:ext cx="1060189" cy="369332"/>
          </a:xfrm>
          <a:prstGeom prst="rect">
            <a:avLst/>
          </a:prstGeom>
          <a:noFill/>
        </p:spPr>
        <p:txBody>
          <a:bodyPr wrap="square" rtlCol="0">
            <a:spAutoFit/>
          </a:bodyPr>
          <a:lstStyle/>
          <a:p>
            <a:pPr algn="r"/>
            <a:r>
              <a:rPr lang="en-US" dirty="0">
                <a:solidFill>
                  <a:srgbClr val="FF0000"/>
                </a:solidFill>
              </a:rPr>
              <a:t>BEST</a:t>
            </a:r>
          </a:p>
        </p:txBody>
      </p:sp>
      <p:sp>
        <p:nvSpPr>
          <p:cNvPr id="10" name="TextBox 9">
            <a:extLst>
              <a:ext uri="{FF2B5EF4-FFF2-40B4-BE49-F238E27FC236}">
                <a16:creationId xmlns:a16="http://schemas.microsoft.com/office/drawing/2014/main" id="{A8E62DA3-522D-4D46-900C-72DF0B17A74D}"/>
              </a:ext>
            </a:extLst>
          </p:cNvPr>
          <p:cNvSpPr txBox="1"/>
          <p:nvPr/>
        </p:nvSpPr>
        <p:spPr>
          <a:xfrm>
            <a:off x="5382638" y="2736976"/>
            <a:ext cx="1060189" cy="369332"/>
          </a:xfrm>
          <a:prstGeom prst="rect">
            <a:avLst/>
          </a:prstGeom>
          <a:noFill/>
        </p:spPr>
        <p:txBody>
          <a:bodyPr wrap="square" rtlCol="0">
            <a:spAutoFit/>
          </a:bodyPr>
          <a:lstStyle/>
          <a:p>
            <a:pPr algn="r"/>
            <a:r>
              <a:rPr lang="en-US" dirty="0">
                <a:solidFill>
                  <a:srgbClr val="FF0000"/>
                </a:solidFill>
              </a:rPr>
              <a:t>WORST</a:t>
            </a:r>
          </a:p>
        </p:txBody>
      </p:sp>
    </p:spTree>
    <p:extLst>
      <p:ext uri="{BB962C8B-B14F-4D97-AF65-F5344CB8AC3E}">
        <p14:creationId xmlns:p14="http://schemas.microsoft.com/office/powerpoint/2010/main" val="3216404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Information-theoretic approach vs. Stepwise deletion approach</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52</a:t>
            </a:fld>
            <a:endParaRPr lang="en-SG" dirty="0"/>
          </a:p>
        </p:txBody>
      </p:sp>
      <p:sp>
        <p:nvSpPr>
          <p:cNvPr id="6" name="Content Placeholder 5">
            <a:extLst>
              <a:ext uri="{FF2B5EF4-FFF2-40B4-BE49-F238E27FC236}">
                <a16:creationId xmlns:a16="http://schemas.microsoft.com/office/drawing/2014/main" id="{C32FA7A9-39E7-4118-BC1C-14B5B01D8A3F}"/>
              </a:ext>
            </a:extLst>
          </p:cNvPr>
          <p:cNvSpPr>
            <a:spLocks noGrp="1"/>
          </p:cNvSpPr>
          <p:nvPr>
            <p:ph idx="1"/>
          </p:nvPr>
        </p:nvSpPr>
        <p:spPr/>
        <p:txBody>
          <a:bodyPr>
            <a:normAutofit/>
          </a:bodyPr>
          <a:lstStyle/>
          <a:p>
            <a:pPr marL="0" indent="0">
              <a:buNone/>
            </a:pPr>
            <a:r>
              <a:rPr lang="en-US" dirty="0"/>
              <a:t>The results are very similar.</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With the Information-theoretic approach, technically you do not need to simplify further as this has already been taken into account by AIC. However, it’s up to you to make the final decision based on biological intuition.</a:t>
            </a:r>
          </a:p>
        </p:txBody>
      </p:sp>
      <p:pic>
        <p:nvPicPr>
          <p:cNvPr id="7" name="Picture 6" descr="Table&#10;&#10;Description automatically generated">
            <a:extLst>
              <a:ext uri="{FF2B5EF4-FFF2-40B4-BE49-F238E27FC236}">
                <a16:creationId xmlns:a16="http://schemas.microsoft.com/office/drawing/2014/main" id="{B11B3BE3-6845-4B11-95A3-56258A280BCA}"/>
              </a:ext>
            </a:extLst>
          </p:cNvPr>
          <p:cNvPicPr>
            <a:picLocks noChangeAspect="1"/>
          </p:cNvPicPr>
          <p:nvPr/>
        </p:nvPicPr>
        <p:blipFill>
          <a:blip r:embed="rId2"/>
          <a:stretch>
            <a:fillRect/>
          </a:stretch>
        </p:blipFill>
        <p:spPr>
          <a:xfrm>
            <a:off x="437040" y="1722497"/>
            <a:ext cx="5703456" cy="3430463"/>
          </a:xfrm>
          <a:prstGeom prst="rect">
            <a:avLst/>
          </a:prstGeom>
        </p:spPr>
      </p:pic>
      <p:sp>
        <p:nvSpPr>
          <p:cNvPr id="12" name="TextBox 11">
            <a:extLst>
              <a:ext uri="{FF2B5EF4-FFF2-40B4-BE49-F238E27FC236}">
                <a16:creationId xmlns:a16="http://schemas.microsoft.com/office/drawing/2014/main" id="{16CF267D-31A9-4DAD-BC6E-77611E332441}"/>
              </a:ext>
            </a:extLst>
          </p:cNvPr>
          <p:cNvSpPr txBox="1"/>
          <p:nvPr/>
        </p:nvSpPr>
        <p:spPr>
          <a:xfrm>
            <a:off x="693109" y="1359951"/>
            <a:ext cx="5190955" cy="461665"/>
          </a:xfrm>
          <a:prstGeom prst="rect">
            <a:avLst/>
          </a:prstGeom>
          <a:noFill/>
        </p:spPr>
        <p:txBody>
          <a:bodyPr wrap="square" rtlCol="0">
            <a:spAutoFit/>
          </a:bodyPr>
          <a:lstStyle/>
          <a:p>
            <a:pPr algn="ctr"/>
            <a:r>
              <a:rPr lang="en-US" sz="2400" dirty="0"/>
              <a:t>Information-theoretic (</a:t>
            </a:r>
            <a:r>
              <a:rPr lang="en-US" sz="2400" dirty="0" err="1"/>
              <a:t>modsAvg</a:t>
            </a:r>
            <a:r>
              <a:rPr lang="en-US" sz="2400" dirty="0"/>
              <a:t>)</a:t>
            </a:r>
          </a:p>
        </p:txBody>
      </p:sp>
      <p:sp>
        <p:nvSpPr>
          <p:cNvPr id="13" name="TextBox 12">
            <a:extLst>
              <a:ext uri="{FF2B5EF4-FFF2-40B4-BE49-F238E27FC236}">
                <a16:creationId xmlns:a16="http://schemas.microsoft.com/office/drawing/2014/main" id="{340468B5-A514-40FD-9CAF-F3844D29532F}"/>
              </a:ext>
            </a:extLst>
          </p:cNvPr>
          <p:cNvSpPr txBox="1"/>
          <p:nvPr/>
        </p:nvSpPr>
        <p:spPr>
          <a:xfrm>
            <a:off x="6598775" y="1359951"/>
            <a:ext cx="4719050" cy="461665"/>
          </a:xfrm>
          <a:prstGeom prst="rect">
            <a:avLst/>
          </a:prstGeom>
          <a:noFill/>
        </p:spPr>
        <p:txBody>
          <a:bodyPr wrap="square" rtlCol="0">
            <a:spAutoFit/>
          </a:bodyPr>
          <a:lstStyle/>
          <a:p>
            <a:pPr algn="ctr"/>
            <a:r>
              <a:rPr lang="en-US" sz="2400" dirty="0"/>
              <a:t>Stepwise deletion (mod5.9)</a:t>
            </a:r>
          </a:p>
        </p:txBody>
      </p:sp>
      <p:sp>
        <p:nvSpPr>
          <p:cNvPr id="15" name="Content Placeholder 2">
            <a:extLst>
              <a:ext uri="{FF2B5EF4-FFF2-40B4-BE49-F238E27FC236}">
                <a16:creationId xmlns:a16="http://schemas.microsoft.com/office/drawing/2014/main" id="{7DFF93AB-A55B-46BE-A47F-952A486C20C7}"/>
              </a:ext>
            </a:extLst>
          </p:cNvPr>
          <p:cNvSpPr txBox="1">
            <a:spLocks/>
          </p:cNvSpPr>
          <p:nvPr/>
        </p:nvSpPr>
        <p:spPr>
          <a:xfrm>
            <a:off x="6752531" y="3823356"/>
            <a:ext cx="5151342" cy="1408770"/>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u="sng" dirty="0">
                <a:solidFill>
                  <a:schemeClr val="accent1"/>
                </a:solidFill>
              </a:rPr>
              <a:t>Note: Full vs. Conditional Average (Information-theoretic approach)</a:t>
            </a:r>
          </a:p>
          <a:p>
            <a:pPr marL="0" indent="0">
              <a:buNone/>
            </a:pPr>
            <a:r>
              <a:rPr lang="en-SG" sz="1400" dirty="0">
                <a:solidFill>
                  <a:schemeClr val="accent1"/>
                </a:solidFill>
              </a:rPr>
              <a:t>Full average will input a value of zero for parameters that were not selected in each of the models being averaged. I prefer this.</a:t>
            </a:r>
          </a:p>
          <a:p>
            <a:pPr marL="0" indent="0">
              <a:buNone/>
            </a:pPr>
            <a:r>
              <a:rPr lang="en-SG" sz="1400" dirty="0">
                <a:solidFill>
                  <a:schemeClr val="accent1"/>
                </a:solidFill>
              </a:rPr>
              <a:t>Conditional will not input any value. Conditional averaging introduces a bias (lower p-value) towards less selected variables.</a:t>
            </a:r>
          </a:p>
        </p:txBody>
      </p:sp>
      <p:pic>
        <p:nvPicPr>
          <p:cNvPr id="3" name="Picture 2">
            <a:extLst>
              <a:ext uri="{FF2B5EF4-FFF2-40B4-BE49-F238E27FC236}">
                <a16:creationId xmlns:a16="http://schemas.microsoft.com/office/drawing/2014/main" id="{0D3B3443-4902-D562-DFB0-6AA2BA865BC7}"/>
              </a:ext>
            </a:extLst>
          </p:cNvPr>
          <p:cNvPicPr>
            <a:picLocks noChangeAspect="1"/>
          </p:cNvPicPr>
          <p:nvPr/>
        </p:nvPicPr>
        <p:blipFill rotWithShape="1">
          <a:blip r:embed="rId3"/>
          <a:srcRect t="33291" b="19512"/>
          <a:stretch/>
        </p:blipFill>
        <p:spPr>
          <a:xfrm>
            <a:off x="6475359" y="1722497"/>
            <a:ext cx="5428514" cy="1445111"/>
          </a:xfrm>
          <a:prstGeom prst="rect">
            <a:avLst/>
          </a:prstGeom>
        </p:spPr>
      </p:pic>
    </p:spTree>
    <p:extLst>
      <p:ext uri="{BB962C8B-B14F-4D97-AF65-F5344CB8AC3E}">
        <p14:creationId xmlns:p14="http://schemas.microsoft.com/office/powerpoint/2010/main" val="87876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a:t>Multicollinearity – Variance Inflation Factor</a:t>
            </a:r>
            <a:endParaRPr lang="en-SG"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lnSpcReduction="10000"/>
          </a:bodyPr>
          <a:lstStyle/>
          <a:p>
            <a:pPr marL="0" indent="0">
              <a:buNone/>
            </a:pPr>
            <a:r>
              <a:rPr lang="en-SG" dirty="0"/>
              <a:t>Multicollinearity is when two or more explanatory variables are highly correlated. </a:t>
            </a:r>
          </a:p>
          <a:p>
            <a:pPr marL="0" indent="0">
              <a:buNone/>
            </a:pPr>
            <a:r>
              <a:rPr lang="en-SG" sz="2400" dirty="0"/>
              <a:t>- This will lead to unstable estimation of model parameters </a:t>
            </a:r>
          </a:p>
          <a:p>
            <a:pPr marL="0" indent="0">
              <a:buNone/>
            </a:pPr>
            <a:r>
              <a:rPr lang="en-SG" sz="2400" dirty="0"/>
              <a:t>- Happens quite frequently (e.g. when you measure height and weight) and we sometimes create it ourselves (e.g. creating a new variable by adding 2 existing variables). </a:t>
            </a:r>
          </a:p>
          <a:p>
            <a:pPr marL="0" indent="0">
              <a:buNone/>
            </a:pPr>
            <a:r>
              <a:rPr lang="en-SG" dirty="0"/>
              <a:t>To test for it, we measure the </a:t>
            </a:r>
            <a:r>
              <a:rPr lang="en-SG" b="1" dirty="0"/>
              <a:t>Variance Inflation Factor (VIF)</a:t>
            </a:r>
            <a:r>
              <a:rPr lang="en-SG" dirty="0"/>
              <a:t>: if a variable has a </a:t>
            </a:r>
            <a:r>
              <a:rPr lang="en-SG" b="1" dirty="0"/>
              <a:t>VIF value &gt; 3, we remove it</a:t>
            </a:r>
            <a:r>
              <a:rPr lang="en-SG" dirty="0"/>
              <a:t>.</a:t>
            </a:r>
          </a:p>
          <a:p>
            <a:pPr marL="0" indent="0">
              <a:buNone/>
            </a:pPr>
            <a:endParaRPr lang="en-SG" dirty="0"/>
          </a:p>
          <a:p>
            <a:pPr marL="0" indent="0">
              <a:buNone/>
            </a:pPr>
            <a:r>
              <a:rPr lang="en-SG" dirty="0"/>
              <a:t>#Install the “car” package and fit a model with all your explanatory variables modelled individually (i.e. no interactions)</a:t>
            </a:r>
          </a:p>
          <a:p>
            <a:pPr marL="0" indent="0">
              <a:buNone/>
            </a:pPr>
            <a:r>
              <a:rPr lang="en-SG" sz="2000" dirty="0" err="1">
                <a:latin typeface="Courier New" panose="02070309020205020404" pitchFamily="49" charset="0"/>
                <a:cs typeface="Courier New" panose="02070309020205020404" pitchFamily="49" charset="0"/>
              </a:rPr>
              <a:t>modTest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ozone~temp+wind+rad,data</a:t>
            </a:r>
            <a:r>
              <a:rPr lang="en-SG" sz="2000" dirty="0">
                <a:latin typeface="Courier New" panose="02070309020205020404" pitchFamily="49" charset="0"/>
                <a:cs typeface="Courier New" panose="02070309020205020404" pitchFamily="49" charset="0"/>
              </a:rPr>
              <a:t>=d5)</a:t>
            </a:r>
          </a:p>
          <a:p>
            <a:pPr marL="0" indent="0">
              <a:buNone/>
            </a:pPr>
            <a:r>
              <a:rPr lang="en-SG" sz="2000" dirty="0" err="1">
                <a:latin typeface="Courier New" panose="02070309020205020404" pitchFamily="49" charset="0"/>
                <a:cs typeface="Courier New" panose="02070309020205020404" pitchFamily="49" charset="0"/>
              </a:rPr>
              <a:t>vif</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modTest</a:t>
            </a:r>
            <a:r>
              <a:rPr lang="en-SG" sz="2000" dirty="0">
                <a:latin typeface="Courier New" panose="02070309020205020404" pitchFamily="49" charset="0"/>
                <a:cs typeface="Courier New" panose="02070309020205020404" pitchFamily="49" charset="0"/>
              </a:rPr>
              <a:t>) #in this case, everything is OK</a:t>
            </a:r>
          </a:p>
          <a:p>
            <a:pPr marL="0" indent="0">
              <a:buNone/>
            </a:pPr>
            <a:endParaRPr lang="en-SG" dirty="0"/>
          </a:p>
          <a:p>
            <a:pPr marL="0" indent="0">
              <a:buNone/>
            </a:pPr>
            <a:r>
              <a:rPr lang="en-SG" dirty="0"/>
              <a:t>If there are variables with VIF &gt; 3, update the model by removing the variable with the highest VIF—either manually fit a new model or use update()—then test this new model using </a:t>
            </a:r>
            <a:r>
              <a:rPr lang="en-SG" dirty="0" err="1"/>
              <a:t>vif</a:t>
            </a:r>
            <a:r>
              <a:rPr lang="en-SG" dirty="0"/>
              <a:t>(). Repeat this until no more variables have VIF &gt; 3.</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53</a:t>
            </a:fld>
            <a:endParaRPr lang="en-SG" dirty="0"/>
          </a:p>
        </p:txBody>
      </p:sp>
      <p:pic>
        <p:nvPicPr>
          <p:cNvPr id="6" name="Picture 5">
            <a:extLst>
              <a:ext uri="{FF2B5EF4-FFF2-40B4-BE49-F238E27FC236}">
                <a16:creationId xmlns:a16="http://schemas.microsoft.com/office/drawing/2014/main" id="{3025B769-6528-1966-87DE-5DEE5B03B218}"/>
              </a:ext>
            </a:extLst>
          </p:cNvPr>
          <p:cNvPicPr>
            <a:picLocks noChangeAspect="1"/>
          </p:cNvPicPr>
          <p:nvPr/>
        </p:nvPicPr>
        <p:blipFill>
          <a:blip r:embed="rId2"/>
          <a:stretch>
            <a:fillRect/>
          </a:stretch>
        </p:blipFill>
        <p:spPr>
          <a:xfrm>
            <a:off x="6995785" y="4446791"/>
            <a:ext cx="2979693" cy="646657"/>
          </a:xfrm>
          <a:prstGeom prst="rect">
            <a:avLst/>
          </a:prstGeom>
        </p:spPr>
      </p:pic>
    </p:spTree>
    <p:extLst>
      <p:ext uri="{BB962C8B-B14F-4D97-AF65-F5344CB8AC3E}">
        <p14:creationId xmlns:p14="http://schemas.microsoft.com/office/powerpoint/2010/main" val="2156138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results to present?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fontScale="92500" lnSpcReduction="10000"/>
          </a:bodyPr>
          <a:lstStyle/>
          <a:p>
            <a:pPr marL="0" indent="0">
              <a:buNone/>
            </a:pPr>
            <a:r>
              <a:rPr lang="en-SG" dirty="0"/>
              <a:t>A good standard to follow, report at least these 3 things…</a:t>
            </a:r>
          </a:p>
          <a:p>
            <a:pPr marL="0" indent="0">
              <a:buNone/>
            </a:pPr>
            <a:r>
              <a:rPr lang="en-SG" sz="2400" dirty="0"/>
              <a:t>	1) </a:t>
            </a:r>
            <a:r>
              <a:rPr lang="en-SG" sz="2400" b="1" dirty="0"/>
              <a:t>Sample size</a:t>
            </a:r>
            <a:r>
              <a:rPr lang="en-SG" sz="2400" dirty="0"/>
              <a:t> (N or n; but usage varies!!)—we usually report this at the start of the Results.</a:t>
            </a:r>
          </a:p>
          <a:p>
            <a:pPr marL="0" indent="0">
              <a:buNone/>
            </a:pPr>
            <a:r>
              <a:rPr lang="en-SG" sz="2400" dirty="0"/>
              <a:t>		Usage 1: N is population size, n is sample size.</a:t>
            </a:r>
          </a:p>
          <a:p>
            <a:pPr marL="0" indent="0">
              <a:buNone/>
            </a:pPr>
            <a:r>
              <a:rPr lang="en-SG" sz="2400" dirty="0"/>
              <a:t>		Usage 2: N is total sample size, n is group/level size (this is more useful for ecology).</a:t>
            </a:r>
          </a:p>
          <a:p>
            <a:pPr marL="0" indent="0">
              <a:buNone/>
            </a:pPr>
            <a:r>
              <a:rPr lang="en-SG" sz="2400" dirty="0"/>
              <a:t>	2) </a:t>
            </a:r>
            <a:r>
              <a:rPr lang="en-SG" sz="2400" b="1" dirty="0"/>
              <a:t>p-value </a:t>
            </a:r>
            <a:r>
              <a:rPr lang="en-SG" sz="2400" dirty="0"/>
              <a:t>or </a:t>
            </a:r>
            <a:r>
              <a:rPr lang="en-SG" sz="2400" i="1" dirty="0"/>
              <a:t>P</a:t>
            </a:r>
            <a:r>
              <a:rPr lang="en-SG" sz="2400" dirty="0"/>
              <a:t> (note the italics):</a:t>
            </a:r>
          </a:p>
          <a:p>
            <a:pPr marL="0" indent="0">
              <a:buNone/>
            </a:pPr>
            <a:r>
              <a:rPr lang="en-SG" sz="2400" dirty="0"/>
              <a:t>		If </a:t>
            </a:r>
            <a:r>
              <a:rPr lang="en-SG" sz="2400" i="1" dirty="0"/>
              <a:t>P</a:t>
            </a:r>
            <a:r>
              <a:rPr lang="en-SG" sz="2400" dirty="0"/>
              <a:t> ≥ 0.06: report value to 2 decimals (e.g. </a:t>
            </a:r>
            <a:r>
              <a:rPr lang="en-SG" sz="2400" i="1" dirty="0"/>
              <a:t>P</a:t>
            </a:r>
            <a:r>
              <a:rPr lang="en-SG" sz="2400" dirty="0"/>
              <a:t> = 0.82, </a:t>
            </a:r>
            <a:r>
              <a:rPr lang="en-SG" sz="2400" i="1" dirty="0"/>
              <a:t>P</a:t>
            </a:r>
            <a:r>
              <a:rPr lang="en-SG" sz="2400" dirty="0"/>
              <a:t> = 0.07).</a:t>
            </a:r>
          </a:p>
          <a:p>
            <a:pPr marL="0" indent="0">
              <a:buNone/>
            </a:pPr>
            <a:r>
              <a:rPr lang="en-SG" sz="2400" dirty="0"/>
              <a:t>		If 0.001 ≤ </a:t>
            </a:r>
            <a:r>
              <a:rPr lang="en-SG" sz="2400" i="1" dirty="0"/>
              <a:t>P</a:t>
            </a:r>
            <a:r>
              <a:rPr lang="en-SG" sz="2400" dirty="0"/>
              <a:t> &lt; 0.06: report value to 2 significant figures (e.g. </a:t>
            </a:r>
            <a:r>
              <a:rPr lang="en-SG" sz="2400" i="1" dirty="0"/>
              <a:t>P</a:t>
            </a:r>
            <a:r>
              <a:rPr lang="en-SG" sz="2400" dirty="0"/>
              <a:t> = 0.0013, 0.053).</a:t>
            </a:r>
          </a:p>
          <a:p>
            <a:pPr marL="0" indent="0">
              <a:buNone/>
            </a:pPr>
            <a:r>
              <a:rPr lang="en-SG" sz="2400" dirty="0"/>
              <a:t>		If </a:t>
            </a:r>
            <a:r>
              <a:rPr lang="en-SG" sz="2400" i="1" dirty="0"/>
              <a:t>P</a:t>
            </a:r>
            <a:r>
              <a:rPr lang="en-SG" sz="2400" dirty="0"/>
              <a:t> &lt; 0.001: report “</a:t>
            </a:r>
            <a:r>
              <a:rPr lang="en-SG" sz="2400" i="1" dirty="0"/>
              <a:t>P</a:t>
            </a:r>
            <a:r>
              <a:rPr lang="en-SG" sz="2400" dirty="0"/>
              <a:t> &lt; 0.001”.</a:t>
            </a:r>
          </a:p>
          <a:p>
            <a:pPr marL="0" indent="0">
              <a:buNone/>
            </a:pPr>
            <a:r>
              <a:rPr lang="en-SG" sz="2400" dirty="0"/>
              <a:t>	3) </a:t>
            </a:r>
            <a:r>
              <a:rPr lang="en-SG" sz="2400" b="1" dirty="0"/>
              <a:t>Effect size ± confidence intervals</a:t>
            </a:r>
            <a:r>
              <a:rPr lang="en-SG" sz="2400" dirty="0"/>
              <a:t>:</a:t>
            </a:r>
          </a:p>
          <a:p>
            <a:pPr marL="0" indent="0">
              <a:buNone/>
            </a:pPr>
            <a:r>
              <a:rPr lang="en-SG" sz="2400" dirty="0"/>
              <a:t>		Mean ± SE</a:t>
            </a:r>
          </a:p>
          <a:p>
            <a:pPr marL="0" indent="0">
              <a:buNone/>
            </a:pPr>
            <a:r>
              <a:rPr lang="en-SG" sz="2400" dirty="0"/>
              <a:t>		Slope ± 95% Confidence Intervals</a:t>
            </a:r>
          </a:p>
          <a:p>
            <a:pPr marL="0" indent="0">
              <a:buNone/>
            </a:pPr>
            <a:r>
              <a:rPr lang="en-SG" dirty="0"/>
              <a:t>Example: “In our experiment (N = 92), the treatment group had noses which were longer than the control group by 2 ± 0.56 cm (mean ± standard error) (</a:t>
            </a:r>
            <a:r>
              <a:rPr lang="en-SG" i="1" dirty="0"/>
              <a:t>P</a:t>
            </a:r>
            <a:r>
              <a:rPr lang="en-SG" dirty="0"/>
              <a:t> = 0.0043).”</a:t>
            </a:r>
          </a:p>
          <a:p>
            <a:pPr marL="0" indent="0">
              <a:buNone/>
            </a:pPr>
            <a:r>
              <a:rPr lang="en-SG" dirty="0"/>
              <a:t>Note: Different journals/companies have different practices.</a:t>
            </a:r>
          </a:p>
          <a:p>
            <a:pPr marL="0" indent="0">
              <a:buNone/>
            </a:pPr>
            <a:r>
              <a:rPr lang="en-SG" sz="2400" dirty="0"/>
              <a:t>	E.g. Nature also wants the statistic used to calculate the P-value (e.g. t-statistic, F-statistics).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54</a:t>
            </a:fld>
            <a:endParaRPr lang="en-SG" dirty="0"/>
          </a:p>
        </p:txBody>
      </p:sp>
      <p:sp>
        <p:nvSpPr>
          <p:cNvPr id="4" name="TextBox 3">
            <a:extLst>
              <a:ext uri="{FF2B5EF4-FFF2-40B4-BE49-F238E27FC236}">
                <a16:creationId xmlns:a16="http://schemas.microsoft.com/office/drawing/2014/main" id="{3A8174B3-CC8A-17B0-A46A-1C7AE52C6F65}"/>
              </a:ext>
            </a:extLst>
          </p:cNvPr>
          <p:cNvSpPr txBox="1"/>
          <p:nvPr/>
        </p:nvSpPr>
        <p:spPr>
          <a:xfrm>
            <a:off x="107636" y="3105834"/>
            <a:ext cx="2250127" cy="646331"/>
          </a:xfrm>
          <a:prstGeom prst="rect">
            <a:avLst/>
          </a:prstGeom>
          <a:noFill/>
        </p:spPr>
        <p:txBody>
          <a:bodyPr wrap="square" rtlCol="0">
            <a:spAutoFit/>
          </a:bodyPr>
          <a:lstStyle/>
          <a:p>
            <a:r>
              <a:rPr lang="en-US" dirty="0">
                <a:solidFill>
                  <a:srgbClr val="FF0000"/>
                </a:solidFill>
              </a:rPr>
              <a:t>Reported as the analysis results</a:t>
            </a:r>
          </a:p>
        </p:txBody>
      </p:sp>
      <p:cxnSp>
        <p:nvCxnSpPr>
          <p:cNvPr id="6" name="Straight Arrow Connector 5">
            <a:extLst>
              <a:ext uri="{FF2B5EF4-FFF2-40B4-BE49-F238E27FC236}">
                <a16:creationId xmlns:a16="http://schemas.microsoft.com/office/drawing/2014/main" id="{9A3BDABF-C018-BCA9-88CF-A3CF5EE7A27C}"/>
              </a:ext>
            </a:extLst>
          </p:cNvPr>
          <p:cNvCxnSpPr>
            <a:cxnSpLocks/>
          </p:cNvCxnSpPr>
          <p:nvPr/>
        </p:nvCxnSpPr>
        <p:spPr>
          <a:xfrm>
            <a:off x="1270924" y="3712140"/>
            <a:ext cx="0" cy="2918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D4197D-37CB-E730-F1A8-E4AAD937F62F}"/>
              </a:ext>
            </a:extLst>
          </p:cNvPr>
          <p:cNvCxnSpPr>
            <a:cxnSpLocks/>
          </p:cNvCxnSpPr>
          <p:nvPr/>
        </p:nvCxnSpPr>
        <p:spPr>
          <a:xfrm flipV="1">
            <a:off x="1270924" y="2754331"/>
            <a:ext cx="0" cy="427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993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Advanced analyses: when to use and Decision tree</a:t>
                </a:r>
              </a:p>
              <a:p>
                <a:pPr marL="0" indent="0">
                  <a:buNone/>
                </a:pPr>
                <a:endParaRPr lang="en-SG" dirty="0"/>
              </a:p>
              <a:p>
                <a:pPr marL="0" indent="0">
                  <a:buNone/>
                </a:pPr>
                <a:r>
                  <a:rPr lang="en-SG" dirty="0"/>
                  <a:t>Regression</a:t>
                </a:r>
              </a:p>
              <a:p>
                <a:pPr marL="0" indent="0">
                  <a:buNone/>
                </a:pPr>
                <a:r>
                  <a:rPr lang="en-SG" sz="2400" dirty="0"/>
                  <a:t>- What is it?</a:t>
                </a:r>
              </a:p>
              <a:p>
                <a:pPr marL="0" indent="0">
                  <a:buNone/>
                </a:pPr>
                <a:r>
                  <a:rPr lang="en-SG" sz="2400" dirty="0"/>
                  <a:t>- Important concepts: Maximum Likelihood, slope (</a:t>
                </a:r>
                <a14:m>
                  <m:oMath xmlns:m="http://schemas.openxmlformats.org/officeDocument/2006/math">
                    <m:r>
                      <a:rPr lang="en-SG" sz="2400" i="1" smtClean="0">
                        <a:latin typeface="Cambria Math" panose="02040503050406030204" pitchFamily="18" charset="0"/>
                      </a:rPr>
                      <m:t>𝑏</m:t>
                    </m:r>
                  </m:oMath>
                </a14:m>
                <a:r>
                  <a:rPr lang="en-SG" sz="2400" dirty="0"/>
                  <a:t>), coefficient of determination (r</a:t>
                </a:r>
                <a:r>
                  <a:rPr lang="en-SG" sz="2400" baseline="30000" dirty="0"/>
                  <a:t>2</a:t>
                </a:r>
                <a:r>
                  <a:rPr lang="en-SG" sz="2400" dirty="0"/>
                  <a:t>)</a:t>
                </a:r>
              </a:p>
              <a:p>
                <a:pPr marL="0" indent="0">
                  <a:buNone/>
                </a:pPr>
                <a:r>
                  <a:rPr lang="en-SG" sz="2400" dirty="0"/>
                  <a:t>- Types of Regression:</a:t>
                </a:r>
              </a:p>
              <a:p>
                <a:pPr marL="0" indent="0" defTabSz="541338">
                  <a:buNone/>
                </a:pPr>
                <a:r>
                  <a:rPr lang="en-SG" sz="2400" dirty="0"/>
                  <a:t>	- Linear (OLS) Regression: Assumptions, Power analysis, Fit, Check, Predict</a:t>
                </a:r>
              </a:p>
              <a:p>
                <a:pPr marL="0" indent="0" defTabSz="541338">
                  <a:buNone/>
                </a:pPr>
                <a:r>
                  <a:rPr lang="en-SG" sz="2400" dirty="0"/>
                  <a:t>	- Robust Regression</a:t>
                </a:r>
              </a:p>
              <a:p>
                <a:pPr marL="0" indent="0" defTabSz="541338">
                  <a:buNone/>
                </a:pPr>
                <a:r>
                  <a:rPr lang="en-SG" sz="2400" dirty="0"/>
                  <a:t>	- Polynomial Regression</a:t>
                </a:r>
              </a:p>
              <a:p>
                <a:pPr marL="0" indent="0" defTabSz="541338">
                  <a:buNone/>
                </a:pPr>
                <a:r>
                  <a:rPr lang="en-SG" sz="2400" dirty="0"/>
                  <a:t>	- Multiple Linear Regression: Model simplification, Model comparison, Multicollinearity</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55</a:t>
            </a:fld>
            <a:endParaRPr lang="en-SG" dirty="0"/>
          </a:p>
        </p:txBody>
      </p:sp>
    </p:spTree>
    <p:extLst>
      <p:ext uri="{BB962C8B-B14F-4D97-AF65-F5344CB8AC3E}">
        <p14:creationId xmlns:p14="http://schemas.microsoft.com/office/powerpoint/2010/main" val="16121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is Regression?:  A conceptual understanding</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427389" cy="6074077"/>
          </a:xfrm>
        </p:spPr>
        <p:txBody>
          <a:bodyPr>
            <a:normAutofit/>
          </a:bodyPr>
          <a:lstStyle/>
          <a:p>
            <a:pPr marL="0" indent="0">
              <a:buNone/>
            </a:pPr>
            <a:r>
              <a:rPr lang="en-SG" dirty="0"/>
              <a:t>Diagrammatic representation of a linear regression:</a:t>
            </a:r>
          </a:p>
          <a:p>
            <a:pPr marL="0" indent="0">
              <a:buNone/>
            </a:pPr>
            <a:r>
              <a:rPr lang="en-SG" sz="2400" dirty="0"/>
              <a:t>	p is the probability of observing other </a:t>
            </a:r>
            <a:br>
              <a:rPr lang="en-SG" sz="2400" dirty="0"/>
            </a:br>
            <a:r>
              <a:rPr lang="en-SG" sz="2400" dirty="0"/>
              <a:t>	 realisations of the data</a:t>
            </a:r>
          </a:p>
          <a:p>
            <a:pPr marL="0" indent="0">
              <a:buNone/>
            </a:pPr>
            <a:r>
              <a:rPr lang="en-SG" sz="2400" dirty="0"/>
              <a:t>	Regression assumes the data come from </a:t>
            </a:r>
            <a:br>
              <a:rPr lang="en-SG" sz="2400" dirty="0"/>
            </a:br>
            <a:r>
              <a:rPr lang="en-SG" sz="2400" dirty="0"/>
              <a:t>	 these distributions</a:t>
            </a:r>
          </a:p>
          <a:p>
            <a:pPr marL="0" indent="0">
              <a:buNone/>
            </a:pPr>
            <a:r>
              <a:rPr lang="en-SG" sz="2400" dirty="0"/>
              <a:t>	In reality, we only observe the blue points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6</a:t>
            </a:fld>
            <a:endParaRPr lang="en-SG" dirty="0"/>
          </a:p>
        </p:txBody>
      </p:sp>
      <p:grpSp>
        <p:nvGrpSpPr>
          <p:cNvPr id="6" name="Group 5">
            <a:extLst>
              <a:ext uri="{FF2B5EF4-FFF2-40B4-BE49-F238E27FC236}">
                <a16:creationId xmlns:a16="http://schemas.microsoft.com/office/drawing/2014/main" id="{E279AA88-D36E-4964-8485-B675B0C6A2B3}"/>
              </a:ext>
            </a:extLst>
          </p:cNvPr>
          <p:cNvGrpSpPr/>
          <p:nvPr/>
        </p:nvGrpSpPr>
        <p:grpSpPr>
          <a:xfrm>
            <a:off x="5359079" y="767101"/>
            <a:ext cx="6326210" cy="5329039"/>
            <a:chOff x="5648446" y="-1661254"/>
            <a:chExt cx="6326210" cy="5329039"/>
          </a:xfrm>
        </p:grpSpPr>
        <p:pic>
          <p:nvPicPr>
            <p:cNvPr id="4" name="Picture 3">
              <a:extLst>
                <a:ext uri="{FF2B5EF4-FFF2-40B4-BE49-F238E27FC236}">
                  <a16:creationId xmlns:a16="http://schemas.microsoft.com/office/drawing/2014/main" id="{3B607ED9-1732-44D2-95EC-A9645BBBC3C7}"/>
                </a:ext>
              </a:extLst>
            </p:cNvPr>
            <p:cNvPicPr>
              <a:picLocks noChangeAspect="1"/>
            </p:cNvPicPr>
            <p:nvPr/>
          </p:nvPicPr>
          <p:blipFill>
            <a:blip r:embed="rId2"/>
            <a:stretch>
              <a:fillRect/>
            </a:stretch>
          </p:blipFill>
          <p:spPr>
            <a:xfrm>
              <a:off x="5648446" y="-1661254"/>
              <a:ext cx="6186450" cy="5329039"/>
            </a:xfrm>
            <a:prstGeom prst="rect">
              <a:avLst/>
            </a:prstGeom>
          </p:spPr>
        </p:pic>
        <p:sp>
          <p:nvSpPr>
            <p:cNvPr id="41" name="TextBox 40">
              <a:extLst>
                <a:ext uri="{FF2B5EF4-FFF2-40B4-BE49-F238E27FC236}">
                  <a16:creationId xmlns:a16="http://schemas.microsoft.com/office/drawing/2014/main" id="{62433110-534A-4FE1-B88D-C897810F7E6E}"/>
                </a:ext>
              </a:extLst>
            </p:cNvPr>
            <p:cNvSpPr txBox="1"/>
            <p:nvPr/>
          </p:nvSpPr>
          <p:spPr>
            <a:xfrm>
              <a:off x="10752767" y="3452341"/>
              <a:ext cx="1221889" cy="215444"/>
            </a:xfrm>
            <a:prstGeom prst="rect">
              <a:avLst/>
            </a:prstGeom>
            <a:noFill/>
          </p:spPr>
          <p:txBody>
            <a:bodyPr wrap="square" rtlCol="0">
              <a:spAutoFit/>
            </a:bodyPr>
            <a:lstStyle/>
            <a:p>
              <a:pPr algn="ctr"/>
              <a:r>
                <a:rPr lang="en-US" sz="800" dirty="0">
                  <a:solidFill>
                    <a:schemeClr val="accent5">
                      <a:lumMod val="75000"/>
                    </a:schemeClr>
                  </a:solidFill>
                </a:rPr>
                <a:t>Source: Roman Carrasco</a:t>
              </a:r>
            </a:p>
          </p:txBody>
        </p:sp>
      </p:grpSp>
    </p:spTree>
    <p:extLst>
      <p:ext uri="{BB962C8B-B14F-4D97-AF65-F5344CB8AC3E}">
        <p14:creationId xmlns:p14="http://schemas.microsoft.com/office/powerpoint/2010/main" val="56687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Maximum Likelihood</a:t>
            </a:r>
            <a:endParaRPr lang="en-SG"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When we fit a model, it will not be perfect, there will always be residuals. We quantify this using the sum of squared residuals (SSE) (see previous lecture): this is the variation in the datapoints NOT explained by our model.</a:t>
                </a:r>
              </a:p>
              <a:p>
                <a:pPr marL="0" indent="0">
                  <a:buNone/>
                </a:pPr>
                <a:r>
                  <a:rPr lang="en-SG" dirty="0"/>
                  <a:t>We adjust the intercept (</a:t>
                </a:r>
                <a14:m>
                  <m:oMath xmlns:m="http://schemas.openxmlformats.org/officeDocument/2006/math">
                    <m:r>
                      <a:rPr lang="en-SG" i="1">
                        <a:latin typeface="Cambria Math" panose="02040503050406030204" pitchFamily="18" charset="0"/>
                      </a:rPr>
                      <m:t>𝑎</m:t>
                    </m:r>
                  </m:oMath>
                </a14:m>
                <a:r>
                  <a:rPr lang="en-SG" dirty="0"/>
                  <a:t>) and slope (</a:t>
                </a:r>
                <a14:m>
                  <m:oMath xmlns:m="http://schemas.openxmlformats.org/officeDocument/2006/math">
                    <m:r>
                      <a:rPr lang="en-SG" i="1">
                        <a:latin typeface="Cambria Math" panose="02040503050406030204" pitchFamily="18" charset="0"/>
                      </a:rPr>
                      <m:t>𝑏</m:t>
                    </m:r>
                  </m:oMath>
                </a14:m>
                <a:r>
                  <a:rPr lang="en-SG" dirty="0"/>
                  <a:t>) of our model to minimise SSE: this is why it’s known as a “Least Squares” method. </a:t>
                </a:r>
              </a:p>
              <a:p>
                <a:pPr marL="0" indent="0">
                  <a:buNone/>
                </a:pPr>
                <a:r>
                  <a:rPr lang="en-SG" dirty="0"/>
                  <a:t>When SSE is minimised, these are the most likely values for </a:t>
                </a:r>
                <a14:m>
                  <m:oMath xmlns:m="http://schemas.openxmlformats.org/officeDocument/2006/math">
                    <m:r>
                      <a:rPr lang="en-SG" i="1">
                        <a:latin typeface="Cambria Math" panose="02040503050406030204" pitchFamily="18" charset="0"/>
                      </a:rPr>
                      <m:t>𝑎</m:t>
                    </m:r>
                    <m:r>
                      <a:rPr lang="en-SG" i="1">
                        <a:latin typeface="Cambria Math" panose="02040503050406030204" pitchFamily="18" charset="0"/>
                      </a:rPr>
                      <m:t> </m:t>
                    </m:r>
                  </m:oMath>
                </a14:m>
                <a:r>
                  <a:rPr lang="en-SG" dirty="0"/>
                  <a:t>and </a:t>
                </a:r>
                <a14:m>
                  <m:oMath xmlns:m="http://schemas.openxmlformats.org/officeDocument/2006/math">
                    <m:r>
                      <a:rPr lang="en-SG" b="0" i="1" smtClean="0">
                        <a:latin typeface="Cambria Math" panose="02040503050406030204" pitchFamily="18" charset="0"/>
                      </a:rPr>
                      <m:t>𝑏</m:t>
                    </m:r>
                    <m:r>
                      <a:rPr lang="en-SG" i="1" smtClean="0">
                        <a:latin typeface="Cambria Math" panose="02040503050406030204" pitchFamily="18" charset="0"/>
                      </a:rPr>
                      <m:t> </m:t>
                    </m:r>
                  </m:oMath>
                </a14:m>
                <a:r>
                  <a:rPr lang="en-SG" dirty="0"/>
                  <a:t>given the data (Maximum Likelihood).</a:t>
                </a:r>
              </a:p>
              <a:p>
                <a:pPr marL="0" indent="0">
                  <a:buNone/>
                </a:pPr>
                <a:r>
                  <a:rPr lang="en-SG" sz="2400" dirty="0"/>
                  <a:t>	If the model is too steep (A) or too gradual (C), the</a:t>
                </a:r>
                <a:br>
                  <a:rPr lang="en-SG" sz="2400" dirty="0"/>
                </a:br>
                <a:r>
                  <a:rPr lang="en-SG" sz="2400" dirty="0"/>
                  <a:t>	 sum of squared residuals (SSE) is not minimised.</a:t>
                </a:r>
              </a:p>
              <a:p>
                <a:pPr marL="0" indent="0">
                  <a:buNone/>
                </a:pPr>
                <a:r>
                  <a:rPr lang="en-SG" sz="2400" dirty="0"/>
                  <a:t>	SSE is minimised with trend line B.</a:t>
                </a:r>
              </a:p>
              <a:p>
                <a:pPr marL="0" indent="0">
                  <a:buNone/>
                </a:pPr>
                <a:endParaRPr lang="en-SG" sz="2400" dirty="0"/>
              </a:p>
              <a:p>
                <a:pPr marL="0" indent="0">
                  <a:buNone/>
                </a:pPr>
                <a:r>
                  <a:rPr lang="en-SG" sz="2400" dirty="0"/>
                  <a:t>	</a:t>
                </a:r>
                <a:endParaRPr lang="en-SG" dirty="0"/>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r="-1570"/>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7</a:t>
            </a:fld>
            <a:endParaRPr lang="en-SG" dirty="0"/>
          </a:p>
        </p:txBody>
      </p:sp>
      <p:pic>
        <p:nvPicPr>
          <p:cNvPr id="4" name="Picture 3">
            <a:extLst>
              <a:ext uri="{FF2B5EF4-FFF2-40B4-BE49-F238E27FC236}">
                <a16:creationId xmlns:a16="http://schemas.microsoft.com/office/drawing/2014/main" id="{7266FE5D-4027-448D-BE97-73CC5555B609}"/>
              </a:ext>
            </a:extLst>
          </p:cNvPr>
          <p:cNvPicPr>
            <a:picLocks noChangeAspect="1"/>
          </p:cNvPicPr>
          <p:nvPr/>
        </p:nvPicPr>
        <p:blipFill>
          <a:blip r:embed="rId3"/>
          <a:stretch>
            <a:fillRect/>
          </a:stretch>
        </p:blipFill>
        <p:spPr>
          <a:xfrm>
            <a:off x="8448676" y="3346578"/>
            <a:ext cx="3514420" cy="3425697"/>
          </a:xfrm>
          <a:prstGeom prst="rect">
            <a:avLst/>
          </a:prstGeom>
        </p:spPr>
      </p:pic>
      <p:grpSp>
        <p:nvGrpSpPr>
          <p:cNvPr id="7" name="Group 6">
            <a:extLst>
              <a:ext uri="{FF2B5EF4-FFF2-40B4-BE49-F238E27FC236}">
                <a16:creationId xmlns:a16="http://schemas.microsoft.com/office/drawing/2014/main" id="{E12FCD3A-9F00-4CB2-826D-E7338729BF8A}"/>
              </a:ext>
            </a:extLst>
          </p:cNvPr>
          <p:cNvGrpSpPr/>
          <p:nvPr/>
        </p:nvGrpSpPr>
        <p:grpSpPr>
          <a:xfrm>
            <a:off x="5135954" y="4695825"/>
            <a:ext cx="3161403" cy="2247900"/>
            <a:chOff x="5206183" y="3119519"/>
            <a:chExt cx="2453508" cy="1765324"/>
          </a:xfrm>
        </p:grpSpPr>
        <p:pic>
          <p:nvPicPr>
            <p:cNvPr id="35" name="Picture 34">
              <a:extLst>
                <a:ext uri="{FF2B5EF4-FFF2-40B4-BE49-F238E27FC236}">
                  <a16:creationId xmlns:a16="http://schemas.microsoft.com/office/drawing/2014/main" id="{AC69390F-60EB-4CEA-A89F-CD57E2E04FCF}"/>
                </a:ext>
              </a:extLst>
            </p:cNvPr>
            <p:cNvPicPr>
              <a:picLocks noChangeAspect="1"/>
            </p:cNvPicPr>
            <p:nvPr/>
          </p:nvPicPr>
          <p:blipFill>
            <a:blip r:embed="rId4"/>
            <a:stretch>
              <a:fillRect/>
            </a:stretch>
          </p:blipFill>
          <p:spPr>
            <a:xfrm>
              <a:off x="5638285" y="3119519"/>
              <a:ext cx="2021406" cy="1765324"/>
            </a:xfrm>
            <a:prstGeom prst="rect">
              <a:avLst/>
            </a:prstGeom>
          </p:spPr>
        </p:pic>
        <p:sp>
          <p:nvSpPr>
            <p:cNvPr id="6" name="TextBox 5">
              <a:extLst>
                <a:ext uri="{FF2B5EF4-FFF2-40B4-BE49-F238E27FC236}">
                  <a16:creationId xmlns:a16="http://schemas.microsoft.com/office/drawing/2014/main" id="{56722054-514B-4D26-ADC7-1CCFFF97FCCE}"/>
                </a:ext>
              </a:extLst>
            </p:cNvPr>
            <p:cNvSpPr txBox="1"/>
            <p:nvPr/>
          </p:nvSpPr>
          <p:spPr>
            <a:xfrm>
              <a:off x="5206183" y="3712440"/>
              <a:ext cx="676788" cy="369332"/>
            </a:xfrm>
            <a:prstGeom prst="rect">
              <a:avLst/>
            </a:prstGeom>
            <a:noFill/>
          </p:spPr>
          <p:txBody>
            <a:bodyPr wrap="none" rtlCol="0">
              <a:spAutoFit/>
            </a:bodyPr>
            <a:lstStyle/>
            <a:p>
              <a:r>
                <a:rPr lang="en-SG" dirty="0"/>
                <a:t>SSE =</a:t>
              </a:r>
            </a:p>
          </p:txBody>
        </p:sp>
      </p:grpSp>
    </p:spTree>
    <p:extLst>
      <p:ext uri="{BB962C8B-B14F-4D97-AF65-F5344CB8AC3E}">
        <p14:creationId xmlns:p14="http://schemas.microsoft.com/office/powerpoint/2010/main" val="285519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The slope: </a:t>
            </a:r>
            <a:r>
              <a:rPr lang="en-SG" i="1" dirty="0"/>
              <a:t>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From the model, the most interesting parameter is </a:t>
                </a:r>
                <a14:m>
                  <m:oMath xmlns:m="http://schemas.openxmlformats.org/officeDocument/2006/math">
                    <m:r>
                      <a:rPr lang="en-SG" i="1" smtClean="0">
                        <a:latin typeface="Cambria Math" panose="02040503050406030204" pitchFamily="18" charset="0"/>
                      </a:rPr>
                      <m:t>𝑏</m:t>
                    </m:r>
                  </m:oMath>
                </a14:m>
                <a:r>
                  <a:rPr lang="en-SG" dirty="0"/>
                  <a:t> (the slope) which tells us:</a:t>
                </a:r>
              </a:p>
              <a:p>
                <a:pPr marL="0" indent="0">
                  <a:buNone/>
                </a:pPr>
                <a:r>
                  <a:rPr lang="en-SG" sz="2400" dirty="0"/>
                  <a:t>	a) Whether there is a relationship between </a:t>
                </a:r>
                <a14:m>
                  <m:oMath xmlns:m="http://schemas.openxmlformats.org/officeDocument/2006/math">
                    <m:r>
                      <a:rPr lang="en-SG" sz="2400" b="0" i="1" smtClean="0">
                        <a:latin typeface="Cambria Math" panose="02040503050406030204" pitchFamily="18" charset="0"/>
                      </a:rPr>
                      <m:t>𝑥</m:t>
                    </m:r>
                  </m:oMath>
                </a14:m>
                <a:r>
                  <a:rPr lang="en-SG" sz="2400" dirty="0"/>
                  <a:t> and </a:t>
                </a:r>
                <a14:m>
                  <m:oMath xmlns:m="http://schemas.openxmlformats.org/officeDocument/2006/math">
                    <m:r>
                      <a:rPr lang="en-SG" sz="2400" b="0" i="1" smtClean="0">
                        <a:latin typeface="Cambria Math" panose="02040503050406030204" pitchFamily="18" charset="0"/>
                      </a:rPr>
                      <m:t>𝑦</m:t>
                    </m:r>
                  </m:oMath>
                </a14:m>
                <a:r>
                  <a:rPr lang="en-SG" sz="2400" dirty="0"/>
                  <a:t> (p-value), and </a:t>
                </a:r>
              </a:p>
              <a:p>
                <a:pPr marL="0" indent="0">
                  <a:buNone/>
                </a:pPr>
                <a:r>
                  <a:rPr lang="en-SG" sz="2400" dirty="0"/>
                  <a:t>	b) The strength/nature of this relationship (the steepness of the slope).</a:t>
                </a:r>
              </a:p>
              <a:p>
                <a:pPr marL="0" indent="0">
                  <a:buNone/>
                </a:pPr>
                <a:endParaRPr lang="en-SG" dirty="0"/>
              </a:p>
              <a:p>
                <a:pPr marL="0" indent="0">
                  <a:buNone/>
                </a:pPr>
                <a:r>
                  <a:rPr lang="en-SG" dirty="0"/>
                  <a:t>The intercept can potentially be interesting in some cases.</a:t>
                </a:r>
              </a:p>
              <a:p>
                <a:pPr marL="0" indent="0">
                  <a:buNone/>
                </a:pPr>
                <a:r>
                  <a:rPr lang="en-SG" sz="2400" dirty="0"/>
                  <a:t>	Example: the length of a particular bone (</a:t>
                </a:r>
                <a14:m>
                  <m:oMath xmlns:m="http://schemas.openxmlformats.org/officeDocument/2006/math">
                    <m:r>
                      <a:rPr lang="en-SG" sz="2400" i="1">
                        <a:latin typeface="Cambria Math" panose="02040503050406030204" pitchFamily="18" charset="0"/>
                      </a:rPr>
                      <m:t>𝑦</m:t>
                    </m:r>
                  </m:oMath>
                </a14:m>
                <a:r>
                  <a:rPr lang="en-SG" sz="2400" dirty="0"/>
                  <a:t>) at birth when age (</a:t>
                </a:r>
                <a14:m>
                  <m:oMath xmlns:m="http://schemas.openxmlformats.org/officeDocument/2006/math">
                    <m:r>
                      <a:rPr lang="en-SG" sz="2400" b="0" i="1" smtClean="0">
                        <a:latin typeface="Cambria Math" panose="02040503050406030204" pitchFamily="18" charset="0"/>
                      </a:rPr>
                      <m:t>𝑥</m:t>
                    </m:r>
                  </m:oMath>
                </a14:m>
                <a:r>
                  <a:rPr lang="en-SG" sz="2400" dirty="0"/>
                  <a:t>) = 0.</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8</a:t>
            </a:fld>
            <a:endParaRPr lang="en-SG" dirty="0"/>
          </a:p>
        </p:txBody>
      </p:sp>
    </p:spTree>
    <p:extLst>
      <p:ext uri="{BB962C8B-B14F-4D97-AF65-F5344CB8AC3E}">
        <p14:creationId xmlns:p14="http://schemas.microsoft.com/office/powerpoint/2010/main" val="93908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10;&#10;Description automatically generated">
            <a:extLst>
              <a:ext uri="{FF2B5EF4-FFF2-40B4-BE49-F238E27FC236}">
                <a16:creationId xmlns:a16="http://schemas.microsoft.com/office/drawing/2014/main" id="{FF810310-D7EF-4A52-B6A7-3D74B8D9D224}"/>
              </a:ext>
            </a:extLst>
          </p:cNvPr>
          <p:cNvPicPr>
            <a:picLocks noChangeAspect="1"/>
          </p:cNvPicPr>
          <p:nvPr/>
        </p:nvPicPr>
        <p:blipFill>
          <a:blip r:embed="rId2"/>
          <a:stretch>
            <a:fillRect/>
          </a:stretch>
        </p:blipFill>
        <p:spPr>
          <a:xfrm>
            <a:off x="4871423" y="3348252"/>
            <a:ext cx="3472276" cy="3472276"/>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Coefficient of determination (r</a:t>
            </a:r>
            <a:r>
              <a:rPr lang="en-SG" baseline="30000" dirty="0"/>
              <a:t>2</a:t>
            </a:r>
            <a:r>
              <a:rPr lang="en-SG" dirty="0"/>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9</a:t>
            </a:fld>
            <a:endParaRPr lang="en-SG" dirty="0"/>
          </a:p>
        </p:txBody>
      </p:sp>
      <p:pic>
        <p:nvPicPr>
          <p:cNvPr id="10" name="Picture 9" descr="Chart, scatter chart&#10;&#10;Description automatically generated">
            <a:extLst>
              <a:ext uri="{FF2B5EF4-FFF2-40B4-BE49-F238E27FC236}">
                <a16:creationId xmlns:a16="http://schemas.microsoft.com/office/drawing/2014/main" id="{28A4E3E0-CFAE-41A7-A3E3-299CB3F58327}"/>
              </a:ext>
            </a:extLst>
          </p:cNvPr>
          <p:cNvPicPr>
            <a:picLocks noChangeAspect="1"/>
          </p:cNvPicPr>
          <p:nvPr/>
        </p:nvPicPr>
        <p:blipFill>
          <a:blip r:embed="rId3"/>
          <a:stretch>
            <a:fillRect/>
          </a:stretch>
        </p:blipFill>
        <p:spPr>
          <a:xfrm>
            <a:off x="8445938" y="3348252"/>
            <a:ext cx="3472276" cy="3472276"/>
          </a:xfrm>
          <a:prstGeom prst="rect">
            <a:avLst/>
          </a:prstGeom>
        </p:spPr>
      </p:pic>
      <p:sp>
        <p:nvSpPr>
          <p:cNvPr id="12" name="TextBox 11">
            <a:extLst>
              <a:ext uri="{FF2B5EF4-FFF2-40B4-BE49-F238E27FC236}">
                <a16:creationId xmlns:a16="http://schemas.microsoft.com/office/drawing/2014/main" id="{59E7F78E-5A7D-40B4-9A2E-569DE00FDF1D}"/>
              </a:ext>
            </a:extLst>
          </p:cNvPr>
          <p:cNvSpPr txBox="1"/>
          <p:nvPr/>
        </p:nvSpPr>
        <p:spPr>
          <a:xfrm>
            <a:off x="10431896" y="4748364"/>
            <a:ext cx="1076334" cy="369332"/>
          </a:xfrm>
          <a:prstGeom prst="rect">
            <a:avLst/>
          </a:prstGeom>
          <a:noFill/>
        </p:spPr>
        <p:txBody>
          <a:bodyPr wrap="square" rtlCol="0">
            <a:spAutoFit/>
          </a:bodyPr>
          <a:lstStyle/>
          <a:p>
            <a:pPr algn="ctr"/>
            <a:r>
              <a:rPr lang="en-US" dirty="0">
                <a:solidFill>
                  <a:srgbClr val="FF0000"/>
                </a:solidFill>
              </a:rPr>
              <a:t>SSE</a:t>
            </a:r>
          </a:p>
        </p:txBody>
      </p:sp>
      <p:sp>
        <p:nvSpPr>
          <p:cNvPr id="13" name="TextBox 12">
            <a:extLst>
              <a:ext uri="{FF2B5EF4-FFF2-40B4-BE49-F238E27FC236}">
                <a16:creationId xmlns:a16="http://schemas.microsoft.com/office/drawing/2014/main" id="{9C97D143-448F-44A0-AD4C-522FC43D32F3}"/>
              </a:ext>
            </a:extLst>
          </p:cNvPr>
          <p:cNvSpPr txBox="1"/>
          <p:nvPr/>
        </p:nvSpPr>
        <p:spPr>
          <a:xfrm>
            <a:off x="6964796" y="5045187"/>
            <a:ext cx="1076334" cy="369332"/>
          </a:xfrm>
          <a:prstGeom prst="rect">
            <a:avLst/>
          </a:prstGeom>
          <a:noFill/>
        </p:spPr>
        <p:txBody>
          <a:bodyPr wrap="square" rtlCol="0">
            <a:spAutoFit/>
          </a:bodyPr>
          <a:lstStyle/>
          <a:p>
            <a:pPr algn="ctr"/>
            <a:r>
              <a:rPr lang="en-US" dirty="0">
                <a:solidFill>
                  <a:schemeClr val="accent5">
                    <a:lumMod val="75000"/>
                  </a:schemeClr>
                </a:solidFill>
              </a:rPr>
              <a:t>SSY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lstStyle/>
              <a:p>
                <a:pPr marL="0" indent="0">
                  <a:buNone/>
                </a:pPr>
                <a:r>
                  <a:rPr lang="en-SG" dirty="0"/>
                  <a:t>The Coefficient of Determination (r</a:t>
                </a:r>
                <a:r>
                  <a:rPr lang="en-SG" baseline="30000" dirty="0"/>
                  <a:t>2</a:t>
                </a:r>
                <a:r>
                  <a:rPr lang="en-SG" dirty="0"/>
                  <a:t>) is another statistic we are interested in.</a:t>
                </a:r>
              </a:p>
              <a:p>
                <a:pPr marL="0" indent="0">
                  <a:buNone/>
                </a:pPr>
                <a:r>
                  <a:rPr lang="en-SG" sz="2400" dirty="0"/>
                  <a:t>	SSY (or SST) is the original variation (total sum of squares).</a:t>
                </a:r>
              </a:p>
              <a:p>
                <a:pPr marL="0" indent="0">
                  <a:buNone/>
                </a:pPr>
                <a:r>
                  <a:rPr lang="en-SG" sz="2400" dirty="0"/>
                  <a:t>	SSE is the residual variation (not explained by the model).</a:t>
                </a:r>
              </a:p>
              <a:p>
                <a:pPr marL="0" indent="0">
                  <a:buNone/>
                </a:pPr>
                <a:r>
                  <a:rPr lang="en-SG" sz="2400" dirty="0"/>
                  <a:t>	SSR (the variation explained by the model) = SSY – SSE.</a:t>
                </a:r>
              </a:p>
              <a:p>
                <a:pPr marL="0" indent="0">
                  <a:buNone/>
                </a:pPr>
                <a14:m>
                  <m:oMath xmlns:m="http://schemas.openxmlformats.org/officeDocument/2006/math">
                    <m:sSup>
                      <m:sSupPr>
                        <m:ctrlPr>
                          <a:rPr lang="en-SG" i="1" smtClean="0">
                            <a:latin typeface="Cambria Math" panose="02040503050406030204" pitchFamily="18" charset="0"/>
                          </a:rPr>
                        </m:ctrlPr>
                      </m:sSupPr>
                      <m:e>
                        <m:r>
                          <a:rPr lang="en-SG" i="1" smtClean="0">
                            <a:latin typeface="Cambria Math" panose="02040503050406030204" pitchFamily="18" charset="0"/>
                          </a:rPr>
                          <m:t>𝑟</m:t>
                        </m:r>
                      </m:e>
                      <m:sup>
                        <m:r>
                          <a:rPr lang="en-SG" i="1" smtClean="0">
                            <a:latin typeface="Cambria Math" panose="02040503050406030204" pitchFamily="18" charset="0"/>
                          </a:rPr>
                          <m:t>2</m:t>
                        </m:r>
                      </m:sup>
                    </m:sSup>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𝑆𝑆𝑅</m:t>
                        </m:r>
                      </m:num>
                      <m:den>
                        <m:r>
                          <a:rPr lang="en-SG" b="0" i="1" smtClean="0">
                            <a:latin typeface="Cambria Math" panose="02040503050406030204" pitchFamily="18" charset="0"/>
                          </a:rPr>
                          <m:t>𝑆𝑆𝑌</m:t>
                        </m:r>
                      </m:den>
                    </m:f>
                  </m:oMath>
                </a14:m>
                <a:r>
                  <a:rPr lang="en-SG" dirty="0"/>
                  <a:t>, is the proportion of variation explained by the model (how well your explanatory variable predicts the response variable). Aka the goodness of fit.</a:t>
                </a:r>
              </a:p>
              <a:p>
                <a:pPr marL="0" indent="0">
                  <a:buNone/>
                </a:pPr>
                <a:r>
                  <a:rPr lang="en-SG" sz="2400" dirty="0"/>
                  <a:t>	</a:t>
                </a:r>
                <a14:m>
                  <m:oMath xmlns:m="http://schemas.openxmlformats.org/officeDocument/2006/math">
                    <m:r>
                      <a:rPr lang="en-SG" sz="2400" i="1" smtClean="0">
                        <a:latin typeface="Cambria Math" panose="02040503050406030204" pitchFamily="18" charset="0"/>
                      </a:rPr>
                      <m:t>𝑟</m:t>
                    </m:r>
                    <m:r>
                      <a:rPr lang="en-SG" sz="2400" i="1" smtClean="0">
                        <a:latin typeface="Cambria Math" panose="02040503050406030204" pitchFamily="18" charset="0"/>
                      </a:rPr>
                      <m:t> </m:t>
                    </m:r>
                  </m:oMath>
                </a14:m>
                <a:r>
                  <a:rPr lang="en-SG" sz="2400" dirty="0"/>
                  <a:t>is the correlation coefficient.</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4"/>
                <a:stretch>
                  <a:fillRect l="-1064" t="-1707"/>
                </a:stretch>
              </a:blipFill>
            </p:spPr>
            <p:txBody>
              <a:bodyPr/>
              <a:lstStyle/>
              <a:p>
                <a:r>
                  <a:rPr lang="en-SG">
                    <a:noFill/>
                  </a:rPr>
                  <a:t> </a:t>
                </a:r>
              </a:p>
            </p:txBody>
          </p:sp>
        </mc:Fallback>
      </mc:AlternateContent>
    </p:spTree>
    <p:extLst>
      <p:ext uri="{BB962C8B-B14F-4D97-AF65-F5344CB8AC3E}">
        <p14:creationId xmlns:p14="http://schemas.microsoft.com/office/powerpoint/2010/main" val="361960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16149</TotalTime>
  <Words>6354</Words>
  <Application>Microsoft Office PowerPoint</Application>
  <PresentationFormat>Widescreen</PresentationFormat>
  <Paragraphs>705</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Agency FB</vt:lpstr>
      <vt:lpstr>Arial</vt:lpstr>
      <vt:lpstr>Bauhaus 93</vt:lpstr>
      <vt:lpstr>Calibri</vt:lpstr>
      <vt:lpstr>Calibri Light</vt:lpstr>
      <vt:lpstr>Cambria Math</vt:lpstr>
      <vt:lpstr>Courier New</vt:lpstr>
      <vt:lpstr>Times New Roman</vt:lpstr>
      <vt:lpstr>Office Theme</vt:lpstr>
      <vt:lpstr>Regression</vt:lpstr>
      <vt:lpstr>Summary (Learning Objectives)</vt:lpstr>
      <vt:lpstr>When to use more advanced analyses</vt:lpstr>
      <vt:lpstr>Advanced analyses – Analysis decision tree</vt:lpstr>
      <vt:lpstr>What is Regression?</vt:lpstr>
      <vt:lpstr>What is Regression?:  A conceptual understanding</vt:lpstr>
      <vt:lpstr>Maximum Likelihood</vt:lpstr>
      <vt:lpstr>The slope: b</vt:lpstr>
      <vt:lpstr>Coefficient of determination (r2)</vt:lpstr>
      <vt:lpstr>Coefficient of determination (r2)</vt:lpstr>
      <vt:lpstr>Types of Regression</vt:lpstr>
      <vt:lpstr>Linear (OLS) Regression</vt:lpstr>
      <vt:lpstr>Assumptions</vt:lpstr>
      <vt:lpstr>Power analysis (also applicable to the other types of regression covered)</vt:lpstr>
      <vt:lpstr>Fitting a model</vt:lpstr>
      <vt:lpstr>Checking assumptions</vt:lpstr>
      <vt:lpstr>Checking assumptions – negative example</vt:lpstr>
      <vt:lpstr>Interpreting the model</vt:lpstr>
      <vt:lpstr>Interpreting the model</vt:lpstr>
      <vt:lpstr>Interpreting the model</vt:lpstr>
      <vt:lpstr>Visualising and Predicting using the model</vt:lpstr>
      <vt:lpstr>What if my response variable shows heteroscedasticity?</vt:lpstr>
      <vt:lpstr>Robust Regression</vt:lpstr>
      <vt:lpstr>Dealing with outliers/influential observations</vt:lpstr>
      <vt:lpstr>What if my residuals are not normally distributed?</vt:lpstr>
      <vt:lpstr>Polynomial Regression</vt:lpstr>
      <vt:lpstr>Polynomial but linear!</vt:lpstr>
      <vt:lpstr>Linear vs Quadratic model</vt:lpstr>
      <vt:lpstr>Linear vs Quadratic model</vt:lpstr>
      <vt:lpstr>Interpreting the model</vt:lpstr>
      <vt:lpstr>What if I have more than one explanatory variable?</vt:lpstr>
      <vt:lpstr>Multiple Linear Regression</vt:lpstr>
      <vt:lpstr>Fitting a multiple regression</vt:lpstr>
      <vt:lpstr>Simplifying and Choosing the right model</vt:lpstr>
      <vt:lpstr>Simplifying and Choosing the right model</vt:lpstr>
      <vt:lpstr>Stepwise deletion approach - data exploration/visualisation</vt:lpstr>
      <vt:lpstr>Stepwise deletion approach - data exploration/visualisation</vt:lpstr>
      <vt:lpstr>Stepwise deletion approach – fitting the maximal model</vt:lpstr>
      <vt:lpstr>Stepwise deletion approach – simplification</vt:lpstr>
      <vt:lpstr>Stepwise deletion approach – simplification</vt:lpstr>
      <vt:lpstr>Stepwise deletion approach – model checking</vt:lpstr>
      <vt:lpstr>Stepwise deletion approach – model checking</vt:lpstr>
      <vt:lpstr>Stepwise deletion approach – model checking</vt:lpstr>
      <vt:lpstr>Stepwise deletion approach – interpreting results</vt:lpstr>
      <vt:lpstr>Stepwise deletion approach – interpreting results</vt:lpstr>
      <vt:lpstr>How to interpret log-transformed variables</vt:lpstr>
      <vt:lpstr>Stepwise deletion approach – a small shortcut</vt:lpstr>
      <vt:lpstr>Stepwise deletion approach – drawbacks</vt:lpstr>
      <vt:lpstr>Information-theoretic approach – fitting candidate models</vt:lpstr>
      <vt:lpstr>Information-theoretic approach – choosing the best</vt:lpstr>
      <vt:lpstr>Information-theoretic approach – averaging</vt:lpstr>
      <vt:lpstr>Information-theoretic approach vs. Stepwise deletion approach</vt:lpstr>
      <vt:lpstr>Multicollinearity – Variance Inflation Factor</vt:lpstr>
      <vt:lpstr>What results to present?</vt:lpstr>
      <vt:lpstr>Summary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Zhi Wen, Ian</dc:creator>
  <cp:lastModifiedBy>Chan Zhi Wen, Ian</cp:lastModifiedBy>
  <cp:revision>3</cp:revision>
  <dcterms:created xsi:type="dcterms:W3CDTF">2021-08-18T10:36:03Z</dcterms:created>
  <dcterms:modified xsi:type="dcterms:W3CDTF">2023-02-02T07:41:31Z</dcterms:modified>
</cp:coreProperties>
</file>