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6" r:id="rId2"/>
    <p:sldId id="466" r:id="rId3"/>
    <p:sldId id="667" r:id="rId4"/>
    <p:sldId id="262" r:id="rId5"/>
    <p:sldId id="414" r:id="rId6"/>
    <p:sldId id="404" r:id="rId7"/>
    <p:sldId id="470" r:id="rId8"/>
    <p:sldId id="413" r:id="rId9"/>
    <p:sldId id="406" r:id="rId10"/>
    <p:sldId id="661" r:id="rId11"/>
    <p:sldId id="662" r:id="rId12"/>
    <p:sldId id="464" r:id="rId13"/>
    <p:sldId id="465" r:id="rId14"/>
    <p:sldId id="457" r:id="rId15"/>
    <p:sldId id="269" r:id="rId16"/>
    <p:sldId id="451" r:id="rId17"/>
    <p:sldId id="452" r:id="rId18"/>
    <p:sldId id="270" r:id="rId19"/>
    <p:sldId id="412" r:id="rId20"/>
    <p:sldId id="415" r:id="rId21"/>
    <p:sldId id="265" r:id="rId22"/>
    <p:sldId id="418" r:id="rId23"/>
    <p:sldId id="417" r:id="rId24"/>
    <p:sldId id="422" r:id="rId25"/>
    <p:sldId id="416" r:id="rId26"/>
    <p:sldId id="421" r:id="rId27"/>
    <p:sldId id="423" r:id="rId28"/>
    <p:sldId id="668" r:id="rId29"/>
    <p:sldId id="426" r:id="rId30"/>
    <p:sldId id="468" r:id="rId31"/>
    <p:sldId id="428" r:id="rId32"/>
    <p:sldId id="429" r:id="rId33"/>
    <p:sldId id="427" r:id="rId34"/>
    <p:sldId id="424" r:id="rId35"/>
    <p:sldId id="430" r:id="rId36"/>
    <p:sldId id="431" r:id="rId37"/>
    <p:sldId id="447" r:id="rId38"/>
    <p:sldId id="432" r:id="rId39"/>
    <p:sldId id="401" r:id="rId40"/>
    <p:sldId id="469" r:id="rId41"/>
    <p:sldId id="66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7D6200-ACC0-4C21-A5B4-24B37FA5C8A9}" v="1" dt="2023-02-09T07:46:16.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82" autoAdjust="0"/>
    <p:restoredTop sz="94660"/>
  </p:normalViewPr>
  <p:slideViewPr>
    <p:cSldViewPr snapToGrid="0">
      <p:cViewPr varScale="1">
        <p:scale>
          <a:sx n="59" d="100"/>
          <a:sy n="59" d="100"/>
        </p:scale>
        <p:origin x="10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 Zhi Wen, Ian" userId="10427a44-90a0-4c20-831c-e237817aaaf3" providerId="ADAL" clId="{FCDD8517-CE2C-4C16-BFEC-0D3558933D71}"/>
    <pc:docChg chg="delSld">
      <pc:chgData name="Chan Zhi Wen, Ian" userId="10427a44-90a0-4c20-831c-e237817aaaf3" providerId="ADAL" clId="{FCDD8517-CE2C-4C16-BFEC-0D3558933D71}" dt="2023-02-09T08:08:11.507" v="3" actId="47"/>
      <pc:docMkLst>
        <pc:docMk/>
      </pc:docMkLst>
      <pc:sldChg chg="del">
        <pc:chgData name="Chan Zhi Wen, Ian" userId="10427a44-90a0-4c20-831c-e237817aaaf3" providerId="ADAL" clId="{FCDD8517-CE2C-4C16-BFEC-0D3558933D71}" dt="2023-02-09T08:08:02.706" v="1" actId="47"/>
        <pc:sldMkLst>
          <pc:docMk/>
          <pc:sldMk cId="3366217608" sldId="409"/>
        </pc:sldMkLst>
      </pc:sldChg>
      <pc:sldChg chg="del">
        <pc:chgData name="Chan Zhi Wen, Ian" userId="10427a44-90a0-4c20-831c-e237817aaaf3" providerId="ADAL" clId="{FCDD8517-CE2C-4C16-BFEC-0D3558933D71}" dt="2023-02-09T08:08:08.202" v="2" actId="47"/>
        <pc:sldMkLst>
          <pc:docMk/>
          <pc:sldMk cId="461855543" sldId="435"/>
        </pc:sldMkLst>
      </pc:sldChg>
      <pc:sldChg chg="del">
        <pc:chgData name="Chan Zhi Wen, Ian" userId="10427a44-90a0-4c20-831c-e237817aaaf3" providerId="ADAL" clId="{FCDD8517-CE2C-4C16-BFEC-0D3558933D71}" dt="2023-02-09T08:08:02.706" v="1" actId="47"/>
        <pc:sldMkLst>
          <pc:docMk/>
          <pc:sldMk cId="1526611693" sldId="440"/>
        </pc:sldMkLst>
      </pc:sldChg>
      <pc:sldChg chg="del">
        <pc:chgData name="Chan Zhi Wen, Ian" userId="10427a44-90a0-4c20-831c-e237817aaaf3" providerId="ADAL" clId="{FCDD8517-CE2C-4C16-BFEC-0D3558933D71}" dt="2023-02-09T08:08:02.706" v="1" actId="47"/>
        <pc:sldMkLst>
          <pc:docMk/>
          <pc:sldMk cId="238164844" sldId="441"/>
        </pc:sldMkLst>
      </pc:sldChg>
      <pc:sldChg chg="del">
        <pc:chgData name="Chan Zhi Wen, Ian" userId="10427a44-90a0-4c20-831c-e237817aaaf3" providerId="ADAL" clId="{FCDD8517-CE2C-4C16-BFEC-0D3558933D71}" dt="2023-02-09T08:08:02.706" v="1" actId="47"/>
        <pc:sldMkLst>
          <pc:docMk/>
          <pc:sldMk cId="261585974" sldId="442"/>
        </pc:sldMkLst>
      </pc:sldChg>
      <pc:sldChg chg="del">
        <pc:chgData name="Chan Zhi Wen, Ian" userId="10427a44-90a0-4c20-831c-e237817aaaf3" providerId="ADAL" clId="{FCDD8517-CE2C-4C16-BFEC-0D3558933D71}" dt="2023-02-09T08:08:08.202" v="2" actId="47"/>
        <pc:sldMkLst>
          <pc:docMk/>
          <pc:sldMk cId="2739094816" sldId="443"/>
        </pc:sldMkLst>
      </pc:sldChg>
      <pc:sldChg chg="del">
        <pc:chgData name="Chan Zhi Wen, Ian" userId="10427a44-90a0-4c20-831c-e237817aaaf3" providerId="ADAL" clId="{FCDD8517-CE2C-4C16-BFEC-0D3558933D71}" dt="2023-02-09T08:08:08.202" v="2" actId="47"/>
        <pc:sldMkLst>
          <pc:docMk/>
          <pc:sldMk cId="4292945663" sldId="444"/>
        </pc:sldMkLst>
      </pc:sldChg>
      <pc:sldChg chg="del">
        <pc:chgData name="Chan Zhi Wen, Ian" userId="10427a44-90a0-4c20-831c-e237817aaaf3" providerId="ADAL" clId="{FCDD8517-CE2C-4C16-BFEC-0D3558933D71}" dt="2023-02-09T08:08:02.706" v="1" actId="47"/>
        <pc:sldMkLst>
          <pc:docMk/>
          <pc:sldMk cId="48240253" sldId="654"/>
        </pc:sldMkLst>
      </pc:sldChg>
      <pc:sldChg chg="del">
        <pc:chgData name="Chan Zhi Wen, Ian" userId="10427a44-90a0-4c20-831c-e237817aaaf3" providerId="ADAL" clId="{FCDD8517-CE2C-4C16-BFEC-0D3558933D71}" dt="2023-02-09T08:08:11.507" v="3" actId="47"/>
        <pc:sldMkLst>
          <pc:docMk/>
          <pc:sldMk cId="387874609" sldId="656"/>
        </pc:sldMkLst>
      </pc:sldChg>
      <pc:sldChg chg="del">
        <pc:chgData name="Chan Zhi Wen, Ian" userId="10427a44-90a0-4c20-831c-e237817aaaf3" providerId="ADAL" clId="{FCDD8517-CE2C-4C16-BFEC-0D3558933D71}" dt="2023-02-09T08:07:57.165" v="0" actId="47"/>
        <pc:sldMkLst>
          <pc:docMk/>
          <pc:sldMk cId="1484939065" sldId="663"/>
        </pc:sldMkLst>
      </pc:sldChg>
      <pc:sldChg chg="del">
        <pc:chgData name="Chan Zhi Wen, Ian" userId="10427a44-90a0-4c20-831c-e237817aaaf3" providerId="ADAL" clId="{FCDD8517-CE2C-4C16-BFEC-0D3558933D71}" dt="2023-02-09T08:08:08.202" v="2" actId="47"/>
        <pc:sldMkLst>
          <pc:docMk/>
          <pc:sldMk cId="3639836775" sldId="670"/>
        </pc:sldMkLst>
      </pc:sldChg>
    </pc:docChg>
  </pc:docChgLst>
  <pc:docChgLst>
    <pc:chgData name="Chan Zhi Wen, Ian" userId="10427a44-90a0-4c20-831c-e237817aaaf3" providerId="ADAL" clId="{4288B6B1-8B9F-4747-8A5A-DA1909D4C76B}"/>
    <pc:docChg chg="undo custSel addSld delSld modSld sldOrd">
      <pc:chgData name="Chan Zhi Wen, Ian" userId="10427a44-90a0-4c20-831c-e237817aaaf3" providerId="ADAL" clId="{4288B6B1-8B9F-4747-8A5A-DA1909D4C76B}" dt="2023-02-06T07:23:56.218" v="527" actId="1076"/>
      <pc:docMkLst>
        <pc:docMk/>
      </pc:docMkLst>
      <pc:sldChg chg="modSp">
        <pc:chgData name="Chan Zhi Wen, Ian" userId="10427a44-90a0-4c20-831c-e237817aaaf3" providerId="ADAL" clId="{4288B6B1-8B9F-4747-8A5A-DA1909D4C76B}" dt="2023-02-02T07:24:30.787" v="6" actId="20577"/>
        <pc:sldMkLst>
          <pc:docMk/>
          <pc:sldMk cId="160192915" sldId="256"/>
        </pc:sldMkLst>
        <pc:spChg chg="mod">
          <ac:chgData name="Chan Zhi Wen, Ian" userId="10427a44-90a0-4c20-831c-e237817aaaf3" providerId="ADAL" clId="{4288B6B1-8B9F-4747-8A5A-DA1909D4C76B}" dt="2023-02-02T07:24:30.787" v="6" actId="20577"/>
          <ac:spMkLst>
            <pc:docMk/>
            <pc:sldMk cId="160192915" sldId="256"/>
            <ac:spMk id="7" creationId="{5730E69B-5CB0-4B9D-98FA-66B11F4AE7DD}"/>
          </ac:spMkLst>
        </pc:spChg>
      </pc:sldChg>
      <pc:sldChg chg="modSp">
        <pc:chgData name="Chan Zhi Wen, Ian" userId="10427a44-90a0-4c20-831c-e237817aaaf3" providerId="ADAL" clId="{4288B6B1-8B9F-4747-8A5A-DA1909D4C76B}" dt="2023-02-06T06:57:38.979" v="296" actId="20577"/>
        <pc:sldMkLst>
          <pc:docMk/>
          <pc:sldMk cId="1736918636" sldId="270"/>
        </pc:sldMkLst>
        <pc:spChg chg="mod">
          <ac:chgData name="Chan Zhi Wen, Ian" userId="10427a44-90a0-4c20-831c-e237817aaaf3" providerId="ADAL" clId="{4288B6B1-8B9F-4747-8A5A-DA1909D4C76B}" dt="2023-02-06T06:57:38.979" v="296" actId="20577"/>
          <ac:spMkLst>
            <pc:docMk/>
            <pc:sldMk cId="1736918636" sldId="270"/>
            <ac:spMk id="7" creationId="{0E274E1C-EEF1-44B1-B8E2-7DEFC1AAB885}"/>
          </ac:spMkLst>
        </pc:spChg>
      </pc:sldChg>
      <pc:sldChg chg="modSp">
        <pc:chgData name="Chan Zhi Wen, Ian" userId="10427a44-90a0-4c20-831c-e237817aaaf3" providerId="ADAL" clId="{4288B6B1-8B9F-4747-8A5A-DA1909D4C76B}" dt="2023-02-06T06:58:22.614" v="306" actId="20577"/>
        <pc:sldMkLst>
          <pc:docMk/>
          <pc:sldMk cId="902616722" sldId="412"/>
        </pc:sldMkLst>
        <pc:spChg chg="mod">
          <ac:chgData name="Chan Zhi Wen, Ian" userId="10427a44-90a0-4c20-831c-e237817aaaf3" providerId="ADAL" clId="{4288B6B1-8B9F-4747-8A5A-DA1909D4C76B}" dt="2023-02-06T06:58:22.614" v="306" actId="20577"/>
          <ac:spMkLst>
            <pc:docMk/>
            <pc:sldMk cId="902616722" sldId="412"/>
            <ac:spMk id="3" creationId="{E6CD1D97-2687-4B15-BF3D-D09058FCEB2F}"/>
          </ac:spMkLst>
        </pc:spChg>
      </pc:sldChg>
      <pc:sldChg chg="modSp">
        <pc:chgData name="Chan Zhi Wen, Ian" userId="10427a44-90a0-4c20-831c-e237817aaaf3" providerId="ADAL" clId="{4288B6B1-8B9F-4747-8A5A-DA1909D4C76B}" dt="2023-02-06T06:47:37.840" v="170" actId="20577"/>
        <pc:sldMkLst>
          <pc:docMk/>
          <pc:sldMk cId="2503022778" sldId="413"/>
        </pc:sldMkLst>
        <pc:spChg chg="mod">
          <ac:chgData name="Chan Zhi Wen, Ian" userId="10427a44-90a0-4c20-831c-e237817aaaf3" providerId="ADAL" clId="{4288B6B1-8B9F-4747-8A5A-DA1909D4C76B}" dt="2023-02-06T06:47:30.798" v="164" actId="6549"/>
          <ac:spMkLst>
            <pc:docMk/>
            <pc:sldMk cId="2503022778" sldId="413"/>
            <ac:spMk id="3" creationId="{E6CD1D97-2687-4B15-BF3D-D09058FCEB2F}"/>
          </ac:spMkLst>
        </pc:spChg>
        <pc:spChg chg="mod">
          <ac:chgData name="Chan Zhi Wen, Ian" userId="10427a44-90a0-4c20-831c-e237817aaaf3" providerId="ADAL" clId="{4288B6B1-8B9F-4747-8A5A-DA1909D4C76B}" dt="2023-02-06T06:47:37.840" v="170" actId="20577"/>
          <ac:spMkLst>
            <pc:docMk/>
            <pc:sldMk cId="2503022778" sldId="413"/>
            <ac:spMk id="6" creationId="{0EDBEAD1-4F38-49E2-A82F-B9FCD7CF27D3}"/>
          </ac:spMkLst>
        </pc:spChg>
      </pc:sldChg>
      <pc:sldChg chg="addSp delSp modSp">
        <pc:chgData name="Chan Zhi Wen, Ian" userId="10427a44-90a0-4c20-831c-e237817aaaf3" providerId="ADAL" clId="{4288B6B1-8B9F-4747-8A5A-DA1909D4C76B}" dt="2023-02-06T07:03:33.802" v="450" actId="1076"/>
        <pc:sldMkLst>
          <pc:docMk/>
          <pc:sldMk cId="4073596060" sldId="415"/>
        </pc:sldMkLst>
        <pc:spChg chg="mod">
          <ac:chgData name="Chan Zhi Wen, Ian" userId="10427a44-90a0-4c20-831c-e237817aaaf3" providerId="ADAL" clId="{4288B6B1-8B9F-4747-8A5A-DA1909D4C76B}" dt="2023-02-06T07:01:22.109" v="332" actId="14100"/>
          <ac:spMkLst>
            <pc:docMk/>
            <pc:sldMk cId="4073596060" sldId="415"/>
            <ac:spMk id="160" creationId="{B05755AD-F9D5-456C-A7AE-186AD0A17564}"/>
          </ac:spMkLst>
        </pc:spChg>
        <pc:spChg chg="del">
          <ac:chgData name="Chan Zhi Wen, Ian" userId="10427a44-90a0-4c20-831c-e237817aaaf3" providerId="ADAL" clId="{4288B6B1-8B9F-4747-8A5A-DA1909D4C76B}" dt="2023-02-06T07:00:03.901" v="309" actId="478"/>
          <ac:spMkLst>
            <pc:docMk/>
            <pc:sldMk cId="4073596060" sldId="415"/>
            <ac:spMk id="161" creationId="{2D488E16-7DBB-4C51-83D7-188AF5C3B096}"/>
          </ac:spMkLst>
        </pc:spChg>
        <pc:spChg chg="mod">
          <ac:chgData name="Chan Zhi Wen, Ian" userId="10427a44-90a0-4c20-831c-e237817aaaf3" providerId="ADAL" clId="{4288B6B1-8B9F-4747-8A5A-DA1909D4C76B}" dt="2023-02-06T07:02:02.183" v="351" actId="1037"/>
          <ac:spMkLst>
            <pc:docMk/>
            <pc:sldMk cId="4073596060" sldId="415"/>
            <ac:spMk id="162" creationId="{6F847116-AF6A-4F00-800A-E149B7AD6421}"/>
          </ac:spMkLst>
        </pc:spChg>
        <pc:spChg chg="mod">
          <ac:chgData name="Chan Zhi Wen, Ian" userId="10427a44-90a0-4c20-831c-e237817aaaf3" providerId="ADAL" clId="{4288B6B1-8B9F-4747-8A5A-DA1909D4C76B}" dt="2023-02-06T07:01:44.389" v="342" actId="1037"/>
          <ac:spMkLst>
            <pc:docMk/>
            <pc:sldMk cId="4073596060" sldId="415"/>
            <ac:spMk id="164" creationId="{4F0D7D88-924A-422B-951F-52325F161BB8}"/>
          </ac:spMkLst>
        </pc:spChg>
        <pc:spChg chg="del">
          <ac:chgData name="Chan Zhi Wen, Ian" userId="10427a44-90a0-4c20-831c-e237817aaaf3" providerId="ADAL" clId="{4288B6B1-8B9F-4747-8A5A-DA1909D4C76B}" dt="2023-02-06T07:00:10.269" v="312" actId="478"/>
          <ac:spMkLst>
            <pc:docMk/>
            <pc:sldMk cId="4073596060" sldId="415"/>
            <ac:spMk id="165" creationId="{E51DAA54-829A-4954-94F7-5C1315347382}"/>
          </ac:spMkLst>
        </pc:spChg>
        <pc:spChg chg="mod">
          <ac:chgData name="Chan Zhi Wen, Ian" userId="10427a44-90a0-4c20-831c-e237817aaaf3" providerId="ADAL" clId="{4288B6B1-8B9F-4747-8A5A-DA1909D4C76B}" dt="2023-02-06T07:01:59.348" v="348" actId="1038"/>
          <ac:spMkLst>
            <pc:docMk/>
            <pc:sldMk cId="4073596060" sldId="415"/>
            <ac:spMk id="166" creationId="{2D874B5E-B81E-4BA2-95AE-73F76FA07015}"/>
          </ac:spMkLst>
        </pc:spChg>
        <pc:spChg chg="del topLvl">
          <ac:chgData name="Chan Zhi Wen, Ian" userId="10427a44-90a0-4c20-831c-e237817aaaf3" providerId="ADAL" clId="{4288B6B1-8B9F-4747-8A5A-DA1909D4C76B}" dt="2023-02-06T07:00:38.183" v="319" actId="478"/>
          <ac:spMkLst>
            <pc:docMk/>
            <pc:sldMk cId="4073596060" sldId="415"/>
            <ac:spMk id="168" creationId="{D75CE761-C08F-4382-BF3C-4E642DBF18CC}"/>
          </ac:spMkLst>
        </pc:spChg>
        <pc:spChg chg="mod topLvl">
          <ac:chgData name="Chan Zhi Wen, Ian" userId="10427a44-90a0-4c20-831c-e237817aaaf3" providerId="ADAL" clId="{4288B6B1-8B9F-4747-8A5A-DA1909D4C76B}" dt="2023-02-06T07:03:33.802" v="450" actId="1076"/>
          <ac:spMkLst>
            <pc:docMk/>
            <pc:sldMk cId="4073596060" sldId="415"/>
            <ac:spMk id="169" creationId="{43E4A356-79C1-4252-A5B6-394C1758E55D}"/>
          </ac:spMkLst>
        </pc:spChg>
        <pc:spChg chg="del">
          <ac:chgData name="Chan Zhi Wen, Ian" userId="10427a44-90a0-4c20-831c-e237817aaaf3" providerId="ADAL" clId="{4288B6B1-8B9F-4747-8A5A-DA1909D4C76B}" dt="2023-02-06T07:00:35.136" v="318" actId="478"/>
          <ac:spMkLst>
            <pc:docMk/>
            <pc:sldMk cId="4073596060" sldId="415"/>
            <ac:spMk id="170" creationId="{B41556A6-2B22-492E-B343-04F29DD0FB17}"/>
          </ac:spMkLst>
        </pc:spChg>
        <pc:spChg chg="del topLvl">
          <ac:chgData name="Chan Zhi Wen, Ian" userId="10427a44-90a0-4c20-831c-e237817aaaf3" providerId="ADAL" clId="{4288B6B1-8B9F-4747-8A5A-DA1909D4C76B}" dt="2023-02-06T07:00:44.680" v="323" actId="478"/>
          <ac:spMkLst>
            <pc:docMk/>
            <pc:sldMk cId="4073596060" sldId="415"/>
            <ac:spMk id="172" creationId="{D3120448-84AF-4A9D-B403-CA79E50D7477}"/>
          </ac:spMkLst>
        </pc:spChg>
        <pc:spChg chg="mod topLvl">
          <ac:chgData name="Chan Zhi Wen, Ian" userId="10427a44-90a0-4c20-831c-e237817aaaf3" providerId="ADAL" clId="{4288B6B1-8B9F-4747-8A5A-DA1909D4C76B}" dt="2023-02-06T07:03:33.802" v="450" actId="1076"/>
          <ac:spMkLst>
            <pc:docMk/>
            <pc:sldMk cId="4073596060" sldId="415"/>
            <ac:spMk id="173" creationId="{4A747EB5-82DE-40EF-A75F-CC3225116524}"/>
          </ac:spMkLst>
        </pc:spChg>
        <pc:spChg chg="del">
          <ac:chgData name="Chan Zhi Wen, Ian" userId="10427a44-90a0-4c20-831c-e237817aaaf3" providerId="ADAL" clId="{4288B6B1-8B9F-4747-8A5A-DA1909D4C76B}" dt="2023-02-06T07:00:43.288" v="322" actId="478"/>
          <ac:spMkLst>
            <pc:docMk/>
            <pc:sldMk cId="4073596060" sldId="415"/>
            <ac:spMk id="174" creationId="{6A183556-C907-470F-AE4F-414E2650F4EA}"/>
          </ac:spMkLst>
        </pc:spChg>
        <pc:spChg chg="del">
          <ac:chgData name="Chan Zhi Wen, Ian" userId="10427a44-90a0-4c20-831c-e237817aaaf3" providerId="ADAL" clId="{4288B6B1-8B9F-4747-8A5A-DA1909D4C76B}" dt="2023-02-06T07:00:40.090" v="320" actId="478"/>
          <ac:spMkLst>
            <pc:docMk/>
            <pc:sldMk cId="4073596060" sldId="415"/>
            <ac:spMk id="176" creationId="{3A386A16-F944-475F-88E4-F42A6C7AC31B}"/>
          </ac:spMkLst>
        </pc:spChg>
        <pc:spChg chg="mod topLvl">
          <ac:chgData name="Chan Zhi Wen, Ian" userId="10427a44-90a0-4c20-831c-e237817aaaf3" providerId="ADAL" clId="{4288B6B1-8B9F-4747-8A5A-DA1909D4C76B}" dt="2023-02-06T07:03:33.802" v="450" actId="1076"/>
          <ac:spMkLst>
            <pc:docMk/>
            <pc:sldMk cId="4073596060" sldId="415"/>
            <ac:spMk id="177" creationId="{92454050-96CA-4E60-B3A6-312C50BB6D30}"/>
          </ac:spMkLst>
        </pc:spChg>
        <pc:spChg chg="del topLvl">
          <ac:chgData name="Chan Zhi Wen, Ian" userId="10427a44-90a0-4c20-831c-e237817aaaf3" providerId="ADAL" clId="{4288B6B1-8B9F-4747-8A5A-DA1909D4C76B}" dt="2023-02-06T07:00:41.638" v="321" actId="478"/>
          <ac:spMkLst>
            <pc:docMk/>
            <pc:sldMk cId="4073596060" sldId="415"/>
            <ac:spMk id="178" creationId="{F72A3F0F-6D09-40BC-803E-1047571CE4B7}"/>
          </ac:spMkLst>
        </pc:spChg>
        <pc:spChg chg="add mod">
          <ac:chgData name="Chan Zhi Wen, Ian" userId="10427a44-90a0-4c20-831c-e237817aaaf3" providerId="ADAL" clId="{4288B6B1-8B9F-4747-8A5A-DA1909D4C76B}" dt="2023-02-06T07:03:33.802" v="450" actId="1076"/>
          <ac:spMkLst>
            <pc:docMk/>
            <pc:sldMk cId="4073596060" sldId="415"/>
            <ac:spMk id="179" creationId="{9B743892-0784-4F7B-9B6F-D4200CE93C12}"/>
          </ac:spMkLst>
        </pc:spChg>
        <pc:spChg chg="add mod">
          <ac:chgData name="Chan Zhi Wen, Ian" userId="10427a44-90a0-4c20-831c-e237817aaaf3" providerId="ADAL" clId="{4288B6B1-8B9F-4747-8A5A-DA1909D4C76B}" dt="2023-02-06T07:03:33.802" v="450" actId="1076"/>
          <ac:spMkLst>
            <pc:docMk/>
            <pc:sldMk cId="4073596060" sldId="415"/>
            <ac:spMk id="180" creationId="{0477ACC9-2A53-414A-B9D8-6A1CAE1AF656}"/>
          </ac:spMkLst>
        </pc:spChg>
        <pc:grpChg chg="add mod">
          <ac:chgData name="Chan Zhi Wen, Ian" userId="10427a44-90a0-4c20-831c-e237817aaaf3" providerId="ADAL" clId="{4288B6B1-8B9F-4747-8A5A-DA1909D4C76B}" dt="2023-02-06T07:03:33.802" v="450" actId="1076"/>
          <ac:grpSpMkLst>
            <pc:docMk/>
            <pc:sldMk cId="4073596060" sldId="415"/>
            <ac:grpSpMk id="159" creationId="{76950CD6-658C-4C2C-8D2A-C1165706956F}"/>
          </ac:grpSpMkLst>
        </pc:grpChg>
        <pc:grpChg chg="add mod">
          <ac:chgData name="Chan Zhi Wen, Ian" userId="10427a44-90a0-4c20-831c-e237817aaaf3" providerId="ADAL" clId="{4288B6B1-8B9F-4747-8A5A-DA1909D4C76B}" dt="2023-02-06T07:03:33.802" v="450" actId="1076"/>
          <ac:grpSpMkLst>
            <pc:docMk/>
            <pc:sldMk cId="4073596060" sldId="415"/>
            <ac:grpSpMk id="163" creationId="{CF2DE9E9-AD51-42AC-9E7A-051FB0EF11C8}"/>
          </ac:grpSpMkLst>
        </pc:grpChg>
        <pc:grpChg chg="add del mod">
          <ac:chgData name="Chan Zhi Wen, Ian" userId="10427a44-90a0-4c20-831c-e237817aaaf3" providerId="ADAL" clId="{4288B6B1-8B9F-4747-8A5A-DA1909D4C76B}" dt="2023-02-06T07:00:38.183" v="319" actId="478"/>
          <ac:grpSpMkLst>
            <pc:docMk/>
            <pc:sldMk cId="4073596060" sldId="415"/>
            <ac:grpSpMk id="167" creationId="{801215B0-7975-4459-916C-E426C3F7AD36}"/>
          </ac:grpSpMkLst>
        </pc:grpChg>
        <pc:grpChg chg="add del mod">
          <ac:chgData name="Chan Zhi Wen, Ian" userId="10427a44-90a0-4c20-831c-e237817aaaf3" providerId="ADAL" clId="{4288B6B1-8B9F-4747-8A5A-DA1909D4C76B}" dt="2023-02-06T07:00:44.680" v="323" actId="478"/>
          <ac:grpSpMkLst>
            <pc:docMk/>
            <pc:sldMk cId="4073596060" sldId="415"/>
            <ac:grpSpMk id="171" creationId="{3D80E6E3-5825-46F4-BA4A-A38E7B4DD2D3}"/>
          </ac:grpSpMkLst>
        </pc:grpChg>
        <pc:grpChg chg="add del mod">
          <ac:chgData name="Chan Zhi Wen, Ian" userId="10427a44-90a0-4c20-831c-e237817aaaf3" providerId="ADAL" clId="{4288B6B1-8B9F-4747-8A5A-DA1909D4C76B}" dt="2023-02-06T07:00:41.638" v="321" actId="478"/>
          <ac:grpSpMkLst>
            <pc:docMk/>
            <pc:sldMk cId="4073596060" sldId="415"/>
            <ac:grpSpMk id="175" creationId="{98989567-D75E-4008-BCA0-097DDB8395DC}"/>
          </ac:grpSpMkLst>
        </pc:grpChg>
      </pc:sldChg>
      <pc:sldChg chg="modSp">
        <pc:chgData name="Chan Zhi Wen, Ian" userId="10427a44-90a0-4c20-831c-e237817aaaf3" providerId="ADAL" clId="{4288B6B1-8B9F-4747-8A5A-DA1909D4C76B}" dt="2023-02-06T07:07:21.775" v="458" actId="20577"/>
        <pc:sldMkLst>
          <pc:docMk/>
          <pc:sldMk cId="1826163461" sldId="416"/>
        </pc:sldMkLst>
        <pc:spChg chg="mod">
          <ac:chgData name="Chan Zhi Wen, Ian" userId="10427a44-90a0-4c20-831c-e237817aaaf3" providerId="ADAL" clId="{4288B6B1-8B9F-4747-8A5A-DA1909D4C76B}" dt="2023-02-06T07:07:21.775" v="458" actId="20577"/>
          <ac:spMkLst>
            <pc:docMk/>
            <pc:sldMk cId="1826163461" sldId="416"/>
            <ac:spMk id="54" creationId="{754E230D-2E65-40F0-A9CD-1E5779AB1678}"/>
          </ac:spMkLst>
        </pc:spChg>
      </pc:sldChg>
      <pc:sldChg chg="modSp">
        <pc:chgData name="Chan Zhi Wen, Ian" userId="10427a44-90a0-4c20-831c-e237817aaaf3" providerId="ADAL" clId="{4288B6B1-8B9F-4747-8A5A-DA1909D4C76B}" dt="2023-02-06T07:05:33.542" v="451" actId="13926"/>
        <pc:sldMkLst>
          <pc:docMk/>
          <pc:sldMk cId="3013381617" sldId="417"/>
        </pc:sldMkLst>
        <pc:spChg chg="mod">
          <ac:chgData name="Chan Zhi Wen, Ian" userId="10427a44-90a0-4c20-831c-e237817aaaf3" providerId="ADAL" clId="{4288B6B1-8B9F-4747-8A5A-DA1909D4C76B}" dt="2023-02-06T07:05:33.542" v="451" actId="13926"/>
          <ac:spMkLst>
            <pc:docMk/>
            <pc:sldMk cId="3013381617" sldId="417"/>
            <ac:spMk id="3" creationId="{E6CD1D97-2687-4B15-BF3D-D09058FCEB2F}"/>
          </ac:spMkLst>
        </pc:spChg>
      </pc:sldChg>
      <pc:sldChg chg="ord">
        <pc:chgData name="Chan Zhi Wen, Ian" userId="10427a44-90a0-4c20-831c-e237817aaaf3" providerId="ADAL" clId="{4288B6B1-8B9F-4747-8A5A-DA1909D4C76B}" dt="2023-02-06T07:11:11.407" v="487"/>
        <pc:sldMkLst>
          <pc:docMk/>
          <pc:sldMk cId="2376365644" sldId="430"/>
        </pc:sldMkLst>
      </pc:sldChg>
      <pc:sldChg chg="modSp">
        <pc:chgData name="Chan Zhi Wen, Ian" userId="10427a44-90a0-4c20-831c-e237817aaaf3" providerId="ADAL" clId="{4288B6B1-8B9F-4747-8A5A-DA1909D4C76B}" dt="2023-02-06T07:20:19.522" v="520" actId="20577"/>
        <pc:sldMkLst>
          <pc:docMk/>
          <pc:sldMk cId="269936673" sldId="431"/>
        </pc:sldMkLst>
        <pc:spChg chg="mod">
          <ac:chgData name="Chan Zhi Wen, Ian" userId="10427a44-90a0-4c20-831c-e237817aaaf3" providerId="ADAL" clId="{4288B6B1-8B9F-4747-8A5A-DA1909D4C76B}" dt="2023-02-06T07:20:19.522" v="520" actId="20577"/>
          <ac:spMkLst>
            <pc:docMk/>
            <pc:sldMk cId="269936673" sldId="431"/>
            <ac:spMk id="3" creationId="{E6CD1D97-2687-4B15-BF3D-D09058FCEB2F}"/>
          </ac:spMkLst>
        </pc:spChg>
      </pc:sldChg>
      <pc:sldChg chg="modSp">
        <pc:chgData name="Chan Zhi Wen, Ian" userId="10427a44-90a0-4c20-831c-e237817aaaf3" providerId="ADAL" clId="{4288B6B1-8B9F-4747-8A5A-DA1909D4C76B}" dt="2023-02-06T07:22:51.063" v="526" actId="20577"/>
        <pc:sldMkLst>
          <pc:docMk/>
          <pc:sldMk cId="3057800001" sldId="432"/>
        </pc:sldMkLst>
        <pc:spChg chg="mod">
          <ac:chgData name="Chan Zhi Wen, Ian" userId="10427a44-90a0-4c20-831c-e237817aaaf3" providerId="ADAL" clId="{4288B6B1-8B9F-4747-8A5A-DA1909D4C76B}" dt="2023-02-06T07:22:51.063" v="526" actId="20577"/>
          <ac:spMkLst>
            <pc:docMk/>
            <pc:sldMk cId="3057800001" sldId="432"/>
            <ac:spMk id="3" creationId="{E6CD1D97-2687-4B15-BF3D-D09058FCEB2F}"/>
          </ac:spMkLst>
        </pc:spChg>
      </pc:sldChg>
      <pc:sldChg chg="modSp">
        <pc:chgData name="Chan Zhi Wen, Ian" userId="10427a44-90a0-4c20-831c-e237817aaaf3" providerId="ADAL" clId="{4288B6B1-8B9F-4747-8A5A-DA1909D4C76B}" dt="2023-02-06T06:56:14.117" v="242" actId="14100"/>
        <pc:sldMkLst>
          <pc:docMk/>
          <pc:sldMk cId="1595305169" sldId="451"/>
        </pc:sldMkLst>
        <pc:spChg chg="mod">
          <ac:chgData name="Chan Zhi Wen, Ian" userId="10427a44-90a0-4c20-831c-e237817aaaf3" providerId="ADAL" clId="{4288B6B1-8B9F-4747-8A5A-DA1909D4C76B}" dt="2023-02-06T06:56:14.117" v="242" actId="14100"/>
          <ac:spMkLst>
            <pc:docMk/>
            <pc:sldMk cId="1595305169" sldId="451"/>
            <ac:spMk id="23" creationId="{D9A6238D-4ED6-429E-A04E-0818C848D0CC}"/>
          </ac:spMkLst>
        </pc:spChg>
      </pc:sldChg>
      <pc:sldChg chg="modSp">
        <pc:chgData name="Chan Zhi Wen, Ian" userId="10427a44-90a0-4c20-831c-e237817aaaf3" providerId="ADAL" clId="{4288B6B1-8B9F-4747-8A5A-DA1909D4C76B}" dt="2023-02-06T06:54:49.502" v="234" actId="20577"/>
        <pc:sldMkLst>
          <pc:docMk/>
          <pc:sldMk cId="543637547" sldId="457"/>
        </pc:sldMkLst>
        <pc:spChg chg="mod">
          <ac:chgData name="Chan Zhi Wen, Ian" userId="10427a44-90a0-4c20-831c-e237817aaaf3" providerId="ADAL" clId="{4288B6B1-8B9F-4747-8A5A-DA1909D4C76B}" dt="2023-02-06T06:54:49.502" v="234" actId="20577"/>
          <ac:spMkLst>
            <pc:docMk/>
            <pc:sldMk cId="543637547" sldId="457"/>
            <ac:spMk id="3" creationId="{E6CD1D97-2687-4B15-BF3D-D09058FCEB2F}"/>
          </ac:spMkLst>
        </pc:spChg>
      </pc:sldChg>
      <pc:sldChg chg="modSp">
        <pc:chgData name="Chan Zhi Wen, Ian" userId="10427a44-90a0-4c20-831c-e237817aaaf3" providerId="ADAL" clId="{4288B6B1-8B9F-4747-8A5A-DA1909D4C76B}" dt="2023-02-06T06:50:59.526" v="218" actId="404"/>
        <pc:sldMkLst>
          <pc:docMk/>
          <pc:sldMk cId="292469256" sldId="464"/>
        </pc:sldMkLst>
        <pc:spChg chg="mod">
          <ac:chgData name="Chan Zhi Wen, Ian" userId="10427a44-90a0-4c20-831c-e237817aaaf3" providerId="ADAL" clId="{4288B6B1-8B9F-4747-8A5A-DA1909D4C76B}" dt="2023-02-06T06:50:59.526" v="218" actId="404"/>
          <ac:spMkLst>
            <pc:docMk/>
            <pc:sldMk cId="292469256" sldId="464"/>
            <ac:spMk id="3" creationId="{E6CD1D97-2687-4B15-BF3D-D09058FCEB2F}"/>
          </ac:spMkLst>
        </pc:spChg>
      </pc:sldChg>
      <pc:sldChg chg="modSp">
        <pc:chgData name="Chan Zhi Wen, Ian" userId="10427a44-90a0-4c20-831c-e237817aaaf3" providerId="ADAL" clId="{4288B6B1-8B9F-4747-8A5A-DA1909D4C76B}" dt="2023-02-06T06:54:13.659" v="224" actId="20577"/>
        <pc:sldMkLst>
          <pc:docMk/>
          <pc:sldMk cId="2183207644" sldId="465"/>
        </pc:sldMkLst>
        <pc:spChg chg="mod">
          <ac:chgData name="Chan Zhi Wen, Ian" userId="10427a44-90a0-4c20-831c-e237817aaaf3" providerId="ADAL" clId="{4288B6B1-8B9F-4747-8A5A-DA1909D4C76B}" dt="2023-02-06T06:54:13.659" v="224" actId="20577"/>
          <ac:spMkLst>
            <pc:docMk/>
            <pc:sldMk cId="2183207644" sldId="465"/>
            <ac:spMk id="6" creationId="{2A9741FD-45FC-4126-AD3C-F74FF710ADF2}"/>
          </ac:spMkLst>
        </pc:spChg>
      </pc:sldChg>
      <pc:sldChg chg="modSp">
        <pc:chgData name="Chan Zhi Wen, Ian" userId="10427a44-90a0-4c20-831c-e237817aaaf3" providerId="ADAL" clId="{4288B6B1-8B9F-4747-8A5A-DA1909D4C76B}" dt="2023-02-06T07:09:32.917" v="486" actId="20577"/>
        <pc:sldMkLst>
          <pc:docMk/>
          <pc:sldMk cId="3207663851" sldId="468"/>
        </pc:sldMkLst>
        <pc:spChg chg="mod">
          <ac:chgData name="Chan Zhi Wen, Ian" userId="10427a44-90a0-4c20-831c-e237817aaaf3" providerId="ADAL" clId="{4288B6B1-8B9F-4747-8A5A-DA1909D4C76B}" dt="2023-02-06T07:09:32.917" v="486" actId="20577"/>
          <ac:spMkLst>
            <pc:docMk/>
            <pc:sldMk cId="3207663851" sldId="468"/>
            <ac:spMk id="19" creationId="{01C935F0-E997-488E-8F4A-A7E2A75B5613}"/>
          </ac:spMkLst>
        </pc:spChg>
      </pc:sldChg>
      <pc:sldChg chg="del">
        <pc:chgData name="Chan Zhi Wen, Ian" userId="10427a44-90a0-4c20-831c-e237817aaaf3" providerId="ADAL" clId="{4288B6B1-8B9F-4747-8A5A-DA1909D4C76B}" dt="2023-02-06T07:18:14.871" v="488" actId="2696"/>
        <pc:sldMkLst>
          <pc:docMk/>
          <pc:sldMk cId="3107766908" sldId="655"/>
        </pc:sldMkLst>
      </pc:sldChg>
      <pc:sldChg chg="modSp">
        <pc:chgData name="Chan Zhi Wen, Ian" userId="10427a44-90a0-4c20-831c-e237817aaaf3" providerId="ADAL" clId="{4288B6B1-8B9F-4747-8A5A-DA1909D4C76B}" dt="2023-02-06T07:08:33.006" v="485" actId="404"/>
        <pc:sldMkLst>
          <pc:docMk/>
          <pc:sldMk cId="1484939065" sldId="663"/>
        </pc:sldMkLst>
        <pc:spChg chg="mod">
          <ac:chgData name="Chan Zhi Wen, Ian" userId="10427a44-90a0-4c20-831c-e237817aaaf3" providerId="ADAL" clId="{4288B6B1-8B9F-4747-8A5A-DA1909D4C76B}" dt="2023-02-06T07:08:33.006" v="485" actId="404"/>
          <ac:spMkLst>
            <pc:docMk/>
            <pc:sldMk cId="1484939065" sldId="663"/>
            <ac:spMk id="3" creationId="{6F5FD510-41FE-471E-BA39-1ED6C093BFB6}"/>
          </ac:spMkLst>
        </pc:spChg>
      </pc:sldChg>
      <pc:sldChg chg="modSp">
        <pc:chgData name="Chan Zhi Wen, Ian" userId="10427a44-90a0-4c20-831c-e237817aaaf3" providerId="ADAL" clId="{4288B6B1-8B9F-4747-8A5A-DA1909D4C76B}" dt="2023-02-06T07:23:56.218" v="527" actId="1076"/>
        <pc:sldMkLst>
          <pc:docMk/>
          <pc:sldMk cId="1928819127" sldId="669"/>
        </pc:sldMkLst>
        <pc:picChg chg="mod">
          <ac:chgData name="Chan Zhi Wen, Ian" userId="10427a44-90a0-4c20-831c-e237817aaaf3" providerId="ADAL" clId="{4288B6B1-8B9F-4747-8A5A-DA1909D4C76B}" dt="2023-02-06T07:23:56.218" v="527" actId="1076"/>
          <ac:picMkLst>
            <pc:docMk/>
            <pc:sldMk cId="1928819127" sldId="669"/>
            <ac:picMk id="11" creationId="{F8A6BD3D-EF9C-223A-8085-215413BCF7B7}"/>
          </ac:picMkLst>
        </pc:picChg>
      </pc:sldChg>
      <pc:sldChg chg="addSp modSp add modNotes">
        <pc:chgData name="Chan Zhi Wen, Ian" userId="10427a44-90a0-4c20-831c-e237817aaaf3" providerId="ADAL" clId="{4288B6B1-8B9F-4747-8A5A-DA1909D4C76B}" dt="2023-02-06T07:18:30.880" v="493" actId="20577"/>
        <pc:sldMkLst>
          <pc:docMk/>
          <pc:sldMk cId="3639836775" sldId="670"/>
        </pc:sldMkLst>
        <pc:picChg chg="add mod">
          <ac:chgData name="Chan Zhi Wen, Ian" userId="10427a44-90a0-4c20-831c-e237817aaaf3" providerId="ADAL" clId="{4288B6B1-8B9F-4747-8A5A-DA1909D4C76B}" dt="2023-02-06T07:18:30.849" v="491"/>
          <ac:picMkLst>
            <pc:docMk/>
            <pc:sldMk cId="3639836775" sldId="670"/>
            <ac:picMk id="3" creationId="{367C0CA6-95B0-47F5-94A5-94921EBEA269}"/>
          </ac:picMkLst>
        </pc:picChg>
      </pc:sldChg>
    </pc:docChg>
  </pc:docChgLst>
  <pc:docChgLst>
    <pc:chgData name="Chan Zhi Wen, Ian" userId="10427a44-90a0-4c20-831c-e237817aaaf3" providerId="ADAL" clId="{A5BB3059-03E1-4FFD-BA8E-E70A31D3E5B0}"/>
    <pc:docChg chg="undo custSel addSld delSld modSld sldOrd">
      <pc:chgData name="Chan Zhi Wen, Ian" userId="10427a44-90a0-4c20-831c-e237817aaaf3" providerId="ADAL" clId="{A5BB3059-03E1-4FFD-BA8E-E70A31D3E5B0}" dt="2023-02-09T08:05:49.262" v="21"/>
      <pc:docMkLst>
        <pc:docMk/>
      </pc:docMkLst>
      <pc:sldChg chg="modSp mod">
        <pc:chgData name="Chan Zhi Wen, Ian" userId="10427a44-90a0-4c20-831c-e237817aaaf3" providerId="ADAL" clId="{A5BB3059-03E1-4FFD-BA8E-E70A31D3E5B0}" dt="2023-02-09T08:04:58.331" v="6" actId="20577"/>
        <pc:sldMkLst>
          <pc:docMk/>
          <pc:sldMk cId="160192915" sldId="256"/>
        </pc:sldMkLst>
        <pc:spChg chg="mod">
          <ac:chgData name="Chan Zhi Wen, Ian" userId="10427a44-90a0-4c20-831c-e237817aaaf3" providerId="ADAL" clId="{A5BB3059-03E1-4FFD-BA8E-E70A31D3E5B0}" dt="2023-02-09T08:04:58.331" v="6" actId="20577"/>
          <ac:spMkLst>
            <pc:docMk/>
            <pc:sldMk cId="160192915" sldId="256"/>
            <ac:spMk id="5" creationId="{5BA0A55E-EE45-43C3-A86E-2D4E7FD139E0}"/>
          </ac:spMkLst>
        </pc:spChg>
      </pc:sldChg>
      <pc:sldChg chg="add del">
        <pc:chgData name="Chan Zhi Wen, Ian" userId="10427a44-90a0-4c20-831c-e237817aaaf3" providerId="ADAL" clId="{A5BB3059-03E1-4FFD-BA8E-E70A31D3E5B0}" dt="2023-02-09T08:05:39.949" v="11" actId="47"/>
        <pc:sldMkLst>
          <pc:docMk/>
          <pc:sldMk cId="3366217608" sldId="409"/>
        </pc:sldMkLst>
      </pc:sldChg>
      <pc:sldChg chg="modSp add del mod">
        <pc:chgData name="Chan Zhi Wen, Ian" userId="10427a44-90a0-4c20-831c-e237817aaaf3" providerId="ADAL" clId="{A5BB3059-03E1-4FFD-BA8E-E70A31D3E5B0}" dt="2023-02-09T08:05:41" v="16"/>
        <pc:sldMkLst>
          <pc:docMk/>
          <pc:sldMk cId="1526611693" sldId="440"/>
        </pc:sldMkLst>
        <pc:picChg chg="replST">
          <ac:chgData name="Chan Zhi Wen, Ian" userId="10427a44-90a0-4c20-831c-e237817aaaf3" providerId="ADAL" clId="{A5BB3059-03E1-4FFD-BA8E-E70A31D3E5B0}" dt="2023-02-09T08:05:41" v="16"/>
          <ac:picMkLst>
            <pc:docMk/>
            <pc:sldMk cId="1526611693" sldId="440"/>
            <ac:picMk id="3" creationId="{DAC160D7-9723-43CF-9C2E-D6DEDB0EA32B}"/>
          </ac:picMkLst>
        </pc:picChg>
      </pc:sldChg>
      <pc:sldChg chg="modSp add del mod">
        <pc:chgData name="Chan Zhi Wen, Ian" userId="10427a44-90a0-4c20-831c-e237817aaaf3" providerId="ADAL" clId="{A5BB3059-03E1-4FFD-BA8E-E70A31D3E5B0}" dt="2023-02-09T08:05:41" v="15"/>
        <pc:sldMkLst>
          <pc:docMk/>
          <pc:sldMk cId="238164844" sldId="441"/>
        </pc:sldMkLst>
        <pc:picChg chg="replST">
          <ac:chgData name="Chan Zhi Wen, Ian" userId="10427a44-90a0-4c20-831c-e237817aaaf3" providerId="ADAL" clId="{A5BB3059-03E1-4FFD-BA8E-E70A31D3E5B0}" dt="2023-02-09T08:05:41" v="15"/>
          <ac:picMkLst>
            <pc:docMk/>
            <pc:sldMk cId="238164844" sldId="441"/>
            <ac:picMk id="3" creationId="{1DAC1A3B-7077-49FA-A37E-A8CA9C34BDE3}"/>
          </ac:picMkLst>
        </pc:picChg>
      </pc:sldChg>
      <pc:sldChg chg="modSp add del mod">
        <pc:chgData name="Chan Zhi Wen, Ian" userId="10427a44-90a0-4c20-831c-e237817aaaf3" providerId="ADAL" clId="{A5BB3059-03E1-4FFD-BA8E-E70A31D3E5B0}" dt="2023-02-09T08:05:41" v="17"/>
        <pc:sldMkLst>
          <pc:docMk/>
          <pc:sldMk cId="261585974" sldId="442"/>
        </pc:sldMkLst>
        <pc:picChg chg="replST">
          <ac:chgData name="Chan Zhi Wen, Ian" userId="10427a44-90a0-4c20-831c-e237817aaaf3" providerId="ADAL" clId="{A5BB3059-03E1-4FFD-BA8E-E70A31D3E5B0}" dt="2023-02-09T08:05:41" v="17"/>
          <ac:picMkLst>
            <pc:docMk/>
            <pc:sldMk cId="261585974" sldId="442"/>
            <ac:picMk id="3" creationId="{FDE5DAE5-B9A7-4249-9A62-D01B36026DC7}"/>
          </ac:picMkLst>
        </pc:picChg>
      </pc:sldChg>
      <pc:sldChg chg="add del">
        <pc:chgData name="Chan Zhi Wen, Ian" userId="10427a44-90a0-4c20-831c-e237817aaaf3" providerId="ADAL" clId="{A5BB3059-03E1-4FFD-BA8E-E70A31D3E5B0}" dt="2023-02-09T08:05:41.812" v="18" actId="47"/>
        <pc:sldMkLst>
          <pc:docMk/>
          <pc:sldMk cId="1484939065" sldId="663"/>
        </pc:sldMkLst>
      </pc:sldChg>
      <pc:sldChg chg="ord">
        <pc:chgData name="Chan Zhi Wen, Ian" userId="10427a44-90a0-4c20-831c-e237817aaaf3" providerId="ADAL" clId="{A5BB3059-03E1-4FFD-BA8E-E70A31D3E5B0}" dt="2023-02-09T08:05:49.262" v="21"/>
        <pc:sldMkLst>
          <pc:docMk/>
          <pc:sldMk cId="2123450410" sldId="667"/>
        </pc:sldMkLst>
      </pc:sldChg>
    </pc:docChg>
  </pc:docChgLst>
  <pc:docChgLst>
    <pc:chgData name="Chan Zhi Wen, Ian" userId="10427a44-90a0-4c20-831c-e237817aaaf3" providerId="ADAL" clId="{AA7D6200-ACC0-4C21-A5B4-24B37FA5C8A9}"/>
    <pc:docChg chg="undo custSel addSld delSld modSld sldOrd">
      <pc:chgData name="Chan Zhi Wen, Ian" userId="10427a44-90a0-4c20-831c-e237817aaaf3" providerId="ADAL" clId="{AA7D6200-ACC0-4C21-A5B4-24B37FA5C8A9}" dt="2023-02-09T07:47:52.191" v="527" actId="20577"/>
      <pc:docMkLst>
        <pc:docMk/>
      </pc:docMkLst>
      <pc:sldChg chg="modSp mod">
        <pc:chgData name="Chan Zhi Wen, Ian" userId="10427a44-90a0-4c20-831c-e237817aaaf3" providerId="ADAL" clId="{AA7D6200-ACC0-4C21-A5B4-24B37FA5C8A9}" dt="2023-02-01T07:00:35.594" v="96" actId="20577"/>
        <pc:sldMkLst>
          <pc:docMk/>
          <pc:sldMk cId="160192915" sldId="256"/>
        </pc:sldMkLst>
        <pc:spChg chg="mod">
          <ac:chgData name="Chan Zhi Wen, Ian" userId="10427a44-90a0-4c20-831c-e237817aaaf3" providerId="ADAL" clId="{AA7D6200-ACC0-4C21-A5B4-24B37FA5C8A9}" dt="2023-02-01T07:00:31.201" v="95" actId="20577"/>
          <ac:spMkLst>
            <pc:docMk/>
            <pc:sldMk cId="160192915" sldId="256"/>
            <ac:spMk id="2" creationId="{63D0D704-AC16-4E9C-85E5-2F85FA028E67}"/>
          </ac:spMkLst>
        </pc:spChg>
        <pc:spChg chg="mod">
          <ac:chgData name="Chan Zhi Wen, Ian" userId="10427a44-90a0-4c20-831c-e237817aaaf3" providerId="ADAL" clId="{AA7D6200-ACC0-4C21-A5B4-24B37FA5C8A9}" dt="2023-02-01T07:00:35.594" v="96" actId="20577"/>
          <ac:spMkLst>
            <pc:docMk/>
            <pc:sldMk cId="160192915" sldId="256"/>
            <ac:spMk id="6" creationId="{7938CE11-A92B-44C0-9EB1-98C096858EDE}"/>
          </ac:spMkLst>
        </pc:spChg>
        <pc:picChg chg="mod">
          <ac:chgData name="Chan Zhi Wen, Ian" userId="10427a44-90a0-4c20-831c-e237817aaaf3" providerId="ADAL" clId="{AA7D6200-ACC0-4C21-A5B4-24B37FA5C8A9}" dt="2023-02-01T07:00:20.221" v="89" actId="1076"/>
          <ac:picMkLst>
            <pc:docMk/>
            <pc:sldMk cId="160192915" sldId="256"/>
            <ac:picMk id="9" creationId="{BD93CFAA-7404-4B38-9BB9-5A49D0242785}"/>
          </ac:picMkLst>
        </pc:picChg>
      </pc:sldChg>
      <pc:sldChg chg="add">
        <pc:chgData name="Chan Zhi Wen, Ian" userId="10427a44-90a0-4c20-831c-e237817aaaf3" providerId="ADAL" clId="{AA7D6200-ACC0-4C21-A5B4-24B37FA5C8A9}" dt="2023-02-01T06:34:07.537" v="1"/>
        <pc:sldMkLst>
          <pc:docMk/>
          <pc:sldMk cId="443757506" sldId="404"/>
        </pc:sldMkLst>
      </pc:sldChg>
      <pc:sldChg chg="add">
        <pc:chgData name="Chan Zhi Wen, Ian" userId="10427a44-90a0-4c20-831c-e237817aaaf3" providerId="ADAL" clId="{AA7D6200-ACC0-4C21-A5B4-24B37FA5C8A9}" dt="2023-02-01T06:34:53.688" v="3"/>
        <pc:sldMkLst>
          <pc:docMk/>
          <pc:sldMk cId="3525408712" sldId="406"/>
        </pc:sldMkLst>
      </pc:sldChg>
      <pc:sldChg chg="add">
        <pc:chgData name="Chan Zhi Wen, Ian" userId="10427a44-90a0-4c20-831c-e237817aaaf3" providerId="ADAL" clId="{AA7D6200-ACC0-4C21-A5B4-24B37FA5C8A9}" dt="2023-02-01T06:34:38.760" v="2"/>
        <pc:sldMkLst>
          <pc:docMk/>
          <pc:sldMk cId="2503022778" sldId="413"/>
        </pc:sldMkLst>
      </pc:sldChg>
      <pc:sldChg chg="modSp mod">
        <pc:chgData name="Chan Zhi Wen, Ian" userId="10427a44-90a0-4c20-831c-e237817aaaf3" providerId="ADAL" clId="{AA7D6200-ACC0-4C21-A5B4-24B37FA5C8A9}" dt="2023-02-09T07:47:52.191" v="527" actId="20577"/>
        <pc:sldMkLst>
          <pc:docMk/>
          <pc:sldMk cId="2376365644" sldId="430"/>
        </pc:sldMkLst>
        <pc:spChg chg="mod">
          <ac:chgData name="Chan Zhi Wen, Ian" userId="10427a44-90a0-4c20-831c-e237817aaaf3" providerId="ADAL" clId="{AA7D6200-ACC0-4C21-A5B4-24B37FA5C8A9}" dt="2023-02-09T07:47:52.191" v="527" actId="20577"/>
          <ac:spMkLst>
            <pc:docMk/>
            <pc:sldMk cId="2376365644" sldId="430"/>
            <ac:spMk id="3" creationId="{E6CD1D97-2687-4B15-BF3D-D09058FCEB2F}"/>
          </ac:spMkLst>
        </pc:spChg>
      </pc:sldChg>
      <pc:sldChg chg="modSp mod">
        <pc:chgData name="Chan Zhi Wen, Ian" userId="10427a44-90a0-4c20-831c-e237817aaaf3" providerId="ADAL" clId="{AA7D6200-ACC0-4C21-A5B4-24B37FA5C8A9}" dt="2023-02-01T06:40:57.144" v="37" actId="20577"/>
        <pc:sldMkLst>
          <pc:docMk/>
          <pc:sldMk cId="292469256" sldId="464"/>
        </pc:sldMkLst>
        <pc:spChg chg="mod">
          <ac:chgData name="Chan Zhi Wen, Ian" userId="10427a44-90a0-4c20-831c-e237817aaaf3" providerId="ADAL" clId="{AA7D6200-ACC0-4C21-A5B4-24B37FA5C8A9}" dt="2023-02-01T06:40:57.144" v="37" actId="20577"/>
          <ac:spMkLst>
            <pc:docMk/>
            <pc:sldMk cId="292469256" sldId="464"/>
            <ac:spMk id="3" creationId="{E6CD1D97-2687-4B15-BF3D-D09058FCEB2F}"/>
          </ac:spMkLst>
        </pc:spChg>
        <pc:spChg chg="mod">
          <ac:chgData name="Chan Zhi Wen, Ian" userId="10427a44-90a0-4c20-831c-e237817aaaf3" providerId="ADAL" clId="{AA7D6200-ACC0-4C21-A5B4-24B37FA5C8A9}" dt="2023-02-01T06:40:19.254" v="34" actId="20577"/>
          <ac:spMkLst>
            <pc:docMk/>
            <pc:sldMk cId="292469256" sldId="464"/>
            <ac:spMk id="11" creationId="{315E58AA-C70C-7D03-BF2E-54B850B1AB42}"/>
          </ac:spMkLst>
        </pc:spChg>
      </pc:sldChg>
      <pc:sldChg chg="modSp mod ord">
        <pc:chgData name="Chan Zhi Wen, Ian" userId="10427a44-90a0-4c20-831c-e237817aaaf3" providerId="ADAL" clId="{AA7D6200-ACC0-4C21-A5B4-24B37FA5C8A9}" dt="2023-02-01T07:02:51.286" v="186"/>
        <pc:sldMkLst>
          <pc:docMk/>
          <pc:sldMk cId="462678070" sldId="466"/>
        </pc:sldMkLst>
        <pc:spChg chg="mod">
          <ac:chgData name="Chan Zhi Wen, Ian" userId="10427a44-90a0-4c20-831c-e237817aaaf3" providerId="ADAL" clId="{AA7D6200-ACC0-4C21-A5B4-24B37FA5C8A9}" dt="2023-02-01T06:19:32.002" v="0" actId="6549"/>
          <ac:spMkLst>
            <pc:docMk/>
            <pc:sldMk cId="462678070" sldId="466"/>
            <ac:spMk id="3" creationId="{E6CD1D97-2687-4B15-BF3D-D09058FCEB2F}"/>
          </ac:spMkLst>
        </pc:spChg>
      </pc:sldChg>
      <pc:sldChg chg="modSp mod">
        <pc:chgData name="Chan Zhi Wen, Ian" userId="10427a44-90a0-4c20-831c-e237817aaaf3" providerId="ADAL" clId="{AA7D6200-ACC0-4C21-A5B4-24B37FA5C8A9}" dt="2023-02-09T04:24:17.206" v="274" actId="21"/>
        <pc:sldMkLst>
          <pc:docMk/>
          <pc:sldMk cId="48240253" sldId="654"/>
        </pc:sldMkLst>
        <pc:spChg chg="mod">
          <ac:chgData name="Chan Zhi Wen, Ian" userId="10427a44-90a0-4c20-831c-e237817aaaf3" providerId="ADAL" clId="{AA7D6200-ACC0-4C21-A5B4-24B37FA5C8A9}" dt="2023-02-01T06:55:10.226" v="79" actId="404"/>
          <ac:spMkLst>
            <pc:docMk/>
            <pc:sldMk cId="48240253" sldId="654"/>
            <ac:spMk id="3" creationId="{6F5FD510-41FE-471E-BA39-1ED6C093BFB6}"/>
          </ac:spMkLst>
        </pc:spChg>
        <pc:spChg chg="mod">
          <ac:chgData name="Chan Zhi Wen, Ian" userId="10427a44-90a0-4c20-831c-e237817aaaf3" providerId="ADAL" clId="{AA7D6200-ACC0-4C21-A5B4-24B37FA5C8A9}" dt="2023-02-09T04:24:17.206" v="274" actId="21"/>
          <ac:spMkLst>
            <pc:docMk/>
            <pc:sldMk cId="48240253" sldId="654"/>
            <ac:spMk id="7" creationId="{539411B3-4530-4353-9828-69FF468E7B18}"/>
          </ac:spMkLst>
        </pc:spChg>
      </pc:sldChg>
      <pc:sldChg chg="modSp mod">
        <pc:chgData name="Chan Zhi Wen, Ian" userId="10427a44-90a0-4c20-831c-e237817aaaf3" providerId="ADAL" clId="{AA7D6200-ACC0-4C21-A5B4-24B37FA5C8A9}" dt="2023-02-09T04:24:22.707" v="275"/>
        <pc:sldMkLst>
          <pc:docMk/>
          <pc:sldMk cId="387874609" sldId="656"/>
        </pc:sldMkLst>
        <pc:spChg chg="mod">
          <ac:chgData name="Chan Zhi Wen, Ian" userId="10427a44-90a0-4c20-831c-e237817aaaf3" providerId="ADAL" clId="{AA7D6200-ACC0-4C21-A5B4-24B37FA5C8A9}" dt="2023-02-09T04:24:22.707" v="275"/>
          <ac:spMkLst>
            <pc:docMk/>
            <pc:sldMk cId="387874609" sldId="656"/>
            <ac:spMk id="7" creationId="{539411B3-4530-4353-9828-69FF468E7B18}"/>
          </ac:spMkLst>
        </pc:spChg>
      </pc:sldChg>
      <pc:sldChg chg="add">
        <pc:chgData name="Chan Zhi Wen, Ian" userId="10427a44-90a0-4c20-831c-e237817aaaf3" providerId="ADAL" clId="{AA7D6200-ACC0-4C21-A5B4-24B37FA5C8A9}" dt="2023-02-01T06:34:53.688" v="3"/>
        <pc:sldMkLst>
          <pc:docMk/>
          <pc:sldMk cId="3591508228" sldId="661"/>
        </pc:sldMkLst>
      </pc:sldChg>
      <pc:sldChg chg="modSp add mod">
        <pc:chgData name="Chan Zhi Wen, Ian" userId="10427a44-90a0-4c20-831c-e237817aaaf3" providerId="ADAL" clId="{AA7D6200-ACC0-4C21-A5B4-24B37FA5C8A9}" dt="2023-02-01T06:39:48.748" v="27" actId="403"/>
        <pc:sldMkLst>
          <pc:docMk/>
          <pc:sldMk cId="3706386415" sldId="662"/>
        </pc:sldMkLst>
        <pc:spChg chg="mod">
          <ac:chgData name="Chan Zhi Wen, Ian" userId="10427a44-90a0-4c20-831c-e237817aaaf3" providerId="ADAL" clId="{AA7D6200-ACC0-4C21-A5B4-24B37FA5C8A9}" dt="2023-02-01T06:39:48.748" v="27" actId="403"/>
          <ac:spMkLst>
            <pc:docMk/>
            <pc:sldMk cId="3706386415" sldId="662"/>
            <ac:spMk id="3" creationId="{E6CD1D97-2687-4B15-BF3D-D09058FCEB2F}"/>
          </ac:spMkLst>
        </pc:spChg>
        <pc:spChg chg="mod">
          <ac:chgData name="Chan Zhi Wen, Ian" userId="10427a44-90a0-4c20-831c-e237817aaaf3" providerId="ADAL" clId="{AA7D6200-ACC0-4C21-A5B4-24B37FA5C8A9}" dt="2023-02-01T06:39:26.621" v="24" actId="20577"/>
          <ac:spMkLst>
            <pc:docMk/>
            <pc:sldMk cId="3706386415" sldId="662"/>
            <ac:spMk id="37" creationId="{DBAC1AB7-5279-46C1-894A-F96AA51525DC}"/>
          </ac:spMkLst>
        </pc:spChg>
      </pc:sldChg>
      <pc:sldChg chg="modSp add mod">
        <pc:chgData name="Chan Zhi Wen, Ian" userId="10427a44-90a0-4c20-831c-e237817aaaf3" providerId="ADAL" clId="{AA7D6200-ACC0-4C21-A5B4-24B37FA5C8A9}" dt="2023-02-09T03:01:11.712" v="245" actId="6549"/>
        <pc:sldMkLst>
          <pc:docMk/>
          <pc:sldMk cId="1484939065" sldId="663"/>
        </pc:sldMkLst>
        <pc:spChg chg="mod">
          <ac:chgData name="Chan Zhi Wen, Ian" userId="10427a44-90a0-4c20-831c-e237817aaaf3" providerId="ADAL" clId="{AA7D6200-ACC0-4C21-A5B4-24B37FA5C8A9}" dt="2023-02-01T06:55:18.702" v="85" actId="404"/>
          <ac:spMkLst>
            <pc:docMk/>
            <pc:sldMk cId="1484939065" sldId="663"/>
            <ac:spMk id="3" creationId="{6F5FD510-41FE-471E-BA39-1ED6C093BFB6}"/>
          </ac:spMkLst>
        </pc:spChg>
        <pc:spChg chg="mod">
          <ac:chgData name="Chan Zhi Wen, Ian" userId="10427a44-90a0-4c20-831c-e237817aaaf3" providerId="ADAL" clId="{AA7D6200-ACC0-4C21-A5B4-24B37FA5C8A9}" dt="2023-02-09T03:01:11.712" v="245" actId="6549"/>
          <ac:spMkLst>
            <pc:docMk/>
            <pc:sldMk cId="1484939065" sldId="663"/>
            <ac:spMk id="7" creationId="{539411B3-4530-4353-9828-69FF468E7B18}"/>
          </ac:spMkLst>
        </pc:spChg>
      </pc:sldChg>
      <pc:sldChg chg="addSp delSp modSp add mod ord">
        <pc:chgData name="Chan Zhi Wen, Ian" userId="10427a44-90a0-4c20-831c-e237817aaaf3" providerId="ADAL" clId="{AA7D6200-ACC0-4C21-A5B4-24B37FA5C8A9}" dt="2023-02-01T07:03:16.846" v="207" actId="1037"/>
        <pc:sldMkLst>
          <pc:docMk/>
          <pc:sldMk cId="2123450410" sldId="667"/>
        </pc:sldMkLst>
        <pc:spChg chg="mod">
          <ac:chgData name="Chan Zhi Wen, Ian" userId="10427a44-90a0-4c20-831c-e237817aaaf3" providerId="ADAL" clId="{AA7D6200-ACC0-4C21-A5B4-24B37FA5C8A9}" dt="2023-02-01T07:01:57.623" v="155" actId="1076"/>
          <ac:spMkLst>
            <pc:docMk/>
            <pc:sldMk cId="2123450410" sldId="667"/>
            <ac:spMk id="6" creationId="{7FEB9A9C-221A-4310-82B6-BF88E9B0ECB1}"/>
          </ac:spMkLst>
        </pc:spChg>
        <pc:spChg chg="add del mod">
          <ac:chgData name="Chan Zhi Wen, Ian" userId="10427a44-90a0-4c20-831c-e237817aaaf3" providerId="ADAL" clId="{AA7D6200-ACC0-4C21-A5B4-24B37FA5C8A9}" dt="2023-02-01T07:02:21.731" v="184" actId="478"/>
          <ac:spMkLst>
            <pc:docMk/>
            <pc:sldMk cId="2123450410" sldId="667"/>
            <ac:spMk id="7" creationId="{B1D1B7F3-AFDD-80D9-B72B-7D3102151042}"/>
          </ac:spMkLst>
        </pc:spChg>
        <pc:spChg chg="add mod">
          <ac:chgData name="Chan Zhi Wen, Ian" userId="10427a44-90a0-4c20-831c-e237817aaaf3" providerId="ADAL" clId="{AA7D6200-ACC0-4C21-A5B4-24B37FA5C8A9}" dt="2023-02-01T07:03:16.846" v="207" actId="1037"/>
          <ac:spMkLst>
            <pc:docMk/>
            <pc:sldMk cId="2123450410" sldId="667"/>
            <ac:spMk id="8" creationId="{E188ACF4-3AFE-C665-9437-A91F156849DC}"/>
          </ac:spMkLst>
        </pc:spChg>
      </pc:sldChg>
      <pc:sldChg chg="addSp delSp modSp add mod ord">
        <pc:chgData name="Chan Zhi Wen, Ian" userId="10427a44-90a0-4c20-831c-e237817aaaf3" providerId="ADAL" clId="{AA7D6200-ACC0-4C21-A5B4-24B37FA5C8A9}" dt="2023-02-01T07:04:15.524" v="218"/>
        <pc:sldMkLst>
          <pc:docMk/>
          <pc:sldMk cId="1634472054" sldId="668"/>
        </pc:sldMkLst>
        <pc:spChg chg="del">
          <ac:chgData name="Chan Zhi Wen, Ian" userId="10427a44-90a0-4c20-831c-e237817aaaf3" providerId="ADAL" clId="{AA7D6200-ACC0-4C21-A5B4-24B37FA5C8A9}" dt="2023-02-01T07:03:36.293" v="209" actId="478"/>
          <ac:spMkLst>
            <pc:docMk/>
            <pc:sldMk cId="1634472054" sldId="668"/>
            <ac:spMk id="7" creationId="{B1D1B7F3-AFDD-80D9-B72B-7D3102151042}"/>
          </ac:spMkLst>
        </pc:spChg>
        <pc:picChg chg="add del mod">
          <ac:chgData name="Chan Zhi Wen, Ian" userId="10427a44-90a0-4c20-831c-e237817aaaf3" providerId="ADAL" clId="{AA7D6200-ACC0-4C21-A5B4-24B37FA5C8A9}" dt="2023-02-01T07:03:44.489" v="213" actId="21"/>
          <ac:picMkLst>
            <pc:docMk/>
            <pc:sldMk cId="1634472054" sldId="668"/>
            <ac:picMk id="9" creationId="{F6C7E0D5-60D9-649F-AB27-3C0AEF12D32B}"/>
          </ac:picMkLst>
        </pc:picChg>
        <pc:picChg chg="add mod">
          <ac:chgData name="Chan Zhi Wen, Ian" userId="10427a44-90a0-4c20-831c-e237817aaaf3" providerId="ADAL" clId="{AA7D6200-ACC0-4C21-A5B4-24B37FA5C8A9}" dt="2023-02-01T07:03:52.511" v="215" actId="1076"/>
          <ac:picMkLst>
            <pc:docMk/>
            <pc:sldMk cId="1634472054" sldId="668"/>
            <ac:picMk id="10" creationId="{D367DD00-9748-E792-059B-5A37E6BADA94}"/>
          </ac:picMkLst>
        </pc:picChg>
      </pc:sldChg>
      <pc:sldChg chg="addSp delSp modSp add mod">
        <pc:chgData name="Chan Zhi Wen, Ian" userId="10427a44-90a0-4c20-831c-e237817aaaf3" providerId="ADAL" clId="{AA7D6200-ACC0-4C21-A5B4-24B37FA5C8A9}" dt="2023-02-01T07:05:49.005" v="232" actId="1076"/>
        <pc:sldMkLst>
          <pc:docMk/>
          <pc:sldMk cId="1928819127" sldId="669"/>
        </pc:sldMkLst>
        <pc:spChg chg="mod">
          <ac:chgData name="Chan Zhi Wen, Ian" userId="10427a44-90a0-4c20-831c-e237817aaaf3" providerId="ADAL" clId="{AA7D6200-ACC0-4C21-A5B4-24B37FA5C8A9}" dt="2023-02-01T07:05:42.733" v="230" actId="14100"/>
          <ac:spMkLst>
            <pc:docMk/>
            <pc:sldMk cId="1928819127" sldId="669"/>
            <ac:spMk id="4" creationId="{F575E451-EA0B-A8D8-13D0-A275C1621B6B}"/>
          </ac:spMkLst>
        </pc:spChg>
        <pc:spChg chg="del">
          <ac:chgData name="Chan Zhi Wen, Ian" userId="10427a44-90a0-4c20-831c-e237817aaaf3" providerId="ADAL" clId="{AA7D6200-ACC0-4C21-A5B4-24B37FA5C8A9}" dt="2023-02-01T07:05:28.259" v="223" actId="478"/>
          <ac:spMkLst>
            <pc:docMk/>
            <pc:sldMk cId="1928819127" sldId="669"/>
            <ac:spMk id="8" creationId="{E188ACF4-3AFE-C665-9437-A91F156849DC}"/>
          </ac:spMkLst>
        </pc:spChg>
        <pc:spChg chg="add mod">
          <ac:chgData name="Chan Zhi Wen, Ian" userId="10427a44-90a0-4c20-831c-e237817aaaf3" providerId="ADAL" clId="{AA7D6200-ACC0-4C21-A5B4-24B37FA5C8A9}" dt="2023-02-01T07:05:49.005" v="232" actId="1076"/>
          <ac:spMkLst>
            <pc:docMk/>
            <pc:sldMk cId="1928819127" sldId="669"/>
            <ac:spMk id="12" creationId="{DE77DAE5-8045-3715-B8C3-8BE46D54E843}"/>
          </ac:spMkLst>
        </pc:spChg>
        <pc:picChg chg="add mod">
          <ac:chgData name="Chan Zhi Wen, Ian" userId="10427a44-90a0-4c20-831c-e237817aaaf3" providerId="ADAL" clId="{AA7D6200-ACC0-4C21-A5B4-24B37FA5C8A9}" dt="2023-02-01T07:05:32.725" v="226" actId="1076"/>
          <ac:picMkLst>
            <pc:docMk/>
            <pc:sldMk cId="1928819127" sldId="669"/>
            <ac:picMk id="7" creationId="{C2A4057A-10A7-CC59-8F89-BCC1242C87BF}"/>
          </ac:picMkLst>
        </pc:picChg>
        <pc:picChg chg="mod">
          <ac:chgData name="Chan Zhi Wen, Ian" userId="10427a44-90a0-4c20-831c-e237817aaaf3" providerId="ADAL" clId="{AA7D6200-ACC0-4C21-A5B4-24B37FA5C8A9}" dt="2023-02-01T07:05:29.921" v="224" actId="1076"/>
          <ac:picMkLst>
            <pc:docMk/>
            <pc:sldMk cId="1928819127" sldId="669"/>
            <ac:picMk id="9" creationId="{F6C7E0D5-60D9-649F-AB27-3C0AEF12D32B}"/>
          </ac:picMkLst>
        </pc:picChg>
        <pc:picChg chg="add mod">
          <ac:chgData name="Chan Zhi Wen, Ian" userId="10427a44-90a0-4c20-831c-e237817aaaf3" providerId="ADAL" clId="{AA7D6200-ACC0-4C21-A5B4-24B37FA5C8A9}" dt="2023-02-01T07:05:36.938" v="228" actId="1076"/>
          <ac:picMkLst>
            <pc:docMk/>
            <pc:sldMk cId="1928819127" sldId="669"/>
            <ac:picMk id="11" creationId="{F8A6BD3D-EF9C-223A-8085-215413BCF7B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14EFB-6F1F-4EC0-9143-ED7831031714}" type="datetimeFigureOut">
              <a:rPr lang="en-SG" smtClean="0"/>
              <a:t>13/2/2023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8E070-4C2A-4A59-A0BC-F943F128A76C}" type="slidenum">
              <a:rPr lang="en-SG" smtClean="0"/>
              <a:t>‹#›</a:t>
            </a:fld>
            <a:endParaRPr lang="en-SG"/>
          </a:p>
        </p:txBody>
      </p:sp>
    </p:spTree>
    <p:extLst>
      <p:ext uri="{BB962C8B-B14F-4D97-AF65-F5344CB8AC3E}">
        <p14:creationId xmlns:p14="http://schemas.microsoft.com/office/powerpoint/2010/main" val="372146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sz="1200" dirty="0">
                <a:latin typeface="Courier New" panose="02070309020205020404" pitchFamily="49" charset="0"/>
                <a:cs typeface="Courier New" panose="02070309020205020404" pitchFamily="49" charset="0"/>
              </a:rPr>
              <a:t>”mod1.1=update(mod1,~.-biomass:treated)” instead of ”mod1.1=update(mod1,.-biomass:treated)” (missing a tilde)</a:t>
            </a:r>
            <a:endParaRPr lang="en-SG" dirty="0"/>
          </a:p>
        </p:txBody>
      </p:sp>
      <p:sp>
        <p:nvSpPr>
          <p:cNvPr id="4" name="Slide Number Placeholder 3"/>
          <p:cNvSpPr>
            <a:spLocks noGrp="1"/>
          </p:cNvSpPr>
          <p:nvPr>
            <p:ph type="sldNum" sz="quarter" idx="5"/>
          </p:nvPr>
        </p:nvSpPr>
        <p:spPr/>
        <p:txBody>
          <a:bodyPr/>
          <a:lstStyle/>
          <a:p>
            <a:fld id="{2E68E070-4C2A-4A59-A0BC-F943F128A76C}" type="slidenum">
              <a:rPr lang="en-SG" smtClean="0"/>
              <a:t>34</a:t>
            </a:fld>
            <a:endParaRPr lang="en-SG"/>
          </a:p>
        </p:txBody>
      </p:sp>
    </p:spTree>
    <p:extLst>
      <p:ext uri="{BB962C8B-B14F-4D97-AF65-F5344CB8AC3E}">
        <p14:creationId xmlns:p14="http://schemas.microsoft.com/office/powerpoint/2010/main" val="3908941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0FAC-6FB8-44E4-A6B7-ABB18B187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A37A81D-610D-401C-81CB-33A81A6BE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31C330B9-DFE2-4023-AAC8-29E3FF75EDB3}"/>
              </a:ext>
            </a:extLst>
          </p:cNvPr>
          <p:cNvSpPr>
            <a:spLocks noGrp="1"/>
          </p:cNvSpPr>
          <p:nvPr>
            <p:ph type="dt" sz="half" idx="10"/>
          </p:nvPr>
        </p:nvSpPr>
        <p:spPr/>
        <p:txBody>
          <a:bodyPr/>
          <a:lstStyle/>
          <a:p>
            <a:fld id="{C233E8FA-765D-43AC-9581-E4BA951905BD}" type="datetimeFigureOut">
              <a:rPr lang="en-SG" smtClean="0"/>
              <a:t>13/2/2023</a:t>
            </a:fld>
            <a:endParaRPr lang="en-SG"/>
          </a:p>
        </p:txBody>
      </p:sp>
      <p:sp>
        <p:nvSpPr>
          <p:cNvPr id="5" name="Footer Placeholder 4">
            <a:extLst>
              <a:ext uri="{FF2B5EF4-FFF2-40B4-BE49-F238E27FC236}">
                <a16:creationId xmlns:a16="http://schemas.microsoft.com/office/drawing/2014/main" id="{72F60E6F-8AA8-446A-B92A-5E7F6A2806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1811487-56D2-4038-AAE9-6B04F269C8AA}"/>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299122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2E15-58AD-4D4E-8C3C-62F8A632F17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5B4B842-33E3-4BFC-9D34-3C690038D0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630D858-BB97-4C42-B8B6-0B181E658962}"/>
              </a:ext>
            </a:extLst>
          </p:cNvPr>
          <p:cNvSpPr>
            <a:spLocks noGrp="1"/>
          </p:cNvSpPr>
          <p:nvPr>
            <p:ph type="dt" sz="half" idx="10"/>
          </p:nvPr>
        </p:nvSpPr>
        <p:spPr/>
        <p:txBody>
          <a:bodyPr/>
          <a:lstStyle/>
          <a:p>
            <a:fld id="{C233E8FA-765D-43AC-9581-E4BA951905BD}" type="datetimeFigureOut">
              <a:rPr lang="en-SG" smtClean="0"/>
              <a:t>13/2/2023</a:t>
            </a:fld>
            <a:endParaRPr lang="en-SG"/>
          </a:p>
        </p:txBody>
      </p:sp>
      <p:sp>
        <p:nvSpPr>
          <p:cNvPr id="5" name="Footer Placeholder 4">
            <a:extLst>
              <a:ext uri="{FF2B5EF4-FFF2-40B4-BE49-F238E27FC236}">
                <a16:creationId xmlns:a16="http://schemas.microsoft.com/office/drawing/2014/main" id="{9ECE7E44-E0A4-497E-97CE-F576C85F374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6977024-03C5-42DD-80A9-CC904FBA4B52}"/>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417190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333DA-123F-448E-A89E-910FC7CDF8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73C5BE3-D1E7-4914-9EBB-17A15E2C63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B082398-3A77-47EC-969D-4B091F2D3802}"/>
              </a:ext>
            </a:extLst>
          </p:cNvPr>
          <p:cNvSpPr>
            <a:spLocks noGrp="1"/>
          </p:cNvSpPr>
          <p:nvPr>
            <p:ph type="dt" sz="half" idx="10"/>
          </p:nvPr>
        </p:nvSpPr>
        <p:spPr/>
        <p:txBody>
          <a:bodyPr/>
          <a:lstStyle/>
          <a:p>
            <a:fld id="{C233E8FA-765D-43AC-9581-E4BA951905BD}" type="datetimeFigureOut">
              <a:rPr lang="en-SG" smtClean="0"/>
              <a:t>13/2/2023</a:t>
            </a:fld>
            <a:endParaRPr lang="en-SG"/>
          </a:p>
        </p:txBody>
      </p:sp>
      <p:sp>
        <p:nvSpPr>
          <p:cNvPr id="5" name="Footer Placeholder 4">
            <a:extLst>
              <a:ext uri="{FF2B5EF4-FFF2-40B4-BE49-F238E27FC236}">
                <a16:creationId xmlns:a16="http://schemas.microsoft.com/office/drawing/2014/main" id="{CC4367F2-1E0A-4D65-9E22-46D9E39ECD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8898A46-9CF4-4AEA-8AE9-C2136365864A}"/>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1327021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descr="R.programming | Stellar Technologies and Media">
            <a:extLst>
              <a:ext uri="{FF2B5EF4-FFF2-40B4-BE49-F238E27FC236}">
                <a16:creationId xmlns:a16="http://schemas.microsoft.com/office/drawing/2014/main" id="{804EE929-7E82-4BDD-880B-0B9E49FCE656}"/>
              </a:ext>
            </a:extLst>
          </p:cNvPr>
          <p:cNvPicPr>
            <a:picLocks noChangeAspect="1" noChangeArrowheads="1"/>
          </p:cNvPicPr>
          <p:nvPr userDrawn="1"/>
        </p:nvPicPr>
        <p:blipFill>
          <a:blip r:embed="rId2">
            <a:lum bright="70000" contrast="-70000"/>
            <a:alphaModFix amt="40000"/>
            <a:extLst>
              <a:ext uri="{28A0092B-C50C-407E-A947-70E740481C1C}">
                <a14:useLocalDpi xmlns:a14="http://schemas.microsoft.com/office/drawing/2010/main" val="0"/>
              </a:ext>
            </a:extLst>
          </a:blip>
          <a:srcRect/>
          <a:stretch>
            <a:fillRect/>
          </a:stretch>
        </p:blipFill>
        <p:spPr bwMode="auto">
          <a:xfrm>
            <a:off x="-228602" y="-3209194"/>
            <a:ext cx="12766434" cy="127664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8767644-56ED-4FF3-A878-175B9DE5C5CC}"/>
              </a:ext>
            </a:extLst>
          </p:cNvPr>
          <p:cNvSpPr>
            <a:spLocks noGrp="1"/>
          </p:cNvSpPr>
          <p:nvPr>
            <p:ph type="title"/>
          </p:nvPr>
        </p:nvSpPr>
        <p:spPr>
          <a:xfrm>
            <a:off x="77583" y="107219"/>
            <a:ext cx="12036834" cy="549275"/>
          </a:xfrm>
        </p:spPr>
        <p:txBody>
          <a:bodyPr>
            <a:normAutofit/>
          </a:bodyPr>
          <a:lstStyle>
            <a:lvl1pPr algn="l" defTabSz="914400" rtl="0" eaLnBrk="1" latinLnBrk="0" hangingPunct="1">
              <a:lnSpc>
                <a:spcPct val="90000"/>
              </a:lnSpc>
              <a:spcBef>
                <a:spcPct val="0"/>
              </a:spcBef>
              <a:buNone/>
              <a:defRPr lang="en-SG" sz="2800" b="1" kern="1200" dirty="0">
                <a:solidFill>
                  <a:schemeClr val="accent5">
                    <a:lumMod val="75000"/>
                  </a:schemeClr>
                </a:solidFill>
                <a:latin typeface="Agency FB" panose="020B0503020202020204" pitchFamily="34" charset="0"/>
                <a:ea typeface="+mj-ea"/>
                <a:cs typeface="+mj-cs"/>
              </a:defRPr>
            </a:lvl1p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00CB49CA-8EFF-4B03-9590-08DD8452D86E}"/>
              </a:ext>
            </a:extLst>
          </p:cNvPr>
          <p:cNvSpPr>
            <a:spLocks noGrp="1"/>
          </p:cNvSpPr>
          <p:nvPr>
            <p:ph idx="1"/>
          </p:nvPr>
        </p:nvSpPr>
        <p:spPr>
          <a:xfrm>
            <a:off x="77583" y="767101"/>
            <a:ext cx="12036834" cy="6074077"/>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C04E42FA-5415-4C82-BA1B-E3F6A525DE26}"/>
              </a:ext>
            </a:extLst>
          </p:cNvPr>
          <p:cNvSpPr>
            <a:spLocks noGrp="1"/>
          </p:cNvSpPr>
          <p:nvPr>
            <p:ph type="dt" sz="half" idx="10"/>
          </p:nvPr>
        </p:nvSpPr>
        <p:spPr/>
        <p:txBody>
          <a:bodyPr/>
          <a:lstStyle/>
          <a:p>
            <a:fld id="{C233E8FA-765D-43AC-9581-E4BA951905BD}" type="datetimeFigureOut">
              <a:rPr lang="en-SG" smtClean="0"/>
              <a:t>13/2/2023</a:t>
            </a:fld>
            <a:endParaRPr lang="en-SG"/>
          </a:p>
        </p:txBody>
      </p:sp>
      <p:sp>
        <p:nvSpPr>
          <p:cNvPr id="5" name="Footer Placeholder 4">
            <a:extLst>
              <a:ext uri="{FF2B5EF4-FFF2-40B4-BE49-F238E27FC236}">
                <a16:creationId xmlns:a16="http://schemas.microsoft.com/office/drawing/2014/main" id="{BFBBBA8E-9BEC-4701-941B-D7C81D5F9AC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959FF8B-02C9-43DC-8EE7-B090B251661E}"/>
              </a:ext>
            </a:extLst>
          </p:cNvPr>
          <p:cNvSpPr>
            <a:spLocks noGrp="1"/>
          </p:cNvSpPr>
          <p:nvPr>
            <p:ph type="sldNum" sz="quarter" idx="12"/>
          </p:nvPr>
        </p:nvSpPr>
        <p:spPr>
          <a:xfrm>
            <a:off x="9448800" y="6492875"/>
            <a:ext cx="2743200" cy="365125"/>
          </a:xfrm>
        </p:spPr>
        <p:txBody>
          <a:bodyPr/>
          <a:lstStyle/>
          <a:p>
            <a:fld id="{22ED52BF-7FCA-4473-BF5B-F54186FD57EF}" type="slidenum">
              <a:rPr lang="en-SG" smtClean="0"/>
              <a:t>‹#›</a:t>
            </a:fld>
            <a:endParaRPr lang="en-SG" dirty="0"/>
          </a:p>
        </p:txBody>
      </p:sp>
    </p:spTree>
    <p:extLst>
      <p:ext uri="{BB962C8B-B14F-4D97-AF65-F5344CB8AC3E}">
        <p14:creationId xmlns:p14="http://schemas.microsoft.com/office/powerpoint/2010/main" val="19656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23EDAF-C814-471F-BE93-DE5D86E2A0A7}"/>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AE8318E1-F4FF-41DD-83E4-279E2A6521B5}"/>
              </a:ext>
            </a:extLst>
          </p:cNvPr>
          <p:cNvSpPr>
            <a:spLocks noGrp="1"/>
          </p:cNvSpPr>
          <p:nvPr>
            <p:ph type="title"/>
          </p:nvPr>
        </p:nvSpPr>
        <p:spPr>
          <a:xfrm>
            <a:off x="831850" y="1709738"/>
            <a:ext cx="10515600" cy="2852737"/>
          </a:xfrm>
        </p:spPr>
        <p:txBody>
          <a:bodyPr anchor="b"/>
          <a:lstStyle>
            <a:lvl1pPr algn="ctr">
              <a:defRPr lang="en-US" sz="6000" b="1" kern="1200" dirty="0" smtClean="0">
                <a:solidFill>
                  <a:schemeClr val="bg1"/>
                </a:solidFill>
                <a:latin typeface="Agency FB" panose="020B0503020202020204" pitchFamily="34" charset="0"/>
                <a:ea typeface="+mj-ea"/>
                <a:cs typeface="+mj-cs"/>
              </a:defRPr>
            </a:lvl1p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E2EF027E-9F31-46C5-83AC-3BE0E2C717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76255C-5334-44F0-BD03-D2893359F371}"/>
              </a:ext>
            </a:extLst>
          </p:cNvPr>
          <p:cNvSpPr>
            <a:spLocks noGrp="1"/>
          </p:cNvSpPr>
          <p:nvPr>
            <p:ph type="dt" sz="half" idx="10"/>
          </p:nvPr>
        </p:nvSpPr>
        <p:spPr/>
        <p:txBody>
          <a:bodyPr/>
          <a:lstStyle/>
          <a:p>
            <a:fld id="{C233E8FA-765D-43AC-9581-E4BA951905BD}" type="datetimeFigureOut">
              <a:rPr lang="en-SG" smtClean="0"/>
              <a:t>13/2/2023</a:t>
            </a:fld>
            <a:endParaRPr lang="en-SG"/>
          </a:p>
        </p:txBody>
      </p:sp>
      <p:sp>
        <p:nvSpPr>
          <p:cNvPr id="5" name="Footer Placeholder 4">
            <a:extLst>
              <a:ext uri="{FF2B5EF4-FFF2-40B4-BE49-F238E27FC236}">
                <a16:creationId xmlns:a16="http://schemas.microsoft.com/office/drawing/2014/main" id="{8E8BBC10-79AA-4554-A515-59B996BF47B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04AD076-EC6F-468B-995E-53B03B792ABF}"/>
              </a:ext>
            </a:extLst>
          </p:cNvPr>
          <p:cNvSpPr>
            <a:spLocks noGrp="1"/>
          </p:cNvSpPr>
          <p:nvPr>
            <p:ph type="sldNum" sz="quarter" idx="12"/>
          </p:nvPr>
        </p:nvSpPr>
        <p:spPr>
          <a:xfrm>
            <a:off x="9448800" y="6492875"/>
            <a:ext cx="2743200" cy="365125"/>
          </a:xfrm>
        </p:spPr>
        <p:txBody>
          <a:bodyPr/>
          <a:lstStyle/>
          <a:p>
            <a:fld id="{22ED52BF-7FCA-4473-BF5B-F54186FD57EF}" type="slidenum">
              <a:rPr lang="en-SG" smtClean="0"/>
              <a:t>‹#›</a:t>
            </a:fld>
            <a:endParaRPr lang="en-SG"/>
          </a:p>
        </p:txBody>
      </p:sp>
      <p:pic>
        <p:nvPicPr>
          <p:cNvPr id="8" name="Picture 2" descr="R.programming | Stellar Technologies and Media">
            <a:extLst>
              <a:ext uri="{FF2B5EF4-FFF2-40B4-BE49-F238E27FC236}">
                <a16:creationId xmlns:a16="http://schemas.microsoft.com/office/drawing/2014/main" id="{E0BEBC5F-061D-44A3-84C0-A2D04DAD4009}"/>
              </a:ext>
            </a:extLst>
          </p:cNvPr>
          <p:cNvPicPr>
            <a:picLocks noChangeAspect="1" noChangeArrowheads="1"/>
          </p:cNvPicPr>
          <p:nvPr userDrawn="1"/>
        </p:nvPicPr>
        <p:blipFill>
          <a:blip r:embed="rId2">
            <a:lum bright="70000" contrast="-70000"/>
            <a:alphaModFix amt="50000"/>
            <a:extLst>
              <a:ext uri="{28A0092B-C50C-407E-A947-70E740481C1C}">
                <a14:useLocalDpi xmlns:a14="http://schemas.microsoft.com/office/drawing/2010/main" val="0"/>
              </a:ext>
            </a:extLst>
          </a:blip>
          <a:srcRect/>
          <a:stretch>
            <a:fillRect/>
          </a:stretch>
        </p:blipFill>
        <p:spPr bwMode="auto">
          <a:xfrm>
            <a:off x="8153400" y="-787400"/>
            <a:ext cx="4460875" cy="446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77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93B3F-DCFA-4CB1-BED7-1ECCA0A8605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8A9E63B-6F80-4768-A8B1-4D3F488241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70C527F-4AC5-4126-84D7-DB286FD1C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991F15E-A0AB-4F7D-8B64-93D7DD5F00E7}"/>
              </a:ext>
            </a:extLst>
          </p:cNvPr>
          <p:cNvSpPr>
            <a:spLocks noGrp="1"/>
          </p:cNvSpPr>
          <p:nvPr>
            <p:ph type="dt" sz="half" idx="10"/>
          </p:nvPr>
        </p:nvSpPr>
        <p:spPr/>
        <p:txBody>
          <a:bodyPr/>
          <a:lstStyle/>
          <a:p>
            <a:fld id="{C233E8FA-765D-43AC-9581-E4BA951905BD}" type="datetimeFigureOut">
              <a:rPr lang="en-SG" smtClean="0"/>
              <a:t>13/2/2023</a:t>
            </a:fld>
            <a:endParaRPr lang="en-SG"/>
          </a:p>
        </p:txBody>
      </p:sp>
      <p:sp>
        <p:nvSpPr>
          <p:cNvPr id="6" name="Footer Placeholder 5">
            <a:extLst>
              <a:ext uri="{FF2B5EF4-FFF2-40B4-BE49-F238E27FC236}">
                <a16:creationId xmlns:a16="http://schemas.microsoft.com/office/drawing/2014/main" id="{1FFC4004-1584-468B-A3A1-45EEAF8E2B2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D8F0134-B48B-4CCC-9856-AD59AA4941DD}"/>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370180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F169-36CB-49C0-A256-C6244E56483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3D4AADA-2C07-4BEE-9463-41D4956EB3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ECA1A0-62A4-4953-B63D-C46A03388F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4DB4BDD-16F3-46BD-8417-50C6E2654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3E3C84-7EA3-4DCB-8441-1E13D7382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870489F-A6BB-44CB-92F6-A628217D8191}"/>
              </a:ext>
            </a:extLst>
          </p:cNvPr>
          <p:cNvSpPr>
            <a:spLocks noGrp="1"/>
          </p:cNvSpPr>
          <p:nvPr>
            <p:ph type="dt" sz="half" idx="10"/>
          </p:nvPr>
        </p:nvSpPr>
        <p:spPr/>
        <p:txBody>
          <a:bodyPr/>
          <a:lstStyle/>
          <a:p>
            <a:fld id="{C233E8FA-765D-43AC-9581-E4BA951905BD}" type="datetimeFigureOut">
              <a:rPr lang="en-SG" smtClean="0"/>
              <a:t>13/2/2023</a:t>
            </a:fld>
            <a:endParaRPr lang="en-SG"/>
          </a:p>
        </p:txBody>
      </p:sp>
      <p:sp>
        <p:nvSpPr>
          <p:cNvPr id="8" name="Footer Placeholder 7">
            <a:extLst>
              <a:ext uri="{FF2B5EF4-FFF2-40B4-BE49-F238E27FC236}">
                <a16:creationId xmlns:a16="http://schemas.microsoft.com/office/drawing/2014/main" id="{5BA0F9D7-F1AF-42A8-9DDC-1B12436AEE3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A18B566-5C0A-4F27-8867-4A3FCFEF02F7}"/>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257241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B1F0-CC63-4514-A805-06679CB4120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3CD70B8-D91B-4E5A-9E26-70CCCAC5D71A}"/>
              </a:ext>
            </a:extLst>
          </p:cNvPr>
          <p:cNvSpPr>
            <a:spLocks noGrp="1"/>
          </p:cNvSpPr>
          <p:nvPr>
            <p:ph type="dt" sz="half" idx="10"/>
          </p:nvPr>
        </p:nvSpPr>
        <p:spPr/>
        <p:txBody>
          <a:bodyPr/>
          <a:lstStyle/>
          <a:p>
            <a:fld id="{C233E8FA-765D-43AC-9581-E4BA951905BD}" type="datetimeFigureOut">
              <a:rPr lang="en-SG" smtClean="0"/>
              <a:t>13/2/2023</a:t>
            </a:fld>
            <a:endParaRPr lang="en-SG"/>
          </a:p>
        </p:txBody>
      </p:sp>
      <p:sp>
        <p:nvSpPr>
          <p:cNvPr id="4" name="Footer Placeholder 3">
            <a:extLst>
              <a:ext uri="{FF2B5EF4-FFF2-40B4-BE49-F238E27FC236}">
                <a16:creationId xmlns:a16="http://schemas.microsoft.com/office/drawing/2014/main" id="{78B7C3A4-2E05-4480-B1C7-C86B8E08504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93F7DB4-18E1-4FD5-B684-5D5668B7BF86}"/>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63355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A043C6-6F10-44D5-ACC6-29B2A37C87E7}"/>
              </a:ext>
            </a:extLst>
          </p:cNvPr>
          <p:cNvSpPr>
            <a:spLocks noGrp="1"/>
          </p:cNvSpPr>
          <p:nvPr>
            <p:ph type="dt" sz="half" idx="10"/>
          </p:nvPr>
        </p:nvSpPr>
        <p:spPr/>
        <p:txBody>
          <a:bodyPr/>
          <a:lstStyle/>
          <a:p>
            <a:fld id="{C233E8FA-765D-43AC-9581-E4BA951905BD}" type="datetimeFigureOut">
              <a:rPr lang="en-SG" smtClean="0"/>
              <a:t>13/2/2023</a:t>
            </a:fld>
            <a:endParaRPr lang="en-SG"/>
          </a:p>
        </p:txBody>
      </p:sp>
      <p:sp>
        <p:nvSpPr>
          <p:cNvPr id="3" name="Footer Placeholder 2">
            <a:extLst>
              <a:ext uri="{FF2B5EF4-FFF2-40B4-BE49-F238E27FC236}">
                <a16:creationId xmlns:a16="http://schemas.microsoft.com/office/drawing/2014/main" id="{463D6B36-865B-4D94-B757-F689370E52D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9747BD3-9EDE-4CD8-8DD1-F35FF093C9D3}"/>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156802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5C1D-221C-4DDB-BF8F-511308312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60D02A7-B374-4012-BEEE-E4280210F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BC7E8FA-073C-4D3B-80AB-1F3B80D58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C01C7-DD0F-4B41-86C0-CC3CA437ED31}"/>
              </a:ext>
            </a:extLst>
          </p:cNvPr>
          <p:cNvSpPr>
            <a:spLocks noGrp="1"/>
          </p:cNvSpPr>
          <p:nvPr>
            <p:ph type="dt" sz="half" idx="10"/>
          </p:nvPr>
        </p:nvSpPr>
        <p:spPr/>
        <p:txBody>
          <a:bodyPr/>
          <a:lstStyle/>
          <a:p>
            <a:fld id="{C233E8FA-765D-43AC-9581-E4BA951905BD}" type="datetimeFigureOut">
              <a:rPr lang="en-SG" smtClean="0"/>
              <a:t>13/2/2023</a:t>
            </a:fld>
            <a:endParaRPr lang="en-SG"/>
          </a:p>
        </p:txBody>
      </p:sp>
      <p:sp>
        <p:nvSpPr>
          <p:cNvPr id="6" name="Footer Placeholder 5">
            <a:extLst>
              <a:ext uri="{FF2B5EF4-FFF2-40B4-BE49-F238E27FC236}">
                <a16:creationId xmlns:a16="http://schemas.microsoft.com/office/drawing/2014/main" id="{C89AC27B-924D-42F0-8F4F-D1C5D35E5EA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322EE04-19F5-4DF5-80F3-F65901D65D4C}"/>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2453328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5D75-FA84-4975-BF03-145A770A59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BF465C9-BA10-49DC-A588-BE888B1066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AFF2BEA6-8E58-465D-BD9A-7163C4006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290F9-BDEB-4FCE-8D10-95183C1E6899}"/>
              </a:ext>
            </a:extLst>
          </p:cNvPr>
          <p:cNvSpPr>
            <a:spLocks noGrp="1"/>
          </p:cNvSpPr>
          <p:nvPr>
            <p:ph type="dt" sz="half" idx="10"/>
          </p:nvPr>
        </p:nvSpPr>
        <p:spPr/>
        <p:txBody>
          <a:bodyPr/>
          <a:lstStyle/>
          <a:p>
            <a:fld id="{C233E8FA-765D-43AC-9581-E4BA951905BD}" type="datetimeFigureOut">
              <a:rPr lang="en-SG" smtClean="0"/>
              <a:t>13/2/2023</a:t>
            </a:fld>
            <a:endParaRPr lang="en-SG"/>
          </a:p>
        </p:txBody>
      </p:sp>
      <p:sp>
        <p:nvSpPr>
          <p:cNvPr id="6" name="Footer Placeholder 5">
            <a:extLst>
              <a:ext uri="{FF2B5EF4-FFF2-40B4-BE49-F238E27FC236}">
                <a16:creationId xmlns:a16="http://schemas.microsoft.com/office/drawing/2014/main" id="{3BB1B770-E816-47FD-81D3-A987886839B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5DACB4E-8B2D-41E3-9B39-7E1CC388B87E}"/>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399896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EF41D3-B5A2-4B62-8761-B08CEAF42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101CC31-DBF6-4BED-9FC1-5E29BB246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8F13611-81E2-4750-B334-A21617556B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3E8FA-765D-43AC-9581-E4BA951905BD}" type="datetimeFigureOut">
              <a:rPr lang="en-SG" smtClean="0"/>
              <a:t>13/2/2023</a:t>
            </a:fld>
            <a:endParaRPr lang="en-SG"/>
          </a:p>
        </p:txBody>
      </p:sp>
      <p:sp>
        <p:nvSpPr>
          <p:cNvPr id="5" name="Footer Placeholder 4">
            <a:extLst>
              <a:ext uri="{FF2B5EF4-FFF2-40B4-BE49-F238E27FC236}">
                <a16:creationId xmlns:a16="http://schemas.microsoft.com/office/drawing/2014/main" id="{36095BA5-6C9F-4B49-8A12-433348D96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052A4B3-972C-4A3B-92CE-F17BA6FB3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D52BF-7FCA-4473-BF5B-F54186FD57EF}" type="slidenum">
              <a:rPr lang="en-SG" smtClean="0"/>
              <a:t>‹#›</a:t>
            </a:fld>
            <a:endParaRPr lang="en-SG"/>
          </a:p>
        </p:txBody>
      </p:sp>
    </p:spTree>
    <p:extLst>
      <p:ext uri="{BB962C8B-B14F-4D97-AF65-F5344CB8AC3E}">
        <p14:creationId xmlns:p14="http://schemas.microsoft.com/office/powerpoint/2010/main" val="2958860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researchgate.net/publication/318876000_rANCOVA_-_A_Robust_Method_for_Covariate_Adjustment_in_Observational_Studi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D704-AC16-4E9C-85E5-2F85FA028E67}"/>
              </a:ext>
            </a:extLst>
          </p:cNvPr>
          <p:cNvSpPr>
            <a:spLocks noGrp="1"/>
          </p:cNvSpPr>
          <p:nvPr>
            <p:ph type="ctrTitle"/>
          </p:nvPr>
        </p:nvSpPr>
        <p:spPr>
          <a:xfrm>
            <a:off x="222740" y="406399"/>
            <a:ext cx="9144000" cy="3022601"/>
          </a:xfrm>
        </p:spPr>
        <p:txBody>
          <a:bodyPr>
            <a:normAutofit/>
          </a:bodyPr>
          <a:lstStyle/>
          <a:p>
            <a:pPr algn="l"/>
            <a:r>
              <a:rPr lang="en-US" sz="8800" dirty="0">
                <a:solidFill>
                  <a:schemeClr val="accent5">
                    <a:lumMod val="50000"/>
                  </a:schemeClr>
                </a:solidFill>
                <a:latin typeface="Agency FB" panose="020B0503020202020204" pitchFamily="34" charset="0"/>
              </a:rPr>
              <a:t>ANOVA &amp; </a:t>
            </a:r>
            <a:br>
              <a:rPr lang="en-US" sz="8800" dirty="0">
                <a:solidFill>
                  <a:schemeClr val="accent5">
                    <a:lumMod val="50000"/>
                  </a:schemeClr>
                </a:solidFill>
                <a:latin typeface="Agency FB" panose="020B0503020202020204" pitchFamily="34" charset="0"/>
              </a:rPr>
            </a:br>
            <a:r>
              <a:rPr lang="en-US" sz="8800" dirty="0">
                <a:solidFill>
                  <a:schemeClr val="accent5">
                    <a:lumMod val="50000"/>
                  </a:schemeClr>
                </a:solidFill>
                <a:latin typeface="Agency FB" panose="020B0503020202020204" pitchFamily="34" charset="0"/>
              </a:rPr>
              <a:t> ANCOVA</a:t>
            </a:r>
            <a:endParaRPr lang="en-SG" sz="8800" dirty="0"/>
          </a:p>
        </p:txBody>
      </p:sp>
      <p:sp>
        <p:nvSpPr>
          <p:cNvPr id="5" name="Subtitle 2">
            <a:extLst>
              <a:ext uri="{FF2B5EF4-FFF2-40B4-BE49-F238E27FC236}">
                <a16:creationId xmlns:a16="http://schemas.microsoft.com/office/drawing/2014/main" id="{5BA0A55E-EE45-43C3-A86E-2D4E7FD139E0}"/>
              </a:ext>
            </a:extLst>
          </p:cNvPr>
          <p:cNvSpPr txBox="1">
            <a:spLocks/>
          </p:cNvSpPr>
          <p:nvPr/>
        </p:nvSpPr>
        <p:spPr>
          <a:xfrm>
            <a:off x="240134" y="4880510"/>
            <a:ext cx="56388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9600" dirty="0">
                <a:solidFill>
                  <a:srgbClr val="2167BA"/>
                </a:solidFill>
                <a:latin typeface="Bauhaus 93" panose="04030905020B02020C02" pitchFamily="82" charset="0"/>
              </a:rPr>
              <a:t>LSM3257</a:t>
            </a:r>
          </a:p>
          <a:p>
            <a:pPr algn="l"/>
            <a:endParaRPr lang="en-SG" dirty="0"/>
          </a:p>
        </p:txBody>
      </p:sp>
      <p:sp>
        <p:nvSpPr>
          <p:cNvPr id="6" name="TextBox 5">
            <a:extLst>
              <a:ext uri="{FF2B5EF4-FFF2-40B4-BE49-F238E27FC236}">
                <a16:creationId xmlns:a16="http://schemas.microsoft.com/office/drawing/2014/main" id="{7938CE11-A92B-44C0-9EB1-98C096858EDE}"/>
              </a:ext>
            </a:extLst>
          </p:cNvPr>
          <p:cNvSpPr txBox="1"/>
          <p:nvPr/>
        </p:nvSpPr>
        <p:spPr>
          <a:xfrm>
            <a:off x="240134" y="6098376"/>
            <a:ext cx="5638800" cy="646331"/>
          </a:xfrm>
          <a:prstGeom prst="rect">
            <a:avLst/>
          </a:prstGeom>
          <a:noFill/>
        </p:spPr>
        <p:txBody>
          <a:bodyPr wrap="square" rtlCol="0">
            <a:spAutoFit/>
          </a:bodyPr>
          <a:lstStyle/>
          <a:p>
            <a:r>
              <a:rPr lang="en-US" sz="3600" dirty="0">
                <a:solidFill>
                  <a:schemeClr val="accent5">
                    <a:lumMod val="50000"/>
                  </a:schemeClr>
                </a:solidFill>
                <a:latin typeface="Agency FB" panose="020B0503020202020204" pitchFamily="34" charset="0"/>
              </a:rPr>
              <a:t>AY22/23; Sem 2 | Ian Z.W. Chan</a:t>
            </a:r>
          </a:p>
        </p:txBody>
      </p:sp>
      <p:sp>
        <p:nvSpPr>
          <p:cNvPr id="7" name="TextBox 6">
            <a:extLst>
              <a:ext uri="{FF2B5EF4-FFF2-40B4-BE49-F238E27FC236}">
                <a16:creationId xmlns:a16="http://schemas.microsoft.com/office/drawing/2014/main" id="{5730E69B-5CB0-4B9D-98FA-66B11F4AE7DD}"/>
              </a:ext>
            </a:extLst>
          </p:cNvPr>
          <p:cNvSpPr txBox="1"/>
          <p:nvPr/>
        </p:nvSpPr>
        <p:spPr>
          <a:xfrm>
            <a:off x="240134" y="4412399"/>
            <a:ext cx="5638800" cy="646331"/>
          </a:xfrm>
          <a:prstGeom prst="rect">
            <a:avLst/>
          </a:prstGeom>
          <a:noFill/>
        </p:spPr>
        <p:txBody>
          <a:bodyPr wrap="square" rtlCol="0">
            <a:spAutoFit/>
          </a:bodyPr>
          <a:lstStyle/>
          <a:p>
            <a:r>
              <a:rPr lang="en-US" sz="3600" dirty="0">
                <a:solidFill>
                  <a:schemeClr val="accent5">
                    <a:lumMod val="50000"/>
                  </a:schemeClr>
                </a:solidFill>
                <a:latin typeface="Agency FB" panose="020B0503020202020204" pitchFamily="34" charset="0"/>
              </a:rPr>
              <a:t>Lecture 5</a:t>
            </a:r>
          </a:p>
        </p:txBody>
      </p:sp>
      <p:pic>
        <p:nvPicPr>
          <p:cNvPr id="9" name="Picture 2" descr="R.programming | Stellar Technologies and Media">
            <a:extLst>
              <a:ext uri="{FF2B5EF4-FFF2-40B4-BE49-F238E27FC236}">
                <a16:creationId xmlns:a16="http://schemas.microsoft.com/office/drawing/2014/main" id="{BD93CFAA-7404-4B38-9BB9-5A49D0242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662" y="706769"/>
            <a:ext cx="6806522" cy="680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92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Explore your data</a:t>
            </a:r>
            <a:endParaRPr lang="en-SG" i="1" dirty="0"/>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6328299" cy="6074077"/>
          </a:xfrm>
        </p:spPr>
        <p:txBody>
          <a:bodyPr>
            <a:normAutofit/>
          </a:bodyPr>
          <a:lstStyle/>
          <a:p>
            <a:pPr marL="0" indent="0">
              <a:buNone/>
            </a:pPr>
            <a:r>
              <a:rPr lang="en-SG" dirty="0"/>
              <a:t>#Read in and visualise data</a:t>
            </a:r>
          </a:p>
          <a:p>
            <a:pPr marL="0" indent="0">
              <a:buNone/>
            </a:pPr>
            <a:r>
              <a:rPr lang="en-SG" sz="2000" dirty="0">
                <a:latin typeface="Courier New" panose="02070309020205020404" pitchFamily="49" charset="0"/>
                <a:cs typeface="Courier New" panose="02070309020205020404" pitchFamily="49" charset="0"/>
              </a:rPr>
              <a:t>d6=read.csv("temperatureData.csv")</a:t>
            </a:r>
          </a:p>
          <a:p>
            <a:pPr marL="0" indent="0">
              <a:buNone/>
            </a:pPr>
            <a:r>
              <a:rPr lang="en-SG" sz="2000" dirty="0">
                <a:latin typeface="Courier New" panose="02070309020205020404" pitchFamily="49" charset="0"/>
                <a:cs typeface="Courier New" panose="02070309020205020404" pitchFamily="49" charset="0"/>
              </a:rPr>
              <a:t>str(d6)</a:t>
            </a:r>
          </a:p>
          <a:p>
            <a:pPr marL="0" indent="0">
              <a:buNone/>
            </a:pPr>
            <a:endParaRPr lang="en-SG" dirty="0"/>
          </a:p>
          <a:p>
            <a:pPr marL="0" indent="0">
              <a:buNone/>
            </a:pPr>
            <a:r>
              <a:rPr lang="en-SG" dirty="0"/>
              <a:t>#Convert &lt;site&gt; into a factor (because it is a categorical variable)</a:t>
            </a:r>
          </a:p>
          <a:p>
            <a:pPr marL="0" indent="0">
              <a:buNone/>
            </a:pPr>
            <a:r>
              <a:rPr lang="en-SG" sz="2000" dirty="0">
                <a:latin typeface="Courier New" panose="02070309020205020404" pitchFamily="49" charset="0"/>
                <a:cs typeface="Courier New" panose="02070309020205020404" pitchFamily="49" charset="0"/>
              </a:rPr>
              <a:t>d6$site=</a:t>
            </a:r>
            <a:r>
              <a:rPr lang="en-SG" sz="2000" dirty="0" err="1">
                <a:latin typeface="Courier New" panose="02070309020205020404" pitchFamily="49" charset="0"/>
                <a:cs typeface="Courier New" panose="02070309020205020404" pitchFamily="49" charset="0"/>
              </a:rPr>
              <a:t>as.factor</a:t>
            </a:r>
            <a:r>
              <a:rPr lang="en-SG" sz="2000" dirty="0">
                <a:latin typeface="Courier New" panose="02070309020205020404" pitchFamily="49" charset="0"/>
                <a:cs typeface="Courier New" panose="02070309020205020404" pitchFamily="49" charset="0"/>
              </a:rPr>
              <a:t>(d6$site)</a:t>
            </a:r>
          </a:p>
          <a:p>
            <a:pPr marL="0" indent="0">
              <a:buNone/>
            </a:pPr>
            <a:r>
              <a:rPr lang="en-SG" sz="2000" dirty="0">
                <a:latin typeface="Courier New" panose="02070309020205020404" pitchFamily="49" charset="0"/>
                <a:cs typeface="Courier New" panose="02070309020205020404" pitchFamily="49" charset="0"/>
              </a:rPr>
              <a:t>levels(d6$site)</a:t>
            </a:r>
          </a:p>
          <a:p>
            <a:pPr marL="0" indent="0">
              <a:buNone/>
            </a:pPr>
            <a:endParaRPr lang="en-SG" dirty="0"/>
          </a:p>
          <a:p>
            <a:pPr marL="0" indent="0">
              <a:buNone/>
            </a:pPr>
            <a:r>
              <a:rPr lang="en-SG" dirty="0"/>
              <a:t>#Visualise how &lt;temp&gt; varies with &lt;site&gt;</a:t>
            </a:r>
          </a:p>
          <a:p>
            <a:pPr marL="0" indent="0">
              <a:buNone/>
            </a:pPr>
            <a:r>
              <a:rPr lang="en-SG" sz="2000" dirty="0">
                <a:latin typeface="Courier New" panose="02070309020205020404" pitchFamily="49" charset="0"/>
                <a:cs typeface="Courier New" panose="02070309020205020404" pitchFamily="49" charset="0"/>
              </a:rPr>
              <a:t>boxplot(</a:t>
            </a:r>
            <a:r>
              <a:rPr lang="en-SG" sz="2000" dirty="0" err="1">
                <a:latin typeface="Courier New" panose="02070309020205020404" pitchFamily="49" charset="0"/>
                <a:cs typeface="Courier New" panose="02070309020205020404" pitchFamily="49" charset="0"/>
              </a:rPr>
              <a:t>temp~site,data</a:t>
            </a:r>
            <a:r>
              <a:rPr lang="en-SG" sz="2000" dirty="0">
                <a:latin typeface="Courier New" panose="02070309020205020404" pitchFamily="49" charset="0"/>
                <a:cs typeface="Courier New" panose="02070309020205020404" pitchFamily="49" charset="0"/>
              </a:rPr>
              <a:t>=d6)</a:t>
            </a:r>
            <a:endParaRPr lang="en-SG" sz="18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10</a:t>
            </a:fld>
            <a:endParaRPr lang="en-SG" dirty="0"/>
          </a:p>
        </p:txBody>
      </p:sp>
      <p:pic>
        <p:nvPicPr>
          <p:cNvPr id="15" name="Picture 14">
            <a:extLst>
              <a:ext uri="{FF2B5EF4-FFF2-40B4-BE49-F238E27FC236}">
                <a16:creationId xmlns:a16="http://schemas.microsoft.com/office/drawing/2014/main" id="{3A029983-A966-006D-8B2A-99F05EB57CF8}"/>
              </a:ext>
            </a:extLst>
          </p:cNvPr>
          <p:cNvPicPr>
            <a:picLocks noChangeAspect="1"/>
          </p:cNvPicPr>
          <p:nvPr/>
        </p:nvPicPr>
        <p:blipFill>
          <a:blip r:embed="rId2"/>
          <a:stretch>
            <a:fillRect/>
          </a:stretch>
        </p:blipFill>
        <p:spPr>
          <a:xfrm>
            <a:off x="7216445" y="984217"/>
            <a:ext cx="4614875" cy="810882"/>
          </a:xfrm>
          <a:prstGeom prst="rect">
            <a:avLst/>
          </a:prstGeom>
        </p:spPr>
      </p:pic>
      <p:cxnSp>
        <p:nvCxnSpPr>
          <p:cNvPr id="16" name="Straight Arrow Connector 15">
            <a:extLst>
              <a:ext uri="{FF2B5EF4-FFF2-40B4-BE49-F238E27FC236}">
                <a16:creationId xmlns:a16="http://schemas.microsoft.com/office/drawing/2014/main" id="{8A2185B5-5F6B-E761-AAFF-05EEE6B4B9CD}"/>
              </a:ext>
            </a:extLst>
          </p:cNvPr>
          <p:cNvCxnSpPr>
            <a:cxnSpLocks/>
          </p:cNvCxnSpPr>
          <p:nvPr/>
        </p:nvCxnSpPr>
        <p:spPr>
          <a:xfrm>
            <a:off x="7066280" y="887661"/>
            <a:ext cx="1490426" cy="7616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CF34407-7940-8595-C78F-9BF33382D632}"/>
              </a:ext>
            </a:extLst>
          </p:cNvPr>
          <p:cNvSpPr txBox="1"/>
          <p:nvPr/>
        </p:nvSpPr>
        <p:spPr>
          <a:xfrm>
            <a:off x="5676336" y="309586"/>
            <a:ext cx="3414573" cy="646331"/>
          </a:xfrm>
          <a:prstGeom prst="rect">
            <a:avLst/>
          </a:prstGeom>
          <a:noFill/>
        </p:spPr>
        <p:txBody>
          <a:bodyPr wrap="square" rtlCol="0">
            <a:spAutoFit/>
          </a:bodyPr>
          <a:lstStyle/>
          <a:p>
            <a:r>
              <a:rPr lang="en-US" dirty="0">
                <a:solidFill>
                  <a:srgbClr val="FF0000"/>
                </a:solidFill>
              </a:rPr>
              <a:t>If we run an </a:t>
            </a:r>
            <a:r>
              <a:rPr lang="en-US" dirty="0" err="1">
                <a:solidFill>
                  <a:srgbClr val="FF0000"/>
                </a:solidFill>
              </a:rPr>
              <a:t>lm</a:t>
            </a:r>
            <a:r>
              <a:rPr lang="en-US" dirty="0">
                <a:solidFill>
                  <a:srgbClr val="FF0000"/>
                </a:solidFill>
              </a:rPr>
              <a:t>(), R will do a Regression instead of an ANOVA</a:t>
            </a:r>
          </a:p>
        </p:txBody>
      </p:sp>
      <p:pic>
        <p:nvPicPr>
          <p:cNvPr id="20" name="Picture 19">
            <a:extLst>
              <a:ext uri="{FF2B5EF4-FFF2-40B4-BE49-F238E27FC236}">
                <a16:creationId xmlns:a16="http://schemas.microsoft.com/office/drawing/2014/main" id="{6CC4E5CB-3733-763E-4311-E33BDCC29C4E}"/>
              </a:ext>
            </a:extLst>
          </p:cNvPr>
          <p:cNvPicPr>
            <a:picLocks noChangeAspect="1"/>
          </p:cNvPicPr>
          <p:nvPr/>
        </p:nvPicPr>
        <p:blipFill>
          <a:blip r:embed="rId3"/>
          <a:stretch>
            <a:fillRect/>
          </a:stretch>
        </p:blipFill>
        <p:spPr>
          <a:xfrm>
            <a:off x="2460573" y="3911556"/>
            <a:ext cx="1562318" cy="342948"/>
          </a:xfrm>
          <a:prstGeom prst="rect">
            <a:avLst/>
          </a:prstGeom>
        </p:spPr>
      </p:pic>
      <p:pic>
        <p:nvPicPr>
          <p:cNvPr id="22" name="Picture 21">
            <a:extLst>
              <a:ext uri="{FF2B5EF4-FFF2-40B4-BE49-F238E27FC236}">
                <a16:creationId xmlns:a16="http://schemas.microsoft.com/office/drawing/2014/main" id="{62C6E5BD-2F41-EF77-1AE5-1FD72A83B0BD}"/>
              </a:ext>
            </a:extLst>
          </p:cNvPr>
          <p:cNvPicPr>
            <a:picLocks noChangeAspect="1"/>
          </p:cNvPicPr>
          <p:nvPr/>
        </p:nvPicPr>
        <p:blipFill>
          <a:blip r:embed="rId4"/>
          <a:stretch>
            <a:fillRect/>
          </a:stretch>
        </p:blipFill>
        <p:spPr>
          <a:xfrm>
            <a:off x="7227410" y="1834817"/>
            <a:ext cx="4887007" cy="4496427"/>
          </a:xfrm>
          <a:prstGeom prst="rect">
            <a:avLst/>
          </a:prstGeom>
        </p:spPr>
      </p:pic>
      <p:cxnSp>
        <p:nvCxnSpPr>
          <p:cNvPr id="8" name="Straight Connector 7">
            <a:extLst>
              <a:ext uri="{FF2B5EF4-FFF2-40B4-BE49-F238E27FC236}">
                <a16:creationId xmlns:a16="http://schemas.microsoft.com/office/drawing/2014/main" id="{5434AC7F-50FD-4975-880F-45CA030C6A58}"/>
              </a:ext>
            </a:extLst>
          </p:cNvPr>
          <p:cNvCxnSpPr/>
          <p:nvPr/>
        </p:nvCxnSpPr>
        <p:spPr>
          <a:xfrm>
            <a:off x="7446620" y="3804139"/>
            <a:ext cx="4592381"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E1E0783-63EA-4550-BE92-A997D33C6DD2}"/>
              </a:ext>
            </a:extLst>
          </p:cNvPr>
          <p:cNvCxnSpPr/>
          <p:nvPr/>
        </p:nvCxnSpPr>
        <p:spPr>
          <a:xfrm>
            <a:off x="7446620" y="4159355"/>
            <a:ext cx="4592381"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1" name="Arrow: Down 10">
            <a:extLst>
              <a:ext uri="{FF2B5EF4-FFF2-40B4-BE49-F238E27FC236}">
                <a16:creationId xmlns:a16="http://schemas.microsoft.com/office/drawing/2014/main" id="{23B9B31D-A9E2-4966-8E27-745A25A17034}"/>
              </a:ext>
            </a:extLst>
          </p:cNvPr>
          <p:cNvSpPr/>
          <p:nvPr/>
        </p:nvSpPr>
        <p:spPr>
          <a:xfrm rot="13840099">
            <a:off x="8442241" y="2086534"/>
            <a:ext cx="204216" cy="407324"/>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D67D761B-D53E-4FD8-9B87-4B94336640C1}"/>
              </a:ext>
            </a:extLst>
          </p:cNvPr>
          <p:cNvSpPr txBox="1"/>
          <p:nvPr/>
        </p:nvSpPr>
        <p:spPr>
          <a:xfrm>
            <a:off x="4836282" y="3081074"/>
            <a:ext cx="2426896" cy="2031325"/>
          </a:xfrm>
          <a:prstGeom prst="rect">
            <a:avLst/>
          </a:prstGeom>
          <a:noFill/>
        </p:spPr>
        <p:txBody>
          <a:bodyPr wrap="square" rtlCol="0">
            <a:spAutoFit/>
          </a:bodyPr>
          <a:lstStyle/>
          <a:p>
            <a:pPr algn="r"/>
            <a:r>
              <a:rPr lang="en-US" dirty="0">
                <a:solidFill>
                  <a:srgbClr val="FF0000"/>
                </a:solidFill>
              </a:rPr>
              <a:t>No overlap between the boxes of levels 4 and 8, so there is </a:t>
            </a:r>
            <a:r>
              <a:rPr lang="en-US" u="sng" dirty="0">
                <a:solidFill>
                  <a:srgbClr val="FF0000"/>
                </a:solidFill>
              </a:rPr>
              <a:t>likely</a:t>
            </a:r>
            <a:r>
              <a:rPr lang="en-US" dirty="0">
                <a:solidFill>
                  <a:srgbClr val="FF0000"/>
                </a:solidFill>
              </a:rPr>
              <a:t> a significant difference. We need to do the ANOVA to confirm this.</a:t>
            </a:r>
          </a:p>
        </p:txBody>
      </p:sp>
      <p:sp>
        <p:nvSpPr>
          <p:cNvPr id="23" name="TextBox 22">
            <a:extLst>
              <a:ext uri="{FF2B5EF4-FFF2-40B4-BE49-F238E27FC236}">
                <a16:creationId xmlns:a16="http://schemas.microsoft.com/office/drawing/2014/main" id="{2D90F12B-F73B-72D4-9EF7-0C8473F0C375}"/>
              </a:ext>
            </a:extLst>
          </p:cNvPr>
          <p:cNvSpPr txBox="1"/>
          <p:nvPr/>
        </p:nvSpPr>
        <p:spPr>
          <a:xfrm>
            <a:off x="8139449" y="2390193"/>
            <a:ext cx="3414573" cy="369332"/>
          </a:xfrm>
          <a:prstGeom prst="rect">
            <a:avLst/>
          </a:prstGeom>
          <a:noFill/>
        </p:spPr>
        <p:txBody>
          <a:bodyPr wrap="square" rtlCol="0">
            <a:spAutoFit/>
          </a:bodyPr>
          <a:lstStyle/>
          <a:p>
            <a:r>
              <a:rPr lang="en-US" dirty="0">
                <a:solidFill>
                  <a:srgbClr val="FF0000"/>
                </a:solidFill>
              </a:rPr>
              <a:t>Is this outlier important?</a:t>
            </a:r>
          </a:p>
        </p:txBody>
      </p:sp>
    </p:spTree>
    <p:extLst>
      <p:ext uri="{BB962C8B-B14F-4D97-AF65-F5344CB8AC3E}">
        <p14:creationId xmlns:p14="http://schemas.microsoft.com/office/powerpoint/2010/main" val="3591508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Fitting the ANOVA</a:t>
            </a:r>
            <a:endParaRPr lang="en-SG" i="1" dirty="0"/>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5602145" cy="6074077"/>
          </a:xfrm>
        </p:spPr>
        <p:txBody>
          <a:bodyPr>
            <a:normAutofit/>
          </a:bodyPr>
          <a:lstStyle/>
          <a:p>
            <a:pPr marL="0" indent="0">
              <a:buNone/>
            </a:pPr>
            <a:r>
              <a:rPr lang="en-SG" dirty="0"/>
              <a:t>#Using either </a:t>
            </a:r>
            <a:r>
              <a:rPr lang="en-SG" dirty="0" err="1"/>
              <a:t>aov</a:t>
            </a:r>
            <a:r>
              <a:rPr lang="en-SG" dirty="0"/>
              <a:t>() or </a:t>
            </a:r>
            <a:r>
              <a:rPr lang="en-SG" dirty="0" err="1"/>
              <a:t>lm</a:t>
            </a:r>
            <a:r>
              <a:rPr lang="en-SG" dirty="0"/>
              <a:t>()</a:t>
            </a:r>
          </a:p>
          <a:p>
            <a:pPr marL="0" indent="0">
              <a:buNone/>
            </a:pPr>
            <a:r>
              <a:rPr lang="da-DK" sz="2000" dirty="0">
                <a:latin typeface="Courier New" panose="02070309020205020404" pitchFamily="49" charset="0"/>
                <a:cs typeface="Courier New" panose="02070309020205020404" pitchFamily="49" charset="0"/>
              </a:rPr>
              <a:t>mod6=lm(temp~site,data=d6)</a:t>
            </a:r>
          </a:p>
          <a:p>
            <a:pPr marL="0" indent="0">
              <a:buNone/>
            </a:pPr>
            <a:r>
              <a:rPr lang="en-SG" sz="2000" dirty="0">
                <a:latin typeface="Courier New" panose="02070309020205020404" pitchFamily="49" charset="0"/>
                <a:cs typeface="Courier New" panose="02070309020205020404" pitchFamily="49" charset="0"/>
              </a:rPr>
              <a:t>summary(mod6)</a:t>
            </a:r>
          </a:p>
          <a:p>
            <a:pPr marL="0" indent="0">
              <a:buNone/>
            </a:pPr>
            <a:r>
              <a:rPr lang="en-SG" sz="2000" dirty="0" err="1">
                <a:latin typeface="Courier New" panose="02070309020205020404" pitchFamily="49" charset="0"/>
                <a:cs typeface="Courier New" panose="02070309020205020404" pitchFamily="49" charset="0"/>
              </a:rPr>
              <a:t>summary.aov</a:t>
            </a:r>
            <a:r>
              <a:rPr lang="en-SG" sz="2000" dirty="0">
                <a:latin typeface="Courier New" panose="02070309020205020404" pitchFamily="49" charset="0"/>
                <a:cs typeface="Courier New" panose="02070309020205020404" pitchFamily="49" charset="0"/>
              </a:rPr>
              <a:t>(mod6)</a:t>
            </a:r>
          </a:p>
          <a:p>
            <a:pPr marL="0" indent="0">
              <a:buNone/>
            </a:pPr>
            <a:r>
              <a:rPr lang="en-SG" dirty="0"/>
              <a:t>Looks like there’s a significant effect!</a:t>
            </a:r>
          </a:p>
          <a:p>
            <a:pPr marL="0" indent="0">
              <a:buNone/>
            </a:pPr>
            <a:endParaRPr lang="en-SG" dirty="0"/>
          </a:p>
          <a:p>
            <a:pPr marL="0" indent="0">
              <a:buNone/>
            </a:pPr>
            <a:r>
              <a:rPr lang="en-SG" sz="2000" dirty="0"/>
              <a:t>Note 1: if you run </a:t>
            </a:r>
            <a:r>
              <a:rPr lang="en-SG" sz="2000" dirty="0" err="1"/>
              <a:t>aov</a:t>
            </a:r>
            <a:r>
              <a:rPr lang="en-SG" sz="2000" dirty="0"/>
              <a:t>(), then summary() will give you the </a:t>
            </a:r>
            <a:r>
              <a:rPr lang="en-SG" sz="2000" dirty="0" err="1"/>
              <a:t>summary.aov</a:t>
            </a:r>
            <a:r>
              <a:rPr lang="en-SG" sz="2000" dirty="0"/>
              <a:t>() output instead. To get the output you see above, you will need to call </a:t>
            </a:r>
            <a:r>
              <a:rPr lang="en-SG" sz="2000" dirty="0" err="1"/>
              <a:t>summary.lm</a:t>
            </a:r>
            <a:r>
              <a:rPr lang="en-SG" sz="2000" dirty="0"/>
              <a:t>().</a:t>
            </a:r>
          </a:p>
          <a:p>
            <a:pPr marL="0" indent="0">
              <a:buNone/>
            </a:pPr>
            <a:r>
              <a:rPr lang="en-SG" sz="2000" dirty="0"/>
              <a:t>Note 2: These two commands show you the same results, formatted to show different things. The “</a:t>
            </a:r>
            <a:r>
              <a:rPr lang="en-SG" sz="2000" dirty="0" err="1"/>
              <a:t>summary.lm</a:t>
            </a:r>
            <a:r>
              <a:rPr lang="en-SG" sz="2000" dirty="0"/>
              <a:t>” results are better for looking at effect sizes at different levels. The “</a:t>
            </a:r>
            <a:r>
              <a:rPr lang="en-SG" sz="2000" dirty="0" err="1"/>
              <a:t>summary.aov</a:t>
            </a:r>
            <a:r>
              <a:rPr lang="en-SG" sz="2000" dirty="0"/>
              <a:t>” results are better for looking at how the variance is partitioned.</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11</a:t>
            </a:fld>
            <a:endParaRPr lang="en-SG" dirty="0"/>
          </a:p>
        </p:txBody>
      </p:sp>
      <p:pic>
        <p:nvPicPr>
          <p:cNvPr id="13" name="Picture 12">
            <a:extLst>
              <a:ext uri="{FF2B5EF4-FFF2-40B4-BE49-F238E27FC236}">
                <a16:creationId xmlns:a16="http://schemas.microsoft.com/office/drawing/2014/main" id="{CFB308A4-6BEB-81C8-8583-FF3EFF0A24BA}"/>
              </a:ext>
            </a:extLst>
          </p:cNvPr>
          <p:cNvPicPr>
            <a:picLocks noChangeAspect="1"/>
          </p:cNvPicPr>
          <p:nvPr/>
        </p:nvPicPr>
        <p:blipFill>
          <a:blip r:embed="rId2"/>
          <a:stretch>
            <a:fillRect/>
          </a:stretch>
        </p:blipFill>
        <p:spPr>
          <a:xfrm>
            <a:off x="6051792" y="795616"/>
            <a:ext cx="6024340" cy="3558900"/>
          </a:xfrm>
          <a:prstGeom prst="rect">
            <a:avLst/>
          </a:prstGeom>
        </p:spPr>
      </p:pic>
      <p:pic>
        <p:nvPicPr>
          <p:cNvPr id="17" name="Picture 16">
            <a:extLst>
              <a:ext uri="{FF2B5EF4-FFF2-40B4-BE49-F238E27FC236}">
                <a16:creationId xmlns:a16="http://schemas.microsoft.com/office/drawing/2014/main" id="{DE501FA7-2DFF-37C9-68A2-357E5B082EDF}"/>
              </a:ext>
            </a:extLst>
          </p:cNvPr>
          <p:cNvPicPr>
            <a:picLocks noChangeAspect="1"/>
          </p:cNvPicPr>
          <p:nvPr/>
        </p:nvPicPr>
        <p:blipFill>
          <a:blip r:embed="rId3"/>
          <a:stretch>
            <a:fillRect/>
          </a:stretch>
        </p:blipFill>
        <p:spPr>
          <a:xfrm>
            <a:off x="6051792" y="4422324"/>
            <a:ext cx="5363323" cy="1009791"/>
          </a:xfrm>
          <a:prstGeom prst="rect">
            <a:avLst/>
          </a:prstGeom>
        </p:spPr>
      </p:pic>
      <p:sp>
        <p:nvSpPr>
          <p:cNvPr id="10" name="TextBox 9">
            <a:extLst>
              <a:ext uri="{FF2B5EF4-FFF2-40B4-BE49-F238E27FC236}">
                <a16:creationId xmlns:a16="http://schemas.microsoft.com/office/drawing/2014/main" id="{70EAB4C1-4930-43BB-B4D9-40A9EA94AD6B}"/>
              </a:ext>
            </a:extLst>
          </p:cNvPr>
          <p:cNvSpPr txBox="1"/>
          <p:nvPr/>
        </p:nvSpPr>
        <p:spPr>
          <a:xfrm>
            <a:off x="10406343" y="590007"/>
            <a:ext cx="1745423" cy="1569660"/>
          </a:xfrm>
          <a:prstGeom prst="rect">
            <a:avLst/>
          </a:prstGeom>
          <a:noFill/>
        </p:spPr>
        <p:txBody>
          <a:bodyPr wrap="square" rtlCol="0">
            <a:spAutoFit/>
          </a:bodyPr>
          <a:lstStyle/>
          <a:p>
            <a:r>
              <a:rPr lang="en-US" sz="1200" dirty="0">
                <a:solidFill>
                  <a:srgbClr val="FF0000"/>
                </a:solidFill>
              </a:rPr>
              <a:t>Level “8” is significantly different from level “4”. Level “6” is not significantly different from level “4”.</a:t>
            </a:r>
          </a:p>
          <a:p>
            <a:r>
              <a:rPr lang="en-US" sz="1200" dirty="0">
                <a:solidFill>
                  <a:srgbClr val="FF0000"/>
                </a:solidFill>
              </a:rPr>
              <a:t>By default, R compares all levels to the first level alphabetically.</a:t>
            </a:r>
          </a:p>
        </p:txBody>
      </p:sp>
      <p:cxnSp>
        <p:nvCxnSpPr>
          <p:cNvPr id="11" name="Straight Arrow Connector 10">
            <a:extLst>
              <a:ext uri="{FF2B5EF4-FFF2-40B4-BE49-F238E27FC236}">
                <a16:creationId xmlns:a16="http://schemas.microsoft.com/office/drawing/2014/main" id="{925BF1EA-9223-4D51-B0C3-FDB1245ABF21}"/>
              </a:ext>
            </a:extLst>
          </p:cNvPr>
          <p:cNvCxnSpPr>
            <a:cxnSpLocks/>
          </p:cNvCxnSpPr>
          <p:nvPr/>
        </p:nvCxnSpPr>
        <p:spPr>
          <a:xfrm flipH="1">
            <a:off x="10892115" y="2118966"/>
            <a:ext cx="117262" cy="7309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03FAF0E-6CD1-4529-8708-ADEA9CC3C897}"/>
              </a:ext>
            </a:extLst>
          </p:cNvPr>
          <p:cNvSpPr/>
          <p:nvPr/>
        </p:nvSpPr>
        <p:spPr>
          <a:xfrm>
            <a:off x="9717317" y="2872740"/>
            <a:ext cx="1174798" cy="3664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4" name="Straight Arrow Connector 13">
            <a:extLst>
              <a:ext uri="{FF2B5EF4-FFF2-40B4-BE49-F238E27FC236}">
                <a16:creationId xmlns:a16="http://schemas.microsoft.com/office/drawing/2014/main" id="{DE58CD80-5302-436B-BA3E-E74D7A7B6DC6}"/>
              </a:ext>
            </a:extLst>
          </p:cNvPr>
          <p:cNvCxnSpPr>
            <a:cxnSpLocks/>
          </p:cNvCxnSpPr>
          <p:nvPr/>
        </p:nvCxnSpPr>
        <p:spPr>
          <a:xfrm flipH="1">
            <a:off x="10312140" y="4682446"/>
            <a:ext cx="478934" cy="717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3F37172-EEDC-462D-8D5F-C6E7A033E859}"/>
              </a:ext>
            </a:extLst>
          </p:cNvPr>
          <p:cNvSpPr/>
          <p:nvPr/>
        </p:nvSpPr>
        <p:spPr>
          <a:xfrm>
            <a:off x="9257486" y="4740699"/>
            <a:ext cx="1016163" cy="1880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A7A047CE-35B1-427D-8252-BB0063295D15}"/>
              </a:ext>
            </a:extLst>
          </p:cNvPr>
          <p:cNvSpPr txBox="1"/>
          <p:nvPr/>
        </p:nvSpPr>
        <p:spPr>
          <a:xfrm>
            <a:off x="10734198" y="4525805"/>
            <a:ext cx="1311362" cy="646331"/>
          </a:xfrm>
          <a:prstGeom prst="rect">
            <a:avLst/>
          </a:prstGeom>
          <a:noFill/>
        </p:spPr>
        <p:txBody>
          <a:bodyPr wrap="square" rtlCol="0">
            <a:spAutoFit/>
          </a:bodyPr>
          <a:lstStyle/>
          <a:p>
            <a:r>
              <a:rPr lang="en-US" sz="1200" dirty="0">
                <a:solidFill>
                  <a:srgbClr val="FF0000"/>
                </a:solidFill>
              </a:rPr>
              <a:t>&lt;site&gt; has a significant effect on &lt;temp&gt;</a:t>
            </a:r>
          </a:p>
        </p:txBody>
      </p:sp>
      <p:cxnSp>
        <p:nvCxnSpPr>
          <p:cNvPr id="19" name="Straight Arrow Connector 18">
            <a:extLst>
              <a:ext uri="{FF2B5EF4-FFF2-40B4-BE49-F238E27FC236}">
                <a16:creationId xmlns:a16="http://schemas.microsoft.com/office/drawing/2014/main" id="{846C4A35-FE9E-4623-9A2F-FB537DC8B01A}"/>
              </a:ext>
            </a:extLst>
          </p:cNvPr>
          <p:cNvCxnSpPr>
            <a:cxnSpLocks/>
          </p:cNvCxnSpPr>
          <p:nvPr/>
        </p:nvCxnSpPr>
        <p:spPr>
          <a:xfrm>
            <a:off x="7730490" y="1024890"/>
            <a:ext cx="346289" cy="18155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856E6E4-F487-40BC-A7BB-95C9FD313BE5}"/>
              </a:ext>
            </a:extLst>
          </p:cNvPr>
          <p:cNvSpPr/>
          <p:nvPr/>
        </p:nvSpPr>
        <p:spPr>
          <a:xfrm>
            <a:off x="7206337" y="2877603"/>
            <a:ext cx="1821125" cy="3664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TextBox 21">
            <a:extLst>
              <a:ext uri="{FF2B5EF4-FFF2-40B4-BE49-F238E27FC236}">
                <a16:creationId xmlns:a16="http://schemas.microsoft.com/office/drawing/2014/main" id="{169DD1FB-2EC7-4FF8-9E48-7B7BBF45CA2B}"/>
              </a:ext>
            </a:extLst>
          </p:cNvPr>
          <p:cNvSpPr txBox="1"/>
          <p:nvPr/>
        </p:nvSpPr>
        <p:spPr>
          <a:xfrm>
            <a:off x="7597391" y="246829"/>
            <a:ext cx="2817323" cy="830997"/>
          </a:xfrm>
          <a:prstGeom prst="rect">
            <a:avLst/>
          </a:prstGeom>
          <a:noFill/>
        </p:spPr>
        <p:txBody>
          <a:bodyPr wrap="square" rtlCol="0">
            <a:spAutoFit/>
          </a:bodyPr>
          <a:lstStyle/>
          <a:p>
            <a:r>
              <a:rPr lang="en-US" sz="1200" dirty="0">
                <a:solidFill>
                  <a:srgbClr val="FF0000"/>
                </a:solidFill>
              </a:rPr>
              <a:t>Effect sizes: the average of “6” is 1.16 ± 0.72 less than the average of “4”; the average of “8” is 2.37 ± 0.60 less than the average of “4”</a:t>
            </a:r>
          </a:p>
        </p:txBody>
      </p:sp>
      <p:cxnSp>
        <p:nvCxnSpPr>
          <p:cNvPr id="27" name="Straight Arrow Connector 26">
            <a:extLst>
              <a:ext uri="{FF2B5EF4-FFF2-40B4-BE49-F238E27FC236}">
                <a16:creationId xmlns:a16="http://schemas.microsoft.com/office/drawing/2014/main" id="{F4F5B5E6-A0EF-4CAC-8FDB-4D801F899734}"/>
              </a:ext>
            </a:extLst>
          </p:cNvPr>
          <p:cNvCxnSpPr>
            <a:cxnSpLocks/>
          </p:cNvCxnSpPr>
          <p:nvPr/>
        </p:nvCxnSpPr>
        <p:spPr>
          <a:xfrm>
            <a:off x="5677166" y="2049780"/>
            <a:ext cx="1621802" cy="6844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AD311EA-CC74-4664-89E4-3ECBDA82E1D7}"/>
              </a:ext>
            </a:extLst>
          </p:cNvPr>
          <p:cNvSpPr txBox="1"/>
          <p:nvPr/>
        </p:nvSpPr>
        <p:spPr>
          <a:xfrm>
            <a:off x="4627794" y="1677485"/>
            <a:ext cx="1351473" cy="830997"/>
          </a:xfrm>
          <a:prstGeom prst="rect">
            <a:avLst/>
          </a:prstGeom>
          <a:noFill/>
        </p:spPr>
        <p:txBody>
          <a:bodyPr wrap="square" rtlCol="0">
            <a:spAutoFit/>
          </a:bodyPr>
          <a:lstStyle/>
          <a:p>
            <a:r>
              <a:rPr lang="en-US" sz="1200" dirty="0">
                <a:solidFill>
                  <a:srgbClr val="FF0000"/>
                </a:solidFill>
              </a:rPr>
              <a:t>Average &lt;temp&gt; of &lt;site&gt; level “4”</a:t>
            </a:r>
          </a:p>
        </p:txBody>
      </p:sp>
      <p:sp>
        <p:nvSpPr>
          <p:cNvPr id="30" name="Rectangle 29">
            <a:extLst>
              <a:ext uri="{FF2B5EF4-FFF2-40B4-BE49-F238E27FC236}">
                <a16:creationId xmlns:a16="http://schemas.microsoft.com/office/drawing/2014/main" id="{DA2DD2D3-CB09-45FA-89D7-F3492A30671C}"/>
              </a:ext>
            </a:extLst>
          </p:cNvPr>
          <p:cNvSpPr/>
          <p:nvPr/>
        </p:nvSpPr>
        <p:spPr>
          <a:xfrm>
            <a:off x="10169572" y="4104241"/>
            <a:ext cx="839805" cy="1880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76952571-EB1B-4C01-9D00-110747626DDB}"/>
              </a:ext>
            </a:extLst>
          </p:cNvPr>
          <p:cNvCxnSpPr>
            <a:cxnSpLocks/>
          </p:cNvCxnSpPr>
          <p:nvPr/>
        </p:nvCxnSpPr>
        <p:spPr>
          <a:xfrm flipH="1" flipV="1">
            <a:off x="10670777" y="4354516"/>
            <a:ext cx="133632" cy="2893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72A55FB0-DD81-4B21-A250-CBA46BB1D9EC}"/>
              </a:ext>
            </a:extLst>
          </p:cNvPr>
          <p:cNvSpPr/>
          <p:nvPr/>
        </p:nvSpPr>
        <p:spPr>
          <a:xfrm>
            <a:off x="7367840" y="4740699"/>
            <a:ext cx="573598" cy="3664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TextBox 36">
            <a:extLst>
              <a:ext uri="{FF2B5EF4-FFF2-40B4-BE49-F238E27FC236}">
                <a16:creationId xmlns:a16="http://schemas.microsoft.com/office/drawing/2014/main" id="{DBAC1AB7-5279-46C1-894A-F96AA51525DC}"/>
              </a:ext>
            </a:extLst>
          </p:cNvPr>
          <p:cNvSpPr txBox="1"/>
          <p:nvPr/>
        </p:nvSpPr>
        <p:spPr>
          <a:xfrm>
            <a:off x="7535647" y="5566896"/>
            <a:ext cx="4216085" cy="646331"/>
          </a:xfrm>
          <a:prstGeom prst="rect">
            <a:avLst/>
          </a:prstGeom>
          <a:noFill/>
        </p:spPr>
        <p:txBody>
          <a:bodyPr wrap="square" rtlCol="0">
            <a:spAutoFit/>
          </a:bodyPr>
          <a:lstStyle/>
          <a:p>
            <a:r>
              <a:rPr lang="en-US" sz="1200" dirty="0">
                <a:solidFill>
                  <a:srgbClr val="FF0000"/>
                </a:solidFill>
              </a:rPr>
              <a:t>Variation explained by &lt;site&gt; and remaining unexplained. Note that Residuals is greater than &lt;site&gt; (that’s why r</a:t>
            </a:r>
            <a:r>
              <a:rPr lang="en-US" sz="1200" baseline="30000" dirty="0">
                <a:solidFill>
                  <a:srgbClr val="FF0000"/>
                </a:solidFill>
              </a:rPr>
              <a:t>2</a:t>
            </a:r>
            <a:r>
              <a:rPr lang="en-US" sz="1200" dirty="0">
                <a:solidFill>
                  <a:srgbClr val="FF0000"/>
                </a:solidFill>
              </a:rPr>
              <a:t> &lt; 0.5), but it’s OK! Our model still helped us to understand the data better.</a:t>
            </a:r>
          </a:p>
        </p:txBody>
      </p:sp>
      <p:cxnSp>
        <p:nvCxnSpPr>
          <p:cNvPr id="38" name="Straight Arrow Connector 37">
            <a:extLst>
              <a:ext uri="{FF2B5EF4-FFF2-40B4-BE49-F238E27FC236}">
                <a16:creationId xmlns:a16="http://schemas.microsoft.com/office/drawing/2014/main" id="{E74C6C7F-ED6A-4841-9B1E-469F84DD454B}"/>
              </a:ext>
            </a:extLst>
          </p:cNvPr>
          <p:cNvCxnSpPr>
            <a:cxnSpLocks/>
          </p:cNvCxnSpPr>
          <p:nvPr/>
        </p:nvCxnSpPr>
        <p:spPr>
          <a:xfrm flipH="1" flipV="1">
            <a:off x="7819662" y="5140250"/>
            <a:ext cx="167943" cy="483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38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Comparing between groups</a:t>
            </a:r>
            <a:endParaRPr lang="en-SG" i="1" dirty="0"/>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3" cy="6074077"/>
          </a:xfrm>
        </p:spPr>
        <p:txBody>
          <a:bodyPr>
            <a:normAutofit/>
          </a:bodyPr>
          <a:lstStyle/>
          <a:p>
            <a:pPr marL="0" indent="0">
              <a:buNone/>
            </a:pPr>
            <a:r>
              <a:rPr lang="en-SG" dirty="0"/>
              <a:t>Do t-tests between all possible pairs of levels</a:t>
            </a:r>
          </a:p>
          <a:p>
            <a:pPr marL="0" indent="0">
              <a:buNone/>
            </a:pPr>
            <a:r>
              <a:rPr lang="en-SG" sz="2400" dirty="0"/>
              <a:t>- Remember if we are doing multiple comparisons, we need to correct our p-values. Which of these two corrections is more strict?</a:t>
            </a:r>
          </a:p>
          <a:p>
            <a:pPr marL="0" indent="0">
              <a:buNone/>
            </a:pPr>
            <a:r>
              <a:rPr lang="en-SG" sz="2000" dirty="0" err="1">
                <a:latin typeface="Courier New" panose="02070309020205020404" pitchFamily="49" charset="0"/>
                <a:cs typeface="Courier New" panose="02070309020205020404" pitchFamily="49" charset="0"/>
              </a:rPr>
              <a:t>pairwise.t.test</a:t>
            </a:r>
            <a:r>
              <a:rPr lang="en-SG" sz="2000" dirty="0">
                <a:latin typeface="Courier New" panose="02070309020205020404" pitchFamily="49" charset="0"/>
                <a:cs typeface="Courier New" panose="02070309020205020404" pitchFamily="49" charset="0"/>
              </a:rPr>
              <a:t>(d6$temp,d6$site,p.adjust.method="BH")</a:t>
            </a:r>
          </a:p>
          <a:p>
            <a:pPr marL="0" indent="0">
              <a:buNone/>
            </a:pPr>
            <a:endParaRPr lang="en-SG" sz="2400" dirty="0"/>
          </a:p>
          <a:p>
            <a:pPr marL="0" indent="0">
              <a:buNone/>
            </a:pPr>
            <a:endParaRPr lang="en-SG" sz="2400" dirty="0"/>
          </a:p>
          <a:p>
            <a:pPr marL="0" indent="0">
              <a:buNone/>
            </a:pPr>
            <a:endParaRPr lang="en-SG" sz="2400" dirty="0"/>
          </a:p>
          <a:p>
            <a:pPr marL="0" indent="0">
              <a:buNone/>
            </a:pPr>
            <a:endParaRPr lang="en-SG" sz="2400" dirty="0"/>
          </a:p>
          <a:p>
            <a:pPr marL="0" indent="0">
              <a:buNone/>
            </a:pPr>
            <a:r>
              <a:rPr lang="en-SG" dirty="0"/>
              <a:t>Alternative: we can use </a:t>
            </a:r>
            <a:r>
              <a:rPr lang="en-SG" sz="2000" dirty="0">
                <a:latin typeface="Courier New" panose="02070309020205020404" pitchFamily="49" charset="0"/>
                <a:cs typeface="Courier New" panose="02070309020205020404" pitchFamily="49" charset="0"/>
              </a:rPr>
              <a:t>relevel()</a:t>
            </a:r>
            <a:r>
              <a:rPr lang="en-SG" dirty="0"/>
              <a:t> to change the reference level and re-run the ANOVA. (Very tedious if you have many levels.)</a:t>
            </a:r>
          </a:p>
          <a:p>
            <a:pPr marL="0" indent="0">
              <a:buNone/>
            </a:pPr>
            <a:endParaRPr lang="en-SG" sz="1800" dirty="0"/>
          </a:p>
          <a:p>
            <a:pPr marL="0" indent="0">
              <a:buNone/>
            </a:pPr>
            <a:r>
              <a:rPr lang="en-SG" dirty="0"/>
              <a:t>Interpretation: “Average temperatures at site 8 are significantly lower than at site 4 by 2.37 ± 0.6 degrees </a:t>
            </a:r>
            <a:r>
              <a:rPr lang="en-SG" dirty="0" err="1"/>
              <a:t>Celcius</a:t>
            </a:r>
            <a:r>
              <a:rPr lang="en-SG" dirty="0"/>
              <a:t> (mean ± SE; </a:t>
            </a:r>
            <a:r>
              <a:rPr lang="en-SG" i="1" dirty="0"/>
              <a:t>P</a:t>
            </a:r>
            <a:r>
              <a:rPr lang="en-SG" dirty="0"/>
              <a:t> &lt; 0.001). There is no significant difference between site 4 and site 6, and between site 6 and site 8.”</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12</a:t>
            </a:fld>
            <a:endParaRPr lang="en-SG" dirty="0"/>
          </a:p>
        </p:txBody>
      </p:sp>
      <p:pic>
        <p:nvPicPr>
          <p:cNvPr id="6" name="Picture 5">
            <a:extLst>
              <a:ext uri="{FF2B5EF4-FFF2-40B4-BE49-F238E27FC236}">
                <a16:creationId xmlns:a16="http://schemas.microsoft.com/office/drawing/2014/main" id="{D97124FF-52E4-B93A-73DA-588EF5BD0A6C}"/>
              </a:ext>
            </a:extLst>
          </p:cNvPr>
          <p:cNvPicPr>
            <a:picLocks noChangeAspect="1"/>
          </p:cNvPicPr>
          <p:nvPr/>
        </p:nvPicPr>
        <p:blipFill>
          <a:blip r:embed="rId2"/>
          <a:stretch>
            <a:fillRect/>
          </a:stretch>
        </p:blipFill>
        <p:spPr>
          <a:xfrm>
            <a:off x="6406632" y="2421641"/>
            <a:ext cx="4937450" cy="1729033"/>
          </a:xfrm>
          <a:prstGeom prst="rect">
            <a:avLst/>
          </a:prstGeom>
        </p:spPr>
      </p:pic>
      <p:pic>
        <p:nvPicPr>
          <p:cNvPr id="9" name="Picture 8">
            <a:extLst>
              <a:ext uri="{FF2B5EF4-FFF2-40B4-BE49-F238E27FC236}">
                <a16:creationId xmlns:a16="http://schemas.microsoft.com/office/drawing/2014/main" id="{47361D9A-B350-7484-63C0-B1349D47B4CB}"/>
              </a:ext>
            </a:extLst>
          </p:cNvPr>
          <p:cNvPicPr>
            <a:picLocks noChangeAspect="1"/>
          </p:cNvPicPr>
          <p:nvPr/>
        </p:nvPicPr>
        <p:blipFill>
          <a:blip r:embed="rId3"/>
          <a:stretch>
            <a:fillRect/>
          </a:stretch>
        </p:blipFill>
        <p:spPr>
          <a:xfrm>
            <a:off x="903685" y="2421921"/>
            <a:ext cx="5261065" cy="1747525"/>
          </a:xfrm>
          <a:prstGeom prst="rect">
            <a:avLst/>
          </a:prstGeom>
        </p:spPr>
      </p:pic>
      <p:sp>
        <p:nvSpPr>
          <p:cNvPr id="11" name="Content Placeholder 2">
            <a:extLst>
              <a:ext uri="{FF2B5EF4-FFF2-40B4-BE49-F238E27FC236}">
                <a16:creationId xmlns:a16="http://schemas.microsoft.com/office/drawing/2014/main" id="{315E58AA-C70C-7D03-BF2E-54B850B1AB42}"/>
              </a:ext>
            </a:extLst>
          </p:cNvPr>
          <p:cNvSpPr txBox="1">
            <a:spLocks/>
          </p:cNvSpPr>
          <p:nvPr/>
        </p:nvSpPr>
        <p:spPr>
          <a:xfrm>
            <a:off x="7194411" y="141372"/>
            <a:ext cx="4852799" cy="1065636"/>
          </a:xfrm>
          <a:prstGeom prst="rect">
            <a:avLst/>
          </a:prstGeom>
          <a:solidFill>
            <a:schemeClr val="accent1">
              <a:lumMod val="20000"/>
              <a:lumOff val="80000"/>
            </a:schemeClr>
          </a:solidFill>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400" dirty="0">
                <a:solidFill>
                  <a:schemeClr val="accent1"/>
                </a:solidFill>
              </a:rPr>
              <a:t>Commonly confused for each other…</a:t>
            </a:r>
          </a:p>
          <a:p>
            <a:pPr marL="0" indent="0">
              <a:buFont typeface="Arial" panose="020B0604020202020204" pitchFamily="34" charset="0"/>
              <a:buNone/>
            </a:pPr>
            <a:r>
              <a:rPr lang="en-SG" sz="1800" b="1" dirty="0">
                <a:solidFill>
                  <a:schemeClr val="accent1"/>
                </a:solidFill>
              </a:rPr>
              <a:t>Pairwise t-tests </a:t>
            </a:r>
            <a:r>
              <a:rPr lang="en-SG" sz="1800" b="1" dirty="0">
                <a:solidFill>
                  <a:srgbClr val="FF0000"/>
                </a:solidFill>
              </a:rPr>
              <a:t>≠</a:t>
            </a:r>
            <a:r>
              <a:rPr lang="en-SG" sz="1800" b="1" dirty="0">
                <a:solidFill>
                  <a:schemeClr val="accent1"/>
                </a:solidFill>
              </a:rPr>
              <a:t> Paired t-tests</a:t>
            </a:r>
            <a:br>
              <a:rPr lang="en-SG" sz="1800" b="1" dirty="0">
                <a:solidFill>
                  <a:schemeClr val="accent1"/>
                </a:solidFill>
              </a:rPr>
            </a:br>
            <a:r>
              <a:rPr lang="en-SG" sz="1400" dirty="0">
                <a:solidFill>
                  <a:schemeClr val="accent1"/>
                </a:solidFill>
              </a:rPr>
              <a:t>- Pairwise t-tests compare all levels within a categorical variable.</a:t>
            </a:r>
            <a:br>
              <a:rPr lang="en-SG" sz="1400" dirty="0">
                <a:solidFill>
                  <a:schemeClr val="accent1"/>
                </a:solidFill>
              </a:rPr>
            </a:br>
            <a:r>
              <a:rPr lang="en-SG" sz="1400" dirty="0">
                <a:solidFill>
                  <a:schemeClr val="accent1"/>
                </a:solidFill>
              </a:rPr>
              <a:t>- Paired t-tests compare two related groups/datasets.</a:t>
            </a:r>
          </a:p>
        </p:txBody>
      </p:sp>
    </p:spTree>
    <p:extLst>
      <p:ext uri="{BB962C8B-B14F-4D97-AF65-F5344CB8AC3E}">
        <p14:creationId xmlns:p14="http://schemas.microsoft.com/office/powerpoint/2010/main" val="29246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Checking assumptions</a:t>
            </a:r>
            <a:endParaRPr lang="en-SG" i="1" dirty="0"/>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5602145" cy="6074077"/>
          </a:xfrm>
        </p:spPr>
        <p:txBody>
          <a:bodyPr>
            <a:normAutofit/>
          </a:bodyPr>
          <a:lstStyle/>
          <a:p>
            <a:pPr marL="0" indent="0">
              <a:buNone/>
            </a:pPr>
            <a:r>
              <a:rPr lang="en-SG" dirty="0"/>
              <a:t>#Plot diagnostic plots</a:t>
            </a:r>
          </a:p>
          <a:p>
            <a:pPr marL="0" indent="0">
              <a:buNone/>
            </a:pPr>
            <a:r>
              <a:rPr lang="da-DK" sz="2000" dirty="0">
                <a:latin typeface="Courier New" panose="02070309020205020404" pitchFamily="49" charset="0"/>
                <a:cs typeface="Courier New" panose="02070309020205020404" pitchFamily="49" charset="0"/>
              </a:rPr>
              <a:t>par(mfrow=c(2,2))</a:t>
            </a:r>
          </a:p>
          <a:p>
            <a:pPr marL="0" indent="0">
              <a:buNone/>
            </a:pPr>
            <a:r>
              <a:rPr lang="da-DK" sz="2000" dirty="0">
                <a:latin typeface="Courier New" panose="02070309020205020404" pitchFamily="49" charset="0"/>
                <a:cs typeface="Courier New" panose="02070309020205020404" pitchFamily="49" charset="0"/>
              </a:rPr>
              <a:t>plot(mod6)</a:t>
            </a:r>
            <a:endParaRPr lang="en-SG" sz="2000" dirty="0">
              <a:latin typeface="Courier New" panose="02070309020205020404" pitchFamily="49" charset="0"/>
              <a:cs typeface="Courier New" panose="02070309020205020404" pitchFamily="49" charset="0"/>
            </a:endParaRPr>
          </a:p>
          <a:p>
            <a:pPr marL="0" indent="0">
              <a:buNone/>
            </a:pPr>
            <a:endParaRPr lang="en-SG" sz="2400" dirty="0"/>
          </a:p>
          <a:p>
            <a:pPr marL="0" indent="0">
              <a:buNone/>
            </a:pPr>
            <a:r>
              <a:rPr lang="en-SG" dirty="0"/>
              <a:t>#Test normality of residuals</a:t>
            </a:r>
          </a:p>
          <a:p>
            <a:pPr marL="0" indent="0">
              <a:buNone/>
            </a:pPr>
            <a:r>
              <a:rPr lang="en-SG" sz="2000" dirty="0" err="1">
                <a:latin typeface="Courier New" panose="02070309020205020404" pitchFamily="49" charset="0"/>
                <a:cs typeface="Courier New" panose="02070309020205020404" pitchFamily="49" charset="0"/>
              </a:rPr>
              <a:t>shapiro.test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resid</a:t>
            </a:r>
            <a:r>
              <a:rPr lang="en-SG" sz="2000" dirty="0">
                <a:latin typeface="Courier New" panose="02070309020205020404" pitchFamily="49" charset="0"/>
                <a:cs typeface="Courier New" panose="02070309020205020404" pitchFamily="49" charset="0"/>
              </a:rPr>
              <a:t>(mod6))</a:t>
            </a:r>
          </a:p>
          <a:p>
            <a:pPr marL="0" indent="0">
              <a:buNone/>
            </a:pPr>
            <a:endParaRPr lang="en-SG" sz="2400" dirty="0"/>
          </a:p>
          <a:p>
            <a:pPr marL="0" indent="0">
              <a:buNone/>
            </a:pPr>
            <a:r>
              <a:rPr lang="en-SG" dirty="0"/>
              <a:t>#Test equality of variance</a:t>
            </a:r>
          </a:p>
          <a:p>
            <a:pPr marL="0" indent="0">
              <a:buNone/>
            </a:pPr>
            <a:r>
              <a:rPr lang="en-SG" sz="2000" dirty="0" err="1">
                <a:latin typeface="Courier New" panose="02070309020205020404" pitchFamily="49" charset="0"/>
                <a:cs typeface="Courier New" panose="02070309020205020404" pitchFamily="49" charset="0"/>
              </a:rPr>
              <a:t>install.packages</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lawstat</a:t>
            </a:r>
            <a:r>
              <a:rPr lang="en-SG"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library(</a:t>
            </a:r>
            <a:r>
              <a:rPr lang="en-SG" sz="2000" dirty="0" err="1">
                <a:latin typeface="Courier New" panose="02070309020205020404" pitchFamily="49" charset="0"/>
                <a:cs typeface="Courier New" panose="02070309020205020404" pitchFamily="49" charset="0"/>
              </a:rPr>
              <a:t>lawstat</a:t>
            </a:r>
            <a:r>
              <a:rPr lang="en-SG" sz="2000" dirty="0">
                <a:latin typeface="Courier New" panose="02070309020205020404" pitchFamily="49" charset="0"/>
                <a:cs typeface="Courier New" panose="02070309020205020404" pitchFamily="49" charset="0"/>
              </a:rPr>
              <a:t>)</a:t>
            </a:r>
          </a:p>
          <a:p>
            <a:pPr marL="0" indent="0">
              <a:buNone/>
            </a:pPr>
            <a:r>
              <a:rPr lang="en-SG" sz="2000" dirty="0" err="1">
                <a:latin typeface="Courier New" panose="02070309020205020404" pitchFamily="49" charset="0"/>
                <a:cs typeface="Courier New" panose="02070309020205020404" pitchFamily="49" charset="0"/>
              </a:rPr>
              <a:t>levene.test</a:t>
            </a:r>
            <a:r>
              <a:rPr lang="en-SG" sz="2000" dirty="0">
                <a:latin typeface="Courier New" panose="02070309020205020404" pitchFamily="49" charset="0"/>
                <a:cs typeface="Courier New" panose="02070309020205020404" pitchFamily="49" charset="0"/>
              </a:rPr>
              <a:t>(d6$temp,d6$site)</a:t>
            </a:r>
          </a:p>
          <a:p>
            <a:pPr marL="0" indent="0">
              <a:buNone/>
            </a:pPr>
            <a:r>
              <a:rPr lang="en-SG" dirty="0"/>
              <a:t>#p-value &gt; 0.05 is good</a:t>
            </a:r>
            <a:endParaRPr lang="en-SG"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13</a:t>
            </a:fld>
            <a:endParaRPr lang="en-SG" dirty="0"/>
          </a:p>
        </p:txBody>
      </p:sp>
      <p:sp>
        <p:nvSpPr>
          <p:cNvPr id="4" name="TextBox 3">
            <a:extLst>
              <a:ext uri="{FF2B5EF4-FFF2-40B4-BE49-F238E27FC236}">
                <a16:creationId xmlns:a16="http://schemas.microsoft.com/office/drawing/2014/main" id="{5DA2C2F1-C0D2-183F-7BA9-A87A7FC7AFBC}"/>
              </a:ext>
            </a:extLst>
          </p:cNvPr>
          <p:cNvSpPr txBox="1"/>
          <p:nvPr/>
        </p:nvSpPr>
        <p:spPr>
          <a:xfrm>
            <a:off x="2878655" y="4768611"/>
            <a:ext cx="1941494" cy="369332"/>
          </a:xfrm>
          <a:prstGeom prst="rect">
            <a:avLst/>
          </a:prstGeom>
          <a:noFill/>
        </p:spPr>
        <p:txBody>
          <a:bodyPr wrap="square" rtlCol="0">
            <a:spAutoFit/>
          </a:bodyPr>
          <a:lstStyle/>
          <a:p>
            <a:r>
              <a:rPr lang="en-US" dirty="0">
                <a:solidFill>
                  <a:srgbClr val="FF0000"/>
                </a:solidFill>
              </a:rPr>
              <a:t>Response variable</a:t>
            </a:r>
          </a:p>
        </p:txBody>
      </p:sp>
      <p:cxnSp>
        <p:nvCxnSpPr>
          <p:cNvPr id="8" name="Straight Arrow Connector 7">
            <a:extLst>
              <a:ext uri="{FF2B5EF4-FFF2-40B4-BE49-F238E27FC236}">
                <a16:creationId xmlns:a16="http://schemas.microsoft.com/office/drawing/2014/main" id="{EC87E4A9-A034-360C-5A71-2DF05DA24FBE}"/>
              </a:ext>
            </a:extLst>
          </p:cNvPr>
          <p:cNvCxnSpPr>
            <a:cxnSpLocks/>
          </p:cNvCxnSpPr>
          <p:nvPr/>
        </p:nvCxnSpPr>
        <p:spPr>
          <a:xfrm flipH="1">
            <a:off x="2784792" y="5054600"/>
            <a:ext cx="193358" cy="2731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5B517A5-36BE-B012-9B0A-CA55E7EF356C}"/>
              </a:ext>
            </a:extLst>
          </p:cNvPr>
          <p:cNvSpPr txBox="1"/>
          <p:nvPr/>
        </p:nvSpPr>
        <p:spPr>
          <a:xfrm>
            <a:off x="3283798" y="5926811"/>
            <a:ext cx="2137420" cy="646331"/>
          </a:xfrm>
          <a:prstGeom prst="rect">
            <a:avLst/>
          </a:prstGeom>
          <a:noFill/>
        </p:spPr>
        <p:txBody>
          <a:bodyPr wrap="square" rtlCol="0">
            <a:spAutoFit/>
          </a:bodyPr>
          <a:lstStyle/>
          <a:p>
            <a:r>
              <a:rPr lang="en-US" dirty="0">
                <a:solidFill>
                  <a:srgbClr val="FF0000"/>
                </a:solidFill>
              </a:rPr>
              <a:t>Explanatory (grouping) variable</a:t>
            </a:r>
          </a:p>
        </p:txBody>
      </p:sp>
      <p:cxnSp>
        <p:nvCxnSpPr>
          <p:cNvPr id="11" name="Straight Arrow Connector 10">
            <a:extLst>
              <a:ext uri="{FF2B5EF4-FFF2-40B4-BE49-F238E27FC236}">
                <a16:creationId xmlns:a16="http://schemas.microsoft.com/office/drawing/2014/main" id="{1597D6FD-AF61-B04A-D225-12D8A9FC5A96}"/>
              </a:ext>
            </a:extLst>
          </p:cNvPr>
          <p:cNvCxnSpPr>
            <a:cxnSpLocks/>
          </p:cNvCxnSpPr>
          <p:nvPr/>
        </p:nvCxnSpPr>
        <p:spPr>
          <a:xfrm flipH="1" flipV="1">
            <a:off x="3661184" y="5484745"/>
            <a:ext cx="209683" cy="5346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E830D24-AA5D-431B-348E-B4EF8629711D}"/>
              </a:ext>
            </a:extLst>
          </p:cNvPr>
          <p:cNvPicPr>
            <a:picLocks noChangeAspect="1"/>
          </p:cNvPicPr>
          <p:nvPr/>
        </p:nvPicPr>
        <p:blipFill>
          <a:blip r:embed="rId2"/>
          <a:stretch>
            <a:fillRect/>
          </a:stretch>
        </p:blipFill>
        <p:spPr>
          <a:xfrm>
            <a:off x="5612805" y="187327"/>
            <a:ext cx="6312745" cy="6234545"/>
          </a:xfrm>
          <a:prstGeom prst="rect">
            <a:avLst/>
          </a:prstGeom>
        </p:spPr>
      </p:pic>
      <p:sp>
        <p:nvSpPr>
          <p:cNvPr id="6" name="TextBox 5">
            <a:extLst>
              <a:ext uri="{FF2B5EF4-FFF2-40B4-BE49-F238E27FC236}">
                <a16:creationId xmlns:a16="http://schemas.microsoft.com/office/drawing/2014/main" id="{2A9741FD-45FC-4126-AD3C-F74FF710ADF2}"/>
              </a:ext>
            </a:extLst>
          </p:cNvPr>
          <p:cNvSpPr txBox="1"/>
          <p:nvPr/>
        </p:nvSpPr>
        <p:spPr>
          <a:xfrm>
            <a:off x="5401262" y="6321349"/>
            <a:ext cx="5982793" cy="461665"/>
          </a:xfrm>
          <a:prstGeom prst="rect">
            <a:avLst/>
          </a:prstGeom>
          <a:noFill/>
        </p:spPr>
        <p:txBody>
          <a:bodyPr wrap="square" rtlCol="0">
            <a:spAutoFit/>
          </a:bodyPr>
          <a:lstStyle/>
          <a:p>
            <a:r>
              <a:rPr lang="en-US" sz="2400" b="1" dirty="0">
                <a:solidFill>
                  <a:srgbClr val="FF0000"/>
                </a:solidFill>
              </a:rPr>
              <a:t>Everything looks OK-</a:t>
            </a:r>
            <a:r>
              <a:rPr lang="en-US" sz="2400" b="1" dirty="0" err="1">
                <a:solidFill>
                  <a:srgbClr val="FF0000"/>
                </a:solidFill>
              </a:rPr>
              <a:t>ish</a:t>
            </a:r>
            <a:r>
              <a:rPr lang="en-US" sz="2400" b="1" dirty="0">
                <a:solidFill>
                  <a:srgbClr val="FF0000"/>
                </a:solidFill>
              </a:rPr>
              <a:t>! Buy 4D today!!</a:t>
            </a:r>
          </a:p>
        </p:txBody>
      </p:sp>
    </p:spTree>
    <p:extLst>
      <p:ext uri="{BB962C8B-B14F-4D97-AF65-F5344CB8AC3E}">
        <p14:creationId xmlns:p14="http://schemas.microsoft.com/office/powerpoint/2010/main" val="2183207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If the normality assumption is violated…</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lstStyle/>
          <a:p>
            <a:pPr marL="0" indent="0">
              <a:buNone/>
            </a:pPr>
            <a:r>
              <a:rPr lang="en-SG" b="1" dirty="0"/>
              <a:t>Option 1</a:t>
            </a:r>
            <a:r>
              <a:rPr lang="en-SG" dirty="0"/>
              <a:t>: transform response variable (e.g. log()), then run the ANOVA again and hope for the best.</a:t>
            </a:r>
          </a:p>
          <a:p>
            <a:pPr marL="0" indent="0">
              <a:buNone/>
            </a:pPr>
            <a:endParaRPr lang="en-SG" dirty="0"/>
          </a:p>
          <a:p>
            <a:pPr marL="0" indent="0">
              <a:buNone/>
            </a:pPr>
            <a:r>
              <a:rPr lang="en-SG" b="1" dirty="0"/>
              <a:t>Option 2</a:t>
            </a:r>
            <a:r>
              <a:rPr lang="en-SG" dirty="0"/>
              <a:t>: Kruskal-Wallis test (can only handle 1 explanatory variable).</a:t>
            </a:r>
          </a:p>
          <a:p>
            <a:pPr marL="0" indent="0">
              <a:buNone/>
            </a:pPr>
            <a:r>
              <a:rPr lang="en-SG" dirty="0"/>
              <a:t>#Global test for all levels</a:t>
            </a:r>
          </a:p>
          <a:p>
            <a:pPr marL="0" indent="0">
              <a:buNone/>
            </a:pPr>
            <a:r>
              <a:rPr lang="en-SG" sz="2000" dirty="0">
                <a:latin typeface="Courier New" panose="02070309020205020404" pitchFamily="49" charset="0"/>
                <a:cs typeface="Courier New" panose="02070309020205020404" pitchFamily="49" charset="0"/>
              </a:rPr>
              <a:t>mod2k=</a:t>
            </a:r>
            <a:r>
              <a:rPr lang="en-SG" sz="2000" dirty="0" err="1">
                <a:latin typeface="Courier New" panose="02070309020205020404" pitchFamily="49" charset="0"/>
                <a:cs typeface="Courier New" panose="02070309020205020404" pitchFamily="49" charset="0"/>
              </a:rPr>
              <a:t>kruskal.test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temp~site,data</a:t>
            </a:r>
            <a:r>
              <a:rPr lang="en-SG" sz="2000" dirty="0">
                <a:latin typeface="Courier New" panose="02070309020205020404" pitchFamily="49" charset="0"/>
                <a:cs typeface="Courier New" panose="02070309020205020404" pitchFamily="49" charset="0"/>
              </a:rPr>
              <a:t>=d6)</a:t>
            </a:r>
          </a:p>
          <a:p>
            <a:pPr marL="0" indent="0">
              <a:buNone/>
            </a:pPr>
            <a:r>
              <a:rPr lang="en-SG" sz="2000" dirty="0">
                <a:latin typeface="Courier New" panose="02070309020205020404" pitchFamily="49" charset="0"/>
                <a:cs typeface="Courier New" panose="02070309020205020404" pitchFamily="49" charset="0"/>
              </a:rPr>
              <a:t>mod2k </a:t>
            </a:r>
          </a:p>
          <a:p>
            <a:pPr marL="0" indent="0">
              <a:buNone/>
            </a:pPr>
            <a:r>
              <a:rPr lang="en-SG" dirty="0"/>
              <a:t>#Pairwise comparison between all pairs of levels</a:t>
            </a:r>
          </a:p>
          <a:p>
            <a:pPr marL="0" indent="0">
              <a:buNone/>
            </a:pPr>
            <a:r>
              <a:rPr lang="en-SG" sz="2000" dirty="0" err="1">
                <a:latin typeface="Courier New" panose="02070309020205020404" pitchFamily="49" charset="0"/>
                <a:cs typeface="Courier New" panose="02070309020205020404" pitchFamily="49" charset="0"/>
              </a:rPr>
              <a:t>pairwise.wilcox.test</a:t>
            </a:r>
            <a:r>
              <a:rPr lang="en-SG" sz="2000" dirty="0">
                <a:latin typeface="Courier New" panose="02070309020205020404" pitchFamily="49" charset="0"/>
                <a:cs typeface="Courier New" panose="02070309020205020404" pitchFamily="49" charset="0"/>
              </a:rPr>
              <a:t>(d6$temp,d6$site,p.adjust.method="BH")</a:t>
            </a:r>
          </a:p>
          <a:p>
            <a:pPr marL="0" indent="0">
              <a:buNone/>
            </a:pPr>
            <a:endParaRPr lang="en-SG" b="1" dirty="0"/>
          </a:p>
          <a:p>
            <a:pPr marL="0" indent="0">
              <a:buNone/>
            </a:pPr>
            <a:r>
              <a:rPr lang="en-SG" b="1" dirty="0"/>
              <a:t>Option 3</a:t>
            </a:r>
            <a:r>
              <a:rPr lang="en-SG" dirty="0"/>
              <a:t>: Use a GLM with a different error distribution (covered in later lectures).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14</a:t>
            </a:fld>
            <a:endParaRPr lang="en-SG" dirty="0"/>
          </a:p>
        </p:txBody>
      </p:sp>
      <p:cxnSp>
        <p:nvCxnSpPr>
          <p:cNvPr id="4" name="Straight Arrow Connector 3">
            <a:extLst>
              <a:ext uri="{FF2B5EF4-FFF2-40B4-BE49-F238E27FC236}">
                <a16:creationId xmlns:a16="http://schemas.microsoft.com/office/drawing/2014/main" id="{8DD8946A-9109-4893-7E0E-B251EFCD755F}"/>
              </a:ext>
            </a:extLst>
          </p:cNvPr>
          <p:cNvCxnSpPr>
            <a:cxnSpLocks/>
          </p:cNvCxnSpPr>
          <p:nvPr/>
        </p:nvCxnSpPr>
        <p:spPr>
          <a:xfrm flipH="1">
            <a:off x="1011936" y="3804139"/>
            <a:ext cx="592143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CA23051-B285-2A68-AFA5-FE659B576C53}"/>
              </a:ext>
            </a:extLst>
          </p:cNvPr>
          <p:cNvSpPr txBox="1"/>
          <p:nvPr/>
        </p:nvSpPr>
        <p:spPr>
          <a:xfrm>
            <a:off x="6884599" y="2755064"/>
            <a:ext cx="5030865" cy="1200329"/>
          </a:xfrm>
          <a:prstGeom prst="rect">
            <a:avLst/>
          </a:prstGeom>
          <a:noFill/>
        </p:spPr>
        <p:txBody>
          <a:bodyPr wrap="square" rtlCol="0">
            <a:spAutoFit/>
          </a:bodyPr>
          <a:lstStyle/>
          <a:p>
            <a:r>
              <a:rPr lang="en-US" dirty="0">
                <a:solidFill>
                  <a:srgbClr val="FF0000"/>
                </a:solidFill>
              </a:rPr>
              <a:t>For </a:t>
            </a:r>
            <a:r>
              <a:rPr lang="en-US" dirty="0" err="1">
                <a:solidFill>
                  <a:srgbClr val="FF0000"/>
                </a:solidFill>
              </a:rPr>
              <a:t>kruskal.test</a:t>
            </a:r>
            <a:r>
              <a:rPr lang="en-US" dirty="0">
                <a:solidFill>
                  <a:srgbClr val="FF0000"/>
                </a:solidFill>
              </a:rPr>
              <a:t>() objects, to see the results you have to call the object instead of using summary(). It’s just the way the author wrote it. Alternatively, you can just don’t save it to an object.</a:t>
            </a:r>
          </a:p>
        </p:txBody>
      </p:sp>
    </p:spTree>
    <p:extLst>
      <p:ext uri="{BB962C8B-B14F-4D97-AF65-F5344CB8AC3E}">
        <p14:creationId xmlns:p14="http://schemas.microsoft.com/office/powerpoint/2010/main" val="543637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If equality of variance is violated…</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b="1" dirty="0"/>
              <a:t>Option 1</a:t>
            </a:r>
            <a:r>
              <a:rPr lang="en-SG" dirty="0"/>
              <a:t>: Transform response variable.</a:t>
            </a:r>
          </a:p>
          <a:p>
            <a:pPr marL="0" indent="0">
              <a:buNone/>
            </a:pPr>
            <a:endParaRPr lang="en-SG" dirty="0"/>
          </a:p>
          <a:p>
            <a:pPr marL="0" indent="0">
              <a:buNone/>
            </a:pPr>
            <a:r>
              <a:rPr lang="en-SG" b="1" dirty="0"/>
              <a:t>Option 2</a:t>
            </a:r>
            <a:r>
              <a:rPr lang="en-SG" dirty="0"/>
              <a:t>: Welch’s one-way ANOVA.</a:t>
            </a:r>
          </a:p>
          <a:p>
            <a:pPr marL="0" indent="0">
              <a:buNone/>
            </a:pPr>
            <a:r>
              <a:rPr lang="en-SG" dirty="0"/>
              <a:t>#Global test for all levels</a:t>
            </a:r>
          </a:p>
          <a:p>
            <a:pPr marL="0" indent="0">
              <a:buNone/>
            </a:pPr>
            <a:r>
              <a:rPr lang="en-SG" sz="2000" dirty="0" err="1">
                <a:latin typeface="Courier New" panose="02070309020205020404" pitchFamily="49" charset="0"/>
                <a:cs typeface="Courier New" panose="02070309020205020404" pitchFamily="49" charset="0"/>
              </a:rPr>
              <a:t>install.packages</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rstatix</a:t>
            </a:r>
            <a:r>
              <a:rPr lang="en-SG"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library(</a:t>
            </a:r>
            <a:r>
              <a:rPr lang="en-SG" sz="2000" dirty="0" err="1">
                <a:latin typeface="Courier New" panose="02070309020205020404" pitchFamily="49" charset="0"/>
                <a:cs typeface="Courier New" panose="02070309020205020404" pitchFamily="49" charset="0"/>
              </a:rPr>
              <a:t>rstatix</a:t>
            </a:r>
            <a:r>
              <a:rPr lang="en-SG" sz="2000" dirty="0">
                <a:latin typeface="Courier New" panose="02070309020205020404" pitchFamily="49" charset="0"/>
                <a:cs typeface="Courier New" panose="02070309020205020404" pitchFamily="49" charset="0"/>
              </a:rPr>
              <a:t>)</a:t>
            </a:r>
          </a:p>
          <a:p>
            <a:pPr marL="0" indent="0">
              <a:buNone/>
            </a:pPr>
            <a:r>
              <a:rPr lang="en-SG" sz="2000" dirty="0" err="1">
                <a:latin typeface="Courier New" panose="02070309020205020404" pitchFamily="49" charset="0"/>
                <a:cs typeface="Courier New" panose="02070309020205020404" pitchFamily="49" charset="0"/>
              </a:rPr>
              <a:t>welch_anova_test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temp~site,data</a:t>
            </a:r>
            <a:r>
              <a:rPr lang="en-SG" sz="2000" dirty="0">
                <a:latin typeface="Courier New" panose="02070309020205020404" pitchFamily="49" charset="0"/>
                <a:cs typeface="Courier New" panose="02070309020205020404" pitchFamily="49" charset="0"/>
              </a:rPr>
              <a:t>=d6)</a:t>
            </a:r>
          </a:p>
          <a:p>
            <a:pPr marL="0" indent="0">
              <a:buNone/>
            </a:pPr>
            <a:r>
              <a:rPr lang="en-SG" dirty="0"/>
              <a:t>#Here I didn’t save it to an object so the results are displayed automatically.</a:t>
            </a:r>
          </a:p>
          <a:p>
            <a:pPr marL="0" indent="0">
              <a:buNone/>
            </a:pPr>
            <a:r>
              <a:rPr lang="en-SG" dirty="0"/>
              <a:t>#Pairwise comparison between all pairs of levels</a:t>
            </a:r>
          </a:p>
          <a:p>
            <a:pPr marL="0" indent="0">
              <a:buNone/>
            </a:pPr>
            <a:r>
              <a:rPr lang="en-SG" sz="2000" dirty="0" err="1">
                <a:latin typeface="Courier New" panose="02070309020205020404" pitchFamily="49" charset="0"/>
                <a:cs typeface="Courier New" panose="02070309020205020404" pitchFamily="49" charset="0"/>
              </a:rPr>
              <a:t>pairwise.wilcox.test</a:t>
            </a:r>
            <a:r>
              <a:rPr lang="en-US" sz="2000" dirty="0">
                <a:latin typeface="Courier New" panose="02070309020205020404" pitchFamily="49" charset="0"/>
                <a:cs typeface="Courier New" panose="02070309020205020404" pitchFamily="49" charset="0"/>
              </a:rPr>
              <a:t>(d6$temp,d6$site,p.adjust.method="BH")</a:t>
            </a:r>
            <a:endParaRPr lang="en-SG" sz="2000" dirty="0">
              <a:latin typeface="Courier New" panose="02070309020205020404" pitchFamily="49" charset="0"/>
              <a:cs typeface="Courier New" panose="02070309020205020404" pitchFamily="49" charset="0"/>
            </a:endParaRPr>
          </a:p>
          <a:p>
            <a:pPr marL="0" indent="0">
              <a:buNone/>
            </a:pPr>
            <a:endParaRPr lang="en-SG" dirty="0"/>
          </a:p>
          <a:p>
            <a:pPr marL="0" indent="0">
              <a:buNone/>
            </a:pPr>
            <a:r>
              <a:rPr lang="en-SG" b="1" dirty="0"/>
              <a:t>Option 3</a:t>
            </a:r>
            <a:r>
              <a:rPr lang="en-SG" dirty="0"/>
              <a:t>: Use a GLS or GLM (covered in later lectures).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15</a:t>
            </a:fld>
            <a:endParaRPr lang="en-SG" dirty="0"/>
          </a:p>
        </p:txBody>
      </p:sp>
    </p:spTree>
    <p:extLst>
      <p:ext uri="{BB962C8B-B14F-4D97-AF65-F5344CB8AC3E}">
        <p14:creationId xmlns:p14="http://schemas.microsoft.com/office/powerpoint/2010/main" val="3619602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4" y="767101"/>
            <a:ext cx="7333562" cy="6074077"/>
          </a:xfrm>
        </p:spPr>
        <p:txBody>
          <a:bodyPr>
            <a:normAutofit/>
          </a:bodyPr>
          <a:lstStyle/>
          <a:p>
            <a:pPr marL="0" indent="0">
              <a:buNone/>
            </a:pPr>
            <a:r>
              <a:rPr lang="en-SG" dirty="0"/>
              <a:t>Example: you measure the same 25 participants at three time points. The datapoints are not independent, so we cannot do a normal ANOVA.</a:t>
            </a:r>
          </a:p>
          <a:p>
            <a:pPr marL="0" indent="0">
              <a:buNone/>
            </a:pPr>
            <a:endParaRPr lang="en-SG" dirty="0"/>
          </a:p>
          <a:p>
            <a:pPr marL="0" indent="0">
              <a:buNone/>
            </a:pPr>
            <a:r>
              <a:rPr lang="en-SG" dirty="0"/>
              <a:t>We need to do a Repeated Measures ANOVA.</a:t>
            </a:r>
          </a:p>
          <a:p>
            <a:pPr marL="0" indent="0">
              <a:buNone/>
            </a:pPr>
            <a:r>
              <a:rPr lang="en-SG" sz="2000" dirty="0">
                <a:latin typeface="Courier New" panose="02070309020205020404" pitchFamily="49" charset="0"/>
                <a:cs typeface="Courier New" panose="02070309020205020404" pitchFamily="49" charset="0"/>
              </a:rPr>
              <a:t>#Install the </a:t>
            </a:r>
            <a:r>
              <a:rPr lang="en-SG" sz="2000" dirty="0" err="1">
                <a:latin typeface="Courier New" panose="02070309020205020404" pitchFamily="49" charset="0"/>
                <a:cs typeface="Courier New" panose="02070309020205020404" pitchFamily="49" charset="0"/>
              </a:rPr>
              <a:t>rstatix</a:t>
            </a:r>
            <a:r>
              <a:rPr lang="en-SG" sz="2000" dirty="0">
                <a:latin typeface="Courier New" panose="02070309020205020404" pitchFamily="49" charset="0"/>
                <a:cs typeface="Courier New" panose="02070309020205020404" pitchFamily="49" charset="0"/>
              </a:rPr>
              <a:t> package</a:t>
            </a:r>
          </a:p>
          <a:p>
            <a:pPr marL="0" indent="0">
              <a:buNone/>
            </a:pPr>
            <a:r>
              <a:rPr lang="en-SG" sz="2000" dirty="0">
                <a:latin typeface="Courier New" panose="02070309020205020404" pitchFamily="49" charset="0"/>
                <a:cs typeface="Courier New" panose="02070309020205020404" pitchFamily="49" charset="0"/>
              </a:rPr>
              <a:t>#Load the dataset</a:t>
            </a:r>
          </a:p>
          <a:p>
            <a:pPr marL="0" indent="0">
              <a:buNone/>
            </a:pPr>
            <a:r>
              <a:rPr lang="en-SG" sz="2000" dirty="0">
                <a:latin typeface="Courier New" panose="02070309020205020404" pitchFamily="49" charset="0"/>
                <a:cs typeface="Courier New" panose="02070309020205020404" pitchFamily="49" charset="0"/>
              </a:rPr>
              <a:t>d3=</a:t>
            </a:r>
            <a:r>
              <a:rPr lang="en-SG" sz="2000" dirty="0" err="1">
                <a:latin typeface="Courier New" panose="02070309020205020404" pitchFamily="49" charset="0"/>
                <a:cs typeface="Courier New" panose="02070309020205020404" pitchFamily="49" charset="0"/>
              </a:rPr>
              <a:t>read.table</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scoreTimes.txt",header</a:t>
            </a:r>
            <a:r>
              <a:rPr lang="en-SG" sz="2000" dirty="0">
                <a:latin typeface="Courier New" panose="02070309020205020404" pitchFamily="49" charset="0"/>
                <a:cs typeface="Courier New" panose="02070309020205020404" pitchFamily="49" charset="0"/>
              </a:rPr>
              <a:t>=T)</a:t>
            </a:r>
          </a:p>
          <a:p>
            <a:pPr marL="0" indent="0">
              <a:buNone/>
            </a:pPr>
            <a:r>
              <a:rPr lang="en-SG" sz="2000" dirty="0">
                <a:latin typeface="Courier New" panose="02070309020205020404" pitchFamily="49" charset="0"/>
                <a:cs typeface="Courier New" panose="02070309020205020404" pitchFamily="49" charset="0"/>
              </a:rPr>
              <a:t>#Run the repeated measures ANOVA</a:t>
            </a:r>
          </a:p>
          <a:p>
            <a:pPr marL="0" indent="0">
              <a:buNone/>
            </a:pPr>
            <a:r>
              <a:rPr lang="en-SG" sz="2000" dirty="0" err="1">
                <a:latin typeface="Courier New" panose="02070309020205020404" pitchFamily="49" charset="0"/>
                <a:cs typeface="Courier New" panose="02070309020205020404" pitchFamily="49" charset="0"/>
              </a:rPr>
              <a:t>modRM</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anova_test</a:t>
            </a:r>
            <a:r>
              <a:rPr lang="en-SG" sz="2000" dirty="0">
                <a:latin typeface="Courier New" panose="02070309020205020404" pitchFamily="49" charset="0"/>
                <a:cs typeface="Courier New" panose="02070309020205020404" pitchFamily="49" charset="0"/>
              </a:rPr>
              <a:t>(data=d3,dv=</a:t>
            </a:r>
            <a:r>
              <a:rPr lang="en-SG" sz="2000" dirty="0" err="1">
                <a:latin typeface="Courier New" panose="02070309020205020404" pitchFamily="49" charset="0"/>
                <a:cs typeface="Courier New" panose="02070309020205020404" pitchFamily="49" charset="0"/>
              </a:rPr>
              <a:t>score,wid</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subject,within</a:t>
            </a:r>
            <a:r>
              <a:rPr lang="en-SG" sz="2000" dirty="0">
                <a:latin typeface="Courier New" panose="02070309020205020404" pitchFamily="49" charset="0"/>
                <a:cs typeface="Courier New" panose="02070309020205020404" pitchFamily="49" charset="0"/>
              </a:rPr>
              <a:t>=timepoint)</a:t>
            </a:r>
          </a:p>
          <a:p>
            <a:pPr marL="0" indent="0">
              <a:buNone/>
            </a:pPr>
            <a:r>
              <a:rPr lang="en-SG" sz="2000" dirty="0" err="1">
                <a:latin typeface="Courier New" panose="02070309020205020404" pitchFamily="49" charset="0"/>
                <a:cs typeface="Courier New" panose="02070309020205020404" pitchFamily="49" charset="0"/>
              </a:rPr>
              <a:t>get_anova_table</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modRM</a:t>
            </a:r>
            <a:r>
              <a:rPr lang="en-SG" sz="2000" dirty="0">
                <a:latin typeface="Courier New" panose="02070309020205020404" pitchFamily="49" charset="0"/>
                <a:cs typeface="Courier New" panose="02070309020205020404" pitchFamily="49" charset="0"/>
              </a:rPr>
              <a: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16</a:t>
            </a:fld>
            <a:endParaRPr lang="en-SG" dirty="0"/>
          </a:p>
        </p:txBody>
      </p:sp>
      <p:sp>
        <p:nvSpPr>
          <p:cNvPr id="6" name="Content Placeholder 2">
            <a:extLst>
              <a:ext uri="{FF2B5EF4-FFF2-40B4-BE49-F238E27FC236}">
                <a16:creationId xmlns:a16="http://schemas.microsoft.com/office/drawing/2014/main" id="{0395B11B-5F12-456F-889E-F46AAE442862}"/>
              </a:ext>
            </a:extLst>
          </p:cNvPr>
          <p:cNvSpPr txBox="1">
            <a:spLocks/>
          </p:cNvSpPr>
          <p:nvPr/>
        </p:nvSpPr>
        <p:spPr>
          <a:xfrm>
            <a:off x="77583" y="1381125"/>
            <a:ext cx="4580142" cy="5460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dirty="0"/>
          </a:p>
        </p:txBody>
      </p:sp>
      <p:sp>
        <p:nvSpPr>
          <p:cNvPr id="7" name="Content Placeholder 2">
            <a:extLst>
              <a:ext uri="{FF2B5EF4-FFF2-40B4-BE49-F238E27FC236}">
                <a16:creationId xmlns:a16="http://schemas.microsoft.com/office/drawing/2014/main" id="{0E274E1C-EEF1-44B1-B8E2-7DEFC1AAB885}"/>
              </a:ext>
            </a:extLst>
          </p:cNvPr>
          <p:cNvSpPr txBox="1">
            <a:spLocks/>
          </p:cNvSpPr>
          <p:nvPr/>
        </p:nvSpPr>
        <p:spPr>
          <a:xfrm>
            <a:off x="4789692" y="1381124"/>
            <a:ext cx="7324725" cy="5460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i="1" dirty="0"/>
          </a:p>
        </p:txBody>
      </p:sp>
      <p:grpSp>
        <p:nvGrpSpPr>
          <p:cNvPr id="16" name="Group 15">
            <a:extLst>
              <a:ext uri="{FF2B5EF4-FFF2-40B4-BE49-F238E27FC236}">
                <a16:creationId xmlns:a16="http://schemas.microsoft.com/office/drawing/2014/main" id="{CC6838EB-B4C5-4CDA-B21F-B47251DB2575}"/>
              </a:ext>
            </a:extLst>
          </p:cNvPr>
          <p:cNvGrpSpPr/>
          <p:nvPr/>
        </p:nvGrpSpPr>
        <p:grpSpPr>
          <a:xfrm>
            <a:off x="7866350" y="223442"/>
            <a:ext cx="3974948" cy="3974948"/>
            <a:chOff x="7836139" y="922047"/>
            <a:chExt cx="3974948" cy="3974948"/>
          </a:xfrm>
        </p:grpSpPr>
        <p:pic>
          <p:nvPicPr>
            <p:cNvPr id="15" name="Picture 14">
              <a:extLst>
                <a:ext uri="{FF2B5EF4-FFF2-40B4-BE49-F238E27FC236}">
                  <a16:creationId xmlns:a16="http://schemas.microsoft.com/office/drawing/2014/main" id="{6C833651-9D74-4291-B7E6-DEF96475749D}"/>
                </a:ext>
              </a:extLst>
            </p:cNvPr>
            <p:cNvPicPr>
              <a:picLocks noChangeAspect="1"/>
            </p:cNvPicPr>
            <p:nvPr/>
          </p:nvPicPr>
          <p:blipFill>
            <a:blip r:embed="rId2"/>
            <a:stretch>
              <a:fillRect/>
            </a:stretch>
          </p:blipFill>
          <p:spPr>
            <a:xfrm>
              <a:off x="7836139" y="922047"/>
              <a:ext cx="3974948" cy="3974948"/>
            </a:xfrm>
            <a:prstGeom prst="rect">
              <a:avLst/>
            </a:prstGeom>
          </p:spPr>
        </p:pic>
        <p:grpSp>
          <p:nvGrpSpPr>
            <p:cNvPr id="13" name="Group 12">
              <a:extLst>
                <a:ext uri="{FF2B5EF4-FFF2-40B4-BE49-F238E27FC236}">
                  <a16:creationId xmlns:a16="http://schemas.microsoft.com/office/drawing/2014/main" id="{2893F6EE-A1A5-4E87-A30C-6D5EF66A64CC}"/>
                </a:ext>
              </a:extLst>
            </p:cNvPr>
            <p:cNvGrpSpPr/>
            <p:nvPr/>
          </p:nvGrpSpPr>
          <p:grpSpPr>
            <a:xfrm>
              <a:off x="7848214" y="2658822"/>
              <a:ext cx="3352010" cy="1945175"/>
              <a:chOff x="3771311" y="3274955"/>
              <a:chExt cx="3897671" cy="2261823"/>
            </a:xfrm>
          </p:grpSpPr>
          <p:sp>
            <p:nvSpPr>
              <p:cNvPr id="9" name="TextBox 8">
                <a:extLst>
                  <a:ext uri="{FF2B5EF4-FFF2-40B4-BE49-F238E27FC236}">
                    <a16:creationId xmlns:a16="http://schemas.microsoft.com/office/drawing/2014/main" id="{D88B7DFF-EAC5-42E0-BFE0-AAE4335E03A2}"/>
                  </a:ext>
                </a:extLst>
              </p:cNvPr>
              <p:cNvSpPr txBox="1"/>
              <p:nvPr/>
            </p:nvSpPr>
            <p:spPr>
              <a:xfrm>
                <a:off x="4774364" y="5259779"/>
                <a:ext cx="609462" cy="276999"/>
              </a:xfrm>
              <a:prstGeom prst="rect">
                <a:avLst/>
              </a:prstGeom>
              <a:solidFill>
                <a:schemeClr val="bg1"/>
              </a:solidFill>
            </p:spPr>
            <p:txBody>
              <a:bodyPr wrap="none" rtlCol="0">
                <a:spAutoFit/>
              </a:bodyPr>
              <a:lstStyle/>
              <a:p>
                <a:pPr algn="ctr"/>
                <a:r>
                  <a:rPr lang="en-SG" sz="1200" dirty="0"/>
                  <a:t>Time 1</a:t>
                </a:r>
              </a:p>
            </p:txBody>
          </p:sp>
          <p:sp>
            <p:nvSpPr>
              <p:cNvPr id="10" name="TextBox 9">
                <a:extLst>
                  <a:ext uri="{FF2B5EF4-FFF2-40B4-BE49-F238E27FC236}">
                    <a16:creationId xmlns:a16="http://schemas.microsoft.com/office/drawing/2014/main" id="{66122673-C8B6-445C-BADD-5C9BCD1809C7}"/>
                  </a:ext>
                </a:extLst>
              </p:cNvPr>
              <p:cNvSpPr txBox="1"/>
              <p:nvPr/>
            </p:nvSpPr>
            <p:spPr>
              <a:xfrm>
                <a:off x="5913132" y="5259779"/>
                <a:ext cx="609462" cy="276999"/>
              </a:xfrm>
              <a:prstGeom prst="rect">
                <a:avLst/>
              </a:prstGeom>
              <a:solidFill>
                <a:schemeClr val="bg1"/>
              </a:solidFill>
            </p:spPr>
            <p:txBody>
              <a:bodyPr wrap="none" rtlCol="0">
                <a:spAutoFit/>
              </a:bodyPr>
              <a:lstStyle/>
              <a:p>
                <a:pPr algn="ctr"/>
                <a:r>
                  <a:rPr lang="en-SG" sz="1200" dirty="0"/>
                  <a:t>Time 2</a:t>
                </a:r>
              </a:p>
            </p:txBody>
          </p:sp>
          <p:sp>
            <p:nvSpPr>
              <p:cNvPr id="11" name="TextBox 10">
                <a:extLst>
                  <a:ext uri="{FF2B5EF4-FFF2-40B4-BE49-F238E27FC236}">
                    <a16:creationId xmlns:a16="http://schemas.microsoft.com/office/drawing/2014/main" id="{BE9A18DD-9AF8-4A3D-8210-5802CE8641F0}"/>
                  </a:ext>
                </a:extLst>
              </p:cNvPr>
              <p:cNvSpPr txBox="1"/>
              <p:nvPr/>
            </p:nvSpPr>
            <p:spPr>
              <a:xfrm>
                <a:off x="7059520" y="5259778"/>
                <a:ext cx="609462" cy="276999"/>
              </a:xfrm>
              <a:prstGeom prst="rect">
                <a:avLst/>
              </a:prstGeom>
              <a:solidFill>
                <a:schemeClr val="bg1"/>
              </a:solidFill>
            </p:spPr>
            <p:txBody>
              <a:bodyPr wrap="none" rtlCol="0">
                <a:spAutoFit/>
              </a:bodyPr>
              <a:lstStyle/>
              <a:p>
                <a:pPr algn="ctr"/>
                <a:r>
                  <a:rPr lang="en-SG" sz="1200" dirty="0"/>
                  <a:t>Time 3</a:t>
                </a:r>
              </a:p>
            </p:txBody>
          </p:sp>
          <p:sp>
            <p:nvSpPr>
              <p:cNvPr id="12" name="TextBox 11">
                <a:extLst>
                  <a:ext uri="{FF2B5EF4-FFF2-40B4-BE49-F238E27FC236}">
                    <a16:creationId xmlns:a16="http://schemas.microsoft.com/office/drawing/2014/main" id="{28CD15FD-94C2-4016-86D5-5A07498CB063}"/>
                  </a:ext>
                </a:extLst>
              </p:cNvPr>
              <p:cNvSpPr txBox="1"/>
              <p:nvPr/>
            </p:nvSpPr>
            <p:spPr>
              <a:xfrm rot="16200000">
                <a:off x="3645219" y="3401047"/>
                <a:ext cx="529184" cy="276999"/>
              </a:xfrm>
              <a:prstGeom prst="rect">
                <a:avLst/>
              </a:prstGeom>
              <a:solidFill>
                <a:schemeClr val="bg1"/>
              </a:solidFill>
            </p:spPr>
            <p:txBody>
              <a:bodyPr wrap="none" rtlCol="0">
                <a:spAutoFit/>
              </a:bodyPr>
              <a:lstStyle/>
              <a:p>
                <a:pPr algn="ctr"/>
                <a:r>
                  <a:rPr lang="en-SG" sz="1200" dirty="0"/>
                  <a:t>Score</a:t>
                </a:r>
              </a:p>
            </p:txBody>
          </p:sp>
        </p:grpSp>
      </p:grpSp>
      <p:pic>
        <p:nvPicPr>
          <p:cNvPr id="18" name="Picture 17">
            <a:extLst>
              <a:ext uri="{FF2B5EF4-FFF2-40B4-BE49-F238E27FC236}">
                <a16:creationId xmlns:a16="http://schemas.microsoft.com/office/drawing/2014/main" id="{638E141C-3248-4E70-B5F9-B2765BABEEAD}"/>
              </a:ext>
            </a:extLst>
          </p:cNvPr>
          <p:cNvPicPr>
            <a:picLocks noChangeAspect="1"/>
          </p:cNvPicPr>
          <p:nvPr/>
        </p:nvPicPr>
        <p:blipFill>
          <a:blip r:embed="rId3"/>
          <a:stretch>
            <a:fillRect/>
          </a:stretch>
        </p:blipFill>
        <p:spPr>
          <a:xfrm>
            <a:off x="7866350" y="4396430"/>
            <a:ext cx="4115374" cy="762106"/>
          </a:xfrm>
          <a:prstGeom prst="rect">
            <a:avLst/>
          </a:prstGeom>
        </p:spPr>
      </p:pic>
      <p:cxnSp>
        <p:nvCxnSpPr>
          <p:cNvPr id="19" name="Straight Arrow Connector 18">
            <a:extLst>
              <a:ext uri="{FF2B5EF4-FFF2-40B4-BE49-F238E27FC236}">
                <a16:creationId xmlns:a16="http://schemas.microsoft.com/office/drawing/2014/main" id="{39C4A122-582B-4DD5-BC6F-52A3E8B87138}"/>
              </a:ext>
            </a:extLst>
          </p:cNvPr>
          <p:cNvCxnSpPr>
            <a:cxnSpLocks/>
          </p:cNvCxnSpPr>
          <p:nvPr/>
        </p:nvCxnSpPr>
        <p:spPr>
          <a:xfrm flipH="1" flipV="1">
            <a:off x="3640971" y="4944311"/>
            <a:ext cx="373796" cy="2544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39BC57B-2D30-45CB-B3A6-CC409D3A564E}"/>
              </a:ext>
            </a:extLst>
          </p:cNvPr>
          <p:cNvSpPr txBox="1"/>
          <p:nvPr/>
        </p:nvSpPr>
        <p:spPr>
          <a:xfrm>
            <a:off x="3941337" y="5077267"/>
            <a:ext cx="1116920" cy="276999"/>
          </a:xfrm>
          <a:prstGeom prst="rect">
            <a:avLst/>
          </a:prstGeom>
          <a:noFill/>
        </p:spPr>
        <p:txBody>
          <a:bodyPr wrap="square" rtlCol="0">
            <a:spAutoFit/>
          </a:bodyPr>
          <a:lstStyle/>
          <a:p>
            <a:r>
              <a:rPr lang="en-US" sz="1200" dirty="0">
                <a:solidFill>
                  <a:srgbClr val="FF0000"/>
                </a:solidFill>
              </a:rPr>
              <a:t>Dataset</a:t>
            </a:r>
          </a:p>
        </p:txBody>
      </p:sp>
      <p:cxnSp>
        <p:nvCxnSpPr>
          <p:cNvPr id="22" name="Straight Arrow Connector 21">
            <a:extLst>
              <a:ext uri="{FF2B5EF4-FFF2-40B4-BE49-F238E27FC236}">
                <a16:creationId xmlns:a16="http://schemas.microsoft.com/office/drawing/2014/main" id="{0326B524-68FE-4FF9-BCC4-81CDD9C9FA9C}"/>
              </a:ext>
            </a:extLst>
          </p:cNvPr>
          <p:cNvCxnSpPr>
            <a:cxnSpLocks/>
          </p:cNvCxnSpPr>
          <p:nvPr/>
        </p:nvCxnSpPr>
        <p:spPr>
          <a:xfrm flipV="1">
            <a:off x="6093015" y="4954712"/>
            <a:ext cx="228600" cy="2201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A6238D-4ED6-429E-A04E-0818C848D0CC}"/>
              </a:ext>
            </a:extLst>
          </p:cNvPr>
          <p:cNvSpPr txBox="1"/>
          <p:nvPr/>
        </p:nvSpPr>
        <p:spPr>
          <a:xfrm>
            <a:off x="4930862" y="5087668"/>
            <a:ext cx="2780649" cy="276999"/>
          </a:xfrm>
          <a:prstGeom prst="rect">
            <a:avLst/>
          </a:prstGeom>
          <a:noFill/>
        </p:spPr>
        <p:txBody>
          <a:bodyPr wrap="square" rtlCol="0">
            <a:spAutoFit/>
          </a:bodyPr>
          <a:lstStyle/>
          <a:p>
            <a:r>
              <a:rPr lang="en-US" sz="1200" dirty="0">
                <a:solidFill>
                  <a:srgbClr val="FF0000"/>
                </a:solidFill>
              </a:rPr>
              <a:t>Variable identifying the “paired repeats”</a:t>
            </a:r>
          </a:p>
        </p:txBody>
      </p:sp>
      <p:cxnSp>
        <p:nvCxnSpPr>
          <p:cNvPr id="26" name="Straight Arrow Connector 25">
            <a:extLst>
              <a:ext uri="{FF2B5EF4-FFF2-40B4-BE49-F238E27FC236}">
                <a16:creationId xmlns:a16="http://schemas.microsoft.com/office/drawing/2014/main" id="{FAD593FE-D35A-4D74-BF8C-3C2A319C52E3}"/>
              </a:ext>
            </a:extLst>
          </p:cNvPr>
          <p:cNvCxnSpPr>
            <a:cxnSpLocks/>
          </p:cNvCxnSpPr>
          <p:nvPr/>
        </p:nvCxnSpPr>
        <p:spPr>
          <a:xfrm flipH="1">
            <a:off x="5163871" y="4540750"/>
            <a:ext cx="374125" cy="2515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761D2CD-35AF-4B64-BD15-D866ACAF6A88}"/>
              </a:ext>
            </a:extLst>
          </p:cNvPr>
          <p:cNvSpPr txBox="1"/>
          <p:nvPr/>
        </p:nvSpPr>
        <p:spPr>
          <a:xfrm>
            <a:off x="5462596" y="4419223"/>
            <a:ext cx="1486620" cy="461665"/>
          </a:xfrm>
          <a:prstGeom prst="rect">
            <a:avLst/>
          </a:prstGeom>
          <a:noFill/>
        </p:spPr>
        <p:txBody>
          <a:bodyPr wrap="square" rtlCol="0">
            <a:spAutoFit/>
          </a:bodyPr>
          <a:lstStyle/>
          <a:p>
            <a:r>
              <a:rPr lang="en-US" sz="1200" dirty="0">
                <a:solidFill>
                  <a:srgbClr val="FF0000"/>
                </a:solidFill>
              </a:rPr>
              <a:t>Response variable</a:t>
            </a:r>
          </a:p>
        </p:txBody>
      </p:sp>
      <p:cxnSp>
        <p:nvCxnSpPr>
          <p:cNvPr id="29" name="Straight Arrow Connector 28">
            <a:extLst>
              <a:ext uri="{FF2B5EF4-FFF2-40B4-BE49-F238E27FC236}">
                <a16:creationId xmlns:a16="http://schemas.microsoft.com/office/drawing/2014/main" id="{53EA91E3-F6E9-4786-87DB-5E3B628F270E}"/>
              </a:ext>
            </a:extLst>
          </p:cNvPr>
          <p:cNvCxnSpPr>
            <a:cxnSpLocks/>
          </p:cNvCxnSpPr>
          <p:nvPr/>
        </p:nvCxnSpPr>
        <p:spPr>
          <a:xfrm flipH="1" flipV="1">
            <a:off x="2590599" y="5122004"/>
            <a:ext cx="2207571" cy="5289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133E111-0BF5-4874-88D5-EADCC81CE6AE}"/>
              </a:ext>
            </a:extLst>
          </p:cNvPr>
          <p:cNvSpPr txBox="1"/>
          <p:nvPr/>
        </p:nvSpPr>
        <p:spPr>
          <a:xfrm>
            <a:off x="4724301" y="5521710"/>
            <a:ext cx="3576205" cy="646331"/>
          </a:xfrm>
          <a:prstGeom prst="rect">
            <a:avLst/>
          </a:prstGeom>
          <a:noFill/>
        </p:spPr>
        <p:txBody>
          <a:bodyPr wrap="square" rtlCol="0">
            <a:spAutoFit/>
          </a:bodyPr>
          <a:lstStyle/>
          <a:p>
            <a:r>
              <a:rPr lang="en-US" sz="1200" dirty="0">
                <a:solidFill>
                  <a:srgbClr val="FF0000"/>
                </a:solidFill>
              </a:rPr>
              <a:t>Explanatory variable, to run a 2-way (or more) repeated measures, input the explanatory variables like this: “within=c(variable1,variable2,variable3)”.</a:t>
            </a:r>
          </a:p>
        </p:txBody>
      </p:sp>
      <p:sp>
        <p:nvSpPr>
          <p:cNvPr id="33" name="TextBox 32">
            <a:extLst>
              <a:ext uri="{FF2B5EF4-FFF2-40B4-BE49-F238E27FC236}">
                <a16:creationId xmlns:a16="http://schemas.microsoft.com/office/drawing/2014/main" id="{0092607C-4A42-459F-B6AA-CE5962A71D99}"/>
              </a:ext>
            </a:extLst>
          </p:cNvPr>
          <p:cNvSpPr txBox="1"/>
          <p:nvPr/>
        </p:nvSpPr>
        <p:spPr>
          <a:xfrm>
            <a:off x="9966710" y="4270605"/>
            <a:ext cx="1263726" cy="276999"/>
          </a:xfrm>
          <a:prstGeom prst="rect">
            <a:avLst/>
          </a:prstGeom>
          <a:noFill/>
        </p:spPr>
        <p:txBody>
          <a:bodyPr wrap="square" rtlCol="0">
            <a:spAutoFit/>
          </a:bodyPr>
          <a:lstStyle/>
          <a:p>
            <a:r>
              <a:rPr lang="en-US" sz="1200" dirty="0">
                <a:solidFill>
                  <a:srgbClr val="FF0000"/>
                </a:solidFill>
              </a:rPr>
              <a:t>Significant result</a:t>
            </a:r>
          </a:p>
        </p:txBody>
      </p:sp>
      <p:cxnSp>
        <p:nvCxnSpPr>
          <p:cNvPr id="34" name="Straight Arrow Connector 33">
            <a:extLst>
              <a:ext uri="{FF2B5EF4-FFF2-40B4-BE49-F238E27FC236}">
                <a16:creationId xmlns:a16="http://schemas.microsoft.com/office/drawing/2014/main" id="{EFAD9D5E-F77E-401E-A2E8-975F330507A5}"/>
              </a:ext>
            </a:extLst>
          </p:cNvPr>
          <p:cNvCxnSpPr>
            <a:cxnSpLocks/>
          </p:cNvCxnSpPr>
          <p:nvPr/>
        </p:nvCxnSpPr>
        <p:spPr>
          <a:xfrm>
            <a:off x="10337800" y="4470399"/>
            <a:ext cx="134296" cy="3596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1AD78BE-E31D-4086-9244-A6C22D73F18D}"/>
              </a:ext>
            </a:extLst>
          </p:cNvPr>
          <p:cNvSpPr/>
          <p:nvPr/>
        </p:nvSpPr>
        <p:spPr>
          <a:xfrm>
            <a:off x="10337800" y="4835233"/>
            <a:ext cx="1109980" cy="3114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07D78A4C-D4C6-4266-AE48-1F2045F802C7}"/>
              </a:ext>
            </a:extLst>
          </p:cNvPr>
          <p:cNvSpPr txBox="1"/>
          <p:nvPr/>
        </p:nvSpPr>
        <p:spPr>
          <a:xfrm>
            <a:off x="8209280" y="5474003"/>
            <a:ext cx="3823575" cy="1200329"/>
          </a:xfrm>
          <a:prstGeom prst="rect">
            <a:avLst/>
          </a:prstGeom>
          <a:noFill/>
        </p:spPr>
        <p:txBody>
          <a:bodyPr wrap="square" rtlCol="0">
            <a:spAutoFit/>
          </a:bodyPr>
          <a:lstStyle/>
          <a:p>
            <a:r>
              <a:rPr lang="en-US" sz="1200" dirty="0">
                <a:solidFill>
                  <a:schemeClr val="accent1"/>
                </a:solidFill>
              </a:rPr>
              <a:t>This is the result of the Mauchly test of sphericity for the Sphericity assumption (i.e. the variances of the difference between groups should be equal). If they are equal, </a:t>
            </a:r>
            <a:r>
              <a:rPr lang="en-US" sz="1200" dirty="0" err="1">
                <a:solidFill>
                  <a:schemeClr val="accent1"/>
                </a:solidFill>
              </a:rPr>
              <a:t>ges</a:t>
            </a:r>
            <a:r>
              <a:rPr lang="en-US" sz="1200" dirty="0">
                <a:solidFill>
                  <a:schemeClr val="accent1"/>
                </a:solidFill>
              </a:rPr>
              <a:t> will be close to 1. If </a:t>
            </a:r>
            <a:r>
              <a:rPr lang="en-US" sz="1200" dirty="0" err="1">
                <a:solidFill>
                  <a:schemeClr val="accent1"/>
                </a:solidFill>
              </a:rPr>
              <a:t>ges</a:t>
            </a:r>
            <a:r>
              <a:rPr lang="en-US" sz="1200" dirty="0">
                <a:solidFill>
                  <a:schemeClr val="accent1"/>
                </a:solidFill>
              </a:rPr>
              <a:t> &lt; 0.75, this test will automatically apply the Greenhouse-</a:t>
            </a:r>
            <a:r>
              <a:rPr lang="en-US" sz="1200" dirty="0" err="1">
                <a:solidFill>
                  <a:schemeClr val="accent1"/>
                </a:solidFill>
              </a:rPr>
              <a:t>Geisser</a:t>
            </a:r>
            <a:r>
              <a:rPr lang="en-US" sz="1200" dirty="0">
                <a:solidFill>
                  <a:schemeClr val="accent1"/>
                </a:solidFill>
              </a:rPr>
              <a:t> sphericity correction, so you don’t need to worry about it. Just report it.</a:t>
            </a:r>
          </a:p>
        </p:txBody>
      </p:sp>
      <p:cxnSp>
        <p:nvCxnSpPr>
          <p:cNvPr id="42" name="Straight Arrow Connector 41">
            <a:extLst>
              <a:ext uri="{FF2B5EF4-FFF2-40B4-BE49-F238E27FC236}">
                <a16:creationId xmlns:a16="http://schemas.microsoft.com/office/drawing/2014/main" id="{26985C33-576A-4D4E-81A8-443795E99AB5}"/>
              </a:ext>
            </a:extLst>
          </p:cNvPr>
          <p:cNvCxnSpPr>
            <a:cxnSpLocks/>
          </p:cNvCxnSpPr>
          <p:nvPr/>
        </p:nvCxnSpPr>
        <p:spPr>
          <a:xfrm flipV="1">
            <a:off x="11277600" y="5146654"/>
            <a:ext cx="366804" cy="42102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Repeated measures (i.e. “paired”) experiments: Repeated measures ANOVA</a:t>
            </a:r>
          </a:p>
        </p:txBody>
      </p:sp>
    </p:spTree>
    <p:extLst>
      <p:ext uri="{BB962C8B-B14F-4D97-AF65-F5344CB8AC3E}">
        <p14:creationId xmlns:p14="http://schemas.microsoft.com/office/powerpoint/2010/main" val="1595305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Repeated measures (i.e. “paired”) experiments: Friedman test</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4" cy="6074077"/>
          </a:xfrm>
        </p:spPr>
        <p:txBody>
          <a:bodyPr>
            <a:normAutofit/>
          </a:bodyPr>
          <a:lstStyle/>
          <a:p>
            <a:pPr marL="0" indent="0">
              <a:buNone/>
            </a:pPr>
            <a:r>
              <a:rPr lang="en-SG" dirty="0"/>
              <a:t>#Do pairwise comparisons using paired t-tests</a:t>
            </a:r>
          </a:p>
          <a:p>
            <a:pPr marL="0" indent="0">
              <a:buNone/>
            </a:pPr>
            <a:r>
              <a:rPr lang="en-SG" sz="2000" dirty="0" err="1">
                <a:latin typeface="Courier New" panose="02070309020205020404" pitchFamily="49" charset="0"/>
                <a:cs typeface="Courier New" panose="02070309020205020404" pitchFamily="49" charset="0"/>
              </a:rPr>
              <a:t>pairwise.t.test</a:t>
            </a:r>
            <a:r>
              <a:rPr lang="en-SG" sz="2000" dirty="0">
                <a:latin typeface="Courier New" panose="02070309020205020404" pitchFamily="49" charset="0"/>
                <a:cs typeface="Courier New" panose="02070309020205020404" pitchFamily="49" charset="0"/>
              </a:rPr>
              <a:t>(d3$score,d3$timepoint,paired=</a:t>
            </a:r>
            <a:r>
              <a:rPr lang="en-SG" sz="2000" dirty="0" err="1">
                <a:latin typeface="Courier New" panose="02070309020205020404" pitchFamily="49" charset="0"/>
                <a:cs typeface="Courier New" panose="02070309020205020404" pitchFamily="49" charset="0"/>
              </a:rPr>
              <a:t>T,p.adjust.method</a:t>
            </a:r>
            <a:r>
              <a:rPr lang="en-SG" sz="2000" dirty="0">
                <a:latin typeface="Courier New" panose="02070309020205020404" pitchFamily="49" charset="0"/>
                <a:cs typeface="Courier New" panose="02070309020205020404" pitchFamily="49" charset="0"/>
              </a:rPr>
              <a:t>="BH")</a:t>
            </a:r>
          </a:p>
          <a:p>
            <a:pPr marL="0" indent="0">
              <a:buNone/>
            </a:pPr>
            <a:endParaRPr lang="en-SG" dirty="0"/>
          </a:p>
          <a:p>
            <a:pPr marL="0" indent="0">
              <a:buNone/>
            </a:pPr>
            <a:endParaRPr lang="en-SG" b="1" dirty="0"/>
          </a:p>
          <a:p>
            <a:pPr marL="0" indent="0">
              <a:buNone/>
            </a:pPr>
            <a:r>
              <a:rPr lang="en-SG" b="1" dirty="0"/>
              <a:t>Option 1</a:t>
            </a:r>
            <a:r>
              <a:rPr lang="en-SG" dirty="0"/>
              <a:t>: transform the y-variable.</a:t>
            </a:r>
          </a:p>
          <a:p>
            <a:pPr marL="0" indent="0">
              <a:buNone/>
            </a:pPr>
            <a:endParaRPr lang="en-SG" b="1" dirty="0"/>
          </a:p>
          <a:p>
            <a:pPr marL="0" indent="0">
              <a:buNone/>
            </a:pPr>
            <a:r>
              <a:rPr lang="en-SG" b="1" dirty="0"/>
              <a:t>Option 2</a:t>
            </a:r>
            <a:r>
              <a:rPr lang="en-SG" dirty="0"/>
              <a:t>: Use a Friedman test (only available for 1-way)</a:t>
            </a:r>
          </a:p>
          <a:p>
            <a:pPr marL="0" indent="0">
              <a:buNone/>
            </a:pPr>
            <a:r>
              <a:rPr lang="en-SG" sz="2000" dirty="0" err="1">
                <a:latin typeface="Courier New" panose="02070309020205020404" pitchFamily="49" charset="0"/>
                <a:cs typeface="Courier New" panose="02070309020205020404" pitchFamily="49" charset="0"/>
              </a:rPr>
              <a:t>friedman.test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score~timepoint|subject,data</a:t>
            </a:r>
            <a:r>
              <a:rPr lang="en-SG" sz="2000" dirty="0">
                <a:latin typeface="Courier New" panose="02070309020205020404" pitchFamily="49" charset="0"/>
                <a:cs typeface="Courier New" panose="02070309020205020404" pitchFamily="49" charset="0"/>
              </a:rPr>
              <a:t>=d3)</a:t>
            </a:r>
          </a:p>
          <a:p>
            <a:pPr marL="0" indent="0">
              <a:buNone/>
            </a:pPr>
            <a:endParaRPr lang="en-SG" b="1" dirty="0"/>
          </a:p>
          <a:p>
            <a:pPr marL="0" indent="0">
              <a:buNone/>
            </a:pPr>
            <a:endParaRPr lang="en-SG" b="1" dirty="0"/>
          </a:p>
          <a:p>
            <a:pPr marL="0" indent="0">
              <a:buNone/>
            </a:pPr>
            <a:r>
              <a:rPr lang="en-SG" b="1" dirty="0"/>
              <a:t>Option 3</a:t>
            </a:r>
            <a:r>
              <a:rPr lang="en-SG" dirty="0"/>
              <a:t>: Use a GLM.</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17</a:t>
            </a:fld>
            <a:endParaRPr lang="en-SG" dirty="0"/>
          </a:p>
        </p:txBody>
      </p:sp>
      <p:sp>
        <p:nvSpPr>
          <p:cNvPr id="6" name="Content Placeholder 2">
            <a:extLst>
              <a:ext uri="{FF2B5EF4-FFF2-40B4-BE49-F238E27FC236}">
                <a16:creationId xmlns:a16="http://schemas.microsoft.com/office/drawing/2014/main" id="{0395B11B-5F12-456F-889E-F46AAE442862}"/>
              </a:ext>
            </a:extLst>
          </p:cNvPr>
          <p:cNvSpPr txBox="1">
            <a:spLocks/>
          </p:cNvSpPr>
          <p:nvPr/>
        </p:nvSpPr>
        <p:spPr>
          <a:xfrm>
            <a:off x="77583" y="1381125"/>
            <a:ext cx="4580142" cy="5460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dirty="0"/>
          </a:p>
        </p:txBody>
      </p:sp>
      <p:sp>
        <p:nvSpPr>
          <p:cNvPr id="7" name="Content Placeholder 2">
            <a:extLst>
              <a:ext uri="{FF2B5EF4-FFF2-40B4-BE49-F238E27FC236}">
                <a16:creationId xmlns:a16="http://schemas.microsoft.com/office/drawing/2014/main" id="{0E274E1C-EEF1-44B1-B8E2-7DEFC1AAB885}"/>
              </a:ext>
            </a:extLst>
          </p:cNvPr>
          <p:cNvSpPr txBox="1">
            <a:spLocks/>
          </p:cNvSpPr>
          <p:nvPr/>
        </p:nvSpPr>
        <p:spPr>
          <a:xfrm>
            <a:off x="4789692" y="1381124"/>
            <a:ext cx="7324725" cy="5460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i="1" dirty="0"/>
          </a:p>
        </p:txBody>
      </p:sp>
      <p:sp>
        <p:nvSpPr>
          <p:cNvPr id="28" name="Title 1">
            <a:extLst>
              <a:ext uri="{FF2B5EF4-FFF2-40B4-BE49-F238E27FC236}">
                <a16:creationId xmlns:a16="http://schemas.microsoft.com/office/drawing/2014/main" id="{2D85845B-1AC9-4C2C-A4A7-4A8438AB65CA}"/>
              </a:ext>
            </a:extLst>
          </p:cNvPr>
          <p:cNvSpPr txBox="1">
            <a:spLocks/>
          </p:cNvSpPr>
          <p:nvPr/>
        </p:nvSpPr>
        <p:spPr>
          <a:xfrm>
            <a:off x="77583" y="2224070"/>
            <a:ext cx="12036834" cy="549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SG" sz="2800" b="1" kern="1200" dirty="0">
                <a:solidFill>
                  <a:schemeClr val="accent5">
                    <a:lumMod val="75000"/>
                  </a:schemeClr>
                </a:solidFill>
                <a:latin typeface="Agency FB" panose="020B0503020202020204" pitchFamily="34" charset="0"/>
                <a:ea typeface="+mj-ea"/>
                <a:cs typeface="+mj-cs"/>
              </a:defRPr>
            </a:lvl1pPr>
          </a:lstStyle>
          <a:p>
            <a:r>
              <a:rPr lang="en-SG" dirty="0"/>
              <a:t>What if the normality assumption is violated?</a:t>
            </a:r>
          </a:p>
        </p:txBody>
      </p:sp>
      <p:cxnSp>
        <p:nvCxnSpPr>
          <p:cNvPr id="31" name="Straight Arrow Connector 30">
            <a:extLst>
              <a:ext uri="{FF2B5EF4-FFF2-40B4-BE49-F238E27FC236}">
                <a16:creationId xmlns:a16="http://schemas.microsoft.com/office/drawing/2014/main" id="{F0429F0B-B940-441E-98F3-F2BA5621335F}"/>
              </a:ext>
            </a:extLst>
          </p:cNvPr>
          <p:cNvCxnSpPr>
            <a:cxnSpLocks/>
          </p:cNvCxnSpPr>
          <p:nvPr/>
        </p:nvCxnSpPr>
        <p:spPr>
          <a:xfrm flipH="1" flipV="1">
            <a:off x="6628014" y="4675393"/>
            <a:ext cx="373796" cy="2544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CB07D40-31A5-4FA4-B1E0-92B0C2093672}"/>
              </a:ext>
            </a:extLst>
          </p:cNvPr>
          <p:cNvSpPr txBox="1"/>
          <p:nvPr/>
        </p:nvSpPr>
        <p:spPr>
          <a:xfrm>
            <a:off x="6928380" y="4808349"/>
            <a:ext cx="1116920" cy="276999"/>
          </a:xfrm>
          <a:prstGeom prst="rect">
            <a:avLst/>
          </a:prstGeom>
          <a:noFill/>
        </p:spPr>
        <p:txBody>
          <a:bodyPr wrap="square" rtlCol="0">
            <a:spAutoFit/>
          </a:bodyPr>
          <a:lstStyle/>
          <a:p>
            <a:r>
              <a:rPr lang="en-US" sz="1200" dirty="0">
                <a:solidFill>
                  <a:srgbClr val="FF0000"/>
                </a:solidFill>
              </a:rPr>
              <a:t>Dataset</a:t>
            </a:r>
          </a:p>
        </p:txBody>
      </p:sp>
      <p:cxnSp>
        <p:nvCxnSpPr>
          <p:cNvPr id="36" name="Straight Arrow Connector 35">
            <a:extLst>
              <a:ext uri="{FF2B5EF4-FFF2-40B4-BE49-F238E27FC236}">
                <a16:creationId xmlns:a16="http://schemas.microsoft.com/office/drawing/2014/main" id="{AA1EF157-D8A4-4D76-9150-585BE613A7CD}"/>
              </a:ext>
            </a:extLst>
          </p:cNvPr>
          <p:cNvCxnSpPr>
            <a:cxnSpLocks/>
          </p:cNvCxnSpPr>
          <p:nvPr/>
        </p:nvCxnSpPr>
        <p:spPr>
          <a:xfrm flipV="1">
            <a:off x="5468578" y="4729458"/>
            <a:ext cx="0" cy="2526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2117FFF-D4C0-4856-938C-86B9D990F3EF}"/>
              </a:ext>
            </a:extLst>
          </p:cNvPr>
          <p:cNvSpPr txBox="1"/>
          <p:nvPr/>
        </p:nvSpPr>
        <p:spPr>
          <a:xfrm>
            <a:off x="4374287" y="4920126"/>
            <a:ext cx="2394216" cy="461665"/>
          </a:xfrm>
          <a:prstGeom prst="rect">
            <a:avLst/>
          </a:prstGeom>
          <a:noFill/>
        </p:spPr>
        <p:txBody>
          <a:bodyPr wrap="square" rtlCol="0">
            <a:spAutoFit/>
          </a:bodyPr>
          <a:lstStyle/>
          <a:p>
            <a:r>
              <a:rPr lang="en-US" sz="1200" dirty="0">
                <a:solidFill>
                  <a:srgbClr val="FF0000"/>
                </a:solidFill>
              </a:rPr>
              <a:t>Variable identifying the “repeats”</a:t>
            </a:r>
          </a:p>
        </p:txBody>
      </p:sp>
      <p:cxnSp>
        <p:nvCxnSpPr>
          <p:cNvPr id="38" name="Straight Arrow Connector 37">
            <a:extLst>
              <a:ext uri="{FF2B5EF4-FFF2-40B4-BE49-F238E27FC236}">
                <a16:creationId xmlns:a16="http://schemas.microsoft.com/office/drawing/2014/main" id="{76F0EBBD-D869-4D2E-A37F-B1AE13CE4397}"/>
              </a:ext>
            </a:extLst>
          </p:cNvPr>
          <p:cNvCxnSpPr>
            <a:cxnSpLocks/>
          </p:cNvCxnSpPr>
          <p:nvPr/>
        </p:nvCxnSpPr>
        <p:spPr>
          <a:xfrm flipV="1">
            <a:off x="2199346" y="4675393"/>
            <a:ext cx="168308" cy="3823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B862203-B8E2-4C7D-8900-B5F93D8756C7}"/>
              </a:ext>
            </a:extLst>
          </p:cNvPr>
          <p:cNvSpPr txBox="1"/>
          <p:nvPr/>
        </p:nvSpPr>
        <p:spPr>
          <a:xfrm>
            <a:off x="1215404" y="5008157"/>
            <a:ext cx="1486620" cy="461665"/>
          </a:xfrm>
          <a:prstGeom prst="rect">
            <a:avLst/>
          </a:prstGeom>
          <a:noFill/>
        </p:spPr>
        <p:txBody>
          <a:bodyPr wrap="square" rtlCol="0">
            <a:spAutoFit/>
          </a:bodyPr>
          <a:lstStyle/>
          <a:p>
            <a:r>
              <a:rPr lang="en-US" sz="1200" dirty="0">
                <a:solidFill>
                  <a:srgbClr val="FF0000"/>
                </a:solidFill>
              </a:rPr>
              <a:t>Response variable</a:t>
            </a:r>
          </a:p>
        </p:txBody>
      </p:sp>
      <p:cxnSp>
        <p:nvCxnSpPr>
          <p:cNvPr id="40" name="Straight Arrow Connector 39">
            <a:extLst>
              <a:ext uri="{FF2B5EF4-FFF2-40B4-BE49-F238E27FC236}">
                <a16:creationId xmlns:a16="http://schemas.microsoft.com/office/drawing/2014/main" id="{34DF7743-FA53-435D-BACE-80672D8CF47C}"/>
              </a:ext>
            </a:extLst>
          </p:cNvPr>
          <p:cNvCxnSpPr>
            <a:cxnSpLocks/>
          </p:cNvCxnSpPr>
          <p:nvPr/>
        </p:nvCxnSpPr>
        <p:spPr>
          <a:xfrm flipH="1" flipV="1">
            <a:off x="3679884" y="4705825"/>
            <a:ext cx="123678" cy="3518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F5151D1-5A60-4D44-9674-663E95927301}"/>
              </a:ext>
            </a:extLst>
          </p:cNvPr>
          <p:cNvSpPr txBox="1"/>
          <p:nvPr/>
        </p:nvSpPr>
        <p:spPr>
          <a:xfrm>
            <a:off x="2945219" y="5012460"/>
            <a:ext cx="1751298" cy="276999"/>
          </a:xfrm>
          <a:prstGeom prst="rect">
            <a:avLst/>
          </a:prstGeom>
          <a:noFill/>
        </p:spPr>
        <p:txBody>
          <a:bodyPr wrap="square" rtlCol="0">
            <a:spAutoFit/>
          </a:bodyPr>
          <a:lstStyle/>
          <a:p>
            <a:r>
              <a:rPr lang="en-US" sz="1200" dirty="0">
                <a:solidFill>
                  <a:srgbClr val="FF0000"/>
                </a:solidFill>
              </a:rPr>
              <a:t>Explanatory variable</a:t>
            </a:r>
          </a:p>
        </p:txBody>
      </p:sp>
      <p:pic>
        <p:nvPicPr>
          <p:cNvPr id="24" name="Picture 23">
            <a:extLst>
              <a:ext uri="{FF2B5EF4-FFF2-40B4-BE49-F238E27FC236}">
                <a16:creationId xmlns:a16="http://schemas.microsoft.com/office/drawing/2014/main" id="{FBDAE651-3CAD-4507-832B-AB8836064670}"/>
              </a:ext>
            </a:extLst>
          </p:cNvPr>
          <p:cNvPicPr>
            <a:picLocks noChangeAspect="1"/>
          </p:cNvPicPr>
          <p:nvPr/>
        </p:nvPicPr>
        <p:blipFill>
          <a:blip r:embed="rId2"/>
          <a:stretch>
            <a:fillRect/>
          </a:stretch>
        </p:blipFill>
        <p:spPr>
          <a:xfrm>
            <a:off x="7652174" y="4365157"/>
            <a:ext cx="4258269" cy="981212"/>
          </a:xfrm>
          <a:prstGeom prst="rect">
            <a:avLst/>
          </a:prstGeom>
        </p:spPr>
      </p:pic>
      <p:pic>
        <p:nvPicPr>
          <p:cNvPr id="8" name="Picture 7">
            <a:extLst>
              <a:ext uri="{FF2B5EF4-FFF2-40B4-BE49-F238E27FC236}">
                <a16:creationId xmlns:a16="http://schemas.microsoft.com/office/drawing/2014/main" id="{080A8C98-18B6-48FD-A27C-6EEB1A5EA61C}"/>
              </a:ext>
            </a:extLst>
          </p:cNvPr>
          <p:cNvPicPr>
            <a:picLocks noChangeAspect="1"/>
          </p:cNvPicPr>
          <p:nvPr/>
        </p:nvPicPr>
        <p:blipFill>
          <a:blip r:embed="rId3"/>
          <a:stretch>
            <a:fillRect/>
          </a:stretch>
        </p:blipFill>
        <p:spPr>
          <a:xfrm>
            <a:off x="6547120" y="1731890"/>
            <a:ext cx="5363323" cy="1409897"/>
          </a:xfrm>
          <a:prstGeom prst="rect">
            <a:avLst/>
          </a:prstGeom>
        </p:spPr>
      </p:pic>
    </p:spTree>
    <p:extLst>
      <p:ext uri="{BB962C8B-B14F-4D97-AF65-F5344CB8AC3E}">
        <p14:creationId xmlns:p14="http://schemas.microsoft.com/office/powerpoint/2010/main" val="1954724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Factorial experiments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2 or more categorical explanatory variables, each with 2 or more levels</a:t>
            </a:r>
          </a:p>
          <a:p>
            <a:pPr marL="0" indent="0">
              <a:buNone/>
            </a:pP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18</a:t>
            </a:fld>
            <a:endParaRPr lang="en-SG" dirty="0"/>
          </a:p>
        </p:txBody>
      </p:sp>
      <p:sp>
        <p:nvSpPr>
          <p:cNvPr id="6" name="Content Placeholder 2">
            <a:extLst>
              <a:ext uri="{FF2B5EF4-FFF2-40B4-BE49-F238E27FC236}">
                <a16:creationId xmlns:a16="http://schemas.microsoft.com/office/drawing/2014/main" id="{0395B11B-5F12-456F-889E-F46AAE442862}"/>
              </a:ext>
            </a:extLst>
          </p:cNvPr>
          <p:cNvSpPr txBox="1">
            <a:spLocks/>
          </p:cNvSpPr>
          <p:nvPr/>
        </p:nvSpPr>
        <p:spPr>
          <a:xfrm>
            <a:off x="77583" y="1381125"/>
            <a:ext cx="4580142" cy="5460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u="sng" dirty="0"/>
              <a:t>Continuous response variable</a:t>
            </a:r>
          </a:p>
          <a:p>
            <a:pPr marL="0" indent="0">
              <a:buFont typeface="Arial" panose="020B0604020202020204" pitchFamily="34" charset="0"/>
              <a:buNone/>
            </a:pPr>
            <a:r>
              <a:rPr lang="en-SG" dirty="0"/>
              <a:t>Weight</a:t>
            </a:r>
          </a:p>
          <a:p>
            <a:pPr marL="0" indent="0">
              <a:buNone/>
            </a:pPr>
            <a:endParaRPr lang="en-SG" i="1" dirty="0"/>
          </a:p>
          <a:p>
            <a:pPr marL="0" indent="0">
              <a:buFont typeface="Arial" panose="020B0604020202020204" pitchFamily="34" charset="0"/>
              <a:buNone/>
            </a:pPr>
            <a:endParaRPr lang="en-SG" dirty="0"/>
          </a:p>
          <a:p>
            <a:pPr marL="0" indent="0">
              <a:buFont typeface="Arial" panose="020B0604020202020204" pitchFamily="34" charset="0"/>
              <a:buNone/>
            </a:pPr>
            <a:endParaRPr lang="en-SG" dirty="0"/>
          </a:p>
          <a:p>
            <a:pPr marL="0" indent="0">
              <a:buFont typeface="Arial" panose="020B0604020202020204" pitchFamily="34" charset="0"/>
              <a:buNone/>
            </a:pPr>
            <a:r>
              <a:rPr lang="en-SG" dirty="0"/>
              <a:t>Biodiversity</a:t>
            </a:r>
          </a:p>
        </p:txBody>
      </p:sp>
      <p:sp>
        <p:nvSpPr>
          <p:cNvPr id="7" name="Content Placeholder 2">
            <a:extLst>
              <a:ext uri="{FF2B5EF4-FFF2-40B4-BE49-F238E27FC236}">
                <a16:creationId xmlns:a16="http://schemas.microsoft.com/office/drawing/2014/main" id="{0E274E1C-EEF1-44B1-B8E2-7DEFC1AAB885}"/>
              </a:ext>
            </a:extLst>
          </p:cNvPr>
          <p:cNvSpPr txBox="1">
            <a:spLocks/>
          </p:cNvSpPr>
          <p:nvPr/>
        </p:nvSpPr>
        <p:spPr>
          <a:xfrm>
            <a:off x="4789692" y="1381124"/>
            <a:ext cx="7324725" cy="5460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u="sng" dirty="0"/>
              <a:t>Categorical explanatory variables</a:t>
            </a:r>
            <a:endParaRPr lang="en-SG" dirty="0"/>
          </a:p>
          <a:p>
            <a:pPr marL="0" indent="0">
              <a:buFont typeface="Arial" panose="020B0604020202020204" pitchFamily="34" charset="0"/>
              <a:buNone/>
            </a:pPr>
            <a:r>
              <a:rPr lang="en-SG" dirty="0"/>
              <a:t>Diet: Normal, Drought (2 levels)</a:t>
            </a:r>
          </a:p>
          <a:p>
            <a:pPr marL="0" indent="0">
              <a:buFont typeface="Arial" panose="020B0604020202020204" pitchFamily="34" charset="0"/>
              <a:buNone/>
            </a:pPr>
            <a:r>
              <a:rPr lang="en-SG" dirty="0"/>
              <a:t>Sex: Male, Female (2 levels)</a:t>
            </a:r>
          </a:p>
          <a:p>
            <a:pPr marL="0" indent="0">
              <a:buFont typeface="Arial" panose="020B0604020202020204" pitchFamily="34" charset="0"/>
              <a:buNone/>
            </a:pPr>
            <a:r>
              <a:rPr lang="en-SG" i="1" dirty="0"/>
              <a:t>(4 unique level combinations)</a:t>
            </a:r>
            <a:endParaRPr lang="en-SG" dirty="0"/>
          </a:p>
          <a:p>
            <a:pPr marL="0" indent="0">
              <a:buFont typeface="Arial" panose="020B0604020202020204" pitchFamily="34" charset="0"/>
              <a:buNone/>
            </a:pPr>
            <a:r>
              <a:rPr lang="en-SG" dirty="0"/>
              <a:t>			</a:t>
            </a:r>
          </a:p>
          <a:p>
            <a:pPr marL="0" indent="0">
              <a:buFont typeface="Arial" panose="020B0604020202020204" pitchFamily="34" charset="0"/>
              <a:buNone/>
            </a:pPr>
            <a:r>
              <a:rPr lang="en-SG" dirty="0"/>
              <a:t>Country: Singapore, Malaysia, Indonesia</a:t>
            </a:r>
          </a:p>
          <a:p>
            <a:pPr marL="0" indent="0">
              <a:buFont typeface="Arial" panose="020B0604020202020204" pitchFamily="34" charset="0"/>
              <a:buNone/>
            </a:pPr>
            <a:r>
              <a:rPr lang="en-SG" dirty="0"/>
              <a:t>(3 levels)</a:t>
            </a:r>
          </a:p>
          <a:p>
            <a:pPr marL="0" indent="0">
              <a:buFont typeface="Arial" panose="020B0604020202020204" pitchFamily="34" charset="0"/>
              <a:buNone/>
            </a:pPr>
            <a:r>
              <a:rPr lang="en-SG" dirty="0"/>
              <a:t>Pollution: Low, Medium, High (3 levels)</a:t>
            </a:r>
          </a:p>
          <a:p>
            <a:pPr marL="0" indent="0">
              <a:buFont typeface="Arial" panose="020B0604020202020204" pitchFamily="34" charset="0"/>
              <a:buNone/>
            </a:pPr>
            <a:r>
              <a:rPr lang="en-SG" dirty="0"/>
              <a:t>Treatment: A, B, C, D (4 levels)</a:t>
            </a:r>
          </a:p>
          <a:p>
            <a:pPr marL="0" indent="0">
              <a:buFont typeface="Arial" panose="020B0604020202020204" pitchFamily="34" charset="0"/>
              <a:buNone/>
            </a:pPr>
            <a:r>
              <a:rPr lang="en-SG" i="1" dirty="0"/>
              <a:t>(36 unique level combinations)</a:t>
            </a:r>
          </a:p>
        </p:txBody>
      </p:sp>
    </p:spTree>
    <p:extLst>
      <p:ext uri="{BB962C8B-B14F-4D97-AF65-F5344CB8AC3E}">
        <p14:creationId xmlns:p14="http://schemas.microsoft.com/office/powerpoint/2010/main" val="1736918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Factorial experiments vs. Split Plot experiments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Imagine we have 2 categorical explanatory variables</a:t>
            </a:r>
          </a:p>
          <a:p>
            <a:pPr marL="0" indent="0">
              <a:buNone/>
            </a:pPr>
            <a:r>
              <a:rPr lang="en-SG" sz="2400" dirty="0"/>
              <a:t>	temperature (xvar1): 2 levels (15°C, 25°C)</a:t>
            </a:r>
          </a:p>
          <a:p>
            <a:pPr marL="0" indent="0">
              <a:buNone/>
            </a:pPr>
            <a:r>
              <a:rPr lang="en-SG" sz="2400" dirty="0"/>
              <a:t>	</a:t>
            </a:r>
            <a:r>
              <a:rPr lang="en-SG" sz="2400" dirty="0" err="1"/>
              <a:t>growthMedium</a:t>
            </a:r>
            <a:r>
              <a:rPr lang="en-SG" sz="2400" dirty="0"/>
              <a:t> (xvar2): 3 levels (dark green, yellow, light green)</a:t>
            </a:r>
          </a:p>
          <a:p>
            <a:pPr marL="0" indent="0">
              <a:buNone/>
            </a:pPr>
            <a:r>
              <a:rPr lang="en-SG" u="sng" dirty="0"/>
              <a:t>Factorial</a:t>
            </a:r>
            <a:r>
              <a:rPr lang="en-SG" dirty="0"/>
              <a:t>						</a:t>
            </a:r>
            <a:r>
              <a:rPr lang="en-SG" u="sng" dirty="0"/>
              <a:t>Split Plot (aka Nested)</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19</a:t>
            </a:fld>
            <a:endParaRPr lang="en-SG" dirty="0"/>
          </a:p>
        </p:txBody>
      </p:sp>
      <p:sp>
        <p:nvSpPr>
          <p:cNvPr id="342" name="Rectangle 341">
            <a:extLst>
              <a:ext uri="{FF2B5EF4-FFF2-40B4-BE49-F238E27FC236}">
                <a16:creationId xmlns:a16="http://schemas.microsoft.com/office/drawing/2014/main" id="{9EDE358E-6137-4345-96C8-7B2CED61CC8C}"/>
              </a:ext>
            </a:extLst>
          </p:cNvPr>
          <p:cNvSpPr/>
          <p:nvPr/>
        </p:nvSpPr>
        <p:spPr>
          <a:xfrm>
            <a:off x="15300923" y="25979"/>
            <a:ext cx="2684884" cy="306514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3" name="Cylinder 352">
            <a:extLst>
              <a:ext uri="{FF2B5EF4-FFF2-40B4-BE49-F238E27FC236}">
                <a16:creationId xmlns:a16="http://schemas.microsoft.com/office/drawing/2014/main" id="{546678C6-27BF-4C19-AF44-BDBFF7301F60}"/>
              </a:ext>
            </a:extLst>
          </p:cNvPr>
          <p:cNvSpPr/>
          <p:nvPr/>
        </p:nvSpPr>
        <p:spPr>
          <a:xfrm>
            <a:off x="15656727" y="1513489"/>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4" name="Cylinder 353">
            <a:extLst>
              <a:ext uri="{FF2B5EF4-FFF2-40B4-BE49-F238E27FC236}">
                <a16:creationId xmlns:a16="http://schemas.microsoft.com/office/drawing/2014/main" id="{730ACE3D-4920-48A4-928C-35B22689EF10}"/>
              </a:ext>
            </a:extLst>
          </p:cNvPr>
          <p:cNvSpPr/>
          <p:nvPr/>
        </p:nvSpPr>
        <p:spPr>
          <a:xfrm>
            <a:off x="15656727" y="72080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5" name="Cylinder 354">
            <a:extLst>
              <a:ext uri="{FF2B5EF4-FFF2-40B4-BE49-F238E27FC236}">
                <a16:creationId xmlns:a16="http://schemas.microsoft.com/office/drawing/2014/main" id="{4105A43A-07BF-4155-ABBC-0C36935A4FAE}"/>
              </a:ext>
            </a:extLst>
          </p:cNvPr>
          <p:cNvSpPr/>
          <p:nvPr/>
        </p:nvSpPr>
        <p:spPr>
          <a:xfrm>
            <a:off x="16194010" y="1376329"/>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6" name="Cylinder 355">
            <a:extLst>
              <a:ext uri="{FF2B5EF4-FFF2-40B4-BE49-F238E27FC236}">
                <a16:creationId xmlns:a16="http://schemas.microsoft.com/office/drawing/2014/main" id="{FCB24D49-C65E-446A-9AC9-71282A434981}"/>
              </a:ext>
            </a:extLst>
          </p:cNvPr>
          <p:cNvSpPr/>
          <p:nvPr/>
        </p:nvSpPr>
        <p:spPr>
          <a:xfrm>
            <a:off x="16194010" y="58364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7" name="Cylinder 356">
            <a:extLst>
              <a:ext uri="{FF2B5EF4-FFF2-40B4-BE49-F238E27FC236}">
                <a16:creationId xmlns:a16="http://schemas.microsoft.com/office/drawing/2014/main" id="{D6C50A94-42DF-406C-B25C-574C8A934958}"/>
              </a:ext>
            </a:extLst>
          </p:cNvPr>
          <p:cNvSpPr/>
          <p:nvPr/>
        </p:nvSpPr>
        <p:spPr>
          <a:xfrm>
            <a:off x="16726912" y="1223929"/>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8" name="Cylinder 357">
            <a:extLst>
              <a:ext uri="{FF2B5EF4-FFF2-40B4-BE49-F238E27FC236}">
                <a16:creationId xmlns:a16="http://schemas.microsoft.com/office/drawing/2014/main" id="{FF4F99B2-2B54-46A8-9EA1-DF8CC2F70027}"/>
              </a:ext>
            </a:extLst>
          </p:cNvPr>
          <p:cNvSpPr/>
          <p:nvPr/>
        </p:nvSpPr>
        <p:spPr>
          <a:xfrm>
            <a:off x="16726912" y="43124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9" name="Cylinder 358">
            <a:extLst>
              <a:ext uri="{FF2B5EF4-FFF2-40B4-BE49-F238E27FC236}">
                <a16:creationId xmlns:a16="http://schemas.microsoft.com/office/drawing/2014/main" id="{FA6B6883-EC8A-4004-85EE-E1CB455BA7C0}"/>
              </a:ext>
            </a:extLst>
          </p:cNvPr>
          <p:cNvSpPr/>
          <p:nvPr/>
        </p:nvSpPr>
        <p:spPr>
          <a:xfrm>
            <a:off x="15809127" y="1665889"/>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0" name="Cylinder 359">
            <a:extLst>
              <a:ext uri="{FF2B5EF4-FFF2-40B4-BE49-F238E27FC236}">
                <a16:creationId xmlns:a16="http://schemas.microsoft.com/office/drawing/2014/main" id="{BEA4DC5A-312D-43FF-B1A8-9B99233AC3A0}"/>
              </a:ext>
            </a:extLst>
          </p:cNvPr>
          <p:cNvSpPr/>
          <p:nvPr/>
        </p:nvSpPr>
        <p:spPr>
          <a:xfrm>
            <a:off x="15809127" y="87320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1" name="Cylinder 360">
            <a:extLst>
              <a:ext uri="{FF2B5EF4-FFF2-40B4-BE49-F238E27FC236}">
                <a16:creationId xmlns:a16="http://schemas.microsoft.com/office/drawing/2014/main" id="{C56529C7-5C8F-4E6E-AF66-6ED7399732CA}"/>
              </a:ext>
            </a:extLst>
          </p:cNvPr>
          <p:cNvSpPr/>
          <p:nvPr/>
        </p:nvSpPr>
        <p:spPr>
          <a:xfrm>
            <a:off x="16346410" y="1528729"/>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2" name="Cylinder 361">
            <a:extLst>
              <a:ext uri="{FF2B5EF4-FFF2-40B4-BE49-F238E27FC236}">
                <a16:creationId xmlns:a16="http://schemas.microsoft.com/office/drawing/2014/main" id="{467BC074-A989-464E-93E9-A75345719FC3}"/>
              </a:ext>
            </a:extLst>
          </p:cNvPr>
          <p:cNvSpPr/>
          <p:nvPr/>
        </p:nvSpPr>
        <p:spPr>
          <a:xfrm>
            <a:off x="16346410" y="73604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3" name="Cylinder 362">
            <a:extLst>
              <a:ext uri="{FF2B5EF4-FFF2-40B4-BE49-F238E27FC236}">
                <a16:creationId xmlns:a16="http://schemas.microsoft.com/office/drawing/2014/main" id="{04E0DB8D-D01C-4A44-B0BB-6FAFC7D920A8}"/>
              </a:ext>
            </a:extLst>
          </p:cNvPr>
          <p:cNvSpPr/>
          <p:nvPr/>
        </p:nvSpPr>
        <p:spPr>
          <a:xfrm>
            <a:off x="16879312" y="1376329"/>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4" name="Cylinder 363">
            <a:extLst>
              <a:ext uri="{FF2B5EF4-FFF2-40B4-BE49-F238E27FC236}">
                <a16:creationId xmlns:a16="http://schemas.microsoft.com/office/drawing/2014/main" id="{7A61BED3-916C-4B6A-9CA5-A1D3433F2794}"/>
              </a:ext>
            </a:extLst>
          </p:cNvPr>
          <p:cNvSpPr/>
          <p:nvPr/>
        </p:nvSpPr>
        <p:spPr>
          <a:xfrm>
            <a:off x="16879312" y="58364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5" name="Cylinder 364">
            <a:extLst>
              <a:ext uri="{FF2B5EF4-FFF2-40B4-BE49-F238E27FC236}">
                <a16:creationId xmlns:a16="http://schemas.microsoft.com/office/drawing/2014/main" id="{DEBAC5C6-D6F4-4622-9FF2-085B3E101028}"/>
              </a:ext>
            </a:extLst>
          </p:cNvPr>
          <p:cNvSpPr/>
          <p:nvPr/>
        </p:nvSpPr>
        <p:spPr>
          <a:xfrm>
            <a:off x="15961527" y="1818289"/>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6" name="Cylinder 365">
            <a:extLst>
              <a:ext uri="{FF2B5EF4-FFF2-40B4-BE49-F238E27FC236}">
                <a16:creationId xmlns:a16="http://schemas.microsoft.com/office/drawing/2014/main" id="{A7D16F65-9BCE-4ACC-BC1F-3F019D269D01}"/>
              </a:ext>
            </a:extLst>
          </p:cNvPr>
          <p:cNvSpPr/>
          <p:nvPr/>
        </p:nvSpPr>
        <p:spPr>
          <a:xfrm>
            <a:off x="15961527" y="102560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7" name="Cylinder 366">
            <a:extLst>
              <a:ext uri="{FF2B5EF4-FFF2-40B4-BE49-F238E27FC236}">
                <a16:creationId xmlns:a16="http://schemas.microsoft.com/office/drawing/2014/main" id="{B6A72750-35A7-4FD9-A6FB-3C4C9770F037}"/>
              </a:ext>
            </a:extLst>
          </p:cNvPr>
          <p:cNvSpPr/>
          <p:nvPr/>
        </p:nvSpPr>
        <p:spPr>
          <a:xfrm>
            <a:off x="16498810" y="1681129"/>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8" name="Cylinder 367">
            <a:extLst>
              <a:ext uri="{FF2B5EF4-FFF2-40B4-BE49-F238E27FC236}">
                <a16:creationId xmlns:a16="http://schemas.microsoft.com/office/drawing/2014/main" id="{D3CF70C6-DF0A-4694-8D7C-C5485BA16810}"/>
              </a:ext>
            </a:extLst>
          </p:cNvPr>
          <p:cNvSpPr/>
          <p:nvPr/>
        </p:nvSpPr>
        <p:spPr>
          <a:xfrm>
            <a:off x="16498810" y="88844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9" name="Cylinder 368">
            <a:extLst>
              <a:ext uri="{FF2B5EF4-FFF2-40B4-BE49-F238E27FC236}">
                <a16:creationId xmlns:a16="http://schemas.microsoft.com/office/drawing/2014/main" id="{08A26CAC-B7E3-45ED-86C0-26381557309C}"/>
              </a:ext>
            </a:extLst>
          </p:cNvPr>
          <p:cNvSpPr/>
          <p:nvPr/>
        </p:nvSpPr>
        <p:spPr>
          <a:xfrm>
            <a:off x="17031712" y="1528729"/>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0" name="Cylinder 369">
            <a:extLst>
              <a:ext uri="{FF2B5EF4-FFF2-40B4-BE49-F238E27FC236}">
                <a16:creationId xmlns:a16="http://schemas.microsoft.com/office/drawing/2014/main" id="{AA41C81D-CA1E-4E43-93A0-76DB30042065}"/>
              </a:ext>
            </a:extLst>
          </p:cNvPr>
          <p:cNvSpPr/>
          <p:nvPr/>
        </p:nvSpPr>
        <p:spPr>
          <a:xfrm>
            <a:off x="17031712" y="73604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1" name="Cylinder 370">
            <a:extLst>
              <a:ext uri="{FF2B5EF4-FFF2-40B4-BE49-F238E27FC236}">
                <a16:creationId xmlns:a16="http://schemas.microsoft.com/office/drawing/2014/main" id="{6C73EEAA-789F-48B6-BF88-83AF955973C6}"/>
              </a:ext>
            </a:extLst>
          </p:cNvPr>
          <p:cNvSpPr/>
          <p:nvPr/>
        </p:nvSpPr>
        <p:spPr>
          <a:xfrm>
            <a:off x="16113927" y="1970689"/>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2" name="Cylinder 371">
            <a:extLst>
              <a:ext uri="{FF2B5EF4-FFF2-40B4-BE49-F238E27FC236}">
                <a16:creationId xmlns:a16="http://schemas.microsoft.com/office/drawing/2014/main" id="{700E9E76-29C2-47CA-9398-12C4597C626D}"/>
              </a:ext>
            </a:extLst>
          </p:cNvPr>
          <p:cNvSpPr/>
          <p:nvPr/>
        </p:nvSpPr>
        <p:spPr>
          <a:xfrm>
            <a:off x="16113927" y="117800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3" name="Cylinder 372">
            <a:extLst>
              <a:ext uri="{FF2B5EF4-FFF2-40B4-BE49-F238E27FC236}">
                <a16:creationId xmlns:a16="http://schemas.microsoft.com/office/drawing/2014/main" id="{D4CA1028-1FFE-4208-947E-59B289389524}"/>
              </a:ext>
            </a:extLst>
          </p:cNvPr>
          <p:cNvSpPr/>
          <p:nvPr/>
        </p:nvSpPr>
        <p:spPr>
          <a:xfrm>
            <a:off x="16651210" y="1833529"/>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4" name="Cylinder 373">
            <a:extLst>
              <a:ext uri="{FF2B5EF4-FFF2-40B4-BE49-F238E27FC236}">
                <a16:creationId xmlns:a16="http://schemas.microsoft.com/office/drawing/2014/main" id="{B4E3B7B6-783E-4134-BFD4-E26711D450E9}"/>
              </a:ext>
            </a:extLst>
          </p:cNvPr>
          <p:cNvSpPr/>
          <p:nvPr/>
        </p:nvSpPr>
        <p:spPr>
          <a:xfrm>
            <a:off x="16651210" y="104084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5" name="Cylinder 374">
            <a:extLst>
              <a:ext uri="{FF2B5EF4-FFF2-40B4-BE49-F238E27FC236}">
                <a16:creationId xmlns:a16="http://schemas.microsoft.com/office/drawing/2014/main" id="{764C1351-D3F8-4FF8-8D8E-0A6145DD0BB7}"/>
              </a:ext>
            </a:extLst>
          </p:cNvPr>
          <p:cNvSpPr/>
          <p:nvPr/>
        </p:nvSpPr>
        <p:spPr>
          <a:xfrm>
            <a:off x="17184112" y="1681129"/>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6" name="Cylinder 375">
            <a:extLst>
              <a:ext uri="{FF2B5EF4-FFF2-40B4-BE49-F238E27FC236}">
                <a16:creationId xmlns:a16="http://schemas.microsoft.com/office/drawing/2014/main" id="{3127F048-B360-4C2C-981E-253439314315}"/>
              </a:ext>
            </a:extLst>
          </p:cNvPr>
          <p:cNvSpPr/>
          <p:nvPr/>
        </p:nvSpPr>
        <p:spPr>
          <a:xfrm>
            <a:off x="17184112" y="88844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7" name="Cylinder 376">
            <a:extLst>
              <a:ext uri="{FF2B5EF4-FFF2-40B4-BE49-F238E27FC236}">
                <a16:creationId xmlns:a16="http://schemas.microsoft.com/office/drawing/2014/main" id="{B3416677-DFAE-4298-93CC-F542C894A873}"/>
              </a:ext>
            </a:extLst>
          </p:cNvPr>
          <p:cNvSpPr/>
          <p:nvPr/>
        </p:nvSpPr>
        <p:spPr>
          <a:xfrm>
            <a:off x="16266327" y="2123089"/>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8" name="Cylinder 377">
            <a:extLst>
              <a:ext uri="{FF2B5EF4-FFF2-40B4-BE49-F238E27FC236}">
                <a16:creationId xmlns:a16="http://schemas.microsoft.com/office/drawing/2014/main" id="{CCBD802A-A776-4254-A843-764C8826AD88}"/>
              </a:ext>
            </a:extLst>
          </p:cNvPr>
          <p:cNvSpPr/>
          <p:nvPr/>
        </p:nvSpPr>
        <p:spPr>
          <a:xfrm>
            <a:off x="16266327" y="133040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9" name="Cylinder 378">
            <a:extLst>
              <a:ext uri="{FF2B5EF4-FFF2-40B4-BE49-F238E27FC236}">
                <a16:creationId xmlns:a16="http://schemas.microsoft.com/office/drawing/2014/main" id="{6C5C6045-91BF-4B4F-86F8-EA152F8D73BA}"/>
              </a:ext>
            </a:extLst>
          </p:cNvPr>
          <p:cNvSpPr/>
          <p:nvPr/>
        </p:nvSpPr>
        <p:spPr>
          <a:xfrm>
            <a:off x="16803610" y="1985929"/>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0" name="Cylinder 379">
            <a:extLst>
              <a:ext uri="{FF2B5EF4-FFF2-40B4-BE49-F238E27FC236}">
                <a16:creationId xmlns:a16="http://schemas.microsoft.com/office/drawing/2014/main" id="{0A9E8A31-18CD-49F5-B1F2-C8EF927A1A22}"/>
              </a:ext>
            </a:extLst>
          </p:cNvPr>
          <p:cNvSpPr/>
          <p:nvPr/>
        </p:nvSpPr>
        <p:spPr>
          <a:xfrm>
            <a:off x="16803610" y="119324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1" name="Cylinder 380">
            <a:extLst>
              <a:ext uri="{FF2B5EF4-FFF2-40B4-BE49-F238E27FC236}">
                <a16:creationId xmlns:a16="http://schemas.microsoft.com/office/drawing/2014/main" id="{E328CD13-6432-44F5-A637-80AA6D63BEFD}"/>
              </a:ext>
            </a:extLst>
          </p:cNvPr>
          <p:cNvSpPr/>
          <p:nvPr/>
        </p:nvSpPr>
        <p:spPr>
          <a:xfrm>
            <a:off x="17336512" y="1833529"/>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2" name="Cylinder 381">
            <a:extLst>
              <a:ext uri="{FF2B5EF4-FFF2-40B4-BE49-F238E27FC236}">
                <a16:creationId xmlns:a16="http://schemas.microsoft.com/office/drawing/2014/main" id="{47A799F7-143A-4FF7-B92B-4109F5A8C7AC}"/>
              </a:ext>
            </a:extLst>
          </p:cNvPr>
          <p:cNvSpPr/>
          <p:nvPr/>
        </p:nvSpPr>
        <p:spPr>
          <a:xfrm>
            <a:off x="17336512" y="104084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5" name="Content Placeholder 2">
            <a:extLst>
              <a:ext uri="{FF2B5EF4-FFF2-40B4-BE49-F238E27FC236}">
                <a16:creationId xmlns:a16="http://schemas.microsoft.com/office/drawing/2014/main" id="{BF0540FE-313D-42C4-A75D-F6D737CB0419}"/>
              </a:ext>
            </a:extLst>
          </p:cNvPr>
          <p:cNvSpPr txBox="1">
            <a:spLocks/>
          </p:cNvSpPr>
          <p:nvPr/>
        </p:nvSpPr>
        <p:spPr>
          <a:xfrm>
            <a:off x="15275646" y="47506"/>
            <a:ext cx="838281"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15°C</a:t>
            </a:r>
          </a:p>
        </p:txBody>
      </p:sp>
      <p:sp>
        <p:nvSpPr>
          <p:cNvPr id="341" name="Rectangle 340">
            <a:extLst>
              <a:ext uri="{FF2B5EF4-FFF2-40B4-BE49-F238E27FC236}">
                <a16:creationId xmlns:a16="http://schemas.microsoft.com/office/drawing/2014/main" id="{276E1AAF-2327-462C-A153-F7259CFBB975}"/>
              </a:ext>
            </a:extLst>
          </p:cNvPr>
          <p:cNvSpPr/>
          <p:nvPr/>
        </p:nvSpPr>
        <p:spPr>
          <a:xfrm>
            <a:off x="15308768" y="3685485"/>
            <a:ext cx="2684884" cy="3065146"/>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6" name="Content Placeholder 2">
            <a:extLst>
              <a:ext uri="{FF2B5EF4-FFF2-40B4-BE49-F238E27FC236}">
                <a16:creationId xmlns:a16="http://schemas.microsoft.com/office/drawing/2014/main" id="{7A374F9F-06F5-4370-8100-CACCA39F57FE}"/>
              </a:ext>
            </a:extLst>
          </p:cNvPr>
          <p:cNvSpPr txBox="1">
            <a:spLocks/>
          </p:cNvSpPr>
          <p:nvPr/>
        </p:nvSpPr>
        <p:spPr>
          <a:xfrm>
            <a:off x="15296234" y="3705656"/>
            <a:ext cx="838281"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25°C</a:t>
            </a:r>
          </a:p>
        </p:txBody>
      </p:sp>
      <p:sp>
        <p:nvSpPr>
          <p:cNvPr id="390" name="Cylinder 389">
            <a:extLst>
              <a:ext uri="{FF2B5EF4-FFF2-40B4-BE49-F238E27FC236}">
                <a16:creationId xmlns:a16="http://schemas.microsoft.com/office/drawing/2014/main" id="{C2CDFF74-4408-4D77-8C25-567D8D6FDC8E}"/>
              </a:ext>
            </a:extLst>
          </p:cNvPr>
          <p:cNvSpPr/>
          <p:nvPr/>
        </p:nvSpPr>
        <p:spPr>
          <a:xfrm>
            <a:off x="15692977" y="5171639"/>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1" name="Cylinder 390">
            <a:extLst>
              <a:ext uri="{FF2B5EF4-FFF2-40B4-BE49-F238E27FC236}">
                <a16:creationId xmlns:a16="http://schemas.microsoft.com/office/drawing/2014/main" id="{98CF3EBF-625B-48F1-B5C3-CD833756D327}"/>
              </a:ext>
            </a:extLst>
          </p:cNvPr>
          <p:cNvSpPr/>
          <p:nvPr/>
        </p:nvSpPr>
        <p:spPr>
          <a:xfrm>
            <a:off x="15692977" y="437895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2" name="Cylinder 391">
            <a:extLst>
              <a:ext uri="{FF2B5EF4-FFF2-40B4-BE49-F238E27FC236}">
                <a16:creationId xmlns:a16="http://schemas.microsoft.com/office/drawing/2014/main" id="{4513201A-33FD-4D60-863E-89D232F679EF}"/>
              </a:ext>
            </a:extLst>
          </p:cNvPr>
          <p:cNvSpPr/>
          <p:nvPr/>
        </p:nvSpPr>
        <p:spPr>
          <a:xfrm>
            <a:off x="16230260" y="5034479"/>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3" name="Cylinder 392">
            <a:extLst>
              <a:ext uri="{FF2B5EF4-FFF2-40B4-BE49-F238E27FC236}">
                <a16:creationId xmlns:a16="http://schemas.microsoft.com/office/drawing/2014/main" id="{C4EADABA-79A0-4674-8125-BE0781D3485B}"/>
              </a:ext>
            </a:extLst>
          </p:cNvPr>
          <p:cNvSpPr/>
          <p:nvPr/>
        </p:nvSpPr>
        <p:spPr>
          <a:xfrm>
            <a:off x="16230260" y="424179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4" name="Cylinder 393">
            <a:extLst>
              <a:ext uri="{FF2B5EF4-FFF2-40B4-BE49-F238E27FC236}">
                <a16:creationId xmlns:a16="http://schemas.microsoft.com/office/drawing/2014/main" id="{2445E1CD-7EB2-4CB9-8CCC-9405868DD1F3}"/>
              </a:ext>
            </a:extLst>
          </p:cNvPr>
          <p:cNvSpPr/>
          <p:nvPr/>
        </p:nvSpPr>
        <p:spPr>
          <a:xfrm>
            <a:off x="16763162" y="4882079"/>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5" name="Cylinder 394">
            <a:extLst>
              <a:ext uri="{FF2B5EF4-FFF2-40B4-BE49-F238E27FC236}">
                <a16:creationId xmlns:a16="http://schemas.microsoft.com/office/drawing/2014/main" id="{319FAE75-3C38-4B08-99F8-87F237F090DE}"/>
              </a:ext>
            </a:extLst>
          </p:cNvPr>
          <p:cNvSpPr/>
          <p:nvPr/>
        </p:nvSpPr>
        <p:spPr>
          <a:xfrm>
            <a:off x="16763162" y="408939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6" name="Cylinder 395">
            <a:extLst>
              <a:ext uri="{FF2B5EF4-FFF2-40B4-BE49-F238E27FC236}">
                <a16:creationId xmlns:a16="http://schemas.microsoft.com/office/drawing/2014/main" id="{D7E424DC-6597-4B6C-9DE3-0DE0B1C889F8}"/>
              </a:ext>
            </a:extLst>
          </p:cNvPr>
          <p:cNvSpPr/>
          <p:nvPr/>
        </p:nvSpPr>
        <p:spPr>
          <a:xfrm>
            <a:off x="15845377" y="5324039"/>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7" name="Cylinder 396">
            <a:extLst>
              <a:ext uri="{FF2B5EF4-FFF2-40B4-BE49-F238E27FC236}">
                <a16:creationId xmlns:a16="http://schemas.microsoft.com/office/drawing/2014/main" id="{1A72A534-8619-4D55-B7B5-B32AFEF9CDD1}"/>
              </a:ext>
            </a:extLst>
          </p:cNvPr>
          <p:cNvSpPr/>
          <p:nvPr/>
        </p:nvSpPr>
        <p:spPr>
          <a:xfrm>
            <a:off x="15845377" y="453135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8" name="Cylinder 397">
            <a:extLst>
              <a:ext uri="{FF2B5EF4-FFF2-40B4-BE49-F238E27FC236}">
                <a16:creationId xmlns:a16="http://schemas.microsoft.com/office/drawing/2014/main" id="{0B07BA82-DC77-41ED-BDAA-31ECE787EED7}"/>
              </a:ext>
            </a:extLst>
          </p:cNvPr>
          <p:cNvSpPr/>
          <p:nvPr/>
        </p:nvSpPr>
        <p:spPr>
          <a:xfrm>
            <a:off x="16382660" y="5186879"/>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9" name="Cylinder 398">
            <a:extLst>
              <a:ext uri="{FF2B5EF4-FFF2-40B4-BE49-F238E27FC236}">
                <a16:creationId xmlns:a16="http://schemas.microsoft.com/office/drawing/2014/main" id="{07C8C48D-7E97-49C5-907D-707EE30B5373}"/>
              </a:ext>
            </a:extLst>
          </p:cNvPr>
          <p:cNvSpPr/>
          <p:nvPr/>
        </p:nvSpPr>
        <p:spPr>
          <a:xfrm>
            <a:off x="16382660" y="439419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0" name="Cylinder 399">
            <a:extLst>
              <a:ext uri="{FF2B5EF4-FFF2-40B4-BE49-F238E27FC236}">
                <a16:creationId xmlns:a16="http://schemas.microsoft.com/office/drawing/2014/main" id="{E69C5E67-1C7B-43C4-873C-EF5CD028B319}"/>
              </a:ext>
            </a:extLst>
          </p:cNvPr>
          <p:cNvSpPr/>
          <p:nvPr/>
        </p:nvSpPr>
        <p:spPr>
          <a:xfrm>
            <a:off x="16915562" y="5034479"/>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1" name="Cylinder 400">
            <a:extLst>
              <a:ext uri="{FF2B5EF4-FFF2-40B4-BE49-F238E27FC236}">
                <a16:creationId xmlns:a16="http://schemas.microsoft.com/office/drawing/2014/main" id="{00395B5F-DF67-4AB3-B8F0-14251C37BE19}"/>
              </a:ext>
            </a:extLst>
          </p:cNvPr>
          <p:cNvSpPr/>
          <p:nvPr/>
        </p:nvSpPr>
        <p:spPr>
          <a:xfrm>
            <a:off x="16915562" y="424179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2" name="Cylinder 401">
            <a:extLst>
              <a:ext uri="{FF2B5EF4-FFF2-40B4-BE49-F238E27FC236}">
                <a16:creationId xmlns:a16="http://schemas.microsoft.com/office/drawing/2014/main" id="{4956007A-6E17-49F7-A06A-C2D6433D5A0B}"/>
              </a:ext>
            </a:extLst>
          </p:cNvPr>
          <p:cNvSpPr/>
          <p:nvPr/>
        </p:nvSpPr>
        <p:spPr>
          <a:xfrm>
            <a:off x="15997777" y="5476439"/>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3" name="Cylinder 402">
            <a:extLst>
              <a:ext uri="{FF2B5EF4-FFF2-40B4-BE49-F238E27FC236}">
                <a16:creationId xmlns:a16="http://schemas.microsoft.com/office/drawing/2014/main" id="{50AE0785-98BA-4226-93A2-A9119CB44F83}"/>
              </a:ext>
            </a:extLst>
          </p:cNvPr>
          <p:cNvSpPr/>
          <p:nvPr/>
        </p:nvSpPr>
        <p:spPr>
          <a:xfrm>
            <a:off x="15997777" y="468375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4" name="Cylinder 403">
            <a:extLst>
              <a:ext uri="{FF2B5EF4-FFF2-40B4-BE49-F238E27FC236}">
                <a16:creationId xmlns:a16="http://schemas.microsoft.com/office/drawing/2014/main" id="{07058679-7D7A-4DBE-933A-71731FF36B0B}"/>
              </a:ext>
            </a:extLst>
          </p:cNvPr>
          <p:cNvSpPr/>
          <p:nvPr/>
        </p:nvSpPr>
        <p:spPr>
          <a:xfrm>
            <a:off x="16535060" y="5339279"/>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5" name="Cylinder 404">
            <a:extLst>
              <a:ext uri="{FF2B5EF4-FFF2-40B4-BE49-F238E27FC236}">
                <a16:creationId xmlns:a16="http://schemas.microsoft.com/office/drawing/2014/main" id="{19544EE9-931A-4AD0-99A3-5FB8ED46C6B6}"/>
              </a:ext>
            </a:extLst>
          </p:cNvPr>
          <p:cNvSpPr/>
          <p:nvPr/>
        </p:nvSpPr>
        <p:spPr>
          <a:xfrm>
            <a:off x="16535060" y="454659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6" name="Cylinder 405">
            <a:extLst>
              <a:ext uri="{FF2B5EF4-FFF2-40B4-BE49-F238E27FC236}">
                <a16:creationId xmlns:a16="http://schemas.microsoft.com/office/drawing/2014/main" id="{F435FB11-BD5F-4034-BB30-D46136297CAF}"/>
              </a:ext>
            </a:extLst>
          </p:cNvPr>
          <p:cNvSpPr/>
          <p:nvPr/>
        </p:nvSpPr>
        <p:spPr>
          <a:xfrm>
            <a:off x="17067962" y="5186879"/>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7" name="Cylinder 406">
            <a:extLst>
              <a:ext uri="{FF2B5EF4-FFF2-40B4-BE49-F238E27FC236}">
                <a16:creationId xmlns:a16="http://schemas.microsoft.com/office/drawing/2014/main" id="{D30E08C1-0C54-46D8-BBE7-8DAC01901D7F}"/>
              </a:ext>
            </a:extLst>
          </p:cNvPr>
          <p:cNvSpPr/>
          <p:nvPr/>
        </p:nvSpPr>
        <p:spPr>
          <a:xfrm>
            <a:off x="17067962" y="439419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8" name="Cylinder 407">
            <a:extLst>
              <a:ext uri="{FF2B5EF4-FFF2-40B4-BE49-F238E27FC236}">
                <a16:creationId xmlns:a16="http://schemas.microsoft.com/office/drawing/2014/main" id="{EF963E36-C268-47A2-900E-C9880A5321AE}"/>
              </a:ext>
            </a:extLst>
          </p:cNvPr>
          <p:cNvSpPr/>
          <p:nvPr/>
        </p:nvSpPr>
        <p:spPr>
          <a:xfrm>
            <a:off x="16150177" y="5628839"/>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9" name="Cylinder 408">
            <a:extLst>
              <a:ext uri="{FF2B5EF4-FFF2-40B4-BE49-F238E27FC236}">
                <a16:creationId xmlns:a16="http://schemas.microsoft.com/office/drawing/2014/main" id="{42FA74FC-55C6-49CF-8022-8F2F9443498C}"/>
              </a:ext>
            </a:extLst>
          </p:cNvPr>
          <p:cNvSpPr/>
          <p:nvPr/>
        </p:nvSpPr>
        <p:spPr>
          <a:xfrm>
            <a:off x="16150177" y="483615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0" name="Cylinder 409">
            <a:extLst>
              <a:ext uri="{FF2B5EF4-FFF2-40B4-BE49-F238E27FC236}">
                <a16:creationId xmlns:a16="http://schemas.microsoft.com/office/drawing/2014/main" id="{64C3CFE1-C9B2-4DF7-B25F-5BDE9E939377}"/>
              </a:ext>
            </a:extLst>
          </p:cNvPr>
          <p:cNvSpPr/>
          <p:nvPr/>
        </p:nvSpPr>
        <p:spPr>
          <a:xfrm>
            <a:off x="16687460" y="5491679"/>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1" name="Cylinder 410">
            <a:extLst>
              <a:ext uri="{FF2B5EF4-FFF2-40B4-BE49-F238E27FC236}">
                <a16:creationId xmlns:a16="http://schemas.microsoft.com/office/drawing/2014/main" id="{024E40D6-C836-4773-9D82-1C2C864DBCDB}"/>
              </a:ext>
            </a:extLst>
          </p:cNvPr>
          <p:cNvSpPr/>
          <p:nvPr/>
        </p:nvSpPr>
        <p:spPr>
          <a:xfrm>
            <a:off x="16687460" y="469899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2" name="Cylinder 411">
            <a:extLst>
              <a:ext uri="{FF2B5EF4-FFF2-40B4-BE49-F238E27FC236}">
                <a16:creationId xmlns:a16="http://schemas.microsoft.com/office/drawing/2014/main" id="{58DE059D-2781-4131-AF42-9530C984CA92}"/>
              </a:ext>
            </a:extLst>
          </p:cNvPr>
          <p:cNvSpPr/>
          <p:nvPr/>
        </p:nvSpPr>
        <p:spPr>
          <a:xfrm>
            <a:off x="17220362" y="5339279"/>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3" name="Cylinder 412">
            <a:extLst>
              <a:ext uri="{FF2B5EF4-FFF2-40B4-BE49-F238E27FC236}">
                <a16:creationId xmlns:a16="http://schemas.microsoft.com/office/drawing/2014/main" id="{149CB8C0-2AF1-416A-B904-462923CD27CD}"/>
              </a:ext>
            </a:extLst>
          </p:cNvPr>
          <p:cNvSpPr/>
          <p:nvPr/>
        </p:nvSpPr>
        <p:spPr>
          <a:xfrm>
            <a:off x="17220362" y="454659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4" name="Cylinder 413">
            <a:extLst>
              <a:ext uri="{FF2B5EF4-FFF2-40B4-BE49-F238E27FC236}">
                <a16:creationId xmlns:a16="http://schemas.microsoft.com/office/drawing/2014/main" id="{E63778B6-47D5-4DAA-84E6-D3A60FA87FDC}"/>
              </a:ext>
            </a:extLst>
          </p:cNvPr>
          <p:cNvSpPr/>
          <p:nvPr/>
        </p:nvSpPr>
        <p:spPr>
          <a:xfrm>
            <a:off x="16302577" y="5781239"/>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5" name="Cylinder 414">
            <a:extLst>
              <a:ext uri="{FF2B5EF4-FFF2-40B4-BE49-F238E27FC236}">
                <a16:creationId xmlns:a16="http://schemas.microsoft.com/office/drawing/2014/main" id="{78684034-D66E-4E34-AF45-221C79386713}"/>
              </a:ext>
            </a:extLst>
          </p:cNvPr>
          <p:cNvSpPr/>
          <p:nvPr/>
        </p:nvSpPr>
        <p:spPr>
          <a:xfrm>
            <a:off x="16302577" y="498855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6" name="Cylinder 415">
            <a:extLst>
              <a:ext uri="{FF2B5EF4-FFF2-40B4-BE49-F238E27FC236}">
                <a16:creationId xmlns:a16="http://schemas.microsoft.com/office/drawing/2014/main" id="{5C7B0D4C-D566-4D64-98D7-B255DB558C21}"/>
              </a:ext>
            </a:extLst>
          </p:cNvPr>
          <p:cNvSpPr/>
          <p:nvPr/>
        </p:nvSpPr>
        <p:spPr>
          <a:xfrm>
            <a:off x="16839860" y="5644079"/>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7" name="Cylinder 416">
            <a:extLst>
              <a:ext uri="{FF2B5EF4-FFF2-40B4-BE49-F238E27FC236}">
                <a16:creationId xmlns:a16="http://schemas.microsoft.com/office/drawing/2014/main" id="{411BB174-DA46-494F-B8D5-435AF52D256A}"/>
              </a:ext>
            </a:extLst>
          </p:cNvPr>
          <p:cNvSpPr/>
          <p:nvPr/>
        </p:nvSpPr>
        <p:spPr>
          <a:xfrm>
            <a:off x="16839860" y="485139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8" name="Cylinder 417">
            <a:extLst>
              <a:ext uri="{FF2B5EF4-FFF2-40B4-BE49-F238E27FC236}">
                <a16:creationId xmlns:a16="http://schemas.microsoft.com/office/drawing/2014/main" id="{6A12A868-62DE-4E45-ABB6-75E883357E21}"/>
              </a:ext>
            </a:extLst>
          </p:cNvPr>
          <p:cNvSpPr/>
          <p:nvPr/>
        </p:nvSpPr>
        <p:spPr>
          <a:xfrm>
            <a:off x="17372762" y="5491679"/>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9" name="Cylinder 418">
            <a:extLst>
              <a:ext uri="{FF2B5EF4-FFF2-40B4-BE49-F238E27FC236}">
                <a16:creationId xmlns:a16="http://schemas.microsoft.com/office/drawing/2014/main" id="{26CDBBD3-6439-42C7-84E2-8193AC307601}"/>
              </a:ext>
            </a:extLst>
          </p:cNvPr>
          <p:cNvSpPr/>
          <p:nvPr/>
        </p:nvSpPr>
        <p:spPr>
          <a:xfrm>
            <a:off x="17372762" y="4698991"/>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24" name="Picture 423">
            <a:extLst>
              <a:ext uri="{FF2B5EF4-FFF2-40B4-BE49-F238E27FC236}">
                <a16:creationId xmlns:a16="http://schemas.microsoft.com/office/drawing/2014/main" id="{D52F6868-3AF7-4535-BE7C-4C78C5D97F3E}"/>
              </a:ext>
            </a:extLst>
          </p:cNvPr>
          <p:cNvPicPr>
            <a:picLocks noChangeAspect="1"/>
          </p:cNvPicPr>
          <p:nvPr/>
        </p:nvPicPr>
        <p:blipFill>
          <a:blip r:embed="rId2"/>
          <a:stretch>
            <a:fillRect/>
          </a:stretch>
        </p:blipFill>
        <p:spPr>
          <a:xfrm>
            <a:off x="14251943" y="-3201770"/>
            <a:ext cx="2147660" cy="2406698"/>
          </a:xfrm>
          <a:prstGeom prst="rect">
            <a:avLst/>
          </a:prstGeom>
        </p:spPr>
      </p:pic>
      <p:pic>
        <p:nvPicPr>
          <p:cNvPr id="425" name="Picture 424">
            <a:extLst>
              <a:ext uri="{FF2B5EF4-FFF2-40B4-BE49-F238E27FC236}">
                <a16:creationId xmlns:a16="http://schemas.microsoft.com/office/drawing/2014/main" id="{EF61D7C4-86A7-429A-A601-B6E7170D2F8D}"/>
              </a:ext>
            </a:extLst>
          </p:cNvPr>
          <p:cNvPicPr>
            <a:picLocks noChangeAspect="1"/>
          </p:cNvPicPr>
          <p:nvPr/>
        </p:nvPicPr>
        <p:blipFill>
          <a:blip r:embed="rId3"/>
          <a:stretch>
            <a:fillRect/>
          </a:stretch>
        </p:blipFill>
        <p:spPr>
          <a:xfrm>
            <a:off x="16798101" y="-3201770"/>
            <a:ext cx="2138241" cy="2406698"/>
          </a:xfrm>
          <a:prstGeom prst="rect">
            <a:avLst/>
          </a:prstGeom>
        </p:spPr>
      </p:pic>
      <p:grpSp>
        <p:nvGrpSpPr>
          <p:cNvPr id="485" name="Group 484">
            <a:extLst>
              <a:ext uri="{FF2B5EF4-FFF2-40B4-BE49-F238E27FC236}">
                <a16:creationId xmlns:a16="http://schemas.microsoft.com/office/drawing/2014/main" id="{E48DCE32-8E9B-42B2-A3EC-3F575313300D}"/>
              </a:ext>
            </a:extLst>
          </p:cNvPr>
          <p:cNvGrpSpPr/>
          <p:nvPr/>
        </p:nvGrpSpPr>
        <p:grpSpPr>
          <a:xfrm>
            <a:off x="-6060289" y="27335"/>
            <a:ext cx="4138218" cy="4248837"/>
            <a:chOff x="-7583223" y="-3485702"/>
            <a:chExt cx="4138218" cy="4248837"/>
          </a:xfrm>
        </p:grpSpPr>
        <p:grpSp>
          <p:nvGrpSpPr>
            <p:cNvPr id="16" name="Group 15">
              <a:extLst>
                <a:ext uri="{FF2B5EF4-FFF2-40B4-BE49-F238E27FC236}">
                  <a16:creationId xmlns:a16="http://schemas.microsoft.com/office/drawing/2014/main" id="{1F500C7C-8B6E-4A7A-886E-20A1A9B15128}"/>
                </a:ext>
              </a:extLst>
            </p:cNvPr>
            <p:cNvGrpSpPr/>
            <p:nvPr/>
          </p:nvGrpSpPr>
          <p:grpSpPr>
            <a:xfrm>
              <a:off x="-7583223" y="-3480787"/>
              <a:ext cx="736921" cy="1806808"/>
              <a:chOff x="-366531" y="2684169"/>
              <a:chExt cx="736921" cy="1806808"/>
            </a:xfrm>
          </p:grpSpPr>
          <p:sp>
            <p:nvSpPr>
              <p:cNvPr id="8" name="Rectangle 7">
                <a:extLst>
                  <a:ext uri="{FF2B5EF4-FFF2-40B4-BE49-F238E27FC236}">
                    <a16:creationId xmlns:a16="http://schemas.microsoft.com/office/drawing/2014/main" id="{CD009319-8C46-44C3-9C78-75FBE4B4763F}"/>
                  </a:ext>
                </a:extLst>
              </p:cNvPr>
              <p:cNvSpPr/>
              <p:nvPr/>
            </p:nvSpPr>
            <p:spPr>
              <a:xfrm>
                <a:off x="-366531" y="2684169"/>
                <a:ext cx="736921" cy="180680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 name="Group 3">
                <a:extLst>
                  <a:ext uri="{FF2B5EF4-FFF2-40B4-BE49-F238E27FC236}">
                    <a16:creationId xmlns:a16="http://schemas.microsoft.com/office/drawing/2014/main" id="{956D8458-1DE9-48A5-8F74-04F63AD8E6C4}"/>
                  </a:ext>
                </a:extLst>
              </p:cNvPr>
              <p:cNvGrpSpPr/>
              <p:nvPr/>
            </p:nvGrpSpPr>
            <p:grpSpPr>
              <a:xfrm>
                <a:off x="-142838" y="2827087"/>
                <a:ext cx="285676" cy="1511145"/>
                <a:chOff x="3305573" y="5686033"/>
                <a:chExt cx="285676" cy="1511145"/>
              </a:xfrm>
            </p:grpSpPr>
            <p:sp>
              <p:nvSpPr>
                <p:cNvPr id="9" name="Cylinder 8">
                  <a:extLst>
                    <a:ext uri="{FF2B5EF4-FFF2-40B4-BE49-F238E27FC236}">
                      <a16:creationId xmlns:a16="http://schemas.microsoft.com/office/drawing/2014/main" id="{429C81FA-B4BE-4750-86CA-9035780AED5D}"/>
                    </a:ext>
                  </a:extLst>
                </p:cNvPr>
                <p:cNvSpPr/>
                <p:nvPr/>
              </p:nvSpPr>
              <p:spPr>
                <a:xfrm>
                  <a:off x="3305573" y="6478721"/>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Cylinder 9">
                  <a:extLst>
                    <a:ext uri="{FF2B5EF4-FFF2-40B4-BE49-F238E27FC236}">
                      <a16:creationId xmlns:a16="http://schemas.microsoft.com/office/drawing/2014/main" id="{B02AB099-C992-4EA9-97B1-639B4E92D0D6}"/>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18" name="Group 17">
              <a:extLst>
                <a:ext uri="{FF2B5EF4-FFF2-40B4-BE49-F238E27FC236}">
                  <a16:creationId xmlns:a16="http://schemas.microsoft.com/office/drawing/2014/main" id="{948F51E7-A2AF-4F25-A5D6-317470B79ABF}"/>
                </a:ext>
              </a:extLst>
            </p:cNvPr>
            <p:cNvGrpSpPr/>
            <p:nvPr/>
          </p:nvGrpSpPr>
          <p:grpSpPr>
            <a:xfrm>
              <a:off x="-6669834" y="-3485702"/>
              <a:ext cx="736921" cy="1806808"/>
              <a:chOff x="-366531" y="2684169"/>
              <a:chExt cx="736921" cy="1806808"/>
            </a:xfrm>
          </p:grpSpPr>
          <p:sp>
            <p:nvSpPr>
              <p:cNvPr id="19" name="Rectangle 18">
                <a:extLst>
                  <a:ext uri="{FF2B5EF4-FFF2-40B4-BE49-F238E27FC236}">
                    <a16:creationId xmlns:a16="http://schemas.microsoft.com/office/drawing/2014/main" id="{757DDC90-2FDF-40D5-A0B6-9692FE0AC972}"/>
                  </a:ext>
                </a:extLst>
              </p:cNvPr>
              <p:cNvSpPr/>
              <p:nvPr/>
            </p:nvSpPr>
            <p:spPr>
              <a:xfrm>
                <a:off x="-366531" y="2684169"/>
                <a:ext cx="736921" cy="180680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0" name="Group 19">
                <a:extLst>
                  <a:ext uri="{FF2B5EF4-FFF2-40B4-BE49-F238E27FC236}">
                    <a16:creationId xmlns:a16="http://schemas.microsoft.com/office/drawing/2014/main" id="{BA6CC0A7-4C41-4F35-A7F5-8DA7405E89C5}"/>
                  </a:ext>
                </a:extLst>
              </p:cNvPr>
              <p:cNvGrpSpPr/>
              <p:nvPr/>
            </p:nvGrpSpPr>
            <p:grpSpPr>
              <a:xfrm>
                <a:off x="-142838" y="2827087"/>
                <a:ext cx="285676" cy="1511145"/>
                <a:chOff x="3305573" y="5686033"/>
                <a:chExt cx="285676" cy="1511145"/>
              </a:xfrm>
            </p:grpSpPr>
            <p:sp>
              <p:nvSpPr>
                <p:cNvPr id="21" name="Cylinder 20">
                  <a:extLst>
                    <a:ext uri="{FF2B5EF4-FFF2-40B4-BE49-F238E27FC236}">
                      <a16:creationId xmlns:a16="http://schemas.microsoft.com/office/drawing/2014/main" id="{3308AB76-978C-4AE1-893F-97DF75F75DC9}"/>
                    </a:ext>
                  </a:extLst>
                </p:cNvPr>
                <p:cNvSpPr/>
                <p:nvPr/>
              </p:nvSpPr>
              <p:spPr>
                <a:xfrm>
                  <a:off x="3305573" y="6478721"/>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Cylinder 21">
                  <a:extLst>
                    <a:ext uri="{FF2B5EF4-FFF2-40B4-BE49-F238E27FC236}">
                      <a16:creationId xmlns:a16="http://schemas.microsoft.com/office/drawing/2014/main" id="{EA8D6849-2868-40FC-8A29-4DD5906823A2}"/>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33" name="Group 32">
              <a:extLst>
                <a:ext uri="{FF2B5EF4-FFF2-40B4-BE49-F238E27FC236}">
                  <a16:creationId xmlns:a16="http://schemas.microsoft.com/office/drawing/2014/main" id="{636D4FBD-5D13-4A5F-ADEA-1BDB9A511908}"/>
                </a:ext>
              </a:extLst>
            </p:cNvPr>
            <p:cNvGrpSpPr/>
            <p:nvPr/>
          </p:nvGrpSpPr>
          <p:grpSpPr>
            <a:xfrm>
              <a:off x="-5759795" y="-3480787"/>
              <a:ext cx="736921" cy="1806808"/>
              <a:chOff x="-366531" y="2684169"/>
              <a:chExt cx="736921" cy="1806808"/>
            </a:xfrm>
          </p:grpSpPr>
          <p:sp>
            <p:nvSpPr>
              <p:cNvPr id="34" name="Rectangle 33">
                <a:extLst>
                  <a:ext uri="{FF2B5EF4-FFF2-40B4-BE49-F238E27FC236}">
                    <a16:creationId xmlns:a16="http://schemas.microsoft.com/office/drawing/2014/main" id="{8E5A669A-FCCF-4D19-90BE-62C9010F6D8B}"/>
                  </a:ext>
                </a:extLst>
              </p:cNvPr>
              <p:cNvSpPr/>
              <p:nvPr/>
            </p:nvSpPr>
            <p:spPr>
              <a:xfrm>
                <a:off x="-366531" y="2684169"/>
                <a:ext cx="736921" cy="180680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35" name="Group 34">
                <a:extLst>
                  <a:ext uri="{FF2B5EF4-FFF2-40B4-BE49-F238E27FC236}">
                    <a16:creationId xmlns:a16="http://schemas.microsoft.com/office/drawing/2014/main" id="{85F855EF-0D84-4B51-BAB8-7B9A0B41E661}"/>
                  </a:ext>
                </a:extLst>
              </p:cNvPr>
              <p:cNvGrpSpPr/>
              <p:nvPr/>
            </p:nvGrpSpPr>
            <p:grpSpPr>
              <a:xfrm>
                <a:off x="-142838" y="2827087"/>
                <a:ext cx="285676" cy="1511145"/>
                <a:chOff x="3305573" y="5686033"/>
                <a:chExt cx="285676" cy="1511145"/>
              </a:xfrm>
            </p:grpSpPr>
            <p:sp>
              <p:nvSpPr>
                <p:cNvPr id="36" name="Cylinder 35">
                  <a:extLst>
                    <a:ext uri="{FF2B5EF4-FFF2-40B4-BE49-F238E27FC236}">
                      <a16:creationId xmlns:a16="http://schemas.microsoft.com/office/drawing/2014/main" id="{489BD7B6-A027-4726-AA3D-4AF17A8F0516}"/>
                    </a:ext>
                  </a:extLst>
                </p:cNvPr>
                <p:cNvSpPr/>
                <p:nvPr/>
              </p:nvSpPr>
              <p:spPr>
                <a:xfrm>
                  <a:off x="3305573" y="6478721"/>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Cylinder 36">
                  <a:extLst>
                    <a:ext uri="{FF2B5EF4-FFF2-40B4-BE49-F238E27FC236}">
                      <a16:creationId xmlns:a16="http://schemas.microsoft.com/office/drawing/2014/main" id="{D76127F5-A468-4A51-9E55-A2E92CC0B52A}"/>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58" name="Group 57">
              <a:extLst>
                <a:ext uri="{FF2B5EF4-FFF2-40B4-BE49-F238E27FC236}">
                  <a16:creationId xmlns:a16="http://schemas.microsoft.com/office/drawing/2014/main" id="{40A38BA5-9947-472E-8317-FCA6F9B596C5}"/>
                </a:ext>
              </a:extLst>
            </p:cNvPr>
            <p:cNvGrpSpPr/>
            <p:nvPr/>
          </p:nvGrpSpPr>
          <p:grpSpPr>
            <a:xfrm>
              <a:off x="-7279167" y="-2928304"/>
              <a:ext cx="736921" cy="1806808"/>
              <a:chOff x="-366531" y="2684169"/>
              <a:chExt cx="736921" cy="1806808"/>
            </a:xfrm>
          </p:grpSpPr>
          <p:sp>
            <p:nvSpPr>
              <p:cNvPr id="59" name="Rectangle 58">
                <a:extLst>
                  <a:ext uri="{FF2B5EF4-FFF2-40B4-BE49-F238E27FC236}">
                    <a16:creationId xmlns:a16="http://schemas.microsoft.com/office/drawing/2014/main" id="{DCA6083A-D019-490C-A82D-AD82085A96D6}"/>
                  </a:ext>
                </a:extLst>
              </p:cNvPr>
              <p:cNvSpPr/>
              <p:nvPr/>
            </p:nvSpPr>
            <p:spPr>
              <a:xfrm>
                <a:off x="-366531" y="2684169"/>
                <a:ext cx="736921" cy="180680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60" name="Group 59">
                <a:extLst>
                  <a:ext uri="{FF2B5EF4-FFF2-40B4-BE49-F238E27FC236}">
                    <a16:creationId xmlns:a16="http://schemas.microsoft.com/office/drawing/2014/main" id="{5C404FFD-18F9-4DA3-B339-E2539A9694DD}"/>
                  </a:ext>
                </a:extLst>
              </p:cNvPr>
              <p:cNvGrpSpPr/>
              <p:nvPr/>
            </p:nvGrpSpPr>
            <p:grpSpPr>
              <a:xfrm>
                <a:off x="-142838" y="2827087"/>
                <a:ext cx="285676" cy="1511145"/>
                <a:chOff x="3305573" y="5686033"/>
                <a:chExt cx="285676" cy="1511145"/>
              </a:xfrm>
            </p:grpSpPr>
            <p:sp>
              <p:nvSpPr>
                <p:cNvPr id="61" name="Cylinder 60">
                  <a:extLst>
                    <a:ext uri="{FF2B5EF4-FFF2-40B4-BE49-F238E27FC236}">
                      <a16:creationId xmlns:a16="http://schemas.microsoft.com/office/drawing/2014/main" id="{EA88E826-7DC5-4C65-B80E-3A12FB97D58F}"/>
                    </a:ext>
                  </a:extLst>
                </p:cNvPr>
                <p:cNvSpPr/>
                <p:nvPr/>
              </p:nvSpPr>
              <p:spPr>
                <a:xfrm>
                  <a:off x="3305573" y="6478721"/>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Cylinder 61">
                  <a:extLst>
                    <a:ext uri="{FF2B5EF4-FFF2-40B4-BE49-F238E27FC236}">
                      <a16:creationId xmlns:a16="http://schemas.microsoft.com/office/drawing/2014/main" id="{5171BC23-854B-41D3-91EF-AD2AC0CF16C8}"/>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63" name="Group 62">
              <a:extLst>
                <a:ext uri="{FF2B5EF4-FFF2-40B4-BE49-F238E27FC236}">
                  <a16:creationId xmlns:a16="http://schemas.microsoft.com/office/drawing/2014/main" id="{23876667-5569-4BB7-8B82-CBBDE8A2277C}"/>
                </a:ext>
              </a:extLst>
            </p:cNvPr>
            <p:cNvGrpSpPr/>
            <p:nvPr/>
          </p:nvGrpSpPr>
          <p:grpSpPr>
            <a:xfrm>
              <a:off x="-6365778" y="-2933219"/>
              <a:ext cx="736921" cy="1806808"/>
              <a:chOff x="-366531" y="2684169"/>
              <a:chExt cx="736921" cy="1806808"/>
            </a:xfrm>
          </p:grpSpPr>
          <p:sp>
            <p:nvSpPr>
              <p:cNvPr id="64" name="Rectangle 63">
                <a:extLst>
                  <a:ext uri="{FF2B5EF4-FFF2-40B4-BE49-F238E27FC236}">
                    <a16:creationId xmlns:a16="http://schemas.microsoft.com/office/drawing/2014/main" id="{88F52D65-F1D9-46DE-A8BB-9E10A92249D6}"/>
                  </a:ext>
                </a:extLst>
              </p:cNvPr>
              <p:cNvSpPr/>
              <p:nvPr/>
            </p:nvSpPr>
            <p:spPr>
              <a:xfrm>
                <a:off x="-366531" y="2684169"/>
                <a:ext cx="736921" cy="180680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65" name="Group 64">
                <a:extLst>
                  <a:ext uri="{FF2B5EF4-FFF2-40B4-BE49-F238E27FC236}">
                    <a16:creationId xmlns:a16="http://schemas.microsoft.com/office/drawing/2014/main" id="{54E8BFBB-E54B-4A37-A4CC-2C82D1A35AFC}"/>
                  </a:ext>
                </a:extLst>
              </p:cNvPr>
              <p:cNvGrpSpPr/>
              <p:nvPr/>
            </p:nvGrpSpPr>
            <p:grpSpPr>
              <a:xfrm>
                <a:off x="-142838" y="2827087"/>
                <a:ext cx="285676" cy="1511145"/>
                <a:chOff x="3305573" y="5686033"/>
                <a:chExt cx="285676" cy="1511145"/>
              </a:xfrm>
            </p:grpSpPr>
            <p:sp>
              <p:nvSpPr>
                <p:cNvPr id="66" name="Cylinder 65">
                  <a:extLst>
                    <a:ext uri="{FF2B5EF4-FFF2-40B4-BE49-F238E27FC236}">
                      <a16:creationId xmlns:a16="http://schemas.microsoft.com/office/drawing/2014/main" id="{C040876B-F8A2-4032-A635-AE557CE60463}"/>
                    </a:ext>
                  </a:extLst>
                </p:cNvPr>
                <p:cNvSpPr/>
                <p:nvPr/>
              </p:nvSpPr>
              <p:spPr>
                <a:xfrm>
                  <a:off x="3305573" y="6478721"/>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Cylinder 66">
                  <a:extLst>
                    <a:ext uri="{FF2B5EF4-FFF2-40B4-BE49-F238E27FC236}">
                      <a16:creationId xmlns:a16="http://schemas.microsoft.com/office/drawing/2014/main" id="{970EC238-C618-4415-A982-ECBA976134F2}"/>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68" name="Group 67">
              <a:extLst>
                <a:ext uri="{FF2B5EF4-FFF2-40B4-BE49-F238E27FC236}">
                  <a16:creationId xmlns:a16="http://schemas.microsoft.com/office/drawing/2014/main" id="{FEA2D457-A80D-41DB-9358-E61BD6402740}"/>
                </a:ext>
              </a:extLst>
            </p:cNvPr>
            <p:cNvGrpSpPr/>
            <p:nvPr/>
          </p:nvGrpSpPr>
          <p:grpSpPr>
            <a:xfrm>
              <a:off x="-5455739" y="-2928304"/>
              <a:ext cx="736921" cy="1806808"/>
              <a:chOff x="-366531" y="2684169"/>
              <a:chExt cx="736921" cy="1806808"/>
            </a:xfrm>
          </p:grpSpPr>
          <p:sp>
            <p:nvSpPr>
              <p:cNvPr id="69" name="Rectangle 68">
                <a:extLst>
                  <a:ext uri="{FF2B5EF4-FFF2-40B4-BE49-F238E27FC236}">
                    <a16:creationId xmlns:a16="http://schemas.microsoft.com/office/drawing/2014/main" id="{D3AABF92-F05E-48D1-A55D-8618F1356197}"/>
                  </a:ext>
                </a:extLst>
              </p:cNvPr>
              <p:cNvSpPr/>
              <p:nvPr/>
            </p:nvSpPr>
            <p:spPr>
              <a:xfrm>
                <a:off x="-366531" y="2684169"/>
                <a:ext cx="736921" cy="180680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0" name="Group 69">
                <a:extLst>
                  <a:ext uri="{FF2B5EF4-FFF2-40B4-BE49-F238E27FC236}">
                    <a16:creationId xmlns:a16="http://schemas.microsoft.com/office/drawing/2014/main" id="{7391E52C-8351-4655-820A-C4122B435DA7}"/>
                  </a:ext>
                </a:extLst>
              </p:cNvPr>
              <p:cNvGrpSpPr/>
              <p:nvPr/>
            </p:nvGrpSpPr>
            <p:grpSpPr>
              <a:xfrm>
                <a:off x="-142838" y="2827087"/>
                <a:ext cx="285676" cy="1511145"/>
                <a:chOff x="3305573" y="5686033"/>
                <a:chExt cx="285676" cy="1511145"/>
              </a:xfrm>
            </p:grpSpPr>
            <p:sp>
              <p:nvSpPr>
                <p:cNvPr id="71" name="Cylinder 70">
                  <a:extLst>
                    <a:ext uri="{FF2B5EF4-FFF2-40B4-BE49-F238E27FC236}">
                      <a16:creationId xmlns:a16="http://schemas.microsoft.com/office/drawing/2014/main" id="{B012EC2A-9E72-48C5-BFB7-86973CBCEB21}"/>
                    </a:ext>
                  </a:extLst>
                </p:cNvPr>
                <p:cNvSpPr/>
                <p:nvPr/>
              </p:nvSpPr>
              <p:spPr>
                <a:xfrm>
                  <a:off x="3305573" y="6478721"/>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Cylinder 71">
                  <a:extLst>
                    <a:ext uri="{FF2B5EF4-FFF2-40B4-BE49-F238E27FC236}">
                      <a16:creationId xmlns:a16="http://schemas.microsoft.com/office/drawing/2014/main" id="{6EF9E3DD-64AD-4837-AB0A-804B6C395567}"/>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83" name="Group 82">
              <a:extLst>
                <a:ext uri="{FF2B5EF4-FFF2-40B4-BE49-F238E27FC236}">
                  <a16:creationId xmlns:a16="http://schemas.microsoft.com/office/drawing/2014/main" id="{B16541A0-4DCC-45FA-9768-EDC9C6602DA1}"/>
                </a:ext>
              </a:extLst>
            </p:cNvPr>
            <p:cNvGrpSpPr/>
            <p:nvPr/>
          </p:nvGrpSpPr>
          <p:grpSpPr>
            <a:xfrm>
              <a:off x="-6875332" y="-2334648"/>
              <a:ext cx="736921" cy="1806808"/>
              <a:chOff x="-366531" y="2684169"/>
              <a:chExt cx="736921" cy="1806808"/>
            </a:xfrm>
          </p:grpSpPr>
          <p:sp>
            <p:nvSpPr>
              <p:cNvPr id="84" name="Rectangle 83">
                <a:extLst>
                  <a:ext uri="{FF2B5EF4-FFF2-40B4-BE49-F238E27FC236}">
                    <a16:creationId xmlns:a16="http://schemas.microsoft.com/office/drawing/2014/main" id="{A342CB72-E916-4C5D-8C24-4A0D80A790E6}"/>
                  </a:ext>
                </a:extLst>
              </p:cNvPr>
              <p:cNvSpPr/>
              <p:nvPr/>
            </p:nvSpPr>
            <p:spPr>
              <a:xfrm>
                <a:off x="-366531" y="2684169"/>
                <a:ext cx="736921" cy="180680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85" name="Group 84">
                <a:extLst>
                  <a:ext uri="{FF2B5EF4-FFF2-40B4-BE49-F238E27FC236}">
                    <a16:creationId xmlns:a16="http://schemas.microsoft.com/office/drawing/2014/main" id="{01B17B42-C939-4384-B1BB-A14BFACBADE1}"/>
                  </a:ext>
                </a:extLst>
              </p:cNvPr>
              <p:cNvGrpSpPr/>
              <p:nvPr/>
            </p:nvGrpSpPr>
            <p:grpSpPr>
              <a:xfrm>
                <a:off x="-142838" y="2827087"/>
                <a:ext cx="285676" cy="1511145"/>
                <a:chOff x="3305573" y="5686033"/>
                <a:chExt cx="285676" cy="1511145"/>
              </a:xfrm>
            </p:grpSpPr>
            <p:sp>
              <p:nvSpPr>
                <p:cNvPr id="86" name="Cylinder 85">
                  <a:extLst>
                    <a:ext uri="{FF2B5EF4-FFF2-40B4-BE49-F238E27FC236}">
                      <a16:creationId xmlns:a16="http://schemas.microsoft.com/office/drawing/2014/main" id="{5A8DBF58-D2DB-4AE7-BD64-290F3A682AB6}"/>
                    </a:ext>
                  </a:extLst>
                </p:cNvPr>
                <p:cNvSpPr/>
                <p:nvPr/>
              </p:nvSpPr>
              <p:spPr>
                <a:xfrm>
                  <a:off x="3305573" y="6478721"/>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7" name="Cylinder 86">
                  <a:extLst>
                    <a:ext uri="{FF2B5EF4-FFF2-40B4-BE49-F238E27FC236}">
                      <a16:creationId xmlns:a16="http://schemas.microsoft.com/office/drawing/2014/main" id="{FE6F4DE3-0F29-4ADA-9825-9776F2982CED}"/>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88" name="Group 87">
              <a:extLst>
                <a:ext uri="{FF2B5EF4-FFF2-40B4-BE49-F238E27FC236}">
                  <a16:creationId xmlns:a16="http://schemas.microsoft.com/office/drawing/2014/main" id="{7A665568-EB56-40E1-8D97-72F32479A6CE}"/>
                </a:ext>
              </a:extLst>
            </p:cNvPr>
            <p:cNvGrpSpPr/>
            <p:nvPr/>
          </p:nvGrpSpPr>
          <p:grpSpPr>
            <a:xfrm>
              <a:off x="-5961943" y="-2339563"/>
              <a:ext cx="736921" cy="1806808"/>
              <a:chOff x="-366531" y="2684169"/>
              <a:chExt cx="736921" cy="1806808"/>
            </a:xfrm>
          </p:grpSpPr>
          <p:sp>
            <p:nvSpPr>
              <p:cNvPr id="89" name="Rectangle 88">
                <a:extLst>
                  <a:ext uri="{FF2B5EF4-FFF2-40B4-BE49-F238E27FC236}">
                    <a16:creationId xmlns:a16="http://schemas.microsoft.com/office/drawing/2014/main" id="{CF8D4A62-5C71-4E51-8F3B-98AFB6A8CAD8}"/>
                  </a:ext>
                </a:extLst>
              </p:cNvPr>
              <p:cNvSpPr/>
              <p:nvPr/>
            </p:nvSpPr>
            <p:spPr>
              <a:xfrm>
                <a:off x="-366531" y="2684169"/>
                <a:ext cx="736921" cy="180680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90" name="Group 89">
                <a:extLst>
                  <a:ext uri="{FF2B5EF4-FFF2-40B4-BE49-F238E27FC236}">
                    <a16:creationId xmlns:a16="http://schemas.microsoft.com/office/drawing/2014/main" id="{357A791E-7787-4DDF-8B6E-B0DE2DB2EBFD}"/>
                  </a:ext>
                </a:extLst>
              </p:cNvPr>
              <p:cNvGrpSpPr/>
              <p:nvPr/>
            </p:nvGrpSpPr>
            <p:grpSpPr>
              <a:xfrm>
                <a:off x="-142838" y="2827087"/>
                <a:ext cx="285676" cy="1511145"/>
                <a:chOff x="3305573" y="5686033"/>
                <a:chExt cx="285676" cy="1511145"/>
              </a:xfrm>
            </p:grpSpPr>
            <p:sp>
              <p:nvSpPr>
                <p:cNvPr id="91" name="Cylinder 90">
                  <a:extLst>
                    <a:ext uri="{FF2B5EF4-FFF2-40B4-BE49-F238E27FC236}">
                      <a16:creationId xmlns:a16="http://schemas.microsoft.com/office/drawing/2014/main" id="{AE360926-BC97-41B4-AB2F-F97A9DB92843}"/>
                    </a:ext>
                  </a:extLst>
                </p:cNvPr>
                <p:cNvSpPr/>
                <p:nvPr/>
              </p:nvSpPr>
              <p:spPr>
                <a:xfrm>
                  <a:off x="3305573" y="6478721"/>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2" name="Cylinder 91">
                  <a:extLst>
                    <a:ext uri="{FF2B5EF4-FFF2-40B4-BE49-F238E27FC236}">
                      <a16:creationId xmlns:a16="http://schemas.microsoft.com/office/drawing/2014/main" id="{00EF8594-7652-49A8-82B8-8A6B80A8F69D}"/>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93" name="Group 92">
              <a:extLst>
                <a:ext uri="{FF2B5EF4-FFF2-40B4-BE49-F238E27FC236}">
                  <a16:creationId xmlns:a16="http://schemas.microsoft.com/office/drawing/2014/main" id="{72DE9576-795B-4EE6-ACE6-4069FBEE7B0A}"/>
                </a:ext>
              </a:extLst>
            </p:cNvPr>
            <p:cNvGrpSpPr/>
            <p:nvPr/>
          </p:nvGrpSpPr>
          <p:grpSpPr>
            <a:xfrm>
              <a:off x="-5051904" y="-2334648"/>
              <a:ext cx="736921" cy="1806808"/>
              <a:chOff x="-366531" y="2684169"/>
              <a:chExt cx="736921" cy="1806808"/>
            </a:xfrm>
          </p:grpSpPr>
          <p:sp>
            <p:nvSpPr>
              <p:cNvPr id="94" name="Rectangle 93">
                <a:extLst>
                  <a:ext uri="{FF2B5EF4-FFF2-40B4-BE49-F238E27FC236}">
                    <a16:creationId xmlns:a16="http://schemas.microsoft.com/office/drawing/2014/main" id="{2397BE48-4F18-47EE-9E51-789D5AF3A771}"/>
                  </a:ext>
                </a:extLst>
              </p:cNvPr>
              <p:cNvSpPr/>
              <p:nvPr/>
            </p:nvSpPr>
            <p:spPr>
              <a:xfrm>
                <a:off x="-366531" y="2684169"/>
                <a:ext cx="736921" cy="180680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95" name="Group 94">
                <a:extLst>
                  <a:ext uri="{FF2B5EF4-FFF2-40B4-BE49-F238E27FC236}">
                    <a16:creationId xmlns:a16="http://schemas.microsoft.com/office/drawing/2014/main" id="{3A844296-B2E3-4D91-A0D7-A910F390686A}"/>
                  </a:ext>
                </a:extLst>
              </p:cNvPr>
              <p:cNvGrpSpPr/>
              <p:nvPr/>
            </p:nvGrpSpPr>
            <p:grpSpPr>
              <a:xfrm>
                <a:off x="-142838" y="2827087"/>
                <a:ext cx="285676" cy="1511145"/>
                <a:chOff x="3305573" y="5686033"/>
                <a:chExt cx="285676" cy="1511145"/>
              </a:xfrm>
            </p:grpSpPr>
            <p:sp>
              <p:nvSpPr>
                <p:cNvPr id="96" name="Cylinder 95">
                  <a:extLst>
                    <a:ext uri="{FF2B5EF4-FFF2-40B4-BE49-F238E27FC236}">
                      <a16:creationId xmlns:a16="http://schemas.microsoft.com/office/drawing/2014/main" id="{8C62DFDC-A4AA-4F4E-84AA-16CB7E247D99}"/>
                    </a:ext>
                  </a:extLst>
                </p:cNvPr>
                <p:cNvSpPr/>
                <p:nvPr/>
              </p:nvSpPr>
              <p:spPr>
                <a:xfrm>
                  <a:off x="3305573" y="6478721"/>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7" name="Cylinder 96">
                  <a:extLst>
                    <a:ext uri="{FF2B5EF4-FFF2-40B4-BE49-F238E27FC236}">
                      <a16:creationId xmlns:a16="http://schemas.microsoft.com/office/drawing/2014/main" id="{A39562D7-0068-4812-891A-EF75721EED62}"/>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426" name="Content Placeholder 2">
              <a:extLst>
                <a:ext uri="{FF2B5EF4-FFF2-40B4-BE49-F238E27FC236}">
                  <a16:creationId xmlns:a16="http://schemas.microsoft.com/office/drawing/2014/main" id="{DD419EFF-E884-4F3E-9162-1EA2BFA64857}"/>
                </a:ext>
              </a:extLst>
            </p:cNvPr>
            <p:cNvSpPr txBox="1">
              <a:spLocks/>
            </p:cNvSpPr>
            <p:nvPr/>
          </p:nvSpPr>
          <p:spPr>
            <a:xfrm>
              <a:off x="-6713880" y="379400"/>
              <a:ext cx="838281"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15°C</a:t>
              </a:r>
            </a:p>
          </p:txBody>
        </p:sp>
        <p:grpSp>
          <p:nvGrpSpPr>
            <p:cNvPr id="430" name="Group 429">
              <a:extLst>
                <a:ext uri="{FF2B5EF4-FFF2-40B4-BE49-F238E27FC236}">
                  <a16:creationId xmlns:a16="http://schemas.microsoft.com/office/drawing/2014/main" id="{536D6F69-8711-4BE0-8A02-D4ECA181E0DB}"/>
                </a:ext>
              </a:extLst>
            </p:cNvPr>
            <p:cNvGrpSpPr/>
            <p:nvPr/>
          </p:nvGrpSpPr>
          <p:grpSpPr>
            <a:xfrm>
              <a:off x="-6442467" y="-1759793"/>
              <a:ext cx="736921" cy="1806808"/>
              <a:chOff x="-366531" y="2684169"/>
              <a:chExt cx="736921" cy="1806808"/>
            </a:xfrm>
          </p:grpSpPr>
          <p:sp>
            <p:nvSpPr>
              <p:cNvPr id="431" name="Rectangle 430">
                <a:extLst>
                  <a:ext uri="{FF2B5EF4-FFF2-40B4-BE49-F238E27FC236}">
                    <a16:creationId xmlns:a16="http://schemas.microsoft.com/office/drawing/2014/main" id="{942454E4-9408-4F06-B954-45B99162403F}"/>
                  </a:ext>
                </a:extLst>
              </p:cNvPr>
              <p:cNvSpPr/>
              <p:nvPr/>
            </p:nvSpPr>
            <p:spPr>
              <a:xfrm>
                <a:off x="-366531" y="2684169"/>
                <a:ext cx="736921" cy="180680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32" name="Group 431">
                <a:extLst>
                  <a:ext uri="{FF2B5EF4-FFF2-40B4-BE49-F238E27FC236}">
                    <a16:creationId xmlns:a16="http://schemas.microsoft.com/office/drawing/2014/main" id="{9CD923C2-FB53-4D25-BB90-ED2370BA9662}"/>
                  </a:ext>
                </a:extLst>
              </p:cNvPr>
              <p:cNvGrpSpPr/>
              <p:nvPr/>
            </p:nvGrpSpPr>
            <p:grpSpPr>
              <a:xfrm>
                <a:off x="-142838" y="2827087"/>
                <a:ext cx="285676" cy="1511145"/>
                <a:chOff x="3305573" y="5686033"/>
                <a:chExt cx="285676" cy="1511145"/>
              </a:xfrm>
            </p:grpSpPr>
            <p:sp>
              <p:nvSpPr>
                <p:cNvPr id="433" name="Cylinder 432">
                  <a:extLst>
                    <a:ext uri="{FF2B5EF4-FFF2-40B4-BE49-F238E27FC236}">
                      <a16:creationId xmlns:a16="http://schemas.microsoft.com/office/drawing/2014/main" id="{2704CB0F-B2C9-4CFF-A4ED-26CD9FA68194}"/>
                    </a:ext>
                  </a:extLst>
                </p:cNvPr>
                <p:cNvSpPr/>
                <p:nvPr/>
              </p:nvSpPr>
              <p:spPr>
                <a:xfrm>
                  <a:off x="3305573" y="6478721"/>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4" name="Cylinder 433">
                  <a:extLst>
                    <a:ext uri="{FF2B5EF4-FFF2-40B4-BE49-F238E27FC236}">
                      <a16:creationId xmlns:a16="http://schemas.microsoft.com/office/drawing/2014/main" id="{4FA2E72E-B39E-43D2-AAC7-A5665A3D634B}"/>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435" name="Group 434">
              <a:extLst>
                <a:ext uri="{FF2B5EF4-FFF2-40B4-BE49-F238E27FC236}">
                  <a16:creationId xmlns:a16="http://schemas.microsoft.com/office/drawing/2014/main" id="{A7CF0486-FCBD-49B7-8676-DAE332EFC941}"/>
                </a:ext>
              </a:extLst>
            </p:cNvPr>
            <p:cNvGrpSpPr/>
            <p:nvPr/>
          </p:nvGrpSpPr>
          <p:grpSpPr>
            <a:xfrm>
              <a:off x="-5529078" y="-1764708"/>
              <a:ext cx="736921" cy="1806808"/>
              <a:chOff x="-366531" y="2684169"/>
              <a:chExt cx="736921" cy="1806808"/>
            </a:xfrm>
          </p:grpSpPr>
          <p:sp>
            <p:nvSpPr>
              <p:cNvPr id="436" name="Rectangle 435">
                <a:extLst>
                  <a:ext uri="{FF2B5EF4-FFF2-40B4-BE49-F238E27FC236}">
                    <a16:creationId xmlns:a16="http://schemas.microsoft.com/office/drawing/2014/main" id="{3DD6566B-66A9-4440-BA67-A0B9DD2B616A}"/>
                  </a:ext>
                </a:extLst>
              </p:cNvPr>
              <p:cNvSpPr/>
              <p:nvPr/>
            </p:nvSpPr>
            <p:spPr>
              <a:xfrm>
                <a:off x="-366531" y="2684169"/>
                <a:ext cx="736921" cy="180680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37" name="Group 436">
                <a:extLst>
                  <a:ext uri="{FF2B5EF4-FFF2-40B4-BE49-F238E27FC236}">
                    <a16:creationId xmlns:a16="http://schemas.microsoft.com/office/drawing/2014/main" id="{8EFB541B-2442-4942-9E01-2CFBAF44CF88}"/>
                  </a:ext>
                </a:extLst>
              </p:cNvPr>
              <p:cNvGrpSpPr/>
              <p:nvPr/>
            </p:nvGrpSpPr>
            <p:grpSpPr>
              <a:xfrm>
                <a:off x="-142838" y="2827087"/>
                <a:ext cx="285676" cy="1511145"/>
                <a:chOff x="3305573" y="5686033"/>
                <a:chExt cx="285676" cy="1511145"/>
              </a:xfrm>
            </p:grpSpPr>
            <p:sp>
              <p:nvSpPr>
                <p:cNvPr id="438" name="Cylinder 437">
                  <a:extLst>
                    <a:ext uri="{FF2B5EF4-FFF2-40B4-BE49-F238E27FC236}">
                      <a16:creationId xmlns:a16="http://schemas.microsoft.com/office/drawing/2014/main" id="{FA22AB4D-2557-4C1A-989A-E6BA23AC7603}"/>
                    </a:ext>
                  </a:extLst>
                </p:cNvPr>
                <p:cNvSpPr/>
                <p:nvPr/>
              </p:nvSpPr>
              <p:spPr>
                <a:xfrm>
                  <a:off x="3305573" y="6478721"/>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9" name="Cylinder 438">
                  <a:extLst>
                    <a:ext uri="{FF2B5EF4-FFF2-40B4-BE49-F238E27FC236}">
                      <a16:creationId xmlns:a16="http://schemas.microsoft.com/office/drawing/2014/main" id="{1717104A-0324-4B11-9B1B-228B653B73DA}"/>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440" name="Group 439">
              <a:extLst>
                <a:ext uri="{FF2B5EF4-FFF2-40B4-BE49-F238E27FC236}">
                  <a16:creationId xmlns:a16="http://schemas.microsoft.com/office/drawing/2014/main" id="{1D856816-AD45-4E92-88A8-53A556CF108D}"/>
                </a:ext>
              </a:extLst>
            </p:cNvPr>
            <p:cNvGrpSpPr/>
            <p:nvPr/>
          </p:nvGrpSpPr>
          <p:grpSpPr>
            <a:xfrm>
              <a:off x="-4619039" y="-1759793"/>
              <a:ext cx="736921" cy="1806808"/>
              <a:chOff x="-366531" y="2684169"/>
              <a:chExt cx="736921" cy="1806808"/>
            </a:xfrm>
          </p:grpSpPr>
          <p:sp>
            <p:nvSpPr>
              <p:cNvPr id="441" name="Rectangle 440">
                <a:extLst>
                  <a:ext uri="{FF2B5EF4-FFF2-40B4-BE49-F238E27FC236}">
                    <a16:creationId xmlns:a16="http://schemas.microsoft.com/office/drawing/2014/main" id="{F1A89EB5-9F71-4A96-B576-BA702FACFC19}"/>
                  </a:ext>
                </a:extLst>
              </p:cNvPr>
              <p:cNvSpPr/>
              <p:nvPr/>
            </p:nvSpPr>
            <p:spPr>
              <a:xfrm>
                <a:off x="-366531" y="2684169"/>
                <a:ext cx="736921" cy="180680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42" name="Group 441">
                <a:extLst>
                  <a:ext uri="{FF2B5EF4-FFF2-40B4-BE49-F238E27FC236}">
                    <a16:creationId xmlns:a16="http://schemas.microsoft.com/office/drawing/2014/main" id="{9678927C-C3A0-483A-BC5F-881FBF157F32}"/>
                  </a:ext>
                </a:extLst>
              </p:cNvPr>
              <p:cNvGrpSpPr/>
              <p:nvPr/>
            </p:nvGrpSpPr>
            <p:grpSpPr>
              <a:xfrm>
                <a:off x="-142838" y="2827087"/>
                <a:ext cx="285676" cy="1511145"/>
                <a:chOff x="3305573" y="5686033"/>
                <a:chExt cx="285676" cy="1511145"/>
              </a:xfrm>
            </p:grpSpPr>
            <p:sp>
              <p:nvSpPr>
                <p:cNvPr id="443" name="Cylinder 442">
                  <a:extLst>
                    <a:ext uri="{FF2B5EF4-FFF2-40B4-BE49-F238E27FC236}">
                      <a16:creationId xmlns:a16="http://schemas.microsoft.com/office/drawing/2014/main" id="{574DEE99-5210-404B-90AE-616F270EAB1C}"/>
                    </a:ext>
                  </a:extLst>
                </p:cNvPr>
                <p:cNvSpPr/>
                <p:nvPr/>
              </p:nvSpPr>
              <p:spPr>
                <a:xfrm>
                  <a:off x="3305573" y="6478721"/>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4" name="Cylinder 443">
                  <a:extLst>
                    <a:ext uri="{FF2B5EF4-FFF2-40B4-BE49-F238E27FC236}">
                      <a16:creationId xmlns:a16="http://schemas.microsoft.com/office/drawing/2014/main" id="{F5DAB4EE-61F4-4621-BEA3-DDD9B1244102}"/>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445" name="Group 444">
              <a:extLst>
                <a:ext uri="{FF2B5EF4-FFF2-40B4-BE49-F238E27FC236}">
                  <a16:creationId xmlns:a16="http://schemas.microsoft.com/office/drawing/2014/main" id="{F30DEF97-3E0E-4B6B-A88A-414F301CEE59}"/>
                </a:ext>
              </a:extLst>
            </p:cNvPr>
            <p:cNvGrpSpPr/>
            <p:nvPr/>
          </p:nvGrpSpPr>
          <p:grpSpPr>
            <a:xfrm>
              <a:off x="-6005354" y="-1161882"/>
              <a:ext cx="736921" cy="1806808"/>
              <a:chOff x="-366531" y="2684169"/>
              <a:chExt cx="736921" cy="1806808"/>
            </a:xfrm>
          </p:grpSpPr>
          <p:sp>
            <p:nvSpPr>
              <p:cNvPr id="446" name="Rectangle 445">
                <a:extLst>
                  <a:ext uri="{FF2B5EF4-FFF2-40B4-BE49-F238E27FC236}">
                    <a16:creationId xmlns:a16="http://schemas.microsoft.com/office/drawing/2014/main" id="{7433F359-0502-4254-A359-1F86931928F7}"/>
                  </a:ext>
                </a:extLst>
              </p:cNvPr>
              <p:cNvSpPr/>
              <p:nvPr/>
            </p:nvSpPr>
            <p:spPr>
              <a:xfrm>
                <a:off x="-366531" y="2684169"/>
                <a:ext cx="736921" cy="180680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47" name="Group 446">
                <a:extLst>
                  <a:ext uri="{FF2B5EF4-FFF2-40B4-BE49-F238E27FC236}">
                    <a16:creationId xmlns:a16="http://schemas.microsoft.com/office/drawing/2014/main" id="{AF73192A-5B24-4205-AD77-FBF4606C4EE5}"/>
                  </a:ext>
                </a:extLst>
              </p:cNvPr>
              <p:cNvGrpSpPr/>
              <p:nvPr/>
            </p:nvGrpSpPr>
            <p:grpSpPr>
              <a:xfrm>
                <a:off x="-142838" y="2827087"/>
                <a:ext cx="285676" cy="1511145"/>
                <a:chOff x="3305573" y="5686033"/>
                <a:chExt cx="285676" cy="1511145"/>
              </a:xfrm>
            </p:grpSpPr>
            <p:sp>
              <p:nvSpPr>
                <p:cNvPr id="448" name="Cylinder 447">
                  <a:extLst>
                    <a:ext uri="{FF2B5EF4-FFF2-40B4-BE49-F238E27FC236}">
                      <a16:creationId xmlns:a16="http://schemas.microsoft.com/office/drawing/2014/main" id="{D87CF14C-3935-42A4-AC68-FF8BDE2F1B72}"/>
                    </a:ext>
                  </a:extLst>
                </p:cNvPr>
                <p:cNvSpPr/>
                <p:nvPr/>
              </p:nvSpPr>
              <p:spPr>
                <a:xfrm>
                  <a:off x="3305573" y="6478721"/>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9" name="Cylinder 448">
                  <a:extLst>
                    <a:ext uri="{FF2B5EF4-FFF2-40B4-BE49-F238E27FC236}">
                      <a16:creationId xmlns:a16="http://schemas.microsoft.com/office/drawing/2014/main" id="{362012A3-507C-47A5-B1B8-04BB08D1D3FC}"/>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450" name="Group 449">
              <a:extLst>
                <a:ext uri="{FF2B5EF4-FFF2-40B4-BE49-F238E27FC236}">
                  <a16:creationId xmlns:a16="http://schemas.microsoft.com/office/drawing/2014/main" id="{811D7E91-1DCE-474D-B44F-C53149B27C5D}"/>
                </a:ext>
              </a:extLst>
            </p:cNvPr>
            <p:cNvGrpSpPr/>
            <p:nvPr/>
          </p:nvGrpSpPr>
          <p:grpSpPr>
            <a:xfrm>
              <a:off x="-5091965" y="-1166797"/>
              <a:ext cx="736921" cy="1806808"/>
              <a:chOff x="-366531" y="2684169"/>
              <a:chExt cx="736921" cy="1806808"/>
            </a:xfrm>
          </p:grpSpPr>
          <p:sp>
            <p:nvSpPr>
              <p:cNvPr id="451" name="Rectangle 450">
                <a:extLst>
                  <a:ext uri="{FF2B5EF4-FFF2-40B4-BE49-F238E27FC236}">
                    <a16:creationId xmlns:a16="http://schemas.microsoft.com/office/drawing/2014/main" id="{BDC2682B-B523-4C24-8D26-F21D551E6919}"/>
                  </a:ext>
                </a:extLst>
              </p:cNvPr>
              <p:cNvSpPr/>
              <p:nvPr/>
            </p:nvSpPr>
            <p:spPr>
              <a:xfrm>
                <a:off x="-366531" y="2684169"/>
                <a:ext cx="736921" cy="180680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52" name="Group 451">
                <a:extLst>
                  <a:ext uri="{FF2B5EF4-FFF2-40B4-BE49-F238E27FC236}">
                    <a16:creationId xmlns:a16="http://schemas.microsoft.com/office/drawing/2014/main" id="{F38F9339-23E3-4A0E-95C2-99EBDBB2F6A1}"/>
                  </a:ext>
                </a:extLst>
              </p:cNvPr>
              <p:cNvGrpSpPr/>
              <p:nvPr/>
            </p:nvGrpSpPr>
            <p:grpSpPr>
              <a:xfrm>
                <a:off x="-142838" y="2827087"/>
                <a:ext cx="285676" cy="1511145"/>
                <a:chOff x="3305573" y="5686033"/>
                <a:chExt cx="285676" cy="1511145"/>
              </a:xfrm>
            </p:grpSpPr>
            <p:sp>
              <p:nvSpPr>
                <p:cNvPr id="453" name="Cylinder 452">
                  <a:extLst>
                    <a:ext uri="{FF2B5EF4-FFF2-40B4-BE49-F238E27FC236}">
                      <a16:creationId xmlns:a16="http://schemas.microsoft.com/office/drawing/2014/main" id="{A8F128A6-1067-41E8-936C-DAA09052764B}"/>
                    </a:ext>
                  </a:extLst>
                </p:cNvPr>
                <p:cNvSpPr/>
                <p:nvPr/>
              </p:nvSpPr>
              <p:spPr>
                <a:xfrm>
                  <a:off x="3305573" y="6478721"/>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4" name="Cylinder 453">
                  <a:extLst>
                    <a:ext uri="{FF2B5EF4-FFF2-40B4-BE49-F238E27FC236}">
                      <a16:creationId xmlns:a16="http://schemas.microsoft.com/office/drawing/2014/main" id="{85A57A58-B72F-48CD-B007-1E0FCFC53729}"/>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455" name="Group 454">
              <a:extLst>
                <a:ext uri="{FF2B5EF4-FFF2-40B4-BE49-F238E27FC236}">
                  <a16:creationId xmlns:a16="http://schemas.microsoft.com/office/drawing/2014/main" id="{9CFA5C84-3974-48FB-BA79-AA0A06E4E8D6}"/>
                </a:ext>
              </a:extLst>
            </p:cNvPr>
            <p:cNvGrpSpPr/>
            <p:nvPr/>
          </p:nvGrpSpPr>
          <p:grpSpPr>
            <a:xfrm>
              <a:off x="-4181926" y="-1161882"/>
              <a:ext cx="736921" cy="1806808"/>
              <a:chOff x="-366531" y="2684169"/>
              <a:chExt cx="736921" cy="1806808"/>
            </a:xfrm>
          </p:grpSpPr>
          <p:sp>
            <p:nvSpPr>
              <p:cNvPr id="456" name="Rectangle 455">
                <a:extLst>
                  <a:ext uri="{FF2B5EF4-FFF2-40B4-BE49-F238E27FC236}">
                    <a16:creationId xmlns:a16="http://schemas.microsoft.com/office/drawing/2014/main" id="{79FF8F15-8E35-4CF2-9C26-79734F65802B}"/>
                  </a:ext>
                </a:extLst>
              </p:cNvPr>
              <p:cNvSpPr/>
              <p:nvPr/>
            </p:nvSpPr>
            <p:spPr>
              <a:xfrm>
                <a:off x="-366531" y="2684169"/>
                <a:ext cx="736921" cy="180680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57" name="Group 456">
                <a:extLst>
                  <a:ext uri="{FF2B5EF4-FFF2-40B4-BE49-F238E27FC236}">
                    <a16:creationId xmlns:a16="http://schemas.microsoft.com/office/drawing/2014/main" id="{5BA19A14-F4B6-4503-BDF7-3872B269C9E7}"/>
                  </a:ext>
                </a:extLst>
              </p:cNvPr>
              <p:cNvGrpSpPr/>
              <p:nvPr/>
            </p:nvGrpSpPr>
            <p:grpSpPr>
              <a:xfrm>
                <a:off x="-142838" y="2827087"/>
                <a:ext cx="285676" cy="1511145"/>
                <a:chOff x="3305573" y="5686033"/>
                <a:chExt cx="285676" cy="1511145"/>
              </a:xfrm>
            </p:grpSpPr>
            <p:sp>
              <p:nvSpPr>
                <p:cNvPr id="458" name="Cylinder 457">
                  <a:extLst>
                    <a:ext uri="{FF2B5EF4-FFF2-40B4-BE49-F238E27FC236}">
                      <a16:creationId xmlns:a16="http://schemas.microsoft.com/office/drawing/2014/main" id="{245453A0-CC9F-471B-BA14-3AB2703CF7AD}"/>
                    </a:ext>
                  </a:extLst>
                </p:cNvPr>
                <p:cNvSpPr/>
                <p:nvPr/>
              </p:nvSpPr>
              <p:spPr>
                <a:xfrm>
                  <a:off x="3305573" y="6478721"/>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9" name="Cylinder 458">
                  <a:extLst>
                    <a:ext uri="{FF2B5EF4-FFF2-40B4-BE49-F238E27FC236}">
                      <a16:creationId xmlns:a16="http://schemas.microsoft.com/office/drawing/2014/main" id="{728E56A4-0B95-45BF-9FDC-79618C45754E}"/>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grpSp>
        <p:nvGrpSpPr>
          <p:cNvPr id="484" name="Group 483">
            <a:extLst>
              <a:ext uri="{FF2B5EF4-FFF2-40B4-BE49-F238E27FC236}">
                <a16:creationId xmlns:a16="http://schemas.microsoft.com/office/drawing/2014/main" id="{637A4BD1-6B51-44B2-A77B-DE7FB6E1EFDA}"/>
              </a:ext>
            </a:extLst>
          </p:cNvPr>
          <p:cNvGrpSpPr/>
          <p:nvPr/>
        </p:nvGrpSpPr>
        <p:grpSpPr>
          <a:xfrm>
            <a:off x="-5781661" y="4546632"/>
            <a:ext cx="4156082" cy="4330124"/>
            <a:chOff x="-7897292" y="3873701"/>
            <a:chExt cx="4156082" cy="4330124"/>
          </a:xfrm>
        </p:grpSpPr>
        <p:sp>
          <p:nvSpPr>
            <p:cNvPr id="109" name="Rectangle 108">
              <a:extLst>
                <a:ext uri="{FF2B5EF4-FFF2-40B4-BE49-F238E27FC236}">
                  <a16:creationId xmlns:a16="http://schemas.microsoft.com/office/drawing/2014/main" id="{F5D81412-C670-47CE-92EE-6BE32ED2E249}"/>
                </a:ext>
              </a:extLst>
            </p:cNvPr>
            <p:cNvSpPr/>
            <p:nvPr/>
          </p:nvSpPr>
          <p:spPr>
            <a:xfrm>
              <a:off x="-7897292" y="3878616"/>
              <a:ext cx="736921" cy="180680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10" name="Group 109">
              <a:extLst>
                <a:ext uri="{FF2B5EF4-FFF2-40B4-BE49-F238E27FC236}">
                  <a16:creationId xmlns:a16="http://schemas.microsoft.com/office/drawing/2014/main" id="{B9C49912-CF80-40DB-9D99-C51B004C9B3C}"/>
                </a:ext>
              </a:extLst>
            </p:cNvPr>
            <p:cNvGrpSpPr/>
            <p:nvPr/>
          </p:nvGrpSpPr>
          <p:grpSpPr>
            <a:xfrm>
              <a:off x="-7673599" y="4021534"/>
              <a:ext cx="285676" cy="1511145"/>
              <a:chOff x="3305573" y="5686033"/>
              <a:chExt cx="285676" cy="1511145"/>
            </a:xfrm>
          </p:grpSpPr>
          <p:sp>
            <p:nvSpPr>
              <p:cNvPr id="111" name="Cylinder 110">
                <a:extLst>
                  <a:ext uri="{FF2B5EF4-FFF2-40B4-BE49-F238E27FC236}">
                    <a16:creationId xmlns:a16="http://schemas.microsoft.com/office/drawing/2014/main" id="{F70CF7BC-A651-40B9-A624-439409DF0F10}"/>
                  </a:ext>
                </a:extLst>
              </p:cNvPr>
              <p:cNvSpPr/>
              <p:nvPr/>
            </p:nvSpPr>
            <p:spPr>
              <a:xfrm>
                <a:off x="3305573" y="6478721"/>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2" name="Cylinder 111">
                <a:extLst>
                  <a:ext uri="{FF2B5EF4-FFF2-40B4-BE49-F238E27FC236}">
                    <a16:creationId xmlns:a16="http://schemas.microsoft.com/office/drawing/2014/main" id="{CC2934CA-4230-4F01-9E6A-71B2F40D0594}"/>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14" name="Rectangle 113">
              <a:extLst>
                <a:ext uri="{FF2B5EF4-FFF2-40B4-BE49-F238E27FC236}">
                  <a16:creationId xmlns:a16="http://schemas.microsoft.com/office/drawing/2014/main" id="{1432F54B-5102-482B-9190-0E45CDD4FBBA}"/>
                </a:ext>
              </a:extLst>
            </p:cNvPr>
            <p:cNvSpPr/>
            <p:nvPr/>
          </p:nvSpPr>
          <p:spPr>
            <a:xfrm>
              <a:off x="-6983903" y="3873701"/>
              <a:ext cx="736921" cy="180680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15" name="Group 114">
              <a:extLst>
                <a:ext uri="{FF2B5EF4-FFF2-40B4-BE49-F238E27FC236}">
                  <a16:creationId xmlns:a16="http://schemas.microsoft.com/office/drawing/2014/main" id="{5C3E3785-9603-4B94-98D6-60FCBE33E868}"/>
                </a:ext>
              </a:extLst>
            </p:cNvPr>
            <p:cNvGrpSpPr/>
            <p:nvPr/>
          </p:nvGrpSpPr>
          <p:grpSpPr>
            <a:xfrm>
              <a:off x="-6760210" y="4016619"/>
              <a:ext cx="285676" cy="1511145"/>
              <a:chOff x="3305573" y="5686033"/>
              <a:chExt cx="285676" cy="1511145"/>
            </a:xfrm>
          </p:grpSpPr>
          <p:sp>
            <p:nvSpPr>
              <p:cNvPr id="116" name="Cylinder 115">
                <a:extLst>
                  <a:ext uri="{FF2B5EF4-FFF2-40B4-BE49-F238E27FC236}">
                    <a16:creationId xmlns:a16="http://schemas.microsoft.com/office/drawing/2014/main" id="{22535ADF-7408-435A-AA31-2317A2C00F0E}"/>
                  </a:ext>
                </a:extLst>
              </p:cNvPr>
              <p:cNvSpPr/>
              <p:nvPr/>
            </p:nvSpPr>
            <p:spPr>
              <a:xfrm>
                <a:off x="3305573" y="6478721"/>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Cylinder 116">
                <a:extLst>
                  <a:ext uri="{FF2B5EF4-FFF2-40B4-BE49-F238E27FC236}">
                    <a16:creationId xmlns:a16="http://schemas.microsoft.com/office/drawing/2014/main" id="{154A17F0-7C69-4CAF-B1FA-CFF96967E47D}"/>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19" name="Rectangle 118">
              <a:extLst>
                <a:ext uri="{FF2B5EF4-FFF2-40B4-BE49-F238E27FC236}">
                  <a16:creationId xmlns:a16="http://schemas.microsoft.com/office/drawing/2014/main" id="{E7B63103-EE95-4690-A466-FE271B120635}"/>
                </a:ext>
              </a:extLst>
            </p:cNvPr>
            <p:cNvSpPr/>
            <p:nvPr/>
          </p:nvSpPr>
          <p:spPr>
            <a:xfrm>
              <a:off x="-6073864" y="3878616"/>
              <a:ext cx="736921" cy="180680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20" name="Group 119">
              <a:extLst>
                <a:ext uri="{FF2B5EF4-FFF2-40B4-BE49-F238E27FC236}">
                  <a16:creationId xmlns:a16="http://schemas.microsoft.com/office/drawing/2014/main" id="{FE5B647F-2316-4FA9-B526-9CF96D98B6FA}"/>
                </a:ext>
              </a:extLst>
            </p:cNvPr>
            <p:cNvGrpSpPr/>
            <p:nvPr/>
          </p:nvGrpSpPr>
          <p:grpSpPr>
            <a:xfrm>
              <a:off x="-5850171" y="4021534"/>
              <a:ext cx="285676" cy="1511145"/>
              <a:chOff x="3305573" y="5686033"/>
              <a:chExt cx="285676" cy="1511145"/>
            </a:xfrm>
          </p:grpSpPr>
          <p:sp>
            <p:nvSpPr>
              <p:cNvPr id="121" name="Cylinder 120">
                <a:extLst>
                  <a:ext uri="{FF2B5EF4-FFF2-40B4-BE49-F238E27FC236}">
                    <a16:creationId xmlns:a16="http://schemas.microsoft.com/office/drawing/2014/main" id="{E2D8FB33-3F3B-4729-88F8-93F5EB462744}"/>
                  </a:ext>
                </a:extLst>
              </p:cNvPr>
              <p:cNvSpPr/>
              <p:nvPr/>
            </p:nvSpPr>
            <p:spPr>
              <a:xfrm>
                <a:off x="3305573" y="6478721"/>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Cylinder 121">
                <a:extLst>
                  <a:ext uri="{FF2B5EF4-FFF2-40B4-BE49-F238E27FC236}">
                    <a16:creationId xmlns:a16="http://schemas.microsoft.com/office/drawing/2014/main" id="{1DDAA8C1-E37F-48C1-AFA3-9088BE778114}"/>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34" name="Rectangle 133">
              <a:extLst>
                <a:ext uri="{FF2B5EF4-FFF2-40B4-BE49-F238E27FC236}">
                  <a16:creationId xmlns:a16="http://schemas.microsoft.com/office/drawing/2014/main" id="{D023B20A-6B60-4C8C-A8B9-19BB26C10DA4}"/>
                </a:ext>
              </a:extLst>
            </p:cNvPr>
            <p:cNvSpPr/>
            <p:nvPr/>
          </p:nvSpPr>
          <p:spPr>
            <a:xfrm>
              <a:off x="-7593236" y="4431099"/>
              <a:ext cx="736921" cy="180680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35" name="Group 134">
              <a:extLst>
                <a:ext uri="{FF2B5EF4-FFF2-40B4-BE49-F238E27FC236}">
                  <a16:creationId xmlns:a16="http://schemas.microsoft.com/office/drawing/2014/main" id="{932CF6B9-288D-447B-B3C9-FDB8FF492672}"/>
                </a:ext>
              </a:extLst>
            </p:cNvPr>
            <p:cNvGrpSpPr/>
            <p:nvPr/>
          </p:nvGrpSpPr>
          <p:grpSpPr>
            <a:xfrm>
              <a:off x="-7369543" y="4574017"/>
              <a:ext cx="285676" cy="1511145"/>
              <a:chOff x="3305573" y="5686033"/>
              <a:chExt cx="285676" cy="1511145"/>
            </a:xfrm>
          </p:grpSpPr>
          <p:sp>
            <p:nvSpPr>
              <p:cNvPr id="136" name="Cylinder 135">
                <a:extLst>
                  <a:ext uri="{FF2B5EF4-FFF2-40B4-BE49-F238E27FC236}">
                    <a16:creationId xmlns:a16="http://schemas.microsoft.com/office/drawing/2014/main" id="{8BF189F0-2EB1-49A5-AF78-F9EAC6E22570}"/>
                  </a:ext>
                </a:extLst>
              </p:cNvPr>
              <p:cNvSpPr/>
              <p:nvPr/>
            </p:nvSpPr>
            <p:spPr>
              <a:xfrm>
                <a:off x="3305573" y="6478721"/>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7" name="Cylinder 136">
                <a:extLst>
                  <a:ext uri="{FF2B5EF4-FFF2-40B4-BE49-F238E27FC236}">
                    <a16:creationId xmlns:a16="http://schemas.microsoft.com/office/drawing/2014/main" id="{8827FDE0-9EBB-480C-88D2-7F16A585AAAC}"/>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39" name="Rectangle 138">
              <a:extLst>
                <a:ext uri="{FF2B5EF4-FFF2-40B4-BE49-F238E27FC236}">
                  <a16:creationId xmlns:a16="http://schemas.microsoft.com/office/drawing/2014/main" id="{76D87B38-7D3F-4757-AA64-3D4FF429665A}"/>
                </a:ext>
              </a:extLst>
            </p:cNvPr>
            <p:cNvSpPr/>
            <p:nvPr/>
          </p:nvSpPr>
          <p:spPr>
            <a:xfrm>
              <a:off x="-6679847" y="4426184"/>
              <a:ext cx="736921" cy="180680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40" name="Group 139">
              <a:extLst>
                <a:ext uri="{FF2B5EF4-FFF2-40B4-BE49-F238E27FC236}">
                  <a16:creationId xmlns:a16="http://schemas.microsoft.com/office/drawing/2014/main" id="{2E9B0CCC-3904-4407-B30B-F437E78CF88C}"/>
                </a:ext>
              </a:extLst>
            </p:cNvPr>
            <p:cNvGrpSpPr/>
            <p:nvPr/>
          </p:nvGrpSpPr>
          <p:grpSpPr>
            <a:xfrm>
              <a:off x="-6456154" y="4569102"/>
              <a:ext cx="285676" cy="1511145"/>
              <a:chOff x="3305573" y="5686033"/>
              <a:chExt cx="285676" cy="1511145"/>
            </a:xfrm>
          </p:grpSpPr>
          <p:sp>
            <p:nvSpPr>
              <p:cNvPr id="141" name="Cylinder 140">
                <a:extLst>
                  <a:ext uri="{FF2B5EF4-FFF2-40B4-BE49-F238E27FC236}">
                    <a16:creationId xmlns:a16="http://schemas.microsoft.com/office/drawing/2014/main" id="{298DAE2A-A7C9-459B-9600-DB61CF16F49D}"/>
                  </a:ext>
                </a:extLst>
              </p:cNvPr>
              <p:cNvSpPr/>
              <p:nvPr/>
            </p:nvSpPr>
            <p:spPr>
              <a:xfrm>
                <a:off x="3305573" y="6478721"/>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2" name="Cylinder 141">
                <a:extLst>
                  <a:ext uri="{FF2B5EF4-FFF2-40B4-BE49-F238E27FC236}">
                    <a16:creationId xmlns:a16="http://schemas.microsoft.com/office/drawing/2014/main" id="{81F5AC75-DBBE-4E19-A852-3267A62D2314}"/>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44" name="Rectangle 143">
              <a:extLst>
                <a:ext uri="{FF2B5EF4-FFF2-40B4-BE49-F238E27FC236}">
                  <a16:creationId xmlns:a16="http://schemas.microsoft.com/office/drawing/2014/main" id="{71F7166F-B6DF-4400-B021-8E8811C44D7F}"/>
                </a:ext>
              </a:extLst>
            </p:cNvPr>
            <p:cNvSpPr/>
            <p:nvPr/>
          </p:nvSpPr>
          <p:spPr>
            <a:xfrm>
              <a:off x="-5769808" y="4431099"/>
              <a:ext cx="736921" cy="180680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45" name="Group 144">
              <a:extLst>
                <a:ext uri="{FF2B5EF4-FFF2-40B4-BE49-F238E27FC236}">
                  <a16:creationId xmlns:a16="http://schemas.microsoft.com/office/drawing/2014/main" id="{FC29CFC3-63AF-430E-A98B-4617F46C0A75}"/>
                </a:ext>
              </a:extLst>
            </p:cNvPr>
            <p:cNvGrpSpPr/>
            <p:nvPr/>
          </p:nvGrpSpPr>
          <p:grpSpPr>
            <a:xfrm>
              <a:off x="-5546115" y="4574017"/>
              <a:ext cx="285676" cy="1511145"/>
              <a:chOff x="3305573" y="5686033"/>
              <a:chExt cx="285676" cy="1511145"/>
            </a:xfrm>
          </p:grpSpPr>
          <p:sp>
            <p:nvSpPr>
              <p:cNvPr id="146" name="Cylinder 145">
                <a:extLst>
                  <a:ext uri="{FF2B5EF4-FFF2-40B4-BE49-F238E27FC236}">
                    <a16:creationId xmlns:a16="http://schemas.microsoft.com/office/drawing/2014/main" id="{74F8ACC7-1DFC-429E-99AE-9F7C9488B181}"/>
                  </a:ext>
                </a:extLst>
              </p:cNvPr>
              <p:cNvSpPr/>
              <p:nvPr/>
            </p:nvSpPr>
            <p:spPr>
              <a:xfrm>
                <a:off x="3305573" y="6478721"/>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7" name="Cylinder 146">
                <a:extLst>
                  <a:ext uri="{FF2B5EF4-FFF2-40B4-BE49-F238E27FC236}">
                    <a16:creationId xmlns:a16="http://schemas.microsoft.com/office/drawing/2014/main" id="{8C2D1163-8E4C-400E-9697-1EFF959D91DE}"/>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59" name="Rectangle 158">
              <a:extLst>
                <a:ext uri="{FF2B5EF4-FFF2-40B4-BE49-F238E27FC236}">
                  <a16:creationId xmlns:a16="http://schemas.microsoft.com/office/drawing/2014/main" id="{4A9A1DCA-B712-48B3-99CB-84CBBC30C36D}"/>
                </a:ext>
              </a:extLst>
            </p:cNvPr>
            <p:cNvSpPr/>
            <p:nvPr/>
          </p:nvSpPr>
          <p:spPr>
            <a:xfrm>
              <a:off x="-7189401" y="5024755"/>
              <a:ext cx="736921" cy="180680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60" name="Group 159">
              <a:extLst>
                <a:ext uri="{FF2B5EF4-FFF2-40B4-BE49-F238E27FC236}">
                  <a16:creationId xmlns:a16="http://schemas.microsoft.com/office/drawing/2014/main" id="{39FDA1A5-B079-4B63-AA9D-C0049B4D04A1}"/>
                </a:ext>
              </a:extLst>
            </p:cNvPr>
            <p:cNvGrpSpPr/>
            <p:nvPr/>
          </p:nvGrpSpPr>
          <p:grpSpPr>
            <a:xfrm>
              <a:off x="-6965708" y="5167673"/>
              <a:ext cx="285676" cy="1511145"/>
              <a:chOff x="3305573" y="5686033"/>
              <a:chExt cx="285676" cy="1511145"/>
            </a:xfrm>
          </p:grpSpPr>
          <p:sp>
            <p:nvSpPr>
              <p:cNvPr id="161" name="Cylinder 160">
                <a:extLst>
                  <a:ext uri="{FF2B5EF4-FFF2-40B4-BE49-F238E27FC236}">
                    <a16:creationId xmlns:a16="http://schemas.microsoft.com/office/drawing/2014/main" id="{20495EAA-FE5D-4566-829D-599D11337041}"/>
                  </a:ext>
                </a:extLst>
              </p:cNvPr>
              <p:cNvSpPr/>
              <p:nvPr/>
            </p:nvSpPr>
            <p:spPr>
              <a:xfrm>
                <a:off x="3305573" y="6478721"/>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2" name="Cylinder 161">
                <a:extLst>
                  <a:ext uri="{FF2B5EF4-FFF2-40B4-BE49-F238E27FC236}">
                    <a16:creationId xmlns:a16="http://schemas.microsoft.com/office/drawing/2014/main" id="{BC34C933-F14F-4009-880C-26E3917DF60F}"/>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64" name="Rectangle 163">
              <a:extLst>
                <a:ext uri="{FF2B5EF4-FFF2-40B4-BE49-F238E27FC236}">
                  <a16:creationId xmlns:a16="http://schemas.microsoft.com/office/drawing/2014/main" id="{B5E713CE-013B-4A72-B290-CFDDE62A9FEB}"/>
                </a:ext>
              </a:extLst>
            </p:cNvPr>
            <p:cNvSpPr/>
            <p:nvPr/>
          </p:nvSpPr>
          <p:spPr>
            <a:xfrm>
              <a:off x="-6276012" y="5019840"/>
              <a:ext cx="736921" cy="180680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65" name="Group 164">
              <a:extLst>
                <a:ext uri="{FF2B5EF4-FFF2-40B4-BE49-F238E27FC236}">
                  <a16:creationId xmlns:a16="http://schemas.microsoft.com/office/drawing/2014/main" id="{21873176-0F0B-40B4-83BA-2A380F66E50A}"/>
                </a:ext>
              </a:extLst>
            </p:cNvPr>
            <p:cNvGrpSpPr/>
            <p:nvPr/>
          </p:nvGrpSpPr>
          <p:grpSpPr>
            <a:xfrm>
              <a:off x="-6052319" y="5162758"/>
              <a:ext cx="285676" cy="1511145"/>
              <a:chOff x="3305573" y="5686033"/>
              <a:chExt cx="285676" cy="1511145"/>
            </a:xfrm>
          </p:grpSpPr>
          <p:sp>
            <p:nvSpPr>
              <p:cNvPr id="166" name="Cylinder 165">
                <a:extLst>
                  <a:ext uri="{FF2B5EF4-FFF2-40B4-BE49-F238E27FC236}">
                    <a16:creationId xmlns:a16="http://schemas.microsoft.com/office/drawing/2014/main" id="{51ADDDF8-444E-4F07-9B5C-96FAAFE64935}"/>
                  </a:ext>
                </a:extLst>
              </p:cNvPr>
              <p:cNvSpPr/>
              <p:nvPr/>
            </p:nvSpPr>
            <p:spPr>
              <a:xfrm>
                <a:off x="3305573" y="6478721"/>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7" name="Cylinder 166">
                <a:extLst>
                  <a:ext uri="{FF2B5EF4-FFF2-40B4-BE49-F238E27FC236}">
                    <a16:creationId xmlns:a16="http://schemas.microsoft.com/office/drawing/2014/main" id="{8C0925B3-2E4F-4CEC-9D64-3599A24DE954}"/>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69" name="Rectangle 168">
              <a:extLst>
                <a:ext uri="{FF2B5EF4-FFF2-40B4-BE49-F238E27FC236}">
                  <a16:creationId xmlns:a16="http://schemas.microsoft.com/office/drawing/2014/main" id="{F3338EF1-EA76-4682-9E46-61EBF0764284}"/>
                </a:ext>
              </a:extLst>
            </p:cNvPr>
            <p:cNvSpPr/>
            <p:nvPr/>
          </p:nvSpPr>
          <p:spPr>
            <a:xfrm>
              <a:off x="-5365973" y="5024755"/>
              <a:ext cx="736921" cy="180680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70" name="Group 169">
              <a:extLst>
                <a:ext uri="{FF2B5EF4-FFF2-40B4-BE49-F238E27FC236}">
                  <a16:creationId xmlns:a16="http://schemas.microsoft.com/office/drawing/2014/main" id="{40B1560E-6EDC-4058-BA64-9627689C2583}"/>
                </a:ext>
              </a:extLst>
            </p:cNvPr>
            <p:cNvGrpSpPr/>
            <p:nvPr/>
          </p:nvGrpSpPr>
          <p:grpSpPr>
            <a:xfrm>
              <a:off x="-5142280" y="5167673"/>
              <a:ext cx="285676" cy="1511145"/>
              <a:chOff x="3305573" y="5686033"/>
              <a:chExt cx="285676" cy="1511145"/>
            </a:xfrm>
          </p:grpSpPr>
          <p:sp>
            <p:nvSpPr>
              <p:cNvPr id="171" name="Cylinder 170">
                <a:extLst>
                  <a:ext uri="{FF2B5EF4-FFF2-40B4-BE49-F238E27FC236}">
                    <a16:creationId xmlns:a16="http://schemas.microsoft.com/office/drawing/2014/main" id="{AFCFAD3B-0F03-4957-A905-A4B745193137}"/>
                  </a:ext>
                </a:extLst>
              </p:cNvPr>
              <p:cNvSpPr/>
              <p:nvPr/>
            </p:nvSpPr>
            <p:spPr>
              <a:xfrm>
                <a:off x="3305573" y="6478721"/>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2" name="Cylinder 171">
                <a:extLst>
                  <a:ext uri="{FF2B5EF4-FFF2-40B4-BE49-F238E27FC236}">
                    <a16:creationId xmlns:a16="http://schemas.microsoft.com/office/drawing/2014/main" id="{DCAECCA0-A26F-4881-8FC1-4A17BF7C16CC}"/>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27" name="Content Placeholder 2">
              <a:extLst>
                <a:ext uri="{FF2B5EF4-FFF2-40B4-BE49-F238E27FC236}">
                  <a16:creationId xmlns:a16="http://schemas.microsoft.com/office/drawing/2014/main" id="{053DDF42-A28A-4D81-B0CD-2F548B56973A}"/>
                </a:ext>
              </a:extLst>
            </p:cNvPr>
            <p:cNvSpPr txBox="1">
              <a:spLocks/>
            </p:cNvSpPr>
            <p:nvPr/>
          </p:nvSpPr>
          <p:spPr>
            <a:xfrm>
              <a:off x="-7065767" y="7820090"/>
              <a:ext cx="838281"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25°C</a:t>
              </a:r>
            </a:p>
          </p:txBody>
        </p:sp>
        <p:sp>
          <p:nvSpPr>
            <p:cNvPr id="460" name="Rectangle 459">
              <a:extLst>
                <a:ext uri="{FF2B5EF4-FFF2-40B4-BE49-F238E27FC236}">
                  <a16:creationId xmlns:a16="http://schemas.microsoft.com/office/drawing/2014/main" id="{C412C4F8-EFA4-4EC3-AF61-3C11F971A9BE}"/>
                </a:ext>
              </a:extLst>
            </p:cNvPr>
            <p:cNvSpPr/>
            <p:nvPr/>
          </p:nvSpPr>
          <p:spPr>
            <a:xfrm>
              <a:off x="-6732906" y="5666623"/>
              <a:ext cx="736921" cy="180680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61" name="Group 460">
              <a:extLst>
                <a:ext uri="{FF2B5EF4-FFF2-40B4-BE49-F238E27FC236}">
                  <a16:creationId xmlns:a16="http://schemas.microsoft.com/office/drawing/2014/main" id="{E3917C27-00AD-4AF8-AB80-9B132567589F}"/>
                </a:ext>
              </a:extLst>
            </p:cNvPr>
            <p:cNvGrpSpPr/>
            <p:nvPr/>
          </p:nvGrpSpPr>
          <p:grpSpPr>
            <a:xfrm>
              <a:off x="-6509213" y="5809541"/>
              <a:ext cx="285676" cy="1511145"/>
              <a:chOff x="3305573" y="5686033"/>
              <a:chExt cx="285676" cy="1511145"/>
            </a:xfrm>
          </p:grpSpPr>
          <p:sp>
            <p:nvSpPr>
              <p:cNvPr id="462" name="Cylinder 461">
                <a:extLst>
                  <a:ext uri="{FF2B5EF4-FFF2-40B4-BE49-F238E27FC236}">
                    <a16:creationId xmlns:a16="http://schemas.microsoft.com/office/drawing/2014/main" id="{51EEA102-0F67-4518-8B7F-037B3F45E904}"/>
                  </a:ext>
                </a:extLst>
              </p:cNvPr>
              <p:cNvSpPr/>
              <p:nvPr/>
            </p:nvSpPr>
            <p:spPr>
              <a:xfrm>
                <a:off x="3305573" y="6478721"/>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3" name="Cylinder 462">
                <a:extLst>
                  <a:ext uri="{FF2B5EF4-FFF2-40B4-BE49-F238E27FC236}">
                    <a16:creationId xmlns:a16="http://schemas.microsoft.com/office/drawing/2014/main" id="{1D1A506C-AF99-4B19-9125-DC61B642570F}"/>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64" name="Rectangle 463">
              <a:extLst>
                <a:ext uri="{FF2B5EF4-FFF2-40B4-BE49-F238E27FC236}">
                  <a16:creationId xmlns:a16="http://schemas.microsoft.com/office/drawing/2014/main" id="{9FA3A40E-0FCA-4847-AD0D-B151CC5FE1E5}"/>
                </a:ext>
              </a:extLst>
            </p:cNvPr>
            <p:cNvSpPr/>
            <p:nvPr/>
          </p:nvSpPr>
          <p:spPr>
            <a:xfrm>
              <a:off x="-5819517" y="5661708"/>
              <a:ext cx="736921" cy="180680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65" name="Group 464">
              <a:extLst>
                <a:ext uri="{FF2B5EF4-FFF2-40B4-BE49-F238E27FC236}">
                  <a16:creationId xmlns:a16="http://schemas.microsoft.com/office/drawing/2014/main" id="{5A33F4FF-9ACE-4506-A691-F895F10036B1}"/>
                </a:ext>
              </a:extLst>
            </p:cNvPr>
            <p:cNvGrpSpPr/>
            <p:nvPr/>
          </p:nvGrpSpPr>
          <p:grpSpPr>
            <a:xfrm>
              <a:off x="-5595824" y="5804626"/>
              <a:ext cx="285676" cy="1511145"/>
              <a:chOff x="3305573" y="5686033"/>
              <a:chExt cx="285676" cy="1511145"/>
            </a:xfrm>
          </p:grpSpPr>
          <p:sp>
            <p:nvSpPr>
              <p:cNvPr id="466" name="Cylinder 465">
                <a:extLst>
                  <a:ext uri="{FF2B5EF4-FFF2-40B4-BE49-F238E27FC236}">
                    <a16:creationId xmlns:a16="http://schemas.microsoft.com/office/drawing/2014/main" id="{9AEEFA04-1400-4E71-9082-12958BAF4B5A}"/>
                  </a:ext>
                </a:extLst>
              </p:cNvPr>
              <p:cNvSpPr/>
              <p:nvPr/>
            </p:nvSpPr>
            <p:spPr>
              <a:xfrm>
                <a:off x="3305573" y="6478721"/>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7" name="Cylinder 466">
                <a:extLst>
                  <a:ext uri="{FF2B5EF4-FFF2-40B4-BE49-F238E27FC236}">
                    <a16:creationId xmlns:a16="http://schemas.microsoft.com/office/drawing/2014/main" id="{3A5500DA-0471-4C27-8D2A-4A951C381630}"/>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68" name="Rectangle 467">
              <a:extLst>
                <a:ext uri="{FF2B5EF4-FFF2-40B4-BE49-F238E27FC236}">
                  <a16:creationId xmlns:a16="http://schemas.microsoft.com/office/drawing/2014/main" id="{C5522F99-FF98-4837-B8FE-A0F8424CF86E}"/>
                </a:ext>
              </a:extLst>
            </p:cNvPr>
            <p:cNvSpPr/>
            <p:nvPr/>
          </p:nvSpPr>
          <p:spPr>
            <a:xfrm>
              <a:off x="-4909478" y="5666623"/>
              <a:ext cx="736921" cy="180680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69" name="Group 468">
              <a:extLst>
                <a:ext uri="{FF2B5EF4-FFF2-40B4-BE49-F238E27FC236}">
                  <a16:creationId xmlns:a16="http://schemas.microsoft.com/office/drawing/2014/main" id="{36773A39-A663-4707-9301-C6D5AECC88CC}"/>
                </a:ext>
              </a:extLst>
            </p:cNvPr>
            <p:cNvGrpSpPr/>
            <p:nvPr/>
          </p:nvGrpSpPr>
          <p:grpSpPr>
            <a:xfrm>
              <a:off x="-4685785" y="5809541"/>
              <a:ext cx="285676" cy="1511145"/>
              <a:chOff x="3305573" y="5686033"/>
              <a:chExt cx="285676" cy="1511145"/>
            </a:xfrm>
          </p:grpSpPr>
          <p:sp>
            <p:nvSpPr>
              <p:cNvPr id="470" name="Cylinder 469">
                <a:extLst>
                  <a:ext uri="{FF2B5EF4-FFF2-40B4-BE49-F238E27FC236}">
                    <a16:creationId xmlns:a16="http://schemas.microsoft.com/office/drawing/2014/main" id="{A938E63E-CD08-4612-BB4E-BAD8767A974F}"/>
                  </a:ext>
                </a:extLst>
              </p:cNvPr>
              <p:cNvSpPr/>
              <p:nvPr/>
            </p:nvSpPr>
            <p:spPr>
              <a:xfrm>
                <a:off x="3305573" y="6478721"/>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1" name="Cylinder 470">
                <a:extLst>
                  <a:ext uri="{FF2B5EF4-FFF2-40B4-BE49-F238E27FC236}">
                    <a16:creationId xmlns:a16="http://schemas.microsoft.com/office/drawing/2014/main" id="{A7EB83BE-B453-449B-A603-3EC85CE908F5}"/>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72" name="Rectangle 471">
              <a:extLst>
                <a:ext uri="{FF2B5EF4-FFF2-40B4-BE49-F238E27FC236}">
                  <a16:creationId xmlns:a16="http://schemas.microsoft.com/office/drawing/2014/main" id="{1A0D523E-A641-4B04-9BCC-4DC373F1F497}"/>
                </a:ext>
              </a:extLst>
            </p:cNvPr>
            <p:cNvSpPr/>
            <p:nvPr/>
          </p:nvSpPr>
          <p:spPr>
            <a:xfrm>
              <a:off x="-6301559" y="6317462"/>
              <a:ext cx="736921" cy="180680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73" name="Group 472">
              <a:extLst>
                <a:ext uri="{FF2B5EF4-FFF2-40B4-BE49-F238E27FC236}">
                  <a16:creationId xmlns:a16="http://schemas.microsoft.com/office/drawing/2014/main" id="{8137382C-1D5E-45F7-BEFE-46676EE9084A}"/>
                </a:ext>
              </a:extLst>
            </p:cNvPr>
            <p:cNvGrpSpPr/>
            <p:nvPr/>
          </p:nvGrpSpPr>
          <p:grpSpPr>
            <a:xfrm>
              <a:off x="-6077866" y="6460380"/>
              <a:ext cx="285676" cy="1511145"/>
              <a:chOff x="3305573" y="5686033"/>
              <a:chExt cx="285676" cy="1511145"/>
            </a:xfrm>
          </p:grpSpPr>
          <p:sp>
            <p:nvSpPr>
              <p:cNvPr id="474" name="Cylinder 473">
                <a:extLst>
                  <a:ext uri="{FF2B5EF4-FFF2-40B4-BE49-F238E27FC236}">
                    <a16:creationId xmlns:a16="http://schemas.microsoft.com/office/drawing/2014/main" id="{2D9689C9-25F2-4EC1-9EE2-445E923BECC4}"/>
                  </a:ext>
                </a:extLst>
              </p:cNvPr>
              <p:cNvSpPr/>
              <p:nvPr/>
            </p:nvSpPr>
            <p:spPr>
              <a:xfrm>
                <a:off x="3305573" y="6478721"/>
                <a:ext cx="285676" cy="718457"/>
              </a:xfrm>
              <a:prstGeom prst="can">
                <a:avLst>
                  <a:gd name="adj" fmla="val 234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5" name="Cylinder 474">
                <a:extLst>
                  <a:ext uri="{FF2B5EF4-FFF2-40B4-BE49-F238E27FC236}">
                    <a16:creationId xmlns:a16="http://schemas.microsoft.com/office/drawing/2014/main" id="{EDD4CF7A-A524-4F14-BC19-C19C7688DA78}"/>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76" name="Rectangle 475">
              <a:extLst>
                <a:ext uri="{FF2B5EF4-FFF2-40B4-BE49-F238E27FC236}">
                  <a16:creationId xmlns:a16="http://schemas.microsoft.com/office/drawing/2014/main" id="{BB7564C1-1F7A-4500-A1E6-FE6261476F3E}"/>
                </a:ext>
              </a:extLst>
            </p:cNvPr>
            <p:cNvSpPr/>
            <p:nvPr/>
          </p:nvSpPr>
          <p:spPr>
            <a:xfrm>
              <a:off x="-5388170" y="6312547"/>
              <a:ext cx="736921" cy="180680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77" name="Group 476">
              <a:extLst>
                <a:ext uri="{FF2B5EF4-FFF2-40B4-BE49-F238E27FC236}">
                  <a16:creationId xmlns:a16="http://schemas.microsoft.com/office/drawing/2014/main" id="{77ADEDDE-A3B1-4EC0-8108-9031FC6DF5A0}"/>
                </a:ext>
              </a:extLst>
            </p:cNvPr>
            <p:cNvGrpSpPr/>
            <p:nvPr/>
          </p:nvGrpSpPr>
          <p:grpSpPr>
            <a:xfrm>
              <a:off x="-5164477" y="6455465"/>
              <a:ext cx="285676" cy="1511145"/>
              <a:chOff x="3305573" y="5686033"/>
              <a:chExt cx="285676" cy="1511145"/>
            </a:xfrm>
          </p:grpSpPr>
          <p:sp>
            <p:nvSpPr>
              <p:cNvPr id="478" name="Cylinder 477">
                <a:extLst>
                  <a:ext uri="{FF2B5EF4-FFF2-40B4-BE49-F238E27FC236}">
                    <a16:creationId xmlns:a16="http://schemas.microsoft.com/office/drawing/2014/main" id="{F4629680-C3E1-4142-AFCF-A39DBDD6D8A3}"/>
                  </a:ext>
                </a:extLst>
              </p:cNvPr>
              <p:cNvSpPr/>
              <p:nvPr/>
            </p:nvSpPr>
            <p:spPr>
              <a:xfrm>
                <a:off x="3305573" y="6478721"/>
                <a:ext cx="285676" cy="718457"/>
              </a:xfrm>
              <a:prstGeom prst="can">
                <a:avLst>
                  <a:gd name="adj" fmla="val 2342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9" name="Cylinder 478">
                <a:extLst>
                  <a:ext uri="{FF2B5EF4-FFF2-40B4-BE49-F238E27FC236}">
                    <a16:creationId xmlns:a16="http://schemas.microsoft.com/office/drawing/2014/main" id="{F38D7EE3-55E8-4B5D-A91F-AC28AB1DF6A7}"/>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80" name="Rectangle 479">
              <a:extLst>
                <a:ext uri="{FF2B5EF4-FFF2-40B4-BE49-F238E27FC236}">
                  <a16:creationId xmlns:a16="http://schemas.microsoft.com/office/drawing/2014/main" id="{B495B760-A513-416F-AE56-39811CC2D5C3}"/>
                </a:ext>
              </a:extLst>
            </p:cNvPr>
            <p:cNvSpPr/>
            <p:nvPr/>
          </p:nvSpPr>
          <p:spPr>
            <a:xfrm>
              <a:off x="-4478131" y="6317462"/>
              <a:ext cx="736921" cy="1806808"/>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81" name="Group 480">
              <a:extLst>
                <a:ext uri="{FF2B5EF4-FFF2-40B4-BE49-F238E27FC236}">
                  <a16:creationId xmlns:a16="http://schemas.microsoft.com/office/drawing/2014/main" id="{353E5E29-3746-41A6-B3A3-5FE94269461F}"/>
                </a:ext>
              </a:extLst>
            </p:cNvPr>
            <p:cNvGrpSpPr/>
            <p:nvPr/>
          </p:nvGrpSpPr>
          <p:grpSpPr>
            <a:xfrm>
              <a:off x="-4254438" y="6460380"/>
              <a:ext cx="285676" cy="1511145"/>
              <a:chOff x="3305573" y="5686033"/>
              <a:chExt cx="285676" cy="1511145"/>
            </a:xfrm>
          </p:grpSpPr>
          <p:sp>
            <p:nvSpPr>
              <p:cNvPr id="482" name="Cylinder 481">
                <a:extLst>
                  <a:ext uri="{FF2B5EF4-FFF2-40B4-BE49-F238E27FC236}">
                    <a16:creationId xmlns:a16="http://schemas.microsoft.com/office/drawing/2014/main" id="{A6DFD100-CC09-47F6-A0F0-41DDEE332833}"/>
                  </a:ext>
                </a:extLst>
              </p:cNvPr>
              <p:cNvSpPr/>
              <p:nvPr/>
            </p:nvSpPr>
            <p:spPr>
              <a:xfrm>
                <a:off x="3305573" y="6478721"/>
                <a:ext cx="285676" cy="718457"/>
              </a:xfrm>
              <a:prstGeom prst="can">
                <a:avLst>
                  <a:gd name="adj" fmla="val 2342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3" name="Cylinder 482">
                <a:extLst>
                  <a:ext uri="{FF2B5EF4-FFF2-40B4-BE49-F238E27FC236}">
                    <a16:creationId xmlns:a16="http://schemas.microsoft.com/office/drawing/2014/main" id="{D8418BFF-946B-4F6F-8000-0DBF65883427}"/>
                  </a:ext>
                </a:extLst>
              </p:cNvPr>
              <p:cNvSpPr/>
              <p:nvPr/>
            </p:nvSpPr>
            <p:spPr>
              <a:xfrm>
                <a:off x="3305573" y="5686033"/>
                <a:ext cx="285676" cy="1511145"/>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pic>
        <p:nvPicPr>
          <p:cNvPr id="486" name="Picture 485">
            <a:extLst>
              <a:ext uri="{FF2B5EF4-FFF2-40B4-BE49-F238E27FC236}">
                <a16:creationId xmlns:a16="http://schemas.microsoft.com/office/drawing/2014/main" id="{865FB4C8-E04E-447A-8ACD-287F1C82B0FB}"/>
              </a:ext>
            </a:extLst>
          </p:cNvPr>
          <p:cNvPicPr>
            <a:picLocks noChangeAspect="1"/>
          </p:cNvPicPr>
          <p:nvPr/>
        </p:nvPicPr>
        <p:blipFill>
          <a:blip r:embed="rId4"/>
          <a:stretch>
            <a:fillRect/>
          </a:stretch>
        </p:blipFill>
        <p:spPr>
          <a:xfrm>
            <a:off x="-4868246" y="-3657775"/>
            <a:ext cx="2970959" cy="3162353"/>
          </a:xfrm>
          <a:prstGeom prst="rect">
            <a:avLst/>
          </a:prstGeom>
        </p:spPr>
      </p:pic>
      <p:pic>
        <p:nvPicPr>
          <p:cNvPr id="487" name="Picture 486">
            <a:extLst>
              <a:ext uri="{FF2B5EF4-FFF2-40B4-BE49-F238E27FC236}">
                <a16:creationId xmlns:a16="http://schemas.microsoft.com/office/drawing/2014/main" id="{B25CDCB0-A284-4315-9E2B-E04559B020F8}"/>
              </a:ext>
            </a:extLst>
          </p:cNvPr>
          <p:cNvPicPr>
            <a:picLocks noChangeAspect="1"/>
          </p:cNvPicPr>
          <p:nvPr/>
        </p:nvPicPr>
        <p:blipFill>
          <a:blip r:embed="rId5"/>
          <a:stretch>
            <a:fillRect/>
          </a:stretch>
        </p:blipFill>
        <p:spPr>
          <a:xfrm>
            <a:off x="-7778127" y="-3657775"/>
            <a:ext cx="3033907" cy="3176470"/>
          </a:xfrm>
          <a:prstGeom prst="rect">
            <a:avLst/>
          </a:prstGeom>
        </p:spPr>
      </p:pic>
      <p:pic>
        <p:nvPicPr>
          <p:cNvPr id="489" name="Picture 488">
            <a:extLst>
              <a:ext uri="{FF2B5EF4-FFF2-40B4-BE49-F238E27FC236}">
                <a16:creationId xmlns:a16="http://schemas.microsoft.com/office/drawing/2014/main" id="{447FC0BF-D9A9-457B-91D8-097C28167A66}"/>
              </a:ext>
            </a:extLst>
          </p:cNvPr>
          <p:cNvPicPr>
            <a:picLocks noChangeAspect="1"/>
          </p:cNvPicPr>
          <p:nvPr/>
        </p:nvPicPr>
        <p:blipFill>
          <a:blip r:embed="rId6"/>
          <a:stretch>
            <a:fillRect/>
          </a:stretch>
        </p:blipFill>
        <p:spPr>
          <a:xfrm>
            <a:off x="6527744" y="2876698"/>
            <a:ext cx="2780017" cy="3115326"/>
          </a:xfrm>
          <a:prstGeom prst="rect">
            <a:avLst/>
          </a:prstGeom>
        </p:spPr>
      </p:pic>
      <p:pic>
        <p:nvPicPr>
          <p:cNvPr id="490" name="Picture 489">
            <a:extLst>
              <a:ext uri="{FF2B5EF4-FFF2-40B4-BE49-F238E27FC236}">
                <a16:creationId xmlns:a16="http://schemas.microsoft.com/office/drawing/2014/main" id="{402E58F6-711A-4593-B525-C951541A36E2}"/>
              </a:ext>
            </a:extLst>
          </p:cNvPr>
          <p:cNvPicPr>
            <a:picLocks noChangeAspect="1"/>
          </p:cNvPicPr>
          <p:nvPr/>
        </p:nvPicPr>
        <p:blipFill>
          <a:blip r:embed="rId7"/>
          <a:stretch>
            <a:fillRect/>
          </a:stretch>
        </p:blipFill>
        <p:spPr>
          <a:xfrm>
            <a:off x="9110056" y="3361780"/>
            <a:ext cx="2767824" cy="3115326"/>
          </a:xfrm>
          <a:prstGeom prst="rect">
            <a:avLst/>
          </a:prstGeom>
        </p:spPr>
      </p:pic>
      <p:pic>
        <p:nvPicPr>
          <p:cNvPr id="491" name="Picture 490">
            <a:extLst>
              <a:ext uri="{FF2B5EF4-FFF2-40B4-BE49-F238E27FC236}">
                <a16:creationId xmlns:a16="http://schemas.microsoft.com/office/drawing/2014/main" id="{11D75A75-6E9C-4D05-8973-4222CAB64431}"/>
              </a:ext>
            </a:extLst>
          </p:cNvPr>
          <p:cNvPicPr>
            <a:picLocks noChangeAspect="1"/>
          </p:cNvPicPr>
          <p:nvPr/>
        </p:nvPicPr>
        <p:blipFill>
          <a:blip r:embed="rId8"/>
          <a:stretch>
            <a:fillRect/>
          </a:stretch>
        </p:blipFill>
        <p:spPr>
          <a:xfrm>
            <a:off x="2773221" y="3148368"/>
            <a:ext cx="3347664" cy="3563326"/>
          </a:xfrm>
          <a:prstGeom prst="rect">
            <a:avLst/>
          </a:prstGeom>
        </p:spPr>
      </p:pic>
      <p:pic>
        <p:nvPicPr>
          <p:cNvPr id="492" name="Picture 491">
            <a:extLst>
              <a:ext uri="{FF2B5EF4-FFF2-40B4-BE49-F238E27FC236}">
                <a16:creationId xmlns:a16="http://schemas.microsoft.com/office/drawing/2014/main" id="{AC904E93-65ED-4653-9451-1CF3A4B3B0A7}"/>
              </a:ext>
            </a:extLst>
          </p:cNvPr>
          <p:cNvPicPr>
            <a:picLocks noChangeAspect="1"/>
          </p:cNvPicPr>
          <p:nvPr/>
        </p:nvPicPr>
        <p:blipFill>
          <a:blip r:embed="rId9"/>
          <a:stretch>
            <a:fillRect/>
          </a:stretch>
        </p:blipFill>
        <p:spPr>
          <a:xfrm>
            <a:off x="338264" y="2958852"/>
            <a:ext cx="3340728" cy="3497708"/>
          </a:xfrm>
          <a:prstGeom prst="rect">
            <a:avLst/>
          </a:prstGeom>
        </p:spPr>
      </p:pic>
    </p:spTree>
    <p:extLst>
      <p:ext uri="{BB962C8B-B14F-4D97-AF65-F5344CB8AC3E}">
        <p14:creationId xmlns:p14="http://schemas.microsoft.com/office/powerpoint/2010/main" val="90261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Last week…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Advanced analyses: when to use and Decision tree</a:t>
                </a:r>
              </a:p>
              <a:p>
                <a:pPr marL="0" indent="0">
                  <a:buNone/>
                </a:pPr>
                <a:endParaRPr lang="en-SG" dirty="0"/>
              </a:p>
              <a:p>
                <a:pPr marL="0" indent="0">
                  <a:buNone/>
                </a:pPr>
                <a:r>
                  <a:rPr lang="en-SG" dirty="0"/>
                  <a:t>Regression</a:t>
                </a:r>
              </a:p>
              <a:p>
                <a:pPr marL="0" indent="0">
                  <a:buNone/>
                </a:pPr>
                <a:r>
                  <a:rPr lang="en-SG" sz="2400" dirty="0"/>
                  <a:t>- What is it?: Maximum Likelihood, slope (</a:t>
                </a:r>
                <a14:m>
                  <m:oMath xmlns:m="http://schemas.openxmlformats.org/officeDocument/2006/math">
                    <m:r>
                      <a:rPr lang="en-SG" sz="2400" i="1" smtClean="0">
                        <a:latin typeface="Cambria Math" panose="02040503050406030204" pitchFamily="18" charset="0"/>
                      </a:rPr>
                      <m:t>𝑏</m:t>
                    </m:r>
                  </m:oMath>
                </a14:m>
                <a:r>
                  <a:rPr lang="en-SG" sz="2400" dirty="0"/>
                  <a:t>), coefficient of determination (r</a:t>
                </a:r>
                <a:r>
                  <a:rPr lang="en-SG" sz="2400" baseline="30000" dirty="0"/>
                  <a:t>2</a:t>
                </a:r>
                <a:r>
                  <a:rPr lang="en-SG" sz="2400" dirty="0"/>
                  <a:t>)</a:t>
                </a:r>
              </a:p>
              <a:p>
                <a:pPr marL="0" indent="0">
                  <a:buNone/>
                </a:pPr>
                <a:r>
                  <a:rPr lang="en-SG" sz="2400" dirty="0"/>
                  <a:t>- Linear Regression: Assumptions, Power analysis, Fit, Check, Predict</a:t>
                </a:r>
              </a:p>
              <a:p>
                <a:pPr marL="0" indent="0">
                  <a:buNone/>
                </a:pPr>
                <a:r>
                  <a:rPr lang="en-SG" sz="2400" dirty="0"/>
                  <a:t>- Robust Regression</a:t>
                </a:r>
              </a:p>
              <a:p>
                <a:pPr marL="0" indent="0">
                  <a:buNone/>
                </a:pPr>
                <a:r>
                  <a:rPr lang="en-SG" sz="2400" dirty="0"/>
                  <a:t>- Polynomial Regression</a:t>
                </a:r>
              </a:p>
              <a:p>
                <a:pPr marL="0" indent="0">
                  <a:buNone/>
                </a:pPr>
                <a:r>
                  <a:rPr lang="en-SG" sz="2400" dirty="0"/>
                  <a:t>- Multiple Linear Regression: Model simplification, Model comparison, Multicollinearity</a:t>
                </a:r>
              </a:p>
            </p:txBody>
          </p:sp>
        </mc:Choice>
        <mc:Fallback xmlns="">
          <p:sp>
            <p:nvSpPr>
              <p:cNvPr id="3" name="Content Placeholder 2">
                <a:extLst>
                  <a:ext uri="{FF2B5EF4-FFF2-40B4-BE49-F238E27FC236}">
                    <a16:creationId xmlns:a16="http://schemas.microsoft.com/office/drawing/2014/main" id="{E6CD1D97-2687-4B15-BF3D-D09058FCEB2F}"/>
                  </a:ext>
                </a:extLst>
              </p:cNvPr>
              <p:cNvSpPr>
                <a:spLocks noGrp="1" noRot="1" noChangeAspect="1" noMove="1" noResize="1" noEditPoints="1" noAdjustHandles="1" noChangeArrowheads="1" noChangeShapeType="1" noTextEdit="1"/>
              </p:cNvSpPr>
              <p:nvPr>
                <p:ph idx="1"/>
              </p:nvPr>
            </p:nvSpPr>
            <p:spPr>
              <a:blipFill>
                <a:blip r:embed="rId2"/>
                <a:stretch>
                  <a:fillRect l="-1064" t="-1707"/>
                </a:stretch>
              </a:blipFill>
            </p:spPr>
            <p:txBody>
              <a:bodyPr/>
              <a:lstStyle/>
              <a:p>
                <a:r>
                  <a:rPr lang="en-SG">
                    <a:noFill/>
                  </a:rPr>
                  <a:t> </a:t>
                </a:r>
              </a:p>
            </p:txBody>
          </p:sp>
        </mc:Fallback>
      </mc:AlternateContent>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a:t>
            </a:fld>
            <a:endParaRPr lang="en-SG" dirty="0"/>
          </a:p>
        </p:txBody>
      </p:sp>
    </p:spTree>
    <p:extLst>
      <p:ext uri="{BB962C8B-B14F-4D97-AF65-F5344CB8AC3E}">
        <p14:creationId xmlns:p14="http://schemas.microsoft.com/office/powerpoint/2010/main" val="462678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Factorial experiments vs. Split Plot experiments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lnSpcReduction="10000"/>
          </a:bodyPr>
          <a:lstStyle/>
          <a:p>
            <a:pPr marL="0" indent="0">
              <a:buNone/>
            </a:pPr>
            <a:r>
              <a:rPr lang="en-SG" u="sng" dirty="0"/>
              <a:t>Factorial</a:t>
            </a:r>
            <a:r>
              <a:rPr lang="en-SG" dirty="0"/>
              <a:t>						</a:t>
            </a:r>
            <a:r>
              <a:rPr lang="en-SG" u="sng" dirty="0"/>
              <a:t>Split Plot (aka Nested)</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Coded in R as: 					Coded in R as:</a:t>
            </a:r>
          </a:p>
          <a:p>
            <a:pPr marL="0" indent="0">
              <a:buNone/>
            </a:pPr>
            <a:r>
              <a:rPr lang="en-SG" dirty="0"/>
              <a:t>		y~x1+x2 (or x1*x2)					y~x1/x2</a:t>
            </a:r>
          </a:p>
          <a:p>
            <a:pPr marL="0" indent="0">
              <a:buNone/>
            </a:pPr>
            <a:endParaRPr lang="en-SG" dirty="0"/>
          </a:p>
          <a:p>
            <a:pPr marL="0" indent="0">
              <a:buNone/>
            </a:pP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20</a:t>
            </a:fld>
            <a:endParaRPr lang="en-SG" dirty="0"/>
          </a:p>
        </p:txBody>
      </p:sp>
      <p:sp>
        <p:nvSpPr>
          <p:cNvPr id="218" name="Rectangle 217">
            <a:extLst>
              <a:ext uri="{FF2B5EF4-FFF2-40B4-BE49-F238E27FC236}">
                <a16:creationId xmlns:a16="http://schemas.microsoft.com/office/drawing/2014/main" id="{713E2186-B7D4-48A5-AEE7-254C46DA463C}"/>
              </a:ext>
            </a:extLst>
          </p:cNvPr>
          <p:cNvSpPr/>
          <p:nvPr/>
        </p:nvSpPr>
        <p:spPr>
          <a:xfrm>
            <a:off x="7287287" y="1417809"/>
            <a:ext cx="4027326" cy="1892243"/>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9" name="Rectangle 218">
            <a:extLst>
              <a:ext uri="{FF2B5EF4-FFF2-40B4-BE49-F238E27FC236}">
                <a16:creationId xmlns:a16="http://schemas.microsoft.com/office/drawing/2014/main" id="{E2585B4C-E1AC-47F2-B1D5-DA68C5372939}"/>
              </a:ext>
            </a:extLst>
          </p:cNvPr>
          <p:cNvSpPr/>
          <p:nvPr/>
        </p:nvSpPr>
        <p:spPr>
          <a:xfrm>
            <a:off x="7287286" y="3496378"/>
            <a:ext cx="4027325" cy="1892243"/>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2" name="Rectangle 221">
            <a:extLst>
              <a:ext uri="{FF2B5EF4-FFF2-40B4-BE49-F238E27FC236}">
                <a16:creationId xmlns:a16="http://schemas.microsoft.com/office/drawing/2014/main" id="{A30144F5-13E4-4002-A0FD-A13CD324858D}"/>
              </a:ext>
            </a:extLst>
          </p:cNvPr>
          <p:cNvSpPr/>
          <p:nvPr/>
        </p:nvSpPr>
        <p:spPr>
          <a:xfrm>
            <a:off x="7698435" y="1795496"/>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223" name="Content Placeholder 2">
            <a:extLst>
              <a:ext uri="{FF2B5EF4-FFF2-40B4-BE49-F238E27FC236}">
                <a16:creationId xmlns:a16="http://schemas.microsoft.com/office/drawing/2014/main" id="{7B598B47-C561-439F-857D-0829216E97E1}"/>
              </a:ext>
            </a:extLst>
          </p:cNvPr>
          <p:cNvSpPr txBox="1">
            <a:spLocks/>
          </p:cNvSpPr>
          <p:nvPr/>
        </p:nvSpPr>
        <p:spPr>
          <a:xfrm>
            <a:off x="7287286" y="1400987"/>
            <a:ext cx="838281"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sp>
        <p:nvSpPr>
          <p:cNvPr id="224" name="Content Placeholder 2">
            <a:extLst>
              <a:ext uri="{FF2B5EF4-FFF2-40B4-BE49-F238E27FC236}">
                <a16:creationId xmlns:a16="http://schemas.microsoft.com/office/drawing/2014/main" id="{02EE3283-511E-4B7A-8F3B-B03CBCAF12D8}"/>
              </a:ext>
            </a:extLst>
          </p:cNvPr>
          <p:cNvSpPr txBox="1">
            <a:spLocks/>
          </p:cNvSpPr>
          <p:nvPr/>
        </p:nvSpPr>
        <p:spPr>
          <a:xfrm>
            <a:off x="7287285" y="3520195"/>
            <a:ext cx="838281"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sp>
        <p:nvSpPr>
          <p:cNvPr id="225" name="Rectangle 224">
            <a:extLst>
              <a:ext uri="{FF2B5EF4-FFF2-40B4-BE49-F238E27FC236}">
                <a16:creationId xmlns:a16="http://schemas.microsoft.com/office/drawing/2014/main" id="{1A37654F-AD06-4207-A796-C84690BB79C0}"/>
              </a:ext>
            </a:extLst>
          </p:cNvPr>
          <p:cNvSpPr/>
          <p:nvPr/>
        </p:nvSpPr>
        <p:spPr>
          <a:xfrm>
            <a:off x="7698435" y="2263314"/>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226" name="Rectangle 225">
            <a:extLst>
              <a:ext uri="{FF2B5EF4-FFF2-40B4-BE49-F238E27FC236}">
                <a16:creationId xmlns:a16="http://schemas.microsoft.com/office/drawing/2014/main" id="{4F150921-4AAA-4FC9-8748-C1D6C7FD67AB}"/>
              </a:ext>
            </a:extLst>
          </p:cNvPr>
          <p:cNvSpPr/>
          <p:nvPr/>
        </p:nvSpPr>
        <p:spPr>
          <a:xfrm>
            <a:off x="7698435" y="2734928"/>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27" name="Rectangle 226">
            <a:extLst>
              <a:ext uri="{FF2B5EF4-FFF2-40B4-BE49-F238E27FC236}">
                <a16:creationId xmlns:a16="http://schemas.microsoft.com/office/drawing/2014/main" id="{05EA1ECA-A6F0-4FDF-AFDE-61E9995E07DF}"/>
              </a:ext>
            </a:extLst>
          </p:cNvPr>
          <p:cNvSpPr/>
          <p:nvPr/>
        </p:nvSpPr>
        <p:spPr>
          <a:xfrm>
            <a:off x="8457206" y="1795496"/>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228" name="Rectangle 227">
            <a:extLst>
              <a:ext uri="{FF2B5EF4-FFF2-40B4-BE49-F238E27FC236}">
                <a16:creationId xmlns:a16="http://schemas.microsoft.com/office/drawing/2014/main" id="{6A841DB8-E65A-4FD0-8F35-40CAA365C230}"/>
              </a:ext>
            </a:extLst>
          </p:cNvPr>
          <p:cNvSpPr/>
          <p:nvPr/>
        </p:nvSpPr>
        <p:spPr>
          <a:xfrm>
            <a:off x="8457206" y="2263314"/>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229" name="Rectangle 228">
            <a:extLst>
              <a:ext uri="{FF2B5EF4-FFF2-40B4-BE49-F238E27FC236}">
                <a16:creationId xmlns:a16="http://schemas.microsoft.com/office/drawing/2014/main" id="{0DA64C05-5EC4-4AE5-9C24-28AF0479A2F7}"/>
              </a:ext>
            </a:extLst>
          </p:cNvPr>
          <p:cNvSpPr/>
          <p:nvPr/>
        </p:nvSpPr>
        <p:spPr>
          <a:xfrm>
            <a:off x="8457206" y="2734928"/>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30" name="Rectangle 229">
            <a:extLst>
              <a:ext uri="{FF2B5EF4-FFF2-40B4-BE49-F238E27FC236}">
                <a16:creationId xmlns:a16="http://schemas.microsoft.com/office/drawing/2014/main" id="{DD89E6C5-0941-4056-BB07-57987ACD30D8}"/>
              </a:ext>
            </a:extLst>
          </p:cNvPr>
          <p:cNvSpPr/>
          <p:nvPr/>
        </p:nvSpPr>
        <p:spPr>
          <a:xfrm>
            <a:off x="9219961" y="1795496"/>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231" name="Rectangle 230">
            <a:extLst>
              <a:ext uri="{FF2B5EF4-FFF2-40B4-BE49-F238E27FC236}">
                <a16:creationId xmlns:a16="http://schemas.microsoft.com/office/drawing/2014/main" id="{E01B1FFB-B500-45B7-AFB1-9236EC614FCF}"/>
              </a:ext>
            </a:extLst>
          </p:cNvPr>
          <p:cNvSpPr/>
          <p:nvPr/>
        </p:nvSpPr>
        <p:spPr>
          <a:xfrm>
            <a:off x="9219961" y="2263314"/>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232" name="Rectangle 231">
            <a:extLst>
              <a:ext uri="{FF2B5EF4-FFF2-40B4-BE49-F238E27FC236}">
                <a16:creationId xmlns:a16="http://schemas.microsoft.com/office/drawing/2014/main" id="{92BA55D0-569A-4192-A1FA-665373AC24F1}"/>
              </a:ext>
            </a:extLst>
          </p:cNvPr>
          <p:cNvSpPr/>
          <p:nvPr/>
        </p:nvSpPr>
        <p:spPr>
          <a:xfrm>
            <a:off x="9219961" y="2734928"/>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33" name="Rectangle 232">
            <a:extLst>
              <a:ext uri="{FF2B5EF4-FFF2-40B4-BE49-F238E27FC236}">
                <a16:creationId xmlns:a16="http://schemas.microsoft.com/office/drawing/2014/main" id="{D3CF4D34-4146-4B9F-8635-137E44DA6ADA}"/>
              </a:ext>
            </a:extLst>
          </p:cNvPr>
          <p:cNvSpPr/>
          <p:nvPr/>
        </p:nvSpPr>
        <p:spPr>
          <a:xfrm>
            <a:off x="9979440" y="1795496"/>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234" name="Rectangle 233">
            <a:extLst>
              <a:ext uri="{FF2B5EF4-FFF2-40B4-BE49-F238E27FC236}">
                <a16:creationId xmlns:a16="http://schemas.microsoft.com/office/drawing/2014/main" id="{613CBF6C-82AA-46C3-9854-468DA4EF90BF}"/>
              </a:ext>
            </a:extLst>
          </p:cNvPr>
          <p:cNvSpPr/>
          <p:nvPr/>
        </p:nvSpPr>
        <p:spPr>
          <a:xfrm>
            <a:off x="9979440" y="2263314"/>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235" name="Rectangle 234">
            <a:extLst>
              <a:ext uri="{FF2B5EF4-FFF2-40B4-BE49-F238E27FC236}">
                <a16:creationId xmlns:a16="http://schemas.microsoft.com/office/drawing/2014/main" id="{CDA726FF-EBB5-47AB-83FF-0D92C84D1960}"/>
              </a:ext>
            </a:extLst>
          </p:cNvPr>
          <p:cNvSpPr/>
          <p:nvPr/>
        </p:nvSpPr>
        <p:spPr>
          <a:xfrm>
            <a:off x="9979440" y="2734928"/>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36" name="Rectangle 235">
            <a:extLst>
              <a:ext uri="{FF2B5EF4-FFF2-40B4-BE49-F238E27FC236}">
                <a16:creationId xmlns:a16="http://schemas.microsoft.com/office/drawing/2014/main" id="{D7D74EC5-C881-4D43-94C5-2BD32416664A}"/>
              </a:ext>
            </a:extLst>
          </p:cNvPr>
          <p:cNvSpPr/>
          <p:nvPr/>
        </p:nvSpPr>
        <p:spPr>
          <a:xfrm>
            <a:off x="10738919" y="1789772"/>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237" name="Rectangle 236">
            <a:extLst>
              <a:ext uri="{FF2B5EF4-FFF2-40B4-BE49-F238E27FC236}">
                <a16:creationId xmlns:a16="http://schemas.microsoft.com/office/drawing/2014/main" id="{BD1196CA-6DCF-4939-A1B9-01ED3363D7FB}"/>
              </a:ext>
            </a:extLst>
          </p:cNvPr>
          <p:cNvSpPr/>
          <p:nvPr/>
        </p:nvSpPr>
        <p:spPr>
          <a:xfrm>
            <a:off x="10738919" y="2257590"/>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238" name="Rectangle 237">
            <a:extLst>
              <a:ext uri="{FF2B5EF4-FFF2-40B4-BE49-F238E27FC236}">
                <a16:creationId xmlns:a16="http://schemas.microsoft.com/office/drawing/2014/main" id="{6E11A9CB-C17B-40CB-9EB9-9B36CBC451B1}"/>
              </a:ext>
            </a:extLst>
          </p:cNvPr>
          <p:cNvSpPr/>
          <p:nvPr/>
        </p:nvSpPr>
        <p:spPr>
          <a:xfrm>
            <a:off x="10738919" y="2729204"/>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39" name="Rectangle 238">
            <a:extLst>
              <a:ext uri="{FF2B5EF4-FFF2-40B4-BE49-F238E27FC236}">
                <a16:creationId xmlns:a16="http://schemas.microsoft.com/office/drawing/2014/main" id="{C41A2B3E-B217-4A57-9C0D-833CCB15BF16}"/>
              </a:ext>
            </a:extLst>
          </p:cNvPr>
          <p:cNvSpPr/>
          <p:nvPr/>
        </p:nvSpPr>
        <p:spPr>
          <a:xfrm>
            <a:off x="7698435" y="3892194"/>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240" name="Rectangle 239">
            <a:extLst>
              <a:ext uri="{FF2B5EF4-FFF2-40B4-BE49-F238E27FC236}">
                <a16:creationId xmlns:a16="http://schemas.microsoft.com/office/drawing/2014/main" id="{F5B29C52-5263-46E2-8508-08FE5AD0F911}"/>
              </a:ext>
            </a:extLst>
          </p:cNvPr>
          <p:cNvSpPr/>
          <p:nvPr/>
        </p:nvSpPr>
        <p:spPr>
          <a:xfrm>
            <a:off x="7698435" y="4348433"/>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241" name="Rectangle 240">
            <a:extLst>
              <a:ext uri="{FF2B5EF4-FFF2-40B4-BE49-F238E27FC236}">
                <a16:creationId xmlns:a16="http://schemas.microsoft.com/office/drawing/2014/main" id="{0D6FA37A-A07B-48ED-97AB-C496B0F006D4}"/>
              </a:ext>
            </a:extLst>
          </p:cNvPr>
          <p:cNvSpPr/>
          <p:nvPr/>
        </p:nvSpPr>
        <p:spPr>
          <a:xfrm>
            <a:off x="7698435" y="4808474"/>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42" name="Rectangle 241">
            <a:extLst>
              <a:ext uri="{FF2B5EF4-FFF2-40B4-BE49-F238E27FC236}">
                <a16:creationId xmlns:a16="http://schemas.microsoft.com/office/drawing/2014/main" id="{8F8EB6ED-A0F0-4398-BF23-1C0B6BF212CB}"/>
              </a:ext>
            </a:extLst>
          </p:cNvPr>
          <p:cNvSpPr/>
          <p:nvPr/>
        </p:nvSpPr>
        <p:spPr>
          <a:xfrm>
            <a:off x="8457206" y="3892194"/>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243" name="Rectangle 242">
            <a:extLst>
              <a:ext uri="{FF2B5EF4-FFF2-40B4-BE49-F238E27FC236}">
                <a16:creationId xmlns:a16="http://schemas.microsoft.com/office/drawing/2014/main" id="{BA948FAA-B49C-4FB1-ABEE-44D256915055}"/>
              </a:ext>
            </a:extLst>
          </p:cNvPr>
          <p:cNvSpPr/>
          <p:nvPr/>
        </p:nvSpPr>
        <p:spPr>
          <a:xfrm>
            <a:off x="8457206" y="4348433"/>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244" name="Rectangle 243">
            <a:extLst>
              <a:ext uri="{FF2B5EF4-FFF2-40B4-BE49-F238E27FC236}">
                <a16:creationId xmlns:a16="http://schemas.microsoft.com/office/drawing/2014/main" id="{83D47CCB-692E-463D-8C1A-502B60AABA38}"/>
              </a:ext>
            </a:extLst>
          </p:cNvPr>
          <p:cNvSpPr/>
          <p:nvPr/>
        </p:nvSpPr>
        <p:spPr>
          <a:xfrm>
            <a:off x="8457206" y="4808474"/>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45" name="Rectangle 244">
            <a:extLst>
              <a:ext uri="{FF2B5EF4-FFF2-40B4-BE49-F238E27FC236}">
                <a16:creationId xmlns:a16="http://schemas.microsoft.com/office/drawing/2014/main" id="{AD805458-DD0F-48C1-9DE6-8002814C50EF}"/>
              </a:ext>
            </a:extLst>
          </p:cNvPr>
          <p:cNvSpPr/>
          <p:nvPr/>
        </p:nvSpPr>
        <p:spPr>
          <a:xfrm>
            <a:off x="9219961" y="3892194"/>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246" name="Rectangle 245">
            <a:extLst>
              <a:ext uri="{FF2B5EF4-FFF2-40B4-BE49-F238E27FC236}">
                <a16:creationId xmlns:a16="http://schemas.microsoft.com/office/drawing/2014/main" id="{C3539344-5346-4206-8220-43904FFC4017}"/>
              </a:ext>
            </a:extLst>
          </p:cNvPr>
          <p:cNvSpPr/>
          <p:nvPr/>
        </p:nvSpPr>
        <p:spPr>
          <a:xfrm>
            <a:off x="9219961" y="4348433"/>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247" name="Rectangle 246">
            <a:extLst>
              <a:ext uri="{FF2B5EF4-FFF2-40B4-BE49-F238E27FC236}">
                <a16:creationId xmlns:a16="http://schemas.microsoft.com/office/drawing/2014/main" id="{209EBFEC-789B-4DC4-A121-F92DA61B48F0}"/>
              </a:ext>
            </a:extLst>
          </p:cNvPr>
          <p:cNvSpPr/>
          <p:nvPr/>
        </p:nvSpPr>
        <p:spPr>
          <a:xfrm>
            <a:off x="9219961" y="4808474"/>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48" name="Rectangle 247">
            <a:extLst>
              <a:ext uri="{FF2B5EF4-FFF2-40B4-BE49-F238E27FC236}">
                <a16:creationId xmlns:a16="http://schemas.microsoft.com/office/drawing/2014/main" id="{3BF01A75-BCAA-435E-A2D7-3E4897AFC440}"/>
              </a:ext>
            </a:extLst>
          </p:cNvPr>
          <p:cNvSpPr/>
          <p:nvPr/>
        </p:nvSpPr>
        <p:spPr>
          <a:xfrm>
            <a:off x="9979440" y="3892194"/>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249" name="Rectangle 248">
            <a:extLst>
              <a:ext uri="{FF2B5EF4-FFF2-40B4-BE49-F238E27FC236}">
                <a16:creationId xmlns:a16="http://schemas.microsoft.com/office/drawing/2014/main" id="{905FF9A8-113E-4352-9798-E60DF620C2A6}"/>
              </a:ext>
            </a:extLst>
          </p:cNvPr>
          <p:cNvSpPr/>
          <p:nvPr/>
        </p:nvSpPr>
        <p:spPr>
          <a:xfrm>
            <a:off x="9979440" y="4348433"/>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250" name="Rectangle 249">
            <a:extLst>
              <a:ext uri="{FF2B5EF4-FFF2-40B4-BE49-F238E27FC236}">
                <a16:creationId xmlns:a16="http://schemas.microsoft.com/office/drawing/2014/main" id="{368A9AEA-52E7-478E-88D7-DAFCE81C6F1E}"/>
              </a:ext>
            </a:extLst>
          </p:cNvPr>
          <p:cNvSpPr/>
          <p:nvPr/>
        </p:nvSpPr>
        <p:spPr>
          <a:xfrm>
            <a:off x="9979440" y="4808474"/>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251" name="Rectangle 250">
            <a:extLst>
              <a:ext uri="{FF2B5EF4-FFF2-40B4-BE49-F238E27FC236}">
                <a16:creationId xmlns:a16="http://schemas.microsoft.com/office/drawing/2014/main" id="{9F510AF3-5856-43A5-8595-B9E1660C2733}"/>
              </a:ext>
            </a:extLst>
          </p:cNvPr>
          <p:cNvSpPr/>
          <p:nvPr/>
        </p:nvSpPr>
        <p:spPr>
          <a:xfrm>
            <a:off x="10738919" y="3886470"/>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252" name="Rectangle 251">
            <a:extLst>
              <a:ext uri="{FF2B5EF4-FFF2-40B4-BE49-F238E27FC236}">
                <a16:creationId xmlns:a16="http://schemas.microsoft.com/office/drawing/2014/main" id="{E873C4EB-C6C4-40A2-B9BE-37A5F5FF74EB}"/>
              </a:ext>
            </a:extLst>
          </p:cNvPr>
          <p:cNvSpPr/>
          <p:nvPr/>
        </p:nvSpPr>
        <p:spPr>
          <a:xfrm>
            <a:off x="10738919" y="4342709"/>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253" name="Rectangle 252">
            <a:extLst>
              <a:ext uri="{FF2B5EF4-FFF2-40B4-BE49-F238E27FC236}">
                <a16:creationId xmlns:a16="http://schemas.microsoft.com/office/drawing/2014/main" id="{779DB5F5-9C45-40ED-9C00-6F0AE258E814}"/>
              </a:ext>
            </a:extLst>
          </p:cNvPr>
          <p:cNvSpPr/>
          <p:nvPr/>
        </p:nvSpPr>
        <p:spPr>
          <a:xfrm>
            <a:off x="10738919" y="4802750"/>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grpSp>
        <p:nvGrpSpPr>
          <p:cNvPr id="15" name="Group 14">
            <a:extLst>
              <a:ext uri="{FF2B5EF4-FFF2-40B4-BE49-F238E27FC236}">
                <a16:creationId xmlns:a16="http://schemas.microsoft.com/office/drawing/2014/main" id="{D8DE9DEE-A6E0-1240-6AAE-19691D4AB5BB}"/>
              </a:ext>
            </a:extLst>
          </p:cNvPr>
          <p:cNvGrpSpPr/>
          <p:nvPr/>
        </p:nvGrpSpPr>
        <p:grpSpPr>
          <a:xfrm>
            <a:off x="3035903" y="3304457"/>
            <a:ext cx="835313" cy="585351"/>
            <a:chOff x="218076" y="1379595"/>
            <a:chExt cx="835313" cy="585351"/>
          </a:xfrm>
        </p:grpSpPr>
        <p:sp>
          <p:nvSpPr>
            <p:cNvPr id="258" name="Rectangle 257">
              <a:extLst>
                <a:ext uri="{FF2B5EF4-FFF2-40B4-BE49-F238E27FC236}">
                  <a16:creationId xmlns:a16="http://schemas.microsoft.com/office/drawing/2014/main" id="{B45D1C49-7D03-4B27-95F3-24667B1B389A}"/>
                </a:ext>
              </a:extLst>
            </p:cNvPr>
            <p:cNvSpPr/>
            <p:nvPr/>
          </p:nvSpPr>
          <p:spPr>
            <a:xfrm>
              <a:off x="544485" y="1463792"/>
              <a:ext cx="508904" cy="50115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4" name="Rectangle 253">
              <a:extLst>
                <a:ext uri="{FF2B5EF4-FFF2-40B4-BE49-F238E27FC236}">
                  <a16:creationId xmlns:a16="http://schemas.microsoft.com/office/drawing/2014/main" id="{D9DF2CB2-6F30-42C2-86DF-A152D976C664}"/>
                </a:ext>
              </a:extLst>
            </p:cNvPr>
            <p:cNvSpPr/>
            <p:nvPr/>
          </p:nvSpPr>
          <p:spPr>
            <a:xfrm>
              <a:off x="626210" y="1532793"/>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312" name="Content Placeholder 2">
              <a:extLst>
                <a:ext uri="{FF2B5EF4-FFF2-40B4-BE49-F238E27FC236}">
                  <a16:creationId xmlns:a16="http://schemas.microsoft.com/office/drawing/2014/main" id="{8B7F0DD4-C492-4889-B610-CADAE0F07828}"/>
                </a:ext>
              </a:extLst>
            </p:cNvPr>
            <p:cNvSpPr txBox="1">
              <a:spLocks/>
            </p:cNvSpPr>
            <p:nvPr/>
          </p:nvSpPr>
          <p:spPr>
            <a:xfrm>
              <a:off x="218076" y="1379595"/>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grpSp>
      <p:grpSp>
        <p:nvGrpSpPr>
          <p:cNvPr id="32" name="Group 31">
            <a:extLst>
              <a:ext uri="{FF2B5EF4-FFF2-40B4-BE49-F238E27FC236}">
                <a16:creationId xmlns:a16="http://schemas.microsoft.com/office/drawing/2014/main" id="{D40F0C0C-E2A1-64A9-27D4-DB10B7D7CBD2}"/>
              </a:ext>
            </a:extLst>
          </p:cNvPr>
          <p:cNvGrpSpPr/>
          <p:nvPr/>
        </p:nvGrpSpPr>
        <p:grpSpPr>
          <a:xfrm>
            <a:off x="361018" y="1943617"/>
            <a:ext cx="840246" cy="593708"/>
            <a:chOff x="218075" y="3602435"/>
            <a:chExt cx="840246" cy="593708"/>
          </a:xfrm>
        </p:grpSpPr>
        <p:sp>
          <p:nvSpPr>
            <p:cNvPr id="260" name="Rectangle 259">
              <a:extLst>
                <a:ext uri="{FF2B5EF4-FFF2-40B4-BE49-F238E27FC236}">
                  <a16:creationId xmlns:a16="http://schemas.microsoft.com/office/drawing/2014/main" id="{7F84ED78-6D5D-4A60-8682-9EC431D28A95}"/>
                </a:ext>
              </a:extLst>
            </p:cNvPr>
            <p:cNvSpPr/>
            <p:nvPr/>
          </p:nvSpPr>
          <p:spPr>
            <a:xfrm>
              <a:off x="549417" y="3694988"/>
              <a:ext cx="508904" cy="501155"/>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2" name="Rectangle 261">
              <a:extLst>
                <a:ext uri="{FF2B5EF4-FFF2-40B4-BE49-F238E27FC236}">
                  <a16:creationId xmlns:a16="http://schemas.microsoft.com/office/drawing/2014/main" id="{2F01A875-73EE-43C1-91E5-5D7A1C67C9E5}"/>
                </a:ext>
              </a:extLst>
            </p:cNvPr>
            <p:cNvSpPr/>
            <p:nvPr/>
          </p:nvSpPr>
          <p:spPr>
            <a:xfrm>
              <a:off x="638853" y="3768946"/>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313" name="Content Placeholder 2">
              <a:extLst>
                <a:ext uri="{FF2B5EF4-FFF2-40B4-BE49-F238E27FC236}">
                  <a16:creationId xmlns:a16="http://schemas.microsoft.com/office/drawing/2014/main" id="{0D1E2960-D11A-4CDE-9FA1-E8A759DFAB9F}"/>
                </a:ext>
              </a:extLst>
            </p:cNvPr>
            <p:cNvSpPr txBox="1">
              <a:spLocks/>
            </p:cNvSpPr>
            <p:nvPr/>
          </p:nvSpPr>
          <p:spPr>
            <a:xfrm>
              <a:off x="218075" y="3602435"/>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grpSp>
      <p:grpSp>
        <p:nvGrpSpPr>
          <p:cNvPr id="17" name="Group 16">
            <a:extLst>
              <a:ext uri="{FF2B5EF4-FFF2-40B4-BE49-F238E27FC236}">
                <a16:creationId xmlns:a16="http://schemas.microsoft.com/office/drawing/2014/main" id="{8E5877C9-42F4-A679-75F2-89FD7E84D760}"/>
              </a:ext>
            </a:extLst>
          </p:cNvPr>
          <p:cNvGrpSpPr/>
          <p:nvPr/>
        </p:nvGrpSpPr>
        <p:grpSpPr>
          <a:xfrm>
            <a:off x="4207291" y="1292101"/>
            <a:ext cx="852415" cy="541574"/>
            <a:chOff x="208247" y="2008053"/>
            <a:chExt cx="852415" cy="541574"/>
          </a:xfrm>
        </p:grpSpPr>
        <p:sp>
          <p:nvSpPr>
            <p:cNvPr id="257" name="Rectangle 256">
              <a:extLst>
                <a:ext uri="{FF2B5EF4-FFF2-40B4-BE49-F238E27FC236}">
                  <a16:creationId xmlns:a16="http://schemas.microsoft.com/office/drawing/2014/main" id="{CED8828C-D894-4CAB-A11F-2FBE49F59D68}"/>
                </a:ext>
              </a:extLst>
            </p:cNvPr>
            <p:cNvSpPr/>
            <p:nvPr/>
          </p:nvSpPr>
          <p:spPr>
            <a:xfrm>
              <a:off x="551758" y="2048473"/>
              <a:ext cx="508904" cy="50115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5" name="Rectangle 254">
              <a:extLst>
                <a:ext uri="{FF2B5EF4-FFF2-40B4-BE49-F238E27FC236}">
                  <a16:creationId xmlns:a16="http://schemas.microsoft.com/office/drawing/2014/main" id="{80122E23-CEA4-4729-962F-723AFFE4DA44}"/>
                </a:ext>
              </a:extLst>
            </p:cNvPr>
            <p:cNvSpPr/>
            <p:nvPr/>
          </p:nvSpPr>
          <p:spPr>
            <a:xfrm>
              <a:off x="618937" y="2129855"/>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318" name="Content Placeholder 2">
              <a:extLst>
                <a:ext uri="{FF2B5EF4-FFF2-40B4-BE49-F238E27FC236}">
                  <a16:creationId xmlns:a16="http://schemas.microsoft.com/office/drawing/2014/main" id="{D59FF2F4-AF54-4B08-80C6-B852BC4CA864}"/>
                </a:ext>
              </a:extLst>
            </p:cNvPr>
            <p:cNvSpPr txBox="1">
              <a:spLocks/>
            </p:cNvSpPr>
            <p:nvPr/>
          </p:nvSpPr>
          <p:spPr>
            <a:xfrm>
              <a:off x="208247" y="2008053"/>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grpSp>
      <p:grpSp>
        <p:nvGrpSpPr>
          <p:cNvPr id="38" name="Group 37">
            <a:extLst>
              <a:ext uri="{FF2B5EF4-FFF2-40B4-BE49-F238E27FC236}">
                <a16:creationId xmlns:a16="http://schemas.microsoft.com/office/drawing/2014/main" id="{2793611C-2297-1EE4-6CAD-7AE95276755B}"/>
              </a:ext>
            </a:extLst>
          </p:cNvPr>
          <p:cNvGrpSpPr/>
          <p:nvPr/>
        </p:nvGrpSpPr>
        <p:grpSpPr>
          <a:xfrm>
            <a:off x="4943107" y="3975379"/>
            <a:ext cx="850075" cy="597560"/>
            <a:chOff x="208246" y="4188221"/>
            <a:chExt cx="850075" cy="597560"/>
          </a:xfrm>
        </p:grpSpPr>
        <p:sp>
          <p:nvSpPr>
            <p:cNvPr id="259" name="Rectangle 258">
              <a:extLst>
                <a:ext uri="{FF2B5EF4-FFF2-40B4-BE49-F238E27FC236}">
                  <a16:creationId xmlns:a16="http://schemas.microsoft.com/office/drawing/2014/main" id="{8560B21D-B6CC-4BEE-A871-613141D1F397}"/>
                </a:ext>
              </a:extLst>
            </p:cNvPr>
            <p:cNvSpPr/>
            <p:nvPr/>
          </p:nvSpPr>
          <p:spPr>
            <a:xfrm>
              <a:off x="549417" y="4284626"/>
              <a:ext cx="508904" cy="501155"/>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3" name="Rectangle 262">
              <a:extLst>
                <a:ext uri="{FF2B5EF4-FFF2-40B4-BE49-F238E27FC236}">
                  <a16:creationId xmlns:a16="http://schemas.microsoft.com/office/drawing/2014/main" id="{C5CBEBBC-9B90-43B5-8001-2DF282A08BE1}"/>
                </a:ext>
              </a:extLst>
            </p:cNvPr>
            <p:cNvSpPr/>
            <p:nvPr/>
          </p:nvSpPr>
          <p:spPr>
            <a:xfrm>
              <a:off x="631580" y="4366008"/>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319" name="Content Placeholder 2">
              <a:extLst>
                <a:ext uri="{FF2B5EF4-FFF2-40B4-BE49-F238E27FC236}">
                  <a16:creationId xmlns:a16="http://schemas.microsoft.com/office/drawing/2014/main" id="{EBC7DF93-A08E-4D71-93DD-56DA6023496B}"/>
                </a:ext>
              </a:extLst>
            </p:cNvPr>
            <p:cNvSpPr txBox="1">
              <a:spLocks/>
            </p:cNvSpPr>
            <p:nvPr/>
          </p:nvSpPr>
          <p:spPr>
            <a:xfrm>
              <a:off x="208246" y="4188221"/>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grpSp>
      <p:grpSp>
        <p:nvGrpSpPr>
          <p:cNvPr id="30" name="Group 29">
            <a:extLst>
              <a:ext uri="{FF2B5EF4-FFF2-40B4-BE49-F238E27FC236}">
                <a16:creationId xmlns:a16="http://schemas.microsoft.com/office/drawing/2014/main" id="{6C5D0B0E-8411-866B-7949-5A9DA39B26FD}"/>
              </a:ext>
            </a:extLst>
          </p:cNvPr>
          <p:cNvGrpSpPr/>
          <p:nvPr/>
        </p:nvGrpSpPr>
        <p:grpSpPr>
          <a:xfrm>
            <a:off x="218075" y="2628240"/>
            <a:ext cx="835314" cy="563158"/>
            <a:chOff x="218075" y="2628240"/>
            <a:chExt cx="835314" cy="563158"/>
          </a:xfrm>
        </p:grpSpPr>
        <p:sp>
          <p:nvSpPr>
            <p:cNvPr id="220" name="Rectangle 219">
              <a:extLst>
                <a:ext uri="{FF2B5EF4-FFF2-40B4-BE49-F238E27FC236}">
                  <a16:creationId xmlns:a16="http://schemas.microsoft.com/office/drawing/2014/main" id="{297A1BB4-B4EA-4A62-AFE7-1558B4606C59}"/>
                </a:ext>
              </a:extLst>
            </p:cNvPr>
            <p:cNvSpPr/>
            <p:nvPr/>
          </p:nvSpPr>
          <p:spPr>
            <a:xfrm>
              <a:off x="544485" y="2690244"/>
              <a:ext cx="508904" cy="50115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6" name="Rectangle 255">
              <a:extLst>
                <a:ext uri="{FF2B5EF4-FFF2-40B4-BE49-F238E27FC236}">
                  <a16:creationId xmlns:a16="http://schemas.microsoft.com/office/drawing/2014/main" id="{7369E00B-4B53-47C0-9BBD-07D215DA298D}"/>
                </a:ext>
              </a:extLst>
            </p:cNvPr>
            <p:cNvSpPr/>
            <p:nvPr/>
          </p:nvSpPr>
          <p:spPr>
            <a:xfrm>
              <a:off x="623334" y="2749437"/>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320" name="Content Placeholder 2">
              <a:extLst>
                <a:ext uri="{FF2B5EF4-FFF2-40B4-BE49-F238E27FC236}">
                  <a16:creationId xmlns:a16="http://schemas.microsoft.com/office/drawing/2014/main" id="{5756A2C6-25F3-4946-A7C0-5E21C0DD0CE2}"/>
                </a:ext>
              </a:extLst>
            </p:cNvPr>
            <p:cNvSpPr txBox="1">
              <a:spLocks/>
            </p:cNvSpPr>
            <p:nvPr/>
          </p:nvSpPr>
          <p:spPr>
            <a:xfrm>
              <a:off x="218075" y="2628240"/>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grpSp>
      <p:grpSp>
        <p:nvGrpSpPr>
          <p:cNvPr id="39" name="Group 38">
            <a:extLst>
              <a:ext uri="{FF2B5EF4-FFF2-40B4-BE49-F238E27FC236}">
                <a16:creationId xmlns:a16="http://schemas.microsoft.com/office/drawing/2014/main" id="{8C2BB251-7B1A-A5DC-D37C-AECE7C26498A}"/>
              </a:ext>
            </a:extLst>
          </p:cNvPr>
          <p:cNvGrpSpPr/>
          <p:nvPr/>
        </p:nvGrpSpPr>
        <p:grpSpPr>
          <a:xfrm>
            <a:off x="1000067" y="2686357"/>
            <a:ext cx="842533" cy="619144"/>
            <a:chOff x="218074" y="4808408"/>
            <a:chExt cx="842533" cy="619144"/>
          </a:xfrm>
        </p:grpSpPr>
        <p:sp>
          <p:nvSpPr>
            <p:cNvPr id="221" name="Rectangle 220">
              <a:extLst>
                <a:ext uri="{FF2B5EF4-FFF2-40B4-BE49-F238E27FC236}">
                  <a16:creationId xmlns:a16="http://schemas.microsoft.com/office/drawing/2014/main" id="{83A48FEB-2AA4-46F8-B60F-9D82CB5E4FF2}"/>
                </a:ext>
              </a:extLst>
            </p:cNvPr>
            <p:cNvSpPr/>
            <p:nvPr/>
          </p:nvSpPr>
          <p:spPr>
            <a:xfrm>
              <a:off x="551703" y="4926397"/>
              <a:ext cx="508904" cy="501155"/>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1" name="Rectangle 260">
              <a:extLst>
                <a:ext uri="{FF2B5EF4-FFF2-40B4-BE49-F238E27FC236}">
                  <a16:creationId xmlns:a16="http://schemas.microsoft.com/office/drawing/2014/main" id="{A3C68B3D-ECCC-40AB-8783-EC74F49CEE95}"/>
                </a:ext>
              </a:extLst>
            </p:cNvPr>
            <p:cNvSpPr/>
            <p:nvPr/>
          </p:nvSpPr>
          <p:spPr>
            <a:xfrm>
              <a:off x="635977" y="4985590"/>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321" name="Content Placeholder 2">
              <a:extLst>
                <a:ext uri="{FF2B5EF4-FFF2-40B4-BE49-F238E27FC236}">
                  <a16:creationId xmlns:a16="http://schemas.microsoft.com/office/drawing/2014/main" id="{96627BD5-C01F-4AF2-8EFD-3AE0EC9BED5B}"/>
                </a:ext>
              </a:extLst>
            </p:cNvPr>
            <p:cNvSpPr txBox="1">
              <a:spLocks/>
            </p:cNvSpPr>
            <p:nvPr/>
          </p:nvSpPr>
          <p:spPr>
            <a:xfrm>
              <a:off x="218074" y="4808408"/>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grpSp>
      <p:grpSp>
        <p:nvGrpSpPr>
          <p:cNvPr id="14" name="Group 13">
            <a:extLst>
              <a:ext uri="{FF2B5EF4-FFF2-40B4-BE49-F238E27FC236}">
                <a16:creationId xmlns:a16="http://schemas.microsoft.com/office/drawing/2014/main" id="{69DDDDC8-9542-EEF4-70C2-C0295163283C}"/>
              </a:ext>
            </a:extLst>
          </p:cNvPr>
          <p:cNvGrpSpPr/>
          <p:nvPr/>
        </p:nvGrpSpPr>
        <p:grpSpPr>
          <a:xfrm>
            <a:off x="4524066" y="4646897"/>
            <a:ext cx="774039" cy="582791"/>
            <a:chOff x="1126434" y="1371021"/>
            <a:chExt cx="774039" cy="582791"/>
          </a:xfrm>
        </p:grpSpPr>
        <p:sp>
          <p:nvSpPr>
            <p:cNvPr id="268" name="Rectangle 267">
              <a:extLst>
                <a:ext uri="{FF2B5EF4-FFF2-40B4-BE49-F238E27FC236}">
                  <a16:creationId xmlns:a16="http://schemas.microsoft.com/office/drawing/2014/main" id="{9A850225-8CF8-4098-9981-C9004C5A19E6}"/>
                </a:ext>
              </a:extLst>
            </p:cNvPr>
            <p:cNvSpPr/>
            <p:nvPr/>
          </p:nvSpPr>
          <p:spPr>
            <a:xfrm>
              <a:off x="1391569" y="1452658"/>
              <a:ext cx="508904" cy="50115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9" name="Rectangle 268">
              <a:extLst>
                <a:ext uri="{FF2B5EF4-FFF2-40B4-BE49-F238E27FC236}">
                  <a16:creationId xmlns:a16="http://schemas.microsoft.com/office/drawing/2014/main" id="{F7A5EC52-B0C1-43A7-B052-D64B51D0C469}"/>
                </a:ext>
              </a:extLst>
            </p:cNvPr>
            <p:cNvSpPr/>
            <p:nvPr/>
          </p:nvSpPr>
          <p:spPr>
            <a:xfrm>
              <a:off x="1473294" y="1521659"/>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322" name="Content Placeholder 2">
              <a:extLst>
                <a:ext uri="{FF2B5EF4-FFF2-40B4-BE49-F238E27FC236}">
                  <a16:creationId xmlns:a16="http://schemas.microsoft.com/office/drawing/2014/main" id="{EFF77F6C-F671-4CC2-9601-807565BA0056}"/>
                </a:ext>
              </a:extLst>
            </p:cNvPr>
            <p:cNvSpPr txBox="1">
              <a:spLocks/>
            </p:cNvSpPr>
            <p:nvPr/>
          </p:nvSpPr>
          <p:spPr>
            <a:xfrm>
              <a:off x="1126434" y="1371021"/>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grpSp>
      <p:grpSp>
        <p:nvGrpSpPr>
          <p:cNvPr id="40" name="Group 39">
            <a:extLst>
              <a:ext uri="{FF2B5EF4-FFF2-40B4-BE49-F238E27FC236}">
                <a16:creationId xmlns:a16="http://schemas.microsoft.com/office/drawing/2014/main" id="{87C975F0-95BC-AD7D-27A2-6B7BC3B04CAF}"/>
              </a:ext>
            </a:extLst>
          </p:cNvPr>
          <p:cNvGrpSpPr/>
          <p:nvPr/>
        </p:nvGrpSpPr>
        <p:grpSpPr>
          <a:xfrm>
            <a:off x="1929943" y="2534905"/>
            <a:ext cx="778972" cy="591148"/>
            <a:chOff x="1126433" y="3593861"/>
            <a:chExt cx="778972" cy="591148"/>
          </a:xfrm>
        </p:grpSpPr>
        <p:sp>
          <p:nvSpPr>
            <p:cNvPr id="272" name="Rectangle 271">
              <a:extLst>
                <a:ext uri="{FF2B5EF4-FFF2-40B4-BE49-F238E27FC236}">
                  <a16:creationId xmlns:a16="http://schemas.microsoft.com/office/drawing/2014/main" id="{E6E554E9-9B33-4694-945C-BD803649F0B1}"/>
                </a:ext>
              </a:extLst>
            </p:cNvPr>
            <p:cNvSpPr/>
            <p:nvPr/>
          </p:nvSpPr>
          <p:spPr>
            <a:xfrm>
              <a:off x="1396501" y="3683854"/>
              <a:ext cx="508904" cy="501155"/>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4" name="Rectangle 273">
              <a:extLst>
                <a:ext uri="{FF2B5EF4-FFF2-40B4-BE49-F238E27FC236}">
                  <a16:creationId xmlns:a16="http://schemas.microsoft.com/office/drawing/2014/main" id="{A1D50976-8709-4801-AD11-602A030F18E6}"/>
                </a:ext>
              </a:extLst>
            </p:cNvPr>
            <p:cNvSpPr/>
            <p:nvPr/>
          </p:nvSpPr>
          <p:spPr>
            <a:xfrm>
              <a:off x="1485937" y="3757812"/>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323" name="Content Placeholder 2">
              <a:extLst>
                <a:ext uri="{FF2B5EF4-FFF2-40B4-BE49-F238E27FC236}">
                  <a16:creationId xmlns:a16="http://schemas.microsoft.com/office/drawing/2014/main" id="{B16F387E-FEF3-4A1E-82D6-5D7D70756DEF}"/>
                </a:ext>
              </a:extLst>
            </p:cNvPr>
            <p:cNvSpPr txBox="1">
              <a:spLocks/>
            </p:cNvSpPr>
            <p:nvPr/>
          </p:nvSpPr>
          <p:spPr>
            <a:xfrm>
              <a:off x="1126433" y="3593861"/>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grpSp>
      <p:grpSp>
        <p:nvGrpSpPr>
          <p:cNvPr id="29" name="Group 28">
            <a:extLst>
              <a:ext uri="{FF2B5EF4-FFF2-40B4-BE49-F238E27FC236}">
                <a16:creationId xmlns:a16="http://schemas.microsoft.com/office/drawing/2014/main" id="{231C6F64-9167-C6A8-076D-6FC7C4FD1AC8}"/>
              </a:ext>
            </a:extLst>
          </p:cNvPr>
          <p:cNvGrpSpPr/>
          <p:nvPr/>
        </p:nvGrpSpPr>
        <p:grpSpPr>
          <a:xfrm>
            <a:off x="253112" y="1261845"/>
            <a:ext cx="791141" cy="539014"/>
            <a:chOff x="1116605" y="1999479"/>
            <a:chExt cx="791141" cy="539014"/>
          </a:xfrm>
        </p:grpSpPr>
        <p:sp>
          <p:nvSpPr>
            <p:cNvPr id="267" name="Rectangle 266">
              <a:extLst>
                <a:ext uri="{FF2B5EF4-FFF2-40B4-BE49-F238E27FC236}">
                  <a16:creationId xmlns:a16="http://schemas.microsoft.com/office/drawing/2014/main" id="{CB5BE5FA-8ED8-48A9-A235-553D6E843FB2}"/>
                </a:ext>
              </a:extLst>
            </p:cNvPr>
            <p:cNvSpPr/>
            <p:nvPr/>
          </p:nvSpPr>
          <p:spPr>
            <a:xfrm>
              <a:off x="1398842" y="2037339"/>
              <a:ext cx="508904" cy="50115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0" name="Rectangle 269">
              <a:extLst>
                <a:ext uri="{FF2B5EF4-FFF2-40B4-BE49-F238E27FC236}">
                  <a16:creationId xmlns:a16="http://schemas.microsoft.com/office/drawing/2014/main" id="{15703ACA-0A10-4083-B56D-DB41493B9AC5}"/>
                </a:ext>
              </a:extLst>
            </p:cNvPr>
            <p:cNvSpPr/>
            <p:nvPr/>
          </p:nvSpPr>
          <p:spPr>
            <a:xfrm>
              <a:off x="1466021" y="2118721"/>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324" name="Content Placeholder 2">
              <a:extLst>
                <a:ext uri="{FF2B5EF4-FFF2-40B4-BE49-F238E27FC236}">
                  <a16:creationId xmlns:a16="http://schemas.microsoft.com/office/drawing/2014/main" id="{E4FFFBC7-8D8E-498E-BE7A-2DFA32BDD117}"/>
                </a:ext>
              </a:extLst>
            </p:cNvPr>
            <p:cNvSpPr txBox="1">
              <a:spLocks/>
            </p:cNvSpPr>
            <p:nvPr/>
          </p:nvSpPr>
          <p:spPr>
            <a:xfrm>
              <a:off x="1116605" y="1999479"/>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grpSp>
      <p:grpSp>
        <p:nvGrpSpPr>
          <p:cNvPr id="41" name="Group 40">
            <a:extLst>
              <a:ext uri="{FF2B5EF4-FFF2-40B4-BE49-F238E27FC236}">
                <a16:creationId xmlns:a16="http://schemas.microsoft.com/office/drawing/2014/main" id="{0B0A0A97-EA80-15AA-C086-8E13E99F5A75}"/>
              </a:ext>
            </a:extLst>
          </p:cNvPr>
          <p:cNvGrpSpPr/>
          <p:nvPr/>
        </p:nvGrpSpPr>
        <p:grpSpPr>
          <a:xfrm>
            <a:off x="2106979" y="870683"/>
            <a:ext cx="788801" cy="595000"/>
            <a:chOff x="1116604" y="4179647"/>
            <a:chExt cx="788801" cy="595000"/>
          </a:xfrm>
        </p:grpSpPr>
        <p:sp>
          <p:nvSpPr>
            <p:cNvPr id="271" name="Rectangle 270">
              <a:extLst>
                <a:ext uri="{FF2B5EF4-FFF2-40B4-BE49-F238E27FC236}">
                  <a16:creationId xmlns:a16="http://schemas.microsoft.com/office/drawing/2014/main" id="{EFD8EBBB-2C4D-4748-9ACE-285AC78ED5E8}"/>
                </a:ext>
              </a:extLst>
            </p:cNvPr>
            <p:cNvSpPr/>
            <p:nvPr/>
          </p:nvSpPr>
          <p:spPr>
            <a:xfrm>
              <a:off x="1396501" y="4273492"/>
              <a:ext cx="508904" cy="501155"/>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5" name="Rectangle 274">
              <a:extLst>
                <a:ext uri="{FF2B5EF4-FFF2-40B4-BE49-F238E27FC236}">
                  <a16:creationId xmlns:a16="http://schemas.microsoft.com/office/drawing/2014/main" id="{7BBAB663-DDD5-4CA0-96C4-128BC825C272}"/>
                </a:ext>
              </a:extLst>
            </p:cNvPr>
            <p:cNvSpPr/>
            <p:nvPr/>
          </p:nvSpPr>
          <p:spPr>
            <a:xfrm>
              <a:off x="1478664" y="4354874"/>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325" name="Content Placeholder 2">
              <a:extLst>
                <a:ext uri="{FF2B5EF4-FFF2-40B4-BE49-F238E27FC236}">
                  <a16:creationId xmlns:a16="http://schemas.microsoft.com/office/drawing/2014/main" id="{EA14B69D-AAB1-4058-BB77-BBB4CA59CE35}"/>
                </a:ext>
              </a:extLst>
            </p:cNvPr>
            <p:cNvSpPr txBox="1">
              <a:spLocks/>
            </p:cNvSpPr>
            <p:nvPr/>
          </p:nvSpPr>
          <p:spPr>
            <a:xfrm>
              <a:off x="1116604" y="4179647"/>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grpSp>
      <p:grpSp>
        <p:nvGrpSpPr>
          <p:cNvPr id="31" name="Group 30">
            <a:extLst>
              <a:ext uri="{FF2B5EF4-FFF2-40B4-BE49-F238E27FC236}">
                <a16:creationId xmlns:a16="http://schemas.microsoft.com/office/drawing/2014/main" id="{79106971-1210-A721-6B5B-5679FAA2AFD7}"/>
              </a:ext>
            </a:extLst>
          </p:cNvPr>
          <p:cNvGrpSpPr/>
          <p:nvPr/>
        </p:nvGrpSpPr>
        <p:grpSpPr>
          <a:xfrm>
            <a:off x="1858874" y="3278828"/>
            <a:ext cx="774040" cy="560598"/>
            <a:chOff x="1126433" y="2619666"/>
            <a:chExt cx="774040" cy="560598"/>
          </a:xfrm>
        </p:grpSpPr>
        <p:sp>
          <p:nvSpPr>
            <p:cNvPr id="264" name="Rectangle 263">
              <a:extLst>
                <a:ext uri="{FF2B5EF4-FFF2-40B4-BE49-F238E27FC236}">
                  <a16:creationId xmlns:a16="http://schemas.microsoft.com/office/drawing/2014/main" id="{5C8336F3-792C-41B6-88AD-6CEE9427C32F}"/>
                </a:ext>
              </a:extLst>
            </p:cNvPr>
            <p:cNvSpPr/>
            <p:nvPr/>
          </p:nvSpPr>
          <p:spPr>
            <a:xfrm>
              <a:off x="1391569" y="2679110"/>
              <a:ext cx="508904" cy="50115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6" name="Rectangle 265">
              <a:extLst>
                <a:ext uri="{FF2B5EF4-FFF2-40B4-BE49-F238E27FC236}">
                  <a16:creationId xmlns:a16="http://schemas.microsoft.com/office/drawing/2014/main" id="{74B84030-372A-4424-B3C9-408EB878916E}"/>
                </a:ext>
              </a:extLst>
            </p:cNvPr>
            <p:cNvSpPr/>
            <p:nvPr/>
          </p:nvSpPr>
          <p:spPr>
            <a:xfrm>
              <a:off x="1470418" y="2738303"/>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326" name="Content Placeholder 2">
              <a:extLst>
                <a:ext uri="{FF2B5EF4-FFF2-40B4-BE49-F238E27FC236}">
                  <a16:creationId xmlns:a16="http://schemas.microsoft.com/office/drawing/2014/main" id="{AB1BF006-8303-4698-8F61-CC2413D8C05F}"/>
                </a:ext>
              </a:extLst>
            </p:cNvPr>
            <p:cNvSpPr txBox="1">
              <a:spLocks/>
            </p:cNvSpPr>
            <p:nvPr/>
          </p:nvSpPr>
          <p:spPr>
            <a:xfrm>
              <a:off x="1126433" y="2619666"/>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grpSp>
      <p:grpSp>
        <p:nvGrpSpPr>
          <p:cNvPr id="42" name="Group 41">
            <a:extLst>
              <a:ext uri="{FF2B5EF4-FFF2-40B4-BE49-F238E27FC236}">
                <a16:creationId xmlns:a16="http://schemas.microsoft.com/office/drawing/2014/main" id="{07CE5C94-521B-DD5E-A39B-229F13F43F2C}"/>
              </a:ext>
            </a:extLst>
          </p:cNvPr>
          <p:cNvGrpSpPr/>
          <p:nvPr/>
        </p:nvGrpSpPr>
        <p:grpSpPr>
          <a:xfrm>
            <a:off x="2783131" y="2435842"/>
            <a:ext cx="781259" cy="616584"/>
            <a:chOff x="1126432" y="4799834"/>
            <a:chExt cx="781259" cy="616584"/>
          </a:xfrm>
        </p:grpSpPr>
        <p:sp>
          <p:nvSpPr>
            <p:cNvPr id="265" name="Rectangle 264">
              <a:extLst>
                <a:ext uri="{FF2B5EF4-FFF2-40B4-BE49-F238E27FC236}">
                  <a16:creationId xmlns:a16="http://schemas.microsoft.com/office/drawing/2014/main" id="{4043F99C-BB44-447D-A2A7-A6EB3F2E9DF5}"/>
                </a:ext>
              </a:extLst>
            </p:cNvPr>
            <p:cNvSpPr/>
            <p:nvPr/>
          </p:nvSpPr>
          <p:spPr>
            <a:xfrm>
              <a:off x="1398787" y="4915263"/>
              <a:ext cx="508904" cy="501155"/>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3" name="Rectangle 272">
              <a:extLst>
                <a:ext uri="{FF2B5EF4-FFF2-40B4-BE49-F238E27FC236}">
                  <a16:creationId xmlns:a16="http://schemas.microsoft.com/office/drawing/2014/main" id="{8304EC1F-DD14-4A2A-AE2E-CDE6F03B777D}"/>
                </a:ext>
              </a:extLst>
            </p:cNvPr>
            <p:cNvSpPr/>
            <p:nvPr/>
          </p:nvSpPr>
          <p:spPr>
            <a:xfrm>
              <a:off x="1483061" y="4974456"/>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327" name="Content Placeholder 2">
              <a:extLst>
                <a:ext uri="{FF2B5EF4-FFF2-40B4-BE49-F238E27FC236}">
                  <a16:creationId xmlns:a16="http://schemas.microsoft.com/office/drawing/2014/main" id="{6E18B5C6-BDDC-4082-BBD9-7F04E6797680}"/>
                </a:ext>
              </a:extLst>
            </p:cNvPr>
            <p:cNvSpPr txBox="1">
              <a:spLocks/>
            </p:cNvSpPr>
            <p:nvPr/>
          </p:nvSpPr>
          <p:spPr>
            <a:xfrm>
              <a:off x="1126432" y="4799834"/>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grpSp>
      <p:grpSp>
        <p:nvGrpSpPr>
          <p:cNvPr id="13" name="Group 12">
            <a:extLst>
              <a:ext uri="{FF2B5EF4-FFF2-40B4-BE49-F238E27FC236}">
                <a16:creationId xmlns:a16="http://schemas.microsoft.com/office/drawing/2014/main" id="{DE16EF4F-2F49-CCC5-D66A-FA07CB14A905}"/>
              </a:ext>
            </a:extLst>
          </p:cNvPr>
          <p:cNvGrpSpPr/>
          <p:nvPr/>
        </p:nvGrpSpPr>
        <p:grpSpPr>
          <a:xfrm>
            <a:off x="3388512" y="1760649"/>
            <a:ext cx="785751" cy="598489"/>
            <a:chOff x="1948614" y="1360276"/>
            <a:chExt cx="785751" cy="598489"/>
          </a:xfrm>
        </p:grpSpPr>
        <p:sp>
          <p:nvSpPr>
            <p:cNvPr id="280" name="Rectangle 279">
              <a:extLst>
                <a:ext uri="{FF2B5EF4-FFF2-40B4-BE49-F238E27FC236}">
                  <a16:creationId xmlns:a16="http://schemas.microsoft.com/office/drawing/2014/main" id="{1C3FAC7E-F11F-49D9-BB5E-94490B3AA5A6}"/>
                </a:ext>
              </a:extLst>
            </p:cNvPr>
            <p:cNvSpPr/>
            <p:nvPr/>
          </p:nvSpPr>
          <p:spPr>
            <a:xfrm>
              <a:off x="2225461" y="1457611"/>
              <a:ext cx="508904" cy="50115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1" name="Rectangle 280">
              <a:extLst>
                <a:ext uri="{FF2B5EF4-FFF2-40B4-BE49-F238E27FC236}">
                  <a16:creationId xmlns:a16="http://schemas.microsoft.com/office/drawing/2014/main" id="{D828BB08-7194-464A-80DB-49BA42430EEC}"/>
                </a:ext>
              </a:extLst>
            </p:cNvPr>
            <p:cNvSpPr/>
            <p:nvPr/>
          </p:nvSpPr>
          <p:spPr>
            <a:xfrm>
              <a:off x="2307186" y="1526612"/>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328" name="Content Placeholder 2">
              <a:extLst>
                <a:ext uri="{FF2B5EF4-FFF2-40B4-BE49-F238E27FC236}">
                  <a16:creationId xmlns:a16="http://schemas.microsoft.com/office/drawing/2014/main" id="{E98C2E88-DE14-47B5-8D30-25056D28D861}"/>
                </a:ext>
              </a:extLst>
            </p:cNvPr>
            <p:cNvSpPr txBox="1">
              <a:spLocks/>
            </p:cNvSpPr>
            <p:nvPr/>
          </p:nvSpPr>
          <p:spPr>
            <a:xfrm>
              <a:off x="1948614" y="1360276"/>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grpSp>
      <p:grpSp>
        <p:nvGrpSpPr>
          <p:cNvPr id="43" name="Group 42">
            <a:extLst>
              <a:ext uri="{FF2B5EF4-FFF2-40B4-BE49-F238E27FC236}">
                <a16:creationId xmlns:a16="http://schemas.microsoft.com/office/drawing/2014/main" id="{3670DC36-E448-92CA-A4E7-2F6CE6CFCEE1}"/>
              </a:ext>
            </a:extLst>
          </p:cNvPr>
          <p:cNvGrpSpPr/>
          <p:nvPr/>
        </p:nvGrpSpPr>
        <p:grpSpPr>
          <a:xfrm>
            <a:off x="1302206" y="3987257"/>
            <a:ext cx="790684" cy="606846"/>
            <a:chOff x="1948613" y="3583116"/>
            <a:chExt cx="790684" cy="606846"/>
          </a:xfrm>
        </p:grpSpPr>
        <p:sp>
          <p:nvSpPr>
            <p:cNvPr id="284" name="Rectangle 283">
              <a:extLst>
                <a:ext uri="{FF2B5EF4-FFF2-40B4-BE49-F238E27FC236}">
                  <a16:creationId xmlns:a16="http://schemas.microsoft.com/office/drawing/2014/main" id="{82C3B9EE-3855-4A5F-981F-EB70BE805D5E}"/>
                </a:ext>
              </a:extLst>
            </p:cNvPr>
            <p:cNvSpPr/>
            <p:nvPr/>
          </p:nvSpPr>
          <p:spPr>
            <a:xfrm>
              <a:off x="2230393" y="3688807"/>
              <a:ext cx="508904" cy="501155"/>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6" name="Rectangle 285">
              <a:extLst>
                <a:ext uri="{FF2B5EF4-FFF2-40B4-BE49-F238E27FC236}">
                  <a16:creationId xmlns:a16="http://schemas.microsoft.com/office/drawing/2014/main" id="{6CB30B59-8AE5-4A3D-AE64-6FA9DBD89D0F}"/>
                </a:ext>
              </a:extLst>
            </p:cNvPr>
            <p:cNvSpPr/>
            <p:nvPr/>
          </p:nvSpPr>
          <p:spPr>
            <a:xfrm>
              <a:off x="2319829" y="3762765"/>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329" name="Content Placeholder 2">
              <a:extLst>
                <a:ext uri="{FF2B5EF4-FFF2-40B4-BE49-F238E27FC236}">
                  <a16:creationId xmlns:a16="http://schemas.microsoft.com/office/drawing/2014/main" id="{61A0F62D-0F92-4823-A3F7-C2ACCD222DB9}"/>
                </a:ext>
              </a:extLst>
            </p:cNvPr>
            <p:cNvSpPr txBox="1">
              <a:spLocks/>
            </p:cNvSpPr>
            <p:nvPr/>
          </p:nvSpPr>
          <p:spPr>
            <a:xfrm>
              <a:off x="1948613" y="3583116"/>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grpSp>
      <p:grpSp>
        <p:nvGrpSpPr>
          <p:cNvPr id="27" name="Group 26">
            <a:extLst>
              <a:ext uri="{FF2B5EF4-FFF2-40B4-BE49-F238E27FC236}">
                <a16:creationId xmlns:a16="http://schemas.microsoft.com/office/drawing/2014/main" id="{B367FD14-11C7-E4DE-423D-F523AFA38B81}"/>
              </a:ext>
            </a:extLst>
          </p:cNvPr>
          <p:cNvGrpSpPr/>
          <p:nvPr/>
        </p:nvGrpSpPr>
        <p:grpSpPr>
          <a:xfrm>
            <a:off x="1663061" y="1540109"/>
            <a:ext cx="802853" cy="554712"/>
            <a:chOff x="1938785" y="1988734"/>
            <a:chExt cx="802853" cy="554712"/>
          </a:xfrm>
        </p:grpSpPr>
        <p:sp>
          <p:nvSpPr>
            <p:cNvPr id="279" name="Rectangle 278">
              <a:extLst>
                <a:ext uri="{FF2B5EF4-FFF2-40B4-BE49-F238E27FC236}">
                  <a16:creationId xmlns:a16="http://schemas.microsoft.com/office/drawing/2014/main" id="{16DC82A0-A784-4916-80AF-DA78E20EDEFF}"/>
                </a:ext>
              </a:extLst>
            </p:cNvPr>
            <p:cNvSpPr/>
            <p:nvPr/>
          </p:nvSpPr>
          <p:spPr>
            <a:xfrm>
              <a:off x="2232734" y="2042292"/>
              <a:ext cx="508904" cy="50115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2" name="Rectangle 281">
              <a:extLst>
                <a:ext uri="{FF2B5EF4-FFF2-40B4-BE49-F238E27FC236}">
                  <a16:creationId xmlns:a16="http://schemas.microsoft.com/office/drawing/2014/main" id="{0D50FC78-6BFE-449C-BCD4-3FB7BEFBEFA3}"/>
                </a:ext>
              </a:extLst>
            </p:cNvPr>
            <p:cNvSpPr/>
            <p:nvPr/>
          </p:nvSpPr>
          <p:spPr>
            <a:xfrm>
              <a:off x="2299913" y="2123674"/>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330" name="Content Placeholder 2">
              <a:extLst>
                <a:ext uri="{FF2B5EF4-FFF2-40B4-BE49-F238E27FC236}">
                  <a16:creationId xmlns:a16="http://schemas.microsoft.com/office/drawing/2014/main" id="{CAC6CAC0-DFD9-48D2-93B7-4DBD213FFF2E}"/>
                </a:ext>
              </a:extLst>
            </p:cNvPr>
            <p:cNvSpPr txBox="1">
              <a:spLocks/>
            </p:cNvSpPr>
            <p:nvPr/>
          </p:nvSpPr>
          <p:spPr>
            <a:xfrm>
              <a:off x="1938785" y="1988734"/>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grpSp>
      <p:grpSp>
        <p:nvGrpSpPr>
          <p:cNvPr id="44" name="Group 43">
            <a:extLst>
              <a:ext uri="{FF2B5EF4-FFF2-40B4-BE49-F238E27FC236}">
                <a16:creationId xmlns:a16="http://schemas.microsoft.com/office/drawing/2014/main" id="{380A4700-C496-FAA9-8150-54005D570440}"/>
              </a:ext>
            </a:extLst>
          </p:cNvPr>
          <p:cNvGrpSpPr/>
          <p:nvPr/>
        </p:nvGrpSpPr>
        <p:grpSpPr>
          <a:xfrm>
            <a:off x="5132164" y="1582904"/>
            <a:ext cx="800513" cy="610698"/>
            <a:chOff x="1938784" y="4168902"/>
            <a:chExt cx="800513" cy="610698"/>
          </a:xfrm>
        </p:grpSpPr>
        <p:sp>
          <p:nvSpPr>
            <p:cNvPr id="283" name="Rectangle 282">
              <a:extLst>
                <a:ext uri="{FF2B5EF4-FFF2-40B4-BE49-F238E27FC236}">
                  <a16:creationId xmlns:a16="http://schemas.microsoft.com/office/drawing/2014/main" id="{9DE2D700-3C09-435C-9ABB-D26BABFBC932}"/>
                </a:ext>
              </a:extLst>
            </p:cNvPr>
            <p:cNvSpPr/>
            <p:nvPr/>
          </p:nvSpPr>
          <p:spPr>
            <a:xfrm>
              <a:off x="2230393" y="4278445"/>
              <a:ext cx="508904" cy="501155"/>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7" name="Rectangle 286">
              <a:extLst>
                <a:ext uri="{FF2B5EF4-FFF2-40B4-BE49-F238E27FC236}">
                  <a16:creationId xmlns:a16="http://schemas.microsoft.com/office/drawing/2014/main" id="{6644D846-0C44-4B4C-9C8F-C03125DB9947}"/>
                </a:ext>
              </a:extLst>
            </p:cNvPr>
            <p:cNvSpPr/>
            <p:nvPr/>
          </p:nvSpPr>
          <p:spPr>
            <a:xfrm>
              <a:off x="2312556" y="4359827"/>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331" name="Content Placeholder 2">
              <a:extLst>
                <a:ext uri="{FF2B5EF4-FFF2-40B4-BE49-F238E27FC236}">
                  <a16:creationId xmlns:a16="http://schemas.microsoft.com/office/drawing/2014/main" id="{1C045F0C-3AC9-4B01-BF4F-5BAC049A69F8}"/>
                </a:ext>
              </a:extLst>
            </p:cNvPr>
            <p:cNvSpPr txBox="1">
              <a:spLocks/>
            </p:cNvSpPr>
            <p:nvPr/>
          </p:nvSpPr>
          <p:spPr>
            <a:xfrm>
              <a:off x="1938784" y="4168902"/>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grpSp>
      <p:grpSp>
        <p:nvGrpSpPr>
          <p:cNvPr id="28" name="Group 27">
            <a:extLst>
              <a:ext uri="{FF2B5EF4-FFF2-40B4-BE49-F238E27FC236}">
                <a16:creationId xmlns:a16="http://schemas.microsoft.com/office/drawing/2014/main" id="{6402E69C-A391-7FAA-BCCA-346E342897BE}"/>
              </a:ext>
            </a:extLst>
          </p:cNvPr>
          <p:cNvGrpSpPr/>
          <p:nvPr/>
        </p:nvGrpSpPr>
        <p:grpSpPr>
          <a:xfrm>
            <a:off x="73510" y="4098827"/>
            <a:ext cx="785752" cy="576296"/>
            <a:chOff x="1948613" y="2608921"/>
            <a:chExt cx="785752" cy="576296"/>
          </a:xfrm>
        </p:grpSpPr>
        <p:sp>
          <p:nvSpPr>
            <p:cNvPr id="276" name="Rectangle 275">
              <a:extLst>
                <a:ext uri="{FF2B5EF4-FFF2-40B4-BE49-F238E27FC236}">
                  <a16:creationId xmlns:a16="http://schemas.microsoft.com/office/drawing/2014/main" id="{A946584F-49EB-4AAC-8D9E-45B88A309CC4}"/>
                </a:ext>
              </a:extLst>
            </p:cNvPr>
            <p:cNvSpPr/>
            <p:nvPr/>
          </p:nvSpPr>
          <p:spPr>
            <a:xfrm>
              <a:off x="2225461" y="2684063"/>
              <a:ext cx="508904" cy="50115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8" name="Rectangle 277">
              <a:extLst>
                <a:ext uri="{FF2B5EF4-FFF2-40B4-BE49-F238E27FC236}">
                  <a16:creationId xmlns:a16="http://schemas.microsoft.com/office/drawing/2014/main" id="{01D16E13-2D01-4949-9494-A3AC68307F91}"/>
                </a:ext>
              </a:extLst>
            </p:cNvPr>
            <p:cNvSpPr/>
            <p:nvPr/>
          </p:nvSpPr>
          <p:spPr>
            <a:xfrm>
              <a:off x="2304310" y="2743256"/>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332" name="Content Placeholder 2">
              <a:extLst>
                <a:ext uri="{FF2B5EF4-FFF2-40B4-BE49-F238E27FC236}">
                  <a16:creationId xmlns:a16="http://schemas.microsoft.com/office/drawing/2014/main" id="{B68444B0-96B7-4308-9D44-53F9EB39E2C1}"/>
                </a:ext>
              </a:extLst>
            </p:cNvPr>
            <p:cNvSpPr txBox="1">
              <a:spLocks/>
            </p:cNvSpPr>
            <p:nvPr/>
          </p:nvSpPr>
          <p:spPr>
            <a:xfrm>
              <a:off x="1948613" y="2608921"/>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grpSp>
      <p:grpSp>
        <p:nvGrpSpPr>
          <p:cNvPr id="45" name="Group 44">
            <a:extLst>
              <a:ext uri="{FF2B5EF4-FFF2-40B4-BE49-F238E27FC236}">
                <a16:creationId xmlns:a16="http://schemas.microsoft.com/office/drawing/2014/main" id="{5A4EBA45-CE0E-AC16-218B-E982125ACCAB}"/>
              </a:ext>
            </a:extLst>
          </p:cNvPr>
          <p:cNvGrpSpPr/>
          <p:nvPr/>
        </p:nvGrpSpPr>
        <p:grpSpPr>
          <a:xfrm>
            <a:off x="2269174" y="4807414"/>
            <a:ext cx="792971" cy="632282"/>
            <a:chOff x="1948612" y="4789089"/>
            <a:chExt cx="792971" cy="632282"/>
          </a:xfrm>
        </p:grpSpPr>
        <p:sp>
          <p:nvSpPr>
            <p:cNvPr id="277" name="Rectangle 276">
              <a:extLst>
                <a:ext uri="{FF2B5EF4-FFF2-40B4-BE49-F238E27FC236}">
                  <a16:creationId xmlns:a16="http://schemas.microsoft.com/office/drawing/2014/main" id="{760A7303-61C6-4C82-BF18-22640367A201}"/>
                </a:ext>
              </a:extLst>
            </p:cNvPr>
            <p:cNvSpPr/>
            <p:nvPr/>
          </p:nvSpPr>
          <p:spPr>
            <a:xfrm>
              <a:off x="2232679" y="4920216"/>
              <a:ext cx="508904" cy="501155"/>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5" name="Rectangle 284">
              <a:extLst>
                <a:ext uri="{FF2B5EF4-FFF2-40B4-BE49-F238E27FC236}">
                  <a16:creationId xmlns:a16="http://schemas.microsoft.com/office/drawing/2014/main" id="{44206E15-9700-4393-9738-E4B7544A1524}"/>
                </a:ext>
              </a:extLst>
            </p:cNvPr>
            <p:cNvSpPr/>
            <p:nvPr/>
          </p:nvSpPr>
          <p:spPr>
            <a:xfrm>
              <a:off x="2316953" y="4979409"/>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333" name="Content Placeholder 2">
              <a:extLst>
                <a:ext uri="{FF2B5EF4-FFF2-40B4-BE49-F238E27FC236}">
                  <a16:creationId xmlns:a16="http://schemas.microsoft.com/office/drawing/2014/main" id="{B52F2B1F-0406-4944-9AE6-560DC453A5F3}"/>
                </a:ext>
              </a:extLst>
            </p:cNvPr>
            <p:cNvSpPr txBox="1">
              <a:spLocks/>
            </p:cNvSpPr>
            <p:nvPr/>
          </p:nvSpPr>
          <p:spPr>
            <a:xfrm>
              <a:off x="1948612" y="4789089"/>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grpSp>
      <p:grpSp>
        <p:nvGrpSpPr>
          <p:cNvPr id="7" name="Group 6">
            <a:extLst>
              <a:ext uri="{FF2B5EF4-FFF2-40B4-BE49-F238E27FC236}">
                <a16:creationId xmlns:a16="http://schemas.microsoft.com/office/drawing/2014/main" id="{377DFE85-52F9-66BD-9BAB-F8E10D3AC28D}"/>
              </a:ext>
            </a:extLst>
          </p:cNvPr>
          <p:cNvGrpSpPr/>
          <p:nvPr/>
        </p:nvGrpSpPr>
        <p:grpSpPr>
          <a:xfrm>
            <a:off x="3204944" y="4141839"/>
            <a:ext cx="786166" cy="587355"/>
            <a:chOff x="2795283" y="1360276"/>
            <a:chExt cx="786166" cy="587355"/>
          </a:xfrm>
        </p:grpSpPr>
        <p:sp>
          <p:nvSpPr>
            <p:cNvPr id="292" name="Rectangle 291">
              <a:extLst>
                <a:ext uri="{FF2B5EF4-FFF2-40B4-BE49-F238E27FC236}">
                  <a16:creationId xmlns:a16="http://schemas.microsoft.com/office/drawing/2014/main" id="{F2E8B8A0-0CE3-4BAB-AE6F-A298D23DB7F5}"/>
                </a:ext>
              </a:extLst>
            </p:cNvPr>
            <p:cNvSpPr/>
            <p:nvPr/>
          </p:nvSpPr>
          <p:spPr>
            <a:xfrm>
              <a:off x="3072545" y="1446477"/>
              <a:ext cx="508904" cy="50115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3" name="Rectangle 292">
              <a:extLst>
                <a:ext uri="{FF2B5EF4-FFF2-40B4-BE49-F238E27FC236}">
                  <a16:creationId xmlns:a16="http://schemas.microsoft.com/office/drawing/2014/main" id="{B355DFEA-B359-4A8C-A20D-9B3BEC8E9C65}"/>
                </a:ext>
              </a:extLst>
            </p:cNvPr>
            <p:cNvSpPr/>
            <p:nvPr/>
          </p:nvSpPr>
          <p:spPr>
            <a:xfrm>
              <a:off x="3154270" y="1515478"/>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334" name="Content Placeholder 2">
              <a:extLst>
                <a:ext uri="{FF2B5EF4-FFF2-40B4-BE49-F238E27FC236}">
                  <a16:creationId xmlns:a16="http://schemas.microsoft.com/office/drawing/2014/main" id="{FC495DDE-0EB7-4823-9C06-3D58BF330A8F}"/>
                </a:ext>
              </a:extLst>
            </p:cNvPr>
            <p:cNvSpPr txBox="1">
              <a:spLocks/>
            </p:cNvSpPr>
            <p:nvPr/>
          </p:nvSpPr>
          <p:spPr>
            <a:xfrm>
              <a:off x="2795283" y="1360276"/>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grpSp>
      <p:grpSp>
        <p:nvGrpSpPr>
          <p:cNvPr id="46" name="Group 45">
            <a:extLst>
              <a:ext uri="{FF2B5EF4-FFF2-40B4-BE49-F238E27FC236}">
                <a16:creationId xmlns:a16="http://schemas.microsoft.com/office/drawing/2014/main" id="{FA0A1C0C-07C7-51BD-836E-1FC98A5E2F10}"/>
              </a:ext>
            </a:extLst>
          </p:cNvPr>
          <p:cNvGrpSpPr/>
          <p:nvPr/>
        </p:nvGrpSpPr>
        <p:grpSpPr>
          <a:xfrm>
            <a:off x="306173" y="3394997"/>
            <a:ext cx="791099" cy="595712"/>
            <a:chOff x="2795282" y="3583116"/>
            <a:chExt cx="791099" cy="595712"/>
          </a:xfrm>
        </p:grpSpPr>
        <p:sp>
          <p:nvSpPr>
            <p:cNvPr id="296" name="Rectangle 295">
              <a:extLst>
                <a:ext uri="{FF2B5EF4-FFF2-40B4-BE49-F238E27FC236}">
                  <a16:creationId xmlns:a16="http://schemas.microsoft.com/office/drawing/2014/main" id="{EAC572B9-6CD0-40DE-91EA-B690B32E3DB2}"/>
                </a:ext>
              </a:extLst>
            </p:cNvPr>
            <p:cNvSpPr/>
            <p:nvPr/>
          </p:nvSpPr>
          <p:spPr>
            <a:xfrm>
              <a:off x="3077477" y="3677673"/>
              <a:ext cx="508904" cy="501155"/>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8" name="Rectangle 297">
              <a:extLst>
                <a:ext uri="{FF2B5EF4-FFF2-40B4-BE49-F238E27FC236}">
                  <a16:creationId xmlns:a16="http://schemas.microsoft.com/office/drawing/2014/main" id="{368CE259-167E-438B-B69D-92E6B36FD4CF}"/>
                </a:ext>
              </a:extLst>
            </p:cNvPr>
            <p:cNvSpPr/>
            <p:nvPr/>
          </p:nvSpPr>
          <p:spPr>
            <a:xfrm>
              <a:off x="3166913" y="3751631"/>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335" name="Content Placeholder 2">
              <a:extLst>
                <a:ext uri="{FF2B5EF4-FFF2-40B4-BE49-F238E27FC236}">
                  <a16:creationId xmlns:a16="http://schemas.microsoft.com/office/drawing/2014/main" id="{12CB4B43-C0A1-4DCC-B986-08261D422629}"/>
                </a:ext>
              </a:extLst>
            </p:cNvPr>
            <p:cNvSpPr txBox="1">
              <a:spLocks/>
            </p:cNvSpPr>
            <p:nvPr/>
          </p:nvSpPr>
          <p:spPr>
            <a:xfrm>
              <a:off x="2795282" y="3583116"/>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grpSp>
      <p:grpSp>
        <p:nvGrpSpPr>
          <p:cNvPr id="24" name="Group 23">
            <a:extLst>
              <a:ext uri="{FF2B5EF4-FFF2-40B4-BE49-F238E27FC236}">
                <a16:creationId xmlns:a16="http://schemas.microsoft.com/office/drawing/2014/main" id="{537AB666-A51B-B72D-B367-A4CC525947D9}"/>
              </a:ext>
            </a:extLst>
          </p:cNvPr>
          <p:cNvGrpSpPr/>
          <p:nvPr/>
        </p:nvGrpSpPr>
        <p:grpSpPr>
          <a:xfrm>
            <a:off x="809833" y="4704983"/>
            <a:ext cx="803268" cy="543578"/>
            <a:chOff x="2785454" y="1988734"/>
            <a:chExt cx="803268" cy="543578"/>
          </a:xfrm>
        </p:grpSpPr>
        <p:sp>
          <p:nvSpPr>
            <p:cNvPr id="291" name="Rectangle 290">
              <a:extLst>
                <a:ext uri="{FF2B5EF4-FFF2-40B4-BE49-F238E27FC236}">
                  <a16:creationId xmlns:a16="http://schemas.microsoft.com/office/drawing/2014/main" id="{6EA557FD-6FE3-440B-8AB7-12D4CDDFB99A}"/>
                </a:ext>
              </a:extLst>
            </p:cNvPr>
            <p:cNvSpPr/>
            <p:nvPr/>
          </p:nvSpPr>
          <p:spPr>
            <a:xfrm>
              <a:off x="3079818" y="2031158"/>
              <a:ext cx="508904" cy="50115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4" name="Rectangle 293">
              <a:extLst>
                <a:ext uri="{FF2B5EF4-FFF2-40B4-BE49-F238E27FC236}">
                  <a16:creationId xmlns:a16="http://schemas.microsoft.com/office/drawing/2014/main" id="{E6E15B30-BFF8-4C7E-93A8-E901D87AF92F}"/>
                </a:ext>
              </a:extLst>
            </p:cNvPr>
            <p:cNvSpPr/>
            <p:nvPr/>
          </p:nvSpPr>
          <p:spPr>
            <a:xfrm>
              <a:off x="3146997" y="2112540"/>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336" name="Content Placeholder 2">
              <a:extLst>
                <a:ext uri="{FF2B5EF4-FFF2-40B4-BE49-F238E27FC236}">
                  <a16:creationId xmlns:a16="http://schemas.microsoft.com/office/drawing/2014/main" id="{3CF05FCC-16AC-437F-9CB3-F764CA539F5A}"/>
                </a:ext>
              </a:extLst>
            </p:cNvPr>
            <p:cNvSpPr txBox="1">
              <a:spLocks/>
            </p:cNvSpPr>
            <p:nvPr/>
          </p:nvSpPr>
          <p:spPr>
            <a:xfrm>
              <a:off x="2785454" y="1988734"/>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grpSp>
      <p:grpSp>
        <p:nvGrpSpPr>
          <p:cNvPr id="47" name="Group 46">
            <a:extLst>
              <a:ext uri="{FF2B5EF4-FFF2-40B4-BE49-F238E27FC236}">
                <a16:creationId xmlns:a16="http://schemas.microsoft.com/office/drawing/2014/main" id="{6C7D714C-88E9-E4EB-87EF-3F8189B4C61A}"/>
              </a:ext>
            </a:extLst>
          </p:cNvPr>
          <p:cNvGrpSpPr/>
          <p:nvPr/>
        </p:nvGrpSpPr>
        <p:grpSpPr>
          <a:xfrm>
            <a:off x="2346284" y="3935242"/>
            <a:ext cx="800928" cy="599564"/>
            <a:chOff x="2785453" y="4168902"/>
            <a:chExt cx="800928" cy="599564"/>
          </a:xfrm>
        </p:grpSpPr>
        <p:sp>
          <p:nvSpPr>
            <p:cNvPr id="295" name="Rectangle 294">
              <a:extLst>
                <a:ext uri="{FF2B5EF4-FFF2-40B4-BE49-F238E27FC236}">
                  <a16:creationId xmlns:a16="http://schemas.microsoft.com/office/drawing/2014/main" id="{E7593CB3-2CEC-4628-9FA3-05A6F5403589}"/>
                </a:ext>
              </a:extLst>
            </p:cNvPr>
            <p:cNvSpPr/>
            <p:nvPr/>
          </p:nvSpPr>
          <p:spPr>
            <a:xfrm>
              <a:off x="3077477" y="4267311"/>
              <a:ext cx="508904" cy="501155"/>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9" name="Rectangle 298">
              <a:extLst>
                <a:ext uri="{FF2B5EF4-FFF2-40B4-BE49-F238E27FC236}">
                  <a16:creationId xmlns:a16="http://schemas.microsoft.com/office/drawing/2014/main" id="{BF66AC58-0DED-4B03-B1BE-A154A8748882}"/>
                </a:ext>
              </a:extLst>
            </p:cNvPr>
            <p:cNvSpPr/>
            <p:nvPr/>
          </p:nvSpPr>
          <p:spPr>
            <a:xfrm>
              <a:off x="3159640" y="4348693"/>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337" name="Content Placeholder 2">
              <a:extLst>
                <a:ext uri="{FF2B5EF4-FFF2-40B4-BE49-F238E27FC236}">
                  <a16:creationId xmlns:a16="http://schemas.microsoft.com/office/drawing/2014/main" id="{D59F3EA4-7593-4607-8F90-C00B966E7E64}"/>
                </a:ext>
              </a:extLst>
            </p:cNvPr>
            <p:cNvSpPr txBox="1">
              <a:spLocks/>
            </p:cNvSpPr>
            <p:nvPr/>
          </p:nvSpPr>
          <p:spPr>
            <a:xfrm>
              <a:off x="2785453" y="4168902"/>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grpSp>
      <p:grpSp>
        <p:nvGrpSpPr>
          <p:cNvPr id="26" name="Group 25">
            <a:extLst>
              <a:ext uri="{FF2B5EF4-FFF2-40B4-BE49-F238E27FC236}">
                <a16:creationId xmlns:a16="http://schemas.microsoft.com/office/drawing/2014/main" id="{75D6C871-1A17-C33B-5912-D92E452CBFC1}"/>
              </a:ext>
            </a:extLst>
          </p:cNvPr>
          <p:cNvGrpSpPr/>
          <p:nvPr/>
        </p:nvGrpSpPr>
        <p:grpSpPr>
          <a:xfrm>
            <a:off x="3230953" y="913637"/>
            <a:ext cx="786167" cy="565162"/>
            <a:chOff x="2795282" y="2608921"/>
            <a:chExt cx="786167" cy="565162"/>
          </a:xfrm>
        </p:grpSpPr>
        <p:sp>
          <p:nvSpPr>
            <p:cNvPr id="288" name="Rectangle 287">
              <a:extLst>
                <a:ext uri="{FF2B5EF4-FFF2-40B4-BE49-F238E27FC236}">
                  <a16:creationId xmlns:a16="http://schemas.microsoft.com/office/drawing/2014/main" id="{DE13E0E0-F6F6-436A-9BF0-0BB10A940CAD}"/>
                </a:ext>
              </a:extLst>
            </p:cNvPr>
            <p:cNvSpPr/>
            <p:nvPr/>
          </p:nvSpPr>
          <p:spPr>
            <a:xfrm>
              <a:off x="3072545" y="2672929"/>
              <a:ext cx="508904" cy="50115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0" name="Rectangle 289">
              <a:extLst>
                <a:ext uri="{FF2B5EF4-FFF2-40B4-BE49-F238E27FC236}">
                  <a16:creationId xmlns:a16="http://schemas.microsoft.com/office/drawing/2014/main" id="{109846EA-5EDE-4104-9F56-7D85269E13F6}"/>
                </a:ext>
              </a:extLst>
            </p:cNvPr>
            <p:cNvSpPr/>
            <p:nvPr/>
          </p:nvSpPr>
          <p:spPr>
            <a:xfrm>
              <a:off x="3151394" y="2732122"/>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338" name="Content Placeholder 2">
              <a:extLst>
                <a:ext uri="{FF2B5EF4-FFF2-40B4-BE49-F238E27FC236}">
                  <a16:creationId xmlns:a16="http://schemas.microsoft.com/office/drawing/2014/main" id="{65216EA0-2455-4333-B9FF-F319774F45E0}"/>
                </a:ext>
              </a:extLst>
            </p:cNvPr>
            <p:cNvSpPr txBox="1">
              <a:spLocks/>
            </p:cNvSpPr>
            <p:nvPr/>
          </p:nvSpPr>
          <p:spPr>
            <a:xfrm>
              <a:off x="2795282" y="2608921"/>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grpSp>
      <p:grpSp>
        <p:nvGrpSpPr>
          <p:cNvPr id="48" name="Group 47">
            <a:extLst>
              <a:ext uri="{FF2B5EF4-FFF2-40B4-BE49-F238E27FC236}">
                <a16:creationId xmlns:a16="http://schemas.microsoft.com/office/drawing/2014/main" id="{11A6BC76-9F51-E57F-B4E4-2FCF9B774940}"/>
              </a:ext>
            </a:extLst>
          </p:cNvPr>
          <p:cNvGrpSpPr/>
          <p:nvPr/>
        </p:nvGrpSpPr>
        <p:grpSpPr>
          <a:xfrm>
            <a:off x="2593023" y="1642166"/>
            <a:ext cx="793386" cy="621148"/>
            <a:chOff x="2795281" y="4789089"/>
            <a:chExt cx="793386" cy="621148"/>
          </a:xfrm>
        </p:grpSpPr>
        <p:sp>
          <p:nvSpPr>
            <p:cNvPr id="289" name="Rectangle 288">
              <a:extLst>
                <a:ext uri="{FF2B5EF4-FFF2-40B4-BE49-F238E27FC236}">
                  <a16:creationId xmlns:a16="http://schemas.microsoft.com/office/drawing/2014/main" id="{10EBF199-BA1B-4BEB-8473-D42467D34EF2}"/>
                </a:ext>
              </a:extLst>
            </p:cNvPr>
            <p:cNvSpPr/>
            <p:nvPr/>
          </p:nvSpPr>
          <p:spPr>
            <a:xfrm>
              <a:off x="3079763" y="4909082"/>
              <a:ext cx="508904" cy="501155"/>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7" name="Rectangle 296">
              <a:extLst>
                <a:ext uri="{FF2B5EF4-FFF2-40B4-BE49-F238E27FC236}">
                  <a16:creationId xmlns:a16="http://schemas.microsoft.com/office/drawing/2014/main" id="{078B5F09-43B3-430F-BC87-A488D1AE8993}"/>
                </a:ext>
              </a:extLst>
            </p:cNvPr>
            <p:cNvSpPr/>
            <p:nvPr/>
          </p:nvSpPr>
          <p:spPr>
            <a:xfrm>
              <a:off x="3164037" y="4968275"/>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339" name="Content Placeholder 2">
              <a:extLst>
                <a:ext uri="{FF2B5EF4-FFF2-40B4-BE49-F238E27FC236}">
                  <a16:creationId xmlns:a16="http://schemas.microsoft.com/office/drawing/2014/main" id="{936E642A-0FFC-463B-BEEA-E2E77371EB42}"/>
                </a:ext>
              </a:extLst>
            </p:cNvPr>
            <p:cNvSpPr txBox="1">
              <a:spLocks/>
            </p:cNvSpPr>
            <p:nvPr/>
          </p:nvSpPr>
          <p:spPr>
            <a:xfrm>
              <a:off x="2795281" y="4789089"/>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grpSp>
      <p:grpSp>
        <p:nvGrpSpPr>
          <p:cNvPr id="6" name="Group 5">
            <a:extLst>
              <a:ext uri="{FF2B5EF4-FFF2-40B4-BE49-F238E27FC236}">
                <a16:creationId xmlns:a16="http://schemas.microsoft.com/office/drawing/2014/main" id="{A0C2839C-C4C7-6793-9E3E-08EE60CAD83B}"/>
              </a:ext>
            </a:extLst>
          </p:cNvPr>
          <p:cNvGrpSpPr/>
          <p:nvPr/>
        </p:nvGrpSpPr>
        <p:grpSpPr>
          <a:xfrm>
            <a:off x="4821121" y="3189536"/>
            <a:ext cx="772348" cy="609659"/>
            <a:chOff x="4708196" y="3129429"/>
            <a:chExt cx="772348" cy="609659"/>
          </a:xfrm>
        </p:grpSpPr>
        <p:sp>
          <p:nvSpPr>
            <p:cNvPr id="304" name="Rectangle 303">
              <a:extLst>
                <a:ext uri="{FF2B5EF4-FFF2-40B4-BE49-F238E27FC236}">
                  <a16:creationId xmlns:a16="http://schemas.microsoft.com/office/drawing/2014/main" id="{D0AF6945-9E82-47FC-9768-E39BA4F67829}"/>
                </a:ext>
              </a:extLst>
            </p:cNvPr>
            <p:cNvSpPr/>
            <p:nvPr/>
          </p:nvSpPr>
          <p:spPr>
            <a:xfrm>
              <a:off x="4971640" y="3237934"/>
              <a:ext cx="508904" cy="50115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5" name="Rectangle 304">
              <a:extLst>
                <a:ext uri="{FF2B5EF4-FFF2-40B4-BE49-F238E27FC236}">
                  <a16:creationId xmlns:a16="http://schemas.microsoft.com/office/drawing/2014/main" id="{38769C4B-1093-4C47-9125-D35EAB461E0D}"/>
                </a:ext>
              </a:extLst>
            </p:cNvPr>
            <p:cNvSpPr/>
            <p:nvPr/>
          </p:nvSpPr>
          <p:spPr>
            <a:xfrm>
              <a:off x="5053365" y="3306935"/>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340" name="Content Placeholder 2">
              <a:extLst>
                <a:ext uri="{FF2B5EF4-FFF2-40B4-BE49-F238E27FC236}">
                  <a16:creationId xmlns:a16="http://schemas.microsoft.com/office/drawing/2014/main" id="{2D57B181-790F-475F-9D35-1014454D15A2}"/>
                </a:ext>
              </a:extLst>
            </p:cNvPr>
            <p:cNvSpPr txBox="1">
              <a:spLocks/>
            </p:cNvSpPr>
            <p:nvPr/>
          </p:nvSpPr>
          <p:spPr>
            <a:xfrm>
              <a:off x="4708196" y="3129429"/>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grpSp>
      <p:grpSp>
        <p:nvGrpSpPr>
          <p:cNvPr id="50" name="Group 49">
            <a:extLst>
              <a:ext uri="{FF2B5EF4-FFF2-40B4-BE49-F238E27FC236}">
                <a16:creationId xmlns:a16="http://schemas.microsoft.com/office/drawing/2014/main" id="{536034DE-C83D-D40B-AFD4-7080B8C88401}"/>
              </a:ext>
            </a:extLst>
          </p:cNvPr>
          <p:cNvGrpSpPr/>
          <p:nvPr/>
        </p:nvGrpSpPr>
        <p:grpSpPr>
          <a:xfrm>
            <a:off x="3990170" y="3577206"/>
            <a:ext cx="777281" cy="618016"/>
            <a:chOff x="3605864" y="3569309"/>
            <a:chExt cx="777281" cy="618016"/>
          </a:xfrm>
        </p:grpSpPr>
        <p:sp>
          <p:nvSpPr>
            <p:cNvPr id="308" name="Rectangle 307">
              <a:extLst>
                <a:ext uri="{FF2B5EF4-FFF2-40B4-BE49-F238E27FC236}">
                  <a16:creationId xmlns:a16="http://schemas.microsoft.com/office/drawing/2014/main" id="{BAB93956-E21D-481E-914B-EE89483CBE29}"/>
                </a:ext>
              </a:extLst>
            </p:cNvPr>
            <p:cNvSpPr/>
            <p:nvPr/>
          </p:nvSpPr>
          <p:spPr>
            <a:xfrm>
              <a:off x="3874241" y="3686170"/>
              <a:ext cx="508904" cy="501155"/>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0" name="Rectangle 309">
              <a:extLst>
                <a:ext uri="{FF2B5EF4-FFF2-40B4-BE49-F238E27FC236}">
                  <a16:creationId xmlns:a16="http://schemas.microsoft.com/office/drawing/2014/main" id="{A5DA4A2E-4953-4C43-8452-D187A55ABEA5}"/>
                </a:ext>
              </a:extLst>
            </p:cNvPr>
            <p:cNvSpPr/>
            <p:nvPr/>
          </p:nvSpPr>
          <p:spPr>
            <a:xfrm>
              <a:off x="3963677" y="3760128"/>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343" name="Content Placeholder 2">
              <a:extLst>
                <a:ext uri="{FF2B5EF4-FFF2-40B4-BE49-F238E27FC236}">
                  <a16:creationId xmlns:a16="http://schemas.microsoft.com/office/drawing/2014/main" id="{DB35451B-4D4A-4A63-BA90-E8872A3EC186}"/>
                </a:ext>
              </a:extLst>
            </p:cNvPr>
            <p:cNvSpPr txBox="1">
              <a:spLocks/>
            </p:cNvSpPr>
            <p:nvPr/>
          </p:nvSpPr>
          <p:spPr>
            <a:xfrm>
              <a:off x="3605864" y="3569309"/>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grpSp>
      <p:grpSp>
        <p:nvGrpSpPr>
          <p:cNvPr id="23" name="Group 22">
            <a:extLst>
              <a:ext uri="{FF2B5EF4-FFF2-40B4-BE49-F238E27FC236}">
                <a16:creationId xmlns:a16="http://schemas.microsoft.com/office/drawing/2014/main" id="{9B252FCA-E804-1A6A-EB1D-E0DAFE71F8FA}"/>
              </a:ext>
            </a:extLst>
          </p:cNvPr>
          <p:cNvGrpSpPr/>
          <p:nvPr/>
        </p:nvGrpSpPr>
        <p:grpSpPr>
          <a:xfrm>
            <a:off x="4646310" y="2551099"/>
            <a:ext cx="789450" cy="565882"/>
            <a:chOff x="3596036" y="1974927"/>
            <a:chExt cx="789450" cy="565882"/>
          </a:xfrm>
        </p:grpSpPr>
        <p:sp>
          <p:nvSpPr>
            <p:cNvPr id="303" name="Rectangle 302">
              <a:extLst>
                <a:ext uri="{FF2B5EF4-FFF2-40B4-BE49-F238E27FC236}">
                  <a16:creationId xmlns:a16="http://schemas.microsoft.com/office/drawing/2014/main" id="{69DCD4D8-0CAA-46EA-A4A5-BD858532A541}"/>
                </a:ext>
              </a:extLst>
            </p:cNvPr>
            <p:cNvSpPr/>
            <p:nvPr/>
          </p:nvSpPr>
          <p:spPr>
            <a:xfrm>
              <a:off x="3876582" y="2039655"/>
              <a:ext cx="508904" cy="50115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6" name="Rectangle 305">
              <a:extLst>
                <a:ext uri="{FF2B5EF4-FFF2-40B4-BE49-F238E27FC236}">
                  <a16:creationId xmlns:a16="http://schemas.microsoft.com/office/drawing/2014/main" id="{44DF4434-19BD-49CB-AF0D-DA2A543F37D9}"/>
                </a:ext>
              </a:extLst>
            </p:cNvPr>
            <p:cNvSpPr/>
            <p:nvPr/>
          </p:nvSpPr>
          <p:spPr>
            <a:xfrm>
              <a:off x="3943761" y="2121037"/>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344" name="Content Placeholder 2">
              <a:extLst>
                <a:ext uri="{FF2B5EF4-FFF2-40B4-BE49-F238E27FC236}">
                  <a16:creationId xmlns:a16="http://schemas.microsoft.com/office/drawing/2014/main" id="{4430C12F-9580-48D6-887F-5D92A68A306A}"/>
                </a:ext>
              </a:extLst>
            </p:cNvPr>
            <p:cNvSpPr txBox="1">
              <a:spLocks/>
            </p:cNvSpPr>
            <p:nvPr/>
          </p:nvSpPr>
          <p:spPr>
            <a:xfrm>
              <a:off x="3596036" y="1974927"/>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grpSp>
      <p:grpSp>
        <p:nvGrpSpPr>
          <p:cNvPr id="49" name="Group 48">
            <a:extLst>
              <a:ext uri="{FF2B5EF4-FFF2-40B4-BE49-F238E27FC236}">
                <a16:creationId xmlns:a16="http://schemas.microsoft.com/office/drawing/2014/main" id="{36749016-05D8-8F08-4FAD-4E5E2D78DB83}"/>
              </a:ext>
            </a:extLst>
          </p:cNvPr>
          <p:cNvGrpSpPr/>
          <p:nvPr/>
        </p:nvGrpSpPr>
        <p:grpSpPr>
          <a:xfrm>
            <a:off x="5517794" y="2287336"/>
            <a:ext cx="787110" cy="621868"/>
            <a:chOff x="3596035" y="4155095"/>
            <a:chExt cx="787110" cy="621868"/>
          </a:xfrm>
        </p:grpSpPr>
        <p:sp>
          <p:nvSpPr>
            <p:cNvPr id="307" name="Rectangle 306">
              <a:extLst>
                <a:ext uri="{FF2B5EF4-FFF2-40B4-BE49-F238E27FC236}">
                  <a16:creationId xmlns:a16="http://schemas.microsoft.com/office/drawing/2014/main" id="{0737A2AF-BACB-4369-8153-B9F9EA2E5213}"/>
                </a:ext>
              </a:extLst>
            </p:cNvPr>
            <p:cNvSpPr/>
            <p:nvPr/>
          </p:nvSpPr>
          <p:spPr>
            <a:xfrm>
              <a:off x="3874241" y="4275808"/>
              <a:ext cx="508904" cy="501155"/>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1" name="Rectangle 310">
              <a:extLst>
                <a:ext uri="{FF2B5EF4-FFF2-40B4-BE49-F238E27FC236}">
                  <a16:creationId xmlns:a16="http://schemas.microsoft.com/office/drawing/2014/main" id="{64CC7355-FE58-4B9A-AA20-C018C9C5958F}"/>
                </a:ext>
              </a:extLst>
            </p:cNvPr>
            <p:cNvSpPr/>
            <p:nvPr/>
          </p:nvSpPr>
          <p:spPr>
            <a:xfrm>
              <a:off x="3956404" y="4357190"/>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345" name="Content Placeholder 2">
              <a:extLst>
                <a:ext uri="{FF2B5EF4-FFF2-40B4-BE49-F238E27FC236}">
                  <a16:creationId xmlns:a16="http://schemas.microsoft.com/office/drawing/2014/main" id="{647C4F10-87A2-4175-867F-C9A7C5C49095}"/>
                </a:ext>
              </a:extLst>
            </p:cNvPr>
            <p:cNvSpPr txBox="1">
              <a:spLocks/>
            </p:cNvSpPr>
            <p:nvPr/>
          </p:nvSpPr>
          <p:spPr>
            <a:xfrm>
              <a:off x="3596035" y="4155095"/>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grpSp>
      <p:grpSp>
        <p:nvGrpSpPr>
          <p:cNvPr id="25" name="Group 24">
            <a:extLst>
              <a:ext uri="{FF2B5EF4-FFF2-40B4-BE49-F238E27FC236}">
                <a16:creationId xmlns:a16="http://schemas.microsoft.com/office/drawing/2014/main" id="{258508B8-5434-7275-79F6-BB33FF1A5526}"/>
              </a:ext>
            </a:extLst>
          </p:cNvPr>
          <p:cNvGrpSpPr/>
          <p:nvPr/>
        </p:nvGrpSpPr>
        <p:grpSpPr>
          <a:xfrm>
            <a:off x="3605864" y="2595114"/>
            <a:ext cx="772349" cy="587466"/>
            <a:chOff x="3605864" y="2595114"/>
            <a:chExt cx="772349" cy="587466"/>
          </a:xfrm>
        </p:grpSpPr>
        <p:sp>
          <p:nvSpPr>
            <p:cNvPr id="300" name="Rectangle 299">
              <a:extLst>
                <a:ext uri="{FF2B5EF4-FFF2-40B4-BE49-F238E27FC236}">
                  <a16:creationId xmlns:a16="http://schemas.microsoft.com/office/drawing/2014/main" id="{C5726AF4-C912-47D9-A39D-57DB6122F280}"/>
                </a:ext>
              </a:extLst>
            </p:cNvPr>
            <p:cNvSpPr/>
            <p:nvPr/>
          </p:nvSpPr>
          <p:spPr>
            <a:xfrm>
              <a:off x="3869309" y="2681426"/>
              <a:ext cx="508904" cy="50115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2" name="Rectangle 301">
              <a:extLst>
                <a:ext uri="{FF2B5EF4-FFF2-40B4-BE49-F238E27FC236}">
                  <a16:creationId xmlns:a16="http://schemas.microsoft.com/office/drawing/2014/main" id="{15CD6801-C997-4E1D-A4F5-35049B8AEAEF}"/>
                </a:ext>
              </a:extLst>
            </p:cNvPr>
            <p:cNvSpPr/>
            <p:nvPr/>
          </p:nvSpPr>
          <p:spPr>
            <a:xfrm>
              <a:off x="3948158" y="2740619"/>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346" name="Content Placeholder 2">
              <a:extLst>
                <a:ext uri="{FF2B5EF4-FFF2-40B4-BE49-F238E27FC236}">
                  <a16:creationId xmlns:a16="http://schemas.microsoft.com/office/drawing/2014/main" id="{1794C4F0-5376-48FE-ADD3-D5DB3679DAB2}"/>
                </a:ext>
              </a:extLst>
            </p:cNvPr>
            <p:cNvSpPr txBox="1">
              <a:spLocks/>
            </p:cNvSpPr>
            <p:nvPr/>
          </p:nvSpPr>
          <p:spPr>
            <a:xfrm>
              <a:off x="3605864" y="2595114"/>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grpSp>
      <p:grpSp>
        <p:nvGrpSpPr>
          <p:cNvPr id="51" name="Group 50">
            <a:extLst>
              <a:ext uri="{FF2B5EF4-FFF2-40B4-BE49-F238E27FC236}">
                <a16:creationId xmlns:a16="http://schemas.microsoft.com/office/drawing/2014/main" id="{A8A9865B-E039-E653-9050-6BF119BC6A5A}"/>
              </a:ext>
            </a:extLst>
          </p:cNvPr>
          <p:cNvGrpSpPr/>
          <p:nvPr/>
        </p:nvGrpSpPr>
        <p:grpSpPr>
          <a:xfrm>
            <a:off x="3605863" y="4775282"/>
            <a:ext cx="779568" cy="643452"/>
            <a:chOff x="3605863" y="4775282"/>
            <a:chExt cx="779568" cy="643452"/>
          </a:xfrm>
        </p:grpSpPr>
        <p:sp>
          <p:nvSpPr>
            <p:cNvPr id="301" name="Rectangle 300">
              <a:extLst>
                <a:ext uri="{FF2B5EF4-FFF2-40B4-BE49-F238E27FC236}">
                  <a16:creationId xmlns:a16="http://schemas.microsoft.com/office/drawing/2014/main" id="{1933A9F5-BDF1-4077-8412-352D72F86DC0}"/>
                </a:ext>
              </a:extLst>
            </p:cNvPr>
            <p:cNvSpPr/>
            <p:nvPr/>
          </p:nvSpPr>
          <p:spPr>
            <a:xfrm>
              <a:off x="3876527" y="4917579"/>
              <a:ext cx="508904" cy="501155"/>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9" name="Rectangle 308">
              <a:extLst>
                <a:ext uri="{FF2B5EF4-FFF2-40B4-BE49-F238E27FC236}">
                  <a16:creationId xmlns:a16="http://schemas.microsoft.com/office/drawing/2014/main" id="{DB1CAD1A-4845-4420-9355-FBC25BF8D395}"/>
                </a:ext>
              </a:extLst>
            </p:cNvPr>
            <p:cNvSpPr/>
            <p:nvPr/>
          </p:nvSpPr>
          <p:spPr>
            <a:xfrm>
              <a:off x="3960801" y="4976772"/>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347" name="Content Placeholder 2">
              <a:extLst>
                <a:ext uri="{FF2B5EF4-FFF2-40B4-BE49-F238E27FC236}">
                  <a16:creationId xmlns:a16="http://schemas.microsoft.com/office/drawing/2014/main" id="{A2187434-F8DD-4A66-B5D2-7875F97B2B77}"/>
                </a:ext>
              </a:extLst>
            </p:cNvPr>
            <p:cNvSpPr txBox="1">
              <a:spLocks/>
            </p:cNvSpPr>
            <p:nvPr/>
          </p:nvSpPr>
          <p:spPr>
            <a:xfrm>
              <a:off x="3605863" y="4775282"/>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grpSp>
      <p:grpSp>
        <p:nvGrpSpPr>
          <p:cNvPr id="159" name="Group 158">
            <a:extLst>
              <a:ext uri="{FF2B5EF4-FFF2-40B4-BE49-F238E27FC236}">
                <a16:creationId xmlns:a16="http://schemas.microsoft.com/office/drawing/2014/main" id="{76950CD6-658C-4C2C-8D2A-C1165706956F}"/>
              </a:ext>
            </a:extLst>
          </p:cNvPr>
          <p:cNvGrpSpPr/>
          <p:nvPr/>
        </p:nvGrpSpPr>
        <p:grpSpPr>
          <a:xfrm>
            <a:off x="10738919" y="243973"/>
            <a:ext cx="639434" cy="413558"/>
            <a:chOff x="1953299" y="1988734"/>
            <a:chExt cx="639434" cy="413558"/>
          </a:xfrm>
        </p:grpSpPr>
        <p:sp>
          <p:nvSpPr>
            <p:cNvPr id="160" name="Rectangle 159">
              <a:extLst>
                <a:ext uri="{FF2B5EF4-FFF2-40B4-BE49-F238E27FC236}">
                  <a16:creationId xmlns:a16="http://schemas.microsoft.com/office/drawing/2014/main" id="{B05755AD-F9D5-456C-A7AE-186AD0A17564}"/>
                </a:ext>
              </a:extLst>
            </p:cNvPr>
            <p:cNvSpPr/>
            <p:nvPr/>
          </p:nvSpPr>
          <p:spPr>
            <a:xfrm>
              <a:off x="2232733" y="2042292"/>
              <a:ext cx="360000" cy="36000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2" name="Content Placeholder 2">
              <a:extLst>
                <a:ext uri="{FF2B5EF4-FFF2-40B4-BE49-F238E27FC236}">
                  <a16:creationId xmlns:a16="http://schemas.microsoft.com/office/drawing/2014/main" id="{6F847116-AF6A-4F00-800A-E149B7AD6421}"/>
                </a:ext>
              </a:extLst>
            </p:cNvPr>
            <p:cNvSpPr txBox="1">
              <a:spLocks/>
            </p:cNvSpPr>
            <p:nvPr/>
          </p:nvSpPr>
          <p:spPr>
            <a:xfrm>
              <a:off x="1953299" y="1988734"/>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1"/>
                  </a:solidFill>
                </a:rPr>
                <a:t>A</a:t>
              </a:r>
            </a:p>
          </p:txBody>
        </p:sp>
      </p:grpSp>
      <p:grpSp>
        <p:nvGrpSpPr>
          <p:cNvPr id="163" name="Group 162">
            <a:extLst>
              <a:ext uri="{FF2B5EF4-FFF2-40B4-BE49-F238E27FC236}">
                <a16:creationId xmlns:a16="http://schemas.microsoft.com/office/drawing/2014/main" id="{CF2DE9E9-AD51-42AC-9E7A-051FB0EF11C8}"/>
              </a:ext>
            </a:extLst>
          </p:cNvPr>
          <p:cNvGrpSpPr/>
          <p:nvPr/>
        </p:nvGrpSpPr>
        <p:grpSpPr>
          <a:xfrm>
            <a:off x="11334811" y="239694"/>
            <a:ext cx="599733" cy="416172"/>
            <a:chOff x="1145632" y="4179647"/>
            <a:chExt cx="599733" cy="416172"/>
          </a:xfrm>
        </p:grpSpPr>
        <p:sp>
          <p:nvSpPr>
            <p:cNvPr id="164" name="Rectangle 163">
              <a:extLst>
                <a:ext uri="{FF2B5EF4-FFF2-40B4-BE49-F238E27FC236}">
                  <a16:creationId xmlns:a16="http://schemas.microsoft.com/office/drawing/2014/main" id="{4F0D7D88-924A-422B-951F-52325F161BB8}"/>
                </a:ext>
              </a:extLst>
            </p:cNvPr>
            <p:cNvSpPr/>
            <p:nvPr/>
          </p:nvSpPr>
          <p:spPr>
            <a:xfrm>
              <a:off x="1385365" y="4235819"/>
              <a:ext cx="360000" cy="360000"/>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6" name="Content Placeholder 2">
              <a:extLst>
                <a:ext uri="{FF2B5EF4-FFF2-40B4-BE49-F238E27FC236}">
                  <a16:creationId xmlns:a16="http://schemas.microsoft.com/office/drawing/2014/main" id="{2D874B5E-B81E-4BA2-95AE-73F76FA07015}"/>
                </a:ext>
              </a:extLst>
            </p:cNvPr>
            <p:cNvSpPr txBox="1">
              <a:spLocks/>
            </p:cNvSpPr>
            <p:nvPr/>
          </p:nvSpPr>
          <p:spPr>
            <a:xfrm>
              <a:off x="1145632" y="4179647"/>
              <a:ext cx="430608" cy="383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solidFill>
                    <a:schemeClr val="accent2"/>
                  </a:solidFill>
                </a:rPr>
                <a:t>B</a:t>
              </a:r>
            </a:p>
          </p:txBody>
        </p:sp>
      </p:grpSp>
      <p:sp>
        <p:nvSpPr>
          <p:cNvPr id="169" name="Rectangle 168">
            <a:extLst>
              <a:ext uri="{FF2B5EF4-FFF2-40B4-BE49-F238E27FC236}">
                <a16:creationId xmlns:a16="http://schemas.microsoft.com/office/drawing/2014/main" id="{43E4A356-79C1-4252-A5B6-394C1758E55D}"/>
              </a:ext>
            </a:extLst>
          </p:cNvPr>
          <p:cNvSpPr/>
          <p:nvPr/>
        </p:nvSpPr>
        <p:spPr>
          <a:xfrm>
            <a:off x="9717023" y="305877"/>
            <a:ext cx="360000" cy="360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2</a:t>
            </a:r>
          </a:p>
        </p:txBody>
      </p:sp>
      <p:sp>
        <p:nvSpPr>
          <p:cNvPr id="173" name="Rectangle 172">
            <a:extLst>
              <a:ext uri="{FF2B5EF4-FFF2-40B4-BE49-F238E27FC236}">
                <a16:creationId xmlns:a16="http://schemas.microsoft.com/office/drawing/2014/main" id="{4A747EB5-82DE-40EF-A75F-CC3225116524}"/>
              </a:ext>
            </a:extLst>
          </p:cNvPr>
          <p:cNvSpPr/>
          <p:nvPr/>
        </p:nvSpPr>
        <p:spPr>
          <a:xfrm>
            <a:off x="10140353" y="307125"/>
            <a:ext cx="360000" cy="360000"/>
          </a:xfrm>
          <a:prstGeom prst="rect">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3</a:t>
            </a:r>
          </a:p>
        </p:txBody>
      </p:sp>
      <p:sp>
        <p:nvSpPr>
          <p:cNvPr id="177" name="Rectangle 176">
            <a:extLst>
              <a:ext uri="{FF2B5EF4-FFF2-40B4-BE49-F238E27FC236}">
                <a16:creationId xmlns:a16="http://schemas.microsoft.com/office/drawing/2014/main" id="{92454050-96CA-4E60-B3A6-312C50BB6D30}"/>
              </a:ext>
            </a:extLst>
          </p:cNvPr>
          <p:cNvSpPr/>
          <p:nvPr/>
        </p:nvSpPr>
        <p:spPr>
          <a:xfrm>
            <a:off x="9293693" y="305877"/>
            <a:ext cx="360000" cy="36000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1</a:t>
            </a:r>
          </a:p>
        </p:txBody>
      </p:sp>
      <p:sp>
        <p:nvSpPr>
          <p:cNvPr id="179" name="TextBox 178">
            <a:extLst>
              <a:ext uri="{FF2B5EF4-FFF2-40B4-BE49-F238E27FC236}">
                <a16:creationId xmlns:a16="http://schemas.microsoft.com/office/drawing/2014/main" id="{9B743892-0784-4F7B-9B6F-D4200CE93C12}"/>
              </a:ext>
            </a:extLst>
          </p:cNvPr>
          <p:cNvSpPr txBox="1"/>
          <p:nvPr/>
        </p:nvSpPr>
        <p:spPr>
          <a:xfrm>
            <a:off x="10624643" y="54451"/>
            <a:ext cx="1184660" cy="276999"/>
          </a:xfrm>
          <a:prstGeom prst="rect">
            <a:avLst/>
          </a:prstGeom>
          <a:noFill/>
        </p:spPr>
        <p:txBody>
          <a:bodyPr wrap="square" rtlCol="0">
            <a:spAutoFit/>
          </a:bodyPr>
          <a:lstStyle/>
          <a:p>
            <a:r>
              <a:rPr lang="en-US" sz="1200" dirty="0">
                <a:solidFill>
                  <a:schemeClr val="accent5">
                    <a:lumMod val="50000"/>
                  </a:schemeClr>
                </a:solidFill>
              </a:rPr>
              <a:t>Temperature:</a:t>
            </a:r>
          </a:p>
        </p:txBody>
      </p:sp>
      <p:sp>
        <p:nvSpPr>
          <p:cNvPr id="180" name="TextBox 179">
            <a:extLst>
              <a:ext uri="{FF2B5EF4-FFF2-40B4-BE49-F238E27FC236}">
                <a16:creationId xmlns:a16="http://schemas.microsoft.com/office/drawing/2014/main" id="{0477ACC9-2A53-414A-B9D8-6A1CAE1AF656}"/>
              </a:ext>
            </a:extLst>
          </p:cNvPr>
          <p:cNvSpPr txBox="1"/>
          <p:nvPr/>
        </p:nvSpPr>
        <p:spPr>
          <a:xfrm>
            <a:off x="8996419" y="51248"/>
            <a:ext cx="1184660" cy="276999"/>
          </a:xfrm>
          <a:prstGeom prst="rect">
            <a:avLst/>
          </a:prstGeom>
          <a:noFill/>
        </p:spPr>
        <p:txBody>
          <a:bodyPr wrap="square" rtlCol="0">
            <a:spAutoFit/>
          </a:bodyPr>
          <a:lstStyle/>
          <a:p>
            <a:r>
              <a:rPr lang="en-US" sz="1200" dirty="0">
                <a:solidFill>
                  <a:schemeClr val="accent5">
                    <a:lumMod val="50000"/>
                  </a:schemeClr>
                </a:solidFill>
              </a:rPr>
              <a:t>Nutrient level:</a:t>
            </a:r>
          </a:p>
        </p:txBody>
      </p:sp>
    </p:spTree>
    <p:extLst>
      <p:ext uri="{BB962C8B-B14F-4D97-AF65-F5344CB8AC3E}">
        <p14:creationId xmlns:p14="http://schemas.microsoft.com/office/powerpoint/2010/main" val="4073596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08D43A26-A47B-F7CB-2AE7-29A4A81E6425}"/>
              </a:ext>
            </a:extLst>
          </p:cNvPr>
          <p:cNvPicPr>
            <a:picLocks noChangeAspect="1"/>
          </p:cNvPicPr>
          <p:nvPr/>
        </p:nvPicPr>
        <p:blipFill>
          <a:blip r:embed="rId2"/>
          <a:stretch>
            <a:fillRect/>
          </a:stretch>
        </p:blipFill>
        <p:spPr>
          <a:xfrm>
            <a:off x="8308412" y="3247045"/>
            <a:ext cx="3781247" cy="3548229"/>
          </a:xfrm>
          <a:prstGeom prst="rect">
            <a:avLst/>
          </a:prstGeom>
        </p:spPr>
      </p:pic>
      <p:pic>
        <p:nvPicPr>
          <p:cNvPr id="8" name="Picture 7">
            <a:extLst>
              <a:ext uri="{FF2B5EF4-FFF2-40B4-BE49-F238E27FC236}">
                <a16:creationId xmlns:a16="http://schemas.microsoft.com/office/drawing/2014/main" id="{6634B740-2D0A-D343-A203-CA1764F13C38}"/>
              </a:ext>
            </a:extLst>
          </p:cNvPr>
          <p:cNvPicPr>
            <a:picLocks noChangeAspect="1"/>
          </p:cNvPicPr>
          <p:nvPr/>
        </p:nvPicPr>
        <p:blipFill>
          <a:blip r:embed="rId3"/>
          <a:stretch>
            <a:fillRect/>
          </a:stretch>
        </p:blipFill>
        <p:spPr>
          <a:xfrm>
            <a:off x="8308412" y="286604"/>
            <a:ext cx="3416228" cy="2926095"/>
          </a:xfrm>
          <a:prstGeom prst="rect">
            <a:avLst/>
          </a:prstGeom>
        </p:spPr>
      </p:pic>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Factorial experiments: 2-way ANOVA</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4" cy="6074077"/>
          </a:xfrm>
        </p:spPr>
        <p:txBody>
          <a:bodyPr>
            <a:normAutofit/>
          </a:bodyPr>
          <a:lstStyle/>
          <a:p>
            <a:pPr marL="0" indent="0">
              <a:buNone/>
            </a:pPr>
            <a:r>
              <a:rPr lang="en-SG" dirty="0"/>
              <a:t>We want to use &lt;site&gt; and &lt;treated&gt; to explain &lt;temp&gt;</a:t>
            </a:r>
          </a:p>
          <a:p>
            <a:pPr marL="0" indent="0">
              <a:buNone/>
            </a:pPr>
            <a:r>
              <a:rPr lang="en-SG" sz="2400" dirty="0"/>
              <a:t>- 2 categorical explanatory variables with a factorial design</a:t>
            </a:r>
          </a:p>
          <a:p>
            <a:pPr marL="0" indent="0">
              <a:buNone/>
            </a:pPr>
            <a:r>
              <a:rPr lang="en-SG" sz="2400" dirty="0"/>
              <a:t>- We use a 2-way ANOVA</a:t>
            </a:r>
          </a:p>
          <a:p>
            <a:pPr marL="0" indent="0">
              <a:buNone/>
            </a:pPr>
            <a:endParaRPr lang="en-SG" dirty="0"/>
          </a:p>
          <a:p>
            <a:pPr marL="0" indent="0">
              <a:buNone/>
            </a:pPr>
            <a:r>
              <a:rPr lang="en-SG" dirty="0"/>
              <a:t>#Visualise: quick (and ugly) plot</a:t>
            </a:r>
          </a:p>
          <a:p>
            <a:pPr marL="0" indent="0">
              <a:buNone/>
            </a:pPr>
            <a:r>
              <a:rPr lang="en-US" sz="2000" dirty="0" err="1">
                <a:latin typeface="Courier New" panose="02070309020205020404" pitchFamily="49" charset="0"/>
                <a:cs typeface="Courier New" panose="02070309020205020404" pitchFamily="49" charset="0"/>
              </a:rPr>
              <a:t>interaction.plot</a:t>
            </a:r>
            <a:r>
              <a:rPr lang="en-US" sz="2000" dirty="0">
                <a:latin typeface="Courier New" panose="02070309020205020404" pitchFamily="49" charset="0"/>
                <a:cs typeface="Courier New" panose="02070309020205020404" pitchFamily="49" charset="0"/>
              </a:rPr>
              <a:t>(d6$site,d6$treated,d6$temp)</a:t>
            </a:r>
          </a:p>
          <a:p>
            <a:pPr marL="0" indent="0">
              <a:buNone/>
            </a:pPr>
            <a:endParaRPr lang="en-SG" dirty="0"/>
          </a:p>
          <a:p>
            <a:pPr marL="0" indent="0">
              <a:buNone/>
            </a:pPr>
            <a:endParaRPr lang="en-SG" dirty="0"/>
          </a:p>
          <a:p>
            <a:pPr marL="0" indent="0">
              <a:buNone/>
            </a:pPr>
            <a:r>
              <a:rPr lang="en-SG" dirty="0"/>
              <a:t>#Visualise: ggplot2</a:t>
            </a:r>
          </a:p>
          <a:p>
            <a:pPr marL="0" indent="0">
              <a:buNone/>
            </a:pPr>
            <a:r>
              <a:rPr lang="en-SG" sz="2000" dirty="0" err="1">
                <a:latin typeface="Courier New" panose="02070309020205020404" pitchFamily="49" charset="0"/>
                <a:cs typeface="Courier New" panose="02070309020205020404" pitchFamily="49" charset="0"/>
              </a:rPr>
              <a:t>ggplot</a:t>
            </a:r>
            <a:r>
              <a:rPr lang="en-SG" sz="2000" dirty="0">
                <a:latin typeface="Courier New" panose="02070309020205020404" pitchFamily="49" charset="0"/>
                <a:cs typeface="Courier New" panose="02070309020205020404" pitchFamily="49" charset="0"/>
              </a:rPr>
              <a:t>(d2,aes(x=</a:t>
            </a:r>
            <a:r>
              <a:rPr lang="en-SG" sz="2000" dirty="0" err="1">
                <a:latin typeface="Courier New" panose="02070309020205020404" pitchFamily="49" charset="0"/>
                <a:cs typeface="Courier New" panose="02070309020205020404" pitchFamily="49" charset="0"/>
              </a:rPr>
              <a:t>site,y</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temp,fill</a:t>
            </a:r>
            <a:r>
              <a:rPr lang="en-SG" sz="2000" dirty="0">
                <a:latin typeface="Courier New" panose="02070309020205020404" pitchFamily="49" charset="0"/>
                <a:cs typeface="Courier New" panose="02070309020205020404" pitchFamily="49" charset="0"/>
              </a:rPr>
              <a:t>=treated))+</a:t>
            </a:r>
          </a:p>
          <a:p>
            <a:pPr marL="0" indent="0">
              <a:buNone/>
            </a:pPr>
            <a:r>
              <a:rPr lang="en-SG" sz="2000" dirty="0" err="1">
                <a:latin typeface="Courier New" panose="02070309020205020404" pitchFamily="49" charset="0"/>
                <a:cs typeface="Courier New" panose="02070309020205020404" pitchFamily="49" charset="0"/>
              </a:rPr>
              <a:t>geom_boxplot</a:t>
            </a:r>
            <a:r>
              <a:rPr lang="en-SG" sz="2000" dirty="0">
                <a:latin typeface="Courier New" panose="02070309020205020404" pitchFamily="49" charset="0"/>
                <a:cs typeface="Courier New" panose="02070309020205020404" pitchFamily="49" charset="0"/>
              </a:rPr>
              <a: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21</a:t>
            </a:fld>
            <a:endParaRPr lang="en-SG" dirty="0"/>
          </a:p>
        </p:txBody>
      </p:sp>
      <p:grpSp>
        <p:nvGrpSpPr>
          <p:cNvPr id="23" name="Group 22">
            <a:extLst>
              <a:ext uri="{FF2B5EF4-FFF2-40B4-BE49-F238E27FC236}">
                <a16:creationId xmlns:a16="http://schemas.microsoft.com/office/drawing/2014/main" id="{016D346C-02B2-4F23-9C0E-B32BA540BF55}"/>
              </a:ext>
            </a:extLst>
          </p:cNvPr>
          <p:cNvGrpSpPr/>
          <p:nvPr/>
        </p:nvGrpSpPr>
        <p:grpSpPr>
          <a:xfrm>
            <a:off x="2458374" y="3509447"/>
            <a:ext cx="4151077" cy="884426"/>
            <a:chOff x="1879254" y="2201599"/>
            <a:chExt cx="4151077" cy="884426"/>
          </a:xfrm>
        </p:grpSpPr>
        <p:cxnSp>
          <p:nvCxnSpPr>
            <p:cNvPr id="11" name="Straight Arrow Connector 10">
              <a:extLst>
                <a:ext uri="{FF2B5EF4-FFF2-40B4-BE49-F238E27FC236}">
                  <a16:creationId xmlns:a16="http://schemas.microsoft.com/office/drawing/2014/main" id="{4AB4B433-08FC-4B75-AAD6-D905D6B1559E}"/>
                </a:ext>
              </a:extLst>
            </p:cNvPr>
            <p:cNvCxnSpPr>
              <a:cxnSpLocks/>
            </p:cNvCxnSpPr>
            <p:nvPr/>
          </p:nvCxnSpPr>
          <p:spPr>
            <a:xfrm flipV="1">
              <a:off x="2570480" y="2202639"/>
              <a:ext cx="396240" cy="3068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450E75-6FAA-415F-A741-47619AB3441A}"/>
                </a:ext>
              </a:extLst>
            </p:cNvPr>
            <p:cNvSpPr txBox="1"/>
            <p:nvPr/>
          </p:nvSpPr>
          <p:spPr>
            <a:xfrm>
              <a:off x="1879254" y="2439694"/>
              <a:ext cx="1116920" cy="461665"/>
            </a:xfrm>
            <a:prstGeom prst="rect">
              <a:avLst/>
            </a:prstGeom>
            <a:noFill/>
          </p:spPr>
          <p:txBody>
            <a:bodyPr wrap="square" rtlCol="0">
              <a:spAutoFit/>
            </a:bodyPr>
            <a:lstStyle/>
            <a:p>
              <a:r>
                <a:rPr lang="en-US" sz="1200" dirty="0">
                  <a:solidFill>
                    <a:srgbClr val="FF0000"/>
                  </a:solidFill>
                </a:rPr>
                <a:t>Main x-axis variable</a:t>
              </a:r>
            </a:p>
          </p:txBody>
        </p:sp>
        <p:cxnSp>
          <p:nvCxnSpPr>
            <p:cNvPr id="15" name="Straight Arrow Connector 14">
              <a:extLst>
                <a:ext uri="{FF2B5EF4-FFF2-40B4-BE49-F238E27FC236}">
                  <a16:creationId xmlns:a16="http://schemas.microsoft.com/office/drawing/2014/main" id="{7956EF97-8D58-413B-A147-2DF0C3725DF0}"/>
                </a:ext>
              </a:extLst>
            </p:cNvPr>
            <p:cNvCxnSpPr>
              <a:cxnSpLocks/>
            </p:cNvCxnSpPr>
            <p:nvPr/>
          </p:nvCxnSpPr>
          <p:spPr>
            <a:xfrm flipH="1" flipV="1">
              <a:off x="5562280" y="2201599"/>
              <a:ext cx="176643" cy="297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B961299-5C4F-4E07-9774-C11778C0788D}"/>
                </a:ext>
              </a:extLst>
            </p:cNvPr>
            <p:cNvSpPr txBox="1"/>
            <p:nvPr/>
          </p:nvSpPr>
          <p:spPr>
            <a:xfrm>
              <a:off x="5014949" y="2439694"/>
              <a:ext cx="1015382" cy="276999"/>
            </a:xfrm>
            <a:prstGeom prst="rect">
              <a:avLst/>
            </a:prstGeom>
            <a:noFill/>
          </p:spPr>
          <p:txBody>
            <a:bodyPr wrap="square" rtlCol="0">
              <a:spAutoFit/>
            </a:bodyPr>
            <a:lstStyle/>
            <a:p>
              <a:pPr algn="r"/>
              <a:r>
                <a:rPr lang="en-US" sz="1200" dirty="0">
                  <a:solidFill>
                    <a:srgbClr val="FF0000"/>
                  </a:solidFill>
                </a:rPr>
                <a:t>Y-axis variable</a:t>
              </a:r>
            </a:p>
          </p:txBody>
        </p:sp>
        <p:cxnSp>
          <p:nvCxnSpPr>
            <p:cNvPr id="17" name="Straight Arrow Connector 16">
              <a:extLst>
                <a:ext uri="{FF2B5EF4-FFF2-40B4-BE49-F238E27FC236}">
                  <a16:creationId xmlns:a16="http://schemas.microsoft.com/office/drawing/2014/main" id="{93C91ADF-D8BB-4FA1-8D76-994DC866AD9D}"/>
                </a:ext>
              </a:extLst>
            </p:cNvPr>
            <p:cNvCxnSpPr>
              <a:cxnSpLocks/>
            </p:cNvCxnSpPr>
            <p:nvPr/>
          </p:nvCxnSpPr>
          <p:spPr>
            <a:xfrm flipV="1">
              <a:off x="4056244" y="2216157"/>
              <a:ext cx="0" cy="3068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B22BF9B-F02A-4398-8217-2C8805A35A43}"/>
                </a:ext>
              </a:extLst>
            </p:cNvPr>
            <p:cNvSpPr txBox="1"/>
            <p:nvPr/>
          </p:nvSpPr>
          <p:spPr>
            <a:xfrm>
              <a:off x="3224022" y="2439694"/>
              <a:ext cx="1486620" cy="646331"/>
            </a:xfrm>
            <a:prstGeom prst="rect">
              <a:avLst/>
            </a:prstGeom>
            <a:noFill/>
          </p:spPr>
          <p:txBody>
            <a:bodyPr wrap="square" rtlCol="0">
              <a:spAutoFit/>
            </a:bodyPr>
            <a:lstStyle/>
            <a:p>
              <a:pPr algn="ctr"/>
              <a:r>
                <a:rPr lang="en-US" sz="1200" dirty="0">
                  <a:solidFill>
                    <a:srgbClr val="FF0000"/>
                  </a:solidFill>
                </a:rPr>
                <a:t>Secondary explanatory variable</a:t>
              </a:r>
            </a:p>
          </p:txBody>
        </p:sp>
      </p:grpSp>
      <p:grpSp>
        <p:nvGrpSpPr>
          <p:cNvPr id="24" name="Group 23">
            <a:extLst>
              <a:ext uri="{FF2B5EF4-FFF2-40B4-BE49-F238E27FC236}">
                <a16:creationId xmlns:a16="http://schemas.microsoft.com/office/drawing/2014/main" id="{85BC3A2F-993D-4558-A4D3-EC16F200E7EA}"/>
              </a:ext>
            </a:extLst>
          </p:cNvPr>
          <p:cNvGrpSpPr/>
          <p:nvPr/>
        </p:nvGrpSpPr>
        <p:grpSpPr>
          <a:xfrm>
            <a:off x="2623704" y="5445760"/>
            <a:ext cx="4386696" cy="970468"/>
            <a:chOff x="1879254" y="2115557"/>
            <a:chExt cx="4386696" cy="970468"/>
          </a:xfrm>
        </p:grpSpPr>
        <p:cxnSp>
          <p:nvCxnSpPr>
            <p:cNvPr id="25" name="Straight Arrow Connector 24">
              <a:extLst>
                <a:ext uri="{FF2B5EF4-FFF2-40B4-BE49-F238E27FC236}">
                  <a16:creationId xmlns:a16="http://schemas.microsoft.com/office/drawing/2014/main" id="{99EEE78D-C86F-4632-AFC4-818E80E0DFA6}"/>
                </a:ext>
              </a:extLst>
            </p:cNvPr>
            <p:cNvCxnSpPr>
              <a:cxnSpLocks/>
            </p:cNvCxnSpPr>
            <p:nvPr/>
          </p:nvCxnSpPr>
          <p:spPr>
            <a:xfrm flipV="1">
              <a:off x="2272384" y="2115557"/>
              <a:ext cx="0" cy="4074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A93799B-BBDB-4620-8550-B1A26209D0DE}"/>
                </a:ext>
              </a:extLst>
            </p:cNvPr>
            <p:cNvSpPr txBox="1"/>
            <p:nvPr/>
          </p:nvSpPr>
          <p:spPr>
            <a:xfrm>
              <a:off x="1879254" y="2439694"/>
              <a:ext cx="1116920" cy="461665"/>
            </a:xfrm>
            <a:prstGeom prst="rect">
              <a:avLst/>
            </a:prstGeom>
            <a:noFill/>
          </p:spPr>
          <p:txBody>
            <a:bodyPr wrap="square" rtlCol="0">
              <a:spAutoFit/>
            </a:bodyPr>
            <a:lstStyle/>
            <a:p>
              <a:r>
                <a:rPr lang="en-US" sz="1200" dirty="0">
                  <a:solidFill>
                    <a:srgbClr val="FF0000"/>
                  </a:solidFill>
                </a:rPr>
                <a:t>Main x-axis variable</a:t>
              </a:r>
            </a:p>
          </p:txBody>
        </p:sp>
        <p:cxnSp>
          <p:nvCxnSpPr>
            <p:cNvPr id="27" name="Straight Arrow Connector 26">
              <a:extLst>
                <a:ext uri="{FF2B5EF4-FFF2-40B4-BE49-F238E27FC236}">
                  <a16:creationId xmlns:a16="http://schemas.microsoft.com/office/drawing/2014/main" id="{42FB0D19-2424-46E0-AA1F-5D126B4B9EC1}"/>
                </a:ext>
              </a:extLst>
            </p:cNvPr>
            <p:cNvCxnSpPr>
              <a:cxnSpLocks/>
            </p:cNvCxnSpPr>
            <p:nvPr/>
          </p:nvCxnSpPr>
          <p:spPr>
            <a:xfrm flipH="1" flipV="1">
              <a:off x="4949062" y="2115557"/>
              <a:ext cx="536209" cy="4626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0616229-8BB1-4E3D-B19C-110C8DAE2AA3}"/>
                </a:ext>
              </a:extLst>
            </p:cNvPr>
            <p:cNvSpPr txBox="1"/>
            <p:nvPr/>
          </p:nvSpPr>
          <p:spPr>
            <a:xfrm>
              <a:off x="4779330" y="2439694"/>
              <a:ext cx="1486620" cy="646331"/>
            </a:xfrm>
            <a:prstGeom prst="rect">
              <a:avLst/>
            </a:prstGeom>
            <a:noFill/>
          </p:spPr>
          <p:txBody>
            <a:bodyPr wrap="square" rtlCol="0">
              <a:spAutoFit/>
            </a:bodyPr>
            <a:lstStyle/>
            <a:p>
              <a:pPr algn="r"/>
              <a:r>
                <a:rPr lang="en-US" sz="1200" dirty="0">
                  <a:solidFill>
                    <a:srgbClr val="FF0000"/>
                  </a:solidFill>
                </a:rPr>
                <a:t>Secondary explanatory variable</a:t>
              </a:r>
            </a:p>
          </p:txBody>
        </p:sp>
        <p:cxnSp>
          <p:nvCxnSpPr>
            <p:cNvPr id="29" name="Straight Arrow Connector 28">
              <a:extLst>
                <a:ext uri="{FF2B5EF4-FFF2-40B4-BE49-F238E27FC236}">
                  <a16:creationId xmlns:a16="http://schemas.microsoft.com/office/drawing/2014/main" id="{0A0BAC5A-87F2-43CC-B47D-293766D3FF30}"/>
                </a:ext>
              </a:extLst>
            </p:cNvPr>
            <p:cNvCxnSpPr>
              <a:cxnSpLocks/>
            </p:cNvCxnSpPr>
            <p:nvPr/>
          </p:nvCxnSpPr>
          <p:spPr>
            <a:xfrm flipH="1" flipV="1">
              <a:off x="3294244" y="2115557"/>
              <a:ext cx="406306" cy="4074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06160B2-771A-4812-AD15-BB6C590D22D5}"/>
                </a:ext>
              </a:extLst>
            </p:cNvPr>
            <p:cNvSpPr txBox="1"/>
            <p:nvPr/>
          </p:nvSpPr>
          <p:spPr>
            <a:xfrm>
              <a:off x="3224022" y="2439694"/>
              <a:ext cx="1486620" cy="276999"/>
            </a:xfrm>
            <a:prstGeom prst="rect">
              <a:avLst/>
            </a:prstGeom>
            <a:noFill/>
          </p:spPr>
          <p:txBody>
            <a:bodyPr wrap="square" rtlCol="0">
              <a:spAutoFit/>
            </a:bodyPr>
            <a:lstStyle/>
            <a:p>
              <a:pPr algn="ctr"/>
              <a:r>
                <a:rPr lang="en-US" sz="1200" dirty="0">
                  <a:solidFill>
                    <a:srgbClr val="FF0000"/>
                  </a:solidFill>
                </a:rPr>
                <a:t>Y-axis variable</a:t>
              </a:r>
            </a:p>
          </p:txBody>
        </p:sp>
      </p:grpSp>
      <p:sp>
        <p:nvSpPr>
          <p:cNvPr id="31" name="TextBox 30">
            <a:extLst>
              <a:ext uri="{FF2B5EF4-FFF2-40B4-BE49-F238E27FC236}">
                <a16:creationId xmlns:a16="http://schemas.microsoft.com/office/drawing/2014/main" id="{6DEBEA51-B446-466C-BBFC-BB70A818A184}"/>
              </a:ext>
            </a:extLst>
          </p:cNvPr>
          <p:cNvSpPr txBox="1"/>
          <p:nvPr/>
        </p:nvSpPr>
        <p:spPr>
          <a:xfrm>
            <a:off x="8308412" y="49785"/>
            <a:ext cx="1948252" cy="307777"/>
          </a:xfrm>
          <a:prstGeom prst="rect">
            <a:avLst/>
          </a:prstGeom>
          <a:noFill/>
        </p:spPr>
        <p:txBody>
          <a:bodyPr wrap="square" rtlCol="0">
            <a:spAutoFit/>
          </a:bodyPr>
          <a:lstStyle/>
          <a:p>
            <a:r>
              <a:rPr lang="en-US" sz="1400" dirty="0">
                <a:solidFill>
                  <a:schemeClr val="accent1"/>
                </a:solidFill>
              </a:rPr>
              <a:t>Interaction plot (Base R)</a:t>
            </a:r>
          </a:p>
        </p:txBody>
      </p:sp>
      <p:sp>
        <p:nvSpPr>
          <p:cNvPr id="32" name="TextBox 31">
            <a:extLst>
              <a:ext uri="{FF2B5EF4-FFF2-40B4-BE49-F238E27FC236}">
                <a16:creationId xmlns:a16="http://schemas.microsoft.com/office/drawing/2014/main" id="{6779CF81-010B-447F-B2C0-955C4E11AE42}"/>
              </a:ext>
            </a:extLst>
          </p:cNvPr>
          <p:cNvSpPr txBox="1"/>
          <p:nvPr/>
        </p:nvSpPr>
        <p:spPr>
          <a:xfrm>
            <a:off x="8308412" y="3312051"/>
            <a:ext cx="1948252" cy="307777"/>
          </a:xfrm>
          <a:prstGeom prst="rect">
            <a:avLst/>
          </a:prstGeom>
          <a:noFill/>
        </p:spPr>
        <p:txBody>
          <a:bodyPr wrap="square" rtlCol="0">
            <a:spAutoFit/>
          </a:bodyPr>
          <a:lstStyle/>
          <a:p>
            <a:r>
              <a:rPr lang="en-US" sz="1400" dirty="0" err="1">
                <a:solidFill>
                  <a:schemeClr val="accent1"/>
                </a:solidFill>
              </a:rPr>
              <a:t>Ggplot</a:t>
            </a:r>
            <a:endParaRPr lang="en-US" sz="1400" dirty="0">
              <a:solidFill>
                <a:schemeClr val="accent1"/>
              </a:solidFill>
            </a:endParaRPr>
          </a:p>
        </p:txBody>
      </p:sp>
      <p:sp>
        <p:nvSpPr>
          <p:cNvPr id="33" name="TextBox 32">
            <a:extLst>
              <a:ext uri="{FF2B5EF4-FFF2-40B4-BE49-F238E27FC236}">
                <a16:creationId xmlns:a16="http://schemas.microsoft.com/office/drawing/2014/main" id="{18DDF00C-708F-487D-9259-9D9E0556BB4E}"/>
              </a:ext>
            </a:extLst>
          </p:cNvPr>
          <p:cNvSpPr txBox="1"/>
          <p:nvPr/>
        </p:nvSpPr>
        <p:spPr>
          <a:xfrm>
            <a:off x="6400800" y="1841730"/>
            <a:ext cx="1948252" cy="1384995"/>
          </a:xfrm>
          <a:prstGeom prst="rect">
            <a:avLst/>
          </a:prstGeom>
          <a:noFill/>
        </p:spPr>
        <p:txBody>
          <a:bodyPr wrap="square" rtlCol="0">
            <a:spAutoFit/>
          </a:bodyPr>
          <a:lstStyle/>
          <a:p>
            <a:r>
              <a:rPr lang="en-US" sz="1400" dirty="0">
                <a:solidFill>
                  <a:srgbClr val="FF0000"/>
                </a:solidFill>
              </a:rPr>
              <a:t>Doesn’t look like there’s an interaction between </a:t>
            </a:r>
            <a:r>
              <a:rPr lang="en-US" sz="1400" dirty="0" err="1">
                <a:solidFill>
                  <a:srgbClr val="FF0000"/>
                </a:solidFill>
              </a:rPr>
              <a:t>cyl</a:t>
            </a:r>
            <a:r>
              <a:rPr lang="en-US" sz="1400" dirty="0">
                <a:solidFill>
                  <a:srgbClr val="FF0000"/>
                </a:solidFill>
              </a:rPr>
              <a:t> and am. If there is an interaction, the two lines would cross (or at least not be parallel).</a:t>
            </a:r>
          </a:p>
        </p:txBody>
      </p:sp>
      <p:sp>
        <p:nvSpPr>
          <p:cNvPr id="36" name="Rectangle: Rounded Corners 35">
            <a:extLst>
              <a:ext uri="{FF2B5EF4-FFF2-40B4-BE49-F238E27FC236}">
                <a16:creationId xmlns:a16="http://schemas.microsoft.com/office/drawing/2014/main" id="{1FEC74D6-AB35-D0E9-BF80-1268F6F50DE5}"/>
              </a:ext>
            </a:extLst>
          </p:cNvPr>
          <p:cNvSpPr/>
          <p:nvPr/>
        </p:nvSpPr>
        <p:spPr>
          <a:xfrm>
            <a:off x="2617938" y="5182101"/>
            <a:ext cx="633240" cy="253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Ans</a:t>
            </a:r>
            <a:endParaRPr lang="en-SG" sz="2000" dirty="0"/>
          </a:p>
        </p:txBody>
      </p:sp>
      <p:sp>
        <p:nvSpPr>
          <p:cNvPr id="37" name="Rectangle: Rounded Corners 36">
            <a:extLst>
              <a:ext uri="{FF2B5EF4-FFF2-40B4-BE49-F238E27FC236}">
                <a16:creationId xmlns:a16="http://schemas.microsoft.com/office/drawing/2014/main" id="{D0291B37-E969-B243-6DA5-BE2FDF9B1AA3}"/>
              </a:ext>
            </a:extLst>
          </p:cNvPr>
          <p:cNvSpPr/>
          <p:nvPr/>
        </p:nvSpPr>
        <p:spPr>
          <a:xfrm>
            <a:off x="3651852" y="5182100"/>
            <a:ext cx="633240" cy="253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Ans</a:t>
            </a:r>
            <a:endParaRPr lang="en-SG" sz="2000" dirty="0"/>
          </a:p>
        </p:txBody>
      </p:sp>
      <p:sp>
        <p:nvSpPr>
          <p:cNvPr id="38" name="Rectangle: Rounded Corners 37">
            <a:extLst>
              <a:ext uri="{FF2B5EF4-FFF2-40B4-BE49-F238E27FC236}">
                <a16:creationId xmlns:a16="http://schemas.microsoft.com/office/drawing/2014/main" id="{01333199-1D24-CD15-AD33-54A9E3A44857}"/>
              </a:ext>
            </a:extLst>
          </p:cNvPr>
          <p:cNvSpPr/>
          <p:nvPr/>
        </p:nvSpPr>
        <p:spPr>
          <a:xfrm>
            <a:off x="5218524" y="5182100"/>
            <a:ext cx="1047814" cy="253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Ans</a:t>
            </a:r>
            <a:endParaRPr lang="en-SG" sz="2000" dirty="0"/>
          </a:p>
        </p:txBody>
      </p:sp>
      <p:sp>
        <p:nvSpPr>
          <p:cNvPr id="39" name="Rectangle: Rounded Corners 38">
            <a:extLst>
              <a:ext uri="{FF2B5EF4-FFF2-40B4-BE49-F238E27FC236}">
                <a16:creationId xmlns:a16="http://schemas.microsoft.com/office/drawing/2014/main" id="{3DE8F0E7-20DE-3F4C-265A-576C4A99D213}"/>
              </a:ext>
            </a:extLst>
          </p:cNvPr>
          <p:cNvSpPr/>
          <p:nvPr/>
        </p:nvSpPr>
        <p:spPr>
          <a:xfrm>
            <a:off x="937296" y="5590081"/>
            <a:ext cx="1112277" cy="253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Ans</a:t>
            </a:r>
            <a:endParaRPr lang="en-SG" sz="2000" dirty="0"/>
          </a:p>
        </p:txBody>
      </p:sp>
    </p:spTree>
    <p:extLst>
      <p:ext uri="{BB962C8B-B14F-4D97-AF65-F5344CB8AC3E}">
        <p14:creationId xmlns:p14="http://schemas.microsoft.com/office/powerpoint/2010/main" val="7040465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6"/>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hidden"/>
                                      </p:to>
                                    </p:set>
                                  </p:childTnLst>
                                </p:cTn>
                              </p:par>
                            </p:childTnLst>
                          </p:cTn>
                        </p:par>
                      </p:childTnLst>
                    </p:cTn>
                  </p:par>
                </p:childTnLst>
              </p:cTn>
              <p:nextCondLst>
                <p:cond evt="onClick" delay="0">
                  <p:tgtEl>
                    <p:spTgt spid="36"/>
                  </p:tgtEl>
                </p:cond>
              </p:nextCondLst>
            </p:seq>
            <p:seq concurrent="1" nextAc="seek">
              <p:cTn id="7" restart="whenNotActive" fill="hold" evtFilter="cancelBubble" nodeType="interactiveSeq">
                <p:stCondLst>
                  <p:cond evt="onClick" delay="0">
                    <p:tgtEl>
                      <p:spTgt spid="37"/>
                    </p:tgtEl>
                  </p:cond>
                </p:stCondLst>
                <p:endSync evt="end" delay="0">
                  <p:rtn val="all"/>
                </p:endSync>
                <p:childTnLst>
                  <p:par>
                    <p:cTn id="8" fill="hold">
                      <p:stCondLst>
                        <p:cond delay="0"/>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hidden"/>
                                      </p:to>
                                    </p:set>
                                  </p:childTnLst>
                                </p:cTn>
                              </p:par>
                            </p:childTnLst>
                          </p:cTn>
                        </p:par>
                      </p:childTnLst>
                    </p:cTn>
                  </p:par>
                </p:childTnLst>
              </p:cTn>
              <p:nextCondLst>
                <p:cond evt="onClick" delay="0">
                  <p:tgtEl>
                    <p:spTgt spid="37"/>
                  </p:tgtEl>
                </p:cond>
              </p:nextCondLst>
            </p:seq>
            <p:seq concurrent="1" nextAc="seek">
              <p:cTn id="12" restart="whenNotActive" fill="hold" evtFilter="cancelBubble" nodeType="interactiveSeq">
                <p:stCondLst>
                  <p:cond evt="onClick" delay="0">
                    <p:tgtEl>
                      <p:spTgt spid="38"/>
                    </p:tgtEl>
                  </p:cond>
                </p:stCondLst>
                <p:endSync evt="end" delay="0">
                  <p:rtn val="all"/>
                </p:endSync>
                <p:childTnLst>
                  <p:par>
                    <p:cTn id="13" fill="hold">
                      <p:stCondLst>
                        <p:cond delay="0"/>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hidden"/>
                                      </p:to>
                                    </p:set>
                                  </p:childTnLst>
                                </p:cTn>
                              </p:par>
                            </p:childTnLst>
                          </p:cTn>
                        </p:par>
                      </p:childTnLst>
                    </p:cTn>
                  </p:par>
                </p:childTnLst>
              </p:cTn>
              <p:nextCondLst>
                <p:cond evt="onClick" delay="0">
                  <p:tgtEl>
                    <p:spTgt spid="38"/>
                  </p:tgtEl>
                </p:cond>
              </p:nextCondLst>
            </p:seq>
            <p:seq concurrent="1" nextAc="seek">
              <p:cTn id="17" restart="whenNotActive" fill="hold" evtFilter="cancelBubble" nodeType="interactiveSeq">
                <p:stCondLst>
                  <p:cond evt="onClick" delay="0">
                    <p:tgtEl>
                      <p:spTgt spid="39"/>
                    </p:tgtEl>
                  </p:cond>
                </p:stCondLst>
                <p:endSync evt="end" delay="0">
                  <p:rtn val="all"/>
                </p:endSync>
                <p:childTnLst>
                  <p:par>
                    <p:cTn id="18" fill="hold">
                      <p:stCondLst>
                        <p:cond delay="0"/>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hidden"/>
                                      </p:to>
                                    </p:set>
                                  </p:childTnLst>
                                </p:cTn>
                              </p:par>
                            </p:childTnLst>
                          </p:cTn>
                        </p:par>
                      </p:childTnLst>
                    </p:cTn>
                  </p:par>
                </p:childTnLst>
              </p:cTn>
              <p:nextCondLst>
                <p:cond evt="onClick" delay="0">
                  <p:tgtEl>
                    <p:spTgt spid="39"/>
                  </p:tgtEl>
                </p:cond>
              </p:nextCondLst>
            </p:seq>
          </p:childTnLst>
        </p:cTn>
      </p:par>
    </p:tnLst>
    <p:bldLst>
      <p:bldP spid="36" grpId="0" animBg="1"/>
      <p:bldP spid="37" grpId="0" animBg="1"/>
      <p:bldP spid="38"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Factorial experiments: 2-way ANOVA</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6241937" cy="6074077"/>
          </a:xfrm>
        </p:spPr>
        <p:txBody>
          <a:bodyPr>
            <a:normAutofit/>
          </a:bodyPr>
          <a:lstStyle/>
          <a:p>
            <a:pPr marL="0" indent="0">
              <a:buNone/>
            </a:pPr>
            <a:r>
              <a:rPr lang="en-SG" dirty="0"/>
              <a:t>#Run the 2-way ANOVA</a:t>
            </a:r>
          </a:p>
          <a:p>
            <a:pPr marL="0" indent="0">
              <a:buNone/>
            </a:pPr>
            <a:r>
              <a:rPr lang="en-SG" sz="2000" dirty="0">
                <a:latin typeface="Courier New" panose="02070309020205020404" pitchFamily="49" charset="0"/>
                <a:cs typeface="Courier New" panose="02070309020205020404" pitchFamily="49" charset="0"/>
              </a:rPr>
              <a:t>mod2.1=</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temp~site</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treated,data</a:t>
            </a:r>
            <a:r>
              <a:rPr lang="en-SG" sz="2000" dirty="0">
                <a:latin typeface="Courier New" panose="02070309020205020404" pitchFamily="49" charset="0"/>
                <a:cs typeface="Courier New" panose="02070309020205020404" pitchFamily="49" charset="0"/>
              </a:rPr>
              <a:t>=d6)</a:t>
            </a:r>
          </a:p>
          <a:p>
            <a:pPr marL="0" indent="0">
              <a:buNone/>
            </a:pPr>
            <a:r>
              <a:rPr lang="en-SG" sz="2000" dirty="0">
                <a:latin typeface="Courier New" panose="02070309020205020404" pitchFamily="49" charset="0"/>
                <a:cs typeface="Courier New" panose="02070309020205020404" pitchFamily="49" charset="0"/>
              </a:rPr>
              <a:t>summary(mod2.1)</a:t>
            </a:r>
          </a:p>
          <a:p>
            <a:pPr marL="0" indent="0">
              <a:buNone/>
            </a:pPr>
            <a:r>
              <a:rPr lang="en-SG" dirty="0"/>
              <a:t>#Start with the interaction: no interaction is significant so we can remove it</a:t>
            </a:r>
          </a:p>
          <a:p>
            <a:pPr marL="0" indent="0">
              <a:buNone/>
            </a:pPr>
            <a:endParaRPr lang="en-SG" dirty="0"/>
          </a:p>
          <a:p>
            <a:pPr marL="0" indent="0">
              <a:buNone/>
            </a:pPr>
            <a:r>
              <a:rPr lang="en-SG" dirty="0"/>
              <a:t>#Simplify the model</a:t>
            </a:r>
          </a:p>
          <a:p>
            <a:pPr marL="0" indent="0">
              <a:buNone/>
            </a:pPr>
            <a:r>
              <a:rPr lang="da-DK" sz="2000" dirty="0">
                <a:latin typeface="Courier New" panose="02070309020205020404" pitchFamily="49" charset="0"/>
                <a:cs typeface="Courier New" panose="02070309020205020404" pitchFamily="49" charset="0"/>
              </a:rPr>
              <a:t>mod2.2=update(mod2.1,~.-site:treated)</a:t>
            </a:r>
          </a:p>
          <a:p>
            <a:pPr marL="0" indent="0">
              <a:buNone/>
            </a:pPr>
            <a:r>
              <a:rPr lang="en-SG" sz="2000" dirty="0">
                <a:latin typeface="Courier New" panose="02070309020205020404" pitchFamily="49" charset="0"/>
                <a:cs typeface="Courier New" panose="02070309020205020404" pitchFamily="49" charset="0"/>
              </a:rPr>
              <a:t>summary(mod2.2)</a:t>
            </a:r>
          </a:p>
          <a:p>
            <a:pPr marL="0" indent="0">
              <a:buNone/>
            </a:pPr>
            <a:r>
              <a:rPr lang="en-SG" dirty="0"/>
              <a:t>#All significant: looks like we have our minimum adequate model</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22</a:t>
            </a:fld>
            <a:endParaRPr lang="en-SG" dirty="0"/>
          </a:p>
        </p:txBody>
      </p:sp>
      <p:pic>
        <p:nvPicPr>
          <p:cNvPr id="9" name="Picture 8">
            <a:extLst>
              <a:ext uri="{FF2B5EF4-FFF2-40B4-BE49-F238E27FC236}">
                <a16:creationId xmlns:a16="http://schemas.microsoft.com/office/drawing/2014/main" id="{BD705E91-23BC-16BF-2887-A35BD09D9263}"/>
              </a:ext>
            </a:extLst>
          </p:cNvPr>
          <p:cNvPicPr>
            <a:picLocks noChangeAspect="1"/>
          </p:cNvPicPr>
          <p:nvPr/>
        </p:nvPicPr>
        <p:blipFill>
          <a:blip r:embed="rId2"/>
          <a:stretch>
            <a:fillRect/>
          </a:stretch>
        </p:blipFill>
        <p:spPr>
          <a:xfrm>
            <a:off x="6228079" y="51874"/>
            <a:ext cx="4023362" cy="2191162"/>
          </a:xfrm>
          <a:prstGeom prst="rect">
            <a:avLst/>
          </a:prstGeom>
        </p:spPr>
      </p:pic>
      <p:pic>
        <p:nvPicPr>
          <p:cNvPr id="11" name="Picture 10">
            <a:extLst>
              <a:ext uri="{FF2B5EF4-FFF2-40B4-BE49-F238E27FC236}">
                <a16:creationId xmlns:a16="http://schemas.microsoft.com/office/drawing/2014/main" id="{C7D849BE-E960-00BD-0BA8-B4B3CE304353}"/>
              </a:ext>
            </a:extLst>
          </p:cNvPr>
          <p:cNvPicPr>
            <a:picLocks noChangeAspect="1"/>
          </p:cNvPicPr>
          <p:nvPr/>
        </p:nvPicPr>
        <p:blipFill rotWithShape="1">
          <a:blip r:embed="rId3"/>
          <a:srcRect b="3908"/>
          <a:stretch/>
        </p:blipFill>
        <p:spPr>
          <a:xfrm>
            <a:off x="6228079" y="2442315"/>
            <a:ext cx="5458587" cy="3505998"/>
          </a:xfrm>
          <a:prstGeom prst="rect">
            <a:avLst/>
          </a:prstGeom>
        </p:spPr>
      </p:pic>
      <p:cxnSp>
        <p:nvCxnSpPr>
          <p:cNvPr id="18" name="Straight Arrow Connector 17">
            <a:extLst>
              <a:ext uri="{FF2B5EF4-FFF2-40B4-BE49-F238E27FC236}">
                <a16:creationId xmlns:a16="http://schemas.microsoft.com/office/drawing/2014/main" id="{DB50B816-8D41-4998-9DE2-807F2DBF6B37}"/>
              </a:ext>
            </a:extLst>
          </p:cNvPr>
          <p:cNvCxnSpPr>
            <a:cxnSpLocks/>
          </p:cNvCxnSpPr>
          <p:nvPr/>
        </p:nvCxnSpPr>
        <p:spPr>
          <a:xfrm flipH="1">
            <a:off x="10296525" y="3181066"/>
            <a:ext cx="457200" cy="12251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296041-8A36-4B80-A5AB-ECC2C77FE2C6}"/>
              </a:ext>
            </a:extLst>
          </p:cNvPr>
          <p:cNvSpPr txBox="1"/>
          <p:nvPr/>
        </p:nvSpPr>
        <p:spPr>
          <a:xfrm>
            <a:off x="9812136" y="2391223"/>
            <a:ext cx="2176560" cy="1015663"/>
          </a:xfrm>
          <a:prstGeom prst="rect">
            <a:avLst/>
          </a:prstGeom>
          <a:noFill/>
        </p:spPr>
        <p:txBody>
          <a:bodyPr wrap="square" rtlCol="0">
            <a:spAutoFit/>
          </a:bodyPr>
          <a:lstStyle/>
          <a:p>
            <a:pPr algn="r"/>
            <a:r>
              <a:rPr lang="en-US" sz="1200" dirty="0">
                <a:solidFill>
                  <a:srgbClr val="FF0000"/>
                </a:solidFill>
              </a:rPr>
              <a:t>Notice now that even &lt;site&gt; “6” is significantly different from &lt;site&gt; “4” now (in our 1-way ANOVA before, it was not). Why?</a:t>
            </a:r>
          </a:p>
        </p:txBody>
      </p:sp>
      <p:sp>
        <p:nvSpPr>
          <p:cNvPr id="24" name="TextBox 23">
            <a:extLst>
              <a:ext uri="{FF2B5EF4-FFF2-40B4-BE49-F238E27FC236}">
                <a16:creationId xmlns:a16="http://schemas.microsoft.com/office/drawing/2014/main" id="{0CFEAB4C-7BE7-4C3B-AA33-5C41DF05F363}"/>
              </a:ext>
            </a:extLst>
          </p:cNvPr>
          <p:cNvSpPr txBox="1"/>
          <p:nvPr/>
        </p:nvSpPr>
        <p:spPr>
          <a:xfrm>
            <a:off x="10056599" y="6002561"/>
            <a:ext cx="1978691" cy="830997"/>
          </a:xfrm>
          <a:prstGeom prst="rect">
            <a:avLst/>
          </a:prstGeom>
          <a:noFill/>
        </p:spPr>
        <p:txBody>
          <a:bodyPr wrap="square" rtlCol="0">
            <a:spAutoFit/>
          </a:bodyPr>
          <a:lstStyle/>
          <a:p>
            <a:r>
              <a:rPr lang="en-US" sz="1200" dirty="0">
                <a:solidFill>
                  <a:srgbClr val="FF0000"/>
                </a:solidFill>
              </a:rPr>
              <a:t>Our model explains more variation than our residuals now. This is great!</a:t>
            </a:r>
          </a:p>
        </p:txBody>
      </p:sp>
      <p:pic>
        <p:nvPicPr>
          <p:cNvPr id="16" name="Picture 15">
            <a:extLst>
              <a:ext uri="{FF2B5EF4-FFF2-40B4-BE49-F238E27FC236}">
                <a16:creationId xmlns:a16="http://schemas.microsoft.com/office/drawing/2014/main" id="{4FBE6FDB-6A36-DDD4-F21B-3EE998DF10D7}"/>
              </a:ext>
            </a:extLst>
          </p:cNvPr>
          <p:cNvPicPr>
            <a:picLocks noChangeAspect="1"/>
          </p:cNvPicPr>
          <p:nvPr/>
        </p:nvPicPr>
        <p:blipFill>
          <a:blip r:embed="rId4"/>
          <a:stretch>
            <a:fillRect/>
          </a:stretch>
        </p:blipFill>
        <p:spPr>
          <a:xfrm>
            <a:off x="6228079" y="5956362"/>
            <a:ext cx="3806295" cy="840529"/>
          </a:xfrm>
          <a:prstGeom prst="rect">
            <a:avLst/>
          </a:prstGeom>
        </p:spPr>
      </p:pic>
      <p:sp>
        <p:nvSpPr>
          <p:cNvPr id="25" name="Rectangle 24">
            <a:extLst>
              <a:ext uri="{FF2B5EF4-FFF2-40B4-BE49-F238E27FC236}">
                <a16:creationId xmlns:a16="http://schemas.microsoft.com/office/drawing/2014/main" id="{5DC45565-1668-4436-A6B0-809C10D35A95}"/>
              </a:ext>
            </a:extLst>
          </p:cNvPr>
          <p:cNvSpPr/>
          <p:nvPr/>
        </p:nvSpPr>
        <p:spPr>
          <a:xfrm>
            <a:off x="7176658" y="6199922"/>
            <a:ext cx="362062" cy="3651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3" name="Straight Arrow Connector 22">
            <a:extLst>
              <a:ext uri="{FF2B5EF4-FFF2-40B4-BE49-F238E27FC236}">
                <a16:creationId xmlns:a16="http://schemas.microsoft.com/office/drawing/2014/main" id="{DD954D13-BCE4-43BE-9641-67A836A12846}"/>
              </a:ext>
            </a:extLst>
          </p:cNvPr>
          <p:cNvCxnSpPr>
            <a:cxnSpLocks/>
          </p:cNvCxnSpPr>
          <p:nvPr/>
        </p:nvCxnSpPr>
        <p:spPr>
          <a:xfrm flipH="1">
            <a:off x="7583805" y="6138813"/>
            <a:ext cx="2543175" cy="1157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97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Factorial experiments: 2-way ANOVA</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6116613" cy="6074077"/>
          </a:xfrm>
        </p:spPr>
        <p:txBody>
          <a:bodyPr>
            <a:normAutofit fontScale="92500" lnSpcReduction="10000"/>
          </a:bodyPr>
          <a:lstStyle/>
          <a:p>
            <a:pPr marL="0" indent="0">
              <a:buNone/>
            </a:pPr>
            <a:r>
              <a:rPr lang="en-SG" dirty="0"/>
              <a:t>#Always check assumptions!</a:t>
            </a:r>
          </a:p>
          <a:p>
            <a:pPr marL="0" indent="0">
              <a:buNone/>
            </a:pPr>
            <a:r>
              <a:rPr lang="en-SG" sz="2000" dirty="0">
                <a:latin typeface="Courier New" panose="02070309020205020404" pitchFamily="49" charset="0"/>
                <a:cs typeface="Courier New" panose="02070309020205020404" pitchFamily="49" charset="0"/>
              </a:rPr>
              <a:t>par(</a:t>
            </a:r>
            <a:r>
              <a:rPr lang="en-SG" sz="2000" dirty="0" err="1">
                <a:latin typeface="Courier New" panose="02070309020205020404" pitchFamily="49" charset="0"/>
                <a:cs typeface="Courier New" panose="02070309020205020404" pitchFamily="49" charset="0"/>
              </a:rPr>
              <a:t>mfrow</a:t>
            </a:r>
            <a:r>
              <a:rPr lang="en-SG" sz="2000" dirty="0">
                <a:latin typeface="Courier New" panose="02070309020205020404" pitchFamily="49" charset="0"/>
                <a:cs typeface="Courier New" panose="02070309020205020404" pitchFamily="49" charset="0"/>
              </a:rPr>
              <a:t>=c(2,2))</a:t>
            </a:r>
          </a:p>
          <a:p>
            <a:pPr marL="0" indent="0">
              <a:buNone/>
            </a:pPr>
            <a:r>
              <a:rPr lang="en-SG" sz="2000" dirty="0">
                <a:latin typeface="Courier New" panose="02070309020205020404" pitchFamily="49" charset="0"/>
                <a:cs typeface="Courier New" panose="02070309020205020404" pitchFamily="49" charset="0"/>
              </a:rPr>
              <a:t>plot(mod2.2)</a:t>
            </a:r>
          </a:p>
          <a:p>
            <a:pPr marL="0" indent="0">
              <a:buNone/>
            </a:pPr>
            <a:r>
              <a:rPr lang="en-SG" dirty="0"/>
              <a:t>#Test for normality</a:t>
            </a:r>
          </a:p>
          <a:p>
            <a:pPr marL="0" indent="0">
              <a:buNone/>
            </a:pPr>
            <a:r>
              <a:rPr lang="en-SG" sz="2000" dirty="0" err="1">
                <a:latin typeface="Courier New" panose="02070309020205020404" pitchFamily="49" charset="0"/>
                <a:cs typeface="Courier New" panose="02070309020205020404" pitchFamily="49" charset="0"/>
              </a:rPr>
              <a:t>shapiro.test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resid</a:t>
            </a:r>
            <a:r>
              <a:rPr lang="en-SG" sz="2000" dirty="0">
                <a:latin typeface="Courier New" panose="02070309020205020404" pitchFamily="49" charset="0"/>
                <a:cs typeface="Courier New" panose="02070309020205020404" pitchFamily="49" charset="0"/>
              </a:rPr>
              <a:t>(mod2.2)) #p=0.32</a:t>
            </a:r>
          </a:p>
          <a:p>
            <a:pPr marL="0" indent="0">
              <a:buNone/>
            </a:pPr>
            <a:r>
              <a:rPr lang="en-SG" dirty="0"/>
              <a:t>#Test for homogeneity of variance</a:t>
            </a:r>
          </a:p>
          <a:p>
            <a:pPr marL="0" indent="0">
              <a:buNone/>
            </a:pPr>
            <a:r>
              <a:rPr lang="en-SG" sz="2000" dirty="0" err="1">
                <a:latin typeface="Courier New" panose="02070309020205020404" pitchFamily="49" charset="0"/>
                <a:cs typeface="Courier New" panose="02070309020205020404" pitchFamily="49" charset="0"/>
              </a:rPr>
              <a:t>levene.test</a:t>
            </a:r>
            <a:r>
              <a:rPr lang="en-SG" sz="2000" dirty="0">
                <a:latin typeface="Courier New" panose="02070309020205020404" pitchFamily="49" charset="0"/>
                <a:cs typeface="Courier New" panose="02070309020205020404" pitchFamily="49" charset="0"/>
              </a:rPr>
              <a:t>(d2$temp,gp2.2) #p=0.81</a:t>
            </a:r>
          </a:p>
          <a:p>
            <a:pPr marL="0" indent="0">
              <a:buNone/>
            </a:pPr>
            <a:r>
              <a:rPr lang="en-SG" dirty="0"/>
              <a:t>#Note: gp2.2 on next slide</a:t>
            </a:r>
          </a:p>
          <a:p>
            <a:pPr marL="0" indent="0">
              <a:buNone/>
            </a:pPr>
            <a:r>
              <a:rPr lang="en-SG" dirty="0"/>
              <a:t>#Everything seems OK</a:t>
            </a:r>
          </a:p>
          <a:p>
            <a:pPr marL="0" indent="0">
              <a:buNone/>
            </a:pPr>
            <a:endParaRPr lang="en-SG" dirty="0"/>
          </a:p>
          <a:p>
            <a:pPr marL="0" indent="0">
              <a:buNone/>
            </a:pPr>
            <a:r>
              <a:rPr lang="en-SG" dirty="0"/>
              <a:t>Note: for 2-way (and more) ANOVA, if any of the assumptions are violated, we cannot use Kruskal-Wallis and Welch’s ANOVA. We will need to use a GLM </a:t>
            </a:r>
            <a:br>
              <a:rPr lang="en-SG" dirty="0"/>
            </a:br>
            <a:r>
              <a:rPr lang="en-SG" dirty="0"/>
              <a:t>(later lectures).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23</a:t>
            </a:fld>
            <a:endParaRPr lang="en-SG" dirty="0"/>
          </a:p>
        </p:txBody>
      </p:sp>
      <p:pic>
        <p:nvPicPr>
          <p:cNvPr id="8" name="Picture 7">
            <a:extLst>
              <a:ext uri="{FF2B5EF4-FFF2-40B4-BE49-F238E27FC236}">
                <a16:creationId xmlns:a16="http://schemas.microsoft.com/office/drawing/2014/main" id="{1262F4B8-E6C6-E4FF-0629-7639DAE9F096}"/>
              </a:ext>
            </a:extLst>
          </p:cNvPr>
          <p:cNvPicPr>
            <a:picLocks noChangeAspect="1"/>
          </p:cNvPicPr>
          <p:nvPr/>
        </p:nvPicPr>
        <p:blipFill>
          <a:blip r:embed="rId2"/>
          <a:stretch>
            <a:fillRect/>
          </a:stretch>
        </p:blipFill>
        <p:spPr>
          <a:xfrm>
            <a:off x="6172201" y="365219"/>
            <a:ext cx="5718344" cy="5153873"/>
          </a:xfrm>
          <a:prstGeom prst="rect">
            <a:avLst/>
          </a:prstGeom>
        </p:spPr>
      </p:pic>
      <p:sp>
        <p:nvSpPr>
          <p:cNvPr id="6" name="Arrow: Down 5">
            <a:extLst>
              <a:ext uri="{FF2B5EF4-FFF2-40B4-BE49-F238E27FC236}">
                <a16:creationId xmlns:a16="http://schemas.microsoft.com/office/drawing/2014/main" id="{17BF9C1C-C111-4B0E-AF25-5C65E888DC1F}"/>
              </a:ext>
            </a:extLst>
          </p:cNvPr>
          <p:cNvSpPr/>
          <p:nvPr/>
        </p:nvSpPr>
        <p:spPr>
          <a:xfrm rot="2465195">
            <a:off x="8779747" y="363878"/>
            <a:ext cx="204216" cy="407324"/>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Arrow: Down 6">
            <a:extLst>
              <a:ext uri="{FF2B5EF4-FFF2-40B4-BE49-F238E27FC236}">
                <a16:creationId xmlns:a16="http://schemas.microsoft.com/office/drawing/2014/main" id="{3ED63A49-C65C-443B-9493-07D273F1FB8E}"/>
              </a:ext>
            </a:extLst>
          </p:cNvPr>
          <p:cNvSpPr/>
          <p:nvPr/>
        </p:nvSpPr>
        <p:spPr>
          <a:xfrm rot="6705344">
            <a:off x="10289697" y="1880618"/>
            <a:ext cx="204216" cy="407324"/>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13381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Factorial experiments: 2-way ANOVA</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1345" cy="6074077"/>
          </a:xfrm>
        </p:spPr>
        <p:txBody>
          <a:bodyPr>
            <a:normAutofit/>
          </a:bodyPr>
          <a:lstStyle/>
          <a:p>
            <a:pPr marL="0" indent="0">
              <a:buNone/>
            </a:pPr>
            <a:r>
              <a:rPr lang="en-SG" dirty="0"/>
              <a:t>#Pairwise comparisons</a:t>
            </a:r>
          </a:p>
          <a:p>
            <a:pPr marL="0" indent="0">
              <a:buNone/>
            </a:pPr>
            <a:r>
              <a:rPr lang="en-SG" sz="2000" dirty="0">
                <a:latin typeface="Courier New" panose="02070309020205020404" pitchFamily="49" charset="0"/>
                <a:cs typeface="Courier New" panose="02070309020205020404" pitchFamily="49" charset="0"/>
              </a:rPr>
              <a:t>gp2.2=paste(d6$site,d6$treated,sep="-")</a:t>
            </a:r>
          </a:p>
          <a:p>
            <a:pPr marL="0" indent="0">
              <a:buNone/>
            </a:pPr>
            <a:endParaRPr lang="en-SG" dirty="0"/>
          </a:p>
          <a:p>
            <a:pPr marL="0" indent="0">
              <a:buNone/>
            </a:pPr>
            <a:endParaRPr lang="en-SG" dirty="0"/>
          </a:p>
          <a:p>
            <a:pPr marL="0" indent="0">
              <a:buNone/>
            </a:pPr>
            <a:r>
              <a:rPr lang="en-SG" sz="2000" dirty="0" err="1">
                <a:latin typeface="Courier New" panose="02070309020205020404" pitchFamily="49" charset="0"/>
                <a:cs typeface="Courier New" panose="02070309020205020404" pitchFamily="49" charset="0"/>
              </a:rPr>
              <a:t>pairwise.t.test</a:t>
            </a:r>
            <a:r>
              <a:rPr lang="en-SG" sz="2000" dirty="0">
                <a:latin typeface="Courier New" panose="02070309020205020404" pitchFamily="49" charset="0"/>
                <a:cs typeface="Courier New" panose="02070309020205020404" pitchFamily="49" charset="0"/>
              </a:rPr>
              <a:t>(d6$temp,gp2.2,</a:t>
            </a:r>
            <a:br>
              <a:rPr lang="en-SG" sz="2000" dirty="0">
                <a:latin typeface="Courier New" panose="02070309020205020404" pitchFamily="49" charset="0"/>
                <a:cs typeface="Courier New" panose="02070309020205020404" pitchFamily="49" charset="0"/>
              </a:rPr>
            </a:br>
            <a:r>
              <a:rPr lang="en-SG" sz="2000" dirty="0" err="1">
                <a:latin typeface="Courier New" panose="02070309020205020404" pitchFamily="49" charset="0"/>
                <a:cs typeface="Courier New" panose="02070309020205020404" pitchFamily="49" charset="0"/>
              </a:rPr>
              <a:t>p.adjust.method</a:t>
            </a:r>
            <a:r>
              <a:rPr lang="en-SG" sz="2000" dirty="0">
                <a:latin typeface="Courier New" panose="02070309020205020404" pitchFamily="49" charset="0"/>
                <a:cs typeface="Courier New" panose="02070309020205020404" pitchFamily="49" charset="0"/>
              </a:rPr>
              <a:t>="BH")</a:t>
            </a:r>
          </a:p>
          <a:p>
            <a:pPr marL="0" indent="0">
              <a:buNone/>
            </a:pPr>
            <a:endParaRPr lang="en-SG" dirty="0"/>
          </a:p>
          <a:p>
            <a:pPr marL="0" indent="0">
              <a:buNone/>
            </a:pPr>
            <a:r>
              <a:rPr lang="en-SG" dirty="0"/>
              <a:t>Interpretation: “Site has a significant effect </a:t>
            </a:r>
            <a:r>
              <a:rPr lang="en-SG"/>
              <a:t>on temperature. </a:t>
            </a:r>
            <a:r>
              <a:rPr lang="en-SG" dirty="0"/>
              <a:t>Site 6 is 1.95 </a:t>
            </a:r>
            <a:r>
              <a:rPr lang="en-SG" sz="2800" dirty="0"/>
              <a:t>± 0.47</a:t>
            </a:r>
            <a:r>
              <a:rPr lang="en-SG" dirty="0"/>
              <a:t> (</a:t>
            </a:r>
            <a:r>
              <a:rPr lang="en-SG" sz="2800" dirty="0"/>
              <a:t>mean ± SE) degrees cooler than Site 4 (</a:t>
            </a:r>
            <a:r>
              <a:rPr lang="en-SG" sz="2800" i="1" dirty="0"/>
              <a:t>P</a:t>
            </a:r>
            <a:r>
              <a:rPr lang="en-SG" sz="2800" dirty="0"/>
              <a:t> </a:t>
            </a:r>
            <a:r>
              <a:rPr lang="en-SG" dirty="0"/>
              <a:t>&lt; 0.001</a:t>
            </a:r>
            <a:r>
              <a:rPr lang="en-SG" sz="2800" dirty="0"/>
              <a:t>)</a:t>
            </a:r>
            <a:r>
              <a:rPr lang="en-SG" sz="2800" i="1" dirty="0"/>
              <a:t>,</a:t>
            </a:r>
            <a:r>
              <a:rPr lang="en-SG" dirty="0"/>
              <a:t> and Site 8 is 3.92 </a:t>
            </a:r>
            <a:r>
              <a:rPr lang="en-SG" sz="2800" dirty="0"/>
              <a:t>± 0.45 degrees cooler than Site 4 (</a:t>
            </a:r>
            <a:r>
              <a:rPr lang="en-SG" sz="2800" i="1" dirty="0"/>
              <a:t>P</a:t>
            </a:r>
            <a:r>
              <a:rPr lang="en-SG" sz="2800" dirty="0"/>
              <a:t> &lt; 0.001 ). In addition, sites which are treated are 2</a:t>
            </a:r>
            <a:r>
              <a:rPr lang="en-SG" dirty="0"/>
              <a:t>.65 </a:t>
            </a:r>
            <a:r>
              <a:rPr lang="en-SG" sz="2800" dirty="0"/>
              <a:t>± 0.40 degrees cooler than sites that are not treated (</a:t>
            </a:r>
            <a:r>
              <a:rPr lang="en-SG" sz="2800" i="1" dirty="0"/>
              <a:t>P</a:t>
            </a:r>
            <a:r>
              <a:rPr lang="en-SG" sz="2800" dirty="0"/>
              <a:t> &lt; 0.001)</a:t>
            </a:r>
            <a:r>
              <a:rPr lang="en-SG" sz="2800" i="1" dirty="0"/>
              <a:t>.”</a:t>
            </a:r>
            <a:endParaRPr lang="en-SG" i="1"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24</a:t>
            </a:fld>
            <a:endParaRPr lang="en-SG" dirty="0"/>
          </a:p>
        </p:txBody>
      </p:sp>
      <p:cxnSp>
        <p:nvCxnSpPr>
          <p:cNvPr id="34" name="Straight Arrow Connector 33">
            <a:extLst>
              <a:ext uri="{FF2B5EF4-FFF2-40B4-BE49-F238E27FC236}">
                <a16:creationId xmlns:a16="http://schemas.microsoft.com/office/drawing/2014/main" id="{BB8B9555-FE4E-4E57-B326-0B8F2B9EDADD}"/>
              </a:ext>
            </a:extLst>
          </p:cNvPr>
          <p:cNvCxnSpPr>
            <a:cxnSpLocks/>
          </p:cNvCxnSpPr>
          <p:nvPr/>
        </p:nvCxnSpPr>
        <p:spPr>
          <a:xfrm flipV="1">
            <a:off x="854022" y="1507793"/>
            <a:ext cx="153324" cy="386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F0700D7-D1F5-46B5-9DD2-235CA23CEFB8}"/>
              </a:ext>
            </a:extLst>
          </p:cNvPr>
          <p:cNvSpPr txBox="1"/>
          <p:nvPr/>
        </p:nvSpPr>
        <p:spPr>
          <a:xfrm>
            <a:off x="156563" y="1856240"/>
            <a:ext cx="2633638" cy="830997"/>
          </a:xfrm>
          <a:prstGeom prst="rect">
            <a:avLst/>
          </a:prstGeom>
          <a:noFill/>
        </p:spPr>
        <p:txBody>
          <a:bodyPr wrap="square" rtlCol="0">
            <a:spAutoFit/>
          </a:bodyPr>
          <a:lstStyle/>
          <a:p>
            <a:r>
              <a:rPr lang="en-US" sz="1200" dirty="0">
                <a:solidFill>
                  <a:srgbClr val="FF0000"/>
                </a:solidFill>
              </a:rPr>
              <a:t>This creates a new grouping variable and stores it in “gp2.2”. I am creating this so that I can use it to compare each unique level combination</a:t>
            </a:r>
          </a:p>
        </p:txBody>
      </p:sp>
      <p:cxnSp>
        <p:nvCxnSpPr>
          <p:cNvPr id="36" name="Straight Arrow Connector 35">
            <a:extLst>
              <a:ext uri="{FF2B5EF4-FFF2-40B4-BE49-F238E27FC236}">
                <a16:creationId xmlns:a16="http://schemas.microsoft.com/office/drawing/2014/main" id="{29761907-B03C-4875-B4C3-C80A076A7D04}"/>
              </a:ext>
            </a:extLst>
          </p:cNvPr>
          <p:cNvCxnSpPr>
            <a:cxnSpLocks/>
          </p:cNvCxnSpPr>
          <p:nvPr/>
        </p:nvCxnSpPr>
        <p:spPr>
          <a:xfrm flipH="1" flipV="1">
            <a:off x="3237232" y="1575681"/>
            <a:ext cx="262980" cy="3298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E15AEB9-DB73-4E47-AFFB-75789D7F2714}"/>
              </a:ext>
            </a:extLst>
          </p:cNvPr>
          <p:cNvSpPr txBox="1"/>
          <p:nvPr/>
        </p:nvSpPr>
        <p:spPr>
          <a:xfrm>
            <a:off x="2689982" y="1851237"/>
            <a:ext cx="2801433" cy="830997"/>
          </a:xfrm>
          <a:prstGeom prst="rect">
            <a:avLst/>
          </a:prstGeom>
          <a:noFill/>
        </p:spPr>
        <p:txBody>
          <a:bodyPr wrap="square" rtlCol="0">
            <a:spAutoFit/>
          </a:bodyPr>
          <a:lstStyle/>
          <a:p>
            <a:pPr algn="r"/>
            <a:r>
              <a:rPr lang="en-US" sz="1200" dirty="0">
                <a:solidFill>
                  <a:srgbClr val="FF0000"/>
                </a:solidFill>
              </a:rPr>
              <a:t>For each observation, I join the value of &lt;site&gt; (e.g. “6”) to the value of &lt;treated&gt; (e.g. “TRUE”), separated by a hyphen (becomes “6-TRUE”)</a:t>
            </a:r>
          </a:p>
        </p:txBody>
      </p:sp>
      <p:pic>
        <p:nvPicPr>
          <p:cNvPr id="6" name="Picture 5">
            <a:extLst>
              <a:ext uri="{FF2B5EF4-FFF2-40B4-BE49-F238E27FC236}">
                <a16:creationId xmlns:a16="http://schemas.microsoft.com/office/drawing/2014/main" id="{D247F158-BE66-1F60-B0E9-B35F0CD43563}"/>
              </a:ext>
            </a:extLst>
          </p:cNvPr>
          <p:cNvPicPr>
            <a:picLocks noChangeAspect="1"/>
          </p:cNvPicPr>
          <p:nvPr/>
        </p:nvPicPr>
        <p:blipFill>
          <a:blip r:embed="rId2"/>
          <a:stretch>
            <a:fillRect/>
          </a:stretch>
        </p:blipFill>
        <p:spPr>
          <a:xfrm>
            <a:off x="5173906" y="274301"/>
            <a:ext cx="6941893" cy="700785"/>
          </a:xfrm>
          <a:prstGeom prst="rect">
            <a:avLst/>
          </a:prstGeom>
        </p:spPr>
      </p:pic>
      <p:pic>
        <p:nvPicPr>
          <p:cNvPr id="8" name="Picture 7">
            <a:extLst>
              <a:ext uri="{FF2B5EF4-FFF2-40B4-BE49-F238E27FC236}">
                <a16:creationId xmlns:a16="http://schemas.microsoft.com/office/drawing/2014/main" id="{96240FC9-4E25-CCD3-1BCA-89FCEC34CF47}"/>
              </a:ext>
            </a:extLst>
          </p:cNvPr>
          <p:cNvPicPr>
            <a:picLocks noChangeAspect="1"/>
          </p:cNvPicPr>
          <p:nvPr/>
        </p:nvPicPr>
        <p:blipFill>
          <a:blip r:embed="rId3"/>
          <a:stretch>
            <a:fillRect/>
          </a:stretch>
        </p:blipFill>
        <p:spPr>
          <a:xfrm>
            <a:off x="6182297" y="1384518"/>
            <a:ext cx="4925112" cy="2276793"/>
          </a:xfrm>
          <a:prstGeom prst="rect">
            <a:avLst/>
          </a:prstGeom>
        </p:spPr>
      </p:pic>
      <p:pic>
        <p:nvPicPr>
          <p:cNvPr id="9" name="Picture 8">
            <a:extLst>
              <a:ext uri="{FF2B5EF4-FFF2-40B4-BE49-F238E27FC236}">
                <a16:creationId xmlns:a16="http://schemas.microsoft.com/office/drawing/2014/main" id="{C99100D5-2B2B-9AB8-8A85-FB137DC06EA2}"/>
              </a:ext>
            </a:extLst>
          </p:cNvPr>
          <p:cNvPicPr>
            <a:picLocks noChangeAspect="1"/>
          </p:cNvPicPr>
          <p:nvPr/>
        </p:nvPicPr>
        <p:blipFill rotWithShape="1">
          <a:blip r:embed="rId4"/>
          <a:srcRect t="40305" b="29192"/>
          <a:stretch/>
        </p:blipFill>
        <p:spPr>
          <a:xfrm>
            <a:off x="3622898" y="5534422"/>
            <a:ext cx="5458587" cy="1112954"/>
          </a:xfrm>
          <a:prstGeom prst="rect">
            <a:avLst/>
          </a:prstGeom>
        </p:spPr>
      </p:pic>
    </p:spTree>
    <p:extLst>
      <p:ext uri="{BB962C8B-B14F-4D97-AF65-F5344CB8AC3E}">
        <p14:creationId xmlns:p14="http://schemas.microsoft.com/office/powerpoint/2010/main" val="3594038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Factorial experiments: 3-way (and more-way) ANOVAs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7619581" cy="6074077"/>
          </a:xfrm>
        </p:spPr>
        <p:txBody>
          <a:bodyPr>
            <a:normAutofit/>
          </a:bodyPr>
          <a:lstStyle/>
          <a:p>
            <a:pPr marL="0" indent="0">
              <a:buNone/>
            </a:pPr>
            <a:r>
              <a:rPr lang="en-SG" dirty="0"/>
              <a:t>#To do a 3-way (or more) ANOVA</a:t>
            </a:r>
          </a:p>
          <a:p>
            <a:pPr marL="0" indent="0">
              <a:buNone/>
            </a:pPr>
            <a:r>
              <a:rPr lang="en-SG" dirty="0"/>
              <a:t>#Plotting using </a:t>
            </a:r>
            <a:r>
              <a:rPr lang="en-SG" dirty="0" err="1"/>
              <a:t>ggplot</a:t>
            </a:r>
            <a:endParaRPr lang="en-SG" dirty="0"/>
          </a:p>
          <a:p>
            <a:pPr marL="0" indent="0">
              <a:buNone/>
            </a:pPr>
            <a:r>
              <a:rPr lang="en-SG" sz="2000" dirty="0" err="1">
                <a:latin typeface="Courier New" panose="02070309020205020404" pitchFamily="49" charset="0"/>
                <a:cs typeface="Courier New" panose="02070309020205020404" pitchFamily="49" charset="0"/>
              </a:rPr>
              <a:t>ggplot</a:t>
            </a:r>
            <a:r>
              <a:rPr lang="en-SG" sz="2000" dirty="0">
                <a:latin typeface="Courier New" panose="02070309020205020404" pitchFamily="49" charset="0"/>
                <a:cs typeface="Courier New" panose="02070309020205020404" pitchFamily="49" charset="0"/>
              </a:rPr>
              <a:t>(d6,aes(x=</a:t>
            </a:r>
            <a:r>
              <a:rPr lang="en-SG" sz="2000" dirty="0" err="1">
                <a:latin typeface="Courier New" panose="02070309020205020404" pitchFamily="49" charset="0"/>
                <a:cs typeface="Courier New" panose="02070309020205020404" pitchFamily="49" charset="0"/>
              </a:rPr>
              <a:t>site,y</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temp,col</a:t>
            </a:r>
            <a:r>
              <a:rPr lang="en-SG" sz="2000" dirty="0">
                <a:latin typeface="Courier New" panose="02070309020205020404" pitchFamily="49" charset="0"/>
                <a:cs typeface="Courier New" panose="02070309020205020404" pitchFamily="49" charset="0"/>
              </a:rPr>
              <a:t>=treated))</a:t>
            </a:r>
          </a:p>
          <a:p>
            <a:pPr marL="0" indent="0">
              <a:buNone/>
            </a:pP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geom_boxplot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outlier.shape</a:t>
            </a:r>
            <a:r>
              <a:rPr lang="en-SG" sz="2000" dirty="0">
                <a:latin typeface="Courier New" panose="02070309020205020404" pitchFamily="49" charset="0"/>
                <a:cs typeface="Courier New" panose="02070309020205020404" pitchFamily="49" charset="0"/>
              </a:rPr>
              <a:t>=NA)+</a:t>
            </a:r>
          </a:p>
          <a:p>
            <a:pPr marL="0" indent="0">
              <a:buNone/>
            </a:pPr>
            <a:r>
              <a:rPr lang="en-SG" sz="2000" dirty="0" err="1">
                <a:latin typeface="Courier New" panose="02070309020205020404" pitchFamily="49" charset="0"/>
                <a:cs typeface="Courier New" panose="02070309020205020404" pitchFamily="49" charset="0"/>
              </a:rPr>
              <a:t>geom_point</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aes</a:t>
            </a:r>
            <a:r>
              <a:rPr lang="en-SG" sz="2000" dirty="0">
                <a:latin typeface="Courier New" panose="02070309020205020404" pitchFamily="49" charset="0"/>
                <a:cs typeface="Courier New" panose="02070309020205020404" pitchFamily="49" charset="0"/>
              </a:rPr>
              <a:t>(col=</a:t>
            </a:r>
            <a:r>
              <a:rPr lang="en-SG" sz="2000" dirty="0" err="1">
                <a:latin typeface="Courier New" panose="02070309020205020404" pitchFamily="49" charset="0"/>
                <a:cs typeface="Courier New" panose="02070309020205020404" pitchFamily="49" charset="0"/>
              </a:rPr>
              <a:t>treated,shape</a:t>
            </a:r>
            <a:r>
              <a:rPr lang="en-SG" sz="2000" dirty="0">
                <a:latin typeface="Courier New" panose="02070309020205020404" pitchFamily="49" charset="0"/>
                <a:cs typeface="Courier New" panose="02070309020205020404" pitchFamily="49" charset="0"/>
              </a:rPr>
              <a:t>=managed), position=</a:t>
            </a:r>
            <a:r>
              <a:rPr lang="en-SG" sz="2000" dirty="0" err="1">
                <a:latin typeface="Courier New" panose="02070309020205020404" pitchFamily="49" charset="0"/>
                <a:cs typeface="Courier New" panose="02070309020205020404" pitchFamily="49" charset="0"/>
              </a:rPr>
              <a:t>position_dodge</a:t>
            </a:r>
            <a:r>
              <a:rPr lang="en-SG" sz="2000" dirty="0">
                <a:latin typeface="Courier New" panose="02070309020205020404" pitchFamily="49" charset="0"/>
                <a:cs typeface="Courier New" panose="02070309020205020404" pitchFamily="49" charset="0"/>
              </a:rPr>
              <a:t>(width=0.65))</a:t>
            </a:r>
          </a:p>
          <a:p>
            <a:pPr marL="0" indent="0">
              <a:buNone/>
            </a:pPr>
            <a:endParaRPr lang="en-SG" dirty="0"/>
          </a:p>
          <a:p>
            <a:pPr marL="0" indent="0">
              <a:buNone/>
            </a:pPr>
            <a:endParaRPr lang="en-SG" dirty="0"/>
          </a:p>
          <a:p>
            <a:pPr marL="0" indent="0">
              <a:buNone/>
            </a:pPr>
            <a:r>
              <a:rPr lang="en-SG" dirty="0"/>
              <a:t>#Fitting the model</a:t>
            </a:r>
          </a:p>
          <a:p>
            <a:pPr marL="0" indent="0">
              <a:buNone/>
            </a:pPr>
            <a:r>
              <a:rPr lang="en-US" sz="2200" dirty="0">
                <a:latin typeface="Courier New" panose="02070309020205020404" pitchFamily="49" charset="0"/>
                <a:cs typeface="Courier New" panose="02070309020205020404" pitchFamily="49" charset="0"/>
              </a:rPr>
              <a:t>mod2.3=</a:t>
            </a:r>
            <a:r>
              <a:rPr lang="en-US" sz="2200" dirty="0" err="1">
                <a:latin typeface="Courier New" panose="02070309020205020404" pitchFamily="49" charset="0"/>
                <a:cs typeface="Courier New" panose="02070309020205020404" pitchFamily="49" charset="0"/>
              </a:rPr>
              <a:t>lm</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temp~site</a:t>
            </a:r>
            <a:r>
              <a:rPr lang="en-US" sz="2200" dirty="0">
                <a:latin typeface="Courier New" panose="02070309020205020404" pitchFamily="49" charset="0"/>
                <a:cs typeface="Courier New" panose="02070309020205020404" pitchFamily="49" charset="0"/>
              </a:rPr>
              <a:t>*treated*</a:t>
            </a:r>
            <a:r>
              <a:rPr lang="en-US" sz="2200" dirty="0" err="1">
                <a:latin typeface="Courier New" panose="02070309020205020404" pitchFamily="49" charset="0"/>
                <a:cs typeface="Courier New" panose="02070309020205020404" pitchFamily="49" charset="0"/>
              </a:rPr>
              <a:t>managed,data</a:t>
            </a:r>
            <a:r>
              <a:rPr lang="en-US" sz="2200" dirty="0">
                <a:latin typeface="Courier New" panose="02070309020205020404" pitchFamily="49" charset="0"/>
                <a:cs typeface="Courier New" panose="02070309020205020404" pitchFamily="49" charset="0"/>
              </a:rPr>
              <a:t>=d6)</a:t>
            </a:r>
            <a:endParaRPr lang="en-SG" sz="2200" dirty="0">
              <a:latin typeface="Courier New" panose="02070309020205020404" pitchFamily="49" charset="0"/>
              <a:cs typeface="Courier New" panose="02070309020205020404" pitchFamily="49" charset="0"/>
            </a:endParaRPr>
          </a:p>
          <a:p>
            <a:pPr marL="0" indent="0">
              <a:buNone/>
            </a:pPr>
            <a:r>
              <a:rPr lang="en-SG" dirty="0"/>
              <a:t>#Followed by simplification, checking and pairwise testing (if required)</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25</a:t>
            </a:fld>
            <a:endParaRPr lang="en-SG" dirty="0"/>
          </a:p>
        </p:txBody>
      </p:sp>
      <p:cxnSp>
        <p:nvCxnSpPr>
          <p:cNvPr id="53" name="Straight Arrow Connector 52">
            <a:extLst>
              <a:ext uri="{FF2B5EF4-FFF2-40B4-BE49-F238E27FC236}">
                <a16:creationId xmlns:a16="http://schemas.microsoft.com/office/drawing/2014/main" id="{FE1BEEBC-9D3C-45F0-AA1C-F18A3EEF8E08}"/>
              </a:ext>
            </a:extLst>
          </p:cNvPr>
          <p:cNvCxnSpPr>
            <a:cxnSpLocks/>
          </p:cNvCxnSpPr>
          <p:nvPr/>
        </p:nvCxnSpPr>
        <p:spPr>
          <a:xfrm flipH="1">
            <a:off x="3977420" y="4423027"/>
            <a:ext cx="142083" cy="2931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754E230D-2E65-40F0-A9CD-1E5779AB1678}"/>
              </a:ext>
            </a:extLst>
          </p:cNvPr>
          <p:cNvSpPr txBox="1"/>
          <p:nvPr/>
        </p:nvSpPr>
        <p:spPr>
          <a:xfrm>
            <a:off x="3119917" y="3463725"/>
            <a:ext cx="3613051" cy="1015663"/>
          </a:xfrm>
          <a:prstGeom prst="rect">
            <a:avLst/>
          </a:prstGeom>
          <a:noFill/>
        </p:spPr>
        <p:txBody>
          <a:bodyPr wrap="square" rtlCol="0">
            <a:spAutoFit/>
          </a:bodyPr>
          <a:lstStyle/>
          <a:p>
            <a:r>
              <a:rPr lang="en-US" sz="1200" b="1" dirty="0">
                <a:solidFill>
                  <a:srgbClr val="FF0000"/>
                </a:solidFill>
              </a:rPr>
              <a:t>Just keep adding variables to the formula using * or +. </a:t>
            </a:r>
            <a:r>
              <a:rPr lang="en-US" sz="1200" dirty="0">
                <a:solidFill>
                  <a:srgbClr val="FF0000"/>
                </a:solidFill>
              </a:rPr>
              <a:t>But try not to have more than 3 interacting variables, </a:t>
            </a:r>
            <a:br>
              <a:rPr lang="en-US" sz="1200" dirty="0">
                <a:solidFill>
                  <a:srgbClr val="FF0000"/>
                </a:solidFill>
              </a:rPr>
            </a:br>
            <a:r>
              <a:rPr lang="en-US" sz="1200" dirty="0">
                <a:solidFill>
                  <a:srgbClr val="FF0000"/>
                </a:solidFill>
              </a:rPr>
              <a:t>it gets too complicated to explain intuitively (even interpreting the graph, which is supposed to make things easier, becomes difficult!).</a:t>
            </a:r>
          </a:p>
        </p:txBody>
      </p:sp>
      <p:sp>
        <p:nvSpPr>
          <p:cNvPr id="59" name="Right Bracket 58">
            <a:extLst>
              <a:ext uri="{FF2B5EF4-FFF2-40B4-BE49-F238E27FC236}">
                <a16:creationId xmlns:a16="http://schemas.microsoft.com/office/drawing/2014/main" id="{CE00DC24-DB98-4284-80E2-E725549EFA63}"/>
              </a:ext>
            </a:extLst>
          </p:cNvPr>
          <p:cNvSpPr/>
          <p:nvPr/>
        </p:nvSpPr>
        <p:spPr>
          <a:xfrm rot="16200000">
            <a:off x="4316675" y="3138798"/>
            <a:ext cx="89434" cy="3329619"/>
          </a:xfrm>
          <a:prstGeom prst="righ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pic>
        <p:nvPicPr>
          <p:cNvPr id="8" name="Picture 7">
            <a:extLst>
              <a:ext uri="{FF2B5EF4-FFF2-40B4-BE49-F238E27FC236}">
                <a16:creationId xmlns:a16="http://schemas.microsoft.com/office/drawing/2014/main" id="{276D1CC0-3853-165A-7DD2-036DAE5166A1}"/>
              </a:ext>
            </a:extLst>
          </p:cNvPr>
          <p:cNvPicPr>
            <a:picLocks noChangeAspect="1"/>
          </p:cNvPicPr>
          <p:nvPr/>
        </p:nvPicPr>
        <p:blipFill>
          <a:blip r:embed="rId2"/>
          <a:stretch>
            <a:fillRect/>
          </a:stretch>
        </p:blipFill>
        <p:spPr>
          <a:xfrm>
            <a:off x="6879073" y="656494"/>
            <a:ext cx="4921515" cy="3930130"/>
          </a:xfrm>
          <a:prstGeom prst="rect">
            <a:avLst/>
          </a:prstGeom>
        </p:spPr>
      </p:pic>
    </p:spTree>
    <p:extLst>
      <p:ext uri="{BB962C8B-B14F-4D97-AF65-F5344CB8AC3E}">
        <p14:creationId xmlns:p14="http://schemas.microsoft.com/office/powerpoint/2010/main" val="1826163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Split Plot experiments: Nested ANOVA</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12036834" cy="6074077"/>
          </a:xfrm>
        </p:spPr>
        <p:txBody>
          <a:bodyPr>
            <a:normAutofit/>
          </a:bodyPr>
          <a:lstStyle/>
          <a:p>
            <a:pPr marL="0" indent="0">
              <a:buNone/>
            </a:pPr>
            <a:r>
              <a:rPr lang="en-SG" dirty="0"/>
              <a:t>#Assuming &lt;treated&gt; is nested inside &lt;site&gt;</a:t>
            </a:r>
          </a:p>
          <a:p>
            <a:pPr marL="0" indent="0">
              <a:buNone/>
            </a:pPr>
            <a:r>
              <a:rPr lang="en-SG" sz="2000" dirty="0">
                <a:latin typeface="Courier New" panose="02070309020205020404" pitchFamily="49" charset="0"/>
                <a:cs typeface="Courier New" panose="02070309020205020404" pitchFamily="49" charset="0"/>
              </a:rPr>
              <a:t>mod2.4=</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temp~site</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treated,data</a:t>
            </a:r>
            <a:r>
              <a:rPr lang="en-SG" sz="2000" dirty="0">
                <a:latin typeface="Courier New" panose="02070309020205020404" pitchFamily="49" charset="0"/>
                <a:cs typeface="Courier New" panose="02070309020205020404" pitchFamily="49" charset="0"/>
              </a:rPr>
              <a:t>=d6)</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Note: We are forcing the model to partition the variation using &lt;site&gt; FIRST, and THEN (within each level of &lt;site&gt;) further partition using &lt;treated&gt;. That’s why there’s no p-value for &lt;treated&gt; on its own. We know this is wrong—that’s why it’s important to know whether your experimental design is Factorial or Split Plot.</a:t>
            </a:r>
          </a:p>
          <a:p>
            <a:pPr marL="0" indent="0">
              <a:buNone/>
            </a:pP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26</a:t>
            </a:fld>
            <a:endParaRPr lang="en-SG" dirty="0"/>
          </a:p>
        </p:txBody>
      </p:sp>
      <p:pic>
        <p:nvPicPr>
          <p:cNvPr id="9" name="Picture 8">
            <a:extLst>
              <a:ext uri="{FF2B5EF4-FFF2-40B4-BE49-F238E27FC236}">
                <a16:creationId xmlns:a16="http://schemas.microsoft.com/office/drawing/2014/main" id="{79297AC3-8165-5157-4CA3-F6274EA7CA7F}"/>
              </a:ext>
            </a:extLst>
          </p:cNvPr>
          <p:cNvPicPr>
            <a:picLocks noChangeAspect="1"/>
          </p:cNvPicPr>
          <p:nvPr/>
        </p:nvPicPr>
        <p:blipFill>
          <a:blip r:embed="rId2"/>
          <a:stretch>
            <a:fillRect/>
          </a:stretch>
        </p:blipFill>
        <p:spPr>
          <a:xfrm>
            <a:off x="6105483" y="1279755"/>
            <a:ext cx="5791863" cy="3339907"/>
          </a:xfrm>
          <a:prstGeom prst="rect">
            <a:avLst/>
          </a:prstGeom>
        </p:spPr>
      </p:pic>
      <p:pic>
        <p:nvPicPr>
          <p:cNvPr id="12" name="Picture 11">
            <a:extLst>
              <a:ext uri="{FF2B5EF4-FFF2-40B4-BE49-F238E27FC236}">
                <a16:creationId xmlns:a16="http://schemas.microsoft.com/office/drawing/2014/main" id="{6ABF4DED-AA98-1D09-1915-8BF7DC1C5691}"/>
              </a:ext>
            </a:extLst>
          </p:cNvPr>
          <p:cNvPicPr>
            <a:picLocks noChangeAspect="1"/>
          </p:cNvPicPr>
          <p:nvPr/>
        </p:nvPicPr>
        <p:blipFill>
          <a:blip r:embed="rId3"/>
          <a:stretch>
            <a:fillRect/>
          </a:stretch>
        </p:blipFill>
        <p:spPr>
          <a:xfrm>
            <a:off x="394650" y="3429000"/>
            <a:ext cx="5620327" cy="1190662"/>
          </a:xfrm>
          <a:prstGeom prst="rect">
            <a:avLst/>
          </a:prstGeom>
        </p:spPr>
      </p:pic>
    </p:spTree>
    <p:extLst>
      <p:ext uri="{BB962C8B-B14F-4D97-AF65-F5344CB8AC3E}">
        <p14:creationId xmlns:p14="http://schemas.microsoft.com/office/powerpoint/2010/main" val="9549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ANCOVA</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2331854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EB9A9C-221A-4310-82B6-BF88E9B0ECB1}"/>
              </a:ext>
            </a:extLst>
          </p:cNvPr>
          <p:cNvSpPr/>
          <p:nvPr/>
        </p:nvSpPr>
        <p:spPr>
          <a:xfrm>
            <a:off x="60356" y="33950"/>
            <a:ext cx="12071287" cy="679009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Advanced analyses – Analysis decision tree</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28</a:t>
            </a:fld>
            <a:endParaRPr lang="en-SG" dirty="0"/>
          </a:p>
        </p:txBody>
      </p:sp>
      <p:sp>
        <p:nvSpPr>
          <p:cNvPr id="20" name="TextBox 19">
            <a:extLst>
              <a:ext uri="{FF2B5EF4-FFF2-40B4-BE49-F238E27FC236}">
                <a16:creationId xmlns:a16="http://schemas.microsoft.com/office/drawing/2014/main" id="{3EFA30A0-BBCD-496F-9B56-495F100D1D6A}"/>
              </a:ext>
            </a:extLst>
          </p:cNvPr>
          <p:cNvSpPr txBox="1"/>
          <p:nvPr/>
        </p:nvSpPr>
        <p:spPr>
          <a:xfrm>
            <a:off x="275171" y="810918"/>
            <a:ext cx="647293" cy="369332"/>
          </a:xfrm>
          <a:prstGeom prst="rect">
            <a:avLst/>
          </a:prstGeom>
          <a:noFill/>
        </p:spPr>
        <p:txBody>
          <a:bodyPr wrap="none" rtlCol="0">
            <a:spAutoFit/>
          </a:bodyPr>
          <a:lstStyle/>
          <a:p>
            <a:r>
              <a:rPr lang="en-SG" b="1" dirty="0">
                <a:solidFill>
                  <a:schemeClr val="accent6">
                    <a:lumMod val="75000"/>
                  </a:schemeClr>
                </a:solidFill>
              </a:rPr>
              <a:t>Start</a:t>
            </a:r>
          </a:p>
        </p:txBody>
      </p:sp>
      <p:sp>
        <p:nvSpPr>
          <p:cNvPr id="21" name="TextBox 20">
            <a:extLst>
              <a:ext uri="{FF2B5EF4-FFF2-40B4-BE49-F238E27FC236}">
                <a16:creationId xmlns:a16="http://schemas.microsoft.com/office/drawing/2014/main" id="{045C7510-12C0-486B-9448-237B1E5D77B9}"/>
              </a:ext>
            </a:extLst>
          </p:cNvPr>
          <p:cNvSpPr txBox="1"/>
          <p:nvPr/>
        </p:nvSpPr>
        <p:spPr>
          <a:xfrm>
            <a:off x="874152" y="931856"/>
            <a:ext cx="1348740"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Response variable type</a:t>
            </a:r>
          </a:p>
        </p:txBody>
      </p:sp>
      <p:cxnSp>
        <p:nvCxnSpPr>
          <p:cNvPr id="22" name="Straight Arrow Connector 21">
            <a:extLst>
              <a:ext uri="{FF2B5EF4-FFF2-40B4-BE49-F238E27FC236}">
                <a16:creationId xmlns:a16="http://schemas.microsoft.com/office/drawing/2014/main" id="{ACA31432-C3A0-41D6-8192-A7776B17D05F}"/>
              </a:ext>
            </a:extLst>
          </p:cNvPr>
          <p:cNvCxnSpPr>
            <a:cxnSpLocks/>
            <a:stCxn id="21" idx="3"/>
            <a:endCxn id="25" idx="1"/>
          </p:cNvCxnSpPr>
          <p:nvPr/>
        </p:nvCxnSpPr>
        <p:spPr>
          <a:xfrm>
            <a:off x="2222892" y="1245207"/>
            <a:ext cx="1883763" cy="18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7938B23-3111-4FBA-A1C1-69578069BF83}"/>
              </a:ext>
            </a:extLst>
          </p:cNvPr>
          <p:cNvSpPr txBox="1"/>
          <p:nvPr/>
        </p:nvSpPr>
        <p:spPr>
          <a:xfrm>
            <a:off x="8107680" y="1803361"/>
            <a:ext cx="3885355" cy="1180699"/>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dirty="0">
                <a:solidFill>
                  <a:schemeClr val="accent1"/>
                </a:solidFill>
              </a:rPr>
              <a:t>Normally distributed (response):</a:t>
            </a:r>
          </a:p>
          <a:p>
            <a:r>
              <a:rPr lang="en-SG" b="1" dirty="0">
                <a:solidFill>
                  <a:schemeClr val="accent1"/>
                </a:solidFill>
              </a:rPr>
              <a:t>Analysis of variance (ANOVA)</a:t>
            </a:r>
          </a:p>
          <a:p>
            <a:r>
              <a:rPr lang="en-SG" dirty="0">
                <a:solidFill>
                  <a:schemeClr val="accent1"/>
                </a:solidFill>
              </a:rPr>
              <a:t>Not normally distributed (response):</a:t>
            </a:r>
          </a:p>
          <a:p>
            <a:r>
              <a:rPr lang="en-SG" b="1" dirty="0">
                <a:solidFill>
                  <a:schemeClr val="accent1"/>
                </a:solidFill>
              </a:rPr>
              <a:t>Kruskal-Wallis test</a:t>
            </a:r>
            <a:endParaRPr lang="en-SG" dirty="0">
              <a:solidFill>
                <a:schemeClr val="accent1"/>
              </a:solidFill>
            </a:endParaRPr>
          </a:p>
        </p:txBody>
      </p:sp>
      <p:sp>
        <p:nvSpPr>
          <p:cNvPr id="24" name="TextBox 23">
            <a:extLst>
              <a:ext uri="{FF2B5EF4-FFF2-40B4-BE49-F238E27FC236}">
                <a16:creationId xmlns:a16="http://schemas.microsoft.com/office/drawing/2014/main" id="{DF59A924-E1F1-4AF6-8A3E-0117349FAF69}"/>
              </a:ext>
            </a:extLst>
          </p:cNvPr>
          <p:cNvSpPr txBox="1"/>
          <p:nvPr/>
        </p:nvSpPr>
        <p:spPr>
          <a:xfrm>
            <a:off x="2565511" y="977298"/>
            <a:ext cx="1226127" cy="349702"/>
          </a:xfrm>
          <a:prstGeom prst="rect">
            <a:avLst/>
          </a:prstGeom>
          <a:noFill/>
          <a:ln w="19050">
            <a:noFill/>
          </a:ln>
        </p:spPr>
        <p:txBody>
          <a:bodyPr wrap="square" lIns="36000" tIns="36000" rIns="36000" bIns="36000" rtlCol="0">
            <a:spAutoFit/>
          </a:bodyPr>
          <a:lstStyle/>
          <a:p>
            <a:pPr algn="ctr"/>
            <a:r>
              <a:rPr lang="en-SG" dirty="0">
                <a:solidFill>
                  <a:schemeClr val="accent1"/>
                </a:solidFill>
              </a:rPr>
              <a:t>Continuous</a:t>
            </a:r>
          </a:p>
        </p:txBody>
      </p:sp>
      <p:sp>
        <p:nvSpPr>
          <p:cNvPr id="25" name="TextBox 24">
            <a:extLst>
              <a:ext uri="{FF2B5EF4-FFF2-40B4-BE49-F238E27FC236}">
                <a16:creationId xmlns:a16="http://schemas.microsoft.com/office/drawing/2014/main" id="{7DF4619A-52AA-4FA1-8BE9-A045431F5261}"/>
              </a:ext>
            </a:extLst>
          </p:cNvPr>
          <p:cNvSpPr txBox="1"/>
          <p:nvPr/>
        </p:nvSpPr>
        <p:spPr>
          <a:xfrm>
            <a:off x="4106655" y="950455"/>
            <a:ext cx="1670113"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Explanatory variables types</a:t>
            </a:r>
          </a:p>
        </p:txBody>
      </p:sp>
      <p:sp>
        <p:nvSpPr>
          <p:cNvPr id="26" name="TextBox 25">
            <a:extLst>
              <a:ext uri="{FF2B5EF4-FFF2-40B4-BE49-F238E27FC236}">
                <a16:creationId xmlns:a16="http://schemas.microsoft.com/office/drawing/2014/main" id="{C6E10A6D-95FF-4303-9D90-59F6777FE0E7}"/>
              </a:ext>
            </a:extLst>
          </p:cNvPr>
          <p:cNvSpPr txBox="1"/>
          <p:nvPr/>
        </p:nvSpPr>
        <p:spPr>
          <a:xfrm>
            <a:off x="6305136" y="763603"/>
            <a:ext cx="1483614" cy="626701"/>
          </a:xfrm>
          <a:prstGeom prst="rect">
            <a:avLst/>
          </a:prstGeom>
          <a:noFill/>
          <a:ln w="19050">
            <a:noFill/>
          </a:ln>
        </p:spPr>
        <p:txBody>
          <a:bodyPr wrap="square" lIns="36000" tIns="36000" rIns="36000" bIns="36000" rtlCol="0">
            <a:spAutoFit/>
          </a:bodyPr>
          <a:lstStyle/>
          <a:p>
            <a:r>
              <a:rPr lang="en-SG" dirty="0">
                <a:solidFill>
                  <a:schemeClr val="accent1"/>
                </a:solidFill>
              </a:rPr>
              <a:t>All Continuous</a:t>
            </a:r>
          </a:p>
        </p:txBody>
      </p:sp>
      <p:cxnSp>
        <p:nvCxnSpPr>
          <p:cNvPr id="28" name="Straight Arrow Connector 27">
            <a:extLst>
              <a:ext uri="{FF2B5EF4-FFF2-40B4-BE49-F238E27FC236}">
                <a16:creationId xmlns:a16="http://schemas.microsoft.com/office/drawing/2014/main" id="{347CA93C-2756-411C-957D-0B942E9158E6}"/>
              </a:ext>
            </a:extLst>
          </p:cNvPr>
          <p:cNvCxnSpPr>
            <a:cxnSpLocks/>
            <a:stCxn id="25" idx="3"/>
            <a:endCxn id="30" idx="1"/>
          </p:cNvCxnSpPr>
          <p:nvPr/>
        </p:nvCxnSpPr>
        <p:spPr>
          <a:xfrm flipV="1">
            <a:off x="5776768" y="1012182"/>
            <a:ext cx="2330908" cy="251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AD6DF9A-C5FA-4743-B4BC-EEAB0CC1D56F}"/>
              </a:ext>
            </a:extLst>
          </p:cNvPr>
          <p:cNvCxnSpPr>
            <a:cxnSpLocks/>
            <a:stCxn id="25" idx="3"/>
            <a:endCxn id="23" idx="1"/>
          </p:cNvCxnSpPr>
          <p:nvPr/>
        </p:nvCxnSpPr>
        <p:spPr>
          <a:xfrm>
            <a:off x="5776768" y="1263806"/>
            <a:ext cx="2330912" cy="1129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82EEF77-A95C-4965-8DC9-B56063325FDE}"/>
              </a:ext>
            </a:extLst>
          </p:cNvPr>
          <p:cNvSpPr txBox="1"/>
          <p:nvPr/>
        </p:nvSpPr>
        <p:spPr>
          <a:xfrm>
            <a:off x="8107676" y="283333"/>
            <a:ext cx="3885357" cy="1457698"/>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dirty="0">
                <a:solidFill>
                  <a:schemeClr val="accent1"/>
                </a:solidFill>
              </a:rPr>
              <a:t>Normally distributed (errors):</a:t>
            </a:r>
          </a:p>
          <a:p>
            <a:r>
              <a:rPr lang="en-SG" b="1" dirty="0">
                <a:solidFill>
                  <a:schemeClr val="accent1"/>
                </a:solidFill>
              </a:rPr>
              <a:t>Regression</a:t>
            </a:r>
          </a:p>
          <a:p>
            <a:r>
              <a:rPr lang="en-SG" dirty="0">
                <a:solidFill>
                  <a:schemeClr val="accent1"/>
                </a:solidFill>
              </a:rPr>
              <a:t>Not normally distributed (errors):</a:t>
            </a:r>
          </a:p>
          <a:p>
            <a:r>
              <a:rPr lang="en-SG" b="1" dirty="0">
                <a:solidFill>
                  <a:schemeClr val="accent1"/>
                </a:solidFill>
              </a:rPr>
              <a:t>Generalised Linear Model (GLM) with an appropriate error structure</a:t>
            </a:r>
          </a:p>
        </p:txBody>
      </p:sp>
      <p:sp>
        <p:nvSpPr>
          <p:cNvPr id="31" name="TextBox 30">
            <a:extLst>
              <a:ext uri="{FF2B5EF4-FFF2-40B4-BE49-F238E27FC236}">
                <a16:creationId xmlns:a16="http://schemas.microsoft.com/office/drawing/2014/main" id="{48DA9C0F-760B-49E6-8E9C-38203261EB4B}"/>
              </a:ext>
            </a:extLst>
          </p:cNvPr>
          <p:cNvSpPr txBox="1"/>
          <p:nvPr/>
        </p:nvSpPr>
        <p:spPr>
          <a:xfrm>
            <a:off x="8107680" y="3052707"/>
            <a:ext cx="3885355" cy="1734697"/>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dirty="0">
                <a:solidFill>
                  <a:schemeClr val="accent1"/>
                </a:solidFill>
              </a:rPr>
              <a:t>Normally distributed (response):</a:t>
            </a:r>
          </a:p>
          <a:p>
            <a:r>
              <a:rPr lang="en-SG" b="1" dirty="0">
                <a:solidFill>
                  <a:schemeClr val="accent1"/>
                </a:solidFill>
              </a:rPr>
              <a:t>Analysis of covariance (ANCOVA)</a:t>
            </a:r>
          </a:p>
          <a:p>
            <a:r>
              <a:rPr lang="en-SG" dirty="0">
                <a:solidFill>
                  <a:schemeClr val="accent1"/>
                </a:solidFill>
              </a:rPr>
              <a:t>Not normally distributed (response):</a:t>
            </a:r>
          </a:p>
          <a:p>
            <a:r>
              <a:rPr lang="en-SG" b="1" dirty="0">
                <a:solidFill>
                  <a:schemeClr val="accent1"/>
                </a:solidFill>
              </a:rPr>
              <a:t>Rank-based ANCOVA (RANCOVA) </a:t>
            </a:r>
            <a:r>
              <a:rPr lang="en-SG" dirty="0">
                <a:solidFill>
                  <a:schemeClr val="accent1"/>
                </a:solidFill>
              </a:rPr>
              <a:t>or</a:t>
            </a:r>
            <a:endParaRPr lang="en-SG" b="1" dirty="0">
              <a:solidFill>
                <a:schemeClr val="accent1"/>
              </a:solidFill>
            </a:endParaRPr>
          </a:p>
          <a:p>
            <a:r>
              <a:rPr lang="en-SG" b="1" dirty="0">
                <a:solidFill>
                  <a:schemeClr val="accent1"/>
                </a:solidFill>
              </a:rPr>
              <a:t>GLM with an appropriate error structure</a:t>
            </a:r>
          </a:p>
        </p:txBody>
      </p:sp>
      <p:sp>
        <p:nvSpPr>
          <p:cNvPr id="32" name="TextBox 31">
            <a:extLst>
              <a:ext uri="{FF2B5EF4-FFF2-40B4-BE49-F238E27FC236}">
                <a16:creationId xmlns:a16="http://schemas.microsoft.com/office/drawing/2014/main" id="{8D46FDFF-3D9E-4E65-949E-F3358A36FAA7}"/>
              </a:ext>
            </a:extLst>
          </p:cNvPr>
          <p:cNvSpPr txBox="1"/>
          <p:nvPr/>
        </p:nvSpPr>
        <p:spPr>
          <a:xfrm>
            <a:off x="1599789" y="5879102"/>
            <a:ext cx="2723142"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Binomial errors </a:t>
            </a:r>
            <a:r>
              <a:rPr lang="en-SG" dirty="0">
                <a:solidFill>
                  <a:schemeClr val="accent1">
                    <a:lumMod val="60000"/>
                    <a:lumOff val="40000"/>
                  </a:schemeClr>
                </a:solidFill>
              </a:rPr>
              <a:t>(aka Logistic regression)</a:t>
            </a:r>
          </a:p>
        </p:txBody>
      </p:sp>
      <p:sp>
        <p:nvSpPr>
          <p:cNvPr id="33" name="TextBox 32">
            <a:extLst>
              <a:ext uri="{FF2B5EF4-FFF2-40B4-BE49-F238E27FC236}">
                <a16:creationId xmlns:a16="http://schemas.microsoft.com/office/drawing/2014/main" id="{04B6CFF0-B36B-44CA-AEE7-ED986E5558A9}"/>
              </a:ext>
            </a:extLst>
          </p:cNvPr>
          <p:cNvSpPr txBox="1"/>
          <p:nvPr/>
        </p:nvSpPr>
        <p:spPr>
          <a:xfrm>
            <a:off x="2982269" y="4138030"/>
            <a:ext cx="2515040"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Poisson errors </a:t>
            </a:r>
            <a:r>
              <a:rPr lang="en-SG" dirty="0">
                <a:solidFill>
                  <a:schemeClr val="accent1">
                    <a:lumMod val="60000"/>
                    <a:lumOff val="40000"/>
                  </a:schemeClr>
                </a:solidFill>
              </a:rPr>
              <a:t>(aka Poisson regression)</a:t>
            </a:r>
          </a:p>
        </p:txBody>
      </p:sp>
      <p:sp>
        <p:nvSpPr>
          <p:cNvPr id="34" name="TextBox 33">
            <a:extLst>
              <a:ext uri="{FF2B5EF4-FFF2-40B4-BE49-F238E27FC236}">
                <a16:creationId xmlns:a16="http://schemas.microsoft.com/office/drawing/2014/main" id="{46A177EE-0DA2-4D4F-83C0-D2C30234FCE7}"/>
              </a:ext>
            </a:extLst>
          </p:cNvPr>
          <p:cNvSpPr txBox="1"/>
          <p:nvPr/>
        </p:nvSpPr>
        <p:spPr>
          <a:xfrm>
            <a:off x="8457408" y="5184749"/>
            <a:ext cx="3537572"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Binomial errors </a:t>
            </a:r>
            <a:br>
              <a:rPr lang="en-SG" b="1" dirty="0">
                <a:solidFill>
                  <a:schemeClr val="accent1"/>
                </a:solidFill>
              </a:rPr>
            </a:br>
            <a:r>
              <a:rPr lang="en-SG" dirty="0">
                <a:solidFill>
                  <a:schemeClr val="accent1">
                    <a:lumMod val="60000"/>
                    <a:lumOff val="40000"/>
                  </a:schemeClr>
                </a:solidFill>
              </a:rPr>
              <a:t>(aka Binary Logistic regression)</a:t>
            </a:r>
          </a:p>
        </p:txBody>
      </p:sp>
      <p:sp>
        <p:nvSpPr>
          <p:cNvPr id="36" name="TextBox 35">
            <a:extLst>
              <a:ext uri="{FF2B5EF4-FFF2-40B4-BE49-F238E27FC236}">
                <a16:creationId xmlns:a16="http://schemas.microsoft.com/office/drawing/2014/main" id="{F7C1FCF1-A574-41B9-9A69-D94CBE1F1486}"/>
              </a:ext>
            </a:extLst>
          </p:cNvPr>
          <p:cNvSpPr txBox="1"/>
          <p:nvPr/>
        </p:nvSpPr>
        <p:spPr>
          <a:xfrm>
            <a:off x="8457407" y="5872047"/>
            <a:ext cx="3537573"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Multinomial errors </a:t>
            </a:r>
            <a:br>
              <a:rPr lang="en-SG" b="1" dirty="0">
                <a:solidFill>
                  <a:schemeClr val="accent1"/>
                </a:solidFill>
              </a:rPr>
            </a:br>
            <a:r>
              <a:rPr lang="en-SG" dirty="0">
                <a:solidFill>
                  <a:schemeClr val="accent1">
                    <a:lumMod val="60000"/>
                    <a:lumOff val="40000"/>
                  </a:schemeClr>
                </a:solidFill>
              </a:rPr>
              <a:t>(aka Multinomial Logistic regression)</a:t>
            </a:r>
          </a:p>
        </p:txBody>
      </p:sp>
      <p:sp>
        <p:nvSpPr>
          <p:cNvPr id="37" name="TextBox 36">
            <a:extLst>
              <a:ext uri="{FF2B5EF4-FFF2-40B4-BE49-F238E27FC236}">
                <a16:creationId xmlns:a16="http://schemas.microsoft.com/office/drawing/2014/main" id="{094B7DB2-F499-4311-8B9A-C19779AC46A6}"/>
              </a:ext>
            </a:extLst>
          </p:cNvPr>
          <p:cNvSpPr txBox="1"/>
          <p:nvPr/>
        </p:nvSpPr>
        <p:spPr>
          <a:xfrm>
            <a:off x="216556" y="5879230"/>
            <a:ext cx="1125450" cy="619518"/>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pPr algn="ctr"/>
            <a:r>
              <a:rPr lang="en-SG" b="1" dirty="0">
                <a:solidFill>
                  <a:schemeClr val="accent1"/>
                </a:solidFill>
              </a:rPr>
              <a:t>Survival Analysis</a:t>
            </a:r>
            <a:endParaRPr lang="en-SG" dirty="0">
              <a:solidFill>
                <a:schemeClr val="accent1">
                  <a:lumMod val="60000"/>
                  <a:lumOff val="40000"/>
                </a:schemeClr>
              </a:solidFill>
            </a:endParaRPr>
          </a:p>
        </p:txBody>
      </p:sp>
      <p:cxnSp>
        <p:nvCxnSpPr>
          <p:cNvPr id="44" name="Straight Arrow Connector 43">
            <a:extLst>
              <a:ext uri="{FF2B5EF4-FFF2-40B4-BE49-F238E27FC236}">
                <a16:creationId xmlns:a16="http://schemas.microsoft.com/office/drawing/2014/main" id="{12CEAB98-1D88-4AC4-88DA-608CBB9A7E2A}"/>
              </a:ext>
            </a:extLst>
          </p:cNvPr>
          <p:cNvCxnSpPr>
            <a:cxnSpLocks/>
            <a:stCxn id="25" idx="3"/>
            <a:endCxn id="31" idx="1"/>
          </p:cNvCxnSpPr>
          <p:nvPr/>
        </p:nvCxnSpPr>
        <p:spPr>
          <a:xfrm>
            <a:off x="5776768" y="1263806"/>
            <a:ext cx="2330912" cy="265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945E93D-1591-42F7-930E-F58DA40597B5}"/>
              </a:ext>
            </a:extLst>
          </p:cNvPr>
          <p:cNvSpPr txBox="1"/>
          <p:nvPr/>
        </p:nvSpPr>
        <p:spPr>
          <a:xfrm>
            <a:off x="6602518" y="1419736"/>
            <a:ext cx="1631975" cy="349702"/>
          </a:xfrm>
          <a:prstGeom prst="rect">
            <a:avLst/>
          </a:prstGeom>
          <a:noFill/>
          <a:ln w="19050">
            <a:noFill/>
          </a:ln>
        </p:spPr>
        <p:txBody>
          <a:bodyPr wrap="square" lIns="36000" tIns="36000" rIns="36000" bIns="36000" rtlCol="0">
            <a:spAutoFit/>
          </a:bodyPr>
          <a:lstStyle/>
          <a:p>
            <a:r>
              <a:rPr lang="en-SG" dirty="0">
                <a:solidFill>
                  <a:schemeClr val="accent1"/>
                </a:solidFill>
              </a:rPr>
              <a:t>All Categorical</a:t>
            </a:r>
          </a:p>
        </p:txBody>
      </p:sp>
      <p:sp>
        <p:nvSpPr>
          <p:cNvPr id="56" name="TextBox 55">
            <a:extLst>
              <a:ext uri="{FF2B5EF4-FFF2-40B4-BE49-F238E27FC236}">
                <a16:creationId xmlns:a16="http://schemas.microsoft.com/office/drawing/2014/main" id="{2C6C089C-097E-46CD-8EAA-9456341A2226}"/>
              </a:ext>
            </a:extLst>
          </p:cNvPr>
          <p:cNvSpPr txBox="1"/>
          <p:nvPr/>
        </p:nvSpPr>
        <p:spPr>
          <a:xfrm>
            <a:off x="5368296" y="1989462"/>
            <a:ext cx="2126746" cy="521416"/>
          </a:xfrm>
          <a:prstGeom prst="rect">
            <a:avLst/>
          </a:prstGeom>
          <a:noFill/>
          <a:ln w="19050">
            <a:noFill/>
          </a:ln>
        </p:spPr>
        <p:txBody>
          <a:bodyPr wrap="square" lIns="36000" tIns="36000" rIns="36000" bIns="36000" rtlCol="0">
            <a:spAutoFit/>
          </a:bodyPr>
          <a:lstStyle/>
          <a:p>
            <a:pPr>
              <a:lnSpc>
                <a:spcPct val="80000"/>
              </a:lnSpc>
            </a:pPr>
            <a:r>
              <a:rPr lang="en-SG" dirty="0">
                <a:solidFill>
                  <a:schemeClr val="accent1"/>
                </a:solidFill>
              </a:rPr>
              <a:t>Continuous</a:t>
            </a:r>
            <a:br>
              <a:rPr lang="en-SG" dirty="0">
                <a:solidFill>
                  <a:schemeClr val="accent1"/>
                </a:solidFill>
              </a:rPr>
            </a:br>
            <a:r>
              <a:rPr lang="en-SG" dirty="0">
                <a:solidFill>
                  <a:schemeClr val="accent1"/>
                </a:solidFill>
              </a:rPr>
              <a:t>and Categorical</a:t>
            </a:r>
          </a:p>
        </p:txBody>
      </p:sp>
      <p:sp>
        <p:nvSpPr>
          <p:cNvPr id="65" name="TextBox 64">
            <a:extLst>
              <a:ext uri="{FF2B5EF4-FFF2-40B4-BE49-F238E27FC236}">
                <a16:creationId xmlns:a16="http://schemas.microsoft.com/office/drawing/2014/main" id="{04EAF2E3-DDE2-4565-B36F-500068EC1DCF}"/>
              </a:ext>
            </a:extLst>
          </p:cNvPr>
          <p:cNvSpPr txBox="1"/>
          <p:nvPr/>
        </p:nvSpPr>
        <p:spPr>
          <a:xfrm>
            <a:off x="3332206" y="1955186"/>
            <a:ext cx="1226127" cy="349702"/>
          </a:xfrm>
          <a:prstGeom prst="rect">
            <a:avLst/>
          </a:prstGeom>
          <a:noFill/>
          <a:ln w="19050">
            <a:noFill/>
          </a:ln>
        </p:spPr>
        <p:txBody>
          <a:bodyPr wrap="square" lIns="36000" tIns="36000" rIns="36000" bIns="36000" rtlCol="0">
            <a:spAutoFit/>
          </a:bodyPr>
          <a:lstStyle/>
          <a:p>
            <a:pPr algn="ctr"/>
            <a:r>
              <a:rPr lang="en-SG" dirty="0">
                <a:solidFill>
                  <a:schemeClr val="accent1"/>
                </a:solidFill>
              </a:rPr>
              <a:t>Categorical</a:t>
            </a:r>
          </a:p>
        </p:txBody>
      </p:sp>
      <p:cxnSp>
        <p:nvCxnSpPr>
          <p:cNvPr id="66" name="Straight Arrow Connector 65">
            <a:extLst>
              <a:ext uri="{FF2B5EF4-FFF2-40B4-BE49-F238E27FC236}">
                <a16:creationId xmlns:a16="http://schemas.microsoft.com/office/drawing/2014/main" id="{BC3FD0E8-520C-42A6-8BF7-0FD73F8BAB9F}"/>
              </a:ext>
            </a:extLst>
          </p:cNvPr>
          <p:cNvCxnSpPr>
            <a:cxnSpLocks/>
            <a:stCxn id="94" idx="3"/>
            <a:endCxn id="34" idx="1"/>
          </p:cNvCxnSpPr>
          <p:nvPr/>
        </p:nvCxnSpPr>
        <p:spPr>
          <a:xfrm>
            <a:off x="6431669" y="3402970"/>
            <a:ext cx="2025739" cy="209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91A52AC-DF19-467D-B2F8-F73F64798AA0}"/>
              </a:ext>
            </a:extLst>
          </p:cNvPr>
          <p:cNvCxnSpPr>
            <a:cxnSpLocks/>
            <a:endCxn id="94" idx="1"/>
          </p:cNvCxnSpPr>
          <p:nvPr/>
        </p:nvCxnSpPr>
        <p:spPr>
          <a:xfrm>
            <a:off x="2231884" y="1429963"/>
            <a:ext cx="2945004" cy="197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6F1C626-33D7-454A-B8E6-BCC9ECFB0C24}"/>
              </a:ext>
            </a:extLst>
          </p:cNvPr>
          <p:cNvCxnSpPr>
            <a:cxnSpLocks/>
            <a:endCxn id="33" idx="0"/>
          </p:cNvCxnSpPr>
          <p:nvPr/>
        </p:nvCxnSpPr>
        <p:spPr>
          <a:xfrm>
            <a:off x="2218503" y="1570958"/>
            <a:ext cx="2021286" cy="2567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89353B1-04FA-4C62-AD78-E59ED7EFBC78}"/>
              </a:ext>
            </a:extLst>
          </p:cNvPr>
          <p:cNvCxnSpPr>
            <a:cxnSpLocks/>
            <a:endCxn id="32" idx="0"/>
          </p:cNvCxnSpPr>
          <p:nvPr/>
        </p:nvCxnSpPr>
        <p:spPr>
          <a:xfrm>
            <a:off x="1829635" y="1554092"/>
            <a:ext cx="1131725" cy="4325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C015E6-2693-4212-86B6-8F560860E762}"/>
              </a:ext>
            </a:extLst>
          </p:cNvPr>
          <p:cNvCxnSpPr>
            <a:cxnSpLocks/>
            <a:stCxn id="21" idx="2"/>
            <a:endCxn id="37" idx="0"/>
          </p:cNvCxnSpPr>
          <p:nvPr/>
        </p:nvCxnSpPr>
        <p:spPr>
          <a:xfrm flipH="1">
            <a:off x="779281" y="1558557"/>
            <a:ext cx="769241" cy="4320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6F1C1D9D-2769-49CE-A33E-5D7B6BFB1846}"/>
              </a:ext>
            </a:extLst>
          </p:cNvPr>
          <p:cNvSpPr txBox="1"/>
          <p:nvPr/>
        </p:nvSpPr>
        <p:spPr>
          <a:xfrm>
            <a:off x="5176888" y="3089619"/>
            <a:ext cx="1254781"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Number of categories</a:t>
            </a:r>
          </a:p>
        </p:txBody>
      </p:sp>
      <p:cxnSp>
        <p:nvCxnSpPr>
          <p:cNvPr id="101" name="Straight Arrow Connector 100">
            <a:extLst>
              <a:ext uri="{FF2B5EF4-FFF2-40B4-BE49-F238E27FC236}">
                <a16:creationId xmlns:a16="http://schemas.microsoft.com/office/drawing/2014/main" id="{A7C34B53-A616-423A-852E-7EF4139B34E5}"/>
              </a:ext>
            </a:extLst>
          </p:cNvPr>
          <p:cNvCxnSpPr>
            <a:cxnSpLocks/>
            <a:stCxn id="94" idx="3"/>
            <a:endCxn id="36" idx="1"/>
          </p:cNvCxnSpPr>
          <p:nvPr/>
        </p:nvCxnSpPr>
        <p:spPr>
          <a:xfrm>
            <a:off x="6431669" y="3402970"/>
            <a:ext cx="2025738" cy="2782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C1D9DEEA-0EF4-4695-B60B-4193DC920C28}"/>
              </a:ext>
            </a:extLst>
          </p:cNvPr>
          <p:cNvSpPr txBox="1"/>
          <p:nvPr/>
        </p:nvSpPr>
        <p:spPr>
          <a:xfrm>
            <a:off x="6972786" y="3640728"/>
            <a:ext cx="490401" cy="349702"/>
          </a:xfrm>
          <a:prstGeom prst="rect">
            <a:avLst/>
          </a:prstGeom>
          <a:noFill/>
          <a:ln w="19050">
            <a:noFill/>
          </a:ln>
        </p:spPr>
        <p:txBody>
          <a:bodyPr wrap="square" lIns="36000" tIns="36000" rIns="36000" bIns="36000" rtlCol="0">
            <a:spAutoFit/>
          </a:bodyPr>
          <a:lstStyle/>
          <a:p>
            <a:r>
              <a:rPr lang="en-SG" dirty="0">
                <a:solidFill>
                  <a:schemeClr val="accent1"/>
                </a:solidFill>
              </a:rPr>
              <a:t>2</a:t>
            </a:r>
          </a:p>
        </p:txBody>
      </p:sp>
      <p:sp>
        <p:nvSpPr>
          <p:cNvPr id="105" name="TextBox 104">
            <a:extLst>
              <a:ext uri="{FF2B5EF4-FFF2-40B4-BE49-F238E27FC236}">
                <a16:creationId xmlns:a16="http://schemas.microsoft.com/office/drawing/2014/main" id="{CEC7BEBF-F3F5-430F-9FB3-4DA10C6BB757}"/>
              </a:ext>
            </a:extLst>
          </p:cNvPr>
          <p:cNvSpPr txBox="1"/>
          <p:nvPr/>
        </p:nvSpPr>
        <p:spPr>
          <a:xfrm>
            <a:off x="6595864" y="3989264"/>
            <a:ext cx="574379" cy="349702"/>
          </a:xfrm>
          <a:prstGeom prst="rect">
            <a:avLst/>
          </a:prstGeom>
          <a:noFill/>
          <a:ln w="19050">
            <a:noFill/>
          </a:ln>
        </p:spPr>
        <p:txBody>
          <a:bodyPr wrap="square" lIns="36000" tIns="36000" rIns="36000" bIns="36000" rtlCol="0">
            <a:spAutoFit/>
          </a:bodyPr>
          <a:lstStyle/>
          <a:p>
            <a:r>
              <a:rPr lang="en-SG" dirty="0">
                <a:solidFill>
                  <a:schemeClr val="accent1"/>
                </a:solidFill>
              </a:rPr>
              <a:t>&gt;2</a:t>
            </a:r>
          </a:p>
        </p:txBody>
      </p:sp>
      <p:sp>
        <p:nvSpPr>
          <p:cNvPr id="118" name="TextBox 117">
            <a:extLst>
              <a:ext uri="{FF2B5EF4-FFF2-40B4-BE49-F238E27FC236}">
                <a16:creationId xmlns:a16="http://schemas.microsoft.com/office/drawing/2014/main" id="{34534F4F-7CA9-455A-A0CF-52E5A64B868B}"/>
              </a:ext>
            </a:extLst>
          </p:cNvPr>
          <p:cNvSpPr txBox="1"/>
          <p:nvPr/>
        </p:nvSpPr>
        <p:spPr>
          <a:xfrm>
            <a:off x="2480128" y="2999559"/>
            <a:ext cx="1226127" cy="349702"/>
          </a:xfrm>
          <a:prstGeom prst="rect">
            <a:avLst/>
          </a:prstGeom>
          <a:noFill/>
          <a:ln w="19050">
            <a:noFill/>
          </a:ln>
        </p:spPr>
        <p:txBody>
          <a:bodyPr wrap="square" lIns="36000" tIns="36000" rIns="36000" bIns="36000" rtlCol="0">
            <a:spAutoFit/>
          </a:bodyPr>
          <a:lstStyle/>
          <a:p>
            <a:pPr algn="ctr"/>
            <a:r>
              <a:rPr lang="en-SG" dirty="0">
                <a:solidFill>
                  <a:schemeClr val="accent1"/>
                </a:solidFill>
              </a:rPr>
              <a:t>Count</a:t>
            </a:r>
          </a:p>
        </p:txBody>
      </p:sp>
      <p:sp>
        <p:nvSpPr>
          <p:cNvPr id="119" name="TextBox 118">
            <a:extLst>
              <a:ext uri="{FF2B5EF4-FFF2-40B4-BE49-F238E27FC236}">
                <a16:creationId xmlns:a16="http://schemas.microsoft.com/office/drawing/2014/main" id="{60DDDE13-9990-4E73-BAFD-359E82F31CF5}"/>
              </a:ext>
            </a:extLst>
          </p:cNvPr>
          <p:cNvSpPr txBox="1"/>
          <p:nvPr/>
        </p:nvSpPr>
        <p:spPr>
          <a:xfrm>
            <a:off x="1278279" y="3626260"/>
            <a:ext cx="1226127" cy="349702"/>
          </a:xfrm>
          <a:prstGeom prst="rect">
            <a:avLst/>
          </a:prstGeom>
          <a:noFill/>
          <a:ln w="19050">
            <a:noFill/>
          </a:ln>
        </p:spPr>
        <p:txBody>
          <a:bodyPr wrap="square" lIns="36000" tIns="36000" rIns="36000" bIns="36000" rtlCol="0">
            <a:spAutoFit/>
          </a:bodyPr>
          <a:lstStyle/>
          <a:p>
            <a:pPr algn="ctr"/>
            <a:r>
              <a:rPr lang="en-SG" dirty="0">
                <a:solidFill>
                  <a:schemeClr val="accent1"/>
                </a:solidFill>
              </a:rPr>
              <a:t>Proportion</a:t>
            </a:r>
          </a:p>
        </p:txBody>
      </p:sp>
      <p:sp>
        <p:nvSpPr>
          <p:cNvPr id="120" name="TextBox 119">
            <a:extLst>
              <a:ext uri="{FF2B5EF4-FFF2-40B4-BE49-F238E27FC236}">
                <a16:creationId xmlns:a16="http://schemas.microsoft.com/office/drawing/2014/main" id="{35AF4FCD-81F3-4D03-A25A-9740635FD695}"/>
              </a:ext>
            </a:extLst>
          </p:cNvPr>
          <p:cNvSpPr txBox="1"/>
          <p:nvPr/>
        </p:nvSpPr>
        <p:spPr>
          <a:xfrm>
            <a:off x="-33623" y="2988738"/>
            <a:ext cx="1226127" cy="626701"/>
          </a:xfrm>
          <a:prstGeom prst="rect">
            <a:avLst/>
          </a:prstGeom>
          <a:noFill/>
          <a:ln w="19050">
            <a:noFill/>
          </a:ln>
        </p:spPr>
        <p:txBody>
          <a:bodyPr wrap="square" lIns="36000" tIns="36000" rIns="36000" bIns="36000" rtlCol="0">
            <a:spAutoFit/>
          </a:bodyPr>
          <a:lstStyle/>
          <a:p>
            <a:pPr algn="r"/>
            <a:r>
              <a:rPr lang="en-SG" dirty="0">
                <a:solidFill>
                  <a:schemeClr val="accent1"/>
                </a:solidFill>
              </a:rPr>
              <a:t>Time to Death</a:t>
            </a:r>
          </a:p>
        </p:txBody>
      </p:sp>
      <p:sp>
        <p:nvSpPr>
          <p:cNvPr id="41" name="TextBox 40">
            <a:extLst>
              <a:ext uri="{FF2B5EF4-FFF2-40B4-BE49-F238E27FC236}">
                <a16:creationId xmlns:a16="http://schemas.microsoft.com/office/drawing/2014/main" id="{F66605A1-74C6-4A46-B5E8-C7F845D02832}"/>
              </a:ext>
            </a:extLst>
          </p:cNvPr>
          <p:cNvSpPr txBox="1"/>
          <p:nvPr/>
        </p:nvSpPr>
        <p:spPr>
          <a:xfrm>
            <a:off x="4566825" y="5010697"/>
            <a:ext cx="1518285"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Overdispersion present?</a:t>
            </a:r>
          </a:p>
        </p:txBody>
      </p:sp>
      <p:cxnSp>
        <p:nvCxnSpPr>
          <p:cNvPr id="48" name="Straight Arrow Connector 47">
            <a:extLst>
              <a:ext uri="{FF2B5EF4-FFF2-40B4-BE49-F238E27FC236}">
                <a16:creationId xmlns:a16="http://schemas.microsoft.com/office/drawing/2014/main" id="{2E98A3AB-F330-4C02-960C-89A13207E4C7}"/>
              </a:ext>
            </a:extLst>
          </p:cNvPr>
          <p:cNvCxnSpPr>
            <a:cxnSpLocks/>
            <a:endCxn id="41" idx="0"/>
          </p:cNvCxnSpPr>
          <p:nvPr/>
        </p:nvCxnSpPr>
        <p:spPr>
          <a:xfrm>
            <a:off x="5325968" y="4752193"/>
            <a:ext cx="0" cy="258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Arc 14">
            <a:extLst>
              <a:ext uri="{FF2B5EF4-FFF2-40B4-BE49-F238E27FC236}">
                <a16:creationId xmlns:a16="http://schemas.microsoft.com/office/drawing/2014/main" id="{3DB7E1D1-678A-45B4-9C0A-7BF510A8649C}"/>
              </a:ext>
            </a:extLst>
          </p:cNvPr>
          <p:cNvSpPr>
            <a:spLocks/>
          </p:cNvSpPr>
          <p:nvPr/>
        </p:nvSpPr>
        <p:spPr>
          <a:xfrm>
            <a:off x="4676294" y="4464182"/>
            <a:ext cx="1659111" cy="1036453"/>
          </a:xfrm>
          <a:prstGeom prst="arc">
            <a:avLst>
              <a:gd name="adj1" fmla="val 16221496"/>
              <a:gd name="adj2" fmla="val 1914505"/>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2" name="TextBox 51">
            <a:extLst>
              <a:ext uri="{FF2B5EF4-FFF2-40B4-BE49-F238E27FC236}">
                <a16:creationId xmlns:a16="http://schemas.microsoft.com/office/drawing/2014/main" id="{8B8E780B-87EF-4827-AED1-104B602B0121}"/>
              </a:ext>
            </a:extLst>
          </p:cNvPr>
          <p:cNvSpPr txBox="1"/>
          <p:nvPr/>
        </p:nvSpPr>
        <p:spPr>
          <a:xfrm>
            <a:off x="6315329" y="4787021"/>
            <a:ext cx="574379" cy="349702"/>
          </a:xfrm>
          <a:prstGeom prst="rect">
            <a:avLst/>
          </a:prstGeom>
          <a:noFill/>
          <a:ln w="19050">
            <a:noFill/>
          </a:ln>
        </p:spPr>
        <p:txBody>
          <a:bodyPr wrap="square" lIns="36000" tIns="36000" rIns="36000" bIns="36000" rtlCol="0">
            <a:spAutoFit/>
          </a:bodyPr>
          <a:lstStyle/>
          <a:p>
            <a:r>
              <a:rPr lang="en-SG" dirty="0">
                <a:solidFill>
                  <a:schemeClr val="accent1"/>
                </a:solidFill>
              </a:rPr>
              <a:t>No</a:t>
            </a:r>
          </a:p>
        </p:txBody>
      </p:sp>
      <p:cxnSp>
        <p:nvCxnSpPr>
          <p:cNvPr id="53" name="Straight Arrow Connector 52">
            <a:extLst>
              <a:ext uri="{FF2B5EF4-FFF2-40B4-BE49-F238E27FC236}">
                <a16:creationId xmlns:a16="http://schemas.microsoft.com/office/drawing/2014/main" id="{CB473F6C-0244-4F00-98B8-11031E2F92A6}"/>
              </a:ext>
            </a:extLst>
          </p:cNvPr>
          <p:cNvCxnSpPr>
            <a:cxnSpLocks/>
            <a:stCxn id="41" idx="3"/>
            <a:endCxn id="55" idx="0"/>
          </p:cNvCxnSpPr>
          <p:nvPr/>
        </p:nvCxnSpPr>
        <p:spPr>
          <a:xfrm>
            <a:off x="6085110" y="5324048"/>
            <a:ext cx="253780" cy="547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0942C3D-0F1D-4B5C-B70E-EB0C6CD971FD}"/>
              </a:ext>
            </a:extLst>
          </p:cNvPr>
          <p:cNvSpPr txBox="1"/>
          <p:nvPr/>
        </p:nvSpPr>
        <p:spPr>
          <a:xfrm>
            <a:off x="6194579" y="5372425"/>
            <a:ext cx="574379" cy="349702"/>
          </a:xfrm>
          <a:prstGeom prst="rect">
            <a:avLst/>
          </a:prstGeom>
          <a:noFill/>
          <a:ln w="19050">
            <a:noFill/>
          </a:ln>
        </p:spPr>
        <p:txBody>
          <a:bodyPr wrap="square" lIns="36000" tIns="36000" rIns="36000" bIns="36000" rtlCol="0">
            <a:spAutoFit/>
          </a:bodyPr>
          <a:lstStyle/>
          <a:p>
            <a:r>
              <a:rPr lang="en-SG" dirty="0">
                <a:solidFill>
                  <a:schemeClr val="accent1"/>
                </a:solidFill>
              </a:rPr>
              <a:t>Yes</a:t>
            </a:r>
          </a:p>
        </p:txBody>
      </p:sp>
      <p:sp>
        <p:nvSpPr>
          <p:cNvPr id="55" name="TextBox 54">
            <a:extLst>
              <a:ext uri="{FF2B5EF4-FFF2-40B4-BE49-F238E27FC236}">
                <a16:creationId xmlns:a16="http://schemas.microsoft.com/office/drawing/2014/main" id="{80C2677A-ADB5-4B4C-BC42-663C03E5304A}"/>
              </a:ext>
            </a:extLst>
          </p:cNvPr>
          <p:cNvSpPr txBox="1"/>
          <p:nvPr/>
        </p:nvSpPr>
        <p:spPr>
          <a:xfrm>
            <a:off x="4570103" y="5872047"/>
            <a:ext cx="3537573"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Quasi-Poisson errors </a:t>
            </a:r>
            <a:r>
              <a:rPr lang="en-SG" dirty="0">
                <a:solidFill>
                  <a:schemeClr val="accent1"/>
                </a:solidFill>
              </a:rPr>
              <a:t>or</a:t>
            </a:r>
          </a:p>
          <a:p>
            <a:r>
              <a:rPr lang="en-SG" b="1" dirty="0">
                <a:solidFill>
                  <a:schemeClr val="accent1"/>
                </a:solidFill>
              </a:rPr>
              <a:t>GLM with Negative Binomial errors</a:t>
            </a:r>
            <a:endParaRPr lang="en-SG" dirty="0">
              <a:solidFill>
                <a:schemeClr val="accent1">
                  <a:lumMod val="60000"/>
                  <a:lumOff val="40000"/>
                </a:schemeClr>
              </a:solidFill>
            </a:endParaRPr>
          </a:p>
        </p:txBody>
      </p:sp>
      <p:sp>
        <p:nvSpPr>
          <p:cNvPr id="3" name="TextBox 2">
            <a:extLst>
              <a:ext uri="{FF2B5EF4-FFF2-40B4-BE49-F238E27FC236}">
                <a16:creationId xmlns:a16="http://schemas.microsoft.com/office/drawing/2014/main" id="{33BCAD8F-1921-7C29-AAAC-B89409356800}"/>
              </a:ext>
            </a:extLst>
          </p:cNvPr>
          <p:cNvSpPr txBox="1"/>
          <p:nvPr/>
        </p:nvSpPr>
        <p:spPr>
          <a:xfrm>
            <a:off x="5365295" y="297972"/>
            <a:ext cx="1757212" cy="276999"/>
          </a:xfrm>
          <a:prstGeom prst="rect">
            <a:avLst/>
          </a:prstGeom>
          <a:noFill/>
        </p:spPr>
        <p:txBody>
          <a:bodyPr wrap="none" rtlCol="0">
            <a:spAutoFit/>
          </a:bodyPr>
          <a:lstStyle/>
          <a:p>
            <a:r>
              <a:rPr lang="en-SG" sz="1200" dirty="0">
                <a:solidFill>
                  <a:schemeClr val="accent1"/>
                </a:solidFill>
              </a:rPr>
              <a:t>(will be modified further)</a:t>
            </a:r>
          </a:p>
        </p:txBody>
      </p:sp>
      <p:pic>
        <p:nvPicPr>
          <p:cNvPr id="1026" name="Picture 2" descr="25,416 Green Tick Stock Photos, Pictures &amp; Royalty-Free ...">
            <a:extLst>
              <a:ext uri="{FF2B5EF4-FFF2-40B4-BE49-F238E27FC236}">
                <a16:creationId xmlns:a16="http://schemas.microsoft.com/office/drawing/2014/main" id="{4042C1E7-A866-7E4F-4A04-EB59C84B0F1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48309" y="331296"/>
            <a:ext cx="745338" cy="745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575E451-EA0B-A8D8-13D0-A275C1621B6B}"/>
              </a:ext>
            </a:extLst>
          </p:cNvPr>
          <p:cNvSpPr txBox="1"/>
          <p:nvPr/>
        </p:nvSpPr>
        <p:spPr>
          <a:xfrm>
            <a:off x="10759563" y="1323057"/>
            <a:ext cx="544882" cy="369332"/>
          </a:xfrm>
          <a:prstGeom prst="rect">
            <a:avLst/>
          </a:prstGeom>
          <a:solidFill>
            <a:schemeClr val="bg1"/>
          </a:solidFill>
          <a:ln>
            <a:solidFill>
              <a:schemeClr val="accent1"/>
            </a:solidFill>
          </a:ln>
        </p:spPr>
        <p:txBody>
          <a:bodyPr wrap="square" rtlCol="0">
            <a:spAutoFit/>
          </a:bodyPr>
          <a:lstStyle/>
          <a:p>
            <a:pPr algn="ctr"/>
            <a:r>
              <a:rPr lang="en-SG" b="1" dirty="0">
                <a:solidFill>
                  <a:srgbClr val="0070C0"/>
                </a:solidFill>
              </a:rPr>
              <a:t>KIV</a:t>
            </a:r>
          </a:p>
        </p:txBody>
      </p:sp>
      <p:sp>
        <p:nvSpPr>
          <p:cNvPr id="8" name="Oval 7">
            <a:extLst>
              <a:ext uri="{FF2B5EF4-FFF2-40B4-BE49-F238E27FC236}">
                <a16:creationId xmlns:a16="http://schemas.microsoft.com/office/drawing/2014/main" id="{E188ACF4-3AFE-C665-9437-A91F156849DC}"/>
              </a:ext>
            </a:extLst>
          </p:cNvPr>
          <p:cNvSpPr/>
          <p:nvPr/>
        </p:nvSpPr>
        <p:spPr>
          <a:xfrm>
            <a:off x="7875306" y="3081468"/>
            <a:ext cx="3333025" cy="17632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Picture 2" descr="25,416 Green Tick Stock Photos, Pictures &amp; Royalty-Free ...">
            <a:extLst>
              <a:ext uri="{FF2B5EF4-FFF2-40B4-BE49-F238E27FC236}">
                <a16:creationId xmlns:a16="http://schemas.microsoft.com/office/drawing/2014/main" id="{F6C7E0D5-60D9-649F-AB27-3C0AEF12D32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44803" y="1875338"/>
            <a:ext cx="745338" cy="7453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25,416 Green Tick Stock Photos, Pictures &amp; Royalty-Free ...">
            <a:extLst>
              <a:ext uri="{FF2B5EF4-FFF2-40B4-BE49-F238E27FC236}">
                <a16:creationId xmlns:a16="http://schemas.microsoft.com/office/drawing/2014/main" id="{D367DD00-9748-E792-059B-5A37E6BAD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17027" y="2408719"/>
            <a:ext cx="745338" cy="745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472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What is Analysis of Covariance (ANCOVA)?</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Used when your </a:t>
            </a:r>
            <a:r>
              <a:rPr lang="en-SG" b="1" dirty="0"/>
              <a:t>ONE response variable is continuous</a:t>
            </a:r>
            <a:r>
              <a:rPr lang="en-SG" dirty="0"/>
              <a:t> and you have </a:t>
            </a:r>
            <a:r>
              <a:rPr lang="en-SG" b="1" dirty="0"/>
              <a:t>both continuous and categorical explanatory variables</a:t>
            </a:r>
            <a:r>
              <a:rPr lang="en-SG" dirty="0"/>
              <a:t>. </a:t>
            </a:r>
          </a:p>
          <a:p>
            <a:pPr marL="0" indent="0">
              <a:buNone/>
            </a:pPr>
            <a:endParaRPr lang="en-SG" dirty="0"/>
          </a:p>
          <a:p>
            <a:pPr marL="0" indent="0">
              <a:buNone/>
            </a:pPr>
            <a:endParaRPr lang="en-SG" dirty="0"/>
          </a:p>
          <a:p>
            <a:pPr marL="0" indent="0">
              <a:buNone/>
            </a:pPr>
            <a:r>
              <a:rPr lang="en-SG" dirty="0"/>
              <a:t>ANCOVA is a combination of </a:t>
            </a:r>
            <a:r>
              <a:rPr lang="en-SG" dirty="0">
                <a:solidFill>
                  <a:schemeClr val="accent6">
                    <a:lumMod val="75000"/>
                  </a:schemeClr>
                </a:solidFill>
              </a:rPr>
              <a:t>Regression</a:t>
            </a:r>
            <a:r>
              <a:rPr lang="en-SG" dirty="0"/>
              <a:t> and </a:t>
            </a:r>
            <a:r>
              <a:rPr lang="en-SG" dirty="0">
                <a:solidFill>
                  <a:srgbClr val="FF0000"/>
                </a:solidFill>
              </a:rPr>
              <a:t>ANOVA</a:t>
            </a:r>
            <a:r>
              <a:rPr lang="en-SG" dirty="0"/>
              <a:t>: </a:t>
            </a:r>
          </a:p>
          <a:p>
            <a:pPr marL="0" indent="0">
              <a:buNone/>
            </a:pPr>
            <a:r>
              <a:rPr lang="en-SG" dirty="0"/>
              <a:t>1) It will </a:t>
            </a:r>
            <a:r>
              <a:rPr lang="en-SG" dirty="0">
                <a:solidFill>
                  <a:schemeClr val="accent6">
                    <a:lumMod val="75000"/>
                  </a:schemeClr>
                </a:solidFill>
              </a:rPr>
              <a:t>fit a model between the response variable and the continuous explanatory variable</a:t>
            </a:r>
            <a:r>
              <a:rPr lang="en-SG" dirty="0"/>
              <a:t> (aka the covariate) </a:t>
            </a:r>
            <a:r>
              <a:rPr lang="en-SG" dirty="0">
                <a:solidFill>
                  <a:srgbClr val="FF0000"/>
                </a:solidFill>
              </a:rPr>
              <a:t>for each level of the categorical explanatory variable</a:t>
            </a:r>
            <a:r>
              <a:rPr lang="en-SG" dirty="0"/>
              <a:t>. </a:t>
            </a:r>
          </a:p>
          <a:p>
            <a:pPr marL="0" indent="0">
              <a:buNone/>
            </a:pPr>
            <a:r>
              <a:rPr lang="en-SG" dirty="0"/>
              <a:t>2) It will then give you the intercepts and slopes for each level.</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29</a:t>
            </a:fld>
            <a:endParaRPr lang="en-SG" dirty="0"/>
          </a:p>
        </p:txBody>
      </p:sp>
    </p:spTree>
    <p:extLst>
      <p:ext uri="{BB962C8B-B14F-4D97-AF65-F5344CB8AC3E}">
        <p14:creationId xmlns:p14="http://schemas.microsoft.com/office/powerpoint/2010/main" val="250851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EB9A9C-221A-4310-82B6-BF88E9B0ECB1}"/>
              </a:ext>
            </a:extLst>
          </p:cNvPr>
          <p:cNvSpPr/>
          <p:nvPr/>
        </p:nvSpPr>
        <p:spPr>
          <a:xfrm>
            <a:off x="60356" y="33950"/>
            <a:ext cx="12071287" cy="679009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Advanced analyses – Analysis decision tree</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a:t>
            </a:fld>
            <a:endParaRPr lang="en-SG" dirty="0"/>
          </a:p>
        </p:txBody>
      </p:sp>
      <p:sp>
        <p:nvSpPr>
          <p:cNvPr id="20" name="TextBox 19">
            <a:extLst>
              <a:ext uri="{FF2B5EF4-FFF2-40B4-BE49-F238E27FC236}">
                <a16:creationId xmlns:a16="http://schemas.microsoft.com/office/drawing/2014/main" id="{3EFA30A0-BBCD-496F-9B56-495F100D1D6A}"/>
              </a:ext>
            </a:extLst>
          </p:cNvPr>
          <p:cNvSpPr txBox="1"/>
          <p:nvPr/>
        </p:nvSpPr>
        <p:spPr>
          <a:xfrm>
            <a:off x="275171" y="810918"/>
            <a:ext cx="647293" cy="369332"/>
          </a:xfrm>
          <a:prstGeom prst="rect">
            <a:avLst/>
          </a:prstGeom>
          <a:noFill/>
        </p:spPr>
        <p:txBody>
          <a:bodyPr wrap="none" rtlCol="0">
            <a:spAutoFit/>
          </a:bodyPr>
          <a:lstStyle/>
          <a:p>
            <a:r>
              <a:rPr lang="en-SG" b="1" dirty="0">
                <a:solidFill>
                  <a:schemeClr val="accent6">
                    <a:lumMod val="75000"/>
                  </a:schemeClr>
                </a:solidFill>
              </a:rPr>
              <a:t>Start</a:t>
            </a:r>
          </a:p>
        </p:txBody>
      </p:sp>
      <p:sp>
        <p:nvSpPr>
          <p:cNvPr id="21" name="TextBox 20">
            <a:extLst>
              <a:ext uri="{FF2B5EF4-FFF2-40B4-BE49-F238E27FC236}">
                <a16:creationId xmlns:a16="http://schemas.microsoft.com/office/drawing/2014/main" id="{045C7510-12C0-486B-9448-237B1E5D77B9}"/>
              </a:ext>
            </a:extLst>
          </p:cNvPr>
          <p:cNvSpPr txBox="1"/>
          <p:nvPr/>
        </p:nvSpPr>
        <p:spPr>
          <a:xfrm>
            <a:off x="874152" y="931856"/>
            <a:ext cx="1348740"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Response variable type</a:t>
            </a:r>
          </a:p>
        </p:txBody>
      </p:sp>
      <p:cxnSp>
        <p:nvCxnSpPr>
          <p:cNvPr id="22" name="Straight Arrow Connector 21">
            <a:extLst>
              <a:ext uri="{FF2B5EF4-FFF2-40B4-BE49-F238E27FC236}">
                <a16:creationId xmlns:a16="http://schemas.microsoft.com/office/drawing/2014/main" id="{ACA31432-C3A0-41D6-8192-A7776B17D05F}"/>
              </a:ext>
            </a:extLst>
          </p:cNvPr>
          <p:cNvCxnSpPr>
            <a:cxnSpLocks/>
            <a:stCxn id="21" idx="3"/>
            <a:endCxn id="25" idx="1"/>
          </p:cNvCxnSpPr>
          <p:nvPr/>
        </p:nvCxnSpPr>
        <p:spPr>
          <a:xfrm>
            <a:off x="2222892" y="1245207"/>
            <a:ext cx="1883763" cy="18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7938B23-3111-4FBA-A1C1-69578069BF83}"/>
              </a:ext>
            </a:extLst>
          </p:cNvPr>
          <p:cNvSpPr txBox="1"/>
          <p:nvPr/>
        </p:nvSpPr>
        <p:spPr>
          <a:xfrm>
            <a:off x="8107680" y="1803361"/>
            <a:ext cx="3885355" cy="1180699"/>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dirty="0">
                <a:solidFill>
                  <a:schemeClr val="accent1"/>
                </a:solidFill>
              </a:rPr>
              <a:t>Normally distributed (response):</a:t>
            </a:r>
          </a:p>
          <a:p>
            <a:r>
              <a:rPr lang="en-SG" b="1" dirty="0">
                <a:solidFill>
                  <a:schemeClr val="accent1"/>
                </a:solidFill>
              </a:rPr>
              <a:t>Analysis of variance (ANOVA)</a:t>
            </a:r>
          </a:p>
          <a:p>
            <a:r>
              <a:rPr lang="en-SG" dirty="0">
                <a:solidFill>
                  <a:schemeClr val="accent1"/>
                </a:solidFill>
              </a:rPr>
              <a:t>Not normally distributed (response):</a:t>
            </a:r>
          </a:p>
          <a:p>
            <a:r>
              <a:rPr lang="en-SG" b="1" dirty="0">
                <a:solidFill>
                  <a:schemeClr val="accent1"/>
                </a:solidFill>
              </a:rPr>
              <a:t>Kruskal-Wallis test</a:t>
            </a:r>
            <a:endParaRPr lang="en-SG" dirty="0">
              <a:solidFill>
                <a:schemeClr val="accent1"/>
              </a:solidFill>
            </a:endParaRPr>
          </a:p>
        </p:txBody>
      </p:sp>
      <p:sp>
        <p:nvSpPr>
          <p:cNvPr id="24" name="TextBox 23">
            <a:extLst>
              <a:ext uri="{FF2B5EF4-FFF2-40B4-BE49-F238E27FC236}">
                <a16:creationId xmlns:a16="http://schemas.microsoft.com/office/drawing/2014/main" id="{DF59A924-E1F1-4AF6-8A3E-0117349FAF69}"/>
              </a:ext>
            </a:extLst>
          </p:cNvPr>
          <p:cNvSpPr txBox="1"/>
          <p:nvPr/>
        </p:nvSpPr>
        <p:spPr>
          <a:xfrm>
            <a:off x="2565511" y="977298"/>
            <a:ext cx="1226127" cy="349702"/>
          </a:xfrm>
          <a:prstGeom prst="rect">
            <a:avLst/>
          </a:prstGeom>
          <a:noFill/>
          <a:ln w="19050">
            <a:noFill/>
          </a:ln>
        </p:spPr>
        <p:txBody>
          <a:bodyPr wrap="square" lIns="36000" tIns="36000" rIns="36000" bIns="36000" rtlCol="0">
            <a:spAutoFit/>
          </a:bodyPr>
          <a:lstStyle/>
          <a:p>
            <a:pPr algn="ctr"/>
            <a:r>
              <a:rPr lang="en-SG" dirty="0">
                <a:solidFill>
                  <a:schemeClr val="accent1"/>
                </a:solidFill>
              </a:rPr>
              <a:t>Continuous</a:t>
            </a:r>
          </a:p>
        </p:txBody>
      </p:sp>
      <p:sp>
        <p:nvSpPr>
          <p:cNvPr id="25" name="TextBox 24">
            <a:extLst>
              <a:ext uri="{FF2B5EF4-FFF2-40B4-BE49-F238E27FC236}">
                <a16:creationId xmlns:a16="http://schemas.microsoft.com/office/drawing/2014/main" id="{7DF4619A-52AA-4FA1-8BE9-A045431F5261}"/>
              </a:ext>
            </a:extLst>
          </p:cNvPr>
          <p:cNvSpPr txBox="1"/>
          <p:nvPr/>
        </p:nvSpPr>
        <p:spPr>
          <a:xfrm>
            <a:off x="4106655" y="950455"/>
            <a:ext cx="1670113"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Explanatory variables types</a:t>
            </a:r>
          </a:p>
        </p:txBody>
      </p:sp>
      <p:sp>
        <p:nvSpPr>
          <p:cNvPr id="26" name="TextBox 25">
            <a:extLst>
              <a:ext uri="{FF2B5EF4-FFF2-40B4-BE49-F238E27FC236}">
                <a16:creationId xmlns:a16="http://schemas.microsoft.com/office/drawing/2014/main" id="{C6E10A6D-95FF-4303-9D90-59F6777FE0E7}"/>
              </a:ext>
            </a:extLst>
          </p:cNvPr>
          <p:cNvSpPr txBox="1"/>
          <p:nvPr/>
        </p:nvSpPr>
        <p:spPr>
          <a:xfrm>
            <a:off x="6305136" y="763603"/>
            <a:ext cx="1483614" cy="626701"/>
          </a:xfrm>
          <a:prstGeom prst="rect">
            <a:avLst/>
          </a:prstGeom>
          <a:noFill/>
          <a:ln w="19050">
            <a:noFill/>
          </a:ln>
        </p:spPr>
        <p:txBody>
          <a:bodyPr wrap="square" lIns="36000" tIns="36000" rIns="36000" bIns="36000" rtlCol="0">
            <a:spAutoFit/>
          </a:bodyPr>
          <a:lstStyle/>
          <a:p>
            <a:r>
              <a:rPr lang="en-SG" dirty="0">
                <a:solidFill>
                  <a:schemeClr val="accent1"/>
                </a:solidFill>
              </a:rPr>
              <a:t>All Continuous</a:t>
            </a:r>
          </a:p>
        </p:txBody>
      </p:sp>
      <p:cxnSp>
        <p:nvCxnSpPr>
          <p:cNvPr id="28" name="Straight Arrow Connector 27">
            <a:extLst>
              <a:ext uri="{FF2B5EF4-FFF2-40B4-BE49-F238E27FC236}">
                <a16:creationId xmlns:a16="http://schemas.microsoft.com/office/drawing/2014/main" id="{347CA93C-2756-411C-957D-0B942E9158E6}"/>
              </a:ext>
            </a:extLst>
          </p:cNvPr>
          <p:cNvCxnSpPr>
            <a:cxnSpLocks/>
            <a:stCxn id="25" idx="3"/>
            <a:endCxn id="30" idx="1"/>
          </p:cNvCxnSpPr>
          <p:nvPr/>
        </p:nvCxnSpPr>
        <p:spPr>
          <a:xfrm flipV="1">
            <a:off x="5776768" y="1012182"/>
            <a:ext cx="2330908" cy="251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AD6DF9A-C5FA-4743-B4BC-EEAB0CC1D56F}"/>
              </a:ext>
            </a:extLst>
          </p:cNvPr>
          <p:cNvCxnSpPr>
            <a:cxnSpLocks/>
            <a:stCxn id="25" idx="3"/>
            <a:endCxn id="23" idx="1"/>
          </p:cNvCxnSpPr>
          <p:nvPr/>
        </p:nvCxnSpPr>
        <p:spPr>
          <a:xfrm>
            <a:off x="5776768" y="1263806"/>
            <a:ext cx="2330912" cy="1129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82EEF77-A95C-4965-8DC9-B56063325FDE}"/>
              </a:ext>
            </a:extLst>
          </p:cNvPr>
          <p:cNvSpPr txBox="1"/>
          <p:nvPr/>
        </p:nvSpPr>
        <p:spPr>
          <a:xfrm>
            <a:off x="8107676" y="283333"/>
            <a:ext cx="3885357" cy="1457698"/>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dirty="0">
                <a:solidFill>
                  <a:schemeClr val="accent1"/>
                </a:solidFill>
              </a:rPr>
              <a:t>Normally distributed (errors):</a:t>
            </a:r>
          </a:p>
          <a:p>
            <a:r>
              <a:rPr lang="en-SG" b="1" dirty="0">
                <a:solidFill>
                  <a:schemeClr val="accent1"/>
                </a:solidFill>
              </a:rPr>
              <a:t>Regression</a:t>
            </a:r>
          </a:p>
          <a:p>
            <a:r>
              <a:rPr lang="en-SG" dirty="0">
                <a:solidFill>
                  <a:schemeClr val="accent1"/>
                </a:solidFill>
              </a:rPr>
              <a:t>Not normally distributed (errors):</a:t>
            </a:r>
          </a:p>
          <a:p>
            <a:r>
              <a:rPr lang="en-SG" b="1" dirty="0">
                <a:solidFill>
                  <a:schemeClr val="accent1"/>
                </a:solidFill>
              </a:rPr>
              <a:t>Generalised Linear Model (GLM) with an appropriate error structure</a:t>
            </a:r>
          </a:p>
        </p:txBody>
      </p:sp>
      <p:sp>
        <p:nvSpPr>
          <p:cNvPr id="31" name="TextBox 30">
            <a:extLst>
              <a:ext uri="{FF2B5EF4-FFF2-40B4-BE49-F238E27FC236}">
                <a16:creationId xmlns:a16="http://schemas.microsoft.com/office/drawing/2014/main" id="{48DA9C0F-760B-49E6-8E9C-38203261EB4B}"/>
              </a:ext>
            </a:extLst>
          </p:cNvPr>
          <p:cNvSpPr txBox="1"/>
          <p:nvPr/>
        </p:nvSpPr>
        <p:spPr>
          <a:xfrm>
            <a:off x="8107680" y="3052707"/>
            <a:ext cx="3885355" cy="1734697"/>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dirty="0">
                <a:solidFill>
                  <a:schemeClr val="accent1"/>
                </a:solidFill>
              </a:rPr>
              <a:t>Normally distributed (response):</a:t>
            </a:r>
          </a:p>
          <a:p>
            <a:r>
              <a:rPr lang="en-SG" b="1" dirty="0">
                <a:solidFill>
                  <a:schemeClr val="accent1"/>
                </a:solidFill>
              </a:rPr>
              <a:t>Analysis of covariance (ANCOVA)</a:t>
            </a:r>
          </a:p>
          <a:p>
            <a:r>
              <a:rPr lang="en-SG" dirty="0">
                <a:solidFill>
                  <a:schemeClr val="accent1"/>
                </a:solidFill>
              </a:rPr>
              <a:t>Not normally distributed (response):</a:t>
            </a:r>
          </a:p>
          <a:p>
            <a:r>
              <a:rPr lang="en-SG" b="1" dirty="0">
                <a:solidFill>
                  <a:schemeClr val="accent1"/>
                </a:solidFill>
              </a:rPr>
              <a:t>Rank-based ANCOVA (RANCOVA) </a:t>
            </a:r>
            <a:r>
              <a:rPr lang="en-SG" dirty="0">
                <a:solidFill>
                  <a:schemeClr val="accent1"/>
                </a:solidFill>
              </a:rPr>
              <a:t>or</a:t>
            </a:r>
            <a:endParaRPr lang="en-SG" b="1" dirty="0">
              <a:solidFill>
                <a:schemeClr val="accent1"/>
              </a:solidFill>
            </a:endParaRPr>
          </a:p>
          <a:p>
            <a:r>
              <a:rPr lang="en-SG" b="1" dirty="0">
                <a:solidFill>
                  <a:schemeClr val="accent1"/>
                </a:solidFill>
              </a:rPr>
              <a:t>GLM with an appropriate error structure</a:t>
            </a:r>
          </a:p>
        </p:txBody>
      </p:sp>
      <p:sp>
        <p:nvSpPr>
          <p:cNvPr id="32" name="TextBox 31">
            <a:extLst>
              <a:ext uri="{FF2B5EF4-FFF2-40B4-BE49-F238E27FC236}">
                <a16:creationId xmlns:a16="http://schemas.microsoft.com/office/drawing/2014/main" id="{8D46FDFF-3D9E-4E65-949E-F3358A36FAA7}"/>
              </a:ext>
            </a:extLst>
          </p:cNvPr>
          <p:cNvSpPr txBox="1"/>
          <p:nvPr/>
        </p:nvSpPr>
        <p:spPr>
          <a:xfrm>
            <a:off x="1599789" y="5879102"/>
            <a:ext cx="2723142"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Binomial errors </a:t>
            </a:r>
            <a:r>
              <a:rPr lang="en-SG" dirty="0">
                <a:solidFill>
                  <a:schemeClr val="accent1">
                    <a:lumMod val="60000"/>
                    <a:lumOff val="40000"/>
                  </a:schemeClr>
                </a:solidFill>
              </a:rPr>
              <a:t>(aka Logistic regression)</a:t>
            </a:r>
          </a:p>
        </p:txBody>
      </p:sp>
      <p:sp>
        <p:nvSpPr>
          <p:cNvPr id="33" name="TextBox 32">
            <a:extLst>
              <a:ext uri="{FF2B5EF4-FFF2-40B4-BE49-F238E27FC236}">
                <a16:creationId xmlns:a16="http://schemas.microsoft.com/office/drawing/2014/main" id="{04B6CFF0-B36B-44CA-AEE7-ED986E5558A9}"/>
              </a:ext>
            </a:extLst>
          </p:cNvPr>
          <p:cNvSpPr txBox="1"/>
          <p:nvPr/>
        </p:nvSpPr>
        <p:spPr>
          <a:xfrm>
            <a:off x="2982269" y="4138030"/>
            <a:ext cx="2515040"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Poisson errors </a:t>
            </a:r>
            <a:r>
              <a:rPr lang="en-SG" dirty="0">
                <a:solidFill>
                  <a:schemeClr val="accent1">
                    <a:lumMod val="60000"/>
                    <a:lumOff val="40000"/>
                  </a:schemeClr>
                </a:solidFill>
              </a:rPr>
              <a:t>(aka Poisson regression)</a:t>
            </a:r>
          </a:p>
        </p:txBody>
      </p:sp>
      <p:sp>
        <p:nvSpPr>
          <p:cNvPr id="34" name="TextBox 33">
            <a:extLst>
              <a:ext uri="{FF2B5EF4-FFF2-40B4-BE49-F238E27FC236}">
                <a16:creationId xmlns:a16="http://schemas.microsoft.com/office/drawing/2014/main" id="{46A177EE-0DA2-4D4F-83C0-D2C30234FCE7}"/>
              </a:ext>
            </a:extLst>
          </p:cNvPr>
          <p:cNvSpPr txBox="1"/>
          <p:nvPr/>
        </p:nvSpPr>
        <p:spPr>
          <a:xfrm>
            <a:off x="8457408" y="5184749"/>
            <a:ext cx="3537572"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Binomial errors </a:t>
            </a:r>
            <a:br>
              <a:rPr lang="en-SG" b="1" dirty="0">
                <a:solidFill>
                  <a:schemeClr val="accent1"/>
                </a:solidFill>
              </a:rPr>
            </a:br>
            <a:r>
              <a:rPr lang="en-SG" dirty="0">
                <a:solidFill>
                  <a:schemeClr val="accent1">
                    <a:lumMod val="60000"/>
                    <a:lumOff val="40000"/>
                  </a:schemeClr>
                </a:solidFill>
              </a:rPr>
              <a:t>(aka Binary Logistic regression)</a:t>
            </a:r>
          </a:p>
        </p:txBody>
      </p:sp>
      <p:sp>
        <p:nvSpPr>
          <p:cNvPr id="36" name="TextBox 35">
            <a:extLst>
              <a:ext uri="{FF2B5EF4-FFF2-40B4-BE49-F238E27FC236}">
                <a16:creationId xmlns:a16="http://schemas.microsoft.com/office/drawing/2014/main" id="{F7C1FCF1-A574-41B9-9A69-D94CBE1F1486}"/>
              </a:ext>
            </a:extLst>
          </p:cNvPr>
          <p:cNvSpPr txBox="1"/>
          <p:nvPr/>
        </p:nvSpPr>
        <p:spPr>
          <a:xfrm>
            <a:off x="8457407" y="5872047"/>
            <a:ext cx="3537573"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Multinomial errors </a:t>
            </a:r>
            <a:br>
              <a:rPr lang="en-SG" b="1" dirty="0">
                <a:solidFill>
                  <a:schemeClr val="accent1"/>
                </a:solidFill>
              </a:rPr>
            </a:br>
            <a:r>
              <a:rPr lang="en-SG" dirty="0">
                <a:solidFill>
                  <a:schemeClr val="accent1">
                    <a:lumMod val="60000"/>
                    <a:lumOff val="40000"/>
                  </a:schemeClr>
                </a:solidFill>
              </a:rPr>
              <a:t>(aka Multinomial Logistic regression)</a:t>
            </a:r>
          </a:p>
        </p:txBody>
      </p:sp>
      <p:sp>
        <p:nvSpPr>
          <p:cNvPr id="37" name="TextBox 36">
            <a:extLst>
              <a:ext uri="{FF2B5EF4-FFF2-40B4-BE49-F238E27FC236}">
                <a16:creationId xmlns:a16="http://schemas.microsoft.com/office/drawing/2014/main" id="{094B7DB2-F499-4311-8B9A-C19779AC46A6}"/>
              </a:ext>
            </a:extLst>
          </p:cNvPr>
          <p:cNvSpPr txBox="1"/>
          <p:nvPr/>
        </p:nvSpPr>
        <p:spPr>
          <a:xfrm>
            <a:off x="216556" y="5879230"/>
            <a:ext cx="1125450" cy="619518"/>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pPr algn="ctr"/>
            <a:r>
              <a:rPr lang="en-SG" b="1" dirty="0">
                <a:solidFill>
                  <a:schemeClr val="accent1"/>
                </a:solidFill>
              </a:rPr>
              <a:t>Survival Analysis</a:t>
            </a:r>
            <a:endParaRPr lang="en-SG" dirty="0">
              <a:solidFill>
                <a:schemeClr val="accent1">
                  <a:lumMod val="60000"/>
                  <a:lumOff val="40000"/>
                </a:schemeClr>
              </a:solidFill>
            </a:endParaRPr>
          </a:p>
        </p:txBody>
      </p:sp>
      <p:cxnSp>
        <p:nvCxnSpPr>
          <p:cNvPr id="44" name="Straight Arrow Connector 43">
            <a:extLst>
              <a:ext uri="{FF2B5EF4-FFF2-40B4-BE49-F238E27FC236}">
                <a16:creationId xmlns:a16="http://schemas.microsoft.com/office/drawing/2014/main" id="{12CEAB98-1D88-4AC4-88DA-608CBB9A7E2A}"/>
              </a:ext>
            </a:extLst>
          </p:cNvPr>
          <p:cNvCxnSpPr>
            <a:cxnSpLocks/>
            <a:stCxn id="25" idx="3"/>
            <a:endCxn id="31" idx="1"/>
          </p:cNvCxnSpPr>
          <p:nvPr/>
        </p:nvCxnSpPr>
        <p:spPr>
          <a:xfrm>
            <a:off x="5776768" y="1263806"/>
            <a:ext cx="2330912" cy="265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945E93D-1591-42F7-930E-F58DA40597B5}"/>
              </a:ext>
            </a:extLst>
          </p:cNvPr>
          <p:cNvSpPr txBox="1"/>
          <p:nvPr/>
        </p:nvSpPr>
        <p:spPr>
          <a:xfrm>
            <a:off x="6602518" y="1419736"/>
            <a:ext cx="1631975" cy="349702"/>
          </a:xfrm>
          <a:prstGeom prst="rect">
            <a:avLst/>
          </a:prstGeom>
          <a:noFill/>
          <a:ln w="19050">
            <a:noFill/>
          </a:ln>
        </p:spPr>
        <p:txBody>
          <a:bodyPr wrap="square" lIns="36000" tIns="36000" rIns="36000" bIns="36000" rtlCol="0">
            <a:spAutoFit/>
          </a:bodyPr>
          <a:lstStyle/>
          <a:p>
            <a:r>
              <a:rPr lang="en-SG" dirty="0">
                <a:solidFill>
                  <a:schemeClr val="accent1"/>
                </a:solidFill>
              </a:rPr>
              <a:t>All Categorical</a:t>
            </a:r>
          </a:p>
        </p:txBody>
      </p:sp>
      <p:sp>
        <p:nvSpPr>
          <p:cNvPr id="56" name="TextBox 55">
            <a:extLst>
              <a:ext uri="{FF2B5EF4-FFF2-40B4-BE49-F238E27FC236}">
                <a16:creationId xmlns:a16="http://schemas.microsoft.com/office/drawing/2014/main" id="{2C6C089C-097E-46CD-8EAA-9456341A2226}"/>
              </a:ext>
            </a:extLst>
          </p:cNvPr>
          <p:cNvSpPr txBox="1"/>
          <p:nvPr/>
        </p:nvSpPr>
        <p:spPr>
          <a:xfrm>
            <a:off x="5368296" y="1989462"/>
            <a:ext cx="2126746" cy="521416"/>
          </a:xfrm>
          <a:prstGeom prst="rect">
            <a:avLst/>
          </a:prstGeom>
          <a:noFill/>
          <a:ln w="19050">
            <a:noFill/>
          </a:ln>
        </p:spPr>
        <p:txBody>
          <a:bodyPr wrap="square" lIns="36000" tIns="36000" rIns="36000" bIns="36000" rtlCol="0">
            <a:spAutoFit/>
          </a:bodyPr>
          <a:lstStyle/>
          <a:p>
            <a:pPr>
              <a:lnSpc>
                <a:spcPct val="80000"/>
              </a:lnSpc>
            </a:pPr>
            <a:r>
              <a:rPr lang="en-SG" dirty="0">
                <a:solidFill>
                  <a:schemeClr val="accent1"/>
                </a:solidFill>
              </a:rPr>
              <a:t>Continuous</a:t>
            </a:r>
            <a:br>
              <a:rPr lang="en-SG" dirty="0">
                <a:solidFill>
                  <a:schemeClr val="accent1"/>
                </a:solidFill>
              </a:rPr>
            </a:br>
            <a:r>
              <a:rPr lang="en-SG" dirty="0">
                <a:solidFill>
                  <a:schemeClr val="accent1"/>
                </a:solidFill>
              </a:rPr>
              <a:t>and Categorical</a:t>
            </a:r>
          </a:p>
        </p:txBody>
      </p:sp>
      <p:sp>
        <p:nvSpPr>
          <p:cNvPr id="65" name="TextBox 64">
            <a:extLst>
              <a:ext uri="{FF2B5EF4-FFF2-40B4-BE49-F238E27FC236}">
                <a16:creationId xmlns:a16="http://schemas.microsoft.com/office/drawing/2014/main" id="{04EAF2E3-DDE2-4565-B36F-500068EC1DCF}"/>
              </a:ext>
            </a:extLst>
          </p:cNvPr>
          <p:cNvSpPr txBox="1"/>
          <p:nvPr/>
        </p:nvSpPr>
        <p:spPr>
          <a:xfrm>
            <a:off x="3332206" y="1955186"/>
            <a:ext cx="1226127" cy="349702"/>
          </a:xfrm>
          <a:prstGeom prst="rect">
            <a:avLst/>
          </a:prstGeom>
          <a:noFill/>
          <a:ln w="19050">
            <a:noFill/>
          </a:ln>
        </p:spPr>
        <p:txBody>
          <a:bodyPr wrap="square" lIns="36000" tIns="36000" rIns="36000" bIns="36000" rtlCol="0">
            <a:spAutoFit/>
          </a:bodyPr>
          <a:lstStyle/>
          <a:p>
            <a:pPr algn="ctr"/>
            <a:r>
              <a:rPr lang="en-SG" dirty="0">
                <a:solidFill>
                  <a:schemeClr val="accent1"/>
                </a:solidFill>
              </a:rPr>
              <a:t>Categorical</a:t>
            </a:r>
          </a:p>
        </p:txBody>
      </p:sp>
      <p:cxnSp>
        <p:nvCxnSpPr>
          <p:cNvPr id="66" name="Straight Arrow Connector 65">
            <a:extLst>
              <a:ext uri="{FF2B5EF4-FFF2-40B4-BE49-F238E27FC236}">
                <a16:creationId xmlns:a16="http://schemas.microsoft.com/office/drawing/2014/main" id="{BC3FD0E8-520C-42A6-8BF7-0FD73F8BAB9F}"/>
              </a:ext>
            </a:extLst>
          </p:cNvPr>
          <p:cNvCxnSpPr>
            <a:cxnSpLocks/>
            <a:stCxn id="94" idx="3"/>
            <a:endCxn id="34" idx="1"/>
          </p:cNvCxnSpPr>
          <p:nvPr/>
        </p:nvCxnSpPr>
        <p:spPr>
          <a:xfrm>
            <a:off x="6431669" y="3402970"/>
            <a:ext cx="2025739" cy="209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91A52AC-DF19-467D-B2F8-F73F64798AA0}"/>
              </a:ext>
            </a:extLst>
          </p:cNvPr>
          <p:cNvCxnSpPr>
            <a:cxnSpLocks/>
            <a:endCxn id="94" idx="1"/>
          </p:cNvCxnSpPr>
          <p:nvPr/>
        </p:nvCxnSpPr>
        <p:spPr>
          <a:xfrm>
            <a:off x="2231884" y="1429963"/>
            <a:ext cx="2945004" cy="197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6F1C626-33D7-454A-B8E6-BCC9ECFB0C24}"/>
              </a:ext>
            </a:extLst>
          </p:cNvPr>
          <p:cNvCxnSpPr>
            <a:cxnSpLocks/>
            <a:endCxn id="33" idx="0"/>
          </p:cNvCxnSpPr>
          <p:nvPr/>
        </p:nvCxnSpPr>
        <p:spPr>
          <a:xfrm>
            <a:off x="2218503" y="1570958"/>
            <a:ext cx="2021286" cy="2567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89353B1-04FA-4C62-AD78-E59ED7EFBC78}"/>
              </a:ext>
            </a:extLst>
          </p:cNvPr>
          <p:cNvCxnSpPr>
            <a:cxnSpLocks/>
            <a:endCxn id="32" idx="0"/>
          </p:cNvCxnSpPr>
          <p:nvPr/>
        </p:nvCxnSpPr>
        <p:spPr>
          <a:xfrm>
            <a:off x="1829635" y="1554092"/>
            <a:ext cx="1131725" cy="4325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C015E6-2693-4212-86B6-8F560860E762}"/>
              </a:ext>
            </a:extLst>
          </p:cNvPr>
          <p:cNvCxnSpPr>
            <a:cxnSpLocks/>
            <a:stCxn id="21" idx="2"/>
            <a:endCxn id="37" idx="0"/>
          </p:cNvCxnSpPr>
          <p:nvPr/>
        </p:nvCxnSpPr>
        <p:spPr>
          <a:xfrm flipH="1">
            <a:off x="779281" y="1558557"/>
            <a:ext cx="769241" cy="4320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6F1C1D9D-2769-49CE-A33E-5D7B6BFB1846}"/>
              </a:ext>
            </a:extLst>
          </p:cNvPr>
          <p:cNvSpPr txBox="1"/>
          <p:nvPr/>
        </p:nvSpPr>
        <p:spPr>
          <a:xfrm>
            <a:off x="5176888" y="3089619"/>
            <a:ext cx="1254781"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Number of categories</a:t>
            </a:r>
          </a:p>
        </p:txBody>
      </p:sp>
      <p:cxnSp>
        <p:nvCxnSpPr>
          <p:cNvPr id="101" name="Straight Arrow Connector 100">
            <a:extLst>
              <a:ext uri="{FF2B5EF4-FFF2-40B4-BE49-F238E27FC236}">
                <a16:creationId xmlns:a16="http://schemas.microsoft.com/office/drawing/2014/main" id="{A7C34B53-A616-423A-852E-7EF4139B34E5}"/>
              </a:ext>
            </a:extLst>
          </p:cNvPr>
          <p:cNvCxnSpPr>
            <a:cxnSpLocks/>
            <a:stCxn id="94" idx="3"/>
            <a:endCxn id="36" idx="1"/>
          </p:cNvCxnSpPr>
          <p:nvPr/>
        </p:nvCxnSpPr>
        <p:spPr>
          <a:xfrm>
            <a:off x="6431669" y="3402970"/>
            <a:ext cx="2025738" cy="2782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C1D9DEEA-0EF4-4695-B60B-4193DC920C28}"/>
              </a:ext>
            </a:extLst>
          </p:cNvPr>
          <p:cNvSpPr txBox="1"/>
          <p:nvPr/>
        </p:nvSpPr>
        <p:spPr>
          <a:xfrm>
            <a:off x="6972786" y="3640728"/>
            <a:ext cx="490401" cy="349702"/>
          </a:xfrm>
          <a:prstGeom prst="rect">
            <a:avLst/>
          </a:prstGeom>
          <a:noFill/>
          <a:ln w="19050">
            <a:noFill/>
          </a:ln>
        </p:spPr>
        <p:txBody>
          <a:bodyPr wrap="square" lIns="36000" tIns="36000" rIns="36000" bIns="36000" rtlCol="0">
            <a:spAutoFit/>
          </a:bodyPr>
          <a:lstStyle/>
          <a:p>
            <a:r>
              <a:rPr lang="en-SG" dirty="0">
                <a:solidFill>
                  <a:schemeClr val="accent1"/>
                </a:solidFill>
              </a:rPr>
              <a:t>2</a:t>
            </a:r>
          </a:p>
        </p:txBody>
      </p:sp>
      <p:sp>
        <p:nvSpPr>
          <p:cNvPr id="105" name="TextBox 104">
            <a:extLst>
              <a:ext uri="{FF2B5EF4-FFF2-40B4-BE49-F238E27FC236}">
                <a16:creationId xmlns:a16="http://schemas.microsoft.com/office/drawing/2014/main" id="{CEC7BEBF-F3F5-430F-9FB3-4DA10C6BB757}"/>
              </a:ext>
            </a:extLst>
          </p:cNvPr>
          <p:cNvSpPr txBox="1"/>
          <p:nvPr/>
        </p:nvSpPr>
        <p:spPr>
          <a:xfrm>
            <a:off x="6595864" y="3989264"/>
            <a:ext cx="574379" cy="349702"/>
          </a:xfrm>
          <a:prstGeom prst="rect">
            <a:avLst/>
          </a:prstGeom>
          <a:noFill/>
          <a:ln w="19050">
            <a:noFill/>
          </a:ln>
        </p:spPr>
        <p:txBody>
          <a:bodyPr wrap="square" lIns="36000" tIns="36000" rIns="36000" bIns="36000" rtlCol="0">
            <a:spAutoFit/>
          </a:bodyPr>
          <a:lstStyle/>
          <a:p>
            <a:r>
              <a:rPr lang="en-SG" dirty="0">
                <a:solidFill>
                  <a:schemeClr val="accent1"/>
                </a:solidFill>
              </a:rPr>
              <a:t>&gt;2</a:t>
            </a:r>
          </a:p>
        </p:txBody>
      </p:sp>
      <p:sp>
        <p:nvSpPr>
          <p:cNvPr id="118" name="TextBox 117">
            <a:extLst>
              <a:ext uri="{FF2B5EF4-FFF2-40B4-BE49-F238E27FC236}">
                <a16:creationId xmlns:a16="http://schemas.microsoft.com/office/drawing/2014/main" id="{34534F4F-7CA9-455A-A0CF-52E5A64B868B}"/>
              </a:ext>
            </a:extLst>
          </p:cNvPr>
          <p:cNvSpPr txBox="1"/>
          <p:nvPr/>
        </p:nvSpPr>
        <p:spPr>
          <a:xfrm>
            <a:off x="2480128" y="2999559"/>
            <a:ext cx="1226127" cy="349702"/>
          </a:xfrm>
          <a:prstGeom prst="rect">
            <a:avLst/>
          </a:prstGeom>
          <a:noFill/>
          <a:ln w="19050">
            <a:noFill/>
          </a:ln>
        </p:spPr>
        <p:txBody>
          <a:bodyPr wrap="square" lIns="36000" tIns="36000" rIns="36000" bIns="36000" rtlCol="0">
            <a:spAutoFit/>
          </a:bodyPr>
          <a:lstStyle/>
          <a:p>
            <a:pPr algn="ctr"/>
            <a:r>
              <a:rPr lang="en-SG" dirty="0">
                <a:solidFill>
                  <a:schemeClr val="accent1"/>
                </a:solidFill>
              </a:rPr>
              <a:t>Count</a:t>
            </a:r>
          </a:p>
        </p:txBody>
      </p:sp>
      <p:sp>
        <p:nvSpPr>
          <p:cNvPr id="119" name="TextBox 118">
            <a:extLst>
              <a:ext uri="{FF2B5EF4-FFF2-40B4-BE49-F238E27FC236}">
                <a16:creationId xmlns:a16="http://schemas.microsoft.com/office/drawing/2014/main" id="{60DDDE13-9990-4E73-BAFD-359E82F31CF5}"/>
              </a:ext>
            </a:extLst>
          </p:cNvPr>
          <p:cNvSpPr txBox="1"/>
          <p:nvPr/>
        </p:nvSpPr>
        <p:spPr>
          <a:xfrm>
            <a:off x="1278279" y="3626260"/>
            <a:ext cx="1226127" cy="349702"/>
          </a:xfrm>
          <a:prstGeom prst="rect">
            <a:avLst/>
          </a:prstGeom>
          <a:noFill/>
          <a:ln w="19050">
            <a:noFill/>
          </a:ln>
        </p:spPr>
        <p:txBody>
          <a:bodyPr wrap="square" lIns="36000" tIns="36000" rIns="36000" bIns="36000" rtlCol="0">
            <a:spAutoFit/>
          </a:bodyPr>
          <a:lstStyle/>
          <a:p>
            <a:pPr algn="ctr"/>
            <a:r>
              <a:rPr lang="en-SG" dirty="0">
                <a:solidFill>
                  <a:schemeClr val="accent1"/>
                </a:solidFill>
              </a:rPr>
              <a:t>Proportion</a:t>
            </a:r>
          </a:p>
        </p:txBody>
      </p:sp>
      <p:sp>
        <p:nvSpPr>
          <p:cNvPr id="120" name="TextBox 119">
            <a:extLst>
              <a:ext uri="{FF2B5EF4-FFF2-40B4-BE49-F238E27FC236}">
                <a16:creationId xmlns:a16="http://schemas.microsoft.com/office/drawing/2014/main" id="{35AF4FCD-81F3-4D03-A25A-9740635FD695}"/>
              </a:ext>
            </a:extLst>
          </p:cNvPr>
          <p:cNvSpPr txBox="1"/>
          <p:nvPr/>
        </p:nvSpPr>
        <p:spPr>
          <a:xfrm>
            <a:off x="-33623" y="2988738"/>
            <a:ext cx="1226127" cy="626701"/>
          </a:xfrm>
          <a:prstGeom prst="rect">
            <a:avLst/>
          </a:prstGeom>
          <a:noFill/>
          <a:ln w="19050">
            <a:noFill/>
          </a:ln>
        </p:spPr>
        <p:txBody>
          <a:bodyPr wrap="square" lIns="36000" tIns="36000" rIns="36000" bIns="36000" rtlCol="0">
            <a:spAutoFit/>
          </a:bodyPr>
          <a:lstStyle/>
          <a:p>
            <a:pPr algn="r"/>
            <a:r>
              <a:rPr lang="en-SG" dirty="0">
                <a:solidFill>
                  <a:schemeClr val="accent1"/>
                </a:solidFill>
              </a:rPr>
              <a:t>Time to Death</a:t>
            </a:r>
          </a:p>
        </p:txBody>
      </p:sp>
      <p:sp>
        <p:nvSpPr>
          <p:cNvPr id="41" name="TextBox 40">
            <a:extLst>
              <a:ext uri="{FF2B5EF4-FFF2-40B4-BE49-F238E27FC236}">
                <a16:creationId xmlns:a16="http://schemas.microsoft.com/office/drawing/2014/main" id="{F66605A1-74C6-4A46-B5E8-C7F845D02832}"/>
              </a:ext>
            </a:extLst>
          </p:cNvPr>
          <p:cNvSpPr txBox="1"/>
          <p:nvPr/>
        </p:nvSpPr>
        <p:spPr>
          <a:xfrm>
            <a:off x="4566825" y="5010697"/>
            <a:ext cx="1518285"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Overdispersion present?</a:t>
            </a:r>
          </a:p>
        </p:txBody>
      </p:sp>
      <p:cxnSp>
        <p:nvCxnSpPr>
          <p:cNvPr id="48" name="Straight Arrow Connector 47">
            <a:extLst>
              <a:ext uri="{FF2B5EF4-FFF2-40B4-BE49-F238E27FC236}">
                <a16:creationId xmlns:a16="http://schemas.microsoft.com/office/drawing/2014/main" id="{2E98A3AB-F330-4C02-960C-89A13207E4C7}"/>
              </a:ext>
            </a:extLst>
          </p:cNvPr>
          <p:cNvCxnSpPr>
            <a:cxnSpLocks/>
            <a:endCxn id="41" idx="0"/>
          </p:cNvCxnSpPr>
          <p:nvPr/>
        </p:nvCxnSpPr>
        <p:spPr>
          <a:xfrm>
            <a:off x="5325968" y="4752193"/>
            <a:ext cx="0" cy="258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Arc 14">
            <a:extLst>
              <a:ext uri="{FF2B5EF4-FFF2-40B4-BE49-F238E27FC236}">
                <a16:creationId xmlns:a16="http://schemas.microsoft.com/office/drawing/2014/main" id="{3DB7E1D1-678A-45B4-9C0A-7BF510A8649C}"/>
              </a:ext>
            </a:extLst>
          </p:cNvPr>
          <p:cNvSpPr>
            <a:spLocks/>
          </p:cNvSpPr>
          <p:nvPr/>
        </p:nvSpPr>
        <p:spPr>
          <a:xfrm>
            <a:off x="4676294" y="4464182"/>
            <a:ext cx="1659111" cy="1036453"/>
          </a:xfrm>
          <a:prstGeom prst="arc">
            <a:avLst>
              <a:gd name="adj1" fmla="val 16221496"/>
              <a:gd name="adj2" fmla="val 1914505"/>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2" name="TextBox 51">
            <a:extLst>
              <a:ext uri="{FF2B5EF4-FFF2-40B4-BE49-F238E27FC236}">
                <a16:creationId xmlns:a16="http://schemas.microsoft.com/office/drawing/2014/main" id="{8B8E780B-87EF-4827-AED1-104B602B0121}"/>
              </a:ext>
            </a:extLst>
          </p:cNvPr>
          <p:cNvSpPr txBox="1"/>
          <p:nvPr/>
        </p:nvSpPr>
        <p:spPr>
          <a:xfrm>
            <a:off x="6315329" y="4787021"/>
            <a:ext cx="574379" cy="349702"/>
          </a:xfrm>
          <a:prstGeom prst="rect">
            <a:avLst/>
          </a:prstGeom>
          <a:noFill/>
          <a:ln w="19050">
            <a:noFill/>
          </a:ln>
        </p:spPr>
        <p:txBody>
          <a:bodyPr wrap="square" lIns="36000" tIns="36000" rIns="36000" bIns="36000" rtlCol="0">
            <a:spAutoFit/>
          </a:bodyPr>
          <a:lstStyle/>
          <a:p>
            <a:r>
              <a:rPr lang="en-SG" dirty="0">
                <a:solidFill>
                  <a:schemeClr val="accent1"/>
                </a:solidFill>
              </a:rPr>
              <a:t>No</a:t>
            </a:r>
          </a:p>
        </p:txBody>
      </p:sp>
      <p:cxnSp>
        <p:nvCxnSpPr>
          <p:cNvPr id="53" name="Straight Arrow Connector 52">
            <a:extLst>
              <a:ext uri="{FF2B5EF4-FFF2-40B4-BE49-F238E27FC236}">
                <a16:creationId xmlns:a16="http://schemas.microsoft.com/office/drawing/2014/main" id="{CB473F6C-0244-4F00-98B8-11031E2F92A6}"/>
              </a:ext>
            </a:extLst>
          </p:cNvPr>
          <p:cNvCxnSpPr>
            <a:cxnSpLocks/>
            <a:stCxn id="41" idx="3"/>
            <a:endCxn id="55" idx="0"/>
          </p:cNvCxnSpPr>
          <p:nvPr/>
        </p:nvCxnSpPr>
        <p:spPr>
          <a:xfrm>
            <a:off x="6085110" y="5324048"/>
            <a:ext cx="253780" cy="547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0942C3D-0F1D-4B5C-B70E-EB0C6CD971FD}"/>
              </a:ext>
            </a:extLst>
          </p:cNvPr>
          <p:cNvSpPr txBox="1"/>
          <p:nvPr/>
        </p:nvSpPr>
        <p:spPr>
          <a:xfrm>
            <a:off x="6194579" y="5372425"/>
            <a:ext cx="574379" cy="349702"/>
          </a:xfrm>
          <a:prstGeom prst="rect">
            <a:avLst/>
          </a:prstGeom>
          <a:noFill/>
          <a:ln w="19050">
            <a:noFill/>
          </a:ln>
        </p:spPr>
        <p:txBody>
          <a:bodyPr wrap="square" lIns="36000" tIns="36000" rIns="36000" bIns="36000" rtlCol="0">
            <a:spAutoFit/>
          </a:bodyPr>
          <a:lstStyle/>
          <a:p>
            <a:r>
              <a:rPr lang="en-SG" dirty="0">
                <a:solidFill>
                  <a:schemeClr val="accent1"/>
                </a:solidFill>
              </a:rPr>
              <a:t>Yes</a:t>
            </a:r>
          </a:p>
        </p:txBody>
      </p:sp>
      <p:sp>
        <p:nvSpPr>
          <p:cNvPr id="55" name="TextBox 54">
            <a:extLst>
              <a:ext uri="{FF2B5EF4-FFF2-40B4-BE49-F238E27FC236}">
                <a16:creationId xmlns:a16="http://schemas.microsoft.com/office/drawing/2014/main" id="{80C2677A-ADB5-4B4C-BC42-663C03E5304A}"/>
              </a:ext>
            </a:extLst>
          </p:cNvPr>
          <p:cNvSpPr txBox="1"/>
          <p:nvPr/>
        </p:nvSpPr>
        <p:spPr>
          <a:xfrm>
            <a:off x="4570103" y="5872047"/>
            <a:ext cx="3537573"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Quasi-Poisson errors </a:t>
            </a:r>
            <a:r>
              <a:rPr lang="en-SG" dirty="0">
                <a:solidFill>
                  <a:schemeClr val="accent1"/>
                </a:solidFill>
              </a:rPr>
              <a:t>or</a:t>
            </a:r>
          </a:p>
          <a:p>
            <a:r>
              <a:rPr lang="en-SG" b="1" dirty="0">
                <a:solidFill>
                  <a:schemeClr val="accent1"/>
                </a:solidFill>
              </a:rPr>
              <a:t>GLM with Negative Binomial errors</a:t>
            </a:r>
            <a:endParaRPr lang="en-SG" dirty="0">
              <a:solidFill>
                <a:schemeClr val="accent1">
                  <a:lumMod val="60000"/>
                  <a:lumOff val="40000"/>
                </a:schemeClr>
              </a:solidFill>
            </a:endParaRPr>
          </a:p>
        </p:txBody>
      </p:sp>
      <p:sp>
        <p:nvSpPr>
          <p:cNvPr id="3" name="TextBox 2">
            <a:extLst>
              <a:ext uri="{FF2B5EF4-FFF2-40B4-BE49-F238E27FC236}">
                <a16:creationId xmlns:a16="http://schemas.microsoft.com/office/drawing/2014/main" id="{33BCAD8F-1921-7C29-AAAC-B89409356800}"/>
              </a:ext>
            </a:extLst>
          </p:cNvPr>
          <p:cNvSpPr txBox="1"/>
          <p:nvPr/>
        </p:nvSpPr>
        <p:spPr>
          <a:xfrm>
            <a:off x="5365295" y="297972"/>
            <a:ext cx="1757212" cy="276999"/>
          </a:xfrm>
          <a:prstGeom prst="rect">
            <a:avLst/>
          </a:prstGeom>
          <a:noFill/>
        </p:spPr>
        <p:txBody>
          <a:bodyPr wrap="none" rtlCol="0">
            <a:spAutoFit/>
          </a:bodyPr>
          <a:lstStyle/>
          <a:p>
            <a:r>
              <a:rPr lang="en-SG" sz="1200" dirty="0">
                <a:solidFill>
                  <a:schemeClr val="accent1"/>
                </a:solidFill>
              </a:rPr>
              <a:t>(will be modified further)</a:t>
            </a:r>
          </a:p>
        </p:txBody>
      </p:sp>
      <p:pic>
        <p:nvPicPr>
          <p:cNvPr id="1026" name="Picture 2" descr="25,416 Green Tick Stock Photos, Pictures &amp; Royalty-Free ...">
            <a:extLst>
              <a:ext uri="{FF2B5EF4-FFF2-40B4-BE49-F238E27FC236}">
                <a16:creationId xmlns:a16="http://schemas.microsoft.com/office/drawing/2014/main" id="{4042C1E7-A866-7E4F-4A04-EB59C84B0F1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48309" y="331296"/>
            <a:ext cx="745338" cy="745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575E451-EA0B-A8D8-13D0-A275C1621B6B}"/>
              </a:ext>
            </a:extLst>
          </p:cNvPr>
          <p:cNvSpPr txBox="1"/>
          <p:nvPr/>
        </p:nvSpPr>
        <p:spPr>
          <a:xfrm>
            <a:off x="10759563" y="1323057"/>
            <a:ext cx="544882" cy="369332"/>
          </a:xfrm>
          <a:prstGeom prst="rect">
            <a:avLst/>
          </a:prstGeom>
          <a:solidFill>
            <a:schemeClr val="bg1"/>
          </a:solidFill>
          <a:ln>
            <a:solidFill>
              <a:schemeClr val="accent1"/>
            </a:solidFill>
          </a:ln>
        </p:spPr>
        <p:txBody>
          <a:bodyPr wrap="square" rtlCol="0">
            <a:spAutoFit/>
          </a:bodyPr>
          <a:lstStyle/>
          <a:p>
            <a:pPr algn="ctr"/>
            <a:r>
              <a:rPr lang="en-SG" b="1" dirty="0">
                <a:solidFill>
                  <a:srgbClr val="0070C0"/>
                </a:solidFill>
              </a:rPr>
              <a:t>KIV</a:t>
            </a:r>
          </a:p>
        </p:txBody>
      </p:sp>
      <p:sp>
        <p:nvSpPr>
          <p:cNvPr id="7" name="Oval 6">
            <a:extLst>
              <a:ext uri="{FF2B5EF4-FFF2-40B4-BE49-F238E27FC236}">
                <a16:creationId xmlns:a16="http://schemas.microsoft.com/office/drawing/2014/main" id="{B1D1B7F3-AFDD-80D9-B72B-7D3102151042}"/>
              </a:ext>
            </a:extLst>
          </p:cNvPr>
          <p:cNvSpPr/>
          <p:nvPr/>
        </p:nvSpPr>
        <p:spPr>
          <a:xfrm>
            <a:off x="7837410" y="1762471"/>
            <a:ext cx="3333025" cy="1228557"/>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E188ACF4-3AFE-C665-9437-A91F156849DC}"/>
              </a:ext>
            </a:extLst>
          </p:cNvPr>
          <p:cNvSpPr/>
          <p:nvPr/>
        </p:nvSpPr>
        <p:spPr>
          <a:xfrm>
            <a:off x="7875306" y="3081468"/>
            <a:ext cx="3333025" cy="17632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23450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What is Analysis of Covariance (ANCOVA)?</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sz="2400" dirty="0"/>
              <a:t>The Power of ANCOVA…</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30</a:t>
            </a:fld>
            <a:endParaRPr lang="en-SG" dirty="0"/>
          </a:p>
        </p:txBody>
      </p:sp>
      <p:sp>
        <p:nvSpPr>
          <p:cNvPr id="7" name="TextBox 6">
            <a:extLst>
              <a:ext uri="{FF2B5EF4-FFF2-40B4-BE49-F238E27FC236}">
                <a16:creationId xmlns:a16="http://schemas.microsoft.com/office/drawing/2014/main" id="{AB211E53-C3AB-4A2F-A716-EEB999934575}"/>
              </a:ext>
            </a:extLst>
          </p:cNvPr>
          <p:cNvSpPr txBox="1"/>
          <p:nvPr/>
        </p:nvSpPr>
        <p:spPr>
          <a:xfrm>
            <a:off x="202779" y="1953048"/>
            <a:ext cx="1607731" cy="1200329"/>
          </a:xfrm>
          <a:prstGeom prst="rect">
            <a:avLst/>
          </a:prstGeom>
          <a:noFill/>
        </p:spPr>
        <p:txBody>
          <a:bodyPr wrap="square" rtlCol="0">
            <a:spAutoFit/>
          </a:bodyPr>
          <a:lstStyle/>
          <a:p>
            <a:r>
              <a:rPr lang="en-US" dirty="0">
                <a:solidFill>
                  <a:srgbClr val="FF0000"/>
                </a:solidFill>
              </a:rPr>
              <a:t>There is maybe only a very weak negative correlation.</a:t>
            </a:r>
          </a:p>
        </p:txBody>
      </p:sp>
      <p:sp>
        <p:nvSpPr>
          <p:cNvPr id="19" name="TextBox 18">
            <a:extLst>
              <a:ext uri="{FF2B5EF4-FFF2-40B4-BE49-F238E27FC236}">
                <a16:creationId xmlns:a16="http://schemas.microsoft.com/office/drawing/2014/main" id="{01C935F0-E997-488E-8F4A-A7E2A75B5613}"/>
              </a:ext>
            </a:extLst>
          </p:cNvPr>
          <p:cNvSpPr txBox="1"/>
          <p:nvPr/>
        </p:nvSpPr>
        <p:spPr>
          <a:xfrm>
            <a:off x="9027919" y="4843936"/>
            <a:ext cx="2907471" cy="1754326"/>
          </a:xfrm>
          <a:prstGeom prst="rect">
            <a:avLst/>
          </a:prstGeom>
          <a:noFill/>
        </p:spPr>
        <p:txBody>
          <a:bodyPr wrap="square" rtlCol="0">
            <a:spAutoFit/>
          </a:bodyPr>
          <a:lstStyle/>
          <a:p>
            <a:endParaRPr lang="en-US" dirty="0">
              <a:solidFill>
                <a:srgbClr val="FF0000"/>
              </a:solidFill>
            </a:endParaRPr>
          </a:p>
          <a:p>
            <a:r>
              <a:rPr lang="en-US" dirty="0">
                <a:solidFill>
                  <a:srgbClr val="FF0000"/>
                </a:solidFill>
              </a:rPr>
              <a:t>If you do the regression for each level: now there is a very clear negative relationship between &lt;temp&gt; and &lt;biomass&gt;!</a:t>
            </a:r>
          </a:p>
        </p:txBody>
      </p:sp>
      <p:pic>
        <p:nvPicPr>
          <p:cNvPr id="10" name="Picture 9">
            <a:extLst>
              <a:ext uri="{FF2B5EF4-FFF2-40B4-BE49-F238E27FC236}">
                <a16:creationId xmlns:a16="http://schemas.microsoft.com/office/drawing/2014/main" id="{4DA6E0CB-AC0C-4F77-BB19-072427392D37}"/>
              </a:ext>
            </a:extLst>
          </p:cNvPr>
          <p:cNvPicPr>
            <a:picLocks noChangeAspect="1"/>
          </p:cNvPicPr>
          <p:nvPr/>
        </p:nvPicPr>
        <p:blipFill>
          <a:blip r:embed="rId2"/>
          <a:stretch>
            <a:fillRect/>
          </a:stretch>
        </p:blipFill>
        <p:spPr>
          <a:xfrm>
            <a:off x="5437587" y="63827"/>
            <a:ext cx="3124866" cy="2800405"/>
          </a:xfrm>
          <a:prstGeom prst="rect">
            <a:avLst/>
          </a:prstGeom>
        </p:spPr>
      </p:pic>
      <p:pic>
        <p:nvPicPr>
          <p:cNvPr id="12" name="Picture 11">
            <a:extLst>
              <a:ext uri="{FF2B5EF4-FFF2-40B4-BE49-F238E27FC236}">
                <a16:creationId xmlns:a16="http://schemas.microsoft.com/office/drawing/2014/main" id="{1F314D62-C2CF-4808-BFAF-A9BE21773DBB}"/>
              </a:ext>
            </a:extLst>
          </p:cNvPr>
          <p:cNvPicPr>
            <a:picLocks noChangeAspect="1"/>
          </p:cNvPicPr>
          <p:nvPr/>
        </p:nvPicPr>
        <p:blipFill>
          <a:blip r:embed="rId3"/>
          <a:stretch>
            <a:fillRect/>
          </a:stretch>
        </p:blipFill>
        <p:spPr>
          <a:xfrm>
            <a:off x="9256734" y="1411846"/>
            <a:ext cx="2777101" cy="2510663"/>
          </a:xfrm>
          <a:prstGeom prst="rect">
            <a:avLst/>
          </a:prstGeom>
        </p:spPr>
      </p:pic>
      <p:pic>
        <p:nvPicPr>
          <p:cNvPr id="22" name="Picture 21">
            <a:extLst>
              <a:ext uri="{FF2B5EF4-FFF2-40B4-BE49-F238E27FC236}">
                <a16:creationId xmlns:a16="http://schemas.microsoft.com/office/drawing/2014/main" id="{79EB8327-8AF2-44AE-B388-B17E1B520FB8}"/>
              </a:ext>
            </a:extLst>
          </p:cNvPr>
          <p:cNvPicPr>
            <a:picLocks noChangeAspect="1"/>
          </p:cNvPicPr>
          <p:nvPr/>
        </p:nvPicPr>
        <p:blipFill>
          <a:blip r:embed="rId4"/>
          <a:stretch>
            <a:fillRect/>
          </a:stretch>
        </p:blipFill>
        <p:spPr>
          <a:xfrm>
            <a:off x="1810510" y="1411846"/>
            <a:ext cx="2792683" cy="2510663"/>
          </a:xfrm>
          <a:prstGeom prst="rect">
            <a:avLst/>
          </a:prstGeom>
        </p:spPr>
      </p:pic>
      <p:sp>
        <p:nvSpPr>
          <p:cNvPr id="23" name="TextBox 22">
            <a:extLst>
              <a:ext uri="{FF2B5EF4-FFF2-40B4-BE49-F238E27FC236}">
                <a16:creationId xmlns:a16="http://schemas.microsoft.com/office/drawing/2014/main" id="{666800BA-2EB3-106A-4ECC-9E3C157F513A}"/>
              </a:ext>
            </a:extLst>
          </p:cNvPr>
          <p:cNvSpPr txBox="1"/>
          <p:nvPr/>
        </p:nvSpPr>
        <p:spPr>
          <a:xfrm>
            <a:off x="1885273" y="1381366"/>
            <a:ext cx="2643155" cy="369332"/>
          </a:xfrm>
          <a:prstGeom prst="rect">
            <a:avLst/>
          </a:prstGeom>
          <a:noFill/>
        </p:spPr>
        <p:txBody>
          <a:bodyPr wrap="square" rtlCol="0">
            <a:spAutoFit/>
          </a:bodyPr>
          <a:lstStyle/>
          <a:p>
            <a:pPr algn="ctr"/>
            <a:r>
              <a:rPr lang="en-US" u="sng" dirty="0">
                <a:solidFill>
                  <a:schemeClr val="accent1"/>
                </a:solidFill>
              </a:rPr>
              <a:t>Regression alone</a:t>
            </a:r>
          </a:p>
        </p:txBody>
      </p:sp>
      <p:sp>
        <p:nvSpPr>
          <p:cNvPr id="24" name="TextBox 23">
            <a:extLst>
              <a:ext uri="{FF2B5EF4-FFF2-40B4-BE49-F238E27FC236}">
                <a16:creationId xmlns:a16="http://schemas.microsoft.com/office/drawing/2014/main" id="{DDC67059-3754-969C-567F-2D8C938849FD}"/>
              </a:ext>
            </a:extLst>
          </p:cNvPr>
          <p:cNvSpPr txBox="1"/>
          <p:nvPr/>
        </p:nvSpPr>
        <p:spPr>
          <a:xfrm>
            <a:off x="5704420" y="111763"/>
            <a:ext cx="2643155" cy="369332"/>
          </a:xfrm>
          <a:prstGeom prst="rect">
            <a:avLst/>
          </a:prstGeom>
          <a:noFill/>
        </p:spPr>
        <p:txBody>
          <a:bodyPr wrap="square" rtlCol="0">
            <a:spAutoFit/>
          </a:bodyPr>
          <a:lstStyle/>
          <a:p>
            <a:pPr algn="ctr"/>
            <a:r>
              <a:rPr lang="en-US" u="sng" dirty="0">
                <a:solidFill>
                  <a:schemeClr val="accent1"/>
                </a:solidFill>
              </a:rPr>
              <a:t>Original data</a:t>
            </a:r>
          </a:p>
        </p:txBody>
      </p:sp>
      <p:sp>
        <p:nvSpPr>
          <p:cNvPr id="25" name="TextBox 24">
            <a:extLst>
              <a:ext uri="{FF2B5EF4-FFF2-40B4-BE49-F238E27FC236}">
                <a16:creationId xmlns:a16="http://schemas.microsoft.com/office/drawing/2014/main" id="{1C29A731-FF10-0F41-4C7B-8DF58232463E}"/>
              </a:ext>
            </a:extLst>
          </p:cNvPr>
          <p:cNvSpPr txBox="1"/>
          <p:nvPr/>
        </p:nvSpPr>
        <p:spPr>
          <a:xfrm>
            <a:off x="9405920" y="1382623"/>
            <a:ext cx="2643155" cy="369332"/>
          </a:xfrm>
          <a:prstGeom prst="rect">
            <a:avLst/>
          </a:prstGeom>
          <a:noFill/>
        </p:spPr>
        <p:txBody>
          <a:bodyPr wrap="square" rtlCol="0">
            <a:spAutoFit/>
          </a:bodyPr>
          <a:lstStyle/>
          <a:p>
            <a:pPr algn="ctr"/>
            <a:r>
              <a:rPr lang="en-US" u="sng" dirty="0">
                <a:solidFill>
                  <a:schemeClr val="accent1"/>
                </a:solidFill>
              </a:rPr>
              <a:t>ANOVA alone</a:t>
            </a:r>
          </a:p>
        </p:txBody>
      </p:sp>
      <p:pic>
        <p:nvPicPr>
          <p:cNvPr id="27" name="Picture 26">
            <a:extLst>
              <a:ext uri="{FF2B5EF4-FFF2-40B4-BE49-F238E27FC236}">
                <a16:creationId xmlns:a16="http://schemas.microsoft.com/office/drawing/2014/main" id="{8033112A-AF19-22FE-7B93-BFC231C1FF71}"/>
              </a:ext>
            </a:extLst>
          </p:cNvPr>
          <p:cNvPicPr>
            <a:picLocks noChangeAspect="1"/>
          </p:cNvPicPr>
          <p:nvPr/>
        </p:nvPicPr>
        <p:blipFill>
          <a:blip r:embed="rId5"/>
          <a:stretch>
            <a:fillRect/>
          </a:stretch>
        </p:blipFill>
        <p:spPr>
          <a:xfrm>
            <a:off x="5013836" y="3142983"/>
            <a:ext cx="4024321" cy="3607497"/>
          </a:xfrm>
          <a:prstGeom prst="rect">
            <a:avLst/>
          </a:prstGeom>
        </p:spPr>
      </p:pic>
      <p:sp>
        <p:nvSpPr>
          <p:cNvPr id="28" name="TextBox 27">
            <a:extLst>
              <a:ext uri="{FF2B5EF4-FFF2-40B4-BE49-F238E27FC236}">
                <a16:creationId xmlns:a16="http://schemas.microsoft.com/office/drawing/2014/main" id="{F3050012-1183-3FAF-3C29-CAAB962DEABB}"/>
              </a:ext>
            </a:extLst>
          </p:cNvPr>
          <p:cNvSpPr txBox="1"/>
          <p:nvPr/>
        </p:nvSpPr>
        <p:spPr>
          <a:xfrm>
            <a:off x="5704420" y="3142377"/>
            <a:ext cx="2643155" cy="369332"/>
          </a:xfrm>
          <a:prstGeom prst="rect">
            <a:avLst/>
          </a:prstGeom>
          <a:noFill/>
        </p:spPr>
        <p:txBody>
          <a:bodyPr wrap="square" rtlCol="0">
            <a:spAutoFit/>
          </a:bodyPr>
          <a:lstStyle/>
          <a:p>
            <a:pPr algn="ctr"/>
            <a:r>
              <a:rPr lang="en-US" u="sng" dirty="0">
                <a:solidFill>
                  <a:schemeClr val="accent1"/>
                </a:solidFill>
              </a:rPr>
              <a:t>ANCOVA</a:t>
            </a:r>
          </a:p>
        </p:txBody>
      </p:sp>
      <p:sp>
        <p:nvSpPr>
          <p:cNvPr id="29" name="TextBox 28">
            <a:extLst>
              <a:ext uri="{FF2B5EF4-FFF2-40B4-BE49-F238E27FC236}">
                <a16:creationId xmlns:a16="http://schemas.microsoft.com/office/drawing/2014/main" id="{3129C31F-956F-4C37-8B87-182772BE01E1}"/>
              </a:ext>
            </a:extLst>
          </p:cNvPr>
          <p:cNvSpPr txBox="1"/>
          <p:nvPr/>
        </p:nvSpPr>
        <p:spPr>
          <a:xfrm>
            <a:off x="10215131" y="1953048"/>
            <a:ext cx="2184425" cy="646331"/>
          </a:xfrm>
          <a:prstGeom prst="rect">
            <a:avLst/>
          </a:prstGeom>
          <a:noFill/>
        </p:spPr>
        <p:txBody>
          <a:bodyPr wrap="square" rtlCol="0">
            <a:spAutoFit/>
          </a:bodyPr>
          <a:lstStyle/>
          <a:p>
            <a:pPr algn="ctr"/>
            <a:r>
              <a:rPr lang="en-US" dirty="0">
                <a:solidFill>
                  <a:srgbClr val="0000FF"/>
                </a:solidFill>
              </a:rPr>
              <a:t>&lt;treated&gt; = FALSE</a:t>
            </a:r>
          </a:p>
        </p:txBody>
      </p:sp>
      <p:sp>
        <p:nvSpPr>
          <p:cNvPr id="30" name="TextBox 29">
            <a:extLst>
              <a:ext uri="{FF2B5EF4-FFF2-40B4-BE49-F238E27FC236}">
                <a16:creationId xmlns:a16="http://schemas.microsoft.com/office/drawing/2014/main" id="{AA5682BF-4BF1-FECE-8925-4586D89E52D4}"/>
              </a:ext>
            </a:extLst>
          </p:cNvPr>
          <p:cNvSpPr txBox="1"/>
          <p:nvPr/>
        </p:nvSpPr>
        <p:spPr>
          <a:xfrm>
            <a:off x="10159357" y="3324399"/>
            <a:ext cx="2184425" cy="369332"/>
          </a:xfrm>
          <a:prstGeom prst="rect">
            <a:avLst/>
          </a:prstGeom>
          <a:noFill/>
        </p:spPr>
        <p:txBody>
          <a:bodyPr wrap="square" rtlCol="0">
            <a:spAutoFit/>
          </a:bodyPr>
          <a:lstStyle/>
          <a:p>
            <a:pPr algn="ctr"/>
            <a:r>
              <a:rPr lang="en-US" dirty="0">
                <a:solidFill>
                  <a:srgbClr val="FF0000"/>
                </a:solidFill>
              </a:rPr>
              <a:t>&lt;treated&gt; = TRUE</a:t>
            </a:r>
          </a:p>
        </p:txBody>
      </p:sp>
      <p:sp>
        <p:nvSpPr>
          <p:cNvPr id="31" name="TextBox 30">
            <a:extLst>
              <a:ext uri="{FF2B5EF4-FFF2-40B4-BE49-F238E27FC236}">
                <a16:creationId xmlns:a16="http://schemas.microsoft.com/office/drawing/2014/main" id="{B5A821BA-16F3-E93C-1929-93CDF9773AC0}"/>
              </a:ext>
            </a:extLst>
          </p:cNvPr>
          <p:cNvSpPr txBox="1"/>
          <p:nvPr/>
        </p:nvSpPr>
        <p:spPr>
          <a:xfrm>
            <a:off x="9390241" y="732644"/>
            <a:ext cx="2907471" cy="646331"/>
          </a:xfrm>
          <a:prstGeom prst="rect">
            <a:avLst/>
          </a:prstGeom>
          <a:noFill/>
        </p:spPr>
        <p:txBody>
          <a:bodyPr wrap="square" rtlCol="0">
            <a:spAutoFit/>
          </a:bodyPr>
          <a:lstStyle/>
          <a:p>
            <a:r>
              <a:rPr lang="en-US" dirty="0">
                <a:solidFill>
                  <a:srgbClr val="FF0000"/>
                </a:solidFill>
              </a:rPr>
              <a:t>There is still a lot of overlap between the two levels</a:t>
            </a:r>
          </a:p>
        </p:txBody>
      </p:sp>
      <p:sp>
        <p:nvSpPr>
          <p:cNvPr id="32" name="TextBox 31">
            <a:extLst>
              <a:ext uri="{FF2B5EF4-FFF2-40B4-BE49-F238E27FC236}">
                <a16:creationId xmlns:a16="http://schemas.microsoft.com/office/drawing/2014/main" id="{887A3997-A526-1E98-FEAB-9101BD502EC2}"/>
              </a:ext>
            </a:extLst>
          </p:cNvPr>
          <p:cNvSpPr txBox="1"/>
          <p:nvPr/>
        </p:nvSpPr>
        <p:spPr>
          <a:xfrm>
            <a:off x="6270585" y="3697596"/>
            <a:ext cx="2643155" cy="646331"/>
          </a:xfrm>
          <a:prstGeom prst="rect">
            <a:avLst/>
          </a:prstGeom>
          <a:noFill/>
        </p:spPr>
        <p:txBody>
          <a:bodyPr wrap="square" rtlCol="0">
            <a:spAutoFit/>
          </a:bodyPr>
          <a:lstStyle/>
          <a:p>
            <a:r>
              <a:rPr lang="en-US" dirty="0">
                <a:solidFill>
                  <a:srgbClr val="FF0000"/>
                </a:solidFill>
              </a:rPr>
              <a:t>There are different slopes (the regression part)</a:t>
            </a:r>
          </a:p>
        </p:txBody>
      </p:sp>
      <p:sp>
        <p:nvSpPr>
          <p:cNvPr id="33" name="TextBox 32">
            <a:extLst>
              <a:ext uri="{FF2B5EF4-FFF2-40B4-BE49-F238E27FC236}">
                <a16:creationId xmlns:a16="http://schemas.microsoft.com/office/drawing/2014/main" id="{D19B8C59-FBE9-A7B5-2E3A-31B432CA59A6}"/>
              </a:ext>
            </a:extLst>
          </p:cNvPr>
          <p:cNvSpPr txBox="1"/>
          <p:nvPr/>
        </p:nvSpPr>
        <p:spPr>
          <a:xfrm>
            <a:off x="2106365" y="4623565"/>
            <a:ext cx="2907471" cy="646331"/>
          </a:xfrm>
          <a:prstGeom prst="rect">
            <a:avLst/>
          </a:prstGeom>
          <a:noFill/>
        </p:spPr>
        <p:txBody>
          <a:bodyPr wrap="square" rtlCol="0">
            <a:spAutoFit/>
          </a:bodyPr>
          <a:lstStyle/>
          <a:p>
            <a:r>
              <a:rPr lang="en-US" dirty="0">
                <a:solidFill>
                  <a:srgbClr val="FF0000"/>
                </a:solidFill>
              </a:rPr>
              <a:t>There are different intercepts (the ANOVA part)</a:t>
            </a:r>
          </a:p>
        </p:txBody>
      </p:sp>
      <p:cxnSp>
        <p:nvCxnSpPr>
          <p:cNvPr id="35" name="Straight Connector 34">
            <a:extLst>
              <a:ext uri="{FF2B5EF4-FFF2-40B4-BE49-F238E27FC236}">
                <a16:creationId xmlns:a16="http://schemas.microsoft.com/office/drawing/2014/main" id="{843A8CCF-54C5-144B-F10B-6D33B85EE168}"/>
              </a:ext>
            </a:extLst>
          </p:cNvPr>
          <p:cNvCxnSpPr>
            <a:cxnSpLocks/>
          </p:cNvCxnSpPr>
          <p:nvPr/>
        </p:nvCxnSpPr>
        <p:spPr>
          <a:xfrm flipV="1">
            <a:off x="4800600" y="4203887"/>
            <a:ext cx="564940" cy="7428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45F476-7741-5EBC-B3C1-C5F0E3AD0280}"/>
              </a:ext>
            </a:extLst>
          </p:cNvPr>
          <p:cNvCxnSpPr>
            <a:cxnSpLocks/>
          </p:cNvCxnSpPr>
          <p:nvPr/>
        </p:nvCxnSpPr>
        <p:spPr>
          <a:xfrm flipV="1">
            <a:off x="4825694" y="4698084"/>
            <a:ext cx="525930" cy="2452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Arrow: Right 39">
            <a:extLst>
              <a:ext uri="{FF2B5EF4-FFF2-40B4-BE49-F238E27FC236}">
                <a16:creationId xmlns:a16="http://schemas.microsoft.com/office/drawing/2014/main" id="{3B9D0DEA-C978-8398-0646-E08EA48B956D}"/>
              </a:ext>
            </a:extLst>
          </p:cNvPr>
          <p:cNvSpPr/>
          <p:nvPr/>
        </p:nvSpPr>
        <p:spPr>
          <a:xfrm rot="8033977">
            <a:off x="4683383" y="1894790"/>
            <a:ext cx="652900" cy="456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Arrow: Right 40">
            <a:extLst>
              <a:ext uri="{FF2B5EF4-FFF2-40B4-BE49-F238E27FC236}">
                <a16:creationId xmlns:a16="http://schemas.microsoft.com/office/drawing/2014/main" id="{10FA61A6-98BF-FD37-6EC5-100B6636EFA2}"/>
              </a:ext>
            </a:extLst>
          </p:cNvPr>
          <p:cNvSpPr/>
          <p:nvPr/>
        </p:nvSpPr>
        <p:spPr>
          <a:xfrm rot="8033977">
            <a:off x="8803355" y="3280629"/>
            <a:ext cx="652900" cy="456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Arrow: Right 41">
            <a:extLst>
              <a:ext uri="{FF2B5EF4-FFF2-40B4-BE49-F238E27FC236}">
                <a16:creationId xmlns:a16="http://schemas.microsoft.com/office/drawing/2014/main" id="{85B9E76E-C87D-367F-780B-F07C4FDF1953}"/>
              </a:ext>
            </a:extLst>
          </p:cNvPr>
          <p:cNvSpPr/>
          <p:nvPr/>
        </p:nvSpPr>
        <p:spPr>
          <a:xfrm rot="2754881">
            <a:off x="8578974" y="1873997"/>
            <a:ext cx="652900" cy="456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Arrow: Right 42">
            <a:extLst>
              <a:ext uri="{FF2B5EF4-FFF2-40B4-BE49-F238E27FC236}">
                <a16:creationId xmlns:a16="http://schemas.microsoft.com/office/drawing/2014/main" id="{3AF5E09A-15A9-973D-D563-47402639BD2B}"/>
              </a:ext>
            </a:extLst>
          </p:cNvPr>
          <p:cNvSpPr/>
          <p:nvPr/>
        </p:nvSpPr>
        <p:spPr>
          <a:xfrm rot="2754881">
            <a:off x="4593186" y="3334647"/>
            <a:ext cx="652900" cy="456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07663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Examples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4580142" cy="6074077"/>
          </a:xfrm>
        </p:spPr>
        <p:txBody>
          <a:bodyPr>
            <a:normAutofit/>
          </a:bodyPr>
          <a:lstStyle/>
          <a:p>
            <a:pPr marL="0" indent="0">
              <a:buNone/>
            </a:pPr>
            <a:r>
              <a:rPr lang="en-SG" u="sng" dirty="0"/>
              <a:t>Continuous response variable</a:t>
            </a:r>
          </a:p>
          <a:p>
            <a:pPr marL="0" indent="0">
              <a:buNone/>
            </a:pPr>
            <a:r>
              <a:rPr lang="en-SG" dirty="0"/>
              <a:t>Biodiversity</a:t>
            </a:r>
          </a:p>
          <a:p>
            <a:pPr marL="0" indent="0">
              <a:buNone/>
            </a:pPr>
            <a:endParaRPr lang="en-SG" dirty="0"/>
          </a:p>
          <a:p>
            <a:pPr marL="0" indent="0">
              <a:buNone/>
            </a:pPr>
            <a:endParaRPr lang="en-SG" dirty="0"/>
          </a:p>
          <a:p>
            <a:pPr marL="0" indent="0">
              <a:buNone/>
            </a:pPr>
            <a:endParaRPr lang="en-SG" dirty="0"/>
          </a:p>
          <a:p>
            <a:pPr marL="0" indent="0">
              <a:buNone/>
            </a:pPr>
            <a:br>
              <a:rPr lang="en-SG" dirty="0"/>
            </a:br>
            <a:r>
              <a:rPr lang="en-SG" dirty="0"/>
              <a:t>Species population</a:t>
            </a:r>
          </a:p>
          <a:p>
            <a:pPr marL="0" indent="0">
              <a:buNone/>
            </a:pP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31</a:t>
            </a:fld>
            <a:endParaRPr lang="en-SG" dirty="0"/>
          </a:p>
        </p:txBody>
      </p:sp>
      <p:sp>
        <p:nvSpPr>
          <p:cNvPr id="6" name="Content Placeholder 2">
            <a:extLst>
              <a:ext uri="{FF2B5EF4-FFF2-40B4-BE49-F238E27FC236}">
                <a16:creationId xmlns:a16="http://schemas.microsoft.com/office/drawing/2014/main" id="{0EDBEAD1-4F38-49E2-A82F-B9FCD7CF27D3}"/>
              </a:ext>
            </a:extLst>
          </p:cNvPr>
          <p:cNvSpPr txBox="1">
            <a:spLocks/>
          </p:cNvSpPr>
          <p:nvPr/>
        </p:nvSpPr>
        <p:spPr>
          <a:xfrm>
            <a:off x="4789692" y="767100"/>
            <a:ext cx="7324725" cy="60740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u="sng" dirty="0"/>
              <a:t>Explanatory variables</a:t>
            </a:r>
            <a:endParaRPr lang="en-SG" dirty="0"/>
          </a:p>
          <a:p>
            <a:pPr marL="0" indent="0">
              <a:buFont typeface="Arial" panose="020B0604020202020204" pitchFamily="34" charset="0"/>
              <a:buNone/>
            </a:pPr>
            <a:r>
              <a:rPr lang="en-SG" dirty="0"/>
              <a:t>Country: Singapore, Malaysia, Indonesia (categorical – 3 levels)</a:t>
            </a:r>
          </a:p>
          <a:p>
            <a:pPr marL="0" indent="0">
              <a:buFont typeface="Arial" panose="020B0604020202020204" pitchFamily="34" charset="0"/>
              <a:buNone/>
            </a:pPr>
            <a:r>
              <a:rPr lang="en-SG" dirty="0"/>
              <a:t>Biomass: in kg (continuous) [Covariate]</a:t>
            </a:r>
          </a:p>
          <a:p>
            <a:pPr marL="0" indent="0">
              <a:buFont typeface="Arial" panose="020B0604020202020204" pitchFamily="34" charset="0"/>
              <a:buNone/>
            </a:pPr>
            <a:endParaRPr lang="en-SG" dirty="0"/>
          </a:p>
          <a:p>
            <a:pPr marL="0" indent="0">
              <a:buFont typeface="Arial" panose="020B0604020202020204" pitchFamily="34" charset="0"/>
              <a:buNone/>
            </a:pPr>
            <a:endParaRPr lang="en-SG" dirty="0"/>
          </a:p>
          <a:p>
            <a:pPr marL="0" indent="0">
              <a:buFont typeface="Arial" panose="020B0604020202020204" pitchFamily="34" charset="0"/>
              <a:buNone/>
            </a:pPr>
            <a:r>
              <a:rPr lang="en-SG" dirty="0"/>
              <a:t>Country: Singapore, Malaysia, Indonesia</a:t>
            </a:r>
          </a:p>
          <a:p>
            <a:pPr marL="0" indent="0">
              <a:buFont typeface="Arial" panose="020B0604020202020204" pitchFamily="34" charset="0"/>
              <a:buNone/>
            </a:pPr>
            <a:r>
              <a:rPr lang="en-SG" dirty="0"/>
              <a:t>(categorical – 3 levels)</a:t>
            </a:r>
          </a:p>
          <a:p>
            <a:pPr marL="0" indent="0">
              <a:buFont typeface="Arial" panose="020B0604020202020204" pitchFamily="34" charset="0"/>
              <a:buNone/>
            </a:pPr>
            <a:r>
              <a:rPr lang="en-SG" dirty="0"/>
              <a:t>Site: A, B, C (categorical – 3 levels)</a:t>
            </a:r>
          </a:p>
          <a:p>
            <a:pPr marL="0" indent="0">
              <a:buFont typeface="Arial" panose="020B0604020202020204" pitchFamily="34" charset="0"/>
              <a:buNone/>
            </a:pPr>
            <a:r>
              <a:rPr lang="en-SG" dirty="0"/>
              <a:t>Biomass: in kg (continuous) [Covariate]</a:t>
            </a:r>
          </a:p>
        </p:txBody>
      </p:sp>
      <p:sp>
        <p:nvSpPr>
          <p:cNvPr id="4" name="Rectangle 3">
            <a:extLst>
              <a:ext uri="{FF2B5EF4-FFF2-40B4-BE49-F238E27FC236}">
                <a16:creationId xmlns:a16="http://schemas.microsoft.com/office/drawing/2014/main" id="{503A607C-9118-48FB-815E-115A796621E1}"/>
              </a:ext>
            </a:extLst>
          </p:cNvPr>
          <p:cNvSpPr/>
          <p:nvPr/>
        </p:nvSpPr>
        <p:spPr>
          <a:xfrm>
            <a:off x="77583" y="1256145"/>
            <a:ext cx="11938926" cy="14013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3B143AA4-8BAD-4B73-94DB-2273CBF8C310}"/>
              </a:ext>
            </a:extLst>
          </p:cNvPr>
          <p:cNvSpPr txBox="1"/>
          <p:nvPr/>
        </p:nvSpPr>
        <p:spPr>
          <a:xfrm>
            <a:off x="86302" y="2619375"/>
            <a:ext cx="2184425" cy="369332"/>
          </a:xfrm>
          <a:prstGeom prst="rect">
            <a:avLst/>
          </a:prstGeom>
          <a:noFill/>
        </p:spPr>
        <p:txBody>
          <a:bodyPr wrap="square" rtlCol="0">
            <a:spAutoFit/>
          </a:bodyPr>
          <a:lstStyle/>
          <a:p>
            <a:r>
              <a:rPr lang="en-US" dirty="0">
                <a:solidFill>
                  <a:srgbClr val="FF0000"/>
                </a:solidFill>
              </a:rPr>
              <a:t>1-way ANCOVA</a:t>
            </a:r>
          </a:p>
        </p:txBody>
      </p:sp>
      <p:sp>
        <p:nvSpPr>
          <p:cNvPr id="8" name="Rectangle 7">
            <a:extLst>
              <a:ext uri="{FF2B5EF4-FFF2-40B4-BE49-F238E27FC236}">
                <a16:creationId xmlns:a16="http://schemas.microsoft.com/office/drawing/2014/main" id="{936869D4-41B7-47C9-8187-D2069F2F7E08}"/>
              </a:ext>
            </a:extLst>
          </p:cNvPr>
          <p:cNvSpPr/>
          <p:nvPr/>
        </p:nvSpPr>
        <p:spPr>
          <a:xfrm>
            <a:off x="77583" y="3727472"/>
            <a:ext cx="11938926" cy="19574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a:extLst>
              <a:ext uri="{FF2B5EF4-FFF2-40B4-BE49-F238E27FC236}">
                <a16:creationId xmlns:a16="http://schemas.microsoft.com/office/drawing/2014/main" id="{9C734230-FC78-4588-99C0-D8F130574A61}"/>
              </a:ext>
            </a:extLst>
          </p:cNvPr>
          <p:cNvSpPr txBox="1"/>
          <p:nvPr/>
        </p:nvSpPr>
        <p:spPr>
          <a:xfrm>
            <a:off x="86302" y="5619869"/>
            <a:ext cx="2184425" cy="369332"/>
          </a:xfrm>
          <a:prstGeom prst="rect">
            <a:avLst/>
          </a:prstGeom>
          <a:noFill/>
        </p:spPr>
        <p:txBody>
          <a:bodyPr wrap="square" rtlCol="0">
            <a:spAutoFit/>
          </a:bodyPr>
          <a:lstStyle/>
          <a:p>
            <a:r>
              <a:rPr lang="en-US" dirty="0">
                <a:solidFill>
                  <a:srgbClr val="FF0000"/>
                </a:solidFill>
              </a:rPr>
              <a:t>2-way ANCOVA</a:t>
            </a:r>
          </a:p>
        </p:txBody>
      </p:sp>
    </p:spTree>
    <p:extLst>
      <p:ext uri="{BB962C8B-B14F-4D97-AF65-F5344CB8AC3E}">
        <p14:creationId xmlns:p14="http://schemas.microsoft.com/office/powerpoint/2010/main" val="2523244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Assumptions (same as ANOVA)</a:t>
            </a:r>
            <a:endParaRPr lang="en-SG" i="1" dirty="0"/>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The response variable is normally distributed within each level.</a:t>
            </a:r>
          </a:p>
          <a:p>
            <a:pPr marL="0" indent="0">
              <a:buNone/>
            </a:pPr>
            <a:r>
              <a:rPr lang="en-SG" sz="2400" dirty="0"/>
              <a:t>	Check by testing the normality of either (</a:t>
            </a:r>
            <a:r>
              <a:rPr lang="en-SG" sz="2400" dirty="0" err="1"/>
              <a:t>i</a:t>
            </a:r>
            <a:r>
              <a:rPr lang="en-SG" sz="2400" dirty="0"/>
              <a:t>) the datapoints in each level individually (easy 	to do if you have few groups; or (ii) the residuals of the model. Both test the same thing.</a:t>
            </a:r>
          </a:p>
          <a:p>
            <a:pPr marL="0" indent="0">
              <a:buNone/>
            </a:pPr>
            <a:endParaRPr lang="en-SG" dirty="0"/>
          </a:p>
          <a:p>
            <a:pPr marL="0" indent="0">
              <a:buNone/>
            </a:pPr>
            <a:r>
              <a:rPr lang="en-SG" dirty="0"/>
              <a:t>The variances within each level are equal (i.e. equality of variances).</a:t>
            </a:r>
          </a:p>
          <a:p>
            <a:pPr marL="0" indent="0">
              <a:buNone/>
            </a:pPr>
            <a:endParaRPr lang="en-SG" dirty="0"/>
          </a:p>
          <a:p>
            <a:pPr marL="0" indent="0">
              <a:buNone/>
            </a:pPr>
            <a:r>
              <a:rPr lang="en-SG" dirty="0"/>
              <a:t>Each datapoint is independent.</a:t>
            </a:r>
          </a:p>
          <a:p>
            <a:pPr marL="0" indent="0">
              <a:buNone/>
            </a:pPr>
            <a:endParaRPr lang="en-SG" dirty="0"/>
          </a:p>
          <a:p>
            <a:pPr marL="0" indent="0">
              <a:buNone/>
            </a:pPr>
            <a:r>
              <a:rPr lang="en-SG" dirty="0"/>
              <a:t>Absence of significant outliers.</a:t>
            </a:r>
          </a:p>
        </p:txBody>
      </p:sp>
    </p:spTree>
    <p:extLst>
      <p:ext uri="{BB962C8B-B14F-4D97-AF65-F5344CB8AC3E}">
        <p14:creationId xmlns:p14="http://schemas.microsoft.com/office/powerpoint/2010/main" val="2792454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26AD61-AF41-F94D-571B-F7920D375ED9}"/>
              </a:ext>
            </a:extLst>
          </p:cNvPr>
          <p:cNvPicPr>
            <a:picLocks noChangeAspect="1"/>
          </p:cNvPicPr>
          <p:nvPr/>
        </p:nvPicPr>
        <p:blipFill>
          <a:blip r:embed="rId2"/>
          <a:stretch>
            <a:fillRect/>
          </a:stretch>
        </p:blipFill>
        <p:spPr>
          <a:xfrm>
            <a:off x="8562378" y="3374564"/>
            <a:ext cx="3552039" cy="3248333"/>
          </a:xfrm>
          <a:prstGeom prst="rect">
            <a:avLst/>
          </a:prstGeom>
        </p:spPr>
      </p:pic>
      <p:pic>
        <p:nvPicPr>
          <p:cNvPr id="8" name="Picture 7">
            <a:extLst>
              <a:ext uri="{FF2B5EF4-FFF2-40B4-BE49-F238E27FC236}">
                <a16:creationId xmlns:a16="http://schemas.microsoft.com/office/drawing/2014/main" id="{A950BA79-9B6A-FEE0-DFE9-70CED5347836}"/>
              </a:ext>
            </a:extLst>
          </p:cNvPr>
          <p:cNvPicPr>
            <a:picLocks noChangeAspect="1"/>
          </p:cNvPicPr>
          <p:nvPr/>
        </p:nvPicPr>
        <p:blipFill>
          <a:blip r:embed="rId3"/>
          <a:stretch>
            <a:fillRect/>
          </a:stretch>
        </p:blipFill>
        <p:spPr>
          <a:xfrm>
            <a:off x="8481740" y="107219"/>
            <a:ext cx="3552039" cy="3199014"/>
          </a:xfrm>
          <a:prstGeom prst="rect">
            <a:avLst/>
          </a:prstGeom>
        </p:spPr>
      </p:pic>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Explore your data</a:t>
            </a:r>
            <a:endParaRPr lang="en-SG" i="1" dirty="0"/>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8404157" cy="6074077"/>
          </a:xfrm>
        </p:spPr>
        <p:txBody>
          <a:bodyPr>
            <a:normAutofit fontScale="92500"/>
          </a:bodyPr>
          <a:lstStyle/>
          <a:p>
            <a:pPr marL="0" indent="0">
              <a:buNone/>
            </a:pPr>
            <a:r>
              <a:rPr lang="en-SG" dirty="0"/>
              <a:t>We want to see whether &lt;site&gt; or &lt;treated&gt; can make</a:t>
            </a:r>
            <a:br>
              <a:rPr lang="en-SG" dirty="0"/>
            </a:br>
            <a:r>
              <a:rPr lang="en-SG" dirty="0"/>
              <a:t> sense of the relation between &lt;temp&gt; and &lt;biomass&gt;.</a:t>
            </a:r>
          </a:p>
          <a:p>
            <a:pPr marL="0" indent="0">
              <a:buNone/>
            </a:pPr>
            <a:r>
              <a:rPr lang="en-SG" dirty="0"/>
              <a:t>#Plot &lt;temp&gt; against &lt;biomass&gt;, by the levels of &lt;site&gt;</a:t>
            </a:r>
          </a:p>
          <a:p>
            <a:pPr marL="0" indent="0">
              <a:buNone/>
            </a:pPr>
            <a:r>
              <a:rPr lang="en-SG" sz="2200" dirty="0">
                <a:latin typeface="Courier New" panose="02070309020205020404" pitchFamily="49" charset="0"/>
                <a:cs typeface="Courier New" panose="02070309020205020404" pitchFamily="49" charset="0"/>
              </a:rPr>
              <a:t>plot(temp[site==4]~biomass[site==4],data=d6,pch=16, col="</a:t>
            </a:r>
            <a:r>
              <a:rPr lang="en-SG" sz="2200" dirty="0" err="1">
                <a:latin typeface="Courier New" panose="02070309020205020404" pitchFamily="49" charset="0"/>
                <a:cs typeface="Courier New" panose="02070309020205020404" pitchFamily="49" charset="0"/>
              </a:rPr>
              <a:t>darkgreen</a:t>
            </a:r>
            <a:r>
              <a:rPr lang="en-SG" sz="2200" dirty="0">
                <a:latin typeface="Courier New" panose="02070309020205020404" pitchFamily="49" charset="0"/>
                <a:cs typeface="Courier New" panose="02070309020205020404" pitchFamily="49" charset="0"/>
              </a:rPr>
              <a:t>",</a:t>
            </a:r>
            <a:r>
              <a:rPr lang="en-SG" sz="2200" dirty="0" err="1">
                <a:latin typeface="Courier New" panose="02070309020205020404" pitchFamily="49" charset="0"/>
                <a:cs typeface="Courier New" panose="02070309020205020404" pitchFamily="49" charset="0"/>
              </a:rPr>
              <a:t>xlim</a:t>
            </a:r>
            <a:r>
              <a:rPr lang="en-SG" sz="2200" dirty="0">
                <a:latin typeface="Courier New" panose="02070309020205020404" pitchFamily="49" charset="0"/>
                <a:cs typeface="Courier New" panose="02070309020205020404" pitchFamily="49" charset="0"/>
              </a:rPr>
              <a:t>=c(50,500),</a:t>
            </a:r>
            <a:r>
              <a:rPr lang="en-SG" sz="2200" dirty="0" err="1">
                <a:latin typeface="Courier New" panose="02070309020205020404" pitchFamily="49" charset="0"/>
                <a:cs typeface="Courier New" panose="02070309020205020404" pitchFamily="49" charset="0"/>
              </a:rPr>
              <a:t>ylim</a:t>
            </a:r>
            <a:r>
              <a:rPr lang="en-SG" sz="2200" dirty="0">
                <a:latin typeface="Courier New" panose="02070309020205020404" pitchFamily="49" charset="0"/>
                <a:cs typeface="Courier New" panose="02070309020205020404" pitchFamily="49" charset="0"/>
              </a:rPr>
              <a:t>=c(14,24))</a:t>
            </a:r>
          </a:p>
          <a:p>
            <a:pPr marL="0" indent="0">
              <a:buNone/>
            </a:pPr>
            <a:r>
              <a:rPr lang="en-SG" sz="2200" dirty="0">
                <a:latin typeface="Courier New" panose="02070309020205020404" pitchFamily="49" charset="0"/>
                <a:cs typeface="Courier New" panose="02070309020205020404" pitchFamily="49" charset="0"/>
              </a:rPr>
              <a:t>points(temp[site==6]~biomass[site==6],data=d6,pch=16,col="orange")</a:t>
            </a:r>
          </a:p>
          <a:p>
            <a:pPr marL="0" indent="0">
              <a:buNone/>
            </a:pPr>
            <a:r>
              <a:rPr lang="en-SG" sz="2200" dirty="0">
                <a:latin typeface="Courier New" panose="02070309020205020404" pitchFamily="49" charset="0"/>
                <a:cs typeface="Courier New" panose="02070309020205020404" pitchFamily="49" charset="0"/>
              </a:rPr>
              <a:t>points(temp[site==8]~biomass[site==8],data=d6,pch=16,col="green")</a:t>
            </a:r>
          </a:p>
          <a:p>
            <a:pPr marL="0" indent="0">
              <a:buNone/>
            </a:pPr>
            <a:r>
              <a:rPr lang="en-SG" dirty="0"/>
              <a:t>#Plot &lt;temp&gt; against &lt;biomass&gt;, by the levels of &lt;treated&gt;</a:t>
            </a:r>
          </a:p>
          <a:p>
            <a:pPr marL="0" indent="0">
              <a:buNone/>
            </a:pPr>
            <a:r>
              <a:rPr lang="en-SG" sz="2200" dirty="0">
                <a:latin typeface="Courier New" panose="02070309020205020404" pitchFamily="49" charset="0"/>
                <a:cs typeface="Courier New" panose="02070309020205020404" pitchFamily="49" charset="0"/>
              </a:rPr>
              <a:t>plot(temp[treated==0]~biomass[treated==0],data=d6,pch=16,col="blue",</a:t>
            </a:r>
            <a:r>
              <a:rPr lang="en-SG" sz="2200" dirty="0" err="1">
                <a:latin typeface="Courier New" panose="02070309020205020404" pitchFamily="49" charset="0"/>
                <a:cs typeface="Courier New" panose="02070309020205020404" pitchFamily="49" charset="0"/>
              </a:rPr>
              <a:t>xlim</a:t>
            </a:r>
            <a:r>
              <a:rPr lang="en-SG" sz="2200" dirty="0">
                <a:latin typeface="Courier New" panose="02070309020205020404" pitchFamily="49" charset="0"/>
                <a:cs typeface="Courier New" panose="02070309020205020404" pitchFamily="49" charset="0"/>
              </a:rPr>
              <a:t>=c(50,500),</a:t>
            </a:r>
            <a:r>
              <a:rPr lang="en-SG" sz="2200" dirty="0" err="1">
                <a:latin typeface="Courier New" panose="02070309020205020404" pitchFamily="49" charset="0"/>
                <a:cs typeface="Courier New" panose="02070309020205020404" pitchFamily="49" charset="0"/>
              </a:rPr>
              <a:t>ylim</a:t>
            </a:r>
            <a:r>
              <a:rPr lang="en-SG" sz="2200" dirty="0">
                <a:latin typeface="Courier New" panose="02070309020205020404" pitchFamily="49" charset="0"/>
                <a:cs typeface="Courier New" panose="02070309020205020404" pitchFamily="49" charset="0"/>
              </a:rPr>
              <a:t>=c(14,24))</a:t>
            </a:r>
          </a:p>
          <a:p>
            <a:pPr marL="0" indent="0">
              <a:buNone/>
            </a:pPr>
            <a:r>
              <a:rPr lang="en-SG" sz="2200" dirty="0">
                <a:latin typeface="Courier New" panose="02070309020205020404" pitchFamily="49" charset="0"/>
                <a:cs typeface="Courier New" panose="02070309020205020404" pitchFamily="49" charset="0"/>
              </a:rPr>
              <a:t>points(temp[treated==1]~biomass[treated==1],data=d6,pch=16,col="red")</a:t>
            </a:r>
          </a:p>
          <a:p>
            <a:pPr marL="0" indent="0">
              <a:buNone/>
            </a:pPr>
            <a:r>
              <a:rPr lang="en-SG" dirty="0"/>
              <a:t>It looks like both reveal hidden structure in the dataset but &lt;treated&gt; is more straightforward to interpret. </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33</a:t>
            </a:fld>
            <a:endParaRPr lang="en-SG" dirty="0"/>
          </a:p>
        </p:txBody>
      </p:sp>
      <p:sp>
        <p:nvSpPr>
          <p:cNvPr id="21" name="TextBox 20">
            <a:extLst>
              <a:ext uri="{FF2B5EF4-FFF2-40B4-BE49-F238E27FC236}">
                <a16:creationId xmlns:a16="http://schemas.microsoft.com/office/drawing/2014/main" id="{34F70D77-C3AE-4E7F-89B6-ACCCF1E0E21C}"/>
              </a:ext>
            </a:extLst>
          </p:cNvPr>
          <p:cNvSpPr txBox="1"/>
          <p:nvPr/>
        </p:nvSpPr>
        <p:spPr>
          <a:xfrm>
            <a:off x="9849354" y="4140222"/>
            <a:ext cx="2184425" cy="369332"/>
          </a:xfrm>
          <a:prstGeom prst="rect">
            <a:avLst/>
          </a:prstGeom>
          <a:noFill/>
        </p:spPr>
        <p:txBody>
          <a:bodyPr wrap="square" rtlCol="0">
            <a:spAutoFit/>
          </a:bodyPr>
          <a:lstStyle/>
          <a:p>
            <a:pPr algn="ctr"/>
            <a:r>
              <a:rPr lang="en-US" dirty="0">
                <a:solidFill>
                  <a:srgbClr val="0000FF"/>
                </a:solidFill>
              </a:rPr>
              <a:t>&lt;treated&gt; = FALSE</a:t>
            </a:r>
          </a:p>
        </p:txBody>
      </p:sp>
      <p:sp>
        <p:nvSpPr>
          <p:cNvPr id="22" name="TextBox 21">
            <a:extLst>
              <a:ext uri="{FF2B5EF4-FFF2-40B4-BE49-F238E27FC236}">
                <a16:creationId xmlns:a16="http://schemas.microsoft.com/office/drawing/2014/main" id="{B655E682-6639-4110-909D-7D3169196FD6}"/>
              </a:ext>
            </a:extLst>
          </p:cNvPr>
          <p:cNvSpPr txBox="1"/>
          <p:nvPr/>
        </p:nvSpPr>
        <p:spPr>
          <a:xfrm>
            <a:off x="8689641" y="5760501"/>
            <a:ext cx="1985841" cy="364837"/>
          </a:xfrm>
          <a:prstGeom prst="rect">
            <a:avLst/>
          </a:prstGeom>
          <a:noFill/>
        </p:spPr>
        <p:txBody>
          <a:bodyPr wrap="square" rtlCol="0">
            <a:spAutoFit/>
          </a:bodyPr>
          <a:lstStyle/>
          <a:p>
            <a:pPr algn="ctr"/>
            <a:r>
              <a:rPr lang="en-US" dirty="0">
                <a:solidFill>
                  <a:srgbClr val="FF0000"/>
                </a:solidFill>
              </a:rPr>
              <a:t>&lt;Treated&gt; = TRUE</a:t>
            </a:r>
          </a:p>
        </p:txBody>
      </p:sp>
      <p:sp>
        <p:nvSpPr>
          <p:cNvPr id="23" name="TextBox 22">
            <a:extLst>
              <a:ext uri="{FF2B5EF4-FFF2-40B4-BE49-F238E27FC236}">
                <a16:creationId xmlns:a16="http://schemas.microsoft.com/office/drawing/2014/main" id="{E8B4094E-A386-4FA8-B7ED-356532D0DCC8}"/>
              </a:ext>
            </a:extLst>
          </p:cNvPr>
          <p:cNvSpPr txBox="1"/>
          <p:nvPr/>
        </p:nvSpPr>
        <p:spPr>
          <a:xfrm>
            <a:off x="8841900" y="840345"/>
            <a:ext cx="1120955" cy="646331"/>
          </a:xfrm>
          <a:prstGeom prst="rect">
            <a:avLst/>
          </a:prstGeom>
          <a:noFill/>
        </p:spPr>
        <p:txBody>
          <a:bodyPr wrap="square" rtlCol="0">
            <a:spAutoFit/>
          </a:bodyPr>
          <a:lstStyle/>
          <a:p>
            <a:pPr algn="ctr"/>
            <a:r>
              <a:rPr lang="en-US" dirty="0">
                <a:solidFill>
                  <a:schemeClr val="accent6">
                    <a:lumMod val="50000"/>
                  </a:schemeClr>
                </a:solidFill>
              </a:rPr>
              <a:t>&lt;site&gt; = 4</a:t>
            </a:r>
          </a:p>
        </p:txBody>
      </p:sp>
      <p:sp>
        <p:nvSpPr>
          <p:cNvPr id="24" name="TextBox 23">
            <a:extLst>
              <a:ext uri="{FF2B5EF4-FFF2-40B4-BE49-F238E27FC236}">
                <a16:creationId xmlns:a16="http://schemas.microsoft.com/office/drawing/2014/main" id="{3D838C8D-ED0E-4D18-BCDE-B45971DD02C2}"/>
              </a:ext>
            </a:extLst>
          </p:cNvPr>
          <p:cNvSpPr txBox="1"/>
          <p:nvPr/>
        </p:nvSpPr>
        <p:spPr>
          <a:xfrm>
            <a:off x="10115005" y="1021911"/>
            <a:ext cx="1120955" cy="369332"/>
          </a:xfrm>
          <a:prstGeom prst="rect">
            <a:avLst/>
          </a:prstGeom>
          <a:noFill/>
        </p:spPr>
        <p:txBody>
          <a:bodyPr wrap="square" rtlCol="0">
            <a:spAutoFit/>
          </a:bodyPr>
          <a:lstStyle/>
          <a:p>
            <a:pPr algn="ctr"/>
            <a:r>
              <a:rPr lang="en-US" dirty="0">
                <a:solidFill>
                  <a:schemeClr val="accent4">
                    <a:lumMod val="75000"/>
                  </a:schemeClr>
                </a:solidFill>
              </a:rPr>
              <a:t>&lt;site&gt; = 6</a:t>
            </a:r>
          </a:p>
        </p:txBody>
      </p:sp>
      <p:sp>
        <p:nvSpPr>
          <p:cNvPr id="25" name="TextBox 24">
            <a:extLst>
              <a:ext uri="{FF2B5EF4-FFF2-40B4-BE49-F238E27FC236}">
                <a16:creationId xmlns:a16="http://schemas.microsoft.com/office/drawing/2014/main" id="{8F1F10E0-95F7-4D2D-BC9B-FE178C807D0F}"/>
              </a:ext>
            </a:extLst>
          </p:cNvPr>
          <p:cNvSpPr txBox="1"/>
          <p:nvPr/>
        </p:nvSpPr>
        <p:spPr>
          <a:xfrm>
            <a:off x="10820400" y="1990592"/>
            <a:ext cx="1120955" cy="369332"/>
          </a:xfrm>
          <a:prstGeom prst="rect">
            <a:avLst/>
          </a:prstGeom>
          <a:noFill/>
        </p:spPr>
        <p:txBody>
          <a:bodyPr wrap="square" rtlCol="0">
            <a:spAutoFit/>
          </a:bodyPr>
          <a:lstStyle/>
          <a:p>
            <a:pPr algn="ctr"/>
            <a:r>
              <a:rPr lang="en-US" dirty="0">
                <a:solidFill>
                  <a:srgbClr val="00B050"/>
                </a:solidFill>
              </a:rPr>
              <a:t>&lt;site&gt; = 8</a:t>
            </a:r>
          </a:p>
        </p:txBody>
      </p:sp>
    </p:spTree>
    <p:extLst>
      <p:ext uri="{BB962C8B-B14F-4D97-AF65-F5344CB8AC3E}">
        <p14:creationId xmlns:p14="http://schemas.microsoft.com/office/powerpoint/2010/main" val="1543195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Fit the ANCOVA</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#Run an ANCOVA with &lt;biomass&gt; and &lt;treated&gt;, allowing them to interact</a:t>
            </a:r>
          </a:p>
          <a:p>
            <a:pPr marL="0" indent="0">
              <a:buNone/>
            </a:pPr>
            <a:r>
              <a:rPr lang="en-US" sz="2000" dirty="0">
                <a:latin typeface="Courier New" panose="02070309020205020404" pitchFamily="49" charset="0"/>
                <a:cs typeface="Courier New" panose="02070309020205020404" pitchFamily="49" charset="0"/>
              </a:rPr>
              <a:t>mod1=</a:t>
            </a:r>
            <a:r>
              <a:rPr lang="en-US" sz="2000" dirty="0" err="1">
                <a:latin typeface="Courier New" panose="02070309020205020404" pitchFamily="49" charset="0"/>
                <a:cs typeface="Courier New" panose="02070309020205020404" pitchFamily="49" charset="0"/>
              </a:rPr>
              <a:t>lm</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temp~biomass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treated,data</a:t>
            </a:r>
            <a:r>
              <a:rPr lang="en-US" sz="2000" dirty="0">
                <a:latin typeface="Courier New" panose="02070309020205020404" pitchFamily="49" charset="0"/>
                <a:cs typeface="Courier New" panose="02070309020205020404" pitchFamily="49" charset="0"/>
              </a:rPr>
              <a:t>=d6)</a:t>
            </a:r>
          </a:p>
          <a:p>
            <a:pPr marL="0" indent="0">
              <a:buNone/>
            </a:pPr>
            <a:r>
              <a:rPr lang="en-US" sz="2000" dirty="0">
                <a:latin typeface="Courier New" panose="02070309020205020404" pitchFamily="49" charset="0"/>
                <a:cs typeface="Courier New" panose="02070309020205020404" pitchFamily="49" charset="0"/>
              </a:rPr>
              <a:t>summary(mod1)</a:t>
            </a:r>
          </a:p>
          <a:p>
            <a:pPr marL="0" indent="0">
              <a:buNone/>
            </a:pPr>
            <a:r>
              <a:rPr lang="en-SG" dirty="0"/>
              <a:t>#interaction is non-significant</a:t>
            </a:r>
          </a:p>
          <a:p>
            <a:pPr marL="0" indent="0">
              <a:buNone/>
            </a:pPr>
            <a:endParaRPr lang="en-SG" dirty="0"/>
          </a:p>
          <a:p>
            <a:pPr marL="0" indent="0">
              <a:buNone/>
            </a:pPr>
            <a:r>
              <a:rPr lang="en-SG" dirty="0"/>
              <a:t>#Simplify by stepwise deletion</a:t>
            </a:r>
          </a:p>
          <a:p>
            <a:pPr marL="0" indent="0">
              <a:buNone/>
            </a:pPr>
            <a:r>
              <a:rPr lang="da-DK" sz="2000" dirty="0">
                <a:latin typeface="Courier New" panose="02070309020205020404" pitchFamily="49" charset="0"/>
                <a:cs typeface="Courier New" panose="02070309020205020404" pitchFamily="49" charset="0"/>
              </a:rPr>
              <a:t>mod1.1=update(mod1,.-biomass:treated)</a:t>
            </a:r>
          </a:p>
          <a:p>
            <a:pPr marL="0" indent="0">
              <a:buNone/>
            </a:pPr>
            <a:endParaRPr lang="en-SG" dirty="0"/>
          </a:p>
          <a:p>
            <a:pPr marL="0" indent="0">
              <a:buNone/>
            </a:pPr>
            <a:r>
              <a:rPr lang="en-SG" dirty="0"/>
              <a:t>#Compare the 2 models using </a:t>
            </a:r>
            <a:r>
              <a:rPr lang="en-SG" dirty="0" err="1"/>
              <a:t>anova</a:t>
            </a:r>
            <a:r>
              <a:rPr lang="en-SG" dirty="0"/>
              <a:t>()</a:t>
            </a:r>
          </a:p>
          <a:p>
            <a:pPr marL="0" indent="0">
              <a:buNone/>
            </a:pPr>
            <a:r>
              <a:rPr lang="da-DK" sz="2000" dirty="0">
                <a:latin typeface="Courier New" panose="02070309020205020404" pitchFamily="49" charset="0"/>
                <a:cs typeface="Courier New" panose="02070309020205020404" pitchFamily="49" charset="0"/>
              </a:rPr>
              <a:t>anova(mod1,mod1.1)</a:t>
            </a:r>
            <a:endParaRPr lang="en-SG" sz="2000" dirty="0">
              <a:latin typeface="Courier New" panose="02070309020205020404" pitchFamily="49" charset="0"/>
              <a:cs typeface="Courier New" panose="02070309020205020404" pitchFamily="49" charset="0"/>
            </a:endParaRPr>
          </a:p>
          <a:p>
            <a:pPr marL="0" indent="0">
              <a:buNone/>
            </a:pPr>
            <a:r>
              <a:rPr lang="en-SG" dirty="0"/>
              <a:t>#There is no significant reduction in predictive power (</a:t>
            </a:r>
            <a:r>
              <a:rPr lang="en-SG" i="1" dirty="0"/>
              <a:t>P</a:t>
            </a:r>
            <a:r>
              <a:rPr lang="en-SG" dirty="0"/>
              <a:t> &gt; 0.05), so we prefer the simpler model (i.e. mod1.1, without the interaction term).</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34</a:t>
            </a:fld>
            <a:endParaRPr lang="en-SG" dirty="0"/>
          </a:p>
        </p:txBody>
      </p:sp>
      <p:pic>
        <p:nvPicPr>
          <p:cNvPr id="7" name="Picture 6">
            <a:extLst>
              <a:ext uri="{FF2B5EF4-FFF2-40B4-BE49-F238E27FC236}">
                <a16:creationId xmlns:a16="http://schemas.microsoft.com/office/drawing/2014/main" id="{147D94E3-28C2-3277-AC3F-5BD74CE367F9}"/>
              </a:ext>
            </a:extLst>
          </p:cNvPr>
          <p:cNvPicPr>
            <a:picLocks noChangeAspect="1"/>
          </p:cNvPicPr>
          <p:nvPr/>
        </p:nvPicPr>
        <p:blipFill>
          <a:blip r:embed="rId3"/>
          <a:stretch>
            <a:fillRect/>
          </a:stretch>
        </p:blipFill>
        <p:spPr>
          <a:xfrm>
            <a:off x="6458529" y="1245510"/>
            <a:ext cx="5525271" cy="2819794"/>
          </a:xfrm>
          <a:prstGeom prst="rect">
            <a:avLst/>
          </a:prstGeom>
        </p:spPr>
      </p:pic>
      <p:pic>
        <p:nvPicPr>
          <p:cNvPr id="10" name="Picture 9">
            <a:extLst>
              <a:ext uri="{FF2B5EF4-FFF2-40B4-BE49-F238E27FC236}">
                <a16:creationId xmlns:a16="http://schemas.microsoft.com/office/drawing/2014/main" id="{AADFD78B-C8CA-455C-B4BA-3A02C188DE3B}"/>
              </a:ext>
            </a:extLst>
          </p:cNvPr>
          <p:cNvPicPr>
            <a:picLocks noChangeAspect="1"/>
          </p:cNvPicPr>
          <p:nvPr/>
        </p:nvPicPr>
        <p:blipFill>
          <a:blip r:embed="rId4"/>
          <a:stretch>
            <a:fillRect/>
          </a:stretch>
        </p:blipFill>
        <p:spPr>
          <a:xfrm>
            <a:off x="6458529" y="4155612"/>
            <a:ext cx="3639058" cy="1286054"/>
          </a:xfrm>
          <a:prstGeom prst="rect">
            <a:avLst/>
          </a:prstGeom>
        </p:spPr>
      </p:pic>
      <p:sp>
        <p:nvSpPr>
          <p:cNvPr id="11" name="Content Placeholder 2">
            <a:extLst>
              <a:ext uri="{FF2B5EF4-FFF2-40B4-BE49-F238E27FC236}">
                <a16:creationId xmlns:a16="http://schemas.microsoft.com/office/drawing/2014/main" id="{09411D11-0122-1422-8949-58EB89087B90}"/>
              </a:ext>
            </a:extLst>
          </p:cNvPr>
          <p:cNvSpPr txBox="1">
            <a:spLocks/>
          </p:cNvSpPr>
          <p:nvPr/>
        </p:nvSpPr>
        <p:spPr>
          <a:xfrm>
            <a:off x="10645373" y="8917"/>
            <a:ext cx="1526307" cy="802271"/>
          </a:xfrm>
          <a:prstGeom prst="rect">
            <a:avLst/>
          </a:prstGeom>
          <a:solidFill>
            <a:srgbClr val="FF0000"/>
          </a:solidFill>
          <a:ln>
            <a:solidFill>
              <a:schemeClr val="bg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400" b="1" u="sng" dirty="0">
                <a:solidFill>
                  <a:schemeClr val="bg1"/>
                </a:solidFill>
              </a:rPr>
              <a:t>Debugging Time!</a:t>
            </a:r>
          </a:p>
          <a:p>
            <a:pPr marL="0" indent="0">
              <a:buFont typeface="Arial" panose="020B0604020202020204" pitchFamily="34" charset="0"/>
              <a:buNone/>
            </a:pPr>
            <a:r>
              <a:rPr lang="en-SG" sz="1400" dirty="0">
                <a:solidFill>
                  <a:schemeClr val="bg1"/>
                </a:solidFill>
                <a:sym typeface="Wingdings" panose="05000000000000000000" pitchFamily="2" charset="2"/>
              </a:rPr>
              <a:t>Can you spot the error in this slide?</a:t>
            </a:r>
          </a:p>
        </p:txBody>
      </p:sp>
    </p:spTree>
    <p:extLst>
      <p:ext uri="{BB962C8B-B14F-4D97-AF65-F5344CB8AC3E}">
        <p14:creationId xmlns:p14="http://schemas.microsoft.com/office/powerpoint/2010/main" val="182404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View the results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#Summary</a:t>
            </a:r>
          </a:p>
          <a:p>
            <a:pPr marL="0" indent="0">
              <a:buNone/>
            </a:pPr>
            <a:r>
              <a:rPr lang="en-SG" sz="2000" dirty="0">
                <a:latin typeface="Courier New" panose="02070309020205020404" pitchFamily="49" charset="0"/>
                <a:cs typeface="Courier New" panose="02070309020205020404" pitchFamily="49" charset="0"/>
              </a:rPr>
              <a:t>summary(mod1.1)</a:t>
            </a:r>
          </a:p>
          <a:p>
            <a:pPr marL="0" indent="0">
              <a:buNone/>
            </a:pPr>
            <a:r>
              <a:rPr lang="en-SG" dirty="0"/>
              <a:t>#Both significant: looks like our final model</a:t>
            </a:r>
          </a:p>
          <a:p>
            <a:pPr marL="0" indent="0">
              <a:buNone/>
            </a:pPr>
            <a:endParaRPr lang="en-SG" dirty="0"/>
          </a:p>
          <a:p>
            <a:pPr marL="0" indent="0">
              <a:buNone/>
            </a:pPr>
            <a:r>
              <a:rPr lang="en-SG" dirty="0"/>
              <a:t>#Check assumptions</a:t>
            </a:r>
          </a:p>
          <a:p>
            <a:pPr marL="0" indent="0">
              <a:buNone/>
            </a:pPr>
            <a:r>
              <a:rPr lang="da-DK" sz="2000" dirty="0">
                <a:latin typeface="Courier New" panose="02070309020205020404" pitchFamily="49" charset="0"/>
                <a:cs typeface="Courier New" panose="02070309020205020404" pitchFamily="49" charset="0"/>
              </a:rPr>
              <a:t>par(mfrow=c(2,2))</a:t>
            </a:r>
          </a:p>
          <a:p>
            <a:pPr marL="0" indent="0">
              <a:buNone/>
            </a:pPr>
            <a:r>
              <a:rPr lang="da-DK" sz="2000" dirty="0">
                <a:latin typeface="Courier New" panose="02070309020205020404" pitchFamily="49" charset="0"/>
                <a:cs typeface="Courier New" panose="02070309020205020404" pitchFamily="49" charset="0"/>
              </a:rPr>
              <a:t>plot(mod1.1)</a:t>
            </a:r>
          </a:p>
          <a:p>
            <a:pPr marL="0" indent="0">
              <a:buNone/>
            </a:pPr>
            <a:r>
              <a:rPr lang="da-DK" dirty="0"/>
              <a:t>#All look good!</a:t>
            </a:r>
          </a:p>
          <a:p>
            <a:pPr marL="0" indent="0">
              <a:buNone/>
            </a:pPr>
            <a:endParaRPr lang="da-DK" dirty="0"/>
          </a:p>
          <a:p>
            <a:pPr marL="0" indent="0">
              <a:buNone/>
            </a:pPr>
            <a:r>
              <a:rPr lang="da-DK" dirty="0"/>
              <a:t>Interpretation: </a:t>
            </a:r>
            <a:r>
              <a:rPr lang="en-SG" dirty="0"/>
              <a:t>“Both treated (</a:t>
            </a:r>
            <a:r>
              <a:rPr lang="en-SG" i="1" dirty="0"/>
              <a:t>P </a:t>
            </a:r>
            <a:r>
              <a:rPr lang="en-SG" dirty="0"/>
              <a:t>&lt; 0.001) and biomass (</a:t>
            </a:r>
            <a:r>
              <a:rPr lang="en-SG" i="1" dirty="0"/>
              <a:t>P </a:t>
            </a:r>
            <a:r>
              <a:rPr lang="en-SG" dirty="0"/>
              <a:t>&lt; 0.001) have significant effects on temperature. Temperature decreases by 0.01 ± 0.002 degrees Celsius (mean ± SE) for every 1kg increase in biomass. Specimens that have been treated are on average 2.68 ± 0.55 degrees Celsius cooler than those </a:t>
            </a:r>
            <a:r>
              <a:rPr lang="en-SG"/>
              <a:t>that have not.</a:t>
            </a:r>
            <a:r>
              <a:rPr lang="en-SG" sz="2800" i="1"/>
              <a:t>”</a:t>
            </a:r>
            <a:endParaRPr lang="en-SG" i="1"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35</a:t>
            </a:fld>
            <a:endParaRPr lang="en-SG" dirty="0"/>
          </a:p>
        </p:txBody>
      </p:sp>
      <p:pic>
        <p:nvPicPr>
          <p:cNvPr id="6" name="Picture 5">
            <a:extLst>
              <a:ext uri="{FF2B5EF4-FFF2-40B4-BE49-F238E27FC236}">
                <a16:creationId xmlns:a16="http://schemas.microsoft.com/office/drawing/2014/main" id="{7967A3DD-3F97-FF46-F025-E9B9D23FFAD2}"/>
              </a:ext>
            </a:extLst>
          </p:cNvPr>
          <p:cNvPicPr>
            <a:picLocks noChangeAspect="1"/>
          </p:cNvPicPr>
          <p:nvPr/>
        </p:nvPicPr>
        <p:blipFill>
          <a:blip r:embed="rId2"/>
          <a:stretch>
            <a:fillRect/>
          </a:stretch>
        </p:blipFill>
        <p:spPr>
          <a:xfrm>
            <a:off x="6552460" y="750279"/>
            <a:ext cx="5430008" cy="3305636"/>
          </a:xfrm>
          <a:prstGeom prst="rect">
            <a:avLst/>
          </a:prstGeom>
        </p:spPr>
      </p:pic>
    </p:spTree>
    <p:extLst>
      <p:ext uri="{BB962C8B-B14F-4D97-AF65-F5344CB8AC3E}">
        <p14:creationId xmlns:p14="http://schemas.microsoft.com/office/powerpoint/2010/main" val="2376365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What if residuals are not normal?</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lnSpcReduction="10000"/>
          </a:bodyPr>
          <a:lstStyle/>
          <a:p>
            <a:pPr marL="0" indent="0">
              <a:buNone/>
            </a:pPr>
            <a:r>
              <a:rPr lang="en-SG" b="1" dirty="0"/>
              <a:t>Option 1</a:t>
            </a:r>
            <a:r>
              <a:rPr lang="en-SG" dirty="0"/>
              <a:t>: Transform your variable(s).</a:t>
            </a:r>
          </a:p>
          <a:p>
            <a:pPr marL="0" indent="0">
              <a:buNone/>
            </a:pPr>
            <a:endParaRPr lang="en-SG" dirty="0"/>
          </a:p>
          <a:p>
            <a:pPr marL="0" indent="0">
              <a:buNone/>
            </a:pPr>
            <a:r>
              <a:rPr lang="en-SG" b="1" dirty="0"/>
              <a:t>Option 2</a:t>
            </a:r>
            <a:r>
              <a:rPr lang="en-SG" dirty="0"/>
              <a:t>: Use </a:t>
            </a:r>
            <a:r>
              <a:rPr lang="en-SG" dirty="0" err="1"/>
              <a:t>rANCOVA</a:t>
            </a:r>
            <a:r>
              <a:rPr lang="en-SG" dirty="0"/>
              <a:t> (by </a:t>
            </a:r>
            <a:r>
              <a:rPr lang="en-SG" dirty="0">
                <a:hlinkClick r:id="rId2"/>
              </a:rPr>
              <a:t>Thomas </a:t>
            </a:r>
            <a:r>
              <a:rPr lang="en-SG" dirty="0" err="1">
                <a:hlinkClick r:id="rId2"/>
              </a:rPr>
              <a:t>Forstner</a:t>
            </a:r>
            <a:r>
              <a:rPr lang="en-SG" dirty="0"/>
              <a:t>).</a:t>
            </a:r>
          </a:p>
          <a:p>
            <a:pPr marL="0" indent="0">
              <a:buNone/>
            </a:pPr>
            <a:r>
              <a:rPr lang="en-SG" sz="2000" dirty="0">
                <a:latin typeface="Courier New" panose="02070309020205020404" pitchFamily="49" charset="0"/>
                <a:cs typeface="Courier New" panose="02070309020205020404" pitchFamily="49" charset="0"/>
              </a:rPr>
              <a:t>#Define the function and run the test</a:t>
            </a:r>
          </a:p>
          <a:p>
            <a:pPr marL="0" indent="0">
              <a:buNone/>
            </a:pPr>
            <a:r>
              <a:rPr lang="en-SG" sz="2000" dirty="0" err="1">
                <a:latin typeface="Courier New" panose="02070309020205020404" pitchFamily="49" charset="0"/>
                <a:cs typeface="Courier New" panose="02070309020205020404" pitchFamily="49" charset="0"/>
              </a:rPr>
              <a:t>rancova</a:t>
            </a:r>
            <a:r>
              <a:rPr lang="en-SG" sz="2000" dirty="0">
                <a:latin typeface="Courier New" panose="02070309020205020404" pitchFamily="49" charset="0"/>
                <a:cs typeface="Courier New" panose="02070309020205020404" pitchFamily="49" charset="0"/>
              </a:rPr>
              <a:t>=function(y,cov1,treatment){</a:t>
            </a:r>
          </a:p>
          <a:p>
            <a:pPr marL="0" indent="0">
              <a:buNone/>
            </a:pPr>
            <a:r>
              <a:rPr lang="en-SG" sz="2000" dirty="0">
                <a:latin typeface="Courier New" panose="02070309020205020404" pitchFamily="49" charset="0"/>
                <a:cs typeface="Courier New" panose="02070309020205020404" pitchFamily="49" charset="0"/>
              </a:rPr>
              <a:t>	</a:t>
            </a:r>
            <a:r>
              <a:rPr lang="en-SG" sz="2000" dirty="0" err="1">
                <a:latin typeface="Courier New" panose="02070309020205020404" pitchFamily="49" charset="0"/>
                <a:cs typeface="Courier New" panose="02070309020205020404" pitchFamily="49" charset="0"/>
              </a:rPr>
              <a:t>ry</a:t>
            </a:r>
            <a:r>
              <a:rPr lang="en-SG" sz="2000" dirty="0">
                <a:latin typeface="Courier New" panose="02070309020205020404" pitchFamily="49" charset="0"/>
                <a:cs typeface="Courier New" panose="02070309020205020404" pitchFamily="49" charset="0"/>
              </a:rPr>
              <a:t>=rank(y)</a:t>
            </a:r>
          </a:p>
          <a:p>
            <a:pPr marL="0" indent="0">
              <a:buNone/>
            </a:pPr>
            <a:r>
              <a:rPr lang="en-SG" sz="2000" dirty="0">
                <a:latin typeface="Courier New" panose="02070309020205020404" pitchFamily="49" charset="0"/>
                <a:cs typeface="Courier New" panose="02070309020205020404" pitchFamily="49" charset="0"/>
              </a:rPr>
              <a:t>	rcov1=rank(cov1)</a:t>
            </a:r>
          </a:p>
          <a:p>
            <a:pPr marL="0" indent="0">
              <a:buNone/>
            </a:pPr>
            <a:r>
              <a:rPr lang="en-SG" sz="2000" dirty="0">
                <a:latin typeface="Courier New" panose="02070309020205020404" pitchFamily="49" charset="0"/>
                <a:cs typeface="Courier New" panose="02070309020205020404" pitchFamily="49" charset="0"/>
              </a:rPr>
              <a:t>	e=</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(ry~rcov1)$residuals</a:t>
            </a:r>
          </a:p>
          <a:p>
            <a:pPr marL="0" indent="0">
              <a:buNone/>
            </a:pPr>
            <a:r>
              <a:rPr lang="en-SG" sz="2000" dirty="0">
                <a:latin typeface="Courier New" panose="02070309020205020404" pitchFamily="49" charset="0"/>
                <a:cs typeface="Courier New" panose="02070309020205020404" pitchFamily="49" charset="0"/>
              </a:rPr>
              <a:t>	m=</a:t>
            </a:r>
            <a:r>
              <a:rPr lang="en-SG" sz="2000" dirty="0" err="1">
                <a:latin typeface="Courier New" panose="02070309020205020404" pitchFamily="49" charset="0"/>
                <a:cs typeface="Courier New" panose="02070309020205020404" pitchFamily="49" charset="0"/>
              </a:rPr>
              <a:t>aov</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e~treatment</a:t>
            </a:r>
            <a:r>
              <a:rPr lang="en-SG"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	summary(m)</a:t>
            </a:r>
          </a:p>
          <a:p>
            <a:pPr marL="0" indent="0">
              <a:buNone/>
            </a:pPr>
            <a:r>
              <a:rPr lang="en-SG" sz="2000" dirty="0">
                <a:latin typeface="Courier New" panose="02070309020205020404" pitchFamily="49" charset="0"/>
                <a:cs typeface="Courier New" panose="02070309020205020404" pitchFamily="49" charset="0"/>
              </a:rPr>
              <a:t>}</a:t>
            </a:r>
          </a:p>
          <a:p>
            <a:pPr marL="0" indent="0">
              <a:buNone/>
            </a:pPr>
            <a:r>
              <a:rPr lang="en-US" sz="2000" dirty="0" err="1">
                <a:latin typeface="Courier New" panose="02070309020205020404" pitchFamily="49" charset="0"/>
                <a:cs typeface="Courier New" panose="02070309020205020404" pitchFamily="49" charset="0"/>
              </a:rPr>
              <a:t>rancova</a:t>
            </a:r>
            <a:r>
              <a:rPr lang="en-US" sz="2000" dirty="0">
                <a:latin typeface="Courier New" panose="02070309020205020404" pitchFamily="49" charset="0"/>
                <a:cs typeface="Courier New" panose="02070309020205020404" pitchFamily="49" charset="0"/>
              </a:rPr>
              <a:t>(y=d6$temp,cov1=d6$biomass,treatment=d6$treated)</a:t>
            </a:r>
          </a:p>
          <a:p>
            <a:pPr marL="0" indent="0">
              <a:buNone/>
            </a:pPr>
            <a:endParaRPr lang="en-SG" dirty="0"/>
          </a:p>
          <a:p>
            <a:pPr marL="0" indent="0">
              <a:buNone/>
            </a:pPr>
            <a:r>
              <a:rPr lang="en-SG" b="1" dirty="0"/>
              <a:t>Option 3</a:t>
            </a:r>
            <a:r>
              <a:rPr lang="en-SG" dirty="0"/>
              <a:t>: use a GLM (later lectures).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36</a:t>
            </a:fld>
            <a:endParaRPr lang="en-SG" dirty="0"/>
          </a:p>
        </p:txBody>
      </p:sp>
      <p:sp>
        <p:nvSpPr>
          <p:cNvPr id="9" name="Content Placeholder 2">
            <a:extLst>
              <a:ext uri="{FF2B5EF4-FFF2-40B4-BE49-F238E27FC236}">
                <a16:creationId xmlns:a16="http://schemas.microsoft.com/office/drawing/2014/main" id="{76438572-35B5-4197-814E-412FDA5854B7}"/>
              </a:ext>
            </a:extLst>
          </p:cNvPr>
          <p:cNvSpPr txBox="1">
            <a:spLocks/>
          </p:cNvSpPr>
          <p:nvPr/>
        </p:nvSpPr>
        <p:spPr>
          <a:xfrm>
            <a:off x="5993374" y="2391582"/>
            <a:ext cx="5406146" cy="2090405"/>
          </a:xfrm>
          <a:prstGeom prst="rect">
            <a:avLst/>
          </a:prstGeom>
          <a:solidFill>
            <a:schemeClr val="accent1">
              <a:lumMod val="20000"/>
              <a:lumOff val="80000"/>
            </a:schemeClr>
          </a:solidFill>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SG" sz="1200" u="sng" dirty="0">
                <a:solidFill>
                  <a:schemeClr val="accent1">
                    <a:lumMod val="75000"/>
                  </a:schemeClr>
                </a:solidFill>
              </a:rPr>
              <a:t>Function if you want to test 2 covariates</a:t>
            </a:r>
          </a:p>
          <a:p>
            <a:pPr marL="0" indent="0" defTabSz="442913">
              <a:spcBef>
                <a:spcPts val="0"/>
              </a:spcBef>
              <a:buNone/>
            </a:pPr>
            <a:r>
              <a:rPr lang="en-SG" sz="1200" dirty="0" err="1">
                <a:solidFill>
                  <a:schemeClr val="accent1">
                    <a:lumMod val="75000"/>
                  </a:schemeClr>
                </a:solidFill>
              </a:rPr>
              <a:t>rancova</a:t>
            </a:r>
            <a:r>
              <a:rPr lang="en-SG" sz="1200" dirty="0">
                <a:solidFill>
                  <a:schemeClr val="accent1">
                    <a:lumMod val="75000"/>
                  </a:schemeClr>
                </a:solidFill>
              </a:rPr>
              <a:t>=function(y,cov1,cov2,treatment){</a:t>
            </a:r>
          </a:p>
          <a:p>
            <a:pPr marL="0" indent="0" defTabSz="442913">
              <a:spcBef>
                <a:spcPts val="0"/>
              </a:spcBef>
              <a:buNone/>
            </a:pPr>
            <a:r>
              <a:rPr lang="en-SG" sz="1200" dirty="0">
                <a:solidFill>
                  <a:schemeClr val="accent1">
                    <a:lumMod val="75000"/>
                  </a:schemeClr>
                </a:solidFill>
              </a:rPr>
              <a:t>	</a:t>
            </a:r>
            <a:r>
              <a:rPr lang="en-SG" sz="1200" dirty="0" err="1">
                <a:solidFill>
                  <a:schemeClr val="accent1">
                    <a:lumMod val="75000"/>
                  </a:schemeClr>
                </a:solidFill>
              </a:rPr>
              <a:t>ry</a:t>
            </a:r>
            <a:r>
              <a:rPr lang="en-SG" sz="1200" dirty="0">
                <a:solidFill>
                  <a:schemeClr val="accent1">
                    <a:lumMod val="75000"/>
                  </a:schemeClr>
                </a:solidFill>
              </a:rPr>
              <a:t>=rank(y)</a:t>
            </a:r>
          </a:p>
          <a:p>
            <a:pPr marL="0" indent="0" defTabSz="442913">
              <a:spcBef>
                <a:spcPts val="0"/>
              </a:spcBef>
              <a:buNone/>
            </a:pPr>
            <a:r>
              <a:rPr lang="en-SG" sz="1200" dirty="0">
                <a:solidFill>
                  <a:schemeClr val="accent1">
                    <a:lumMod val="75000"/>
                  </a:schemeClr>
                </a:solidFill>
              </a:rPr>
              <a:t>	rcov1=rank(cov1)</a:t>
            </a:r>
          </a:p>
          <a:p>
            <a:pPr marL="0" indent="0" defTabSz="442913">
              <a:spcBef>
                <a:spcPts val="0"/>
              </a:spcBef>
              <a:buNone/>
            </a:pPr>
            <a:r>
              <a:rPr lang="en-SG" sz="1200" dirty="0">
                <a:solidFill>
                  <a:schemeClr val="accent1">
                    <a:lumMod val="75000"/>
                  </a:schemeClr>
                </a:solidFill>
              </a:rPr>
              <a:t>	rcov2=rank(cov2)</a:t>
            </a:r>
          </a:p>
          <a:p>
            <a:pPr marL="0" indent="0" defTabSz="442913">
              <a:spcBef>
                <a:spcPts val="0"/>
              </a:spcBef>
              <a:buNone/>
            </a:pPr>
            <a:r>
              <a:rPr lang="en-SG" sz="1200" dirty="0">
                <a:solidFill>
                  <a:schemeClr val="accent1">
                    <a:lumMod val="75000"/>
                  </a:schemeClr>
                </a:solidFill>
              </a:rPr>
              <a:t>	e=</a:t>
            </a:r>
            <a:r>
              <a:rPr lang="en-SG" sz="1200" dirty="0" err="1">
                <a:solidFill>
                  <a:schemeClr val="accent1">
                    <a:lumMod val="75000"/>
                  </a:schemeClr>
                </a:solidFill>
              </a:rPr>
              <a:t>lm</a:t>
            </a:r>
            <a:r>
              <a:rPr lang="en-SG" sz="1200" dirty="0">
                <a:solidFill>
                  <a:schemeClr val="accent1">
                    <a:lumMod val="75000"/>
                  </a:schemeClr>
                </a:solidFill>
              </a:rPr>
              <a:t>(ry~rcov1+cov2)$residuals</a:t>
            </a:r>
          </a:p>
          <a:p>
            <a:pPr marL="0" indent="0" defTabSz="442913">
              <a:spcBef>
                <a:spcPts val="0"/>
              </a:spcBef>
              <a:buNone/>
            </a:pPr>
            <a:r>
              <a:rPr lang="en-SG" sz="1200" dirty="0">
                <a:solidFill>
                  <a:schemeClr val="accent1">
                    <a:lumMod val="75000"/>
                  </a:schemeClr>
                </a:solidFill>
              </a:rPr>
              <a:t>	m=</a:t>
            </a:r>
            <a:r>
              <a:rPr lang="en-SG" sz="1200" dirty="0" err="1">
                <a:solidFill>
                  <a:schemeClr val="accent1">
                    <a:lumMod val="75000"/>
                  </a:schemeClr>
                </a:solidFill>
              </a:rPr>
              <a:t>aov</a:t>
            </a:r>
            <a:r>
              <a:rPr lang="en-SG" sz="1200" dirty="0">
                <a:solidFill>
                  <a:schemeClr val="accent1">
                    <a:lumMod val="75000"/>
                  </a:schemeClr>
                </a:solidFill>
              </a:rPr>
              <a:t>(</a:t>
            </a:r>
            <a:r>
              <a:rPr lang="en-SG" sz="1200" dirty="0" err="1">
                <a:solidFill>
                  <a:schemeClr val="accent1">
                    <a:lumMod val="75000"/>
                  </a:schemeClr>
                </a:solidFill>
              </a:rPr>
              <a:t>e~treatment</a:t>
            </a:r>
            <a:r>
              <a:rPr lang="en-SG" sz="1200" dirty="0">
                <a:solidFill>
                  <a:schemeClr val="accent1">
                    <a:lumMod val="75000"/>
                  </a:schemeClr>
                </a:solidFill>
              </a:rPr>
              <a:t>)</a:t>
            </a:r>
          </a:p>
          <a:p>
            <a:pPr marL="0" indent="0" defTabSz="442913">
              <a:spcBef>
                <a:spcPts val="0"/>
              </a:spcBef>
              <a:buNone/>
            </a:pPr>
            <a:r>
              <a:rPr lang="en-SG" sz="1200" dirty="0">
                <a:solidFill>
                  <a:schemeClr val="accent1">
                    <a:lumMod val="75000"/>
                  </a:schemeClr>
                </a:solidFill>
              </a:rPr>
              <a:t>	summary(m)</a:t>
            </a:r>
          </a:p>
          <a:p>
            <a:pPr marL="0" indent="0" defTabSz="442913">
              <a:spcBef>
                <a:spcPts val="0"/>
              </a:spcBef>
              <a:buNone/>
            </a:pPr>
            <a:r>
              <a:rPr lang="en-SG" sz="1200" dirty="0">
                <a:solidFill>
                  <a:schemeClr val="accent1">
                    <a:lumMod val="75000"/>
                  </a:schemeClr>
                </a:solidFill>
              </a:rPr>
              <a:t>}</a:t>
            </a:r>
          </a:p>
          <a:p>
            <a:pPr marL="0" indent="0" defTabSz="442913">
              <a:spcBef>
                <a:spcPts val="0"/>
              </a:spcBef>
              <a:buNone/>
            </a:pPr>
            <a:r>
              <a:rPr lang="en-SG" sz="1200" dirty="0" err="1">
                <a:solidFill>
                  <a:schemeClr val="accent1">
                    <a:lumMod val="75000"/>
                  </a:schemeClr>
                </a:solidFill>
              </a:rPr>
              <a:t>rancova</a:t>
            </a:r>
            <a:r>
              <a:rPr lang="en-SG" sz="1200" dirty="0">
                <a:solidFill>
                  <a:schemeClr val="accent1">
                    <a:lumMod val="75000"/>
                  </a:schemeClr>
                </a:solidFill>
              </a:rPr>
              <a:t>(y=d6$temp,cov1=d6$biomass,cov2=d6$numSen,treatment=d2$treated)</a:t>
            </a:r>
          </a:p>
          <a:p>
            <a:pPr marL="0" indent="0" defTabSz="442913">
              <a:spcBef>
                <a:spcPts val="0"/>
              </a:spcBef>
              <a:buNone/>
            </a:pPr>
            <a:endParaRPr lang="en-SG" sz="1200" dirty="0">
              <a:solidFill>
                <a:schemeClr val="accent1">
                  <a:lumMod val="75000"/>
                </a:schemeClr>
              </a:solidFill>
            </a:endParaRPr>
          </a:p>
          <a:p>
            <a:pPr marL="0" indent="0" defTabSz="442913">
              <a:spcBef>
                <a:spcPts val="0"/>
              </a:spcBef>
              <a:buNone/>
            </a:pPr>
            <a:r>
              <a:rPr lang="en-SG" sz="1200" dirty="0">
                <a:solidFill>
                  <a:schemeClr val="accent1">
                    <a:lumMod val="75000"/>
                  </a:schemeClr>
                </a:solidFill>
              </a:rPr>
              <a:t>Note: at the moment, it’s not possible to test multiple categorical x-variables.</a:t>
            </a:r>
          </a:p>
        </p:txBody>
      </p:sp>
      <p:cxnSp>
        <p:nvCxnSpPr>
          <p:cNvPr id="6" name="Straight Arrow Connector 5">
            <a:extLst>
              <a:ext uri="{FF2B5EF4-FFF2-40B4-BE49-F238E27FC236}">
                <a16:creationId xmlns:a16="http://schemas.microsoft.com/office/drawing/2014/main" id="{39CC137C-139C-442C-9672-16F2302AE7E5}"/>
              </a:ext>
            </a:extLst>
          </p:cNvPr>
          <p:cNvCxnSpPr>
            <a:cxnSpLocks/>
          </p:cNvCxnSpPr>
          <p:nvPr/>
        </p:nvCxnSpPr>
        <p:spPr>
          <a:xfrm flipH="1" flipV="1">
            <a:off x="7494971" y="5548475"/>
            <a:ext cx="167135" cy="288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9C778C-258A-4471-8670-0939A942B648}"/>
              </a:ext>
            </a:extLst>
          </p:cNvPr>
          <p:cNvSpPr txBox="1"/>
          <p:nvPr/>
        </p:nvSpPr>
        <p:spPr>
          <a:xfrm>
            <a:off x="7293595" y="5744682"/>
            <a:ext cx="1846791" cy="276999"/>
          </a:xfrm>
          <a:prstGeom prst="rect">
            <a:avLst/>
          </a:prstGeom>
          <a:noFill/>
        </p:spPr>
        <p:txBody>
          <a:bodyPr wrap="square" rtlCol="0">
            <a:spAutoFit/>
          </a:bodyPr>
          <a:lstStyle/>
          <a:p>
            <a:r>
              <a:rPr lang="en-US" sz="1200" dirty="0">
                <a:solidFill>
                  <a:srgbClr val="FF0000"/>
                </a:solidFill>
              </a:rPr>
              <a:t>Categorical x-variable</a:t>
            </a:r>
          </a:p>
        </p:txBody>
      </p:sp>
      <p:sp>
        <p:nvSpPr>
          <p:cNvPr id="8" name="Right Bracket 7">
            <a:extLst>
              <a:ext uri="{FF2B5EF4-FFF2-40B4-BE49-F238E27FC236}">
                <a16:creationId xmlns:a16="http://schemas.microsoft.com/office/drawing/2014/main" id="{B44307F2-DD8E-4140-B34D-3329C4F9973F}"/>
              </a:ext>
            </a:extLst>
          </p:cNvPr>
          <p:cNvSpPr/>
          <p:nvPr/>
        </p:nvSpPr>
        <p:spPr>
          <a:xfrm rot="5400000">
            <a:off x="6844203" y="4001066"/>
            <a:ext cx="89434" cy="2967283"/>
          </a:xfrm>
          <a:prstGeom prst="righ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cxnSp>
        <p:nvCxnSpPr>
          <p:cNvPr id="10" name="Straight Arrow Connector 9">
            <a:extLst>
              <a:ext uri="{FF2B5EF4-FFF2-40B4-BE49-F238E27FC236}">
                <a16:creationId xmlns:a16="http://schemas.microsoft.com/office/drawing/2014/main" id="{3DFF5EE6-D210-4AD9-A3F4-79AE21934940}"/>
              </a:ext>
            </a:extLst>
          </p:cNvPr>
          <p:cNvCxnSpPr>
            <a:cxnSpLocks/>
          </p:cNvCxnSpPr>
          <p:nvPr/>
        </p:nvCxnSpPr>
        <p:spPr>
          <a:xfrm flipH="1">
            <a:off x="4716782" y="4750144"/>
            <a:ext cx="142083" cy="2931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9DFE02C-DFFC-4CBF-AB71-1BCDC916FD23}"/>
              </a:ext>
            </a:extLst>
          </p:cNvPr>
          <p:cNvSpPr txBox="1"/>
          <p:nvPr/>
        </p:nvSpPr>
        <p:spPr>
          <a:xfrm>
            <a:off x="3625600" y="4522362"/>
            <a:ext cx="2367774" cy="276999"/>
          </a:xfrm>
          <a:prstGeom prst="rect">
            <a:avLst/>
          </a:prstGeom>
          <a:noFill/>
        </p:spPr>
        <p:txBody>
          <a:bodyPr wrap="square" rtlCol="0">
            <a:spAutoFit/>
          </a:bodyPr>
          <a:lstStyle/>
          <a:p>
            <a:r>
              <a:rPr lang="en-US" sz="1200" dirty="0">
                <a:solidFill>
                  <a:srgbClr val="FF0000"/>
                </a:solidFill>
              </a:rPr>
              <a:t>Continuous x-variable (covariate)</a:t>
            </a:r>
          </a:p>
        </p:txBody>
      </p:sp>
      <p:sp>
        <p:nvSpPr>
          <p:cNvPr id="12" name="Right Bracket 11">
            <a:extLst>
              <a:ext uri="{FF2B5EF4-FFF2-40B4-BE49-F238E27FC236}">
                <a16:creationId xmlns:a16="http://schemas.microsoft.com/office/drawing/2014/main" id="{9394E683-D774-491A-8664-D5B6D1D531B4}"/>
              </a:ext>
            </a:extLst>
          </p:cNvPr>
          <p:cNvSpPr/>
          <p:nvPr/>
        </p:nvSpPr>
        <p:spPr>
          <a:xfrm rot="16200000">
            <a:off x="4005055" y="4049314"/>
            <a:ext cx="89434" cy="2172891"/>
          </a:xfrm>
          <a:prstGeom prst="righ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269936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What if equality of variance is violated?</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b="1" dirty="0"/>
              <a:t>Option 1</a:t>
            </a:r>
            <a:r>
              <a:rPr lang="en-SG" dirty="0"/>
              <a:t>: Transform response variable.</a:t>
            </a:r>
          </a:p>
          <a:p>
            <a:pPr marL="0" indent="0">
              <a:buNone/>
            </a:pPr>
            <a:endParaRPr lang="en-SG" dirty="0"/>
          </a:p>
          <a:p>
            <a:pPr marL="0" indent="0">
              <a:buNone/>
            </a:pPr>
            <a:r>
              <a:rPr lang="en-SG" b="1" dirty="0"/>
              <a:t>Option 2</a:t>
            </a:r>
            <a:r>
              <a:rPr lang="en-SG" dirty="0"/>
              <a:t>: Use GLS or a GLM (later lectures).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37</a:t>
            </a:fld>
            <a:endParaRPr lang="en-SG" dirty="0"/>
          </a:p>
        </p:txBody>
      </p:sp>
    </p:spTree>
    <p:extLst>
      <p:ext uri="{BB962C8B-B14F-4D97-AF65-F5344CB8AC3E}">
        <p14:creationId xmlns:p14="http://schemas.microsoft.com/office/powerpoint/2010/main" val="173163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2-way ANCOVA with 1 covariate</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17399" y="767101"/>
            <a:ext cx="12157202" cy="6074077"/>
          </a:xfrm>
        </p:spPr>
        <p:txBody>
          <a:bodyPr>
            <a:normAutofit/>
          </a:bodyPr>
          <a:lstStyle/>
          <a:p>
            <a:pPr marL="0" indent="0">
              <a:buNone/>
            </a:pPr>
            <a:r>
              <a:rPr lang="en-SG" dirty="0"/>
              <a:t>#Explaining &lt;temp&gt; using (</a:t>
            </a:r>
            <a:r>
              <a:rPr lang="en-SG" dirty="0" err="1"/>
              <a:t>i</a:t>
            </a:r>
            <a:r>
              <a:rPr lang="en-SG" dirty="0"/>
              <a:t>) &lt;biomass&gt; (covariate) and (ii) &lt;treated&gt; interacting with &lt;site&gt;</a:t>
            </a:r>
          </a:p>
          <a:p>
            <a:pPr marL="0" indent="0">
              <a:buNone/>
            </a:pPr>
            <a:r>
              <a:rPr lang="en-SG" sz="2000" dirty="0">
                <a:latin typeface="Courier New" panose="02070309020205020404" pitchFamily="49" charset="0"/>
                <a:cs typeface="Courier New" panose="02070309020205020404" pitchFamily="49" charset="0"/>
              </a:rPr>
              <a:t>mod4=</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temp~biomass+treated</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site,data</a:t>
            </a:r>
            <a:r>
              <a:rPr lang="en-SG" sz="2000" dirty="0">
                <a:latin typeface="Courier New" panose="02070309020205020404" pitchFamily="49" charset="0"/>
                <a:cs typeface="Courier New" panose="02070309020205020404" pitchFamily="49" charset="0"/>
              </a:rPr>
              <a:t>=d6)</a:t>
            </a:r>
          </a:p>
          <a:p>
            <a:pPr marL="0" indent="0">
              <a:buNone/>
            </a:pPr>
            <a:r>
              <a:rPr lang="en-SG" dirty="0"/>
              <a:t>#If we think &lt;biomass&gt; may also interact with one of the other variables</a:t>
            </a:r>
          </a:p>
          <a:p>
            <a:pPr marL="0" indent="0">
              <a:buNone/>
            </a:pPr>
            <a:r>
              <a:rPr lang="en-SG" sz="2000" dirty="0">
                <a:latin typeface="Courier New" panose="02070309020205020404" pitchFamily="49" charset="0"/>
                <a:cs typeface="Courier New" panose="02070309020205020404" pitchFamily="49" charset="0"/>
              </a:rPr>
              <a:t>mod4=</a:t>
            </a:r>
            <a:r>
              <a:rPr lang="en-SG" sz="2000" dirty="0" err="1">
                <a:latin typeface="Courier New" panose="02070309020205020404" pitchFamily="49" charset="0"/>
                <a:cs typeface="Courier New" panose="02070309020205020404" pitchFamily="49" charset="0"/>
              </a:rPr>
              <a:t>lm</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temp~biomass</a:t>
            </a:r>
            <a:r>
              <a:rPr lang="en-SG" sz="2000" dirty="0">
                <a:latin typeface="Courier New" panose="02070309020205020404" pitchFamily="49" charset="0"/>
                <a:cs typeface="Courier New" panose="02070309020205020404" pitchFamily="49" charset="0"/>
              </a:rPr>
              <a:t>*treated*</a:t>
            </a:r>
            <a:r>
              <a:rPr lang="en-SG" sz="2000" dirty="0" err="1">
                <a:latin typeface="Courier New" panose="02070309020205020404" pitchFamily="49" charset="0"/>
                <a:cs typeface="Courier New" panose="02070309020205020404" pitchFamily="49" charset="0"/>
              </a:rPr>
              <a:t>site,data</a:t>
            </a:r>
            <a:r>
              <a:rPr lang="en-SG" sz="2000" dirty="0">
                <a:latin typeface="Courier New" panose="02070309020205020404" pitchFamily="49" charset="0"/>
                <a:cs typeface="Courier New" panose="02070309020205020404" pitchFamily="49" charset="0"/>
              </a:rPr>
              <a:t>=d6)</a:t>
            </a:r>
          </a:p>
          <a:p>
            <a:pPr marL="0" indent="0">
              <a:buNone/>
            </a:pPr>
            <a:endParaRPr lang="en-SG" dirty="0"/>
          </a:p>
          <a:p>
            <a:pPr marL="0" indent="0">
              <a:buNone/>
            </a:pPr>
            <a:endParaRPr lang="en-SG" dirty="0"/>
          </a:p>
          <a:p>
            <a:pPr marL="0" indent="0">
              <a:buNone/>
            </a:pPr>
            <a:r>
              <a:rPr lang="en-SG" dirty="0"/>
              <a:t>#Explaining &lt;temp&gt; using &lt;</a:t>
            </a:r>
            <a:r>
              <a:rPr lang="en-SG" dirty="0" err="1"/>
              <a:t>numSen</a:t>
            </a:r>
            <a:r>
              <a:rPr lang="en-SG" dirty="0"/>
              <a:t>&gt; and &lt;biomass&gt; (covariates); &lt;treated&gt;, &lt;site&gt; and &lt;managed&gt;; and two 2-way interactions between &lt;managed&gt;:&lt;treated&gt; and &lt;managed&gt;:&lt;site&gt; only</a:t>
            </a:r>
          </a:p>
          <a:p>
            <a:pPr marL="0" indent="0">
              <a:buNone/>
            </a:pPr>
            <a:r>
              <a:rPr lang="en-US" sz="2000" dirty="0">
                <a:latin typeface="Courier New" panose="02070309020205020404" pitchFamily="49" charset="0"/>
                <a:cs typeface="Courier New" panose="02070309020205020404" pitchFamily="49" charset="0"/>
              </a:rPr>
              <a:t>mod5=</a:t>
            </a:r>
            <a:r>
              <a:rPr lang="en-US" sz="2000" dirty="0" err="1">
                <a:latin typeface="Courier New" panose="02070309020205020404" pitchFamily="49" charset="0"/>
                <a:cs typeface="Courier New" panose="02070309020205020404" pitchFamily="49" charset="0"/>
              </a:rPr>
              <a:t>lm</a:t>
            </a:r>
            <a:r>
              <a:rPr lang="en-US" sz="2000" dirty="0">
                <a:latin typeface="Courier New" panose="02070309020205020404" pitchFamily="49" charset="0"/>
                <a:cs typeface="Courier New" panose="02070309020205020404" pitchFamily="49" charset="0"/>
              </a:rPr>
              <a:t>(temp~numSen+biomass+treated+site+managed+managed:treated+managed:site,data=d6)</a:t>
            </a:r>
            <a:r>
              <a:rPr lang="en-SG" dirty="0"/>
              <a:t>	</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38</a:t>
            </a:fld>
            <a:endParaRPr lang="en-SG" dirty="0"/>
          </a:p>
        </p:txBody>
      </p:sp>
      <p:sp>
        <p:nvSpPr>
          <p:cNvPr id="6" name="Title 1">
            <a:extLst>
              <a:ext uri="{FF2B5EF4-FFF2-40B4-BE49-F238E27FC236}">
                <a16:creationId xmlns:a16="http://schemas.microsoft.com/office/drawing/2014/main" id="{EB75A40A-5A2E-4049-84C6-7EB006FC6130}"/>
              </a:ext>
            </a:extLst>
          </p:cNvPr>
          <p:cNvSpPr txBox="1">
            <a:spLocks/>
          </p:cNvSpPr>
          <p:nvPr/>
        </p:nvSpPr>
        <p:spPr>
          <a:xfrm>
            <a:off x="77583" y="3381856"/>
            <a:ext cx="12036834" cy="549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SG" sz="2800" b="1" kern="1200" dirty="0">
                <a:solidFill>
                  <a:schemeClr val="accent5">
                    <a:lumMod val="75000"/>
                  </a:schemeClr>
                </a:solidFill>
                <a:latin typeface="Agency FB" panose="020B0503020202020204" pitchFamily="34" charset="0"/>
                <a:ea typeface="+mj-ea"/>
                <a:cs typeface="+mj-cs"/>
              </a:defRPr>
            </a:lvl1pPr>
          </a:lstStyle>
          <a:p>
            <a:r>
              <a:rPr lang="en-SG" dirty="0"/>
              <a:t>3-way ANCOVA with 2 covariates</a:t>
            </a:r>
          </a:p>
        </p:txBody>
      </p:sp>
    </p:spTree>
    <p:extLst>
      <p:ext uri="{BB962C8B-B14F-4D97-AF65-F5344CB8AC3E}">
        <p14:creationId xmlns:p14="http://schemas.microsoft.com/office/powerpoint/2010/main" val="3057800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BD25196B-C428-42F3-A20A-182C034923B4}"/>
              </a:ext>
            </a:extLst>
          </p:cNvPr>
          <p:cNvSpPr txBox="1">
            <a:spLocks/>
          </p:cNvSpPr>
          <p:nvPr/>
        </p:nvSpPr>
        <p:spPr>
          <a:xfrm>
            <a:off x="1853034" y="1214274"/>
            <a:ext cx="8485932"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8000" dirty="0" err="1">
                <a:solidFill>
                  <a:schemeClr val="accent5">
                    <a:lumMod val="75000"/>
                  </a:schemeClr>
                </a:solidFill>
                <a:latin typeface="Agency FB" panose="020B0503020202020204" pitchFamily="34" charset="0"/>
              </a:rPr>
              <a:t>Tis’</a:t>
            </a:r>
            <a:r>
              <a:rPr lang="en-US" sz="8000" dirty="0">
                <a:solidFill>
                  <a:schemeClr val="accent5">
                    <a:lumMod val="75000"/>
                  </a:schemeClr>
                </a:solidFill>
                <a:latin typeface="Agency FB" panose="020B0503020202020204" pitchFamily="34" charset="0"/>
              </a:rPr>
              <a:t> the time to…</a:t>
            </a:r>
          </a:p>
          <a:p>
            <a:pPr algn="ctr"/>
            <a:endParaRPr lang="en-SG" sz="1800" dirty="0">
              <a:latin typeface="Agency FB" panose="020B0503020202020204" pitchFamily="34" charset="0"/>
            </a:endParaRPr>
          </a:p>
        </p:txBody>
      </p:sp>
      <p:pic>
        <p:nvPicPr>
          <p:cNvPr id="1026" name="Picture 2">
            <a:extLst>
              <a:ext uri="{FF2B5EF4-FFF2-40B4-BE49-F238E27FC236}">
                <a16:creationId xmlns:a16="http://schemas.microsoft.com/office/drawing/2014/main" id="{3591B2A6-9BBD-4246-AAF1-820753BAB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230" y="2436495"/>
            <a:ext cx="8153540" cy="277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095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Summary (Learning Objectives)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Analysis of variance (ANOVA)</a:t>
            </a:r>
          </a:p>
          <a:p>
            <a:pPr marL="0" indent="0">
              <a:buNone/>
            </a:pPr>
            <a:r>
              <a:rPr lang="en-SG" sz="2400" dirty="0"/>
              <a:t>- Assumptions, fitting, checking and interpreting</a:t>
            </a:r>
          </a:p>
          <a:p>
            <a:pPr marL="0" indent="0">
              <a:buNone/>
            </a:pPr>
            <a:r>
              <a:rPr lang="en-SG" sz="2400" dirty="0"/>
              <a:t>- Alternatives: Welch’s one-way ANOVA, Kruskal-Wallis test</a:t>
            </a:r>
          </a:p>
          <a:p>
            <a:pPr marL="0" indent="0">
              <a:buNone/>
            </a:pPr>
            <a:r>
              <a:rPr lang="en-SG" sz="2400" dirty="0"/>
              <a:t>- Repeated measures ANOVA (and Friedman test)</a:t>
            </a:r>
          </a:p>
          <a:p>
            <a:pPr marL="0" indent="0">
              <a:buNone/>
            </a:pPr>
            <a:r>
              <a:rPr lang="en-SG" sz="2400" dirty="0"/>
              <a:t>- Factorial vs. Split plot designs</a:t>
            </a:r>
          </a:p>
          <a:p>
            <a:pPr marL="0" indent="0">
              <a:buNone/>
            </a:pPr>
            <a:r>
              <a:rPr lang="en-SG" sz="2400" dirty="0"/>
              <a:t>	Factorial experiments: 2-way and 3-way ANOVA</a:t>
            </a:r>
          </a:p>
          <a:p>
            <a:pPr marL="0" indent="0">
              <a:buNone/>
            </a:pPr>
            <a:r>
              <a:rPr lang="en-SG" sz="2400" dirty="0"/>
              <a:t>	Nested ANOVA</a:t>
            </a:r>
          </a:p>
          <a:p>
            <a:pPr marL="0" indent="0">
              <a:buNone/>
            </a:pPr>
            <a:endParaRPr lang="en-SG" dirty="0"/>
          </a:p>
          <a:p>
            <a:pPr marL="0" indent="0">
              <a:buNone/>
            </a:pPr>
            <a:r>
              <a:rPr lang="en-SG" dirty="0"/>
              <a:t>Analysis of covariance (ANCOVA)</a:t>
            </a:r>
          </a:p>
          <a:p>
            <a:pPr marL="0" indent="0">
              <a:buNone/>
            </a:pPr>
            <a:r>
              <a:rPr lang="en-SG" sz="2400" dirty="0"/>
              <a:t>- Assumptions, fitting, checking and interpreting</a:t>
            </a:r>
          </a:p>
          <a:p>
            <a:pPr marL="0" indent="0">
              <a:buNone/>
            </a:pPr>
            <a:r>
              <a:rPr lang="en-SG" sz="2400" dirty="0"/>
              <a:t>- Alternative: Rank-based ANCOVA (RANCOVA)</a:t>
            </a:r>
          </a:p>
          <a:p>
            <a:pPr marL="0" indent="0">
              <a:buNone/>
            </a:pPr>
            <a:r>
              <a:rPr lang="en-SG" sz="2400" dirty="0"/>
              <a:t>- Factorial experiments: 2-way and 3-way ANCOVA</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a:t>
            </a:fld>
            <a:endParaRPr lang="en-SG" dirty="0"/>
          </a:p>
        </p:txBody>
      </p:sp>
    </p:spTree>
    <p:extLst>
      <p:ext uri="{BB962C8B-B14F-4D97-AF65-F5344CB8AC3E}">
        <p14:creationId xmlns:p14="http://schemas.microsoft.com/office/powerpoint/2010/main" val="1684960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a:t>Summary (Learning Objectives)</a:t>
            </a:r>
            <a:endParaRPr lang="en-SG" dirty="0"/>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Analysis of variance (ANOVA)</a:t>
            </a:r>
          </a:p>
          <a:p>
            <a:pPr marL="0" indent="0">
              <a:buNone/>
            </a:pPr>
            <a:r>
              <a:rPr lang="en-SG" sz="2400" dirty="0"/>
              <a:t>- Assumptions, fitting, checking and interpreting</a:t>
            </a:r>
          </a:p>
          <a:p>
            <a:pPr marL="0" indent="0">
              <a:buNone/>
            </a:pPr>
            <a:r>
              <a:rPr lang="en-SG" sz="2400" dirty="0"/>
              <a:t>- Alternatives: Welch’s one-way ANOVA, Kruskal-Wallis test</a:t>
            </a:r>
          </a:p>
          <a:p>
            <a:pPr marL="0" indent="0">
              <a:buNone/>
            </a:pPr>
            <a:r>
              <a:rPr lang="en-SG" sz="2400" dirty="0"/>
              <a:t>- Repeated measures ANOVA (and Friedman test)</a:t>
            </a:r>
          </a:p>
          <a:p>
            <a:pPr marL="0" indent="0">
              <a:buNone/>
            </a:pPr>
            <a:r>
              <a:rPr lang="en-SG" sz="2400" dirty="0"/>
              <a:t>- Factorial vs. Split plot designs</a:t>
            </a:r>
          </a:p>
          <a:p>
            <a:pPr marL="0" indent="0">
              <a:buNone/>
            </a:pPr>
            <a:r>
              <a:rPr lang="en-SG" sz="2400" dirty="0"/>
              <a:t>	Factorial experiments: 2-way and 3-way ANOVA</a:t>
            </a:r>
          </a:p>
          <a:p>
            <a:pPr marL="0" indent="0">
              <a:buNone/>
            </a:pPr>
            <a:r>
              <a:rPr lang="en-SG" sz="2400" dirty="0"/>
              <a:t>	Nested ANOVA</a:t>
            </a:r>
          </a:p>
          <a:p>
            <a:pPr marL="0" indent="0">
              <a:buNone/>
            </a:pPr>
            <a:endParaRPr lang="en-SG" dirty="0"/>
          </a:p>
          <a:p>
            <a:pPr marL="0" indent="0">
              <a:buNone/>
            </a:pPr>
            <a:r>
              <a:rPr lang="en-SG" dirty="0"/>
              <a:t>Analysis of covariance (ANCOVA)</a:t>
            </a:r>
          </a:p>
          <a:p>
            <a:pPr marL="0" indent="0">
              <a:buNone/>
            </a:pPr>
            <a:r>
              <a:rPr lang="en-SG" sz="2400" dirty="0"/>
              <a:t>- Assumptions, fitting, checking and interpreting</a:t>
            </a:r>
          </a:p>
          <a:p>
            <a:pPr marL="0" indent="0">
              <a:buNone/>
            </a:pPr>
            <a:r>
              <a:rPr lang="en-SG" sz="2400" dirty="0"/>
              <a:t>- Alternative: Rank-based ANCOVA (RANCOVA)</a:t>
            </a:r>
          </a:p>
          <a:p>
            <a:pPr marL="0" indent="0">
              <a:buNone/>
            </a:pPr>
            <a:r>
              <a:rPr lang="en-SG" sz="2400" dirty="0"/>
              <a:t>- Factorial experiments: 2-way and 3-way ANCOVA</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40</a:t>
            </a:fld>
            <a:endParaRPr lang="en-SG" dirty="0"/>
          </a:p>
        </p:txBody>
      </p:sp>
    </p:spTree>
    <p:extLst>
      <p:ext uri="{BB962C8B-B14F-4D97-AF65-F5344CB8AC3E}">
        <p14:creationId xmlns:p14="http://schemas.microsoft.com/office/powerpoint/2010/main" val="41249835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EB9A9C-221A-4310-82B6-BF88E9B0ECB1}"/>
              </a:ext>
            </a:extLst>
          </p:cNvPr>
          <p:cNvSpPr/>
          <p:nvPr/>
        </p:nvSpPr>
        <p:spPr>
          <a:xfrm>
            <a:off x="60356" y="33950"/>
            <a:ext cx="12071287" cy="679009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Advanced analyses – Analysis decision tree</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41</a:t>
            </a:fld>
            <a:endParaRPr lang="en-SG" dirty="0"/>
          </a:p>
        </p:txBody>
      </p:sp>
      <p:sp>
        <p:nvSpPr>
          <p:cNvPr id="20" name="TextBox 19">
            <a:extLst>
              <a:ext uri="{FF2B5EF4-FFF2-40B4-BE49-F238E27FC236}">
                <a16:creationId xmlns:a16="http://schemas.microsoft.com/office/drawing/2014/main" id="{3EFA30A0-BBCD-496F-9B56-495F100D1D6A}"/>
              </a:ext>
            </a:extLst>
          </p:cNvPr>
          <p:cNvSpPr txBox="1"/>
          <p:nvPr/>
        </p:nvSpPr>
        <p:spPr>
          <a:xfrm>
            <a:off x="275171" y="810918"/>
            <a:ext cx="647293" cy="369332"/>
          </a:xfrm>
          <a:prstGeom prst="rect">
            <a:avLst/>
          </a:prstGeom>
          <a:noFill/>
        </p:spPr>
        <p:txBody>
          <a:bodyPr wrap="none" rtlCol="0">
            <a:spAutoFit/>
          </a:bodyPr>
          <a:lstStyle/>
          <a:p>
            <a:r>
              <a:rPr lang="en-SG" b="1" dirty="0">
                <a:solidFill>
                  <a:schemeClr val="accent6">
                    <a:lumMod val="75000"/>
                  </a:schemeClr>
                </a:solidFill>
              </a:rPr>
              <a:t>Start</a:t>
            </a:r>
          </a:p>
        </p:txBody>
      </p:sp>
      <p:sp>
        <p:nvSpPr>
          <p:cNvPr id="21" name="TextBox 20">
            <a:extLst>
              <a:ext uri="{FF2B5EF4-FFF2-40B4-BE49-F238E27FC236}">
                <a16:creationId xmlns:a16="http://schemas.microsoft.com/office/drawing/2014/main" id="{045C7510-12C0-486B-9448-237B1E5D77B9}"/>
              </a:ext>
            </a:extLst>
          </p:cNvPr>
          <p:cNvSpPr txBox="1"/>
          <p:nvPr/>
        </p:nvSpPr>
        <p:spPr>
          <a:xfrm>
            <a:off x="874152" y="931856"/>
            <a:ext cx="1348740"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Response variable type</a:t>
            </a:r>
          </a:p>
        </p:txBody>
      </p:sp>
      <p:cxnSp>
        <p:nvCxnSpPr>
          <p:cNvPr id="22" name="Straight Arrow Connector 21">
            <a:extLst>
              <a:ext uri="{FF2B5EF4-FFF2-40B4-BE49-F238E27FC236}">
                <a16:creationId xmlns:a16="http://schemas.microsoft.com/office/drawing/2014/main" id="{ACA31432-C3A0-41D6-8192-A7776B17D05F}"/>
              </a:ext>
            </a:extLst>
          </p:cNvPr>
          <p:cNvCxnSpPr>
            <a:cxnSpLocks/>
            <a:stCxn id="21" idx="3"/>
            <a:endCxn id="25" idx="1"/>
          </p:cNvCxnSpPr>
          <p:nvPr/>
        </p:nvCxnSpPr>
        <p:spPr>
          <a:xfrm>
            <a:off x="2222892" y="1245207"/>
            <a:ext cx="1883763" cy="18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7938B23-3111-4FBA-A1C1-69578069BF83}"/>
              </a:ext>
            </a:extLst>
          </p:cNvPr>
          <p:cNvSpPr txBox="1"/>
          <p:nvPr/>
        </p:nvSpPr>
        <p:spPr>
          <a:xfrm>
            <a:off x="8107680" y="1803361"/>
            <a:ext cx="3885355" cy="1180699"/>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dirty="0">
                <a:solidFill>
                  <a:schemeClr val="accent1"/>
                </a:solidFill>
              </a:rPr>
              <a:t>Normally distributed (response):</a:t>
            </a:r>
          </a:p>
          <a:p>
            <a:r>
              <a:rPr lang="en-SG" b="1" dirty="0">
                <a:solidFill>
                  <a:schemeClr val="accent1"/>
                </a:solidFill>
              </a:rPr>
              <a:t>Analysis of variance (ANOVA)</a:t>
            </a:r>
          </a:p>
          <a:p>
            <a:r>
              <a:rPr lang="en-SG" dirty="0">
                <a:solidFill>
                  <a:schemeClr val="accent1"/>
                </a:solidFill>
              </a:rPr>
              <a:t>Not normally distributed (response):</a:t>
            </a:r>
          </a:p>
          <a:p>
            <a:r>
              <a:rPr lang="en-SG" b="1" dirty="0">
                <a:solidFill>
                  <a:schemeClr val="accent1"/>
                </a:solidFill>
              </a:rPr>
              <a:t>Kruskal-Wallis test</a:t>
            </a:r>
            <a:endParaRPr lang="en-SG" dirty="0">
              <a:solidFill>
                <a:schemeClr val="accent1"/>
              </a:solidFill>
            </a:endParaRPr>
          </a:p>
        </p:txBody>
      </p:sp>
      <p:sp>
        <p:nvSpPr>
          <p:cNvPr id="24" name="TextBox 23">
            <a:extLst>
              <a:ext uri="{FF2B5EF4-FFF2-40B4-BE49-F238E27FC236}">
                <a16:creationId xmlns:a16="http://schemas.microsoft.com/office/drawing/2014/main" id="{DF59A924-E1F1-4AF6-8A3E-0117349FAF69}"/>
              </a:ext>
            </a:extLst>
          </p:cNvPr>
          <p:cNvSpPr txBox="1"/>
          <p:nvPr/>
        </p:nvSpPr>
        <p:spPr>
          <a:xfrm>
            <a:off x="2565511" y="977298"/>
            <a:ext cx="1226127" cy="349702"/>
          </a:xfrm>
          <a:prstGeom prst="rect">
            <a:avLst/>
          </a:prstGeom>
          <a:noFill/>
          <a:ln w="19050">
            <a:noFill/>
          </a:ln>
        </p:spPr>
        <p:txBody>
          <a:bodyPr wrap="square" lIns="36000" tIns="36000" rIns="36000" bIns="36000" rtlCol="0">
            <a:spAutoFit/>
          </a:bodyPr>
          <a:lstStyle/>
          <a:p>
            <a:pPr algn="ctr"/>
            <a:r>
              <a:rPr lang="en-SG" dirty="0">
                <a:solidFill>
                  <a:schemeClr val="accent1"/>
                </a:solidFill>
              </a:rPr>
              <a:t>Continuous</a:t>
            </a:r>
          </a:p>
        </p:txBody>
      </p:sp>
      <p:sp>
        <p:nvSpPr>
          <p:cNvPr id="25" name="TextBox 24">
            <a:extLst>
              <a:ext uri="{FF2B5EF4-FFF2-40B4-BE49-F238E27FC236}">
                <a16:creationId xmlns:a16="http://schemas.microsoft.com/office/drawing/2014/main" id="{7DF4619A-52AA-4FA1-8BE9-A045431F5261}"/>
              </a:ext>
            </a:extLst>
          </p:cNvPr>
          <p:cNvSpPr txBox="1"/>
          <p:nvPr/>
        </p:nvSpPr>
        <p:spPr>
          <a:xfrm>
            <a:off x="4106655" y="950455"/>
            <a:ext cx="1670113"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Explanatory variables types</a:t>
            </a:r>
          </a:p>
        </p:txBody>
      </p:sp>
      <p:sp>
        <p:nvSpPr>
          <p:cNvPr id="26" name="TextBox 25">
            <a:extLst>
              <a:ext uri="{FF2B5EF4-FFF2-40B4-BE49-F238E27FC236}">
                <a16:creationId xmlns:a16="http://schemas.microsoft.com/office/drawing/2014/main" id="{C6E10A6D-95FF-4303-9D90-59F6777FE0E7}"/>
              </a:ext>
            </a:extLst>
          </p:cNvPr>
          <p:cNvSpPr txBox="1"/>
          <p:nvPr/>
        </p:nvSpPr>
        <p:spPr>
          <a:xfrm>
            <a:off x="6305136" y="763603"/>
            <a:ext cx="1483614" cy="626701"/>
          </a:xfrm>
          <a:prstGeom prst="rect">
            <a:avLst/>
          </a:prstGeom>
          <a:noFill/>
          <a:ln w="19050">
            <a:noFill/>
          </a:ln>
        </p:spPr>
        <p:txBody>
          <a:bodyPr wrap="square" lIns="36000" tIns="36000" rIns="36000" bIns="36000" rtlCol="0">
            <a:spAutoFit/>
          </a:bodyPr>
          <a:lstStyle/>
          <a:p>
            <a:r>
              <a:rPr lang="en-SG" dirty="0">
                <a:solidFill>
                  <a:schemeClr val="accent1"/>
                </a:solidFill>
              </a:rPr>
              <a:t>All Continuous</a:t>
            </a:r>
          </a:p>
        </p:txBody>
      </p:sp>
      <p:cxnSp>
        <p:nvCxnSpPr>
          <p:cNvPr id="28" name="Straight Arrow Connector 27">
            <a:extLst>
              <a:ext uri="{FF2B5EF4-FFF2-40B4-BE49-F238E27FC236}">
                <a16:creationId xmlns:a16="http://schemas.microsoft.com/office/drawing/2014/main" id="{347CA93C-2756-411C-957D-0B942E9158E6}"/>
              </a:ext>
            </a:extLst>
          </p:cNvPr>
          <p:cNvCxnSpPr>
            <a:cxnSpLocks/>
            <a:stCxn id="25" idx="3"/>
            <a:endCxn id="30" idx="1"/>
          </p:cNvCxnSpPr>
          <p:nvPr/>
        </p:nvCxnSpPr>
        <p:spPr>
          <a:xfrm flipV="1">
            <a:off x="5776768" y="1012182"/>
            <a:ext cx="2330908" cy="251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AD6DF9A-C5FA-4743-B4BC-EEAB0CC1D56F}"/>
              </a:ext>
            </a:extLst>
          </p:cNvPr>
          <p:cNvCxnSpPr>
            <a:cxnSpLocks/>
            <a:stCxn id="25" idx="3"/>
            <a:endCxn id="23" idx="1"/>
          </p:cNvCxnSpPr>
          <p:nvPr/>
        </p:nvCxnSpPr>
        <p:spPr>
          <a:xfrm>
            <a:off x="5776768" y="1263806"/>
            <a:ext cx="2330912" cy="1129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82EEF77-A95C-4965-8DC9-B56063325FDE}"/>
              </a:ext>
            </a:extLst>
          </p:cNvPr>
          <p:cNvSpPr txBox="1"/>
          <p:nvPr/>
        </p:nvSpPr>
        <p:spPr>
          <a:xfrm>
            <a:off x="8107676" y="283333"/>
            <a:ext cx="3885357" cy="1457698"/>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dirty="0">
                <a:solidFill>
                  <a:schemeClr val="accent1"/>
                </a:solidFill>
              </a:rPr>
              <a:t>Normally distributed (errors):</a:t>
            </a:r>
          </a:p>
          <a:p>
            <a:r>
              <a:rPr lang="en-SG" b="1" dirty="0">
                <a:solidFill>
                  <a:schemeClr val="accent1"/>
                </a:solidFill>
              </a:rPr>
              <a:t>Regression</a:t>
            </a:r>
          </a:p>
          <a:p>
            <a:r>
              <a:rPr lang="en-SG" dirty="0">
                <a:solidFill>
                  <a:schemeClr val="accent1"/>
                </a:solidFill>
              </a:rPr>
              <a:t>Not normally distributed (errors):</a:t>
            </a:r>
          </a:p>
          <a:p>
            <a:r>
              <a:rPr lang="en-SG" b="1" dirty="0">
                <a:solidFill>
                  <a:schemeClr val="accent1"/>
                </a:solidFill>
              </a:rPr>
              <a:t>Generalised Linear Model (GLM) with an appropriate error structure</a:t>
            </a:r>
          </a:p>
        </p:txBody>
      </p:sp>
      <p:sp>
        <p:nvSpPr>
          <p:cNvPr id="31" name="TextBox 30">
            <a:extLst>
              <a:ext uri="{FF2B5EF4-FFF2-40B4-BE49-F238E27FC236}">
                <a16:creationId xmlns:a16="http://schemas.microsoft.com/office/drawing/2014/main" id="{48DA9C0F-760B-49E6-8E9C-38203261EB4B}"/>
              </a:ext>
            </a:extLst>
          </p:cNvPr>
          <p:cNvSpPr txBox="1"/>
          <p:nvPr/>
        </p:nvSpPr>
        <p:spPr>
          <a:xfrm>
            <a:off x="8107680" y="3052707"/>
            <a:ext cx="3885355" cy="1734697"/>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dirty="0">
                <a:solidFill>
                  <a:schemeClr val="accent1"/>
                </a:solidFill>
              </a:rPr>
              <a:t>Normally distributed (response):</a:t>
            </a:r>
          </a:p>
          <a:p>
            <a:r>
              <a:rPr lang="en-SG" b="1" dirty="0">
                <a:solidFill>
                  <a:schemeClr val="accent1"/>
                </a:solidFill>
              </a:rPr>
              <a:t>Analysis of covariance (ANCOVA)</a:t>
            </a:r>
          </a:p>
          <a:p>
            <a:r>
              <a:rPr lang="en-SG" dirty="0">
                <a:solidFill>
                  <a:schemeClr val="accent1"/>
                </a:solidFill>
              </a:rPr>
              <a:t>Not normally distributed (response):</a:t>
            </a:r>
          </a:p>
          <a:p>
            <a:r>
              <a:rPr lang="en-SG" b="1" dirty="0">
                <a:solidFill>
                  <a:schemeClr val="accent1"/>
                </a:solidFill>
              </a:rPr>
              <a:t>Rank-based ANCOVA (RANCOVA) </a:t>
            </a:r>
            <a:r>
              <a:rPr lang="en-SG" dirty="0">
                <a:solidFill>
                  <a:schemeClr val="accent1"/>
                </a:solidFill>
              </a:rPr>
              <a:t>or</a:t>
            </a:r>
            <a:endParaRPr lang="en-SG" b="1" dirty="0">
              <a:solidFill>
                <a:schemeClr val="accent1"/>
              </a:solidFill>
            </a:endParaRPr>
          </a:p>
          <a:p>
            <a:r>
              <a:rPr lang="en-SG" b="1" dirty="0">
                <a:solidFill>
                  <a:schemeClr val="accent1"/>
                </a:solidFill>
              </a:rPr>
              <a:t>GLM with an appropriate error structure</a:t>
            </a:r>
          </a:p>
        </p:txBody>
      </p:sp>
      <p:sp>
        <p:nvSpPr>
          <p:cNvPr id="32" name="TextBox 31">
            <a:extLst>
              <a:ext uri="{FF2B5EF4-FFF2-40B4-BE49-F238E27FC236}">
                <a16:creationId xmlns:a16="http://schemas.microsoft.com/office/drawing/2014/main" id="{8D46FDFF-3D9E-4E65-949E-F3358A36FAA7}"/>
              </a:ext>
            </a:extLst>
          </p:cNvPr>
          <p:cNvSpPr txBox="1"/>
          <p:nvPr/>
        </p:nvSpPr>
        <p:spPr>
          <a:xfrm>
            <a:off x="1599789" y="5879102"/>
            <a:ext cx="2723142"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Binomial errors </a:t>
            </a:r>
            <a:r>
              <a:rPr lang="en-SG" dirty="0">
                <a:solidFill>
                  <a:schemeClr val="accent1">
                    <a:lumMod val="60000"/>
                    <a:lumOff val="40000"/>
                  </a:schemeClr>
                </a:solidFill>
              </a:rPr>
              <a:t>(aka Logistic regression)</a:t>
            </a:r>
          </a:p>
        </p:txBody>
      </p:sp>
      <p:sp>
        <p:nvSpPr>
          <p:cNvPr id="33" name="TextBox 32">
            <a:extLst>
              <a:ext uri="{FF2B5EF4-FFF2-40B4-BE49-F238E27FC236}">
                <a16:creationId xmlns:a16="http://schemas.microsoft.com/office/drawing/2014/main" id="{04B6CFF0-B36B-44CA-AEE7-ED986E5558A9}"/>
              </a:ext>
            </a:extLst>
          </p:cNvPr>
          <p:cNvSpPr txBox="1"/>
          <p:nvPr/>
        </p:nvSpPr>
        <p:spPr>
          <a:xfrm>
            <a:off x="2982269" y="4138030"/>
            <a:ext cx="2515040"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Poisson errors </a:t>
            </a:r>
            <a:r>
              <a:rPr lang="en-SG" dirty="0">
                <a:solidFill>
                  <a:schemeClr val="accent1">
                    <a:lumMod val="60000"/>
                    <a:lumOff val="40000"/>
                  </a:schemeClr>
                </a:solidFill>
              </a:rPr>
              <a:t>(aka Poisson regression)</a:t>
            </a:r>
          </a:p>
        </p:txBody>
      </p:sp>
      <p:sp>
        <p:nvSpPr>
          <p:cNvPr id="34" name="TextBox 33">
            <a:extLst>
              <a:ext uri="{FF2B5EF4-FFF2-40B4-BE49-F238E27FC236}">
                <a16:creationId xmlns:a16="http://schemas.microsoft.com/office/drawing/2014/main" id="{46A177EE-0DA2-4D4F-83C0-D2C30234FCE7}"/>
              </a:ext>
            </a:extLst>
          </p:cNvPr>
          <p:cNvSpPr txBox="1"/>
          <p:nvPr/>
        </p:nvSpPr>
        <p:spPr>
          <a:xfrm>
            <a:off x="8457408" y="5184749"/>
            <a:ext cx="3537572"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Binomial errors </a:t>
            </a:r>
            <a:br>
              <a:rPr lang="en-SG" b="1" dirty="0">
                <a:solidFill>
                  <a:schemeClr val="accent1"/>
                </a:solidFill>
              </a:rPr>
            </a:br>
            <a:r>
              <a:rPr lang="en-SG" dirty="0">
                <a:solidFill>
                  <a:schemeClr val="accent1">
                    <a:lumMod val="60000"/>
                    <a:lumOff val="40000"/>
                  </a:schemeClr>
                </a:solidFill>
              </a:rPr>
              <a:t>(aka Binary Logistic regression)</a:t>
            </a:r>
          </a:p>
        </p:txBody>
      </p:sp>
      <p:sp>
        <p:nvSpPr>
          <p:cNvPr id="36" name="TextBox 35">
            <a:extLst>
              <a:ext uri="{FF2B5EF4-FFF2-40B4-BE49-F238E27FC236}">
                <a16:creationId xmlns:a16="http://schemas.microsoft.com/office/drawing/2014/main" id="{F7C1FCF1-A574-41B9-9A69-D94CBE1F1486}"/>
              </a:ext>
            </a:extLst>
          </p:cNvPr>
          <p:cNvSpPr txBox="1"/>
          <p:nvPr/>
        </p:nvSpPr>
        <p:spPr>
          <a:xfrm>
            <a:off x="8457407" y="5872047"/>
            <a:ext cx="3537573"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Multinomial errors </a:t>
            </a:r>
            <a:br>
              <a:rPr lang="en-SG" b="1" dirty="0">
                <a:solidFill>
                  <a:schemeClr val="accent1"/>
                </a:solidFill>
              </a:rPr>
            </a:br>
            <a:r>
              <a:rPr lang="en-SG" dirty="0">
                <a:solidFill>
                  <a:schemeClr val="accent1">
                    <a:lumMod val="60000"/>
                    <a:lumOff val="40000"/>
                  </a:schemeClr>
                </a:solidFill>
              </a:rPr>
              <a:t>(aka Multinomial Logistic regression)</a:t>
            </a:r>
          </a:p>
        </p:txBody>
      </p:sp>
      <p:sp>
        <p:nvSpPr>
          <p:cNvPr id="37" name="TextBox 36">
            <a:extLst>
              <a:ext uri="{FF2B5EF4-FFF2-40B4-BE49-F238E27FC236}">
                <a16:creationId xmlns:a16="http://schemas.microsoft.com/office/drawing/2014/main" id="{094B7DB2-F499-4311-8B9A-C19779AC46A6}"/>
              </a:ext>
            </a:extLst>
          </p:cNvPr>
          <p:cNvSpPr txBox="1"/>
          <p:nvPr/>
        </p:nvSpPr>
        <p:spPr>
          <a:xfrm>
            <a:off x="216556" y="5879230"/>
            <a:ext cx="1125450" cy="619518"/>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pPr algn="ctr"/>
            <a:r>
              <a:rPr lang="en-SG" b="1" dirty="0">
                <a:solidFill>
                  <a:schemeClr val="accent1"/>
                </a:solidFill>
              </a:rPr>
              <a:t>Survival Analysis</a:t>
            </a:r>
            <a:endParaRPr lang="en-SG" dirty="0">
              <a:solidFill>
                <a:schemeClr val="accent1">
                  <a:lumMod val="60000"/>
                  <a:lumOff val="40000"/>
                </a:schemeClr>
              </a:solidFill>
            </a:endParaRPr>
          </a:p>
        </p:txBody>
      </p:sp>
      <p:cxnSp>
        <p:nvCxnSpPr>
          <p:cNvPr id="44" name="Straight Arrow Connector 43">
            <a:extLst>
              <a:ext uri="{FF2B5EF4-FFF2-40B4-BE49-F238E27FC236}">
                <a16:creationId xmlns:a16="http://schemas.microsoft.com/office/drawing/2014/main" id="{12CEAB98-1D88-4AC4-88DA-608CBB9A7E2A}"/>
              </a:ext>
            </a:extLst>
          </p:cNvPr>
          <p:cNvCxnSpPr>
            <a:cxnSpLocks/>
            <a:stCxn id="25" idx="3"/>
            <a:endCxn id="31" idx="1"/>
          </p:cNvCxnSpPr>
          <p:nvPr/>
        </p:nvCxnSpPr>
        <p:spPr>
          <a:xfrm>
            <a:off x="5776768" y="1263806"/>
            <a:ext cx="2330912" cy="2656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945E93D-1591-42F7-930E-F58DA40597B5}"/>
              </a:ext>
            </a:extLst>
          </p:cNvPr>
          <p:cNvSpPr txBox="1"/>
          <p:nvPr/>
        </p:nvSpPr>
        <p:spPr>
          <a:xfrm>
            <a:off x="6602518" y="1419736"/>
            <a:ext cx="1631975" cy="349702"/>
          </a:xfrm>
          <a:prstGeom prst="rect">
            <a:avLst/>
          </a:prstGeom>
          <a:noFill/>
          <a:ln w="19050">
            <a:noFill/>
          </a:ln>
        </p:spPr>
        <p:txBody>
          <a:bodyPr wrap="square" lIns="36000" tIns="36000" rIns="36000" bIns="36000" rtlCol="0">
            <a:spAutoFit/>
          </a:bodyPr>
          <a:lstStyle/>
          <a:p>
            <a:r>
              <a:rPr lang="en-SG" dirty="0">
                <a:solidFill>
                  <a:schemeClr val="accent1"/>
                </a:solidFill>
              </a:rPr>
              <a:t>All Categorical</a:t>
            </a:r>
          </a:p>
        </p:txBody>
      </p:sp>
      <p:sp>
        <p:nvSpPr>
          <p:cNvPr id="56" name="TextBox 55">
            <a:extLst>
              <a:ext uri="{FF2B5EF4-FFF2-40B4-BE49-F238E27FC236}">
                <a16:creationId xmlns:a16="http://schemas.microsoft.com/office/drawing/2014/main" id="{2C6C089C-097E-46CD-8EAA-9456341A2226}"/>
              </a:ext>
            </a:extLst>
          </p:cNvPr>
          <p:cNvSpPr txBox="1"/>
          <p:nvPr/>
        </p:nvSpPr>
        <p:spPr>
          <a:xfrm>
            <a:off x="5368296" y="1989462"/>
            <a:ext cx="2126746" cy="521416"/>
          </a:xfrm>
          <a:prstGeom prst="rect">
            <a:avLst/>
          </a:prstGeom>
          <a:noFill/>
          <a:ln w="19050">
            <a:noFill/>
          </a:ln>
        </p:spPr>
        <p:txBody>
          <a:bodyPr wrap="square" lIns="36000" tIns="36000" rIns="36000" bIns="36000" rtlCol="0">
            <a:spAutoFit/>
          </a:bodyPr>
          <a:lstStyle/>
          <a:p>
            <a:pPr>
              <a:lnSpc>
                <a:spcPct val="80000"/>
              </a:lnSpc>
            </a:pPr>
            <a:r>
              <a:rPr lang="en-SG" dirty="0">
                <a:solidFill>
                  <a:schemeClr val="accent1"/>
                </a:solidFill>
              </a:rPr>
              <a:t>Continuous</a:t>
            </a:r>
            <a:br>
              <a:rPr lang="en-SG" dirty="0">
                <a:solidFill>
                  <a:schemeClr val="accent1"/>
                </a:solidFill>
              </a:rPr>
            </a:br>
            <a:r>
              <a:rPr lang="en-SG" dirty="0">
                <a:solidFill>
                  <a:schemeClr val="accent1"/>
                </a:solidFill>
              </a:rPr>
              <a:t>and Categorical</a:t>
            </a:r>
          </a:p>
        </p:txBody>
      </p:sp>
      <p:sp>
        <p:nvSpPr>
          <p:cNvPr id="65" name="TextBox 64">
            <a:extLst>
              <a:ext uri="{FF2B5EF4-FFF2-40B4-BE49-F238E27FC236}">
                <a16:creationId xmlns:a16="http://schemas.microsoft.com/office/drawing/2014/main" id="{04EAF2E3-DDE2-4565-B36F-500068EC1DCF}"/>
              </a:ext>
            </a:extLst>
          </p:cNvPr>
          <p:cNvSpPr txBox="1"/>
          <p:nvPr/>
        </p:nvSpPr>
        <p:spPr>
          <a:xfrm>
            <a:off x="3332206" y="1955186"/>
            <a:ext cx="1226127" cy="349702"/>
          </a:xfrm>
          <a:prstGeom prst="rect">
            <a:avLst/>
          </a:prstGeom>
          <a:noFill/>
          <a:ln w="19050">
            <a:noFill/>
          </a:ln>
        </p:spPr>
        <p:txBody>
          <a:bodyPr wrap="square" lIns="36000" tIns="36000" rIns="36000" bIns="36000" rtlCol="0">
            <a:spAutoFit/>
          </a:bodyPr>
          <a:lstStyle/>
          <a:p>
            <a:pPr algn="ctr"/>
            <a:r>
              <a:rPr lang="en-SG" dirty="0">
                <a:solidFill>
                  <a:schemeClr val="accent1"/>
                </a:solidFill>
              </a:rPr>
              <a:t>Categorical</a:t>
            </a:r>
          </a:p>
        </p:txBody>
      </p:sp>
      <p:cxnSp>
        <p:nvCxnSpPr>
          <p:cNvPr id="66" name="Straight Arrow Connector 65">
            <a:extLst>
              <a:ext uri="{FF2B5EF4-FFF2-40B4-BE49-F238E27FC236}">
                <a16:creationId xmlns:a16="http://schemas.microsoft.com/office/drawing/2014/main" id="{BC3FD0E8-520C-42A6-8BF7-0FD73F8BAB9F}"/>
              </a:ext>
            </a:extLst>
          </p:cNvPr>
          <p:cNvCxnSpPr>
            <a:cxnSpLocks/>
            <a:stCxn id="94" idx="3"/>
            <a:endCxn id="34" idx="1"/>
          </p:cNvCxnSpPr>
          <p:nvPr/>
        </p:nvCxnSpPr>
        <p:spPr>
          <a:xfrm>
            <a:off x="6431669" y="3402970"/>
            <a:ext cx="2025739" cy="209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91A52AC-DF19-467D-B2F8-F73F64798AA0}"/>
              </a:ext>
            </a:extLst>
          </p:cNvPr>
          <p:cNvCxnSpPr>
            <a:cxnSpLocks/>
            <a:endCxn id="94" idx="1"/>
          </p:cNvCxnSpPr>
          <p:nvPr/>
        </p:nvCxnSpPr>
        <p:spPr>
          <a:xfrm>
            <a:off x="2231884" y="1429963"/>
            <a:ext cx="2945004" cy="1973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6F1C626-33D7-454A-B8E6-BCC9ECFB0C24}"/>
              </a:ext>
            </a:extLst>
          </p:cNvPr>
          <p:cNvCxnSpPr>
            <a:cxnSpLocks/>
            <a:endCxn id="33" idx="0"/>
          </p:cNvCxnSpPr>
          <p:nvPr/>
        </p:nvCxnSpPr>
        <p:spPr>
          <a:xfrm>
            <a:off x="2218503" y="1570958"/>
            <a:ext cx="2021286" cy="2567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89353B1-04FA-4C62-AD78-E59ED7EFBC78}"/>
              </a:ext>
            </a:extLst>
          </p:cNvPr>
          <p:cNvCxnSpPr>
            <a:cxnSpLocks/>
            <a:endCxn id="32" idx="0"/>
          </p:cNvCxnSpPr>
          <p:nvPr/>
        </p:nvCxnSpPr>
        <p:spPr>
          <a:xfrm>
            <a:off x="1829635" y="1554092"/>
            <a:ext cx="1131725" cy="4325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1C015E6-2693-4212-86B6-8F560860E762}"/>
              </a:ext>
            </a:extLst>
          </p:cNvPr>
          <p:cNvCxnSpPr>
            <a:cxnSpLocks/>
            <a:stCxn id="21" idx="2"/>
            <a:endCxn id="37" idx="0"/>
          </p:cNvCxnSpPr>
          <p:nvPr/>
        </p:nvCxnSpPr>
        <p:spPr>
          <a:xfrm flipH="1">
            <a:off x="779281" y="1558557"/>
            <a:ext cx="769241" cy="4320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6F1C1D9D-2769-49CE-A33E-5D7B6BFB1846}"/>
              </a:ext>
            </a:extLst>
          </p:cNvPr>
          <p:cNvSpPr txBox="1"/>
          <p:nvPr/>
        </p:nvSpPr>
        <p:spPr>
          <a:xfrm>
            <a:off x="5176888" y="3089619"/>
            <a:ext cx="1254781"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Number of categories</a:t>
            </a:r>
          </a:p>
        </p:txBody>
      </p:sp>
      <p:cxnSp>
        <p:nvCxnSpPr>
          <p:cNvPr id="101" name="Straight Arrow Connector 100">
            <a:extLst>
              <a:ext uri="{FF2B5EF4-FFF2-40B4-BE49-F238E27FC236}">
                <a16:creationId xmlns:a16="http://schemas.microsoft.com/office/drawing/2014/main" id="{A7C34B53-A616-423A-852E-7EF4139B34E5}"/>
              </a:ext>
            </a:extLst>
          </p:cNvPr>
          <p:cNvCxnSpPr>
            <a:cxnSpLocks/>
            <a:stCxn id="94" idx="3"/>
            <a:endCxn id="36" idx="1"/>
          </p:cNvCxnSpPr>
          <p:nvPr/>
        </p:nvCxnSpPr>
        <p:spPr>
          <a:xfrm>
            <a:off x="6431669" y="3402970"/>
            <a:ext cx="2025738" cy="2782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C1D9DEEA-0EF4-4695-B60B-4193DC920C28}"/>
              </a:ext>
            </a:extLst>
          </p:cNvPr>
          <p:cNvSpPr txBox="1"/>
          <p:nvPr/>
        </p:nvSpPr>
        <p:spPr>
          <a:xfrm>
            <a:off x="6972786" y="3640728"/>
            <a:ext cx="490401" cy="349702"/>
          </a:xfrm>
          <a:prstGeom prst="rect">
            <a:avLst/>
          </a:prstGeom>
          <a:noFill/>
          <a:ln w="19050">
            <a:noFill/>
          </a:ln>
        </p:spPr>
        <p:txBody>
          <a:bodyPr wrap="square" lIns="36000" tIns="36000" rIns="36000" bIns="36000" rtlCol="0">
            <a:spAutoFit/>
          </a:bodyPr>
          <a:lstStyle/>
          <a:p>
            <a:r>
              <a:rPr lang="en-SG" dirty="0">
                <a:solidFill>
                  <a:schemeClr val="accent1"/>
                </a:solidFill>
              </a:rPr>
              <a:t>2</a:t>
            </a:r>
          </a:p>
        </p:txBody>
      </p:sp>
      <p:sp>
        <p:nvSpPr>
          <p:cNvPr id="105" name="TextBox 104">
            <a:extLst>
              <a:ext uri="{FF2B5EF4-FFF2-40B4-BE49-F238E27FC236}">
                <a16:creationId xmlns:a16="http://schemas.microsoft.com/office/drawing/2014/main" id="{CEC7BEBF-F3F5-430F-9FB3-4DA10C6BB757}"/>
              </a:ext>
            </a:extLst>
          </p:cNvPr>
          <p:cNvSpPr txBox="1"/>
          <p:nvPr/>
        </p:nvSpPr>
        <p:spPr>
          <a:xfrm>
            <a:off x="6595864" y="3989264"/>
            <a:ext cx="574379" cy="349702"/>
          </a:xfrm>
          <a:prstGeom prst="rect">
            <a:avLst/>
          </a:prstGeom>
          <a:noFill/>
          <a:ln w="19050">
            <a:noFill/>
          </a:ln>
        </p:spPr>
        <p:txBody>
          <a:bodyPr wrap="square" lIns="36000" tIns="36000" rIns="36000" bIns="36000" rtlCol="0">
            <a:spAutoFit/>
          </a:bodyPr>
          <a:lstStyle/>
          <a:p>
            <a:r>
              <a:rPr lang="en-SG" dirty="0">
                <a:solidFill>
                  <a:schemeClr val="accent1"/>
                </a:solidFill>
              </a:rPr>
              <a:t>&gt;2</a:t>
            </a:r>
          </a:p>
        </p:txBody>
      </p:sp>
      <p:sp>
        <p:nvSpPr>
          <p:cNvPr id="118" name="TextBox 117">
            <a:extLst>
              <a:ext uri="{FF2B5EF4-FFF2-40B4-BE49-F238E27FC236}">
                <a16:creationId xmlns:a16="http://schemas.microsoft.com/office/drawing/2014/main" id="{34534F4F-7CA9-455A-A0CF-52E5A64B868B}"/>
              </a:ext>
            </a:extLst>
          </p:cNvPr>
          <p:cNvSpPr txBox="1"/>
          <p:nvPr/>
        </p:nvSpPr>
        <p:spPr>
          <a:xfrm>
            <a:off x="2480128" y="2999559"/>
            <a:ext cx="1226127" cy="349702"/>
          </a:xfrm>
          <a:prstGeom prst="rect">
            <a:avLst/>
          </a:prstGeom>
          <a:noFill/>
          <a:ln w="19050">
            <a:noFill/>
          </a:ln>
        </p:spPr>
        <p:txBody>
          <a:bodyPr wrap="square" lIns="36000" tIns="36000" rIns="36000" bIns="36000" rtlCol="0">
            <a:spAutoFit/>
          </a:bodyPr>
          <a:lstStyle/>
          <a:p>
            <a:pPr algn="ctr"/>
            <a:r>
              <a:rPr lang="en-SG" dirty="0">
                <a:solidFill>
                  <a:schemeClr val="accent1"/>
                </a:solidFill>
              </a:rPr>
              <a:t>Count</a:t>
            </a:r>
          </a:p>
        </p:txBody>
      </p:sp>
      <p:sp>
        <p:nvSpPr>
          <p:cNvPr id="119" name="TextBox 118">
            <a:extLst>
              <a:ext uri="{FF2B5EF4-FFF2-40B4-BE49-F238E27FC236}">
                <a16:creationId xmlns:a16="http://schemas.microsoft.com/office/drawing/2014/main" id="{60DDDE13-9990-4E73-BAFD-359E82F31CF5}"/>
              </a:ext>
            </a:extLst>
          </p:cNvPr>
          <p:cNvSpPr txBox="1"/>
          <p:nvPr/>
        </p:nvSpPr>
        <p:spPr>
          <a:xfrm>
            <a:off x="1278279" y="3626260"/>
            <a:ext cx="1226127" cy="349702"/>
          </a:xfrm>
          <a:prstGeom prst="rect">
            <a:avLst/>
          </a:prstGeom>
          <a:noFill/>
          <a:ln w="19050">
            <a:noFill/>
          </a:ln>
        </p:spPr>
        <p:txBody>
          <a:bodyPr wrap="square" lIns="36000" tIns="36000" rIns="36000" bIns="36000" rtlCol="0">
            <a:spAutoFit/>
          </a:bodyPr>
          <a:lstStyle/>
          <a:p>
            <a:pPr algn="ctr"/>
            <a:r>
              <a:rPr lang="en-SG" dirty="0">
                <a:solidFill>
                  <a:schemeClr val="accent1"/>
                </a:solidFill>
              </a:rPr>
              <a:t>Proportion</a:t>
            </a:r>
          </a:p>
        </p:txBody>
      </p:sp>
      <p:sp>
        <p:nvSpPr>
          <p:cNvPr id="120" name="TextBox 119">
            <a:extLst>
              <a:ext uri="{FF2B5EF4-FFF2-40B4-BE49-F238E27FC236}">
                <a16:creationId xmlns:a16="http://schemas.microsoft.com/office/drawing/2014/main" id="{35AF4FCD-81F3-4D03-A25A-9740635FD695}"/>
              </a:ext>
            </a:extLst>
          </p:cNvPr>
          <p:cNvSpPr txBox="1"/>
          <p:nvPr/>
        </p:nvSpPr>
        <p:spPr>
          <a:xfrm>
            <a:off x="-33623" y="2988738"/>
            <a:ext cx="1226127" cy="626701"/>
          </a:xfrm>
          <a:prstGeom prst="rect">
            <a:avLst/>
          </a:prstGeom>
          <a:noFill/>
          <a:ln w="19050">
            <a:noFill/>
          </a:ln>
        </p:spPr>
        <p:txBody>
          <a:bodyPr wrap="square" lIns="36000" tIns="36000" rIns="36000" bIns="36000" rtlCol="0">
            <a:spAutoFit/>
          </a:bodyPr>
          <a:lstStyle/>
          <a:p>
            <a:pPr algn="r"/>
            <a:r>
              <a:rPr lang="en-SG" dirty="0">
                <a:solidFill>
                  <a:schemeClr val="accent1"/>
                </a:solidFill>
              </a:rPr>
              <a:t>Time to Death</a:t>
            </a:r>
          </a:p>
        </p:txBody>
      </p:sp>
      <p:sp>
        <p:nvSpPr>
          <p:cNvPr id="41" name="TextBox 40">
            <a:extLst>
              <a:ext uri="{FF2B5EF4-FFF2-40B4-BE49-F238E27FC236}">
                <a16:creationId xmlns:a16="http://schemas.microsoft.com/office/drawing/2014/main" id="{F66605A1-74C6-4A46-B5E8-C7F845D02832}"/>
              </a:ext>
            </a:extLst>
          </p:cNvPr>
          <p:cNvSpPr txBox="1"/>
          <p:nvPr/>
        </p:nvSpPr>
        <p:spPr>
          <a:xfrm>
            <a:off x="4566825" y="5010697"/>
            <a:ext cx="1518285" cy="626701"/>
          </a:xfrm>
          <a:prstGeom prst="rect">
            <a:avLst/>
          </a:prstGeom>
          <a:noFill/>
          <a:ln w="19050">
            <a:solidFill>
              <a:schemeClr val="accent1"/>
            </a:solidFill>
            <a:prstDash val="sysDash"/>
          </a:ln>
        </p:spPr>
        <p:txBody>
          <a:bodyPr wrap="square" lIns="36000" tIns="36000" rIns="36000" bIns="36000" rtlCol="0">
            <a:spAutoFit/>
          </a:bodyPr>
          <a:lstStyle/>
          <a:p>
            <a:pPr algn="ctr"/>
            <a:r>
              <a:rPr lang="en-SG" dirty="0">
                <a:solidFill>
                  <a:schemeClr val="accent1"/>
                </a:solidFill>
              </a:rPr>
              <a:t>Overdispersion present?</a:t>
            </a:r>
          </a:p>
        </p:txBody>
      </p:sp>
      <p:cxnSp>
        <p:nvCxnSpPr>
          <p:cNvPr id="48" name="Straight Arrow Connector 47">
            <a:extLst>
              <a:ext uri="{FF2B5EF4-FFF2-40B4-BE49-F238E27FC236}">
                <a16:creationId xmlns:a16="http://schemas.microsoft.com/office/drawing/2014/main" id="{2E98A3AB-F330-4C02-960C-89A13207E4C7}"/>
              </a:ext>
            </a:extLst>
          </p:cNvPr>
          <p:cNvCxnSpPr>
            <a:cxnSpLocks/>
            <a:endCxn id="41" idx="0"/>
          </p:cNvCxnSpPr>
          <p:nvPr/>
        </p:nvCxnSpPr>
        <p:spPr>
          <a:xfrm>
            <a:off x="5325968" y="4752193"/>
            <a:ext cx="0" cy="258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Arc 14">
            <a:extLst>
              <a:ext uri="{FF2B5EF4-FFF2-40B4-BE49-F238E27FC236}">
                <a16:creationId xmlns:a16="http://schemas.microsoft.com/office/drawing/2014/main" id="{3DB7E1D1-678A-45B4-9C0A-7BF510A8649C}"/>
              </a:ext>
            </a:extLst>
          </p:cNvPr>
          <p:cNvSpPr>
            <a:spLocks/>
          </p:cNvSpPr>
          <p:nvPr/>
        </p:nvSpPr>
        <p:spPr>
          <a:xfrm>
            <a:off x="4676294" y="4464182"/>
            <a:ext cx="1659111" cy="1036453"/>
          </a:xfrm>
          <a:prstGeom prst="arc">
            <a:avLst>
              <a:gd name="adj1" fmla="val 16221496"/>
              <a:gd name="adj2" fmla="val 1914505"/>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2" name="TextBox 51">
            <a:extLst>
              <a:ext uri="{FF2B5EF4-FFF2-40B4-BE49-F238E27FC236}">
                <a16:creationId xmlns:a16="http://schemas.microsoft.com/office/drawing/2014/main" id="{8B8E780B-87EF-4827-AED1-104B602B0121}"/>
              </a:ext>
            </a:extLst>
          </p:cNvPr>
          <p:cNvSpPr txBox="1"/>
          <p:nvPr/>
        </p:nvSpPr>
        <p:spPr>
          <a:xfrm>
            <a:off x="6315329" y="4787021"/>
            <a:ext cx="574379" cy="349702"/>
          </a:xfrm>
          <a:prstGeom prst="rect">
            <a:avLst/>
          </a:prstGeom>
          <a:noFill/>
          <a:ln w="19050">
            <a:noFill/>
          </a:ln>
        </p:spPr>
        <p:txBody>
          <a:bodyPr wrap="square" lIns="36000" tIns="36000" rIns="36000" bIns="36000" rtlCol="0">
            <a:spAutoFit/>
          </a:bodyPr>
          <a:lstStyle/>
          <a:p>
            <a:r>
              <a:rPr lang="en-SG" dirty="0">
                <a:solidFill>
                  <a:schemeClr val="accent1"/>
                </a:solidFill>
              </a:rPr>
              <a:t>No</a:t>
            </a:r>
          </a:p>
        </p:txBody>
      </p:sp>
      <p:cxnSp>
        <p:nvCxnSpPr>
          <p:cNvPr id="53" name="Straight Arrow Connector 52">
            <a:extLst>
              <a:ext uri="{FF2B5EF4-FFF2-40B4-BE49-F238E27FC236}">
                <a16:creationId xmlns:a16="http://schemas.microsoft.com/office/drawing/2014/main" id="{CB473F6C-0244-4F00-98B8-11031E2F92A6}"/>
              </a:ext>
            </a:extLst>
          </p:cNvPr>
          <p:cNvCxnSpPr>
            <a:cxnSpLocks/>
            <a:stCxn id="41" idx="3"/>
            <a:endCxn id="55" idx="0"/>
          </p:cNvCxnSpPr>
          <p:nvPr/>
        </p:nvCxnSpPr>
        <p:spPr>
          <a:xfrm>
            <a:off x="6085110" y="5324048"/>
            <a:ext cx="253780" cy="547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0942C3D-0F1D-4B5C-B70E-EB0C6CD971FD}"/>
              </a:ext>
            </a:extLst>
          </p:cNvPr>
          <p:cNvSpPr txBox="1"/>
          <p:nvPr/>
        </p:nvSpPr>
        <p:spPr>
          <a:xfrm>
            <a:off x="6194579" y="5372425"/>
            <a:ext cx="574379" cy="349702"/>
          </a:xfrm>
          <a:prstGeom prst="rect">
            <a:avLst/>
          </a:prstGeom>
          <a:noFill/>
          <a:ln w="19050">
            <a:noFill/>
          </a:ln>
        </p:spPr>
        <p:txBody>
          <a:bodyPr wrap="square" lIns="36000" tIns="36000" rIns="36000" bIns="36000" rtlCol="0">
            <a:spAutoFit/>
          </a:bodyPr>
          <a:lstStyle/>
          <a:p>
            <a:r>
              <a:rPr lang="en-SG" dirty="0">
                <a:solidFill>
                  <a:schemeClr val="accent1"/>
                </a:solidFill>
              </a:rPr>
              <a:t>Yes</a:t>
            </a:r>
          </a:p>
        </p:txBody>
      </p:sp>
      <p:sp>
        <p:nvSpPr>
          <p:cNvPr id="55" name="TextBox 54">
            <a:extLst>
              <a:ext uri="{FF2B5EF4-FFF2-40B4-BE49-F238E27FC236}">
                <a16:creationId xmlns:a16="http://schemas.microsoft.com/office/drawing/2014/main" id="{80C2677A-ADB5-4B4C-BC42-663C03E5304A}"/>
              </a:ext>
            </a:extLst>
          </p:cNvPr>
          <p:cNvSpPr txBox="1"/>
          <p:nvPr/>
        </p:nvSpPr>
        <p:spPr>
          <a:xfrm>
            <a:off x="4570103" y="5872047"/>
            <a:ext cx="3537573" cy="626701"/>
          </a:xfrm>
          <a:prstGeom prst="rect">
            <a:avLst/>
          </a:prstGeom>
          <a:solidFill>
            <a:schemeClr val="accent1">
              <a:lumMod val="20000"/>
              <a:lumOff val="80000"/>
            </a:schemeClr>
          </a:solidFill>
          <a:ln w="19050">
            <a:solidFill>
              <a:schemeClr val="accent1"/>
            </a:solidFill>
          </a:ln>
        </p:spPr>
        <p:txBody>
          <a:bodyPr wrap="square" lIns="36000" tIns="36000" rIns="36000" bIns="36000" rtlCol="0">
            <a:spAutoFit/>
          </a:bodyPr>
          <a:lstStyle/>
          <a:p>
            <a:r>
              <a:rPr lang="en-SG" b="1" dirty="0">
                <a:solidFill>
                  <a:schemeClr val="accent1"/>
                </a:solidFill>
              </a:rPr>
              <a:t>GLM with Quasi-Poisson errors </a:t>
            </a:r>
            <a:r>
              <a:rPr lang="en-SG" dirty="0">
                <a:solidFill>
                  <a:schemeClr val="accent1"/>
                </a:solidFill>
              </a:rPr>
              <a:t>or</a:t>
            </a:r>
          </a:p>
          <a:p>
            <a:r>
              <a:rPr lang="en-SG" b="1" dirty="0">
                <a:solidFill>
                  <a:schemeClr val="accent1"/>
                </a:solidFill>
              </a:rPr>
              <a:t>GLM with Negative Binomial errors</a:t>
            </a:r>
            <a:endParaRPr lang="en-SG" dirty="0">
              <a:solidFill>
                <a:schemeClr val="accent1">
                  <a:lumMod val="60000"/>
                  <a:lumOff val="40000"/>
                </a:schemeClr>
              </a:solidFill>
            </a:endParaRPr>
          </a:p>
        </p:txBody>
      </p:sp>
      <p:sp>
        <p:nvSpPr>
          <p:cNvPr id="3" name="TextBox 2">
            <a:extLst>
              <a:ext uri="{FF2B5EF4-FFF2-40B4-BE49-F238E27FC236}">
                <a16:creationId xmlns:a16="http://schemas.microsoft.com/office/drawing/2014/main" id="{33BCAD8F-1921-7C29-AAAC-B89409356800}"/>
              </a:ext>
            </a:extLst>
          </p:cNvPr>
          <p:cNvSpPr txBox="1"/>
          <p:nvPr/>
        </p:nvSpPr>
        <p:spPr>
          <a:xfrm>
            <a:off x="5365295" y="297972"/>
            <a:ext cx="1757212" cy="276999"/>
          </a:xfrm>
          <a:prstGeom prst="rect">
            <a:avLst/>
          </a:prstGeom>
          <a:noFill/>
        </p:spPr>
        <p:txBody>
          <a:bodyPr wrap="none" rtlCol="0">
            <a:spAutoFit/>
          </a:bodyPr>
          <a:lstStyle/>
          <a:p>
            <a:r>
              <a:rPr lang="en-SG" sz="1200" dirty="0">
                <a:solidFill>
                  <a:schemeClr val="accent1"/>
                </a:solidFill>
              </a:rPr>
              <a:t>(will be modified further)</a:t>
            </a:r>
          </a:p>
        </p:txBody>
      </p:sp>
      <p:pic>
        <p:nvPicPr>
          <p:cNvPr id="1026" name="Picture 2" descr="25,416 Green Tick Stock Photos, Pictures &amp; Royalty-Free ...">
            <a:extLst>
              <a:ext uri="{FF2B5EF4-FFF2-40B4-BE49-F238E27FC236}">
                <a16:creationId xmlns:a16="http://schemas.microsoft.com/office/drawing/2014/main" id="{4042C1E7-A866-7E4F-4A04-EB59C84B0F1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48309" y="331296"/>
            <a:ext cx="745338" cy="745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575E451-EA0B-A8D8-13D0-A275C1621B6B}"/>
              </a:ext>
            </a:extLst>
          </p:cNvPr>
          <p:cNvSpPr txBox="1"/>
          <p:nvPr/>
        </p:nvSpPr>
        <p:spPr>
          <a:xfrm>
            <a:off x="10759563" y="1323057"/>
            <a:ext cx="544882" cy="369332"/>
          </a:xfrm>
          <a:prstGeom prst="rect">
            <a:avLst/>
          </a:prstGeom>
          <a:solidFill>
            <a:schemeClr val="bg1"/>
          </a:solidFill>
          <a:ln>
            <a:solidFill>
              <a:schemeClr val="accent1"/>
            </a:solidFill>
          </a:ln>
        </p:spPr>
        <p:txBody>
          <a:bodyPr wrap="square" rtlCol="0">
            <a:spAutoFit/>
          </a:bodyPr>
          <a:lstStyle/>
          <a:p>
            <a:pPr algn="ctr"/>
            <a:r>
              <a:rPr lang="en-SG" b="1" dirty="0">
                <a:solidFill>
                  <a:srgbClr val="0070C0"/>
                </a:solidFill>
              </a:rPr>
              <a:t>KIV</a:t>
            </a:r>
          </a:p>
        </p:txBody>
      </p:sp>
      <p:pic>
        <p:nvPicPr>
          <p:cNvPr id="9" name="Picture 2" descr="25,416 Green Tick Stock Photos, Pictures &amp; Royalty-Free ...">
            <a:extLst>
              <a:ext uri="{FF2B5EF4-FFF2-40B4-BE49-F238E27FC236}">
                <a16:creationId xmlns:a16="http://schemas.microsoft.com/office/drawing/2014/main" id="{F6C7E0D5-60D9-649F-AB27-3C0AEF12D32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59335" y="1877501"/>
            <a:ext cx="745338" cy="7453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25,416 Green Tick Stock Photos, Pictures &amp; Royalty-Free ...">
            <a:extLst>
              <a:ext uri="{FF2B5EF4-FFF2-40B4-BE49-F238E27FC236}">
                <a16:creationId xmlns:a16="http://schemas.microsoft.com/office/drawing/2014/main" id="{D367DD00-9748-E792-059B-5A37E6BAD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17027" y="2408719"/>
            <a:ext cx="745338" cy="7453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25,416 Green Tick Stock Photos, Pictures &amp; Royalty-Free ...">
            <a:extLst>
              <a:ext uri="{FF2B5EF4-FFF2-40B4-BE49-F238E27FC236}">
                <a16:creationId xmlns:a16="http://schemas.microsoft.com/office/drawing/2014/main" id="{C2A4057A-10A7-CC59-8F89-BCC1242C87B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88319" y="3214007"/>
            <a:ext cx="745338" cy="7453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25,416 Green Tick Stock Photos, Pictures &amp; Royalty-Free ...">
            <a:extLst>
              <a:ext uri="{FF2B5EF4-FFF2-40B4-BE49-F238E27FC236}">
                <a16:creationId xmlns:a16="http://schemas.microsoft.com/office/drawing/2014/main" id="{F8A6BD3D-EF9C-223A-8085-215413BCF7B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88319" y="3684826"/>
            <a:ext cx="745338" cy="74533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E77DAE5-8045-3715-B8C3-8BE46D54E843}"/>
              </a:ext>
            </a:extLst>
          </p:cNvPr>
          <p:cNvSpPr txBox="1"/>
          <p:nvPr/>
        </p:nvSpPr>
        <p:spPr>
          <a:xfrm>
            <a:off x="8903918" y="4367846"/>
            <a:ext cx="544882" cy="369332"/>
          </a:xfrm>
          <a:prstGeom prst="rect">
            <a:avLst/>
          </a:prstGeom>
          <a:solidFill>
            <a:schemeClr val="bg1"/>
          </a:solidFill>
          <a:ln>
            <a:solidFill>
              <a:schemeClr val="accent1"/>
            </a:solidFill>
          </a:ln>
        </p:spPr>
        <p:txBody>
          <a:bodyPr wrap="square" rtlCol="0">
            <a:spAutoFit/>
          </a:bodyPr>
          <a:lstStyle/>
          <a:p>
            <a:pPr algn="ctr"/>
            <a:r>
              <a:rPr lang="en-SG" b="1" dirty="0">
                <a:solidFill>
                  <a:srgbClr val="0070C0"/>
                </a:solidFill>
              </a:rPr>
              <a:t>KIV</a:t>
            </a:r>
          </a:p>
        </p:txBody>
      </p:sp>
    </p:spTree>
    <p:extLst>
      <p:ext uri="{BB962C8B-B14F-4D97-AF65-F5344CB8AC3E}">
        <p14:creationId xmlns:p14="http://schemas.microsoft.com/office/powerpoint/2010/main" val="192881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ANOVA</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386569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What is Analysis of Variance (ANOVA)?</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lnSpcReduction="10000"/>
          </a:bodyPr>
          <a:lstStyle/>
          <a:p>
            <a:pPr marL="0" indent="0">
              <a:buNone/>
            </a:pPr>
            <a:r>
              <a:rPr lang="en-SG" dirty="0"/>
              <a:t>Used when your one response variable is continuous and all your </a:t>
            </a:r>
            <a:r>
              <a:rPr lang="en-SG" b="1" dirty="0"/>
              <a:t>explanatory variables are categorical</a:t>
            </a:r>
            <a:r>
              <a:rPr lang="en-SG" dirty="0"/>
              <a:t>. </a:t>
            </a:r>
          </a:p>
          <a:p>
            <a:pPr marL="0" indent="0">
              <a:buNone/>
            </a:pPr>
            <a:r>
              <a:rPr lang="en-SG" sz="2400" dirty="0"/>
              <a:t>- T-tests can handle only 2 categories of 1 categorical explanatory variable </a:t>
            </a:r>
            <a:r>
              <a:rPr lang="en-SG" sz="2400" dirty="0">
                <a:sym typeface="Wingdings" panose="05000000000000000000" pitchFamily="2" charset="2"/>
              </a:rPr>
              <a:t></a:t>
            </a:r>
            <a:r>
              <a:rPr lang="en-SG" sz="2400" dirty="0"/>
              <a:t> ANOVA can handle &gt;2 categories and &gt;1 variable.</a:t>
            </a:r>
          </a:p>
          <a:p>
            <a:pPr marL="0" indent="0">
              <a:buNone/>
            </a:pPr>
            <a:endParaRPr lang="en-SG" sz="1800" dirty="0"/>
          </a:p>
          <a:p>
            <a:pPr marL="0" indent="0">
              <a:buNone/>
            </a:pPr>
            <a:r>
              <a:rPr lang="en-SG" dirty="0"/>
              <a:t>Partitions the total variance in the dependent variable (SSY) into variance that can be explained by the different levels in explanatory variable A (SSA), explanatory variable B (SSB), etc., and finally the remaining unexplained variance (SSE): </a:t>
            </a:r>
          </a:p>
          <a:p>
            <a:pPr marL="0" indent="0" algn="ctr">
              <a:buNone/>
            </a:pPr>
            <a:r>
              <a:rPr lang="en-SG" dirty="0"/>
              <a:t>SSY = SSA (+ SSB + SSC …) + SSE</a:t>
            </a:r>
          </a:p>
          <a:p>
            <a:pPr marL="0" indent="0">
              <a:buNone/>
            </a:pPr>
            <a:endParaRPr lang="en-SG" sz="1800" dirty="0"/>
          </a:p>
          <a:p>
            <a:pPr marL="0" indent="0">
              <a:buNone/>
            </a:pPr>
            <a:r>
              <a:rPr lang="en-SG" dirty="0"/>
              <a:t>Degrees of freedom =  the number of datapoints (i.e. number of levels (k)) x replicates per level (n) – number of levels (k) (because we have to estimate the mean for each level). General formula:</a:t>
            </a:r>
          </a:p>
          <a:p>
            <a:pPr marL="0" indent="0" algn="ctr">
              <a:buNone/>
            </a:pPr>
            <a:r>
              <a:rPr lang="en-SG" dirty="0" err="1"/>
              <a:t>Df</a:t>
            </a:r>
            <a:r>
              <a:rPr lang="en-SG" dirty="0"/>
              <a:t> = </a:t>
            </a:r>
            <a:r>
              <a:rPr lang="en-SG" dirty="0" err="1"/>
              <a:t>kn</a:t>
            </a:r>
            <a:r>
              <a:rPr lang="en-SG" dirty="0"/>
              <a:t> – k = k(n – 1)</a:t>
            </a:r>
          </a:p>
          <a:p>
            <a:pPr marL="0" indent="0">
              <a:buNone/>
            </a:pPr>
            <a:r>
              <a:rPr lang="en-SG" sz="2400" dirty="0"/>
              <a:t>- Example: if you have 3 levels and 10 replicates per level: df = 3(10 – 1) = 27.</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6</a:t>
            </a:fld>
            <a:endParaRPr lang="en-SG" dirty="0"/>
          </a:p>
        </p:txBody>
      </p:sp>
    </p:spTree>
    <p:extLst>
      <p:ext uri="{BB962C8B-B14F-4D97-AF65-F5344CB8AC3E}">
        <p14:creationId xmlns:p14="http://schemas.microsoft.com/office/powerpoint/2010/main" val="44375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What is Analysis of Variance (ANOVA)?</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Explained graphically…</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7</a:t>
            </a:fld>
            <a:endParaRPr lang="en-SG" dirty="0"/>
          </a:p>
        </p:txBody>
      </p:sp>
      <p:pic>
        <p:nvPicPr>
          <p:cNvPr id="6" name="Picture 5">
            <a:extLst>
              <a:ext uri="{FF2B5EF4-FFF2-40B4-BE49-F238E27FC236}">
                <a16:creationId xmlns:a16="http://schemas.microsoft.com/office/drawing/2014/main" id="{54CE56AF-4484-48A1-9914-F163D45AA330}"/>
              </a:ext>
            </a:extLst>
          </p:cNvPr>
          <p:cNvPicPr>
            <a:picLocks noChangeAspect="1"/>
          </p:cNvPicPr>
          <p:nvPr/>
        </p:nvPicPr>
        <p:blipFill>
          <a:blip r:embed="rId2"/>
          <a:stretch>
            <a:fillRect/>
          </a:stretch>
        </p:blipFill>
        <p:spPr>
          <a:xfrm>
            <a:off x="340220" y="1956391"/>
            <a:ext cx="3880530" cy="3880529"/>
          </a:xfrm>
          <a:prstGeom prst="rect">
            <a:avLst/>
          </a:prstGeom>
        </p:spPr>
      </p:pic>
      <p:pic>
        <p:nvPicPr>
          <p:cNvPr id="8" name="Picture 7">
            <a:extLst>
              <a:ext uri="{FF2B5EF4-FFF2-40B4-BE49-F238E27FC236}">
                <a16:creationId xmlns:a16="http://schemas.microsoft.com/office/drawing/2014/main" id="{59419C58-AD91-4E63-9DBD-0631015A5A43}"/>
              </a:ext>
            </a:extLst>
          </p:cNvPr>
          <p:cNvPicPr>
            <a:picLocks noChangeAspect="1"/>
          </p:cNvPicPr>
          <p:nvPr/>
        </p:nvPicPr>
        <p:blipFill>
          <a:blip r:embed="rId3"/>
          <a:stretch>
            <a:fillRect/>
          </a:stretch>
        </p:blipFill>
        <p:spPr>
          <a:xfrm>
            <a:off x="4270663" y="1956387"/>
            <a:ext cx="3880531" cy="3880532"/>
          </a:xfrm>
          <a:prstGeom prst="rect">
            <a:avLst/>
          </a:prstGeom>
        </p:spPr>
      </p:pic>
      <p:sp>
        <p:nvSpPr>
          <p:cNvPr id="9" name="TextBox 8">
            <a:extLst>
              <a:ext uri="{FF2B5EF4-FFF2-40B4-BE49-F238E27FC236}">
                <a16:creationId xmlns:a16="http://schemas.microsoft.com/office/drawing/2014/main" id="{34B8E3D2-8DE0-46AD-BB1A-C215718A29A3}"/>
              </a:ext>
            </a:extLst>
          </p:cNvPr>
          <p:cNvSpPr txBox="1"/>
          <p:nvPr/>
        </p:nvSpPr>
        <p:spPr>
          <a:xfrm>
            <a:off x="581586" y="2429768"/>
            <a:ext cx="989079" cy="339392"/>
          </a:xfrm>
          <a:prstGeom prst="rect">
            <a:avLst/>
          </a:prstGeom>
          <a:noFill/>
        </p:spPr>
        <p:txBody>
          <a:bodyPr wrap="square" rtlCol="0">
            <a:spAutoFit/>
          </a:bodyPr>
          <a:lstStyle/>
          <a:p>
            <a:pPr algn="ctr"/>
            <a:r>
              <a:rPr lang="en-US" dirty="0">
                <a:solidFill>
                  <a:schemeClr val="accent5">
                    <a:lumMod val="75000"/>
                  </a:schemeClr>
                </a:solidFill>
              </a:rPr>
              <a:t>SSY</a:t>
            </a:r>
          </a:p>
        </p:txBody>
      </p:sp>
      <p:sp>
        <p:nvSpPr>
          <p:cNvPr id="10" name="TextBox 9">
            <a:extLst>
              <a:ext uri="{FF2B5EF4-FFF2-40B4-BE49-F238E27FC236}">
                <a16:creationId xmlns:a16="http://schemas.microsoft.com/office/drawing/2014/main" id="{C2B48B66-F083-449A-821C-6318ABE1122E}"/>
              </a:ext>
            </a:extLst>
          </p:cNvPr>
          <p:cNvSpPr txBox="1"/>
          <p:nvPr/>
        </p:nvSpPr>
        <p:spPr>
          <a:xfrm>
            <a:off x="4803314" y="2429768"/>
            <a:ext cx="1668094" cy="498667"/>
          </a:xfrm>
          <a:prstGeom prst="rect">
            <a:avLst/>
          </a:prstGeom>
          <a:noFill/>
        </p:spPr>
        <p:txBody>
          <a:bodyPr wrap="square" rtlCol="0">
            <a:spAutoFit/>
          </a:bodyPr>
          <a:lstStyle/>
          <a:p>
            <a:r>
              <a:rPr lang="en-US" dirty="0">
                <a:solidFill>
                  <a:schemeClr val="accent5">
                    <a:lumMod val="75000"/>
                  </a:schemeClr>
                </a:solidFill>
              </a:rPr>
              <a:t>SSY = SSA + SSE</a:t>
            </a:r>
          </a:p>
          <a:p>
            <a:r>
              <a:rPr lang="en-US" dirty="0">
                <a:solidFill>
                  <a:schemeClr val="accent5">
                    <a:lumMod val="75000"/>
                  </a:schemeClr>
                </a:solidFill>
              </a:rPr>
              <a:t>(here, SSE = 0)</a:t>
            </a:r>
          </a:p>
        </p:txBody>
      </p:sp>
      <p:sp>
        <p:nvSpPr>
          <p:cNvPr id="11" name="TextBox 10">
            <a:extLst>
              <a:ext uri="{FF2B5EF4-FFF2-40B4-BE49-F238E27FC236}">
                <a16:creationId xmlns:a16="http://schemas.microsoft.com/office/drawing/2014/main" id="{8599AD20-8649-474A-AD56-10CCCDF31A92}"/>
              </a:ext>
            </a:extLst>
          </p:cNvPr>
          <p:cNvSpPr txBox="1"/>
          <p:nvPr/>
        </p:nvSpPr>
        <p:spPr>
          <a:xfrm>
            <a:off x="3404845" y="3793952"/>
            <a:ext cx="675554" cy="282826"/>
          </a:xfrm>
          <a:prstGeom prst="rect">
            <a:avLst/>
          </a:prstGeom>
          <a:noFill/>
        </p:spPr>
        <p:txBody>
          <a:bodyPr wrap="square" rtlCol="0">
            <a:spAutoFit/>
          </a:bodyPr>
          <a:lstStyle/>
          <a:p>
            <a:pPr algn="ctr"/>
            <a:r>
              <a:rPr lang="en-US" sz="1400" dirty="0"/>
              <a:t>Mean</a:t>
            </a:r>
          </a:p>
        </p:txBody>
      </p:sp>
      <p:sp>
        <p:nvSpPr>
          <p:cNvPr id="13" name="TextBox 12">
            <a:extLst>
              <a:ext uri="{FF2B5EF4-FFF2-40B4-BE49-F238E27FC236}">
                <a16:creationId xmlns:a16="http://schemas.microsoft.com/office/drawing/2014/main" id="{4813B087-201F-4739-AF4F-53F7E49366A9}"/>
              </a:ext>
            </a:extLst>
          </p:cNvPr>
          <p:cNvSpPr txBox="1"/>
          <p:nvPr/>
        </p:nvSpPr>
        <p:spPr>
          <a:xfrm>
            <a:off x="1712480" y="1300364"/>
            <a:ext cx="1316465" cy="284953"/>
          </a:xfrm>
          <a:prstGeom prst="rect">
            <a:avLst/>
          </a:prstGeom>
          <a:noFill/>
        </p:spPr>
        <p:txBody>
          <a:bodyPr wrap="square" rtlCol="0">
            <a:spAutoFit/>
          </a:bodyPr>
          <a:lstStyle/>
          <a:p>
            <a:pPr algn="ctr"/>
            <a:r>
              <a:rPr lang="en-US" u="sng" dirty="0">
                <a:solidFill>
                  <a:schemeClr val="accent5">
                    <a:lumMod val="75000"/>
                  </a:schemeClr>
                </a:solidFill>
              </a:rPr>
              <a:t>Null Model </a:t>
            </a:r>
          </a:p>
        </p:txBody>
      </p:sp>
      <p:sp>
        <p:nvSpPr>
          <p:cNvPr id="14" name="TextBox 13">
            <a:extLst>
              <a:ext uri="{FF2B5EF4-FFF2-40B4-BE49-F238E27FC236}">
                <a16:creationId xmlns:a16="http://schemas.microsoft.com/office/drawing/2014/main" id="{3BE497B8-79BB-430A-B2D8-7D4E15FAEE44}"/>
              </a:ext>
            </a:extLst>
          </p:cNvPr>
          <p:cNvSpPr txBox="1"/>
          <p:nvPr/>
        </p:nvSpPr>
        <p:spPr>
          <a:xfrm>
            <a:off x="4379949" y="1300364"/>
            <a:ext cx="3756025" cy="646331"/>
          </a:xfrm>
          <a:prstGeom prst="rect">
            <a:avLst/>
          </a:prstGeom>
          <a:noFill/>
        </p:spPr>
        <p:txBody>
          <a:bodyPr wrap="square" rtlCol="0">
            <a:spAutoFit/>
          </a:bodyPr>
          <a:lstStyle/>
          <a:p>
            <a:pPr algn="ctr"/>
            <a:r>
              <a:rPr lang="en-US" u="sng" dirty="0">
                <a:solidFill>
                  <a:schemeClr val="accent5">
                    <a:lumMod val="75000"/>
                  </a:schemeClr>
                </a:solidFill>
              </a:rPr>
              <a:t>ANOVA</a:t>
            </a:r>
            <a:br>
              <a:rPr lang="en-US" u="sng" dirty="0">
                <a:solidFill>
                  <a:schemeClr val="accent5">
                    <a:lumMod val="75000"/>
                  </a:schemeClr>
                </a:solidFill>
              </a:rPr>
            </a:br>
            <a:r>
              <a:rPr lang="en-US" dirty="0">
                <a:solidFill>
                  <a:schemeClr val="accent5">
                    <a:lumMod val="75000"/>
                  </a:schemeClr>
                </a:solidFill>
              </a:rPr>
              <a:t>(1 explanatory variable with 3 levels)</a:t>
            </a:r>
          </a:p>
        </p:txBody>
      </p:sp>
      <p:pic>
        <p:nvPicPr>
          <p:cNvPr id="16" name="Picture 15">
            <a:extLst>
              <a:ext uri="{FF2B5EF4-FFF2-40B4-BE49-F238E27FC236}">
                <a16:creationId xmlns:a16="http://schemas.microsoft.com/office/drawing/2014/main" id="{FB721D09-302E-45C4-BC58-F9317698FFBB}"/>
              </a:ext>
            </a:extLst>
          </p:cNvPr>
          <p:cNvPicPr>
            <a:picLocks noChangeAspect="1"/>
          </p:cNvPicPr>
          <p:nvPr/>
        </p:nvPicPr>
        <p:blipFill>
          <a:blip r:embed="rId4"/>
          <a:stretch>
            <a:fillRect/>
          </a:stretch>
        </p:blipFill>
        <p:spPr>
          <a:xfrm>
            <a:off x="8212113" y="1956386"/>
            <a:ext cx="3880532" cy="3880532"/>
          </a:xfrm>
          <a:prstGeom prst="rect">
            <a:avLst/>
          </a:prstGeom>
        </p:spPr>
      </p:pic>
      <p:sp>
        <p:nvSpPr>
          <p:cNvPr id="18" name="TextBox 17">
            <a:extLst>
              <a:ext uri="{FF2B5EF4-FFF2-40B4-BE49-F238E27FC236}">
                <a16:creationId xmlns:a16="http://schemas.microsoft.com/office/drawing/2014/main" id="{0DE3845E-B3C6-48D7-9439-B11AA604FB98}"/>
              </a:ext>
            </a:extLst>
          </p:cNvPr>
          <p:cNvSpPr txBox="1"/>
          <p:nvPr/>
        </p:nvSpPr>
        <p:spPr>
          <a:xfrm>
            <a:off x="9591560" y="1300364"/>
            <a:ext cx="1316465" cy="369332"/>
          </a:xfrm>
          <a:prstGeom prst="rect">
            <a:avLst/>
          </a:prstGeom>
          <a:noFill/>
        </p:spPr>
        <p:txBody>
          <a:bodyPr wrap="square" rtlCol="0">
            <a:spAutoFit/>
          </a:bodyPr>
          <a:lstStyle/>
          <a:p>
            <a:pPr algn="ctr"/>
            <a:r>
              <a:rPr lang="en-US" u="sng" dirty="0">
                <a:solidFill>
                  <a:schemeClr val="accent5">
                    <a:lumMod val="75000"/>
                  </a:schemeClr>
                </a:solidFill>
              </a:rPr>
              <a:t>In reality</a:t>
            </a:r>
          </a:p>
        </p:txBody>
      </p:sp>
      <p:sp>
        <p:nvSpPr>
          <p:cNvPr id="19" name="TextBox 18">
            <a:extLst>
              <a:ext uri="{FF2B5EF4-FFF2-40B4-BE49-F238E27FC236}">
                <a16:creationId xmlns:a16="http://schemas.microsoft.com/office/drawing/2014/main" id="{B8D28D24-9E10-4581-B771-7E86F08B99F9}"/>
              </a:ext>
            </a:extLst>
          </p:cNvPr>
          <p:cNvSpPr txBox="1"/>
          <p:nvPr/>
        </p:nvSpPr>
        <p:spPr>
          <a:xfrm>
            <a:off x="8633990" y="2419343"/>
            <a:ext cx="989079" cy="369332"/>
          </a:xfrm>
          <a:prstGeom prst="rect">
            <a:avLst/>
          </a:prstGeom>
          <a:noFill/>
        </p:spPr>
        <p:txBody>
          <a:bodyPr wrap="square" rtlCol="0">
            <a:spAutoFit/>
          </a:bodyPr>
          <a:lstStyle/>
          <a:p>
            <a:pPr algn="ctr"/>
            <a:r>
              <a:rPr lang="en-US" dirty="0">
                <a:solidFill>
                  <a:schemeClr val="accent5">
                    <a:lumMod val="75000"/>
                  </a:schemeClr>
                </a:solidFill>
              </a:rPr>
              <a:t>SSE ≠ 0</a:t>
            </a:r>
          </a:p>
        </p:txBody>
      </p:sp>
    </p:spTree>
    <p:extLst>
      <p:ext uri="{BB962C8B-B14F-4D97-AF65-F5344CB8AC3E}">
        <p14:creationId xmlns:p14="http://schemas.microsoft.com/office/powerpoint/2010/main" val="147981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Examples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4580142" cy="6074077"/>
          </a:xfrm>
        </p:spPr>
        <p:txBody>
          <a:bodyPr>
            <a:normAutofit/>
          </a:bodyPr>
          <a:lstStyle/>
          <a:p>
            <a:pPr marL="0" indent="0">
              <a:buNone/>
            </a:pPr>
            <a:r>
              <a:rPr lang="en-SG" u="sng" dirty="0"/>
              <a:t>Continuous response variable</a:t>
            </a:r>
          </a:p>
          <a:p>
            <a:pPr marL="0" indent="0">
              <a:buNone/>
            </a:pPr>
            <a:r>
              <a:rPr lang="en-SG" dirty="0"/>
              <a:t>Weight</a:t>
            </a:r>
          </a:p>
          <a:p>
            <a:pPr marL="0" indent="0">
              <a:buNone/>
            </a:pPr>
            <a:endParaRPr lang="en-SG" dirty="0"/>
          </a:p>
          <a:p>
            <a:pPr marL="0" indent="0">
              <a:buNone/>
            </a:pPr>
            <a:r>
              <a:rPr lang="en-SG" dirty="0"/>
              <a:t>Biodiversity</a:t>
            </a:r>
          </a:p>
          <a:p>
            <a:pPr marL="0" indent="0">
              <a:buNone/>
            </a:pPr>
            <a:endParaRPr lang="en-SG" dirty="0"/>
          </a:p>
          <a:p>
            <a:pPr marL="0" indent="0">
              <a:buNone/>
            </a:pPr>
            <a:r>
              <a:rPr lang="en-SG" dirty="0"/>
              <a:t>Carbon storage potential</a:t>
            </a:r>
          </a:p>
          <a:p>
            <a:pPr marL="0" indent="0">
              <a:buNone/>
            </a:pPr>
            <a:endParaRPr lang="en-SG" dirty="0"/>
          </a:p>
          <a:p>
            <a:pPr marL="0" indent="0">
              <a:buNone/>
            </a:pPr>
            <a:r>
              <a:rPr lang="en-SG" dirty="0"/>
              <a:t>Good-looking Index </a:t>
            </a:r>
            <a:br>
              <a:rPr lang="en-SG" dirty="0"/>
            </a:br>
            <a:r>
              <a:rPr lang="en-SG" dirty="0"/>
              <a:t>(1 to 1000)</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8</a:t>
            </a:fld>
            <a:endParaRPr lang="en-SG" dirty="0"/>
          </a:p>
        </p:txBody>
      </p:sp>
      <p:sp>
        <p:nvSpPr>
          <p:cNvPr id="6" name="Content Placeholder 2">
            <a:extLst>
              <a:ext uri="{FF2B5EF4-FFF2-40B4-BE49-F238E27FC236}">
                <a16:creationId xmlns:a16="http://schemas.microsoft.com/office/drawing/2014/main" id="{0EDBEAD1-4F38-49E2-A82F-B9FCD7CF27D3}"/>
              </a:ext>
            </a:extLst>
          </p:cNvPr>
          <p:cNvSpPr txBox="1">
            <a:spLocks/>
          </p:cNvSpPr>
          <p:nvPr/>
        </p:nvSpPr>
        <p:spPr>
          <a:xfrm>
            <a:off x="4789692" y="767100"/>
            <a:ext cx="7324725" cy="60740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u="sng" dirty="0"/>
              <a:t>Categorical explanatory variable</a:t>
            </a:r>
            <a:endParaRPr lang="en-SG" dirty="0"/>
          </a:p>
          <a:p>
            <a:pPr marL="0" indent="0">
              <a:buFont typeface="Arial" panose="020B0604020202020204" pitchFamily="34" charset="0"/>
              <a:buNone/>
            </a:pPr>
            <a:r>
              <a:rPr lang="en-SG" dirty="0"/>
              <a:t>Diet: Normal, Drought (2 levels)</a:t>
            </a:r>
          </a:p>
          <a:p>
            <a:pPr marL="0" indent="0">
              <a:buFont typeface="Arial" panose="020B0604020202020204" pitchFamily="34" charset="0"/>
              <a:buNone/>
            </a:pPr>
            <a:endParaRPr lang="en-SG" dirty="0"/>
          </a:p>
          <a:p>
            <a:pPr marL="0" indent="0">
              <a:buFont typeface="Arial" panose="020B0604020202020204" pitchFamily="34" charset="0"/>
              <a:buNone/>
            </a:pPr>
            <a:r>
              <a:rPr lang="en-SG" dirty="0"/>
              <a:t>Pollution: Absent, Present (2 levels)</a:t>
            </a:r>
          </a:p>
          <a:p>
            <a:pPr marL="0" indent="0">
              <a:buFont typeface="Arial" panose="020B0604020202020204" pitchFamily="34" charset="0"/>
              <a:buNone/>
            </a:pPr>
            <a:endParaRPr lang="en-SG" u="sng" dirty="0"/>
          </a:p>
          <a:p>
            <a:pPr marL="0" indent="0">
              <a:buFont typeface="Arial" panose="020B0604020202020204" pitchFamily="34" charset="0"/>
              <a:buNone/>
            </a:pPr>
            <a:r>
              <a:rPr lang="en-SG" dirty="0"/>
              <a:t>Habitat: Forest, Grassland, Tundra (3 levels)</a:t>
            </a:r>
          </a:p>
          <a:p>
            <a:pPr marL="0" indent="0">
              <a:buFont typeface="Arial" panose="020B0604020202020204" pitchFamily="34" charset="0"/>
              <a:buNone/>
            </a:pPr>
            <a:endParaRPr lang="en-SG" dirty="0"/>
          </a:p>
          <a:p>
            <a:pPr marL="0" indent="0">
              <a:buFont typeface="Arial" panose="020B0604020202020204" pitchFamily="34" charset="0"/>
              <a:buNone/>
            </a:pPr>
            <a:r>
              <a:rPr lang="en-SG" dirty="0"/>
              <a:t>Faculty: Science, Business, Arts (3 levels)</a:t>
            </a:r>
          </a:p>
        </p:txBody>
      </p:sp>
    </p:spTree>
    <p:extLst>
      <p:ext uri="{BB962C8B-B14F-4D97-AF65-F5344CB8AC3E}">
        <p14:creationId xmlns:p14="http://schemas.microsoft.com/office/powerpoint/2010/main" val="250302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Assumptions</a:t>
            </a:r>
            <a:endParaRPr lang="en-SG" i="1" dirty="0"/>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The response variable is normally distributed </a:t>
            </a:r>
            <a:r>
              <a:rPr lang="en-SG" b="1" dirty="0"/>
              <a:t>within each level</a:t>
            </a:r>
            <a:r>
              <a:rPr lang="en-SG" dirty="0"/>
              <a:t>.</a:t>
            </a:r>
          </a:p>
          <a:p>
            <a:pPr marL="0" indent="0">
              <a:buNone/>
            </a:pPr>
            <a:r>
              <a:rPr lang="en-SG" sz="2400" dirty="0"/>
              <a:t>- Check by testing the normality of either (</a:t>
            </a:r>
            <a:r>
              <a:rPr lang="en-SG" sz="2400" dirty="0" err="1"/>
              <a:t>i</a:t>
            </a:r>
            <a:r>
              <a:rPr lang="en-SG" sz="2400" dirty="0"/>
              <a:t>) the datapoints in each level individually (easy to do if you have few groups; or (ii) the residuals of the model. Both test the same thing.</a:t>
            </a:r>
          </a:p>
          <a:p>
            <a:pPr marL="0" indent="0">
              <a:buNone/>
            </a:pPr>
            <a:endParaRPr lang="en-SG" dirty="0"/>
          </a:p>
          <a:p>
            <a:pPr marL="0" indent="0">
              <a:buNone/>
            </a:pPr>
            <a:r>
              <a:rPr lang="en-SG" dirty="0"/>
              <a:t>The variances within each level are equal (i.e. homogeneity or equality of variances).</a:t>
            </a:r>
          </a:p>
          <a:p>
            <a:pPr marL="0" indent="0">
              <a:buNone/>
            </a:pPr>
            <a:endParaRPr lang="en-SG" dirty="0"/>
          </a:p>
          <a:p>
            <a:pPr marL="0" indent="0">
              <a:buNone/>
            </a:pPr>
            <a:r>
              <a:rPr lang="en-SG" dirty="0"/>
              <a:t>Each datapoint is independent.</a:t>
            </a:r>
          </a:p>
          <a:p>
            <a:pPr marL="0" indent="0">
              <a:buNone/>
            </a:pPr>
            <a:endParaRPr lang="en-SG" dirty="0"/>
          </a:p>
          <a:p>
            <a:pPr marL="0" indent="0">
              <a:buNone/>
            </a:pPr>
            <a:r>
              <a:rPr lang="en-SG" dirty="0"/>
              <a:t>Absence of significant outliers.</a:t>
            </a:r>
          </a:p>
        </p:txBody>
      </p:sp>
    </p:spTree>
    <p:extLst>
      <p:ext uri="{BB962C8B-B14F-4D97-AF65-F5344CB8AC3E}">
        <p14:creationId xmlns:p14="http://schemas.microsoft.com/office/powerpoint/2010/main" val="3525408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19932</TotalTime>
  <Words>4816</Words>
  <Application>Microsoft Office PowerPoint</Application>
  <PresentationFormat>Widescreen</PresentationFormat>
  <Paragraphs>724</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Agency FB</vt:lpstr>
      <vt:lpstr>Arial</vt:lpstr>
      <vt:lpstr>Bauhaus 93</vt:lpstr>
      <vt:lpstr>Calibri</vt:lpstr>
      <vt:lpstr>Calibri Light</vt:lpstr>
      <vt:lpstr>Cambria Math</vt:lpstr>
      <vt:lpstr>Courier New</vt:lpstr>
      <vt:lpstr>Office Theme</vt:lpstr>
      <vt:lpstr>ANOVA &amp;   ANCOVA</vt:lpstr>
      <vt:lpstr>Last week…</vt:lpstr>
      <vt:lpstr>Advanced analyses – Analysis decision tree</vt:lpstr>
      <vt:lpstr>Summary (Learning Objectives)</vt:lpstr>
      <vt:lpstr>ANOVA</vt:lpstr>
      <vt:lpstr>What is Analysis of Variance (ANOVA)?</vt:lpstr>
      <vt:lpstr>What is Analysis of Variance (ANOVA)?</vt:lpstr>
      <vt:lpstr>Examples</vt:lpstr>
      <vt:lpstr>Assumptions</vt:lpstr>
      <vt:lpstr>Explore your data</vt:lpstr>
      <vt:lpstr>Fitting the ANOVA</vt:lpstr>
      <vt:lpstr>Comparing between groups</vt:lpstr>
      <vt:lpstr>Checking assumptions</vt:lpstr>
      <vt:lpstr>If the normality assumption is violated…</vt:lpstr>
      <vt:lpstr>If equality of variance is violated…</vt:lpstr>
      <vt:lpstr>Repeated measures (i.e. “paired”) experiments: Repeated measures ANOVA</vt:lpstr>
      <vt:lpstr>Repeated measures (i.e. “paired”) experiments: Friedman test</vt:lpstr>
      <vt:lpstr>Factorial experiments</vt:lpstr>
      <vt:lpstr>Factorial experiments vs. Split Plot experiments</vt:lpstr>
      <vt:lpstr>Factorial experiments vs. Split Plot experiments</vt:lpstr>
      <vt:lpstr>Factorial experiments: 2-way ANOVA</vt:lpstr>
      <vt:lpstr>Factorial experiments: 2-way ANOVA</vt:lpstr>
      <vt:lpstr>Factorial experiments: 2-way ANOVA</vt:lpstr>
      <vt:lpstr>Factorial experiments: 2-way ANOVA</vt:lpstr>
      <vt:lpstr>Factorial experiments: 3-way (and more-way) ANOVAs</vt:lpstr>
      <vt:lpstr>Split Plot experiments: Nested ANOVA</vt:lpstr>
      <vt:lpstr>ANCOVA</vt:lpstr>
      <vt:lpstr>Advanced analyses – Analysis decision tree</vt:lpstr>
      <vt:lpstr>What is Analysis of Covariance (ANCOVA)?</vt:lpstr>
      <vt:lpstr>What is Analysis of Covariance (ANCOVA)?</vt:lpstr>
      <vt:lpstr>Examples</vt:lpstr>
      <vt:lpstr>Assumptions (same as ANOVA)</vt:lpstr>
      <vt:lpstr>Explore your data</vt:lpstr>
      <vt:lpstr>Fit the ANCOVA</vt:lpstr>
      <vt:lpstr>View the results</vt:lpstr>
      <vt:lpstr>What if residuals are not normal?</vt:lpstr>
      <vt:lpstr>What if equality of variance is violated?</vt:lpstr>
      <vt:lpstr>2-way ANCOVA with 1 covariate</vt:lpstr>
      <vt:lpstr>PowerPoint Presentation</vt:lpstr>
      <vt:lpstr>Summary (Learning Objectives)</vt:lpstr>
      <vt:lpstr>Advanced analyses – Analysis decision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 Zhi Wen, Ian</dc:creator>
  <cp:lastModifiedBy>Shuna</cp:lastModifiedBy>
  <cp:revision>3</cp:revision>
  <dcterms:created xsi:type="dcterms:W3CDTF">2021-08-18T10:36:03Z</dcterms:created>
  <dcterms:modified xsi:type="dcterms:W3CDTF">2023-02-13T00:45:00Z</dcterms:modified>
</cp:coreProperties>
</file>