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659" r:id="rId3"/>
    <p:sldId id="262" r:id="rId4"/>
    <p:sldId id="414" r:id="rId5"/>
    <p:sldId id="404" r:id="rId6"/>
    <p:sldId id="506" r:id="rId7"/>
    <p:sldId id="508" r:id="rId8"/>
    <p:sldId id="629" r:id="rId9"/>
    <p:sldId id="630" r:id="rId10"/>
    <p:sldId id="631" r:id="rId11"/>
    <p:sldId id="632" r:id="rId12"/>
    <p:sldId id="501" r:id="rId13"/>
    <p:sldId id="448" r:id="rId14"/>
    <p:sldId id="449" r:id="rId15"/>
    <p:sldId id="451" r:id="rId16"/>
    <p:sldId id="661" r:id="rId17"/>
    <p:sldId id="444" r:id="rId18"/>
    <p:sldId id="452" r:id="rId19"/>
    <p:sldId id="453" r:id="rId20"/>
    <p:sldId id="454" r:id="rId21"/>
    <p:sldId id="456" r:id="rId22"/>
    <p:sldId id="457" r:id="rId23"/>
    <p:sldId id="480" r:id="rId24"/>
    <p:sldId id="455" r:id="rId25"/>
    <p:sldId id="481" r:id="rId26"/>
    <p:sldId id="462" r:id="rId27"/>
    <p:sldId id="458" r:id="rId28"/>
    <p:sldId id="459" r:id="rId29"/>
    <p:sldId id="460" r:id="rId30"/>
    <p:sldId id="461" r:id="rId31"/>
    <p:sldId id="470" r:id="rId32"/>
    <p:sldId id="471" r:id="rId33"/>
    <p:sldId id="445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662" r:id="rId42"/>
    <p:sldId id="477" r:id="rId43"/>
    <p:sldId id="478" r:id="rId44"/>
    <p:sldId id="479" r:id="rId45"/>
    <p:sldId id="489" r:id="rId46"/>
    <p:sldId id="443" r:id="rId47"/>
    <p:sldId id="450" r:id="rId48"/>
    <p:sldId id="472" r:id="rId49"/>
    <p:sldId id="473" r:id="rId50"/>
    <p:sldId id="66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9DA97-A8A5-428C-94CB-C7FEC667285A}" v="71" dt="2023-03-03T05:54:14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7" autoAdjust="0"/>
    <p:restoredTop sz="90029" autoAdjust="0"/>
  </p:normalViewPr>
  <p:slideViewPr>
    <p:cSldViewPr snapToGrid="0">
      <p:cViewPr varScale="1">
        <p:scale>
          <a:sx n="76" d="100"/>
          <a:sy n="76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Zhi Wen, Ian" userId="10427a44-90a0-4c20-831c-e237817aaaf3" providerId="ADAL" clId="{79B93401-BCF7-4DF8-9516-B7B2E2D10E91}"/>
    <pc:docChg chg="delSld">
      <pc:chgData name="Chan Zhi Wen, Ian" userId="10427a44-90a0-4c20-831c-e237817aaaf3" providerId="ADAL" clId="{79B93401-BCF7-4DF8-9516-B7B2E2D10E91}" dt="2023-03-03T05:55:41.218" v="5" actId="47"/>
      <pc:docMkLst>
        <pc:docMk/>
      </pc:docMkLst>
      <pc:sldChg chg="del">
        <pc:chgData name="Chan Zhi Wen, Ian" userId="10427a44-90a0-4c20-831c-e237817aaaf3" providerId="ADAL" clId="{79B93401-BCF7-4DF8-9516-B7B2E2D10E91}" dt="2023-03-03T05:55:22.499" v="2" actId="47"/>
        <pc:sldMkLst>
          <pc:docMk/>
          <pc:sldMk cId="3366217608" sldId="409"/>
        </pc:sldMkLst>
      </pc:sldChg>
      <pc:sldChg chg="del">
        <pc:chgData name="Chan Zhi Wen, Ian" userId="10427a44-90a0-4c20-831c-e237817aaaf3" providerId="ADAL" clId="{79B93401-BCF7-4DF8-9516-B7B2E2D10E91}" dt="2023-03-03T05:55:10.412" v="0" actId="47"/>
        <pc:sldMkLst>
          <pc:docMk/>
          <pc:sldMk cId="1832318327" sldId="440"/>
        </pc:sldMkLst>
      </pc:sldChg>
      <pc:sldChg chg="del">
        <pc:chgData name="Chan Zhi Wen, Ian" userId="10427a44-90a0-4c20-831c-e237817aaaf3" providerId="ADAL" clId="{79B93401-BCF7-4DF8-9516-B7B2E2D10E91}" dt="2023-03-03T05:55:10.412" v="0" actId="47"/>
        <pc:sldMkLst>
          <pc:docMk/>
          <pc:sldMk cId="1825197573" sldId="491"/>
        </pc:sldMkLst>
      </pc:sldChg>
      <pc:sldChg chg="del">
        <pc:chgData name="Chan Zhi Wen, Ian" userId="10427a44-90a0-4c20-831c-e237817aaaf3" providerId="ADAL" clId="{79B93401-BCF7-4DF8-9516-B7B2E2D10E91}" dt="2023-03-03T05:55:10.412" v="0" actId="47"/>
        <pc:sldMkLst>
          <pc:docMk/>
          <pc:sldMk cId="745449838" sldId="492"/>
        </pc:sldMkLst>
      </pc:sldChg>
      <pc:sldChg chg="del">
        <pc:chgData name="Chan Zhi Wen, Ian" userId="10427a44-90a0-4c20-831c-e237817aaaf3" providerId="ADAL" clId="{79B93401-BCF7-4DF8-9516-B7B2E2D10E91}" dt="2023-03-03T05:55:10.412" v="0" actId="47"/>
        <pc:sldMkLst>
          <pc:docMk/>
          <pc:sldMk cId="727114476" sldId="493"/>
        </pc:sldMkLst>
      </pc:sldChg>
      <pc:sldChg chg="del">
        <pc:chgData name="Chan Zhi Wen, Ian" userId="10427a44-90a0-4c20-831c-e237817aaaf3" providerId="ADAL" clId="{79B93401-BCF7-4DF8-9516-B7B2E2D10E91}" dt="2023-03-03T05:55:22.499" v="2" actId="47"/>
        <pc:sldMkLst>
          <pc:docMk/>
          <pc:sldMk cId="3916661492" sldId="494"/>
        </pc:sldMkLst>
      </pc:sldChg>
      <pc:sldChg chg="del">
        <pc:chgData name="Chan Zhi Wen, Ian" userId="10427a44-90a0-4c20-831c-e237817aaaf3" providerId="ADAL" clId="{79B93401-BCF7-4DF8-9516-B7B2E2D10E91}" dt="2023-03-03T05:55:22.499" v="2" actId="47"/>
        <pc:sldMkLst>
          <pc:docMk/>
          <pc:sldMk cId="2716949396" sldId="495"/>
        </pc:sldMkLst>
      </pc:sldChg>
      <pc:sldChg chg="del">
        <pc:chgData name="Chan Zhi Wen, Ian" userId="10427a44-90a0-4c20-831c-e237817aaaf3" providerId="ADAL" clId="{79B93401-BCF7-4DF8-9516-B7B2E2D10E91}" dt="2023-03-03T05:55:22.499" v="2" actId="47"/>
        <pc:sldMkLst>
          <pc:docMk/>
          <pc:sldMk cId="2361585483" sldId="496"/>
        </pc:sldMkLst>
      </pc:sldChg>
      <pc:sldChg chg="del">
        <pc:chgData name="Chan Zhi Wen, Ian" userId="10427a44-90a0-4c20-831c-e237817aaaf3" providerId="ADAL" clId="{79B93401-BCF7-4DF8-9516-B7B2E2D10E91}" dt="2023-03-03T05:55:14.646" v="1" actId="47"/>
        <pc:sldMkLst>
          <pc:docMk/>
          <pc:sldMk cId="48240253" sldId="654"/>
        </pc:sldMkLst>
      </pc:sldChg>
      <pc:sldChg chg="del">
        <pc:chgData name="Chan Zhi Wen, Ian" userId="10427a44-90a0-4c20-831c-e237817aaaf3" providerId="ADAL" clId="{79B93401-BCF7-4DF8-9516-B7B2E2D10E91}" dt="2023-03-03T05:55:26.218" v="3" actId="47"/>
        <pc:sldMkLst>
          <pc:docMk/>
          <pc:sldMk cId="3332600046" sldId="655"/>
        </pc:sldMkLst>
      </pc:sldChg>
      <pc:sldChg chg="del">
        <pc:chgData name="Chan Zhi Wen, Ian" userId="10427a44-90a0-4c20-831c-e237817aaaf3" providerId="ADAL" clId="{79B93401-BCF7-4DF8-9516-B7B2E2D10E91}" dt="2023-03-03T05:55:29.922" v="4" actId="47"/>
        <pc:sldMkLst>
          <pc:docMk/>
          <pc:sldMk cId="2636469557" sldId="657"/>
        </pc:sldMkLst>
      </pc:sldChg>
      <pc:sldChg chg="del">
        <pc:chgData name="Chan Zhi Wen, Ian" userId="10427a44-90a0-4c20-831c-e237817aaaf3" providerId="ADAL" clId="{79B93401-BCF7-4DF8-9516-B7B2E2D10E91}" dt="2023-03-03T05:55:41.218" v="5" actId="47"/>
        <pc:sldMkLst>
          <pc:docMk/>
          <pc:sldMk cId="2466921095" sldId="6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4EFB-6F1F-4EC0-9143-ED7831031714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E070-4C2A-4A59-A0BC-F943F128A7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46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Generalized Linear Models Author(s): J. A. </a:t>
            </a:r>
            <a:r>
              <a:rPr lang="en-SG" dirty="0" err="1"/>
              <a:t>Nelder</a:t>
            </a:r>
            <a:r>
              <a:rPr lang="en-SG" dirty="0"/>
              <a:t> and R. W. M. Wedderburn Source: Journal of the Royal Statistical Society. Series A (General), Vol. 135, No. 3 (1972), pp. 370-384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30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Generalized Linear Models Author(s): J. A. </a:t>
            </a:r>
            <a:r>
              <a:rPr lang="en-SG" dirty="0" err="1"/>
              <a:t>Nelder</a:t>
            </a:r>
            <a:r>
              <a:rPr lang="en-SG" dirty="0"/>
              <a:t> and R. W. M. Wedderburn Source: Journal of the Royal Statistical Society. Series A (General), Vol. 135, No. 3 (1972), pp. 370-384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61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98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81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02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902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78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ANOVA Type I test: test significance while adding variables sequentially. </a:t>
            </a:r>
          </a:p>
          <a:p>
            <a:r>
              <a:rPr lang="en-SG" dirty="0"/>
              <a:t>Type II: Test each variable assuming the other variable(s) is in the model, assuming no interaction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Type III: Test each variable assuming the other variable(s) is in the model, assuming an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0FAC-6FB8-44E4-A6B7-ABB18B187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7A81D-610D-401C-81CB-33A81A6B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30B9-DFE2-4023-AAC8-29E3FF75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0E6F-8AA8-446A-B92A-5E7F6A28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1487-56D2-4038-AAE9-6B04F269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2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2E15-58AD-4D4E-8C3C-62F8A632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B842-33E3-4BFC-9D34-3C690038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D858-BB97-4C42-B8B6-0B181E65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7E44-E0A4-497E-97CE-F576C85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7024-03C5-42DD-80A9-CC904FBA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90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333DA-123F-448E-A89E-910FC7CDF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C5BE3-D1E7-4914-9EBB-17A15E2C6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2398-3A77-47EC-969D-4B091F2D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67F2-1E0A-4D65-9E22-46D9E39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8A46-9CF4-4AEA-8AE9-C2136365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02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.programming | Stellar Technologies and Media">
            <a:extLst>
              <a:ext uri="{FF2B5EF4-FFF2-40B4-BE49-F238E27FC236}">
                <a16:creationId xmlns:a16="http://schemas.microsoft.com/office/drawing/2014/main" id="{804EE929-7E82-4BDD-880B-0B9E49FCE6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2" y="-3209194"/>
            <a:ext cx="12766434" cy="127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67644-56ED-4FF3-A878-175B9DE5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3" y="107219"/>
            <a:ext cx="12036834" cy="549275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SG" sz="2800" b="1" kern="12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49CA-8EFF-4B03-9590-08DD8452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42FA-5415-4C82-BA1B-E3F6A525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BA8E-9BEC-4701-941B-D7C81D5F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FF8B-02C9-43DC-8EE7-B090B25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56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23EDAF-C814-471F-BE93-DE5D86E2A0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318E1-F4FF-41DD-83E4-279E2A65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lang="en-US" sz="6000" b="1" kern="1200" dirty="0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F027E-9F31-46C5-83AC-3BE0E2C7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255C-5334-44F0-BD03-D2893359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BC10-79AA-4554-A515-59B996BF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D076-EC6F-468B-995E-53B03B79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R.programming | Stellar Technologies and Media">
            <a:extLst>
              <a:ext uri="{FF2B5EF4-FFF2-40B4-BE49-F238E27FC236}">
                <a16:creationId xmlns:a16="http://schemas.microsoft.com/office/drawing/2014/main" id="{E0BEBC5F-061D-44A3-84C0-A2D04DAD4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-787400"/>
            <a:ext cx="4460875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B3F-DCFA-4CB1-BED7-1ECCA0A8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E63B-6F80-4768-A8B1-4D3F48824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C527F-4AC5-4126-84D7-DB286FD1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F15E-A0AB-4F7D-8B64-93D7DD5F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4004-1584-468B-A3A1-45EEAF8E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0134-B48B-4CCC-9856-AD59AA4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8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F169-36CB-49C0-A256-C6244E56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AADA-2C07-4BEE-9463-41D4956E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A1A0-62A4-4953-B63D-C46A0338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B4BDD-16F3-46BD-8417-50C6E2654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E3C84-7EA3-4DCB-8441-1E13D7382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0489F-A6BB-44CB-92F6-A628217D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0F9D7-F1AF-42A8-9DDC-1B12436A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8B566-5C0A-4F27-8867-4A3FCFEF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4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B1F0-CC63-4514-A805-06679CB4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D70B8-D91B-4E5A-9E26-70CCCAC5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7C3A4-2E05-4480-B1C7-C86B8E08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7DB4-18E1-4FD5-B684-5D5668B7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55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043C6-6F10-44D5-ACC6-29B2A37C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D6B36-865B-4D94-B757-F689370E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47BD3-9EDE-4CD8-8DD1-F35FF093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0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5C1D-221C-4DDB-BF8F-51130831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02A7-B374-4012-BEEE-E4280210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7E8FA-073C-4D3B-80AB-1F3B80D58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C01C7-DD0F-4B41-86C0-CC3CA43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C27B-924D-42F0-8F4F-D1C5D35E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EE04-19F5-4DF5-80F3-F65901D6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32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5D75-FA84-4975-BF03-145A770A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65C9-BA10-49DC-A588-BE888B106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2BEA6-8E58-465D-BD9A-7163C4006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90F9-BDEB-4FCE-8D10-95183C1E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B770-E816-47FD-81D3-A9878868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CB4E-8B2D-41E3-9B39-7E1CC388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96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F41D3-B5A2-4B62-8761-B08CEAF4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CC31-DBF6-4BED-9FC1-5E29BB24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3611-81E2-4750-B334-A21617556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E8FA-765D-43AC-9581-E4BA951905BD}" type="datetimeFigureOut">
              <a:rPr lang="en-SG" smtClean="0"/>
              <a:t>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5BA5-6C9F-4B49-8A12-433348D96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A4B3-972C-4A3B-92CE-F17BA6FB3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8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704-AC16-4E9C-85E5-2F85FA028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40" y="406399"/>
            <a:ext cx="9144000" cy="3022601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GLM</a:t>
            </a:r>
            <a:endParaRPr lang="en-SG" sz="8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BA0A55E-EE45-43C3-A86E-2D4E7FD139E0}"/>
              </a:ext>
            </a:extLst>
          </p:cNvPr>
          <p:cNvSpPr txBox="1">
            <a:spLocks/>
          </p:cNvSpPr>
          <p:nvPr/>
        </p:nvSpPr>
        <p:spPr>
          <a:xfrm>
            <a:off x="240134" y="4880510"/>
            <a:ext cx="5638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>
                <a:solidFill>
                  <a:srgbClr val="2167BA"/>
                </a:solidFill>
                <a:latin typeface="Bauhaus 93" panose="04030905020B02020C02" pitchFamily="82" charset="0"/>
              </a:rPr>
              <a:t>LSM3257</a:t>
            </a:r>
          </a:p>
          <a:p>
            <a:pPr algn="l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CE11-A92B-44C0-9EB1-98C096858EDE}"/>
              </a:ext>
            </a:extLst>
          </p:cNvPr>
          <p:cNvSpPr txBox="1"/>
          <p:nvPr/>
        </p:nvSpPr>
        <p:spPr>
          <a:xfrm>
            <a:off x="240134" y="6098376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AY22/23; Sem 2 | Ian Z.W. Chan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0E69B-5CB0-4B9D-98FA-66B11F4AE7DD}"/>
              </a:ext>
            </a:extLst>
          </p:cNvPr>
          <p:cNvSpPr txBox="1"/>
          <p:nvPr/>
        </p:nvSpPr>
        <p:spPr>
          <a:xfrm>
            <a:off x="240134" y="441239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Lecture 7</a:t>
            </a:r>
          </a:p>
        </p:txBody>
      </p:sp>
      <p:pic>
        <p:nvPicPr>
          <p:cNvPr id="9" name="Picture 2" descr="R.programming | Stellar Technologies and Media">
            <a:extLst>
              <a:ext uri="{FF2B5EF4-FFF2-40B4-BE49-F238E27FC236}">
                <a16:creationId xmlns:a16="http://schemas.microsoft.com/office/drawing/2014/main" id="{BD93CFAA-7404-4B38-9BB9-5A49D024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62" y="684192"/>
            <a:ext cx="6806522" cy="680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115-D594-DC5E-7569-F8E2FFF8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De-mystifying “Link Functions”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E806-8CF4-B409-BCB6-8EB4D5BD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What are the Activation (</a:t>
            </a:r>
            <a:r>
              <a:rPr lang="en-SG" dirty="0">
                <a:sym typeface="Wingdings" panose="05000000000000000000" pitchFamily="2" charset="2"/>
              </a:rPr>
              <a:t>)</a:t>
            </a:r>
            <a:r>
              <a:rPr lang="en-SG" dirty="0"/>
              <a:t> and Link (</a:t>
            </a:r>
            <a:r>
              <a:rPr lang="en-SG" dirty="0">
                <a:sym typeface="Wingdings" panose="05000000000000000000" pitchFamily="2" charset="2"/>
              </a:rPr>
              <a:t>)</a:t>
            </a:r>
            <a:r>
              <a:rPr lang="en-SG" dirty="0"/>
              <a:t> functions for the model below?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/>
              <p:nvPr/>
            </p:nvSpPr>
            <p:spPr>
              <a:xfrm>
                <a:off x="3638025" y="2875002"/>
                <a:ext cx="591828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7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⇆</m:t>
                      </m:r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1+3(33)</m:t>
                      </m:r>
                    </m:oMath>
                  </m:oMathPara>
                </a14:m>
                <a:endParaRPr lang="en-SG" sz="7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25" y="2875002"/>
                <a:ext cx="5918287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8FE59-D967-FE3A-63D0-3A73CBE6B117}"/>
                  </a:ext>
                </a:extLst>
              </p:cNvPr>
              <p:cNvSpPr txBox="1"/>
              <p:nvPr/>
            </p:nvSpPr>
            <p:spPr>
              <a:xfrm>
                <a:off x="4578553" y="2123680"/>
                <a:ext cx="6357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SG" sz="4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SG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8FE59-D967-FE3A-63D0-3A73CBE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53" y="2123680"/>
                <a:ext cx="635755" cy="769441"/>
              </a:xfrm>
              <a:prstGeom prst="rect">
                <a:avLst/>
              </a:prstGeom>
              <a:blipFill>
                <a:blip r:embed="rId3"/>
                <a:stretch>
                  <a:fillRect l="-86538" r="-663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24D1D-847F-8428-6CE1-7137DEAD5A02}"/>
                  </a:ext>
                </a:extLst>
              </p:cNvPr>
              <p:cNvSpPr txBox="1"/>
              <p:nvPr/>
            </p:nvSpPr>
            <p:spPr>
              <a:xfrm>
                <a:off x="4547068" y="3950121"/>
                <a:ext cx="6357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24D1D-847F-8428-6CE1-7137DEAD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68" y="3950121"/>
                <a:ext cx="635755" cy="769441"/>
              </a:xfrm>
              <a:prstGeom prst="rect">
                <a:avLst/>
              </a:prstGeom>
              <a:blipFill>
                <a:blip r:embed="rId4"/>
                <a:stretch>
                  <a:fillRect l="-25962" r="-67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E33A50-8EF2-8CDD-5D85-86FF209514B7}"/>
              </a:ext>
            </a:extLst>
          </p:cNvPr>
          <p:cNvSpPr/>
          <p:nvPr/>
        </p:nvSpPr>
        <p:spPr>
          <a:xfrm>
            <a:off x="4034526" y="2168019"/>
            <a:ext cx="1721795" cy="723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750C02-EEE3-E49A-37B9-9620135735D0}"/>
              </a:ext>
            </a:extLst>
          </p:cNvPr>
          <p:cNvSpPr/>
          <p:nvPr/>
        </p:nvSpPr>
        <p:spPr>
          <a:xfrm>
            <a:off x="4034526" y="3956434"/>
            <a:ext cx="1721795" cy="723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263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115-D594-DC5E-7569-F8E2FFF8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De-mystifying “Link Functions”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E806-8CF4-B409-BCB6-8EB4D5BD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What are the Activation (</a:t>
            </a:r>
            <a:r>
              <a:rPr lang="en-SG" dirty="0">
                <a:sym typeface="Wingdings" panose="05000000000000000000" pitchFamily="2" charset="2"/>
              </a:rPr>
              <a:t>)</a:t>
            </a:r>
            <a:r>
              <a:rPr lang="en-SG" dirty="0"/>
              <a:t> and Link (</a:t>
            </a:r>
            <a:r>
              <a:rPr lang="en-SG" dirty="0">
                <a:sym typeface="Wingdings" panose="05000000000000000000" pitchFamily="2" charset="2"/>
              </a:rPr>
              <a:t>)</a:t>
            </a:r>
            <a:r>
              <a:rPr lang="en-SG" dirty="0"/>
              <a:t> functions for the model below?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/>
              <p:nvPr/>
            </p:nvSpPr>
            <p:spPr>
              <a:xfrm>
                <a:off x="3089385" y="2844522"/>
                <a:ext cx="591828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7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7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⇆</m:t>
                      </m:r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1+4(3)</m:t>
                      </m:r>
                    </m:oMath>
                  </m:oMathPara>
                </a14:m>
                <a:endParaRPr lang="en-SG" sz="7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385" y="2844522"/>
                <a:ext cx="5918287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78FE59-D967-FE3A-63D0-3A73CBE6B117}"/>
              </a:ext>
            </a:extLst>
          </p:cNvPr>
          <p:cNvSpPr txBox="1"/>
          <p:nvPr/>
        </p:nvSpPr>
        <p:spPr>
          <a:xfrm>
            <a:off x="3129056" y="2215120"/>
            <a:ext cx="3534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Identity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24D1D-847F-8428-6CE1-7137DEAD5A02}"/>
              </a:ext>
            </a:extLst>
          </p:cNvPr>
          <p:cNvSpPr txBox="1"/>
          <p:nvPr/>
        </p:nvSpPr>
        <p:spPr>
          <a:xfrm>
            <a:off x="3767545" y="3873921"/>
            <a:ext cx="2194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Identity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E33A50-8EF2-8CDD-5D85-86FF209514B7}"/>
              </a:ext>
            </a:extLst>
          </p:cNvPr>
          <p:cNvSpPr/>
          <p:nvPr/>
        </p:nvSpPr>
        <p:spPr>
          <a:xfrm>
            <a:off x="3933196" y="2291741"/>
            <a:ext cx="1893975" cy="597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750C02-EEE3-E49A-37B9-9620135735D0}"/>
              </a:ext>
            </a:extLst>
          </p:cNvPr>
          <p:cNvSpPr/>
          <p:nvPr/>
        </p:nvSpPr>
        <p:spPr>
          <a:xfrm>
            <a:off x="3933196" y="4003956"/>
            <a:ext cx="1893975" cy="597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4734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 types and Error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12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6A73F15-872F-4F70-B2EE-28B3329299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317073"/>
                  </p:ext>
                </p:extLst>
              </p:nvPr>
            </p:nvGraphicFramePr>
            <p:xfrm>
              <a:off x="337595" y="932104"/>
              <a:ext cx="11516810" cy="5093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1807">
                      <a:extLst>
                        <a:ext uri="{9D8B030D-6E8A-4147-A177-3AD203B41FA5}">
                          <a16:colId xmlns:a16="http://schemas.microsoft.com/office/drawing/2014/main" val="3597619229"/>
                        </a:ext>
                      </a:extLst>
                    </a:gridCol>
                    <a:gridCol w="2501900">
                      <a:extLst>
                        <a:ext uri="{9D8B030D-6E8A-4147-A177-3AD203B41FA5}">
                          <a16:colId xmlns:a16="http://schemas.microsoft.com/office/drawing/2014/main" val="2760157614"/>
                        </a:ext>
                      </a:extLst>
                    </a:gridCol>
                    <a:gridCol w="3035300">
                      <a:extLst>
                        <a:ext uri="{9D8B030D-6E8A-4147-A177-3AD203B41FA5}">
                          <a16:colId xmlns:a16="http://schemas.microsoft.com/office/drawing/2014/main" val="197414306"/>
                        </a:ext>
                      </a:extLst>
                    </a:gridCol>
                    <a:gridCol w="3107803">
                      <a:extLst>
                        <a:ext uri="{9D8B030D-6E8A-4147-A177-3AD203B41FA5}">
                          <a16:colId xmlns:a16="http://schemas.microsoft.com/office/drawing/2014/main" val="548559873"/>
                        </a:ext>
                      </a:extLst>
                    </a:gridCol>
                  </a:tblGrid>
                  <a:tr h="598080"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Response Variable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Error 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Canonical 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Corresponding activation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272192"/>
                      </a:ext>
                    </a:extLst>
                  </a:tr>
                  <a:tr h="598080"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Continuous (normal)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Gaussian (aka Normal)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Identity: no conversion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Identity: no conversion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724799"/>
                      </a:ext>
                    </a:extLst>
                  </a:tr>
                  <a:tr h="598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400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Log: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SG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sz="2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SG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SG" sz="2400" b="0" i="0" smtClean="0">
                                          <a:latin typeface="Cambria Math" panose="02040503050406030204" pitchFamily="18" charset="0"/>
                                        </a:rPr>
                                        <m:t>count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e</a:t>
                          </a:r>
                          <a:r>
                            <a:rPr lang="en-SG" sz="2400" baseline="30000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74900"/>
                      </a:ext>
                    </a:extLst>
                  </a:tr>
                  <a:tr h="1203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400" dirty="0"/>
                            <a:t>Categorical / Proportion (</a:t>
                          </a:r>
                          <a:r>
                            <a:rPr lang="en-SG" sz="2400" i="1" dirty="0"/>
                            <a:t>p</a:t>
                          </a:r>
                          <a:r>
                            <a:rPr lang="en-SG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Logit: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SG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sz="2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SG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n-SG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SG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SG" sz="2400" dirty="0"/>
                        </a:p>
                        <a:p>
                          <a:pPr algn="r"/>
                          <a:endParaRPr lang="en-SG" sz="1050" dirty="0"/>
                        </a:p>
                        <a:p>
                          <a:pPr algn="r"/>
                          <a:r>
                            <a:rPr lang="en-SG" sz="1800" dirty="0"/>
                            <a:t>(aka “log-odds”)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SG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SG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SG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830368"/>
                      </a:ext>
                    </a:extLst>
                  </a:tr>
                  <a:tr h="774125"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Time (</a:t>
                          </a:r>
                          <a:r>
                            <a:rPr lang="en-SG" sz="2400" i="1" dirty="0"/>
                            <a:t>T</a:t>
                          </a:r>
                          <a:r>
                            <a:rPr lang="en-SG" sz="2400" dirty="0"/>
                            <a:t>) to event (e.g. survival)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Exponential, 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Inverse: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SG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Inverse: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SG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SG" sz="24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den>
                              </m:f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9244423"/>
                      </a:ext>
                    </a:extLst>
                  </a:tr>
                  <a:tr h="774125"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Continuous (non-normal)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Quasi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Nil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Nil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9462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6A73F15-872F-4F70-B2EE-28B3329299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317073"/>
                  </p:ext>
                </p:extLst>
              </p:nvPr>
            </p:nvGraphicFramePr>
            <p:xfrm>
              <a:off x="337595" y="932104"/>
              <a:ext cx="11516810" cy="5093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1807">
                      <a:extLst>
                        <a:ext uri="{9D8B030D-6E8A-4147-A177-3AD203B41FA5}">
                          <a16:colId xmlns:a16="http://schemas.microsoft.com/office/drawing/2014/main" val="3597619229"/>
                        </a:ext>
                      </a:extLst>
                    </a:gridCol>
                    <a:gridCol w="2501900">
                      <a:extLst>
                        <a:ext uri="{9D8B030D-6E8A-4147-A177-3AD203B41FA5}">
                          <a16:colId xmlns:a16="http://schemas.microsoft.com/office/drawing/2014/main" val="2760157614"/>
                        </a:ext>
                      </a:extLst>
                    </a:gridCol>
                    <a:gridCol w="3035300">
                      <a:extLst>
                        <a:ext uri="{9D8B030D-6E8A-4147-A177-3AD203B41FA5}">
                          <a16:colId xmlns:a16="http://schemas.microsoft.com/office/drawing/2014/main" val="197414306"/>
                        </a:ext>
                      </a:extLst>
                    </a:gridCol>
                    <a:gridCol w="3107803">
                      <a:extLst>
                        <a:ext uri="{9D8B030D-6E8A-4147-A177-3AD203B41FA5}">
                          <a16:colId xmlns:a16="http://schemas.microsoft.com/office/drawing/2014/main" val="54855987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Response Variable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Error 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Canonical 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Corresponding activation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27219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Continuous (normal)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Gaussian (aka Normal)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Identity: no conversion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Identity: no conversion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724799"/>
                      </a:ext>
                    </a:extLst>
                  </a:tr>
                  <a:tr h="598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400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309" t="-279798" r="-103213" b="-494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e</a:t>
                          </a:r>
                          <a:r>
                            <a:rPr lang="en-SG" sz="2400" baseline="30000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74900"/>
                      </a:ext>
                    </a:extLst>
                  </a:tr>
                  <a:tr h="1203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400" dirty="0"/>
                            <a:t>Categorical / Proportion (</a:t>
                          </a:r>
                          <a:r>
                            <a:rPr lang="en-SG" sz="2400" i="1" dirty="0"/>
                            <a:t>p</a:t>
                          </a:r>
                          <a:r>
                            <a:rPr lang="en-SG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309" t="-189899" r="-103213" b="-147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784" t="-189899" r="-784" b="-147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483036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Time (</a:t>
                          </a:r>
                          <a:r>
                            <a:rPr lang="en-SG" sz="2400" i="1" dirty="0"/>
                            <a:t>T</a:t>
                          </a:r>
                          <a:r>
                            <a:rPr lang="en-SG" sz="2400" dirty="0"/>
                            <a:t>) to event (e.g. survival)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Exponential, 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309" t="-425185" r="-103213" b="-1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784" t="-425185" r="-784" b="-11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4442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Continuous (non-normal)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Quasi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Nil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sz="2400" dirty="0"/>
                            <a:t>Nil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9462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7E1936A-CF3C-4CB1-B7A0-78D81FF88A0D}"/>
              </a:ext>
            </a:extLst>
          </p:cNvPr>
          <p:cNvSpPr txBox="1"/>
          <p:nvPr/>
        </p:nvSpPr>
        <p:spPr>
          <a:xfrm>
            <a:off x="337595" y="5983645"/>
            <a:ext cx="1151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Note: you can see what error families are available, and what link functions can be applied to each family using “?family”.</a:t>
            </a:r>
          </a:p>
        </p:txBody>
      </p:sp>
    </p:spTree>
    <p:extLst>
      <p:ext uri="{BB962C8B-B14F-4D97-AF65-F5344CB8AC3E}">
        <p14:creationId xmlns:p14="http://schemas.microsoft.com/office/powerpoint/2010/main" val="42176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E362128-8769-4304-950E-68B1C628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970" y="4007252"/>
            <a:ext cx="1806429" cy="180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are GLM models chosen? – 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GLMs give a model that maximises the likelihood (</a:t>
            </a:r>
            <a:r>
              <a:rPr lang="en-SG" i="1" dirty="0"/>
              <a:t>L</a:t>
            </a:r>
            <a:r>
              <a:rPr lang="en-SG" dirty="0"/>
              <a:t>) of predicting the data. The exact formula is </a:t>
            </a:r>
            <a:r>
              <a:rPr lang="en-SG" u="sng" dirty="0"/>
              <a:t>different for every distribution</a:t>
            </a:r>
            <a:r>
              <a:rPr lang="en-SG" dirty="0"/>
              <a:t>. </a:t>
            </a:r>
          </a:p>
          <a:p>
            <a:pPr marL="0" indent="0">
              <a:buNone/>
            </a:pPr>
            <a:r>
              <a:rPr lang="en-SG" dirty="0"/>
              <a:t>Example: for a normal distribution, the </a:t>
            </a:r>
            <a:r>
              <a:rPr lang="en-SG" b="1" dirty="0"/>
              <a:t>likelihood function </a:t>
            </a:r>
            <a:r>
              <a:rPr lang="en-SG" dirty="0"/>
              <a:t>is: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Recall that regression, ANOVA and ANCOVA use Least Squares, i.e. minimising SSE.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When (and only when) a normal distribution is used, Maximum Likelihood Estimation is equivalent to Least Squares, i.e. GLM with Gaussian errors = LM.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13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808F3A2-AD06-49CC-BD35-DE86B30FDD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5921" y="2144232"/>
                <a:ext cx="9947796" cy="126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808F3A2-AD06-49CC-BD35-DE86B30F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21" y="2144232"/>
                <a:ext cx="9947796" cy="1262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FBCBDE-C521-460F-B474-625DCE3F2568}"/>
                  </a:ext>
                </a:extLst>
              </p:cNvPr>
              <p:cNvSpPr txBox="1"/>
              <p:nvPr/>
            </p:nvSpPr>
            <p:spPr>
              <a:xfrm>
                <a:off x="947250" y="4108997"/>
                <a:ext cx="8499181" cy="130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2800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SSE</m:t>
                      </m:r>
                      <m:r>
                        <a:rPr lang="en-SG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SG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FBCBDE-C521-460F-B474-625DCE3F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50" y="4108997"/>
                <a:ext cx="8499181" cy="1303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B19925-357C-4F19-82A2-4974C0D8A751}"/>
              </a:ext>
            </a:extLst>
          </p:cNvPr>
          <p:cNvCxnSpPr>
            <a:cxnSpLocks/>
          </p:cNvCxnSpPr>
          <p:nvPr/>
        </p:nvCxnSpPr>
        <p:spPr>
          <a:xfrm flipH="1">
            <a:off x="5801360" y="2749003"/>
            <a:ext cx="1343018" cy="17266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5CFD2D-738C-49E7-ACD0-E04850D68AC0}"/>
              </a:ext>
            </a:extLst>
          </p:cNvPr>
          <p:cNvSpPr txBox="1"/>
          <p:nvPr/>
        </p:nvSpPr>
        <p:spPr>
          <a:xfrm>
            <a:off x="7953147" y="2503961"/>
            <a:ext cx="391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likelihood (</a:t>
            </a:r>
            <a:r>
              <a:rPr lang="en-US" i="1" dirty="0">
                <a:solidFill>
                  <a:srgbClr val="FF0000"/>
                </a:solidFill>
              </a:rPr>
              <a:t>L)</a:t>
            </a:r>
            <a:r>
              <a:rPr lang="en-US" dirty="0">
                <a:solidFill>
                  <a:srgbClr val="FF0000"/>
                </a:solidFill>
              </a:rPr>
              <a:t> is maximized when this term is minimized.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3361A82B-7415-44EC-B296-E6D657BBDCA6}"/>
              </a:ext>
            </a:extLst>
          </p:cNvPr>
          <p:cNvSpPr/>
          <p:nvPr/>
        </p:nvSpPr>
        <p:spPr>
          <a:xfrm rot="16200000" flipH="1">
            <a:off x="7471832" y="2174486"/>
            <a:ext cx="100436" cy="918255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90C54-B49A-4459-8767-847E602BC251}"/>
              </a:ext>
            </a:extLst>
          </p:cNvPr>
          <p:cNvSpPr txBox="1"/>
          <p:nvPr/>
        </p:nvSpPr>
        <p:spPr>
          <a:xfrm>
            <a:off x="6246364" y="4180190"/>
            <a:ext cx="356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term is actually the Sum of Squares! So with a Gaussian Distribution, maximizing Likelihood is minimizing Sum of Squares.</a:t>
            </a:r>
          </a:p>
        </p:txBody>
      </p:sp>
    </p:spTree>
    <p:extLst>
      <p:ext uri="{BB962C8B-B14F-4D97-AF65-F5344CB8AC3E}">
        <p14:creationId xmlns:p14="http://schemas.microsoft.com/office/powerpoint/2010/main" val="30620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D1D97-2687-4B15-BF3D-D09058FCE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83" y="767101"/>
                <a:ext cx="12036834" cy="6074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dirty="0"/>
                  <a:t>To look at how much of our dataset is explained by our model, we calculate the </a:t>
                </a:r>
                <a:r>
                  <a:rPr lang="en-SG" b="1" dirty="0"/>
                  <a:t>residual deviance</a:t>
                </a:r>
                <a:r>
                  <a:rPr lang="en-SG" dirty="0"/>
                  <a:t> in the model (analogous to Residual Sum of Squares).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Residual</m:t>
                      </m:r>
                      <m:r>
                        <m:rPr>
                          <m:nor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deviance</m:t>
                      </m:r>
                      <m:r>
                        <m:rPr>
                          <m:nor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SG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saturated</m:t>
                                  </m:r>
                                </m:sub>
                              </m:sSub>
                            </m:e>
                          </m:func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fitted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Lower residual deviance is good </a:t>
                </a:r>
                <a:r>
                  <a:rPr lang="en-SG" dirty="0"/>
                  <a:t>(the model is better at predicting the data).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Note: This reduction in deviance between the saturated and fitted models is assumed to follow a chi-square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) distribution (Wilk’s Theorem), therefore we should use a </a:t>
                </a:r>
                <a:r>
                  <a:rPr lang="en-SG" b="1" dirty="0"/>
                  <a:t>chi-square test </a:t>
                </a:r>
                <a:r>
                  <a:rPr lang="en-SG" dirty="0"/>
                  <a:t>(using </a:t>
                </a:r>
                <a:r>
                  <a:rPr lang="en-SG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anova</a:t>
                </a:r>
                <a:r>
                  <a:rPr lang="en-SG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(mod1,mod2,test="</a:t>
                </a:r>
                <a:r>
                  <a:rPr lang="en-SG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Chisq</a:t>
                </a:r>
                <a:r>
                  <a:rPr lang="en-SG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")</a:t>
                </a:r>
                <a:r>
                  <a:rPr lang="en-SG" dirty="0"/>
                  <a:t>) or AIC (less confusing) when we compare different models during model simplification.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D1D97-2687-4B15-BF3D-D09058FCE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83" y="767101"/>
                <a:ext cx="12036834" cy="6074077"/>
              </a:xfrm>
              <a:blipFill>
                <a:blip r:embed="rId3"/>
                <a:stretch>
                  <a:fillRect l="-1064" t="-1707" b="-22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14</a:t>
            </a:fld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C1429-B505-79E9-3338-9C4D1ACE038A}"/>
              </a:ext>
            </a:extLst>
          </p:cNvPr>
          <p:cNvCxnSpPr>
            <a:cxnSpLocks/>
          </p:cNvCxnSpPr>
          <p:nvPr/>
        </p:nvCxnSpPr>
        <p:spPr>
          <a:xfrm flipV="1">
            <a:off x="5813759" y="2521798"/>
            <a:ext cx="627681" cy="571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3CC906-B7CD-3001-4E1F-030688CB577A}"/>
              </a:ext>
            </a:extLst>
          </p:cNvPr>
          <p:cNvSpPr txBox="1"/>
          <p:nvPr/>
        </p:nvSpPr>
        <p:spPr>
          <a:xfrm>
            <a:off x="1037044" y="2998069"/>
            <a:ext cx="505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 of a saturated model, i.e. a model where there is one parameter for each datapoint and all the datapoints are therefore perfectly explained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DE031D-46EB-3F37-DEB2-097AE48DB36A}"/>
              </a:ext>
            </a:extLst>
          </p:cNvPr>
          <p:cNvCxnSpPr>
            <a:cxnSpLocks/>
          </p:cNvCxnSpPr>
          <p:nvPr/>
        </p:nvCxnSpPr>
        <p:spPr>
          <a:xfrm flipH="1" flipV="1">
            <a:off x="9080041" y="2521798"/>
            <a:ext cx="145239" cy="571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D48A72-F380-173F-65A4-40AD4F6B6C92}"/>
              </a:ext>
            </a:extLst>
          </p:cNvPr>
          <p:cNvSpPr txBox="1"/>
          <p:nvPr/>
        </p:nvSpPr>
        <p:spPr>
          <a:xfrm>
            <a:off x="6911389" y="2998069"/>
            <a:ext cx="410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Likelihood of our model (that we just fit) that we want to calculate the Residual deviance for</a:t>
            </a:r>
          </a:p>
        </p:txBody>
      </p:sp>
    </p:spTree>
    <p:extLst>
      <p:ext uri="{BB962C8B-B14F-4D97-AF65-F5344CB8AC3E}">
        <p14:creationId xmlns:p14="http://schemas.microsoft.com/office/powerpoint/2010/main" val="163683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a 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General code: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modelObject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(Y~X1*X2+X3/X4,family=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=dataset)</a:t>
            </a:r>
          </a:p>
          <a:p>
            <a:pPr marL="0" indent="0" algn="ctr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The canonical link function is used by default</a:t>
            </a:r>
          </a:p>
          <a:p>
            <a:pPr marL="0" indent="0">
              <a:buNone/>
            </a:pPr>
            <a:r>
              <a:rPr lang="en-SG" sz="2400" dirty="0"/>
              <a:t>- You can specify a different link function, e.g.: 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family=gaussian(link="inverse")</a:t>
            </a:r>
            <a:endParaRPr lang="en-SG" dirty="0"/>
          </a:p>
          <a:p>
            <a:pPr marL="0" indent="0">
              <a:buNone/>
            </a:pPr>
            <a:r>
              <a:rPr lang="en-SG" sz="2400" dirty="0"/>
              <a:t>- To see what link functions are allowed for each </a:t>
            </a:r>
            <a:br>
              <a:rPr lang="en-SG" sz="2400" dirty="0"/>
            </a:br>
            <a:r>
              <a:rPr lang="en-SG" sz="2400" dirty="0"/>
              <a:t>distribution:</a:t>
            </a:r>
          </a:p>
          <a:p>
            <a:pPr marL="0" indent="0"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?family</a:t>
            </a:r>
            <a:r>
              <a:rPr lang="en-SG" sz="2400" dirty="0"/>
              <a:t>  or  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help(family)</a:t>
            </a:r>
            <a:endParaRPr lang="en-SG" sz="2400" dirty="0"/>
          </a:p>
          <a:p>
            <a:pPr marL="0" indent="0">
              <a:buNone/>
            </a:pPr>
            <a:r>
              <a:rPr lang="en-SG" dirty="0"/>
              <a:t>Note: I don’t suggest you change the link </a:t>
            </a:r>
            <a:br>
              <a:rPr lang="en-SG" dirty="0"/>
            </a:br>
            <a:r>
              <a:rPr lang="en-SG" dirty="0"/>
              <a:t>function until you’re more familiar with the </a:t>
            </a:r>
            <a:br>
              <a:rPr lang="en-SG" dirty="0"/>
            </a:br>
            <a:r>
              <a:rPr lang="en-SG" dirty="0"/>
              <a:t>theory and math behind GLMs.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15</a:t>
            </a:fld>
            <a:endParaRPr lang="en-SG" dirty="0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5CD7CED7-A1BE-4F44-99C8-A4F6815F4C19}"/>
              </a:ext>
            </a:extLst>
          </p:cNvPr>
          <p:cNvSpPr/>
          <p:nvPr/>
        </p:nvSpPr>
        <p:spPr>
          <a:xfrm rot="16200000" flipH="1">
            <a:off x="4452420" y="676151"/>
            <a:ext cx="100436" cy="1899505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33D8A1-9C32-496D-8A0B-D36A18B013F0}"/>
              </a:ext>
            </a:extLst>
          </p:cNvPr>
          <p:cNvCxnSpPr>
            <a:cxnSpLocks/>
          </p:cNvCxnSpPr>
          <p:nvPr/>
        </p:nvCxnSpPr>
        <p:spPr>
          <a:xfrm flipV="1">
            <a:off x="1504971" y="1655319"/>
            <a:ext cx="0" cy="21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2932F5-FF52-4F76-94F1-44265439AC94}"/>
              </a:ext>
            </a:extLst>
          </p:cNvPr>
          <p:cNvSpPr txBox="1"/>
          <p:nvPr/>
        </p:nvSpPr>
        <p:spPr>
          <a:xfrm>
            <a:off x="185224" y="1822771"/>
            <a:ext cx="218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 to save the fitted model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AD1CE-D7A8-48C8-8ABA-A4247FD7DB2B}"/>
              </a:ext>
            </a:extLst>
          </p:cNvPr>
          <p:cNvSpPr txBox="1"/>
          <p:nvPr/>
        </p:nvSpPr>
        <p:spPr>
          <a:xfrm>
            <a:off x="2868559" y="1644209"/>
            <a:ext cx="368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Formula of response and explanatory variables. Can have  interacting and nested variables.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D3F08-081F-455E-8A2C-4BD571B3B1EC}"/>
              </a:ext>
            </a:extLst>
          </p:cNvPr>
          <p:cNvCxnSpPr>
            <a:cxnSpLocks/>
          </p:cNvCxnSpPr>
          <p:nvPr/>
        </p:nvCxnSpPr>
        <p:spPr>
          <a:xfrm flipH="1">
            <a:off x="7411720" y="1130798"/>
            <a:ext cx="1" cy="251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E6C07E-3D6E-4058-BF53-2E7DC3A55CFB}"/>
              </a:ext>
            </a:extLst>
          </p:cNvPr>
          <p:cNvSpPr txBox="1"/>
          <p:nvPr/>
        </p:nvSpPr>
        <p:spPr>
          <a:xfrm>
            <a:off x="5303070" y="544585"/>
            <a:ext cx="59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Specifying an error distribution. We change this argument to specify different distributions. Check help(family) to see how.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E86608-9AC7-4219-97E5-85D518187067}"/>
              </a:ext>
            </a:extLst>
          </p:cNvPr>
          <p:cNvCxnSpPr>
            <a:cxnSpLocks/>
          </p:cNvCxnSpPr>
          <p:nvPr/>
        </p:nvCxnSpPr>
        <p:spPr>
          <a:xfrm flipH="1">
            <a:off x="3099566" y="1095686"/>
            <a:ext cx="1" cy="251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AAFCDB-29FF-454C-9FED-75A4DF2E1A53}"/>
              </a:ext>
            </a:extLst>
          </p:cNvPr>
          <p:cNvSpPr txBox="1"/>
          <p:nvPr/>
        </p:nvSpPr>
        <p:spPr>
          <a:xfrm>
            <a:off x="2374080" y="537049"/>
            <a:ext cx="224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to fit GLMs (from Base 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0E05D-0FB3-4592-B785-DAFA8C89C5AA}"/>
              </a:ext>
            </a:extLst>
          </p:cNvPr>
          <p:cNvCxnSpPr>
            <a:cxnSpLocks/>
          </p:cNvCxnSpPr>
          <p:nvPr/>
        </p:nvCxnSpPr>
        <p:spPr>
          <a:xfrm flipV="1">
            <a:off x="9321051" y="1553505"/>
            <a:ext cx="0" cy="21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65D7E6-A98F-4205-AC4F-F56AEF572A9C}"/>
              </a:ext>
            </a:extLst>
          </p:cNvPr>
          <p:cNvSpPr txBox="1"/>
          <p:nvPr/>
        </p:nvSpPr>
        <p:spPr>
          <a:xfrm>
            <a:off x="7571195" y="1686232"/>
            <a:ext cx="368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object containing all the variables to be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FC753-F6DF-40DB-9213-D4CF4B75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523" y="2636146"/>
            <a:ext cx="4410842" cy="1460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6F4F2-2002-428C-A324-C8BB04DE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523" y="4136203"/>
            <a:ext cx="4410852" cy="26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5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B9A9C-221A-4310-82B6-BF88E9B0ECB1}"/>
              </a:ext>
            </a:extLst>
          </p:cNvPr>
          <p:cNvSpPr/>
          <p:nvPr/>
        </p:nvSpPr>
        <p:spPr>
          <a:xfrm>
            <a:off x="60357" y="33951"/>
            <a:ext cx="12071287" cy="679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Advanced analyses – Analysis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16</a:t>
            </a:fld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A30A0-BBCD-496F-9B56-495F100D1D6A}"/>
              </a:ext>
            </a:extLst>
          </p:cNvPr>
          <p:cNvSpPr txBox="1"/>
          <p:nvPr/>
        </p:nvSpPr>
        <p:spPr>
          <a:xfrm>
            <a:off x="275171" y="81091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C7510-12C0-486B-9448-237B1E5D77B9}"/>
              </a:ext>
            </a:extLst>
          </p:cNvPr>
          <p:cNvSpPr txBox="1"/>
          <p:nvPr/>
        </p:nvSpPr>
        <p:spPr>
          <a:xfrm>
            <a:off x="874152" y="931856"/>
            <a:ext cx="1348740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Response variable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A31432-C3A0-41D6-8192-A7776B17D05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222892" y="1245207"/>
            <a:ext cx="1883763" cy="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938B23-3111-4FBA-A1C1-69578069BF83}"/>
              </a:ext>
            </a:extLst>
          </p:cNvPr>
          <p:cNvSpPr txBox="1"/>
          <p:nvPr/>
        </p:nvSpPr>
        <p:spPr>
          <a:xfrm>
            <a:off x="8107680" y="1803361"/>
            <a:ext cx="3885355" cy="1180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variance (ANOVA)</a:t>
            </a:r>
            <a:r>
              <a:rPr lang="en-SG" b="1" dirty="0">
                <a:solidFill>
                  <a:srgbClr val="FF0000"/>
                </a:solidFill>
              </a:rPr>
              <a:t>^*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Kruskal-Wallis test </a:t>
            </a:r>
            <a:r>
              <a:rPr lang="en-SG" dirty="0">
                <a:solidFill>
                  <a:schemeClr val="accent1"/>
                </a:solidFill>
              </a:rPr>
              <a:t>or</a:t>
            </a:r>
            <a:r>
              <a:rPr lang="en-SG" b="1" dirty="0">
                <a:solidFill>
                  <a:schemeClr val="accent1"/>
                </a:solidFill>
              </a:rPr>
              <a:t> GLM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9A924-E1F1-4AF6-8A3E-0117349FAF69}"/>
              </a:ext>
            </a:extLst>
          </p:cNvPr>
          <p:cNvSpPr txBox="1"/>
          <p:nvPr/>
        </p:nvSpPr>
        <p:spPr>
          <a:xfrm>
            <a:off x="2565511" y="977298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Continuous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4619A-52AA-4FA1-8BE9-A045431F5261}"/>
              </a:ext>
            </a:extLst>
          </p:cNvPr>
          <p:cNvSpPr txBox="1"/>
          <p:nvPr/>
        </p:nvSpPr>
        <p:spPr>
          <a:xfrm>
            <a:off x="4106655" y="950455"/>
            <a:ext cx="1670113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Explanatory variables types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10A6D-95FF-4303-9D90-59F6777FE0E7}"/>
              </a:ext>
            </a:extLst>
          </p:cNvPr>
          <p:cNvSpPr txBox="1"/>
          <p:nvPr/>
        </p:nvSpPr>
        <p:spPr>
          <a:xfrm>
            <a:off x="6305136" y="763603"/>
            <a:ext cx="1483614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Continuous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7CA93C-2756-411C-957D-0B942E9158E6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5776768" y="1012182"/>
            <a:ext cx="2330908" cy="25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6DF9A-C5FA-4743-B4BC-EEAB0CC1D56F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5776768" y="1263806"/>
            <a:ext cx="2330912" cy="112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2EEF77-A95C-4965-8DC9-B56063325FDE}"/>
              </a:ext>
            </a:extLst>
          </p:cNvPr>
          <p:cNvSpPr txBox="1"/>
          <p:nvPr/>
        </p:nvSpPr>
        <p:spPr>
          <a:xfrm>
            <a:off x="8107676" y="283333"/>
            <a:ext cx="3885357" cy="1457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Regression</a:t>
            </a:r>
            <a:r>
              <a:rPr lang="en-SG" b="1" dirty="0">
                <a:solidFill>
                  <a:srgbClr val="FF0000"/>
                </a:solidFill>
              </a:rPr>
              <a:t>^*</a:t>
            </a:r>
          </a:p>
          <a:p>
            <a:r>
              <a:rPr lang="en-SG" dirty="0">
                <a:solidFill>
                  <a:schemeClr val="accent1"/>
                </a:solidFill>
              </a:rPr>
              <a:t>Not 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Generalised Linear Model (GLM) with error structure to be determined by you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A9C0F-760B-49E6-8E9C-38203261EB4B}"/>
              </a:ext>
            </a:extLst>
          </p:cNvPr>
          <p:cNvSpPr txBox="1"/>
          <p:nvPr/>
        </p:nvSpPr>
        <p:spPr>
          <a:xfrm>
            <a:off x="8107680" y="3052707"/>
            <a:ext cx="3885355" cy="1734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covariance (</a:t>
            </a:r>
            <a:r>
              <a:rPr lang="en-SG" b="1">
                <a:solidFill>
                  <a:schemeClr val="accent1"/>
                </a:solidFill>
              </a:rPr>
              <a:t>ANCOVA)</a:t>
            </a:r>
            <a:r>
              <a:rPr lang="en-SG" b="1">
                <a:solidFill>
                  <a:srgbClr val="FF0000"/>
                </a:solidFill>
              </a:rPr>
              <a:t>^*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Rank-based ANCOVA (RANCOVA) </a:t>
            </a:r>
            <a:r>
              <a:rPr lang="en-SG" dirty="0">
                <a:solidFill>
                  <a:schemeClr val="accent1"/>
                </a:solidFill>
              </a:rPr>
              <a:t>or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b="1" dirty="0">
                <a:solidFill>
                  <a:schemeClr val="accent1"/>
                </a:solidFill>
              </a:rPr>
              <a:t>GLM with error structure to be determined by you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6FDFF-3D9E-4E65-949E-F3358A36FAA7}"/>
              </a:ext>
            </a:extLst>
          </p:cNvPr>
          <p:cNvSpPr txBox="1"/>
          <p:nvPr/>
        </p:nvSpPr>
        <p:spPr>
          <a:xfrm>
            <a:off x="1599789" y="5879102"/>
            <a:ext cx="272314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Logistic regression)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6CFF0-B36B-44CA-AEE7-ED986E5558A9}"/>
              </a:ext>
            </a:extLst>
          </p:cNvPr>
          <p:cNvSpPr txBox="1"/>
          <p:nvPr/>
        </p:nvSpPr>
        <p:spPr>
          <a:xfrm>
            <a:off x="2982269" y="4138030"/>
            <a:ext cx="2515040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Poisson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Poisson regression)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A177EE-0DA2-4D4F-83C0-D2C30234FCE7}"/>
              </a:ext>
            </a:extLst>
          </p:cNvPr>
          <p:cNvSpPr txBox="1"/>
          <p:nvPr/>
        </p:nvSpPr>
        <p:spPr>
          <a:xfrm>
            <a:off x="8457408" y="5184749"/>
            <a:ext cx="353757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Binary Logistic regression)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C1FCF1-A574-41B9-9A69-D94CBE1F1486}"/>
              </a:ext>
            </a:extLst>
          </p:cNvPr>
          <p:cNvSpPr txBox="1"/>
          <p:nvPr/>
        </p:nvSpPr>
        <p:spPr>
          <a:xfrm>
            <a:off x="8457407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Multinomial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Multinomial Logistic regression)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4B7DB2-F499-4311-8B9A-C19779AC46A6}"/>
              </a:ext>
            </a:extLst>
          </p:cNvPr>
          <p:cNvSpPr txBox="1"/>
          <p:nvPr/>
        </p:nvSpPr>
        <p:spPr>
          <a:xfrm>
            <a:off x="216556" y="5879230"/>
            <a:ext cx="1125450" cy="619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Survival Analysis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CEAB98-1D88-4AC4-88DA-608CBB9A7E2A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5776768" y="1263806"/>
            <a:ext cx="2330912" cy="265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45E93D-1591-42F7-930E-F58DA40597B5}"/>
              </a:ext>
            </a:extLst>
          </p:cNvPr>
          <p:cNvSpPr txBox="1"/>
          <p:nvPr/>
        </p:nvSpPr>
        <p:spPr>
          <a:xfrm>
            <a:off x="6602518" y="1419736"/>
            <a:ext cx="1631975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Categorical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6C089C-097E-46CD-8EAA-9456341A2226}"/>
              </a:ext>
            </a:extLst>
          </p:cNvPr>
          <p:cNvSpPr txBox="1"/>
          <p:nvPr/>
        </p:nvSpPr>
        <p:spPr>
          <a:xfrm>
            <a:off x="5368296" y="1989462"/>
            <a:ext cx="2126746" cy="521416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SG" dirty="0">
                <a:solidFill>
                  <a:schemeClr val="accent1"/>
                </a:solidFill>
              </a:rPr>
              <a:t>Continuous</a:t>
            </a:r>
            <a:br>
              <a:rPr lang="en-SG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/>
                </a:solidFill>
              </a:rPr>
              <a:t>and Categorical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AF2E3-DDE2-4565-B36F-500068EC1DCF}"/>
              </a:ext>
            </a:extLst>
          </p:cNvPr>
          <p:cNvSpPr txBox="1"/>
          <p:nvPr/>
        </p:nvSpPr>
        <p:spPr>
          <a:xfrm>
            <a:off x="3332206" y="1955186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Categorical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3FD0E8-520C-42A6-8BF7-0FD73F8BAB9F}"/>
              </a:ext>
            </a:extLst>
          </p:cNvPr>
          <p:cNvCxnSpPr>
            <a:cxnSpLocks/>
            <a:stCxn id="94" idx="3"/>
            <a:endCxn id="34" idx="1"/>
          </p:cNvCxnSpPr>
          <p:nvPr/>
        </p:nvCxnSpPr>
        <p:spPr>
          <a:xfrm>
            <a:off x="6431669" y="3402970"/>
            <a:ext cx="2025739" cy="20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1A52AC-DF19-467D-B2F8-F73F64798AA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231884" y="1429963"/>
            <a:ext cx="2945004" cy="197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F1C626-33D7-454A-B8E6-BCC9ECFB0C2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18503" y="1570958"/>
            <a:ext cx="2021286" cy="25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9353B1-04FA-4C62-AD78-E59ED7EFBC7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29635" y="1554092"/>
            <a:ext cx="1131725" cy="43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C015E6-2693-4212-86B6-8F560860E76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779281" y="1558557"/>
            <a:ext cx="769241" cy="43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F1C1D9D-2769-49CE-A33E-5D7B6BFB1846}"/>
              </a:ext>
            </a:extLst>
          </p:cNvPr>
          <p:cNvSpPr txBox="1"/>
          <p:nvPr/>
        </p:nvSpPr>
        <p:spPr>
          <a:xfrm>
            <a:off x="5176888" y="3089619"/>
            <a:ext cx="1254781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Number of categories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34B53-A616-423A-852E-7EF4139B34E5}"/>
              </a:ext>
            </a:extLst>
          </p:cNvPr>
          <p:cNvCxnSpPr>
            <a:cxnSpLocks/>
            <a:stCxn id="94" idx="3"/>
            <a:endCxn id="36" idx="1"/>
          </p:cNvCxnSpPr>
          <p:nvPr/>
        </p:nvCxnSpPr>
        <p:spPr>
          <a:xfrm>
            <a:off x="6431669" y="3402970"/>
            <a:ext cx="2025738" cy="27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1D9DEEA-0EF4-4695-B60B-4193DC920C28}"/>
              </a:ext>
            </a:extLst>
          </p:cNvPr>
          <p:cNvSpPr txBox="1"/>
          <p:nvPr/>
        </p:nvSpPr>
        <p:spPr>
          <a:xfrm>
            <a:off x="6972786" y="3640728"/>
            <a:ext cx="490401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7BEBF-F3F5-430F-9FB3-4DA10C6BB757}"/>
              </a:ext>
            </a:extLst>
          </p:cNvPr>
          <p:cNvSpPr txBox="1"/>
          <p:nvPr/>
        </p:nvSpPr>
        <p:spPr>
          <a:xfrm>
            <a:off x="6595864" y="3989264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&gt;2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534F4F-7CA9-455A-A0CF-52E5A64B868B}"/>
              </a:ext>
            </a:extLst>
          </p:cNvPr>
          <p:cNvSpPr txBox="1"/>
          <p:nvPr/>
        </p:nvSpPr>
        <p:spPr>
          <a:xfrm>
            <a:off x="2480128" y="2999559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Count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DDDE13-9990-4E73-BAFD-359E82F31CF5}"/>
              </a:ext>
            </a:extLst>
          </p:cNvPr>
          <p:cNvSpPr txBox="1"/>
          <p:nvPr/>
        </p:nvSpPr>
        <p:spPr>
          <a:xfrm>
            <a:off x="1278279" y="3626260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Proportion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AF4FCD-81F3-4D03-A25A-9740635FD695}"/>
              </a:ext>
            </a:extLst>
          </p:cNvPr>
          <p:cNvSpPr txBox="1"/>
          <p:nvPr/>
        </p:nvSpPr>
        <p:spPr>
          <a:xfrm>
            <a:off x="-33623" y="2988738"/>
            <a:ext cx="1226127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SG" dirty="0">
                <a:solidFill>
                  <a:schemeClr val="accent1"/>
                </a:solidFill>
              </a:rPr>
              <a:t>Time to Death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605A1-74C6-4A46-B5E8-C7F845D02832}"/>
              </a:ext>
            </a:extLst>
          </p:cNvPr>
          <p:cNvSpPr txBox="1"/>
          <p:nvPr/>
        </p:nvSpPr>
        <p:spPr>
          <a:xfrm>
            <a:off x="4566825" y="5010697"/>
            <a:ext cx="1518285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Overdispersion present?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8A3AB-F330-4C02-960C-89A13207E4C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25968" y="4752193"/>
            <a:ext cx="0" cy="25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3DB7E1D1-678A-45B4-9C0A-7BF510A8649C}"/>
              </a:ext>
            </a:extLst>
          </p:cNvPr>
          <p:cNvSpPr>
            <a:spLocks/>
          </p:cNvSpPr>
          <p:nvPr/>
        </p:nvSpPr>
        <p:spPr>
          <a:xfrm>
            <a:off x="4676294" y="4464182"/>
            <a:ext cx="1659111" cy="1036453"/>
          </a:xfrm>
          <a:prstGeom prst="arc">
            <a:avLst>
              <a:gd name="adj1" fmla="val 16221496"/>
              <a:gd name="adj2" fmla="val 19145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8E780B-87EF-4827-AED1-104B602B0121}"/>
              </a:ext>
            </a:extLst>
          </p:cNvPr>
          <p:cNvSpPr txBox="1"/>
          <p:nvPr/>
        </p:nvSpPr>
        <p:spPr>
          <a:xfrm>
            <a:off x="6315329" y="4787021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473F6C-0244-4F00-98B8-11031E2F92A6}"/>
              </a:ext>
            </a:extLst>
          </p:cNvPr>
          <p:cNvCxnSpPr>
            <a:cxnSpLocks/>
            <a:stCxn id="41" idx="3"/>
            <a:endCxn id="55" idx="0"/>
          </p:cNvCxnSpPr>
          <p:nvPr/>
        </p:nvCxnSpPr>
        <p:spPr>
          <a:xfrm>
            <a:off x="6085110" y="5324048"/>
            <a:ext cx="253780" cy="54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0942C3D-0F1D-4B5C-B70E-EB0C6CD971FD}"/>
              </a:ext>
            </a:extLst>
          </p:cNvPr>
          <p:cNvSpPr txBox="1"/>
          <p:nvPr/>
        </p:nvSpPr>
        <p:spPr>
          <a:xfrm>
            <a:off x="6194579" y="5372425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C2677A-ADB5-4B4C-BC42-663C03E5304A}"/>
              </a:ext>
            </a:extLst>
          </p:cNvPr>
          <p:cNvSpPr txBox="1"/>
          <p:nvPr/>
        </p:nvSpPr>
        <p:spPr>
          <a:xfrm>
            <a:off x="4570103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Quasi-Poisson errors </a:t>
            </a:r>
            <a:r>
              <a:rPr lang="en-SG" dirty="0">
                <a:solidFill>
                  <a:schemeClr val="accent1"/>
                </a:solidFill>
              </a:rPr>
              <a:t>or</a:t>
            </a:r>
          </a:p>
          <a:p>
            <a:r>
              <a:rPr lang="en-SG" b="1" dirty="0">
                <a:solidFill>
                  <a:schemeClr val="accent1"/>
                </a:solidFill>
              </a:rPr>
              <a:t>GLM with Negative Binomial errors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4A498E-E8F4-46B7-BAC9-10B9C69E47BB}"/>
              </a:ext>
            </a:extLst>
          </p:cNvPr>
          <p:cNvSpPr txBox="1"/>
          <p:nvPr/>
        </p:nvSpPr>
        <p:spPr>
          <a:xfrm>
            <a:off x="9081588" y="4724042"/>
            <a:ext cx="299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^Heteroscedasticity: use GLS</a:t>
            </a:r>
          </a:p>
          <a:p>
            <a:pPr algn="r"/>
            <a:r>
              <a:rPr lang="en-US" sz="1200" dirty="0">
                <a:solidFill>
                  <a:srgbClr val="FF0000"/>
                </a:solidFill>
              </a:rPr>
              <a:t>*Random effects: use LME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DFDFC-49F8-4BA9-6B7C-B50049DCFB1E}"/>
              </a:ext>
            </a:extLst>
          </p:cNvPr>
          <p:cNvSpPr txBox="1"/>
          <p:nvPr/>
        </p:nvSpPr>
        <p:spPr>
          <a:xfrm>
            <a:off x="5365295" y="297972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1"/>
                </a:solidFill>
              </a:rPr>
              <a:t>(will be modified further)</a:t>
            </a:r>
          </a:p>
        </p:txBody>
      </p:sp>
    </p:spTree>
    <p:extLst>
      <p:ext uri="{BB962C8B-B14F-4D97-AF65-F5344CB8AC3E}">
        <p14:creationId xmlns:p14="http://schemas.microsoft.com/office/powerpoint/2010/main" val="246635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038-4E1A-4E26-99ED-E9853327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GLM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C78F-C99F-42FA-823B-98A8A52EC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Count data</a:t>
            </a:r>
          </a:p>
        </p:txBody>
      </p:sp>
    </p:spTree>
    <p:extLst>
      <p:ext uri="{BB962C8B-B14F-4D97-AF65-F5344CB8AC3E}">
        <p14:creationId xmlns:p14="http://schemas.microsoft.com/office/powerpoint/2010/main" val="273916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Your response variable is a count: e.g. the number of times an event happened. </a:t>
            </a:r>
          </a:p>
          <a:p>
            <a:pPr marL="0" indent="0">
              <a:buNone/>
            </a:pPr>
            <a:r>
              <a:rPr lang="en-SG" sz="2400" dirty="0"/>
              <a:t>- Cannot be less than zero (there is a bound, aka a limit, at zero).</a:t>
            </a:r>
          </a:p>
          <a:p>
            <a:pPr marL="0" indent="0">
              <a:buNone/>
            </a:pPr>
            <a:r>
              <a:rPr lang="en-SG" sz="2400" dirty="0"/>
              <a:t>- Zero is quite common.</a:t>
            </a:r>
          </a:p>
          <a:p>
            <a:pPr marL="0" indent="0">
              <a:buNone/>
            </a:pPr>
            <a:r>
              <a:rPr lang="en-SG" sz="2400" dirty="0"/>
              <a:t>- Variance is not constant, it increases with the mean.</a:t>
            </a:r>
          </a:p>
          <a:p>
            <a:pPr marL="0" indent="0">
              <a:buNone/>
            </a:pPr>
            <a:r>
              <a:rPr lang="en-SG" sz="2400" dirty="0"/>
              <a:t>- You don’t know the number of times the event did not happen (if you did, it would be proportion data).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Examples: </a:t>
            </a:r>
          </a:p>
          <a:p>
            <a:pPr marL="0" indent="0">
              <a:buNone/>
            </a:pPr>
            <a:r>
              <a:rPr lang="en-SG" sz="2400" dirty="0"/>
              <a:t>- </a:t>
            </a:r>
            <a:r>
              <a:rPr lang="en-SG" sz="2400" b="1" dirty="0"/>
              <a:t>Number of cheetahs </a:t>
            </a:r>
            <a:r>
              <a:rPr lang="en-SG" sz="2400" dirty="0"/>
              <a:t>observed within a nature reserve based on the </a:t>
            </a:r>
            <a:r>
              <a:rPr lang="en-SG" sz="2400" u="sng" dirty="0"/>
              <a:t>size of the reserve </a:t>
            </a:r>
            <a:r>
              <a:rPr lang="en-SG" sz="2400" dirty="0"/>
              <a:t>and its </a:t>
            </a:r>
            <a:r>
              <a:rPr lang="en-SG" sz="2400" u="sng" dirty="0"/>
              <a:t>connectivity to other reserves</a:t>
            </a:r>
            <a:r>
              <a:rPr lang="en-SG" sz="2400" dirty="0"/>
              <a:t>. </a:t>
            </a:r>
          </a:p>
          <a:p>
            <a:pPr marL="0" indent="0">
              <a:buNone/>
            </a:pPr>
            <a:r>
              <a:rPr lang="en-SG" sz="2400" dirty="0"/>
              <a:t>- </a:t>
            </a:r>
            <a:r>
              <a:rPr lang="en-SG" sz="2400" b="1" dirty="0"/>
              <a:t>Number of cancers detected </a:t>
            </a:r>
            <a:r>
              <a:rPr lang="en-SG" sz="2400" dirty="0"/>
              <a:t>explained by </a:t>
            </a:r>
            <a:r>
              <a:rPr lang="en-SG" sz="2400" u="sng" dirty="0"/>
              <a:t>distance</a:t>
            </a:r>
            <a:r>
              <a:rPr lang="en-SG" sz="2400" dirty="0"/>
              <a:t> from the patient’s home to a nuclear power plant.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322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1: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Number of cancers detected explained by distance (km)</a:t>
            </a:r>
            <a:br>
              <a:rPr lang="en-SG" dirty="0"/>
            </a:br>
            <a:r>
              <a:rPr lang="en-SG" dirty="0"/>
              <a:t> from the patient’s home to a nuclear power plant.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#Load and visualise dataset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d1=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clusters.txt",header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str(d1)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(d1,aes(x=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Distance,y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=Cancers))+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#The response variable is a count, so we fit a GLM</a:t>
            </a:r>
            <a:br>
              <a:rPr lang="en-SG" dirty="0"/>
            </a:br>
            <a:r>
              <a:rPr lang="en-SG" dirty="0"/>
              <a:t> with Poisson errors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mod1.1=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Cancers~Distance,family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19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02293-8F78-42D8-8A88-F407BEBC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20" y="2113743"/>
            <a:ext cx="3962400" cy="396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98E39E-46E8-4754-B81B-97E23D7E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20" y="1355635"/>
            <a:ext cx="3962400" cy="639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3BF2E6-AE54-4447-B6BC-167A5C4C76C1}"/>
              </a:ext>
            </a:extLst>
          </p:cNvPr>
          <p:cNvSpPr txBox="1"/>
          <p:nvPr/>
        </p:nvSpPr>
        <p:spPr>
          <a:xfrm>
            <a:off x="9764222" y="2324712"/>
            <a:ext cx="217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Looks like there may be a weak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5047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B9A9C-221A-4310-82B6-BF88E9B0ECB1}"/>
              </a:ext>
            </a:extLst>
          </p:cNvPr>
          <p:cNvSpPr/>
          <p:nvPr/>
        </p:nvSpPr>
        <p:spPr>
          <a:xfrm>
            <a:off x="60357" y="33951"/>
            <a:ext cx="12071287" cy="679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Advanced analyses – Analysis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</a:t>
            </a:fld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A30A0-BBCD-496F-9B56-495F100D1D6A}"/>
              </a:ext>
            </a:extLst>
          </p:cNvPr>
          <p:cNvSpPr txBox="1"/>
          <p:nvPr/>
        </p:nvSpPr>
        <p:spPr>
          <a:xfrm>
            <a:off x="275171" y="81091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C7510-12C0-486B-9448-237B1E5D77B9}"/>
              </a:ext>
            </a:extLst>
          </p:cNvPr>
          <p:cNvSpPr txBox="1"/>
          <p:nvPr/>
        </p:nvSpPr>
        <p:spPr>
          <a:xfrm>
            <a:off x="874152" y="931856"/>
            <a:ext cx="1348740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Response variable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A31432-C3A0-41D6-8192-A7776B17D05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222892" y="1245207"/>
            <a:ext cx="1883763" cy="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938B23-3111-4FBA-A1C1-69578069BF83}"/>
              </a:ext>
            </a:extLst>
          </p:cNvPr>
          <p:cNvSpPr txBox="1"/>
          <p:nvPr/>
        </p:nvSpPr>
        <p:spPr>
          <a:xfrm>
            <a:off x="8107680" y="1803361"/>
            <a:ext cx="3885355" cy="1180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variance (ANOVA)</a:t>
            </a:r>
            <a:r>
              <a:rPr lang="en-SG" b="1" dirty="0">
                <a:solidFill>
                  <a:srgbClr val="FF0000"/>
                </a:solidFill>
              </a:rPr>
              <a:t>^*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Kruskal-Wallis test </a:t>
            </a:r>
            <a:r>
              <a:rPr lang="en-SG" dirty="0">
                <a:solidFill>
                  <a:schemeClr val="accent1"/>
                </a:solidFill>
              </a:rPr>
              <a:t>or</a:t>
            </a:r>
            <a:r>
              <a:rPr lang="en-SG" b="1" dirty="0">
                <a:solidFill>
                  <a:schemeClr val="accent1"/>
                </a:solidFill>
              </a:rPr>
              <a:t> GLM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9A924-E1F1-4AF6-8A3E-0117349FAF69}"/>
              </a:ext>
            </a:extLst>
          </p:cNvPr>
          <p:cNvSpPr txBox="1"/>
          <p:nvPr/>
        </p:nvSpPr>
        <p:spPr>
          <a:xfrm>
            <a:off x="2565511" y="977298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Continuous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4619A-52AA-4FA1-8BE9-A045431F5261}"/>
              </a:ext>
            </a:extLst>
          </p:cNvPr>
          <p:cNvSpPr txBox="1"/>
          <p:nvPr/>
        </p:nvSpPr>
        <p:spPr>
          <a:xfrm>
            <a:off x="4106655" y="950455"/>
            <a:ext cx="1670113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Explanatory variables types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10A6D-95FF-4303-9D90-59F6777FE0E7}"/>
              </a:ext>
            </a:extLst>
          </p:cNvPr>
          <p:cNvSpPr txBox="1"/>
          <p:nvPr/>
        </p:nvSpPr>
        <p:spPr>
          <a:xfrm>
            <a:off x="6305136" y="763603"/>
            <a:ext cx="1483614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Continuous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7CA93C-2756-411C-957D-0B942E9158E6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5776768" y="1012182"/>
            <a:ext cx="2330908" cy="25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6DF9A-C5FA-4743-B4BC-EEAB0CC1D56F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5776768" y="1263806"/>
            <a:ext cx="2330912" cy="112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2EEF77-A95C-4965-8DC9-B56063325FDE}"/>
              </a:ext>
            </a:extLst>
          </p:cNvPr>
          <p:cNvSpPr txBox="1"/>
          <p:nvPr/>
        </p:nvSpPr>
        <p:spPr>
          <a:xfrm>
            <a:off x="8107676" y="283333"/>
            <a:ext cx="3885357" cy="1457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Regression</a:t>
            </a:r>
            <a:r>
              <a:rPr lang="en-SG" b="1" dirty="0">
                <a:solidFill>
                  <a:srgbClr val="FF0000"/>
                </a:solidFill>
              </a:rPr>
              <a:t>^*</a:t>
            </a:r>
          </a:p>
          <a:p>
            <a:r>
              <a:rPr lang="en-SG" dirty="0">
                <a:solidFill>
                  <a:schemeClr val="accent1"/>
                </a:solidFill>
              </a:rPr>
              <a:t>Not 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Generalised Linear Model (GLM) with error structure to be determined by you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A9C0F-760B-49E6-8E9C-38203261EB4B}"/>
              </a:ext>
            </a:extLst>
          </p:cNvPr>
          <p:cNvSpPr txBox="1"/>
          <p:nvPr/>
        </p:nvSpPr>
        <p:spPr>
          <a:xfrm>
            <a:off x="8107680" y="3052707"/>
            <a:ext cx="3885355" cy="1734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covariance (</a:t>
            </a:r>
            <a:r>
              <a:rPr lang="en-SG" b="1">
                <a:solidFill>
                  <a:schemeClr val="accent1"/>
                </a:solidFill>
              </a:rPr>
              <a:t>ANCOVA)</a:t>
            </a:r>
            <a:r>
              <a:rPr lang="en-SG" b="1">
                <a:solidFill>
                  <a:srgbClr val="FF0000"/>
                </a:solidFill>
              </a:rPr>
              <a:t>^*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Rank-based ANCOVA (RANCOVA) </a:t>
            </a:r>
            <a:r>
              <a:rPr lang="en-SG" dirty="0">
                <a:solidFill>
                  <a:schemeClr val="accent1"/>
                </a:solidFill>
              </a:rPr>
              <a:t>or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b="1" dirty="0">
                <a:solidFill>
                  <a:schemeClr val="accent1"/>
                </a:solidFill>
              </a:rPr>
              <a:t>GLM with error structure to be determined by you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6FDFF-3D9E-4E65-949E-F3358A36FAA7}"/>
              </a:ext>
            </a:extLst>
          </p:cNvPr>
          <p:cNvSpPr txBox="1"/>
          <p:nvPr/>
        </p:nvSpPr>
        <p:spPr>
          <a:xfrm>
            <a:off x="1599789" y="5879102"/>
            <a:ext cx="272314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Logistic regression)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6CFF0-B36B-44CA-AEE7-ED986E5558A9}"/>
              </a:ext>
            </a:extLst>
          </p:cNvPr>
          <p:cNvSpPr txBox="1"/>
          <p:nvPr/>
        </p:nvSpPr>
        <p:spPr>
          <a:xfrm>
            <a:off x="2982269" y="4138030"/>
            <a:ext cx="2515040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Poisson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Poisson regression)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A177EE-0DA2-4D4F-83C0-D2C30234FCE7}"/>
              </a:ext>
            </a:extLst>
          </p:cNvPr>
          <p:cNvSpPr txBox="1"/>
          <p:nvPr/>
        </p:nvSpPr>
        <p:spPr>
          <a:xfrm>
            <a:off x="8457408" y="5184749"/>
            <a:ext cx="353757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Binary Logistic regression)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C1FCF1-A574-41B9-9A69-D94CBE1F1486}"/>
              </a:ext>
            </a:extLst>
          </p:cNvPr>
          <p:cNvSpPr txBox="1"/>
          <p:nvPr/>
        </p:nvSpPr>
        <p:spPr>
          <a:xfrm>
            <a:off x="8457407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Multinomial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Multinomial Logistic regression)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4B7DB2-F499-4311-8B9A-C19779AC46A6}"/>
              </a:ext>
            </a:extLst>
          </p:cNvPr>
          <p:cNvSpPr txBox="1"/>
          <p:nvPr/>
        </p:nvSpPr>
        <p:spPr>
          <a:xfrm>
            <a:off x="216556" y="5879230"/>
            <a:ext cx="1125450" cy="619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Survival Analysis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CEAB98-1D88-4AC4-88DA-608CBB9A7E2A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5776768" y="1263806"/>
            <a:ext cx="2330912" cy="265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45E93D-1591-42F7-930E-F58DA40597B5}"/>
              </a:ext>
            </a:extLst>
          </p:cNvPr>
          <p:cNvSpPr txBox="1"/>
          <p:nvPr/>
        </p:nvSpPr>
        <p:spPr>
          <a:xfrm>
            <a:off x="6602518" y="1419736"/>
            <a:ext cx="1631975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Categorical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6C089C-097E-46CD-8EAA-9456341A2226}"/>
              </a:ext>
            </a:extLst>
          </p:cNvPr>
          <p:cNvSpPr txBox="1"/>
          <p:nvPr/>
        </p:nvSpPr>
        <p:spPr>
          <a:xfrm>
            <a:off x="5368296" y="1989462"/>
            <a:ext cx="2126746" cy="521416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SG" dirty="0">
                <a:solidFill>
                  <a:schemeClr val="accent1"/>
                </a:solidFill>
              </a:rPr>
              <a:t>Continuous</a:t>
            </a:r>
            <a:br>
              <a:rPr lang="en-SG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/>
                </a:solidFill>
              </a:rPr>
              <a:t>and Categorical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AF2E3-DDE2-4565-B36F-500068EC1DCF}"/>
              </a:ext>
            </a:extLst>
          </p:cNvPr>
          <p:cNvSpPr txBox="1"/>
          <p:nvPr/>
        </p:nvSpPr>
        <p:spPr>
          <a:xfrm>
            <a:off x="3332206" y="1955186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Categorical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3FD0E8-520C-42A6-8BF7-0FD73F8BAB9F}"/>
              </a:ext>
            </a:extLst>
          </p:cNvPr>
          <p:cNvCxnSpPr>
            <a:cxnSpLocks/>
            <a:stCxn id="94" idx="3"/>
            <a:endCxn id="34" idx="1"/>
          </p:cNvCxnSpPr>
          <p:nvPr/>
        </p:nvCxnSpPr>
        <p:spPr>
          <a:xfrm>
            <a:off x="6431669" y="3402970"/>
            <a:ext cx="2025739" cy="20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1A52AC-DF19-467D-B2F8-F73F64798AA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231884" y="1429963"/>
            <a:ext cx="2945004" cy="197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F1C626-33D7-454A-B8E6-BCC9ECFB0C2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18503" y="1570958"/>
            <a:ext cx="2021286" cy="25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9353B1-04FA-4C62-AD78-E59ED7EFBC7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29635" y="1554092"/>
            <a:ext cx="1131725" cy="43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C015E6-2693-4212-86B6-8F560860E76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779281" y="1558557"/>
            <a:ext cx="769241" cy="43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F1C1D9D-2769-49CE-A33E-5D7B6BFB1846}"/>
              </a:ext>
            </a:extLst>
          </p:cNvPr>
          <p:cNvSpPr txBox="1"/>
          <p:nvPr/>
        </p:nvSpPr>
        <p:spPr>
          <a:xfrm>
            <a:off x="5176888" y="3089619"/>
            <a:ext cx="1254781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Number of categories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34B53-A616-423A-852E-7EF4139B34E5}"/>
              </a:ext>
            </a:extLst>
          </p:cNvPr>
          <p:cNvCxnSpPr>
            <a:cxnSpLocks/>
            <a:stCxn id="94" idx="3"/>
            <a:endCxn id="36" idx="1"/>
          </p:cNvCxnSpPr>
          <p:nvPr/>
        </p:nvCxnSpPr>
        <p:spPr>
          <a:xfrm>
            <a:off x="6431669" y="3402970"/>
            <a:ext cx="2025738" cy="27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1D9DEEA-0EF4-4695-B60B-4193DC920C28}"/>
              </a:ext>
            </a:extLst>
          </p:cNvPr>
          <p:cNvSpPr txBox="1"/>
          <p:nvPr/>
        </p:nvSpPr>
        <p:spPr>
          <a:xfrm>
            <a:off x="6972786" y="3640728"/>
            <a:ext cx="490401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7BEBF-F3F5-430F-9FB3-4DA10C6BB757}"/>
              </a:ext>
            </a:extLst>
          </p:cNvPr>
          <p:cNvSpPr txBox="1"/>
          <p:nvPr/>
        </p:nvSpPr>
        <p:spPr>
          <a:xfrm>
            <a:off x="6595864" y="3989264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&gt;2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534F4F-7CA9-455A-A0CF-52E5A64B868B}"/>
              </a:ext>
            </a:extLst>
          </p:cNvPr>
          <p:cNvSpPr txBox="1"/>
          <p:nvPr/>
        </p:nvSpPr>
        <p:spPr>
          <a:xfrm>
            <a:off x="2480128" y="2999559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Count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DDDE13-9990-4E73-BAFD-359E82F31CF5}"/>
              </a:ext>
            </a:extLst>
          </p:cNvPr>
          <p:cNvSpPr txBox="1"/>
          <p:nvPr/>
        </p:nvSpPr>
        <p:spPr>
          <a:xfrm>
            <a:off x="1278279" y="3626260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Proportion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AF4FCD-81F3-4D03-A25A-9740635FD695}"/>
              </a:ext>
            </a:extLst>
          </p:cNvPr>
          <p:cNvSpPr txBox="1"/>
          <p:nvPr/>
        </p:nvSpPr>
        <p:spPr>
          <a:xfrm>
            <a:off x="-33623" y="2988738"/>
            <a:ext cx="1226127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SG" dirty="0">
                <a:solidFill>
                  <a:schemeClr val="accent1"/>
                </a:solidFill>
              </a:rPr>
              <a:t>Time to Death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605A1-74C6-4A46-B5E8-C7F845D02832}"/>
              </a:ext>
            </a:extLst>
          </p:cNvPr>
          <p:cNvSpPr txBox="1"/>
          <p:nvPr/>
        </p:nvSpPr>
        <p:spPr>
          <a:xfrm>
            <a:off x="4566825" y="5010697"/>
            <a:ext cx="1518285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Overdispersion present?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8A3AB-F330-4C02-960C-89A13207E4C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25968" y="4752193"/>
            <a:ext cx="0" cy="25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3DB7E1D1-678A-45B4-9C0A-7BF510A8649C}"/>
              </a:ext>
            </a:extLst>
          </p:cNvPr>
          <p:cNvSpPr>
            <a:spLocks/>
          </p:cNvSpPr>
          <p:nvPr/>
        </p:nvSpPr>
        <p:spPr>
          <a:xfrm>
            <a:off x="4676294" y="4464182"/>
            <a:ext cx="1659111" cy="1036453"/>
          </a:xfrm>
          <a:prstGeom prst="arc">
            <a:avLst>
              <a:gd name="adj1" fmla="val 16221496"/>
              <a:gd name="adj2" fmla="val 19145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8E780B-87EF-4827-AED1-104B602B0121}"/>
              </a:ext>
            </a:extLst>
          </p:cNvPr>
          <p:cNvSpPr txBox="1"/>
          <p:nvPr/>
        </p:nvSpPr>
        <p:spPr>
          <a:xfrm>
            <a:off x="6315329" y="4787021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473F6C-0244-4F00-98B8-11031E2F92A6}"/>
              </a:ext>
            </a:extLst>
          </p:cNvPr>
          <p:cNvCxnSpPr>
            <a:cxnSpLocks/>
            <a:stCxn id="41" idx="3"/>
            <a:endCxn id="55" idx="0"/>
          </p:cNvCxnSpPr>
          <p:nvPr/>
        </p:nvCxnSpPr>
        <p:spPr>
          <a:xfrm>
            <a:off x="6085110" y="5324048"/>
            <a:ext cx="253780" cy="54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0942C3D-0F1D-4B5C-B70E-EB0C6CD971FD}"/>
              </a:ext>
            </a:extLst>
          </p:cNvPr>
          <p:cNvSpPr txBox="1"/>
          <p:nvPr/>
        </p:nvSpPr>
        <p:spPr>
          <a:xfrm>
            <a:off x="6194579" y="5372425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C2677A-ADB5-4B4C-BC42-663C03E5304A}"/>
              </a:ext>
            </a:extLst>
          </p:cNvPr>
          <p:cNvSpPr txBox="1"/>
          <p:nvPr/>
        </p:nvSpPr>
        <p:spPr>
          <a:xfrm>
            <a:off x="4570103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Quasi-Poisson errors </a:t>
            </a:r>
            <a:r>
              <a:rPr lang="en-SG" dirty="0">
                <a:solidFill>
                  <a:schemeClr val="accent1"/>
                </a:solidFill>
              </a:rPr>
              <a:t>or</a:t>
            </a:r>
          </a:p>
          <a:p>
            <a:r>
              <a:rPr lang="en-SG" b="1" dirty="0">
                <a:solidFill>
                  <a:schemeClr val="accent1"/>
                </a:solidFill>
              </a:rPr>
              <a:t>GLM with Negative Binomial errors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4A498E-E8F4-46B7-BAC9-10B9C69E47BB}"/>
              </a:ext>
            </a:extLst>
          </p:cNvPr>
          <p:cNvSpPr txBox="1"/>
          <p:nvPr/>
        </p:nvSpPr>
        <p:spPr>
          <a:xfrm>
            <a:off x="9081588" y="4724042"/>
            <a:ext cx="299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^Heteroscedasticity: use GLS</a:t>
            </a:r>
          </a:p>
          <a:p>
            <a:pPr algn="r"/>
            <a:r>
              <a:rPr lang="en-US" sz="1200" dirty="0">
                <a:solidFill>
                  <a:srgbClr val="FF0000"/>
                </a:solidFill>
              </a:rPr>
              <a:t>*Random effects: use LME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DFDFC-49F8-4BA9-6B7C-B50049DCFB1E}"/>
              </a:ext>
            </a:extLst>
          </p:cNvPr>
          <p:cNvSpPr txBox="1"/>
          <p:nvPr/>
        </p:nvSpPr>
        <p:spPr>
          <a:xfrm>
            <a:off x="5365295" y="297972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1"/>
                </a:solidFill>
              </a:rPr>
              <a:t>(will be modified further)</a:t>
            </a:r>
          </a:p>
        </p:txBody>
      </p:sp>
      <p:pic>
        <p:nvPicPr>
          <p:cNvPr id="4" name="Picture 2" descr="25,416 Green Tick Stock Photos, Pictures &amp; Royalty-Free ...">
            <a:extLst>
              <a:ext uri="{FF2B5EF4-FFF2-40B4-BE49-F238E27FC236}">
                <a16:creationId xmlns:a16="http://schemas.microsoft.com/office/drawing/2014/main" id="{C895208E-650F-E071-F489-1AFC5BAC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845" y="352472"/>
            <a:ext cx="745338" cy="7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25,416 Green Tick Stock Photos, Pictures &amp; Royalty-Free ...">
            <a:extLst>
              <a:ext uri="{FF2B5EF4-FFF2-40B4-BE49-F238E27FC236}">
                <a16:creationId xmlns:a16="http://schemas.microsoft.com/office/drawing/2014/main" id="{7899055C-8E51-14FE-1DA7-A5A331C4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931177"/>
            <a:ext cx="745338" cy="7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5,416 Green Tick Stock Photos, Pictures &amp; Royalty-Free ...">
            <a:extLst>
              <a:ext uri="{FF2B5EF4-FFF2-40B4-BE49-F238E27FC236}">
                <a16:creationId xmlns:a16="http://schemas.microsoft.com/office/drawing/2014/main" id="{9AEB4357-E8BA-35CC-B7A7-85DDD006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77" y="2436786"/>
            <a:ext cx="745338" cy="7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25,416 Green Tick Stock Photos, Pictures &amp; Royalty-Free ...">
            <a:extLst>
              <a:ext uri="{FF2B5EF4-FFF2-40B4-BE49-F238E27FC236}">
                <a16:creationId xmlns:a16="http://schemas.microsoft.com/office/drawing/2014/main" id="{88812197-518F-6B28-0ACF-04B22A2D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982" y="3146870"/>
            <a:ext cx="745338" cy="7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A89987F-A42A-A59A-6294-BE00B43019BB}"/>
              </a:ext>
            </a:extLst>
          </p:cNvPr>
          <p:cNvSpPr/>
          <p:nvPr/>
        </p:nvSpPr>
        <p:spPr>
          <a:xfrm>
            <a:off x="7980466" y="1086631"/>
            <a:ext cx="4032961" cy="63044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8C218E-DBCD-7477-EE46-4DF2FB101518}"/>
              </a:ext>
            </a:extLst>
          </p:cNvPr>
          <p:cNvSpPr/>
          <p:nvPr/>
        </p:nvSpPr>
        <p:spPr>
          <a:xfrm>
            <a:off x="7969071" y="4182229"/>
            <a:ext cx="4032961" cy="63044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FB362C-2EA9-47DD-34BD-526FE4818B36}"/>
              </a:ext>
            </a:extLst>
          </p:cNvPr>
          <p:cNvSpPr/>
          <p:nvPr/>
        </p:nvSpPr>
        <p:spPr>
          <a:xfrm>
            <a:off x="8265675" y="5177774"/>
            <a:ext cx="3333025" cy="63044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044E42-C4F2-D703-E6A8-A6CD9F5A31E7}"/>
              </a:ext>
            </a:extLst>
          </p:cNvPr>
          <p:cNvSpPr/>
          <p:nvPr/>
        </p:nvSpPr>
        <p:spPr>
          <a:xfrm>
            <a:off x="8397051" y="5879102"/>
            <a:ext cx="3333025" cy="63044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966A4F-D272-0359-E736-0B9E41419BED}"/>
              </a:ext>
            </a:extLst>
          </p:cNvPr>
          <p:cNvSpPr/>
          <p:nvPr/>
        </p:nvSpPr>
        <p:spPr>
          <a:xfrm>
            <a:off x="2900478" y="4092770"/>
            <a:ext cx="2754566" cy="63044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6FF494-9C37-DB5A-515C-9AF94DC70761}"/>
              </a:ext>
            </a:extLst>
          </p:cNvPr>
          <p:cNvSpPr/>
          <p:nvPr/>
        </p:nvSpPr>
        <p:spPr>
          <a:xfrm>
            <a:off x="1548522" y="5828948"/>
            <a:ext cx="2754566" cy="63044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54690-162D-D503-5660-4104A9BCD5AC}"/>
              </a:ext>
            </a:extLst>
          </p:cNvPr>
          <p:cNvSpPr/>
          <p:nvPr/>
        </p:nvSpPr>
        <p:spPr>
          <a:xfrm>
            <a:off x="4461812" y="5879518"/>
            <a:ext cx="3666328" cy="63044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96DC22-BEC0-0657-CAB3-F0F775CB265D}"/>
              </a:ext>
            </a:extLst>
          </p:cNvPr>
          <p:cNvSpPr/>
          <p:nvPr/>
        </p:nvSpPr>
        <p:spPr>
          <a:xfrm>
            <a:off x="10039173" y="2607526"/>
            <a:ext cx="797900" cy="3558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7" name="Picture 2" descr="25,416 Green Tick Stock Photos, Pictures &amp; Royalty-Free ...">
            <a:extLst>
              <a:ext uri="{FF2B5EF4-FFF2-40B4-BE49-F238E27FC236}">
                <a16:creationId xmlns:a16="http://schemas.microsoft.com/office/drawing/2014/main" id="{75BEC24B-8C45-B39E-4581-F8605A31D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33" y="3786698"/>
            <a:ext cx="745338" cy="7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7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1: Interpreting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summary(mod1.1)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 cannot use these results because </a:t>
            </a:r>
            <a:r>
              <a:rPr lang="en-SG" b="1" dirty="0"/>
              <a:t>there is overdispersion</a:t>
            </a:r>
            <a:r>
              <a:rPr lang="en-SG" dirty="0"/>
              <a:t>: specifically, Residual deviance &gt; degrees of freedom.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20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97070-D04D-4672-8E34-94763209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27" y="786128"/>
            <a:ext cx="6125430" cy="44106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F38B1-2ADB-443C-A921-F7CB676F2B72}"/>
              </a:ext>
            </a:extLst>
          </p:cNvPr>
          <p:cNvCxnSpPr>
            <a:cxnSpLocks/>
          </p:cNvCxnSpPr>
          <p:nvPr/>
        </p:nvCxnSpPr>
        <p:spPr>
          <a:xfrm>
            <a:off x="2281940" y="1410094"/>
            <a:ext cx="852087" cy="4242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DF43F1-4810-45E5-8B59-30E30A0C9C3B}"/>
              </a:ext>
            </a:extLst>
          </p:cNvPr>
          <p:cNvSpPr txBox="1"/>
          <p:nvPr/>
        </p:nvSpPr>
        <p:spPr>
          <a:xfrm>
            <a:off x="504763" y="1123355"/>
            <a:ext cx="2399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Distribution of the deviance for all datapoints (a bit hard to interpret because it’s still in the units of the linear predictor).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FEDB1F-9596-4B76-B02A-2B4982145A7A}"/>
              </a:ext>
            </a:extLst>
          </p:cNvPr>
          <p:cNvCxnSpPr>
            <a:cxnSpLocks/>
          </p:cNvCxnSpPr>
          <p:nvPr/>
        </p:nvCxnSpPr>
        <p:spPr>
          <a:xfrm flipH="1">
            <a:off x="7846312" y="861556"/>
            <a:ext cx="704413" cy="2292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99E8F3-CFE0-44EF-8714-1F7FA26898FD}"/>
              </a:ext>
            </a:extLst>
          </p:cNvPr>
          <p:cNvSpPr txBox="1"/>
          <p:nvPr/>
        </p:nvSpPr>
        <p:spPr>
          <a:xfrm>
            <a:off x="7702293" y="257088"/>
            <a:ext cx="167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P-value is not significant.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BD5735-D7D0-45C8-A98F-8B2803A66DB2}"/>
              </a:ext>
            </a:extLst>
          </p:cNvPr>
          <p:cNvCxnSpPr>
            <a:cxnSpLocks/>
          </p:cNvCxnSpPr>
          <p:nvPr/>
        </p:nvCxnSpPr>
        <p:spPr>
          <a:xfrm flipV="1">
            <a:off x="2281940" y="3235472"/>
            <a:ext cx="1975100" cy="708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FD5BB6-0677-4C18-B26C-D4FB40B60E76}"/>
              </a:ext>
            </a:extLst>
          </p:cNvPr>
          <p:cNvSpPr txBox="1"/>
          <p:nvPr/>
        </p:nvSpPr>
        <p:spPr>
          <a:xfrm>
            <a:off x="671370" y="3348536"/>
            <a:ext cx="2312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“effect size” (together with uncertainty estimate) of your explanatory variable, but </a:t>
            </a:r>
            <a:r>
              <a:rPr lang="en-US" b="1" u="sng" dirty="0">
                <a:solidFill>
                  <a:srgbClr val="FF0000"/>
                </a:solidFill>
              </a:rPr>
              <a:t>in the units of the linear predictor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44F414-53DB-4860-A1EC-92D8DDBC98D1}"/>
              </a:ext>
            </a:extLst>
          </p:cNvPr>
          <p:cNvSpPr/>
          <p:nvPr/>
        </p:nvSpPr>
        <p:spPr>
          <a:xfrm>
            <a:off x="4294648" y="3060174"/>
            <a:ext cx="1925072" cy="188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FE402-53CF-4159-A56F-4A549B63480D}"/>
              </a:ext>
            </a:extLst>
          </p:cNvPr>
          <p:cNvSpPr/>
          <p:nvPr/>
        </p:nvSpPr>
        <p:spPr>
          <a:xfrm>
            <a:off x="3127198" y="4410603"/>
            <a:ext cx="5043072" cy="188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A0CF38-5D07-4A2E-9A2C-CAA5385D505F}"/>
              </a:ext>
            </a:extLst>
          </p:cNvPr>
          <p:cNvCxnSpPr>
            <a:cxnSpLocks/>
          </p:cNvCxnSpPr>
          <p:nvPr/>
        </p:nvCxnSpPr>
        <p:spPr>
          <a:xfrm flipH="1">
            <a:off x="8146278" y="1834369"/>
            <a:ext cx="1342850" cy="24323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6B700D-5481-482C-A480-F56E5F3FE7E5}"/>
              </a:ext>
            </a:extLst>
          </p:cNvPr>
          <p:cNvSpPr txBox="1"/>
          <p:nvPr/>
        </p:nvSpPr>
        <p:spPr>
          <a:xfrm>
            <a:off x="9448800" y="234532"/>
            <a:ext cx="2648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Deviance if it were a null model (i.e. with no explanatory variables). The residual deviance and </a:t>
            </a:r>
            <a:r>
              <a:rPr lang="en-US" dirty="0" err="1">
                <a:solidFill>
                  <a:schemeClr val="accent1"/>
                </a:solidFill>
              </a:rPr>
              <a:t>d.f.</a:t>
            </a:r>
            <a:r>
              <a:rPr lang="en-US" dirty="0">
                <a:solidFill>
                  <a:schemeClr val="accent1"/>
                </a:solidFill>
              </a:rPr>
              <a:t> for your model should be lower than this.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ED1CA-B4EA-428C-9FBE-32069CCDC608}"/>
              </a:ext>
            </a:extLst>
          </p:cNvPr>
          <p:cNvCxnSpPr>
            <a:cxnSpLocks/>
          </p:cNvCxnSpPr>
          <p:nvPr/>
        </p:nvCxnSpPr>
        <p:spPr>
          <a:xfrm flipH="1" flipV="1">
            <a:off x="8185071" y="4532492"/>
            <a:ext cx="1263729" cy="29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310C69-CA1E-4B1F-8CBF-944A1C87C34D}"/>
              </a:ext>
            </a:extLst>
          </p:cNvPr>
          <p:cNvSpPr txBox="1"/>
          <p:nvPr/>
        </p:nvSpPr>
        <p:spPr>
          <a:xfrm>
            <a:off x="9386780" y="2190453"/>
            <a:ext cx="2822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residual deviance of your model and is used to judge whether there is overdispersion…</a:t>
            </a:r>
          </a:p>
          <a:p>
            <a:r>
              <a:rPr lang="en-US" dirty="0">
                <a:solidFill>
                  <a:srgbClr val="FF0000"/>
                </a:solidFill>
              </a:rPr>
              <a:t>Residual deviance ≈ </a:t>
            </a:r>
            <a:r>
              <a:rPr lang="en-US" dirty="0" err="1">
                <a:solidFill>
                  <a:srgbClr val="FF0000"/>
                </a:solidFill>
              </a:rPr>
              <a:t>d.f.</a:t>
            </a:r>
            <a:r>
              <a:rPr lang="en-US" dirty="0">
                <a:solidFill>
                  <a:srgbClr val="FF0000"/>
                </a:solidFill>
              </a:rPr>
              <a:t>: good.</a:t>
            </a:r>
          </a:p>
          <a:p>
            <a:r>
              <a:rPr lang="en-US" dirty="0">
                <a:solidFill>
                  <a:srgbClr val="FF0000"/>
                </a:solidFill>
              </a:rPr>
              <a:t>Residual deviance &lt; </a:t>
            </a:r>
            <a:r>
              <a:rPr lang="en-US" dirty="0" err="1">
                <a:solidFill>
                  <a:srgbClr val="FF0000"/>
                </a:solidFill>
              </a:rPr>
              <a:t>d.f.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underdispersion</a:t>
            </a:r>
            <a:r>
              <a:rPr lang="en-US" dirty="0">
                <a:solidFill>
                  <a:srgbClr val="FF0000"/>
                </a:solidFill>
              </a:rPr>
              <a:t>, usually no need to correct.</a:t>
            </a:r>
          </a:p>
          <a:p>
            <a:r>
              <a:rPr lang="en-US" b="1" dirty="0">
                <a:solidFill>
                  <a:srgbClr val="FF0000"/>
                </a:solidFill>
              </a:rPr>
              <a:t>Residual deviance &gt; </a:t>
            </a:r>
            <a:r>
              <a:rPr lang="en-US" b="1" dirty="0" err="1">
                <a:solidFill>
                  <a:srgbClr val="FF0000"/>
                </a:solidFill>
              </a:rPr>
              <a:t>d.f.</a:t>
            </a:r>
            <a:r>
              <a:rPr lang="en-US" b="1" dirty="0">
                <a:solidFill>
                  <a:srgbClr val="FF0000"/>
                </a:solidFill>
              </a:rPr>
              <a:t>: overdispersion,</a:t>
            </a:r>
            <a:r>
              <a:rPr lang="en-US" dirty="0">
                <a:solidFill>
                  <a:srgbClr val="FF0000"/>
                </a:solidFill>
              </a:rPr>
              <a:t> correct for this by using </a:t>
            </a:r>
            <a:r>
              <a:rPr lang="en-US" dirty="0" err="1">
                <a:solidFill>
                  <a:srgbClr val="FF0000"/>
                </a:solidFill>
              </a:rPr>
              <a:t>quasipoisson</a:t>
            </a:r>
            <a:r>
              <a:rPr lang="en-US" dirty="0">
                <a:solidFill>
                  <a:srgbClr val="FF0000"/>
                </a:solidFill>
              </a:rPr>
              <a:t> or negative binomial.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21471F-A3DD-43A1-B980-2B007FE27DF3}"/>
              </a:ext>
            </a:extLst>
          </p:cNvPr>
          <p:cNvCxnSpPr>
            <a:cxnSpLocks/>
          </p:cNvCxnSpPr>
          <p:nvPr/>
        </p:nvCxnSpPr>
        <p:spPr>
          <a:xfrm flipV="1">
            <a:off x="6743598" y="5137785"/>
            <a:ext cx="0" cy="1696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D50D22-5B16-4864-A5FD-B6BE5C4FE885}"/>
              </a:ext>
            </a:extLst>
          </p:cNvPr>
          <p:cNvSpPr txBox="1"/>
          <p:nvPr/>
        </p:nvSpPr>
        <p:spPr>
          <a:xfrm>
            <a:off x="3312160" y="5179593"/>
            <a:ext cx="49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trials required for R to numerically end up with the coefficients in your model.</a:t>
            </a:r>
          </a:p>
        </p:txBody>
      </p:sp>
    </p:spTree>
    <p:extLst>
      <p:ext uri="{BB962C8B-B14F-4D97-AF65-F5344CB8AC3E}">
        <p14:creationId xmlns:p14="http://schemas.microsoft.com/office/powerpoint/2010/main" val="182399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Guideline: </a:t>
            </a:r>
            <a:r>
              <a:rPr lang="en-SG" b="1" dirty="0"/>
              <a:t>Residual </a:t>
            </a:r>
            <a:r>
              <a:rPr lang="en-SG" b="1" dirty="0" err="1"/>
              <a:t>Deviance:d.f</a:t>
            </a:r>
            <a:r>
              <a:rPr lang="en-SG" b="1" dirty="0"/>
              <a:t>. ratio &lt; 1.5</a:t>
            </a:r>
            <a:r>
              <a:rPr lang="en-SG" dirty="0"/>
              <a:t> is </a:t>
            </a:r>
            <a:r>
              <a:rPr lang="en-SG" u="sng" dirty="0"/>
              <a:t>generally</a:t>
            </a:r>
            <a:r>
              <a:rPr lang="en-SG" dirty="0"/>
              <a:t> OK. Anything ≥ 1.5, you should think about correcting for overdispersion.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Overdispersion is extra unexplained variation in the response variable. </a:t>
            </a:r>
          </a:p>
          <a:p>
            <a:pPr marL="0" indent="0">
              <a:buNone/>
            </a:pPr>
            <a:r>
              <a:rPr lang="en-SG" sz="2400" dirty="0"/>
              <a:t>- The error distribution we use assumes a certain relationship between the variance and the mean in the data, e.g. Poisson assumes: variance = mean. </a:t>
            </a:r>
          </a:p>
          <a:p>
            <a:pPr marL="0" indent="0">
              <a:buNone/>
            </a:pPr>
            <a:r>
              <a:rPr lang="en-SG" sz="2400" dirty="0"/>
              <a:t>- If there is more variance than expected, we may have missed an important explanatory variable or the relationship between the explanatory and response variables is not linear.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these are not the case, then the data may not fit the Poisson distribution we have chosen. Therefore, we can switch the error distribution to:</a:t>
            </a:r>
          </a:p>
          <a:p>
            <a:pPr marL="0" indent="0">
              <a:buNone/>
            </a:pPr>
            <a:r>
              <a:rPr lang="en-SG" sz="2400" dirty="0"/>
              <a:t>- </a:t>
            </a:r>
            <a:r>
              <a:rPr lang="en-SG" sz="2400" b="1" dirty="0" err="1"/>
              <a:t>Quasipoisson</a:t>
            </a:r>
            <a:r>
              <a:rPr lang="en-SG" sz="2400" dirty="0"/>
              <a:t>: uses quasi-likelihood which allows the variance to vary by fitting a dispersion parameter; when simplifying, use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(mod1,mod2,test="F") </a:t>
            </a:r>
            <a:r>
              <a:rPr lang="en-SG" sz="2400" dirty="0"/>
              <a:t>(cannot use AIC); </a:t>
            </a:r>
          </a:p>
          <a:p>
            <a:pPr marL="0" indent="0">
              <a:buNone/>
            </a:pPr>
            <a:r>
              <a:rPr lang="en-SG" sz="2400" dirty="0"/>
              <a:t>	OR</a:t>
            </a:r>
          </a:p>
          <a:p>
            <a:pPr marL="0" indent="0">
              <a:buNone/>
            </a:pPr>
            <a:r>
              <a:rPr lang="en-SG" sz="2400" dirty="0"/>
              <a:t>- </a:t>
            </a:r>
            <a:r>
              <a:rPr lang="en-SG" sz="2400" b="1" dirty="0"/>
              <a:t>Negative binomial </a:t>
            </a:r>
            <a:r>
              <a:rPr lang="en-SG" sz="2400" dirty="0"/>
              <a:t>(can use AIC)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741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1: Re-Fitting with </a:t>
            </a:r>
            <a:r>
              <a:rPr lang="en-SG" dirty="0" err="1"/>
              <a:t>Quasipoisson</a:t>
            </a:r>
            <a:r>
              <a:rPr lang="en-SG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#Fit and view results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mod1.2=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Cancers~Distance,family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quasipoisson,data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=d1)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summary(mod1.2)</a:t>
            </a:r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endParaRPr lang="en-SG" sz="3000" dirty="0"/>
          </a:p>
          <a:p>
            <a:pPr marL="0" indent="0">
              <a:buNone/>
            </a:pPr>
            <a:r>
              <a:rPr lang="en-SG" sz="3000" dirty="0"/>
              <a:t>Remember: to simplify with </a:t>
            </a:r>
            <a:r>
              <a:rPr lang="en-SG" sz="3000" dirty="0" err="1"/>
              <a:t>quasipoisson</a:t>
            </a:r>
            <a:r>
              <a:rPr lang="en-SG" sz="3000" dirty="0"/>
              <a:t>, use 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anova(mod1,mod2,test="F")</a:t>
            </a:r>
            <a:r>
              <a:rPr lang="da-DK" sz="3000" dirty="0"/>
              <a:t> not AIC.</a:t>
            </a:r>
            <a:endParaRPr lang="en-SG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22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3E37C-466D-41C2-8ACF-9A52F2BF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89" y="1723675"/>
            <a:ext cx="6377930" cy="39427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1AF73-675A-4FC6-8563-5A73ADA9DD0B}"/>
              </a:ext>
            </a:extLst>
          </p:cNvPr>
          <p:cNvCxnSpPr>
            <a:cxnSpLocks/>
          </p:cNvCxnSpPr>
          <p:nvPr/>
        </p:nvCxnSpPr>
        <p:spPr>
          <a:xfrm>
            <a:off x="2048719" y="3441955"/>
            <a:ext cx="1311634" cy="872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00B698-E04F-46A3-9EEE-8AA64A16DC56}"/>
              </a:ext>
            </a:extLst>
          </p:cNvPr>
          <p:cNvSpPr txBox="1"/>
          <p:nvPr/>
        </p:nvSpPr>
        <p:spPr>
          <a:xfrm>
            <a:off x="493442" y="2326298"/>
            <a:ext cx="2451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estimated dispersion parameter: the variance was about 1.55x what was expected.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44CB6D-0D2F-4C63-BF86-74375A16D6FC}"/>
              </a:ext>
            </a:extLst>
          </p:cNvPr>
          <p:cNvCxnSpPr>
            <a:cxnSpLocks/>
          </p:cNvCxnSpPr>
          <p:nvPr/>
        </p:nvCxnSpPr>
        <p:spPr>
          <a:xfrm flipH="1">
            <a:off x="8231389" y="4978994"/>
            <a:ext cx="153001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C43BE1-65FF-4DA5-A7D6-9B1889A1CBA3}"/>
              </a:ext>
            </a:extLst>
          </p:cNvPr>
          <p:cNvSpPr txBox="1"/>
          <p:nvPr/>
        </p:nvSpPr>
        <p:spPr>
          <a:xfrm>
            <a:off x="9718204" y="4499734"/>
            <a:ext cx="2378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Residual deviance doesn’t change but it’s OK because we have accounted for it by using </a:t>
            </a:r>
            <a:r>
              <a:rPr lang="en-US" dirty="0" err="1">
                <a:solidFill>
                  <a:schemeClr val="accent1"/>
                </a:solidFill>
              </a:rPr>
              <a:t>quasipoisson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4D8EDC-895A-43BF-A133-73CC2E2407C4}"/>
              </a:ext>
            </a:extLst>
          </p:cNvPr>
          <p:cNvCxnSpPr>
            <a:cxnSpLocks/>
          </p:cNvCxnSpPr>
          <p:nvPr/>
        </p:nvCxnSpPr>
        <p:spPr>
          <a:xfrm flipH="1">
            <a:off x="7905509" y="2876395"/>
            <a:ext cx="1890615" cy="1113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E9712C-3CC5-4D45-8720-799884C62C20}"/>
              </a:ext>
            </a:extLst>
          </p:cNvPr>
          <p:cNvSpPr txBox="1"/>
          <p:nvPr/>
        </p:nvSpPr>
        <p:spPr>
          <a:xfrm>
            <a:off x="9772974" y="1245899"/>
            <a:ext cx="2025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effect is not significant. Perhaps we are missing an important explanatory variable?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487CF8-B9EF-4AC7-942A-E3CEEEA28EE8}"/>
              </a:ext>
            </a:extLst>
          </p:cNvPr>
          <p:cNvCxnSpPr>
            <a:cxnSpLocks/>
          </p:cNvCxnSpPr>
          <p:nvPr/>
        </p:nvCxnSpPr>
        <p:spPr>
          <a:xfrm>
            <a:off x="2991481" y="5037198"/>
            <a:ext cx="299308" cy="110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BAA539-DCF2-463D-97BB-62BEFF0B01A8}"/>
              </a:ext>
            </a:extLst>
          </p:cNvPr>
          <p:cNvSpPr txBox="1"/>
          <p:nvPr/>
        </p:nvSpPr>
        <p:spPr>
          <a:xfrm>
            <a:off x="151868" y="4314173"/>
            <a:ext cx="2965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there’s no likelihood function, we cannot calculate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 AIC value for </a:t>
            </a:r>
            <a:r>
              <a:rPr lang="en-US" dirty="0" err="1">
                <a:solidFill>
                  <a:srgbClr val="FF0000"/>
                </a:solidFill>
              </a:rPr>
              <a:t>quasipoisson</a:t>
            </a:r>
            <a:r>
              <a:rPr lang="en-US" dirty="0">
                <a:solidFill>
                  <a:srgbClr val="FF0000"/>
                </a:solidFill>
              </a:rPr>
              <a:t> models. That’s why we have to use </a:t>
            </a:r>
            <a:r>
              <a:rPr lang="en-US" dirty="0" err="1">
                <a:solidFill>
                  <a:srgbClr val="FF0000"/>
                </a:solidFill>
              </a:rPr>
              <a:t>anova</a:t>
            </a:r>
            <a:r>
              <a:rPr lang="en-US" dirty="0">
                <a:solidFill>
                  <a:srgbClr val="FF0000"/>
                </a:solidFill>
              </a:rPr>
              <a:t>() and specify an F-test instead.</a:t>
            </a:r>
          </a:p>
        </p:txBody>
      </p:sp>
    </p:spTree>
    <p:extLst>
      <p:ext uri="{BB962C8B-B14F-4D97-AF65-F5344CB8AC3E}">
        <p14:creationId xmlns:p14="http://schemas.microsoft.com/office/powerpoint/2010/main" val="156451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1: Interpreting results with </a:t>
            </a:r>
            <a:r>
              <a:rPr lang="en-SG" dirty="0" err="1"/>
              <a:t>Quasipoisson</a:t>
            </a:r>
            <a:r>
              <a:rPr lang="en-SG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#Check the link function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help(family)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#Calculate number of cancers at Distance = 0</a:t>
            </a:r>
            <a:br>
              <a:rPr lang="en-SG" dirty="0"/>
            </a:br>
            <a:r>
              <a:rPr lang="en-SG" dirty="0"/>
              <a:t>(i.e. the intercept)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exp(0.186865) #1.205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#Number of cancers at Distance = 1 km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exp(0.186865-0.006138) #1.198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Because it’s </a:t>
            </a:r>
            <a:r>
              <a:rPr lang="en-SG" dirty="0" err="1"/>
              <a:t>QUASIpoisson</a:t>
            </a:r>
            <a:r>
              <a:rPr lang="en-SG" dirty="0"/>
              <a:t>, there are no</a:t>
            </a:r>
            <a:br>
              <a:rPr lang="en-SG" dirty="0"/>
            </a:br>
            <a:r>
              <a:rPr lang="en-SG" dirty="0"/>
              <a:t> assumptions to check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23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3E37C-466D-41C2-8ACF-9A52F2BF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32" y="3173935"/>
            <a:ext cx="5368873" cy="3318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41ED6-E136-4C09-89F9-970215CC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85" y="767100"/>
            <a:ext cx="3876460" cy="18246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B49B40-3B17-48B9-984C-8149F398A76C}"/>
              </a:ext>
            </a:extLst>
          </p:cNvPr>
          <p:cNvSpPr/>
          <p:nvPr/>
        </p:nvSpPr>
        <p:spPr>
          <a:xfrm>
            <a:off x="7198293" y="2409870"/>
            <a:ext cx="1944323" cy="155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ED566C-37F8-47DF-B91C-06A96ADFA839}"/>
              </a:ext>
            </a:extLst>
          </p:cNvPr>
          <p:cNvCxnSpPr>
            <a:cxnSpLocks/>
          </p:cNvCxnSpPr>
          <p:nvPr/>
        </p:nvCxnSpPr>
        <p:spPr>
          <a:xfrm flipH="1">
            <a:off x="9142617" y="1827683"/>
            <a:ext cx="650740" cy="624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93451B-D2C0-4D3E-A71D-50FED9AACD13}"/>
              </a:ext>
            </a:extLst>
          </p:cNvPr>
          <p:cNvSpPr txBox="1"/>
          <p:nvPr/>
        </p:nvSpPr>
        <p:spPr>
          <a:xfrm>
            <a:off x="9672818" y="168982"/>
            <a:ext cx="2451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Therefore the Activation Function (to convert the linear predictor back to the original units of the y-variable) is the exponential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C72AA1-9504-4798-908A-D3A516155CBA}"/>
              </a:ext>
            </a:extLst>
          </p:cNvPr>
          <p:cNvCxnSpPr>
            <a:cxnSpLocks/>
          </p:cNvCxnSpPr>
          <p:nvPr/>
        </p:nvCxnSpPr>
        <p:spPr>
          <a:xfrm>
            <a:off x="5502616" y="3804139"/>
            <a:ext cx="2126129" cy="1167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46B4C7-79BB-4446-98CA-B153E63B7622}"/>
              </a:ext>
            </a:extLst>
          </p:cNvPr>
          <p:cNvSpPr txBox="1"/>
          <p:nvPr/>
        </p:nvSpPr>
        <p:spPr>
          <a:xfrm>
            <a:off x="4243356" y="2986404"/>
            <a:ext cx="238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value of the linear predictor when Distance = 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D3285D-C542-4402-8F32-646D7349174E}"/>
              </a:ext>
            </a:extLst>
          </p:cNvPr>
          <p:cNvCxnSpPr>
            <a:cxnSpLocks/>
          </p:cNvCxnSpPr>
          <p:nvPr/>
        </p:nvCxnSpPr>
        <p:spPr>
          <a:xfrm flipV="1">
            <a:off x="5502616" y="5136054"/>
            <a:ext cx="2043493" cy="276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028067-07AE-4B73-8646-09AE474A660A}"/>
              </a:ext>
            </a:extLst>
          </p:cNvPr>
          <p:cNvSpPr txBox="1"/>
          <p:nvPr/>
        </p:nvSpPr>
        <p:spPr>
          <a:xfrm>
            <a:off x="2452312" y="4963760"/>
            <a:ext cx="319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change in the value of the linear predictor for a unit increase of Distance</a:t>
            </a:r>
          </a:p>
        </p:txBody>
      </p:sp>
    </p:spTree>
    <p:extLst>
      <p:ext uri="{BB962C8B-B14F-4D97-AF65-F5344CB8AC3E}">
        <p14:creationId xmlns:p14="http://schemas.microsoft.com/office/powerpoint/2010/main" val="24930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1: Re-Fitting with Negative Binomial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#Fit and view results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require(MASS)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mod1.3=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glm.nb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Cancers~Distance,data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summary(mod1.3)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Note: to simplify, you can use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AIC(mod1,mod2)</a:t>
            </a:r>
            <a:r>
              <a:rPr lang="en-SG" dirty="0"/>
              <a:t> or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(mod1,mod2,test="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SG" dirty="0"/>
              <a:t>to compare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24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3714B3-881E-43A0-AB9C-7A5579A0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98" y="1142165"/>
            <a:ext cx="5310182" cy="39693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1AF73-675A-4FC6-8563-5A73ADA9DD0B}"/>
              </a:ext>
            </a:extLst>
          </p:cNvPr>
          <p:cNvCxnSpPr>
            <a:cxnSpLocks/>
          </p:cNvCxnSpPr>
          <p:nvPr/>
        </p:nvCxnSpPr>
        <p:spPr>
          <a:xfrm flipV="1">
            <a:off x="5602513" y="3920519"/>
            <a:ext cx="936285" cy="275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00B698-E04F-46A3-9EEE-8AA64A16DC56}"/>
              </a:ext>
            </a:extLst>
          </p:cNvPr>
          <p:cNvSpPr txBox="1"/>
          <p:nvPr/>
        </p:nvSpPr>
        <p:spPr>
          <a:xfrm>
            <a:off x="3097233" y="3971004"/>
            <a:ext cx="2696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can calculate AIC with negative binomial (that’s why I personally prefer it over </a:t>
            </a:r>
            <a:r>
              <a:rPr lang="en-US" dirty="0" err="1">
                <a:solidFill>
                  <a:srgbClr val="FF0000"/>
                </a:solidFill>
              </a:rPr>
              <a:t>quasipoisson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4D8EDC-895A-43BF-A133-73CC2E2407C4}"/>
              </a:ext>
            </a:extLst>
          </p:cNvPr>
          <p:cNvCxnSpPr>
            <a:cxnSpLocks/>
          </p:cNvCxnSpPr>
          <p:nvPr/>
        </p:nvCxnSpPr>
        <p:spPr>
          <a:xfrm flipH="1">
            <a:off x="10048855" y="1312604"/>
            <a:ext cx="519206" cy="1689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E9712C-3CC5-4D45-8720-799884C62C20}"/>
              </a:ext>
            </a:extLst>
          </p:cNvPr>
          <p:cNvSpPr txBox="1"/>
          <p:nvPr/>
        </p:nvSpPr>
        <p:spPr>
          <a:xfrm>
            <a:off x="10118497" y="450875"/>
            <a:ext cx="181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Similar results, the effect is non-significant.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8805FA-A70B-486D-92F6-DA3DC93CCA33}"/>
              </a:ext>
            </a:extLst>
          </p:cNvPr>
          <p:cNvCxnSpPr>
            <a:cxnSpLocks/>
          </p:cNvCxnSpPr>
          <p:nvPr/>
        </p:nvCxnSpPr>
        <p:spPr>
          <a:xfrm flipH="1" flipV="1">
            <a:off x="10115080" y="3855925"/>
            <a:ext cx="3417" cy="1005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C08414-CAC7-4507-808A-18E66632A4E4}"/>
              </a:ext>
            </a:extLst>
          </p:cNvPr>
          <p:cNvSpPr txBox="1"/>
          <p:nvPr/>
        </p:nvSpPr>
        <p:spPr>
          <a:xfrm>
            <a:off x="9342535" y="4794740"/>
            <a:ext cx="245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 deviance now about equal to </a:t>
            </a:r>
            <a:r>
              <a:rPr lang="en-US" dirty="0" err="1">
                <a:solidFill>
                  <a:srgbClr val="FF0000"/>
                </a:solidFill>
              </a:rPr>
              <a:t>d.f.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1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1: Interpreting results with Negative Binomial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#Number of cancers at Distance = 0</a:t>
            </a:r>
            <a:br>
              <a:rPr lang="en-SG" dirty="0"/>
            </a:br>
            <a:r>
              <a:rPr lang="en-SG" dirty="0"/>
              <a:t>(i.e. the intercept)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exp(0.182490) #1.200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#Number of cancers at Distance = 1</a:t>
            </a:r>
            <a:br>
              <a:rPr lang="en-SG" dirty="0"/>
            </a:br>
            <a:r>
              <a:rPr lang="en-SG" dirty="0"/>
              <a:t>(whatever units it is in)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exp(0.182490-0.006041) #1.193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Results are very similar to the </a:t>
            </a:r>
            <a:r>
              <a:rPr lang="en-SG" dirty="0" err="1"/>
              <a:t>quasipoisson</a:t>
            </a:r>
            <a:r>
              <a:rPr lang="en-SG" dirty="0"/>
              <a:t> (1.205 and 1.198).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25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FC6B1-5087-42E7-9B5A-326E896C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1291"/>
            <a:ext cx="5696745" cy="42582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26DD17-8D92-414C-AA71-9DA2A19D626B}"/>
              </a:ext>
            </a:extLst>
          </p:cNvPr>
          <p:cNvSpPr/>
          <p:nvPr/>
        </p:nvSpPr>
        <p:spPr>
          <a:xfrm>
            <a:off x="6377582" y="1482279"/>
            <a:ext cx="907041" cy="155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48EBF0-154C-49CE-A35A-73E59F3E1046}"/>
              </a:ext>
            </a:extLst>
          </p:cNvPr>
          <p:cNvCxnSpPr>
            <a:cxnSpLocks/>
          </p:cNvCxnSpPr>
          <p:nvPr/>
        </p:nvCxnSpPr>
        <p:spPr>
          <a:xfrm flipV="1">
            <a:off x="5691142" y="1541986"/>
            <a:ext cx="646231" cy="317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14DD8B-4333-47AF-B16E-CCA16BE5CEDE}"/>
              </a:ext>
            </a:extLst>
          </p:cNvPr>
          <p:cNvSpPr txBox="1"/>
          <p:nvPr/>
        </p:nvSpPr>
        <p:spPr>
          <a:xfrm>
            <a:off x="3678638" y="1761041"/>
            <a:ext cx="245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Conveniently provided in the summary</a:t>
            </a:r>
          </a:p>
        </p:txBody>
      </p:sp>
    </p:spTree>
    <p:extLst>
      <p:ext uri="{BB962C8B-B14F-4D97-AF65-F5344CB8AC3E}">
        <p14:creationId xmlns:p14="http://schemas.microsoft.com/office/powerpoint/2010/main" val="108025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1: Diagnostics to check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 err="1"/>
              <a:t>Quasipoisson</a:t>
            </a:r>
            <a:r>
              <a:rPr lang="en-SG" dirty="0"/>
              <a:t>: not needed (because it doesn’t make any assumptions). 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Negative binomial</a:t>
            </a:r>
            <a:r>
              <a:rPr lang="en-SG" dirty="0"/>
              <a:t>: possible (but not widely practiced).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#Install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DHARMa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#can take awhile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simulateResiduals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(mod1.3))</a:t>
            </a:r>
          </a:p>
          <a:p>
            <a:pPr marL="0" indent="0">
              <a:buNone/>
            </a:pPr>
            <a:r>
              <a:rPr lang="en-SG" sz="2400" dirty="0"/>
              <a:t>- Problems will be highlighted in</a:t>
            </a:r>
            <a:br>
              <a:rPr lang="en-SG" sz="2400" dirty="0"/>
            </a:br>
            <a:r>
              <a:rPr lang="en-SG" sz="2400" dirty="0"/>
              <a:t>red, so no problems here.</a:t>
            </a:r>
          </a:p>
          <a:p>
            <a:pPr marL="0" indent="0">
              <a:buNone/>
            </a:pPr>
            <a:r>
              <a:rPr lang="en-SG" sz="2400" dirty="0"/>
              <a:t>- If there are problems, it’s not easy</a:t>
            </a:r>
            <a:br>
              <a:rPr lang="en-SG" sz="2400" dirty="0"/>
            </a:br>
            <a:r>
              <a:rPr lang="en-SG" sz="2400" dirty="0"/>
              <a:t> to solve: check whether you have</a:t>
            </a:r>
            <a:br>
              <a:rPr lang="en-SG" sz="2400" dirty="0"/>
            </a:br>
            <a:r>
              <a:rPr lang="en-SG" sz="2400" dirty="0"/>
              <a:t> left out important variables, whether</a:t>
            </a:r>
            <a:br>
              <a:rPr lang="en-SG" sz="2400" dirty="0"/>
            </a:br>
            <a:r>
              <a:rPr lang="en-SG" sz="2400" dirty="0"/>
              <a:t> the relationship is non-linear,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46E89-3FFA-49D0-9168-327DBD42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63" y="2715491"/>
            <a:ext cx="7083954" cy="3886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648CDF-C1BB-4104-8A96-0B6B64F571C3}"/>
              </a:ext>
            </a:extLst>
          </p:cNvPr>
          <p:cNvSpPr txBox="1"/>
          <p:nvPr/>
        </p:nvSpPr>
        <p:spPr>
          <a:xfrm>
            <a:off x="8046646" y="1271559"/>
            <a:ext cx="22951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Kolmogorov-Smirnov test: used to test whether the datapoints come from a particular distribution (p-value &gt; 0.05 means yes – good!)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9E32B-2BCD-44AE-BA23-DE174B82CBFE}"/>
              </a:ext>
            </a:extLst>
          </p:cNvPr>
          <p:cNvCxnSpPr>
            <a:cxnSpLocks/>
          </p:cNvCxnSpPr>
          <p:nvPr/>
        </p:nvCxnSpPr>
        <p:spPr>
          <a:xfrm flipH="1">
            <a:off x="6746240" y="2698669"/>
            <a:ext cx="1300406" cy="750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0B3867-F1DF-4D77-B44F-301BFDE5DA9A}"/>
              </a:ext>
            </a:extLst>
          </p:cNvPr>
          <p:cNvSpPr txBox="1"/>
          <p:nvPr/>
        </p:nvSpPr>
        <p:spPr>
          <a:xfrm>
            <a:off x="10541143" y="1263319"/>
            <a:ext cx="15219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Graphical test for patterns in residuals (i.e. deviance). You want this to follow the black dotted lines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1FC0C-423E-489A-A673-5FE5774C83B0}"/>
              </a:ext>
            </a:extLst>
          </p:cNvPr>
          <p:cNvCxnSpPr>
            <a:cxnSpLocks/>
          </p:cNvCxnSpPr>
          <p:nvPr/>
        </p:nvCxnSpPr>
        <p:spPr>
          <a:xfrm>
            <a:off x="11282423" y="2986829"/>
            <a:ext cx="0" cy="828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4E5EB8-32EC-46A5-A2CC-82D128070E68}"/>
              </a:ext>
            </a:extLst>
          </p:cNvPr>
          <p:cNvCxnSpPr>
            <a:cxnSpLocks/>
          </p:cNvCxnSpPr>
          <p:nvPr/>
        </p:nvCxnSpPr>
        <p:spPr>
          <a:xfrm flipV="1">
            <a:off x="4773283" y="4862851"/>
            <a:ext cx="1112836" cy="1319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5E9DA8-84EB-489F-8616-88FF09851D0B}"/>
              </a:ext>
            </a:extLst>
          </p:cNvPr>
          <p:cNvSpPr txBox="1"/>
          <p:nvPr/>
        </p:nvSpPr>
        <p:spPr>
          <a:xfrm>
            <a:off x="2702991" y="6021162"/>
            <a:ext cx="229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for overdispersion: p-value &gt; 0.05 is good.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8C64C-59B5-4868-9900-21DB9A7EBAB7}"/>
              </a:ext>
            </a:extLst>
          </p:cNvPr>
          <p:cNvSpPr txBox="1"/>
          <p:nvPr/>
        </p:nvSpPr>
        <p:spPr>
          <a:xfrm>
            <a:off x="6792620" y="4925537"/>
            <a:ext cx="216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for outliers: p-value &gt; 0.05 is good.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818D35-A727-41BA-8E2A-D2F3CC80D0E8}"/>
              </a:ext>
            </a:extLst>
          </p:cNvPr>
          <p:cNvCxnSpPr>
            <a:cxnSpLocks/>
          </p:cNvCxnSpPr>
          <p:nvPr/>
        </p:nvCxnSpPr>
        <p:spPr>
          <a:xfrm>
            <a:off x="7121525" y="5450691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8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2: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Number of diseased blood cells </a:t>
            </a:r>
            <a:r>
              <a:rPr lang="en-SG" dirty="0"/>
              <a:t>(count) explained by </a:t>
            </a:r>
            <a:r>
              <a:rPr lang="en-SG" u="sng" dirty="0"/>
              <a:t>smoker status </a:t>
            </a:r>
            <a:r>
              <a:rPr lang="en-SG" dirty="0"/>
              <a:t>(yes/no), </a:t>
            </a:r>
            <a:r>
              <a:rPr lang="en-SG" u="sng" dirty="0"/>
              <a:t>age</a:t>
            </a:r>
            <a:r>
              <a:rPr lang="en-SG" dirty="0"/>
              <a:t> (3 levels), </a:t>
            </a:r>
            <a:r>
              <a:rPr lang="en-SG" u="sng" dirty="0"/>
              <a:t>sex</a:t>
            </a:r>
            <a:r>
              <a:rPr lang="en-SG" dirty="0"/>
              <a:t> (male/female) and </a:t>
            </a:r>
            <a:r>
              <a:rPr lang="en-SG" u="sng" dirty="0"/>
              <a:t>body weight</a:t>
            </a:r>
            <a:r>
              <a:rPr lang="en-SG" dirty="0"/>
              <a:t> (3 levels).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#Load dataset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cells.txt",header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str(d2)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#Slightly more tricky to visualise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#Barplot of counts (but cannot view interactions)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(d2,aes(x=cells))+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(fill=smoker),</a:t>
            </a:r>
            <a:b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position=position_dodge2(preserve="single"))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(d2,aes(x=cells))+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(fill=weight),</a:t>
            </a:r>
            <a:b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position=position_dodge2(preserve="single"))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27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A14C9-26F2-43D1-BB7E-1D096F26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73" y="2485492"/>
            <a:ext cx="3922689" cy="993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D7B46-538D-4E9D-8A64-AB801F5F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345" y="4018238"/>
            <a:ext cx="2760251" cy="2760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6902EA-A40F-424C-8345-E64D1D540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345" y="1242905"/>
            <a:ext cx="2760251" cy="2760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E7D7E-7699-4637-9488-07EEF861194E}"/>
              </a:ext>
            </a:extLst>
          </p:cNvPr>
          <p:cNvSpPr txBox="1"/>
          <p:nvPr/>
        </p:nvSpPr>
        <p:spPr>
          <a:xfrm>
            <a:off x="9526933" y="1299591"/>
            <a:ext cx="2086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Many non-smokers have fewer diseased cells, and those with more diseased cells tend to be smokers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DDAA4-AA08-47EA-9BC2-2AECB4A10177}"/>
              </a:ext>
            </a:extLst>
          </p:cNvPr>
          <p:cNvSpPr txBox="1"/>
          <p:nvPr/>
        </p:nvSpPr>
        <p:spPr>
          <a:xfrm>
            <a:off x="9526933" y="4099955"/>
            <a:ext cx="2407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Many with normal weight have fewer diseased cells, and those with more diseased cells tend to be overweight or obese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744F5-691D-9D03-03CC-FD34FFBE4D46}"/>
              </a:ext>
            </a:extLst>
          </p:cNvPr>
          <p:cNvCxnSpPr>
            <a:cxnSpLocks/>
          </p:cNvCxnSpPr>
          <p:nvPr/>
        </p:nvCxnSpPr>
        <p:spPr>
          <a:xfrm flipV="1">
            <a:off x="6532880" y="3718560"/>
            <a:ext cx="4338320" cy="1226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8840B3-6DA7-26B7-0BA1-338E4515C3A2}"/>
              </a:ext>
            </a:extLst>
          </p:cNvPr>
          <p:cNvSpPr txBox="1"/>
          <p:nvPr/>
        </p:nvSpPr>
        <p:spPr>
          <a:xfrm>
            <a:off x="7859064" y="4478960"/>
            <a:ext cx="1280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keeps the blue bar skinny even when there is no pink bar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3A72BC-AB54-5A4D-25AE-9DE3C6DD8531}"/>
              </a:ext>
            </a:extLst>
          </p:cNvPr>
          <p:cNvCxnSpPr>
            <a:cxnSpLocks/>
          </p:cNvCxnSpPr>
          <p:nvPr/>
        </p:nvCxnSpPr>
        <p:spPr>
          <a:xfrm flipV="1">
            <a:off x="3737247" y="5727116"/>
            <a:ext cx="0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9DB153-F235-2307-4CBE-CF125136F582}"/>
              </a:ext>
            </a:extLst>
          </p:cNvPr>
          <p:cNvSpPr txBox="1"/>
          <p:nvPr/>
        </p:nvSpPr>
        <p:spPr>
          <a:xfrm>
            <a:off x="128384" y="6140093"/>
            <a:ext cx="751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argument positions the blue and pink bars side-by-side instead of stacked on top of each other. If there’s no “2”, there will be no space between bars</a:t>
            </a:r>
          </a:p>
        </p:txBody>
      </p:sp>
    </p:spTree>
    <p:extLst>
      <p:ext uri="{BB962C8B-B14F-4D97-AF65-F5344CB8AC3E}">
        <p14:creationId xmlns:p14="http://schemas.microsoft.com/office/powerpoint/2010/main" val="3475859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2: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#Boxplot (not OK for publication, but OK to help you see interactions)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(d2,aes(x=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smoker,y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=cells))+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(col=weight))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#Scatterplot (also just to help you see more interactions)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(d2,aes(x=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smoker,y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=cells))+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(col=weight),width=0.3)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28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743B9-3D06-4C3B-8D9B-0400F791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33" y="1773915"/>
            <a:ext cx="3582696" cy="3582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3EA93A-D16D-4C03-9591-1E55B572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67" y="1773915"/>
            <a:ext cx="3582696" cy="3582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C6A01-8BB9-4AFD-8302-E548E2E8C65D}"/>
              </a:ext>
            </a:extLst>
          </p:cNvPr>
          <p:cNvSpPr txBox="1"/>
          <p:nvPr/>
        </p:nvSpPr>
        <p:spPr>
          <a:xfrm>
            <a:off x="711329" y="1571448"/>
            <a:ext cx="2086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Being both a smoker and obese seems to increase the number of diseased cells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5065B-B199-46DD-B32A-2AFF6BB60488}"/>
              </a:ext>
            </a:extLst>
          </p:cNvPr>
          <p:cNvSpPr txBox="1"/>
          <p:nvPr/>
        </p:nvSpPr>
        <p:spPr>
          <a:xfrm>
            <a:off x="9535957" y="1590445"/>
            <a:ext cx="2086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Tend to be many obese individuals near the top, especially for smokers. </a:t>
            </a:r>
          </a:p>
          <a:p>
            <a:r>
              <a:rPr lang="en-US" dirty="0">
                <a:solidFill>
                  <a:srgbClr val="FF0000"/>
                </a:solidFill>
              </a:rPr>
              <a:t>No obvious pattern between males and females.</a:t>
            </a:r>
          </a:p>
        </p:txBody>
      </p:sp>
    </p:spTree>
    <p:extLst>
      <p:ext uri="{BB962C8B-B14F-4D97-AF65-F5344CB8AC3E}">
        <p14:creationId xmlns:p14="http://schemas.microsoft.com/office/powerpoint/2010/main" val="12936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2: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7260766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#Fit Poisson model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mod2.1=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cells~smoker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*sex*age*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weight,family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summary(mod2.1)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#Residual deviance 736.33,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d.f.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477: overdispersion is present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#Fit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mod2.2=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cells~smoker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*sex*age*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weight,family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summary(mod2.2)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dirty="0">
                <a:cs typeface="Courier New" panose="02070309020205020404" pitchFamily="49" charset="0"/>
              </a:rPr>
              <a:t>ALOT of results! Note there are some NAs because those factor level combinations have no data in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29</a:t>
            </a:fld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A0F04-4C91-4A21-AD8E-8139B81A1C93}"/>
              </a:ext>
            </a:extLst>
          </p:cNvPr>
          <p:cNvGrpSpPr/>
          <p:nvPr/>
        </p:nvGrpSpPr>
        <p:grpSpPr>
          <a:xfrm>
            <a:off x="7338349" y="1493133"/>
            <a:ext cx="4583575" cy="4583575"/>
            <a:chOff x="3490549" y="523469"/>
            <a:chExt cx="6030166" cy="58110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C6528B-14E3-42F7-AFD9-68295CA8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549" y="523469"/>
              <a:ext cx="5210902" cy="58110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559DF9-9948-4EEC-B917-AEAFE57F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1451" y="713996"/>
              <a:ext cx="819264" cy="562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0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(Learning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Generalised Linear Models (GLM)</a:t>
            </a:r>
          </a:p>
          <a:p>
            <a:pPr marL="0" indent="0">
              <a:buNone/>
            </a:pPr>
            <a:r>
              <a:rPr lang="en-SG" sz="2400" dirty="0"/>
              <a:t>- Theory: Link functions, linear predictors and error distributions</a:t>
            </a:r>
          </a:p>
          <a:p>
            <a:pPr marL="0" indent="0">
              <a:buNone/>
            </a:pPr>
            <a:r>
              <a:rPr lang="en-SG" sz="2400" dirty="0"/>
              <a:t>	Error distributions and variable types</a:t>
            </a:r>
          </a:p>
          <a:p>
            <a:pPr marL="0" indent="0">
              <a:buNone/>
            </a:pPr>
            <a:r>
              <a:rPr lang="en-SG" sz="2400" dirty="0"/>
              <a:t>	Least Squares vs. Maximum Likelihood</a:t>
            </a:r>
          </a:p>
          <a:p>
            <a:pPr marL="0" indent="0">
              <a:buNone/>
            </a:pPr>
            <a:r>
              <a:rPr lang="en-SG" sz="2400" dirty="0"/>
              <a:t>- Poisson for count data</a:t>
            </a:r>
          </a:p>
          <a:p>
            <a:pPr marL="0" indent="0">
              <a:buNone/>
            </a:pPr>
            <a:r>
              <a:rPr lang="en-SG" sz="2400" dirty="0"/>
              <a:t>	</a:t>
            </a:r>
            <a:r>
              <a:rPr lang="en-SG" sz="2400" dirty="0" err="1"/>
              <a:t>Quasipoisson</a:t>
            </a:r>
            <a:r>
              <a:rPr lang="en-SG" sz="2400" dirty="0"/>
              <a:t>/Negative Binomial for overdispersion</a:t>
            </a:r>
          </a:p>
          <a:p>
            <a:pPr marL="0" indent="0">
              <a:buNone/>
            </a:pPr>
            <a:r>
              <a:rPr lang="en-SG" sz="2400" dirty="0"/>
              <a:t>	Simplifying, comparing, checking and interpreting models</a:t>
            </a:r>
          </a:p>
          <a:p>
            <a:pPr marL="0" indent="0">
              <a:buNone/>
            </a:pPr>
            <a:r>
              <a:rPr lang="en-SG" sz="2400" dirty="0"/>
              <a:t>- Binomial for proportion/categorical data (2 categories)</a:t>
            </a:r>
          </a:p>
          <a:p>
            <a:pPr marL="0" indent="0">
              <a:buNone/>
            </a:pPr>
            <a:r>
              <a:rPr lang="en-SG" sz="2400" dirty="0"/>
              <a:t>	Quasibinomial for overdispersion</a:t>
            </a:r>
          </a:p>
          <a:p>
            <a:pPr marL="0" indent="0">
              <a:buNone/>
            </a:pPr>
            <a:r>
              <a:rPr lang="en-SG" sz="2400" dirty="0"/>
              <a:t>	Simplifying, comparing, checking and interpreting models</a:t>
            </a:r>
          </a:p>
          <a:p>
            <a:pPr marL="0" indent="0">
              <a:buNone/>
            </a:pPr>
            <a:r>
              <a:rPr lang="en-SG" sz="2400" dirty="0"/>
              <a:t>- Multinomial for categorical data (&gt;2 categories)</a:t>
            </a:r>
          </a:p>
          <a:p>
            <a:pPr marL="0" indent="0">
              <a:buNone/>
            </a:pPr>
            <a:r>
              <a:rPr lang="en-SG" sz="2400" dirty="0"/>
              <a:t>- Quasi as a last resort for non-normally distributed continuous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4960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2: Simplifying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most complicated term first: 4-way interaction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mod2.3=update(mod2.2,~.-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smoker:sex:age:weight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#Compare using F-test (recall that AIC will not work for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anova(mod2.2,mod2.3,test="F")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#No difference, so we prefer the simplified model</a:t>
            </a:r>
          </a:p>
          <a:p>
            <a:pPr marL="0" indent="0">
              <a:buNone/>
            </a:pP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dirty="0"/>
              <a:t>. (simplify manually, unfortunately step() does not work with </a:t>
            </a:r>
            <a:r>
              <a:rPr lang="en-SG" dirty="0" err="1"/>
              <a:t>quasipoisson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#Final minimum adequate model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mod2.14=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cells~smoker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weight,family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summary(mod2.14)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30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19E4A-0F47-4354-9BF2-B15186C9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075" y="5105380"/>
            <a:ext cx="5034300" cy="16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CC37E3-AA86-4321-8D41-B64CC764388A}"/>
              </a:ext>
            </a:extLst>
          </p:cNvPr>
          <p:cNvSpPr txBox="1"/>
          <p:nvPr/>
        </p:nvSpPr>
        <p:spPr>
          <a:xfrm>
            <a:off x="8450664" y="65549"/>
            <a:ext cx="3663753" cy="1550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sz="1200" u="sng" dirty="0">
                <a:solidFill>
                  <a:schemeClr val="accent1"/>
                </a:solidFill>
              </a:rPr>
              <a:t>Notes on step() and </a:t>
            </a:r>
            <a:r>
              <a:rPr lang="en-SG" sz="1200" u="sng" dirty="0" err="1">
                <a:solidFill>
                  <a:schemeClr val="accent1"/>
                </a:solidFill>
              </a:rPr>
              <a:t>stepAIC</a:t>
            </a:r>
            <a:r>
              <a:rPr lang="en-SG" sz="1200" u="sng" dirty="0">
                <a:solidFill>
                  <a:schemeClr val="accent1"/>
                </a:solidFill>
              </a:rPr>
              <a:t>()</a:t>
            </a:r>
          </a:p>
          <a:p>
            <a:r>
              <a:rPr lang="en-SG" sz="1200" dirty="0">
                <a:solidFill>
                  <a:schemeClr val="accent1"/>
                </a:solidFill>
              </a:rPr>
              <a:t>- step() works with Poisson, binomial and negative binomial GLMs. It does NOT work with </a:t>
            </a:r>
            <a:r>
              <a:rPr lang="en-SG" sz="1200" dirty="0" err="1">
                <a:solidFill>
                  <a:schemeClr val="accent1"/>
                </a:solidFill>
              </a:rPr>
              <a:t>quasipoisson</a:t>
            </a:r>
            <a:r>
              <a:rPr lang="en-SG" sz="1200" dirty="0">
                <a:solidFill>
                  <a:schemeClr val="accent1"/>
                </a:solidFill>
              </a:rPr>
              <a:t> or quasibinomial.</a:t>
            </a:r>
          </a:p>
          <a:p>
            <a:r>
              <a:rPr lang="en-SG" sz="1200" dirty="0">
                <a:solidFill>
                  <a:schemeClr val="accent1"/>
                </a:solidFill>
              </a:rPr>
              <a:t>- Both step() and </a:t>
            </a:r>
            <a:r>
              <a:rPr lang="en-SG" sz="1200" dirty="0" err="1">
                <a:solidFill>
                  <a:schemeClr val="accent1"/>
                </a:solidFill>
              </a:rPr>
              <a:t>stepAIC</a:t>
            </a:r>
            <a:r>
              <a:rPr lang="en-SG" sz="1200" dirty="0">
                <a:solidFill>
                  <a:schemeClr val="accent1"/>
                </a:solidFill>
              </a:rPr>
              <a:t>() use AIC; step() is a simplified form of </a:t>
            </a:r>
            <a:r>
              <a:rPr lang="en-SG" sz="1200" dirty="0" err="1">
                <a:solidFill>
                  <a:schemeClr val="accent1"/>
                </a:solidFill>
              </a:rPr>
              <a:t>stepAIC</a:t>
            </a:r>
            <a:r>
              <a:rPr lang="en-SG" sz="1200" dirty="0">
                <a:solidFill>
                  <a:schemeClr val="accent1"/>
                </a:solidFill>
              </a:rPr>
              <a:t>() so they should give similar results. </a:t>
            </a:r>
          </a:p>
          <a:p>
            <a:r>
              <a:rPr lang="en-SG" sz="1200" dirty="0">
                <a:solidFill>
                  <a:schemeClr val="accent1"/>
                </a:solidFill>
              </a:rPr>
              <a:t>- If step() does not work, use </a:t>
            </a:r>
            <a:r>
              <a:rPr lang="en-SG" sz="1200" dirty="0" err="1">
                <a:solidFill>
                  <a:schemeClr val="accent1"/>
                </a:solidFill>
              </a:rPr>
              <a:t>stepAIC</a:t>
            </a:r>
            <a:r>
              <a:rPr lang="en-SG" sz="1200" dirty="0">
                <a:solidFill>
                  <a:schemeClr val="accent1"/>
                </a:solidFill>
              </a:rPr>
              <a:t>() from the MASS package.</a:t>
            </a:r>
          </a:p>
        </p:txBody>
      </p:sp>
    </p:spTree>
    <p:extLst>
      <p:ext uri="{BB962C8B-B14F-4D97-AF65-F5344CB8AC3E}">
        <p14:creationId xmlns:p14="http://schemas.microsoft.com/office/powerpoint/2010/main" val="255636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2: Visualising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5708525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#Faceting by &lt;smoker&gt; (True or False) to see 2-way interaction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(d2,aes(x=cells))+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(fill=weight),position= position_dodge2(preserve="single"))+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(smoker~.)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Interpretation: for non-smokers, the difference between people of normal weight and those who are obese/over is not so large; whereas for smokers, this difference is more obvious (those who are normal weight have fewer diseased cells).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31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56128-4DCB-47DC-AFE5-BBFA41FB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4350"/>
            <a:ext cx="5708525" cy="5708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325B8A-AF15-3D27-4160-878F29EA4D67}"/>
              </a:ext>
            </a:extLst>
          </p:cNvPr>
          <p:cNvSpPr txBox="1"/>
          <p:nvPr/>
        </p:nvSpPr>
        <p:spPr>
          <a:xfrm>
            <a:off x="3638348" y="2459488"/>
            <a:ext cx="2295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breaks up the plot  into subplots vertically (y-axis) by the levels in &lt;smoker&gt;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3A729-05B4-CB1D-B277-E12CB93BFDB4}"/>
              </a:ext>
            </a:extLst>
          </p:cNvPr>
          <p:cNvCxnSpPr>
            <a:cxnSpLocks/>
          </p:cNvCxnSpPr>
          <p:nvPr/>
        </p:nvCxnSpPr>
        <p:spPr>
          <a:xfrm flipH="1" flipV="1">
            <a:off x="3150600" y="2764693"/>
            <a:ext cx="553299" cy="117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4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Poisson Example 2: Visualising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#Faceting by &lt;weight&gt; (normal, obese or over)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(d2,aes(x=cells))+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(fill=smoker),position=position_dodge2(preserve="single"))+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(.~weight)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Interpretation: for people of </a:t>
            </a:r>
            <a:br>
              <a:rPr lang="en-SG" dirty="0"/>
            </a:br>
            <a:r>
              <a:rPr lang="en-SG" dirty="0"/>
              <a:t>normal weight, both smokers </a:t>
            </a:r>
            <a:br>
              <a:rPr lang="en-SG" dirty="0"/>
            </a:br>
            <a:r>
              <a:rPr lang="en-SG" dirty="0"/>
              <a:t>and non-smokers have similar </a:t>
            </a:r>
            <a:br>
              <a:rPr lang="en-SG" dirty="0"/>
            </a:br>
            <a:r>
              <a:rPr lang="en-SG" dirty="0"/>
              <a:t>numbers of diseased cells; </a:t>
            </a:r>
            <a:br>
              <a:rPr lang="en-SG" dirty="0"/>
            </a:br>
            <a:r>
              <a:rPr lang="en-SG" dirty="0"/>
              <a:t>whereas for those who are </a:t>
            </a:r>
            <a:br>
              <a:rPr lang="en-SG" dirty="0"/>
            </a:br>
            <a:r>
              <a:rPr lang="en-SG" dirty="0"/>
              <a:t>obese/over, smokers tend to </a:t>
            </a:r>
            <a:br>
              <a:rPr lang="en-SG" dirty="0"/>
            </a:br>
            <a:r>
              <a:rPr lang="en-SG" dirty="0"/>
              <a:t>have more diseased cells.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32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11072-A375-4098-BACF-C3571F8E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39" y="2157677"/>
            <a:ext cx="7005849" cy="4593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41394-CA24-735B-4590-AE6ECF757632}"/>
              </a:ext>
            </a:extLst>
          </p:cNvPr>
          <p:cNvSpPr txBox="1"/>
          <p:nvPr/>
        </p:nvSpPr>
        <p:spPr>
          <a:xfrm>
            <a:off x="975340" y="2447473"/>
            <a:ext cx="2575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breaks up the plot into subplots horizontally (x-axis) by the levels in &lt;weight&gt;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92C9B5-0C2F-1521-B1C3-5DB5EF5E17D9}"/>
              </a:ext>
            </a:extLst>
          </p:cNvPr>
          <p:cNvCxnSpPr>
            <a:cxnSpLocks/>
          </p:cNvCxnSpPr>
          <p:nvPr/>
        </p:nvCxnSpPr>
        <p:spPr>
          <a:xfrm flipV="1">
            <a:off x="2436917" y="2269437"/>
            <a:ext cx="0" cy="252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188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038-4E1A-4E26-99ED-E9853327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Binomial GLM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C78F-C99F-42FA-823B-98A8A52EC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Proportion data and Categorical data with 2 categories</a:t>
            </a:r>
          </a:p>
        </p:txBody>
      </p:sp>
    </p:spTree>
    <p:extLst>
      <p:ext uri="{BB962C8B-B14F-4D97-AF65-F5344CB8AC3E}">
        <p14:creationId xmlns:p14="http://schemas.microsoft.com/office/powerpoint/2010/main" val="4147025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Situation 1: Your </a:t>
            </a:r>
            <a:r>
              <a:rPr lang="en-SG" b="1" dirty="0"/>
              <a:t>response variable is a </a:t>
            </a:r>
            <a:r>
              <a:rPr lang="en-SG" b="1" u="sng" dirty="0"/>
              <a:t>proportion</a:t>
            </a:r>
            <a:r>
              <a:rPr lang="en-SG" dirty="0"/>
              <a:t>: i.e. you know the number of “successes” and the number of “failures” (previously with Poisson, you only know the number of “successes”). </a:t>
            </a:r>
          </a:p>
          <a:p>
            <a:pPr marL="0" indent="0">
              <a:buNone/>
            </a:pPr>
            <a:r>
              <a:rPr lang="en-SG" sz="2400" dirty="0"/>
              <a:t>- Example: Number of coral colonies alive vs. dead, explained by water temperature and pollution levels on a coral reef.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Situation 2: Your </a:t>
            </a:r>
            <a:r>
              <a:rPr lang="en-SG" b="1" dirty="0"/>
              <a:t>response variable is </a:t>
            </a:r>
            <a:r>
              <a:rPr lang="en-SG" b="1" u="sng" dirty="0"/>
              <a:t>categorical and can take one of two values</a:t>
            </a:r>
            <a:r>
              <a:rPr lang="en-SG" dirty="0"/>
              <a:t> i.e. binary</a:t>
            </a:r>
            <a:r>
              <a:rPr lang="en-SG" b="1" dirty="0"/>
              <a:t> </a:t>
            </a:r>
            <a:r>
              <a:rPr lang="en-SG" dirty="0"/>
              <a:t>(e.g. A or B, infected or not infected, male or female).</a:t>
            </a:r>
          </a:p>
          <a:p>
            <a:pPr marL="0" indent="0">
              <a:buNone/>
            </a:pPr>
            <a:r>
              <a:rPr lang="en-SG" sz="2400" dirty="0"/>
              <a:t>- Example: Successful or failed conservation solution, explained by funding and country.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Recall Lecture 3:</a:t>
            </a:r>
          </a:p>
          <a:p>
            <a:pPr marL="0" indent="0">
              <a:buNone/>
            </a:pPr>
            <a:r>
              <a:rPr lang="en-SG" sz="2400" dirty="0"/>
              <a:t>- If you simply want to compare a proportion to a constant, use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400" dirty="0"/>
              <a:t>- If you simply want to compare two proportions to each other, use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6190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Situation 1: a binomial GLM on proportion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Proportion data are strictly bounded above (at 1) and below</a:t>
            </a:r>
            <a:br>
              <a:rPr lang="en-SG" dirty="0"/>
            </a:br>
            <a:r>
              <a:rPr lang="en-SG" dirty="0"/>
              <a:t> (at 0). A logistic activation function is perfect because it can</a:t>
            </a:r>
            <a:br>
              <a:rPr lang="en-SG" dirty="0"/>
            </a:br>
            <a:r>
              <a:rPr lang="en-SG" dirty="0"/>
              <a:t> be made to asymptote at 0 and 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Assuming </a:t>
            </a:r>
            <a:r>
              <a:rPr lang="en-SG" i="1" dirty="0"/>
              <a:t>n </a:t>
            </a:r>
            <a:r>
              <a:rPr lang="en-SG" dirty="0"/>
              <a:t>is sample size, </a:t>
            </a:r>
            <a:r>
              <a:rPr lang="en-SG" i="1" dirty="0"/>
              <a:t>p</a:t>
            </a:r>
            <a:r>
              <a:rPr lang="en-SG" dirty="0"/>
              <a:t> is the proportion of successes</a:t>
            </a:r>
            <a:br>
              <a:rPr lang="en-SG" dirty="0"/>
            </a:br>
            <a:r>
              <a:rPr lang="en-SG" dirty="0"/>
              <a:t> and </a:t>
            </a:r>
            <a:r>
              <a:rPr lang="en-SG" i="1" dirty="0"/>
              <a:t>q </a:t>
            </a:r>
            <a:r>
              <a:rPr lang="en-SG" dirty="0"/>
              <a:t>is the proportion of failures (note that </a:t>
            </a:r>
            <a:r>
              <a:rPr lang="en-SG" i="1" dirty="0"/>
              <a:t>p</a:t>
            </a:r>
            <a:r>
              <a:rPr lang="en-SG" dirty="0"/>
              <a:t> + </a:t>
            </a:r>
            <a:r>
              <a:rPr lang="en-SG" i="1" dirty="0"/>
              <a:t>q</a:t>
            </a:r>
            <a:r>
              <a:rPr lang="en-SG" dirty="0"/>
              <a:t> = 1):</a:t>
            </a:r>
          </a:p>
          <a:p>
            <a:pPr marL="0" indent="0">
              <a:buNone/>
            </a:pPr>
            <a:r>
              <a:rPr lang="en-SG" sz="2400" dirty="0"/>
              <a:t>- The mean (number of successes) = </a:t>
            </a:r>
            <a:r>
              <a:rPr lang="en-SG" sz="2400" i="1" dirty="0"/>
              <a:t>np</a:t>
            </a:r>
            <a:r>
              <a:rPr lang="en-SG" sz="2400" dirty="0"/>
              <a:t>.</a:t>
            </a:r>
          </a:p>
          <a:p>
            <a:pPr marL="0" indent="0">
              <a:buNone/>
            </a:pPr>
            <a:r>
              <a:rPr lang="en-SG" sz="2400" dirty="0"/>
              <a:t>- The variance in the binomial distribution, </a:t>
            </a:r>
            <a:r>
              <a:rPr lang="en-SG" sz="2400" i="1" dirty="0"/>
              <a:t>s</a:t>
            </a:r>
            <a:r>
              <a:rPr lang="en-SG" sz="2400" i="1" baseline="30000" dirty="0"/>
              <a:t>2</a:t>
            </a:r>
            <a:r>
              <a:rPr lang="en-SG" sz="2400" dirty="0"/>
              <a:t> = </a:t>
            </a:r>
            <a:r>
              <a:rPr lang="en-SG" sz="2400" i="1" dirty="0" err="1"/>
              <a:t>npq</a:t>
            </a:r>
            <a:r>
              <a:rPr lang="en-SG" sz="2400" dirty="0"/>
              <a:t>. </a:t>
            </a:r>
            <a:r>
              <a:rPr lang="en-SG" sz="2400" i="1" dirty="0"/>
              <a:t>s</a:t>
            </a:r>
            <a:r>
              <a:rPr lang="en-SG" sz="2400" i="1" baseline="30000" dirty="0"/>
              <a:t>2</a:t>
            </a:r>
            <a:r>
              <a:rPr lang="en-SG" sz="2400" dirty="0"/>
              <a:t> is therefore lowest (i.e. 0) when </a:t>
            </a:r>
            <a:r>
              <a:rPr lang="en-SG" sz="2400" i="1" dirty="0"/>
              <a:t>p </a:t>
            </a:r>
            <a:r>
              <a:rPr lang="en-SG" sz="2400" dirty="0"/>
              <a:t>= 0 or </a:t>
            </a:r>
            <a:r>
              <a:rPr lang="en-SG" sz="2400" i="1" dirty="0"/>
              <a:t>p </a:t>
            </a:r>
            <a:r>
              <a:rPr lang="en-SG" sz="2400" dirty="0"/>
              <a:t>= 1 and maximum when </a:t>
            </a:r>
            <a:r>
              <a:rPr lang="en-SG" sz="2400" i="1" dirty="0"/>
              <a:t>p</a:t>
            </a:r>
            <a:r>
              <a:rPr lang="en-SG" sz="2400" dirty="0"/>
              <a:t> = 0.5.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Note: when </a:t>
            </a:r>
            <a:r>
              <a:rPr lang="en-SG" i="1" dirty="0"/>
              <a:t>n </a:t>
            </a:r>
            <a:r>
              <a:rPr lang="en-SG" dirty="0"/>
              <a:t>is large and </a:t>
            </a:r>
            <a:r>
              <a:rPr lang="en-SG" i="1" dirty="0"/>
              <a:t>p</a:t>
            </a:r>
            <a:r>
              <a:rPr lang="en-SG" dirty="0"/>
              <a:t> is close to 0, the binomial distribution converges with the Poisson distribution (in English: if you have a large dataset and the probability of successes is quite low, you could use a Poisson instead).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35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6825A-1F01-4A05-BDC5-4E68AA2B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399" y="656494"/>
            <a:ext cx="2973397" cy="2973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26D082-A031-4C8F-9247-9D8BF1E6F09C}"/>
                  </a:ext>
                </a:extLst>
              </p:cNvPr>
              <p:cNvSpPr txBox="1"/>
              <p:nvPr/>
            </p:nvSpPr>
            <p:spPr>
              <a:xfrm>
                <a:off x="9359695" y="594061"/>
                <a:ext cx="2378676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Logistic curve: </a:t>
                </a:r>
                <a14:m>
                  <m:oMath xmlns:m="http://schemas.openxmlformats.org/officeDocument/2006/math">
                    <m:r>
                      <a:rPr lang="en-SG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SG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SG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SG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ctrlPr>
                                  <a:rPr lang="en-SG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G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26D082-A031-4C8F-9247-9D8BF1E6F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695" y="594061"/>
                <a:ext cx="2378676" cy="397673"/>
              </a:xfrm>
              <a:prstGeom prst="rect">
                <a:avLst/>
              </a:prstGeom>
              <a:blipFill>
                <a:blip r:embed="rId3"/>
                <a:stretch>
                  <a:fillRect l="-767"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12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Before we fit the model…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D1D97-2687-4B15-BF3D-D09058FCE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SG" dirty="0"/>
                  <a:t>For a binomial GLM, </a:t>
                </a:r>
                <a:r>
                  <a:rPr lang="en-SG" b="1" dirty="0"/>
                  <a:t>the response “variable” specified is an object with 2 columns</a:t>
                </a:r>
                <a:r>
                  <a:rPr lang="en-SG" dirty="0"/>
                  <a:t>: the first column contains the number of successes, the second contains the number of failures. You have to create this object (e.g. a matrix) yourself before running the GLM.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Similar to Poisson, we need to check for overdispersion (residual dispersion &gt; </a:t>
                </a:r>
                <a:r>
                  <a:rPr lang="en-SG" dirty="0" err="1"/>
                  <a:t>d.f.</a:t>
                </a:r>
                <a:r>
                  <a:rPr lang="en-SG" dirty="0"/>
                  <a:t>). If there is overdispersion, switch to quasibinomial (and use F-tests to simplify).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Small sample sizes (&lt; 30) may be problematic.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The linear predictor is in logits, i.e. the log of the odds: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SG" dirty="0"/>
                  <a:t>. To convert the coefficients (</a:t>
                </a:r>
                <a:r>
                  <a:rPr lang="en-SG" i="1" dirty="0"/>
                  <a:t>z</a:t>
                </a:r>
                <a:r>
                  <a:rPr lang="en-SG" dirty="0"/>
                  <a:t>) back to a probability (</a:t>
                </a:r>
                <a:r>
                  <a:rPr lang="en-SG" i="1" dirty="0"/>
                  <a:t>p</a:t>
                </a:r>
                <a:r>
                  <a:rPr lang="en-SG" dirty="0"/>
                  <a:t>), we use the formula: </a:t>
                </a:r>
                <a:br>
                  <a:rPr lang="en-SG" dirty="0"/>
                </a:b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D1D97-2687-4B15-BF3D-D09058FCE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2008" r="-5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36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D3BDB-8F8E-4D0E-8E7E-55A96A179FB8}"/>
              </a:ext>
            </a:extLst>
          </p:cNvPr>
          <p:cNvSpPr txBox="1"/>
          <p:nvPr/>
        </p:nvSpPr>
        <p:spPr>
          <a:xfrm>
            <a:off x="8076164" y="6020147"/>
            <a:ext cx="385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(Sorry: Math. But this is important for reporting effect sizes.)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8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Binomial Example: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Predicting germination success of a parasitic plant based on its genotype &lt;</a:t>
            </a:r>
            <a:r>
              <a:rPr lang="en-SG" dirty="0" err="1"/>
              <a:t>Orobanche</a:t>
            </a:r>
            <a:r>
              <a:rPr lang="en-SG" dirty="0"/>
              <a:t>&gt; on the host plant &lt;extract&gt; (allowing the two x-variables to interact). The response variables provided are the number of successful germinations &lt;count&gt;, and the total number of trails for each batch &lt;sample&gt;.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#Read in the dataset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d3=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germination.txt",header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head(d3)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dirty="0">
                <a:cs typeface="Courier New" panose="02070309020205020404" pitchFamily="49" charset="0"/>
              </a:rPr>
              <a:t>Create the “y-variable”: the first column contains the number of successes, which is &lt;count&gt;, and the second column contains the number of failures, which is &lt;sample&gt; minus &lt;count&gt;: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(d3$count,d3$sample-d3$count)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head(y)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37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6AE83-1E7A-4A21-96ED-EBBAD66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18" y="2353058"/>
            <a:ext cx="3094885" cy="1451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F6D5A-BB85-442D-B498-F6D1FE71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018" y="5006201"/>
            <a:ext cx="1311564" cy="13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9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Binomial Example: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6097823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Fit the binomial GLM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mod3.1=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y~Orobanche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extract,family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binomial",data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=d3)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summary(mod3.1)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Looks like there’s overdispersion, so we switch to quasibinomial: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mod3.2=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y~Orobanche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extract,family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quasibinomial",data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=d3)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summary(mod3.2)#The interaction is no longer significant</a:t>
            </a:r>
          </a:p>
          <a:p>
            <a:pPr marL="0" indent="0">
              <a:buNone/>
            </a:pPr>
            <a:endParaRPr lang="en-S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dirty="0">
                <a:cs typeface="Courier New" panose="02070309020205020404" pitchFamily="49" charset="0"/>
              </a:rPr>
              <a:t>No need to check assumptions because it is quasibinomial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38</a:t>
            </a:fld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7DC13-E1F7-4D19-8069-1410CCCC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58" y="874706"/>
            <a:ext cx="5191850" cy="2152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65BE91-EDA2-45E9-9394-CD5F4EFC9B01}"/>
              </a:ext>
            </a:extLst>
          </p:cNvPr>
          <p:cNvSpPr/>
          <p:nvPr/>
        </p:nvSpPr>
        <p:spPr>
          <a:xfrm>
            <a:off x="6678149" y="2720245"/>
            <a:ext cx="4045253" cy="141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A92C0E-D736-4FFA-81AB-42CCCA0B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149" y="3899561"/>
            <a:ext cx="5268060" cy="216247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5BF692-3DE5-44F6-B792-4BC15222D98C}"/>
              </a:ext>
            </a:extLst>
          </p:cNvPr>
          <p:cNvCxnSpPr>
            <a:cxnSpLocks/>
          </p:cNvCxnSpPr>
          <p:nvPr/>
        </p:nvCxnSpPr>
        <p:spPr>
          <a:xfrm flipV="1">
            <a:off x="8094600" y="5924593"/>
            <a:ext cx="0" cy="3461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5388C2-1823-4AE4-8524-4F875F4786FE}"/>
              </a:ext>
            </a:extLst>
          </p:cNvPr>
          <p:cNvSpPr txBox="1"/>
          <p:nvPr/>
        </p:nvSpPr>
        <p:spPr>
          <a:xfrm>
            <a:off x="6096000" y="6173039"/>
            <a:ext cx="42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Remember this is now OK because we have accounted for it by using quasi-likelihood</a:t>
            </a:r>
          </a:p>
        </p:txBody>
      </p:sp>
    </p:spTree>
    <p:extLst>
      <p:ext uri="{BB962C8B-B14F-4D97-AF65-F5344CB8AC3E}">
        <p14:creationId xmlns:p14="http://schemas.microsoft.com/office/powerpoint/2010/main" val="1963819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Binomial Example: Simplifying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interaction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mod3.3=update(mod3.2,~.-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Orobanche:extract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(mod3.2,mod3.3,test="F") #p-value=0.081 so we use the simpler model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summary(mod3.3)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&lt;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Orobanche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(p-value=0.25)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mod3.4=update(mod3.3,~.-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Orobanche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(mod3.3,mod3.4,test="F") #p-value=0.25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summary(mod3.4)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Final model: only &lt;extract&gt; is significant, i.e. there is a significant difference between germination rates for bean vs. cucumber extracts, but not for different genotypes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39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C517A-CEBE-4A86-BC90-31077D60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18" y="3437679"/>
            <a:ext cx="5256400" cy="188346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F150B8-D031-CD11-3337-33C1A463F32B}"/>
              </a:ext>
            </a:extLst>
          </p:cNvPr>
          <p:cNvCxnSpPr>
            <a:cxnSpLocks/>
          </p:cNvCxnSpPr>
          <p:nvPr/>
        </p:nvCxnSpPr>
        <p:spPr>
          <a:xfrm flipH="1" flipV="1">
            <a:off x="4305782" y="1805651"/>
            <a:ext cx="1643605" cy="56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63CEB0-2457-C1DE-7ABD-55DA8C74AAAB}"/>
              </a:ext>
            </a:extLst>
          </p:cNvPr>
          <p:cNvSpPr txBox="1"/>
          <p:nvPr/>
        </p:nvSpPr>
        <p:spPr>
          <a:xfrm>
            <a:off x="5879940" y="2205658"/>
            <a:ext cx="42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 we now have to use F-test because it is quasi-likelihood</a:t>
            </a:r>
          </a:p>
        </p:txBody>
      </p:sp>
    </p:spTree>
    <p:extLst>
      <p:ext uri="{BB962C8B-B14F-4D97-AF65-F5344CB8AC3E}">
        <p14:creationId xmlns:p14="http://schemas.microsoft.com/office/powerpoint/2010/main" val="214765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038-4E1A-4E26-99ED-E9853327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C78F-C99F-42FA-823B-98A8A52EC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Theoretical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3865693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Binomial Example: Interpreting coefficients to extract 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We are trying to calculate the rate of germination for each of the 2 different levels of &lt;extract&gt;, bean and cucumber. The intercept in this case represents bean.</a:t>
            </a:r>
          </a:p>
          <a:p>
            <a:pPr marL="0" indent="0">
              <a:buNone/>
            </a:pPr>
            <a:r>
              <a:rPr lang="en-SG" dirty="0"/>
              <a:t>Recall: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#Calculate germination rate for bean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1/(1+1/exp(-0.5122)) #0.3746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#Germination rate (i.e. p of success) in bean is 37.5%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#Calculate germination rate for cucumber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1/(1+1/exp(-0.5122+1.0574)) #0.6330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#Germination rate in cucumber is 63.3%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40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C517A-CEBE-4A86-BC90-31077D60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674" y="1697666"/>
            <a:ext cx="4871131" cy="17454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7B47F-8247-4A74-918D-84D5D726370D}"/>
              </a:ext>
            </a:extLst>
          </p:cNvPr>
          <p:cNvCxnSpPr>
            <a:cxnSpLocks/>
          </p:cNvCxnSpPr>
          <p:nvPr/>
        </p:nvCxnSpPr>
        <p:spPr>
          <a:xfrm>
            <a:off x="6678630" y="1799436"/>
            <a:ext cx="1650030" cy="238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D69556-DF60-4328-90DA-E5DFE3389C1C}"/>
              </a:ext>
            </a:extLst>
          </p:cNvPr>
          <p:cNvSpPr txBox="1"/>
          <p:nvPr/>
        </p:nvSpPr>
        <p:spPr>
          <a:xfrm>
            <a:off x="4574210" y="1531369"/>
            <a:ext cx="267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i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for beans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50738-8D3D-4D9C-AD08-3A1A94A508CB}"/>
              </a:ext>
            </a:extLst>
          </p:cNvPr>
          <p:cNvSpPr txBox="1"/>
          <p:nvPr/>
        </p:nvSpPr>
        <p:spPr>
          <a:xfrm>
            <a:off x="4455101" y="2199138"/>
            <a:ext cx="2721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DIFFERENCE between the </a:t>
            </a:r>
            <a:r>
              <a:rPr lang="en-US" i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 for beans and the </a:t>
            </a:r>
            <a:r>
              <a:rPr lang="en-US" i="1" dirty="0">
                <a:solidFill>
                  <a:srgbClr val="FF0000"/>
                </a:solidFill>
              </a:rPr>
              <a:t>z </a:t>
            </a:r>
            <a:r>
              <a:rPr lang="en-US" dirty="0">
                <a:solidFill>
                  <a:srgbClr val="FF0000"/>
                </a:solidFill>
              </a:rPr>
              <a:t>for cucumber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9F5FD-7A41-48B5-BC4B-2089584375D9}"/>
              </a:ext>
            </a:extLst>
          </p:cNvPr>
          <p:cNvCxnSpPr>
            <a:cxnSpLocks/>
          </p:cNvCxnSpPr>
          <p:nvPr/>
        </p:nvCxnSpPr>
        <p:spPr>
          <a:xfrm flipV="1">
            <a:off x="6678630" y="2189480"/>
            <a:ext cx="1723690" cy="208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075ED6-4221-4D39-87A0-23E16CFD832F}"/>
                  </a:ext>
                </a:extLst>
              </p:cNvPr>
              <p:cNvSpPr txBox="1"/>
              <p:nvPr/>
            </p:nvSpPr>
            <p:spPr>
              <a:xfrm>
                <a:off x="909472" y="1692676"/>
                <a:ext cx="2549656" cy="1249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SG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SG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075ED6-4221-4D39-87A0-23E16CFD8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72" y="1692676"/>
                <a:ext cx="2549656" cy="1249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0618F7D-8F21-402A-A2C9-2CC2F256FEFB}"/>
              </a:ext>
            </a:extLst>
          </p:cNvPr>
          <p:cNvSpPr txBox="1"/>
          <p:nvPr/>
        </p:nvSpPr>
        <p:spPr>
          <a:xfrm>
            <a:off x="7104674" y="4613048"/>
            <a:ext cx="4871131" cy="1580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Note: it is also possible to use </a:t>
            </a:r>
            <a:r>
              <a:rPr lang="en-SG" sz="1400" dirty="0" err="1">
                <a:solidFill>
                  <a:schemeClr val="accent1"/>
                </a:solidFill>
              </a:rPr>
              <a:t>tapply</a:t>
            </a:r>
            <a:r>
              <a:rPr lang="en-SG" sz="1400" dirty="0">
                <a:solidFill>
                  <a:schemeClr val="accent1"/>
                </a:solidFill>
              </a:rPr>
              <a:t>() and predict() with type=“response” to convert and extract the values:</a:t>
            </a:r>
          </a:p>
          <a:p>
            <a:endParaRPr lang="en-SG" sz="1400" dirty="0">
              <a:solidFill>
                <a:schemeClr val="accent1"/>
              </a:solidFill>
            </a:endParaRPr>
          </a:p>
          <a:p>
            <a:r>
              <a:rPr lang="en-SG" sz="1400" dirty="0" err="1">
                <a:solidFill>
                  <a:schemeClr val="accent1"/>
                </a:solidFill>
              </a:rPr>
              <a:t>tapply</a:t>
            </a:r>
            <a:r>
              <a:rPr lang="en-SG" sz="1400" dirty="0">
                <a:solidFill>
                  <a:schemeClr val="accent1"/>
                </a:solidFill>
              </a:rPr>
              <a:t>(predict(mod3.4,type="response"),d3$extract,mean)</a:t>
            </a:r>
          </a:p>
          <a:p>
            <a:endParaRPr lang="en-SG" sz="1400" dirty="0">
              <a:solidFill>
                <a:schemeClr val="accent1"/>
              </a:solidFill>
            </a:endParaRPr>
          </a:p>
          <a:p>
            <a:endParaRPr lang="en-SG" sz="1400" dirty="0">
              <a:solidFill>
                <a:schemeClr val="accent1"/>
              </a:solidFill>
            </a:endParaRPr>
          </a:p>
          <a:p>
            <a:endParaRPr lang="en-SG" sz="1400" dirty="0">
              <a:solidFill>
                <a:schemeClr val="accent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FA1B6-F33E-4CAF-B046-8654A4DEE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023" y="5588558"/>
            <a:ext cx="4708431" cy="5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78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Situation 2: a binomial GLM on categorical (binary)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Exactly the same, except the response variable specified is a categorical variable (from the dataset) with two unique values in it</a:t>
            </a:r>
          </a:p>
          <a:p>
            <a:pPr marL="0" indent="0">
              <a:buNone/>
            </a:pPr>
            <a:r>
              <a:rPr lang="en-SG" sz="2400" dirty="0"/>
              <a:t>- Examples:. A and B; T and F; 1 and 2 </a:t>
            </a:r>
          </a:p>
          <a:p>
            <a:pPr marL="0" indent="0">
              <a:buNone/>
            </a:pPr>
            <a:r>
              <a:rPr lang="en-SG" sz="2400" dirty="0"/>
              <a:t>- Best to make sure it is either a factor or chr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7152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038-4E1A-4E26-99ED-E9853327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Multinomial GLM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C78F-C99F-42FA-823B-98A8A52EC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Categorical data with &gt;2 categories</a:t>
            </a:r>
          </a:p>
        </p:txBody>
      </p:sp>
    </p:spTree>
    <p:extLst>
      <p:ext uri="{BB962C8B-B14F-4D97-AF65-F5344CB8AC3E}">
        <p14:creationId xmlns:p14="http://schemas.microsoft.com/office/powerpoint/2010/main" val="1717353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Similar to binomial when your response variable is categorical, but here it can take &gt;2 values.</a:t>
            </a:r>
          </a:p>
          <a:p>
            <a:pPr marL="0" indent="0">
              <a:buNone/>
            </a:pPr>
            <a:r>
              <a:rPr lang="en-SG" dirty="0"/>
              <a:t>A multinomial GLM tells you whether one combination of all the categories is different from another combination of all the categories</a:t>
            </a:r>
          </a:p>
          <a:p>
            <a:pPr>
              <a:buFontTx/>
              <a:buChar char="-"/>
            </a:pPr>
            <a:r>
              <a:rPr lang="en-SG" sz="2400" dirty="0"/>
              <a:t>It only tells you whether there is an overall difference (similar to an ANOVA). </a:t>
            </a:r>
          </a:p>
          <a:p>
            <a:pPr>
              <a:buFontTx/>
              <a:buChar char="-"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- You will then have to compare each pair of categories using a binomial GLM to see what is driving the difference (similar to pairwise t-tests).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Example: </a:t>
            </a:r>
          </a:p>
          <a:p>
            <a:pPr marL="0" indent="0">
              <a:buNone/>
            </a:pPr>
            <a:r>
              <a:rPr lang="en-SG" dirty="0"/>
              <a:t>Predict </a:t>
            </a:r>
            <a:r>
              <a:rPr lang="en-SG" b="1" dirty="0"/>
              <a:t>IUCN category</a:t>
            </a:r>
            <a:r>
              <a:rPr lang="en-SG" dirty="0"/>
              <a:t> of species (6 categories, from Least Concern to Extinct) based on their biogeographic </a:t>
            </a:r>
            <a:r>
              <a:rPr lang="en-SG" u="sng" dirty="0"/>
              <a:t>home region</a:t>
            </a:r>
            <a:r>
              <a:rPr lang="en-SG" dirty="0"/>
              <a:t> and </a:t>
            </a:r>
            <a:r>
              <a:rPr lang="en-SG" u="sng" dirty="0"/>
              <a:t>body size</a:t>
            </a:r>
            <a:r>
              <a:rPr lang="en-SG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43</a:t>
            </a:fld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B618BD-53B1-404D-910D-90E0F858B224}"/>
              </a:ext>
            </a:extLst>
          </p:cNvPr>
          <p:cNvGrpSpPr/>
          <p:nvPr/>
        </p:nvGrpSpPr>
        <p:grpSpPr>
          <a:xfrm>
            <a:off x="2536013" y="2946913"/>
            <a:ext cx="3048000" cy="345440"/>
            <a:chOff x="1737360" y="2763520"/>
            <a:chExt cx="3048000" cy="3454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7524CD-9C41-497A-B933-AA1D21F774C7}"/>
                </a:ext>
              </a:extLst>
            </p:cNvPr>
            <p:cNvSpPr/>
            <p:nvPr/>
          </p:nvSpPr>
          <p:spPr>
            <a:xfrm>
              <a:off x="1737360" y="2763520"/>
              <a:ext cx="762000" cy="345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646351-E5C2-44D0-B54F-44DEDF1A6A24}"/>
                </a:ext>
              </a:extLst>
            </p:cNvPr>
            <p:cNvSpPr/>
            <p:nvPr/>
          </p:nvSpPr>
          <p:spPr>
            <a:xfrm>
              <a:off x="2499360" y="2763520"/>
              <a:ext cx="353568" cy="34544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DF2442-EB57-4DF5-8D24-A8D3EBAAA9C2}"/>
                </a:ext>
              </a:extLst>
            </p:cNvPr>
            <p:cNvSpPr/>
            <p:nvPr/>
          </p:nvSpPr>
          <p:spPr>
            <a:xfrm>
              <a:off x="2852928" y="2763520"/>
              <a:ext cx="1207008" cy="3454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21BB0D-3778-441D-91B1-0F11474B33FF}"/>
                </a:ext>
              </a:extLst>
            </p:cNvPr>
            <p:cNvSpPr/>
            <p:nvPr/>
          </p:nvSpPr>
          <p:spPr>
            <a:xfrm>
              <a:off x="4059936" y="2763520"/>
              <a:ext cx="725424" cy="345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045754-349D-4149-974C-0EC17EA8E5DD}"/>
              </a:ext>
            </a:extLst>
          </p:cNvPr>
          <p:cNvSpPr/>
          <p:nvPr/>
        </p:nvSpPr>
        <p:spPr>
          <a:xfrm>
            <a:off x="6324254" y="2946913"/>
            <a:ext cx="505968" cy="3454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B5F33-11A8-47EA-9E09-7C40C8450F9D}"/>
              </a:ext>
            </a:extLst>
          </p:cNvPr>
          <p:cNvSpPr/>
          <p:nvPr/>
        </p:nvSpPr>
        <p:spPr>
          <a:xfrm>
            <a:off x="6830222" y="2946913"/>
            <a:ext cx="1388872" cy="3454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B523C-8177-447B-9E02-46DBD9AF5473}"/>
              </a:ext>
            </a:extLst>
          </p:cNvPr>
          <p:cNvSpPr/>
          <p:nvPr/>
        </p:nvSpPr>
        <p:spPr>
          <a:xfrm>
            <a:off x="8219602" y="2946913"/>
            <a:ext cx="871220" cy="345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D17E9-705B-493A-ADC2-7F26CCD9BD0D}"/>
              </a:ext>
            </a:extLst>
          </p:cNvPr>
          <p:cNvSpPr/>
          <p:nvPr/>
        </p:nvSpPr>
        <p:spPr>
          <a:xfrm>
            <a:off x="9090822" y="2946913"/>
            <a:ext cx="281432" cy="3454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D5357-A9F6-47B1-B064-BAE7D9812A41}"/>
              </a:ext>
            </a:extLst>
          </p:cNvPr>
          <p:cNvSpPr txBox="1"/>
          <p:nvPr/>
        </p:nvSpPr>
        <p:spPr>
          <a:xfrm>
            <a:off x="5340534" y="2946674"/>
            <a:ext cx="130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764ED-8BB0-A3F6-1E00-062D97712C9C}"/>
              </a:ext>
            </a:extLst>
          </p:cNvPr>
          <p:cNvSpPr/>
          <p:nvPr/>
        </p:nvSpPr>
        <p:spPr>
          <a:xfrm>
            <a:off x="228250" y="4243663"/>
            <a:ext cx="762000" cy="3454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75980D-E05D-B8EE-529B-B62E9C7A64E4}"/>
              </a:ext>
            </a:extLst>
          </p:cNvPr>
          <p:cNvSpPr/>
          <p:nvPr/>
        </p:nvSpPr>
        <p:spPr>
          <a:xfrm>
            <a:off x="990250" y="4243663"/>
            <a:ext cx="353568" cy="3454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5D4092-256B-09AC-4DCD-C96259113E7B}"/>
              </a:ext>
            </a:extLst>
          </p:cNvPr>
          <p:cNvSpPr/>
          <p:nvPr/>
        </p:nvSpPr>
        <p:spPr>
          <a:xfrm>
            <a:off x="1807734" y="4243663"/>
            <a:ext cx="505968" cy="3454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F223B4-3F04-E5E8-3A01-A302D2EAB9A7}"/>
              </a:ext>
            </a:extLst>
          </p:cNvPr>
          <p:cNvSpPr/>
          <p:nvPr/>
        </p:nvSpPr>
        <p:spPr>
          <a:xfrm>
            <a:off x="2313702" y="4243663"/>
            <a:ext cx="1388872" cy="3454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0442-9D72-0B92-A679-6CAD286C4412}"/>
              </a:ext>
            </a:extLst>
          </p:cNvPr>
          <p:cNvSpPr txBox="1"/>
          <p:nvPr/>
        </p:nvSpPr>
        <p:spPr>
          <a:xfrm>
            <a:off x="940290" y="4243663"/>
            <a:ext cx="130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623CC-7DC7-09BF-9B18-0FFD6F616213}"/>
              </a:ext>
            </a:extLst>
          </p:cNvPr>
          <p:cNvSpPr/>
          <p:nvPr/>
        </p:nvSpPr>
        <p:spPr>
          <a:xfrm>
            <a:off x="4306998" y="4243663"/>
            <a:ext cx="762000" cy="3454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960DE6-4D08-BA59-0D07-9C575F4B58EB}"/>
              </a:ext>
            </a:extLst>
          </p:cNvPr>
          <p:cNvSpPr/>
          <p:nvPr/>
        </p:nvSpPr>
        <p:spPr>
          <a:xfrm>
            <a:off x="5068998" y="4243663"/>
            <a:ext cx="1207008" cy="345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7CB85-F40C-3A51-E6B6-7EFDD6A0403A}"/>
              </a:ext>
            </a:extLst>
          </p:cNvPr>
          <p:cNvSpPr/>
          <p:nvPr/>
        </p:nvSpPr>
        <p:spPr>
          <a:xfrm>
            <a:off x="6715253" y="4243663"/>
            <a:ext cx="505968" cy="3454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EB8F21-90B8-94BF-1E2D-53C5A4CC0A85}"/>
              </a:ext>
            </a:extLst>
          </p:cNvPr>
          <p:cNvSpPr/>
          <p:nvPr/>
        </p:nvSpPr>
        <p:spPr>
          <a:xfrm>
            <a:off x="7221025" y="4243663"/>
            <a:ext cx="871220" cy="345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BD2D-92DD-D1C1-F82D-B0F779B3A11C}"/>
              </a:ext>
            </a:extLst>
          </p:cNvPr>
          <p:cNvSpPr txBox="1"/>
          <p:nvPr/>
        </p:nvSpPr>
        <p:spPr>
          <a:xfrm>
            <a:off x="5847960" y="4252074"/>
            <a:ext cx="130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B45A3D-E321-702E-B780-9D83A06E70F9}"/>
              </a:ext>
            </a:extLst>
          </p:cNvPr>
          <p:cNvSpPr/>
          <p:nvPr/>
        </p:nvSpPr>
        <p:spPr>
          <a:xfrm>
            <a:off x="8710790" y="4243663"/>
            <a:ext cx="762000" cy="3454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DE158-62AA-4BAF-D376-9AB7B4450052}"/>
              </a:ext>
            </a:extLst>
          </p:cNvPr>
          <p:cNvSpPr/>
          <p:nvPr/>
        </p:nvSpPr>
        <p:spPr>
          <a:xfrm>
            <a:off x="9472790" y="4243663"/>
            <a:ext cx="725424" cy="3454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4828BA-4594-EB7C-F761-95B83C02FD55}"/>
              </a:ext>
            </a:extLst>
          </p:cNvPr>
          <p:cNvSpPr/>
          <p:nvPr/>
        </p:nvSpPr>
        <p:spPr>
          <a:xfrm>
            <a:off x="10604373" y="4243663"/>
            <a:ext cx="505968" cy="3454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A6C07B-685E-93D8-F3E0-3F2DB5CDC83A}"/>
              </a:ext>
            </a:extLst>
          </p:cNvPr>
          <p:cNvSpPr/>
          <p:nvPr/>
        </p:nvSpPr>
        <p:spPr>
          <a:xfrm>
            <a:off x="11110341" y="4243663"/>
            <a:ext cx="281432" cy="3454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FF0E8E-ADFE-C69C-8F44-6CABE6ADCCEC}"/>
              </a:ext>
            </a:extLst>
          </p:cNvPr>
          <p:cNvSpPr txBox="1"/>
          <p:nvPr/>
        </p:nvSpPr>
        <p:spPr>
          <a:xfrm>
            <a:off x="9760120" y="4258912"/>
            <a:ext cx="130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CF7CC6-8618-2A26-BB35-ADE93DA9B06A}"/>
              </a:ext>
            </a:extLst>
          </p:cNvPr>
          <p:cNvSpPr txBox="1"/>
          <p:nvPr/>
        </p:nvSpPr>
        <p:spPr>
          <a:xfrm>
            <a:off x="10993147" y="4318803"/>
            <a:ext cx="9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10898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Multinomial Example: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/>
              <a:t>Back to the &lt;cells&gt; dataset! Can we explain a person’s </a:t>
            </a:r>
            <a:r>
              <a:rPr lang="en-SG" b="1" dirty="0"/>
              <a:t>weight</a:t>
            </a:r>
            <a:r>
              <a:rPr lang="en-SG" dirty="0"/>
              <a:t> by their </a:t>
            </a:r>
            <a:r>
              <a:rPr lang="en-SG" u="sng" dirty="0"/>
              <a:t>sex</a:t>
            </a:r>
            <a:r>
              <a:rPr lang="en-SG" dirty="0"/>
              <a:t>, whether they </a:t>
            </a:r>
            <a:r>
              <a:rPr lang="en-SG" u="sng" dirty="0"/>
              <a:t>smoke</a:t>
            </a:r>
            <a:r>
              <a:rPr lang="en-SG" dirty="0"/>
              <a:t>, how many </a:t>
            </a:r>
            <a:r>
              <a:rPr lang="en-SG" u="sng" dirty="0"/>
              <a:t>diseased cells</a:t>
            </a:r>
            <a:r>
              <a:rPr lang="en-SG" dirty="0"/>
              <a:t> they have?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d2=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cells.txt",header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d2$weight=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(d2$weight)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str(d2)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&lt;weight&gt; has 3 levels, so do multinomial GLM: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mod4.1=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weight~smoker+cells+sex,data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summary(mod4.1) #only effect sizes, no p-values!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Get overall p-value for each variable: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require(car)</a:t>
            </a:r>
          </a:p>
          <a:p>
            <a:pPr marL="0" indent="0"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(mod4.1)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Note: diagnostic tests are not (yet) possible for multinomial GLM.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44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F690E-367B-85C2-DE62-C56ED3643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72"/>
          <a:stretch/>
        </p:blipFill>
        <p:spPr>
          <a:xfrm>
            <a:off x="1746797" y="2059403"/>
            <a:ext cx="3816300" cy="717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C3E20-D01B-16E9-1052-6000BEE1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457" y="1302549"/>
            <a:ext cx="4219928" cy="2133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46DF21-ADE3-4746-9FDE-26C4DB82E768}"/>
              </a:ext>
            </a:extLst>
          </p:cNvPr>
          <p:cNvSpPr txBox="1"/>
          <p:nvPr/>
        </p:nvSpPr>
        <p:spPr>
          <a:xfrm>
            <a:off x="4089679" y="-26418"/>
            <a:ext cx="473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Categorical variable &lt;smoker&gt;: shows the difference between smokers and non-smokers for obese vs. normal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F190B1-3055-45DA-B75C-B023421C8B22}"/>
              </a:ext>
            </a:extLst>
          </p:cNvPr>
          <p:cNvCxnSpPr>
            <a:cxnSpLocks/>
          </p:cNvCxnSpPr>
          <p:nvPr/>
        </p:nvCxnSpPr>
        <p:spPr>
          <a:xfrm>
            <a:off x="7018874" y="528046"/>
            <a:ext cx="1351431" cy="1534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3F04C-8C2A-B0E7-4E0E-5A014219F2A6}"/>
              </a:ext>
            </a:extLst>
          </p:cNvPr>
          <p:cNvSpPr/>
          <p:nvPr/>
        </p:nvSpPr>
        <p:spPr>
          <a:xfrm>
            <a:off x="8370305" y="2098487"/>
            <a:ext cx="713238" cy="135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C8D243-8748-EF37-6031-59E703C9581C}"/>
              </a:ext>
            </a:extLst>
          </p:cNvPr>
          <p:cNvSpPr txBox="1"/>
          <p:nvPr/>
        </p:nvSpPr>
        <p:spPr>
          <a:xfrm>
            <a:off x="8930213" y="84883"/>
            <a:ext cx="334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 variable &lt;cells&gt;: shows slope for obese vs. normal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2EB46-007B-E448-9C17-50812130723A}"/>
              </a:ext>
            </a:extLst>
          </p:cNvPr>
          <p:cNvSpPr/>
          <p:nvPr/>
        </p:nvSpPr>
        <p:spPr>
          <a:xfrm>
            <a:off x="9126327" y="2098487"/>
            <a:ext cx="668045" cy="135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990163-C74F-70A9-46BE-AA485FFCEA20}"/>
              </a:ext>
            </a:extLst>
          </p:cNvPr>
          <p:cNvCxnSpPr>
            <a:cxnSpLocks/>
          </p:cNvCxnSpPr>
          <p:nvPr/>
        </p:nvCxnSpPr>
        <p:spPr>
          <a:xfrm flipH="1">
            <a:off x="9801467" y="671980"/>
            <a:ext cx="421163" cy="140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567E49-39D1-4CA5-8EE4-E249D5313F61}"/>
              </a:ext>
            </a:extLst>
          </p:cNvPr>
          <p:cNvSpPr/>
          <p:nvPr/>
        </p:nvSpPr>
        <p:spPr>
          <a:xfrm>
            <a:off x="9884891" y="2095811"/>
            <a:ext cx="749621" cy="1384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869D9-3BFC-4D51-881E-66B342FF4B21}"/>
              </a:ext>
            </a:extLst>
          </p:cNvPr>
          <p:cNvSpPr/>
          <p:nvPr/>
        </p:nvSpPr>
        <p:spPr>
          <a:xfrm>
            <a:off x="9888607" y="2763938"/>
            <a:ext cx="668046" cy="1384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36D15D0-D88D-4811-8F56-D027F3DC795B}"/>
              </a:ext>
            </a:extLst>
          </p:cNvPr>
          <p:cNvSpPr/>
          <p:nvPr/>
        </p:nvSpPr>
        <p:spPr>
          <a:xfrm>
            <a:off x="9925653" y="2148681"/>
            <a:ext cx="1220649" cy="686983"/>
          </a:xfrm>
          <a:prstGeom prst="arc">
            <a:avLst>
              <a:gd name="adj1" fmla="val 17379081"/>
              <a:gd name="adj2" fmla="val 495951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7F781-D5FD-4D10-BC97-E1BA70898503}"/>
              </a:ext>
            </a:extLst>
          </p:cNvPr>
          <p:cNvSpPr txBox="1"/>
          <p:nvPr/>
        </p:nvSpPr>
        <p:spPr>
          <a:xfrm>
            <a:off x="10624179" y="2757275"/>
            <a:ext cx="1841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These are the effect size and uncertainty for the same coefficient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14A99E3-9A3D-676D-4B1D-4A9FDAAB7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457" y="4761568"/>
            <a:ext cx="3620005" cy="130510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EA875B-8720-48C1-B91F-70B71586CF99}"/>
              </a:ext>
            </a:extLst>
          </p:cNvPr>
          <p:cNvCxnSpPr>
            <a:cxnSpLocks/>
          </p:cNvCxnSpPr>
          <p:nvPr/>
        </p:nvCxnSpPr>
        <p:spPr>
          <a:xfrm flipH="1">
            <a:off x="9638135" y="5317384"/>
            <a:ext cx="897842" cy="23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D3C15D-B273-4A9A-83A6-0B460F7F3E9E}"/>
              </a:ext>
            </a:extLst>
          </p:cNvPr>
          <p:cNvSpPr txBox="1"/>
          <p:nvPr/>
        </p:nvSpPr>
        <p:spPr>
          <a:xfrm>
            <a:off x="10448542" y="5126520"/>
            <a:ext cx="184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significant except &lt;sex&gt;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7DB18-C45C-1AF9-5076-4898732AC406}"/>
              </a:ext>
            </a:extLst>
          </p:cNvPr>
          <p:cNvSpPr/>
          <p:nvPr/>
        </p:nvSpPr>
        <p:spPr>
          <a:xfrm>
            <a:off x="8873490" y="5545754"/>
            <a:ext cx="731519" cy="489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50FFE7-3333-E260-00DF-038797C3D4A7}"/>
              </a:ext>
            </a:extLst>
          </p:cNvPr>
          <p:cNvCxnSpPr>
            <a:cxnSpLocks/>
          </p:cNvCxnSpPr>
          <p:nvPr/>
        </p:nvCxnSpPr>
        <p:spPr>
          <a:xfrm flipV="1">
            <a:off x="9083543" y="2258808"/>
            <a:ext cx="7276" cy="1375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9D7EC6-631A-E499-34C4-E2AC18E2E786}"/>
              </a:ext>
            </a:extLst>
          </p:cNvPr>
          <p:cNvSpPr txBox="1"/>
          <p:nvPr/>
        </p:nvSpPr>
        <p:spPr>
          <a:xfrm>
            <a:off x="7548455" y="3500845"/>
            <a:ext cx="307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effect sizes, you can report the actual percentages in the data instead of these figures</a:t>
            </a:r>
          </a:p>
        </p:txBody>
      </p:sp>
    </p:spTree>
    <p:extLst>
      <p:ext uri="{BB962C8B-B14F-4D97-AF65-F5344CB8AC3E}">
        <p14:creationId xmlns:p14="http://schemas.microsoft.com/office/powerpoint/2010/main" val="41702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Multinomial Example: Comparing all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Compare all other levels to the reference level (by default, the first level alphabetically) using Wald tests to get p-values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z1=summary(mod4.1)$coefficients/summary(mod4.1)$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standard.errors</a:t>
            </a: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p1=(1-pnorm(abs(z1),0,1))*2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To change to a different reference level, we create </a:t>
            </a:r>
            <a:br>
              <a:rPr lang="en-SG" dirty="0"/>
            </a:br>
            <a:r>
              <a:rPr lang="en-SG" dirty="0"/>
              <a:t>a “new” y-variable to run a new model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d2$weight2=relevel(d2$weight,ref="obese")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mod4.2=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(weight2~smoker+cells+sex,data=d2)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summary(mod4.2)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z2=summary(mod4.2)$coefficients/summary(mod4.2)$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standard.errors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p2=(1-pnorm(abs(z2),0,1))*2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Note: releveling can also be used to compare different levels in </a:t>
            </a:r>
            <a:r>
              <a:rPr lang="en-SG" dirty="0" err="1"/>
              <a:t>lm</a:t>
            </a:r>
            <a:r>
              <a:rPr lang="en-SG" dirty="0"/>
              <a:t>()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45</a:t>
            </a:fld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E663E-0265-8827-F750-797C1F6E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3662357"/>
            <a:ext cx="4317274" cy="933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80463-7811-E9C0-1F65-5CE47E18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90" y="1946865"/>
            <a:ext cx="4582164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A0CF4-1710-3013-19F4-E28EF83F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791" y="2948814"/>
            <a:ext cx="4582164" cy="647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FB0F8E-B629-8E4C-7BC3-0E7285C81DA3}"/>
              </a:ext>
            </a:extLst>
          </p:cNvPr>
          <p:cNvSpPr txBox="1"/>
          <p:nvPr/>
        </p:nvSpPr>
        <p:spPr>
          <a:xfrm>
            <a:off x="200427" y="3958326"/>
            <a:ext cx="58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the new variable &lt;weight2&gt; and fit another GLM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3BDD33-FEEC-0E09-182E-72D97F46C6A2}"/>
              </a:ext>
            </a:extLst>
          </p:cNvPr>
          <p:cNvCxnSpPr>
            <a:cxnSpLocks/>
          </p:cNvCxnSpPr>
          <p:nvPr/>
        </p:nvCxnSpPr>
        <p:spPr>
          <a:xfrm flipH="1" flipV="1">
            <a:off x="1069413" y="3917994"/>
            <a:ext cx="290757" cy="179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1000C1-BA32-8BAE-0DFC-ED40E650018F}"/>
              </a:ext>
            </a:extLst>
          </p:cNvPr>
          <p:cNvCxnSpPr>
            <a:cxnSpLocks/>
          </p:cNvCxnSpPr>
          <p:nvPr/>
        </p:nvCxnSpPr>
        <p:spPr>
          <a:xfrm flipH="1">
            <a:off x="3630238" y="4230624"/>
            <a:ext cx="356546" cy="189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EA6A1B-7E21-F75C-C9D0-24266469D52D}"/>
              </a:ext>
            </a:extLst>
          </p:cNvPr>
          <p:cNvSpPr/>
          <p:nvPr/>
        </p:nvSpPr>
        <p:spPr>
          <a:xfrm>
            <a:off x="9578340" y="4345304"/>
            <a:ext cx="497205" cy="2503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8E2423-B230-EFB7-33CE-5C7D63A7A6B6}"/>
              </a:ext>
            </a:extLst>
          </p:cNvPr>
          <p:cNvSpPr txBox="1"/>
          <p:nvPr/>
        </p:nvSpPr>
        <p:spPr>
          <a:xfrm>
            <a:off x="10457168" y="4869614"/>
            <a:ext cx="184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&lt;weight&gt; lists “normal” first, &lt;weight2&gt; lists “obese” first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CC8556-7F4E-87AF-71FF-72CE105CE6B5}"/>
              </a:ext>
            </a:extLst>
          </p:cNvPr>
          <p:cNvCxnSpPr>
            <a:cxnSpLocks/>
          </p:cNvCxnSpPr>
          <p:nvPr/>
        </p:nvCxnSpPr>
        <p:spPr>
          <a:xfrm flipH="1" flipV="1">
            <a:off x="10075545" y="4623075"/>
            <a:ext cx="462915" cy="3954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AB41FC-6557-0D58-CB9D-7B771567C03C}"/>
              </a:ext>
            </a:extLst>
          </p:cNvPr>
          <p:cNvSpPr txBox="1"/>
          <p:nvPr/>
        </p:nvSpPr>
        <p:spPr>
          <a:xfrm>
            <a:off x="8846280" y="1195988"/>
            <a:ext cx="3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Compares everything to “normal”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DD98E9-9858-A262-B983-1E8FC7561DEB}"/>
              </a:ext>
            </a:extLst>
          </p:cNvPr>
          <p:cNvCxnSpPr>
            <a:cxnSpLocks/>
          </p:cNvCxnSpPr>
          <p:nvPr/>
        </p:nvCxnSpPr>
        <p:spPr>
          <a:xfrm flipH="1">
            <a:off x="11215868" y="1479558"/>
            <a:ext cx="162056" cy="581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76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038-4E1A-4E26-99ED-E9853327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Quasi GLM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C78F-C99F-42FA-823B-98A8A52EC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Non-normal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834580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You have a </a:t>
            </a:r>
            <a:r>
              <a:rPr lang="en-SG" b="1" dirty="0"/>
              <a:t>continuous response variable</a:t>
            </a:r>
            <a:r>
              <a:rPr lang="en-SG" dirty="0"/>
              <a:t> (ideally not a count, proportion or time to event) that is </a:t>
            </a:r>
            <a:r>
              <a:rPr lang="en-SG" b="1" dirty="0"/>
              <a:t>not normally distributed</a:t>
            </a:r>
            <a:r>
              <a:rPr lang="en-SG" dirty="0"/>
              <a:t>. You don’t want to/cannot transform your y-variable or use a nonparametric test, or these do not work.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“Quasi” models do not assume any error distribution at all (similar to the </a:t>
            </a:r>
            <a:r>
              <a:rPr lang="en-SG" dirty="0" err="1"/>
              <a:t>quasipoisson</a:t>
            </a:r>
            <a:r>
              <a:rPr lang="en-SG" dirty="0"/>
              <a:t> and quasibinomial), and use a “dispersion parameter” to try to account for the dispersion in the model.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Example: you want to explain </a:t>
            </a:r>
            <a:r>
              <a:rPr lang="en-SG" b="1" dirty="0"/>
              <a:t>height</a:t>
            </a:r>
            <a:r>
              <a:rPr lang="en-SG" dirty="0"/>
              <a:t> of a group of people using </a:t>
            </a:r>
            <a:r>
              <a:rPr lang="en-SG" u="sng" dirty="0"/>
              <a:t>nutritional status</a:t>
            </a:r>
            <a:r>
              <a:rPr lang="en-SG" dirty="0"/>
              <a:t> (continuous) and </a:t>
            </a:r>
            <a:r>
              <a:rPr lang="en-SG" u="sng" dirty="0"/>
              <a:t>sex</a:t>
            </a:r>
            <a:r>
              <a:rPr lang="en-SG" dirty="0"/>
              <a:t> (categorical), but when you fit the ANCOVA, the </a:t>
            </a:r>
            <a:r>
              <a:rPr lang="en-SG" dirty="0" err="1"/>
              <a:t>shapiro.test</a:t>
            </a:r>
            <a:r>
              <a:rPr lang="en-SG" dirty="0"/>
              <a:t>() shows that the data are not normally distributed. You try square root followed by log (and all other transforms) but it does not work.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FF0000"/>
                </a:solidFill>
              </a:rPr>
              <a:t>WARNING: treat quasi GLMs as your last resort. They are relatively new and still not widely implemented.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5225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Quasi Example: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6253769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Back to the &lt;cells&gt; dataset again!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#Read in dataset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cells.txt",header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#Fit GLM with Gaussian distribution—this is exactly the same as running an </a:t>
            </a:r>
            <a:r>
              <a:rPr lang="en-SG" dirty="0" err="1"/>
              <a:t>lm</a:t>
            </a:r>
            <a:r>
              <a:rPr lang="en-SG" dirty="0"/>
              <a:t>() (recall that we used </a:t>
            </a:r>
            <a:r>
              <a:rPr lang="en-SG" dirty="0" err="1"/>
              <a:t>lm</a:t>
            </a:r>
            <a:r>
              <a:rPr lang="en-SG" dirty="0"/>
              <a:t>() for regression, ANOVA and ANCOVA):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mod5.1=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cells~sex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age+smoker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weight,family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gaussian",data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Check assumptions:</a:t>
            </a:r>
            <a:endParaRPr lang="en-S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par(mfrow=c(2,2))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plot(mod5.1) #clearly non-normal errors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48</a:t>
            </a:fld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84872-45CE-A78C-8F6A-7D545608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22" y="859680"/>
            <a:ext cx="5458587" cy="543000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92557E7-E47C-E25F-EB6E-9646954D9C6E}"/>
              </a:ext>
            </a:extLst>
          </p:cNvPr>
          <p:cNvSpPr/>
          <p:nvPr/>
        </p:nvSpPr>
        <p:spPr>
          <a:xfrm rot="18781848">
            <a:off x="10473289" y="1349836"/>
            <a:ext cx="304800" cy="748569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953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Quasi Example: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Fit quasi model: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mod5.2=update(mod5.1,family="quasi")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summary(mod5.2)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Then proceed with manual simplification until you arrive at your minimum adequate model :</a:t>
            </a:r>
          </a:p>
          <a:p>
            <a:pPr marL="0" indent="0">
              <a:buNone/>
            </a:pPr>
            <a:r>
              <a:rPr lang="en-SG" sz="2400" dirty="0"/>
              <a:t>- In this case I would remove &lt;age&gt; nested within &lt;sex&gt; first</a:t>
            </a:r>
            <a:br>
              <a:rPr lang="en-SG" sz="2400" dirty="0"/>
            </a:br>
            <a:endParaRPr lang="en-SG" sz="2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Note: because this is also quasi-likelihood, there are no assumptions to check.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49</a:t>
            </a:fld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3C352A-F950-6FB5-CD10-D977D34B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595" y="849864"/>
            <a:ext cx="5410955" cy="217200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492F9B-CF59-B125-6094-6D155D229C9B}"/>
              </a:ext>
            </a:extLst>
          </p:cNvPr>
          <p:cNvSpPr/>
          <p:nvPr/>
        </p:nvSpPr>
        <p:spPr>
          <a:xfrm>
            <a:off x="3759485" y="4006905"/>
            <a:ext cx="3256614" cy="37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2511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are GLMs related to Regression, ANOVA and ANCOVA?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Regression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ANOVA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ANCOVA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But Biology is messy!: there are many types of response variables with non-normal, heteroscedastic error distributions (aka error structures). </a:t>
            </a:r>
          </a:p>
          <a:p>
            <a:pPr marL="0" indent="0">
              <a:buNone/>
            </a:pPr>
            <a:endParaRPr lang="en-SG" sz="1000" dirty="0"/>
          </a:p>
          <a:p>
            <a:pPr marL="0" indent="0">
              <a:buNone/>
            </a:pPr>
            <a:r>
              <a:rPr lang="en-SG" dirty="0" err="1"/>
              <a:t>Nelder</a:t>
            </a:r>
            <a:r>
              <a:rPr lang="en-SG" dirty="0"/>
              <a:t> &amp; Wedderburn (1972) created a </a:t>
            </a:r>
            <a:r>
              <a:rPr lang="en-SG" b="1" u="sng" dirty="0"/>
              <a:t>Generalised</a:t>
            </a:r>
            <a:r>
              <a:rPr lang="en-SG" b="1" dirty="0"/>
              <a:t> Linear Model </a:t>
            </a:r>
            <a:r>
              <a:rPr lang="en-SG" dirty="0"/>
              <a:t>(GLM) to analyse these different variables: you just need to </a:t>
            </a:r>
            <a:r>
              <a:rPr lang="en-SG" b="1" dirty="0"/>
              <a:t>specify an appropriate error distribution</a:t>
            </a:r>
            <a:r>
              <a:rPr lang="en-SG" dirty="0"/>
              <a:t> for the type of variable you have.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5</a:t>
            </a:fld>
            <a:endParaRPr lang="en-S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48D681-97EB-4225-8FC3-3B494D29606E}"/>
              </a:ext>
            </a:extLst>
          </p:cNvPr>
          <p:cNvSpPr txBox="1">
            <a:spLocks/>
          </p:cNvSpPr>
          <p:nvPr/>
        </p:nvSpPr>
        <p:spPr>
          <a:xfrm>
            <a:off x="4036692" y="1646611"/>
            <a:ext cx="8134988" cy="250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 dirty="0"/>
              <a:t>Linear Models </a:t>
            </a:r>
            <a:r>
              <a:rPr lang="en-SG" dirty="0"/>
              <a:t>that have </a:t>
            </a:r>
            <a:r>
              <a:rPr lang="en-SG" b="1" dirty="0"/>
              <a:t>Gaussian errors</a:t>
            </a:r>
            <a:r>
              <a:rPr lang="en-SG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u="sng" dirty="0"/>
              <a:t>Assumptions</a:t>
            </a:r>
            <a:r>
              <a:rPr lang="en-SG" sz="2000" dirty="0"/>
              <a:t>	</a:t>
            </a:r>
            <a:br>
              <a:rPr lang="en-SG" sz="2000" dirty="0"/>
            </a:br>
            <a:r>
              <a:rPr lang="en-SG" sz="2000" dirty="0"/>
              <a:t>Response variable: one continuous variable with normally distributed errors.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/>
              <a:t>Explanatory variables: one or more continuous or categorical variables.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/>
              <a:t>Homoscedasticity and normality are assumed.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68B55-88ED-4697-8CBB-FCB0D73D9504}"/>
              </a:ext>
            </a:extLst>
          </p:cNvPr>
          <p:cNvCxnSpPr>
            <a:cxnSpLocks/>
          </p:cNvCxnSpPr>
          <p:nvPr/>
        </p:nvCxnSpPr>
        <p:spPr>
          <a:xfrm>
            <a:off x="1826547" y="995680"/>
            <a:ext cx="2288253" cy="805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EE16BF-A642-46E6-A764-2F3EF2FB09EE}"/>
              </a:ext>
            </a:extLst>
          </p:cNvPr>
          <p:cNvCxnSpPr>
            <a:cxnSpLocks/>
          </p:cNvCxnSpPr>
          <p:nvPr/>
        </p:nvCxnSpPr>
        <p:spPr>
          <a:xfrm flipV="1">
            <a:off x="1371600" y="1911926"/>
            <a:ext cx="2743200" cy="11797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DB4519-7E52-4DDD-8E5C-C8215190F2D9}"/>
              </a:ext>
            </a:extLst>
          </p:cNvPr>
          <p:cNvCxnSpPr>
            <a:cxnSpLocks/>
          </p:cNvCxnSpPr>
          <p:nvPr/>
        </p:nvCxnSpPr>
        <p:spPr>
          <a:xfrm flipV="1">
            <a:off x="1493520" y="2029898"/>
            <a:ext cx="2621280" cy="96730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E529E3-3310-4E56-84C8-008D6F8A9F83}"/>
              </a:ext>
            </a:extLst>
          </p:cNvPr>
          <p:cNvSpPr txBox="1">
            <a:spLocks/>
          </p:cNvSpPr>
          <p:nvPr/>
        </p:nvSpPr>
        <p:spPr>
          <a:xfrm>
            <a:off x="1114044" y="1558247"/>
            <a:ext cx="2809473" cy="72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2400" dirty="0"/>
              <a:t>All equivalent to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F3163C-F523-92F2-E3B4-550CF590E077}"/>
              </a:ext>
            </a:extLst>
          </p:cNvPr>
          <p:cNvCxnSpPr>
            <a:cxnSpLocks/>
          </p:cNvCxnSpPr>
          <p:nvPr/>
        </p:nvCxnSpPr>
        <p:spPr>
          <a:xfrm flipH="1">
            <a:off x="8444435" y="770458"/>
            <a:ext cx="573413" cy="937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43EE5A-D9FE-3A4A-AAB3-D91D616F9844}"/>
              </a:ext>
            </a:extLst>
          </p:cNvPr>
          <p:cNvSpPr txBox="1"/>
          <p:nvPr/>
        </p:nvSpPr>
        <p:spPr>
          <a:xfrm>
            <a:off x="8522018" y="182056"/>
            <a:ext cx="229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Another name for normally-distributed</a:t>
            </a:r>
          </a:p>
        </p:txBody>
      </p:sp>
    </p:spTree>
    <p:extLst>
      <p:ext uri="{BB962C8B-B14F-4D97-AF65-F5344CB8AC3E}">
        <p14:creationId xmlns:p14="http://schemas.microsoft.com/office/powerpoint/2010/main" val="443757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(Learning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Generalised Linear Models (GLM)</a:t>
            </a:r>
          </a:p>
          <a:p>
            <a:pPr marL="0" indent="0">
              <a:buNone/>
            </a:pPr>
            <a:r>
              <a:rPr lang="en-SG" sz="2400" dirty="0"/>
              <a:t>- Theory: Link functions, linear predictors and error distributions</a:t>
            </a:r>
          </a:p>
          <a:p>
            <a:pPr marL="0" indent="0">
              <a:buNone/>
            </a:pPr>
            <a:r>
              <a:rPr lang="en-SG" sz="2400" dirty="0"/>
              <a:t>	Error distributions and variable types</a:t>
            </a:r>
          </a:p>
          <a:p>
            <a:pPr marL="0" indent="0">
              <a:buNone/>
            </a:pPr>
            <a:r>
              <a:rPr lang="en-SG" sz="2400" dirty="0"/>
              <a:t>	Least Squares vs. Maximum Likelihood</a:t>
            </a:r>
          </a:p>
          <a:p>
            <a:pPr marL="0" indent="0">
              <a:buNone/>
            </a:pPr>
            <a:r>
              <a:rPr lang="en-SG" sz="2400" dirty="0"/>
              <a:t>- Poisson for count data</a:t>
            </a:r>
          </a:p>
          <a:p>
            <a:pPr marL="0" indent="0">
              <a:buNone/>
            </a:pPr>
            <a:r>
              <a:rPr lang="en-SG" sz="2400" dirty="0"/>
              <a:t>	</a:t>
            </a:r>
            <a:r>
              <a:rPr lang="en-SG" sz="2400" dirty="0" err="1"/>
              <a:t>Quasipoisson</a:t>
            </a:r>
            <a:r>
              <a:rPr lang="en-SG" sz="2400" dirty="0"/>
              <a:t>/Negative Binomial for overdispersion</a:t>
            </a:r>
          </a:p>
          <a:p>
            <a:pPr marL="0" indent="0">
              <a:buNone/>
            </a:pPr>
            <a:r>
              <a:rPr lang="en-SG" sz="2400" dirty="0"/>
              <a:t>	Simplifying, comparing, checking and interpreting models</a:t>
            </a:r>
          </a:p>
          <a:p>
            <a:pPr marL="0" indent="0">
              <a:buNone/>
            </a:pPr>
            <a:r>
              <a:rPr lang="en-SG" sz="2400" dirty="0"/>
              <a:t>- Binomial for proportion/categorical data (2 categories)</a:t>
            </a:r>
          </a:p>
          <a:p>
            <a:pPr marL="0" indent="0">
              <a:buNone/>
            </a:pPr>
            <a:r>
              <a:rPr lang="en-SG" sz="2400" dirty="0"/>
              <a:t>	Quasibinomial for overdispersion</a:t>
            </a:r>
          </a:p>
          <a:p>
            <a:pPr marL="0" indent="0">
              <a:buNone/>
            </a:pPr>
            <a:r>
              <a:rPr lang="en-SG" sz="2400" dirty="0"/>
              <a:t>	Simplifying, comparing, checking and interpreting models</a:t>
            </a:r>
          </a:p>
          <a:p>
            <a:pPr marL="0" indent="0">
              <a:buNone/>
            </a:pPr>
            <a:r>
              <a:rPr lang="en-SG" sz="2400" dirty="0"/>
              <a:t>- Multinomial for categorical data (&gt;2 categories)</a:t>
            </a:r>
          </a:p>
          <a:p>
            <a:pPr marL="0" indent="0">
              <a:buNone/>
            </a:pPr>
            <a:r>
              <a:rPr lang="en-SG" sz="2400" dirty="0"/>
              <a:t>- Quasi as a last resort for non-normally distributed continuous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162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 GLM?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A GLM uses a </a:t>
            </a:r>
            <a:r>
              <a:rPr lang="en-SG" b="1" dirty="0"/>
              <a:t>linear predictor </a:t>
            </a:r>
            <a:r>
              <a:rPr lang="en-SG" dirty="0"/>
              <a:t>to model values of the response variable using a </a:t>
            </a:r>
            <a:r>
              <a:rPr lang="en-SG" b="1" dirty="0"/>
              <a:t>link function and an assumed error distribution</a:t>
            </a:r>
            <a:r>
              <a:rPr lang="en-SG" dirty="0"/>
              <a:t>. An example formula is shown below (note the arrows instead of an equals sign).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6</a:t>
            </a:fld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76C9CA-5CEC-42CA-8B26-672767652BE0}"/>
              </a:ext>
            </a:extLst>
          </p:cNvPr>
          <p:cNvCxnSpPr>
            <a:cxnSpLocks/>
          </p:cNvCxnSpPr>
          <p:nvPr/>
        </p:nvCxnSpPr>
        <p:spPr>
          <a:xfrm flipV="1">
            <a:off x="3676115" y="4134340"/>
            <a:ext cx="0" cy="722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733E38-6097-4898-A646-D082596B5166}"/>
              </a:ext>
            </a:extLst>
          </p:cNvPr>
          <p:cNvSpPr txBox="1"/>
          <p:nvPr/>
        </p:nvSpPr>
        <p:spPr>
          <a:xfrm>
            <a:off x="2726348" y="4782371"/>
            <a:ext cx="3392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C) Link function</a:t>
            </a:r>
            <a:r>
              <a:rPr lang="en-US" dirty="0">
                <a:solidFill>
                  <a:srgbClr val="FF0000"/>
                </a:solidFill>
              </a:rPr>
              <a:t>: convert values in our data to the values in the linear predictor. This is the </a:t>
            </a:r>
            <a:r>
              <a:rPr lang="en-US" u="sng" dirty="0">
                <a:solidFill>
                  <a:srgbClr val="FF0000"/>
                </a:solidFill>
              </a:rPr>
              <a:t>inverse</a:t>
            </a:r>
            <a:r>
              <a:rPr lang="en-US" dirty="0">
                <a:solidFill>
                  <a:srgbClr val="FF0000"/>
                </a:solidFill>
              </a:rPr>
              <a:t> of the Activation function. We usually talk about Link functions rather than Activation functions.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98B68-A008-40C3-8610-A26279E04F01}"/>
              </a:ext>
            </a:extLst>
          </p:cNvPr>
          <p:cNvCxnSpPr>
            <a:cxnSpLocks/>
          </p:cNvCxnSpPr>
          <p:nvPr/>
        </p:nvCxnSpPr>
        <p:spPr>
          <a:xfrm flipV="1">
            <a:off x="8231079" y="4119069"/>
            <a:ext cx="564482" cy="571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4E1BD-59BF-4617-AD19-B9074B97B95C}"/>
              </a:ext>
            </a:extLst>
          </p:cNvPr>
          <p:cNvSpPr txBox="1"/>
          <p:nvPr/>
        </p:nvSpPr>
        <p:spPr>
          <a:xfrm>
            <a:off x="6707476" y="4619619"/>
            <a:ext cx="5562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D) Error distribution</a:t>
            </a:r>
            <a:r>
              <a:rPr lang="en-US" dirty="0">
                <a:solidFill>
                  <a:srgbClr val="FF0000"/>
                </a:solidFill>
              </a:rPr>
              <a:t>: different distributions are known to model (the errors from) different types of data better: </a:t>
            </a:r>
          </a:p>
          <a:p>
            <a:r>
              <a:rPr lang="en-US" dirty="0">
                <a:solidFill>
                  <a:srgbClr val="FF0000"/>
                </a:solidFill>
              </a:rPr>
              <a:t>1) We choose a distribution based on the data we have. </a:t>
            </a:r>
          </a:p>
          <a:p>
            <a:r>
              <a:rPr lang="en-US" dirty="0">
                <a:solidFill>
                  <a:srgbClr val="FF0000"/>
                </a:solidFill>
              </a:rPr>
              <a:t>2) When we choose a certain error distribution, we </a:t>
            </a:r>
            <a:r>
              <a:rPr lang="en-US" u="sng" dirty="0">
                <a:solidFill>
                  <a:srgbClr val="FF0000"/>
                </a:solidFill>
              </a:rPr>
              <a:t>usually</a:t>
            </a:r>
            <a:r>
              <a:rPr lang="en-US" dirty="0">
                <a:solidFill>
                  <a:srgbClr val="FF0000"/>
                </a:solidFill>
              </a:rPr>
              <a:t> use a certain link function, this is called the “canonical link function”.</a:t>
            </a:r>
          </a:p>
          <a:p>
            <a:r>
              <a:rPr lang="en-US" dirty="0">
                <a:solidFill>
                  <a:srgbClr val="FF0000"/>
                </a:solidFill>
              </a:rPr>
              <a:t>(Note: Run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?family</a:t>
            </a:r>
            <a:r>
              <a:rPr lang="en-US" dirty="0">
                <a:solidFill>
                  <a:srgbClr val="FF0000"/>
                </a:solidFill>
              </a:rPr>
              <a:t> in R to see the different types.)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8A9BCB81-2EBE-4960-974E-BC5235F84BBC}"/>
              </a:ext>
            </a:extLst>
          </p:cNvPr>
          <p:cNvSpPr/>
          <p:nvPr/>
        </p:nvSpPr>
        <p:spPr>
          <a:xfrm rot="16200000">
            <a:off x="6072823" y="1591104"/>
            <a:ext cx="97152" cy="421935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444B3-6009-4578-B1B7-C21BC5F64014}"/>
              </a:ext>
            </a:extLst>
          </p:cNvPr>
          <p:cNvSpPr txBox="1"/>
          <p:nvPr/>
        </p:nvSpPr>
        <p:spPr>
          <a:xfrm>
            <a:off x="3685544" y="2074873"/>
            <a:ext cx="7692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A) Linear predictor</a:t>
            </a:r>
            <a:r>
              <a:rPr lang="en-US" dirty="0">
                <a:solidFill>
                  <a:srgbClr val="FF0000"/>
                </a:solidFill>
              </a:rPr>
              <a:t>: the same thing we are familiar with in regression, ANOVA and ANCOVA: they have a constant and slopes to help explain the effects of the explanatory variables on the response variable. Note: we still want a </a:t>
            </a:r>
            <a:r>
              <a:rPr lang="en-US" u="sng" dirty="0">
                <a:solidFill>
                  <a:srgbClr val="FF0000"/>
                </a:solidFill>
              </a:rPr>
              <a:t>linear</a:t>
            </a:r>
            <a:r>
              <a:rPr lang="en-US" dirty="0">
                <a:solidFill>
                  <a:srgbClr val="FF0000"/>
                </a:solidFill>
              </a:rPr>
              <a:t> predictor because it makes things easier to explain and understand.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453CD6F1-82FE-46D6-A55A-D61195FEE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2856" y="3691678"/>
                <a:ext cx="7473926" cy="7536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453CD6F1-82FE-46D6-A55A-D61195F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56" y="3691678"/>
                <a:ext cx="7473926" cy="753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E704A7-FE6E-4614-90CA-8049BFD570B8}"/>
                  </a:ext>
                </a:extLst>
              </p:cNvPr>
              <p:cNvSpPr/>
              <p:nvPr/>
            </p:nvSpPr>
            <p:spPr>
              <a:xfrm rot="10800000">
                <a:off x="3404492" y="3634325"/>
                <a:ext cx="56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E704A7-FE6E-4614-90CA-8049BFD5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404492" y="3634325"/>
                <a:ext cx="567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019D4F-49FF-42A0-8DA1-73A9EB177568}"/>
                  </a:ext>
                </a:extLst>
              </p:cNvPr>
              <p:cNvSpPr/>
              <p:nvPr/>
            </p:nvSpPr>
            <p:spPr>
              <a:xfrm>
                <a:off x="3421071" y="3779024"/>
                <a:ext cx="567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019D4F-49FF-42A0-8DA1-73A9EB177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71" y="3779024"/>
                <a:ext cx="5677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1F708-F19C-4185-9BF7-2FFCFCD1BC9A}"/>
              </a:ext>
            </a:extLst>
          </p:cNvPr>
          <p:cNvCxnSpPr>
            <a:cxnSpLocks/>
          </p:cNvCxnSpPr>
          <p:nvPr/>
        </p:nvCxnSpPr>
        <p:spPr>
          <a:xfrm>
            <a:off x="2124305" y="2397760"/>
            <a:ext cx="1564078" cy="1402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41DEB-FB0D-4660-B68A-EF40E543930E}"/>
              </a:ext>
            </a:extLst>
          </p:cNvPr>
          <p:cNvSpPr txBox="1"/>
          <p:nvPr/>
        </p:nvSpPr>
        <p:spPr>
          <a:xfrm>
            <a:off x="125510" y="2110482"/>
            <a:ext cx="2413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B) Activation function</a:t>
            </a:r>
            <a:r>
              <a:rPr lang="en-US" dirty="0">
                <a:solidFill>
                  <a:srgbClr val="FF0000"/>
                </a:solidFill>
              </a:rPr>
              <a:t>: convert the values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of the linear predictor into the type of values we are expecting in our data.</a:t>
            </a:r>
          </a:p>
          <a:p>
            <a:r>
              <a:rPr lang="en-US" dirty="0">
                <a:solidFill>
                  <a:srgbClr val="FF0000"/>
                </a:solidFill>
              </a:rPr>
              <a:t>Example: if our data is a proportion, we need values between 0 and 1. But we know a linear predictor can take values from -∞ to +∞. So we need a function to convert the values.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221A94-F651-0929-64B7-A9E2FB09ABB0}"/>
              </a:ext>
            </a:extLst>
          </p:cNvPr>
          <p:cNvCxnSpPr/>
          <p:nvPr/>
        </p:nvCxnSpPr>
        <p:spPr>
          <a:xfrm>
            <a:off x="5938576" y="3205535"/>
            <a:ext cx="0" cy="441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E856C2D-BD17-E1B2-3EB4-02F55EC2B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875" y="3195375"/>
            <a:ext cx="1735826" cy="14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2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115-D594-DC5E-7569-F8E2FFF8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De-mystifying “Link Functions”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E806-8CF4-B409-BCB6-8EB4D5BD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What are the Activation (</a:t>
            </a:r>
            <a:r>
              <a:rPr lang="en-SG" dirty="0">
                <a:sym typeface="Wingdings" panose="05000000000000000000" pitchFamily="2" charset="2"/>
              </a:rPr>
              <a:t>)</a:t>
            </a:r>
            <a:r>
              <a:rPr lang="en-SG" dirty="0"/>
              <a:t> and Link (</a:t>
            </a:r>
            <a:r>
              <a:rPr lang="en-SG" dirty="0">
                <a:sym typeface="Wingdings" panose="05000000000000000000" pitchFamily="2" charset="2"/>
              </a:rPr>
              <a:t>)</a:t>
            </a:r>
            <a:r>
              <a:rPr lang="en-SG" dirty="0"/>
              <a:t> functions for the model below?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/>
              <p:nvPr/>
            </p:nvSpPr>
            <p:spPr>
              <a:xfrm>
                <a:off x="3607545" y="2875002"/>
                <a:ext cx="540692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G" sz="7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⇆</m:t>
                      </m:r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4+2(2)</m:t>
                      </m:r>
                    </m:oMath>
                  </m:oMathPara>
                </a14:m>
                <a:endParaRPr lang="en-SG" sz="7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545" y="2875002"/>
                <a:ext cx="540692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78FE59-D967-FE3A-63D0-3A73CBE6B117}"/>
              </a:ext>
            </a:extLst>
          </p:cNvPr>
          <p:cNvSpPr txBox="1"/>
          <p:nvPr/>
        </p:nvSpPr>
        <p:spPr>
          <a:xfrm>
            <a:off x="4431026" y="2375648"/>
            <a:ext cx="9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÷2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24D1D-847F-8428-6CE1-7137DEAD5A02}"/>
              </a:ext>
            </a:extLst>
          </p:cNvPr>
          <p:cNvSpPr txBox="1"/>
          <p:nvPr/>
        </p:nvSpPr>
        <p:spPr>
          <a:xfrm>
            <a:off x="4430021" y="3761145"/>
            <a:ext cx="9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851D65-E291-D757-12DF-8E9184161826}"/>
              </a:ext>
            </a:extLst>
          </p:cNvPr>
          <p:cNvSpPr/>
          <p:nvPr/>
        </p:nvSpPr>
        <p:spPr>
          <a:xfrm>
            <a:off x="4360875" y="2571211"/>
            <a:ext cx="1069099" cy="449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00D4FD-9655-F9E3-0AFA-CF287AE71922}"/>
              </a:ext>
            </a:extLst>
          </p:cNvPr>
          <p:cNvSpPr/>
          <p:nvPr/>
        </p:nvSpPr>
        <p:spPr>
          <a:xfrm>
            <a:off x="4360875" y="3956237"/>
            <a:ext cx="1069099" cy="449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F78D7-48F7-9F72-D713-8AE00867E1FC}"/>
              </a:ext>
            </a:extLst>
          </p:cNvPr>
          <p:cNvSpPr txBox="1"/>
          <p:nvPr/>
        </p:nvSpPr>
        <p:spPr>
          <a:xfrm>
            <a:off x="7113649" y="4765230"/>
            <a:ext cx="445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Right-Hand Side: our linear predictor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D8E31-187C-8977-8027-E09CEB3EB79B}"/>
              </a:ext>
            </a:extLst>
          </p:cNvPr>
          <p:cNvSpPr txBox="1"/>
          <p:nvPr/>
        </p:nvSpPr>
        <p:spPr>
          <a:xfrm>
            <a:off x="125267" y="1788229"/>
            <a:ext cx="40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Left-Hand Side: our response variable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367BD2-0D8F-F01A-71C8-57164C88B829}"/>
              </a:ext>
            </a:extLst>
          </p:cNvPr>
          <p:cNvCxnSpPr/>
          <p:nvPr/>
        </p:nvCxnSpPr>
        <p:spPr>
          <a:xfrm>
            <a:off x="2357120" y="2092770"/>
            <a:ext cx="1534160" cy="111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A26CF4-99F6-EE6F-6DCB-0B2B21D3FFD6}"/>
              </a:ext>
            </a:extLst>
          </p:cNvPr>
          <p:cNvCxnSpPr>
            <a:cxnSpLocks/>
          </p:cNvCxnSpPr>
          <p:nvPr/>
        </p:nvCxnSpPr>
        <p:spPr>
          <a:xfrm flipH="1" flipV="1">
            <a:off x="7396480" y="4093605"/>
            <a:ext cx="538480" cy="72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FC0A969A-9CBE-D51B-7D0A-9A394B08DE4D}"/>
              </a:ext>
            </a:extLst>
          </p:cNvPr>
          <p:cNvSpPr/>
          <p:nvPr/>
        </p:nvSpPr>
        <p:spPr>
          <a:xfrm rot="5400000">
            <a:off x="7143168" y="2410193"/>
            <a:ext cx="97152" cy="3170067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115-D594-DC5E-7569-F8E2FFF8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De-mystifying “Link Functions”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E806-8CF4-B409-BCB6-8EB4D5BD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What are the Activation (</a:t>
            </a:r>
            <a:r>
              <a:rPr lang="en-SG" dirty="0">
                <a:sym typeface="Wingdings" panose="05000000000000000000" pitchFamily="2" charset="2"/>
              </a:rPr>
              <a:t>)</a:t>
            </a:r>
            <a:r>
              <a:rPr lang="en-SG" dirty="0"/>
              <a:t> and Link (</a:t>
            </a:r>
            <a:r>
              <a:rPr lang="en-SG" dirty="0">
                <a:sym typeface="Wingdings" panose="05000000000000000000" pitchFamily="2" charset="2"/>
              </a:rPr>
              <a:t>)</a:t>
            </a:r>
            <a:r>
              <a:rPr lang="en-SG" dirty="0"/>
              <a:t> functions for the model below?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/>
              <p:nvPr/>
            </p:nvSpPr>
            <p:spPr>
              <a:xfrm>
                <a:off x="3607545" y="2875002"/>
                <a:ext cx="540692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7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⇆</m:t>
                      </m:r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1+4(2)</m:t>
                      </m:r>
                    </m:oMath>
                  </m:oMathPara>
                </a14:m>
                <a:endParaRPr lang="en-SG" sz="7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545" y="2875002"/>
                <a:ext cx="540692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8FE59-D967-FE3A-63D0-3A73CBE6B117}"/>
                  </a:ext>
                </a:extLst>
              </p:cNvPr>
              <p:cNvSpPr txBox="1"/>
              <p:nvPr/>
            </p:nvSpPr>
            <p:spPr>
              <a:xfrm>
                <a:off x="4578553" y="2144000"/>
                <a:ext cx="635755" cy="83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4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8FE59-D967-FE3A-63D0-3A73CBE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53" y="2144000"/>
                <a:ext cx="635755" cy="839140"/>
              </a:xfrm>
              <a:prstGeom prst="rect">
                <a:avLst/>
              </a:prstGeom>
              <a:blipFill>
                <a:blip r:embed="rId3"/>
                <a:stretch>
                  <a:fillRect l="-182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24D1D-847F-8428-6CE1-7137DEAD5A02}"/>
                  </a:ext>
                </a:extLst>
              </p:cNvPr>
              <p:cNvSpPr txBox="1"/>
              <p:nvPr/>
            </p:nvSpPr>
            <p:spPr>
              <a:xfrm>
                <a:off x="4577548" y="3858681"/>
                <a:ext cx="6357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24D1D-847F-8428-6CE1-7137DEAD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548" y="3858681"/>
                <a:ext cx="635755" cy="830997"/>
              </a:xfrm>
              <a:prstGeom prst="rect">
                <a:avLst/>
              </a:prstGeom>
              <a:blipFill>
                <a:blip r:embed="rId4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E33A50-8EF2-8CDD-5D85-86FF209514B7}"/>
              </a:ext>
            </a:extLst>
          </p:cNvPr>
          <p:cNvSpPr/>
          <p:nvPr/>
        </p:nvSpPr>
        <p:spPr>
          <a:xfrm>
            <a:off x="4360875" y="2259735"/>
            <a:ext cx="1069099" cy="65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750C02-EEE3-E49A-37B9-9620135735D0}"/>
              </a:ext>
            </a:extLst>
          </p:cNvPr>
          <p:cNvSpPr/>
          <p:nvPr/>
        </p:nvSpPr>
        <p:spPr>
          <a:xfrm>
            <a:off x="4360875" y="3955657"/>
            <a:ext cx="1069099" cy="65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459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115-D594-DC5E-7569-F8E2FFF8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De-mystifying “Link Functions”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E806-8CF4-B409-BCB6-8EB4D5BD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What are the Activation (</a:t>
            </a:r>
            <a:r>
              <a:rPr lang="en-SG" dirty="0">
                <a:sym typeface="Wingdings" panose="05000000000000000000" pitchFamily="2" charset="2"/>
              </a:rPr>
              <a:t>)</a:t>
            </a:r>
            <a:r>
              <a:rPr lang="en-SG" dirty="0"/>
              <a:t> and Link (</a:t>
            </a:r>
            <a:r>
              <a:rPr lang="en-SG" dirty="0">
                <a:sym typeface="Wingdings" panose="05000000000000000000" pitchFamily="2" charset="2"/>
              </a:rPr>
              <a:t>)</a:t>
            </a:r>
            <a:r>
              <a:rPr lang="en-SG" dirty="0"/>
              <a:t> functions for the model below?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/>
              <p:nvPr/>
            </p:nvSpPr>
            <p:spPr>
              <a:xfrm>
                <a:off x="2865865" y="2875002"/>
                <a:ext cx="61074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7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en-SG" sz="7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⇆</m:t>
                      </m:r>
                      <m:r>
                        <a:rPr lang="en-SG" sz="7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1+2(2)</m:t>
                      </m:r>
                    </m:oMath>
                  </m:oMathPara>
                </a14:m>
                <a:endParaRPr lang="en-SG" sz="7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3F8D2-ED34-BA4A-72FD-910E16DA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865" y="2875002"/>
                <a:ext cx="6107441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8FE59-D967-FE3A-63D0-3A73CBE6B117}"/>
                  </a:ext>
                </a:extLst>
              </p:cNvPr>
              <p:cNvSpPr txBox="1"/>
              <p:nvPr/>
            </p:nvSpPr>
            <p:spPr>
              <a:xfrm>
                <a:off x="4578553" y="2032240"/>
                <a:ext cx="635755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8FE59-D967-FE3A-63D0-3A73CBE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53" y="2032240"/>
                <a:ext cx="635755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24D1D-847F-8428-6CE1-7137DEAD5A02}"/>
                  </a:ext>
                </a:extLst>
              </p:cNvPr>
              <p:cNvSpPr txBox="1"/>
              <p:nvPr/>
            </p:nvSpPr>
            <p:spPr>
              <a:xfrm>
                <a:off x="4547068" y="3807881"/>
                <a:ext cx="635755" cy="11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24D1D-847F-8428-6CE1-7137DEAD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68" y="3807881"/>
                <a:ext cx="635755" cy="1101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E33A50-8EF2-8CDD-5D85-86FF209514B7}"/>
              </a:ext>
            </a:extLst>
          </p:cNvPr>
          <p:cNvSpPr/>
          <p:nvPr/>
        </p:nvSpPr>
        <p:spPr>
          <a:xfrm>
            <a:off x="4360874" y="2099119"/>
            <a:ext cx="1069099" cy="962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750C02-EEE3-E49A-37B9-9620135735D0}"/>
              </a:ext>
            </a:extLst>
          </p:cNvPr>
          <p:cNvSpPr/>
          <p:nvPr/>
        </p:nvSpPr>
        <p:spPr>
          <a:xfrm>
            <a:off x="4360874" y="3907854"/>
            <a:ext cx="1069099" cy="962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0021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24918</TotalTime>
  <Words>5979</Words>
  <Application>Microsoft Office PowerPoint</Application>
  <PresentationFormat>Widescreen</PresentationFormat>
  <Paragraphs>704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Agency FB</vt:lpstr>
      <vt:lpstr>Arial</vt:lpstr>
      <vt:lpstr>Bauhaus 93</vt:lpstr>
      <vt:lpstr>Calibri</vt:lpstr>
      <vt:lpstr>Calibri Light</vt:lpstr>
      <vt:lpstr>Cambria Math</vt:lpstr>
      <vt:lpstr>Courier New</vt:lpstr>
      <vt:lpstr>Office Theme</vt:lpstr>
      <vt:lpstr>GLM</vt:lpstr>
      <vt:lpstr>Advanced analyses – Analysis decision tree</vt:lpstr>
      <vt:lpstr>Summary (Learning Objectives)</vt:lpstr>
      <vt:lpstr>GLM</vt:lpstr>
      <vt:lpstr>How are GLMs related to Regression, ANOVA and ANCOVA?</vt:lpstr>
      <vt:lpstr>What is a GLM?</vt:lpstr>
      <vt:lpstr>De-mystifying “Link Functions”</vt:lpstr>
      <vt:lpstr>De-mystifying “Link Functions”</vt:lpstr>
      <vt:lpstr>De-mystifying “Link Functions”</vt:lpstr>
      <vt:lpstr>De-mystifying “Link Functions”</vt:lpstr>
      <vt:lpstr>De-mystifying “Link Functions”</vt:lpstr>
      <vt:lpstr>Variable types and Error Distributions</vt:lpstr>
      <vt:lpstr>How are GLM models chosen? – Maximum Likelihood Estimation</vt:lpstr>
      <vt:lpstr>Residual deviance</vt:lpstr>
      <vt:lpstr>Fitting a GLM</vt:lpstr>
      <vt:lpstr>Advanced analyses – Analysis decision tree</vt:lpstr>
      <vt:lpstr>Poisson GLM</vt:lpstr>
      <vt:lpstr>When to use?</vt:lpstr>
      <vt:lpstr>Poisson Example 1: Fitting</vt:lpstr>
      <vt:lpstr>Poisson Example 1: Interpreting results</vt:lpstr>
      <vt:lpstr>Overdispersion</vt:lpstr>
      <vt:lpstr>Poisson Example 1: Re-Fitting with Quasipoisson errors</vt:lpstr>
      <vt:lpstr>Poisson Example 1: Interpreting results with Quasipoisson errors</vt:lpstr>
      <vt:lpstr>Poisson Example 1: Re-Fitting with Negative Binomial errors</vt:lpstr>
      <vt:lpstr>Poisson Example 1: Interpreting results with Negative Binomial errors</vt:lpstr>
      <vt:lpstr>Poisson Example 1: Diagnostics to check models</vt:lpstr>
      <vt:lpstr>Poisson Example 2: Fitting</vt:lpstr>
      <vt:lpstr>Poisson Example 2: Fitting</vt:lpstr>
      <vt:lpstr>Poisson Example 2: Fitting</vt:lpstr>
      <vt:lpstr>Poisson Example 2: Simplifying</vt:lpstr>
      <vt:lpstr>Poisson Example 2: Visualising results</vt:lpstr>
      <vt:lpstr>Poisson Example 2: Visualising results</vt:lpstr>
      <vt:lpstr>Binomial GLM</vt:lpstr>
      <vt:lpstr>When to use?</vt:lpstr>
      <vt:lpstr>Situation 1: a binomial GLM on proportion data</vt:lpstr>
      <vt:lpstr>Before we fit the model…</vt:lpstr>
      <vt:lpstr>Binomial Example: Fitting</vt:lpstr>
      <vt:lpstr>Binomial Example: Fitting</vt:lpstr>
      <vt:lpstr>Binomial Example: Simplifying</vt:lpstr>
      <vt:lpstr>Binomial Example: Interpreting coefficients to extract effect size</vt:lpstr>
      <vt:lpstr>Situation 2: a binomial GLM on categorical (binary) data</vt:lpstr>
      <vt:lpstr>Multinomial GLM</vt:lpstr>
      <vt:lpstr>When to use?</vt:lpstr>
      <vt:lpstr>Multinomial Example: Fitting</vt:lpstr>
      <vt:lpstr>Multinomial Example: Comparing all levels</vt:lpstr>
      <vt:lpstr>Quasi GLM</vt:lpstr>
      <vt:lpstr>When to use?</vt:lpstr>
      <vt:lpstr>Quasi Example: Fitting</vt:lpstr>
      <vt:lpstr>Quasi Example: Fitting</vt:lpstr>
      <vt:lpstr>Summary (Learning Objectives)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Zhi Wen, Ian</dc:creator>
  <cp:lastModifiedBy>Chan Zhi Wen, Ian</cp:lastModifiedBy>
  <cp:revision>40</cp:revision>
  <dcterms:created xsi:type="dcterms:W3CDTF">2021-08-18T10:36:03Z</dcterms:created>
  <dcterms:modified xsi:type="dcterms:W3CDTF">2023-03-03T05:55:42Z</dcterms:modified>
</cp:coreProperties>
</file>