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Lst>
  <p:notesMasterIdLst>
    <p:notesMasterId r:id="rId21"/>
  </p:notesMasterIdLst>
  <p:sldIdLst>
    <p:sldId id="256" r:id="rId5"/>
    <p:sldId id="273" r:id="rId6"/>
    <p:sldId id="257" r:id="rId7"/>
    <p:sldId id="258" r:id="rId8"/>
    <p:sldId id="267" r:id="rId9"/>
    <p:sldId id="262" r:id="rId10"/>
    <p:sldId id="265" r:id="rId11"/>
    <p:sldId id="266" r:id="rId12"/>
    <p:sldId id="263" r:id="rId13"/>
    <p:sldId id="269" r:id="rId14"/>
    <p:sldId id="259" r:id="rId15"/>
    <p:sldId id="264" r:id="rId16"/>
    <p:sldId id="271" r:id="rId17"/>
    <p:sldId id="268" r:id="rId18"/>
    <p:sldId id="260"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0B33253-E017-66CB-C24E-6B58C79C9153}" name="Ningwen Hu" initials="NH" userId="S::nh183@duke.edu::6ca0d39b-d128-491f-bd07-4b96551c4ef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nk Chen" initials="HC" lastIdx="2" clrIdx="0">
    <p:extLst>
      <p:ext uri="{19B8F6BF-5375-455C-9EA6-DF929625EA0E}">
        <p15:presenceInfo xmlns:p15="http://schemas.microsoft.com/office/powerpoint/2012/main" userId="Hank C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8BCA3-7403-4D41-A7F4-E5759B5E90BE}" v="182" dt="2021-11-16T19:32:39.839"/>
    <p1510:client id="{071488DB-E268-48D1-B487-9B8506D9F776}" v="406" dt="2021-11-16T17:13:27.631"/>
    <p1510:client id="{0768D544-4813-4BA3-8BD9-BAD29B9C8DE8}" v="10" dt="2021-11-16T18:16:24.351"/>
    <p1510:client id="{2AAF9041-0B5A-4827-A8EB-B15F76CAAD9A}" v="50" dt="2021-11-16T18:24:06.516"/>
    <p1510:client id="{34E2C683-5D1F-45E1-BBBD-A6CAAE8E04A1}" v="14" dt="2021-11-16T01:36:57.769"/>
    <p1510:client id="{45879F5F-6A6C-4028-AB41-96DE797A41A8}" v="4" dt="2021-11-16T19:11:15.130"/>
    <p1510:client id="{5DF45DB0-8AA4-4AE4-BD2C-1118086AE9A5}" v="2" dt="2021-11-16T01:45:26.645"/>
    <p1510:client id="{96775E20-2E87-4D11-98FB-D331D0D4B9AE}" v="727" dt="2021-11-15T21:51:41.475"/>
    <p1510:client id="{9D882444-FE9D-4F93-A7ED-2C1A133E8489}" v="2" dt="2021-11-16T04:14:46.688"/>
    <p1510:client id="{A5A547D7-AC81-405F-BD03-562358301BB2}" v="2" dt="2021-11-16T03:55:31.981"/>
    <p1510:client id="{BB0F2A76-1E11-443F-BADC-AE5497972892}" v="8" dt="2021-11-16T16:31:02.154"/>
    <p1510:client id="{CA5B9ABB-D94F-4987-A8DE-F2E6E6429408}" v="252" dt="2021-11-16T18:46:54.077"/>
    <p1510:client id="{F8509332-9668-4F69-BD84-78F52C6C8A77}" v="4" dt="2021-11-16T18:16:33.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38" autoAdjust="0"/>
  </p:normalViewPr>
  <p:slideViewPr>
    <p:cSldViewPr snapToGrid="0">
      <p:cViewPr varScale="1">
        <p:scale>
          <a:sx n="60" d="100"/>
          <a:sy n="60" d="100"/>
        </p:scale>
        <p:origin x="8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R-square</c:v>
                </c:pt>
              </c:strCache>
            </c:strRef>
          </c:tx>
          <c:spPr>
            <a:solidFill>
              <a:schemeClr val="accent1"/>
            </a:solidFill>
            <a:ln>
              <a:noFill/>
            </a:ln>
            <a:effectLst/>
          </c:spPr>
          <c:invertIfNegative val="0"/>
          <c:cat>
            <c:strRef>
              <c:f>Sheet1!$A$2:$A$8</c:f>
              <c:strCache>
                <c:ptCount val="7"/>
                <c:pt idx="0">
                  <c:v>1 Day</c:v>
                </c:pt>
                <c:pt idx="1">
                  <c:v>2 Day</c:v>
                </c:pt>
                <c:pt idx="2">
                  <c:v>3 Day</c:v>
                </c:pt>
                <c:pt idx="3">
                  <c:v>4 Day</c:v>
                </c:pt>
                <c:pt idx="4">
                  <c:v>5 Day</c:v>
                </c:pt>
                <c:pt idx="5">
                  <c:v>6 Day</c:v>
                </c:pt>
                <c:pt idx="6">
                  <c:v>7 Day</c:v>
                </c:pt>
              </c:strCache>
            </c:strRef>
          </c:cat>
          <c:val>
            <c:numRef>
              <c:f>Sheet1!$B$2:$B$8</c:f>
              <c:numCache>
                <c:formatCode>General</c:formatCode>
                <c:ptCount val="7"/>
                <c:pt idx="0">
                  <c:v>0.99399999999999999</c:v>
                </c:pt>
                <c:pt idx="1">
                  <c:v>0.99</c:v>
                </c:pt>
                <c:pt idx="2">
                  <c:v>0.98699999999999999</c:v>
                </c:pt>
                <c:pt idx="3">
                  <c:v>0.98299999999999998</c:v>
                </c:pt>
                <c:pt idx="4">
                  <c:v>0.97799999999999998</c:v>
                </c:pt>
                <c:pt idx="5">
                  <c:v>0.97399999999999998</c:v>
                </c:pt>
                <c:pt idx="6">
                  <c:v>0.97099999999999997</c:v>
                </c:pt>
              </c:numCache>
            </c:numRef>
          </c:val>
          <c:extLst>
            <c:ext xmlns:c16="http://schemas.microsoft.com/office/drawing/2014/chart" uri="{C3380CC4-5D6E-409C-BE32-E72D297353CC}">
              <c16:uniqueId val="{00000000-AF95-46FD-A969-A538A41F310A}"/>
            </c:ext>
          </c:extLst>
        </c:ser>
        <c:dLbls>
          <c:showLegendKey val="0"/>
          <c:showVal val="0"/>
          <c:showCatName val="0"/>
          <c:showSerName val="0"/>
          <c:showPercent val="0"/>
          <c:showBubbleSize val="0"/>
        </c:dLbls>
        <c:gapWidth val="150"/>
        <c:axId val="1428606143"/>
        <c:axId val="1428602815"/>
      </c:barChart>
      <c:catAx>
        <c:axId val="1428606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28602815"/>
        <c:crosses val="autoZero"/>
        <c:auto val="1"/>
        <c:lblAlgn val="ctr"/>
        <c:lblOffset val="100"/>
        <c:noMultiLvlLbl val="0"/>
      </c:catAx>
      <c:valAx>
        <c:axId val="142860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28606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9.4072737320995567E-2"/>
          <c:y val="0.15221460634639911"/>
          <c:w val="0.88744615132877247"/>
          <c:h val="0.6811105539376433"/>
        </c:manualLayout>
      </c:layout>
      <c:barChart>
        <c:barDir val="col"/>
        <c:grouping val="clustered"/>
        <c:varyColors val="0"/>
        <c:ser>
          <c:idx val="0"/>
          <c:order val="0"/>
          <c:tx>
            <c:strRef>
              <c:f>Sheet1!$B$1</c:f>
              <c:strCache>
                <c:ptCount val="1"/>
                <c:pt idx="0">
                  <c:v>MSE</c:v>
                </c:pt>
              </c:strCache>
            </c:strRef>
          </c:tx>
          <c:spPr>
            <a:solidFill>
              <a:schemeClr val="accent1"/>
            </a:solidFill>
            <a:ln>
              <a:noFill/>
            </a:ln>
            <a:effectLst/>
          </c:spPr>
          <c:invertIfNegative val="0"/>
          <c:cat>
            <c:strRef>
              <c:f>Sheet1!$A$2:$A$8</c:f>
              <c:strCache>
                <c:ptCount val="7"/>
                <c:pt idx="0">
                  <c:v>1 Day</c:v>
                </c:pt>
                <c:pt idx="1">
                  <c:v>2 Day</c:v>
                </c:pt>
                <c:pt idx="2">
                  <c:v>3 Day</c:v>
                </c:pt>
                <c:pt idx="3">
                  <c:v>4 Day</c:v>
                </c:pt>
                <c:pt idx="4">
                  <c:v>5 Day</c:v>
                </c:pt>
                <c:pt idx="5">
                  <c:v>6 Day</c:v>
                </c:pt>
                <c:pt idx="6">
                  <c:v>7 Day</c:v>
                </c:pt>
              </c:strCache>
            </c:strRef>
          </c:cat>
          <c:val>
            <c:numRef>
              <c:f>Sheet1!$B$2:$B$8</c:f>
              <c:numCache>
                <c:formatCode>General</c:formatCode>
                <c:ptCount val="7"/>
                <c:pt idx="0">
                  <c:v>5.8799999999999998E-3</c:v>
                </c:pt>
                <c:pt idx="1">
                  <c:v>9.7999999999999997E-3</c:v>
                </c:pt>
                <c:pt idx="2">
                  <c:v>1.2999999999999999E-2</c:v>
                </c:pt>
                <c:pt idx="3">
                  <c:v>1.7999999999999999E-2</c:v>
                </c:pt>
                <c:pt idx="4">
                  <c:v>2.1999999999999999E-2</c:v>
                </c:pt>
                <c:pt idx="5">
                  <c:v>2.5999999999999999E-2</c:v>
                </c:pt>
                <c:pt idx="6">
                  <c:v>2.9000000000000001E-2</c:v>
                </c:pt>
              </c:numCache>
            </c:numRef>
          </c:val>
          <c:extLst>
            <c:ext xmlns:c16="http://schemas.microsoft.com/office/drawing/2014/chart" uri="{C3380CC4-5D6E-409C-BE32-E72D297353CC}">
              <c16:uniqueId val="{00000000-A54E-41D0-97A6-C51B44B2077D}"/>
            </c:ext>
          </c:extLst>
        </c:ser>
        <c:dLbls>
          <c:showLegendKey val="0"/>
          <c:showVal val="0"/>
          <c:showCatName val="0"/>
          <c:showSerName val="0"/>
          <c:showPercent val="0"/>
          <c:showBubbleSize val="0"/>
        </c:dLbls>
        <c:gapWidth val="219"/>
        <c:overlap val="-27"/>
        <c:axId val="1436908735"/>
        <c:axId val="1436913311"/>
      </c:barChart>
      <c:catAx>
        <c:axId val="1436908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36913311"/>
        <c:crosses val="autoZero"/>
        <c:auto val="1"/>
        <c:lblAlgn val="ctr"/>
        <c:lblOffset val="100"/>
        <c:noMultiLvlLbl val="0"/>
      </c:catAx>
      <c:valAx>
        <c:axId val="14369133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36908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A8B0D-1631-43B4-B62D-EE03A2126B97}" type="datetimeFigureOut">
              <a:rPr lang="zh-CN" altLang="en-US" smtClean="0"/>
              <a:t>2021/11/19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6C5C1-094B-41B8-809B-FC65B866784F}" type="slidenum">
              <a:rPr lang="zh-CN" altLang="en-US" smtClean="0"/>
              <a:t>‹#›</a:t>
            </a:fld>
            <a:endParaRPr lang="zh-CN" altLang="en-US"/>
          </a:p>
        </p:txBody>
      </p:sp>
    </p:spTree>
    <p:extLst>
      <p:ext uri="{BB962C8B-B14F-4D97-AF65-F5344CB8AC3E}">
        <p14:creationId xmlns:p14="http://schemas.microsoft.com/office/powerpoint/2010/main" val="170851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a:solidFill>
                  <a:srgbClr val="000000"/>
                </a:solidFill>
                <a:effectLst/>
                <a:latin typeface="Arial" panose="020B0604020202020204" pitchFamily="34" charset="0"/>
              </a:rPr>
              <a:t>During the pandemic period, food prices </a:t>
            </a:r>
            <a:r>
              <a:rPr lang="en-US" altLang="zh-CN" sz="1800" b="0" i="0" err="1">
                <a:solidFill>
                  <a:srgbClr val="000000"/>
                </a:solidFill>
                <a:effectLst/>
                <a:latin typeface="Arial" panose="020B0604020202020204" pitchFamily="34" charset="0"/>
              </a:rPr>
              <a:t>flutuated</a:t>
            </a:r>
            <a:r>
              <a:rPr lang="en-US" altLang="zh-CN" sz="1800" b="0" i="0">
                <a:solidFill>
                  <a:srgbClr val="000000"/>
                </a:solidFill>
                <a:effectLst/>
                <a:latin typeface="Arial" panose="020B0604020202020204" pitchFamily="34" charset="0"/>
              </a:rPr>
              <a:t> a lot. Consumers rushed to stock up on essential food items, which leads to higher food prices in grocery market. In addition, dramatic reduction in restaurant traffic and food service demand led to greater increase in demand at the retail level, which led to an increase in food price. Besides, unprecedented </a:t>
            </a:r>
            <a:r>
              <a:rPr lang="en-US" altLang="zh-CN" sz="1800" b="0" i="0" err="1">
                <a:solidFill>
                  <a:srgbClr val="000000"/>
                </a:solidFill>
                <a:effectLst/>
                <a:latin typeface="Arial" panose="020B0604020202020204" pitchFamily="34" charset="0"/>
              </a:rPr>
              <a:t>crisises</a:t>
            </a:r>
            <a:r>
              <a:rPr lang="en-US" altLang="zh-CN" sz="1800" b="0" i="0">
                <a:solidFill>
                  <a:srgbClr val="000000"/>
                </a:solidFill>
                <a:effectLst/>
                <a:latin typeface="Arial" panose="020B0604020202020204" pitchFamily="34" charset="0"/>
              </a:rPr>
              <a:t> on food price, such as climate change, the world’s economics are potential risk for grocery </a:t>
            </a:r>
            <a:r>
              <a:rPr lang="en-US" altLang="zh-CN" sz="1800" b="0" i="0" err="1">
                <a:solidFill>
                  <a:srgbClr val="000000"/>
                </a:solidFill>
                <a:effectLst/>
                <a:latin typeface="Arial" panose="020B0604020202020204" pitchFamily="34" charset="0"/>
              </a:rPr>
              <a:t>makets</a:t>
            </a:r>
            <a:r>
              <a:rPr lang="en-US" altLang="zh-CN" sz="1800" b="0" i="0">
                <a:solidFill>
                  <a:srgbClr val="000000"/>
                </a:solidFill>
                <a:effectLst/>
                <a:latin typeface="Arial" panose="020B0604020202020204" pitchFamily="34" charset="0"/>
              </a:rPr>
              <a:t> when pricing the food. </a:t>
            </a:r>
            <a:endParaRPr lang="zh-CN" altLang="en-US"/>
          </a:p>
        </p:txBody>
      </p:sp>
      <p:sp>
        <p:nvSpPr>
          <p:cNvPr id="4" name="灯片编号占位符 3"/>
          <p:cNvSpPr>
            <a:spLocks noGrp="1"/>
          </p:cNvSpPr>
          <p:nvPr>
            <p:ph type="sldNum" sz="quarter" idx="5"/>
          </p:nvPr>
        </p:nvSpPr>
        <p:spPr/>
        <p:txBody>
          <a:bodyPr/>
          <a:lstStyle/>
          <a:p>
            <a:fld id="{88A6C5C1-094B-41B8-809B-FC65B866784F}" type="slidenum">
              <a:rPr lang="zh-CN" altLang="en-US" smtClean="0"/>
              <a:t>3</a:t>
            </a:fld>
            <a:endParaRPr lang="zh-CN" altLang="en-US"/>
          </a:p>
        </p:txBody>
      </p:sp>
    </p:spTree>
    <p:extLst>
      <p:ext uri="{BB962C8B-B14F-4D97-AF65-F5344CB8AC3E}">
        <p14:creationId xmlns:p14="http://schemas.microsoft.com/office/powerpoint/2010/main" val="2921031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A6C5C1-094B-41B8-809B-FC65B866784F}" type="slidenum">
              <a:rPr lang="zh-CN" altLang="en-US" smtClean="0"/>
              <a:t>16</a:t>
            </a:fld>
            <a:endParaRPr lang="zh-CN" altLang="en-US"/>
          </a:p>
        </p:txBody>
      </p:sp>
    </p:spTree>
    <p:extLst>
      <p:ext uri="{BB962C8B-B14F-4D97-AF65-F5344CB8AC3E}">
        <p14:creationId xmlns:p14="http://schemas.microsoft.com/office/powerpoint/2010/main" val="331332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Wingdings" panose="05000000000000000000" pitchFamily="2" charset="2"/>
              <a:buChar cha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After we have determined our business problems and several factors. We search data on the internet to gather data of those factors. Our data comes from these data sources: USDA, Macrotrend and FRED economic data.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Then we combine data from different sources in one table based on date, as you can see the table here.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As our aim is to give a general indication of cereal price, we create a label data, food price index, using the weighted average price of corn, soybean, and wheat.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88A6C5C1-094B-41B8-809B-FC65B866784F}" type="slidenum">
              <a:rPr lang="zh-CN" altLang="en-US" smtClean="0"/>
              <a:t>6</a:t>
            </a:fld>
            <a:endParaRPr lang="zh-CN" altLang="en-US"/>
          </a:p>
        </p:txBody>
      </p:sp>
    </p:spTree>
    <p:extLst>
      <p:ext uri="{BB962C8B-B14F-4D97-AF65-F5344CB8AC3E}">
        <p14:creationId xmlns:p14="http://schemas.microsoft.com/office/powerpoint/2010/main" val="226590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Wingdings" panose="05000000000000000000" pitchFamily="2" charset="2"/>
              <a:buChar char=""/>
            </a:pP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To know the trend of each feature, we display them respectively. As pictures shown here, it seems that the price of corn, copper, silver, soybean and golden are highly correlate by visual. Besides, we can obviously detect an outlier in the crude oil graph.</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Then we normalize the data and pair plot it to look at the relationships between PI and 6 features. As the result shows here, the silver, crude oil and copper has a high correlation with PI.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lstStyle/>
          <a:p>
            <a:fld id="{88A6C5C1-094B-41B8-809B-FC65B866784F}" type="slidenum">
              <a:rPr lang="zh-CN" altLang="en-US" smtClean="0"/>
              <a:t>7</a:t>
            </a:fld>
            <a:endParaRPr lang="zh-CN" altLang="en-US"/>
          </a:p>
        </p:txBody>
      </p:sp>
    </p:spTree>
    <p:extLst>
      <p:ext uri="{BB962C8B-B14F-4D97-AF65-F5344CB8AC3E}">
        <p14:creationId xmlns:p14="http://schemas.microsoft.com/office/powerpoint/2010/main" val="259841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Wingdings" panose="05000000000000000000" pitchFamily="2" charset="2"/>
              <a:buChar char=""/>
            </a:pP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Then we begin to deal with outliers and do some cleaning with missing data. First, we use QQ-plot to detect if our data set fits into the normal distribution. However, as the result shows here, none of our features follow that pattern. Therefore, we determined to use IQR to filter out the outliers. As we are capturing the data during the time when food price fluctuates a lot, we don’t want to treat huge fluctuations as outliers. Therefore, we set k=2 to filter out outliers.</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To deal with null values, as for M2, we only have weekly data, so we use weekly data to fill out the value in each day of that week. For the other null values, we defined them as” Missing completely at random”, Thus, we delete them directly.</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Finally, as our goal is to give a 7-day prediction of cereal price. And all of our data are gathered based on date, Therefore, we choose to use time series model to forecast future price.</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lstStyle/>
          <a:p>
            <a:fld id="{88A6C5C1-094B-41B8-809B-FC65B866784F}" type="slidenum">
              <a:rPr lang="zh-CN" altLang="en-US" smtClean="0"/>
              <a:t>8</a:t>
            </a:fld>
            <a:endParaRPr lang="zh-CN" altLang="en-US"/>
          </a:p>
        </p:txBody>
      </p:sp>
    </p:spTree>
    <p:extLst>
      <p:ext uri="{BB962C8B-B14F-4D97-AF65-F5344CB8AC3E}">
        <p14:creationId xmlns:p14="http://schemas.microsoft.com/office/powerpoint/2010/main" val="1538142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1.6,1.8,1.9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Helvetica Neue"/>
              </a:rPr>
              <a:t>Add 2 features: month( using to add seasonal feature), PI( to capture some auto-correlation inside data)</a:t>
            </a:r>
          </a:p>
          <a:p>
            <a:r>
              <a:rPr lang="en-US" altLang="zh-CN" dirty="0"/>
              <a:t>After dealing with the outliers, we first normalized our data for further analysis. We use z-score normalization so that our data will have mean 0 and standard deviation 1 after the normalization. Then, we believe that price index is a value that is strongly related to time. So we want to add some time series features in our model. Thus, we first add the month as a feature. It is straightforward since the harvest of grains are related to month, and thus should be reflected in the price. Then, we believe there should be strong auto-correlation within our price index, so we plot the </a:t>
            </a:r>
            <a:r>
              <a:rPr lang="en-US" altLang="zh-CN" dirty="0" err="1"/>
              <a:t>acf</a:t>
            </a:r>
            <a:r>
              <a:rPr lang="en-US" altLang="zh-CN" dirty="0"/>
              <a:t> of PI. It demonstrates pretty strong autocorrelation. For the simplicity of modeling, we only pick the lag of seven days to be our features. </a:t>
            </a:r>
            <a:endParaRPr lang="zh-CN" altLang="en-US" dirty="0"/>
          </a:p>
        </p:txBody>
      </p:sp>
      <p:sp>
        <p:nvSpPr>
          <p:cNvPr id="4" name="灯片编号占位符 3"/>
          <p:cNvSpPr>
            <a:spLocks noGrp="1"/>
          </p:cNvSpPr>
          <p:nvPr>
            <p:ph type="sldNum" sz="quarter" idx="5"/>
          </p:nvPr>
        </p:nvSpPr>
        <p:spPr/>
        <p:txBody>
          <a:bodyPr/>
          <a:lstStyle/>
          <a:p>
            <a:fld id="{88A6C5C1-094B-41B8-809B-FC65B866784F}" type="slidenum">
              <a:rPr lang="zh-CN" altLang="en-US" smtClean="0"/>
              <a:t>9</a:t>
            </a:fld>
            <a:endParaRPr lang="zh-CN" altLang="en-US"/>
          </a:p>
        </p:txBody>
      </p:sp>
    </p:spTree>
    <p:extLst>
      <p:ext uri="{BB962C8B-B14F-4D97-AF65-F5344CB8AC3E}">
        <p14:creationId xmlns:p14="http://schemas.microsoft.com/office/powerpoint/2010/main" val="291066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Helvetica Neue"/>
              </a:rPr>
              <a:t>After adding the time series features, now we have a bunch of 15 features and we want to reduce some features to make our model more robust. Thus, we performed the univariate selection method and calculated the f-score of </a:t>
            </a:r>
            <a:r>
              <a:rPr lang="en-US" altLang="zh-CN" dirty="0" err="1">
                <a:solidFill>
                  <a:srgbClr val="000000"/>
                </a:solidFill>
                <a:latin typeface="Helvetica Neue"/>
              </a:rPr>
              <a:t>eThe</a:t>
            </a:r>
            <a:r>
              <a:rPr lang="en-US" altLang="zh-CN" dirty="0">
                <a:solidFill>
                  <a:srgbClr val="000000"/>
                </a:solidFill>
                <a:latin typeface="Helvetica Neue"/>
              </a:rPr>
              <a:t> training curve of the model containing the whole 15 features shows more fluctuation comparing to the model after the reduction of feature. And finally, our predictors are these 13 features, and we use 30% of the data as testing </a:t>
            </a:r>
            <a:r>
              <a:rPr lang="en-US" altLang="zh-CN" dirty="0" err="1">
                <a:solidFill>
                  <a:srgbClr val="000000"/>
                </a:solidFill>
                <a:latin typeface="Helvetica Neue"/>
              </a:rPr>
              <a:t>data.ach</a:t>
            </a:r>
            <a:r>
              <a:rPr lang="en-US" altLang="zh-CN" dirty="0">
                <a:solidFill>
                  <a:srgbClr val="000000"/>
                </a:solidFill>
                <a:latin typeface="Helvetica Neue"/>
              </a:rPr>
              <a:t> variable. We remove the last two variables and see immediate improvement in the training curve. </a:t>
            </a:r>
          </a:p>
        </p:txBody>
      </p:sp>
      <p:sp>
        <p:nvSpPr>
          <p:cNvPr id="4" name="灯片编号占位符 3"/>
          <p:cNvSpPr>
            <a:spLocks noGrp="1"/>
          </p:cNvSpPr>
          <p:nvPr>
            <p:ph type="sldNum" sz="quarter" idx="5"/>
          </p:nvPr>
        </p:nvSpPr>
        <p:spPr/>
        <p:txBody>
          <a:bodyPr/>
          <a:lstStyle/>
          <a:p>
            <a:fld id="{88A6C5C1-094B-41B8-809B-FC65B866784F}" type="slidenum">
              <a:rPr lang="zh-CN" altLang="en-US" smtClean="0"/>
              <a:t>10</a:t>
            </a:fld>
            <a:endParaRPr lang="zh-CN" altLang="en-US"/>
          </a:p>
        </p:txBody>
      </p:sp>
    </p:spTree>
    <p:extLst>
      <p:ext uri="{BB962C8B-B14F-4D97-AF65-F5344CB8AC3E}">
        <p14:creationId xmlns:p14="http://schemas.microsoft.com/office/powerpoint/2010/main" val="3785735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apply a three layer fully connected neuron network as our model. The input layer has 13 cells, each corresponding to a input feature, and the output layer includes 7 cells, each is associated with the price index of a day. </a:t>
            </a:r>
            <a:r>
              <a:rPr lang="en-US" altLang="zh-CN" dirty="0" err="1"/>
              <a:t>ReLU</a:t>
            </a:r>
            <a:r>
              <a:rPr lang="en-US" altLang="zh-CN" dirty="0"/>
              <a:t> function is used as activation function to address the gradient diminishing and explosion issue. We use Stochastic gradient descent method to accelerate the training process and use mean square error as loss function.</a:t>
            </a:r>
            <a:endParaRPr lang="zh-CN" altLang="en-US" dirty="0"/>
          </a:p>
        </p:txBody>
      </p:sp>
      <p:sp>
        <p:nvSpPr>
          <p:cNvPr id="4" name="灯片编号占位符 3"/>
          <p:cNvSpPr>
            <a:spLocks noGrp="1"/>
          </p:cNvSpPr>
          <p:nvPr>
            <p:ph type="sldNum" sz="quarter" idx="5"/>
          </p:nvPr>
        </p:nvSpPr>
        <p:spPr/>
        <p:txBody>
          <a:bodyPr/>
          <a:lstStyle/>
          <a:p>
            <a:fld id="{88A6C5C1-094B-41B8-809B-FC65B866784F}" type="slidenum">
              <a:rPr lang="zh-CN" altLang="en-US" smtClean="0"/>
              <a:t>11</a:t>
            </a:fld>
            <a:endParaRPr lang="zh-CN" altLang="en-US"/>
          </a:p>
        </p:txBody>
      </p:sp>
    </p:spTree>
    <p:extLst>
      <p:ext uri="{BB962C8B-B14F-4D97-AF65-F5344CB8AC3E}">
        <p14:creationId xmlns:p14="http://schemas.microsoft.com/office/powerpoint/2010/main" val="114881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 </a:t>
            </a:r>
            <a:r>
              <a:rPr lang="zh-CN" altLang="en-US"/>
              <a:t>强调</a:t>
            </a:r>
            <a:r>
              <a:rPr lang="en-US" altLang="zh-CN"/>
              <a:t>outcomes</a:t>
            </a:r>
            <a:endParaRPr lang="zh-CN" altLang="en-US"/>
          </a:p>
        </p:txBody>
      </p:sp>
      <p:sp>
        <p:nvSpPr>
          <p:cNvPr id="4" name="灯片编号占位符 3"/>
          <p:cNvSpPr>
            <a:spLocks noGrp="1"/>
          </p:cNvSpPr>
          <p:nvPr>
            <p:ph type="sldNum" sz="quarter" idx="5"/>
          </p:nvPr>
        </p:nvSpPr>
        <p:spPr/>
        <p:txBody>
          <a:bodyPr/>
          <a:lstStyle/>
          <a:p>
            <a:fld id="{88A6C5C1-094B-41B8-809B-FC65B866784F}" type="slidenum">
              <a:rPr lang="zh-CN" altLang="en-US" smtClean="0"/>
              <a:t>12</a:t>
            </a:fld>
            <a:endParaRPr lang="zh-CN" altLang="en-US"/>
          </a:p>
        </p:txBody>
      </p:sp>
    </p:spTree>
    <p:extLst>
      <p:ext uri="{BB962C8B-B14F-4D97-AF65-F5344CB8AC3E}">
        <p14:creationId xmlns:p14="http://schemas.microsoft.com/office/powerpoint/2010/main" val="2059522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8A6C5C1-094B-41B8-809B-FC65B866784F}" type="slidenum">
              <a:rPr lang="zh-CN" altLang="en-US" smtClean="0"/>
              <a:t>15</a:t>
            </a:fld>
            <a:endParaRPr lang="zh-CN" altLang="en-US"/>
          </a:p>
        </p:txBody>
      </p:sp>
    </p:spTree>
    <p:extLst>
      <p:ext uri="{BB962C8B-B14F-4D97-AF65-F5344CB8AC3E}">
        <p14:creationId xmlns:p14="http://schemas.microsoft.com/office/powerpoint/2010/main" val="2407892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11/19/2021</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132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8698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11/19/2021</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7515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11/19/2021</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1814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11/19/2021</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08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1398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8509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366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46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11/19/2021</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11271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11/19/2021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213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lIns="109728" tIns="109728" rIns="109728" bIns="91440" anchor="b"/>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lIns="109728" tIns="109728" rIns="109728" bIns="9144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lIns="109728" tIns="109728" rIns="109728" bIns="91440" anchor="ctr"/>
          <a:lstStyle>
            <a:lvl1pPr algn="r">
              <a:defRPr sz="1000" spc="50">
                <a:solidFill>
                  <a:schemeClr val="tx1">
                    <a:lumMod val="75000"/>
                    <a:lumOff val="25000"/>
                  </a:schemeClr>
                </a:solidFill>
              </a:defRPr>
            </a:lvl1pPr>
          </a:lstStyle>
          <a:p>
            <a:fld id="{ED291B17-9318-49DB-B28B-6E5994AE9581}" type="datetime1">
              <a:rPr lang="en-US" smtClean="0"/>
              <a:t>11/19/2021</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lIns="109728" tIns="109728" rIns="109728" bIns="91440" anchor="ctr"/>
          <a:lstStyle>
            <a:lvl1pPr algn="l">
              <a:defRPr sz="1000" cap="none" spc="5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lIns="109728" tIns="109728" rIns="109728" bIns="91440" anchor="ctr"/>
          <a:lstStyle>
            <a:lvl1pPr algn="r">
              <a:defRPr sz="10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6310628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hf sldNum="0" hdr="0" ftr="0" dt="0"/>
  <p:txStyles>
    <p:titleStyle>
      <a:lvl1pPr algn="l" defTabSz="457200" rtl="0" eaLnBrk="1" latinLnBrk="0" hangingPunct="1">
        <a:lnSpc>
          <a:spcPct val="105000"/>
        </a:lnSpc>
        <a:spcBef>
          <a:spcPct val="0"/>
        </a:spcBef>
        <a:buNone/>
        <a:defRPr sz="3600" b="1" kern="1200" cap="none" spc="13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2200" kern="1200" spc="80">
          <a:solidFill>
            <a:schemeClr val="tx1">
              <a:lumMod val="75000"/>
              <a:lumOff val="25000"/>
            </a:schemeClr>
          </a:solidFill>
          <a:latin typeface="+mn-lt"/>
          <a:ea typeface="+mn-ea"/>
          <a:cs typeface="+mn-cs"/>
        </a:defRPr>
      </a:lvl1pPr>
      <a:lvl2pPr marL="630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2000" kern="1200" spc="80">
          <a:solidFill>
            <a:schemeClr val="tx1">
              <a:lumMod val="75000"/>
              <a:lumOff val="25000"/>
            </a:schemeClr>
          </a:solidFill>
          <a:latin typeface="+mn-lt"/>
          <a:ea typeface="+mn-ea"/>
          <a:cs typeface="+mn-cs"/>
        </a:defRPr>
      </a:lvl2pPr>
      <a:lvl3pPr marL="900000" indent="-270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800" kern="1200" spc="80">
          <a:solidFill>
            <a:schemeClr val="tx1">
              <a:lumMod val="75000"/>
              <a:lumOff val="25000"/>
            </a:schemeClr>
          </a:solidFill>
          <a:latin typeface="+mn-lt"/>
          <a:ea typeface="+mn-ea"/>
          <a:cs typeface="+mn-cs"/>
        </a:defRPr>
      </a:lvl3pPr>
      <a:lvl4pPr marL="124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spc="80">
          <a:solidFill>
            <a:schemeClr val="tx1">
              <a:lumMod val="75000"/>
              <a:lumOff val="25000"/>
            </a:schemeClr>
          </a:solidFill>
          <a:latin typeface="+mn-lt"/>
          <a:ea typeface="+mn-ea"/>
          <a:cs typeface="+mn-cs"/>
        </a:defRPr>
      </a:lvl4pPr>
      <a:lvl5pPr marL="160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spc="8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桌子上有许多食物&#10;&#10;中度可信度描述已自动生成">
            <a:extLst>
              <a:ext uri="{FF2B5EF4-FFF2-40B4-BE49-F238E27FC236}">
                <a16:creationId xmlns:a16="http://schemas.microsoft.com/office/drawing/2014/main" id="{F518A169-0436-41F3-82E2-DD0EAAC3D7E9}"/>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11111"/>
          <a:stretch/>
        </p:blipFill>
        <p:spPr>
          <a:xfrm>
            <a:off x="20" y="10"/>
            <a:ext cx="12191980" cy="6857988"/>
          </a:xfrm>
          <a:prstGeom prst="rect">
            <a:avLst/>
          </a:prstGeom>
        </p:spPr>
      </p:pic>
      <p:sp>
        <p:nvSpPr>
          <p:cNvPr id="12" name="Rectangle 11">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837126" y="1038978"/>
            <a:ext cx="4320227" cy="2395117"/>
          </a:xfrm>
        </p:spPr>
        <p:txBody>
          <a:bodyPr>
            <a:normAutofit fontScale="90000"/>
          </a:bodyPr>
          <a:lstStyle/>
          <a:p>
            <a:pPr>
              <a:lnSpc>
                <a:spcPct val="95000"/>
              </a:lnSpc>
            </a:pPr>
            <a:r>
              <a:rPr lang="en-US" altLang="zh-CN" sz="3700" dirty="0">
                <a:solidFill>
                  <a:srgbClr val="FFFFFF"/>
                </a:solidFill>
                <a:latin typeface="Calisto MT" panose="02040603050505030304" pitchFamily="18" charset="0"/>
              </a:rPr>
              <a:t>Prediction of Grain price for grocery market in the pandemic period </a:t>
            </a:r>
            <a:endParaRPr lang="zh-CN" altLang="en-US" sz="3700" dirty="0">
              <a:solidFill>
                <a:srgbClr val="FFFFFF"/>
              </a:solidFill>
              <a:latin typeface="Calisto MT" panose="02040603050505030304" pitchFamily="18" charset="0"/>
            </a:endParaRPr>
          </a:p>
        </p:txBody>
      </p:sp>
      <p:sp>
        <p:nvSpPr>
          <p:cNvPr id="3" name="副标题 2"/>
          <p:cNvSpPr>
            <a:spLocks noGrp="1"/>
          </p:cNvSpPr>
          <p:nvPr>
            <p:ph type="subTitle" idx="1"/>
          </p:nvPr>
        </p:nvSpPr>
        <p:spPr>
          <a:xfrm>
            <a:off x="837126" y="3707619"/>
            <a:ext cx="4320228" cy="1614198"/>
          </a:xfrm>
        </p:spPr>
        <p:txBody>
          <a:bodyPr>
            <a:normAutofit fontScale="62500" lnSpcReduction="20000"/>
          </a:bodyPr>
          <a:lstStyle/>
          <a:p>
            <a:r>
              <a:rPr lang="en-US" altLang="zh-CN" sz="2000" spc="-50" dirty="0">
                <a:solidFill>
                  <a:srgbClr val="FFFFFF">
                    <a:alpha val="75000"/>
                  </a:srgbClr>
                </a:solidFill>
                <a:latin typeface="Calisto MT" panose="02040603050505030304" pitchFamily="18" charset="0"/>
                <a:ea typeface="+mj-ea"/>
                <a:cs typeface="+mj-cs"/>
              </a:rPr>
              <a:t>AIPI510 Final project</a:t>
            </a:r>
          </a:p>
          <a:p>
            <a:r>
              <a:rPr lang="en-US" altLang="zh-CN" sz="2000" spc="-50" dirty="0">
                <a:solidFill>
                  <a:srgbClr val="FFFFFF">
                    <a:alpha val="75000"/>
                  </a:srgbClr>
                </a:solidFill>
                <a:latin typeface="Calisto MT" panose="02040603050505030304" pitchFamily="18" charset="0"/>
                <a:ea typeface="+mj-ea"/>
                <a:cs typeface="+mj-cs"/>
              </a:rPr>
              <a:t>Team 9</a:t>
            </a:r>
          </a:p>
          <a:p>
            <a:r>
              <a:rPr lang="en-US" altLang="zh-CN" sz="2000" spc="-50" dirty="0">
                <a:solidFill>
                  <a:srgbClr val="FFFFFF">
                    <a:alpha val="75000"/>
                  </a:srgbClr>
                </a:solidFill>
                <a:latin typeface="Calisto MT" panose="02040603050505030304" pitchFamily="18" charset="0"/>
                <a:ea typeface="+mj-ea"/>
                <a:cs typeface="+mj-cs"/>
              </a:rPr>
              <a:t>Hank Chen</a:t>
            </a:r>
          </a:p>
          <a:p>
            <a:r>
              <a:rPr lang="en-US" altLang="zh-CN" sz="2000" spc="-50" dirty="0" err="1">
                <a:solidFill>
                  <a:srgbClr val="FFFFFF">
                    <a:alpha val="75000"/>
                  </a:srgbClr>
                </a:solidFill>
                <a:latin typeface="Calisto MT" panose="02040603050505030304" pitchFamily="18" charset="0"/>
                <a:ea typeface="+mj-ea"/>
                <a:cs typeface="+mj-cs"/>
              </a:rPr>
              <a:t>Ningwen</a:t>
            </a:r>
            <a:r>
              <a:rPr lang="en-US" altLang="zh-CN" sz="2000" spc="-50" dirty="0">
                <a:solidFill>
                  <a:srgbClr val="FFFFFF">
                    <a:alpha val="75000"/>
                  </a:srgbClr>
                </a:solidFill>
                <a:latin typeface="Calisto MT" panose="02040603050505030304" pitchFamily="18" charset="0"/>
                <a:ea typeface="+mj-ea"/>
                <a:cs typeface="+mj-cs"/>
              </a:rPr>
              <a:t> hu</a:t>
            </a:r>
          </a:p>
          <a:p>
            <a:r>
              <a:rPr lang="en-US" altLang="zh-CN" sz="2000" spc="-50" dirty="0">
                <a:solidFill>
                  <a:srgbClr val="FFFFFF">
                    <a:alpha val="75000"/>
                  </a:srgbClr>
                </a:solidFill>
                <a:latin typeface="Calisto MT" panose="02040603050505030304" pitchFamily="18" charset="0"/>
                <a:ea typeface="+mj-ea"/>
                <a:cs typeface="+mj-cs"/>
              </a:rPr>
              <a:t>Florence Liu</a:t>
            </a:r>
            <a:endParaRPr lang="zh-CN" altLang="en-US" sz="2000" spc="-50" dirty="0">
              <a:solidFill>
                <a:srgbClr val="FFFFFF">
                  <a:alpha val="75000"/>
                </a:srgbClr>
              </a:solidFill>
              <a:latin typeface="Calisto MT" panose="02040603050505030304" pitchFamily="18" charset="0"/>
              <a:ea typeface="+mj-ea"/>
              <a:cs typeface="+mj-cs"/>
            </a:endParaRPr>
          </a:p>
        </p:txBody>
      </p:sp>
    </p:spTree>
    <p:extLst>
      <p:ext uri="{BB962C8B-B14F-4D97-AF65-F5344CB8AC3E}">
        <p14:creationId xmlns:p14="http://schemas.microsoft.com/office/powerpoint/2010/main" val="7030884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ED27A-B1DE-42BD-8B1D-7706A4509E06}"/>
              </a:ext>
            </a:extLst>
          </p:cNvPr>
          <p:cNvSpPr>
            <a:spLocks noGrp="1"/>
          </p:cNvSpPr>
          <p:nvPr>
            <p:ph type="title"/>
          </p:nvPr>
        </p:nvSpPr>
        <p:spPr>
          <a:xfrm>
            <a:off x="581192" y="288290"/>
            <a:ext cx="11029616" cy="1188720"/>
          </a:xfrm>
        </p:spPr>
        <p:txBody>
          <a:bodyPr/>
          <a:lstStyle/>
          <a:p>
            <a:r>
              <a:rPr lang="en-US" altLang="zh-CN" dirty="0"/>
              <a:t>Data preparation</a:t>
            </a:r>
            <a:endParaRPr lang="zh-CN" altLang="en-US" dirty="0"/>
          </a:p>
        </p:txBody>
      </p:sp>
      <p:sp>
        <p:nvSpPr>
          <p:cNvPr id="6" name="文本框 5">
            <a:extLst>
              <a:ext uri="{FF2B5EF4-FFF2-40B4-BE49-F238E27FC236}">
                <a16:creationId xmlns:a16="http://schemas.microsoft.com/office/drawing/2014/main" id="{15282F80-F69B-4C76-B8D6-4480DF920145}"/>
              </a:ext>
            </a:extLst>
          </p:cNvPr>
          <p:cNvSpPr txBox="1"/>
          <p:nvPr/>
        </p:nvSpPr>
        <p:spPr>
          <a:xfrm>
            <a:off x="964094" y="1477010"/>
            <a:ext cx="7560145" cy="1007648"/>
          </a:xfrm>
          <a:prstGeom prst="rect">
            <a:avLst/>
          </a:prstGeom>
          <a:noFill/>
        </p:spPr>
        <p:txBody>
          <a:bodyPr wrap="square" rtlCol="0">
            <a:spAutoFit/>
          </a:bodyPr>
          <a:lstStyle/>
          <a:p>
            <a:pPr marL="306000" indent="-306000">
              <a:lnSpc>
                <a:spcPct val="114000"/>
              </a:lnSpc>
              <a:spcBef>
                <a:spcPct val="20000"/>
              </a:spcBef>
              <a:spcAft>
                <a:spcPts val="600"/>
              </a:spcAft>
              <a:buClr>
                <a:schemeClr val="accent1"/>
              </a:buClr>
              <a:buSzPct val="92000"/>
              <a:buFont typeface="Wingdings 2" panose="05020102010507070707" pitchFamily="18" charset="2"/>
              <a:buChar char=""/>
            </a:pPr>
            <a:r>
              <a:rPr lang="en-US" altLang="zh-CN" sz="3200" b="1" spc="80" dirty="0">
                <a:solidFill>
                  <a:schemeClr val="tx1">
                    <a:lumMod val="75000"/>
                    <a:lumOff val="25000"/>
                  </a:schemeClr>
                </a:solidFill>
              </a:rPr>
              <a:t>Feature Selection &amp; Split the Data</a:t>
            </a:r>
            <a:endParaRPr lang="zh-CN" altLang="en-US" sz="3200" b="1" spc="80" dirty="0">
              <a:solidFill>
                <a:schemeClr val="tx1">
                  <a:lumMod val="75000"/>
                  <a:lumOff val="25000"/>
                </a:schemeClr>
              </a:solidFill>
            </a:endParaRPr>
          </a:p>
          <a:p>
            <a:endParaRPr lang="zh-CN" altLang="en-US" dirty="0"/>
          </a:p>
        </p:txBody>
      </p:sp>
      <p:pic>
        <p:nvPicPr>
          <p:cNvPr id="9" name="图片 8">
            <a:extLst>
              <a:ext uri="{FF2B5EF4-FFF2-40B4-BE49-F238E27FC236}">
                <a16:creationId xmlns:a16="http://schemas.microsoft.com/office/drawing/2014/main" id="{C811EA8E-6C0C-437D-94EA-6CC150A8C27D}"/>
              </a:ext>
            </a:extLst>
          </p:cNvPr>
          <p:cNvPicPr>
            <a:picLocks noChangeAspect="1"/>
          </p:cNvPicPr>
          <p:nvPr/>
        </p:nvPicPr>
        <p:blipFill>
          <a:blip r:embed="rId3"/>
          <a:stretch>
            <a:fillRect/>
          </a:stretch>
        </p:blipFill>
        <p:spPr>
          <a:xfrm>
            <a:off x="0" y="2336360"/>
            <a:ext cx="12192000" cy="2185279"/>
          </a:xfrm>
          <a:prstGeom prst="rect">
            <a:avLst/>
          </a:prstGeom>
        </p:spPr>
      </p:pic>
      <p:pic>
        <p:nvPicPr>
          <p:cNvPr id="4" name="图片 3">
            <a:extLst>
              <a:ext uri="{FF2B5EF4-FFF2-40B4-BE49-F238E27FC236}">
                <a16:creationId xmlns:a16="http://schemas.microsoft.com/office/drawing/2014/main" id="{63D012BE-E672-4ADE-86BB-874ECEBF13A4}"/>
              </a:ext>
            </a:extLst>
          </p:cNvPr>
          <p:cNvPicPr>
            <a:picLocks noChangeAspect="1"/>
          </p:cNvPicPr>
          <p:nvPr/>
        </p:nvPicPr>
        <p:blipFill>
          <a:blip r:embed="rId4"/>
          <a:stretch>
            <a:fillRect/>
          </a:stretch>
        </p:blipFill>
        <p:spPr>
          <a:xfrm>
            <a:off x="8315573" y="668659"/>
            <a:ext cx="2630823" cy="5520680"/>
          </a:xfrm>
          <a:prstGeom prst="rect">
            <a:avLst/>
          </a:prstGeom>
        </p:spPr>
      </p:pic>
      <p:pic>
        <p:nvPicPr>
          <p:cNvPr id="17" name="图片 16">
            <a:extLst>
              <a:ext uri="{FF2B5EF4-FFF2-40B4-BE49-F238E27FC236}">
                <a16:creationId xmlns:a16="http://schemas.microsoft.com/office/drawing/2014/main" id="{48E47DDC-B307-47DF-906C-782C47ACBDC2}"/>
              </a:ext>
            </a:extLst>
          </p:cNvPr>
          <p:cNvPicPr>
            <a:picLocks noChangeAspect="1"/>
          </p:cNvPicPr>
          <p:nvPr/>
        </p:nvPicPr>
        <p:blipFill>
          <a:blip r:embed="rId5"/>
          <a:stretch>
            <a:fillRect/>
          </a:stretch>
        </p:blipFill>
        <p:spPr>
          <a:xfrm>
            <a:off x="6132656" y="2833833"/>
            <a:ext cx="4387024" cy="3079019"/>
          </a:xfrm>
          <a:prstGeom prst="rect">
            <a:avLst/>
          </a:prstGeom>
        </p:spPr>
      </p:pic>
      <p:sp>
        <p:nvSpPr>
          <p:cNvPr id="20" name="文本框 19">
            <a:extLst>
              <a:ext uri="{FF2B5EF4-FFF2-40B4-BE49-F238E27FC236}">
                <a16:creationId xmlns:a16="http://schemas.microsoft.com/office/drawing/2014/main" id="{67B97DA7-0CBA-406B-9EF1-3505949E19F9}"/>
              </a:ext>
            </a:extLst>
          </p:cNvPr>
          <p:cNvSpPr txBox="1"/>
          <p:nvPr/>
        </p:nvSpPr>
        <p:spPr>
          <a:xfrm>
            <a:off x="6515558" y="2185178"/>
            <a:ext cx="3933262" cy="369332"/>
          </a:xfrm>
          <a:prstGeom prst="rect">
            <a:avLst/>
          </a:prstGeom>
          <a:noFill/>
        </p:spPr>
        <p:txBody>
          <a:bodyPr wrap="square" rtlCol="0">
            <a:spAutoFit/>
          </a:bodyPr>
          <a:lstStyle/>
          <a:p>
            <a:r>
              <a:rPr lang="en-US" altLang="zh-CN" spc="80" dirty="0">
                <a:solidFill>
                  <a:srgbClr val="000000"/>
                </a:solidFill>
                <a:latin typeface="Arial" panose="020B0604020202020204" pitchFamily="34" charset="0"/>
              </a:rPr>
              <a:t>Training Curve with 13 Features</a:t>
            </a:r>
            <a:endParaRPr lang="zh-CN" altLang="en-US" spc="80" dirty="0">
              <a:solidFill>
                <a:srgbClr val="000000"/>
              </a:solidFill>
              <a:latin typeface="Arial" panose="020B0604020202020204" pitchFamily="34" charset="0"/>
            </a:endParaRPr>
          </a:p>
        </p:txBody>
      </p:sp>
      <p:sp>
        <p:nvSpPr>
          <p:cNvPr id="21" name="文本框 20">
            <a:extLst>
              <a:ext uri="{FF2B5EF4-FFF2-40B4-BE49-F238E27FC236}">
                <a16:creationId xmlns:a16="http://schemas.microsoft.com/office/drawing/2014/main" id="{55A4F547-9606-4458-8043-832A27291E97}"/>
              </a:ext>
            </a:extLst>
          </p:cNvPr>
          <p:cNvSpPr txBox="1"/>
          <p:nvPr/>
        </p:nvSpPr>
        <p:spPr>
          <a:xfrm>
            <a:off x="1387126" y="2150596"/>
            <a:ext cx="3961058" cy="369332"/>
          </a:xfrm>
          <a:prstGeom prst="rect">
            <a:avLst/>
          </a:prstGeom>
          <a:noFill/>
        </p:spPr>
        <p:txBody>
          <a:bodyPr wrap="square" rtlCol="0">
            <a:spAutoFit/>
          </a:bodyPr>
          <a:lstStyle/>
          <a:p>
            <a:r>
              <a:rPr lang="en-US" altLang="zh-CN" spc="80" dirty="0">
                <a:solidFill>
                  <a:srgbClr val="000000"/>
                </a:solidFill>
                <a:latin typeface="Arial" panose="020B0604020202020204" pitchFamily="34" charset="0"/>
              </a:rPr>
              <a:t>Training Curve with 15 Features</a:t>
            </a:r>
            <a:endParaRPr lang="zh-CN" altLang="en-US" spc="80" dirty="0">
              <a:solidFill>
                <a:srgbClr val="000000"/>
              </a:solidFill>
              <a:latin typeface="Arial" panose="020B0604020202020204" pitchFamily="34" charset="0"/>
            </a:endParaRPr>
          </a:p>
        </p:txBody>
      </p:sp>
      <p:pic>
        <p:nvPicPr>
          <p:cNvPr id="15" name="图片 14">
            <a:extLst>
              <a:ext uri="{FF2B5EF4-FFF2-40B4-BE49-F238E27FC236}">
                <a16:creationId xmlns:a16="http://schemas.microsoft.com/office/drawing/2014/main" id="{5BE54140-0CF8-4079-958C-26D6037056DE}"/>
              </a:ext>
            </a:extLst>
          </p:cNvPr>
          <p:cNvPicPr>
            <a:picLocks noChangeAspect="1"/>
          </p:cNvPicPr>
          <p:nvPr/>
        </p:nvPicPr>
        <p:blipFill>
          <a:blip r:embed="rId6"/>
          <a:stretch>
            <a:fillRect/>
          </a:stretch>
        </p:blipFill>
        <p:spPr>
          <a:xfrm>
            <a:off x="964094" y="2833833"/>
            <a:ext cx="4686515" cy="3044437"/>
          </a:xfrm>
          <a:prstGeom prst="rect">
            <a:avLst/>
          </a:prstGeom>
        </p:spPr>
      </p:pic>
      <p:sp>
        <p:nvSpPr>
          <p:cNvPr id="22" name="矩形 21">
            <a:extLst>
              <a:ext uri="{FF2B5EF4-FFF2-40B4-BE49-F238E27FC236}">
                <a16:creationId xmlns:a16="http://schemas.microsoft.com/office/drawing/2014/main" id="{8A9015B7-953D-4844-BA95-94B8DEAE4785}"/>
              </a:ext>
            </a:extLst>
          </p:cNvPr>
          <p:cNvSpPr/>
          <p:nvPr/>
        </p:nvSpPr>
        <p:spPr>
          <a:xfrm>
            <a:off x="1431310" y="4847895"/>
            <a:ext cx="1087120" cy="64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931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52D35-1098-4832-8302-5D549DA4A6F9}"/>
              </a:ext>
            </a:extLst>
          </p:cNvPr>
          <p:cNvSpPr>
            <a:spLocks noGrp="1"/>
          </p:cNvSpPr>
          <p:nvPr>
            <p:ph type="title"/>
          </p:nvPr>
        </p:nvSpPr>
        <p:spPr>
          <a:xfrm>
            <a:off x="581191" y="288290"/>
            <a:ext cx="11029616" cy="1188720"/>
          </a:xfrm>
        </p:spPr>
        <p:txBody>
          <a:bodyPr/>
          <a:lstStyle/>
          <a:p>
            <a:r>
              <a:rPr lang="en-US" altLang="zh-CN" dirty="0">
                <a:ea typeface="华文中宋"/>
              </a:rPr>
              <a:t>Modeling</a:t>
            </a:r>
            <a:endParaRPr lang="zh-CN" altLang="en-US" dirty="0">
              <a:ea typeface="华文中宋"/>
            </a:endParaRPr>
          </a:p>
        </p:txBody>
      </p:sp>
      <p:sp>
        <p:nvSpPr>
          <p:cNvPr id="26" name="椭圆 25">
            <a:extLst>
              <a:ext uri="{FF2B5EF4-FFF2-40B4-BE49-F238E27FC236}">
                <a16:creationId xmlns:a16="http://schemas.microsoft.com/office/drawing/2014/main" id="{549D46BC-BA9F-4F83-9D6D-A3DDDC126BE2}"/>
              </a:ext>
            </a:extLst>
          </p:cNvPr>
          <p:cNvSpPr/>
          <p:nvPr/>
        </p:nvSpPr>
        <p:spPr>
          <a:xfrm>
            <a:off x="3728242" y="3064333"/>
            <a:ext cx="348440" cy="348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53D398CC-0801-490D-8B57-D332225AC36B}"/>
              </a:ext>
            </a:extLst>
          </p:cNvPr>
          <p:cNvSpPr/>
          <p:nvPr/>
        </p:nvSpPr>
        <p:spPr>
          <a:xfrm>
            <a:off x="3716462" y="3665754"/>
            <a:ext cx="348440" cy="348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9D719757-8915-43D1-9D1F-73F4D808BA8A}"/>
              </a:ext>
            </a:extLst>
          </p:cNvPr>
          <p:cNvSpPr/>
          <p:nvPr/>
        </p:nvSpPr>
        <p:spPr>
          <a:xfrm>
            <a:off x="3716462" y="4262054"/>
            <a:ext cx="348440" cy="348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1A435A17-7B8E-4CB0-89D5-2E2E8E2A3B63}"/>
              </a:ext>
            </a:extLst>
          </p:cNvPr>
          <p:cNvSpPr/>
          <p:nvPr/>
        </p:nvSpPr>
        <p:spPr>
          <a:xfrm>
            <a:off x="5720943" y="2352114"/>
            <a:ext cx="366415" cy="36641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89029BC9-5DD5-4541-BE68-EA69CF9418E2}"/>
              </a:ext>
            </a:extLst>
          </p:cNvPr>
          <p:cNvSpPr/>
          <p:nvPr/>
        </p:nvSpPr>
        <p:spPr>
          <a:xfrm>
            <a:off x="5717806" y="2855119"/>
            <a:ext cx="366415" cy="36641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1D970475-AE64-4135-8099-C1E14E46B4C3}"/>
              </a:ext>
            </a:extLst>
          </p:cNvPr>
          <p:cNvSpPr/>
          <p:nvPr/>
        </p:nvSpPr>
        <p:spPr>
          <a:xfrm>
            <a:off x="5717805" y="3356686"/>
            <a:ext cx="366415" cy="36641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51750BBC-A5BE-40F5-AE2C-7297A4E9B260}"/>
              </a:ext>
            </a:extLst>
          </p:cNvPr>
          <p:cNvSpPr/>
          <p:nvPr/>
        </p:nvSpPr>
        <p:spPr>
          <a:xfrm>
            <a:off x="5719950" y="3849549"/>
            <a:ext cx="366415" cy="36641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59D6DCFA-F5A8-4CAC-A417-377F416ED0EF}"/>
              </a:ext>
            </a:extLst>
          </p:cNvPr>
          <p:cNvSpPr/>
          <p:nvPr/>
        </p:nvSpPr>
        <p:spPr>
          <a:xfrm>
            <a:off x="5729585" y="4342412"/>
            <a:ext cx="366415" cy="36641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BCC2A202-2A62-40F4-AE50-510F14BB1C03}"/>
              </a:ext>
            </a:extLst>
          </p:cNvPr>
          <p:cNvSpPr/>
          <p:nvPr/>
        </p:nvSpPr>
        <p:spPr>
          <a:xfrm>
            <a:off x="5729585" y="4835409"/>
            <a:ext cx="366415" cy="366415"/>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C6FBA940-82C9-4113-B45E-26687C1C0DCA}"/>
              </a:ext>
            </a:extLst>
          </p:cNvPr>
          <p:cNvCxnSpPr>
            <a:cxnSpLocks/>
            <a:stCxn id="26" idx="6"/>
            <a:endCxn id="39" idx="2"/>
          </p:cNvCxnSpPr>
          <p:nvPr/>
        </p:nvCxnSpPr>
        <p:spPr>
          <a:xfrm flipV="1">
            <a:off x="4076682" y="2535322"/>
            <a:ext cx="1644261" cy="703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CD6E26C0-EF6B-48AE-AE1D-6516B4AC5DE9}"/>
              </a:ext>
            </a:extLst>
          </p:cNvPr>
          <p:cNvCxnSpPr>
            <a:cxnSpLocks/>
            <a:stCxn id="26" idx="6"/>
            <a:endCxn id="40" idx="2"/>
          </p:cNvCxnSpPr>
          <p:nvPr/>
        </p:nvCxnSpPr>
        <p:spPr>
          <a:xfrm flipV="1">
            <a:off x="4076682" y="3038327"/>
            <a:ext cx="1641124" cy="20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CDED7BDE-C4DE-49B9-89B1-1D2669EC792F}"/>
              </a:ext>
            </a:extLst>
          </p:cNvPr>
          <p:cNvCxnSpPr>
            <a:cxnSpLocks/>
            <a:stCxn id="26" idx="6"/>
            <a:endCxn id="41" idx="2"/>
          </p:cNvCxnSpPr>
          <p:nvPr/>
        </p:nvCxnSpPr>
        <p:spPr>
          <a:xfrm>
            <a:off x="4076682" y="3238553"/>
            <a:ext cx="1641123" cy="30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37A3B6EE-2462-49EC-AC99-8905E7B50704}"/>
              </a:ext>
            </a:extLst>
          </p:cNvPr>
          <p:cNvCxnSpPr>
            <a:cxnSpLocks/>
            <a:stCxn id="26" idx="6"/>
            <a:endCxn id="42" idx="2"/>
          </p:cNvCxnSpPr>
          <p:nvPr/>
        </p:nvCxnSpPr>
        <p:spPr>
          <a:xfrm>
            <a:off x="4076682" y="3238553"/>
            <a:ext cx="1643268" cy="794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681FFBFF-7206-49ED-8C60-ADF9418F2FD7}"/>
              </a:ext>
            </a:extLst>
          </p:cNvPr>
          <p:cNvCxnSpPr>
            <a:cxnSpLocks/>
            <a:stCxn id="26" idx="6"/>
            <a:endCxn id="43" idx="2"/>
          </p:cNvCxnSpPr>
          <p:nvPr/>
        </p:nvCxnSpPr>
        <p:spPr>
          <a:xfrm>
            <a:off x="4076682" y="3238553"/>
            <a:ext cx="1652903" cy="128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DD59D965-A450-4AEB-80E4-072CE314F143}"/>
              </a:ext>
            </a:extLst>
          </p:cNvPr>
          <p:cNvCxnSpPr>
            <a:cxnSpLocks/>
            <a:stCxn id="26" idx="6"/>
            <a:endCxn id="44" idx="2"/>
          </p:cNvCxnSpPr>
          <p:nvPr/>
        </p:nvCxnSpPr>
        <p:spPr>
          <a:xfrm>
            <a:off x="4076682" y="3238553"/>
            <a:ext cx="1652903" cy="1780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06EC8F83-F5E9-46E9-9A7A-22A5B360BD61}"/>
              </a:ext>
            </a:extLst>
          </p:cNvPr>
          <p:cNvCxnSpPr>
            <a:cxnSpLocks/>
            <a:stCxn id="27" idx="6"/>
            <a:endCxn id="39" idx="2"/>
          </p:cNvCxnSpPr>
          <p:nvPr/>
        </p:nvCxnSpPr>
        <p:spPr>
          <a:xfrm flipV="1">
            <a:off x="4064902" y="2535322"/>
            <a:ext cx="1656041" cy="130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B39BC857-C9D9-4008-9A32-5DF11AAC19A8}"/>
              </a:ext>
            </a:extLst>
          </p:cNvPr>
          <p:cNvCxnSpPr>
            <a:cxnSpLocks/>
            <a:stCxn id="27" idx="6"/>
            <a:endCxn id="40" idx="2"/>
          </p:cNvCxnSpPr>
          <p:nvPr/>
        </p:nvCxnSpPr>
        <p:spPr>
          <a:xfrm flipV="1">
            <a:off x="4064902" y="3038327"/>
            <a:ext cx="1652904" cy="801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2D57205D-5B40-462F-907A-9C1965812664}"/>
              </a:ext>
            </a:extLst>
          </p:cNvPr>
          <p:cNvCxnSpPr>
            <a:cxnSpLocks/>
            <a:stCxn id="27" idx="6"/>
            <a:endCxn id="41" idx="2"/>
          </p:cNvCxnSpPr>
          <p:nvPr/>
        </p:nvCxnSpPr>
        <p:spPr>
          <a:xfrm flipV="1">
            <a:off x="4064902" y="3539894"/>
            <a:ext cx="1652903" cy="30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330B2535-D8CC-4D09-B298-AD7AE7902143}"/>
              </a:ext>
            </a:extLst>
          </p:cNvPr>
          <p:cNvCxnSpPr>
            <a:cxnSpLocks/>
            <a:stCxn id="27" idx="6"/>
            <a:endCxn id="42" idx="2"/>
          </p:cNvCxnSpPr>
          <p:nvPr/>
        </p:nvCxnSpPr>
        <p:spPr>
          <a:xfrm>
            <a:off x="4064902" y="3839974"/>
            <a:ext cx="1655048" cy="192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27D1D2A5-8B59-402B-873C-12F4C848CEE7}"/>
              </a:ext>
            </a:extLst>
          </p:cNvPr>
          <p:cNvCxnSpPr>
            <a:cxnSpLocks/>
            <a:stCxn id="27" idx="6"/>
            <a:endCxn id="43" idx="2"/>
          </p:cNvCxnSpPr>
          <p:nvPr/>
        </p:nvCxnSpPr>
        <p:spPr>
          <a:xfrm>
            <a:off x="4064902" y="3839974"/>
            <a:ext cx="1664683" cy="685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457E93AE-3FB8-4D9D-B277-40C3E8B5D917}"/>
              </a:ext>
            </a:extLst>
          </p:cNvPr>
          <p:cNvCxnSpPr>
            <a:cxnSpLocks/>
            <a:stCxn id="27" idx="6"/>
            <a:endCxn id="44" idx="2"/>
          </p:cNvCxnSpPr>
          <p:nvPr/>
        </p:nvCxnSpPr>
        <p:spPr>
          <a:xfrm>
            <a:off x="4064902" y="3839974"/>
            <a:ext cx="1664683" cy="1178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485EB5BD-34D6-40AB-9CFC-D872752E0EFA}"/>
              </a:ext>
            </a:extLst>
          </p:cNvPr>
          <p:cNvCxnSpPr>
            <a:cxnSpLocks/>
            <a:stCxn id="28" idx="6"/>
            <a:endCxn id="39" idx="2"/>
          </p:cNvCxnSpPr>
          <p:nvPr/>
        </p:nvCxnSpPr>
        <p:spPr>
          <a:xfrm flipV="1">
            <a:off x="4064902" y="2535322"/>
            <a:ext cx="1656041" cy="1900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D75F3D59-6F95-4FF1-8685-9227AF49612A}"/>
              </a:ext>
            </a:extLst>
          </p:cNvPr>
          <p:cNvCxnSpPr>
            <a:cxnSpLocks/>
            <a:stCxn id="28" idx="6"/>
            <a:endCxn id="40" idx="2"/>
          </p:cNvCxnSpPr>
          <p:nvPr/>
        </p:nvCxnSpPr>
        <p:spPr>
          <a:xfrm flipV="1">
            <a:off x="4064902" y="3038327"/>
            <a:ext cx="1652904" cy="139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30ED0D7A-9958-4A1E-A95B-FCAACA5F97BF}"/>
              </a:ext>
            </a:extLst>
          </p:cNvPr>
          <p:cNvCxnSpPr>
            <a:cxnSpLocks/>
            <a:stCxn id="28" idx="6"/>
            <a:endCxn id="41" idx="2"/>
          </p:cNvCxnSpPr>
          <p:nvPr/>
        </p:nvCxnSpPr>
        <p:spPr>
          <a:xfrm flipV="1">
            <a:off x="4064902" y="3539894"/>
            <a:ext cx="1652903" cy="896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7D2AF795-34AC-46EE-8675-01CD47F06437}"/>
              </a:ext>
            </a:extLst>
          </p:cNvPr>
          <p:cNvCxnSpPr>
            <a:cxnSpLocks/>
            <a:stCxn id="28" idx="6"/>
            <a:endCxn id="42" idx="2"/>
          </p:cNvCxnSpPr>
          <p:nvPr/>
        </p:nvCxnSpPr>
        <p:spPr>
          <a:xfrm flipV="1">
            <a:off x="4064902" y="4032757"/>
            <a:ext cx="1655048" cy="403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C2D19ECD-C7A1-450C-AF81-14646C463DB6}"/>
              </a:ext>
            </a:extLst>
          </p:cNvPr>
          <p:cNvCxnSpPr>
            <a:cxnSpLocks/>
            <a:stCxn id="28" idx="6"/>
            <a:endCxn id="43" idx="2"/>
          </p:cNvCxnSpPr>
          <p:nvPr/>
        </p:nvCxnSpPr>
        <p:spPr>
          <a:xfrm>
            <a:off x="4064902" y="4436274"/>
            <a:ext cx="1664683" cy="8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D5E3FDEE-B698-4687-AA41-B0BE582D8037}"/>
              </a:ext>
            </a:extLst>
          </p:cNvPr>
          <p:cNvCxnSpPr>
            <a:cxnSpLocks/>
            <a:stCxn id="28" idx="6"/>
            <a:endCxn id="44" idx="2"/>
          </p:cNvCxnSpPr>
          <p:nvPr/>
        </p:nvCxnSpPr>
        <p:spPr>
          <a:xfrm>
            <a:off x="4064902" y="4436274"/>
            <a:ext cx="1664683" cy="58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6" name="椭圆 295">
            <a:extLst>
              <a:ext uri="{FF2B5EF4-FFF2-40B4-BE49-F238E27FC236}">
                <a16:creationId xmlns:a16="http://schemas.microsoft.com/office/drawing/2014/main" id="{18764279-DDC4-468A-9D31-BDEAAC6E4A87}"/>
              </a:ext>
            </a:extLst>
          </p:cNvPr>
          <p:cNvSpPr/>
          <p:nvPr/>
        </p:nvSpPr>
        <p:spPr>
          <a:xfrm>
            <a:off x="7725344" y="4335778"/>
            <a:ext cx="366415" cy="366415"/>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椭圆 296">
            <a:extLst>
              <a:ext uri="{FF2B5EF4-FFF2-40B4-BE49-F238E27FC236}">
                <a16:creationId xmlns:a16="http://schemas.microsoft.com/office/drawing/2014/main" id="{8EA64FFC-0A5A-4823-8122-E9B77F7F99BC}"/>
              </a:ext>
            </a:extLst>
          </p:cNvPr>
          <p:cNvSpPr/>
          <p:nvPr/>
        </p:nvSpPr>
        <p:spPr>
          <a:xfrm>
            <a:off x="7725469" y="3650046"/>
            <a:ext cx="366415" cy="379802"/>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椭圆 297">
            <a:extLst>
              <a:ext uri="{FF2B5EF4-FFF2-40B4-BE49-F238E27FC236}">
                <a16:creationId xmlns:a16="http://schemas.microsoft.com/office/drawing/2014/main" id="{2C3DB948-D629-4285-A3D4-C1F6A865E663}"/>
              </a:ext>
            </a:extLst>
          </p:cNvPr>
          <p:cNvSpPr/>
          <p:nvPr/>
        </p:nvSpPr>
        <p:spPr>
          <a:xfrm>
            <a:off x="7725345" y="2964314"/>
            <a:ext cx="366415" cy="366415"/>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0" name="直接箭头连接符 299">
            <a:extLst>
              <a:ext uri="{FF2B5EF4-FFF2-40B4-BE49-F238E27FC236}">
                <a16:creationId xmlns:a16="http://schemas.microsoft.com/office/drawing/2014/main" id="{FCC6EC6D-D001-4747-BC6D-355FDD135427}"/>
              </a:ext>
            </a:extLst>
          </p:cNvPr>
          <p:cNvCxnSpPr>
            <a:stCxn id="39" idx="6"/>
            <a:endCxn id="298" idx="2"/>
          </p:cNvCxnSpPr>
          <p:nvPr/>
        </p:nvCxnSpPr>
        <p:spPr>
          <a:xfrm>
            <a:off x="6087358" y="2535322"/>
            <a:ext cx="1637987" cy="6122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直接箭头连接符 300">
            <a:extLst>
              <a:ext uri="{FF2B5EF4-FFF2-40B4-BE49-F238E27FC236}">
                <a16:creationId xmlns:a16="http://schemas.microsoft.com/office/drawing/2014/main" id="{66EFD322-DE58-48EF-A475-EA2BF2DABE7D}"/>
              </a:ext>
            </a:extLst>
          </p:cNvPr>
          <p:cNvCxnSpPr>
            <a:cxnSpLocks/>
            <a:stCxn id="39" idx="6"/>
            <a:endCxn id="297" idx="2"/>
          </p:cNvCxnSpPr>
          <p:nvPr/>
        </p:nvCxnSpPr>
        <p:spPr>
          <a:xfrm>
            <a:off x="6087358" y="2535322"/>
            <a:ext cx="1638111" cy="130462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直接箭头连接符 303">
            <a:extLst>
              <a:ext uri="{FF2B5EF4-FFF2-40B4-BE49-F238E27FC236}">
                <a16:creationId xmlns:a16="http://schemas.microsoft.com/office/drawing/2014/main" id="{FCCF23AA-BBE7-43BA-A5A5-43FF1F9F0EFA}"/>
              </a:ext>
            </a:extLst>
          </p:cNvPr>
          <p:cNvCxnSpPr>
            <a:cxnSpLocks/>
            <a:stCxn id="39" idx="6"/>
            <a:endCxn id="296" idx="2"/>
          </p:cNvCxnSpPr>
          <p:nvPr/>
        </p:nvCxnSpPr>
        <p:spPr>
          <a:xfrm>
            <a:off x="6087358" y="2535322"/>
            <a:ext cx="1637986" cy="198366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直接箭头连接符 306">
            <a:extLst>
              <a:ext uri="{FF2B5EF4-FFF2-40B4-BE49-F238E27FC236}">
                <a16:creationId xmlns:a16="http://schemas.microsoft.com/office/drawing/2014/main" id="{6260E4E7-9C2D-41B8-A941-0232DEC1513E}"/>
              </a:ext>
            </a:extLst>
          </p:cNvPr>
          <p:cNvCxnSpPr>
            <a:cxnSpLocks/>
            <a:stCxn id="40" idx="6"/>
            <a:endCxn id="298" idx="2"/>
          </p:cNvCxnSpPr>
          <p:nvPr/>
        </p:nvCxnSpPr>
        <p:spPr>
          <a:xfrm>
            <a:off x="6084221" y="3038327"/>
            <a:ext cx="1641124" cy="10919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接箭头连接符 309">
            <a:extLst>
              <a:ext uri="{FF2B5EF4-FFF2-40B4-BE49-F238E27FC236}">
                <a16:creationId xmlns:a16="http://schemas.microsoft.com/office/drawing/2014/main" id="{2D2D1DF7-5896-4865-8842-F58CC97E79F9}"/>
              </a:ext>
            </a:extLst>
          </p:cNvPr>
          <p:cNvCxnSpPr>
            <a:cxnSpLocks/>
            <a:stCxn id="40" idx="6"/>
            <a:endCxn id="297" idx="2"/>
          </p:cNvCxnSpPr>
          <p:nvPr/>
        </p:nvCxnSpPr>
        <p:spPr>
          <a:xfrm>
            <a:off x="6084221" y="3038327"/>
            <a:ext cx="1641248" cy="80162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接箭头连接符 314">
            <a:extLst>
              <a:ext uri="{FF2B5EF4-FFF2-40B4-BE49-F238E27FC236}">
                <a16:creationId xmlns:a16="http://schemas.microsoft.com/office/drawing/2014/main" id="{9D58F75F-3358-4900-B6E6-9A9CCF8E2046}"/>
              </a:ext>
            </a:extLst>
          </p:cNvPr>
          <p:cNvCxnSpPr>
            <a:cxnSpLocks/>
            <a:stCxn id="40" idx="6"/>
            <a:endCxn id="296" idx="2"/>
          </p:cNvCxnSpPr>
          <p:nvPr/>
        </p:nvCxnSpPr>
        <p:spPr>
          <a:xfrm>
            <a:off x="6084221" y="3038327"/>
            <a:ext cx="1641123" cy="148065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直接箭头连接符 317">
            <a:extLst>
              <a:ext uri="{FF2B5EF4-FFF2-40B4-BE49-F238E27FC236}">
                <a16:creationId xmlns:a16="http://schemas.microsoft.com/office/drawing/2014/main" id="{DC3C82C9-D9EC-42A5-B8F5-36FE2895DC20}"/>
              </a:ext>
            </a:extLst>
          </p:cNvPr>
          <p:cNvCxnSpPr>
            <a:cxnSpLocks/>
            <a:stCxn id="41" idx="6"/>
            <a:endCxn id="298" idx="2"/>
          </p:cNvCxnSpPr>
          <p:nvPr/>
        </p:nvCxnSpPr>
        <p:spPr>
          <a:xfrm flipV="1">
            <a:off x="6084220" y="3147522"/>
            <a:ext cx="1641125" cy="39237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接箭头连接符 320">
            <a:extLst>
              <a:ext uri="{FF2B5EF4-FFF2-40B4-BE49-F238E27FC236}">
                <a16:creationId xmlns:a16="http://schemas.microsoft.com/office/drawing/2014/main" id="{B7AF094D-DA16-4533-9129-496789713616}"/>
              </a:ext>
            </a:extLst>
          </p:cNvPr>
          <p:cNvCxnSpPr>
            <a:cxnSpLocks/>
            <a:stCxn id="41" idx="6"/>
            <a:endCxn id="297" idx="2"/>
          </p:cNvCxnSpPr>
          <p:nvPr/>
        </p:nvCxnSpPr>
        <p:spPr>
          <a:xfrm>
            <a:off x="6084220" y="3539894"/>
            <a:ext cx="1641249" cy="30005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直接箭头连接符 323">
            <a:extLst>
              <a:ext uri="{FF2B5EF4-FFF2-40B4-BE49-F238E27FC236}">
                <a16:creationId xmlns:a16="http://schemas.microsoft.com/office/drawing/2014/main" id="{5CCE4065-1055-4223-8A49-DAFB3DE7EE08}"/>
              </a:ext>
            </a:extLst>
          </p:cNvPr>
          <p:cNvCxnSpPr>
            <a:cxnSpLocks/>
            <a:stCxn id="41" idx="6"/>
            <a:endCxn id="296" idx="2"/>
          </p:cNvCxnSpPr>
          <p:nvPr/>
        </p:nvCxnSpPr>
        <p:spPr>
          <a:xfrm>
            <a:off x="6084220" y="3539894"/>
            <a:ext cx="1641124" cy="97909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直接箭头连接符 326">
            <a:extLst>
              <a:ext uri="{FF2B5EF4-FFF2-40B4-BE49-F238E27FC236}">
                <a16:creationId xmlns:a16="http://schemas.microsoft.com/office/drawing/2014/main" id="{ED226BD8-75D4-4BF1-B78B-2C93E9926EA0}"/>
              </a:ext>
            </a:extLst>
          </p:cNvPr>
          <p:cNvCxnSpPr>
            <a:cxnSpLocks/>
            <a:stCxn id="42" idx="6"/>
            <a:endCxn id="298" idx="2"/>
          </p:cNvCxnSpPr>
          <p:nvPr/>
        </p:nvCxnSpPr>
        <p:spPr>
          <a:xfrm flipV="1">
            <a:off x="6086365" y="3147522"/>
            <a:ext cx="1638980" cy="88523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直接箭头连接符 329">
            <a:extLst>
              <a:ext uri="{FF2B5EF4-FFF2-40B4-BE49-F238E27FC236}">
                <a16:creationId xmlns:a16="http://schemas.microsoft.com/office/drawing/2014/main" id="{74366158-89BC-40FC-B1D4-EE35A63670BA}"/>
              </a:ext>
            </a:extLst>
          </p:cNvPr>
          <p:cNvCxnSpPr>
            <a:cxnSpLocks/>
            <a:stCxn id="42" idx="6"/>
            <a:endCxn id="297" idx="2"/>
          </p:cNvCxnSpPr>
          <p:nvPr/>
        </p:nvCxnSpPr>
        <p:spPr>
          <a:xfrm flipV="1">
            <a:off x="6086365" y="3839947"/>
            <a:ext cx="1639104" cy="19281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直接箭头连接符 332">
            <a:extLst>
              <a:ext uri="{FF2B5EF4-FFF2-40B4-BE49-F238E27FC236}">
                <a16:creationId xmlns:a16="http://schemas.microsoft.com/office/drawing/2014/main" id="{1C014D09-886E-4396-B7DA-A1791E0F0ADA}"/>
              </a:ext>
            </a:extLst>
          </p:cNvPr>
          <p:cNvCxnSpPr>
            <a:cxnSpLocks/>
            <a:stCxn id="42" idx="6"/>
            <a:endCxn id="296" idx="2"/>
          </p:cNvCxnSpPr>
          <p:nvPr/>
        </p:nvCxnSpPr>
        <p:spPr>
          <a:xfrm>
            <a:off x="6086365" y="4032757"/>
            <a:ext cx="1638979" cy="48622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直接箭头连接符 335">
            <a:extLst>
              <a:ext uri="{FF2B5EF4-FFF2-40B4-BE49-F238E27FC236}">
                <a16:creationId xmlns:a16="http://schemas.microsoft.com/office/drawing/2014/main" id="{536BC0AB-63E4-456A-8928-945F56109207}"/>
              </a:ext>
            </a:extLst>
          </p:cNvPr>
          <p:cNvCxnSpPr>
            <a:cxnSpLocks/>
            <a:stCxn id="43" idx="6"/>
            <a:endCxn id="298" idx="2"/>
          </p:cNvCxnSpPr>
          <p:nvPr/>
        </p:nvCxnSpPr>
        <p:spPr>
          <a:xfrm flipV="1">
            <a:off x="6096000" y="3147522"/>
            <a:ext cx="1629345" cy="137809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直接箭头连接符 338">
            <a:extLst>
              <a:ext uri="{FF2B5EF4-FFF2-40B4-BE49-F238E27FC236}">
                <a16:creationId xmlns:a16="http://schemas.microsoft.com/office/drawing/2014/main" id="{29E5FDBE-71F2-4F42-9274-672D97110F6B}"/>
              </a:ext>
            </a:extLst>
          </p:cNvPr>
          <p:cNvCxnSpPr>
            <a:cxnSpLocks/>
            <a:stCxn id="43" idx="6"/>
            <a:endCxn id="297" idx="2"/>
          </p:cNvCxnSpPr>
          <p:nvPr/>
        </p:nvCxnSpPr>
        <p:spPr>
          <a:xfrm flipV="1">
            <a:off x="6096000" y="3839947"/>
            <a:ext cx="1629469" cy="68567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直接箭头连接符 341">
            <a:extLst>
              <a:ext uri="{FF2B5EF4-FFF2-40B4-BE49-F238E27FC236}">
                <a16:creationId xmlns:a16="http://schemas.microsoft.com/office/drawing/2014/main" id="{5CA701A1-B7BD-4748-AC66-ED65E38C25FF}"/>
              </a:ext>
            </a:extLst>
          </p:cNvPr>
          <p:cNvCxnSpPr>
            <a:cxnSpLocks/>
            <a:stCxn id="43" idx="6"/>
            <a:endCxn id="296" idx="2"/>
          </p:cNvCxnSpPr>
          <p:nvPr/>
        </p:nvCxnSpPr>
        <p:spPr>
          <a:xfrm flipV="1">
            <a:off x="6096000" y="4518986"/>
            <a:ext cx="1629344" cy="663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直接箭头连接符 344">
            <a:extLst>
              <a:ext uri="{FF2B5EF4-FFF2-40B4-BE49-F238E27FC236}">
                <a16:creationId xmlns:a16="http://schemas.microsoft.com/office/drawing/2014/main" id="{656E0839-7A3C-4E4A-9934-00A25BA5B99D}"/>
              </a:ext>
            </a:extLst>
          </p:cNvPr>
          <p:cNvCxnSpPr>
            <a:cxnSpLocks/>
            <a:stCxn id="44" idx="6"/>
            <a:endCxn id="298" idx="2"/>
          </p:cNvCxnSpPr>
          <p:nvPr/>
        </p:nvCxnSpPr>
        <p:spPr>
          <a:xfrm flipV="1">
            <a:off x="6096000" y="3147522"/>
            <a:ext cx="1629345" cy="187109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直接箭头连接符 347">
            <a:extLst>
              <a:ext uri="{FF2B5EF4-FFF2-40B4-BE49-F238E27FC236}">
                <a16:creationId xmlns:a16="http://schemas.microsoft.com/office/drawing/2014/main" id="{8EADE9AE-754D-45BC-AA2A-F44286DCA217}"/>
              </a:ext>
            </a:extLst>
          </p:cNvPr>
          <p:cNvCxnSpPr>
            <a:cxnSpLocks/>
            <a:stCxn id="44" idx="6"/>
            <a:endCxn id="297" idx="2"/>
          </p:cNvCxnSpPr>
          <p:nvPr/>
        </p:nvCxnSpPr>
        <p:spPr>
          <a:xfrm flipV="1">
            <a:off x="6096000" y="3839947"/>
            <a:ext cx="1629469" cy="117867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直接箭头连接符 350">
            <a:extLst>
              <a:ext uri="{FF2B5EF4-FFF2-40B4-BE49-F238E27FC236}">
                <a16:creationId xmlns:a16="http://schemas.microsoft.com/office/drawing/2014/main" id="{02B20FA3-9D54-424A-A4E9-82E0C2437CA9}"/>
              </a:ext>
            </a:extLst>
          </p:cNvPr>
          <p:cNvCxnSpPr>
            <a:cxnSpLocks/>
            <a:stCxn id="44" idx="6"/>
            <a:endCxn id="296" idx="2"/>
          </p:cNvCxnSpPr>
          <p:nvPr/>
        </p:nvCxnSpPr>
        <p:spPr>
          <a:xfrm flipV="1">
            <a:off x="6096000" y="4518986"/>
            <a:ext cx="1629344" cy="49963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2" name="文本框 371">
            <a:extLst>
              <a:ext uri="{FF2B5EF4-FFF2-40B4-BE49-F238E27FC236}">
                <a16:creationId xmlns:a16="http://schemas.microsoft.com/office/drawing/2014/main" id="{E13B35F0-5DFB-4C3F-A97C-B65C1E4D9827}"/>
              </a:ext>
            </a:extLst>
          </p:cNvPr>
          <p:cNvSpPr txBox="1"/>
          <p:nvPr/>
        </p:nvSpPr>
        <p:spPr>
          <a:xfrm>
            <a:off x="3176320" y="1785295"/>
            <a:ext cx="1452283" cy="369332"/>
          </a:xfrm>
          <a:prstGeom prst="rect">
            <a:avLst/>
          </a:prstGeom>
          <a:noFill/>
        </p:spPr>
        <p:txBody>
          <a:bodyPr wrap="square" rtlCol="0">
            <a:spAutoFit/>
          </a:bodyPr>
          <a:lstStyle/>
          <a:p>
            <a:r>
              <a:rPr lang="en-US" altLang="zh-CN" spc="80" dirty="0">
                <a:solidFill>
                  <a:srgbClr val="000000"/>
                </a:solidFill>
                <a:latin typeface="Arial" panose="020B0604020202020204" pitchFamily="34" charset="0"/>
              </a:rPr>
              <a:t>Input Layer</a:t>
            </a:r>
            <a:endParaRPr lang="zh-CN" altLang="en-US" spc="80" dirty="0">
              <a:solidFill>
                <a:srgbClr val="000000"/>
              </a:solidFill>
              <a:latin typeface="Arial" panose="020B0604020202020204" pitchFamily="34" charset="0"/>
            </a:endParaRPr>
          </a:p>
        </p:txBody>
      </p:sp>
      <p:sp>
        <p:nvSpPr>
          <p:cNvPr id="373" name="文本框 372">
            <a:extLst>
              <a:ext uri="{FF2B5EF4-FFF2-40B4-BE49-F238E27FC236}">
                <a16:creationId xmlns:a16="http://schemas.microsoft.com/office/drawing/2014/main" id="{7C7EB952-E669-4364-B5A7-49AE931D2CB9}"/>
              </a:ext>
            </a:extLst>
          </p:cNvPr>
          <p:cNvSpPr txBox="1"/>
          <p:nvPr/>
        </p:nvSpPr>
        <p:spPr>
          <a:xfrm>
            <a:off x="5080450" y="5724387"/>
            <a:ext cx="1664683" cy="369332"/>
          </a:xfrm>
          <a:prstGeom prst="rect">
            <a:avLst/>
          </a:prstGeom>
          <a:noFill/>
        </p:spPr>
        <p:txBody>
          <a:bodyPr wrap="square" rtlCol="0">
            <a:spAutoFit/>
          </a:bodyPr>
          <a:lstStyle/>
          <a:p>
            <a:r>
              <a:rPr lang="en-US" altLang="zh-CN" spc="80" dirty="0">
                <a:solidFill>
                  <a:srgbClr val="000000"/>
                </a:solidFill>
                <a:latin typeface="Arial" panose="020B0604020202020204" pitchFamily="34" charset="0"/>
              </a:rPr>
              <a:t>Hidden Layer</a:t>
            </a:r>
            <a:endParaRPr lang="zh-CN" altLang="en-US" spc="80" dirty="0">
              <a:solidFill>
                <a:srgbClr val="000000"/>
              </a:solidFill>
              <a:latin typeface="Arial" panose="020B0604020202020204" pitchFamily="34" charset="0"/>
            </a:endParaRPr>
          </a:p>
        </p:txBody>
      </p:sp>
      <p:sp>
        <p:nvSpPr>
          <p:cNvPr id="374" name="文本框 373">
            <a:extLst>
              <a:ext uri="{FF2B5EF4-FFF2-40B4-BE49-F238E27FC236}">
                <a16:creationId xmlns:a16="http://schemas.microsoft.com/office/drawing/2014/main" id="{A467DC79-6C23-4627-BBFD-B1A6DEA1BFDD}"/>
              </a:ext>
            </a:extLst>
          </p:cNvPr>
          <p:cNvSpPr txBox="1"/>
          <p:nvPr/>
        </p:nvSpPr>
        <p:spPr>
          <a:xfrm>
            <a:off x="7076209" y="1785295"/>
            <a:ext cx="1664683" cy="369332"/>
          </a:xfrm>
          <a:prstGeom prst="rect">
            <a:avLst/>
          </a:prstGeom>
          <a:noFill/>
        </p:spPr>
        <p:txBody>
          <a:bodyPr wrap="square" rtlCol="0">
            <a:spAutoFit/>
          </a:bodyPr>
          <a:lstStyle/>
          <a:p>
            <a:r>
              <a:rPr lang="en-US" altLang="zh-CN" spc="80" dirty="0">
                <a:solidFill>
                  <a:srgbClr val="000000"/>
                </a:solidFill>
                <a:latin typeface="Arial" panose="020B0604020202020204" pitchFamily="34" charset="0"/>
              </a:rPr>
              <a:t>Output Layer</a:t>
            </a:r>
            <a:endParaRPr lang="zh-CN" altLang="en-US" spc="80" dirty="0">
              <a:solidFill>
                <a:srgbClr val="000000"/>
              </a:solidFill>
              <a:latin typeface="Arial" panose="020B0604020202020204" pitchFamily="34" charset="0"/>
            </a:endParaRPr>
          </a:p>
        </p:txBody>
      </p:sp>
      <p:sp>
        <p:nvSpPr>
          <p:cNvPr id="375" name="文本框 374">
            <a:extLst>
              <a:ext uri="{FF2B5EF4-FFF2-40B4-BE49-F238E27FC236}">
                <a16:creationId xmlns:a16="http://schemas.microsoft.com/office/drawing/2014/main" id="{BE98BAB5-1B4A-4CE7-8E21-4A2ACF6835EF}"/>
              </a:ext>
            </a:extLst>
          </p:cNvPr>
          <p:cNvSpPr txBox="1"/>
          <p:nvPr/>
        </p:nvSpPr>
        <p:spPr>
          <a:xfrm>
            <a:off x="5547031" y="1882669"/>
            <a:ext cx="731520" cy="369332"/>
          </a:xfrm>
          <a:prstGeom prst="rect">
            <a:avLst/>
          </a:prstGeom>
          <a:noFill/>
        </p:spPr>
        <p:txBody>
          <a:bodyPr wrap="square" rtlCol="0">
            <a:spAutoFit/>
          </a:bodyPr>
          <a:lstStyle/>
          <a:p>
            <a:r>
              <a:rPr lang="en-US" altLang="zh-CN" dirty="0" err="1"/>
              <a:t>ReLU</a:t>
            </a:r>
            <a:endParaRPr lang="zh-CN" altLang="en-US" dirty="0"/>
          </a:p>
        </p:txBody>
      </p:sp>
      <p:sp>
        <p:nvSpPr>
          <p:cNvPr id="376" name="文本框 375">
            <a:extLst>
              <a:ext uri="{FF2B5EF4-FFF2-40B4-BE49-F238E27FC236}">
                <a16:creationId xmlns:a16="http://schemas.microsoft.com/office/drawing/2014/main" id="{CE1FCA2E-7B2A-4D21-9346-B72994E84491}"/>
              </a:ext>
            </a:extLst>
          </p:cNvPr>
          <p:cNvSpPr txBox="1"/>
          <p:nvPr/>
        </p:nvSpPr>
        <p:spPr>
          <a:xfrm>
            <a:off x="7542790" y="4843101"/>
            <a:ext cx="731520" cy="369332"/>
          </a:xfrm>
          <a:prstGeom prst="rect">
            <a:avLst/>
          </a:prstGeom>
          <a:noFill/>
        </p:spPr>
        <p:txBody>
          <a:bodyPr wrap="square" rtlCol="0">
            <a:spAutoFit/>
          </a:bodyPr>
          <a:lstStyle/>
          <a:p>
            <a:r>
              <a:rPr lang="en-US" altLang="zh-CN" dirty="0" err="1"/>
              <a:t>ReLU</a:t>
            </a:r>
            <a:endParaRPr lang="zh-CN" altLang="en-US" dirty="0"/>
          </a:p>
        </p:txBody>
      </p:sp>
      <p:sp>
        <p:nvSpPr>
          <p:cNvPr id="377" name="文本框 376">
            <a:extLst>
              <a:ext uri="{FF2B5EF4-FFF2-40B4-BE49-F238E27FC236}">
                <a16:creationId xmlns:a16="http://schemas.microsoft.com/office/drawing/2014/main" id="{CEF272AD-480E-4453-84FF-F8254ACC2A70}"/>
              </a:ext>
            </a:extLst>
          </p:cNvPr>
          <p:cNvSpPr txBox="1"/>
          <p:nvPr/>
        </p:nvSpPr>
        <p:spPr>
          <a:xfrm>
            <a:off x="3364580" y="2430268"/>
            <a:ext cx="1075764" cy="366415"/>
          </a:xfrm>
          <a:prstGeom prst="rect">
            <a:avLst/>
          </a:prstGeom>
          <a:noFill/>
        </p:spPr>
        <p:txBody>
          <a:bodyPr wrap="square" rtlCol="0">
            <a:spAutoFit/>
          </a:bodyPr>
          <a:lstStyle/>
          <a:p>
            <a:r>
              <a:rPr lang="en-US" altLang="zh-CN" dirty="0"/>
              <a:t>Features</a:t>
            </a:r>
            <a:endParaRPr lang="zh-CN" altLang="en-US" dirty="0"/>
          </a:p>
        </p:txBody>
      </p:sp>
      <p:sp>
        <p:nvSpPr>
          <p:cNvPr id="378" name="文本框 377">
            <a:extLst>
              <a:ext uri="{FF2B5EF4-FFF2-40B4-BE49-F238E27FC236}">
                <a16:creationId xmlns:a16="http://schemas.microsoft.com/office/drawing/2014/main" id="{DA61D542-5DF9-4BC5-8492-EED05DB4A4FA}"/>
              </a:ext>
            </a:extLst>
          </p:cNvPr>
          <p:cNvSpPr txBox="1"/>
          <p:nvPr/>
        </p:nvSpPr>
        <p:spPr>
          <a:xfrm>
            <a:off x="7223379" y="2433700"/>
            <a:ext cx="1370224" cy="369332"/>
          </a:xfrm>
          <a:prstGeom prst="rect">
            <a:avLst/>
          </a:prstGeom>
          <a:noFill/>
        </p:spPr>
        <p:txBody>
          <a:bodyPr wrap="square" rtlCol="0">
            <a:spAutoFit/>
          </a:bodyPr>
          <a:lstStyle/>
          <a:p>
            <a:r>
              <a:rPr lang="en-US" altLang="zh-CN" dirty="0"/>
              <a:t>Predictions</a:t>
            </a:r>
            <a:endParaRPr lang="zh-CN" altLang="en-US" dirty="0"/>
          </a:p>
        </p:txBody>
      </p:sp>
      <p:sp>
        <p:nvSpPr>
          <p:cNvPr id="379" name="文本框 378">
            <a:extLst>
              <a:ext uri="{FF2B5EF4-FFF2-40B4-BE49-F238E27FC236}">
                <a16:creationId xmlns:a16="http://schemas.microsoft.com/office/drawing/2014/main" id="{FDC87A06-89CE-41B7-BD4D-78821DEF6105}"/>
              </a:ext>
            </a:extLst>
          </p:cNvPr>
          <p:cNvSpPr txBox="1"/>
          <p:nvPr/>
        </p:nvSpPr>
        <p:spPr>
          <a:xfrm>
            <a:off x="9305365" y="3630913"/>
            <a:ext cx="1409252" cy="369332"/>
          </a:xfrm>
          <a:prstGeom prst="rect">
            <a:avLst/>
          </a:prstGeom>
          <a:noFill/>
        </p:spPr>
        <p:txBody>
          <a:bodyPr wrap="square" rtlCol="0">
            <a:spAutoFit/>
          </a:bodyPr>
          <a:lstStyle/>
          <a:p>
            <a:r>
              <a:rPr lang="en-US" altLang="zh-CN" dirty="0"/>
              <a:t>SGD + MSE</a:t>
            </a:r>
            <a:endParaRPr lang="zh-CN" altLang="en-US" dirty="0"/>
          </a:p>
        </p:txBody>
      </p:sp>
    </p:spTree>
    <p:extLst>
      <p:ext uri="{BB962C8B-B14F-4D97-AF65-F5344CB8AC3E}">
        <p14:creationId xmlns:p14="http://schemas.microsoft.com/office/powerpoint/2010/main" val="402081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2"/>
                                        </p:tgtEl>
                                        <p:attrNameLst>
                                          <p:attrName>style.visibility</p:attrName>
                                        </p:attrNameLst>
                                      </p:cBhvr>
                                      <p:to>
                                        <p:strVal val="visible"/>
                                      </p:to>
                                    </p:set>
                                    <p:animEffect transition="in" filter="fade">
                                      <p:cBhvr>
                                        <p:cTn id="16" dur="500"/>
                                        <p:tgtEl>
                                          <p:spTgt spid="37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par>
                                <p:cTn id="21" presetID="10"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nodeType="with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par>
                                <p:cTn id="27" presetID="10"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par>
                                <p:cTn id="30" presetID="10" presetClass="entr" presetSubtype="0" fill="hold" nodeType="with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500"/>
                                        <p:tgtEl>
                                          <p:spTgt spid="71"/>
                                        </p:tgtEl>
                                      </p:cBhvr>
                                    </p:animEffect>
                                  </p:childTnLst>
                                </p:cTn>
                              </p:par>
                              <p:par>
                                <p:cTn id="33" presetID="10" presetClass="entr" presetSubtype="0"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par>
                                <p:cTn id="36" presetID="10" presetClass="entr" presetSubtype="0" fill="hold"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fade">
                                      <p:cBhvr>
                                        <p:cTn id="38" dur="500"/>
                                        <p:tgtEl>
                                          <p:spTgt spid="74"/>
                                        </p:tgtEl>
                                      </p:cBhvr>
                                    </p:animEffect>
                                  </p:childTnLst>
                                </p:cTn>
                              </p:par>
                              <p:par>
                                <p:cTn id="39" presetID="10"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par>
                                <p:cTn id="42" presetID="10" presetClass="entr" presetSubtype="0" fill="hold" nodeType="with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fade">
                                      <p:cBhvr>
                                        <p:cTn id="44" dur="500"/>
                                        <p:tgtEl>
                                          <p:spTgt spid="80"/>
                                        </p:tgtEl>
                                      </p:cBhvr>
                                    </p:animEffect>
                                  </p:childTnLst>
                                </p:cTn>
                              </p:par>
                              <p:par>
                                <p:cTn id="45" presetID="10"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fade">
                                      <p:cBhvr>
                                        <p:cTn id="50" dur="500"/>
                                        <p:tgtEl>
                                          <p:spTgt spid="86"/>
                                        </p:tgtEl>
                                      </p:cBhvr>
                                    </p:animEffect>
                                  </p:childTnLst>
                                </p:cTn>
                              </p:par>
                              <p:par>
                                <p:cTn id="51" presetID="10" presetClass="entr" presetSubtype="0" fill="hold" nodeType="withEffect">
                                  <p:stCondLst>
                                    <p:cond delay="0"/>
                                  </p:stCondLst>
                                  <p:childTnLst>
                                    <p:set>
                                      <p:cBhvr>
                                        <p:cTn id="52" dur="1" fill="hold">
                                          <p:stCondLst>
                                            <p:cond delay="0"/>
                                          </p:stCondLst>
                                        </p:cTn>
                                        <p:tgtEl>
                                          <p:spTgt spid="89"/>
                                        </p:tgtEl>
                                        <p:attrNameLst>
                                          <p:attrName>style.visibility</p:attrName>
                                        </p:attrNameLst>
                                      </p:cBhvr>
                                      <p:to>
                                        <p:strVal val="visible"/>
                                      </p:to>
                                    </p:set>
                                    <p:animEffect transition="in" filter="fade">
                                      <p:cBhvr>
                                        <p:cTn id="53" dur="500"/>
                                        <p:tgtEl>
                                          <p:spTgt spid="89"/>
                                        </p:tgtEl>
                                      </p:cBhvr>
                                    </p:animEffect>
                                  </p:childTnLst>
                                </p:cTn>
                              </p:par>
                              <p:par>
                                <p:cTn id="54" presetID="10" presetClass="entr" presetSubtype="0" fill="hold" nodeType="with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fade">
                                      <p:cBhvr>
                                        <p:cTn id="56" dur="500"/>
                                        <p:tgtEl>
                                          <p:spTgt spid="92"/>
                                        </p:tgtEl>
                                      </p:cBhvr>
                                    </p:animEffect>
                                  </p:childTnLst>
                                </p:cTn>
                              </p:par>
                              <p:par>
                                <p:cTn id="57" presetID="10" presetClass="entr" presetSubtype="0" fill="hold" nodeType="withEffect">
                                  <p:stCondLst>
                                    <p:cond delay="0"/>
                                  </p:stCondLst>
                                  <p:childTnLst>
                                    <p:set>
                                      <p:cBhvr>
                                        <p:cTn id="58" dur="1" fill="hold">
                                          <p:stCondLst>
                                            <p:cond delay="0"/>
                                          </p:stCondLst>
                                        </p:cTn>
                                        <p:tgtEl>
                                          <p:spTgt spid="95"/>
                                        </p:tgtEl>
                                        <p:attrNameLst>
                                          <p:attrName>style.visibility</p:attrName>
                                        </p:attrNameLst>
                                      </p:cBhvr>
                                      <p:to>
                                        <p:strVal val="visible"/>
                                      </p:to>
                                    </p:set>
                                    <p:animEffect transition="in" filter="fade">
                                      <p:cBhvr>
                                        <p:cTn id="59" dur="500"/>
                                        <p:tgtEl>
                                          <p:spTgt spid="95"/>
                                        </p:tgtEl>
                                      </p:cBhvr>
                                    </p:animEffect>
                                  </p:childTnLst>
                                </p:cTn>
                              </p:par>
                              <p:par>
                                <p:cTn id="60" presetID="10" presetClass="entr" presetSubtype="0" fill="hold" nodeType="withEffect">
                                  <p:stCondLst>
                                    <p:cond delay="0"/>
                                  </p:stCondLst>
                                  <p:childTnLst>
                                    <p:set>
                                      <p:cBhvr>
                                        <p:cTn id="61" dur="1" fill="hold">
                                          <p:stCondLst>
                                            <p:cond delay="0"/>
                                          </p:stCondLst>
                                        </p:cTn>
                                        <p:tgtEl>
                                          <p:spTgt spid="98"/>
                                        </p:tgtEl>
                                        <p:attrNameLst>
                                          <p:attrName>style.visibility</p:attrName>
                                        </p:attrNameLst>
                                      </p:cBhvr>
                                      <p:to>
                                        <p:strVal val="visible"/>
                                      </p:to>
                                    </p:set>
                                    <p:animEffect transition="in" filter="fade">
                                      <p:cBhvr>
                                        <p:cTn id="62" dur="500"/>
                                        <p:tgtEl>
                                          <p:spTgt spid="98"/>
                                        </p:tgtEl>
                                      </p:cBhvr>
                                    </p:animEffect>
                                  </p:childTnLst>
                                </p:cTn>
                              </p:par>
                              <p:par>
                                <p:cTn id="63" presetID="10" presetClass="entr" presetSubtype="0" fill="hold" nodeType="withEffect">
                                  <p:stCondLst>
                                    <p:cond delay="0"/>
                                  </p:stCondLst>
                                  <p:childTnLst>
                                    <p:set>
                                      <p:cBhvr>
                                        <p:cTn id="64" dur="1" fill="hold">
                                          <p:stCondLst>
                                            <p:cond delay="0"/>
                                          </p:stCondLst>
                                        </p:cTn>
                                        <p:tgtEl>
                                          <p:spTgt spid="101"/>
                                        </p:tgtEl>
                                        <p:attrNameLst>
                                          <p:attrName>style.visibility</p:attrName>
                                        </p:attrNameLst>
                                      </p:cBhvr>
                                      <p:to>
                                        <p:strVal val="visible"/>
                                      </p:to>
                                    </p:set>
                                    <p:animEffect transition="in" filter="fade">
                                      <p:cBhvr>
                                        <p:cTn id="65" dur="500"/>
                                        <p:tgtEl>
                                          <p:spTgt spid="101"/>
                                        </p:tgtEl>
                                      </p:cBhvr>
                                    </p:animEffect>
                                  </p:childTnLst>
                                </p:cTn>
                              </p:par>
                              <p:par>
                                <p:cTn id="66" presetID="10" presetClass="entr" presetSubtype="0" fill="hold" nodeType="withEffect">
                                  <p:stCondLst>
                                    <p:cond delay="0"/>
                                  </p:stCondLst>
                                  <p:childTnLst>
                                    <p:set>
                                      <p:cBhvr>
                                        <p:cTn id="67" dur="1" fill="hold">
                                          <p:stCondLst>
                                            <p:cond delay="0"/>
                                          </p:stCondLst>
                                        </p:cTn>
                                        <p:tgtEl>
                                          <p:spTgt spid="104"/>
                                        </p:tgtEl>
                                        <p:attrNameLst>
                                          <p:attrName>style.visibility</p:attrName>
                                        </p:attrNameLst>
                                      </p:cBhvr>
                                      <p:to>
                                        <p:strVal val="visible"/>
                                      </p:to>
                                    </p:set>
                                    <p:animEffect transition="in" filter="fade">
                                      <p:cBhvr>
                                        <p:cTn id="68" dur="500"/>
                                        <p:tgtEl>
                                          <p:spTgt spid="104"/>
                                        </p:tgtEl>
                                      </p:cBhvr>
                                    </p:animEffect>
                                  </p:childTnLst>
                                </p:cTn>
                              </p:par>
                              <p:par>
                                <p:cTn id="69" presetID="10" presetClass="entr" presetSubtype="0" fill="hold" nodeType="withEffect">
                                  <p:stCondLst>
                                    <p:cond delay="0"/>
                                  </p:stCondLst>
                                  <p:childTnLst>
                                    <p:set>
                                      <p:cBhvr>
                                        <p:cTn id="70" dur="1" fill="hold">
                                          <p:stCondLst>
                                            <p:cond delay="0"/>
                                          </p:stCondLst>
                                        </p:cTn>
                                        <p:tgtEl>
                                          <p:spTgt spid="107"/>
                                        </p:tgtEl>
                                        <p:attrNameLst>
                                          <p:attrName>style.visibility</p:attrName>
                                        </p:attrNameLst>
                                      </p:cBhvr>
                                      <p:to>
                                        <p:strVal val="visible"/>
                                      </p:to>
                                    </p:set>
                                    <p:animEffect transition="in" filter="fade">
                                      <p:cBhvr>
                                        <p:cTn id="71" dur="500"/>
                                        <p:tgtEl>
                                          <p:spTgt spid="107"/>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500"/>
                                        <p:tgtEl>
                                          <p:spTgt spid="4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500"/>
                                        <p:tgtEl>
                                          <p:spTgt spid="4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3"/>
                                        </p:tgtEl>
                                        <p:attrNameLst>
                                          <p:attrName>style.visibility</p:attrName>
                                        </p:attrNameLst>
                                      </p:cBhvr>
                                      <p:to>
                                        <p:strVal val="visible"/>
                                      </p:to>
                                    </p:set>
                                    <p:animEffect transition="in" filter="fade">
                                      <p:cBhvr>
                                        <p:cTn id="93" dur="500"/>
                                        <p:tgtEl>
                                          <p:spTgt spid="373"/>
                                        </p:tgtEl>
                                      </p:cBhvr>
                                    </p:animEffect>
                                  </p:childTnLst>
                                </p:cTn>
                              </p:par>
                            </p:childTnLst>
                          </p:cTn>
                        </p:par>
                        <p:par>
                          <p:cTn id="94" fill="hold">
                            <p:stCondLst>
                              <p:cond delay="1500"/>
                            </p:stCondLst>
                            <p:childTnLst>
                              <p:par>
                                <p:cTn id="95" presetID="10" presetClass="entr" presetSubtype="0" fill="hold" nodeType="afterEffect">
                                  <p:stCondLst>
                                    <p:cond delay="0"/>
                                  </p:stCondLst>
                                  <p:childTnLst>
                                    <p:set>
                                      <p:cBhvr>
                                        <p:cTn id="96" dur="1" fill="hold">
                                          <p:stCondLst>
                                            <p:cond delay="0"/>
                                          </p:stCondLst>
                                        </p:cTn>
                                        <p:tgtEl>
                                          <p:spTgt spid="300"/>
                                        </p:tgtEl>
                                        <p:attrNameLst>
                                          <p:attrName>style.visibility</p:attrName>
                                        </p:attrNameLst>
                                      </p:cBhvr>
                                      <p:to>
                                        <p:strVal val="visible"/>
                                      </p:to>
                                    </p:set>
                                    <p:animEffect transition="in" filter="fade">
                                      <p:cBhvr>
                                        <p:cTn id="97" dur="500"/>
                                        <p:tgtEl>
                                          <p:spTgt spid="300"/>
                                        </p:tgtEl>
                                      </p:cBhvr>
                                    </p:animEffect>
                                  </p:childTnLst>
                                </p:cTn>
                              </p:par>
                              <p:par>
                                <p:cTn id="98" presetID="10" presetClass="entr" presetSubtype="0" fill="hold" nodeType="withEffect">
                                  <p:stCondLst>
                                    <p:cond delay="0"/>
                                  </p:stCondLst>
                                  <p:childTnLst>
                                    <p:set>
                                      <p:cBhvr>
                                        <p:cTn id="99" dur="1" fill="hold">
                                          <p:stCondLst>
                                            <p:cond delay="0"/>
                                          </p:stCondLst>
                                        </p:cTn>
                                        <p:tgtEl>
                                          <p:spTgt spid="301"/>
                                        </p:tgtEl>
                                        <p:attrNameLst>
                                          <p:attrName>style.visibility</p:attrName>
                                        </p:attrNameLst>
                                      </p:cBhvr>
                                      <p:to>
                                        <p:strVal val="visible"/>
                                      </p:to>
                                    </p:set>
                                    <p:animEffect transition="in" filter="fade">
                                      <p:cBhvr>
                                        <p:cTn id="100" dur="500"/>
                                        <p:tgtEl>
                                          <p:spTgt spid="301"/>
                                        </p:tgtEl>
                                      </p:cBhvr>
                                    </p:animEffect>
                                  </p:childTnLst>
                                </p:cTn>
                              </p:par>
                              <p:par>
                                <p:cTn id="101" presetID="10" presetClass="entr" presetSubtype="0" fill="hold" nodeType="withEffect">
                                  <p:stCondLst>
                                    <p:cond delay="0"/>
                                  </p:stCondLst>
                                  <p:childTnLst>
                                    <p:set>
                                      <p:cBhvr>
                                        <p:cTn id="102" dur="1" fill="hold">
                                          <p:stCondLst>
                                            <p:cond delay="0"/>
                                          </p:stCondLst>
                                        </p:cTn>
                                        <p:tgtEl>
                                          <p:spTgt spid="304"/>
                                        </p:tgtEl>
                                        <p:attrNameLst>
                                          <p:attrName>style.visibility</p:attrName>
                                        </p:attrNameLst>
                                      </p:cBhvr>
                                      <p:to>
                                        <p:strVal val="visible"/>
                                      </p:to>
                                    </p:set>
                                    <p:animEffect transition="in" filter="fade">
                                      <p:cBhvr>
                                        <p:cTn id="103" dur="500"/>
                                        <p:tgtEl>
                                          <p:spTgt spid="304"/>
                                        </p:tgtEl>
                                      </p:cBhvr>
                                    </p:animEffect>
                                  </p:childTnLst>
                                </p:cTn>
                              </p:par>
                              <p:par>
                                <p:cTn id="104" presetID="10" presetClass="entr" presetSubtype="0" fill="hold" nodeType="withEffect">
                                  <p:stCondLst>
                                    <p:cond delay="0"/>
                                  </p:stCondLst>
                                  <p:childTnLst>
                                    <p:set>
                                      <p:cBhvr>
                                        <p:cTn id="105" dur="1" fill="hold">
                                          <p:stCondLst>
                                            <p:cond delay="0"/>
                                          </p:stCondLst>
                                        </p:cTn>
                                        <p:tgtEl>
                                          <p:spTgt spid="307"/>
                                        </p:tgtEl>
                                        <p:attrNameLst>
                                          <p:attrName>style.visibility</p:attrName>
                                        </p:attrNameLst>
                                      </p:cBhvr>
                                      <p:to>
                                        <p:strVal val="visible"/>
                                      </p:to>
                                    </p:set>
                                    <p:animEffect transition="in" filter="fade">
                                      <p:cBhvr>
                                        <p:cTn id="106" dur="500"/>
                                        <p:tgtEl>
                                          <p:spTgt spid="307"/>
                                        </p:tgtEl>
                                      </p:cBhvr>
                                    </p:animEffect>
                                  </p:childTnLst>
                                </p:cTn>
                              </p:par>
                              <p:par>
                                <p:cTn id="107" presetID="10" presetClass="entr" presetSubtype="0" fill="hold" nodeType="withEffect">
                                  <p:stCondLst>
                                    <p:cond delay="0"/>
                                  </p:stCondLst>
                                  <p:childTnLst>
                                    <p:set>
                                      <p:cBhvr>
                                        <p:cTn id="108" dur="1" fill="hold">
                                          <p:stCondLst>
                                            <p:cond delay="0"/>
                                          </p:stCondLst>
                                        </p:cTn>
                                        <p:tgtEl>
                                          <p:spTgt spid="310"/>
                                        </p:tgtEl>
                                        <p:attrNameLst>
                                          <p:attrName>style.visibility</p:attrName>
                                        </p:attrNameLst>
                                      </p:cBhvr>
                                      <p:to>
                                        <p:strVal val="visible"/>
                                      </p:to>
                                    </p:set>
                                    <p:animEffect transition="in" filter="fade">
                                      <p:cBhvr>
                                        <p:cTn id="109" dur="500"/>
                                        <p:tgtEl>
                                          <p:spTgt spid="310"/>
                                        </p:tgtEl>
                                      </p:cBhvr>
                                    </p:animEffect>
                                  </p:childTnLst>
                                </p:cTn>
                              </p:par>
                              <p:par>
                                <p:cTn id="110" presetID="10" presetClass="entr" presetSubtype="0" fill="hold" nodeType="withEffect">
                                  <p:stCondLst>
                                    <p:cond delay="0"/>
                                  </p:stCondLst>
                                  <p:childTnLst>
                                    <p:set>
                                      <p:cBhvr>
                                        <p:cTn id="111" dur="1" fill="hold">
                                          <p:stCondLst>
                                            <p:cond delay="0"/>
                                          </p:stCondLst>
                                        </p:cTn>
                                        <p:tgtEl>
                                          <p:spTgt spid="315"/>
                                        </p:tgtEl>
                                        <p:attrNameLst>
                                          <p:attrName>style.visibility</p:attrName>
                                        </p:attrNameLst>
                                      </p:cBhvr>
                                      <p:to>
                                        <p:strVal val="visible"/>
                                      </p:to>
                                    </p:set>
                                    <p:animEffect transition="in" filter="fade">
                                      <p:cBhvr>
                                        <p:cTn id="112" dur="500"/>
                                        <p:tgtEl>
                                          <p:spTgt spid="315"/>
                                        </p:tgtEl>
                                      </p:cBhvr>
                                    </p:animEffect>
                                  </p:childTnLst>
                                </p:cTn>
                              </p:par>
                              <p:par>
                                <p:cTn id="113" presetID="10" presetClass="entr" presetSubtype="0" fill="hold" nodeType="withEffect">
                                  <p:stCondLst>
                                    <p:cond delay="0"/>
                                  </p:stCondLst>
                                  <p:childTnLst>
                                    <p:set>
                                      <p:cBhvr>
                                        <p:cTn id="114" dur="1" fill="hold">
                                          <p:stCondLst>
                                            <p:cond delay="0"/>
                                          </p:stCondLst>
                                        </p:cTn>
                                        <p:tgtEl>
                                          <p:spTgt spid="318"/>
                                        </p:tgtEl>
                                        <p:attrNameLst>
                                          <p:attrName>style.visibility</p:attrName>
                                        </p:attrNameLst>
                                      </p:cBhvr>
                                      <p:to>
                                        <p:strVal val="visible"/>
                                      </p:to>
                                    </p:set>
                                    <p:animEffect transition="in" filter="fade">
                                      <p:cBhvr>
                                        <p:cTn id="115" dur="500"/>
                                        <p:tgtEl>
                                          <p:spTgt spid="318"/>
                                        </p:tgtEl>
                                      </p:cBhvr>
                                    </p:animEffect>
                                  </p:childTnLst>
                                </p:cTn>
                              </p:par>
                              <p:par>
                                <p:cTn id="116" presetID="10" presetClass="entr" presetSubtype="0" fill="hold" nodeType="withEffect">
                                  <p:stCondLst>
                                    <p:cond delay="0"/>
                                  </p:stCondLst>
                                  <p:childTnLst>
                                    <p:set>
                                      <p:cBhvr>
                                        <p:cTn id="117" dur="1" fill="hold">
                                          <p:stCondLst>
                                            <p:cond delay="0"/>
                                          </p:stCondLst>
                                        </p:cTn>
                                        <p:tgtEl>
                                          <p:spTgt spid="321"/>
                                        </p:tgtEl>
                                        <p:attrNameLst>
                                          <p:attrName>style.visibility</p:attrName>
                                        </p:attrNameLst>
                                      </p:cBhvr>
                                      <p:to>
                                        <p:strVal val="visible"/>
                                      </p:to>
                                    </p:set>
                                    <p:animEffect transition="in" filter="fade">
                                      <p:cBhvr>
                                        <p:cTn id="118" dur="500"/>
                                        <p:tgtEl>
                                          <p:spTgt spid="321"/>
                                        </p:tgtEl>
                                      </p:cBhvr>
                                    </p:animEffect>
                                  </p:childTnLst>
                                </p:cTn>
                              </p:par>
                              <p:par>
                                <p:cTn id="119" presetID="10" presetClass="entr" presetSubtype="0" fill="hold" nodeType="withEffect">
                                  <p:stCondLst>
                                    <p:cond delay="0"/>
                                  </p:stCondLst>
                                  <p:childTnLst>
                                    <p:set>
                                      <p:cBhvr>
                                        <p:cTn id="120" dur="1" fill="hold">
                                          <p:stCondLst>
                                            <p:cond delay="0"/>
                                          </p:stCondLst>
                                        </p:cTn>
                                        <p:tgtEl>
                                          <p:spTgt spid="324"/>
                                        </p:tgtEl>
                                        <p:attrNameLst>
                                          <p:attrName>style.visibility</p:attrName>
                                        </p:attrNameLst>
                                      </p:cBhvr>
                                      <p:to>
                                        <p:strVal val="visible"/>
                                      </p:to>
                                    </p:set>
                                    <p:animEffect transition="in" filter="fade">
                                      <p:cBhvr>
                                        <p:cTn id="121" dur="500"/>
                                        <p:tgtEl>
                                          <p:spTgt spid="324"/>
                                        </p:tgtEl>
                                      </p:cBhvr>
                                    </p:animEffect>
                                  </p:childTnLst>
                                </p:cTn>
                              </p:par>
                              <p:par>
                                <p:cTn id="122" presetID="10" presetClass="entr" presetSubtype="0" fill="hold" nodeType="withEffect">
                                  <p:stCondLst>
                                    <p:cond delay="0"/>
                                  </p:stCondLst>
                                  <p:childTnLst>
                                    <p:set>
                                      <p:cBhvr>
                                        <p:cTn id="123" dur="1" fill="hold">
                                          <p:stCondLst>
                                            <p:cond delay="0"/>
                                          </p:stCondLst>
                                        </p:cTn>
                                        <p:tgtEl>
                                          <p:spTgt spid="327"/>
                                        </p:tgtEl>
                                        <p:attrNameLst>
                                          <p:attrName>style.visibility</p:attrName>
                                        </p:attrNameLst>
                                      </p:cBhvr>
                                      <p:to>
                                        <p:strVal val="visible"/>
                                      </p:to>
                                    </p:set>
                                    <p:animEffect transition="in" filter="fade">
                                      <p:cBhvr>
                                        <p:cTn id="124" dur="500"/>
                                        <p:tgtEl>
                                          <p:spTgt spid="327"/>
                                        </p:tgtEl>
                                      </p:cBhvr>
                                    </p:animEffect>
                                  </p:childTnLst>
                                </p:cTn>
                              </p:par>
                              <p:par>
                                <p:cTn id="125" presetID="10" presetClass="entr" presetSubtype="0" fill="hold" nodeType="withEffect">
                                  <p:stCondLst>
                                    <p:cond delay="0"/>
                                  </p:stCondLst>
                                  <p:childTnLst>
                                    <p:set>
                                      <p:cBhvr>
                                        <p:cTn id="126" dur="1" fill="hold">
                                          <p:stCondLst>
                                            <p:cond delay="0"/>
                                          </p:stCondLst>
                                        </p:cTn>
                                        <p:tgtEl>
                                          <p:spTgt spid="330"/>
                                        </p:tgtEl>
                                        <p:attrNameLst>
                                          <p:attrName>style.visibility</p:attrName>
                                        </p:attrNameLst>
                                      </p:cBhvr>
                                      <p:to>
                                        <p:strVal val="visible"/>
                                      </p:to>
                                    </p:set>
                                    <p:animEffect transition="in" filter="fade">
                                      <p:cBhvr>
                                        <p:cTn id="127" dur="500"/>
                                        <p:tgtEl>
                                          <p:spTgt spid="330"/>
                                        </p:tgtEl>
                                      </p:cBhvr>
                                    </p:animEffect>
                                  </p:childTnLst>
                                </p:cTn>
                              </p:par>
                              <p:par>
                                <p:cTn id="128" presetID="10" presetClass="entr" presetSubtype="0" fill="hold" nodeType="withEffect">
                                  <p:stCondLst>
                                    <p:cond delay="0"/>
                                  </p:stCondLst>
                                  <p:childTnLst>
                                    <p:set>
                                      <p:cBhvr>
                                        <p:cTn id="129" dur="1" fill="hold">
                                          <p:stCondLst>
                                            <p:cond delay="0"/>
                                          </p:stCondLst>
                                        </p:cTn>
                                        <p:tgtEl>
                                          <p:spTgt spid="333"/>
                                        </p:tgtEl>
                                        <p:attrNameLst>
                                          <p:attrName>style.visibility</p:attrName>
                                        </p:attrNameLst>
                                      </p:cBhvr>
                                      <p:to>
                                        <p:strVal val="visible"/>
                                      </p:to>
                                    </p:set>
                                    <p:animEffect transition="in" filter="fade">
                                      <p:cBhvr>
                                        <p:cTn id="130" dur="500"/>
                                        <p:tgtEl>
                                          <p:spTgt spid="333"/>
                                        </p:tgtEl>
                                      </p:cBhvr>
                                    </p:animEffect>
                                  </p:childTnLst>
                                </p:cTn>
                              </p:par>
                              <p:par>
                                <p:cTn id="131" presetID="10" presetClass="entr" presetSubtype="0" fill="hold" nodeType="withEffect">
                                  <p:stCondLst>
                                    <p:cond delay="0"/>
                                  </p:stCondLst>
                                  <p:childTnLst>
                                    <p:set>
                                      <p:cBhvr>
                                        <p:cTn id="132" dur="1" fill="hold">
                                          <p:stCondLst>
                                            <p:cond delay="0"/>
                                          </p:stCondLst>
                                        </p:cTn>
                                        <p:tgtEl>
                                          <p:spTgt spid="336"/>
                                        </p:tgtEl>
                                        <p:attrNameLst>
                                          <p:attrName>style.visibility</p:attrName>
                                        </p:attrNameLst>
                                      </p:cBhvr>
                                      <p:to>
                                        <p:strVal val="visible"/>
                                      </p:to>
                                    </p:set>
                                    <p:animEffect transition="in" filter="fade">
                                      <p:cBhvr>
                                        <p:cTn id="133" dur="500"/>
                                        <p:tgtEl>
                                          <p:spTgt spid="336"/>
                                        </p:tgtEl>
                                      </p:cBhvr>
                                    </p:animEffect>
                                  </p:childTnLst>
                                </p:cTn>
                              </p:par>
                              <p:par>
                                <p:cTn id="134" presetID="10" presetClass="entr" presetSubtype="0" fill="hold" nodeType="withEffect">
                                  <p:stCondLst>
                                    <p:cond delay="0"/>
                                  </p:stCondLst>
                                  <p:childTnLst>
                                    <p:set>
                                      <p:cBhvr>
                                        <p:cTn id="135" dur="1" fill="hold">
                                          <p:stCondLst>
                                            <p:cond delay="0"/>
                                          </p:stCondLst>
                                        </p:cTn>
                                        <p:tgtEl>
                                          <p:spTgt spid="339"/>
                                        </p:tgtEl>
                                        <p:attrNameLst>
                                          <p:attrName>style.visibility</p:attrName>
                                        </p:attrNameLst>
                                      </p:cBhvr>
                                      <p:to>
                                        <p:strVal val="visible"/>
                                      </p:to>
                                    </p:set>
                                    <p:animEffect transition="in" filter="fade">
                                      <p:cBhvr>
                                        <p:cTn id="136" dur="500"/>
                                        <p:tgtEl>
                                          <p:spTgt spid="339"/>
                                        </p:tgtEl>
                                      </p:cBhvr>
                                    </p:animEffect>
                                  </p:childTnLst>
                                </p:cTn>
                              </p:par>
                              <p:par>
                                <p:cTn id="137" presetID="10" presetClass="entr" presetSubtype="0" fill="hold" nodeType="withEffect">
                                  <p:stCondLst>
                                    <p:cond delay="0"/>
                                  </p:stCondLst>
                                  <p:childTnLst>
                                    <p:set>
                                      <p:cBhvr>
                                        <p:cTn id="138" dur="1" fill="hold">
                                          <p:stCondLst>
                                            <p:cond delay="0"/>
                                          </p:stCondLst>
                                        </p:cTn>
                                        <p:tgtEl>
                                          <p:spTgt spid="342"/>
                                        </p:tgtEl>
                                        <p:attrNameLst>
                                          <p:attrName>style.visibility</p:attrName>
                                        </p:attrNameLst>
                                      </p:cBhvr>
                                      <p:to>
                                        <p:strVal val="visible"/>
                                      </p:to>
                                    </p:set>
                                    <p:animEffect transition="in" filter="fade">
                                      <p:cBhvr>
                                        <p:cTn id="139" dur="500"/>
                                        <p:tgtEl>
                                          <p:spTgt spid="342"/>
                                        </p:tgtEl>
                                      </p:cBhvr>
                                    </p:animEffect>
                                  </p:childTnLst>
                                </p:cTn>
                              </p:par>
                              <p:par>
                                <p:cTn id="140" presetID="10" presetClass="entr" presetSubtype="0" fill="hold" nodeType="withEffect">
                                  <p:stCondLst>
                                    <p:cond delay="0"/>
                                  </p:stCondLst>
                                  <p:childTnLst>
                                    <p:set>
                                      <p:cBhvr>
                                        <p:cTn id="141" dur="1" fill="hold">
                                          <p:stCondLst>
                                            <p:cond delay="0"/>
                                          </p:stCondLst>
                                        </p:cTn>
                                        <p:tgtEl>
                                          <p:spTgt spid="345"/>
                                        </p:tgtEl>
                                        <p:attrNameLst>
                                          <p:attrName>style.visibility</p:attrName>
                                        </p:attrNameLst>
                                      </p:cBhvr>
                                      <p:to>
                                        <p:strVal val="visible"/>
                                      </p:to>
                                    </p:set>
                                    <p:animEffect transition="in" filter="fade">
                                      <p:cBhvr>
                                        <p:cTn id="142" dur="500"/>
                                        <p:tgtEl>
                                          <p:spTgt spid="345"/>
                                        </p:tgtEl>
                                      </p:cBhvr>
                                    </p:animEffect>
                                  </p:childTnLst>
                                </p:cTn>
                              </p:par>
                              <p:par>
                                <p:cTn id="143" presetID="10" presetClass="entr" presetSubtype="0" fill="hold" nodeType="withEffect">
                                  <p:stCondLst>
                                    <p:cond delay="0"/>
                                  </p:stCondLst>
                                  <p:childTnLst>
                                    <p:set>
                                      <p:cBhvr>
                                        <p:cTn id="144" dur="1" fill="hold">
                                          <p:stCondLst>
                                            <p:cond delay="0"/>
                                          </p:stCondLst>
                                        </p:cTn>
                                        <p:tgtEl>
                                          <p:spTgt spid="348"/>
                                        </p:tgtEl>
                                        <p:attrNameLst>
                                          <p:attrName>style.visibility</p:attrName>
                                        </p:attrNameLst>
                                      </p:cBhvr>
                                      <p:to>
                                        <p:strVal val="visible"/>
                                      </p:to>
                                    </p:set>
                                    <p:animEffect transition="in" filter="fade">
                                      <p:cBhvr>
                                        <p:cTn id="145" dur="500"/>
                                        <p:tgtEl>
                                          <p:spTgt spid="348"/>
                                        </p:tgtEl>
                                      </p:cBhvr>
                                    </p:animEffect>
                                  </p:childTnLst>
                                </p:cTn>
                              </p:par>
                              <p:par>
                                <p:cTn id="146" presetID="10" presetClass="entr" presetSubtype="0" fill="hold" nodeType="withEffect">
                                  <p:stCondLst>
                                    <p:cond delay="0"/>
                                  </p:stCondLst>
                                  <p:childTnLst>
                                    <p:set>
                                      <p:cBhvr>
                                        <p:cTn id="147" dur="1" fill="hold">
                                          <p:stCondLst>
                                            <p:cond delay="0"/>
                                          </p:stCondLst>
                                        </p:cTn>
                                        <p:tgtEl>
                                          <p:spTgt spid="351"/>
                                        </p:tgtEl>
                                        <p:attrNameLst>
                                          <p:attrName>style.visibility</p:attrName>
                                        </p:attrNameLst>
                                      </p:cBhvr>
                                      <p:to>
                                        <p:strVal val="visible"/>
                                      </p:to>
                                    </p:set>
                                    <p:animEffect transition="in" filter="fade">
                                      <p:cBhvr>
                                        <p:cTn id="148" dur="500"/>
                                        <p:tgtEl>
                                          <p:spTgt spid="351"/>
                                        </p:tgtEl>
                                      </p:cBhvr>
                                    </p:animEffect>
                                  </p:childTnLst>
                                </p:cTn>
                              </p:par>
                            </p:childTnLst>
                          </p:cTn>
                        </p:par>
                        <p:par>
                          <p:cTn id="149" fill="hold">
                            <p:stCondLst>
                              <p:cond delay="2000"/>
                            </p:stCondLst>
                            <p:childTnLst>
                              <p:par>
                                <p:cTn id="150" presetID="10" presetClass="entr" presetSubtype="0" fill="hold" grpId="0" nodeType="afterEffect">
                                  <p:stCondLst>
                                    <p:cond delay="0"/>
                                  </p:stCondLst>
                                  <p:childTnLst>
                                    <p:set>
                                      <p:cBhvr>
                                        <p:cTn id="151" dur="1" fill="hold">
                                          <p:stCondLst>
                                            <p:cond delay="0"/>
                                          </p:stCondLst>
                                        </p:cTn>
                                        <p:tgtEl>
                                          <p:spTgt spid="296"/>
                                        </p:tgtEl>
                                        <p:attrNameLst>
                                          <p:attrName>style.visibility</p:attrName>
                                        </p:attrNameLst>
                                      </p:cBhvr>
                                      <p:to>
                                        <p:strVal val="visible"/>
                                      </p:to>
                                    </p:set>
                                    <p:animEffect transition="in" filter="fade">
                                      <p:cBhvr>
                                        <p:cTn id="152" dur="500"/>
                                        <p:tgtEl>
                                          <p:spTgt spid="296"/>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97"/>
                                        </p:tgtEl>
                                        <p:attrNameLst>
                                          <p:attrName>style.visibility</p:attrName>
                                        </p:attrNameLst>
                                      </p:cBhvr>
                                      <p:to>
                                        <p:strVal val="visible"/>
                                      </p:to>
                                    </p:set>
                                    <p:animEffect transition="in" filter="fade">
                                      <p:cBhvr>
                                        <p:cTn id="155" dur="500"/>
                                        <p:tgtEl>
                                          <p:spTgt spid="29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298"/>
                                        </p:tgtEl>
                                        <p:attrNameLst>
                                          <p:attrName>style.visibility</p:attrName>
                                        </p:attrNameLst>
                                      </p:cBhvr>
                                      <p:to>
                                        <p:strVal val="visible"/>
                                      </p:to>
                                    </p:set>
                                    <p:animEffect transition="in" filter="fade">
                                      <p:cBhvr>
                                        <p:cTn id="158" dur="500"/>
                                        <p:tgtEl>
                                          <p:spTgt spid="298"/>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74"/>
                                        </p:tgtEl>
                                        <p:attrNameLst>
                                          <p:attrName>style.visibility</p:attrName>
                                        </p:attrNameLst>
                                      </p:cBhvr>
                                      <p:to>
                                        <p:strVal val="visible"/>
                                      </p:to>
                                    </p:set>
                                    <p:animEffect transition="in" filter="fade">
                                      <p:cBhvr>
                                        <p:cTn id="161" dur="500"/>
                                        <p:tgtEl>
                                          <p:spTgt spid="374"/>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377"/>
                                        </p:tgtEl>
                                        <p:attrNameLst>
                                          <p:attrName>style.visibility</p:attrName>
                                        </p:attrNameLst>
                                      </p:cBhvr>
                                      <p:to>
                                        <p:strVal val="visible"/>
                                      </p:to>
                                    </p:set>
                                    <p:animEffect transition="in" filter="fade">
                                      <p:cBhvr>
                                        <p:cTn id="166" dur="500"/>
                                        <p:tgtEl>
                                          <p:spTgt spid="37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378"/>
                                        </p:tgtEl>
                                        <p:attrNameLst>
                                          <p:attrName>style.visibility</p:attrName>
                                        </p:attrNameLst>
                                      </p:cBhvr>
                                      <p:to>
                                        <p:strVal val="visible"/>
                                      </p:to>
                                    </p:set>
                                    <p:animEffect transition="in" filter="fade">
                                      <p:cBhvr>
                                        <p:cTn id="169" dur="500"/>
                                        <p:tgtEl>
                                          <p:spTgt spid="378"/>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375"/>
                                        </p:tgtEl>
                                        <p:attrNameLst>
                                          <p:attrName>style.visibility</p:attrName>
                                        </p:attrNameLst>
                                      </p:cBhvr>
                                      <p:to>
                                        <p:strVal val="visible"/>
                                      </p:to>
                                    </p:set>
                                    <p:animEffect transition="in" filter="fade">
                                      <p:cBhvr>
                                        <p:cTn id="174" dur="500"/>
                                        <p:tgtEl>
                                          <p:spTgt spid="375"/>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376"/>
                                        </p:tgtEl>
                                        <p:attrNameLst>
                                          <p:attrName>style.visibility</p:attrName>
                                        </p:attrNameLst>
                                      </p:cBhvr>
                                      <p:to>
                                        <p:strVal val="visible"/>
                                      </p:to>
                                    </p:set>
                                    <p:animEffect transition="in" filter="fade">
                                      <p:cBhvr>
                                        <p:cTn id="177" dur="500"/>
                                        <p:tgtEl>
                                          <p:spTgt spid="376"/>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79"/>
                                        </p:tgtEl>
                                        <p:attrNameLst>
                                          <p:attrName>style.visibility</p:attrName>
                                        </p:attrNameLst>
                                      </p:cBhvr>
                                      <p:to>
                                        <p:strVal val="visible"/>
                                      </p:to>
                                    </p:set>
                                    <p:animEffect transition="in" filter="fade">
                                      <p:cBhvr>
                                        <p:cTn id="182" dur="500"/>
                                        <p:tgtEl>
                                          <p:spTgt spid="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9" grpId="0" animBg="1"/>
      <p:bldP spid="40" grpId="0" animBg="1"/>
      <p:bldP spid="41" grpId="0" animBg="1"/>
      <p:bldP spid="42" grpId="0" animBg="1"/>
      <p:bldP spid="43" grpId="0" animBg="1"/>
      <p:bldP spid="44" grpId="0" animBg="1"/>
      <p:bldP spid="296" grpId="0" animBg="1"/>
      <p:bldP spid="297" grpId="0" animBg="1"/>
      <p:bldP spid="298" grpId="0" animBg="1"/>
      <p:bldP spid="372" grpId="0"/>
      <p:bldP spid="373" grpId="0"/>
      <p:bldP spid="374" grpId="0"/>
      <p:bldP spid="375" grpId="0"/>
      <p:bldP spid="376" grpId="0"/>
      <p:bldP spid="377" grpId="0"/>
      <p:bldP spid="378" grpId="0"/>
      <p:bldP spid="37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CA52D35-1098-4832-8302-5D549DA4A6F9}"/>
              </a:ext>
            </a:extLst>
          </p:cNvPr>
          <p:cNvSpPr>
            <a:spLocks noGrp="1"/>
          </p:cNvSpPr>
          <p:nvPr>
            <p:ph type="title"/>
          </p:nvPr>
        </p:nvSpPr>
        <p:spPr>
          <a:xfrm>
            <a:off x="580513" y="686435"/>
            <a:ext cx="3568661" cy="1027870"/>
          </a:xfrm>
        </p:spPr>
        <p:txBody>
          <a:bodyPr anchor="ctr">
            <a:normAutofit/>
          </a:bodyPr>
          <a:lstStyle/>
          <a:p>
            <a:r>
              <a:rPr lang="en-US" altLang="zh-CN" dirty="0">
                <a:ea typeface="华文中宋"/>
              </a:rPr>
              <a:t>Evaluation</a:t>
            </a:r>
          </a:p>
        </p:txBody>
      </p:sp>
      <p:sp>
        <p:nvSpPr>
          <p:cNvPr id="68" name="Rectangle 7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7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7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内容占位符 2">
            <a:extLst>
              <a:ext uri="{FF2B5EF4-FFF2-40B4-BE49-F238E27FC236}">
                <a16:creationId xmlns:a16="http://schemas.microsoft.com/office/drawing/2014/main" id="{203C2856-7898-4F2E-B0CB-F3EEB98FD86D}"/>
              </a:ext>
            </a:extLst>
          </p:cNvPr>
          <p:cNvSpPr>
            <a:spLocks noGrp="1"/>
          </p:cNvSpPr>
          <p:nvPr>
            <p:ph idx="1"/>
          </p:nvPr>
        </p:nvSpPr>
        <p:spPr>
          <a:xfrm>
            <a:off x="1578852" y="1709390"/>
            <a:ext cx="7183597" cy="2256390"/>
          </a:xfrm>
        </p:spPr>
        <p:txBody>
          <a:bodyPr>
            <a:normAutofit/>
          </a:bodyPr>
          <a:lstStyle/>
          <a:p>
            <a:pPr marL="342900" indent="-342900">
              <a:buClr>
                <a:srgbClr val="F2B17B"/>
              </a:buClr>
            </a:pPr>
            <a:r>
              <a:rPr lang="en-US" altLang="zh-CN" b="1" dirty="0">
                <a:ea typeface="+mn-lt"/>
                <a:cs typeface="+mn-lt"/>
              </a:rPr>
              <a:t>Visualize true value of test data and predication next 7 days-y1,y2,y3,y4,y5,y6,y7</a:t>
            </a:r>
            <a:endParaRPr lang="en-US" dirty="0">
              <a:ea typeface="DengXian" panose="020B0502020104020203"/>
            </a:endParaRPr>
          </a:p>
          <a:p>
            <a:pPr marL="305435" indent="-305435">
              <a:buClr>
                <a:srgbClr val="F2B17B"/>
              </a:buClr>
              <a:buNone/>
            </a:pPr>
            <a:br>
              <a:rPr lang="en-US" dirty="0"/>
            </a:br>
            <a:endParaRPr lang="en-US" dirty="0">
              <a:ea typeface="DengXian" panose="020B0502020104020203"/>
            </a:endParaRPr>
          </a:p>
          <a:p>
            <a:pPr marL="0" indent="0">
              <a:buClr>
                <a:srgbClr val="F2B17B"/>
              </a:buClr>
              <a:buNone/>
            </a:pPr>
            <a:endParaRPr lang="en-US" altLang="zh-CN" b="1" dirty="0">
              <a:ea typeface="DengXian"/>
            </a:endParaRPr>
          </a:p>
        </p:txBody>
      </p:sp>
      <p:pic>
        <p:nvPicPr>
          <p:cNvPr id="9" name="Picture 9" descr="A picture containing text, sky, map, different&#10;&#10;Description automatically generated">
            <a:extLst>
              <a:ext uri="{FF2B5EF4-FFF2-40B4-BE49-F238E27FC236}">
                <a16:creationId xmlns:a16="http://schemas.microsoft.com/office/drawing/2014/main" id="{AECA7DA8-834D-46A7-8DFA-109226C1140C}"/>
              </a:ext>
            </a:extLst>
          </p:cNvPr>
          <p:cNvPicPr>
            <a:picLocks noChangeAspect="1"/>
          </p:cNvPicPr>
          <p:nvPr/>
        </p:nvPicPr>
        <p:blipFill>
          <a:blip r:embed="rId3"/>
          <a:stretch>
            <a:fillRect/>
          </a:stretch>
        </p:blipFill>
        <p:spPr>
          <a:xfrm>
            <a:off x="6262059" y="3417140"/>
            <a:ext cx="5484624" cy="2660041"/>
          </a:xfrm>
          <a:prstGeom prst="rect">
            <a:avLst/>
          </a:prstGeom>
        </p:spPr>
      </p:pic>
      <p:pic>
        <p:nvPicPr>
          <p:cNvPr id="10" name="Picture 11" descr="Chart, line chart, histogram&#10;&#10;Description automatically generated">
            <a:extLst>
              <a:ext uri="{FF2B5EF4-FFF2-40B4-BE49-F238E27FC236}">
                <a16:creationId xmlns:a16="http://schemas.microsoft.com/office/drawing/2014/main" id="{B01EE669-BB42-4A70-81E7-01BA3BC4FF95}"/>
              </a:ext>
            </a:extLst>
          </p:cNvPr>
          <p:cNvPicPr>
            <a:picLocks noChangeAspect="1"/>
          </p:cNvPicPr>
          <p:nvPr/>
        </p:nvPicPr>
        <p:blipFill>
          <a:blip r:embed="rId4"/>
          <a:stretch>
            <a:fillRect/>
          </a:stretch>
        </p:blipFill>
        <p:spPr>
          <a:xfrm>
            <a:off x="447917" y="3428609"/>
            <a:ext cx="5489646" cy="2648753"/>
          </a:xfrm>
          <a:prstGeom prst="rect">
            <a:avLst/>
          </a:prstGeom>
        </p:spPr>
      </p:pic>
    </p:spTree>
    <p:extLst>
      <p:ext uri="{BB962C8B-B14F-4D97-AF65-F5344CB8AC3E}">
        <p14:creationId xmlns:p14="http://schemas.microsoft.com/office/powerpoint/2010/main" val="391354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 histogram&#10;&#10;Description automatically generated">
            <a:extLst>
              <a:ext uri="{FF2B5EF4-FFF2-40B4-BE49-F238E27FC236}">
                <a16:creationId xmlns:a16="http://schemas.microsoft.com/office/drawing/2014/main" id="{DB483893-F821-4BB1-A256-73D02DDFC89B}"/>
              </a:ext>
            </a:extLst>
          </p:cNvPr>
          <p:cNvPicPr>
            <a:picLocks noChangeAspect="1"/>
          </p:cNvPicPr>
          <p:nvPr/>
        </p:nvPicPr>
        <p:blipFill>
          <a:blip r:embed="rId2"/>
          <a:stretch>
            <a:fillRect/>
          </a:stretch>
        </p:blipFill>
        <p:spPr>
          <a:xfrm>
            <a:off x="643467" y="798153"/>
            <a:ext cx="10905066" cy="5261693"/>
          </a:xfrm>
          <a:prstGeom prst="rect">
            <a:avLst/>
          </a:prstGeom>
        </p:spPr>
      </p:pic>
    </p:spTree>
    <p:extLst>
      <p:ext uri="{BB962C8B-B14F-4D97-AF65-F5344CB8AC3E}">
        <p14:creationId xmlns:p14="http://schemas.microsoft.com/office/powerpoint/2010/main" val="56394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2213-B680-4B32-9281-9D797BB53609}"/>
              </a:ext>
            </a:extLst>
          </p:cNvPr>
          <p:cNvSpPr>
            <a:spLocks noGrp="1"/>
          </p:cNvSpPr>
          <p:nvPr>
            <p:ph type="title"/>
          </p:nvPr>
        </p:nvSpPr>
        <p:spPr>
          <a:xfrm>
            <a:off x="581192" y="702156"/>
            <a:ext cx="11029616" cy="1188720"/>
          </a:xfrm>
        </p:spPr>
        <p:txBody>
          <a:bodyPr>
            <a:normAutofit/>
          </a:bodyPr>
          <a:lstStyle/>
          <a:p>
            <a:pPr marL="306000" indent="-306000">
              <a:lnSpc>
                <a:spcPct val="114000"/>
              </a:lnSpc>
              <a:spcBef>
                <a:spcPct val="20000"/>
              </a:spcBef>
              <a:spcAft>
                <a:spcPts val="600"/>
              </a:spcAft>
              <a:buClr>
                <a:schemeClr val="accent1"/>
              </a:buClr>
              <a:buSzPct val="92000"/>
              <a:buFont typeface="Wingdings 2" panose="05020102010507070707" pitchFamily="18" charset="2"/>
              <a:buChar char=""/>
            </a:pPr>
            <a:r>
              <a:rPr lang="en-US" sz="3200" spc="80" dirty="0">
                <a:latin typeface="+mn-lt"/>
                <a:ea typeface="+mn-ea"/>
                <a:cs typeface="+mn-cs"/>
              </a:rPr>
              <a:t>R square &amp; MSE</a:t>
            </a:r>
          </a:p>
        </p:txBody>
      </p:sp>
      <p:graphicFrame>
        <p:nvGraphicFramePr>
          <p:cNvPr id="3" name="Table 6">
            <a:extLst>
              <a:ext uri="{FF2B5EF4-FFF2-40B4-BE49-F238E27FC236}">
                <a16:creationId xmlns:a16="http://schemas.microsoft.com/office/drawing/2014/main" id="{42491F88-296A-4028-98D5-5E609F1064AA}"/>
              </a:ext>
            </a:extLst>
          </p:cNvPr>
          <p:cNvGraphicFramePr>
            <a:graphicFrameLocks noGrp="1"/>
          </p:cNvGraphicFramePr>
          <p:nvPr>
            <p:extLst>
              <p:ext uri="{D42A27DB-BD31-4B8C-83A1-F6EECF244321}">
                <p14:modId xmlns:p14="http://schemas.microsoft.com/office/powerpoint/2010/main" val="961133908"/>
              </p:ext>
            </p:extLst>
          </p:nvPr>
        </p:nvGraphicFramePr>
        <p:xfrm>
          <a:off x="1785599" y="2250018"/>
          <a:ext cx="8168640" cy="3004841"/>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2323310974"/>
                    </a:ext>
                  </a:extLst>
                </a:gridCol>
                <a:gridCol w="2722880">
                  <a:extLst>
                    <a:ext uri="{9D8B030D-6E8A-4147-A177-3AD203B41FA5}">
                      <a16:colId xmlns:a16="http://schemas.microsoft.com/office/drawing/2014/main" val="2726514453"/>
                    </a:ext>
                  </a:extLst>
                </a:gridCol>
                <a:gridCol w="2722880">
                  <a:extLst>
                    <a:ext uri="{9D8B030D-6E8A-4147-A177-3AD203B41FA5}">
                      <a16:colId xmlns:a16="http://schemas.microsoft.com/office/drawing/2014/main" val="3234329859"/>
                    </a:ext>
                  </a:extLst>
                </a:gridCol>
              </a:tblGrid>
              <a:tr h="408961">
                <a:tc>
                  <a:txBody>
                    <a:bodyPr/>
                    <a:lstStyle/>
                    <a:p>
                      <a:r>
                        <a:rPr lang="en-US" dirty="0"/>
                        <a:t>Forecasts Days</a:t>
                      </a:r>
                    </a:p>
                  </a:txBody>
                  <a:tcPr/>
                </a:tc>
                <a:tc>
                  <a:txBody>
                    <a:bodyPr/>
                    <a:lstStyle/>
                    <a:p>
                      <a:r>
                        <a:rPr lang="en-US"/>
                        <a:t>R square</a:t>
                      </a:r>
                    </a:p>
                  </a:txBody>
                  <a:tcPr/>
                </a:tc>
                <a:tc>
                  <a:txBody>
                    <a:bodyPr/>
                    <a:lstStyle/>
                    <a:p>
                      <a:r>
                        <a:rPr lang="en-US"/>
                        <a:t>MSE</a:t>
                      </a:r>
                    </a:p>
                  </a:txBody>
                  <a:tcPr/>
                </a:tc>
                <a:extLst>
                  <a:ext uri="{0D108BD9-81ED-4DB2-BD59-A6C34878D82A}">
                    <a16:rowId xmlns:a16="http://schemas.microsoft.com/office/drawing/2014/main" val="3836480436"/>
                  </a:ext>
                </a:extLst>
              </a:tr>
              <a:tr h="370840">
                <a:tc>
                  <a:txBody>
                    <a:bodyPr/>
                    <a:lstStyle/>
                    <a:p>
                      <a:r>
                        <a:rPr lang="en-US" dirty="0"/>
                        <a:t>Next 1 day</a:t>
                      </a:r>
                    </a:p>
                  </a:txBody>
                  <a:tcPr/>
                </a:tc>
                <a:tc>
                  <a:txBody>
                    <a:bodyPr/>
                    <a:lstStyle/>
                    <a:p>
                      <a:r>
                        <a:rPr lang="en-US" dirty="0"/>
                        <a:t>0.994</a:t>
                      </a:r>
                    </a:p>
                  </a:txBody>
                  <a:tcPr/>
                </a:tc>
                <a:tc>
                  <a:txBody>
                    <a:bodyPr/>
                    <a:lstStyle/>
                    <a:p>
                      <a:r>
                        <a:rPr lang="en-US"/>
                        <a:t>0.0058</a:t>
                      </a:r>
                    </a:p>
                  </a:txBody>
                  <a:tcPr/>
                </a:tc>
                <a:extLst>
                  <a:ext uri="{0D108BD9-81ED-4DB2-BD59-A6C34878D82A}">
                    <a16:rowId xmlns:a16="http://schemas.microsoft.com/office/drawing/2014/main" val="73896406"/>
                  </a:ext>
                </a:extLst>
              </a:tr>
              <a:tr h="370840">
                <a:tc>
                  <a:txBody>
                    <a:bodyPr/>
                    <a:lstStyle/>
                    <a:p>
                      <a:r>
                        <a:rPr lang="en-US"/>
                        <a:t>Next 2 days </a:t>
                      </a:r>
                    </a:p>
                  </a:txBody>
                  <a:tcPr/>
                </a:tc>
                <a:tc>
                  <a:txBody>
                    <a:bodyPr/>
                    <a:lstStyle/>
                    <a:p>
                      <a:r>
                        <a:rPr lang="en-US"/>
                        <a:t>0.990</a:t>
                      </a:r>
                    </a:p>
                  </a:txBody>
                  <a:tcPr/>
                </a:tc>
                <a:tc>
                  <a:txBody>
                    <a:bodyPr/>
                    <a:lstStyle/>
                    <a:p>
                      <a:r>
                        <a:rPr lang="en-US"/>
                        <a:t>0.0098</a:t>
                      </a:r>
                    </a:p>
                  </a:txBody>
                  <a:tcPr/>
                </a:tc>
                <a:extLst>
                  <a:ext uri="{0D108BD9-81ED-4DB2-BD59-A6C34878D82A}">
                    <a16:rowId xmlns:a16="http://schemas.microsoft.com/office/drawing/2014/main" val="1623454229"/>
                  </a:ext>
                </a:extLst>
              </a:tr>
              <a:tr h="370840">
                <a:tc>
                  <a:txBody>
                    <a:bodyPr/>
                    <a:lstStyle/>
                    <a:p>
                      <a:pPr lvl="0">
                        <a:buNone/>
                      </a:pPr>
                      <a:r>
                        <a:rPr lang="en-US" sz="1800" b="0" i="0" u="none" strike="noStrike" noProof="0">
                          <a:latin typeface="DengXian"/>
                        </a:rPr>
                        <a:t>Next 3 days </a:t>
                      </a:r>
                      <a:endParaRPr lang="en-US"/>
                    </a:p>
                  </a:txBody>
                  <a:tcPr/>
                </a:tc>
                <a:tc>
                  <a:txBody>
                    <a:bodyPr/>
                    <a:lstStyle/>
                    <a:p>
                      <a:r>
                        <a:rPr lang="en-US"/>
                        <a:t>0.987</a:t>
                      </a:r>
                    </a:p>
                  </a:txBody>
                  <a:tcPr/>
                </a:tc>
                <a:tc>
                  <a:txBody>
                    <a:bodyPr/>
                    <a:lstStyle/>
                    <a:p>
                      <a:r>
                        <a:rPr lang="en-US"/>
                        <a:t>0.013</a:t>
                      </a:r>
                    </a:p>
                  </a:txBody>
                  <a:tcPr/>
                </a:tc>
                <a:extLst>
                  <a:ext uri="{0D108BD9-81ED-4DB2-BD59-A6C34878D82A}">
                    <a16:rowId xmlns:a16="http://schemas.microsoft.com/office/drawing/2014/main" val="2555942207"/>
                  </a:ext>
                </a:extLst>
              </a:tr>
              <a:tr h="370840">
                <a:tc>
                  <a:txBody>
                    <a:bodyPr/>
                    <a:lstStyle/>
                    <a:p>
                      <a:pPr lvl="0">
                        <a:buNone/>
                      </a:pPr>
                      <a:r>
                        <a:rPr lang="en-US" sz="1800" b="0" i="0" u="none" strike="noStrike" noProof="0">
                          <a:latin typeface="DengXian"/>
                        </a:rPr>
                        <a:t>Next 4 days </a:t>
                      </a:r>
                      <a:endParaRPr lang="en-US"/>
                    </a:p>
                  </a:txBody>
                  <a:tcPr/>
                </a:tc>
                <a:tc>
                  <a:txBody>
                    <a:bodyPr/>
                    <a:lstStyle/>
                    <a:p>
                      <a:r>
                        <a:rPr lang="en-US"/>
                        <a:t>0.983</a:t>
                      </a:r>
                    </a:p>
                  </a:txBody>
                  <a:tcPr/>
                </a:tc>
                <a:tc>
                  <a:txBody>
                    <a:bodyPr/>
                    <a:lstStyle/>
                    <a:p>
                      <a:r>
                        <a:rPr lang="en-US"/>
                        <a:t>0.018</a:t>
                      </a:r>
                    </a:p>
                  </a:txBody>
                  <a:tcPr/>
                </a:tc>
                <a:extLst>
                  <a:ext uri="{0D108BD9-81ED-4DB2-BD59-A6C34878D82A}">
                    <a16:rowId xmlns:a16="http://schemas.microsoft.com/office/drawing/2014/main" val="3281004295"/>
                  </a:ext>
                </a:extLst>
              </a:tr>
              <a:tr h="370840">
                <a:tc>
                  <a:txBody>
                    <a:bodyPr/>
                    <a:lstStyle/>
                    <a:p>
                      <a:pPr lvl="0">
                        <a:buNone/>
                      </a:pPr>
                      <a:r>
                        <a:rPr lang="en-US" sz="1800" b="0" i="0" u="none" strike="noStrike" noProof="0">
                          <a:latin typeface="DengXian"/>
                        </a:rPr>
                        <a:t>Next 5 days </a:t>
                      </a:r>
                      <a:endParaRPr lang="en-US"/>
                    </a:p>
                  </a:txBody>
                  <a:tcPr/>
                </a:tc>
                <a:tc>
                  <a:txBody>
                    <a:bodyPr/>
                    <a:lstStyle/>
                    <a:p>
                      <a:r>
                        <a:rPr lang="en-US"/>
                        <a:t>0.978</a:t>
                      </a:r>
                    </a:p>
                  </a:txBody>
                  <a:tcPr/>
                </a:tc>
                <a:tc>
                  <a:txBody>
                    <a:bodyPr/>
                    <a:lstStyle/>
                    <a:p>
                      <a:r>
                        <a:rPr lang="en-US"/>
                        <a:t>0.022</a:t>
                      </a:r>
                    </a:p>
                  </a:txBody>
                  <a:tcPr/>
                </a:tc>
                <a:extLst>
                  <a:ext uri="{0D108BD9-81ED-4DB2-BD59-A6C34878D82A}">
                    <a16:rowId xmlns:a16="http://schemas.microsoft.com/office/drawing/2014/main" val="1148645100"/>
                  </a:ext>
                </a:extLst>
              </a:tr>
              <a:tr h="370840">
                <a:tc>
                  <a:txBody>
                    <a:bodyPr/>
                    <a:lstStyle/>
                    <a:p>
                      <a:pPr lvl="0">
                        <a:buNone/>
                      </a:pPr>
                      <a:r>
                        <a:rPr lang="en-US" sz="1800" b="0" i="0" u="none" strike="noStrike" noProof="0">
                          <a:latin typeface="DengXian"/>
                        </a:rPr>
                        <a:t>Next 6 days </a:t>
                      </a:r>
                    </a:p>
                  </a:txBody>
                  <a:tcPr/>
                </a:tc>
                <a:tc>
                  <a:txBody>
                    <a:bodyPr/>
                    <a:lstStyle/>
                    <a:p>
                      <a:r>
                        <a:rPr lang="en-US"/>
                        <a:t>0.974</a:t>
                      </a:r>
                    </a:p>
                  </a:txBody>
                  <a:tcPr/>
                </a:tc>
                <a:tc>
                  <a:txBody>
                    <a:bodyPr/>
                    <a:lstStyle/>
                    <a:p>
                      <a:r>
                        <a:rPr lang="en-US"/>
                        <a:t>0.026</a:t>
                      </a:r>
                    </a:p>
                  </a:txBody>
                  <a:tcPr/>
                </a:tc>
                <a:extLst>
                  <a:ext uri="{0D108BD9-81ED-4DB2-BD59-A6C34878D82A}">
                    <a16:rowId xmlns:a16="http://schemas.microsoft.com/office/drawing/2014/main" val="3582891408"/>
                  </a:ext>
                </a:extLst>
              </a:tr>
              <a:tr h="370840">
                <a:tc>
                  <a:txBody>
                    <a:bodyPr/>
                    <a:lstStyle/>
                    <a:p>
                      <a:pPr lvl="0">
                        <a:buNone/>
                      </a:pPr>
                      <a:r>
                        <a:rPr lang="en-US" sz="1800" b="0" i="0" u="none" strike="noStrike" noProof="0">
                          <a:latin typeface="DengXian"/>
                        </a:rPr>
                        <a:t>Next 7 days </a:t>
                      </a:r>
                      <a:endParaRPr lang="en-US"/>
                    </a:p>
                  </a:txBody>
                  <a:tcPr/>
                </a:tc>
                <a:tc>
                  <a:txBody>
                    <a:bodyPr/>
                    <a:lstStyle/>
                    <a:p>
                      <a:pPr lvl="0">
                        <a:buNone/>
                      </a:pPr>
                      <a:r>
                        <a:rPr lang="en-US" sz="1800" b="0" i="0" u="none" strike="noStrike" noProof="0">
                          <a:latin typeface="DengXian"/>
                        </a:rPr>
                        <a:t>0.971</a:t>
                      </a:r>
                      <a:endParaRPr lang="en-US"/>
                    </a:p>
                  </a:txBody>
                  <a:tcPr/>
                </a:tc>
                <a:tc>
                  <a:txBody>
                    <a:bodyPr/>
                    <a:lstStyle/>
                    <a:p>
                      <a:r>
                        <a:rPr lang="en-US" dirty="0"/>
                        <a:t>0.029</a:t>
                      </a:r>
                    </a:p>
                  </a:txBody>
                  <a:tcPr/>
                </a:tc>
                <a:extLst>
                  <a:ext uri="{0D108BD9-81ED-4DB2-BD59-A6C34878D82A}">
                    <a16:rowId xmlns:a16="http://schemas.microsoft.com/office/drawing/2014/main" val="3695806122"/>
                  </a:ext>
                </a:extLst>
              </a:tr>
            </a:tbl>
          </a:graphicData>
        </a:graphic>
      </p:graphicFrame>
      <p:graphicFrame>
        <p:nvGraphicFramePr>
          <p:cNvPr id="12" name="图表 11">
            <a:extLst>
              <a:ext uri="{FF2B5EF4-FFF2-40B4-BE49-F238E27FC236}">
                <a16:creationId xmlns:a16="http://schemas.microsoft.com/office/drawing/2014/main" id="{C7B68ABD-B00F-4DFE-B33F-B4C3665CF6CE}"/>
              </a:ext>
            </a:extLst>
          </p:cNvPr>
          <p:cNvGraphicFramePr/>
          <p:nvPr>
            <p:extLst>
              <p:ext uri="{D42A27DB-BD31-4B8C-83A1-F6EECF244321}">
                <p14:modId xmlns:p14="http://schemas.microsoft.com/office/powerpoint/2010/main" val="2540982439"/>
              </p:ext>
            </p:extLst>
          </p:nvPr>
        </p:nvGraphicFramePr>
        <p:xfrm>
          <a:off x="287413" y="1961260"/>
          <a:ext cx="5307272" cy="38531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图表 13">
            <a:extLst>
              <a:ext uri="{FF2B5EF4-FFF2-40B4-BE49-F238E27FC236}">
                <a16:creationId xmlns:a16="http://schemas.microsoft.com/office/drawing/2014/main" id="{AD365909-3472-4071-B6B2-0EC8AA028769}"/>
              </a:ext>
            </a:extLst>
          </p:cNvPr>
          <p:cNvGraphicFramePr/>
          <p:nvPr>
            <p:extLst>
              <p:ext uri="{D42A27DB-BD31-4B8C-83A1-F6EECF244321}">
                <p14:modId xmlns:p14="http://schemas.microsoft.com/office/powerpoint/2010/main" val="2049526212"/>
              </p:ext>
            </p:extLst>
          </p:nvPr>
        </p:nvGraphicFramePr>
        <p:xfrm>
          <a:off x="5702969" y="1961260"/>
          <a:ext cx="6308557" cy="3853112"/>
        </p:xfrm>
        <a:graphic>
          <a:graphicData uri="http://schemas.openxmlformats.org/drawingml/2006/chart">
            <c:chart xmlns:c="http://schemas.openxmlformats.org/drawingml/2006/chart" xmlns:r="http://schemas.openxmlformats.org/officeDocument/2006/relationships" r:id="rId3"/>
          </a:graphicData>
        </a:graphic>
      </p:graphicFrame>
      <p:sp>
        <p:nvSpPr>
          <p:cNvPr id="13" name="矩形 12">
            <a:extLst>
              <a:ext uri="{FF2B5EF4-FFF2-40B4-BE49-F238E27FC236}">
                <a16:creationId xmlns:a16="http://schemas.microsoft.com/office/drawing/2014/main" id="{1FB74340-51F6-4DBE-B38C-8D98FE3CA4D0}"/>
              </a:ext>
            </a:extLst>
          </p:cNvPr>
          <p:cNvSpPr/>
          <p:nvPr/>
        </p:nvSpPr>
        <p:spPr>
          <a:xfrm>
            <a:off x="287413" y="4125433"/>
            <a:ext cx="5103294" cy="318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723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4" grpId="0">
        <p:bldAsOne/>
      </p:bldGraphic>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57A0C-57FF-4745-B715-6EFD1237D42A}"/>
              </a:ext>
            </a:extLst>
          </p:cNvPr>
          <p:cNvSpPr>
            <a:spLocks noGrp="1"/>
          </p:cNvSpPr>
          <p:nvPr>
            <p:ph type="title"/>
          </p:nvPr>
        </p:nvSpPr>
        <p:spPr>
          <a:xfrm>
            <a:off x="581191" y="288290"/>
            <a:ext cx="11029616" cy="1188720"/>
          </a:xfrm>
        </p:spPr>
        <p:txBody>
          <a:bodyPr/>
          <a:lstStyle/>
          <a:p>
            <a:r>
              <a:rPr lang="en-US" altLang="zh-CN" dirty="0">
                <a:ea typeface="华文中宋"/>
              </a:rPr>
              <a:t>Data privacy and ethical consideration</a:t>
            </a:r>
            <a:endParaRPr lang="zh-CN" altLang="en-US" dirty="0"/>
          </a:p>
        </p:txBody>
      </p:sp>
      <p:sp>
        <p:nvSpPr>
          <p:cNvPr id="3" name="内容占位符 2">
            <a:extLst>
              <a:ext uri="{FF2B5EF4-FFF2-40B4-BE49-F238E27FC236}">
                <a16:creationId xmlns:a16="http://schemas.microsoft.com/office/drawing/2014/main" id="{DD934D70-38CA-4BE8-86C5-13C58DE3A1E9}"/>
              </a:ext>
            </a:extLst>
          </p:cNvPr>
          <p:cNvSpPr>
            <a:spLocks noGrp="1"/>
          </p:cNvSpPr>
          <p:nvPr>
            <p:ph idx="1"/>
          </p:nvPr>
        </p:nvSpPr>
        <p:spPr>
          <a:xfrm>
            <a:off x="581192" y="2562306"/>
            <a:ext cx="11029615" cy="4495546"/>
          </a:xfrm>
        </p:spPr>
        <p:txBody>
          <a:bodyPr/>
          <a:lstStyle/>
          <a:p>
            <a:pPr marL="305435" indent="-305435"/>
            <a:r>
              <a:rPr lang="zh-CN" altLang="en-US" b="1" dirty="0">
                <a:ea typeface="华文中宋"/>
              </a:rPr>
              <a:t>Data Privacy-Factor to Determine which rules to Apply</a:t>
            </a:r>
          </a:p>
          <a:p>
            <a:pPr marL="629920" lvl="1" indent="-305435">
              <a:buFont typeface="Wingdings" panose="05000000000000000000" pitchFamily="2" charset="2"/>
              <a:buChar char="ü"/>
            </a:pPr>
            <a:r>
              <a:rPr lang="en-US" altLang="zh-CN" sz="1800" dirty="0">
                <a:solidFill>
                  <a:srgbClr val="000000"/>
                </a:solidFill>
                <a:latin typeface="Arial" panose="020B0604020202020204" pitchFamily="34" charset="0"/>
              </a:rPr>
              <a:t>Is the information “Personally-identifiable” (PII)? </a:t>
            </a:r>
            <a:endParaRPr lang="zh-CN" altLang="en-US" sz="1800" dirty="0">
              <a:solidFill>
                <a:srgbClr val="000000"/>
              </a:solidFill>
              <a:latin typeface="Arial" panose="020B0604020202020204" pitchFamily="34" charset="0"/>
            </a:endParaRPr>
          </a:p>
          <a:p>
            <a:pPr marL="629920" lvl="1" indent="-305435">
              <a:buFont typeface="Wingdings" panose="05000000000000000000" pitchFamily="2" charset="2"/>
              <a:buChar char="ü"/>
            </a:pPr>
            <a:r>
              <a:rPr lang="en-US" altLang="zh-CN" sz="1800" dirty="0">
                <a:solidFill>
                  <a:srgbClr val="000000"/>
                </a:solidFill>
                <a:latin typeface="Arial" panose="020B0604020202020204" pitchFamily="34" charset="0"/>
              </a:rPr>
              <a:t>Is your data legacy data or new data gathered from current users? </a:t>
            </a:r>
            <a:endParaRPr lang="zh-CN" altLang="en-US" sz="1800" dirty="0">
              <a:solidFill>
                <a:srgbClr val="000000"/>
              </a:solidFill>
              <a:latin typeface="Arial" panose="020B0604020202020204" pitchFamily="34" charset="0"/>
            </a:endParaRPr>
          </a:p>
          <a:p>
            <a:pPr marL="629920" lvl="1" indent="-305435">
              <a:buFont typeface="Wingdings" panose="05000000000000000000" pitchFamily="2" charset="2"/>
              <a:buChar char="ü"/>
            </a:pPr>
            <a:r>
              <a:rPr lang="en-US" altLang="zh-CN" sz="1800" dirty="0">
                <a:solidFill>
                  <a:srgbClr val="000000"/>
                </a:solidFill>
                <a:latin typeface="Arial" panose="020B0604020202020204" pitchFamily="34" charset="0"/>
              </a:rPr>
              <a:t>Is a Protected Industry Sector Involved?  </a:t>
            </a:r>
            <a:endParaRPr lang="zh-CN" altLang="en-US" sz="1800" dirty="0">
              <a:solidFill>
                <a:srgbClr val="000000"/>
              </a:solidFill>
              <a:latin typeface="Arial" panose="020B0604020202020204" pitchFamily="34" charset="0"/>
            </a:endParaRPr>
          </a:p>
          <a:p>
            <a:pPr marL="629920" lvl="1" indent="-305435">
              <a:buFont typeface="Wingdings" panose="05000000000000000000" pitchFamily="2" charset="2"/>
              <a:buChar char="ü"/>
            </a:pPr>
            <a:r>
              <a:rPr lang="en-US" altLang="zh-CN" sz="1800" dirty="0">
                <a:solidFill>
                  <a:srgbClr val="000000"/>
                </a:solidFill>
                <a:latin typeface="Arial" panose="020B0604020202020204" pitchFamily="34" charset="0"/>
              </a:rPr>
              <a:t>Are Children Involved?</a:t>
            </a:r>
            <a:endParaRPr lang="zh-CN" altLang="en-US" sz="1800" dirty="0">
              <a:solidFill>
                <a:srgbClr val="000000"/>
              </a:solidFill>
              <a:latin typeface="Arial" panose="020B0604020202020204" pitchFamily="34" charset="0"/>
            </a:endParaRPr>
          </a:p>
          <a:p>
            <a:pPr marL="305435" indent="-305435"/>
            <a:r>
              <a:rPr lang="zh-CN" altLang="en-US" b="1" dirty="0">
                <a:ea typeface="华文中宋"/>
              </a:rPr>
              <a:t>Ethical Consideration</a:t>
            </a:r>
          </a:p>
          <a:p>
            <a:pPr marL="629920" lvl="1" indent="-305435">
              <a:buFont typeface="Wingdings" panose="05000000000000000000" pitchFamily="2" charset="2"/>
              <a:buChar char="ü"/>
            </a:pPr>
            <a:r>
              <a:rPr lang="en-US" altLang="zh-CN" sz="1800" dirty="0">
                <a:solidFill>
                  <a:srgbClr val="000000"/>
                </a:solidFill>
                <a:latin typeface="Arial" panose="020B0604020202020204" pitchFamily="34" charset="0"/>
              </a:rPr>
              <a:t>Suitable for future qualitative analysis rather than specific quantity</a:t>
            </a:r>
          </a:p>
          <a:p>
            <a:pPr marL="629920" lvl="1" indent="-305435">
              <a:buFont typeface="Wingdings" panose="05000000000000000000" pitchFamily="2" charset="2"/>
              <a:buChar char="ü"/>
            </a:pPr>
            <a:r>
              <a:rPr lang="en-US" altLang="zh-CN" sz="1800" dirty="0">
                <a:solidFill>
                  <a:srgbClr val="000000"/>
                </a:solidFill>
                <a:latin typeface="Arial" panose="020B0604020202020204" pitchFamily="34" charset="0"/>
              </a:rPr>
              <a:t>Influence of other features may be covered by features selected by Time Series with high correlation </a:t>
            </a:r>
          </a:p>
          <a:p>
            <a:pPr marL="305435" indent="-305435">
              <a:lnSpc>
                <a:spcPct val="113999"/>
              </a:lnSpc>
            </a:pPr>
            <a:endParaRPr lang="en-US" altLang="zh-CN" dirty="0">
              <a:ea typeface="DengXian"/>
            </a:endParaRPr>
          </a:p>
          <a:p>
            <a:pPr marL="305435" indent="-305435">
              <a:lnSpc>
                <a:spcPct val="113999"/>
              </a:lnSpc>
            </a:pPr>
            <a:endParaRPr lang="zh-CN" altLang="en-US" dirty="0">
              <a:ea typeface="DengXian"/>
            </a:endParaRPr>
          </a:p>
          <a:p>
            <a:pPr marL="0" indent="0">
              <a:lnSpc>
                <a:spcPct val="113999"/>
              </a:lnSpc>
              <a:buNone/>
            </a:pPr>
            <a:br>
              <a:rPr lang="en-US" altLang="zh-CN" dirty="0"/>
            </a:br>
            <a:endParaRPr lang="en-US" altLang="zh-CN" dirty="0"/>
          </a:p>
        </p:txBody>
      </p:sp>
    </p:spTree>
    <p:extLst>
      <p:ext uri="{BB962C8B-B14F-4D97-AF65-F5344CB8AC3E}">
        <p14:creationId xmlns:p14="http://schemas.microsoft.com/office/powerpoint/2010/main" val="2153212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94DFC-5B2F-4D4C-B152-96E769C89F79}"/>
              </a:ext>
            </a:extLst>
          </p:cNvPr>
          <p:cNvSpPr>
            <a:spLocks noGrp="1"/>
          </p:cNvSpPr>
          <p:nvPr>
            <p:ph idx="1"/>
          </p:nvPr>
        </p:nvSpPr>
        <p:spPr>
          <a:xfrm>
            <a:off x="444032" y="1289304"/>
            <a:ext cx="11029615" cy="3634486"/>
          </a:xfrm>
        </p:spPr>
        <p:txBody>
          <a:bodyPr/>
          <a:lstStyle/>
          <a:p>
            <a:pPr marL="0" indent="0">
              <a:buNone/>
            </a:pPr>
            <a:r>
              <a:rPr lang="en-US" sz="9600" b="1" dirty="0">
                <a:solidFill>
                  <a:srgbClr val="FFC000"/>
                </a:solidFill>
                <a:ea typeface="DengXian" panose="020B0502020104020203"/>
              </a:rPr>
              <a:t>THANK YOU </a:t>
            </a:r>
          </a:p>
          <a:p>
            <a:pPr marL="0" indent="0">
              <a:lnSpc>
                <a:spcPct val="113999"/>
              </a:lnSpc>
              <a:buNone/>
            </a:pPr>
            <a:r>
              <a:rPr lang="en-US" sz="9600" b="1" dirty="0">
                <a:solidFill>
                  <a:srgbClr val="FFC000"/>
                </a:solidFill>
                <a:ea typeface="DengXian" panose="020B0502020104020203"/>
              </a:rPr>
              <a:t>Q&amp;A</a:t>
            </a:r>
          </a:p>
        </p:txBody>
      </p:sp>
    </p:spTree>
    <p:extLst>
      <p:ext uri="{BB962C8B-B14F-4D97-AF65-F5344CB8AC3E}">
        <p14:creationId xmlns:p14="http://schemas.microsoft.com/office/powerpoint/2010/main" val="406320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05058-E5B8-4076-A6A8-87F827D22EF1}"/>
              </a:ext>
            </a:extLst>
          </p:cNvPr>
          <p:cNvSpPr>
            <a:spLocks noGrp="1"/>
          </p:cNvSpPr>
          <p:nvPr>
            <p:ph type="title"/>
          </p:nvPr>
        </p:nvSpPr>
        <p:spPr/>
        <p:txBody>
          <a:bodyPr/>
          <a:lstStyle/>
          <a:p>
            <a:r>
              <a:rPr lang="en-US" altLang="zh-CN" dirty="0"/>
              <a:t>Agenda</a:t>
            </a:r>
            <a:endParaRPr lang="zh-CN" altLang="en-US" dirty="0"/>
          </a:p>
        </p:txBody>
      </p:sp>
      <p:sp>
        <p:nvSpPr>
          <p:cNvPr id="3" name="内容占位符 2">
            <a:extLst>
              <a:ext uri="{FF2B5EF4-FFF2-40B4-BE49-F238E27FC236}">
                <a16:creationId xmlns:a16="http://schemas.microsoft.com/office/drawing/2014/main" id="{9358785F-3E52-4061-8A38-3DED388555AE}"/>
              </a:ext>
            </a:extLst>
          </p:cNvPr>
          <p:cNvSpPr>
            <a:spLocks noGrp="1"/>
          </p:cNvSpPr>
          <p:nvPr>
            <p:ph idx="1"/>
          </p:nvPr>
        </p:nvSpPr>
        <p:spPr>
          <a:xfrm>
            <a:off x="869950" y="1890876"/>
            <a:ext cx="11029615" cy="3966076"/>
          </a:xfrm>
        </p:spPr>
        <p:txBody>
          <a:bodyPr/>
          <a:lstStyle/>
          <a:p>
            <a:pPr marL="305435" indent="-305435"/>
            <a:r>
              <a:rPr lang="en-US" altLang="zh-CN" b="1" dirty="0">
                <a:ea typeface="华文中宋"/>
              </a:rPr>
              <a:t>Background</a:t>
            </a:r>
          </a:p>
          <a:p>
            <a:pPr marL="305435" indent="-305435"/>
            <a:r>
              <a:rPr lang="en-US" altLang="zh-CN" b="1" dirty="0">
                <a:ea typeface="华文中宋"/>
              </a:rPr>
              <a:t>CRISP-DM</a:t>
            </a:r>
          </a:p>
          <a:p>
            <a:pPr marL="305435" indent="-305435"/>
            <a:r>
              <a:rPr lang="en-US" altLang="zh-CN" b="1" dirty="0">
                <a:ea typeface="华文中宋"/>
              </a:rPr>
              <a:t>Data Understanding</a:t>
            </a:r>
          </a:p>
          <a:p>
            <a:pPr marL="305435" indent="-305435"/>
            <a:r>
              <a:rPr lang="en-US" altLang="zh-CN" b="1" dirty="0">
                <a:ea typeface="华文中宋"/>
              </a:rPr>
              <a:t>Data Preparation</a:t>
            </a:r>
          </a:p>
          <a:p>
            <a:pPr marL="305435" indent="-305435"/>
            <a:r>
              <a:rPr lang="en-US" altLang="zh-CN" b="1" dirty="0">
                <a:ea typeface="华文中宋"/>
              </a:rPr>
              <a:t>Modeling</a:t>
            </a:r>
          </a:p>
          <a:p>
            <a:pPr marL="305435" indent="-305435"/>
            <a:r>
              <a:rPr lang="en-US" altLang="zh-CN" b="1" dirty="0">
                <a:ea typeface="华文中宋"/>
              </a:rPr>
              <a:t>Evaluation</a:t>
            </a:r>
          </a:p>
          <a:p>
            <a:pPr marL="305435" indent="-305435"/>
            <a:r>
              <a:rPr lang="en-US" altLang="zh-CN" b="1" dirty="0">
                <a:ea typeface="华文中宋"/>
              </a:rPr>
              <a:t>Data Privacy and Ethical Concern</a:t>
            </a:r>
            <a:endParaRPr lang="en-US" altLang="zh-CN" dirty="0"/>
          </a:p>
        </p:txBody>
      </p:sp>
    </p:spTree>
    <p:extLst>
      <p:ext uri="{BB962C8B-B14F-4D97-AF65-F5344CB8AC3E}">
        <p14:creationId xmlns:p14="http://schemas.microsoft.com/office/powerpoint/2010/main" val="424836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DDA69-BF53-4C7B-8B52-18DA476F1F65}"/>
              </a:ext>
            </a:extLst>
          </p:cNvPr>
          <p:cNvSpPr>
            <a:spLocks noGrp="1"/>
          </p:cNvSpPr>
          <p:nvPr>
            <p:ph type="title"/>
          </p:nvPr>
        </p:nvSpPr>
        <p:spPr>
          <a:xfrm>
            <a:off x="391955" y="48145"/>
            <a:ext cx="11029616" cy="1188720"/>
          </a:xfrm>
        </p:spPr>
        <p:txBody>
          <a:bodyPr/>
          <a:lstStyle/>
          <a:p>
            <a:r>
              <a:rPr lang="en-US" altLang="zh-CN" dirty="0">
                <a:ea typeface="华文中宋"/>
              </a:rPr>
              <a:t>Background</a:t>
            </a:r>
            <a:endParaRPr lang="zh-CN" altLang="en-US" dirty="0">
              <a:ea typeface="华文中宋"/>
            </a:endParaRPr>
          </a:p>
        </p:txBody>
      </p:sp>
      <p:sp>
        <p:nvSpPr>
          <p:cNvPr id="4" name="文本框 3">
            <a:extLst>
              <a:ext uri="{FF2B5EF4-FFF2-40B4-BE49-F238E27FC236}">
                <a16:creationId xmlns:a16="http://schemas.microsoft.com/office/drawing/2014/main" id="{6DD627CC-45D5-4528-98E4-CD50D21D27AF}"/>
              </a:ext>
            </a:extLst>
          </p:cNvPr>
          <p:cNvSpPr txBox="1"/>
          <p:nvPr/>
        </p:nvSpPr>
        <p:spPr>
          <a:xfrm>
            <a:off x="578421" y="1366091"/>
            <a:ext cx="7255637" cy="954107"/>
          </a:xfrm>
          <a:prstGeom prst="rect">
            <a:avLst/>
          </a:prstGeom>
          <a:noFill/>
        </p:spPr>
        <p:txBody>
          <a:bodyPr wrap="square" lIns="91440" tIns="45720" rIns="91440" bIns="45720" rtlCol="0" anchor="t">
            <a:spAutoFit/>
          </a:bodyPr>
          <a:lstStyle/>
          <a:p>
            <a:endParaRPr lang="en-US" altLang="zh-CN" sz="2800">
              <a:latin typeface="Arial"/>
              <a:ea typeface="华文中宋"/>
              <a:cs typeface="Arial"/>
            </a:endParaRPr>
          </a:p>
          <a:p>
            <a:r>
              <a:rPr lang="zh-CN" altLang="en-US" sz="2800">
                <a:ea typeface="华文中宋"/>
              </a:rPr>
              <a:t>Some factors that affect the food price:</a:t>
            </a:r>
            <a:endParaRPr lang="zh-CN" altLang="en-US" sz="2800"/>
          </a:p>
        </p:txBody>
      </p:sp>
      <p:pic>
        <p:nvPicPr>
          <p:cNvPr id="6" name="图片 5" descr="红色的花&#10;&#10;低可信度描述已自动生成">
            <a:extLst>
              <a:ext uri="{FF2B5EF4-FFF2-40B4-BE49-F238E27FC236}">
                <a16:creationId xmlns:a16="http://schemas.microsoft.com/office/drawing/2014/main" id="{F4948E44-98BA-4176-A83D-E41E17015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2989" y="2775473"/>
            <a:ext cx="2284411" cy="1520172"/>
          </a:xfrm>
          <a:prstGeom prst="rect">
            <a:avLst/>
          </a:prstGeom>
        </p:spPr>
      </p:pic>
      <p:pic>
        <p:nvPicPr>
          <p:cNvPr id="10" name="图片 9" descr="图片包含 建筑, 窗户, 装饰, 游戏机&#10;&#10;描述已自动生成">
            <a:extLst>
              <a:ext uri="{FF2B5EF4-FFF2-40B4-BE49-F238E27FC236}">
                <a16:creationId xmlns:a16="http://schemas.microsoft.com/office/drawing/2014/main" id="{F94BC7D0-B7C6-47BE-AB54-7B0E1209AE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7287" y="2775473"/>
            <a:ext cx="2702527" cy="1520172"/>
          </a:xfrm>
          <a:prstGeom prst="rect">
            <a:avLst/>
          </a:prstGeom>
        </p:spPr>
      </p:pic>
      <p:pic>
        <p:nvPicPr>
          <p:cNvPr id="12" name="图片 11" descr="图片包含 游戏机&#10;&#10;描述已自动生成">
            <a:extLst>
              <a:ext uri="{FF2B5EF4-FFF2-40B4-BE49-F238E27FC236}">
                <a16:creationId xmlns:a16="http://schemas.microsoft.com/office/drawing/2014/main" id="{6BE7B451-40C6-4018-9E2C-FE006CF74D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1736" y="2775473"/>
            <a:ext cx="2596249" cy="1483571"/>
          </a:xfrm>
          <a:prstGeom prst="rect">
            <a:avLst/>
          </a:prstGeom>
        </p:spPr>
      </p:pic>
      <p:sp>
        <p:nvSpPr>
          <p:cNvPr id="14" name="内容占位符 13">
            <a:extLst>
              <a:ext uri="{FF2B5EF4-FFF2-40B4-BE49-F238E27FC236}">
                <a16:creationId xmlns:a16="http://schemas.microsoft.com/office/drawing/2014/main" id="{7A752502-3C0A-4D04-B2AD-96C0A7B11A87}"/>
              </a:ext>
            </a:extLst>
          </p:cNvPr>
          <p:cNvSpPr>
            <a:spLocks noGrp="1"/>
          </p:cNvSpPr>
          <p:nvPr>
            <p:ph idx="1"/>
          </p:nvPr>
        </p:nvSpPr>
        <p:spPr>
          <a:xfrm>
            <a:off x="2164951" y="4117056"/>
            <a:ext cx="3163070" cy="727497"/>
          </a:xfrm>
        </p:spPr>
        <p:txBody>
          <a:bodyPr/>
          <a:lstStyle/>
          <a:p>
            <a:pPr marL="0" indent="0">
              <a:buNone/>
            </a:pPr>
            <a:r>
              <a:rPr lang="en-US" altLang="zh-CN" b="1"/>
              <a:t>Pandemic</a:t>
            </a:r>
            <a:endParaRPr lang="zh-CN" altLang="en-US" b="1"/>
          </a:p>
        </p:txBody>
      </p:sp>
      <p:sp>
        <p:nvSpPr>
          <p:cNvPr id="15" name="内容占位符 13">
            <a:extLst>
              <a:ext uri="{FF2B5EF4-FFF2-40B4-BE49-F238E27FC236}">
                <a16:creationId xmlns:a16="http://schemas.microsoft.com/office/drawing/2014/main" id="{01292291-6B0E-41E4-817B-D6A84C3D4E95}"/>
              </a:ext>
            </a:extLst>
          </p:cNvPr>
          <p:cNvSpPr txBox="1">
            <a:spLocks/>
          </p:cNvSpPr>
          <p:nvPr/>
        </p:nvSpPr>
        <p:spPr>
          <a:xfrm>
            <a:off x="4588090" y="4147380"/>
            <a:ext cx="3163070" cy="727497"/>
          </a:xfrm>
          <a:prstGeom prst="rect">
            <a:avLst/>
          </a:prstGeom>
        </p:spPr>
        <p:txBody>
          <a:bodyPr lIns="109728" tIns="109728" rIns="109728" bIns="91440" anchor="ctr"/>
          <a:lstStyle>
            <a:lvl1pPr marL="306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2200" kern="1200" spc="80">
                <a:solidFill>
                  <a:schemeClr val="tx1">
                    <a:lumMod val="75000"/>
                    <a:lumOff val="25000"/>
                  </a:schemeClr>
                </a:solidFill>
                <a:latin typeface="+mn-lt"/>
                <a:ea typeface="+mn-ea"/>
                <a:cs typeface="+mn-cs"/>
              </a:defRPr>
            </a:lvl1pPr>
            <a:lvl2pPr marL="630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2000" kern="1200" spc="80">
                <a:solidFill>
                  <a:schemeClr val="tx1">
                    <a:lumMod val="75000"/>
                    <a:lumOff val="25000"/>
                  </a:schemeClr>
                </a:solidFill>
                <a:latin typeface="+mn-lt"/>
                <a:ea typeface="+mn-ea"/>
                <a:cs typeface="+mn-cs"/>
              </a:defRPr>
            </a:lvl2pPr>
            <a:lvl3pPr marL="900000" indent="-270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800" kern="1200" spc="80">
                <a:solidFill>
                  <a:schemeClr val="tx1">
                    <a:lumMod val="75000"/>
                    <a:lumOff val="25000"/>
                  </a:schemeClr>
                </a:solidFill>
                <a:latin typeface="+mn-lt"/>
                <a:ea typeface="+mn-ea"/>
                <a:cs typeface="+mn-cs"/>
              </a:defRPr>
            </a:lvl3pPr>
            <a:lvl4pPr marL="124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spc="80">
                <a:solidFill>
                  <a:schemeClr val="tx1">
                    <a:lumMod val="75000"/>
                    <a:lumOff val="25000"/>
                  </a:schemeClr>
                </a:solidFill>
                <a:latin typeface="+mn-lt"/>
                <a:ea typeface="+mn-ea"/>
                <a:cs typeface="+mn-cs"/>
              </a:defRPr>
            </a:lvl4pPr>
            <a:lvl5pPr marL="160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spc="8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altLang="zh-CN" b="1"/>
              <a:t>Climate change</a:t>
            </a:r>
            <a:endParaRPr lang="zh-CN" altLang="en-US" b="1"/>
          </a:p>
        </p:txBody>
      </p:sp>
      <p:sp>
        <p:nvSpPr>
          <p:cNvPr id="16" name="内容占位符 13">
            <a:extLst>
              <a:ext uri="{FF2B5EF4-FFF2-40B4-BE49-F238E27FC236}">
                <a16:creationId xmlns:a16="http://schemas.microsoft.com/office/drawing/2014/main" id="{BA841D38-0B41-4E63-B09E-A9D743FC0178}"/>
              </a:ext>
            </a:extLst>
          </p:cNvPr>
          <p:cNvSpPr txBox="1">
            <a:spLocks/>
          </p:cNvSpPr>
          <p:nvPr/>
        </p:nvSpPr>
        <p:spPr>
          <a:xfrm>
            <a:off x="7541552" y="4139465"/>
            <a:ext cx="3163070" cy="727497"/>
          </a:xfrm>
          <a:prstGeom prst="rect">
            <a:avLst/>
          </a:prstGeom>
        </p:spPr>
        <p:txBody>
          <a:bodyPr lIns="109728" tIns="109728" rIns="109728" bIns="91440" anchor="ctr"/>
          <a:lstStyle>
            <a:lvl1pPr marL="306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2200" kern="1200" spc="80">
                <a:solidFill>
                  <a:schemeClr val="tx1">
                    <a:lumMod val="75000"/>
                    <a:lumOff val="25000"/>
                  </a:schemeClr>
                </a:solidFill>
                <a:latin typeface="+mn-lt"/>
                <a:ea typeface="+mn-ea"/>
                <a:cs typeface="+mn-cs"/>
              </a:defRPr>
            </a:lvl1pPr>
            <a:lvl2pPr marL="630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2000" kern="1200" spc="80">
                <a:solidFill>
                  <a:schemeClr val="tx1">
                    <a:lumMod val="75000"/>
                    <a:lumOff val="25000"/>
                  </a:schemeClr>
                </a:solidFill>
                <a:latin typeface="+mn-lt"/>
                <a:ea typeface="+mn-ea"/>
                <a:cs typeface="+mn-cs"/>
              </a:defRPr>
            </a:lvl2pPr>
            <a:lvl3pPr marL="900000" indent="-270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800" kern="1200" spc="80">
                <a:solidFill>
                  <a:schemeClr val="tx1">
                    <a:lumMod val="75000"/>
                    <a:lumOff val="25000"/>
                  </a:schemeClr>
                </a:solidFill>
                <a:latin typeface="+mn-lt"/>
                <a:ea typeface="+mn-ea"/>
                <a:cs typeface="+mn-cs"/>
              </a:defRPr>
            </a:lvl3pPr>
            <a:lvl4pPr marL="124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spc="80">
                <a:solidFill>
                  <a:schemeClr val="tx1">
                    <a:lumMod val="75000"/>
                    <a:lumOff val="25000"/>
                  </a:schemeClr>
                </a:solidFill>
                <a:latin typeface="+mn-lt"/>
                <a:ea typeface="+mn-ea"/>
                <a:cs typeface="+mn-cs"/>
              </a:defRPr>
            </a:lvl4pPr>
            <a:lvl5pPr marL="160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spc="8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altLang="zh-CN" b="1"/>
              <a:t>World’s economy</a:t>
            </a:r>
            <a:endParaRPr lang="zh-CN" altLang="en-US" b="1"/>
          </a:p>
        </p:txBody>
      </p:sp>
      <p:pic>
        <p:nvPicPr>
          <p:cNvPr id="18" name="图片 17" descr="应用程序&#10;&#10;低可信度描述已自动生成">
            <a:extLst>
              <a:ext uri="{FF2B5EF4-FFF2-40B4-BE49-F238E27FC236}">
                <a16:creationId xmlns:a16="http://schemas.microsoft.com/office/drawing/2014/main" id="{74CED30F-8BF7-427B-978F-71227218B94A}"/>
              </a:ext>
            </a:extLst>
          </p:cNvPr>
          <p:cNvPicPr>
            <a:picLocks noChangeAspect="1"/>
          </p:cNvPicPr>
          <p:nvPr/>
        </p:nvPicPr>
        <p:blipFill rotWithShape="1">
          <a:blip r:embed="rId6">
            <a:clrChange>
              <a:clrFrom>
                <a:srgbClr val="FEFEFE"/>
              </a:clrFrom>
              <a:clrTo>
                <a:srgbClr val="FEFEFE">
                  <a:alpha val="0"/>
                </a:srgbClr>
              </a:clrTo>
            </a:clrChange>
            <a:extLst>
              <a:ext uri="{28A0092B-C50C-407E-A947-70E740481C1C}">
                <a14:useLocalDpi xmlns:a14="http://schemas.microsoft.com/office/drawing/2010/main" val="0"/>
              </a:ext>
            </a:extLst>
          </a:blip>
          <a:srcRect l="14273" t="15564" r="14618" b="14273"/>
          <a:stretch/>
        </p:blipFill>
        <p:spPr>
          <a:xfrm>
            <a:off x="4303029" y="5789693"/>
            <a:ext cx="808118" cy="766030"/>
          </a:xfrm>
          <a:prstGeom prst="ellipse">
            <a:avLst/>
          </a:prstGeom>
        </p:spPr>
      </p:pic>
      <p:sp>
        <p:nvSpPr>
          <p:cNvPr id="19" name="文本框 18">
            <a:extLst>
              <a:ext uri="{FF2B5EF4-FFF2-40B4-BE49-F238E27FC236}">
                <a16:creationId xmlns:a16="http://schemas.microsoft.com/office/drawing/2014/main" id="{BFCACC64-09B7-4DD6-9072-AE2ECCBE83BA}"/>
              </a:ext>
            </a:extLst>
          </p:cNvPr>
          <p:cNvSpPr txBox="1"/>
          <p:nvPr/>
        </p:nvSpPr>
        <p:spPr>
          <a:xfrm>
            <a:off x="5069837" y="5937997"/>
            <a:ext cx="2309907" cy="523220"/>
          </a:xfrm>
          <a:prstGeom prst="rect">
            <a:avLst/>
          </a:prstGeom>
          <a:noFill/>
        </p:spPr>
        <p:txBody>
          <a:bodyPr wrap="square" rtlCol="0">
            <a:spAutoFit/>
          </a:bodyPr>
          <a:lstStyle/>
          <a:p>
            <a:r>
              <a:rPr lang="en-US" altLang="zh-CN" sz="2800" b="1" spc="80">
                <a:solidFill>
                  <a:schemeClr val="tx1">
                    <a:lumMod val="75000"/>
                    <a:lumOff val="25000"/>
                  </a:schemeClr>
                </a:solidFill>
              </a:rPr>
              <a:t>Food Price </a:t>
            </a:r>
            <a:endParaRPr lang="zh-CN" altLang="en-US" sz="2800" b="1" spc="80">
              <a:solidFill>
                <a:schemeClr val="tx1">
                  <a:lumMod val="75000"/>
                  <a:lumOff val="25000"/>
                </a:schemeClr>
              </a:solidFill>
            </a:endParaRPr>
          </a:p>
        </p:txBody>
      </p:sp>
      <p:cxnSp>
        <p:nvCxnSpPr>
          <p:cNvPr id="21" name="直接箭头连接符 20">
            <a:extLst>
              <a:ext uri="{FF2B5EF4-FFF2-40B4-BE49-F238E27FC236}">
                <a16:creationId xmlns:a16="http://schemas.microsoft.com/office/drawing/2014/main" id="{A7DDE71E-E8EE-49C3-8655-BA05170761D0}"/>
              </a:ext>
            </a:extLst>
          </p:cNvPr>
          <p:cNvCxnSpPr>
            <a:cxnSpLocks/>
          </p:cNvCxnSpPr>
          <p:nvPr/>
        </p:nvCxnSpPr>
        <p:spPr>
          <a:xfrm>
            <a:off x="5712310" y="4809922"/>
            <a:ext cx="0" cy="979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B3BCD95D-E806-4BD8-ACED-9E8D27FEFCAA}"/>
              </a:ext>
            </a:extLst>
          </p:cNvPr>
          <p:cNvCxnSpPr>
            <a:cxnSpLocks/>
          </p:cNvCxnSpPr>
          <p:nvPr/>
        </p:nvCxnSpPr>
        <p:spPr>
          <a:xfrm>
            <a:off x="3011336" y="4968537"/>
            <a:ext cx="1470300" cy="697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D4C42B0-F11D-4B5C-8026-3B47F927D831}"/>
              </a:ext>
            </a:extLst>
          </p:cNvPr>
          <p:cNvCxnSpPr>
            <a:cxnSpLocks/>
          </p:cNvCxnSpPr>
          <p:nvPr/>
        </p:nvCxnSpPr>
        <p:spPr>
          <a:xfrm flipH="1">
            <a:off x="6997422" y="4892231"/>
            <a:ext cx="1507475" cy="880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4F58A5C-3402-464C-B1D8-63CCD08E4E65}"/>
              </a:ext>
            </a:extLst>
          </p:cNvPr>
          <p:cNvSpPr txBox="1"/>
          <p:nvPr/>
        </p:nvSpPr>
        <p:spPr>
          <a:xfrm>
            <a:off x="6004560" y="570738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a:solidFill>
                  <a:schemeClr val="accent2"/>
                </a:solidFill>
                <a:latin typeface="Arial"/>
                <a:ea typeface="ＭＳ Ｐゴシック"/>
              </a:rPr>
              <a:t>?</a:t>
            </a:r>
          </a:p>
        </p:txBody>
      </p:sp>
    </p:spTree>
    <p:extLst>
      <p:ext uri="{BB962C8B-B14F-4D97-AF65-F5344CB8AC3E}">
        <p14:creationId xmlns:p14="http://schemas.microsoft.com/office/powerpoint/2010/main" val="351510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B8B932-81F1-41DB-9118-FBA66D680348}"/>
              </a:ext>
            </a:extLst>
          </p:cNvPr>
          <p:cNvSpPr>
            <a:spLocks noGrp="1"/>
          </p:cNvSpPr>
          <p:nvPr>
            <p:ph type="title"/>
          </p:nvPr>
        </p:nvSpPr>
        <p:spPr>
          <a:xfrm>
            <a:off x="162271" y="91661"/>
            <a:ext cx="11029616" cy="1188720"/>
          </a:xfrm>
        </p:spPr>
        <p:txBody>
          <a:bodyPr/>
          <a:lstStyle/>
          <a:p>
            <a:r>
              <a:rPr lang="en-US" altLang="zh-CN" dirty="0">
                <a:ea typeface="华文中宋"/>
              </a:rPr>
              <a:t>CRISP-DM</a:t>
            </a:r>
            <a:endParaRPr lang="zh-CN" altLang="en-US" dirty="0">
              <a:ea typeface="华文中宋"/>
            </a:endParaRPr>
          </a:p>
        </p:txBody>
      </p:sp>
      <p:sp>
        <p:nvSpPr>
          <p:cNvPr id="3" name="内容占位符 2">
            <a:extLst>
              <a:ext uri="{FF2B5EF4-FFF2-40B4-BE49-F238E27FC236}">
                <a16:creationId xmlns:a16="http://schemas.microsoft.com/office/drawing/2014/main" id="{5D4C3775-6AFC-4241-A76D-6C84EBCEA481}"/>
              </a:ext>
            </a:extLst>
          </p:cNvPr>
          <p:cNvSpPr>
            <a:spLocks noGrp="1"/>
          </p:cNvSpPr>
          <p:nvPr>
            <p:ph idx="1"/>
          </p:nvPr>
        </p:nvSpPr>
        <p:spPr>
          <a:xfrm>
            <a:off x="844425" y="2074880"/>
            <a:ext cx="10924929" cy="1302327"/>
          </a:xfrm>
        </p:spPr>
        <p:txBody>
          <a:bodyPr/>
          <a:lstStyle/>
          <a:p>
            <a:pPr marL="305435" indent="-305435"/>
            <a:r>
              <a:rPr lang="en-US" altLang="zh-CN" b="1" dirty="0">
                <a:ea typeface="华文中宋"/>
              </a:rPr>
              <a:t>Define problems</a:t>
            </a:r>
            <a:endParaRPr lang="en-US" dirty="0">
              <a:solidFill>
                <a:srgbClr val="000000"/>
              </a:solidFill>
              <a:ea typeface="DengXian"/>
              <a:cs typeface="Arial"/>
            </a:endParaRPr>
          </a:p>
          <a:p>
            <a:pPr marL="629920" lvl="1" indent="-305435">
              <a:buFont typeface="Wingdings" panose="05000000000000000000" pitchFamily="2" charset="2"/>
              <a:buChar char="ü"/>
            </a:pPr>
            <a:r>
              <a:rPr lang="en-US" altLang="zh-CN" sz="1800" dirty="0">
                <a:solidFill>
                  <a:srgbClr val="000000"/>
                </a:solidFill>
                <a:latin typeface="Arial" panose="020B0604020202020204" pitchFamily="34" charset="0"/>
              </a:rPr>
              <a:t>Target user: Grocery market-</a:t>
            </a:r>
            <a:r>
              <a:rPr lang="en-US" sz="1800" dirty="0">
                <a:solidFill>
                  <a:srgbClr val="000000"/>
                </a:solidFill>
                <a:latin typeface="Arial" panose="020B0604020202020204" pitchFamily="34" charset="0"/>
              </a:rPr>
              <a:t>Organize shelves and adjust prices every seven days</a:t>
            </a:r>
          </a:p>
          <a:p>
            <a:pPr marL="629920" lvl="1" indent="-305435">
              <a:buFont typeface="Wingdings" panose="05000000000000000000" pitchFamily="2" charset="2"/>
              <a:buChar char="ü"/>
            </a:pPr>
            <a:r>
              <a:rPr lang="en-US" altLang="zh-CN" sz="1800" dirty="0">
                <a:solidFill>
                  <a:srgbClr val="000000"/>
                </a:solidFill>
                <a:latin typeface="Arial" panose="020B0604020202020204" pitchFamily="34" charset="0"/>
              </a:rPr>
              <a:t>How can grocery market better price their g</a:t>
            </a:r>
            <a:r>
              <a:rPr lang="en-US" sz="1800" dirty="0">
                <a:solidFill>
                  <a:srgbClr val="000000"/>
                </a:solidFill>
                <a:latin typeface="Arial" panose="020B0604020202020204" pitchFamily="34" charset="0"/>
              </a:rPr>
              <a:t>rain prices</a:t>
            </a:r>
            <a:r>
              <a:rPr lang="en-US" altLang="zh-CN" sz="1800" dirty="0">
                <a:solidFill>
                  <a:srgbClr val="000000"/>
                </a:solidFill>
                <a:latin typeface="Arial" panose="020B0604020202020204" pitchFamily="34" charset="0"/>
              </a:rPr>
              <a:t> under unpredictable crisis?</a:t>
            </a:r>
            <a:endParaRPr lang="en-US" sz="1800" dirty="0">
              <a:solidFill>
                <a:srgbClr val="000000"/>
              </a:solidFill>
              <a:latin typeface="Arial" panose="020B0604020202020204" pitchFamily="34" charset="0"/>
            </a:endParaRPr>
          </a:p>
          <a:p>
            <a:pPr marL="0" indent="0">
              <a:lnSpc>
                <a:spcPct val="113999"/>
              </a:lnSpc>
              <a:buNone/>
            </a:pPr>
            <a:endParaRPr lang="en-US" altLang="zh-CN" sz="2000" dirty="0">
              <a:solidFill>
                <a:srgbClr val="000000"/>
              </a:solidFill>
              <a:latin typeface="Arial"/>
              <a:ea typeface="华文中宋"/>
              <a:cs typeface="Arial"/>
            </a:endParaRPr>
          </a:p>
        </p:txBody>
      </p:sp>
      <p:sp>
        <p:nvSpPr>
          <p:cNvPr id="5" name="标题 1">
            <a:extLst>
              <a:ext uri="{FF2B5EF4-FFF2-40B4-BE49-F238E27FC236}">
                <a16:creationId xmlns:a16="http://schemas.microsoft.com/office/drawing/2014/main" id="{3390ADD0-70AA-4B77-B585-942EA200A064}"/>
              </a:ext>
            </a:extLst>
          </p:cNvPr>
          <p:cNvSpPr txBox="1">
            <a:spLocks/>
          </p:cNvSpPr>
          <p:nvPr/>
        </p:nvSpPr>
        <p:spPr>
          <a:xfrm>
            <a:off x="539625" y="1280381"/>
            <a:ext cx="11029616" cy="654458"/>
          </a:xfrm>
          <a:prstGeom prst="rect">
            <a:avLst/>
          </a:prstGeom>
        </p:spPr>
        <p:txBody>
          <a:bodyPr lIns="109728" tIns="109728" rIns="109728" bIns="91440" anchor="b"/>
          <a:lstStyle>
            <a:lvl1pPr algn="l" defTabSz="457200" rtl="0" eaLnBrk="1" latinLnBrk="0" hangingPunct="1">
              <a:lnSpc>
                <a:spcPct val="105000"/>
              </a:lnSpc>
              <a:spcBef>
                <a:spcPct val="0"/>
              </a:spcBef>
              <a:buNone/>
              <a:defRPr sz="3600" b="1" kern="1200" cap="none" spc="13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800" dirty="0">
                <a:ea typeface="华文中宋"/>
              </a:rPr>
              <a:t>Business understanding</a:t>
            </a:r>
            <a:endParaRPr lang="zh-CN" altLang="en-US" sz="2800" dirty="0">
              <a:ea typeface="华文中宋"/>
            </a:endParaRPr>
          </a:p>
        </p:txBody>
      </p:sp>
      <p:sp>
        <p:nvSpPr>
          <p:cNvPr id="6" name="内容占位符 2">
            <a:extLst>
              <a:ext uri="{FF2B5EF4-FFF2-40B4-BE49-F238E27FC236}">
                <a16:creationId xmlns:a16="http://schemas.microsoft.com/office/drawing/2014/main" id="{95806104-5C1A-49AF-938A-540CCC3AD3E5}"/>
              </a:ext>
            </a:extLst>
          </p:cNvPr>
          <p:cNvSpPr txBox="1">
            <a:spLocks/>
          </p:cNvSpPr>
          <p:nvPr/>
        </p:nvSpPr>
        <p:spPr>
          <a:xfrm>
            <a:off x="844425" y="3893093"/>
            <a:ext cx="8997518" cy="889299"/>
          </a:xfrm>
          <a:prstGeom prst="rect">
            <a:avLst/>
          </a:prstGeom>
        </p:spPr>
        <p:txBody>
          <a:bodyPr lIns="109728" tIns="109728" rIns="109728" bIns="91440" anchor="ctr"/>
          <a:lstStyle>
            <a:lvl1pPr marL="306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2200" kern="1200" spc="80">
                <a:solidFill>
                  <a:schemeClr val="tx1">
                    <a:lumMod val="75000"/>
                    <a:lumOff val="25000"/>
                  </a:schemeClr>
                </a:solidFill>
                <a:latin typeface="+mn-lt"/>
                <a:ea typeface="+mn-ea"/>
                <a:cs typeface="+mn-cs"/>
              </a:defRPr>
            </a:lvl1pPr>
            <a:lvl2pPr marL="630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2000" kern="1200" spc="80">
                <a:solidFill>
                  <a:schemeClr val="tx1">
                    <a:lumMod val="75000"/>
                    <a:lumOff val="25000"/>
                  </a:schemeClr>
                </a:solidFill>
                <a:latin typeface="+mn-lt"/>
                <a:ea typeface="+mn-ea"/>
                <a:cs typeface="+mn-cs"/>
              </a:defRPr>
            </a:lvl2pPr>
            <a:lvl3pPr marL="900000" indent="-270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800" kern="1200" spc="80">
                <a:solidFill>
                  <a:schemeClr val="tx1">
                    <a:lumMod val="75000"/>
                    <a:lumOff val="25000"/>
                  </a:schemeClr>
                </a:solidFill>
                <a:latin typeface="+mn-lt"/>
                <a:ea typeface="+mn-ea"/>
                <a:cs typeface="+mn-cs"/>
              </a:defRPr>
            </a:lvl3pPr>
            <a:lvl4pPr marL="124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spc="80">
                <a:solidFill>
                  <a:schemeClr val="tx1">
                    <a:lumMod val="75000"/>
                    <a:lumOff val="25000"/>
                  </a:schemeClr>
                </a:solidFill>
                <a:latin typeface="+mn-lt"/>
                <a:ea typeface="+mn-ea"/>
                <a:cs typeface="+mn-cs"/>
              </a:defRPr>
            </a:lvl4pPr>
            <a:lvl5pPr marL="160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spc="8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altLang="zh-CN" b="1" dirty="0">
                <a:ea typeface="华文中宋"/>
              </a:rPr>
              <a:t>Define success</a:t>
            </a:r>
            <a:endParaRPr lang="en-US" b="1" dirty="0">
              <a:ea typeface="华文中宋"/>
            </a:endParaRPr>
          </a:p>
          <a:p>
            <a:pPr marL="629920" lvl="1" indent="-305435">
              <a:buFont typeface="Wingdings" panose="05000000000000000000" pitchFamily="2" charset="2"/>
              <a:buChar char="ü"/>
            </a:pPr>
            <a:r>
              <a:rPr lang="en-US" sz="1800" dirty="0">
                <a:solidFill>
                  <a:srgbClr val="000000"/>
                </a:solidFill>
                <a:latin typeface="Arial" panose="020B0604020202020204" pitchFamily="34" charset="0"/>
              </a:rPr>
              <a:t>A cereal food index based on past data to predict general cereal food price in the  next seven days.</a:t>
            </a:r>
            <a:endParaRPr lang="en-US" altLang="zh-CN" sz="1800" dirty="0">
              <a:solidFill>
                <a:srgbClr val="000000"/>
              </a:solidFill>
              <a:latin typeface="Arial" panose="020B0604020202020204" pitchFamily="34" charset="0"/>
            </a:endParaRPr>
          </a:p>
          <a:p>
            <a:pPr marL="629920" lvl="1" indent="-305435">
              <a:buFont typeface="Wingdings" panose="05000000000000000000" pitchFamily="2" charset="2"/>
              <a:buChar char="ü"/>
            </a:pPr>
            <a:r>
              <a:rPr lang="en-US" altLang="zh-CN" sz="1800" dirty="0">
                <a:solidFill>
                  <a:srgbClr val="000000"/>
                </a:solidFill>
                <a:latin typeface="Arial" panose="020B0604020202020204" pitchFamily="34" charset="0"/>
              </a:rPr>
              <a:t>Three metrics </a:t>
            </a:r>
          </a:p>
          <a:p>
            <a:pPr marL="323850" lvl="1" indent="0">
              <a:lnSpc>
                <a:spcPct val="113999"/>
              </a:lnSpc>
              <a:buNone/>
            </a:pPr>
            <a:endParaRPr lang="en-US" altLang="zh-CN" sz="1600" dirty="0">
              <a:solidFill>
                <a:schemeClr val="tx1"/>
              </a:solidFill>
              <a:latin typeface="DengXian"/>
              <a:ea typeface="DengXian"/>
              <a:cs typeface="Arial"/>
            </a:endParaRPr>
          </a:p>
          <a:p>
            <a:pPr marL="323850" lvl="1" indent="0">
              <a:lnSpc>
                <a:spcPct val="113999"/>
              </a:lnSpc>
              <a:buNone/>
            </a:pPr>
            <a:endParaRPr lang="en-US" sz="1600" dirty="0">
              <a:solidFill>
                <a:schemeClr val="tx1"/>
              </a:solidFill>
              <a:latin typeface="DengXian"/>
              <a:ea typeface="DengXian"/>
              <a:cs typeface="Arial"/>
            </a:endParaRPr>
          </a:p>
        </p:txBody>
      </p:sp>
      <p:sp>
        <p:nvSpPr>
          <p:cNvPr id="7" name="内容占位符 2">
            <a:extLst>
              <a:ext uri="{FF2B5EF4-FFF2-40B4-BE49-F238E27FC236}">
                <a16:creationId xmlns:a16="http://schemas.microsoft.com/office/drawing/2014/main" id="{839E183E-A17B-47CF-91F2-882486473A64}"/>
              </a:ext>
            </a:extLst>
          </p:cNvPr>
          <p:cNvSpPr txBox="1">
            <a:spLocks/>
          </p:cNvSpPr>
          <p:nvPr/>
        </p:nvSpPr>
        <p:spPr>
          <a:xfrm>
            <a:off x="509145" y="6334524"/>
            <a:ext cx="11172355" cy="1547389"/>
          </a:xfrm>
          <a:prstGeom prst="rect">
            <a:avLst/>
          </a:prstGeom>
        </p:spPr>
        <p:txBody>
          <a:bodyPr lIns="109728" tIns="109728" rIns="109728" bIns="91440" anchor="ctr"/>
          <a:lstStyle>
            <a:lvl1pPr marL="306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2200" kern="1200" spc="80">
                <a:solidFill>
                  <a:schemeClr val="tx1">
                    <a:lumMod val="75000"/>
                    <a:lumOff val="25000"/>
                  </a:schemeClr>
                </a:solidFill>
                <a:latin typeface="+mn-lt"/>
                <a:ea typeface="+mn-ea"/>
                <a:cs typeface="+mn-cs"/>
              </a:defRPr>
            </a:lvl1pPr>
            <a:lvl2pPr marL="630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2000" kern="1200" spc="80">
                <a:solidFill>
                  <a:schemeClr val="tx1">
                    <a:lumMod val="75000"/>
                    <a:lumOff val="25000"/>
                  </a:schemeClr>
                </a:solidFill>
                <a:latin typeface="+mn-lt"/>
                <a:ea typeface="+mn-ea"/>
                <a:cs typeface="+mn-cs"/>
              </a:defRPr>
            </a:lvl2pPr>
            <a:lvl3pPr marL="900000" indent="-270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800" kern="1200" spc="80">
                <a:solidFill>
                  <a:schemeClr val="tx1">
                    <a:lumMod val="75000"/>
                    <a:lumOff val="25000"/>
                  </a:schemeClr>
                </a:solidFill>
                <a:latin typeface="+mn-lt"/>
                <a:ea typeface="+mn-ea"/>
                <a:cs typeface="+mn-cs"/>
              </a:defRPr>
            </a:lvl3pPr>
            <a:lvl4pPr marL="124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spc="80">
                <a:solidFill>
                  <a:schemeClr val="tx1">
                    <a:lumMod val="75000"/>
                    <a:lumOff val="25000"/>
                  </a:schemeClr>
                </a:solidFill>
                <a:latin typeface="+mn-lt"/>
                <a:ea typeface="+mn-ea"/>
                <a:cs typeface="+mn-cs"/>
              </a:defRPr>
            </a:lvl4pPr>
            <a:lvl5pPr marL="160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spc="8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altLang="zh-CN" sz="2000">
              <a:solidFill>
                <a:srgbClr val="000000"/>
              </a:solidFill>
              <a:latin typeface="Arial" panose="020B0604020202020204" pitchFamily="34" charset="0"/>
            </a:endParaRPr>
          </a:p>
          <a:p>
            <a:pPr marL="629920" lvl="1" indent="-305435"/>
            <a:endParaRPr lang="zh-CN" altLang="en-US" b="1"/>
          </a:p>
        </p:txBody>
      </p:sp>
      <p:graphicFrame>
        <p:nvGraphicFramePr>
          <p:cNvPr id="9" name="Table 9">
            <a:extLst>
              <a:ext uri="{FF2B5EF4-FFF2-40B4-BE49-F238E27FC236}">
                <a16:creationId xmlns:a16="http://schemas.microsoft.com/office/drawing/2014/main" id="{57E110FA-A7A0-4D6A-88A0-41911CE00157}"/>
              </a:ext>
            </a:extLst>
          </p:cNvPr>
          <p:cNvGraphicFramePr>
            <a:graphicFrameLocks noGrp="1"/>
          </p:cNvGraphicFramePr>
          <p:nvPr>
            <p:extLst>
              <p:ext uri="{D42A27DB-BD31-4B8C-83A1-F6EECF244321}">
                <p14:modId xmlns:p14="http://schemas.microsoft.com/office/powerpoint/2010/main" val="57566659"/>
              </p:ext>
            </p:extLst>
          </p:nvPr>
        </p:nvGraphicFramePr>
        <p:xfrm>
          <a:off x="1569720" y="4770120"/>
          <a:ext cx="8168640" cy="205740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277991851"/>
                    </a:ext>
                  </a:extLst>
                </a:gridCol>
                <a:gridCol w="4084320">
                  <a:extLst>
                    <a:ext uri="{9D8B030D-6E8A-4147-A177-3AD203B41FA5}">
                      <a16:colId xmlns:a16="http://schemas.microsoft.com/office/drawing/2014/main" val="2482996956"/>
                    </a:ext>
                  </a:extLst>
                </a:gridCol>
              </a:tblGrid>
              <a:tr h="655320">
                <a:tc>
                  <a:txBody>
                    <a:bodyPr/>
                    <a:lstStyle/>
                    <a:p>
                      <a:pPr lvl="0">
                        <a:buNone/>
                      </a:pPr>
                      <a:r>
                        <a:rPr lang="en-US" sz="1600" b="1" kern="1200" spc="80" noProof="0">
                          <a:solidFill>
                            <a:schemeClr val="tx1"/>
                          </a:solidFill>
                          <a:latin typeface="+mn-lt"/>
                          <a:ea typeface="DengXian"/>
                          <a:cs typeface="+mn-cs"/>
                        </a:rPr>
                        <a:t>R square</a:t>
                      </a:r>
                      <a:endParaRPr lang="en-US" sz="1600" b="1" kern="1200" spc="80">
                        <a:solidFill>
                          <a:schemeClr val="tx1"/>
                        </a:solidFill>
                        <a:latin typeface="+mn-lt"/>
                        <a:ea typeface="DengXian"/>
                        <a:cs typeface="+mn-cs"/>
                      </a:endParaRPr>
                    </a:p>
                  </a:txBody>
                  <a:tcPr/>
                </a:tc>
                <a:tc>
                  <a:txBody>
                    <a:bodyPr/>
                    <a:lstStyle/>
                    <a:p>
                      <a:pPr lvl="0">
                        <a:buNone/>
                      </a:pPr>
                      <a:r>
                        <a:rPr lang="en-US" sz="1600" b="1" kern="1200" spc="80" noProof="0">
                          <a:solidFill>
                            <a:schemeClr val="tx1"/>
                          </a:solidFill>
                          <a:latin typeface="+mn-lt"/>
                          <a:ea typeface="DengXian"/>
                          <a:cs typeface="+mn-cs"/>
                        </a:rPr>
                        <a:t>what proportion of the variation is explained by the regression </a:t>
                      </a:r>
                      <a:endParaRPr lang="en-US" sz="1600" b="1" kern="1200" spc="80">
                        <a:solidFill>
                          <a:schemeClr val="tx1"/>
                        </a:solidFill>
                        <a:latin typeface="+mn-lt"/>
                        <a:ea typeface="DengXian"/>
                        <a:cs typeface="+mn-cs"/>
                      </a:endParaRPr>
                    </a:p>
                  </a:txBody>
                  <a:tcPr/>
                </a:tc>
                <a:extLst>
                  <a:ext uri="{0D108BD9-81ED-4DB2-BD59-A6C34878D82A}">
                    <a16:rowId xmlns:a16="http://schemas.microsoft.com/office/drawing/2014/main" val="1089748255"/>
                  </a:ext>
                </a:extLst>
              </a:tr>
              <a:tr h="370840">
                <a:tc>
                  <a:txBody>
                    <a:bodyPr/>
                    <a:lstStyle/>
                    <a:p>
                      <a:pPr lvl="0">
                        <a:buNone/>
                      </a:pPr>
                      <a:r>
                        <a:rPr lang="en-US" sz="1600" b="1" kern="1200" spc="80" noProof="0">
                          <a:solidFill>
                            <a:schemeClr val="tx1"/>
                          </a:solidFill>
                          <a:latin typeface="+mn-lt"/>
                          <a:ea typeface="DengXian"/>
                          <a:cs typeface="+mn-cs"/>
                        </a:rPr>
                        <a:t>MSE </a:t>
                      </a:r>
                      <a:endParaRPr lang="en-US" sz="1600" b="1" kern="1200" spc="80">
                        <a:solidFill>
                          <a:schemeClr val="tx1"/>
                        </a:solidFill>
                        <a:latin typeface="+mn-lt"/>
                        <a:ea typeface="DengXian"/>
                        <a:cs typeface="+mn-cs"/>
                      </a:endParaRPr>
                    </a:p>
                  </a:txBody>
                  <a:tcPr/>
                </a:tc>
                <a:tc>
                  <a:txBody>
                    <a:bodyPr/>
                    <a:lstStyle/>
                    <a:p>
                      <a:pPr lvl="0">
                        <a:buNone/>
                      </a:pPr>
                      <a:r>
                        <a:rPr lang="en-US" sz="1600" b="1" kern="1200" spc="80" noProof="0">
                          <a:solidFill>
                            <a:schemeClr val="tx1"/>
                          </a:solidFill>
                          <a:latin typeface="+mn-lt"/>
                          <a:ea typeface="DengXian"/>
                          <a:cs typeface="+mn-cs"/>
                        </a:rPr>
                        <a:t>The average squared difference between the estimated values and the actual value</a:t>
                      </a:r>
                      <a:endParaRPr lang="en-US" sz="1600" b="1" kern="1200" spc="80">
                        <a:solidFill>
                          <a:schemeClr val="tx1"/>
                        </a:solidFill>
                        <a:latin typeface="+mn-lt"/>
                        <a:ea typeface="DengXian"/>
                        <a:cs typeface="+mn-cs"/>
                      </a:endParaRPr>
                    </a:p>
                  </a:txBody>
                  <a:tcPr/>
                </a:tc>
                <a:extLst>
                  <a:ext uri="{0D108BD9-81ED-4DB2-BD59-A6C34878D82A}">
                    <a16:rowId xmlns:a16="http://schemas.microsoft.com/office/drawing/2014/main" val="2151185333"/>
                  </a:ext>
                </a:extLst>
              </a:tr>
              <a:tr h="370840">
                <a:tc>
                  <a:txBody>
                    <a:bodyPr/>
                    <a:lstStyle/>
                    <a:p>
                      <a:pPr lvl="0">
                        <a:buNone/>
                      </a:pPr>
                      <a:r>
                        <a:rPr lang="en-US" sz="1600" b="1" kern="1200" spc="80" noProof="0" dirty="0">
                          <a:solidFill>
                            <a:schemeClr val="tx1"/>
                          </a:solidFill>
                          <a:latin typeface="+mn-lt"/>
                          <a:ea typeface="DengXian"/>
                          <a:cs typeface="+mn-cs"/>
                        </a:rPr>
                        <a:t>Visualize true value of test data and predication</a:t>
                      </a:r>
                      <a:endParaRPr lang="en-US" sz="1600" b="1" kern="1200" spc="80" dirty="0">
                        <a:solidFill>
                          <a:schemeClr val="tx1"/>
                        </a:solidFill>
                        <a:latin typeface="+mn-lt"/>
                        <a:ea typeface="DengXian"/>
                        <a:cs typeface="+mn-cs"/>
                      </a:endParaRPr>
                    </a:p>
                  </a:txBody>
                  <a:tcPr/>
                </a:tc>
                <a:tc>
                  <a:txBody>
                    <a:bodyPr/>
                    <a:lstStyle/>
                    <a:p>
                      <a:pPr marL="0" lvl="0" indent="0" algn="l">
                        <a:lnSpc>
                          <a:spcPct val="100000"/>
                        </a:lnSpc>
                        <a:spcBef>
                          <a:spcPts val="0"/>
                        </a:spcBef>
                        <a:spcAft>
                          <a:spcPts val="0"/>
                        </a:spcAft>
                        <a:buNone/>
                      </a:pPr>
                      <a:r>
                        <a:rPr lang="en-US" sz="1600" b="1" kern="1200" spc="80" noProof="0" dirty="0">
                          <a:solidFill>
                            <a:schemeClr val="tx1"/>
                          </a:solidFill>
                          <a:latin typeface="+mn-lt"/>
                          <a:ea typeface="DengXian"/>
                          <a:cs typeface="+mn-cs"/>
                        </a:rPr>
                        <a:t>Visually check the coincidence</a:t>
                      </a:r>
                      <a:endParaRPr lang="en-US" sz="1600" b="1" kern="1200" spc="80" dirty="0">
                        <a:solidFill>
                          <a:schemeClr val="tx1"/>
                        </a:solidFill>
                        <a:latin typeface="+mn-lt"/>
                        <a:ea typeface="DengXian"/>
                        <a:cs typeface="+mn-cs"/>
                      </a:endParaRPr>
                    </a:p>
                    <a:p>
                      <a:pPr lvl="0">
                        <a:buNone/>
                      </a:pPr>
                      <a:endParaRPr lang="en-US" sz="1600" b="1" kern="1200" spc="80" dirty="0">
                        <a:solidFill>
                          <a:schemeClr val="tx1"/>
                        </a:solidFill>
                        <a:latin typeface="+mn-lt"/>
                        <a:ea typeface="DengXian"/>
                        <a:cs typeface="+mn-cs"/>
                      </a:endParaRPr>
                    </a:p>
                  </a:txBody>
                  <a:tcPr/>
                </a:tc>
                <a:extLst>
                  <a:ext uri="{0D108BD9-81ED-4DB2-BD59-A6C34878D82A}">
                    <a16:rowId xmlns:a16="http://schemas.microsoft.com/office/drawing/2014/main" val="2843337233"/>
                  </a:ext>
                </a:extLst>
              </a:tr>
            </a:tbl>
          </a:graphicData>
        </a:graphic>
      </p:graphicFrame>
    </p:spTree>
    <p:extLst>
      <p:ext uri="{BB962C8B-B14F-4D97-AF65-F5344CB8AC3E}">
        <p14:creationId xmlns:p14="http://schemas.microsoft.com/office/powerpoint/2010/main" val="248733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98EDA-20C7-428B-94ED-5D3B7D5DDFA8}"/>
              </a:ext>
            </a:extLst>
          </p:cNvPr>
          <p:cNvSpPr>
            <a:spLocks noGrp="1"/>
          </p:cNvSpPr>
          <p:nvPr>
            <p:ph idx="1"/>
          </p:nvPr>
        </p:nvSpPr>
        <p:spPr>
          <a:xfrm>
            <a:off x="581192" y="747883"/>
            <a:ext cx="11029615" cy="3634486"/>
          </a:xfrm>
        </p:spPr>
        <p:txBody>
          <a:bodyPr/>
          <a:lstStyle/>
          <a:p>
            <a:pPr marL="305435" indent="-305435"/>
            <a:r>
              <a:rPr lang="en-US" b="1" dirty="0">
                <a:ea typeface="华文中宋"/>
              </a:rPr>
              <a:t>Identify factors</a:t>
            </a:r>
          </a:p>
          <a:p>
            <a:pPr marL="629920" lvl="1" indent="-305435">
              <a:buFont typeface="Wingdings" panose="05000000000000000000" pitchFamily="2" charset="2"/>
              <a:buChar char="ü"/>
            </a:pPr>
            <a:r>
              <a:rPr lang="en-US" sz="1800" dirty="0">
                <a:solidFill>
                  <a:srgbClr val="000000"/>
                </a:solidFill>
                <a:latin typeface="Arial" panose="020B0604020202020204" pitchFamily="34" charset="0"/>
              </a:rPr>
              <a:t>Climate Change-Weather(We use “month” to represent the weather)</a:t>
            </a:r>
          </a:p>
          <a:p>
            <a:pPr marL="629920" lvl="1" indent="-305435">
              <a:buFont typeface="Wingdings" panose="05000000000000000000" pitchFamily="2" charset="2"/>
              <a:buChar char="ü"/>
            </a:pPr>
            <a:r>
              <a:rPr lang="en-US" sz="1800" dirty="0">
                <a:solidFill>
                  <a:srgbClr val="000000"/>
                </a:solidFill>
                <a:latin typeface="Arial" panose="020B0604020202020204" pitchFamily="34" charset="0"/>
              </a:rPr>
              <a:t>World's Economy-M2(a measure of the money supply)</a:t>
            </a:r>
          </a:p>
          <a:p>
            <a:pPr marL="629920" lvl="1" indent="-305435">
              <a:buFont typeface="Wingdings" panose="05000000000000000000" pitchFamily="2" charset="2"/>
              <a:buChar char="ü"/>
            </a:pPr>
            <a:r>
              <a:rPr lang="en-US" sz="1800" dirty="0">
                <a:solidFill>
                  <a:srgbClr val="000000"/>
                </a:solidFill>
                <a:latin typeface="Arial" panose="020B0604020202020204" pitchFamily="34" charset="0"/>
              </a:rPr>
              <a:t>Other factors with similar variation trends-the price of crude-oil, raw materials(coal, silver, copper, golden)</a:t>
            </a:r>
          </a:p>
          <a:p>
            <a:pPr marL="305435" indent="-305435">
              <a:lnSpc>
                <a:spcPct val="113999"/>
              </a:lnSpc>
            </a:pPr>
            <a:endParaRPr lang="en-US" dirty="0">
              <a:solidFill>
                <a:srgbClr val="000000"/>
              </a:solidFill>
              <a:latin typeface="Arial"/>
              <a:ea typeface="DengXian"/>
              <a:cs typeface="Arial"/>
            </a:endParaRPr>
          </a:p>
          <a:p>
            <a:pPr marL="305435" indent="-305435">
              <a:lnSpc>
                <a:spcPct val="113999"/>
              </a:lnSpc>
            </a:pPr>
            <a:endParaRPr lang="en-US" dirty="0">
              <a:ea typeface="DengXian"/>
            </a:endParaRPr>
          </a:p>
        </p:txBody>
      </p:sp>
    </p:spTree>
    <p:extLst>
      <p:ext uri="{BB962C8B-B14F-4D97-AF65-F5344CB8AC3E}">
        <p14:creationId xmlns:p14="http://schemas.microsoft.com/office/powerpoint/2010/main" val="185343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4B7C739-7353-4417-94EF-1F3A66885323}"/>
              </a:ext>
            </a:extLst>
          </p:cNvPr>
          <p:cNvPicPr>
            <a:picLocks noChangeAspect="1"/>
          </p:cNvPicPr>
          <p:nvPr/>
        </p:nvPicPr>
        <p:blipFill>
          <a:blip r:embed="rId3"/>
          <a:stretch>
            <a:fillRect/>
          </a:stretch>
        </p:blipFill>
        <p:spPr>
          <a:xfrm>
            <a:off x="5890726" y="1288986"/>
            <a:ext cx="5366295" cy="3194556"/>
          </a:xfrm>
          <a:prstGeom prst="rect">
            <a:avLst/>
          </a:prstGeom>
        </p:spPr>
      </p:pic>
      <p:sp>
        <p:nvSpPr>
          <p:cNvPr id="3" name="内容占位符 2">
            <a:extLst>
              <a:ext uri="{FF2B5EF4-FFF2-40B4-BE49-F238E27FC236}">
                <a16:creationId xmlns:a16="http://schemas.microsoft.com/office/drawing/2014/main" id="{5D4C3775-6AFC-4241-A76D-6C84EBCEA481}"/>
              </a:ext>
            </a:extLst>
          </p:cNvPr>
          <p:cNvSpPr>
            <a:spLocks noGrp="1"/>
          </p:cNvSpPr>
          <p:nvPr>
            <p:ph idx="1"/>
          </p:nvPr>
        </p:nvSpPr>
        <p:spPr>
          <a:xfrm>
            <a:off x="375918" y="2746310"/>
            <a:ext cx="4833608" cy="2071042"/>
          </a:xfrm>
        </p:spPr>
        <p:txBody>
          <a:bodyPr/>
          <a:lstStyle/>
          <a:p>
            <a:pPr marL="305435" indent="-305435"/>
            <a:r>
              <a:rPr lang="en-US" altLang="zh-CN" b="1" dirty="0"/>
              <a:t>Gather data</a:t>
            </a:r>
            <a:endParaRPr lang="en-US" altLang="zh-CN" sz="1800" dirty="0">
              <a:solidFill>
                <a:srgbClr val="000000"/>
              </a:solidFill>
              <a:latin typeface="Arial" panose="020B0604020202020204" pitchFamily="34" charset="0"/>
              <a:cs typeface="Arial" panose="020B0604020202020204" pitchFamily="34" charset="0"/>
            </a:endParaRPr>
          </a:p>
          <a:p>
            <a:pPr marL="629920" lvl="1" indent="-305435">
              <a:buFont typeface="Wingdings" panose="05000000000000000000" pitchFamily="2" charset="2"/>
              <a:buChar char="ü"/>
            </a:pPr>
            <a:r>
              <a:rPr lang="en-US" altLang="zh-CN" sz="1800" dirty="0">
                <a:solidFill>
                  <a:srgbClr val="000000"/>
                </a:solidFill>
                <a:latin typeface="Arial" panose="020B0604020202020204" pitchFamily="34" charset="0"/>
              </a:rPr>
              <a:t>Data sources: USDA, Macrotrend, FRED Economic DATA</a:t>
            </a:r>
            <a:endParaRPr lang="en-US" altLang="zh-CN" sz="1800" dirty="0">
              <a:solidFill>
                <a:srgbClr val="000000"/>
              </a:solidFill>
              <a:latin typeface="Arial" panose="020B0604020202020204" pitchFamily="34" charset="0"/>
              <a:cs typeface="Arial" panose="020B0604020202020204" pitchFamily="34" charset="0"/>
            </a:endParaRPr>
          </a:p>
          <a:p>
            <a:pPr marL="629920" lvl="1" indent="-305435">
              <a:buFont typeface="Wingdings" panose="05000000000000000000" pitchFamily="2" charset="2"/>
              <a:buChar char="ü"/>
            </a:pPr>
            <a:endParaRPr lang="en-US" altLang="zh-CN" sz="1800" dirty="0">
              <a:solidFill>
                <a:srgbClr val="000000"/>
              </a:solidFill>
              <a:latin typeface="Arial" panose="020B0604020202020204" pitchFamily="34" charset="0"/>
              <a:cs typeface="Arial" panose="020B0604020202020204" pitchFamily="34" charset="0"/>
            </a:endParaRPr>
          </a:p>
          <a:p>
            <a:pPr marL="629920" lvl="1" indent="-305435">
              <a:buFont typeface="Wingdings" panose="05000000000000000000" pitchFamily="2" charset="2"/>
              <a:buChar char="ü"/>
            </a:pPr>
            <a:r>
              <a:rPr lang="en-US" altLang="zh-CN" sz="1800" dirty="0">
                <a:solidFill>
                  <a:srgbClr val="000000"/>
                </a:solidFill>
                <a:latin typeface="Arial" panose="020B0604020202020204" pitchFamily="34" charset="0"/>
              </a:rPr>
              <a:t>Combine data from different sources</a:t>
            </a:r>
            <a:endParaRPr lang="en-US" altLang="zh-CN" sz="1800" dirty="0">
              <a:solidFill>
                <a:srgbClr val="000000"/>
              </a:solidFill>
              <a:latin typeface="Arial" panose="020B0604020202020204" pitchFamily="34" charset="0"/>
              <a:cs typeface="Arial" panose="020B0604020202020204" pitchFamily="34" charset="0"/>
            </a:endParaRPr>
          </a:p>
          <a:p>
            <a:pPr marL="323850" lvl="1" indent="0">
              <a:buNone/>
            </a:pPr>
            <a:endParaRPr lang="en-US" altLang="zh-CN" sz="1800" dirty="0">
              <a:solidFill>
                <a:srgbClr val="000000"/>
              </a:solidFill>
              <a:latin typeface="Arial" panose="020B0604020202020204" pitchFamily="34" charset="0"/>
              <a:cs typeface="Arial" panose="020B0604020202020204" pitchFamily="34" charset="0"/>
            </a:endParaRPr>
          </a:p>
          <a:p>
            <a:pPr marL="629920" lvl="1" indent="-305435">
              <a:buFont typeface="Wingdings" panose="05000000000000000000" pitchFamily="2" charset="2"/>
              <a:buChar char="ü"/>
            </a:pPr>
            <a:r>
              <a:rPr lang="en-US" altLang="zh-CN" sz="1800" dirty="0">
                <a:solidFill>
                  <a:srgbClr val="000000"/>
                </a:solidFill>
                <a:latin typeface="Arial"/>
                <a:ea typeface="华文中宋"/>
                <a:cs typeface="Arial"/>
              </a:rPr>
              <a:t>Label data: </a:t>
            </a:r>
            <a:r>
              <a:rPr lang="en-US" altLang="zh-CN" sz="1800" b="1" dirty="0">
                <a:solidFill>
                  <a:srgbClr val="000000"/>
                </a:solidFill>
                <a:latin typeface="Arial"/>
                <a:ea typeface="华文中宋"/>
                <a:cs typeface="Arial"/>
              </a:rPr>
              <a:t>Food Price Index(PI), </a:t>
            </a:r>
            <a:r>
              <a:rPr lang="en-US" altLang="zh-CN" sz="1800" dirty="0">
                <a:solidFill>
                  <a:srgbClr val="000000"/>
                </a:solidFill>
                <a:latin typeface="Arial"/>
                <a:ea typeface="华文中宋"/>
                <a:cs typeface="Arial"/>
              </a:rPr>
              <a:t>calculated by weighted average </a:t>
            </a:r>
            <a:r>
              <a:rPr lang="en-US" altLang="zh-CN" sz="1800" b="1" dirty="0">
                <a:solidFill>
                  <a:srgbClr val="000000"/>
                </a:solidFill>
                <a:latin typeface="Arial"/>
                <a:ea typeface="华文中宋"/>
                <a:cs typeface="Arial"/>
              </a:rPr>
              <a:t>price of corn, wheat and soybean</a:t>
            </a:r>
          </a:p>
          <a:p>
            <a:pPr marL="629920" lvl="1" indent="-305435">
              <a:buFont typeface="Wingdings" panose="05000000000000000000" pitchFamily="2" charset="2"/>
              <a:buChar char="ü"/>
            </a:pPr>
            <a:endParaRPr lang="en-US" altLang="zh-CN" sz="1800" b="1" dirty="0">
              <a:solidFill>
                <a:srgbClr val="000000"/>
              </a:solidFill>
              <a:latin typeface="Arial" panose="020B0604020202020204" pitchFamily="34" charset="0"/>
              <a:cs typeface="Arial" panose="020B0604020202020204" pitchFamily="34" charset="0"/>
            </a:endParaRPr>
          </a:p>
          <a:p>
            <a:pPr marL="629920" lvl="1" indent="-305435">
              <a:buFont typeface="Wingdings" panose="05000000000000000000" pitchFamily="2" charset="2"/>
              <a:buChar char="ü"/>
            </a:pPr>
            <a:endParaRPr lang="zh-CN" altLang="en-US" sz="1800" dirty="0">
              <a:solidFill>
                <a:srgbClr val="000000"/>
              </a:solidFill>
              <a:latin typeface="Arial" panose="020B0604020202020204" pitchFamily="34" charset="0"/>
              <a:cs typeface="Arial" panose="020B0604020202020204" pitchFamily="34" charset="0"/>
            </a:endParaRPr>
          </a:p>
        </p:txBody>
      </p:sp>
      <p:sp>
        <p:nvSpPr>
          <p:cNvPr id="5" name="标题 1">
            <a:extLst>
              <a:ext uri="{FF2B5EF4-FFF2-40B4-BE49-F238E27FC236}">
                <a16:creationId xmlns:a16="http://schemas.microsoft.com/office/drawing/2014/main" id="{3390ADD0-70AA-4B77-B585-942EA200A064}"/>
              </a:ext>
            </a:extLst>
          </p:cNvPr>
          <p:cNvSpPr txBox="1">
            <a:spLocks/>
          </p:cNvSpPr>
          <p:nvPr/>
        </p:nvSpPr>
        <p:spPr>
          <a:xfrm>
            <a:off x="375918" y="576598"/>
            <a:ext cx="11029616" cy="654458"/>
          </a:xfrm>
          <a:prstGeom prst="rect">
            <a:avLst/>
          </a:prstGeom>
        </p:spPr>
        <p:txBody>
          <a:bodyPr lIns="109728" tIns="109728" rIns="109728" bIns="91440" anchor="b"/>
          <a:lstStyle>
            <a:lvl1pPr algn="l" defTabSz="457200" rtl="0" eaLnBrk="1" latinLnBrk="0" hangingPunct="1">
              <a:lnSpc>
                <a:spcPct val="105000"/>
              </a:lnSpc>
              <a:spcBef>
                <a:spcPct val="0"/>
              </a:spcBef>
              <a:buNone/>
              <a:defRPr sz="3600" b="1" kern="1200" cap="none" spc="13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ea typeface="华文中宋"/>
              </a:rPr>
              <a:t>Data understanding</a:t>
            </a:r>
            <a:endParaRPr lang="zh-CN" altLang="en-US" dirty="0">
              <a:ea typeface="华文中宋"/>
            </a:endParaRPr>
          </a:p>
        </p:txBody>
      </p:sp>
      <p:pic>
        <p:nvPicPr>
          <p:cNvPr id="8" name="图片 7">
            <a:extLst>
              <a:ext uri="{FF2B5EF4-FFF2-40B4-BE49-F238E27FC236}">
                <a16:creationId xmlns:a16="http://schemas.microsoft.com/office/drawing/2014/main" id="{3E7FA1F2-0711-40F2-9B54-EC817D38E8F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601952" y="5307897"/>
            <a:ext cx="2491725" cy="1228641"/>
          </a:xfrm>
          <a:prstGeom prst="rect">
            <a:avLst/>
          </a:prstGeom>
        </p:spPr>
      </p:pic>
      <p:sp>
        <p:nvSpPr>
          <p:cNvPr id="12" name="矩形 11">
            <a:extLst>
              <a:ext uri="{FF2B5EF4-FFF2-40B4-BE49-F238E27FC236}">
                <a16:creationId xmlns:a16="http://schemas.microsoft.com/office/drawing/2014/main" id="{9AF61E67-713D-4354-9D4C-FD13289B929F}"/>
              </a:ext>
            </a:extLst>
          </p:cNvPr>
          <p:cNvSpPr/>
          <p:nvPr/>
        </p:nvSpPr>
        <p:spPr>
          <a:xfrm>
            <a:off x="8907025" y="1225811"/>
            <a:ext cx="1430620" cy="32577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86B02CFF-7C22-4615-92FD-4BD87AFACBC5}"/>
              </a:ext>
            </a:extLst>
          </p:cNvPr>
          <p:cNvSpPr/>
          <p:nvPr/>
        </p:nvSpPr>
        <p:spPr>
          <a:xfrm>
            <a:off x="9588186" y="4483542"/>
            <a:ext cx="46653" cy="357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CEE93D7C-EB2F-4047-80AC-FAD07D5C1DFD}"/>
              </a:ext>
            </a:extLst>
          </p:cNvPr>
          <p:cNvSpPr txBox="1"/>
          <p:nvPr/>
        </p:nvSpPr>
        <p:spPr>
          <a:xfrm>
            <a:off x="8649100" y="4838592"/>
            <a:ext cx="2756434" cy="338554"/>
          </a:xfrm>
          <a:prstGeom prst="rect">
            <a:avLst/>
          </a:prstGeom>
          <a:noFill/>
        </p:spPr>
        <p:txBody>
          <a:bodyPr wrap="square" rtlCol="0">
            <a:spAutoFit/>
          </a:bodyPr>
          <a:lstStyle/>
          <a:p>
            <a:r>
              <a:rPr lang="en-US" altLang="zh-CN" sz="1600" b="1">
                <a:solidFill>
                  <a:srgbClr val="000000"/>
                </a:solidFill>
                <a:latin typeface="Arial" panose="020B0604020202020204" pitchFamily="34" charset="0"/>
              </a:rPr>
              <a:t>Food Price Index(PI)</a:t>
            </a:r>
            <a:endParaRPr lang="zh-CN" altLang="en-US" sz="1600" b="1"/>
          </a:p>
        </p:txBody>
      </p:sp>
      <p:sp>
        <p:nvSpPr>
          <p:cNvPr id="15" name="文本框 14">
            <a:extLst>
              <a:ext uri="{FF2B5EF4-FFF2-40B4-BE49-F238E27FC236}">
                <a16:creationId xmlns:a16="http://schemas.microsoft.com/office/drawing/2014/main" id="{089E1A6A-3029-49CE-A981-6EFB272414E0}"/>
              </a:ext>
            </a:extLst>
          </p:cNvPr>
          <p:cNvSpPr txBox="1"/>
          <p:nvPr/>
        </p:nvSpPr>
        <p:spPr>
          <a:xfrm>
            <a:off x="5690649" y="893557"/>
            <a:ext cx="5916903" cy="369332"/>
          </a:xfrm>
          <a:prstGeom prst="rect">
            <a:avLst/>
          </a:prstGeom>
          <a:noFill/>
        </p:spPr>
        <p:txBody>
          <a:bodyPr wrap="square" rtlCol="0">
            <a:spAutoFit/>
          </a:bodyPr>
          <a:lstStyle/>
          <a:p>
            <a:r>
              <a:rPr lang="en-US" altLang="zh-CN" i="1" spc="80">
                <a:solidFill>
                  <a:srgbClr val="000000"/>
                </a:solidFill>
                <a:latin typeface="Arial" panose="020B0604020202020204" pitchFamily="34" charset="0"/>
              </a:rPr>
              <a:t>Combine data from different sources in one table:</a:t>
            </a:r>
            <a:endParaRPr lang="zh-CN" altLang="en-US" i="1" spc="80">
              <a:solidFill>
                <a:srgbClr val="000000"/>
              </a:solidFill>
              <a:latin typeface="Arial" panose="020B0604020202020204" pitchFamily="34" charset="0"/>
            </a:endParaRPr>
          </a:p>
        </p:txBody>
      </p:sp>
      <p:sp>
        <p:nvSpPr>
          <p:cNvPr id="2" name="文本框 1">
            <a:extLst>
              <a:ext uri="{FF2B5EF4-FFF2-40B4-BE49-F238E27FC236}">
                <a16:creationId xmlns:a16="http://schemas.microsoft.com/office/drawing/2014/main" id="{8FC8D598-C749-450A-BB69-B0088BB3D637}"/>
              </a:ext>
            </a:extLst>
          </p:cNvPr>
          <p:cNvSpPr txBox="1"/>
          <p:nvPr/>
        </p:nvSpPr>
        <p:spPr>
          <a:xfrm>
            <a:off x="4404826" y="5829474"/>
            <a:ext cx="3086100" cy="584775"/>
          </a:xfrm>
          <a:prstGeom prst="rect">
            <a:avLst/>
          </a:prstGeom>
          <a:noFill/>
        </p:spPr>
        <p:txBody>
          <a:bodyPr wrap="square" rtlCol="0">
            <a:spAutoFit/>
          </a:bodyPr>
          <a:lstStyle/>
          <a:p>
            <a:r>
              <a:rPr lang="en-US" altLang="zh-CN" sz="1600" b="1"/>
              <a:t>The PI shows the 7 following days price.</a:t>
            </a:r>
            <a:endParaRPr lang="zh-CN" altLang="en-US" sz="1600" b="1"/>
          </a:p>
        </p:txBody>
      </p:sp>
      <p:pic>
        <p:nvPicPr>
          <p:cNvPr id="9" name="图片 8">
            <a:extLst>
              <a:ext uri="{FF2B5EF4-FFF2-40B4-BE49-F238E27FC236}">
                <a16:creationId xmlns:a16="http://schemas.microsoft.com/office/drawing/2014/main" id="{C5C1ADD8-211F-40AD-ABF9-B853D955D8C6}"/>
              </a:ext>
            </a:extLst>
          </p:cNvPr>
          <p:cNvPicPr>
            <a:picLocks noChangeAspect="1"/>
          </p:cNvPicPr>
          <p:nvPr/>
        </p:nvPicPr>
        <p:blipFill>
          <a:blip r:embed="rId5"/>
          <a:stretch>
            <a:fillRect/>
          </a:stretch>
        </p:blipFill>
        <p:spPr>
          <a:xfrm>
            <a:off x="7280224" y="5307897"/>
            <a:ext cx="4327328" cy="1425610"/>
          </a:xfrm>
          <a:prstGeom prst="rect">
            <a:avLst/>
          </a:prstGeom>
        </p:spPr>
      </p:pic>
    </p:spTree>
    <p:extLst>
      <p:ext uri="{BB962C8B-B14F-4D97-AF65-F5344CB8AC3E}">
        <p14:creationId xmlns:p14="http://schemas.microsoft.com/office/powerpoint/2010/main" val="253072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圆角 21">
            <a:extLst>
              <a:ext uri="{FF2B5EF4-FFF2-40B4-BE49-F238E27FC236}">
                <a16:creationId xmlns:a16="http://schemas.microsoft.com/office/drawing/2014/main" id="{C39F5FDC-6C1D-4681-A776-14746F0E1445}"/>
              </a:ext>
            </a:extLst>
          </p:cNvPr>
          <p:cNvSpPr/>
          <p:nvPr/>
        </p:nvSpPr>
        <p:spPr>
          <a:xfrm>
            <a:off x="349135" y="5016647"/>
            <a:ext cx="11296996" cy="168059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848CBA6A-F14A-4446-BA48-ABF7CDB6FC4C}"/>
              </a:ext>
            </a:extLst>
          </p:cNvPr>
          <p:cNvSpPr/>
          <p:nvPr/>
        </p:nvSpPr>
        <p:spPr>
          <a:xfrm>
            <a:off x="349135" y="1645921"/>
            <a:ext cx="11296996" cy="313577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AAA8D17B-B211-48A9-A3A4-770EDB3E3BAA}"/>
              </a:ext>
            </a:extLst>
          </p:cNvPr>
          <p:cNvSpPr txBox="1">
            <a:spLocks/>
          </p:cNvSpPr>
          <p:nvPr/>
        </p:nvSpPr>
        <p:spPr>
          <a:xfrm>
            <a:off x="175048" y="2239382"/>
            <a:ext cx="11402991" cy="1528445"/>
          </a:xfrm>
          <a:prstGeom prst="rect">
            <a:avLst/>
          </a:prstGeom>
        </p:spPr>
        <p:txBody>
          <a:bodyPr lIns="109728" tIns="109728" rIns="109728" bIns="91440" anchor="ctr"/>
          <a:lstStyle>
            <a:lvl1pPr marL="306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2200" kern="1200" spc="80">
                <a:solidFill>
                  <a:schemeClr val="tx1">
                    <a:lumMod val="75000"/>
                    <a:lumOff val="25000"/>
                  </a:schemeClr>
                </a:solidFill>
                <a:latin typeface="+mn-lt"/>
                <a:ea typeface="+mn-ea"/>
                <a:cs typeface="+mn-cs"/>
              </a:defRPr>
            </a:lvl1pPr>
            <a:lvl2pPr marL="630000" indent="-306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2000" kern="1200" spc="80">
                <a:solidFill>
                  <a:schemeClr val="tx1">
                    <a:lumMod val="75000"/>
                    <a:lumOff val="25000"/>
                  </a:schemeClr>
                </a:solidFill>
                <a:latin typeface="+mn-lt"/>
                <a:ea typeface="+mn-ea"/>
                <a:cs typeface="+mn-cs"/>
              </a:defRPr>
            </a:lvl2pPr>
            <a:lvl3pPr marL="900000" indent="-270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800" kern="1200" spc="80">
                <a:solidFill>
                  <a:schemeClr val="tx1">
                    <a:lumMod val="75000"/>
                    <a:lumOff val="25000"/>
                  </a:schemeClr>
                </a:solidFill>
                <a:latin typeface="+mn-lt"/>
                <a:ea typeface="+mn-ea"/>
                <a:cs typeface="+mn-cs"/>
              </a:defRPr>
            </a:lvl3pPr>
            <a:lvl4pPr marL="124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spc="80">
                <a:solidFill>
                  <a:schemeClr val="tx1">
                    <a:lumMod val="75000"/>
                    <a:lumOff val="25000"/>
                  </a:schemeClr>
                </a:solidFill>
                <a:latin typeface="+mn-lt"/>
                <a:ea typeface="+mn-ea"/>
                <a:cs typeface="+mn-cs"/>
              </a:defRPr>
            </a:lvl4pPr>
            <a:lvl5pPr marL="1602000" indent="-234000" algn="l" defTabSz="457200" rtl="0" eaLnBrk="1" latinLnBrk="0" hangingPunct="1">
              <a:lnSpc>
                <a:spcPct val="114000"/>
              </a:lnSpc>
              <a:spcBef>
                <a:spcPct val="20000"/>
              </a:spcBef>
              <a:spcAft>
                <a:spcPts val="600"/>
              </a:spcAft>
              <a:buClr>
                <a:schemeClr val="accent1"/>
              </a:buClr>
              <a:buSzPct val="92000"/>
              <a:buFont typeface="Wingdings 2" panose="05020102010507070707" pitchFamily="18" charset="2"/>
              <a:buChar char=""/>
              <a:defRPr sz="1600" kern="1200" spc="8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zh-CN" b="1" dirty="0"/>
              <a:t>Validate &amp; Explore data</a:t>
            </a:r>
          </a:p>
          <a:p>
            <a:pPr lvl="1">
              <a:buFont typeface="Wingdings" panose="05000000000000000000" pitchFamily="2" charset="2"/>
              <a:buChar char="ü"/>
            </a:pPr>
            <a:r>
              <a:rPr lang="en-US" altLang="zh-CN" dirty="0">
                <a:solidFill>
                  <a:srgbClr val="000000"/>
                </a:solidFill>
                <a:latin typeface="Helvetica Neue"/>
              </a:rPr>
              <a:t>Visualize Data</a:t>
            </a:r>
          </a:p>
          <a:p>
            <a:pPr lvl="1">
              <a:buFont typeface="Wingdings" panose="05000000000000000000" pitchFamily="2" charset="2"/>
              <a:buChar char="ü"/>
            </a:pPr>
            <a:endParaRPr lang="en-US" altLang="zh-CN" dirty="0">
              <a:solidFill>
                <a:srgbClr val="000000"/>
              </a:solidFill>
              <a:latin typeface="Helvetica Neue"/>
            </a:endParaRPr>
          </a:p>
          <a:p>
            <a:pPr lvl="1">
              <a:buFont typeface="Wingdings" panose="05000000000000000000" pitchFamily="2" charset="2"/>
              <a:buChar char="ü"/>
            </a:pPr>
            <a:endParaRPr lang="en-US" altLang="zh-CN" dirty="0">
              <a:solidFill>
                <a:srgbClr val="000000"/>
              </a:solidFill>
              <a:latin typeface="Helvetica Neue"/>
            </a:endParaRPr>
          </a:p>
          <a:p>
            <a:pPr lvl="1">
              <a:buFont typeface="Wingdings" panose="05000000000000000000" pitchFamily="2" charset="2"/>
              <a:buChar char="ü"/>
            </a:pPr>
            <a:endParaRPr lang="en-US" altLang="zh-CN" dirty="0">
              <a:solidFill>
                <a:srgbClr val="000000"/>
              </a:solidFill>
              <a:latin typeface="Helvetica Neue"/>
            </a:endParaRPr>
          </a:p>
          <a:p>
            <a:pPr lvl="1">
              <a:buFont typeface="Wingdings" panose="05000000000000000000" pitchFamily="2" charset="2"/>
              <a:buChar char="ü"/>
            </a:pPr>
            <a:endParaRPr lang="en-US" altLang="zh-CN" dirty="0">
              <a:solidFill>
                <a:srgbClr val="000000"/>
              </a:solidFill>
              <a:latin typeface="Helvetica Neue"/>
            </a:endParaRPr>
          </a:p>
          <a:p>
            <a:pPr lvl="1">
              <a:buFont typeface="Wingdings" panose="05000000000000000000" pitchFamily="2" charset="2"/>
              <a:buChar char="ü"/>
            </a:pPr>
            <a:endParaRPr lang="en-US" altLang="zh-CN" dirty="0">
              <a:solidFill>
                <a:srgbClr val="000000"/>
              </a:solidFill>
              <a:latin typeface="Helvetica Neue"/>
            </a:endParaRPr>
          </a:p>
          <a:p>
            <a:pPr lvl="1">
              <a:buFont typeface="Wingdings" panose="05000000000000000000" pitchFamily="2" charset="2"/>
              <a:buChar char="ü"/>
            </a:pPr>
            <a:endParaRPr lang="en-US" altLang="zh-CN" dirty="0">
              <a:solidFill>
                <a:srgbClr val="000000"/>
              </a:solidFill>
              <a:latin typeface="Helvetica Neue"/>
            </a:endParaRPr>
          </a:p>
          <a:p>
            <a:pPr lvl="1">
              <a:buFont typeface="Wingdings" panose="05000000000000000000" pitchFamily="2" charset="2"/>
              <a:buChar char="ü"/>
            </a:pPr>
            <a:endParaRPr lang="en-US" altLang="zh-CN" dirty="0">
              <a:solidFill>
                <a:srgbClr val="000000"/>
              </a:solidFill>
              <a:latin typeface="Helvetica Neue"/>
            </a:endParaRPr>
          </a:p>
          <a:p>
            <a:pPr lvl="1">
              <a:buFont typeface="Wingdings" panose="05000000000000000000" pitchFamily="2" charset="2"/>
              <a:buChar char="ü"/>
            </a:pPr>
            <a:endParaRPr lang="en-US" altLang="zh-CN" dirty="0">
              <a:solidFill>
                <a:srgbClr val="000000"/>
              </a:solidFill>
              <a:latin typeface="Helvetica Neue"/>
            </a:endParaRPr>
          </a:p>
        </p:txBody>
      </p:sp>
      <p:pic>
        <p:nvPicPr>
          <p:cNvPr id="6" name="图片 5">
            <a:extLst>
              <a:ext uri="{FF2B5EF4-FFF2-40B4-BE49-F238E27FC236}">
                <a16:creationId xmlns:a16="http://schemas.microsoft.com/office/drawing/2014/main" id="{FCC47E19-3CCA-474F-87BC-940F6A0EB07B}"/>
              </a:ext>
            </a:extLst>
          </p:cNvPr>
          <p:cNvPicPr>
            <a:picLocks noChangeAspect="1"/>
          </p:cNvPicPr>
          <p:nvPr/>
        </p:nvPicPr>
        <p:blipFill>
          <a:blip r:embed="rId3"/>
          <a:stretch>
            <a:fillRect/>
          </a:stretch>
        </p:blipFill>
        <p:spPr>
          <a:xfrm>
            <a:off x="2585128" y="1732021"/>
            <a:ext cx="8431444" cy="2948294"/>
          </a:xfrm>
          <a:prstGeom prst="rect">
            <a:avLst/>
          </a:prstGeom>
        </p:spPr>
      </p:pic>
      <p:pic>
        <p:nvPicPr>
          <p:cNvPr id="9" name="图片 8">
            <a:extLst>
              <a:ext uri="{FF2B5EF4-FFF2-40B4-BE49-F238E27FC236}">
                <a16:creationId xmlns:a16="http://schemas.microsoft.com/office/drawing/2014/main" id="{548ED8F0-56E0-4EB1-A37E-FD52B2AC97E3}"/>
              </a:ext>
            </a:extLst>
          </p:cNvPr>
          <p:cNvPicPr>
            <a:picLocks noChangeAspect="1"/>
          </p:cNvPicPr>
          <p:nvPr/>
        </p:nvPicPr>
        <p:blipFill rotWithShape="1">
          <a:blip r:embed="rId4">
            <a:clrChange>
              <a:clrFrom>
                <a:srgbClr val="FFFFFF"/>
              </a:clrFrom>
              <a:clrTo>
                <a:srgbClr val="FFFFFF">
                  <a:alpha val="0"/>
                </a:srgbClr>
              </a:clrTo>
            </a:clrChange>
          </a:blip>
          <a:srcRect l="1802" r="3060"/>
          <a:stretch/>
        </p:blipFill>
        <p:spPr>
          <a:xfrm>
            <a:off x="2898382" y="5226743"/>
            <a:ext cx="8525607" cy="1602980"/>
          </a:xfrm>
          <a:prstGeom prst="rect">
            <a:avLst/>
          </a:prstGeom>
        </p:spPr>
      </p:pic>
      <p:sp>
        <p:nvSpPr>
          <p:cNvPr id="10" name="文本框 9">
            <a:extLst>
              <a:ext uri="{FF2B5EF4-FFF2-40B4-BE49-F238E27FC236}">
                <a16:creationId xmlns:a16="http://schemas.microsoft.com/office/drawing/2014/main" id="{F09A9229-DB62-4F2A-9F03-FA8540380A95}"/>
              </a:ext>
            </a:extLst>
          </p:cNvPr>
          <p:cNvSpPr txBox="1"/>
          <p:nvPr/>
        </p:nvSpPr>
        <p:spPr>
          <a:xfrm>
            <a:off x="522521" y="2576390"/>
            <a:ext cx="2210644" cy="923330"/>
          </a:xfrm>
          <a:prstGeom prst="rect">
            <a:avLst/>
          </a:prstGeom>
          <a:noFill/>
        </p:spPr>
        <p:txBody>
          <a:bodyPr wrap="square" rtlCol="0">
            <a:spAutoFit/>
          </a:bodyPr>
          <a:lstStyle/>
          <a:p>
            <a:r>
              <a:rPr lang="en-US" altLang="zh-CN" spc="80" dirty="0">
                <a:solidFill>
                  <a:srgbClr val="000000"/>
                </a:solidFill>
                <a:latin typeface="Arial" panose="020B0604020202020204" pitchFamily="34" charset="0"/>
              </a:rPr>
              <a:t>Display each features’ trend to detect outlier</a:t>
            </a:r>
            <a:endParaRPr lang="zh-CN" altLang="en-US" spc="80" dirty="0">
              <a:solidFill>
                <a:srgbClr val="000000"/>
              </a:solidFill>
              <a:latin typeface="Arial" panose="020B0604020202020204" pitchFamily="34" charset="0"/>
            </a:endParaRPr>
          </a:p>
        </p:txBody>
      </p:sp>
      <p:sp>
        <p:nvSpPr>
          <p:cNvPr id="11" name="文本框 10">
            <a:extLst>
              <a:ext uri="{FF2B5EF4-FFF2-40B4-BE49-F238E27FC236}">
                <a16:creationId xmlns:a16="http://schemas.microsoft.com/office/drawing/2014/main" id="{AA526B8D-89FF-4530-8CE5-36C6602B1AE6}"/>
              </a:ext>
            </a:extLst>
          </p:cNvPr>
          <p:cNvSpPr txBox="1"/>
          <p:nvPr/>
        </p:nvSpPr>
        <p:spPr>
          <a:xfrm>
            <a:off x="484780" y="5226743"/>
            <a:ext cx="2787675" cy="1200329"/>
          </a:xfrm>
          <a:prstGeom prst="rect">
            <a:avLst/>
          </a:prstGeom>
          <a:noFill/>
        </p:spPr>
        <p:txBody>
          <a:bodyPr wrap="square" rtlCol="0">
            <a:spAutoFit/>
          </a:bodyPr>
          <a:lstStyle/>
          <a:p>
            <a:r>
              <a:rPr lang="en-US" altLang="zh-CN" spc="80">
                <a:solidFill>
                  <a:srgbClr val="000000"/>
                </a:solidFill>
                <a:latin typeface="Arial" panose="020B0604020202020204" pitchFamily="34" charset="0"/>
              </a:rPr>
              <a:t>Display a </a:t>
            </a:r>
            <a:r>
              <a:rPr lang="en-US" altLang="zh-CN" spc="80" err="1">
                <a:solidFill>
                  <a:srgbClr val="000000"/>
                </a:solidFill>
                <a:latin typeface="Arial" panose="020B0604020202020204" pitchFamily="34" charset="0"/>
              </a:rPr>
              <a:t>pairplot</a:t>
            </a:r>
            <a:r>
              <a:rPr lang="en-US" altLang="zh-CN" spc="80">
                <a:solidFill>
                  <a:srgbClr val="000000"/>
                </a:solidFill>
                <a:latin typeface="Arial" panose="020B0604020202020204" pitchFamily="34" charset="0"/>
              </a:rPr>
              <a:t> to look at relationships between PI and 6 features</a:t>
            </a:r>
            <a:endParaRPr lang="zh-CN" altLang="en-US" spc="80">
              <a:solidFill>
                <a:srgbClr val="000000"/>
              </a:solidFill>
              <a:latin typeface="Arial" panose="020B0604020202020204" pitchFamily="34" charset="0"/>
            </a:endParaRPr>
          </a:p>
        </p:txBody>
      </p:sp>
      <p:sp>
        <p:nvSpPr>
          <p:cNvPr id="2" name="矩形 1">
            <a:extLst>
              <a:ext uri="{FF2B5EF4-FFF2-40B4-BE49-F238E27FC236}">
                <a16:creationId xmlns:a16="http://schemas.microsoft.com/office/drawing/2014/main" id="{061BDF40-DA17-4FC5-8A76-B2452B42B55E}"/>
              </a:ext>
            </a:extLst>
          </p:cNvPr>
          <p:cNvSpPr/>
          <p:nvPr/>
        </p:nvSpPr>
        <p:spPr>
          <a:xfrm>
            <a:off x="8348069" y="2735616"/>
            <a:ext cx="2588558" cy="10179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7EAB7E1-EA93-4AFA-B052-512DF7065C92}"/>
              </a:ext>
            </a:extLst>
          </p:cNvPr>
          <p:cNvSpPr/>
          <p:nvPr/>
        </p:nvSpPr>
        <p:spPr>
          <a:xfrm>
            <a:off x="5506571" y="1732021"/>
            <a:ext cx="2588558" cy="2988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8C085CF-EA2C-4FB3-A427-B15A2E9E453B}"/>
              </a:ext>
            </a:extLst>
          </p:cNvPr>
          <p:cNvSpPr/>
          <p:nvPr/>
        </p:nvSpPr>
        <p:spPr>
          <a:xfrm>
            <a:off x="2665073" y="2697216"/>
            <a:ext cx="2588558" cy="10179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6E51A853-7455-4C7F-9709-F08DA4BAB6FA}"/>
              </a:ext>
            </a:extLst>
          </p:cNvPr>
          <p:cNvSpPr/>
          <p:nvPr/>
        </p:nvSpPr>
        <p:spPr>
          <a:xfrm>
            <a:off x="10370127" y="2462645"/>
            <a:ext cx="311728" cy="2329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316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p:bldP spid="2" grpId="0" animBg="1"/>
      <p:bldP spid="13" grpId="0" animBg="1"/>
      <p:bldP spid="14"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181DF2F-05D4-45FC-8F40-550338A6B9E9}"/>
              </a:ext>
            </a:extLst>
          </p:cNvPr>
          <p:cNvSpPr txBox="1"/>
          <p:nvPr/>
        </p:nvSpPr>
        <p:spPr>
          <a:xfrm>
            <a:off x="192321" y="766913"/>
            <a:ext cx="6208479" cy="3350084"/>
          </a:xfrm>
          <a:prstGeom prst="rect">
            <a:avLst/>
          </a:prstGeom>
          <a:noFill/>
        </p:spPr>
        <p:txBody>
          <a:bodyPr wrap="square">
            <a:spAutoFit/>
          </a:bodyPr>
          <a:lstStyle/>
          <a:p>
            <a:pPr marL="630000" lvl="1" indent="-306000">
              <a:lnSpc>
                <a:spcPct val="114000"/>
              </a:lnSpc>
              <a:spcBef>
                <a:spcPct val="20000"/>
              </a:spcBef>
              <a:spcAft>
                <a:spcPts val="600"/>
              </a:spcAft>
              <a:buClr>
                <a:schemeClr val="accent1"/>
              </a:buClr>
              <a:buSzPct val="92000"/>
              <a:buFont typeface="Wingdings" panose="05000000000000000000" pitchFamily="2" charset="2"/>
              <a:buChar char="ü"/>
            </a:pPr>
            <a:r>
              <a:rPr lang="en-US" altLang="zh-CN" sz="2000" spc="80">
                <a:solidFill>
                  <a:srgbClr val="000000"/>
                </a:solidFill>
                <a:latin typeface="Helvetica Neue"/>
              </a:rPr>
              <a:t>Outlier Detection: </a:t>
            </a:r>
          </a:p>
          <a:p>
            <a:pPr marL="630000" lvl="1" indent="-306000">
              <a:lnSpc>
                <a:spcPct val="114000"/>
              </a:lnSpc>
              <a:spcBef>
                <a:spcPct val="20000"/>
              </a:spcBef>
              <a:spcAft>
                <a:spcPts val="600"/>
              </a:spcAft>
              <a:buClr>
                <a:schemeClr val="accent1"/>
              </a:buClr>
              <a:buSzPct val="92000"/>
              <a:buFont typeface="Wingdings" panose="05000000000000000000" pitchFamily="2" charset="2"/>
              <a:buChar char="ü"/>
            </a:pPr>
            <a:endParaRPr lang="en-US" altLang="zh-CN" sz="2000" spc="80">
              <a:solidFill>
                <a:srgbClr val="000000"/>
              </a:solidFill>
              <a:latin typeface="Helvetica Neue"/>
            </a:endParaRPr>
          </a:p>
          <a:p>
            <a:pPr marL="630000" lvl="1" indent="-306000">
              <a:lnSpc>
                <a:spcPct val="114000"/>
              </a:lnSpc>
              <a:spcBef>
                <a:spcPct val="20000"/>
              </a:spcBef>
              <a:spcAft>
                <a:spcPts val="600"/>
              </a:spcAft>
              <a:buClr>
                <a:schemeClr val="accent1"/>
              </a:buClr>
              <a:buSzPct val="92000"/>
              <a:buFont typeface="Wingdings" panose="05000000000000000000" pitchFamily="2" charset="2"/>
              <a:buChar char="ü"/>
            </a:pPr>
            <a:endParaRPr lang="en-US" altLang="zh-CN" sz="2000" spc="80">
              <a:solidFill>
                <a:srgbClr val="000000"/>
              </a:solidFill>
              <a:latin typeface="Helvetica Neue"/>
            </a:endParaRPr>
          </a:p>
          <a:p>
            <a:pPr marL="630000" lvl="1" indent="-306000">
              <a:lnSpc>
                <a:spcPct val="114000"/>
              </a:lnSpc>
              <a:spcBef>
                <a:spcPct val="20000"/>
              </a:spcBef>
              <a:spcAft>
                <a:spcPts val="600"/>
              </a:spcAft>
              <a:buClr>
                <a:schemeClr val="accent1"/>
              </a:buClr>
              <a:buSzPct val="92000"/>
              <a:buFont typeface="Wingdings" panose="05000000000000000000" pitchFamily="2" charset="2"/>
              <a:buChar char="ü"/>
            </a:pPr>
            <a:endParaRPr lang="en-US" altLang="zh-CN" sz="2000" spc="80">
              <a:solidFill>
                <a:srgbClr val="000000"/>
              </a:solidFill>
              <a:latin typeface="Helvetica Neue"/>
            </a:endParaRPr>
          </a:p>
          <a:p>
            <a:pPr marL="630000" lvl="1" indent="-306000">
              <a:lnSpc>
                <a:spcPct val="114000"/>
              </a:lnSpc>
              <a:spcBef>
                <a:spcPct val="20000"/>
              </a:spcBef>
              <a:spcAft>
                <a:spcPts val="600"/>
              </a:spcAft>
              <a:buClr>
                <a:schemeClr val="accent1"/>
              </a:buClr>
              <a:buSzPct val="92000"/>
              <a:buFont typeface="Wingdings" panose="05000000000000000000" pitchFamily="2" charset="2"/>
              <a:buChar char="ü"/>
            </a:pPr>
            <a:endParaRPr lang="en-US" altLang="zh-CN" sz="2000" spc="80">
              <a:solidFill>
                <a:srgbClr val="000000"/>
              </a:solidFill>
              <a:latin typeface="Helvetica Neue"/>
            </a:endParaRPr>
          </a:p>
          <a:p>
            <a:pPr marL="630000" lvl="1" indent="-306000">
              <a:lnSpc>
                <a:spcPct val="114000"/>
              </a:lnSpc>
              <a:spcBef>
                <a:spcPct val="20000"/>
              </a:spcBef>
              <a:spcAft>
                <a:spcPts val="600"/>
              </a:spcAft>
              <a:buClr>
                <a:schemeClr val="accent1"/>
              </a:buClr>
              <a:buSzPct val="92000"/>
              <a:buFont typeface="Wingdings" panose="05000000000000000000" pitchFamily="2" charset="2"/>
              <a:buChar char="ü"/>
            </a:pPr>
            <a:endParaRPr lang="en-US" altLang="zh-CN" sz="2000" spc="80">
              <a:solidFill>
                <a:srgbClr val="000000"/>
              </a:solidFill>
              <a:latin typeface="Helvetica Neue"/>
            </a:endParaRPr>
          </a:p>
          <a:p>
            <a:pPr marL="630000" lvl="1" indent="-306000">
              <a:lnSpc>
                <a:spcPct val="114000"/>
              </a:lnSpc>
              <a:spcBef>
                <a:spcPct val="20000"/>
              </a:spcBef>
              <a:spcAft>
                <a:spcPts val="600"/>
              </a:spcAft>
              <a:buClr>
                <a:schemeClr val="accent1"/>
              </a:buClr>
              <a:buSzPct val="92000"/>
              <a:buFont typeface="Wingdings" panose="05000000000000000000" pitchFamily="2" charset="2"/>
              <a:buChar char="ü"/>
            </a:pPr>
            <a:endParaRPr lang="en-US" altLang="zh-CN" sz="2000" spc="80">
              <a:solidFill>
                <a:srgbClr val="000000"/>
              </a:solidFill>
              <a:latin typeface="Helvetica Neue"/>
            </a:endParaRPr>
          </a:p>
        </p:txBody>
      </p:sp>
      <p:pic>
        <p:nvPicPr>
          <p:cNvPr id="7" name="图片 6" descr="图形用户界面, 图表&#10;&#10;描述已自动生成">
            <a:extLst>
              <a:ext uri="{FF2B5EF4-FFF2-40B4-BE49-F238E27FC236}">
                <a16:creationId xmlns:a16="http://schemas.microsoft.com/office/drawing/2014/main" id="{09D0C07E-8515-4C3C-B572-79EB6F02A82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3183"/>
          <a:stretch/>
        </p:blipFill>
        <p:spPr>
          <a:xfrm>
            <a:off x="751267" y="1529447"/>
            <a:ext cx="1136649" cy="4971199"/>
          </a:xfrm>
          <a:prstGeom prst="rect">
            <a:avLst/>
          </a:prstGeom>
        </p:spPr>
      </p:pic>
      <p:sp>
        <p:nvSpPr>
          <p:cNvPr id="8" name="文本框 7">
            <a:extLst>
              <a:ext uri="{FF2B5EF4-FFF2-40B4-BE49-F238E27FC236}">
                <a16:creationId xmlns:a16="http://schemas.microsoft.com/office/drawing/2014/main" id="{98CFCD4C-79EC-46F2-BF75-3B7389A9765D}"/>
              </a:ext>
            </a:extLst>
          </p:cNvPr>
          <p:cNvSpPr txBox="1"/>
          <p:nvPr/>
        </p:nvSpPr>
        <p:spPr>
          <a:xfrm>
            <a:off x="905053" y="1262411"/>
            <a:ext cx="1136649" cy="307777"/>
          </a:xfrm>
          <a:prstGeom prst="rect">
            <a:avLst/>
          </a:prstGeom>
          <a:noFill/>
        </p:spPr>
        <p:txBody>
          <a:bodyPr wrap="square" rtlCol="0">
            <a:spAutoFit/>
          </a:bodyPr>
          <a:lstStyle/>
          <a:p>
            <a:r>
              <a:rPr lang="en-US" altLang="zh-CN" sz="1400" b="1" i="1"/>
              <a:t>QQ-plot</a:t>
            </a:r>
            <a:endParaRPr lang="zh-CN" altLang="en-US" sz="1400" b="1" i="1"/>
          </a:p>
        </p:txBody>
      </p:sp>
      <p:sp>
        <p:nvSpPr>
          <p:cNvPr id="9" name="文本框 8">
            <a:extLst>
              <a:ext uri="{FF2B5EF4-FFF2-40B4-BE49-F238E27FC236}">
                <a16:creationId xmlns:a16="http://schemas.microsoft.com/office/drawing/2014/main" id="{BB6529FB-412D-49A5-A8FC-D296C1E506EA}"/>
              </a:ext>
            </a:extLst>
          </p:cNvPr>
          <p:cNvSpPr txBox="1"/>
          <p:nvPr/>
        </p:nvSpPr>
        <p:spPr>
          <a:xfrm>
            <a:off x="6299324" y="766913"/>
            <a:ext cx="5598879" cy="3233578"/>
          </a:xfrm>
          <a:prstGeom prst="rect">
            <a:avLst/>
          </a:prstGeom>
          <a:noFill/>
        </p:spPr>
        <p:txBody>
          <a:bodyPr wrap="square" rtlCol="0">
            <a:spAutoFit/>
          </a:bodyPr>
          <a:lstStyle/>
          <a:p>
            <a:pPr marL="630000" lvl="1" indent="-306000">
              <a:lnSpc>
                <a:spcPct val="114000"/>
              </a:lnSpc>
              <a:spcBef>
                <a:spcPct val="20000"/>
              </a:spcBef>
              <a:spcAft>
                <a:spcPts val="600"/>
              </a:spcAft>
              <a:buClr>
                <a:schemeClr val="accent1"/>
              </a:buClr>
              <a:buSzPct val="92000"/>
              <a:buFont typeface="Wingdings" panose="05000000000000000000" pitchFamily="2" charset="2"/>
              <a:buChar char="ü"/>
            </a:pPr>
            <a:r>
              <a:rPr lang="en-US" altLang="zh-CN" sz="2000" spc="80" dirty="0">
                <a:solidFill>
                  <a:srgbClr val="000000"/>
                </a:solidFill>
                <a:latin typeface="Helvetica Neue"/>
              </a:rPr>
              <a:t>Null values:</a:t>
            </a:r>
          </a:p>
          <a:p>
            <a:pPr marL="1124100" lvl="2" indent="-342900">
              <a:lnSpc>
                <a:spcPct val="114000"/>
              </a:lnSpc>
              <a:spcBef>
                <a:spcPct val="20000"/>
              </a:spcBef>
              <a:spcAft>
                <a:spcPts val="600"/>
              </a:spcAft>
              <a:buClr>
                <a:schemeClr val="accent1"/>
              </a:buClr>
              <a:buSzPct val="92000"/>
              <a:buFont typeface="Arial" panose="020B0604020202020204" pitchFamily="34" charset="0"/>
              <a:buChar char="•"/>
            </a:pPr>
            <a:r>
              <a:rPr lang="en-US" altLang="zh-CN" spc="80" dirty="0">
                <a:solidFill>
                  <a:srgbClr val="000000"/>
                </a:solidFill>
                <a:latin typeface="Arial" panose="020B0604020202020204" pitchFamily="34" charset="0"/>
              </a:rPr>
              <a:t>For M2, we use the weekly data to fill out the value in each day within that week.</a:t>
            </a:r>
          </a:p>
          <a:p>
            <a:pPr marL="1124100" lvl="2" indent="-342900">
              <a:lnSpc>
                <a:spcPct val="114000"/>
              </a:lnSpc>
              <a:spcBef>
                <a:spcPct val="20000"/>
              </a:spcBef>
              <a:spcAft>
                <a:spcPts val="600"/>
              </a:spcAft>
              <a:buClr>
                <a:schemeClr val="accent1"/>
              </a:buClr>
              <a:buSzPct val="92000"/>
              <a:buFont typeface="Arial" panose="020B0604020202020204" pitchFamily="34" charset="0"/>
              <a:buChar char="•"/>
            </a:pPr>
            <a:r>
              <a:rPr lang="en-US" altLang="zh-CN" spc="80" dirty="0">
                <a:solidFill>
                  <a:srgbClr val="000000"/>
                </a:solidFill>
                <a:latin typeface="Arial" panose="020B0604020202020204" pitchFamily="34" charset="0"/>
              </a:rPr>
              <a:t>For other null values, we defined them as “missing completely at random”, so we drop them directly.</a:t>
            </a:r>
          </a:p>
          <a:p>
            <a:endParaRPr lang="en-US" altLang="zh-CN" spc="80" dirty="0">
              <a:solidFill>
                <a:srgbClr val="000000"/>
              </a:solidFill>
              <a:latin typeface="Helvetica Neue"/>
            </a:endParaRPr>
          </a:p>
          <a:p>
            <a:endParaRPr lang="zh-CN" altLang="en-US" dirty="0"/>
          </a:p>
        </p:txBody>
      </p:sp>
      <p:sp>
        <p:nvSpPr>
          <p:cNvPr id="10" name="箭头: 右 9">
            <a:extLst>
              <a:ext uri="{FF2B5EF4-FFF2-40B4-BE49-F238E27FC236}">
                <a16:creationId xmlns:a16="http://schemas.microsoft.com/office/drawing/2014/main" id="{B3AAAAF1-FDB4-413C-8075-33C356C149B8}"/>
              </a:ext>
            </a:extLst>
          </p:cNvPr>
          <p:cNvSpPr/>
          <p:nvPr/>
        </p:nvSpPr>
        <p:spPr>
          <a:xfrm>
            <a:off x="1853382" y="3832166"/>
            <a:ext cx="593480" cy="168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D1B4C1F-FE66-4C2B-AC7D-1E09802DCDB1}"/>
              </a:ext>
            </a:extLst>
          </p:cNvPr>
          <p:cNvSpPr txBox="1"/>
          <p:nvPr/>
        </p:nvSpPr>
        <p:spPr>
          <a:xfrm>
            <a:off x="2707413" y="2781791"/>
            <a:ext cx="3640165" cy="307777"/>
          </a:xfrm>
          <a:prstGeom prst="rect">
            <a:avLst/>
          </a:prstGeom>
          <a:noFill/>
        </p:spPr>
        <p:txBody>
          <a:bodyPr wrap="square" rtlCol="0">
            <a:spAutoFit/>
          </a:bodyPr>
          <a:lstStyle/>
          <a:p>
            <a:r>
              <a:rPr lang="en-US" altLang="zh-CN" sz="1400" b="1" i="1"/>
              <a:t>set k=2 to use </a:t>
            </a:r>
            <a:r>
              <a:rPr lang="en-US" altLang="zh-CN" sz="1400" b="1" i="1">
                <a:solidFill>
                  <a:srgbClr val="FF0000"/>
                </a:solidFill>
              </a:rPr>
              <a:t>IQR </a:t>
            </a:r>
            <a:r>
              <a:rPr lang="en-US" altLang="zh-CN" sz="1400" b="1" i="1"/>
              <a:t>to filter out outliers</a:t>
            </a:r>
            <a:endParaRPr lang="zh-CN" altLang="en-US" sz="1400" b="1" i="1"/>
          </a:p>
        </p:txBody>
      </p:sp>
      <p:sp>
        <p:nvSpPr>
          <p:cNvPr id="14" name="文本框 13">
            <a:extLst>
              <a:ext uri="{FF2B5EF4-FFF2-40B4-BE49-F238E27FC236}">
                <a16:creationId xmlns:a16="http://schemas.microsoft.com/office/drawing/2014/main" id="{B838B0CA-A3D6-4C7C-BC67-B3A1C590C7FF}"/>
              </a:ext>
            </a:extLst>
          </p:cNvPr>
          <p:cNvSpPr txBox="1"/>
          <p:nvPr/>
        </p:nvSpPr>
        <p:spPr>
          <a:xfrm>
            <a:off x="6400800" y="4191366"/>
            <a:ext cx="5598879" cy="2469650"/>
          </a:xfrm>
          <a:prstGeom prst="rect">
            <a:avLst/>
          </a:prstGeom>
          <a:noFill/>
        </p:spPr>
        <p:txBody>
          <a:bodyPr wrap="square" rtlCol="0">
            <a:spAutoFit/>
          </a:bodyPr>
          <a:lstStyle/>
          <a:p>
            <a:pPr marL="630000" lvl="1" indent="-306000">
              <a:lnSpc>
                <a:spcPct val="114000"/>
              </a:lnSpc>
              <a:spcBef>
                <a:spcPct val="20000"/>
              </a:spcBef>
              <a:spcAft>
                <a:spcPts val="600"/>
              </a:spcAft>
              <a:buClr>
                <a:schemeClr val="accent1"/>
              </a:buClr>
              <a:buSzPct val="92000"/>
              <a:buFont typeface="Wingdings" panose="05000000000000000000" pitchFamily="2" charset="2"/>
              <a:buChar char="ü"/>
            </a:pPr>
            <a:r>
              <a:rPr lang="en-US" altLang="zh-CN" sz="2000" spc="80">
                <a:solidFill>
                  <a:srgbClr val="000000"/>
                </a:solidFill>
                <a:latin typeface="Helvetica Neue"/>
              </a:rPr>
              <a:t>Time series:</a:t>
            </a:r>
          </a:p>
          <a:p>
            <a:pPr marL="1124100" lvl="2" indent="-342900">
              <a:lnSpc>
                <a:spcPct val="114000"/>
              </a:lnSpc>
              <a:spcBef>
                <a:spcPct val="20000"/>
              </a:spcBef>
              <a:spcAft>
                <a:spcPts val="600"/>
              </a:spcAft>
              <a:buClr>
                <a:schemeClr val="accent1"/>
              </a:buClr>
              <a:buSzPct val="92000"/>
              <a:buFont typeface="Arial" panose="020B0604020202020204" pitchFamily="34" charset="0"/>
              <a:buChar char="•"/>
            </a:pPr>
            <a:r>
              <a:rPr lang="en-US" altLang="zh-CN" spc="80">
                <a:solidFill>
                  <a:srgbClr val="000000"/>
                </a:solidFill>
                <a:latin typeface="Arial" panose="020B0604020202020204" pitchFamily="34" charset="0"/>
              </a:rPr>
              <a:t>As we want to give a 7-day prediction cereal price index for grocery market, we choose to build the time series model.</a:t>
            </a:r>
          </a:p>
          <a:p>
            <a:endParaRPr lang="en-US" altLang="zh-CN" spc="80">
              <a:solidFill>
                <a:srgbClr val="000000"/>
              </a:solidFill>
              <a:latin typeface="Helvetica Neue"/>
            </a:endParaRPr>
          </a:p>
          <a:p>
            <a:endParaRPr lang="zh-CN" altLang="en-US"/>
          </a:p>
        </p:txBody>
      </p:sp>
      <p:pic>
        <p:nvPicPr>
          <p:cNvPr id="3" name="图片 2">
            <a:extLst>
              <a:ext uri="{FF2B5EF4-FFF2-40B4-BE49-F238E27FC236}">
                <a16:creationId xmlns:a16="http://schemas.microsoft.com/office/drawing/2014/main" id="{330A13D8-02CE-4476-AACF-056BA44DF930}"/>
              </a:ext>
            </a:extLst>
          </p:cNvPr>
          <p:cNvPicPr>
            <a:picLocks noChangeAspect="1"/>
          </p:cNvPicPr>
          <p:nvPr/>
        </p:nvPicPr>
        <p:blipFill>
          <a:blip r:embed="rId4"/>
          <a:stretch>
            <a:fillRect/>
          </a:stretch>
        </p:blipFill>
        <p:spPr>
          <a:xfrm>
            <a:off x="2485000" y="3168660"/>
            <a:ext cx="4027312" cy="1377046"/>
          </a:xfrm>
          <a:prstGeom prst="rect">
            <a:avLst/>
          </a:prstGeom>
        </p:spPr>
      </p:pic>
    </p:spTree>
    <p:extLst>
      <p:ext uri="{BB962C8B-B14F-4D97-AF65-F5344CB8AC3E}">
        <p14:creationId xmlns:p14="http://schemas.microsoft.com/office/powerpoint/2010/main" val="28671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ED27A-B1DE-42BD-8B1D-7706A4509E06}"/>
              </a:ext>
            </a:extLst>
          </p:cNvPr>
          <p:cNvSpPr>
            <a:spLocks noGrp="1"/>
          </p:cNvSpPr>
          <p:nvPr>
            <p:ph type="title"/>
          </p:nvPr>
        </p:nvSpPr>
        <p:spPr>
          <a:xfrm>
            <a:off x="581192" y="288290"/>
            <a:ext cx="11029616" cy="1188720"/>
          </a:xfrm>
        </p:spPr>
        <p:txBody>
          <a:bodyPr/>
          <a:lstStyle/>
          <a:p>
            <a:r>
              <a:rPr lang="en-US" altLang="zh-CN" dirty="0">
                <a:ea typeface="华文中宋"/>
              </a:rPr>
              <a:t>Data preparation</a:t>
            </a:r>
            <a:endParaRPr lang="zh-CN" altLang="en-US" dirty="0">
              <a:ea typeface="华文中宋"/>
            </a:endParaRPr>
          </a:p>
        </p:txBody>
      </p:sp>
      <p:sp>
        <p:nvSpPr>
          <p:cNvPr id="6" name="文本框 5">
            <a:extLst>
              <a:ext uri="{FF2B5EF4-FFF2-40B4-BE49-F238E27FC236}">
                <a16:creationId xmlns:a16="http://schemas.microsoft.com/office/drawing/2014/main" id="{15282F80-F69B-4C76-B8D6-4480DF920145}"/>
              </a:ext>
            </a:extLst>
          </p:cNvPr>
          <p:cNvSpPr txBox="1"/>
          <p:nvPr/>
        </p:nvSpPr>
        <p:spPr>
          <a:xfrm>
            <a:off x="964094" y="1477010"/>
            <a:ext cx="9073986" cy="1007648"/>
          </a:xfrm>
          <a:prstGeom prst="rect">
            <a:avLst/>
          </a:prstGeom>
          <a:noFill/>
        </p:spPr>
        <p:txBody>
          <a:bodyPr wrap="square" rtlCol="0">
            <a:spAutoFit/>
          </a:bodyPr>
          <a:lstStyle/>
          <a:p>
            <a:pPr marL="306000" indent="-306000">
              <a:lnSpc>
                <a:spcPct val="114000"/>
              </a:lnSpc>
              <a:spcBef>
                <a:spcPct val="20000"/>
              </a:spcBef>
              <a:spcAft>
                <a:spcPts val="600"/>
              </a:spcAft>
              <a:buClr>
                <a:schemeClr val="accent1"/>
              </a:buClr>
              <a:buSzPct val="92000"/>
              <a:buFont typeface="Wingdings 2" panose="05020102010507070707" pitchFamily="18" charset="2"/>
              <a:buChar char=""/>
            </a:pPr>
            <a:r>
              <a:rPr lang="en-US" altLang="zh-CN" sz="3200" b="1" spc="80" dirty="0">
                <a:solidFill>
                  <a:schemeClr val="tx1">
                    <a:lumMod val="75000"/>
                    <a:lumOff val="25000"/>
                  </a:schemeClr>
                </a:solidFill>
              </a:rPr>
              <a:t>Data Normalization &amp; Feature creation</a:t>
            </a:r>
            <a:endParaRPr lang="zh-CN" altLang="en-US" sz="3200" b="1" spc="80" dirty="0">
              <a:solidFill>
                <a:schemeClr val="tx1">
                  <a:lumMod val="75000"/>
                  <a:lumOff val="25000"/>
                </a:schemeClr>
              </a:solidFill>
            </a:endParaRPr>
          </a:p>
          <a:p>
            <a:endParaRPr lang="zh-CN" altLang="en-US" dirty="0"/>
          </a:p>
        </p:txBody>
      </p:sp>
      <p:sp>
        <p:nvSpPr>
          <p:cNvPr id="15" name="文本框 14">
            <a:extLst>
              <a:ext uri="{FF2B5EF4-FFF2-40B4-BE49-F238E27FC236}">
                <a16:creationId xmlns:a16="http://schemas.microsoft.com/office/drawing/2014/main" id="{50EE95CD-77B8-4110-9B49-6D76A39D16B5}"/>
              </a:ext>
            </a:extLst>
          </p:cNvPr>
          <p:cNvSpPr txBox="1"/>
          <p:nvPr/>
        </p:nvSpPr>
        <p:spPr>
          <a:xfrm>
            <a:off x="1548295" y="2406719"/>
            <a:ext cx="4511040" cy="3356881"/>
          </a:xfrm>
          <a:prstGeom prst="rect">
            <a:avLst/>
          </a:prstGeom>
          <a:noFill/>
        </p:spPr>
        <p:txBody>
          <a:bodyPr wrap="square" rtlCol="0">
            <a:spAutoFit/>
          </a:bodyPr>
          <a:lstStyle/>
          <a:p>
            <a:pPr marL="209700" indent="-342900">
              <a:lnSpc>
                <a:spcPct val="114000"/>
              </a:lnSpc>
              <a:spcBef>
                <a:spcPct val="20000"/>
              </a:spcBef>
              <a:spcAft>
                <a:spcPts val="600"/>
              </a:spcAft>
              <a:buClr>
                <a:schemeClr val="accent1"/>
              </a:buClr>
              <a:buSzPct val="92000"/>
              <a:buFont typeface="Arial" panose="020B0604020202020204" pitchFamily="34" charset="0"/>
              <a:buChar char="•"/>
            </a:pPr>
            <a:r>
              <a:rPr lang="en-US" altLang="zh-CN" sz="3000" spc="80" dirty="0">
                <a:solidFill>
                  <a:srgbClr val="000000"/>
                </a:solidFill>
                <a:latin typeface="Arial" panose="020B0604020202020204" pitchFamily="34" charset="0"/>
              </a:rPr>
              <a:t>Z-Score</a:t>
            </a:r>
          </a:p>
          <a:p>
            <a:pPr marL="209700" indent="-342900">
              <a:lnSpc>
                <a:spcPct val="114000"/>
              </a:lnSpc>
              <a:spcBef>
                <a:spcPct val="20000"/>
              </a:spcBef>
              <a:spcAft>
                <a:spcPts val="600"/>
              </a:spcAft>
              <a:buClr>
                <a:schemeClr val="accent1"/>
              </a:buClr>
              <a:buSzPct val="92000"/>
              <a:buFont typeface="Arial" panose="020B0604020202020204" pitchFamily="34" charset="0"/>
              <a:buChar char="•"/>
            </a:pPr>
            <a:endParaRPr lang="en-US" altLang="zh-CN" sz="3000" spc="80" dirty="0">
              <a:solidFill>
                <a:srgbClr val="000000"/>
              </a:solidFill>
              <a:latin typeface="Arial" panose="020B0604020202020204" pitchFamily="34" charset="0"/>
            </a:endParaRPr>
          </a:p>
          <a:p>
            <a:pPr marL="209700" indent="-342900">
              <a:lnSpc>
                <a:spcPct val="114000"/>
              </a:lnSpc>
              <a:spcBef>
                <a:spcPct val="20000"/>
              </a:spcBef>
              <a:spcAft>
                <a:spcPts val="600"/>
              </a:spcAft>
              <a:buClr>
                <a:schemeClr val="accent1"/>
              </a:buClr>
              <a:buSzPct val="92000"/>
              <a:buFont typeface="Arial" panose="020B0604020202020204" pitchFamily="34" charset="0"/>
              <a:buChar char="•"/>
            </a:pPr>
            <a:r>
              <a:rPr lang="en-US" altLang="zh-CN" sz="3000" spc="80" dirty="0">
                <a:solidFill>
                  <a:srgbClr val="000000"/>
                </a:solidFill>
                <a:latin typeface="Arial" panose="020B0604020202020204" pitchFamily="34" charset="0"/>
              </a:rPr>
              <a:t>Time Series Features</a:t>
            </a:r>
          </a:p>
          <a:p>
            <a:pPr marL="666900" lvl="1" indent="-342900">
              <a:lnSpc>
                <a:spcPct val="114000"/>
              </a:lnSpc>
              <a:spcBef>
                <a:spcPct val="20000"/>
              </a:spcBef>
              <a:spcAft>
                <a:spcPts val="600"/>
              </a:spcAft>
              <a:buClr>
                <a:schemeClr val="accent1"/>
              </a:buClr>
              <a:buSzPct val="92000"/>
              <a:buFont typeface="Arial" panose="020B0604020202020204" pitchFamily="34" charset="0"/>
              <a:buChar char="•"/>
            </a:pPr>
            <a:r>
              <a:rPr lang="en-US" altLang="zh-CN" sz="3000" spc="80" dirty="0">
                <a:solidFill>
                  <a:srgbClr val="000000"/>
                </a:solidFill>
                <a:latin typeface="Arial" panose="020B0604020202020204" pitchFamily="34" charset="0"/>
              </a:rPr>
              <a:t>Month</a:t>
            </a:r>
          </a:p>
          <a:p>
            <a:pPr marL="666900" lvl="1" indent="-342900">
              <a:lnSpc>
                <a:spcPct val="114000"/>
              </a:lnSpc>
              <a:spcBef>
                <a:spcPct val="20000"/>
              </a:spcBef>
              <a:spcAft>
                <a:spcPts val="600"/>
              </a:spcAft>
              <a:buClr>
                <a:schemeClr val="accent1"/>
              </a:buClr>
              <a:buSzPct val="92000"/>
              <a:buFont typeface="Arial" panose="020B0604020202020204" pitchFamily="34" charset="0"/>
              <a:buChar char="•"/>
            </a:pPr>
            <a:r>
              <a:rPr lang="en-US" altLang="zh-CN" sz="3000" spc="80" dirty="0">
                <a:solidFill>
                  <a:srgbClr val="000000"/>
                </a:solidFill>
                <a:latin typeface="Arial" panose="020B0604020202020204" pitchFamily="34" charset="0"/>
              </a:rPr>
              <a:t>Auto-correlation</a:t>
            </a:r>
            <a:endParaRPr lang="zh-CN" altLang="en-US" sz="3000" spc="80" dirty="0">
              <a:solidFill>
                <a:srgbClr val="000000"/>
              </a:solidFill>
              <a:latin typeface="Arial" panose="020B0604020202020204" pitchFamily="34" charset="0"/>
            </a:endParaRPr>
          </a:p>
        </p:txBody>
      </p:sp>
      <p:pic>
        <p:nvPicPr>
          <p:cNvPr id="1026" name="Picture 2">
            <a:extLst>
              <a:ext uri="{FF2B5EF4-FFF2-40B4-BE49-F238E27FC236}">
                <a16:creationId xmlns:a16="http://schemas.microsoft.com/office/drawing/2014/main" id="{481ED80A-363D-40EF-B07B-C9B924F03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0221" y="2069332"/>
            <a:ext cx="5510893" cy="403165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9DB9939F-1091-475C-90B4-9A78CBB4352D}"/>
              </a:ext>
            </a:extLst>
          </p:cNvPr>
          <p:cNvPicPr>
            <a:picLocks noChangeAspect="1"/>
          </p:cNvPicPr>
          <p:nvPr/>
        </p:nvPicPr>
        <p:blipFill>
          <a:blip r:embed="rId4"/>
          <a:stretch>
            <a:fillRect/>
          </a:stretch>
        </p:blipFill>
        <p:spPr>
          <a:xfrm>
            <a:off x="0" y="2384665"/>
            <a:ext cx="12192000" cy="2088670"/>
          </a:xfrm>
          <a:prstGeom prst="rect">
            <a:avLst/>
          </a:prstGeom>
        </p:spPr>
      </p:pic>
    </p:spTree>
    <p:extLst>
      <p:ext uri="{BB962C8B-B14F-4D97-AF65-F5344CB8AC3E}">
        <p14:creationId xmlns:p14="http://schemas.microsoft.com/office/powerpoint/2010/main" val="25309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DengXian"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DengXian"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840868047DAA14484C76D15D41975A7" ma:contentTypeVersion="4" ma:contentTypeDescription="Create a new document." ma:contentTypeScope="" ma:versionID="65bbe701b4fd76675705af5c7cb89292">
  <xsd:schema xmlns:xsd="http://www.w3.org/2001/XMLSchema" xmlns:xs="http://www.w3.org/2001/XMLSchema" xmlns:p="http://schemas.microsoft.com/office/2006/metadata/properties" xmlns:ns2="8a56c17e-5220-45b3-855f-c7ef5a31f82d" targetNamespace="http://schemas.microsoft.com/office/2006/metadata/properties" ma:root="true" ma:fieldsID="a2922015ef4f6e5582a3bd70f1bc34f3" ns2:_="">
    <xsd:import namespace="8a56c17e-5220-45b3-855f-c7ef5a31f82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56c17e-5220-45b3-855f-c7ef5a31f8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9C41E0-F555-4999-9921-65EDA589CDBB}">
  <ds:schemaRefs>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purl.org/dc/terms/"/>
    <ds:schemaRef ds:uri="http://www.w3.org/XML/1998/namespace"/>
    <ds:schemaRef ds:uri="http://purl.org/dc/elements/1.1/"/>
    <ds:schemaRef ds:uri="http://schemas.microsoft.com/office/infopath/2007/PartnerControls"/>
    <ds:schemaRef ds:uri="8a56c17e-5220-45b3-855f-c7ef5a31f82d"/>
  </ds:schemaRefs>
</ds:datastoreItem>
</file>

<file path=customXml/itemProps2.xml><?xml version="1.0" encoding="utf-8"?>
<ds:datastoreItem xmlns:ds="http://schemas.openxmlformats.org/officeDocument/2006/customXml" ds:itemID="{B206C901-D805-4E12-9A23-740EE259FFEB}">
  <ds:schemaRefs>
    <ds:schemaRef ds:uri="http://schemas.microsoft.com/sharepoint/v3/contenttype/forms"/>
  </ds:schemaRefs>
</ds:datastoreItem>
</file>

<file path=customXml/itemProps3.xml><?xml version="1.0" encoding="utf-8"?>
<ds:datastoreItem xmlns:ds="http://schemas.openxmlformats.org/officeDocument/2006/customXml" ds:itemID="{C313C281-25F9-4AE9-93B1-C18757DF1130}">
  <ds:schemaRefs>
    <ds:schemaRef ds:uri="8a56c17e-5220-45b3-855f-c7ef5a31f8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Retrospect</Template>
  <TotalTime>390</TotalTime>
  <Words>1408</Words>
  <Application>Microsoft Office PowerPoint</Application>
  <PresentationFormat>宽屏</PresentationFormat>
  <Paragraphs>161</Paragraphs>
  <Slides>16</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Helvetica Neue</vt:lpstr>
      <vt:lpstr>等线</vt:lpstr>
      <vt:lpstr>等线</vt:lpstr>
      <vt:lpstr>Arial</vt:lpstr>
      <vt:lpstr>Calisto MT</vt:lpstr>
      <vt:lpstr>Wingdings</vt:lpstr>
      <vt:lpstr>Wingdings 2</vt:lpstr>
      <vt:lpstr>DividendVTI</vt:lpstr>
      <vt:lpstr>Prediction of Grain price for grocery market in the pandemic period </vt:lpstr>
      <vt:lpstr>Agenda</vt:lpstr>
      <vt:lpstr>Background</vt:lpstr>
      <vt:lpstr>CRISP-DM</vt:lpstr>
      <vt:lpstr>PowerPoint 演示文稿</vt:lpstr>
      <vt:lpstr>PowerPoint 演示文稿</vt:lpstr>
      <vt:lpstr>PowerPoint 演示文稿</vt:lpstr>
      <vt:lpstr>PowerPoint 演示文稿</vt:lpstr>
      <vt:lpstr>Data preparation</vt:lpstr>
      <vt:lpstr>Data preparation</vt:lpstr>
      <vt:lpstr>Modeling</vt:lpstr>
      <vt:lpstr>Evaluation</vt:lpstr>
      <vt:lpstr>PowerPoint 演示文稿</vt:lpstr>
      <vt:lpstr>R square &amp; MSE</vt:lpstr>
      <vt:lpstr>Data privacy and ethical consideration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睡大觉</dc:creator>
  <cp:lastModifiedBy>Hank Chen</cp:lastModifiedBy>
  <cp:revision>24</cp:revision>
  <dcterms:created xsi:type="dcterms:W3CDTF">2021-11-12T20:05:58Z</dcterms:created>
  <dcterms:modified xsi:type="dcterms:W3CDTF">2021-11-20T01:25:56Z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0x0101008840868047DAA14484C76D15D41975A7</vt:lpwstr>
  </property>
</Properties>
</file>