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sldIdLst>
    <p:sldId id="256" r:id="rId2"/>
    <p:sldId id="266" r:id="rId3"/>
    <p:sldId id="257" r:id="rId4"/>
    <p:sldId id="258" r:id="rId5"/>
    <p:sldId id="259" r:id="rId6"/>
    <p:sldId id="265" r:id="rId7"/>
    <p:sldId id="261" r:id="rId8"/>
    <p:sldId id="260" r:id="rId9"/>
    <p:sldId id="262"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60" autoAdjust="0"/>
  </p:normalViewPr>
  <p:slideViewPr>
    <p:cSldViewPr snapToGrid="0">
      <p:cViewPr varScale="1">
        <p:scale>
          <a:sx n="53" d="100"/>
          <a:sy n="53" d="100"/>
        </p:scale>
        <p:origin x="96" y="3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４月</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9D3-4E42-A0D9-5934BBDC84A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9D3-4E42-A0D9-5934BBDC84A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9D3-4E42-A0D9-5934BBDC84A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9D3-4E42-A0D9-5934BBDC84A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食費</c:v>
                </c:pt>
                <c:pt idx="1">
                  <c:v>交通費</c:v>
                </c:pt>
                <c:pt idx="2">
                  <c:v>娯楽費</c:v>
                </c:pt>
                <c:pt idx="3">
                  <c:v>その他</c:v>
                </c:pt>
              </c:strCache>
            </c:strRef>
          </c:cat>
          <c:val>
            <c:numRef>
              <c:f>Sheet1!$B$2:$B$5</c:f>
              <c:numCache>
                <c:formatCode>General</c:formatCode>
                <c:ptCount val="4"/>
                <c:pt idx="0">
                  <c:v>7000</c:v>
                </c:pt>
                <c:pt idx="1">
                  <c:v>15000</c:v>
                </c:pt>
                <c:pt idx="2">
                  <c:v>10000</c:v>
                </c:pt>
                <c:pt idx="3">
                  <c:v>10000</c:v>
                </c:pt>
              </c:numCache>
            </c:numRef>
          </c:val>
          <c:extLst>
            <c:ext xmlns:c16="http://schemas.microsoft.com/office/drawing/2014/chart" uri="{C3380CC4-5D6E-409C-BE32-E72D297353CC}">
              <c16:uniqueId val="{00000000-0600-47A0-B38C-7DD28B31DC7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8BF6C-206F-4AAE-B98E-F04B0A00992F}" type="datetimeFigureOut">
              <a:rPr kumimoji="1" lang="ja-JP" altLang="en-US" smtClean="0"/>
              <a:t>2020/6/5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0AAD1-73BA-49F9-B2C5-148F68FD1FEC}" type="slidenum">
              <a:rPr kumimoji="1" lang="ja-JP" altLang="en-US" smtClean="0"/>
              <a:t>‹#›</a:t>
            </a:fld>
            <a:endParaRPr kumimoji="1" lang="ja-JP" altLang="en-US"/>
          </a:p>
        </p:txBody>
      </p:sp>
    </p:spTree>
    <p:extLst>
      <p:ext uri="{BB962C8B-B14F-4D97-AF65-F5344CB8AC3E}">
        <p14:creationId xmlns:p14="http://schemas.microsoft.com/office/powerpoint/2010/main" val="1011475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A</a:t>
            </a:r>
            <a:r>
              <a:rPr kumimoji="1" lang="ja-JP" altLang="en-US" dirty="0"/>
              <a:t>グループは使いやすくてわかりやすい家計簿アプリ、スーテェー簿の作成を行う。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2</a:t>
            </a:fld>
            <a:endParaRPr kumimoji="1" lang="ja-JP" altLang="en-US"/>
          </a:p>
        </p:txBody>
      </p:sp>
    </p:spTree>
    <p:extLst>
      <p:ext uri="{BB962C8B-B14F-4D97-AF65-F5344CB8AC3E}">
        <p14:creationId xmlns:p14="http://schemas.microsoft.com/office/powerpoint/2010/main" val="1247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大まかなシステムの流れについて説明を行う。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12</a:t>
            </a:fld>
            <a:endParaRPr kumimoji="1" lang="ja-JP" altLang="en-US"/>
          </a:p>
        </p:txBody>
      </p:sp>
    </p:spTree>
    <p:extLst>
      <p:ext uri="{BB962C8B-B14F-4D97-AF65-F5344CB8AC3E}">
        <p14:creationId xmlns:p14="http://schemas.microsoft.com/office/powerpoint/2010/main" val="120651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グループ内で話し合いを行った結果、使いやすい・わかりやすい家計簿アプリの作成を行</a:t>
            </a:r>
            <a:r>
              <a:rPr kumimoji="1" lang="ja-JP" altLang="en-US" sz="1200" kern="1200" dirty="0">
                <a:solidFill>
                  <a:schemeClr val="tx1"/>
                </a:solidFill>
                <a:effectLst/>
                <a:latin typeface="+mn-lt"/>
                <a:ea typeface="+mn-ea"/>
                <a:cs typeface="+mn-cs"/>
              </a:rPr>
              <a:t>う</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アプリ名はスーテェー簿です。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名前の由来は沖縄の方言で家計という意味を持つ「スーテェー」に家計簿の「簿」の字を据えてこの名前にした。</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3</a:t>
            </a:fld>
            <a:endParaRPr kumimoji="1" lang="ja-JP" altLang="en-US"/>
          </a:p>
        </p:txBody>
      </p:sp>
    </p:spTree>
    <p:extLst>
      <p:ext uri="{BB962C8B-B14F-4D97-AF65-F5344CB8AC3E}">
        <p14:creationId xmlns:p14="http://schemas.microsoft.com/office/powerpoint/2010/main" val="255039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スーテェー簿を開発する目的として</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スーテェー簿を使用して家計簿を毎日つけてもらうことで、</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浪費を無くして自由なお金を増やしてもらうことで豊かな人生を送ってもらうこと</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dirty="0"/>
              <a:t>・家計簿を実際に作ってみたかった</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4</a:t>
            </a:fld>
            <a:endParaRPr kumimoji="1" lang="ja-JP" altLang="en-US"/>
          </a:p>
        </p:txBody>
      </p:sp>
    </p:spTree>
    <p:extLst>
      <p:ext uri="{BB962C8B-B14F-4D97-AF65-F5344CB8AC3E}">
        <p14:creationId xmlns:p14="http://schemas.microsoft.com/office/powerpoint/2010/main" val="92978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5</a:t>
            </a:fld>
            <a:endParaRPr kumimoji="1" lang="ja-JP" altLang="en-US"/>
          </a:p>
        </p:txBody>
      </p:sp>
    </p:spTree>
    <p:extLst>
      <p:ext uri="{BB962C8B-B14F-4D97-AF65-F5344CB8AC3E}">
        <p14:creationId xmlns:p14="http://schemas.microsoft.com/office/powerpoint/2010/main" val="34571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表は家計簿アプリに入力された情報をもとに表示を行</a:t>
            </a:r>
            <a:r>
              <a:rPr kumimoji="1" lang="ja-JP" altLang="en-US" sz="1200" kern="1200" dirty="0">
                <a:solidFill>
                  <a:schemeClr val="tx1"/>
                </a:solidFill>
                <a:effectLst/>
                <a:latin typeface="+mn-lt"/>
                <a:ea typeface="+mn-ea"/>
                <a:cs typeface="+mn-cs"/>
              </a:rPr>
              <a:t>う。</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・表の表示は</a:t>
            </a:r>
            <a:r>
              <a:rPr kumimoji="1" lang="ja-JP" altLang="ja-JP" sz="1200" kern="1200" dirty="0">
                <a:solidFill>
                  <a:schemeClr val="tx1"/>
                </a:solidFill>
                <a:effectLst/>
                <a:latin typeface="+mn-lt"/>
                <a:ea typeface="+mn-ea"/>
                <a:cs typeface="+mn-cs"/>
              </a:rPr>
              <a:t>日付、出費内容、金額</a:t>
            </a:r>
            <a:r>
              <a:rPr kumimoji="1" lang="ja-JP" altLang="en-US" sz="1200" kern="1200" dirty="0">
                <a:solidFill>
                  <a:schemeClr val="tx1"/>
                </a:solidFill>
                <a:effectLst/>
                <a:latin typeface="+mn-lt"/>
                <a:ea typeface="+mn-ea"/>
                <a:cs typeface="+mn-cs"/>
              </a:rPr>
              <a:t>を年月ごとに分け、合計金額を出したうえで出力する。</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・レコード修正・削除を行える。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・情報が多くなるほど内容がわかりにくくなる。</a:t>
            </a:r>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6</a:t>
            </a:fld>
            <a:endParaRPr kumimoji="1" lang="ja-JP" altLang="en-US"/>
          </a:p>
        </p:txBody>
      </p:sp>
    </p:spTree>
    <p:extLst>
      <p:ext uri="{BB962C8B-B14F-4D97-AF65-F5344CB8AC3E}">
        <p14:creationId xmlns:p14="http://schemas.microsoft.com/office/powerpoint/2010/main" val="144254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入力された情報を可視化し</a:t>
            </a:r>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把握できるよう</a:t>
            </a:r>
            <a:r>
              <a:rPr kumimoji="1" lang="ja-JP" altLang="ja-JP" sz="1200" kern="1200" dirty="0">
                <a:solidFill>
                  <a:schemeClr val="tx1"/>
                </a:solidFill>
                <a:effectLst/>
                <a:latin typeface="+mn-lt"/>
                <a:ea typeface="+mn-ea"/>
                <a:cs typeface="+mn-cs"/>
              </a:rPr>
              <a:t>円グラフの表示を行う。</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・食費内容</a:t>
            </a:r>
            <a:r>
              <a:rPr kumimoji="1" lang="ja-JP" altLang="en-US" sz="1200" kern="1200" dirty="0">
                <a:solidFill>
                  <a:schemeClr val="tx1"/>
                </a:solidFill>
                <a:effectLst/>
                <a:latin typeface="+mn-lt"/>
                <a:ea typeface="+mn-ea"/>
                <a:cs typeface="+mn-cs"/>
              </a:rPr>
              <a:t>の割合を</a:t>
            </a:r>
            <a:r>
              <a:rPr kumimoji="1" lang="ja-JP" altLang="ja-JP" sz="1200" kern="1200" dirty="0">
                <a:solidFill>
                  <a:schemeClr val="tx1"/>
                </a:solidFill>
                <a:effectLst/>
                <a:latin typeface="+mn-lt"/>
                <a:ea typeface="+mn-ea"/>
                <a:cs typeface="+mn-cs"/>
              </a:rPr>
              <a:t>表示する</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・交通費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・通信費など</a:t>
            </a:r>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7</a:t>
            </a:fld>
            <a:endParaRPr kumimoji="1" lang="ja-JP" altLang="en-US"/>
          </a:p>
        </p:txBody>
      </p:sp>
    </p:spTree>
    <p:extLst>
      <p:ext uri="{BB962C8B-B14F-4D97-AF65-F5344CB8AC3E}">
        <p14:creationId xmlns:p14="http://schemas.microsoft.com/office/powerpoint/2010/main" val="193345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・毎日家計簿を付けると浪費を減らせるが</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めんどくさい・忘れるなどの</a:t>
            </a:r>
            <a:r>
              <a:rPr kumimoji="1" lang="ja-JP" altLang="en-US" sz="1200" kern="1200">
                <a:solidFill>
                  <a:schemeClr val="tx1"/>
                </a:solidFill>
                <a:effectLst/>
                <a:latin typeface="+mn-lt"/>
                <a:ea typeface="+mn-ea"/>
                <a:cs typeface="+mn-cs"/>
              </a:rPr>
              <a:t>理由から継続できないユーザー</a:t>
            </a:r>
            <a:r>
              <a:rPr kumimoji="1" lang="ja-JP" altLang="en-US" sz="1200" kern="1200" dirty="0">
                <a:solidFill>
                  <a:schemeClr val="tx1"/>
                </a:solidFill>
                <a:effectLst/>
                <a:latin typeface="+mn-lt"/>
                <a:ea typeface="+mn-ea"/>
                <a:cs typeface="+mn-cs"/>
              </a:rPr>
              <a:t>がいる</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・この問題を解決するために</a:t>
            </a:r>
            <a:r>
              <a:rPr kumimoji="1" lang="ja-JP" altLang="ja-JP" sz="1200" kern="1200" dirty="0">
                <a:solidFill>
                  <a:schemeClr val="tx1"/>
                </a:solidFill>
                <a:effectLst/>
                <a:latin typeface="+mn-lt"/>
                <a:ea typeface="+mn-ea"/>
                <a:cs typeface="+mn-cs"/>
              </a:rPr>
              <a:t>特定時間に</a:t>
            </a:r>
            <a:r>
              <a:rPr kumimoji="1" lang="en-US" altLang="ja-JP" sz="1200" kern="1200" dirty="0">
                <a:solidFill>
                  <a:schemeClr val="tx1"/>
                </a:solidFill>
                <a:effectLst/>
                <a:latin typeface="+mn-lt"/>
                <a:ea typeface="+mn-ea"/>
                <a:cs typeface="+mn-cs"/>
              </a:rPr>
              <a:t>LINE</a:t>
            </a:r>
            <a:r>
              <a:rPr kumimoji="1" lang="ja-JP" altLang="ja-JP" sz="1200" kern="1200" dirty="0">
                <a:solidFill>
                  <a:schemeClr val="tx1"/>
                </a:solidFill>
                <a:effectLst/>
                <a:latin typeface="+mn-lt"/>
                <a:ea typeface="+mn-ea"/>
                <a:cs typeface="+mn-cs"/>
              </a:rPr>
              <a:t>などを使用してログインを促す通知をユーザーに送る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PC</a:t>
            </a:r>
            <a:r>
              <a:rPr kumimoji="1" lang="ja-JP" altLang="en-US" sz="1200" kern="1200" dirty="0">
                <a:solidFill>
                  <a:schemeClr val="tx1"/>
                </a:solidFill>
                <a:effectLst/>
                <a:latin typeface="+mn-lt"/>
                <a:ea typeface="+mn-ea"/>
                <a:cs typeface="+mn-cs"/>
              </a:rPr>
              <a:t>やスマホに</a:t>
            </a:r>
            <a:r>
              <a:rPr kumimoji="1" lang="en-US" altLang="ja-JP" sz="1200" kern="1200" dirty="0">
                <a:solidFill>
                  <a:schemeClr val="tx1"/>
                </a:solidFill>
                <a:effectLst/>
                <a:latin typeface="+mn-lt"/>
                <a:ea typeface="+mn-ea"/>
                <a:cs typeface="+mn-cs"/>
              </a:rPr>
              <a:t>LINE</a:t>
            </a:r>
            <a:r>
              <a:rPr kumimoji="1" lang="ja-JP" altLang="en-US" sz="1200" kern="1200" dirty="0">
                <a:solidFill>
                  <a:schemeClr val="tx1"/>
                </a:solidFill>
                <a:effectLst/>
                <a:latin typeface="+mn-lt"/>
                <a:ea typeface="+mn-ea"/>
                <a:cs typeface="+mn-cs"/>
              </a:rPr>
              <a:t>を導入していれば利用できる。</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・継続的に家計簿を付ける手助けになる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8</a:t>
            </a:fld>
            <a:endParaRPr kumimoji="1" lang="ja-JP" altLang="en-US"/>
          </a:p>
        </p:txBody>
      </p:sp>
    </p:spTree>
    <p:extLst>
      <p:ext uri="{BB962C8B-B14F-4D97-AF65-F5344CB8AC3E}">
        <p14:creationId xmlns:p14="http://schemas.microsoft.com/office/powerpoint/2010/main" val="363121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9</a:t>
            </a:fld>
            <a:endParaRPr kumimoji="1" lang="ja-JP" altLang="en-US"/>
          </a:p>
        </p:txBody>
      </p:sp>
    </p:spTree>
    <p:extLst>
      <p:ext uri="{BB962C8B-B14F-4D97-AF65-F5344CB8AC3E}">
        <p14:creationId xmlns:p14="http://schemas.microsoft.com/office/powerpoint/2010/main" val="1675948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solidFill>
                  <a:schemeClr val="tx1"/>
                </a:solidFill>
                <a:latin typeface="メイリオ" panose="020B0604030504040204" pitchFamily="50" charset="-128"/>
                <a:ea typeface="メイリオ" panose="020B0604030504040204" pitchFamily="50" charset="-128"/>
              </a:rPr>
              <a:t>ユーザが使いやすい</a:t>
            </a:r>
            <a:endParaRPr lang="en-US" altLang="ja-JP" sz="1200" dirty="0">
              <a:solidFill>
                <a:schemeClr val="tx1"/>
              </a:solidFill>
              <a:latin typeface="メイリオ" panose="020B0604030504040204" pitchFamily="50" charset="-128"/>
              <a:ea typeface="メイリオ" panose="020B0604030504040204" pitchFamily="50" charset="-128"/>
            </a:endParaRPr>
          </a:p>
          <a:p>
            <a:r>
              <a:rPr lang="ja-JP" altLang="en-US" sz="1200" dirty="0">
                <a:solidFill>
                  <a:schemeClr val="tx1"/>
                </a:solidFill>
                <a:latin typeface="メイリオ" panose="020B0604030504040204" pitchFamily="50" charset="-128"/>
                <a:ea typeface="メイリオ" panose="020B0604030504040204" pitchFamily="50" charset="-128"/>
              </a:rPr>
              <a:t>家計簿アプリの作成を目指す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11</a:t>
            </a:fld>
            <a:endParaRPr kumimoji="1" lang="ja-JP" altLang="en-US"/>
          </a:p>
        </p:txBody>
      </p:sp>
    </p:spTree>
    <p:extLst>
      <p:ext uri="{BB962C8B-B14F-4D97-AF65-F5344CB8AC3E}">
        <p14:creationId xmlns:p14="http://schemas.microsoft.com/office/powerpoint/2010/main" val="8624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82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43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7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87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14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spTree>
    <p:extLst>
      <p:ext uri="{BB962C8B-B14F-4D97-AF65-F5344CB8AC3E}">
        <p14:creationId xmlns:p14="http://schemas.microsoft.com/office/powerpoint/2010/main" val="368224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1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EA5B4D-3085-4260-9D17-3A6C004E7E0F}" type="datetimeFigureOut">
              <a:rPr kumimoji="1" lang="ja-JP" altLang="en-US" smtClean="0"/>
              <a:t>2020/6/5</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61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EA5B4D-3085-4260-9D17-3A6C004E7E0F}" type="datetimeFigureOut">
              <a:rPr kumimoji="1" lang="ja-JP" altLang="en-US" smtClean="0"/>
              <a:t>2020/6/5</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DBF6AE-60A0-403E-84A5-B508D513D98A}"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483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1C6A0-9F3C-4571-96AF-2572CECF911D}"/>
              </a:ext>
            </a:extLst>
          </p:cNvPr>
          <p:cNvSpPr>
            <a:spLocks noGrp="1"/>
          </p:cNvSpPr>
          <p:nvPr>
            <p:ph type="ctrTitle"/>
          </p:nvPr>
        </p:nvSpPr>
        <p:spPr>
          <a:xfrm>
            <a:off x="564205" y="1750298"/>
            <a:ext cx="11166195" cy="1678702"/>
          </a:xfrm>
        </p:spPr>
        <p:txBody>
          <a:bodyPr>
            <a:normAutofit fontScale="90000"/>
          </a:bodyPr>
          <a:lstStyle/>
          <a:p>
            <a:r>
              <a:rPr kumimoji="1" lang="ja-JP" altLang="en-US" sz="8000" b="1" dirty="0">
                <a:latin typeface="メイリオ" panose="020B0604030504040204" pitchFamily="50" charset="-128"/>
                <a:ea typeface="メイリオ" panose="020B0604030504040204" pitchFamily="50" charset="-128"/>
              </a:rPr>
              <a:t>グループ開発・</a:t>
            </a:r>
            <a:r>
              <a:rPr kumimoji="1" lang="en-US" altLang="ja-JP" sz="8000" b="1" dirty="0">
                <a:latin typeface="メイリオ" panose="020B0604030504040204" pitchFamily="50" charset="-128"/>
                <a:ea typeface="メイリオ" panose="020B0604030504040204" pitchFamily="50" charset="-128"/>
              </a:rPr>
              <a:t>A</a:t>
            </a:r>
            <a:r>
              <a:rPr kumimoji="1" lang="ja-JP" altLang="en-US" sz="8000" b="1" dirty="0">
                <a:latin typeface="メイリオ" panose="020B0604030504040204" pitchFamily="50" charset="-128"/>
                <a:ea typeface="メイリオ" panose="020B0604030504040204" pitchFamily="50" charset="-128"/>
              </a:rPr>
              <a:t>グループ</a:t>
            </a:r>
          </a:p>
        </p:txBody>
      </p:sp>
      <p:sp>
        <p:nvSpPr>
          <p:cNvPr id="3" name="テキスト ボックス 2">
            <a:extLst>
              <a:ext uri="{FF2B5EF4-FFF2-40B4-BE49-F238E27FC236}">
                <a16:creationId xmlns:a16="http://schemas.microsoft.com/office/drawing/2014/main" id="{E6821E64-9098-430A-BD06-4FE1B49CF533}"/>
              </a:ext>
            </a:extLst>
          </p:cNvPr>
          <p:cNvSpPr txBox="1"/>
          <p:nvPr/>
        </p:nvSpPr>
        <p:spPr>
          <a:xfrm>
            <a:off x="6096000" y="3639745"/>
            <a:ext cx="5634400" cy="954107"/>
          </a:xfrm>
          <a:prstGeom prst="rect">
            <a:avLst/>
          </a:prstGeom>
          <a:noFill/>
        </p:spPr>
        <p:txBody>
          <a:bodyPr wrap="square" rtlCol="0">
            <a:spAutoFit/>
          </a:bodyPr>
          <a:lstStyle/>
          <a:p>
            <a:r>
              <a:rPr kumimoji="1" lang="ja-JP" altLang="en-US" sz="2800" b="1" dirty="0"/>
              <a:t>池原 豪一、石川 太陽、金城 航</a:t>
            </a:r>
            <a:endParaRPr kumimoji="1" lang="en-US" altLang="ja-JP" sz="2800" b="1" dirty="0"/>
          </a:p>
          <a:p>
            <a:r>
              <a:rPr kumimoji="1" lang="ja-JP" altLang="en-US" sz="2800" b="1" dirty="0"/>
              <a:t>大城 啓太、神谷 英男、山本 峻士</a:t>
            </a:r>
            <a:endParaRPr kumimoji="1" lang="en-US" altLang="ja-JP" sz="2800" b="1" dirty="0"/>
          </a:p>
        </p:txBody>
      </p:sp>
    </p:spTree>
    <p:extLst>
      <p:ext uri="{BB962C8B-B14F-4D97-AF65-F5344CB8AC3E}">
        <p14:creationId xmlns:p14="http://schemas.microsoft.com/office/powerpoint/2010/main" val="20158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a:xfrm>
            <a:off x="906437" y="3298480"/>
            <a:ext cx="10936111" cy="1325563"/>
          </a:xfrm>
        </p:spPr>
        <p:txBody>
          <a:bodyPr>
            <a:normAutofit fontScale="90000"/>
          </a:bodyPr>
          <a:lstStyle/>
          <a:p>
            <a:r>
              <a:rPr lang="ja-JP" altLang="en-US" sz="6600" b="1" dirty="0">
                <a:latin typeface="メイリオ" panose="020B0604030504040204" pitchFamily="50" charset="-128"/>
                <a:ea typeface="メイリオ" panose="020B0604030504040204" pitchFamily="50" charset="-128"/>
              </a:rPr>
              <a:t>ご清聴ありがとうございました</a:t>
            </a: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068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
        <p:nvSpPr>
          <p:cNvPr id="4" name="テキスト ボックス 3">
            <a:extLst>
              <a:ext uri="{FF2B5EF4-FFF2-40B4-BE49-F238E27FC236}">
                <a16:creationId xmlns:a16="http://schemas.microsoft.com/office/drawing/2014/main" id="{F6B07B36-F475-49AB-98BA-68CEE1A6A6C1}"/>
              </a:ext>
            </a:extLst>
          </p:cNvPr>
          <p:cNvSpPr txBox="1"/>
          <p:nvPr/>
        </p:nvSpPr>
        <p:spPr>
          <a:xfrm>
            <a:off x="1676400" y="2243220"/>
            <a:ext cx="1051560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ユーザーが使いやすい</a:t>
            </a:r>
          </a:p>
        </p:txBody>
      </p:sp>
      <p:sp>
        <p:nvSpPr>
          <p:cNvPr id="8" name="テキスト ボックス 7">
            <a:extLst>
              <a:ext uri="{FF2B5EF4-FFF2-40B4-BE49-F238E27FC236}">
                <a16:creationId xmlns:a16="http://schemas.microsoft.com/office/drawing/2014/main" id="{B64809F7-4D2B-46A6-95EA-B1B704123C55}"/>
              </a:ext>
            </a:extLst>
          </p:cNvPr>
          <p:cNvSpPr txBox="1"/>
          <p:nvPr/>
        </p:nvSpPr>
        <p:spPr>
          <a:xfrm>
            <a:off x="1675760" y="3433512"/>
            <a:ext cx="884048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家計簿アプリを目指す</a:t>
            </a:r>
          </a:p>
        </p:txBody>
      </p:sp>
    </p:spTree>
    <p:extLst>
      <p:ext uri="{BB962C8B-B14F-4D97-AF65-F5344CB8AC3E}">
        <p14:creationId xmlns:p14="http://schemas.microsoft.com/office/powerpoint/2010/main" val="285667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t>システムの流れ図</a:t>
            </a:r>
          </a:p>
        </p:txBody>
      </p:sp>
      <p:sp>
        <p:nvSpPr>
          <p:cNvPr id="3" name="四角形: 角を丸くする 2">
            <a:extLst>
              <a:ext uri="{FF2B5EF4-FFF2-40B4-BE49-F238E27FC236}">
                <a16:creationId xmlns:a16="http://schemas.microsoft.com/office/drawing/2014/main" id="{74DB3251-5219-46C6-9B9F-7113BDC97138}"/>
              </a:ext>
            </a:extLst>
          </p:cNvPr>
          <p:cNvSpPr/>
          <p:nvPr/>
        </p:nvSpPr>
        <p:spPr>
          <a:xfrm>
            <a:off x="498186" y="3939824"/>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ログイン</a:t>
            </a:r>
          </a:p>
        </p:txBody>
      </p:sp>
      <p:sp>
        <p:nvSpPr>
          <p:cNvPr id="4" name="四角形: 角を丸くする 3">
            <a:extLst>
              <a:ext uri="{FF2B5EF4-FFF2-40B4-BE49-F238E27FC236}">
                <a16:creationId xmlns:a16="http://schemas.microsoft.com/office/drawing/2014/main" id="{B65C9EC2-357D-4033-8D6B-5C1A25F3C732}"/>
              </a:ext>
            </a:extLst>
          </p:cNvPr>
          <p:cNvSpPr/>
          <p:nvPr/>
        </p:nvSpPr>
        <p:spPr>
          <a:xfrm>
            <a:off x="4027311" y="3951110"/>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a:t>
            </a:r>
          </a:p>
        </p:txBody>
      </p:sp>
      <p:sp>
        <p:nvSpPr>
          <p:cNvPr id="5" name="四角形: 角を丸くする 4">
            <a:extLst>
              <a:ext uri="{FF2B5EF4-FFF2-40B4-BE49-F238E27FC236}">
                <a16:creationId xmlns:a16="http://schemas.microsoft.com/office/drawing/2014/main" id="{B18812CE-A403-4502-96FB-11BCE88DB41E}"/>
              </a:ext>
            </a:extLst>
          </p:cNvPr>
          <p:cNvSpPr/>
          <p:nvPr/>
        </p:nvSpPr>
        <p:spPr>
          <a:xfrm>
            <a:off x="7631276" y="2345267"/>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支出の記入・修正・削除</a:t>
            </a:r>
          </a:p>
        </p:txBody>
      </p:sp>
      <p:sp>
        <p:nvSpPr>
          <p:cNvPr id="6" name="四角形: 角を丸くする 5">
            <a:extLst>
              <a:ext uri="{FF2B5EF4-FFF2-40B4-BE49-F238E27FC236}">
                <a16:creationId xmlns:a16="http://schemas.microsoft.com/office/drawing/2014/main" id="{D3C5FBD9-D834-43A3-99CA-87848A8FDF77}"/>
              </a:ext>
            </a:extLst>
          </p:cNvPr>
          <p:cNvSpPr/>
          <p:nvPr/>
        </p:nvSpPr>
        <p:spPr>
          <a:xfrm>
            <a:off x="7631276" y="3903131"/>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表の表示</a:t>
            </a:r>
          </a:p>
        </p:txBody>
      </p:sp>
      <p:sp>
        <p:nvSpPr>
          <p:cNvPr id="7" name="四角形: 角を丸くする 6">
            <a:extLst>
              <a:ext uri="{FF2B5EF4-FFF2-40B4-BE49-F238E27FC236}">
                <a16:creationId xmlns:a16="http://schemas.microsoft.com/office/drawing/2014/main" id="{4AC1EBE1-A9AF-406C-8E19-66C1FF4C653B}"/>
              </a:ext>
            </a:extLst>
          </p:cNvPr>
          <p:cNvSpPr/>
          <p:nvPr/>
        </p:nvSpPr>
        <p:spPr>
          <a:xfrm>
            <a:off x="7631276" y="5619043"/>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グラフの表示</a:t>
            </a:r>
          </a:p>
        </p:txBody>
      </p:sp>
      <p:sp>
        <p:nvSpPr>
          <p:cNvPr id="8" name="四角形: 角を丸くする 7">
            <a:extLst>
              <a:ext uri="{FF2B5EF4-FFF2-40B4-BE49-F238E27FC236}">
                <a16:creationId xmlns:a16="http://schemas.microsoft.com/office/drawing/2014/main" id="{DB79EDAD-893D-4993-BFC5-730211480FE8}"/>
              </a:ext>
            </a:extLst>
          </p:cNvPr>
          <p:cNvSpPr/>
          <p:nvPr/>
        </p:nvSpPr>
        <p:spPr>
          <a:xfrm>
            <a:off x="2262034" y="5489227"/>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ログアウト</a:t>
            </a:r>
          </a:p>
        </p:txBody>
      </p:sp>
      <p:sp>
        <p:nvSpPr>
          <p:cNvPr id="9" name="矢印: 右 8">
            <a:extLst>
              <a:ext uri="{FF2B5EF4-FFF2-40B4-BE49-F238E27FC236}">
                <a16:creationId xmlns:a16="http://schemas.microsoft.com/office/drawing/2014/main" id="{3990CAFE-81F6-46E0-A1BA-3A9AA12A3D79}"/>
              </a:ext>
            </a:extLst>
          </p:cNvPr>
          <p:cNvSpPr/>
          <p:nvPr/>
        </p:nvSpPr>
        <p:spPr>
          <a:xfrm>
            <a:off x="2405995" y="4230510"/>
            <a:ext cx="1474571"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940F8E6-4EE8-43AB-9E5C-C0DA696F40BF}"/>
              </a:ext>
            </a:extLst>
          </p:cNvPr>
          <p:cNvSpPr/>
          <p:nvPr/>
        </p:nvSpPr>
        <p:spPr>
          <a:xfrm>
            <a:off x="5935121" y="4199465"/>
            <a:ext cx="1549411"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向き折線 10">
            <a:extLst>
              <a:ext uri="{FF2B5EF4-FFF2-40B4-BE49-F238E27FC236}">
                <a16:creationId xmlns:a16="http://schemas.microsoft.com/office/drawing/2014/main" id="{2BF6E8BE-6C73-4835-9CDA-FEF68D19A37E}"/>
              </a:ext>
            </a:extLst>
          </p:cNvPr>
          <p:cNvSpPr/>
          <p:nvPr/>
        </p:nvSpPr>
        <p:spPr>
          <a:xfrm rot="5400000">
            <a:off x="6080475" y="4962887"/>
            <a:ext cx="1727208" cy="1080907"/>
          </a:xfrm>
          <a:prstGeom prst="bentUpArrow">
            <a:avLst>
              <a:gd name="adj1" fmla="val 3600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向き折線 11">
            <a:extLst>
              <a:ext uri="{FF2B5EF4-FFF2-40B4-BE49-F238E27FC236}">
                <a16:creationId xmlns:a16="http://schemas.microsoft.com/office/drawing/2014/main" id="{01271B01-3AAE-4970-A523-924494A138CC}"/>
              </a:ext>
            </a:extLst>
          </p:cNvPr>
          <p:cNvSpPr/>
          <p:nvPr/>
        </p:nvSpPr>
        <p:spPr>
          <a:xfrm rot="16200000" flipV="1">
            <a:off x="6080474" y="2942157"/>
            <a:ext cx="1727208" cy="1080907"/>
          </a:xfrm>
          <a:prstGeom prst="bentUpArrow">
            <a:avLst>
              <a:gd name="adj1" fmla="val 36003"/>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向き折線 12">
            <a:extLst>
              <a:ext uri="{FF2B5EF4-FFF2-40B4-BE49-F238E27FC236}">
                <a16:creationId xmlns:a16="http://schemas.microsoft.com/office/drawing/2014/main" id="{4FE2FA16-DF5C-4B39-A7F9-1A80D71648C3}"/>
              </a:ext>
            </a:extLst>
          </p:cNvPr>
          <p:cNvSpPr/>
          <p:nvPr/>
        </p:nvSpPr>
        <p:spPr>
          <a:xfrm rot="5400000" flipV="1">
            <a:off x="3999110" y="5231119"/>
            <a:ext cx="1278475" cy="1080911"/>
          </a:xfrm>
          <a:prstGeom prst="bentUpArrow">
            <a:avLst>
              <a:gd name="adj1" fmla="val 2869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向き折線 13">
            <a:extLst>
              <a:ext uri="{FF2B5EF4-FFF2-40B4-BE49-F238E27FC236}">
                <a16:creationId xmlns:a16="http://schemas.microsoft.com/office/drawing/2014/main" id="{DDCF0F7B-A852-4689-82CC-45A6441F8394}"/>
              </a:ext>
            </a:extLst>
          </p:cNvPr>
          <p:cNvSpPr/>
          <p:nvPr/>
        </p:nvSpPr>
        <p:spPr>
          <a:xfrm rot="10800000" flipV="1">
            <a:off x="1037211" y="5143638"/>
            <a:ext cx="1113341" cy="1080911"/>
          </a:xfrm>
          <a:prstGeom prst="bentUpArrow">
            <a:avLst>
              <a:gd name="adj1" fmla="val 2869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71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目次</a:t>
            </a:r>
          </a:p>
        </p:txBody>
      </p:sp>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1787454" y="2096473"/>
            <a:ext cx="10271196" cy="476152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000" dirty="0">
                <a:solidFill>
                  <a:schemeClr val="tx1"/>
                </a:solidFill>
                <a:latin typeface="メイリオ" panose="020B0604030504040204" pitchFamily="50" charset="-128"/>
                <a:ea typeface="メイリオ" panose="020B0604030504040204" pitchFamily="50" charset="-128"/>
              </a:rPr>
              <a:t>・開発物について</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・開発の目的</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・開発物の特徴</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・まとめ</a:t>
            </a:r>
            <a:endParaRPr lang="en-US" altLang="ja-JP" sz="6000" dirty="0">
              <a:solidFill>
                <a:schemeClr val="tx1"/>
              </a:solidFill>
              <a:latin typeface="メイリオ" panose="020B0604030504040204" pitchFamily="50" charset="-128"/>
              <a:ea typeface="メイリオ" panose="020B0604030504040204" pitchFamily="50" charset="-128"/>
            </a:endParaRPr>
          </a:p>
          <a:p>
            <a:endParaRPr lang="ja-JP" altLang="en-US" sz="6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開発物について</a:t>
            </a:r>
          </a:p>
        </p:txBody>
      </p:sp>
      <p:pic>
        <p:nvPicPr>
          <p:cNvPr id="4" name="図 3">
            <a:extLst>
              <a:ext uri="{FF2B5EF4-FFF2-40B4-BE49-F238E27FC236}">
                <a16:creationId xmlns:a16="http://schemas.microsoft.com/office/drawing/2014/main" id="{1DDF7066-CA80-4C60-A7B6-3F4499CFC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87" y="2193143"/>
            <a:ext cx="3515216" cy="3810532"/>
          </a:xfrm>
          <a:prstGeom prst="rect">
            <a:avLst/>
          </a:prstGeom>
        </p:spPr>
      </p:pic>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950902" y="3436232"/>
            <a:ext cx="6704624" cy="1324354"/>
          </a:xfrm>
          <a:prstGeom prst="rect">
            <a:avLst/>
          </a:prstGeom>
          <a:effectLst>
            <a:outerShdw blurRad="50800" dir="14400000">
              <a:srgbClr val="000000">
                <a:alpha val="60000"/>
              </a:srgbClr>
            </a:outerShdw>
          </a:effectLst>
        </p:spPr>
        <p:txBody>
          <a:bodyPr vert="horz" lIns="91440" tIns="45720" rIns="91440" bIns="45720" rtlCol="0" anchor="b">
            <a:normAutofit fontScale="925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「スーテェー簿」</a:t>
            </a:r>
          </a:p>
        </p:txBody>
      </p:sp>
      <p:sp>
        <p:nvSpPr>
          <p:cNvPr id="6" name="タイトル 1">
            <a:extLst>
              <a:ext uri="{FF2B5EF4-FFF2-40B4-BE49-F238E27FC236}">
                <a16:creationId xmlns:a16="http://schemas.microsoft.com/office/drawing/2014/main" id="{9F38CF71-4B16-451D-98C8-07939838629E}"/>
              </a:ext>
            </a:extLst>
          </p:cNvPr>
          <p:cNvSpPr txBox="1">
            <a:spLocks/>
          </p:cNvSpPr>
          <p:nvPr/>
        </p:nvSpPr>
        <p:spPr>
          <a:xfrm>
            <a:off x="1451577" y="2447886"/>
            <a:ext cx="5285999" cy="118826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家計簿アプリ</a:t>
            </a:r>
          </a:p>
        </p:txBody>
      </p:sp>
    </p:spTree>
    <p:extLst>
      <p:ext uri="{BB962C8B-B14F-4D97-AF65-F5344CB8AC3E}">
        <p14:creationId xmlns:p14="http://schemas.microsoft.com/office/powerpoint/2010/main" val="36839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開発の目的</a:t>
            </a:r>
            <a:endParaRPr kumimoji="1" lang="ja-JP" altLang="en-US" sz="6600" b="1" dirty="0">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AF2AF2BC-5C7E-4EA2-9BF3-918DF2E09285}"/>
              </a:ext>
            </a:extLst>
          </p:cNvPr>
          <p:cNvGrpSpPr/>
          <p:nvPr/>
        </p:nvGrpSpPr>
        <p:grpSpPr>
          <a:xfrm>
            <a:off x="1676400" y="2512870"/>
            <a:ext cx="10515600" cy="2651126"/>
            <a:chOff x="1137355" y="2103437"/>
            <a:chExt cx="10515600" cy="2651126"/>
          </a:xfrm>
        </p:grpSpPr>
        <p:sp>
          <p:nvSpPr>
            <p:cNvPr id="3" name="タイトル 1">
              <a:extLst>
                <a:ext uri="{FF2B5EF4-FFF2-40B4-BE49-F238E27FC236}">
                  <a16:creationId xmlns:a16="http://schemas.microsoft.com/office/drawing/2014/main" id="{A289CE3E-8D47-41E6-8E45-67132C277975}"/>
                </a:ext>
              </a:extLst>
            </p:cNvPr>
            <p:cNvSpPr txBox="1">
              <a:spLocks/>
            </p:cNvSpPr>
            <p:nvPr/>
          </p:nvSpPr>
          <p:spPr>
            <a:xfrm>
              <a:off x="1137355"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ユーザーの浪費を減らし</a:t>
              </a:r>
            </a:p>
          </p:txBody>
        </p:sp>
        <p:sp>
          <p:nvSpPr>
            <p:cNvPr id="4" name="タイトル 1">
              <a:extLst>
                <a:ext uri="{FF2B5EF4-FFF2-40B4-BE49-F238E27FC236}">
                  <a16:creationId xmlns:a16="http://schemas.microsoft.com/office/drawing/2014/main" id="{895305F4-DAD6-41A1-BBED-059EEFBB5023}"/>
                </a:ext>
              </a:extLst>
            </p:cNvPr>
            <p:cNvSpPr txBox="1">
              <a:spLocks/>
            </p:cNvSpPr>
            <p:nvPr/>
          </p:nvSpPr>
          <p:spPr>
            <a:xfrm>
              <a:off x="1137355"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使えるお金を増やす</a:t>
              </a:r>
            </a:p>
          </p:txBody>
        </p:sp>
      </p:grpSp>
    </p:spTree>
    <p:extLst>
      <p:ext uri="{BB962C8B-B14F-4D97-AF65-F5344CB8AC3E}">
        <p14:creationId xmlns:p14="http://schemas.microsoft.com/office/powerpoint/2010/main" val="398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開発物の特徴</a:t>
            </a:r>
            <a:endParaRPr kumimoji="1" lang="ja-JP" altLang="en-US" sz="6600" b="1" dirty="0">
              <a:latin typeface="メイリオ" panose="020B0604030504040204" pitchFamily="50" charset="-128"/>
              <a:ea typeface="メイリオ" panose="020B0604030504040204" pitchFamily="50" charset="-128"/>
            </a:endParaRPr>
          </a:p>
        </p:txBody>
      </p:sp>
      <p:sp>
        <p:nvSpPr>
          <p:cNvPr id="3" name="タイトル 1">
            <a:extLst>
              <a:ext uri="{FF2B5EF4-FFF2-40B4-BE49-F238E27FC236}">
                <a16:creationId xmlns:a16="http://schemas.microsoft.com/office/drawing/2014/main" id="{71416206-09DA-4186-85F6-32AB0E0C24D6}"/>
              </a:ext>
            </a:extLst>
          </p:cNvPr>
          <p:cNvSpPr txBox="1">
            <a:spLocks/>
          </p:cNvSpPr>
          <p:nvPr/>
        </p:nvSpPr>
        <p:spPr>
          <a:xfrm>
            <a:off x="1903242" y="3849981"/>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・通知機能</a:t>
            </a:r>
          </a:p>
        </p:txBody>
      </p:sp>
      <p:sp>
        <p:nvSpPr>
          <p:cNvPr id="4" name="タイトル 1">
            <a:extLst>
              <a:ext uri="{FF2B5EF4-FFF2-40B4-BE49-F238E27FC236}">
                <a16:creationId xmlns:a16="http://schemas.microsoft.com/office/drawing/2014/main" id="{9311DE1A-16CB-46DD-9066-90543695592B}"/>
              </a:ext>
            </a:extLst>
          </p:cNvPr>
          <p:cNvSpPr txBox="1">
            <a:spLocks/>
          </p:cNvSpPr>
          <p:nvPr/>
        </p:nvSpPr>
        <p:spPr>
          <a:xfrm>
            <a:off x="1903242" y="2458550"/>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・グラフの表示</a:t>
            </a:r>
          </a:p>
        </p:txBody>
      </p:sp>
    </p:spTree>
    <p:extLst>
      <p:ext uri="{BB962C8B-B14F-4D97-AF65-F5344CB8AC3E}">
        <p14:creationId xmlns:p14="http://schemas.microsoft.com/office/powerpoint/2010/main" val="125753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表の表示</a:t>
            </a:r>
          </a:p>
        </p:txBody>
      </p:sp>
      <p:graphicFrame>
        <p:nvGraphicFramePr>
          <p:cNvPr id="3" name="表 3">
            <a:extLst>
              <a:ext uri="{FF2B5EF4-FFF2-40B4-BE49-F238E27FC236}">
                <a16:creationId xmlns:a16="http://schemas.microsoft.com/office/drawing/2014/main" id="{3A140D7C-55F8-44E7-BE4C-B427B854B599}"/>
              </a:ext>
            </a:extLst>
          </p:cNvPr>
          <p:cNvGraphicFramePr>
            <a:graphicFrameLocks noGrp="1"/>
          </p:cNvGraphicFramePr>
          <p:nvPr>
            <p:extLst>
              <p:ext uri="{D42A27DB-BD31-4B8C-83A1-F6EECF244321}">
                <p14:modId xmlns:p14="http://schemas.microsoft.com/office/powerpoint/2010/main" val="3524695114"/>
              </p:ext>
            </p:extLst>
          </p:nvPr>
        </p:nvGraphicFramePr>
        <p:xfrm>
          <a:off x="2840278" y="2060810"/>
          <a:ext cx="6890575" cy="4435521"/>
        </p:xfrm>
        <a:graphic>
          <a:graphicData uri="http://schemas.openxmlformats.org/drawingml/2006/table">
            <a:tbl>
              <a:tblPr firstRow="1" bandRow="1">
                <a:tableStyleId>{5C22544A-7EE6-4342-B048-85BDC9FD1C3A}</a:tableStyleId>
              </a:tblPr>
              <a:tblGrid>
                <a:gridCol w="1509455">
                  <a:extLst>
                    <a:ext uri="{9D8B030D-6E8A-4147-A177-3AD203B41FA5}">
                      <a16:colId xmlns:a16="http://schemas.microsoft.com/office/drawing/2014/main" val="2361284706"/>
                    </a:ext>
                  </a:extLst>
                </a:gridCol>
                <a:gridCol w="2111935">
                  <a:extLst>
                    <a:ext uri="{9D8B030D-6E8A-4147-A177-3AD203B41FA5}">
                      <a16:colId xmlns:a16="http://schemas.microsoft.com/office/drawing/2014/main" val="1052821415"/>
                    </a:ext>
                  </a:extLst>
                </a:gridCol>
                <a:gridCol w="3269185">
                  <a:extLst>
                    <a:ext uri="{9D8B030D-6E8A-4147-A177-3AD203B41FA5}">
                      <a16:colId xmlns:a16="http://schemas.microsoft.com/office/drawing/2014/main" val="2900064323"/>
                    </a:ext>
                  </a:extLst>
                </a:gridCol>
              </a:tblGrid>
              <a:tr h="519085">
                <a:tc>
                  <a:txBody>
                    <a:bodyPr/>
                    <a:lstStyle/>
                    <a:p>
                      <a:pPr algn="ctr"/>
                      <a:r>
                        <a:rPr kumimoji="1" lang="ja-JP" altLang="en-US" dirty="0"/>
                        <a:t>日付</a:t>
                      </a:r>
                    </a:p>
                  </a:txBody>
                  <a:tcPr/>
                </a:tc>
                <a:tc>
                  <a:txBody>
                    <a:bodyPr/>
                    <a:lstStyle/>
                    <a:p>
                      <a:pPr algn="ctr"/>
                      <a:r>
                        <a:rPr kumimoji="1" lang="ja-JP" altLang="en-US" dirty="0"/>
                        <a:t>出費内容</a:t>
                      </a:r>
                    </a:p>
                  </a:txBody>
                  <a:tcPr/>
                </a:tc>
                <a:tc>
                  <a:txBody>
                    <a:bodyPr/>
                    <a:lstStyle/>
                    <a:p>
                      <a:pPr algn="ctr"/>
                      <a:r>
                        <a:rPr kumimoji="1" lang="ja-JP" altLang="en-US" dirty="0"/>
                        <a:t>金額</a:t>
                      </a:r>
                    </a:p>
                  </a:txBody>
                  <a:tcPr/>
                </a:tc>
                <a:extLst>
                  <a:ext uri="{0D108BD9-81ED-4DB2-BD59-A6C34878D82A}">
                    <a16:rowId xmlns:a16="http://schemas.microsoft.com/office/drawing/2014/main" val="3945316653"/>
                  </a:ext>
                </a:extLst>
              </a:tr>
              <a:tr h="400963">
                <a:tc>
                  <a:txBody>
                    <a:bodyPr/>
                    <a:lstStyle/>
                    <a:p>
                      <a:pPr algn="ctr"/>
                      <a:r>
                        <a:rPr kumimoji="1" lang="en-US" altLang="ja-JP" dirty="0"/>
                        <a:t>4/3</a:t>
                      </a:r>
                      <a:endParaRPr kumimoji="1" lang="ja-JP" altLang="en-US" dirty="0"/>
                    </a:p>
                  </a:txBody>
                  <a:tcPr/>
                </a:tc>
                <a:tc>
                  <a:txBody>
                    <a:bodyPr/>
                    <a:lstStyle/>
                    <a:p>
                      <a:pPr algn="ctr"/>
                      <a:r>
                        <a:rPr kumimoji="1" lang="ja-JP" altLang="en-US" dirty="0"/>
                        <a:t>食費</a:t>
                      </a:r>
                    </a:p>
                  </a:txBody>
                  <a:tcPr/>
                </a:tc>
                <a:tc>
                  <a:txBody>
                    <a:bodyPr/>
                    <a:lstStyle/>
                    <a:p>
                      <a:pPr algn="ctr"/>
                      <a:r>
                        <a:rPr kumimoji="1" lang="en-US" altLang="ja-JP" dirty="0"/>
                        <a:t>3,000</a:t>
                      </a:r>
                      <a:endParaRPr kumimoji="1" lang="ja-JP" altLang="en-US" dirty="0"/>
                    </a:p>
                  </a:txBody>
                  <a:tcPr/>
                </a:tc>
                <a:extLst>
                  <a:ext uri="{0D108BD9-81ED-4DB2-BD59-A6C34878D82A}">
                    <a16:rowId xmlns:a16="http://schemas.microsoft.com/office/drawing/2014/main" val="4067319031"/>
                  </a:ext>
                </a:extLst>
              </a:tr>
              <a:tr h="400963">
                <a:tc>
                  <a:txBody>
                    <a:bodyPr/>
                    <a:lstStyle/>
                    <a:p>
                      <a:pPr algn="ctr"/>
                      <a:r>
                        <a:rPr kumimoji="1" lang="en-US" altLang="ja-JP" dirty="0"/>
                        <a:t>4/5</a:t>
                      </a:r>
                      <a:endParaRPr kumimoji="1" lang="ja-JP" altLang="en-US" dirty="0"/>
                    </a:p>
                  </a:txBody>
                  <a:tcPr/>
                </a:tc>
                <a:tc>
                  <a:txBody>
                    <a:bodyPr/>
                    <a:lstStyle/>
                    <a:p>
                      <a:pPr algn="ctr"/>
                      <a:r>
                        <a:rPr kumimoji="1" lang="ja-JP" altLang="en-US" dirty="0"/>
                        <a:t>食費</a:t>
                      </a:r>
                    </a:p>
                  </a:txBody>
                  <a:tcPr/>
                </a:tc>
                <a:tc>
                  <a:txBody>
                    <a:bodyPr/>
                    <a:lstStyle/>
                    <a:p>
                      <a:pPr algn="ctr"/>
                      <a:r>
                        <a:rPr kumimoji="1" lang="en-US" altLang="ja-JP" dirty="0"/>
                        <a:t>2,000</a:t>
                      </a:r>
                      <a:endParaRPr kumimoji="1" lang="ja-JP" altLang="en-US" dirty="0"/>
                    </a:p>
                  </a:txBody>
                  <a:tcPr/>
                </a:tc>
                <a:extLst>
                  <a:ext uri="{0D108BD9-81ED-4DB2-BD59-A6C34878D82A}">
                    <a16:rowId xmlns:a16="http://schemas.microsoft.com/office/drawing/2014/main" val="4104330001"/>
                  </a:ext>
                </a:extLst>
              </a:tr>
              <a:tr h="519085">
                <a:tc>
                  <a:txBody>
                    <a:bodyPr/>
                    <a:lstStyle/>
                    <a:p>
                      <a:pPr algn="ctr"/>
                      <a:r>
                        <a:rPr kumimoji="1" lang="en-US" altLang="ja-JP" dirty="0"/>
                        <a:t>4/11</a:t>
                      </a:r>
                      <a:endParaRPr kumimoji="1" lang="ja-JP" altLang="en-US" dirty="0"/>
                    </a:p>
                  </a:txBody>
                  <a:tcPr/>
                </a:tc>
                <a:tc>
                  <a:txBody>
                    <a:bodyPr/>
                    <a:lstStyle/>
                    <a:p>
                      <a:pPr algn="ctr"/>
                      <a:r>
                        <a:rPr kumimoji="1" lang="ja-JP" altLang="en-US" dirty="0"/>
                        <a:t>娯楽費</a:t>
                      </a:r>
                      <a:endParaRPr kumimoji="1" lang="en-US" altLang="ja-JP" dirty="0"/>
                    </a:p>
                  </a:txBody>
                  <a:tcPr/>
                </a:tc>
                <a:tc>
                  <a:txBody>
                    <a:bodyPr/>
                    <a:lstStyle/>
                    <a:p>
                      <a:pPr algn="ctr"/>
                      <a:r>
                        <a:rPr kumimoji="1" lang="en-US" altLang="ja-JP" dirty="0"/>
                        <a:t>10,000</a:t>
                      </a:r>
                      <a:endParaRPr kumimoji="1" lang="ja-JP" altLang="en-US" dirty="0"/>
                    </a:p>
                  </a:txBody>
                  <a:tcPr/>
                </a:tc>
                <a:extLst>
                  <a:ext uri="{0D108BD9-81ED-4DB2-BD59-A6C34878D82A}">
                    <a16:rowId xmlns:a16="http://schemas.microsoft.com/office/drawing/2014/main" val="3943393902"/>
                  </a:ext>
                </a:extLst>
              </a:tr>
              <a:tr h="519085">
                <a:tc>
                  <a:txBody>
                    <a:bodyPr/>
                    <a:lstStyle/>
                    <a:p>
                      <a:pPr algn="ctr"/>
                      <a:r>
                        <a:rPr kumimoji="1" lang="en-US" altLang="ja-JP" dirty="0"/>
                        <a:t>4/14</a:t>
                      </a:r>
                      <a:endParaRPr kumimoji="1" lang="ja-JP" altLang="en-US" dirty="0"/>
                    </a:p>
                  </a:txBody>
                  <a:tcPr/>
                </a:tc>
                <a:tc>
                  <a:txBody>
                    <a:bodyPr/>
                    <a:lstStyle/>
                    <a:p>
                      <a:pPr algn="ctr"/>
                      <a:r>
                        <a:rPr kumimoji="1" lang="ja-JP" altLang="en-US" dirty="0"/>
                        <a:t>交通費</a:t>
                      </a:r>
                    </a:p>
                  </a:txBody>
                  <a:tcPr/>
                </a:tc>
                <a:tc>
                  <a:txBody>
                    <a:bodyPr/>
                    <a:lstStyle/>
                    <a:p>
                      <a:pPr algn="ctr"/>
                      <a:r>
                        <a:rPr kumimoji="1" lang="en-US" altLang="ja-JP" dirty="0"/>
                        <a:t>5,000</a:t>
                      </a:r>
                      <a:endParaRPr kumimoji="1" lang="ja-JP" altLang="en-US" dirty="0"/>
                    </a:p>
                  </a:txBody>
                  <a:tcPr/>
                </a:tc>
                <a:extLst>
                  <a:ext uri="{0D108BD9-81ED-4DB2-BD59-A6C34878D82A}">
                    <a16:rowId xmlns:a16="http://schemas.microsoft.com/office/drawing/2014/main" val="2787471009"/>
                  </a:ext>
                </a:extLst>
              </a:tr>
              <a:tr h="519085">
                <a:tc>
                  <a:txBody>
                    <a:bodyPr/>
                    <a:lstStyle/>
                    <a:p>
                      <a:pPr algn="ctr"/>
                      <a:r>
                        <a:rPr kumimoji="1" lang="en-US" altLang="ja-JP" dirty="0"/>
                        <a:t>4/19</a:t>
                      </a:r>
                      <a:endParaRPr kumimoji="1" lang="ja-JP" altLang="en-US" dirty="0"/>
                    </a:p>
                  </a:txBody>
                  <a:tcPr/>
                </a:tc>
                <a:tc>
                  <a:txBody>
                    <a:bodyPr/>
                    <a:lstStyle/>
                    <a:p>
                      <a:pPr algn="ctr"/>
                      <a:r>
                        <a:rPr kumimoji="1" lang="ja-JP" altLang="en-US" dirty="0"/>
                        <a:t>食費</a:t>
                      </a:r>
                    </a:p>
                  </a:txBody>
                  <a:tcPr/>
                </a:tc>
                <a:tc>
                  <a:txBody>
                    <a:bodyPr/>
                    <a:lstStyle/>
                    <a:p>
                      <a:pPr algn="ctr"/>
                      <a:r>
                        <a:rPr kumimoji="1" lang="en-US" altLang="ja-JP" dirty="0"/>
                        <a:t>2,000</a:t>
                      </a:r>
                      <a:endParaRPr kumimoji="1" lang="ja-JP" altLang="en-US" dirty="0"/>
                    </a:p>
                  </a:txBody>
                  <a:tcPr/>
                </a:tc>
                <a:extLst>
                  <a:ext uri="{0D108BD9-81ED-4DB2-BD59-A6C34878D82A}">
                    <a16:rowId xmlns:a16="http://schemas.microsoft.com/office/drawing/2014/main" val="997083052"/>
                  </a:ext>
                </a:extLst>
              </a:tr>
              <a:tr h="519085">
                <a:tc>
                  <a:txBody>
                    <a:bodyPr/>
                    <a:lstStyle/>
                    <a:p>
                      <a:pPr algn="ctr"/>
                      <a:r>
                        <a:rPr kumimoji="1" lang="en-US" altLang="ja-JP" dirty="0"/>
                        <a:t>4/23</a:t>
                      </a:r>
                      <a:endParaRPr kumimoji="1" lang="ja-JP" altLang="en-US" dirty="0"/>
                    </a:p>
                  </a:txBody>
                  <a:tcPr/>
                </a:tc>
                <a:tc>
                  <a:txBody>
                    <a:bodyPr/>
                    <a:lstStyle/>
                    <a:p>
                      <a:pPr algn="ctr"/>
                      <a:r>
                        <a:rPr kumimoji="1" lang="ja-JP" altLang="en-US" dirty="0"/>
                        <a:t>通信費</a:t>
                      </a:r>
                    </a:p>
                  </a:txBody>
                  <a:tcPr/>
                </a:tc>
                <a:tc>
                  <a:txBody>
                    <a:bodyPr/>
                    <a:lstStyle/>
                    <a:p>
                      <a:pPr algn="ctr"/>
                      <a:r>
                        <a:rPr kumimoji="1" lang="en-US" altLang="ja-JP" dirty="0"/>
                        <a:t>10,000</a:t>
                      </a:r>
                      <a:endParaRPr kumimoji="1" lang="ja-JP" altLang="en-US" dirty="0"/>
                    </a:p>
                  </a:txBody>
                  <a:tcPr/>
                </a:tc>
                <a:extLst>
                  <a:ext uri="{0D108BD9-81ED-4DB2-BD59-A6C34878D82A}">
                    <a16:rowId xmlns:a16="http://schemas.microsoft.com/office/drawing/2014/main" val="472355981"/>
                  </a:ext>
                </a:extLst>
              </a:tr>
              <a:tr h="519085">
                <a:tc>
                  <a:txBody>
                    <a:bodyPr/>
                    <a:lstStyle/>
                    <a:p>
                      <a:pPr algn="ctr"/>
                      <a:r>
                        <a:rPr kumimoji="1" lang="en-US" altLang="ja-JP" dirty="0"/>
                        <a:t>4/29</a:t>
                      </a:r>
                      <a:endParaRPr kumimoji="1" lang="ja-JP" altLang="en-US" dirty="0"/>
                    </a:p>
                  </a:txBody>
                  <a:tcPr/>
                </a:tc>
                <a:tc>
                  <a:txBody>
                    <a:bodyPr/>
                    <a:lstStyle/>
                    <a:p>
                      <a:pPr algn="ctr"/>
                      <a:r>
                        <a:rPr kumimoji="1" lang="ja-JP" altLang="en-US" dirty="0"/>
                        <a:t>交通費</a:t>
                      </a:r>
                    </a:p>
                  </a:txBody>
                  <a:tcPr/>
                </a:tc>
                <a:tc>
                  <a:txBody>
                    <a:bodyPr/>
                    <a:lstStyle/>
                    <a:p>
                      <a:pPr algn="ctr"/>
                      <a:r>
                        <a:rPr kumimoji="1" lang="en-US" altLang="ja-JP" dirty="0"/>
                        <a:t>10,000</a:t>
                      </a:r>
                      <a:endParaRPr kumimoji="1" lang="ja-JP" altLang="en-US" dirty="0"/>
                    </a:p>
                  </a:txBody>
                  <a:tcPr/>
                </a:tc>
                <a:extLst>
                  <a:ext uri="{0D108BD9-81ED-4DB2-BD59-A6C34878D82A}">
                    <a16:rowId xmlns:a16="http://schemas.microsoft.com/office/drawing/2014/main" val="1192541178"/>
                  </a:ext>
                </a:extLst>
              </a:tr>
              <a:tr h="519085">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合計金額：</a:t>
                      </a:r>
                      <a:r>
                        <a:rPr kumimoji="1" lang="en-US" altLang="ja-JP" dirty="0"/>
                        <a:t>52,000</a:t>
                      </a:r>
                      <a:r>
                        <a:rPr kumimoji="1" lang="ja-JP" altLang="en-US" dirty="0"/>
                        <a:t>円</a:t>
                      </a:r>
                    </a:p>
                  </a:txBody>
                  <a:tcPr/>
                </a:tc>
                <a:extLst>
                  <a:ext uri="{0D108BD9-81ED-4DB2-BD59-A6C34878D82A}">
                    <a16:rowId xmlns:a16="http://schemas.microsoft.com/office/drawing/2014/main" val="3034334264"/>
                  </a:ext>
                </a:extLst>
              </a:tr>
            </a:tbl>
          </a:graphicData>
        </a:graphic>
      </p:graphicFrame>
    </p:spTree>
    <p:extLst>
      <p:ext uri="{BB962C8B-B14F-4D97-AF65-F5344CB8AC3E}">
        <p14:creationId xmlns:p14="http://schemas.microsoft.com/office/powerpoint/2010/main" val="6914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グラフについて</a:t>
            </a:r>
            <a:endParaRPr kumimoji="1" lang="ja-JP" altLang="en-US" sz="6600" b="1" dirty="0">
              <a:latin typeface="メイリオ" panose="020B0604030504040204" pitchFamily="50" charset="-128"/>
              <a:ea typeface="メイリオ" panose="020B0604030504040204" pitchFamily="50" charset="-128"/>
            </a:endParaRPr>
          </a:p>
        </p:txBody>
      </p:sp>
      <p:graphicFrame>
        <p:nvGraphicFramePr>
          <p:cNvPr id="5" name="グラフ 4">
            <a:extLst>
              <a:ext uri="{FF2B5EF4-FFF2-40B4-BE49-F238E27FC236}">
                <a16:creationId xmlns:a16="http://schemas.microsoft.com/office/drawing/2014/main" id="{DD32688E-7520-46C6-8037-B9F5D9885BCC}"/>
              </a:ext>
            </a:extLst>
          </p:cNvPr>
          <p:cNvGraphicFramePr/>
          <p:nvPr>
            <p:extLst>
              <p:ext uri="{D42A27DB-BD31-4B8C-83A1-F6EECF244321}">
                <p14:modId xmlns:p14="http://schemas.microsoft.com/office/powerpoint/2010/main" val="4235236485"/>
              </p:ext>
            </p:extLst>
          </p:nvPr>
        </p:nvGraphicFramePr>
        <p:xfrm>
          <a:off x="1137146" y="1853754"/>
          <a:ext cx="5517422" cy="4199727"/>
        </p:xfrm>
        <a:graphic>
          <a:graphicData uri="http://schemas.openxmlformats.org/drawingml/2006/chart">
            <c:chart xmlns:c="http://schemas.openxmlformats.org/drawingml/2006/chart" xmlns:r="http://schemas.openxmlformats.org/officeDocument/2006/relationships" r:id="rId3"/>
          </a:graphicData>
        </a:graphic>
      </p:graphicFrame>
      <p:sp>
        <p:nvSpPr>
          <p:cNvPr id="8" name="タイトル 1">
            <a:extLst>
              <a:ext uri="{FF2B5EF4-FFF2-40B4-BE49-F238E27FC236}">
                <a16:creationId xmlns:a16="http://schemas.microsoft.com/office/drawing/2014/main" id="{0E44BE37-B083-43B0-B2B2-178F4515F374}"/>
              </a:ext>
            </a:extLst>
          </p:cNvPr>
          <p:cNvSpPr txBox="1">
            <a:spLocks/>
          </p:cNvSpPr>
          <p:nvPr/>
        </p:nvSpPr>
        <p:spPr>
          <a:xfrm>
            <a:off x="6414933" y="2995095"/>
            <a:ext cx="4056814"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・見やすい</a:t>
            </a:r>
          </a:p>
        </p:txBody>
      </p:sp>
      <p:sp>
        <p:nvSpPr>
          <p:cNvPr id="9" name="タイトル 1">
            <a:extLst>
              <a:ext uri="{FF2B5EF4-FFF2-40B4-BE49-F238E27FC236}">
                <a16:creationId xmlns:a16="http://schemas.microsoft.com/office/drawing/2014/main" id="{78BC0118-037E-4B4E-B08D-3548E6C4C2C7}"/>
              </a:ext>
            </a:extLst>
          </p:cNvPr>
          <p:cNvSpPr txBox="1">
            <a:spLocks/>
          </p:cNvSpPr>
          <p:nvPr/>
        </p:nvSpPr>
        <p:spPr>
          <a:xfrm>
            <a:off x="6414933" y="4144205"/>
            <a:ext cx="5517422" cy="1174044"/>
          </a:xfrm>
          <a:prstGeom prst="rect">
            <a:avLst/>
          </a:prstGeom>
          <a:effectLst>
            <a:outerShdw blurRad="50800" dir="14400000">
              <a:srgbClr val="000000">
                <a:alpha val="60000"/>
              </a:srgbClr>
            </a:outerShdw>
          </a:effectLst>
        </p:spPr>
        <p:txBody>
          <a:bodyPr vert="horz" lIns="91440" tIns="45720" rIns="91440" bIns="45720" rtlCol="0" anchor="b">
            <a:normAutofit fontScale="9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・わかりやすい</a:t>
            </a:r>
          </a:p>
        </p:txBody>
      </p:sp>
    </p:spTree>
    <p:extLst>
      <p:ext uri="{BB962C8B-B14F-4D97-AF65-F5344CB8AC3E}">
        <p14:creationId xmlns:p14="http://schemas.microsoft.com/office/powerpoint/2010/main" val="58273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通知機能について</a:t>
            </a:r>
            <a:endParaRPr kumimoji="1" lang="ja-JP" altLang="en-US" sz="6600" b="1" dirty="0">
              <a:latin typeface="メイリオ" panose="020B0604030504040204" pitchFamily="50" charset="-128"/>
              <a:ea typeface="メイリオ" panose="020B0604030504040204" pitchFamily="50" charset="-128"/>
            </a:endParaRPr>
          </a:p>
        </p:txBody>
      </p:sp>
      <p:pic>
        <p:nvPicPr>
          <p:cNvPr id="6" name="図 5" descr="コンピュータ が含まれている画像&#10;&#10;自動的に生成された説明">
            <a:extLst>
              <a:ext uri="{FF2B5EF4-FFF2-40B4-BE49-F238E27FC236}">
                <a16:creationId xmlns:a16="http://schemas.microsoft.com/office/drawing/2014/main" id="{3C3BC2A6-9D57-4A5D-A4B9-D1719765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7" y="2748993"/>
            <a:ext cx="3810532" cy="3057952"/>
          </a:xfrm>
          <a:prstGeom prst="rect">
            <a:avLst/>
          </a:prstGeom>
        </p:spPr>
      </p:pic>
      <p:pic>
        <p:nvPicPr>
          <p:cNvPr id="8" name="図 7" descr="時計, 挿絵 が含まれている画像&#10;&#10;自動的に生成された説明">
            <a:extLst>
              <a:ext uri="{FF2B5EF4-FFF2-40B4-BE49-F238E27FC236}">
                <a16:creationId xmlns:a16="http://schemas.microsoft.com/office/drawing/2014/main" id="{878C19F6-0BE7-452B-9D92-8CE62CBA4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384" y="2113200"/>
            <a:ext cx="1847229" cy="1847229"/>
          </a:xfrm>
          <a:prstGeom prst="rect">
            <a:avLst/>
          </a:prstGeom>
        </p:spPr>
      </p:pic>
      <p:pic>
        <p:nvPicPr>
          <p:cNvPr id="10" name="図 9">
            <a:extLst>
              <a:ext uri="{FF2B5EF4-FFF2-40B4-BE49-F238E27FC236}">
                <a16:creationId xmlns:a16="http://schemas.microsoft.com/office/drawing/2014/main" id="{56570851-A78A-4AA3-B1E1-AF584AD3F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342" y="1862920"/>
            <a:ext cx="3000794" cy="4286848"/>
          </a:xfrm>
          <a:prstGeom prst="rect">
            <a:avLst/>
          </a:prstGeom>
        </p:spPr>
      </p:pic>
      <p:sp>
        <p:nvSpPr>
          <p:cNvPr id="11" name="矢印: 右 10">
            <a:extLst>
              <a:ext uri="{FF2B5EF4-FFF2-40B4-BE49-F238E27FC236}">
                <a16:creationId xmlns:a16="http://schemas.microsoft.com/office/drawing/2014/main" id="{A6BFCFFB-CA96-4D08-A2CA-9265FCFBBA9E}"/>
              </a:ext>
            </a:extLst>
          </p:cNvPr>
          <p:cNvSpPr/>
          <p:nvPr/>
        </p:nvSpPr>
        <p:spPr>
          <a:xfrm>
            <a:off x="4804540" y="3977290"/>
            <a:ext cx="3137731" cy="1118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D513AA7-D923-460F-90CA-EB0C00E52258}"/>
              </a:ext>
            </a:extLst>
          </p:cNvPr>
          <p:cNvSpPr txBox="1"/>
          <p:nvPr/>
        </p:nvSpPr>
        <p:spPr>
          <a:xfrm>
            <a:off x="5172384" y="5036768"/>
            <a:ext cx="2283638" cy="1207734"/>
          </a:xfrm>
          <a:prstGeom prst="rect">
            <a:avLst/>
          </a:prstGeom>
          <a:noFill/>
        </p:spPr>
        <p:txBody>
          <a:bodyPr wrap="square" rtlCol="0">
            <a:spAutoFit/>
          </a:bodyPr>
          <a:lstStyle/>
          <a:p>
            <a:r>
              <a:rPr kumimoji="1" lang="ja-JP" altLang="en-US" sz="7200" b="1" dirty="0">
                <a:latin typeface="メイリオ" panose="020B0604030504040204" pitchFamily="50" charset="-128"/>
                <a:ea typeface="メイリオ" panose="020B0604030504040204" pitchFamily="50" charset="-128"/>
              </a:rPr>
              <a:t>通知</a:t>
            </a:r>
          </a:p>
        </p:txBody>
      </p:sp>
    </p:spTree>
    <p:extLst>
      <p:ext uri="{BB962C8B-B14F-4D97-AF65-F5344CB8AC3E}">
        <p14:creationId xmlns:p14="http://schemas.microsoft.com/office/powerpoint/2010/main" val="428265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
        <p:nvSpPr>
          <p:cNvPr id="4" name="テキスト ボックス 3">
            <a:extLst>
              <a:ext uri="{FF2B5EF4-FFF2-40B4-BE49-F238E27FC236}">
                <a16:creationId xmlns:a16="http://schemas.microsoft.com/office/drawing/2014/main" id="{F6B07B36-F475-49AB-98BA-68CEE1A6A6C1}"/>
              </a:ext>
            </a:extLst>
          </p:cNvPr>
          <p:cNvSpPr txBox="1"/>
          <p:nvPr/>
        </p:nvSpPr>
        <p:spPr>
          <a:xfrm>
            <a:off x="1676400" y="2243220"/>
            <a:ext cx="10515600" cy="923330"/>
          </a:xfrm>
          <a:prstGeom prst="rect">
            <a:avLst/>
          </a:prstGeom>
          <a:noFill/>
        </p:spPr>
        <p:txBody>
          <a:bodyPr wrap="square" rtlCol="0">
            <a:spAutoFit/>
          </a:bodyPr>
          <a:lstStyle/>
          <a:p>
            <a:r>
              <a:rPr kumimoji="1" lang="ja-JP" altLang="en-US" sz="5400" b="1" dirty="0">
                <a:latin typeface="メイリオ" panose="020B0604030504040204" pitchFamily="50" charset="-128"/>
                <a:ea typeface="メイリオ" panose="020B0604030504040204" pitchFamily="50" charset="-128"/>
              </a:rPr>
              <a:t>・わかりやすい円グラフ</a:t>
            </a:r>
          </a:p>
        </p:txBody>
      </p:sp>
      <p:sp>
        <p:nvSpPr>
          <p:cNvPr id="5" name="テキスト ボックス 4">
            <a:extLst>
              <a:ext uri="{FF2B5EF4-FFF2-40B4-BE49-F238E27FC236}">
                <a16:creationId xmlns:a16="http://schemas.microsoft.com/office/drawing/2014/main" id="{764637BF-41C7-4AB6-B502-31890ADC4B9B}"/>
              </a:ext>
            </a:extLst>
          </p:cNvPr>
          <p:cNvSpPr txBox="1"/>
          <p:nvPr/>
        </p:nvSpPr>
        <p:spPr>
          <a:xfrm>
            <a:off x="1676400" y="3251740"/>
            <a:ext cx="10515600" cy="923330"/>
          </a:xfrm>
          <a:prstGeom prst="rect">
            <a:avLst/>
          </a:prstGeom>
          <a:noFill/>
        </p:spPr>
        <p:txBody>
          <a:bodyPr wrap="square" rtlCol="0">
            <a:spAutoFit/>
          </a:bodyPr>
          <a:lstStyle/>
          <a:p>
            <a:r>
              <a:rPr kumimoji="1" lang="ja-JP" altLang="en-US" sz="5400" b="1" dirty="0">
                <a:latin typeface="メイリオ" panose="020B0604030504040204" pitchFamily="50" charset="-128"/>
                <a:ea typeface="メイリオ" panose="020B0604030504040204" pitchFamily="50" charset="-128"/>
              </a:rPr>
              <a:t>・継続するための通知機能</a:t>
            </a:r>
          </a:p>
        </p:txBody>
      </p:sp>
      <p:grpSp>
        <p:nvGrpSpPr>
          <p:cNvPr id="3" name="グループ化 2">
            <a:extLst>
              <a:ext uri="{FF2B5EF4-FFF2-40B4-BE49-F238E27FC236}">
                <a16:creationId xmlns:a16="http://schemas.microsoft.com/office/drawing/2014/main" id="{3DFCC775-FC06-4CFF-8803-2181EBF7C574}"/>
              </a:ext>
            </a:extLst>
          </p:cNvPr>
          <p:cNvGrpSpPr/>
          <p:nvPr/>
        </p:nvGrpSpPr>
        <p:grpSpPr>
          <a:xfrm>
            <a:off x="853440" y="4080917"/>
            <a:ext cx="11338560" cy="2031326"/>
            <a:chOff x="853440" y="4080917"/>
            <a:chExt cx="11338560" cy="2031326"/>
          </a:xfrm>
        </p:grpSpPr>
        <p:sp>
          <p:nvSpPr>
            <p:cNvPr id="6" name="テキスト ボックス 5">
              <a:extLst>
                <a:ext uri="{FF2B5EF4-FFF2-40B4-BE49-F238E27FC236}">
                  <a16:creationId xmlns:a16="http://schemas.microsoft.com/office/drawing/2014/main" id="{60B63C3D-0924-43CE-AFE9-97666171B49F}"/>
                </a:ext>
              </a:extLst>
            </p:cNvPr>
            <p:cNvSpPr txBox="1"/>
            <p:nvPr/>
          </p:nvSpPr>
          <p:spPr>
            <a:xfrm>
              <a:off x="853440" y="5004247"/>
              <a:ext cx="1133856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家計簿アプリの開発を目指す</a:t>
              </a:r>
            </a:p>
          </p:txBody>
        </p:sp>
        <p:sp>
          <p:nvSpPr>
            <p:cNvPr id="7" name="矢印: 下 6">
              <a:extLst>
                <a:ext uri="{FF2B5EF4-FFF2-40B4-BE49-F238E27FC236}">
                  <a16:creationId xmlns:a16="http://schemas.microsoft.com/office/drawing/2014/main" id="{AE313CD0-7327-454D-9AFC-A92635353BEF}"/>
                </a:ext>
              </a:extLst>
            </p:cNvPr>
            <p:cNvSpPr/>
            <p:nvPr/>
          </p:nvSpPr>
          <p:spPr>
            <a:xfrm>
              <a:off x="5274808" y="4080917"/>
              <a:ext cx="1956816" cy="923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6861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TM10001114[[fn=ギャラリー]]</Template>
  <TotalTime>518</TotalTime>
  <Words>541</Words>
  <Application>Microsoft Office PowerPoint</Application>
  <PresentationFormat>ワイド画面</PresentationFormat>
  <Paragraphs>110</Paragraphs>
  <Slides>12</Slides>
  <Notes>10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游ゴシック</vt:lpstr>
      <vt:lpstr>Arial</vt:lpstr>
      <vt:lpstr>Gill Sans MT</vt:lpstr>
      <vt:lpstr>ギャラリー</vt:lpstr>
      <vt:lpstr>グループ開発・Aグループ</vt:lpstr>
      <vt:lpstr>目次</vt:lpstr>
      <vt:lpstr>開発物について</vt:lpstr>
      <vt:lpstr>開発の目的</vt:lpstr>
      <vt:lpstr>開発物の特徴</vt:lpstr>
      <vt:lpstr>表の表示</vt:lpstr>
      <vt:lpstr>グラフについて</vt:lpstr>
      <vt:lpstr>通知機能について</vt:lpstr>
      <vt:lpstr>まとめ</vt:lpstr>
      <vt:lpstr>ご清聴ありがとうございました</vt:lpstr>
      <vt:lpstr>まとめ</vt:lpstr>
      <vt:lpstr>システムの流れ図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axizokinawa 001</dc:creator>
  <cp:lastModifiedBy>axizokinawa 001</cp:lastModifiedBy>
  <cp:revision>46</cp:revision>
  <dcterms:created xsi:type="dcterms:W3CDTF">2020-06-01T03:56:45Z</dcterms:created>
  <dcterms:modified xsi:type="dcterms:W3CDTF">2020-06-05T05:31:19Z</dcterms:modified>
</cp:coreProperties>
</file>