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6"/>
  </p:notesMasterIdLst>
  <p:sldIdLst>
    <p:sldId id="256" r:id="rId2"/>
    <p:sldId id="266" r:id="rId3"/>
    <p:sldId id="257" r:id="rId4"/>
    <p:sldId id="258" r:id="rId5"/>
    <p:sldId id="259" r:id="rId6"/>
    <p:sldId id="264" r:id="rId7"/>
    <p:sldId id="261" r:id="rId8"/>
    <p:sldId id="260" r:id="rId9"/>
    <p:sldId id="265" r:id="rId10"/>
    <p:sldId id="262" r:id="rId11"/>
    <p:sldId id="268" r:id="rId12"/>
    <p:sldId id="269" r:id="rId13"/>
    <p:sldId id="26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2" autoAdjust="0"/>
    <p:restoredTop sz="77760" autoAdjust="0"/>
  </p:normalViewPr>
  <p:slideViewPr>
    <p:cSldViewPr snapToGrid="0">
      <p:cViewPr varScale="1">
        <p:scale>
          <a:sx n="56" d="100"/>
          <a:sy n="56" d="100"/>
        </p:scale>
        <p:origin x="115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４月</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9D3-4E42-A0D9-5934BBDC84A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9D3-4E42-A0D9-5934BBDC84A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9D3-4E42-A0D9-5934BBDC84A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9D3-4E42-A0D9-5934BBDC84A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食費</c:v>
                </c:pt>
                <c:pt idx="1">
                  <c:v>交通費</c:v>
                </c:pt>
                <c:pt idx="2">
                  <c:v>娯楽費</c:v>
                </c:pt>
                <c:pt idx="3">
                  <c:v>その他</c:v>
                </c:pt>
              </c:strCache>
            </c:strRef>
          </c:cat>
          <c:val>
            <c:numRef>
              <c:f>Sheet1!$B$2:$B$5</c:f>
              <c:numCache>
                <c:formatCode>General</c:formatCode>
                <c:ptCount val="4"/>
                <c:pt idx="0">
                  <c:v>7000</c:v>
                </c:pt>
                <c:pt idx="1">
                  <c:v>15000</c:v>
                </c:pt>
                <c:pt idx="2">
                  <c:v>10000</c:v>
                </c:pt>
                <c:pt idx="3">
                  <c:v>10000</c:v>
                </c:pt>
              </c:numCache>
            </c:numRef>
          </c:val>
          <c:extLst>
            <c:ext xmlns:c16="http://schemas.microsoft.com/office/drawing/2014/chart" uri="{C3380CC4-5D6E-409C-BE32-E72D297353CC}">
              <c16:uniqueId val="{00000000-0600-47A0-B38C-7DD28B31DC7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8BF6C-206F-4AAE-B98E-F04B0A00992F}" type="datetimeFigureOut">
              <a:rPr kumimoji="1" lang="ja-JP" altLang="en-US" smtClean="0"/>
              <a:t>2020/6/26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0AAD1-73BA-49F9-B2C5-148F68FD1FEC}" type="slidenum">
              <a:rPr kumimoji="1" lang="ja-JP" altLang="en-US" smtClean="0"/>
              <a:t>‹#›</a:t>
            </a:fld>
            <a:endParaRPr kumimoji="1" lang="ja-JP" altLang="en-US"/>
          </a:p>
        </p:txBody>
      </p:sp>
    </p:spTree>
    <p:extLst>
      <p:ext uri="{BB962C8B-B14F-4D97-AF65-F5344CB8AC3E}">
        <p14:creationId xmlns:p14="http://schemas.microsoft.com/office/powerpoint/2010/main" val="1011475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a:t>
            </a:r>
            <a:r>
              <a:rPr kumimoji="1" lang="en-US" altLang="ja-JP" dirty="0"/>
              <a:t>A</a:t>
            </a:r>
            <a:r>
              <a:rPr kumimoji="1" lang="ja-JP" altLang="en-US" dirty="0"/>
              <a:t>グループは使いやすくてわかりやすい家計簿アプリ、スーテェー簿の作成を行う。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2</a:t>
            </a:fld>
            <a:endParaRPr kumimoji="1" lang="ja-JP" altLang="en-US"/>
          </a:p>
        </p:txBody>
      </p:sp>
    </p:spTree>
    <p:extLst>
      <p:ext uri="{BB962C8B-B14F-4D97-AF65-F5344CB8AC3E}">
        <p14:creationId xmlns:p14="http://schemas.microsoft.com/office/powerpoint/2010/main" val="1247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11</a:t>
            </a:fld>
            <a:endParaRPr kumimoji="1" lang="ja-JP" altLang="en-US"/>
          </a:p>
        </p:txBody>
      </p:sp>
    </p:spTree>
    <p:extLst>
      <p:ext uri="{BB962C8B-B14F-4D97-AF65-F5344CB8AC3E}">
        <p14:creationId xmlns:p14="http://schemas.microsoft.com/office/powerpoint/2010/main" val="2593963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円グラフによって視覚的にわかりや</a:t>
            </a:r>
            <a:r>
              <a:rPr kumimoji="1" lang="ja-JP" altLang="en-US" sz="1200" kern="1200" dirty="0">
                <a:solidFill>
                  <a:schemeClr val="tx1"/>
                </a:solidFill>
                <a:effectLst/>
                <a:latin typeface="+mn-lt"/>
                <a:ea typeface="+mn-ea"/>
                <a:cs typeface="+mn-cs"/>
              </a:rPr>
              <a:t>い</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通知機能によって毎日の家計簿を付けるための機能</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ユーザーにとって使いやすい・わかりやすい家計簿アプリの開発を目指していきたいと思います。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12</a:t>
            </a:fld>
            <a:endParaRPr kumimoji="1" lang="ja-JP" altLang="en-US"/>
          </a:p>
        </p:txBody>
      </p:sp>
    </p:spTree>
    <p:extLst>
      <p:ext uri="{BB962C8B-B14F-4D97-AF65-F5344CB8AC3E}">
        <p14:creationId xmlns:p14="http://schemas.microsoft.com/office/powerpoint/2010/main" val="2343446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solidFill>
                  <a:schemeClr val="tx1"/>
                </a:solidFill>
                <a:latin typeface="メイリオ" panose="020B0604030504040204" pitchFamily="50" charset="-128"/>
                <a:ea typeface="メイリオ" panose="020B0604030504040204" pitchFamily="50" charset="-128"/>
              </a:rPr>
              <a:t>ユーザが使いやすい</a:t>
            </a:r>
            <a:endParaRPr lang="en-US" altLang="ja-JP" sz="1200" dirty="0">
              <a:solidFill>
                <a:schemeClr val="tx1"/>
              </a:solidFill>
              <a:latin typeface="メイリオ" panose="020B0604030504040204" pitchFamily="50" charset="-128"/>
              <a:ea typeface="メイリオ" panose="020B0604030504040204" pitchFamily="50" charset="-128"/>
            </a:endParaRPr>
          </a:p>
          <a:p>
            <a:r>
              <a:rPr lang="ja-JP" altLang="en-US" sz="1200" dirty="0">
                <a:solidFill>
                  <a:schemeClr val="tx1"/>
                </a:solidFill>
                <a:latin typeface="メイリオ" panose="020B0604030504040204" pitchFamily="50" charset="-128"/>
                <a:ea typeface="メイリオ" panose="020B0604030504040204" pitchFamily="50" charset="-128"/>
              </a:rPr>
              <a:t>家計簿アプリの作成を目指す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14</a:t>
            </a:fld>
            <a:endParaRPr kumimoji="1" lang="ja-JP" altLang="en-US"/>
          </a:p>
        </p:txBody>
      </p:sp>
    </p:spTree>
    <p:extLst>
      <p:ext uri="{BB962C8B-B14F-4D97-AF65-F5344CB8AC3E}">
        <p14:creationId xmlns:p14="http://schemas.microsoft.com/office/powerpoint/2010/main" val="8624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私たちはグループ開発で家計簿アプリ、スーテェ簿を作りました。</a:t>
            </a:r>
            <a:endParaRPr kumimoji="1" lang="en-US" altLang="ja-JP" sz="1200" kern="1200" dirty="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3</a:t>
            </a:fld>
            <a:endParaRPr kumimoji="1" lang="ja-JP" altLang="en-US"/>
          </a:p>
        </p:txBody>
      </p:sp>
    </p:spTree>
    <p:extLst>
      <p:ext uri="{BB962C8B-B14F-4D97-AF65-F5344CB8AC3E}">
        <p14:creationId xmlns:p14="http://schemas.microsoft.com/office/powerpoint/2010/main" val="2550393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スーテェー簿を開発する目的として</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スーテェー簿を使用して家計簿を毎日つけてもらうことで、</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浪費を無くして自由なお金を増やしてもらうことで豊かな人生を送ってもらうこと</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dirty="0"/>
              <a:t>・家計簿を実際に作ってみたかった</a:t>
            </a:r>
            <a:endParaRPr kumimoji="1" lang="en-US" altLang="ja-JP" dirty="0"/>
          </a:p>
          <a:p>
            <a:r>
              <a:rPr kumimoji="1" lang="ja-JP" altLang="en-US" dirty="0"/>
              <a:t>などがあげられる</a:t>
            </a:r>
            <a:endParaRPr kumimoji="1" lang="en-US" altLang="ja-JP"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4</a:t>
            </a:fld>
            <a:endParaRPr kumimoji="1" lang="ja-JP" altLang="en-US"/>
          </a:p>
        </p:txBody>
      </p:sp>
    </p:spTree>
    <p:extLst>
      <p:ext uri="{BB962C8B-B14F-4D97-AF65-F5344CB8AC3E}">
        <p14:creationId xmlns:p14="http://schemas.microsoft.com/office/powerpoint/2010/main" val="92978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開発物の主な特徴として</a:t>
            </a:r>
            <a:endParaRPr kumimoji="1" lang="en-US" altLang="ja-JP" dirty="0"/>
          </a:p>
          <a:p>
            <a:r>
              <a:rPr kumimoji="1" lang="ja-JP" altLang="en-US" dirty="0"/>
              <a:t>・グラフの表示</a:t>
            </a:r>
            <a:endParaRPr kumimoji="1" lang="en-US" altLang="ja-JP" dirty="0"/>
          </a:p>
          <a:p>
            <a:r>
              <a:rPr kumimoji="1" lang="ja-JP" altLang="en-US" dirty="0"/>
              <a:t>・通知機能</a:t>
            </a:r>
            <a:endParaRPr kumimoji="1" lang="en-US" altLang="ja-JP" dirty="0"/>
          </a:p>
          <a:p>
            <a:r>
              <a:rPr kumimoji="1" lang="ja-JP" altLang="en-US" dirty="0"/>
              <a:t>などがあげられる</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5</a:t>
            </a:fld>
            <a:endParaRPr kumimoji="1" lang="ja-JP" altLang="en-US"/>
          </a:p>
        </p:txBody>
      </p:sp>
    </p:spTree>
    <p:extLst>
      <p:ext uri="{BB962C8B-B14F-4D97-AF65-F5344CB8AC3E}">
        <p14:creationId xmlns:p14="http://schemas.microsoft.com/office/powerpoint/2010/main" val="34571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大まかなシステムの流れについて説明を行う。</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6</a:t>
            </a:fld>
            <a:endParaRPr kumimoji="1" lang="ja-JP" altLang="en-US"/>
          </a:p>
        </p:txBody>
      </p:sp>
    </p:spTree>
    <p:extLst>
      <p:ext uri="{BB962C8B-B14F-4D97-AF65-F5344CB8AC3E}">
        <p14:creationId xmlns:p14="http://schemas.microsoft.com/office/powerpoint/2010/main" val="120651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入力された情報を可視化し</a:t>
            </a:r>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把握できるよう</a:t>
            </a:r>
            <a:r>
              <a:rPr kumimoji="1" lang="ja-JP" altLang="ja-JP" sz="1200" kern="1200" dirty="0">
                <a:solidFill>
                  <a:schemeClr val="tx1"/>
                </a:solidFill>
                <a:effectLst/>
                <a:latin typeface="+mn-lt"/>
                <a:ea typeface="+mn-ea"/>
                <a:cs typeface="+mn-cs"/>
              </a:rPr>
              <a:t>円グラフの表示を行う。</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・食費内容</a:t>
            </a:r>
            <a:r>
              <a:rPr kumimoji="1" lang="ja-JP" altLang="en-US" sz="1200" kern="1200" dirty="0">
                <a:solidFill>
                  <a:schemeClr val="tx1"/>
                </a:solidFill>
                <a:effectLst/>
                <a:latin typeface="+mn-lt"/>
                <a:ea typeface="+mn-ea"/>
                <a:cs typeface="+mn-cs"/>
              </a:rPr>
              <a:t>の割合を</a:t>
            </a:r>
            <a:r>
              <a:rPr kumimoji="1" lang="ja-JP" altLang="ja-JP" sz="1200" kern="1200" dirty="0">
                <a:solidFill>
                  <a:schemeClr val="tx1"/>
                </a:solidFill>
                <a:effectLst/>
                <a:latin typeface="+mn-lt"/>
                <a:ea typeface="+mn-ea"/>
                <a:cs typeface="+mn-cs"/>
              </a:rPr>
              <a:t>表示する</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・食費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・交通費</a:t>
            </a:r>
          </a:p>
          <a:p>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・通信費など</a:t>
            </a:r>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7</a:t>
            </a:fld>
            <a:endParaRPr kumimoji="1" lang="ja-JP" altLang="en-US"/>
          </a:p>
        </p:txBody>
      </p:sp>
    </p:spTree>
    <p:extLst>
      <p:ext uri="{BB962C8B-B14F-4D97-AF65-F5344CB8AC3E}">
        <p14:creationId xmlns:p14="http://schemas.microsoft.com/office/powerpoint/2010/main" val="193345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a:solidFill>
                  <a:schemeClr val="tx1"/>
                </a:solidFill>
                <a:effectLst/>
                <a:latin typeface="+mn-lt"/>
                <a:ea typeface="+mn-ea"/>
                <a:cs typeface="+mn-cs"/>
              </a:rPr>
              <a:t>・毎日家計簿を付けると浪費を減らせるが</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　めんどくさい・忘れるなどの</a:t>
            </a:r>
            <a:r>
              <a:rPr kumimoji="1" lang="ja-JP" altLang="en-US" sz="1200" kern="1200">
                <a:solidFill>
                  <a:schemeClr val="tx1"/>
                </a:solidFill>
                <a:effectLst/>
                <a:latin typeface="+mn-lt"/>
                <a:ea typeface="+mn-ea"/>
                <a:cs typeface="+mn-cs"/>
              </a:rPr>
              <a:t>理由から継続できないユーザー</a:t>
            </a:r>
            <a:r>
              <a:rPr kumimoji="1" lang="ja-JP" altLang="en-US" sz="1200" kern="1200" dirty="0">
                <a:solidFill>
                  <a:schemeClr val="tx1"/>
                </a:solidFill>
                <a:effectLst/>
                <a:latin typeface="+mn-lt"/>
                <a:ea typeface="+mn-ea"/>
                <a:cs typeface="+mn-cs"/>
              </a:rPr>
              <a:t>がいる</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・この問題を解決するために</a:t>
            </a:r>
            <a:r>
              <a:rPr kumimoji="1" lang="ja-JP" altLang="ja-JP" sz="1200" kern="1200" dirty="0">
                <a:solidFill>
                  <a:schemeClr val="tx1"/>
                </a:solidFill>
                <a:effectLst/>
                <a:latin typeface="+mn-lt"/>
                <a:ea typeface="+mn-ea"/>
                <a:cs typeface="+mn-cs"/>
              </a:rPr>
              <a:t>特定時間に</a:t>
            </a:r>
            <a:r>
              <a:rPr kumimoji="1" lang="en-US" altLang="ja-JP" sz="1200" kern="1200" dirty="0">
                <a:solidFill>
                  <a:schemeClr val="tx1"/>
                </a:solidFill>
                <a:effectLst/>
                <a:latin typeface="+mn-lt"/>
                <a:ea typeface="+mn-ea"/>
                <a:cs typeface="+mn-cs"/>
              </a:rPr>
              <a:t>LINE</a:t>
            </a:r>
            <a:r>
              <a:rPr kumimoji="1" lang="ja-JP" altLang="ja-JP" sz="1200" kern="1200" dirty="0">
                <a:solidFill>
                  <a:schemeClr val="tx1"/>
                </a:solidFill>
                <a:effectLst/>
                <a:latin typeface="+mn-lt"/>
                <a:ea typeface="+mn-ea"/>
                <a:cs typeface="+mn-cs"/>
              </a:rPr>
              <a:t>などを使用してログインを促す通知をユーザーに送る</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PC</a:t>
            </a:r>
            <a:r>
              <a:rPr kumimoji="1" lang="ja-JP" altLang="en-US" sz="1200" kern="1200" dirty="0">
                <a:solidFill>
                  <a:schemeClr val="tx1"/>
                </a:solidFill>
                <a:effectLst/>
                <a:latin typeface="+mn-lt"/>
                <a:ea typeface="+mn-ea"/>
                <a:cs typeface="+mn-cs"/>
              </a:rPr>
              <a:t>やスマホに</a:t>
            </a:r>
            <a:r>
              <a:rPr kumimoji="1" lang="en-US" altLang="ja-JP" sz="1200" kern="1200" dirty="0">
                <a:solidFill>
                  <a:schemeClr val="tx1"/>
                </a:solidFill>
                <a:effectLst/>
                <a:latin typeface="+mn-lt"/>
                <a:ea typeface="+mn-ea"/>
                <a:cs typeface="+mn-cs"/>
              </a:rPr>
              <a:t>LINE</a:t>
            </a:r>
            <a:r>
              <a:rPr kumimoji="1" lang="ja-JP" altLang="en-US" sz="1200" kern="1200" dirty="0">
                <a:solidFill>
                  <a:schemeClr val="tx1"/>
                </a:solidFill>
                <a:effectLst/>
                <a:latin typeface="+mn-lt"/>
                <a:ea typeface="+mn-ea"/>
                <a:cs typeface="+mn-cs"/>
              </a:rPr>
              <a:t>を導入していれば利用できる。</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・継続的に家計簿を付ける手助けになる</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8</a:t>
            </a:fld>
            <a:endParaRPr kumimoji="1" lang="ja-JP" altLang="en-US"/>
          </a:p>
        </p:txBody>
      </p:sp>
    </p:spTree>
    <p:extLst>
      <p:ext uri="{BB962C8B-B14F-4D97-AF65-F5344CB8AC3E}">
        <p14:creationId xmlns:p14="http://schemas.microsoft.com/office/powerpoint/2010/main" val="363121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カレンダーでその月で使った支出を表示することで見やすくなりまっす</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9</a:t>
            </a:fld>
            <a:endParaRPr kumimoji="1" lang="ja-JP" altLang="en-US"/>
          </a:p>
        </p:txBody>
      </p:sp>
    </p:spTree>
    <p:extLst>
      <p:ext uri="{BB962C8B-B14F-4D97-AF65-F5344CB8AC3E}">
        <p14:creationId xmlns:p14="http://schemas.microsoft.com/office/powerpoint/2010/main" val="144254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それぞれのメンバーが担当した家計簿システムのデモプレイを行います。</a:t>
            </a:r>
          </a:p>
        </p:txBody>
      </p:sp>
      <p:sp>
        <p:nvSpPr>
          <p:cNvPr id="4" name="スライド番号プレースホルダー 3"/>
          <p:cNvSpPr>
            <a:spLocks noGrp="1"/>
          </p:cNvSpPr>
          <p:nvPr>
            <p:ph type="sldNum" sz="quarter" idx="5"/>
          </p:nvPr>
        </p:nvSpPr>
        <p:spPr/>
        <p:txBody>
          <a:bodyPr/>
          <a:lstStyle/>
          <a:p>
            <a:fld id="{C5F0AAD1-73BA-49F9-B2C5-148F68FD1FEC}" type="slidenum">
              <a:rPr kumimoji="1" lang="ja-JP" altLang="en-US" smtClean="0"/>
              <a:t>10</a:t>
            </a:fld>
            <a:endParaRPr kumimoji="1" lang="ja-JP" altLang="en-US"/>
          </a:p>
        </p:txBody>
      </p:sp>
    </p:spTree>
    <p:extLst>
      <p:ext uri="{BB962C8B-B14F-4D97-AF65-F5344CB8AC3E}">
        <p14:creationId xmlns:p14="http://schemas.microsoft.com/office/powerpoint/2010/main" val="167594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782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9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43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7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87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14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spTree>
    <p:extLst>
      <p:ext uri="{BB962C8B-B14F-4D97-AF65-F5344CB8AC3E}">
        <p14:creationId xmlns:p14="http://schemas.microsoft.com/office/powerpoint/2010/main" val="368224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5EA5B4D-3085-4260-9D17-3A6C004E7E0F}" type="datetimeFigureOut">
              <a:rPr kumimoji="1" lang="ja-JP" altLang="en-US" smtClean="0"/>
              <a:t>2020/6/26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1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EA5B4D-3085-4260-9D17-3A6C004E7E0F}" type="datetimeFigureOut">
              <a:rPr kumimoji="1" lang="ja-JP" altLang="en-US" smtClean="0"/>
              <a:t>2020/6/26</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8DBF6AE-60A0-403E-84A5-B508D513D98A}"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61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EA5B4D-3085-4260-9D17-3A6C004E7E0F}" type="datetimeFigureOut">
              <a:rPr kumimoji="1" lang="ja-JP" altLang="en-US" smtClean="0"/>
              <a:t>2020/6/26</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DBF6AE-60A0-403E-84A5-B508D513D98A}"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483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1C6A0-9F3C-4571-96AF-2572CECF911D}"/>
              </a:ext>
            </a:extLst>
          </p:cNvPr>
          <p:cNvSpPr>
            <a:spLocks noGrp="1"/>
          </p:cNvSpPr>
          <p:nvPr>
            <p:ph type="ctrTitle"/>
          </p:nvPr>
        </p:nvSpPr>
        <p:spPr>
          <a:xfrm>
            <a:off x="564205" y="1750298"/>
            <a:ext cx="11166195" cy="1678702"/>
          </a:xfrm>
        </p:spPr>
        <p:txBody>
          <a:bodyPr>
            <a:normAutofit fontScale="90000"/>
          </a:bodyPr>
          <a:lstStyle/>
          <a:p>
            <a:r>
              <a:rPr kumimoji="1" lang="ja-JP" altLang="en-US" sz="8000" b="1" dirty="0">
                <a:latin typeface="メイリオ" panose="020B0604030504040204" pitchFamily="50" charset="-128"/>
                <a:ea typeface="メイリオ" panose="020B0604030504040204" pitchFamily="50" charset="-128"/>
              </a:rPr>
              <a:t>グループ開発・</a:t>
            </a:r>
            <a:r>
              <a:rPr kumimoji="1" lang="en-US" altLang="ja-JP" sz="8000" b="1" dirty="0">
                <a:latin typeface="メイリオ" panose="020B0604030504040204" pitchFamily="50" charset="-128"/>
                <a:ea typeface="メイリオ" panose="020B0604030504040204" pitchFamily="50" charset="-128"/>
              </a:rPr>
              <a:t>A</a:t>
            </a:r>
            <a:r>
              <a:rPr kumimoji="1" lang="ja-JP" altLang="en-US" sz="8000" b="1" dirty="0">
                <a:latin typeface="メイリオ" panose="020B0604030504040204" pitchFamily="50" charset="-128"/>
                <a:ea typeface="メイリオ" panose="020B0604030504040204" pitchFamily="50" charset="-128"/>
              </a:rPr>
              <a:t>グループ</a:t>
            </a:r>
          </a:p>
        </p:txBody>
      </p:sp>
      <p:sp>
        <p:nvSpPr>
          <p:cNvPr id="3" name="テキスト ボックス 2">
            <a:extLst>
              <a:ext uri="{FF2B5EF4-FFF2-40B4-BE49-F238E27FC236}">
                <a16:creationId xmlns:a16="http://schemas.microsoft.com/office/drawing/2014/main" id="{E6821E64-9098-430A-BD06-4FE1B49CF533}"/>
              </a:ext>
            </a:extLst>
          </p:cNvPr>
          <p:cNvSpPr txBox="1"/>
          <p:nvPr/>
        </p:nvSpPr>
        <p:spPr>
          <a:xfrm>
            <a:off x="6096000" y="3639745"/>
            <a:ext cx="5634400" cy="954107"/>
          </a:xfrm>
          <a:prstGeom prst="rect">
            <a:avLst/>
          </a:prstGeom>
          <a:noFill/>
        </p:spPr>
        <p:txBody>
          <a:bodyPr wrap="square" rtlCol="0">
            <a:spAutoFit/>
          </a:bodyPr>
          <a:lstStyle/>
          <a:p>
            <a:r>
              <a:rPr kumimoji="1" lang="ja-JP" altLang="en-US" sz="2800" b="1" dirty="0"/>
              <a:t>池原 豪一、石川 太陽、金城 航</a:t>
            </a:r>
            <a:endParaRPr kumimoji="1" lang="en-US" altLang="ja-JP" sz="2800" b="1" dirty="0"/>
          </a:p>
          <a:p>
            <a:r>
              <a:rPr kumimoji="1" lang="ja-JP" altLang="en-US" sz="2800" b="1" dirty="0"/>
              <a:t>大城 啓太、神谷 英男、山本 峻士</a:t>
            </a:r>
            <a:endParaRPr kumimoji="1" lang="en-US" altLang="ja-JP" sz="2800" b="1" dirty="0"/>
          </a:p>
        </p:txBody>
      </p:sp>
    </p:spTree>
    <p:extLst>
      <p:ext uri="{BB962C8B-B14F-4D97-AF65-F5344CB8AC3E}">
        <p14:creationId xmlns:p14="http://schemas.microsoft.com/office/powerpoint/2010/main" val="201589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スーテェ簿・デモプレイ</a:t>
            </a:r>
            <a:endParaRPr kumimoji="1" lang="ja-JP" altLang="en-US" sz="6600" b="1"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3206FEE9-F065-49EC-A7B6-2B90B511C99D}"/>
              </a:ext>
            </a:extLst>
          </p:cNvPr>
          <p:cNvSpPr txBox="1"/>
          <p:nvPr/>
        </p:nvSpPr>
        <p:spPr>
          <a:xfrm>
            <a:off x="1313402" y="2618339"/>
            <a:ext cx="9879628" cy="2585323"/>
          </a:xfrm>
          <a:prstGeom prst="rect">
            <a:avLst/>
          </a:prstGeom>
          <a:noFill/>
        </p:spPr>
        <p:txBody>
          <a:bodyPr wrap="none" rtlCol="0">
            <a:spAutoFit/>
          </a:bodyPr>
          <a:lstStyle/>
          <a:p>
            <a:r>
              <a:rPr kumimoji="1" lang="ja-JP" altLang="en-US" sz="5400" dirty="0"/>
              <a:t>それぞれのメンバーが担当した</a:t>
            </a:r>
            <a:endParaRPr kumimoji="1" lang="en-US" altLang="ja-JP" sz="5400" dirty="0"/>
          </a:p>
          <a:p>
            <a:r>
              <a:rPr kumimoji="1" lang="ja-JP" altLang="en-US" sz="5400" dirty="0"/>
              <a:t>家計簿システムのデモプレイを</a:t>
            </a:r>
            <a:endParaRPr kumimoji="1" lang="en-US" altLang="ja-JP" sz="5400" dirty="0"/>
          </a:p>
          <a:p>
            <a:r>
              <a:rPr kumimoji="1" lang="ja-JP" altLang="en-US" sz="5400" dirty="0"/>
              <a:t>行っていきます。</a:t>
            </a:r>
          </a:p>
        </p:txBody>
      </p:sp>
    </p:spTree>
    <p:extLst>
      <p:ext uri="{BB962C8B-B14F-4D97-AF65-F5344CB8AC3E}">
        <p14:creationId xmlns:p14="http://schemas.microsoft.com/office/powerpoint/2010/main" val="346861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個人</a:t>
            </a:r>
            <a:r>
              <a:rPr kumimoji="1" lang="ja-JP" altLang="en-US" sz="6600" b="1" dirty="0">
                <a:latin typeface="メイリオ" panose="020B0604030504040204" pitchFamily="50" charset="-128"/>
                <a:ea typeface="メイリオ" panose="020B0604030504040204" pitchFamily="50" charset="-128"/>
              </a:rPr>
              <a:t>感想</a:t>
            </a:r>
          </a:p>
        </p:txBody>
      </p:sp>
    </p:spTree>
    <p:extLst>
      <p:ext uri="{BB962C8B-B14F-4D97-AF65-F5344CB8AC3E}">
        <p14:creationId xmlns:p14="http://schemas.microsoft.com/office/powerpoint/2010/main" val="268210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Tree>
    <p:extLst>
      <p:ext uri="{BB962C8B-B14F-4D97-AF65-F5344CB8AC3E}">
        <p14:creationId xmlns:p14="http://schemas.microsoft.com/office/powerpoint/2010/main" val="88016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a:xfrm>
            <a:off x="906437" y="3298480"/>
            <a:ext cx="10936111" cy="1325563"/>
          </a:xfrm>
        </p:spPr>
        <p:txBody>
          <a:bodyPr>
            <a:normAutofit fontScale="90000"/>
          </a:bodyPr>
          <a:lstStyle/>
          <a:p>
            <a:r>
              <a:rPr lang="ja-JP" altLang="en-US" sz="6600" b="1" dirty="0">
                <a:latin typeface="メイリオ" panose="020B0604030504040204" pitchFamily="50" charset="-128"/>
                <a:ea typeface="メイリオ" panose="020B0604030504040204" pitchFamily="50" charset="-128"/>
              </a:rPr>
              <a:t>ご清聴ありがとうございました</a:t>
            </a:r>
            <a:endParaRPr kumimoji="1" lang="ja-JP" altLang="en-US" sz="6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068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まとめ</a:t>
            </a:r>
          </a:p>
        </p:txBody>
      </p:sp>
      <p:sp>
        <p:nvSpPr>
          <p:cNvPr id="4" name="テキスト ボックス 3">
            <a:extLst>
              <a:ext uri="{FF2B5EF4-FFF2-40B4-BE49-F238E27FC236}">
                <a16:creationId xmlns:a16="http://schemas.microsoft.com/office/drawing/2014/main" id="{F6B07B36-F475-49AB-98BA-68CEE1A6A6C1}"/>
              </a:ext>
            </a:extLst>
          </p:cNvPr>
          <p:cNvSpPr txBox="1"/>
          <p:nvPr/>
        </p:nvSpPr>
        <p:spPr>
          <a:xfrm>
            <a:off x="1676400" y="2243220"/>
            <a:ext cx="1051560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ユーザーが使いやすい</a:t>
            </a:r>
          </a:p>
        </p:txBody>
      </p:sp>
      <p:sp>
        <p:nvSpPr>
          <p:cNvPr id="8" name="テキスト ボックス 7">
            <a:extLst>
              <a:ext uri="{FF2B5EF4-FFF2-40B4-BE49-F238E27FC236}">
                <a16:creationId xmlns:a16="http://schemas.microsoft.com/office/drawing/2014/main" id="{B64809F7-4D2B-46A6-95EA-B1B704123C55}"/>
              </a:ext>
            </a:extLst>
          </p:cNvPr>
          <p:cNvSpPr txBox="1"/>
          <p:nvPr/>
        </p:nvSpPr>
        <p:spPr>
          <a:xfrm>
            <a:off x="1675760" y="3433512"/>
            <a:ext cx="8840480" cy="1107996"/>
          </a:xfrm>
          <a:prstGeom prst="rect">
            <a:avLst/>
          </a:prstGeom>
          <a:noFill/>
        </p:spPr>
        <p:txBody>
          <a:bodyPr wrap="square" rtlCol="0">
            <a:spAutoFit/>
          </a:bodyPr>
          <a:lstStyle/>
          <a:p>
            <a:r>
              <a:rPr kumimoji="1" lang="ja-JP" altLang="en-US" sz="6600" b="1" dirty="0">
                <a:latin typeface="メイリオ" panose="020B0604030504040204" pitchFamily="50" charset="-128"/>
                <a:ea typeface="メイリオ" panose="020B0604030504040204" pitchFamily="50" charset="-128"/>
              </a:rPr>
              <a:t>家計簿アプリを目指す</a:t>
            </a:r>
          </a:p>
        </p:txBody>
      </p:sp>
    </p:spTree>
    <p:extLst>
      <p:ext uri="{BB962C8B-B14F-4D97-AF65-F5344CB8AC3E}">
        <p14:creationId xmlns:p14="http://schemas.microsoft.com/office/powerpoint/2010/main" val="285667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目次</a:t>
            </a:r>
          </a:p>
        </p:txBody>
      </p:sp>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1787454" y="2096473"/>
            <a:ext cx="10271196" cy="476152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000" dirty="0">
                <a:solidFill>
                  <a:schemeClr val="tx1"/>
                </a:solidFill>
                <a:latin typeface="メイリオ" panose="020B0604030504040204" pitchFamily="50" charset="-128"/>
                <a:ea typeface="メイリオ" panose="020B0604030504040204" pitchFamily="50" charset="-128"/>
              </a:rPr>
              <a:t>・開発物について</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・開発の目的</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・開発物の特徴</a:t>
            </a:r>
            <a:endParaRPr lang="en-US" altLang="ja-JP" sz="6000" dirty="0">
              <a:solidFill>
                <a:schemeClr val="tx1"/>
              </a:solidFill>
              <a:latin typeface="メイリオ" panose="020B0604030504040204" pitchFamily="50" charset="-128"/>
              <a:ea typeface="メイリオ" panose="020B0604030504040204" pitchFamily="50" charset="-128"/>
            </a:endParaRPr>
          </a:p>
          <a:p>
            <a:r>
              <a:rPr lang="ja-JP" altLang="en-US" sz="6000" dirty="0">
                <a:solidFill>
                  <a:schemeClr val="tx1"/>
                </a:solidFill>
                <a:latin typeface="メイリオ" panose="020B0604030504040204" pitchFamily="50" charset="-128"/>
                <a:ea typeface="メイリオ" panose="020B0604030504040204" pitchFamily="50" charset="-128"/>
              </a:rPr>
              <a:t>・まとめ</a:t>
            </a:r>
            <a:endParaRPr lang="en-US" altLang="ja-JP" sz="6000" dirty="0">
              <a:solidFill>
                <a:schemeClr val="tx1"/>
              </a:solidFill>
              <a:latin typeface="メイリオ" panose="020B0604030504040204" pitchFamily="50" charset="-128"/>
              <a:ea typeface="メイリオ" panose="020B0604030504040204" pitchFamily="50" charset="-128"/>
            </a:endParaRPr>
          </a:p>
          <a:p>
            <a:endParaRPr lang="ja-JP" altLang="en-US" sz="6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7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latin typeface="メイリオ" panose="020B0604030504040204" pitchFamily="50" charset="-128"/>
                <a:ea typeface="メイリオ" panose="020B0604030504040204" pitchFamily="50" charset="-128"/>
              </a:rPr>
              <a:t>開発物について</a:t>
            </a:r>
          </a:p>
        </p:txBody>
      </p:sp>
      <p:pic>
        <p:nvPicPr>
          <p:cNvPr id="4" name="図 3">
            <a:extLst>
              <a:ext uri="{FF2B5EF4-FFF2-40B4-BE49-F238E27FC236}">
                <a16:creationId xmlns:a16="http://schemas.microsoft.com/office/drawing/2014/main" id="{1DDF7066-CA80-4C60-A7B6-3F4499CFC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87" y="2193143"/>
            <a:ext cx="3515216" cy="3810532"/>
          </a:xfrm>
          <a:prstGeom prst="rect">
            <a:avLst/>
          </a:prstGeom>
        </p:spPr>
      </p:pic>
      <p:sp>
        <p:nvSpPr>
          <p:cNvPr id="5" name="タイトル 1">
            <a:extLst>
              <a:ext uri="{FF2B5EF4-FFF2-40B4-BE49-F238E27FC236}">
                <a16:creationId xmlns:a16="http://schemas.microsoft.com/office/drawing/2014/main" id="{EFAF580E-31BC-4BD7-9234-9FE1A51CF2A0}"/>
              </a:ext>
            </a:extLst>
          </p:cNvPr>
          <p:cNvSpPr txBox="1">
            <a:spLocks/>
          </p:cNvSpPr>
          <p:nvPr/>
        </p:nvSpPr>
        <p:spPr>
          <a:xfrm>
            <a:off x="950902" y="3436232"/>
            <a:ext cx="6704624" cy="1324354"/>
          </a:xfrm>
          <a:prstGeom prst="rect">
            <a:avLst/>
          </a:prstGeom>
          <a:effectLst>
            <a:outerShdw blurRad="50800" dir="14400000">
              <a:srgbClr val="000000">
                <a:alpha val="60000"/>
              </a:srgbClr>
            </a:outerShdw>
          </a:effectLst>
        </p:spPr>
        <p:txBody>
          <a:bodyPr vert="horz" lIns="91440" tIns="45720" rIns="91440" bIns="45720" rtlCol="0" anchor="b">
            <a:normAutofit fontScale="925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「スーテェー簿」</a:t>
            </a:r>
          </a:p>
        </p:txBody>
      </p:sp>
      <p:sp>
        <p:nvSpPr>
          <p:cNvPr id="6" name="タイトル 1">
            <a:extLst>
              <a:ext uri="{FF2B5EF4-FFF2-40B4-BE49-F238E27FC236}">
                <a16:creationId xmlns:a16="http://schemas.microsoft.com/office/drawing/2014/main" id="{9F38CF71-4B16-451D-98C8-07939838629E}"/>
              </a:ext>
            </a:extLst>
          </p:cNvPr>
          <p:cNvSpPr txBox="1">
            <a:spLocks/>
          </p:cNvSpPr>
          <p:nvPr/>
        </p:nvSpPr>
        <p:spPr>
          <a:xfrm>
            <a:off x="1451577" y="2447886"/>
            <a:ext cx="5285999" cy="1188267"/>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家計簿アプリ</a:t>
            </a:r>
          </a:p>
        </p:txBody>
      </p:sp>
    </p:spTree>
    <p:extLst>
      <p:ext uri="{BB962C8B-B14F-4D97-AF65-F5344CB8AC3E}">
        <p14:creationId xmlns:p14="http://schemas.microsoft.com/office/powerpoint/2010/main" val="368392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開発の目的</a:t>
            </a:r>
            <a:endParaRPr kumimoji="1" lang="ja-JP" altLang="en-US" sz="6600" b="1" dirty="0">
              <a:latin typeface="メイリオ" panose="020B0604030504040204" pitchFamily="50" charset="-128"/>
              <a:ea typeface="メイリオ" panose="020B0604030504040204" pitchFamily="50" charset="-128"/>
            </a:endParaRPr>
          </a:p>
        </p:txBody>
      </p:sp>
      <p:grpSp>
        <p:nvGrpSpPr>
          <p:cNvPr id="5" name="グループ化 4">
            <a:extLst>
              <a:ext uri="{FF2B5EF4-FFF2-40B4-BE49-F238E27FC236}">
                <a16:creationId xmlns:a16="http://schemas.microsoft.com/office/drawing/2014/main" id="{AF2AF2BC-5C7E-4EA2-9BF3-918DF2E09285}"/>
              </a:ext>
            </a:extLst>
          </p:cNvPr>
          <p:cNvGrpSpPr/>
          <p:nvPr/>
        </p:nvGrpSpPr>
        <p:grpSpPr>
          <a:xfrm>
            <a:off x="1676400" y="2512870"/>
            <a:ext cx="10515600" cy="2651126"/>
            <a:chOff x="1137355" y="2103437"/>
            <a:chExt cx="10515600" cy="2651126"/>
          </a:xfrm>
        </p:grpSpPr>
        <p:sp>
          <p:nvSpPr>
            <p:cNvPr id="3" name="タイトル 1">
              <a:extLst>
                <a:ext uri="{FF2B5EF4-FFF2-40B4-BE49-F238E27FC236}">
                  <a16:creationId xmlns:a16="http://schemas.microsoft.com/office/drawing/2014/main" id="{A289CE3E-8D47-41E6-8E45-67132C277975}"/>
                </a:ext>
              </a:extLst>
            </p:cNvPr>
            <p:cNvSpPr txBox="1">
              <a:spLocks/>
            </p:cNvSpPr>
            <p:nvPr/>
          </p:nvSpPr>
          <p:spPr>
            <a:xfrm>
              <a:off x="1137355" y="21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ユーザーの浪費を減らし</a:t>
              </a:r>
            </a:p>
          </p:txBody>
        </p:sp>
        <p:sp>
          <p:nvSpPr>
            <p:cNvPr id="4" name="タイトル 1">
              <a:extLst>
                <a:ext uri="{FF2B5EF4-FFF2-40B4-BE49-F238E27FC236}">
                  <a16:creationId xmlns:a16="http://schemas.microsoft.com/office/drawing/2014/main" id="{895305F4-DAD6-41A1-BBED-059EEFBB5023}"/>
                </a:ext>
              </a:extLst>
            </p:cNvPr>
            <p:cNvSpPr txBox="1">
              <a:spLocks/>
            </p:cNvSpPr>
            <p:nvPr/>
          </p:nvSpPr>
          <p:spPr>
            <a:xfrm>
              <a:off x="1137355"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メイリオ" panose="020B0604030504040204" pitchFamily="50" charset="-128"/>
                  <a:ea typeface="メイリオ" panose="020B0604030504040204" pitchFamily="50" charset="-128"/>
                </a:rPr>
                <a:t>使えるお金を増やす</a:t>
              </a:r>
            </a:p>
          </p:txBody>
        </p:sp>
      </p:grpSp>
    </p:spTree>
    <p:extLst>
      <p:ext uri="{BB962C8B-B14F-4D97-AF65-F5344CB8AC3E}">
        <p14:creationId xmlns:p14="http://schemas.microsoft.com/office/powerpoint/2010/main" val="3980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開発物の特徴</a:t>
            </a:r>
            <a:endParaRPr kumimoji="1" lang="ja-JP" altLang="en-US" sz="6600" b="1" dirty="0">
              <a:latin typeface="メイリオ" panose="020B0604030504040204" pitchFamily="50" charset="-128"/>
              <a:ea typeface="メイリオ" panose="020B0604030504040204" pitchFamily="50" charset="-128"/>
            </a:endParaRPr>
          </a:p>
        </p:txBody>
      </p:sp>
      <p:sp>
        <p:nvSpPr>
          <p:cNvPr id="3" name="タイトル 1">
            <a:extLst>
              <a:ext uri="{FF2B5EF4-FFF2-40B4-BE49-F238E27FC236}">
                <a16:creationId xmlns:a16="http://schemas.microsoft.com/office/drawing/2014/main" id="{71416206-09DA-4186-85F6-32AB0E0C24D6}"/>
              </a:ext>
            </a:extLst>
          </p:cNvPr>
          <p:cNvSpPr txBox="1">
            <a:spLocks/>
          </p:cNvSpPr>
          <p:nvPr/>
        </p:nvSpPr>
        <p:spPr>
          <a:xfrm>
            <a:off x="1903242" y="3548571"/>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・通知機能</a:t>
            </a:r>
          </a:p>
        </p:txBody>
      </p:sp>
      <p:sp>
        <p:nvSpPr>
          <p:cNvPr id="4" name="タイトル 1">
            <a:extLst>
              <a:ext uri="{FF2B5EF4-FFF2-40B4-BE49-F238E27FC236}">
                <a16:creationId xmlns:a16="http://schemas.microsoft.com/office/drawing/2014/main" id="{9311DE1A-16CB-46DD-9066-90543695592B}"/>
              </a:ext>
            </a:extLst>
          </p:cNvPr>
          <p:cNvSpPr txBox="1">
            <a:spLocks/>
          </p:cNvSpPr>
          <p:nvPr/>
        </p:nvSpPr>
        <p:spPr>
          <a:xfrm>
            <a:off x="1903242" y="2458550"/>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・グラフの表示</a:t>
            </a:r>
          </a:p>
        </p:txBody>
      </p:sp>
      <p:sp>
        <p:nvSpPr>
          <p:cNvPr id="6" name="タイトル 1">
            <a:extLst>
              <a:ext uri="{FF2B5EF4-FFF2-40B4-BE49-F238E27FC236}">
                <a16:creationId xmlns:a16="http://schemas.microsoft.com/office/drawing/2014/main" id="{3D6B25C4-CF4F-495E-9032-874309C657A3}"/>
              </a:ext>
            </a:extLst>
          </p:cNvPr>
          <p:cNvSpPr txBox="1">
            <a:spLocks/>
          </p:cNvSpPr>
          <p:nvPr/>
        </p:nvSpPr>
        <p:spPr>
          <a:xfrm>
            <a:off x="1903242" y="4638592"/>
            <a:ext cx="10571998"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・カレンダー機能</a:t>
            </a:r>
          </a:p>
        </p:txBody>
      </p:sp>
    </p:spTree>
    <p:extLst>
      <p:ext uri="{BB962C8B-B14F-4D97-AF65-F5344CB8AC3E}">
        <p14:creationId xmlns:p14="http://schemas.microsoft.com/office/powerpoint/2010/main" val="125753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kumimoji="1" lang="ja-JP" altLang="en-US" sz="6600" b="1" dirty="0"/>
              <a:t>システムの流れ図</a:t>
            </a:r>
          </a:p>
        </p:txBody>
      </p:sp>
      <p:sp>
        <p:nvSpPr>
          <p:cNvPr id="3" name="四角形: 角を丸くする 2">
            <a:extLst>
              <a:ext uri="{FF2B5EF4-FFF2-40B4-BE49-F238E27FC236}">
                <a16:creationId xmlns:a16="http://schemas.microsoft.com/office/drawing/2014/main" id="{74DB3251-5219-46C6-9B9F-7113BDC97138}"/>
              </a:ext>
            </a:extLst>
          </p:cNvPr>
          <p:cNvSpPr/>
          <p:nvPr/>
        </p:nvSpPr>
        <p:spPr>
          <a:xfrm>
            <a:off x="2262034" y="2163011"/>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ログイン</a:t>
            </a:r>
          </a:p>
        </p:txBody>
      </p:sp>
      <p:sp>
        <p:nvSpPr>
          <p:cNvPr id="4" name="四角形: 角を丸くする 3">
            <a:extLst>
              <a:ext uri="{FF2B5EF4-FFF2-40B4-BE49-F238E27FC236}">
                <a16:creationId xmlns:a16="http://schemas.microsoft.com/office/drawing/2014/main" id="{B65C9EC2-357D-4033-8D6B-5C1A25F3C732}"/>
              </a:ext>
            </a:extLst>
          </p:cNvPr>
          <p:cNvSpPr/>
          <p:nvPr/>
        </p:nvSpPr>
        <p:spPr>
          <a:xfrm>
            <a:off x="5523091" y="2153302"/>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メニュー</a:t>
            </a:r>
          </a:p>
        </p:txBody>
      </p:sp>
      <p:sp>
        <p:nvSpPr>
          <p:cNvPr id="5" name="四角形: 角を丸くする 4">
            <a:extLst>
              <a:ext uri="{FF2B5EF4-FFF2-40B4-BE49-F238E27FC236}">
                <a16:creationId xmlns:a16="http://schemas.microsoft.com/office/drawing/2014/main" id="{B18812CE-A403-4502-96FB-11BCE88DB41E}"/>
              </a:ext>
            </a:extLst>
          </p:cNvPr>
          <p:cNvSpPr/>
          <p:nvPr/>
        </p:nvSpPr>
        <p:spPr>
          <a:xfrm>
            <a:off x="9293788" y="2163010"/>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入力画面</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D3C5FBD9-D834-43A3-99CA-87848A8FDF77}"/>
              </a:ext>
            </a:extLst>
          </p:cNvPr>
          <p:cNvSpPr/>
          <p:nvPr/>
        </p:nvSpPr>
        <p:spPr>
          <a:xfrm>
            <a:off x="9392342" y="3947124"/>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閲覧画面</a:t>
            </a:r>
          </a:p>
        </p:txBody>
      </p:sp>
      <p:sp>
        <p:nvSpPr>
          <p:cNvPr id="7" name="四角形: 角を丸くする 6">
            <a:extLst>
              <a:ext uri="{FF2B5EF4-FFF2-40B4-BE49-F238E27FC236}">
                <a16:creationId xmlns:a16="http://schemas.microsoft.com/office/drawing/2014/main" id="{4AC1EBE1-A9AF-406C-8E19-66C1FF4C653B}"/>
              </a:ext>
            </a:extLst>
          </p:cNvPr>
          <p:cNvSpPr/>
          <p:nvPr/>
        </p:nvSpPr>
        <p:spPr>
          <a:xfrm>
            <a:off x="9392342" y="5619043"/>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設定画面</a:t>
            </a:r>
          </a:p>
        </p:txBody>
      </p:sp>
      <p:sp>
        <p:nvSpPr>
          <p:cNvPr id="8" name="四角形: 角を丸くする 7">
            <a:extLst>
              <a:ext uri="{FF2B5EF4-FFF2-40B4-BE49-F238E27FC236}">
                <a16:creationId xmlns:a16="http://schemas.microsoft.com/office/drawing/2014/main" id="{DB79EDAD-893D-4993-BFC5-730211480FE8}"/>
              </a:ext>
            </a:extLst>
          </p:cNvPr>
          <p:cNvSpPr/>
          <p:nvPr/>
        </p:nvSpPr>
        <p:spPr>
          <a:xfrm>
            <a:off x="2496746" y="5252410"/>
            <a:ext cx="2032024"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アカウント作成</a:t>
            </a:r>
          </a:p>
        </p:txBody>
      </p:sp>
      <p:sp>
        <p:nvSpPr>
          <p:cNvPr id="9" name="矢印: 右 8">
            <a:extLst>
              <a:ext uri="{FF2B5EF4-FFF2-40B4-BE49-F238E27FC236}">
                <a16:creationId xmlns:a16="http://schemas.microsoft.com/office/drawing/2014/main" id="{3990CAFE-81F6-46E0-A1BA-3A9AA12A3D79}"/>
              </a:ext>
            </a:extLst>
          </p:cNvPr>
          <p:cNvSpPr/>
          <p:nvPr/>
        </p:nvSpPr>
        <p:spPr>
          <a:xfrm rot="16200000">
            <a:off x="2405282" y="3956066"/>
            <a:ext cx="1474571"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940F8E6-4EE8-43AB-9E5C-C0DA696F40BF}"/>
              </a:ext>
            </a:extLst>
          </p:cNvPr>
          <p:cNvSpPr/>
          <p:nvPr/>
        </p:nvSpPr>
        <p:spPr>
          <a:xfrm>
            <a:off x="4339014" y="2462852"/>
            <a:ext cx="1080912"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向き折線 13">
            <a:extLst>
              <a:ext uri="{FF2B5EF4-FFF2-40B4-BE49-F238E27FC236}">
                <a16:creationId xmlns:a16="http://schemas.microsoft.com/office/drawing/2014/main" id="{DDCF0F7B-A852-4689-82CC-45A6441F8394}"/>
              </a:ext>
            </a:extLst>
          </p:cNvPr>
          <p:cNvSpPr/>
          <p:nvPr/>
        </p:nvSpPr>
        <p:spPr>
          <a:xfrm rot="16200000" flipH="1" flipV="1">
            <a:off x="941045" y="4884896"/>
            <a:ext cx="1083733" cy="1468294"/>
          </a:xfrm>
          <a:prstGeom prst="bentUpArrow">
            <a:avLst>
              <a:gd name="adj1" fmla="val 30497"/>
              <a:gd name="adj2" fmla="val 24233"/>
              <a:gd name="adj3" fmla="val 3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C6CF8050-8BAC-4081-98B0-E35385A4CA26}"/>
              </a:ext>
            </a:extLst>
          </p:cNvPr>
          <p:cNvSpPr/>
          <p:nvPr/>
        </p:nvSpPr>
        <p:spPr>
          <a:xfrm>
            <a:off x="327534" y="3774458"/>
            <a:ext cx="1761066" cy="1083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トップ</a:t>
            </a:r>
          </a:p>
        </p:txBody>
      </p:sp>
      <p:sp>
        <p:nvSpPr>
          <p:cNvPr id="16" name="矢印: 上向き折線 15">
            <a:extLst>
              <a:ext uri="{FF2B5EF4-FFF2-40B4-BE49-F238E27FC236}">
                <a16:creationId xmlns:a16="http://schemas.microsoft.com/office/drawing/2014/main" id="{3BD66A0D-99EB-48E6-9ECB-67E702652594}"/>
              </a:ext>
            </a:extLst>
          </p:cNvPr>
          <p:cNvSpPr/>
          <p:nvPr/>
        </p:nvSpPr>
        <p:spPr>
          <a:xfrm rot="16200000" flipV="1">
            <a:off x="953058" y="2474965"/>
            <a:ext cx="1113341" cy="1080911"/>
          </a:xfrm>
          <a:prstGeom prst="bentUpArrow">
            <a:avLst>
              <a:gd name="adj1" fmla="val 28692"/>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3D2ACEC2-6F5A-4A6D-B2ED-55469FF27192}"/>
              </a:ext>
            </a:extLst>
          </p:cNvPr>
          <p:cNvSpPr/>
          <p:nvPr/>
        </p:nvSpPr>
        <p:spPr>
          <a:xfrm>
            <a:off x="7631276" y="2357219"/>
            <a:ext cx="1474571" cy="695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B1BD62AC-587B-4B8E-AFA1-9BA9E4136668}"/>
              </a:ext>
            </a:extLst>
          </p:cNvPr>
          <p:cNvSpPr/>
          <p:nvPr/>
        </p:nvSpPr>
        <p:spPr>
          <a:xfrm rot="2022801">
            <a:off x="7379587" y="3653613"/>
            <a:ext cx="1965742"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AFF91D37-2575-4E7B-B4D0-2FDF1DE26A90}"/>
              </a:ext>
            </a:extLst>
          </p:cNvPr>
          <p:cNvSpPr/>
          <p:nvPr/>
        </p:nvSpPr>
        <p:spPr>
          <a:xfrm rot="3285299">
            <a:off x="6530676" y="4644269"/>
            <a:ext cx="3016609" cy="587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715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グラフについて</a:t>
            </a:r>
            <a:endParaRPr kumimoji="1" lang="ja-JP" altLang="en-US" sz="6600" b="1" dirty="0">
              <a:latin typeface="メイリオ" panose="020B0604030504040204" pitchFamily="50" charset="-128"/>
              <a:ea typeface="メイリオ" panose="020B0604030504040204" pitchFamily="50" charset="-128"/>
            </a:endParaRPr>
          </a:p>
        </p:txBody>
      </p:sp>
      <p:graphicFrame>
        <p:nvGraphicFramePr>
          <p:cNvPr id="5" name="グラフ 4">
            <a:extLst>
              <a:ext uri="{FF2B5EF4-FFF2-40B4-BE49-F238E27FC236}">
                <a16:creationId xmlns:a16="http://schemas.microsoft.com/office/drawing/2014/main" id="{DD32688E-7520-46C6-8037-B9F5D9885BCC}"/>
              </a:ext>
            </a:extLst>
          </p:cNvPr>
          <p:cNvGraphicFramePr/>
          <p:nvPr>
            <p:extLst>
              <p:ext uri="{D42A27DB-BD31-4B8C-83A1-F6EECF244321}">
                <p14:modId xmlns:p14="http://schemas.microsoft.com/office/powerpoint/2010/main" val="4235236485"/>
              </p:ext>
            </p:extLst>
          </p:nvPr>
        </p:nvGraphicFramePr>
        <p:xfrm>
          <a:off x="1137146" y="1853754"/>
          <a:ext cx="5517422" cy="4199727"/>
        </p:xfrm>
        <a:graphic>
          <a:graphicData uri="http://schemas.openxmlformats.org/drawingml/2006/chart">
            <c:chart xmlns:c="http://schemas.openxmlformats.org/drawingml/2006/chart" xmlns:r="http://schemas.openxmlformats.org/officeDocument/2006/relationships" r:id="rId3"/>
          </a:graphicData>
        </a:graphic>
      </p:graphicFrame>
      <p:sp>
        <p:nvSpPr>
          <p:cNvPr id="8" name="タイトル 1">
            <a:extLst>
              <a:ext uri="{FF2B5EF4-FFF2-40B4-BE49-F238E27FC236}">
                <a16:creationId xmlns:a16="http://schemas.microsoft.com/office/drawing/2014/main" id="{0E44BE37-B083-43B0-B2B2-178F4515F374}"/>
              </a:ext>
            </a:extLst>
          </p:cNvPr>
          <p:cNvSpPr txBox="1">
            <a:spLocks/>
          </p:cNvSpPr>
          <p:nvPr/>
        </p:nvSpPr>
        <p:spPr>
          <a:xfrm>
            <a:off x="6414933" y="2995095"/>
            <a:ext cx="4056814" cy="970450"/>
          </a:xfrm>
          <a:prstGeom prst="rect">
            <a:avLst/>
          </a:prstGeom>
          <a:effectLst>
            <a:outerShdw blurRad="50800" dir="14400000">
              <a:srgbClr val="000000">
                <a:alpha val="60000"/>
              </a:srgbClr>
            </a:outerShdw>
          </a:effectLst>
        </p:spPr>
        <p:txBody>
          <a:bodyPr vert="horz" lIns="91440" tIns="45720" rIns="91440" bIns="45720" rtlCol="0" anchor="b">
            <a:normAutofit fontScale="90000" lnSpcReduction="1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・見やすい</a:t>
            </a:r>
          </a:p>
        </p:txBody>
      </p:sp>
      <p:sp>
        <p:nvSpPr>
          <p:cNvPr id="9" name="タイトル 1">
            <a:extLst>
              <a:ext uri="{FF2B5EF4-FFF2-40B4-BE49-F238E27FC236}">
                <a16:creationId xmlns:a16="http://schemas.microsoft.com/office/drawing/2014/main" id="{78BC0118-037E-4B4E-B08D-3548E6C4C2C7}"/>
              </a:ext>
            </a:extLst>
          </p:cNvPr>
          <p:cNvSpPr txBox="1">
            <a:spLocks/>
          </p:cNvSpPr>
          <p:nvPr/>
        </p:nvSpPr>
        <p:spPr>
          <a:xfrm>
            <a:off x="6414933" y="4144205"/>
            <a:ext cx="5517422" cy="1174044"/>
          </a:xfrm>
          <a:prstGeom prst="rect">
            <a:avLst/>
          </a:prstGeom>
          <a:effectLst>
            <a:outerShdw blurRad="50800" dir="14400000">
              <a:srgbClr val="000000">
                <a:alpha val="60000"/>
              </a:srgbClr>
            </a:outerShdw>
          </a:effectLst>
        </p:spPr>
        <p:txBody>
          <a:bodyPr vert="horz" lIns="91440" tIns="45720" rIns="91440" bIns="45720" rtlCol="0" anchor="b">
            <a:normAutofit fontScale="90000"/>
          </a:bodyPr>
          <a:lst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6600" dirty="0">
                <a:solidFill>
                  <a:schemeClr val="tx1"/>
                </a:solidFill>
                <a:latin typeface="メイリオ" panose="020B0604030504040204" pitchFamily="50" charset="-128"/>
                <a:ea typeface="メイリオ" panose="020B0604030504040204" pitchFamily="50" charset="-128"/>
              </a:rPr>
              <a:t>・わかりやすい</a:t>
            </a:r>
          </a:p>
        </p:txBody>
      </p:sp>
    </p:spTree>
    <p:extLst>
      <p:ext uri="{BB962C8B-B14F-4D97-AF65-F5344CB8AC3E}">
        <p14:creationId xmlns:p14="http://schemas.microsoft.com/office/powerpoint/2010/main" val="58273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A0C2-B4FA-42D6-8028-545472FA6A61}"/>
              </a:ext>
            </a:extLst>
          </p:cNvPr>
          <p:cNvSpPr>
            <a:spLocks noGrp="1"/>
          </p:cNvSpPr>
          <p:nvPr>
            <p:ph type="title"/>
          </p:nvPr>
        </p:nvSpPr>
        <p:spPr/>
        <p:txBody>
          <a:bodyPr>
            <a:normAutofit/>
          </a:bodyPr>
          <a:lstStyle/>
          <a:p>
            <a:r>
              <a:rPr lang="ja-JP" altLang="en-US" sz="6600" b="1" dirty="0">
                <a:latin typeface="メイリオ" panose="020B0604030504040204" pitchFamily="50" charset="-128"/>
                <a:ea typeface="メイリオ" panose="020B0604030504040204" pitchFamily="50" charset="-128"/>
              </a:rPr>
              <a:t>通知機能について</a:t>
            </a:r>
            <a:endParaRPr kumimoji="1" lang="ja-JP" altLang="en-US" sz="6600" b="1" dirty="0">
              <a:latin typeface="メイリオ" panose="020B0604030504040204" pitchFamily="50" charset="-128"/>
              <a:ea typeface="メイリオ" panose="020B0604030504040204" pitchFamily="50" charset="-128"/>
            </a:endParaRPr>
          </a:p>
        </p:txBody>
      </p:sp>
      <p:pic>
        <p:nvPicPr>
          <p:cNvPr id="6" name="図 5" descr="コンピュータ が含まれている画像&#10;&#10;自動的に生成された説明">
            <a:extLst>
              <a:ext uri="{FF2B5EF4-FFF2-40B4-BE49-F238E27FC236}">
                <a16:creationId xmlns:a16="http://schemas.microsoft.com/office/drawing/2014/main" id="{3C3BC2A6-9D57-4A5D-A4B9-D1719765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7" y="2748993"/>
            <a:ext cx="3810532" cy="3057952"/>
          </a:xfrm>
          <a:prstGeom prst="rect">
            <a:avLst/>
          </a:prstGeom>
        </p:spPr>
      </p:pic>
      <p:pic>
        <p:nvPicPr>
          <p:cNvPr id="8" name="図 7" descr="時計, 挿絵 が含まれている画像&#10;&#10;自動的に生成された説明">
            <a:extLst>
              <a:ext uri="{FF2B5EF4-FFF2-40B4-BE49-F238E27FC236}">
                <a16:creationId xmlns:a16="http://schemas.microsoft.com/office/drawing/2014/main" id="{878C19F6-0BE7-452B-9D92-8CE62CBA4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384" y="2113200"/>
            <a:ext cx="1847229" cy="1847229"/>
          </a:xfrm>
          <a:prstGeom prst="rect">
            <a:avLst/>
          </a:prstGeom>
        </p:spPr>
      </p:pic>
      <p:pic>
        <p:nvPicPr>
          <p:cNvPr id="10" name="図 9">
            <a:extLst>
              <a:ext uri="{FF2B5EF4-FFF2-40B4-BE49-F238E27FC236}">
                <a16:creationId xmlns:a16="http://schemas.microsoft.com/office/drawing/2014/main" id="{56570851-A78A-4AA3-B1E1-AF584AD3F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8342" y="1862920"/>
            <a:ext cx="3000794" cy="4286848"/>
          </a:xfrm>
          <a:prstGeom prst="rect">
            <a:avLst/>
          </a:prstGeom>
        </p:spPr>
      </p:pic>
      <p:sp>
        <p:nvSpPr>
          <p:cNvPr id="11" name="矢印: 右 10">
            <a:extLst>
              <a:ext uri="{FF2B5EF4-FFF2-40B4-BE49-F238E27FC236}">
                <a16:creationId xmlns:a16="http://schemas.microsoft.com/office/drawing/2014/main" id="{A6BFCFFB-CA96-4D08-A2CA-9265FCFBBA9E}"/>
              </a:ext>
            </a:extLst>
          </p:cNvPr>
          <p:cNvSpPr/>
          <p:nvPr/>
        </p:nvSpPr>
        <p:spPr>
          <a:xfrm>
            <a:off x="4804540" y="3977290"/>
            <a:ext cx="3137731" cy="1118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D513AA7-D923-460F-90CA-EB0C00E52258}"/>
              </a:ext>
            </a:extLst>
          </p:cNvPr>
          <p:cNvSpPr txBox="1"/>
          <p:nvPr/>
        </p:nvSpPr>
        <p:spPr>
          <a:xfrm>
            <a:off x="5172384" y="5036768"/>
            <a:ext cx="2283638" cy="1207734"/>
          </a:xfrm>
          <a:prstGeom prst="rect">
            <a:avLst/>
          </a:prstGeom>
          <a:noFill/>
        </p:spPr>
        <p:txBody>
          <a:bodyPr wrap="square" rtlCol="0">
            <a:spAutoFit/>
          </a:bodyPr>
          <a:lstStyle/>
          <a:p>
            <a:r>
              <a:rPr kumimoji="1" lang="ja-JP" altLang="en-US" sz="7200" b="1" dirty="0">
                <a:latin typeface="メイリオ" panose="020B0604030504040204" pitchFamily="50" charset="-128"/>
                <a:ea typeface="メイリオ" panose="020B0604030504040204" pitchFamily="50" charset="-128"/>
              </a:rPr>
              <a:t>通知</a:t>
            </a:r>
          </a:p>
        </p:txBody>
      </p:sp>
    </p:spTree>
    <p:extLst>
      <p:ext uri="{BB962C8B-B14F-4D97-AF65-F5344CB8AC3E}">
        <p14:creationId xmlns:p14="http://schemas.microsoft.com/office/powerpoint/2010/main" val="428265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8506C23-EBA0-46F7-8AE4-0626F131B8B4}"/>
              </a:ext>
            </a:extLst>
          </p:cNvPr>
          <p:cNvPicPr>
            <a:picLocks noChangeAspect="1"/>
          </p:cNvPicPr>
          <p:nvPr/>
        </p:nvPicPr>
        <p:blipFill>
          <a:blip r:embed="rId3"/>
          <a:stretch>
            <a:fillRect/>
          </a:stretch>
        </p:blipFill>
        <p:spPr>
          <a:xfrm>
            <a:off x="1402080" y="588779"/>
            <a:ext cx="9653845" cy="6215551"/>
          </a:xfrm>
          <a:prstGeom prst="rect">
            <a:avLst/>
          </a:prstGeom>
        </p:spPr>
      </p:pic>
      <p:sp>
        <p:nvSpPr>
          <p:cNvPr id="5" name="テキスト ボックス 4">
            <a:extLst>
              <a:ext uri="{FF2B5EF4-FFF2-40B4-BE49-F238E27FC236}">
                <a16:creationId xmlns:a16="http://schemas.microsoft.com/office/drawing/2014/main" id="{129A8C72-5083-40ED-9696-F34155993EF8}"/>
              </a:ext>
            </a:extLst>
          </p:cNvPr>
          <p:cNvSpPr txBox="1"/>
          <p:nvPr/>
        </p:nvSpPr>
        <p:spPr>
          <a:xfrm>
            <a:off x="3505764" y="2930068"/>
            <a:ext cx="1773382" cy="400110"/>
          </a:xfrm>
          <a:prstGeom prst="rect">
            <a:avLst/>
          </a:prstGeom>
          <a:noFill/>
        </p:spPr>
        <p:txBody>
          <a:bodyPr wrap="square" rtlCol="0">
            <a:spAutoFit/>
          </a:bodyPr>
          <a:lstStyle/>
          <a:p>
            <a:r>
              <a:rPr kumimoji="1" lang="ja-JP" altLang="en-US" sz="2000" dirty="0"/>
              <a:t>支出：</a:t>
            </a:r>
            <a:r>
              <a:rPr kumimoji="1" lang="en-US" altLang="ja-JP" sz="2000" dirty="0"/>
              <a:t>2000</a:t>
            </a:r>
          </a:p>
        </p:txBody>
      </p:sp>
      <p:sp>
        <p:nvSpPr>
          <p:cNvPr id="8" name="正方形/長方形 7">
            <a:extLst>
              <a:ext uri="{FF2B5EF4-FFF2-40B4-BE49-F238E27FC236}">
                <a16:creationId xmlns:a16="http://schemas.microsoft.com/office/drawing/2014/main" id="{3372AC56-915B-4CB2-AF38-714229A2EF85}"/>
              </a:ext>
            </a:extLst>
          </p:cNvPr>
          <p:cNvSpPr/>
          <p:nvPr/>
        </p:nvSpPr>
        <p:spPr>
          <a:xfrm>
            <a:off x="1402080" y="-33251"/>
            <a:ext cx="9653845" cy="1531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6000" b="1" dirty="0"/>
              <a:t>カレンダー表示</a:t>
            </a:r>
          </a:p>
        </p:txBody>
      </p:sp>
      <p:sp>
        <p:nvSpPr>
          <p:cNvPr id="9" name="テキスト ボックス 8">
            <a:extLst>
              <a:ext uri="{FF2B5EF4-FFF2-40B4-BE49-F238E27FC236}">
                <a16:creationId xmlns:a16="http://schemas.microsoft.com/office/drawing/2014/main" id="{A9C17435-FE6B-4DBD-85A6-A9AF5F6BFAF1}"/>
              </a:ext>
            </a:extLst>
          </p:cNvPr>
          <p:cNvSpPr txBox="1"/>
          <p:nvPr/>
        </p:nvSpPr>
        <p:spPr>
          <a:xfrm>
            <a:off x="7000984" y="2891076"/>
            <a:ext cx="1773382" cy="400110"/>
          </a:xfrm>
          <a:prstGeom prst="rect">
            <a:avLst/>
          </a:prstGeom>
          <a:noFill/>
        </p:spPr>
        <p:txBody>
          <a:bodyPr wrap="square" rtlCol="0">
            <a:spAutoFit/>
          </a:bodyPr>
          <a:lstStyle/>
          <a:p>
            <a:r>
              <a:rPr kumimoji="1" lang="ja-JP" altLang="en-US" sz="2000" dirty="0"/>
              <a:t>支出：</a:t>
            </a:r>
            <a:r>
              <a:rPr kumimoji="1" lang="en-US" altLang="ja-JP" sz="2000" dirty="0"/>
              <a:t>300</a:t>
            </a:r>
          </a:p>
        </p:txBody>
      </p:sp>
      <p:sp>
        <p:nvSpPr>
          <p:cNvPr id="10" name="テキスト ボックス 9">
            <a:extLst>
              <a:ext uri="{FF2B5EF4-FFF2-40B4-BE49-F238E27FC236}">
                <a16:creationId xmlns:a16="http://schemas.microsoft.com/office/drawing/2014/main" id="{A69BE002-6819-412E-BA4F-2466F4543990}"/>
              </a:ext>
            </a:extLst>
          </p:cNvPr>
          <p:cNvSpPr txBox="1"/>
          <p:nvPr/>
        </p:nvSpPr>
        <p:spPr>
          <a:xfrm>
            <a:off x="3757522" y="2087659"/>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1" name="テキスト ボックス 10">
            <a:extLst>
              <a:ext uri="{FF2B5EF4-FFF2-40B4-BE49-F238E27FC236}">
                <a16:creationId xmlns:a16="http://schemas.microsoft.com/office/drawing/2014/main" id="{BB695F11-843B-453C-857A-B20F760AAC59}"/>
              </a:ext>
            </a:extLst>
          </p:cNvPr>
          <p:cNvSpPr txBox="1"/>
          <p:nvPr/>
        </p:nvSpPr>
        <p:spPr>
          <a:xfrm>
            <a:off x="5370994" y="207762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2" name="テキスト ボックス 11">
            <a:extLst>
              <a:ext uri="{FF2B5EF4-FFF2-40B4-BE49-F238E27FC236}">
                <a16:creationId xmlns:a16="http://schemas.microsoft.com/office/drawing/2014/main" id="{1940E7B9-8B6C-43F9-B3C6-316CCDFBE24A}"/>
              </a:ext>
            </a:extLst>
          </p:cNvPr>
          <p:cNvSpPr txBox="1"/>
          <p:nvPr/>
        </p:nvSpPr>
        <p:spPr>
          <a:xfrm>
            <a:off x="8891948" y="3706157"/>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3" name="テキスト ボックス 12">
            <a:extLst>
              <a:ext uri="{FF2B5EF4-FFF2-40B4-BE49-F238E27FC236}">
                <a16:creationId xmlns:a16="http://schemas.microsoft.com/office/drawing/2014/main" id="{3741D464-7958-40F6-BD4C-EDD1C15F9D0A}"/>
              </a:ext>
            </a:extLst>
          </p:cNvPr>
          <p:cNvSpPr txBox="1"/>
          <p:nvPr/>
        </p:nvSpPr>
        <p:spPr>
          <a:xfrm>
            <a:off x="5322277" y="2875283"/>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4" name="テキスト ボックス 13">
            <a:extLst>
              <a:ext uri="{FF2B5EF4-FFF2-40B4-BE49-F238E27FC236}">
                <a16:creationId xmlns:a16="http://schemas.microsoft.com/office/drawing/2014/main" id="{D1701652-EE30-4F1A-9C56-EDD7FA27FD45}"/>
              </a:ext>
            </a:extLst>
          </p:cNvPr>
          <p:cNvSpPr txBox="1"/>
          <p:nvPr/>
        </p:nvSpPr>
        <p:spPr>
          <a:xfrm>
            <a:off x="7169407"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5" name="テキスト ボックス 14">
            <a:extLst>
              <a:ext uri="{FF2B5EF4-FFF2-40B4-BE49-F238E27FC236}">
                <a16:creationId xmlns:a16="http://schemas.microsoft.com/office/drawing/2014/main" id="{425D4A23-7A90-4E48-A2F1-057C19A363F0}"/>
              </a:ext>
            </a:extLst>
          </p:cNvPr>
          <p:cNvSpPr txBox="1"/>
          <p:nvPr/>
        </p:nvSpPr>
        <p:spPr>
          <a:xfrm>
            <a:off x="5322277"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6" name="テキスト ボックス 15">
            <a:extLst>
              <a:ext uri="{FF2B5EF4-FFF2-40B4-BE49-F238E27FC236}">
                <a16:creationId xmlns:a16="http://schemas.microsoft.com/office/drawing/2014/main" id="{F2E9C166-F8E2-4C8F-B816-50A299B3C680}"/>
              </a:ext>
            </a:extLst>
          </p:cNvPr>
          <p:cNvSpPr txBox="1"/>
          <p:nvPr/>
        </p:nvSpPr>
        <p:spPr>
          <a:xfrm>
            <a:off x="3842780" y="4533882"/>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7" name="テキスト ボックス 16">
            <a:extLst>
              <a:ext uri="{FF2B5EF4-FFF2-40B4-BE49-F238E27FC236}">
                <a16:creationId xmlns:a16="http://schemas.microsoft.com/office/drawing/2014/main" id="{D35589CF-8AFF-4EE9-9D0A-FB10752BA581}"/>
              </a:ext>
            </a:extLst>
          </p:cNvPr>
          <p:cNvSpPr txBox="1"/>
          <p:nvPr/>
        </p:nvSpPr>
        <p:spPr>
          <a:xfrm>
            <a:off x="1847024" y="4533882"/>
            <a:ext cx="1514604" cy="400110"/>
          </a:xfrm>
          <a:prstGeom prst="rect">
            <a:avLst/>
          </a:prstGeom>
          <a:noFill/>
        </p:spPr>
        <p:txBody>
          <a:bodyPr wrap="square" rtlCol="0">
            <a:spAutoFit/>
          </a:bodyPr>
          <a:lstStyle/>
          <a:p>
            <a:r>
              <a:rPr kumimoji="1" lang="ja-JP" altLang="en-US" sz="2000" dirty="0"/>
              <a:t>支出：</a:t>
            </a:r>
            <a:r>
              <a:rPr kumimoji="1" lang="en-US" altLang="ja-JP" sz="2000" dirty="0"/>
              <a:t>1000</a:t>
            </a:r>
          </a:p>
        </p:txBody>
      </p:sp>
      <p:sp>
        <p:nvSpPr>
          <p:cNvPr id="18" name="テキスト ボックス 17">
            <a:extLst>
              <a:ext uri="{FF2B5EF4-FFF2-40B4-BE49-F238E27FC236}">
                <a16:creationId xmlns:a16="http://schemas.microsoft.com/office/drawing/2014/main" id="{CD44446C-8ADD-48E1-9B31-330E95BF749A}"/>
              </a:ext>
            </a:extLst>
          </p:cNvPr>
          <p:cNvSpPr txBox="1"/>
          <p:nvPr/>
        </p:nvSpPr>
        <p:spPr>
          <a:xfrm>
            <a:off x="3757522" y="372803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19" name="テキスト ボックス 18">
            <a:extLst>
              <a:ext uri="{FF2B5EF4-FFF2-40B4-BE49-F238E27FC236}">
                <a16:creationId xmlns:a16="http://schemas.microsoft.com/office/drawing/2014/main" id="{1F1A3E7F-61E4-4AB4-8794-FFA85F3C7C3E}"/>
              </a:ext>
            </a:extLst>
          </p:cNvPr>
          <p:cNvSpPr txBox="1"/>
          <p:nvPr/>
        </p:nvSpPr>
        <p:spPr>
          <a:xfrm>
            <a:off x="1941139" y="3696555"/>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0" name="テキスト ボックス 19">
            <a:extLst>
              <a:ext uri="{FF2B5EF4-FFF2-40B4-BE49-F238E27FC236}">
                <a16:creationId xmlns:a16="http://schemas.microsoft.com/office/drawing/2014/main" id="{816521E8-3266-41DE-9A0D-2189B53C9D33}"/>
              </a:ext>
            </a:extLst>
          </p:cNvPr>
          <p:cNvSpPr txBox="1"/>
          <p:nvPr/>
        </p:nvSpPr>
        <p:spPr>
          <a:xfrm>
            <a:off x="1994592" y="291477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1" name="テキスト ボックス 20">
            <a:extLst>
              <a:ext uri="{FF2B5EF4-FFF2-40B4-BE49-F238E27FC236}">
                <a16:creationId xmlns:a16="http://schemas.microsoft.com/office/drawing/2014/main" id="{E3509759-9B9F-4FC0-82D9-0062F6597E6C}"/>
              </a:ext>
            </a:extLst>
          </p:cNvPr>
          <p:cNvSpPr txBox="1"/>
          <p:nvPr/>
        </p:nvSpPr>
        <p:spPr>
          <a:xfrm>
            <a:off x="8818700" y="2897593"/>
            <a:ext cx="1302327"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2" name="テキスト ボックス 21">
            <a:extLst>
              <a:ext uri="{FF2B5EF4-FFF2-40B4-BE49-F238E27FC236}">
                <a16:creationId xmlns:a16="http://schemas.microsoft.com/office/drawing/2014/main" id="{2EFB6A03-5484-4338-8AE4-6FE57350ECBC}"/>
              </a:ext>
            </a:extLst>
          </p:cNvPr>
          <p:cNvSpPr txBox="1"/>
          <p:nvPr/>
        </p:nvSpPr>
        <p:spPr>
          <a:xfrm>
            <a:off x="8891948" y="2069868"/>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3" name="テキスト ボックス 22">
            <a:extLst>
              <a:ext uri="{FF2B5EF4-FFF2-40B4-BE49-F238E27FC236}">
                <a16:creationId xmlns:a16="http://schemas.microsoft.com/office/drawing/2014/main" id="{2600BAAF-FA9A-4D89-9746-73B7EAB7E548}"/>
              </a:ext>
            </a:extLst>
          </p:cNvPr>
          <p:cNvSpPr txBox="1"/>
          <p:nvPr/>
        </p:nvSpPr>
        <p:spPr>
          <a:xfrm>
            <a:off x="7058199" y="2062497"/>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4" name="テキスト ボックス 23">
            <a:extLst>
              <a:ext uri="{FF2B5EF4-FFF2-40B4-BE49-F238E27FC236}">
                <a16:creationId xmlns:a16="http://schemas.microsoft.com/office/drawing/2014/main" id="{78F0BE54-2862-4484-A89D-4FC2FB0A0B61}"/>
              </a:ext>
            </a:extLst>
          </p:cNvPr>
          <p:cNvSpPr txBox="1"/>
          <p:nvPr/>
        </p:nvSpPr>
        <p:spPr>
          <a:xfrm>
            <a:off x="5246740" y="4492356"/>
            <a:ext cx="1514605" cy="400110"/>
          </a:xfrm>
          <a:prstGeom prst="rect">
            <a:avLst/>
          </a:prstGeom>
          <a:noFill/>
        </p:spPr>
        <p:txBody>
          <a:bodyPr wrap="square" rtlCol="0">
            <a:spAutoFit/>
          </a:bodyPr>
          <a:lstStyle/>
          <a:p>
            <a:r>
              <a:rPr kumimoji="1" lang="ja-JP" altLang="en-US" sz="2000" dirty="0"/>
              <a:t>支出：</a:t>
            </a:r>
            <a:r>
              <a:rPr kumimoji="1" lang="en-US" altLang="ja-JP" sz="2000" dirty="0"/>
              <a:t>300</a:t>
            </a:r>
          </a:p>
        </p:txBody>
      </p:sp>
      <p:sp>
        <p:nvSpPr>
          <p:cNvPr id="25" name="テキスト ボックス 24">
            <a:extLst>
              <a:ext uri="{FF2B5EF4-FFF2-40B4-BE49-F238E27FC236}">
                <a16:creationId xmlns:a16="http://schemas.microsoft.com/office/drawing/2014/main" id="{714BC412-47A3-4EE0-9C0F-353CC0324247}"/>
              </a:ext>
            </a:extLst>
          </p:cNvPr>
          <p:cNvSpPr txBox="1"/>
          <p:nvPr/>
        </p:nvSpPr>
        <p:spPr>
          <a:xfrm>
            <a:off x="3847797" y="5379561"/>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6" name="テキスト ボックス 25">
            <a:extLst>
              <a:ext uri="{FF2B5EF4-FFF2-40B4-BE49-F238E27FC236}">
                <a16:creationId xmlns:a16="http://schemas.microsoft.com/office/drawing/2014/main" id="{53921E6B-3152-4D7D-8E29-50E34DA85805}"/>
              </a:ext>
            </a:extLst>
          </p:cNvPr>
          <p:cNvSpPr txBox="1"/>
          <p:nvPr/>
        </p:nvSpPr>
        <p:spPr>
          <a:xfrm>
            <a:off x="1994592" y="535296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7" name="テキスト ボックス 26">
            <a:extLst>
              <a:ext uri="{FF2B5EF4-FFF2-40B4-BE49-F238E27FC236}">
                <a16:creationId xmlns:a16="http://schemas.microsoft.com/office/drawing/2014/main" id="{E8D8EDF8-A86C-4AF7-8D8F-B817196CFB1F}"/>
              </a:ext>
            </a:extLst>
          </p:cNvPr>
          <p:cNvSpPr txBox="1"/>
          <p:nvPr/>
        </p:nvSpPr>
        <p:spPr>
          <a:xfrm>
            <a:off x="7076530" y="4505063"/>
            <a:ext cx="1514605" cy="400110"/>
          </a:xfrm>
          <a:prstGeom prst="rect">
            <a:avLst/>
          </a:prstGeom>
          <a:noFill/>
        </p:spPr>
        <p:txBody>
          <a:bodyPr wrap="square" rtlCol="0">
            <a:spAutoFit/>
          </a:bodyPr>
          <a:lstStyle/>
          <a:p>
            <a:r>
              <a:rPr kumimoji="1" lang="ja-JP" altLang="en-US" sz="2000" dirty="0"/>
              <a:t>支出：</a:t>
            </a:r>
            <a:r>
              <a:rPr kumimoji="1" lang="en-US" altLang="ja-JP" sz="2000" dirty="0"/>
              <a:t>5000</a:t>
            </a:r>
          </a:p>
        </p:txBody>
      </p:sp>
      <p:sp>
        <p:nvSpPr>
          <p:cNvPr id="28" name="テキスト ボックス 27">
            <a:extLst>
              <a:ext uri="{FF2B5EF4-FFF2-40B4-BE49-F238E27FC236}">
                <a16:creationId xmlns:a16="http://schemas.microsoft.com/office/drawing/2014/main" id="{5986C6DD-E9C6-4F00-97A2-A911DF5CE906}"/>
              </a:ext>
            </a:extLst>
          </p:cNvPr>
          <p:cNvSpPr txBox="1"/>
          <p:nvPr/>
        </p:nvSpPr>
        <p:spPr>
          <a:xfrm>
            <a:off x="7093930" y="5360886"/>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29" name="テキスト ボックス 28">
            <a:extLst>
              <a:ext uri="{FF2B5EF4-FFF2-40B4-BE49-F238E27FC236}">
                <a16:creationId xmlns:a16="http://schemas.microsoft.com/office/drawing/2014/main" id="{A1F7D2F5-3704-4007-B859-DF1FD7B12B54}"/>
              </a:ext>
            </a:extLst>
          </p:cNvPr>
          <p:cNvSpPr txBox="1"/>
          <p:nvPr/>
        </p:nvSpPr>
        <p:spPr>
          <a:xfrm>
            <a:off x="5365307" y="5352964"/>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
        <p:nvSpPr>
          <p:cNvPr id="30" name="テキスト ボックス 29">
            <a:extLst>
              <a:ext uri="{FF2B5EF4-FFF2-40B4-BE49-F238E27FC236}">
                <a16:creationId xmlns:a16="http://schemas.microsoft.com/office/drawing/2014/main" id="{60519ED6-A32E-4130-8815-D24CDB02C20B}"/>
              </a:ext>
            </a:extLst>
          </p:cNvPr>
          <p:cNvSpPr txBox="1"/>
          <p:nvPr/>
        </p:nvSpPr>
        <p:spPr>
          <a:xfrm>
            <a:off x="8891948" y="4514721"/>
            <a:ext cx="1086196" cy="400110"/>
          </a:xfrm>
          <a:prstGeom prst="rect">
            <a:avLst/>
          </a:prstGeom>
          <a:noFill/>
        </p:spPr>
        <p:txBody>
          <a:bodyPr wrap="square" rtlCol="0">
            <a:spAutoFit/>
          </a:bodyPr>
          <a:lstStyle/>
          <a:p>
            <a:r>
              <a:rPr kumimoji="1" lang="ja-JP" altLang="en-US" sz="2000" dirty="0"/>
              <a:t>支出：</a:t>
            </a:r>
            <a:r>
              <a:rPr kumimoji="1" lang="en-US" altLang="ja-JP" sz="2000" dirty="0"/>
              <a:t>0</a:t>
            </a:r>
          </a:p>
        </p:txBody>
      </p:sp>
    </p:spTree>
    <p:extLst>
      <p:ext uri="{BB962C8B-B14F-4D97-AF65-F5344CB8AC3E}">
        <p14:creationId xmlns:p14="http://schemas.microsoft.com/office/powerpoint/2010/main" val="69149410"/>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TM10001114[[fn=ギャラリー]]</Template>
  <TotalTime>698</TotalTime>
  <Words>542</Words>
  <Application>Microsoft Office PowerPoint</Application>
  <PresentationFormat>ワイド画面</PresentationFormat>
  <Paragraphs>113</Paragraphs>
  <Slides>14</Slides>
  <Notes>12</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游ゴシック</vt:lpstr>
      <vt:lpstr>Arial</vt:lpstr>
      <vt:lpstr>Gill Sans MT</vt:lpstr>
      <vt:lpstr>ギャラリー</vt:lpstr>
      <vt:lpstr>グループ開発・Aグループ</vt:lpstr>
      <vt:lpstr>目次</vt:lpstr>
      <vt:lpstr>開発物について</vt:lpstr>
      <vt:lpstr>開発の目的</vt:lpstr>
      <vt:lpstr>開発物の特徴</vt:lpstr>
      <vt:lpstr>システムの流れ図</vt:lpstr>
      <vt:lpstr>グラフについて</vt:lpstr>
      <vt:lpstr>通知機能について</vt:lpstr>
      <vt:lpstr>PowerPoint プレゼンテーション</vt:lpstr>
      <vt:lpstr>スーテェ簿・デモプレイ</vt:lpstr>
      <vt:lpstr>個人感想</vt:lpstr>
      <vt:lpstr>まとめ</vt:lpstr>
      <vt:lpstr>ご清聴ありがとうございました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axizokinawa 001</dc:creator>
  <cp:lastModifiedBy>axizokinawa002</cp:lastModifiedBy>
  <cp:revision>56</cp:revision>
  <dcterms:created xsi:type="dcterms:W3CDTF">2020-06-01T03:56:45Z</dcterms:created>
  <dcterms:modified xsi:type="dcterms:W3CDTF">2020-06-26T07:35:13Z</dcterms:modified>
</cp:coreProperties>
</file>