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2" r:id="rId3"/>
    <p:sldId id="260" r:id="rId4"/>
    <p:sldId id="261"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4"/>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E597EB-A8B4-4B66-1702-5E33F4E2790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DFBEC92-695D-325A-DBEB-650EB1901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E4CE549-898B-24A8-C882-7025FC81A44C}"/>
              </a:ext>
            </a:extLst>
          </p:cNvPr>
          <p:cNvSpPr>
            <a:spLocks noGrp="1"/>
          </p:cNvSpPr>
          <p:nvPr>
            <p:ph type="dt" sz="half" idx="10"/>
          </p:nvPr>
        </p:nvSpPr>
        <p:spPr/>
        <p:txBody>
          <a:bodyPr/>
          <a:lstStyle/>
          <a:p>
            <a:fld id="{80971C70-D1C5-7043-BCC1-3969538EA5A3}" type="datetimeFigureOut">
              <a:rPr kumimoji="1" lang="ja-JP" altLang="en-US" smtClean="0"/>
              <a:t>2022/11/15</a:t>
            </a:fld>
            <a:endParaRPr kumimoji="1" lang="ja-JP" altLang="en-US"/>
          </a:p>
        </p:txBody>
      </p:sp>
      <p:sp>
        <p:nvSpPr>
          <p:cNvPr id="5" name="フッター プレースホルダー 4">
            <a:extLst>
              <a:ext uri="{FF2B5EF4-FFF2-40B4-BE49-F238E27FC236}">
                <a16:creationId xmlns:a16="http://schemas.microsoft.com/office/drawing/2014/main" id="{43B66E85-0F19-8551-5BF7-3E9C2538DC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E788E4-3DCC-4589-5BA8-FFCDAA5B7F49}"/>
              </a:ext>
            </a:extLst>
          </p:cNvPr>
          <p:cNvSpPr>
            <a:spLocks noGrp="1"/>
          </p:cNvSpPr>
          <p:nvPr>
            <p:ph type="sldNum" sz="quarter" idx="12"/>
          </p:nvPr>
        </p:nvSpPr>
        <p:spPr/>
        <p:txBody>
          <a:body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413964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505D6-FBEB-5D89-CC9F-416A1036D74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82FB22-545E-DF54-DB17-922B820FE6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0B09EC-9FF0-2621-F6D2-6E4F03A62761}"/>
              </a:ext>
            </a:extLst>
          </p:cNvPr>
          <p:cNvSpPr>
            <a:spLocks noGrp="1"/>
          </p:cNvSpPr>
          <p:nvPr>
            <p:ph type="dt" sz="half" idx="10"/>
          </p:nvPr>
        </p:nvSpPr>
        <p:spPr/>
        <p:txBody>
          <a:bodyPr/>
          <a:lstStyle/>
          <a:p>
            <a:fld id="{80971C70-D1C5-7043-BCC1-3969538EA5A3}" type="datetimeFigureOut">
              <a:rPr kumimoji="1" lang="ja-JP" altLang="en-US" smtClean="0"/>
              <a:t>2022/11/15</a:t>
            </a:fld>
            <a:endParaRPr kumimoji="1" lang="ja-JP" altLang="en-US"/>
          </a:p>
        </p:txBody>
      </p:sp>
      <p:sp>
        <p:nvSpPr>
          <p:cNvPr id="5" name="フッター プレースホルダー 4">
            <a:extLst>
              <a:ext uri="{FF2B5EF4-FFF2-40B4-BE49-F238E27FC236}">
                <a16:creationId xmlns:a16="http://schemas.microsoft.com/office/drawing/2014/main" id="{35928255-4B0F-5A45-BF57-941DED10F8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E82B7F-3C9D-869F-7F38-BD34919DCE7D}"/>
              </a:ext>
            </a:extLst>
          </p:cNvPr>
          <p:cNvSpPr>
            <a:spLocks noGrp="1"/>
          </p:cNvSpPr>
          <p:nvPr>
            <p:ph type="sldNum" sz="quarter" idx="12"/>
          </p:nvPr>
        </p:nvSpPr>
        <p:spPr/>
        <p:txBody>
          <a:body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84719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B8B209C-995C-C9DF-23C5-D2FD76D8EA4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79365F-3252-3B02-C28C-468F785395A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E4BD11-233D-D571-D76B-1C53C7BF64E2}"/>
              </a:ext>
            </a:extLst>
          </p:cNvPr>
          <p:cNvSpPr>
            <a:spLocks noGrp="1"/>
          </p:cNvSpPr>
          <p:nvPr>
            <p:ph type="dt" sz="half" idx="10"/>
          </p:nvPr>
        </p:nvSpPr>
        <p:spPr/>
        <p:txBody>
          <a:bodyPr/>
          <a:lstStyle/>
          <a:p>
            <a:fld id="{80971C70-D1C5-7043-BCC1-3969538EA5A3}" type="datetimeFigureOut">
              <a:rPr kumimoji="1" lang="ja-JP" altLang="en-US" smtClean="0"/>
              <a:t>2022/11/15</a:t>
            </a:fld>
            <a:endParaRPr kumimoji="1" lang="ja-JP" altLang="en-US"/>
          </a:p>
        </p:txBody>
      </p:sp>
      <p:sp>
        <p:nvSpPr>
          <p:cNvPr id="5" name="フッター プレースホルダー 4">
            <a:extLst>
              <a:ext uri="{FF2B5EF4-FFF2-40B4-BE49-F238E27FC236}">
                <a16:creationId xmlns:a16="http://schemas.microsoft.com/office/drawing/2014/main" id="{648A54B5-7E49-3588-20BA-FF5AEE2342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4B0AE-98FC-DF62-30AA-CF6ACB3BD606}"/>
              </a:ext>
            </a:extLst>
          </p:cNvPr>
          <p:cNvSpPr>
            <a:spLocks noGrp="1"/>
          </p:cNvSpPr>
          <p:nvPr>
            <p:ph type="sldNum" sz="quarter" idx="12"/>
          </p:nvPr>
        </p:nvSpPr>
        <p:spPr/>
        <p:txBody>
          <a:body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197066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F139CE-D4B5-4C3D-DA9F-07E0829C47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B4EA91-6B10-70B6-03E9-E9EA941E48C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384A92-0EB7-C5FD-4B63-86947192DFFA}"/>
              </a:ext>
            </a:extLst>
          </p:cNvPr>
          <p:cNvSpPr>
            <a:spLocks noGrp="1"/>
          </p:cNvSpPr>
          <p:nvPr>
            <p:ph type="dt" sz="half" idx="10"/>
          </p:nvPr>
        </p:nvSpPr>
        <p:spPr/>
        <p:txBody>
          <a:bodyPr/>
          <a:lstStyle/>
          <a:p>
            <a:fld id="{80971C70-D1C5-7043-BCC1-3969538EA5A3}" type="datetimeFigureOut">
              <a:rPr kumimoji="1" lang="ja-JP" altLang="en-US" smtClean="0"/>
              <a:t>2022/11/15</a:t>
            </a:fld>
            <a:endParaRPr kumimoji="1" lang="ja-JP" altLang="en-US"/>
          </a:p>
        </p:txBody>
      </p:sp>
      <p:sp>
        <p:nvSpPr>
          <p:cNvPr id="5" name="フッター プレースホルダー 4">
            <a:extLst>
              <a:ext uri="{FF2B5EF4-FFF2-40B4-BE49-F238E27FC236}">
                <a16:creationId xmlns:a16="http://schemas.microsoft.com/office/drawing/2014/main" id="{6CEBA554-2130-160F-2947-2488E42C5E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FE1C4D-8FF1-AA8E-6202-0C717EB7CF21}"/>
              </a:ext>
            </a:extLst>
          </p:cNvPr>
          <p:cNvSpPr>
            <a:spLocks noGrp="1"/>
          </p:cNvSpPr>
          <p:nvPr>
            <p:ph type="sldNum" sz="quarter" idx="12"/>
          </p:nvPr>
        </p:nvSpPr>
        <p:spPr/>
        <p:txBody>
          <a:body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51080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FEFF8-59FA-D26F-5625-97F9D0CE165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D7A331-7CF8-C360-357B-E6B28A7F7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0ACDE1-7783-DB01-8FE3-8E3F4A3A77C1}"/>
              </a:ext>
            </a:extLst>
          </p:cNvPr>
          <p:cNvSpPr>
            <a:spLocks noGrp="1"/>
          </p:cNvSpPr>
          <p:nvPr>
            <p:ph type="dt" sz="half" idx="10"/>
          </p:nvPr>
        </p:nvSpPr>
        <p:spPr/>
        <p:txBody>
          <a:bodyPr/>
          <a:lstStyle/>
          <a:p>
            <a:fld id="{80971C70-D1C5-7043-BCC1-3969538EA5A3}" type="datetimeFigureOut">
              <a:rPr kumimoji="1" lang="ja-JP" altLang="en-US" smtClean="0"/>
              <a:t>2022/11/15</a:t>
            </a:fld>
            <a:endParaRPr kumimoji="1" lang="ja-JP" altLang="en-US"/>
          </a:p>
        </p:txBody>
      </p:sp>
      <p:sp>
        <p:nvSpPr>
          <p:cNvPr id="5" name="フッター プレースホルダー 4">
            <a:extLst>
              <a:ext uri="{FF2B5EF4-FFF2-40B4-BE49-F238E27FC236}">
                <a16:creationId xmlns:a16="http://schemas.microsoft.com/office/drawing/2014/main" id="{8C96A55D-CE81-84B9-4DCA-55D85762B5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346FF3-BA44-246A-3B4B-133131F58C3B}"/>
              </a:ext>
            </a:extLst>
          </p:cNvPr>
          <p:cNvSpPr>
            <a:spLocks noGrp="1"/>
          </p:cNvSpPr>
          <p:nvPr>
            <p:ph type="sldNum" sz="quarter" idx="12"/>
          </p:nvPr>
        </p:nvSpPr>
        <p:spPr/>
        <p:txBody>
          <a:body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145102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8C35B0-801F-E753-D141-A73F5B4CD3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819A25-56C3-0361-1DA3-13DE3EA7EC6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71E4B99-EB6E-D419-AF69-59618FF706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CA9DB55-73B9-1F4D-3F59-635EBBE314D3}"/>
              </a:ext>
            </a:extLst>
          </p:cNvPr>
          <p:cNvSpPr>
            <a:spLocks noGrp="1"/>
          </p:cNvSpPr>
          <p:nvPr>
            <p:ph type="dt" sz="half" idx="10"/>
          </p:nvPr>
        </p:nvSpPr>
        <p:spPr/>
        <p:txBody>
          <a:bodyPr/>
          <a:lstStyle/>
          <a:p>
            <a:fld id="{80971C70-D1C5-7043-BCC1-3969538EA5A3}" type="datetimeFigureOut">
              <a:rPr kumimoji="1" lang="ja-JP" altLang="en-US" smtClean="0"/>
              <a:t>2022/11/15</a:t>
            </a:fld>
            <a:endParaRPr kumimoji="1" lang="ja-JP" altLang="en-US"/>
          </a:p>
        </p:txBody>
      </p:sp>
      <p:sp>
        <p:nvSpPr>
          <p:cNvPr id="6" name="フッター プレースホルダー 5">
            <a:extLst>
              <a:ext uri="{FF2B5EF4-FFF2-40B4-BE49-F238E27FC236}">
                <a16:creationId xmlns:a16="http://schemas.microsoft.com/office/drawing/2014/main" id="{0EEA4FA0-6187-983A-BDF1-C1F59604E1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B7FDA5-8903-A348-6B6A-9A3C41DC5487}"/>
              </a:ext>
            </a:extLst>
          </p:cNvPr>
          <p:cNvSpPr>
            <a:spLocks noGrp="1"/>
          </p:cNvSpPr>
          <p:nvPr>
            <p:ph type="sldNum" sz="quarter" idx="12"/>
          </p:nvPr>
        </p:nvSpPr>
        <p:spPr/>
        <p:txBody>
          <a:body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488824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7EF3E-79AC-2F9F-FAAD-C1C09321CC7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3AD1A9-2794-5751-6D6F-3FDA9147C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FF63A07-5AC7-675D-621B-0A70A5FBB3F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38C6716-72FB-C965-2E67-75EC98A4F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6201193-7404-1F34-001E-277AB429B00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50040FB-CB16-68B5-019E-95E00F9B256D}"/>
              </a:ext>
            </a:extLst>
          </p:cNvPr>
          <p:cNvSpPr>
            <a:spLocks noGrp="1"/>
          </p:cNvSpPr>
          <p:nvPr>
            <p:ph type="dt" sz="half" idx="10"/>
          </p:nvPr>
        </p:nvSpPr>
        <p:spPr/>
        <p:txBody>
          <a:bodyPr/>
          <a:lstStyle/>
          <a:p>
            <a:fld id="{80971C70-D1C5-7043-BCC1-3969538EA5A3}" type="datetimeFigureOut">
              <a:rPr kumimoji="1" lang="ja-JP" altLang="en-US" smtClean="0"/>
              <a:t>2022/11/15</a:t>
            </a:fld>
            <a:endParaRPr kumimoji="1" lang="ja-JP" altLang="en-US"/>
          </a:p>
        </p:txBody>
      </p:sp>
      <p:sp>
        <p:nvSpPr>
          <p:cNvPr id="8" name="フッター プレースホルダー 7">
            <a:extLst>
              <a:ext uri="{FF2B5EF4-FFF2-40B4-BE49-F238E27FC236}">
                <a16:creationId xmlns:a16="http://schemas.microsoft.com/office/drawing/2014/main" id="{6DD80C82-C774-FE97-D173-B4318DF3E04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873F57C-9074-8C12-9E0F-044FD842A40C}"/>
              </a:ext>
            </a:extLst>
          </p:cNvPr>
          <p:cNvSpPr>
            <a:spLocks noGrp="1"/>
          </p:cNvSpPr>
          <p:nvPr>
            <p:ph type="sldNum" sz="quarter" idx="12"/>
          </p:nvPr>
        </p:nvSpPr>
        <p:spPr/>
        <p:txBody>
          <a:body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384316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24BFFE-47C7-2F1F-0C32-0255DF509CD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7B6961-EA7E-E11D-4CF1-B84DF2D3C52C}"/>
              </a:ext>
            </a:extLst>
          </p:cNvPr>
          <p:cNvSpPr>
            <a:spLocks noGrp="1"/>
          </p:cNvSpPr>
          <p:nvPr>
            <p:ph type="dt" sz="half" idx="10"/>
          </p:nvPr>
        </p:nvSpPr>
        <p:spPr/>
        <p:txBody>
          <a:bodyPr/>
          <a:lstStyle/>
          <a:p>
            <a:fld id="{80971C70-D1C5-7043-BCC1-3969538EA5A3}" type="datetimeFigureOut">
              <a:rPr kumimoji="1" lang="ja-JP" altLang="en-US" smtClean="0"/>
              <a:t>2022/11/15</a:t>
            </a:fld>
            <a:endParaRPr kumimoji="1" lang="ja-JP" altLang="en-US"/>
          </a:p>
        </p:txBody>
      </p:sp>
      <p:sp>
        <p:nvSpPr>
          <p:cNvPr id="4" name="フッター プレースホルダー 3">
            <a:extLst>
              <a:ext uri="{FF2B5EF4-FFF2-40B4-BE49-F238E27FC236}">
                <a16:creationId xmlns:a16="http://schemas.microsoft.com/office/drawing/2014/main" id="{0E148B0E-582D-EB86-5F4B-871A24DB2A9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69A202-451A-92D7-1D13-DE3F1B3AB675}"/>
              </a:ext>
            </a:extLst>
          </p:cNvPr>
          <p:cNvSpPr>
            <a:spLocks noGrp="1"/>
          </p:cNvSpPr>
          <p:nvPr>
            <p:ph type="sldNum" sz="quarter" idx="12"/>
          </p:nvPr>
        </p:nvSpPr>
        <p:spPr/>
        <p:txBody>
          <a:body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33982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59CD84-0749-AE05-4CEE-EE761A2A7ED9}"/>
              </a:ext>
            </a:extLst>
          </p:cNvPr>
          <p:cNvSpPr>
            <a:spLocks noGrp="1"/>
          </p:cNvSpPr>
          <p:nvPr>
            <p:ph type="dt" sz="half" idx="10"/>
          </p:nvPr>
        </p:nvSpPr>
        <p:spPr/>
        <p:txBody>
          <a:bodyPr/>
          <a:lstStyle/>
          <a:p>
            <a:fld id="{80971C70-D1C5-7043-BCC1-3969538EA5A3}" type="datetimeFigureOut">
              <a:rPr kumimoji="1" lang="ja-JP" altLang="en-US" smtClean="0"/>
              <a:t>2022/11/15</a:t>
            </a:fld>
            <a:endParaRPr kumimoji="1" lang="ja-JP" altLang="en-US"/>
          </a:p>
        </p:txBody>
      </p:sp>
      <p:sp>
        <p:nvSpPr>
          <p:cNvPr id="3" name="フッター プレースホルダー 2">
            <a:extLst>
              <a:ext uri="{FF2B5EF4-FFF2-40B4-BE49-F238E27FC236}">
                <a16:creationId xmlns:a16="http://schemas.microsoft.com/office/drawing/2014/main" id="{B14F1CC8-2272-D8CD-C211-092D0366E61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D151C4-3D07-C435-B7EA-17E0C4D25508}"/>
              </a:ext>
            </a:extLst>
          </p:cNvPr>
          <p:cNvSpPr>
            <a:spLocks noGrp="1"/>
          </p:cNvSpPr>
          <p:nvPr>
            <p:ph type="sldNum" sz="quarter" idx="12"/>
          </p:nvPr>
        </p:nvSpPr>
        <p:spPr/>
        <p:txBody>
          <a:body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311647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F20B7-2481-634A-B6D7-9EF875923E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1E7496-28B9-E896-FC06-B28038028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A026366-8B26-775A-95E3-382CBD007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EB2C90-23DF-A04F-5095-593109288FDB}"/>
              </a:ext>
            </a:extLst>
          </p:cNvPr>
          <p:cNvSpPr>
            <a:spLocks noGrp="1"/>
          </p:cNvSpPr>
          <p:nvPr>
            <p:ph type="dt" sz="half" idx="10"/>
          </p:nvPr>
        </p:nvSpPr>
        <p:spPr/>
        <p:txBody>
          <a:bodyPr/>
          <a:lstStyle/>
          <a:p>
            <a:fld id="{80971C70-D1C5-7043-BCC1-3969538EA5A3}" type="datetimeFigureOut">
              <a:rPr kumimoji="1" lang="ja-JP" altLang="en-US" smtClean="0"/>
              <a:t>2022/11/15</a:t>
            </a:fld>
            <a:endParaRPr kumimoji="1" lang="ja-JP" altLang="en-US"/>
          </a:p>
        </p:txBody>
      </p:sp>
      <p:sp>
        <p:nvSpPr>
          <p:cNvPr id="6" name="フッター プレースホルダー 5">
            <a:extLst>
              <a:ext uri="{FF2B5EF4-FFF2-40B4-BE49-F238E27FC236}">
                <a16:creationId xmlns:a16="http://schemas.microsoft.com/office/drawing/2014/main" id="{BFC5DA7D-B36D-98AF-5860-644059CC89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5DCB7D-D3CA-B22E-1D47-FBDCD0D087E0}"/>
              </a:ext>
            </a:extLst>
          </p:cNvPr>
          <p:cNvSpPr>
            <a:spLocks noGrp="1"/>
          </p:cNvSpPr>
          <p:nvPr>
            <p:ph type="sldNum" sz="quarter" idx="12"/>
          </p:nvPr>
        </p:nvSpPr>
        <p:spPr/>
        <p:txBody>
          <a:body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363834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3C6A3-84E3-88F1-9B2D-8739146D304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5EC1995-099F-6D2B-2393-43E9A3201F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78ED78A-8E73-E216-C1DD-028613592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20ABAF-F46B-0BB1-F6F8-83BE24DA62F8}"/>
              </a:ext>
            </a:extLst>
          </p:cNvPr>
          <p:cNvSpPr>
            <a:spLocks noGrp="1"/>
          </p:cNvSpPr>
          <p:nvPr>
            <p:ph type="dt" sz="half" idx="10"/>
          </p:nvPr>
        </p:nvSpPr>
        <p:spPr/>
        <p:txBody>
          <a:bodyPr/>
          <a:lstStyle/>
          <a:p>
            <a:fld id="{80971C70-D1C5-7043-BCC1-3969538EA5A3}" type="datetimeFigureOut">
              <a:rPr kumimoji="1" lang="ja-JP" altLang="en-US" smtClean="0"/>
              <a:t>2022/11/15</a:t>
            </a:fld>
            <a:endParaRPr kumimoji="1" lang="ja-JP" altLang="en-US"/>
          </a:p>
        </p:txBody>
      </p:sp>
      <p:sp>
        <p:nvSpPr>
          <p:cNvPr id="6" name="フッター プレースホルダー 5">
            <a:extLst>
              <a:ext uri="{FF2B5EF4-FFF2-40B4-BE49-F238E27FC236}">
                <a16:creationId xmlns:a16="http://schemas.microsoft.com/office/drawing/2014/main" id="{A8B87D3F-F0F7-5BA7-98F0-55FDB1903C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D3CA5E-8429-F28D-854D-80F57A956A98}"/>
              </a:ext>
            </a:extLst>
          </p:cNvPr>
          <p:cNvSpPr>
            <a:spLocks noGrp="1"/>
          </p:cNvSpPr>
          <p:nvPr>
            <p:ph type="sldNum" sz="quarter" idx="12"/>
          </p:nvPr>
        </p:nvSpPr>
        <p:spPr/>
        <p:txBody>
          <a:body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2120073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59209F9-9EA3-1031-5E30-FFE902134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6A4DE1-638D-2A36-0E12-579F223B0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E2C2AF-194A-44AD-EDE1-F50DAC618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71C70-D1C5-7043-BCC1-3969538EA5A3}" type="datetimeFigureOut">
              <a:rPr kumimoji="1" lang="ja-JP" altLang="en-US" smtClean="0"/>
              <a:t>2022/11/15</a:t>
            </a:fld>
            <a:endParaRPr kumimoji="1" lang="ja-JP" altLang="en-US"/>
          </a:p>
        </p:txBody>
      </p:sp>
      <p:sp>
        <p:nvSpPr>
          <p:cNvPr id="5" name="フッター プレースホルダー 4">
            <a:extLst>
              <a:ext uri="{FF2B5EF4-FFF2-40B4-BE49-F238E27FC236}">
                <a16:creationId xmlns:a16="http://schemas.microsoft.com/office/drawing/2014/main" id="{2BA849C3-8BC8-E5E4-2205-D3E497048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1A220D6-DBB6-F4C1-0731-CF5AA6652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C4533-7FFC-0E46-A3FB-EB5EBA6AFF7A}" type="slidenum">
              <a:rPr kumimoji="1" lang="ja-JP" altLang="en-US" smtClean="0"/>
              <a:t>‹#›</a:t>
            </a:fld>
            <a:endParaRPr kumimoji="1" lang="ja-JP" altLang="en-US"/>
          </a:p>
        </p:txBody>
      </p:sp>
    </p:spTree>
    <p:extLst>
      <p:ext uri="{BB962C8B-B14F-4D97-AF65-F5344CB8AC3E}">
        <p14:creationId xmlns:p14="http://schemas.microsoft.com/office/powerpoint/2010/main" val="1702952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BD500-9C87-0115-1D3B-C2525A743BB5}"/>
              </a:ext>
            </a:extLst>
          </p:cNvPr>
          <p:cNvSpPr>
            <a:spLocks noGrp="1"/>
          </p:cNvSpPr>
          <p:nvPr>
            <p:ph type="title"/>
          </p:nvPr>
        </p:nvSpPr>
        <p:spPr/>
        <p:txBody>
          <a:bodyPr/>
          <a:lstStyle/>
          <a:p>
            <a:r>
              <a:rPr kumimoji="1" lang="ja-JP" altLang="en-US"/>
              <a:t>利益成長の達成</a:t>
            </a:r>
          </a:p>
        </p:txBody>
      </p:sp>
      <p:sp>
        <p:nvSpPr>
          <p:cNvPr id="3" name="テキスト ボックス 2">
            <a:extLst>
              <a:ext uri="{FF2B5EF4-FFF2-40B4-BE49-F238E27FC236}">
                <a16:creationId xmlns:a16="http://schemas.microsoft.com/office/drawing/2014/main" id="{5843712B-F0BA-BCA8-38BB-60543F72746B}"/>
              </a:ext>
            </a:extLst>
          </p:cNvPr>
          <p:cNvSpPr txBox="1"/>
          <p:nvPr/>
        </p:nvSpPr>
        <p:spPr>
          <a:xfrm>
            <a:off x="210063" y="1505338"/>
            <a:ext cx="11981937" cy="6463308"/>
          </a:xfrm>
          <a:prstGeom prst="rect">
            <a:avLst/>
          </a:prstGeom>
          <a:noFill/>
        </p:spPr>
        <p:txBody>
          <a:bodyPr wrap="square" rtlCol="0">
            <a:spAutoFit/>
          </a:bodyPr>
          <a:lstStyle/>
          <a:p>
            <a:pPr marL="285750" indent="-285750">
              <a:buFont typeface="Wingdings" pitchFamily="2" charset="2"/>
              <a:buChar char="u"/>
            </a:pPr>
            <a:r>
              <a:rPr kumimoji="1" lang="ja-JP" altLang="en-US"/>
              <a:t>ゲームのルールと</a:t>
            </a:r>
            <a:r>
              <a:rPr kumimoji="1" lang="en-US" altLang="ja-JP" dirty="0"/>
              <a:t>KPI</a:t>
            </a:r>
          </a:p>
          <a:p>
            <a:endParaRPr lang="en-US" altLang="ja-JP" dirty="0"/>
          </a:p>
          <a:p>
            <a:r>
              <a:rPr kumimoji="1" lang="ja-JP" altLang="en-US"/>
              <a:t>増収か増益か：</a:t>
            </a:r>
            <a:endParaRPr kumimoji="1" lang="en-US" altLang="ja-JP" dirty="0"/>
          </a:p>
          <a:p>
            <a:r>
              <a:rPr kumimoji="1" lang="ja-JP" altLang="en-US"/>
              <a:t>利益を生まない増収や資本コストを下回るような増益はダメ</a:t>
            </a:r>
            <a:endParaRPr kumimoji="1" lang="en-US" altLang="ja-JP" dirty="0"/>
          </a:p>
          <a:p>
            <a:endParaRPr kumimoji="1" lang="en-US" altLang="ja-JP" dirty="0"/>
          </a:p>
          <a:p>
            <a:r>
              <a:rPr kumimoji="1" lang="ja-JP" altLang="en-US"/>
              <a:t>利益成長のためのゲームのルール：</a:t>
            </a:r>
            <a:endParaRPr kumimoji="1" lang="en-US" altLang="ja-JP" dirty="0"/>
          </a:p>
          <a:p>
            <a:pPr marL="342900" indent="-342900">
              <a:buFont typeface="+mj-ea"/>
              <a:buAutoNum type="circleNumDbPlain"/>
            </a:pPr>
            <a:r>
              <a:rPr lang="ja-JP" altLang="en-US"/>
              <a:t>既存事業における販売能力の継続的な改善（営業部隊の生産性向上、</a:t>
            </a:r>
            <a:r>
              <a:rPr lang="en-US" altLang="ja-JP" dirty="0"/>
              <a:t>IT</a:t>
            </a:r>
            <a:r>
              <a:rPr lang="ja-JP" altLang="en-US"/>
              <a:t>技術の活用、管理体制・コスト改善等）</a:t>
            </a:r>
            <a:endParaRPr lang="en-US" altLang="ja-JP" dirty="0"/>
          </a:p>
          <a:p>
            <a:pPr marL="342900" indent="-342900">
              <a:buFont typeface="+mj-ea"/>
              <a:buAutoNum type="circleNumDbPlain"/>
            </a:pPr>
            <a:r>
              <a:rPr kumimoji="1" lang="ja-JP" altLang="en-US"/>
              <a:t>事業領域の拡大による中長期的な成長を確保するための戦略的な投資</a:t>
            </a:r>
            <a:endParaRPr kumimoji="1" lang="en-US" altLang="ja-JP" dirty="0"/>
          </a:p>
          <a:p>
            <a:pPr marL="342900" indent="-342900">
              <a:buFont typeface="+mj-ea"/>
              <a:buAutoNum type="circleNumDbPlain"/>
            </a:pPr>
            <a:r>
              <a:rPr lang="ja-JP" altLang="en-US"/>
              <a:t>長期間にわたって会社の優位性を確保するための技術革新</a:t>
            </a:r>
            <a:endParaRPr kumimoji="1" lang="en-US" altLang="ja-JP" dirty="0"/>
          </a:p>
          <a:p>
            <a:r>
              <a:rPr kumimoji="1" lang="ja-JP" altLang="en-US"/>
              <a:t>成長を測る</a:t>
            </a:r>
            <a:r>
              <a:rPr kumimoji="1" lang="en-US" altLang="ja-JP" dirty="0"/>
              <a:t>KPI</a:t>
            </a:r>
            <a:r>
              <a:rPr kumimoji="1" lang="ja-JP" altLang="en-US"/>
              <a:t>と経営行動：</a:t>
            </a:r>
            <a:endParaRPr kumimoji="1" lang="en-US" altLang="ja-JP" dirty="0"/>
          </a:p>
          <a:p>
            <a:r>
              <a:rPr kumimoji="1" lang="ja-JP" altLang="en-US"/>
              <a:t>収入は顧客・商品・市場・販売チャネルの組み合わせで生じる（図</a:t>
            </a:r>
            <a:r>
              <a:rPr kumimoji="1" lang="en-US" altLang="ja-JP" dirty="0"/>
              <a:t>11.2</a:t>
            </a:r>
            <a:r>
              <a:rPr kumimoji="1" lang="ja-JP" altLang="en-US"/>
              <a:t>）</a:t>
            </a:r>
            <a:endParaRPr kumimoji="1" lang="en-US" altLang="ja-JP" dirty="0"/>
          </a:p>
          <a:p>
            <a:r>
              <a:rPr lang="ja-JP" altLang="en-US"/>
              <a:t>（表</a:t>
            </a:r>
            <a:r>
              <a:rPr lang="en-US" altLang="ja-JP" dirty="0"/>
              <a:t>11.1</a:t>
            </a:r>
            <a:r>
              <a:rPr lang="ja-JP" altLang="en-US"/>
              <a:t>）にて、</a:t>
            </a:r>
            <a:r>
              <a:rPr lang="en-US" altLang="ja-JP" dirty="0"/>
              <a:t>KPI</a:t>
            </a:r>
            <a:r>
              <a:rPr lang="ja-JP" altLang="en-US"/>
              <a:t>のまとめ（切り口まとめ）</a:t>
            </a:r>
            <a:endParaRPr kumimoji="1" lang="en-US" altLang="ja-JP" dirty="0"/>
          </a:p>
          <a:p>
            <a:endParaRPr kumimoji="1" lang="en-US" altLang="ja-JP" dirty="0"/>
          </a:p>
          <a:p>
            <a:r>
              <a:rPr kumimoji="1" lang="ja-JP" altLang="en-US"/>
              <a:t>経営アクション</a:t>
            </a:r>
            <a:r>
              <a:rPr kumimoji="1" lang="en-US" altLang="ja-JP" dirty="0"/>
              <a:t>:</a:t>
            </a:r>
            <a:r>
              <a:rPr kumimoji="1" lang="ja-JP" altLang="en-US"/>
              <a:t>成長の</a:t>
            </a:r>
            <a:r>
              <a:rPr kumimoji="1" lang="en-US" altLang="ja-JP" dirty="0"/>
              <a:t>3</a:t>
            </a:r>
            <a:r>
              <a:rPr kumimoji="1" lang="ja-JP" altLang="en-US"/>
              <a:t>つ の時間軸</a:t>
            </a:r>
            <a:r>
              <a:rPr kumimoji="1" lang="en-US" altLang="ja-JP" dirty="0"/>
              <a:t>(</a:t>
            </a:r>
            <a:r>
              <a:rPr kumimoji="1" lang="ja-JP" altLang="en-US"/>
              <a:t>ホ ライゾン</a:t>
            </a:r>
            <a:r>
              <a:rPr kumimoji="1" lang="en-US" altLang="ja-JP" dirty="0"/>
              <a:t>)</a:t>
            </a:r>
          </a:p>
          <a:p>
            <a:endParaRPr kumimoji="1" lang="en-US" altLang="ja-JP" dirty="0"/>
          </a:p>
          <a:p>
            <a:r>
              <a:rPr kumimoji="1" lang="en-US" altLang="ja-JP" dirty="0"/>
              <a:t>Ⅲ </a:t>
            </a:r>
            <a:r>
              <a:rPr kumimoji="1" lang="ja-JP" altLang="en-US"/>
              <a:t>ホライゾン</a:t>
            </a:r>
            <a:r>
              <a:rPr kumimoji="1" lang="en-US" altLang="ja-JP" dirty="0"/>
              <a:t>1-</a:t>
            </a:r>
            <a:r>
              <a:rPr kumimoji="1" lang="ja-JP" altLang="en-US"/>
              <a:t>販売活動の生産性を高める</a:t>
            </a:r>
            <a:endParaRPr kumimoji="1" lang="en-US" altLang="ja-JP" dirty="0"/>
          </a:p>
          <a:p>
            <a:r>
              <a:rPr kumimoji="1" lang="en-US" altLang="ja-JP" dirty="0"/>
              <a:t>Ⅳ </a:t>
            </a:r>
            <a:r>
              <a:rPr kumimoji="1" lang="ja-JP" altLang="en-US"/>
              <a:t>ホライゾン</a:t>
            </a:r>
            <a:r>
              <a:rPr kumimoji="1" lang="en-US" altLang="ja-JP" dirty="0"/>
              <a:t>1-</a:t>
            </a:r>
            <a:r>
              <a:rPr kumimoji="1" lang="ja-JP" altLang="en-US"/>
              <a:t>マルチチャネル化を進める</a:t>
            </a:r>
            <a:endParaRPr kumimoji="1" lang="en-US" altLang="ja-JP" dirty="0"/>
          </a:p>
          <a:p>
            <a:r>
              <a:rPr kumimoji="1" lang="en-US" altLang="ja-JP" dirty="0"/>
              <a:t>V </a:t>
            </a:r>
            <a:r>
              <a:rPr kumimoji="1" lang="ja-JP" altLang="en-US"/>
              <a:t>ホライゾン</a:t>
            </a:r>
            <a:r>
              <a:rPr kumimoji="1" lang="en-US" altLang="ja-JP" dirty="0"/>
              <a:t>1-</a:t>
            </a:r>
            <a:r>
              <a:rPr kumimoji="1" lang="ja-JP" altLang="en-US"/>
              <a:t>既存顧客からより多くを獲得する</a:t>
            </a:r>
            <a:r>
              <a:rPr kumimoji="1" lang="en-US" altLang="ja-JP" dirty="0"/>
              <a:t>:</a:t>
            </a:r>
            <a:r>
              <a:rPr kumimoji="1" lang="ja-JP" altLang="en-US"/>
              <a:t>クロスセル、ビッグデータ、顧客ロイヤリティ</a:t>
            </a:r>
            <a:endParaRPr kumimoji="1" lang="en-US" altLang="ja-JP" dirty="0"/>
          </a:p>
          <a:p>
            <a:r>
              <a:rPr kumimoji="1" lang="ja-JP" altLang="en-US"/>
              <a:t>ホライゾン</a:t>
            </a:r>
            <a:r>
              <a:rPr kumimoji="1" lang="en-US" altLang="ja-JP" dirty="0"/>
              <a:t>1-</a:t>
            </a:r>
            <a:r>
              <a:rPr kumimoji="1" lang="ja-JP" altLang="en-US"/>
              <a:t>顧客ポー トフォリオのゆがみを管理する</a:t>
            </a:r>
            <a:endParaRPr kumimoji="1" lang="en-US" altLang="ja-JP" dirty="0"/>
          </a:p>
          <a:p>
            <a:r>
              <a:rPr kumimoji="1" lang="ja-JP" altLang="en-US"/>
              <a:t>ホライゾン</a:t>
            </a:r>
            <a:r>
              <a:rPr kumimoji="1" lang="en-US" altLang="ja-JP" dirty="0"/>
              <a:t>2-</a:t>
            </a:r>
            <a:r>
              <a:rPr kumimoji="1" lang="ja-JP" altLang="en-US"/>
              <a:t>メ ガトレンドを予測する</a:t>
            </a:r>
            <a:endParaRPr kumimoji="1" lang="en-US" altLang="ja-JP" dirty="0"/>
          </a:p>
          <a:p>
            <a:r>
              <a:rPr kumimoji="1" lang="ja-JP" altLang="en-US"/>
              <a:t>ホライゾン</a:t>
            </a:r>
            <a:r>
              <a:rPr kumimoji="1" lang="en-US" altLang="ja-JP" dirty="0"/>
              <a:t>2-</a:t>
            </a:r>
            <a:r>
              <a:rPr kumimoji="1" lang="ja-JP" altLang="en-US"/>
              <a:t>隣接分野の開拓</a:t>
            </a:r>
            <a:endParaRPr lang="en-US" altLang="ja-JP" dirty="0"/>
          </a:p>
          <a:p>
            <a:r>
              <a:rPr kumimoji="1" lang="ja-JP" altLang="en-US"/>
              <a:t>ホライゾン</a:t>
            </a:r>
            <a:r>
              <a:rPr kumimoji="1" lang="en-US" altLang="ja-JP" dirty="0"/>
              <a:t>2-</a:t>
            </a:r>
            <a:r>
              <a:rPr kumimoji="1" lang="ja-JP" altLang="en-US"/>
              <a:t>変革的買収とボルトオン買収</a:t>
            </a:r>
            <a:endParaRPr kumimoji="1" lang="en-US" altLang="ja-JP" dirty="0"/>
          </a:p>
          <a:p>
            <a:r>
              <a:rPr kumimoji="1" lang="ja-JP" altLang="en-US"/>
              <a:t>ホライゾン</a:t>
            </a:r>
            <a:r>
              <a:rPr kumimoji="1" lang="en-US" altLang="ja-JP" dirty="0"/>
              <a:t>3-</a:t>
            </a:r>
            <a:r>
              <a:rPr kumimoji="1" lang="ja-JP" altLang="en-US"/>
              <a:t>創造的破壊</a:t>
            </a:r>
            <a:r>
              <a:rPr kumimoji="1" lang="en-US" altLang="ja-JP" dirty="0"/>
              <a:t>(creative disruptions)</a:t>
            </a:r>
            <a:r>
              <a:rPr kumimoji="1" lang="ja-JP" altLang="en-US"/>
              <a:t>・</a:t>
            </a:r>
          </a:p>
        </p:txBody>
      </p:sp>
    </p:spTree>
    <p:extLst>
      <p:ext uri="{BB962C8B-B14F-4D97-AF65-F5344CB8AC3E}">
        <p14:creationId xmlns:p14="http://schemas.microsoft.com/office/powerpoint/2010/main" val="307696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BD500-9C87-0115-1D3B-C2525A743BB5}"/>
              </a:ext>
            </a:extLst>
          </p:cNvPr>
          <p:cNvSpPr>
            <a:spLocks noGrp="1"/>
          </p:cNvSpPr>
          <p:nvPr>
            <p:ph type="title"/>
          </p:nvPr>
        </p:nvSpPr>
        <p:spPr/>
        <p:txBody>
          <a:bodyPr/>
          <a:lstStyle/>
          <a:p>
            <a:r>
              <a:rPr kumimoji="1" lang="ja-JP" altLang="en-US"/>
              <a:t>利益成長の達成</a:t>
            </a:r>
          </a:p>
        </p:txBody>
      </p:sp>
      <p:sp>
        <p:nvSpPr>
          <p:cNvPr id="3" name="テキスト ボックス 2">
            <a:extLst>
              <a:ext uri="{FF2B5EF4-FFF2-40B4-BE49-F238E27FC236}">
                <a16:creationId xmlns:a16="http://schemas.microsoft.com/office/drawing/2014/main" id="{5843712B-F0BA-BCA8-38BB-60543F72746B}"/>
              </a:ext>
            </a:extLst>
          </p:cNvPr>
          <p:cNvSpPr txBox="1"/>
          <p:nvPr/>
        </p:nvSpPr>
        <p:spPr>
          <a:xfrm>
            <a:off x="210063" y="1505338"/>
            <a:ext cx="11981937" cy="5355312"/>
          </a:xfrm>
          <a:prstGeom prst="rect">
            <a:avLst/>
          </a:prstGeom>
          <a:noFill/>
        </p:spPr>
        <p:txBody>
          <a:bodyPr wrap="square" rtlCol="0">
            <a:spAutoFit/>
          </a:bodyPr>
          <a:lstStyle/>
          <a:p>
            <a:pPr marL="285750" indent="-285750">
              <a:buFont typeface="Wingdings" pitchFamily="2" charset="2"/>
              <a:buChar char="u"/>
            </a:pPr>
            <a:r>
              <a:rPr kumimoji="1" lang="ja-JP" altLang="en-US"/>
              <a:t>経営アクション</a:t>
            </a:r>
            <a:r>
              <a:rPr kumimoji="1" lang="en-US" altLang="ja-JP" dirty="0"/>
              <a:t>:</a:t>
            </a:r>
            <a:r>
              <a:rPr kumimoji="1" lang="ja-JP" altLang="en-US"/>
              <a:t>成長の</a:t>
            </a:r>
            <a:r>
              <a:rPr kumimoji="1" lang="en-US" altLang="ja-JP" dirty="0"/>
              <a:t>3</a:t>
            </a:r>
            <a:r>
              <a:rPr kumimoji="1" lang="ja-JP" altLang="en-US"/>
              <a:t>つの時間軸</a:t>
            </a:r>
            <a:r>
              <a:rPr kumimoji="1" lang="en-US" altLang="ja-JP" dirty="0"/>
              <a:t>(</a:t>
            </a:r>
            <a:r>
              <a:rPr kumimoji="1" lang="ja-JP" altLang="en-US"/>
              <a:t>ホライゾン</a:t>
            </a:r>
            <a:r>
              <a:rPr kumimoji="1" lang="en-US" altLang="ja-JP" dirty="0"/>
              <a:t>)</a:t>
            </a:r>
          </a:p>
          <a:p>
            <a:r>
              <a:rPr lang="ja-JP" altLang="en-US"/>
              <a:t>成長戦略を異なる時間軸に分けて考えるのは有用</a:t>
            </a:r>
            <a:endParaRPr lang="en-US" altLang="ja-JP" dirty="0"/>
          </a:p>
          <a:p>
            <a:r>
              <a:rPr lang="ja-JP" altLang="en-US"/>
              <a:t>（図</a:t>
            </a:r>
            <a:r>
              <a:rPr lang="en-US" altLang="ja-JP" dirty="0"/>
              <a:t>11.3</a:t>
            </a:r>
            <a:r>
              <a:rPr lang="ja-JP" altLang="en-US"/>
              <a:t>）マッキンゼーによる成長の３つの時間軸の枠組み</a:t>
            </a:r>
            <a:endParaRPr lang="en-US" altLang="ja-JP" dirty="0"/>
          </a:p>
          <a:p>
            <a:endParaRPr lang="en-US" altLang="ja-JP" dirty="0"/>
          </a:p>
          <a:p>
            <a:r>
              <a:rPr lang="ja-JP" altLang="en-US"/>
              <a:t>ホライゾン</a:t>
            </a:r>
            <a:r>
              <a:rPr lang="en-US" altLang="ja-JP" dirty="0"/>
              <a:t>1</a:t>
            </a:r>
            <a:r>
              <a:rPr lang="ja-JP" altLang="en-US"/>
              <a:t>：自分が持っているものを最大限活用する</a:t>
            </a:r>
            <a:endParaRPr lang="en-US" altLang="ja-JP" dirty="0"/>
          </a:p>
          <a:p>
            <a:r>
              <a:rPr lang="ja-JP" altLang="en-US"/>
              <a:t>既存事業に焦点→既存顧客と新規顧客を得る取組←強い実行力と、会社の</a:t>
            </a:r>
            <a:r>
              <a:rPr lang="en-US" altLang="ja-JP" dirty="0"/>
              <a:t>DNA</a:t>
            </a:r>
            <a:r>
              <a:rPr lang="ja-JP" altLang="en-US"/>
              <a:t>にマッチするもの</a:t>
            </a:r>
            <a:endParaRPr lang="en-US" altLang="ja-JP" dirty="0"/>
          </a:p>
          <a:p>
            <a:endParaRPr kumimoji="1" lang="en-US" altLang="ja-JP" dirty="0"/>
          </a:p>
          <a:p>
            <a:r>
              <a:rPr kumimoji="1" lang="ja-JP" altLang="en-US"/>
              <a:t>ホライゾン</a:t>
            </a:r>
            <a:r>
              <a:rPr kumimoji="1" lang="en-US" altLang="ja-JP" dirty="0"/>
              <a:t>2</a:t>
            </a:r>
            <a:r>
              <a:rPr kumimoji="1" lang="ja-JP" altLang="en-US"/>
              <a:t>：投資が必要となり、実行力が必須</a:t>
            </a:r>
            <a:endParaRPr kumimoji="1" lang="en-US" altLang="ja-JP" dirty="0"/>
          </a:p>
          <a:p>
            <a:endParaRPr kumimoji="1" lang="en-US" altLang="ja-JP" dirty="0"/>
          </a:p>
          <a:p>
            <a:r>
              <a:rPr lang="ja-JP" altLang="en-US"/>
              <a:t>ホライゾン</a:t>
            </a:r>
            <a:r>
              <a:rPr lang="en-US" altLang="ja-JP" dirty="0"/>
              <a:t>3</a:t>
            </a:r>
            <a:r>
              <a:rPr lang="ja-JP" altLang="en-US"/>
              <a:t>：混乱の予測、選択肢の構築</a:t>
            </a:r>
            <a:endParaRPr lang="en-US" altLang="ja-JP" dirty="0"/>
          </a:p>
          <a:p>
            <a:endParaRPr kumimoji="1" lang="en-US" altLang="ja-JP" dirty="0"/>
          </a:p>
          <a:p>
            <a:pPr marL="285750" indent="-285750">
              <a:buFont typeface="Wingdings" pitchFamily="2" charset="2"/>
              <a:buChar char="u"/>
            </a:pPr>
            <a:r>
              <a:rPr kumimoji="1" lang="ja-JP" altLang="en-US"/>
              <a:t>ホライゾン</a:t>
            </a:r>
            <a:r>
              <a:rPr kumimoji="1" lang="en-US" altLang="ja-JP" dirty="0"/>
              <a:t>1-</a:t>
            </a:r>
            <a:r>
              <a:rPr kumimoji="1" lang="ja-JP" altLang="en-US"/>
              <a:t>販売活動の生産性を高める</a:t>
            </a:r>
            <a:endParaRPr lang="en-US" altLang="ja-JP" dirty="0"/>
          </a:p>
          <a:p>
            <a:pPr marL="285750" indent="-285750">
              <a:buFont typeface="Wingdings" pitchFamily="2" charset="2"/>
              <a:buChar char="u"/>
            </a:pPr>
            <a:r>
              <a:rPr kumimoji="1" lang="ja-JP" altLang="en-US"/>
              <a:t>ホライゾン</a:t>
            </a:r>
            <a:r>
              <a:rPr kumimoji="1" lang="en-US" altLang="ja-JP" dirty="0"/>
              <a:t>1-</a:t>
            </a:r>
            <a:r>
              <a:rPr kumimoji="1" lang="ja-JP" altLang="en-US"/>
              <a:t>マルチチャネル化を進める</a:t>
            </a:r>
            <a:endParaRPr lang="en-US" altLang="ja-JP" dirty="0"/>
          </a:p>
          <a:p>
            <a:pPr marL="285750" indent="-285750">
              <a:buFont typeface="Wingdings" pitchFamily="2" charset="2"/>
              <a:buChar char="u"/>
            </a:pPr>
            <a:r>
              <a:rPr kumimoji="1" lang="ja-JP" altLang="en-US"/>
              <a:t>ホライゾン</a:t>
            </a:r>
            <a:r>
              <a:rPr kumimoji="1" lang="en-US" altLang="ja-JP" dirty="0"/>
              <a:t>1-</a:t>
            </a:r>
            <a:r>
              <a:rPr kumimoji="1" lang="ja-JP" altLang="en-US"/>
              <a:t>既存顧客からより多くを獲得する</a:t>
            </a:r>
            <a:r>
              <a:rPr kumimoji="1" lang="en-US" altLang="ja-JP" dirty="0"/>
              <a:t>:</a:t>
            </a:r>
            <a:r>
              <a:rPr kumimoji="1" lang="ja-JP" altLang="en-US"/>
              <a:t>クロスセル、ビッグデータ、顧客ロイヤリティ</a:t>
            </a:r>
            <a:endParaRPr kumimoji="1" lang="en-US" altLang="ja-JP" dirty="0"/>
          </a:p>
          <a:p>
            <a:r>
              <a:rPr kumimoji="1" lang="ja-JP" altLang="en-US"/>
              <a:t>ホライゾン</a:t>
            </a:r>
            <a:r>
              <a:rPr kumimoji="1" lang="en-US" altLang="ja-JP" dirty="0"/>
              <a:t>1-</a:t>
            </a:r>
            <a:r>
              <a:rPr kumimoji="1" lang="ja-JP" altLang="en-US"/>
              <a:t>顧客ポー トフォリオのゆがみを管理する</a:t>
            </a:r>
            <a:endParaRPr kumimoji="1" lang="en-US" altLang="ja-JP" dirty="0"/>
          </a:p>
          <a:p>
            <a:r>
              <a:rPr kumimoji="1" lang="ja-JP" altLang="en-US"/>
              <a:t>ホライゾン</a:t>
            </a:r>
            <a:r>
              <a:rPr kumimoji="1" lang="en-US" altLang="ja-JP" dirty="0"/>
              <a:t>2-</a:t>
            </a:r>
            <a:r>
              <a:rPr kumimoji="1" lang="ja-JP" altLang="en-US"/>
              <a:t>メ ガトレンドを予測する</a:t>
            </a:r>
            <a:endParaRPr kumimoji="1" lang="en-US" altLang="ja-JP" dirty="0"/>
          </a:p>
          <a:p>
            <a:r>
              <a:rPr kumimoji="1" lang="ja-JP" altLang="en-US"/>
              <a:t>ホライゾン</a:t>
            </a:r>
            <a:r>
              <a:rPr kumimoji="1" lang="en-US" altLang="ja-JP" dirty="0"/>
              <a:t>2-</a:t>
            </a:r>
            <a:r>
              <a:rPr kumimoji="1" lang="ja-JP" altLang="en-US"/>
              <a:t>隣接分野の開拓</a:t>
            </a:r>
            <a:endParaRPr lang="en-US" altLang="ja-JP" dirty="0"/>
          </a:p>
          <a:p>
            <a:r>
              <a:rPr kumimoji="1" lang="ja-JP" altLang="en-US"/>
              <a:t>ホライゾン</a:t>
            </a:r>
            <a:r>
              <a:rPr kumimoji="1" lang="en-US" altLang="ja-JP" dirty="0"/>
              <a:t>2-</a:t>
            </a:r>
            <a:r>
              <a:rPr kumimoji="1" lang="ja-JP" altLang="en-US"/>
              <a:t>変革的買収とボルトオン買収</a:t>
            </a:r>
            <a:endParaRPr kumimoji="1" lang="en-US" altLang="ja-JP" dirty="0"/>
          </a:p>
          <a:p>
            <a:r>
              <a:rPr kumimoji="1" lang="ja-JP" altLang="en-US"/>
              <a:t>ホライゾン</a:t>
            </a:r>
            <a:r>
              <a:rPr kumimoji="1" lang="en-US" altLang="ja-JP" dirty="0"/>
              <a:t>3-</a:t>
            </a:r>
            <a:r>
              <a:rPr kumimoji="1" lang="ja-JP" altLang="en-US"/>
              <a:t>創造的破壊</a:t>
            </a:r>
            <a:r>
              <a:rPr kumimoji="1" lang="en-US" altLang="ja-JP" dirty="0"/>
              <a:t>(creative disruptions)</a:t>
            </a:r>
            <a:r>
              <a:rPr kumimoji="1" lang="ja-JP" altLang="en-US"/>
              <a:t>・</a:t>
            </a:r>
          </a:p>
        </p:txBody>
      </p:sp>
    </p:spTree>
    <p:extLst>
      <p:ext uri="{BB962C8B-B14F-4D97-AF65-F5344CB8AC3E}">
        <p14:creationId xmlns:p14="http://schemas.microsoft.com/office/powerpoint/2010/main" val="183353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E16DF2-5151-ECC5-3E8E-CA6AAE0E9EE7}"/>
              </a:ext>
            </a:extLst>
          </p:cNvPr>
          <p:cNvSpPr>
            <a:spLocks noGrp="1"/>
          </p:cNvSpPr>
          <p:nvPr>
            <p:ph type="title"/>
          </p:nvPr>
        </p:nvSpPr>
        <p:spPr/>
        <p:txBody>
          <a:bodyPr/>
          <a:lstStyle/>
          <a:p>
            <a:r>
              <a:rPr kumimoji="1" lang="ja-JP" altLang="en-US"/>
              <a:t>業務の効率化の達成</a:t>
            </a:r>
          </a:p>
        </p:txBody>
      </p:sp>
      <p:sp>
        <p:nvSpPr>
          <p:cNvPr id="3" name="テキスト ボックス 2">
            <a:extLst>
              <a:ext uri="{FF2B5EF4-FFF2-40B4-BE49-F238E27FC236}">
                <a16:creationId xmlns:a16="http://schemas.microsoft.com/office/drawing/2014/main" id="{E59B4D27-D4CA-8811-006B-EF0490CDAF08}"/>
              </a:ext>
            </a:extLst>
          </p:cNvPr>
          <p:cNvSpPr txBox="1"/>
          <p:nvPr/>
        </p:nvSpPr>
        <p:spPr>
          <a:xfrm>
            <a:off x="939113" y="1594021"/>
            <a:ext cx="10033687" cy="5078313"/>
          </a:xfrm>
          <a:prstGeom prst="rect">
            <a:avLst/>
          </a:prstGeom>
          <a:noFill/>
        </p:spPr>
        <p:txBody>
          <a:bodyPr wrap="square" rtlCol="0">
            <a:spAutoFit/>
          </a:bodyPr>
          <a:lstStyle/>
          <a:p>
            <a:r>
              <a:rPr kumimoji="1" lang="ja-JP" altLang="en-US"/>
              <a:t>業務効率の重要性</a:t>
            </a:r>
          </a:p>
          <a:p>
            <a:r>
              <a:rPr kumimoji="1" lang="en-US" altLang="ja-JP" dirty="0"/>
              <a:t>1</a:t>
            </a:r>
            <a:r>
              <a:rPr kumimoji="1" lang="ja-JP" altLang="en-US"/>
              <a:t>業績への影響</a:t>
            </a:r>
          </a:p>
          <a:p>
            <a:r>
              <a:rPr kumimoji="1" lang="en-US" altLang="ja-JP" dirty="0"/>
              <a:t>2</a:t>
            </a:r>
            <a:r>
              <a:rPr kumimoji="1" lang="ja-JP" altLang="en-US"/>
              <a:t>株主価値への影響</a:t>
            </a:r>
          </a:p>
          <a:p>
            <a:r>
              <a:rPr kumimoji="1" lang="en-US" altLang="ja-JP" dirty="0"/>
              <a:t>3</a:t>
            </a:r>
            <a:r>
              <a:rPr kumimoji="1" lang="ja-JP" altLang="en-US"/>
              <a:t>経営陣の影響力</a:t>
            </a:r>
            <a:endParaRPr kumimoji="1" lang="en-US" altLang="ja-JP" dirty="0"/>
          </a:p>
          <a:p>
            <a:r>
              <a:rPr kumimoji="1" lang="ja-JP" altLang="en-US"/>
              <a:t>コスト配分に関する余談</a:t>
            </a:r>
          </a:p>
          <a:p>
            <a:r>
              <a:rPr kumimoji="1" lang="en-US" altLang="ja-JP" dirty="0"/>
              <a:t>Ⅱ</a:t>
            </a:r>
            <a:r>
              <a:rPr kumimoji="1" lang="ja-JP" altLang="en-US"/>
              <a:t>ゲームのルール</a:t>
            </a:r>
          </a:p>
          <a:p>
            <a:r>
              <a:rPr kumimoji="1" lang="en-US" altLang="ja-JP" dirty="0"/>
              <a:t>Ⅲ </a:t>
            </a:r>
            <a:r>
              <a:rPr kumimoji="1" lang="ja-JP" altLang="en-US"/>
              <a:t>支払いの削減</a:t>
            </a:r>
            <a:r>
              <a:rPr kumimoji="1" lang="en-US" altLang="ja-JP" dirty="0"/>
              <a:t>:</a:t>
            </a:r>
            <a:r>
              <a:rPr kumimoji="1" lang="ja-JP" altLang="en-US"/>
              <a:t>調 達の最適化</a:t>
            </a:r>
          </a:p>
          <a:p>
            <a:r>
              <a:rPr kumimoji="1" lang="en-US" altLang="ja-JP" dirty="0"/>
              <a:t>Ⅳ </a:t>
            </a:r>
            <a:r>
              <a:rPr kumimoji="1" lang="ja-JP" altLang="en-US"/>
              <a:t>支払いの削減</a:t>
            </a:r>
            <a:r>
              <a:rPr kumimoji="1" lang="en-US" altLang="ja-JP" dirty="0"/>
              <a:t>:</a:t>
            </a:r>
            <a:r>
              <a:rPr kumimoji="1" lang="ja-JP" altLang="en-US"/>
              <a:t>ビ ジネスプロセスの再設計からアウトソーシング</a:t>
            </a:r>
          </a:p>
          <a:p>
            <a:r>
              <a:rPr kumimoji="1" lang="en-US" altLang="ja-JP" dirty="0"/>
              <a:t>1 </a:t>
            </a:r>
            <a:r>
              <a:rPr kumimoji="1" lang="ja-JP" altLang="en-US"/>
              <a:t>ビジネスプロセスの再設計</a:t>
            </a:r>
            <a:r>
              <a:rPr kumimoji="1" lang="en-US" altLang="ja-JP" dirty="0"/>
              <a:t>(Business Process Re― </a:t>
            </a:r>
            <a:r>
              <a:rPr kumimoji="1" lang="en-US" altLang="ja-JP" dirty="0" err="1"/>
              <a:t>en</a:t>
            </a:r>
            <a:r>
              <a:rPr kumimoji="1" lang="ja-JP" altLang="en-US"/>
              <a:t>」 </a:t>
            </a:r>
            <a:r>
              <a:rPr kumimoji="1" lang="en-US" altLang="ja-JP" dirty="0" err="1"/>
              <a:t>neeringBPR</a:t>
            </a:r>
            <a:r>
              <a:rPr kumimoji="1" lang="en-US" altLang="ja-JP" dirty="0"/>
              <a:t>)</a:t>
            </a:r>
            <a:endParaRPr kumimoji="1" lang="ja-JP" altLang="en-US"/>
          </a:p>
          <a:p>
            <a:r>
              <a:rPr kumimoji="1" lang="en-US" altLang="ja-JP" dirty="0"/>
              <a:t>2</a:t>
            </a:r>
            <a:r>
              <a:rPr kumimoji="1" lang="ja-JP" altLang="en-US"/>
              <a:t>ニアショア移転、オフショア移転</a:t>
            </a:r>
            <a:endParaRPr kumimoji="1" lang="en-US" altLang="ja-JP" dirty="0"/>
          </a:p>
          <a:p>
            <a:r>
              <a:rPr kumimoji="1" lang="en-US" altLang="ja-JP" dirty="0"/>
              <a:t>3</a:t>
            </a:r>
            <a:r>
              <a:rPr kumimoji="1" lang="ja-JP" altLang="en-US"/>
              <a:t>アウトソーシング</a:t>
            </a:r>
          </a:p>
          <a:p>
            <a:r>
              <a:rPr kumimoji="1" lang="en-US" altLang="ja-JP" dirty="0"/>
              <a:t>V</a:t>
            </a:r>
            <a:r>
              <a:rPr kumimoji="1" lang="ja-JP" altLang="en-US"/>
              <a:t>利用するリソースを削減しつつ、より効果的に活用する</a:t>
            </a:r>
          </a:p>
          <a:p>
            <a:r>
              <a:rPr kumimoji="1" lang="ja-JP" altLang="en-US"/>
              <a:t>デジタル化と自動化</a:t>
            </a:r>
          </a:p>
          <a:p>
            <a:r>
              <a:rPr kumimoji="1" lang="en-US" altLang="ja-JP" dirty="0"/>
              <a:t>Ⅵ</a:t>
            </a:r>
            <a:r>
              <a:rPr kumimoji="1" lang="ja-JP" altLang="en-US"/>
              <a:t>利用するリソースを削減しつつ、より効果的に活用する</a:t>
            </a:r>
          </a:p>
          <a:p>
            <a:r>
              <a:rPr kumimoji="1" lang="ja-JP" altLang="en-US"/>
              <a:t>商品ポートフォリオの再設計</a:t>
            </a:r>
            <a:endParaRPr kumimoji="1" lang="en-US" altLang="ja-JP" dirty="0"/>
          </a:p>
          <a:p>
            <a:r>
              <a:rPr kumimoji="1" lang="ja-JP" altLang="en-US"/>
              <a:t>ケーススタデイ</a:t>
            </a:r>
            <a:endParaRPr kumimoji="1" lang="en-US" altLang="ja-JP" dirty="0"/>
          </a:p>
          <a:p>
            <a:r>
              <a:rPr kumimoji="1" lang="en-US" altLang="ja-JP" dirty="0"/>
              <a:t>Ⅶ</a:t>
            </a:r>
            <a:r>
              <a:rPr kumimoji="1" lang="ja-JP" altLang="en-US"/>
              <a:t>利用するリソースを削減しつつ、より効果的に活用する</a:t>
            </a:r>
          </a:p>
          <a:p>
            <a:r>
              <a:rPr kumimoji="1" lang="ja-JP" altLang="en-US"/>
              <a:t>契約取得費用の管理</a:t>
            </a:r>
          </a:p>
        </p:txBody>
      </p:sp>
    </p:spTree>
    <p:extLst>
      <p:ext uri="{BB962C8B-B14F-4D97-AF65-F5344CB8AC3E}">
        <p14:creationId xmlns:p14="http://schemas.microsoft.com/office/powerpoint/2010/main" val="349841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8B774E-432A-BE02-1EEF-4742D2B045FA}"/>
              </a:ext>
            </a:extLst>
          </p:cNvPr>
          <p:cNvSpPr>
            <a:spLocks noGrp="1"/>
          </p:cNvSpPr>
          <p:nvPr>
            <p:ph type="title"/>
          </p:nvPr>
        </p:nvSpPr>
        <p:spPr/>
        <p:txBody>
          <a:bodyPr/>
          <a:lstStyle/>
          <a:p>
            <a:r>
              <a:rPr kumimoji="1" lang="ja-JP" altLang="en-US"/>
              <a:t>経営戦略 と資本配分</a:t>
            </a:r>
          </a:p>
        </p:txBody>
      </p:sp>
      <p:sp>
        <p:nvSpPr>
          <p:cNvPr id="3" name="テキスト ボックス 2">
            <a:extLst>
              <a:ext uri="{FF2B5EF4-FFF2-40B4-BE49-F238E27FC236}">
                <a16:creationId xmlns:a16="http://schemas.microsoft.com/office/drawing/2014/main" id="{0F912E98-F78D-054A-3169-E8F4E35C50DD}"/>
              </a:ext>
            </a:extLst>
          </p:cNvPr>
          <p:cNvSpPr txBox="1"/>
          <p:nvPr/>
        </p:nvSpPr>
        <p:spPr>
          <a:xfrm>
            <a:off x="815546" y="2347784"/>
            <a:ext cx="10194324" cy="2862322"/>
          </a:xfrm>
          <a:prstGeom prst="rect">
            <a:avLst/>
          </a:prstGeom>
          <a:noFill/>
        </p:spPr>
        <p:txBody>
          <a:bodyPr wrap="square" rtlCol="0">
            <a:spAutoFit/>
          </a:bodyPr>
          <a:lstStyle/>
          <a:p>
            <a:r>
              <a:rPr kumimoji="1" lang="ja-JP" altLang="en-US"/>
              <a:t>経営戦略、資本配分および業績管理</a:t>
            </a:r>
          </a:p>
          <a:p>
            <a:r>
              <a:rPr kumimoji="1" lang="en-US" altLang="ja-JP" dirty="0"/>
              <a:t>Ⅱ </a:t>
            </a:r>
            <a:r>
              <a:rPr kumimoji="1" lang="ja-JP" altLang="en-US"/>
              <a:t>資本配分</a:t>
            </a:r>
            <a:r>
              <a:rPr kumimoji="1" lang="en-US" altLang="ja-JP" dirty="0"/>
              <a:t>:</a:t>
            </a:r>
            <a:r>
              <a:rPr kumimoji="1" lang="ja-JP" altLang="en-US"/>
              <a:t>資本予算、資本の源泉から用途まで</a:t>
            </a:r>
          </a:p>
          <a:p>
            <a:r>
              <a:rPr kumimoji="1" lang="en-US" altLang="ja-JP" dirty="0"/>
              <a:t>1</a:t>
            </a:r>
            <a:r>
              <a:rPr kumimoji="1" lang="ja-JP" altLang="en-US"/>
              <a:t>資本の源泉</a:t>
            </a:r>
            <a:endParaRPr kumimoji="1" lang="en-US" altLang="ja-JP" dirty="0"/>
          </a:p>
          <a:p>
            <a:r>
              <a:rPr kumimoji="1" lang="en-US" altLang="ja-JP" dirty="0"/>
              <a:t>2</a:t>
            </a:r>
            <a:r>
              <a:rPr kumimoji="1" lang="ja-JP" altLang="en-US"/>
              <a:t>資本の使途</a:t>
            </a:r>
            <a:endParaRPr kumimoji="1" lang="en-US" altLang="ja-JP" dirty="0"/>
          </a:p>
          <a:p>
            <a:r>
              <a:rPr kumimoji="1" lang="en-US" altLang="ja-JP" dirty="0"/>
              <a:t>Ⅲ </a:t>
            </a:r>
            <a:r>
              <a:rPr kumimoji="1" lang="ja-JP" altLang="en-US"/>
              <a:t>資本配分</a:t>
            </a:r>
            <a:r>
              <a:rPr kumimoji="1" lang="en-US" altLang="ja-JP" dirty="0"/>
              <a:t>:</a:t>
            </a:r>
            <a:r>
              <a:rPr kumimoji="1" lang="ja-JP" altLang="en-US"/>
              <a:t>企業ポートフォリオの最適化</a:t>
            </a:r>
            <a:endParaRPr kumimoji="1" lang="en-US" altLang="ja-JP" dirty="0"/>
          </a:p>
          <a:p>
            <a:r>
              <a:rPr kumimoji="1" lang="en-US" altLang="ja-JP" dirty="0"/>
              <a:t>1 </a:t>
            </a:r>
            <a:r>
              <a:rPr kumimoji="1" lang="ja-JP" altLang="en-US"/>
              <a:t>ポートフォリオ最適化のための</a:t>
            </a:r>
            <a:r>
              <a:rPr kumimoji="1" lang="en-US" altLang="ja-JP" dirty="0"/>
              <a:t>KPI</a:t>
            </a:r>
          </a:p>
          <a:p>
            <a:r>
              <a:rPr kumimoji="1" lang="en-US" altLang="ja-JP" dirty="0"/>
              <a:t>2 KPI</a:t>
            </a:r>
            <a:r>
              <a:rPr kumimoji="1" lang="ja-JP" altLang="en-US"/>
              <a:t>か ら企業価値へ</a:t>
            </a:r>
          </a:p>
          <a:p>
            <a:r>
              <a:rPr kumimoji="1" lang="en-US" altLang="ja-JP" dirty="0"/>
              <a:t>Ⅳ </a:t>
            </a:r>
            <a:r>
              <a:rPr kumimoji="1" lang="ja-JP" altLang="en-US"/>
              <a:t>資本配分</a:t>
            </a:r>
            <a:r>
              <a:rPr kumimoji="1" lang="en-US" altLang="ja-JP" dirty="0"/>
              <a:t>:</a:t>
            </a:r>
            <a:r>
              <a:rPr kumimoji="1" lang="ja-JP" altLang="en-US"/>
              <a:t>制 約のなかでの財務的資源の調整</a:t>
            </a:r>
          </a:p>
          <a:p>
            <a:r>
              <a:rPr kumimoji="1" lang="ja-JP" altLang="en-US"/>
              <a:t>追加的な複雑性</a:t>
            </a:r>
            <a:endParaRPr kumimoji="1" lang="en-US" altLang="ja-JP" dirty="0"/>
          </a:p>
          <a:p>
            <a:r>
              <a:rPr kumimoji="1" lang="ja-JP" altLang="en-US"/>
              <a:t>制約下での最適化 </a:t>
            </a:r>
            <a:r>
              <a:rPr kumimoji="1" lang="en-US" altLang="ja-JP" dirty="0"/>
              <a:t>:</a:t>
            </a:r>
            <a:r>
              <a:rPr kumimoji="1" lang="ja-JP" altLang="en-US"/>
              <a:t>段 階的なアプローチ</a:t>
            </a:r>
          </a:p>
        </p:txBody>
      </p:sp>
    </p:spTree>
    <p:extLst>
      <p:ext uri="{BB962C8B-B14F-4D97-AF65-F5344CB8AC3E}">
        <p14:creationId xmlns:p14="http://schemas.microsoft.com/office/powerpoint/2010/main" val="228742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0C872-C608-06A0-79BF-E33BE293719D}"/>
              </a:ext>
            </a:extLst>
          </p:cNvPr>
          <p:cNvSpPr>
            <a:spLocks noGrp="1"/>
          </p:cNvSpPr>
          <p:nvPr>
            <p:ph type="title"/>
          </p:nvPr>
        </p:nvSpPr>
        <p:spPr/>
        <p:txBody>
          <a:bodyPr/>
          <a:lstStyle/>
          <a:p>
            <a:r>
              <a:rPr kumimoji="1" lang="ja-JP" altLang="en-US"/>
              <a:t>戦略計画 と業績管理</a:t>
            </a:r>
          </a:p>
        </p:txBody>
      </p:sp>
      <p:sp>
        <p:nvSpPr>
          <p:cNvPr id="3" name="テキスト ボックス 2">
            <a:extLst>
              <a:ext uri="{FF2B5EF4-FFF2-40B4-BE49-F238E27FC236}">
                <a16:creationId xmlns:a16="http://schemas.microsoft.com/office/drawing/2014/main" id="{A00AA983-B202-9491-6F21-7A92F2277595}"/>
              </a:ext>
            </a:extLst>
          </p:cNvPr>
          <p:cNvSpPr txBox="1"/>
          <p:nvPr/>
        </p:nvSpPr>
        <p:spPr>
          <a:xfrm>
            <a:off x="926757" y="1690688"/>
            <a:ext cx="9712410" cy="4524315"/>
          </a:xfrm>
          <a:prstGeom prst="rect">
            <a:avLst/>
          </a:prstGeom>
          <a:noFill/>
        </p:spPr>
        <p:txBody>
          <a:bodyPr wrap="square" rtlCol="0">
            <a:spAutoFit/>
          </a:bodyPr>
          <a:lstStyle/>
          <a:p>
            <a:pPr marL="285750" indent="-285750">
              <a:buFont typeface="Wingdings" pitchFamily="2" charset="2"/>
              <a:buChar char="u"/>
            </a:pPr>
            <a:r>
              <a:rPr kumimoji="1" lang="ja-JP" altLang="en-US"/>
              <a:t>戦略計画とは何か</a:t>
            </a:r>
            <a:endParaRPr kumimoji="1" lang="en-US" altLang="ja-JP" dirty="0"/>
          </a:p>
          <a:p>
            <a:r>
              <a:rPr kumimoji="1" lang="ja-JP" altLang="en-US"/>
              <a:t>一般的な戦略計画のプロセス</a:t>
            </a:r>
            <a:endParaRPr kumimoji="1" lang="en-US" altLang="ja-JP" dirty="0"/>
          </a:p>
          <a:p>
            <a:r>
              <a:rPr kumimoji="1" lang="ja-JP" altLang="en-US"/>
              <a:t>戦略計画における一般的な役割分担</a:t>
            </a:r>
            <a:endParaRPr kumimoji="1" lang="en-US" altLang="ja-JP" dirty="0"/>
          </a:p>
          <a:p>
            <a:r>
              <a:rPr kumimoji="1" lang="ja-JP" altLang="en-US"/>
              <a:t>ステップ</a:t>
            </a:r>
            <a:r>
              <a:rPr kumimoji="1" lang="en-US" altLang="ja-JP" dirty="0"/>
              <a:t>1:</a:t>
            </a:r>
            <a:r>
              <a:rPr kumimoji="1" lang="ja-JP" altLang="en-US"/>
              <a:t>戦 略的方向性の設定</a:t>
            </a:r>
            <a:endParaRPr kumimoji="1" lang="en-US" altLang="ja-JP" dirty="0"/>
          </a:p>
          <a:p>
            <a:r>
              <a:rPr kumimoji="1" lang="ja-JP" altLang="en-US"/>
              <a:t>ステップ</a:t>
            </a:r>
            <a:r>
              <a:rPr kumimoji="1" lang="en-US" altLang="ja-JP" dirty="0"/>
              <a:t>2:</a:t>
            </a:r>
            <a:r>
              <a:rPr kumimoji="1" lang="ja-JP" altLang="en-US"/>
              <a:t>ボ トムアップの計画</a:t>
            </a:r>
            <a:endParaRPr kumimoji="1" lang="en-US" altLang="ja-JP" dirty="0"/>
          </a:p>
          <a:p>
            <a:r>
              <a:rPr kumimoji="1" lang="ja-JP" altLang="en-US"/>
              <a:t>ステップ</a:t>
            </a:r>
            <a:r>
              <a:rPr kumimoji="1" lang="en-US" altLang="ja-JP" dirty="0"/>
              <a:t>3:</a:t>
            </a:r>
            <a:r>
              <a:rPr kumimoji="1" lang="ja-JP" altLang="en-US"/>
              <a:t>目 標設定と予算設定</a:t>
            </a:r>
            <a:endParaRPr kumimoji="1" lang="en-US" altLang="ja-JP" dirty="0"/>
          </a:p>
          <a:p>
            <a:r>
              <a:rPr kumimoji="1" lang="ja-JP" altLang="en-US"/>
              <a:t>ステップ</a:t>
            </a:r>
            <a:r>
              <a:rPr kumimoji="1" lang="en-US" altLang="ja-JP" dirty="0"/>
              <a:t>4:</a:t>
            </a:r>
            <a:r>
              <a:rPr kumimoji="1" lang="ja-JP" altLang="en-US"/>
              <a:t>業績管理</a:t>
            </a:r>
            <a:endParaRPr kumimoji="1" lang="en-US" altLang="ja-JP" dirty="0"/>
          </a:p>
          <a:p>
            <a:pPr marL="285750" indent="-285750">
              <a:buFont typeface="Wingdings" pitchFamily="2" charset="2"/>
              <a:buChar char="u"/>
            </a:pPr>
            <a:r>
              <a:rPr kumimoji="1" lang="ja-JP" altLang="en-US"/>
              <a:t>なぜ戦略計画が失敗するのか、またどのような対策があるか </a:t>
            </a:r>
          </a:p>
          <a:p>
            <a:r>
              <a:rPr kumimoji="1" lang="ja-JP" altLang="en-US"/>
              <a:t>課題とハイレベルな解決策</a:t>
            </a:r>
            <a:endParaRPr kumimoji="1" lang="en-US" altLang="ja-JP" dirty="0"/>
          </a:p>
          <a:p>
            <a:r>
              <a:rPr kumimoji="1" lang="ja-JP" altLang="en-US"/>
              <a:t>企業価値に着目する</a:t>
            </a:r>
            <a:endParaRPr kumimoji="1" lang="en-US" altLang="ja-JP" dirty="0"/>
          </a:p>
          <a:p>
            <a:r>
              <a:rPr kumimoji="1" lang="ja-JP" altLang="en-US"/>
              <a:t>戦術決定から戦略と資本配分を分離する</a:t>
            </a:r>
          </a:p>
          <a:p>
            <a:r>
              <a:rPr kumimoji="1" lang="ja-JP" altLang="en-US"/>
              <a:t>戦略と目的を明示する</a:t>
            </a:r>
          </a:p>
          <a:p>
            <a:r>
              <a:rPr kumimoji="1" lang="ja-JP" altLang="en-US"/>
              <a:t>適切な財務人材の確保</a:t>
            </a:r>
            <a:endParaRPr kumimoji="1" lang="en-US" altLang="ja-JP" dirty="0"/>
          </a:p>
          <a:p>
            <a:pPr marL="285750" indent="-285750">
              <a:buFont typeface="Wingdings" pitchFamily="2" charset="2"/>
              <a:buChar char="u"/>
            </a:pPr>
            <a:r>
              <a:rPr kumimoji="1" lang="ja-JP" altLang="en-US"/>
              <a:t>経営戦略</a:t>
            </a:r>
          </a:p>
          <a:p>
            <a:r>
              <a:rPr kumimoji="1" lang="ja-JP" altLang="en-US"/>
              <a:t>経営「戦略」とは何か、それはどのように決定されるのか。</a:t>
            </a:r>
          </a:p>
          <a:p>
            <a:r>
              <a:rPr kumimoji="1" lang="ja-JP" altLang="en-US"/>
              <a:t>ファンダメンタルズ分析の役割とは何か</a:t>
            </a:r>
          </a:p>
        </p:txBody>
      </p:sp>
    </p:spTree>
    <p:extLst>
      <p:ext uri="{BB962C8B-B14F-4D97-AF65-F5344CB8AC3E}">
        <p14:creationId xmlns:p14="http://schemas.microsoft.com/office/powerpoint/2010/main" val="19588668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728</Words>
  <Application>Microsoft Macintosh PowerPoint</Application>
  <PresentationFormat>ワイド画面</PresentationFormat>
  <Paragraphs>91</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游ゴシック</vt:lpstr>
      <vt:lpstr>游ゴシック Light</vt:lpstr>
      <vt:lpstr>Arial</vt:lpstr>
      <vt:lpstr>Wingdings</vt:lpstr>
      <vt:lpstr>Office テーマ</vt:lpstr>
      <vt:lpstr>利益成長の達成</vt:lpstr>
      <vt:lpstr>利益成長の達成</vt:lpstr>
      <vt:lpstr>業務の効率化の達成</vt:lpstr>
      <vt:lpstr>経営戦略 と資本配分</vt:lpstr>
      <vt:lpstr>戦略計画 と業績管理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利益成長の達成</dc:title>
  <dc:creator>K S</dc:creator>
  <cp:lastModifiedBy>K S</cp:lastModifiedBy>
  <cp:revision>5</cp:revision>
  <dcterms:created xsi:type="dcterms:W3CDTF">2022-11-15T01:46:01Z</dcterms:created>
  <dcterms:modified xsi:type="dcterms:W3CDTF">2022-11-15T07:00:57Z</dcterms:modified>
</cp:coreProperties>
</file>