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B2E06-E579-BB48-8776-0C2D247D3645}" type="datetimeFigureOut">
              <a:rPr kumimoji="1" lang="ja-JP" altLang="en-US" smtClean="0"/>
              <a:t>20/12/17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B9C6A-3FE5-424A-8DCC-53F9E77904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429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304FE-BBC0-A445-8889-DB0210964D58}" type="datetimeFigureOut">
              <a:rPr kumimoji="1" lang="ja-JP" altLang="en-US" smtClean="0"/>
              <a:t>20/12/17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9A6DD-040B-A44F-B81A-4E12338B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000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9F37-99C7-AA45-8594-314C079F3335}" type="datetime1">
              <a:rPr kumimoji="1" lang="ja-JP" altLang="en-US" smtClean="0"/>
              <a:t>20/12/17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09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2F52-BA42-3349-936E-A52174379769}" type="datetime1">
              <a:rPr kumimoji="1" lang="ja-JP" altLang="en-US" smtClean="0"/>
              <a:t>20/12/17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33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A5A-647B-5745-A4BB-52796E7CA92E}" type="datetime1">
              <a:rPr kumimoji="1" lang="ja-JP" altLang="en-US" smtClean="0"/>
              <a:t>20/12/17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87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74C3-80C6-8747-9579-D0CFED24D03F}" type="datetime1">
              <a:rPr kumimoji="1" lang="ja-JP" altLang="en-US" smtClean="0"/>
              <a:t>20/12/17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7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2495-6886-4544-8DA1-A07DAC18546E}" type="datetime1">
              <a:rPr kumimoji="1" lang="ja-JP" altLang="en-US" smtClean="0"/>
              <a:t>20/12/17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66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B28B-1BFC-1E4D-9C59-5DC1598B02EE}" type="datetime1">
              <a:rPr kumimoji="1" lang="ja-JP" altLang="en-US" smtClean="0"/>
              <a:t>20/12/17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36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AD9D-4FA6-9D49-BDD7-395D99AB3AFC}" type="datetime1">
              <a:rPr kumimoji="1" lang="ja-JP" altLang="en-US" smtClean="0"/>
              <a:t>20/12/17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51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D421-7593-D447-A18E-7254C20D24F0}" type="datetime1">
              <a:rPr kumimoji="1" lang="ja-JP" altLang="en-US" smtClean="0"/>
              <a:t>20/12/17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0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E5E6-968F-904F-A144-CCDAA87FC86B}" type="datetime1">
              <a:rPr kumimoji="1" lang="ja-JP" altLang="en-US" smtClean="0"/>
              <a:t>20/12/17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1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2316-4A94-1A4F-9AAD-F1415AFB8BAF}" type="datetime1">
              <a:rPr kumimoji="1" lang="ja-JP" altLang="en-US" smtClean="0"/>
              <a:t>20/12/17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03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4071-D183-0649-8255-E70020641BF8}" type="datetime1">
              <a:rPr kumimoji="1" lang="ja-JP" altLang="en-US" smtClean="0"/>
              <a:t>20/12/17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77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A4F53-F058-674E-9C02-67DC4A9D6B70}" type="datetime1">
              <a:rPr kumimoji="1" lang="ja-JP" altLang="en-US" smtClean="0"/>
              <a:t>20/12/17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F9680-12FD-4746-900A-C0F09D625A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24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29588" y="66295"/>
            <a:ext cx="23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21</a:t>
            </a:r>
            <a:r>
              <a:rPr kumimoji="1" lang="ja-JP" altLang="en-US" dirty="0" smtClean="0"/>
              <a:t>日　門脇俊輔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8696" y="923235"/>
            <a:ext cx="5148087" cy="36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ja-JP" altLang="en-US" dirty="0" smtClean="0"/>
              <a:t>本日報告する論文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8696" y="1265919"/>
            <a:ext cx="822055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>
                <a:latin typeface="メイリオ"/>
                <a:ea typeface="メイリオ"/>
                <a:cs typeface="メイリオ"/>
              </a:rPr>
              <a:t>Do Investors exaggerate corporate ESG information? Evidence of the ESG momentum effect in the Taiwanese </a:t>
            </a:r>
            <a:r>
              <a:rPr lang="en-US" altLang="ja-JP" u="sng" dirty="0" smtClean="0">
                <a:latin typeface="メイリオ"/>
                <a:ea typeface="メイリオ"/>
                <a:cs typeface="メイリオ"/>
              </a:rPr>
              <a:t>market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ja-JP" dirty="0"/>
              <a:t>Hong-Yi Chena, Sharon S. </a:t>
            </a:r>
            <a:r>
              <a:rPr lang="en-US" altLang="ja-JP" dirty="0" smtClean="0"/>
              <a:t>Yang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ja-JP" dirty="0"/>
              <a:t>National </a:t>
            </a:r>
            <a:r>
              <a:rPr lang="en-US" altLang="ja-JP" dirty="0" err="1"/>
              <a:t>Chengchi</a:t>
            </a:r>
            <a:r>
              <a:rPr lang="en-US" altLang="ja-JP" dirty="0"/>
              <a:t> </a:t>
            </a:r>
            <a:r>
              <a:rPr lang="en-US" altLang="ja-JP" dirty="0" smtClean="0"/>
              <a:t>University</a:t>
            </a:r>
            <a:r>
              <a:rPr lang="ja-JP" altLang="en-US" dirty="0" smtClean="0"/>
              <a:t>（国立政治大学）</a:t>
            </a:r>
            <a:endParaRPr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lang="en-US" altLang="ja-JP" dirty="0"/>
              <a:t>Pacific-Basin Finance </a:t>
            </a:r>
            <a:r>
              <a:rPr lang="en-US" altLang="ja-JP" dirty="0" smtClean="0"/>
              <a:t>Journal</a:t>
            </a:r>
          </a:p>
          <a:p>
            <a:pPr marL="285750" indent="-285750">
              <a:buFont typeface="Wingdings" charset="2"/>
              <a:buChar char="Ø"/>
            </a:pPr>
            <a:r>
              <a:rPr kumimoji="1" lang="en-US" altLang="ja-JP" dirty="0" smtClean="0"/>
              <a:t>2020</a:t>
            </a:r>
            <a:r>
              <a:rPr kumimoji="1" lang="ja-JP" altLang="en-US" dirty="0" smtClean="0"/>
              <a:t>年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8696" y="3560764"/>
            <a:ext cx="5148087" cy="36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ja-JP" altLang="en-US" dirty="0" smtClean="0"/>
              <a:t>当論文の要旨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8695" y="3944021"/>
            <a:ext cx="8548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ja-JP" altLang="en-US" dirty="0" smtClean="0"/>
              <a:t>台湾のマーケットについて分析（</a:t>
            </a:r>
            <a:r>
              <a:rPr kumimoji="1" lang="en-US" altLang="ja-JP" dirty="0" smtClean="0"/>
              <a:t>2010〜2017</a:t>
            </a:r>
            <a:r>
              <a:rPr kumimoji="1" lang="ja-JP" altLang="en-US" dirty="0" smtClean="0"/>
              <a:t>年）</a:t>
            </a:r>
            <a:endParaRPr kumimoji="1"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en-US" altLang="ja-JP" dirty="0" smtClean="0"/>
              <a:t>ESG</a:t>
            </a:r>
            <a:r>
              <a:rPr kumimoji="1" lang="ja-JP" altLang="en-US" dirty="0" smtClean="0"/>
              <a:t>モメンタムを導くことで、投資家は</a:t>
            </a:r>
            <a:r>
              <a:rPr kumimoji="1" lang="en-US" altLang="ja-JP" dirty="0" smtClean="0"/>
              <a:t>ESG</a:t>
            </a:r>
            <a:r>
              <a:rPr kumimoji="1" lang="ja-JP" altLang="en-US" dirty="0" smtClean="0"/>
              <a:t>情報に対して過剰反応していることを示した</a:t>
            </a:r>
            <a:endParaRPr kumimoji="1"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lang="en-US" altLang="en-US" dirty="0" smtClean="0"/>
              <a:t>ESG</a:t>
            </a:r>
            <a:r>
              <a:rPr lang="ja-JP" altLang="en-US" dirty="0" smtClean="0"/>
              <a:t>スコアが高い企業には楽観的に、低い企業に悲観的に評価されている</a:t>
            </a:r>
            <a:endParaRPr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en-US" altLang="ja-JP" dirty="0" smtClean="0"/>
              <a:t>ESG</a:t>
            </a:r>
            <a:r>
              <a:rPr kumimoji="1" lang="ja-JP" altLang="en-US" dirty="0" smtClean="0"/>
              <a:t>モメンタムは、短期間では有効だが、長期間ではリバーサルに</a:t>
            </a:r>
            <a:endParaRPr kumimoji="1"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en-US" altLang="ja-JP" dirty="0" smtClean="0"/>
              <a:t>ESG</a:t>
            </a:r>
            <a:r>
              <a:rPr kumimoji="1" lang="ja-JP" altLang="en-US" dirty="0" smtClean="0"/>
              <a:t>の要素別に見ると、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スコアがより過剰反応している結果に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331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4" name="図 3" descr="スクリーンショット 2020-12-15 5.09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59" y="846582"/>
            <a:ext cx="7313643" cy="587489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75071" y="174307"/>
            <a:ext cx="841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仮説</a:t>
            </a:r>
            <a:r>
              <a:rPr kumimoji="1" lang="en-US" altLang="ja-JP" dirty="0" smtClean="0"/>
              <a:t>①</a:t>
            </a:r>
            <a:r>
              <a:rPr lang="en-US" altLang="ja-JP" u="sng" dirty="0" smtClean="0">
                <a:solidFill>
                  <a:srgbClr val="FF0000"/>
                </a:solidFill>
              </a:rPr>
              <a:t>ESG</a:t>
            </a:r>
            <a:r>
              <a:rPr lang="ja-JP" altLang="en-US" u="sng" dirty="0" smtClean="0">
                <a:solidFill>
                  <a:srgbClr val="FF0000"/>
                </a:solidFill>
              </a:rPr>
              <a:t>モメンタム</a:t>
            </a:r>
            <a:r>
              <a:rPr lang="ja-JP" altLang="en-US" u="sng" dirty="0" smtClean="0">
                <a:solidFill>
                  <a:srgbClr val="FF0000"/>
                </a:solidFill>
              </a:rPr>
              <a:t>戦略はポジティブリターン</a:t>
            </a:r>
            <a:r>
              <a:rPr lang="ja-JP" altLang="en-US" u="sng" dirty="0" smtClean="0">
                <a:solidFill>
                  <a:srgbClr val="FF0000"/>
                </a:solidFill>
              </a:rPr>
              <a:t>を</a:t>
            </a:r>
            <a:r>
              <a:rPr lang="ja-JP" altLang="en-US" u="sng" dirty="0" smtClean="0">
                <a:solidFill>
                  <a:srgbClr val="FF0000"/>
                </a:solidFill>
              </a:rPr>
              <a:t>生み出す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→</a:t>
            </a:r>
            <a:r>
              <a:rPr lang="ja-JP" altLang="en-US" dirty="0"/>
              <a:t> </a:t>
            </a:r>
            <a:r>
              <a:rPr lang="en-US" altLang="ja-JP" dirty="0" smtClean="0"/>
              <a:t>OK</a:t>
            </a:r>
            <a:endParaRPr lang="en-US" altLang="ja-JP" dirty="0" smtClean="0"/>
          </a:p>
          <a:p>
            <a:r>
              <a:rPr kumimoji="1" lang="ja-JP" altLang="en-US" dirty="0" smtClean="0"/>
              <a:t>仮説</a:t>
            </a:r>
            <a:r>
              <a:rPr kumimoji="1" lang="en-US" altLang="ja-JP" dirty="0" smtClean="0"/>
              <a:t>③</a:t>
            </a:r>
            <a:r>
              <a:rPr lang="en-US" altLang="ja-JP" u="sng" dirty="0" smtClean="0">
                <a:solidFill>
                  <a:srgbClr val="FF0000"/>
                </a:solidFill>
              </a:rPr>
              <a:t>ESG</a:t>
            </a:r>
            <a:r>
              <a:rPr lang="ja-JP" altLang="en-US" u="sng" dirty="0" smtClean="0">
                <a:solidFill>
                  <a:srgbClr val="FF0000"/>
                </a:solidFill>
              </a:rPr>
              <a:t>モメンタム戦略のリターンは、リスクファクターからは説明</a:t>
            </a:r>
            <a:r>
              <a:rPr lang="ja-JP" altLang="en-US" u="sng" dirty="0" smtClean="0">
                <a:solidFill>
                  <a:srgbClr val="FF0000"/>
                </a:solidFill>
              </a:rPr>
              <a:t>できない</a:t>
            </a:r>
            <a:r>
              <a:rPr lang="ja-JP" altLang="en-US" dirty="0"/>
              <a:t>　</a:t>
            </a:r>
            <a:r>
              <a:rPr lang="en-US" altLang="ja-JP" dirty="0"/>
              <a:t>→</a:t>
            </a:r>
            <a:r>
              <a:rPr lang="ja-JP" altLang="en-US" dirty="0"/>
              <a:t> </a:t>
            </a:r>
            <a:r>
              <a:rPr lang="en-US" altLang="ja-JP" dirty="0" smtClean="0"/>
              <a:t>OK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26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29588" y="66295"/>
            <a:ext cx="23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21</a:t>
            </a:r>
            <a:r>
              <a:rPr kumimoji="1" lang="ja-JP" altLang="en-US" dirty="0" smtClean="0"/>
              <a:t>日　門脇俊輔</a:t>
            </a:r>
            <a:endParaRPr kumimoji="1" lang="ja-JP" altLang="en-US" dirty="0"/>
          </a:p>
        </p:txBody>
      </p:sp>
      <p:pic>
        <p:nvPicPr>
          <p:cNvPr id="4" name="図 3" descr="スクリーンショット 2020-12-15 5.10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027"/>
            <a:ext cx="9144000" cy="458432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22899" y="786243"/>
            <a:ext cx="841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仮説</a:t>
            </a:r>
            <a:r>
              <a:rPr lang="en-US" altLang="ja-JP" dirty="0" smtClean="0"/>
              <a:t>②</a:t>
            </a:r>
            <a:r>
              <a:rPr kumimoji="1" lang="en-US" altLang="ja-JP" u="sng" dirty="0" smtClean="0">
                <a:solidFill>
                  <a:srgbClr val="FF0000"/>
                </a:solidFill>
              </a:rPr>
              <a:t>ESG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モメンタム戦略のリターンは、長期ではリバース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する</a:t>
            </a:r>
            <a:r>
              <a:rPr kumimoji="1" lang="ja-JP" altLang="en-US" dirty="0" smtClean="0">
                <a:solidFill>
                  <a:srgbClr val="000000"/>
                </a:solidFill>
              </a:rPr>
              <a:t>　</a:t>
            </a:r>
            <a:r>
              <a:rPr kumimoji="1" lang="en-US" altLang="ja-JP" dirty="0" smtClean="0">
                <a:solidFill>
                  <a:srgbClr val="000000"/>
                </a:solidFill>
              </a:rPr>
              <a:t>→</a:t>
            </a:r>
            <a:r>
              <a:rPr kumimoji="1" lang="ja-JP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ja-JP" dirty="0" smtClean="0">
                <a:solidFill>
                  <a:srgbClr val="000000"/>
                </a:solidFill>
              </a:rPr>
              <a:t>OK</a:t>
            </a:r>
          </a:p>
          <a:p>
            <a:pPr marL="285750" indent="-285750">
              <a:buFont typeface="Wingdings" charset="2"/>
              <a:buChar char="Ø"/>
            </a:pPr>
            <a:r>
              <a:rPr lang="ja-JP" altLang="en-US" dirty="0" smtClean="0">
                <a:solidFill>
                  <a:srgbClr val="000000"/>
                </a:solidFill>
              </a:rPr>
              <a:t>例</a:t>
            </a:r>
            <a:r>
              <a:rPr lang="en-US" altLang="ja-JP" dirty="0" smtClean="0">
                <a:solidFill>
                  <a:srgbClr val="000000"/>
                </a:solidFill>
              </a:rPr>
              <a:t>(1,3)</a:t>
            </a:r>
            <a:r>
              <a:rPr lang="ja-JP" altLang="en-US" dirty="0" smtClean="0">
                <a:solidFill>
                  <a:srgbClr val="000000"/>
                </a:solidFill>
              </a:rPr>
              <a:t>：ポート構築後</a:t>
            </a:r>
            <a:r>
              <a:rPr lang="en-US" altLang="ja-JP" dirty="0" smtClean="0">
                <a:solidFill>
                  <a:srgbClr val="000000"/>
                </a:solidFill>
              </a:rPr>
              <a:t>1</a:t>
            </a:r>
            <a:r>
              <a:rPr lang="ja-JP" altLang="en-US" dirty="0" smtClean="0">
                <a:solidFill>
                  <a:srgbClr val="000000"/>
                </a:solidFill>
              </a:rPr>
              <a:t>ヶ月目</a:t>
            </a:r>
            <a:r>
              <a:rPr lang="en-US" altLang="ja-JP" dirty="0" smtClean="0">
                <a:solidFill>
                  <a:srgbClr val="000000"/>
                </a:solidFill>
              </a:rPr>
              <a:t>〜3</a:t>
            </a:r>
            <a:r>
              <a:rPr lang="ja-JP" altLang="en-US" dirty="0" smtClean="0">
                <a:solidFill>
                  <a:srgbClr val="000000"/>
                </a:solidFill>
              </a:rPr>
              <a:t>ヶ月目、保有期間</a:t>
            </a:r>
            <a:r>
              <a:rPr lang="en-US" altLang="ja-JP" dirty="0" smtClean="0">
                <a:solidFill>
                  <a:srgbClr val="000000"/>
                </a:solidFill>
              </a:rPr>
              <a:t>3</a:t>
            </a:r>
            <a:r>
              <a:rPr lang="ja-JP" altLang="en-US" dirty="0" smtClean="0">
                <a:solidFill>
                  <a:srgbClr val="000000"/>
                </a:solidFill>
              </a:rPr>
              <a:t>ヶ月間の平均月次リターン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29588" y="66295"/>
            <a:ext cx="23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21</a:t>
            </a:r>
            <a:r>
              <a:rPr kumimoji="1" lang="ja-JP" altLang="en-US" dirty="0" smtClean="0"/>
              <a:t>日　門脇俊輔</a:t>
            </a:r>
            <a:endParaRPr kumimoji="1" lang="ja-JP" altLang="en-US" dirty="0"/>
          </a:p>
        </p:txBody>
      </p:sp>
      <p:pic>
        <p:nvPicPr>
          <p:cNvPr id="5" name="図 4" descr="スクリーンショット 2020-12-15 5.12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87" y="1944297"/>
            <a:ext cx="8288413" cy="431180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98387" y="1150938"/>
            <a:ext cx="485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ja-JP" altLang="en-US" dirty="0" smtClean="0">
                <a:solidFill>
                  <a:srgbClr val="000000"/>
                </a:solidFill>
              </a:rPr>
              <a:t>保有期間を横軸にした累積リターン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84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5" name="図 4" descr="スクリーンショット 2020-12-15 5.11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08" y="8499"/>
            <a:ext cx="7166480" cy="68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84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29588" y="66295"/>
            <a:ext cx="23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21</a:t>
            </a:r>
            <a:r>
              <a:rPr kumimoji="1" lang="ja-JP" altLang="en-US" dirty="0" smtClean="0"/>
              <a:t>日　門脇俊輔</a:t>
            </a:r>
            <a:endParaRPr kumimoji="1" lang="ja-JP" altLang="en-US" dirty="0"/>
          </a:p>
        </p:txBody>
      </p:sp>
      <p:pic>
        <p:nvPicPr>
          <p:cNvPr id="4" name="図 3" descr="スクリーンショット 2020-12-15 5.12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3574"/>
            <a:ext cx="9108025" cy="471277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7550" y="435627"/>
            <a:ext cx="841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仮説</a:t>
            </a:r>
            <a:r>
              <a:rPr kumimoji="1" lang="en-US" altLang="ja-JP" dirty="0" smtClean="0"/>
              <a:t>④</a:t>
            </a:r>
            <a:r>
              <a:rPr lang="en-US" altLang="ja-JP" u="sng" dirty="0" smtClean="0">
                <a:solidFill>
                  <a:srgbClr val="FF0000"/>
                </a:solidFill>
              </a:rPr>
              <a:t>ESG</a:t>
            </a:r>
            <a:r>
              <a:rPr lang="ja-JP" altLang="en-US" u="sng" dirty="0" smtClean="0">
                <a:solidFill>
                  <a:srgbClr val="FF0000"/>
                </a:solidFill>
              </a:rPr>
              <a:t>モメンタム戦略のリターンは、ショートポジションだけ</a:t>
            </a:r>
            <a:r>
              <a:rPr lang="ja-JP" altLang="en-US" u="sng" dirty="0" smtClean="0">
                <a:solidFill>
                  <a:srgbClr val="FF0000"/>
                </a:solidFill>
              </a:rPr>
              <a:t>で</a:t>
            </a:r>
            <a:r>
              <a:rPr lang="ja-JP" altLang="en-US" u="sng" dirty="0" smtClean="0">
                <a:solidFill>
                  <a:srgbClr val="FF0000"/>
                </a:solidFill>
              </a:rPr>
              <a:t>リターンを生み出していない</a:t>
            </a:r>
            <a:r>
              <a:rPr lang="ja-JP" altLang="en-US" dirty="0" smtClean="0">
                <a:solidFill>
                  <a:srgbClr val="000000"/>
                </a:solidFill>
              </a:rPr>
              <a:t>　</a:t>
            </a:r>
            <a:r>
              <a:rPr lang="en-US" altLang="ja-JP" dirty="0" smtClean="0">
                <a:solidFill>
                  <a:srgbClr val="000000"/>
                </a:solidFill>
              </a:rPr>
              <a:t>→</a:t>
            </a:r>
            <a:r>
              <a:rPr lang="ja-JP" altLang="en-US" dirty="0" smtClean="0">
                <a:solidFill>
                  <a:srgbClr val="000000"/>
                </a:solidFill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</a:rPr>
              <a:t>OK</a:t>
            </a:r>
            <a:endParaRPr lang="en-US" altLang="ja-JP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9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29588" y="66295"/>
            <a:ext cx="23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21</a:t>
            </a:r>
            <a:r>
              <a:rPr kumimoji="1" lang="ja-JP" altLang="en-US" dirty="0" smtClean="0"/>
              <a:t>日　門脇俊輔</a:t>
            </a:r>
            <a:endParaRPr kumimoji="1" lang="ja-JP" altLang="en-US" dirty="0"/>
          </a:p>
        </p:txBody>
      </p:sp>
      <p:pic>
        <p:nvPicPr>
          <p:cNvPr id="4" name="図 3" descr="スクリーンショット 2020-12-15 5.13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4" y="736177"/>
            <a:ext cx="8889668" cy="612182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04831" y="71474"/>
            <a:ext cx="707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ja-JP" dirty="0" smtClean="0"/>
              <a:t>E</a:t>
            </a:r>
            <a:r>
              <a:rPr lang="ja-JP" altLang="en-US" dirty="0" smtClean="0"/>
              <a:t>、</a:t>
            </a:r>
            <a:r>
              <a:rPr lang="en-US" altLang="ja-JP" dirty="0" smtClean="0"/>
              <a:t>S</a:t>
            </a:r>
            <a:r>
              <a:rPr lang="ja-JP" altLang="en-US" dirty="0" smtClean="0"/>
              <a:t>、</a:t>
            </a:r>
            <a:r>
              <a:rPr lang="en-US" altLang="ja-JP" dirty="0" smtClean="0"/>
              <a:t>G</a:t>
            </a:r>
            <a:r>
              <a:rPr lang="ja-JP" altLang="en-US" dirty="0" smtClean="0"/>
              <a:t>毎にポートを構築し、リターンを計測（</a:t>
            </a:r>
            <a:r>
              <a:rPr lang="en-US" altLang="ja-JP" dirty="0" smtClean="0"/>
              <a:t>12</a:t>
            </a:r>
            <a:r>
              <a:rPr lang="ja-JP" altLang="en-US" dirty="0" smtClean="0"/>
              <a:t>ヶ月前基準）</a:t>
            </a:r>
            <a:endParaRPr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lang="en-US" altLang="ja-JP" dirty="0" smtClean="0"/>
              <a:t>E</a:t>
            </a:r>
            <a:r>
              <a:rPr lang="ja-JP" altLang="en-US" dirty="0" smtClean="0"/>
              <a:t>のポートフォリオが一番リターンが高い　</a:t>
            </a:r>
            <a:r>
              <a:rPr lang="en-US" altLang="ja-JP" dirty="0" smtClean="0"/>
              <a:t>→</a:t>
            </a:r>
            <a:r>
              <a:rPr lang="ja-JP" altLang="en-US" dirty="0" smtClean="0"/>
              <a:t> </a:t>
            </a:r>
            <a:r>
              <a:rPr lang="en-US" altLang="ja-JP" dirty="0" smtClean="0"/>
              <a:t>E</a:t>
            </a:r>
            <a:r>
              <a:rPr lang="ja-JP" altLang="en-US" dirty="0" smtClean="0"/>
              <a:t>で</a:t>
            </a:r>
            <a:r>
              <a:rPr lang="en-US" altLang="ja-JP" dirty="0" smtClean="0"/>
              <a:t>Overreact</a:t>
            </a:r>
            <a:r>
              <a:rPr lang="ja-JP" altLang="en-US" dirty="0" smtClean="0"/>
              <a:t>しやすい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0949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29588" y="66295"/>
            <a:ext cx="23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21</a:t>
            </a:r>
            <a:r>
              <a:rPr kumimoji="1" lang="ja-JP" altLang="en-US" dirty="0" smtClean="0"/>
              <a:t>日　門脇俊輔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435627"/>
            <a:ext cx="5148087" cy="36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ja-JP" altLang="en-US" dirty="0" smtClean="0"/>
              <a:t>所感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5038" y="805619"/>
            <a:ext cx="7744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ja-JP" altLang="en-US" dirty="0" smtClean="0"/>
              <a:t>自分が研究したい内容と一致</a:t>
            </a:r>
            <a:endParaRPr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ja-JP" altLang="ja-JP" dirty="0" smtClean="0"/>
              <a:t>5</a:t>
            </a:r>
            <a:r>
              <a:rPr kumimoji="1" lang="en-US" altLang="ja-JP" dirty="0" smtClean="0"/>
              <a:t>×5</a:t>
            </a:r>
            <a:r>
              <a:rPr kumimoji="1" lang="ja-JP" altLang="en-US" dirty="0" smtClean="0"/>
              <a:t>ポートで、重複している銘柄はどう対処するのか</a:t>
            </a:r>
            <a:endParaRPr kumimoji="1"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lang="ja-JP" altLang="en-US" dirty="0" smtClean="0"/>
              <a:t>面白さに欠けるのだろうか。。。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912519"/>
            <a:ext cx="5148087" cy="36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ja-JP" altLang="en-US" dirty="0" smtClean="0"/>
              <a:t>今後について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5038" y="2300566"/>
            <a:ext cx="82205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ja-JP" altLang="en-US" dirty="0" smtClean="0"/>
              <a:t>日・欧・米で同様の検証を行いたい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u="sng" dirty="0" smtClean="0"/>
              <a:t>流れ</a:t>
            </a:r>
            <a:endParaRPr lang="en-US" altLang="ja-JP" u="sng" dirty="0" smtClean="0"/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rgbClr val="FF0000"/>
                </a:solidFill>
              </a:rPr>
              <a:t>各マーケットのモメンタムを検証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kumimoji="1" lang="en-US" altLang="ja-JP" dirty="0" smtClean="0">
                <a:solidFill>
                  <a:srgbClr val="FF0000"/>
                </a:solidFill>
              </a:rPr>
              <a:t>ESG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スコアでソートした戦略でリターンが生まれるか検証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（ブルームバーグ、</a:t>
            </a:r>
            <a:r>
              <a:rPr lang="en-US" altLang="ja-JP" dirty="0" smtClean="0"/>
              <a:t>MSCI</a:t>
            </a:r>
            <a:r>
              <a:rPr lang="ja-JP" altLang="en-US" dirty="0" smtClean="0"/>
              <a:t>、アラベスク、</a:t>
            </a:r>
            <a:r>
              <a:rPr lang="en-US" altLang="ja-JP" dirty="0" err="1" smtClean="0"/>
              <a:t>Truecost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CSRHub</a:t>
            </a:r>
            <a:r>
              <a:rPr lang="ja-JP" altLang="en-US" dirty="0" smtClean="0"/>
              <a:t>等）</a:t>
            </a:r>
            <a:endParaRPr kumimoji="1" lang="en-US" altLang="ja-JP" dirty="0" smtClean="0"/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/>
              <a:t>リターン</a:t>
            </a:r>
            <a:r>
              <a:rPr lang="en-US" altLang="ja-JP" dirty="0" smtClean="0"/>
              <a:t>×ESG</a:t>
            </a:r>
            <a:r>
              <a:rPr lang="ja-JP" altLang="en-US" dirty="0" smtClean="0"/>
              <a:t>スコアでソートした戦略でリターンが生まれるか検証</a:t>
            </a:r>
            <a:endParaRPr lang="en-US" altLang="ja-JP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ja-JP" altLang="en-US" dirty="0" smtClean="0"/>
              <a:t>期間を分割して計測することで、違いが生まれるか</a:t>
            </a:r>
            <a:endParaRPr kumimoji="1" lang="en-US" altLang="ja-JP" dirty="0" smtClean="0"/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（黎明期、成長期、安定期等で区切れないか）</a:t>
            </a:r>
            <a:endParaRPr kumimoji="1" lang="en-US" altLang="ja-JP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ja-JP" altLang="en-US" dirty="0" smtClean="0"/>
              <a:t>欧州は</a:t>
            </a:r>
            <a:r>
              <a:rPr kumimoji="1" lang="en-US" altLang="ja-JP" dirty="0" smtClean="0"/>
              <a:t>ESG</a:t>
            </a:r>
            <a:r>
              <a:rPr kumimoji="1" lang="ja-JP" altLang="en-US" dirty="0" smtClean="0"/>
              <a:t>において先行しているため、今後の日本について示唆ができないか</a:t>
            </a:r>
            <a:endParaRPr kumimoji="1" lang="en-US" altLang="ja-JP" dirty="0" smtClean="0"/>
          </a:p>
          <a:p>
            <a:pPr marL="285750" indent="-285750">
              <a:buFont typeface="Wingdings" charset="2"/>
              <a:buChar char="ü"/>
            </a:pPr>
            <a:r>
              <a:rPr lang="en-US" altLang="ja-JP" dirty="0" smtClean="0"/>
              <a:t>CAPM</a:t>
            </a:r>
            <a:r>
              <a:rPr lang="ja-JP" altLang="en-US" dirty="0" smtClean="0"/>
              <a:t>、</a:t>
            </a:r>
            <a:r>
              <a:rPr lang="en-US" altLang="ja-JP" dirty="0" smtClean="0"/>
              <a:t>FF3</a:t>
            </a:r>
            <a:r>
              <a:rPr lang="ja-JP" altLang="en-US" dirty="0" smtClean="0"/>
              <a:t>への当てはめを行い、リスク調整後リターンがあるかどうか</a:t>
            </a:r>
            <a:endParaRPr lang="en-US" altLang="ja-JP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ja-JP" altLang="en-US" dirty="0" smtClean="0"/>
              <a:t>そもそも、モメンタムが検証された場合、</a:t>
            </a:r>
            <a:r>
              <a:rPr lang="en-US" altLang="ja-JP" dirty="0" smtClean="0"/>
              <a:t>Cahart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モデルでモメンタムファクターを調整することで対処できないか</a:t>
            </a:r>
            <a:endParaRPr kumimoji="1" lang="en-US" altLang="ja-JP" dirty="0" smtClean="0"/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/>
              <a:t>（頑健性のチェック：いろんなポートを作って、ちゃんと</a:t>
            </a:r>
            <a:r>
              <a:rPr lang="en-US" altLang="ja-JP" dirty="0" smtClean="0"/>
              <a:t>α</a:t>
            </a:r>
            <a:r>
              <a:rPr lang="ja-JP" altLang="en-US" dirty="0" smtClean="0"/>
              <a:t>が残っているかどうか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/>
              <a:t>（時系列モデルで分析できないかの模索）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3686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29588" y="66295"/>
            <a:ext cx="23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21</a:t>
            </a:r>
            <a:r>
              <a:rPr kumimoji="1" lang="ja-JP" altLang="en-US" dirty="0" smtClean="0"/>
              <a:t>日　門脇俊輔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696" y="1467758"/>
            <a:ext cx="8357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/>
              <a:t>これまでの研究</a:t>
            </a:r>
            <a:endParaRPr kumimoji="1" lang="en-US" altLang="ja-JP" u="sng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en-US" altLang="ja-JP" dirty="0" smtClean="0"/>
              <a:t>ESG</a:t>
            </a:r>
            <a:r>
              <a:rPr kumimoji="1" lang="ja-JP" altLang="en-US" dirty="0" smtClean="0"/>
              <a:t>と企業パフォーマンスには正の相関</a:t>
            </a:r>
            <a:endParaRPr kumimoji="1"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ja-JP" altLang="en-US" dirty="0" smtClean="0"/>
              <a:t>ダウンサイドリスクを抑制する効果</a:t>
            </a:r>
            <a:endParaRPr kumimoji="1"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8696" y="932040"/>
            <a:ext cx="5148087" cy="36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ja-JP" altLang="en-US" dirty="0" smtClean="0"/>
              <a:t>問題意識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8695" y="3235740"/>
            <a:ext cx="854828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/>
              <a:t>当論文の問い</a:t>
            </a:r>
            <a:endParaRPr kumimoji="1" lang="en-US" altLang="ja-JP" u="sng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ja-JP" altLang="en-US" dirty="0" smtClean="0"/>
              <a:t>投資家はどのように投資決定プロセスの中に多数のタイプの</a:t>
            </a:r>
            <a:r>
              <a:rPr kumimoji="1" lang="en-US" altLang="ja-JP" dirty="0" smtClean="0"/>
              <a:t>ESG</a:t>
            </a:r>
            <a:r>
              <a:rPr kumimoji="1" lang="ja-JP" altLang="en-US" dirty="0" smtClean="0"/>
              <a:t>情報を組み入れているのか</a:t>
            </a:r>
            <a:endParaRPr kumimoji="1"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ja-JP" altLang="en-US" dirty="0" smtClean="0"/>
              <a:t>具体的に、財務情報と非財務情報の投資家の反応を調査</a:t>
            </a:r>
            <a:endParaRPr kumimoji="1"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lang="en-US" altLang="ja-JP" dirty="0" smtClean="0"/>
              <a:t>ESG</a:t>
            </a:r>
            <a:r>
              <a:rPr lang="ja-JP" altLang="en-US" dirty="0" smtClean="0"/>
              <a:t>情報に対してオーバーリアクションが生じている仮説を検証</a:t>
            </a:r>
            <a:endParaRPr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en-US" altLang="ja-JP" dirty="0" smtClean="0"/>
              <a:t>ESG</a:t>
            </a:r>
            <a:r>
              <a:rPr kumimoji="1" lang="ja-JP" altLang="en-US" dirty="0" smtClean="0"/>
              <a:t>スコア高い企業には楽観的、低い企業には悲観的に反応しているのではないか</a:t>
            </a:r>
            <a:endParaRPr kumimoji="1" lang="ja-JP" altLang="en-US" dirty="0"/>
          </a:p>
        </p:txBody>
      </p:sp>
      <p:sp>
        <p:nvSpPr>
          <p:cNvPr id="8" name="上下矢印 7"/>
          <p:cNvSpPr/>
          <p:nvPr/>
        </p:nvSpPr>
        <p:spPr>
          <a:xfrm>
            <a:off x="4096621" y="2541288"/>
            <a:ext cx="396007" cy="75100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70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29588" y="66295"/>
            <a:ext cx="23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21</a:t>
            </a:r>
            <a:r>
              <a:rPr kumimoji="1" lang="ja-JP" altLang="en-US" dirty="0" smtClean="0"/>
              <a:t>日　門脇俊輔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3526" y="1502001"/>
            <a:ext cx="7744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ja-JP" altLang="en-US" dirty="0" smtClean="0"/>
              <a:t>投資家が</a:t>
            </a:r>
            <a:r>
              <a:rPr kumimoji="1" lang="en-US" altLang="ja-JP" dirty="0" smtClean="0"/>
              <a:t>ESG</a:t>
            </a:r>
            <a:r>
              <a:rPr kumimoji="1" lang="ja-JP" altLang="en-US" dirty="0" smtClean="0"/>
              <a:t>情報を使用する際の行動バイアスを示した。</a:t>
            </a:r>
            <a:endParaRPr kumimoji="1"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lang="en-US" altLang="ja-JP" dirty="0" smtClean="0"/>
              <a:t>ESG</a:t>
            </a:r>
            <a:r>
              <a:rPr lang="ja-JP" altLang="en-US" dirty="0" smtClean="0"/>
              <a:t>情報と財務パフォーマンスにフォーカスしている論文が多いが、</a:t>
            </a:r>
            <a:r>
              <a:rPr lang="en-US" altLang="ja-JP" dirty="0" smtClean="0"/>
              <a:t>ESG</a:t>
            </a:r>
            <a:r>
              <a:rPr lang="ja-JP" altLang="en-US" dirty="0" smtClean="0"/>
              <a:t>情報に対する投資家の行動を分析する異なったアプローチをしている。</a:t>
            </a:r>
            <a:endParaRPr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lang="ja-JP" altLang="en-US" dirty="0" smtClean="0"/>
              <a:t>多種な</a:t>
            </a:r>
            <a:r>
              <a:rPr kumimoji="1" lang="ja-JP" altLang="en-US" dirty="0" smtClean="0"/>
              <a:t>情報に対する投資家の行動を探索した。</a:t>
            </a:r>
            <a:endParaRPr kumimoji="1"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ja-JP" altLang="en-US" dirty="0" smtClean="0"/>
              <a:t>台湾マーケットに対して、超過リターンを生み出す</a:t>
            </a:r>
            <a:r>
              <a:rPr kumimoji="1" lang="en-US" altLang="ja-JP" dirty="0" smtClean="0"/>
              <a:t>ESG</a:t>
            </a:r>
            <a:r>
              <a:rPr kumimoji="1" lang="ja-JP" altLang="en-US" dirty="0" smtClean="0"/>
              <a:t>モメンタムを考案した。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8696" y="1109549"/>
            <a:ext cx="5148087" cy="36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ja-JP" altLang="en-US" dirty="0" smtClean="0"/>
              <a:t>当論文の貢献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130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29588" y="66295"/>
            <a:ext cx="23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21</a:t>
            </a:r>
            <a:r>
              <a:rPr kumimoji="1" lang="ja-JP" altLang="en-US" dirty="0" smtClean="0"/>
              <a:t>日　門脇俊輔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6973" y="966272"/>
            <a:ext cx="8411729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仮説</a:t>
            </a:r>
            <a:r>
              <a:rPr kumimoji="1" lang="en-US" altLang="ja-JP" dirty="0" smtClean="0"/>
              <a:t>①</a:t>
            </a:r>
          </a:p>
          <a:p>
            <a:r>
              <a:rPr lang="ja-JP" altLang="en-US" u="sng" dirty="0" smtClean="0">
                <a:solidFill>
                  <a:srgbClr val="FF0000"/>
                </a:solidFill>
              </a:rPr>
              <a:t>台湾マーケットにおいて、過去の累積リターンや</a:t>
            </a:r>
            <a:r>
              <a:rPr lang="en-US" altLang="ja-JP" u="sng" dirty="0" smtClean="0">
                <a:solidFill>
                  <a:srgbClr val="FF0000"/>
                </a:solidFill>
              </a:rPr>
              <a:t>ESG</a:t>
            </a:r>
            <a:r>
              <a:rPr lang="ja-JP" altLang="en-US" u="sng" dirty="0" smtClean="0">
                <a:solidFill>
                  <a:srgbClr val="FF0000"/>
                </a:solidFill>
              </a:rPr>
              <a:t>スコアでソートして構築したポートフォリオ（</a:t>
            </a:r>
            <a:r>
              <a:rPr lang="en-US" altLang="ja-JP" u="sng" dirty="0" smtClean="0">
                <a:solidFill>
                  <a:srgbClr val="FF0000"/>
                </a:solidFill>
              </a:rPr>
              <a:t>ESG</a:t>
            </a:r>
            <a:r>
              <a:rPr lang="ja-JP" altLang="en-US" u="sng" dirty="0" smtClean="0">
                <a:solidFill>
                  <a:srgbClr val="FF0000"/>
                </a:solidFill>
              </a:rPr>
              <a:t>モメンタム戦略）は、ポジティブリターンを生み出す</a:t>
            </a:r>
            <a:endParaRPr lang="en-US" altLang="ja-JP" u="sng" dirty="0" smtClean="0">
              <a:solidFill>
                <a:srgbClr val="FF0000"/>
              </a:solidFill>
            </a:endParaRPr>
          </a:p>
          <a:p>
            <a:pPr marL="742950" lvl="1" indent="-285750">
              <a:buFont typeface="Wingdings" charset="2"/>
              <a:buChar char="ü"/>
            </a:pPr>
            <a:r>
              <a:rPr kumimoji="1" lang="ja-JP" altLang="en-US" dirty="0" smtClean="0"/>
              <a:t>台湾マーケットのモメンタム効果を検証（過去リターンだけでポートを構築）</a:t>
            </a:r>
            <a:endParaRPr kumimoji="1" lang="en-US" altLang="ja-JP" dirty="0" smtClean="0"/>
          </a:p>
          <a:p>
            <a:pPr marL="742950" lvl="1" indent="-285750">
              <a:buFont typeface="Wingdings" charset="2"/>
              <a:buChar char="ü"/>
            </a:pPr>
            <a:r>
              <a:rPr lang="en-US" altLang="ja-JP" dirty="0" smtClean="0"/>
              <a:t>ESG</a:t>
            </a:r>
            <a:r>
              <a:rPr lang="ja-JP" altLang="en-US" dirty="0" smtClean="0"/>
              <a:t>スコアの高低だけでポートを構築し、モメンタム効果を検証</a:t>
            </a:r>
            <a:endParaRPr lang="en-US" altLang="ja-JP" dirty="0" smtClean="0"/>
          </a:p>
          <a:p>
            <a:pPr marL="742950" lvl="1" indent="-285750">
              <a:buFont typeface="Wingdings" charset="2"/>
              <a:buChar char="ü"/>
            </a:pPr>
            <a:r>
              <a:rPr kumimoji="1" lang="ja-JP" altLang="en-US" dirty="0" smtClean="0"/>
              <a:t>過去リターン、</a:t>
            </a:r>
            <a:r>
              <a:rPr kumimoji="1" lang="en-US" altLang="ja-JP" dirty="0" smtClean="0"/>
              <a:t>ESG</a:t>
            </a:r>
            <a:r>
              <a:rPr kumimoji="1" lang="ja-JP" altLang="en-US" dirty="0" smtClean="0"/>
              <a:t>スコアでソートしたポートを構築して</a:t>
            </a:r>
            <a:r>
              <a:rPr lang="ja-JP" altLang="en-US" dirty="0" smtClean="0"/>
              <a:t>、モメンタム効果を検証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仮説</a:t>
            </a:r>
            <a:r>
              <a:rPr lang="en-US" altLang="ja-JP" dirty="0" smtClean="0"/>
              <a:t>②</a:t>
            </a:r>
          </a:p>
          <a:p>
            <a:r>
              <a:rPr kumimoji="1" lang="en-US" altLang="ja-JP" u="sng" dirty="0" smtClean="0">
                <a:solidFill>
                  <a:srgbClr val="FF0000"/>
                </a:solidFill>
              </a:rPr>
              <a:t>ESG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モメンタム戦略のリターンは、長期ではリバースする</a:t>
            </a:r>
            <a:endParaRPr lang="en-US" altLang="ja-JP" u="sng" dirty="0">
              <a:solidFill>
                <a:srgbClr val="FF0000"/>
              </a:solidFill>
            </a:endParaRPr>
          </a:p>
          <a:p>
            <a:pPr marL="742950" lvl="1" indent="-285750">
              <a:buFont typeface="Wingdings" charset="2"/>
              <a:buChar char="ü"/>
            </a:pPr>
            <a:r>
              <a:rPr lang="ja-JP" altLang="en-US" dirty="0"/>
              <a:t>アンダーリアクション仮説から、</a:t>
            </a:r>
            <a:r>
              <a:rPr lang="en-US" altLang="ja-JP" dirty="0"/>
              <a:t>ESG</a:t>
            </a:r>
            <a:r>
              <a:rPr lang="ja-JP" altLang="en-US" dirty="0"/>
              <a:t>モメンタム戦略の長期リターンを計測</a:t>
            </a:r>
            <a:endParaRPr lang="en-US" altLang="ja-JP" dirty="0"/>
          </a:p>
          <a:p>
            <a:pPr marL="742950" lvl="1" indent="-285750">
              <a:buFont typeface="Wingdings" charset="2"/>
              <a:buChar char="ü"/>
            </a:pPr>
            <a:r>
              <a:rPr lang="ja-JP" altLang="en-US" dirty="0"/>
              <a:t>保有期間を</a:t>
            </a:r>
            <a:r>
              <a:rPr lang="en-US" altLang="ja-JP" dirty="0"/>
              <a:t>1〜36</a:t>
            </a:r>
            <a:r>
              <a:rPr lang="ja-JP" altLang="en-US" dirty="0"/>
              <a:t>ヶ月間に長期化することで検証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 smtClean="0"/>
              <a:t>仮説</a:t>
            </a:r>
            <a:r>
              <a:rPr kumimoji="1" lang="en-US" altLang="ja-JP" dirty="0" smtClean="0"/>
              <a:t>③</a:t>
            </a:r>
          </a:p>
          <a:p>
            <a:r>
              <a:rPr lang="en-US" altLang="ja-JP" u="sng" dirty="0" smtClean="0">
                <a:solidFill>
                  <a:srgbClr val="FF0000"/>
                </a:solidFill>
              </a:rPr>
              <a:t>ESG</a:t>
            </a:r>
            <a:r>
              <a:rPr lang="ja-JP" altLang="en-US" u="sng" dirty="0" smtClean="0">
                <a:solidFill>
                  <a:srgbClr val="FF0000"/>
                </a:solidFill>
              </a:rPr>
              <a:t>モメンタム戦略のリターンは、リスクファクターからは説明できない</a:t>
            </a:r>
            <a:endParaRPr lang="en-US" altLang="ja-JP" u="sng" dirty="0" smtClean="0">
              <a:solidFill>
                <a:srgbClr val="FF0000"/>
              </a:solidFill>
            </a:endParaRPr>
          </a:p>
          <a:p>
            <a:pPr marL="742950" lvl="1" indent="-285750">
              <a:buFont typeface="Wingdings" charset="2"/>
              <a:buChar char="ü"/>
            </a:pPr>
            <a:r>
              <a:rPr kumimoji="1" lang="en-US" altLang="ja-JP" dirty="0" smtClean="0"/>
              <a:t>CAPM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FF3</a:t>
            </a:r>
            <a:r>
              <a:rPr kumimoji="1" lang="ja-JP" altLang="en-US" dirty="0" smtClean="0"/>
              <a:t>モデルに当てはめ、</a:t>
            </a:r>
            <a:r>
              <a:rPr kumimoji="1" lang="en-US" altLang="ja-JP" dirty="0" smtClean="0"/>
              <a:t>α</a:t>
            </a:r>
            <a:r>
              <a:rPr lang="ja-JP" altLang="en-US" dirty="0" smtClean="0"/>
              <a:t>がプラスになっているか検証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仮説</a:t>
            </a:r>
            <a:r>
              <a:rPr kumimoji="1" lang="en-US" altLang="ja-JP" dirty="0" smtClean="0"/>
              <a:t>④</a:t>
            </a:r>
          </a:p>
          <a:p>
            <a:r>
              <a:rPr lang="en-US" altLang="ja-JP" u="sng" dirty="0" smtClean="0">
                <a:solidFill>
                  <a:srgbClr val="FF0000"/>
                </a:solidFill>
              </a:rPr>
              <a:t>ESG</a:t>
            </a:r>
            <a:r>
              <a:rPr lang="ja-JP" altLang="en-US" u="sng" dirty="0" smtClean="0">
                <a:solidFill>
                  <a:srgbClr val="FF0000"/>
                </a:solidFill>
              </a:rPr>
              <a:t>モメンタム戦略のリターンは、ショートポジションだけ</a:t>
            </a:r>
            <a:r>
              <a:rPr lang="ja-JP" altLang="en-US" u="sng" dirty="0" smtClean="0">
                <a:solidFill>
                  <a:srgbClr val="FF0000"/>
                </a:solidFill>
              </a:rPr>
              <a:t>で</a:t>
            </a:r>
            <a:r>
              <a:rPr lang="ja-JP" altLang="en-US" u="sng" dirty="0" smtClean="0">
                <a:solidFill>
                  <a:srgbClr val="FF0000"/>
                </a:solidFill>
              </a:rPr>
              <a:t>リターンを生み出していない</a:t>
            </a:r>
            <a:endParaRPr lang="en-US" altLang="ja-JP" u="sng" dirty="0" smtClean="0">
              <a:solidFill>
                <a:srgbClr val="FF0000"/>
              </a:solidFill>
            </a:endParaRPr>
          </a:p>
          <a:p>
            <a:pPr marL="742950" lvl="1" indent="-285750">
              <a:buFont typeface="Wingdings" charset="2"/>
              <a:buChar char="ü"/>
            </a:pPr>
            <a:r>
              <a:rPr kumimoji="1" lang="ja-JP" altLang="en-US" dirty="0" smtClean="0"/>
              <a:t>ショートとロングで分けて検証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8487" y="596280"/>
            <a:ext cx="5148087" cy="36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ja-JP" altLang="en-US" dirty="0" smtClean="0"/>
              <a:t>当論文の仮説と検証内容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378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29588" y="66295"/>
            <a:ext cx="23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21</a:t>
            </a:r>
            <a:r>
              <a:rPr kumimoji="1" lang="ja-JP" altLang="en-US" dirty="0" smtClean="0"/>
              <a:t>日　門脇俊輔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7731" y="1162612"/>
            <a:ext cx="5148087" cy="36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ja-JP" altLang="en-US" dirty="0" smtClean="0"/>
              <a:t>データと基本統計量</a:t>
            </a:r>
            <a:endParaRPr kumimoji="1" lang="ja-JP" altLang="en-US" dirty="0"/>
          </a:p>
        </p:txBody>
      </p:sp>
      <p:pic>
        <p:nvPicPr>
          <p:cNvPr id="5" name="図 4" descr="スクリーンショット 2020-12-15 5.02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0794"/>
            <a:ext cx="9144000" cy="219307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73526" y="1556619"/>
            <a:ext cx="7744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ja-JP" altLang="en-US" dirty="0" smtClean="0"/>
              <a:t>台湾株式市場の月次リターンを計測</a:t>
            </a:r>
            <a:endParaRPr kumimoji="1"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lang="en-US" altLang="ja-JP" dirty="0" smtClean="0"/>
              <a:t>ESG</a:t>
            </a:r>
            <a:r>
              <a:rPr lang="ja-JP" altLang="en-US" dirty="0" smtClean="0"/>
              <a:t>情報はトムソン・ロイターから取得</a:t>
            </a:r>
            <a:endParaRPr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ja-JP" altLang="en-US" dirty="0" smtClean="0"/>
              <a:t>データ期間は、</a:t>
            </a:r>
            <a:r>
              <a:rPr kumimoji="1" lang="en-US" altLang="ja-JP" dirty="0" smtClean="0"/>
              <a:t>ESG</a:t>
            </a:r>
            <a:r>
              <a:rPr kumimoji="1" lang="ja-JP" altLang="en-US" dirty="0" smtClean="0"/>
              <a:t>情報</a:t>
            </a:r>
            <a:r>
              <a:rPr kumimoji="1" lang="ja-JP" altLang="en-US" dirty="0" smtClean="0"/>
              <a:t>が</a:t>
            </a:r>
            <a:r>
              <a:rPr lang="ja-JP" altLang="en-US" dirty="0" smtClean="0"/>
              <a:t>取得できる</a:t>
            </a:r>
            <a:r>
              <a:rPr kumimoji="1" lang="en-US" altLang="ja-JP" dirty="0" smtClean="0"/>
              <a:t>2010</a:t>
            </a:r>
            <a:r>
              <a:rPr kumimoji="1" lang="ja-JP" altLang="en-US" dirty="0" smtClean="0"/>
              <a:t>年から</a:t>
            </a:r>
            <a:r>
              <a:rPr kumimoji="1" lang="en-US" altLang="ja-JP" dirty="0" smtClean="0"/>
              <a:t>2017</a:t>
            </a:r>
            <a:r>
              <a:rPr kumimoji="1" lang="ja-JP" altLang="en-US" dirty="0" smtClean="0"/>
              <a:t>年</a:t>
            </a:r>
            <a:endParaRPr kumimoji="1" lang="en-US" altLang="ja-JP" dirty="0" smtClean="0"/>
          </a:p>
          <a:p>
            <a:pPr marL="285750" indent="-285750">
              <a:buFont typeface="Wingdings" charset="2"/>
              <a:buChar char="Ø"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3654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29588" y="66295"/>
            <a:ext cx="23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21</a:t>
            </a:r>
            <a:r>
              <a:rPr kumimoji="1" lang="ja-JP" altLang="en-US" dirty="0" smtClean="0"/>
              <a:t>日　門脇俊輔</a:t>
            </a:r>
            <a:endParaRPr kumimoji="1" lang="ja-JP" altLang="en-US" dirty="0"/>
          </a:p>
        </p:txBody>
      </p:sp>
      <p:pic>
        <p:nvPicPr>
          <p:cNvPr id="4" name="図 3" descr="スクリーンショット 2020-12-15 5.06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4945"/>
            <a:ext cx="9144000" cy="265593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04830" y="1283528"/>
            <a:ext cx="7744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 smtClean="0"/>
              <a:t>ESG</a:t>
            </a:r>
            <a:r>
              <a:rPr kumimoji="1" lang="ja-JP" altLang="en-US" u="sng" dirty="0" smtClean="0"/>
              <a:t>データの基本統計量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en-US" dirty="0" smtClean="0"/>
              <a:t>ESG</a:t>
            </a:r>
            <a:r>
              <a:rPr lang="ja-JP" altLang="en-US" dirty="0" smtClean="0"/>
              <a:t>スコアは、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スコア上昇の寄与を主因に増加傾向</a:t>
            </a:r>
            <a:endParaRPr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スコアは、ガバナンス規制により</a:t>
            </a:r>
            <a:r>
              <a:rPr kumimoji="1" lang="en-US" altLang="ja-JP" dirty="0" smtClean="0"/>
              <a:t>2010</a:t>
            </a:r>
            <a:r>
              <a:rPr kumimoji="1" lang="ja-JP" altLang="en-US" dirty="0" smtClean="0"/>
              <a:t>年から比較的高め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26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29588" y="66295"/>
            <a:ext cx="23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21</a:t>
            </a:r>
            <a:r>
              <a:rPr kumimoji="1" lang="ja-JP" altLang="en-US" dirty="0" smtClean="0"/>
              <a:t>日　門脇俊輔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5588" y="66295"/>
            <a:ext cx="5148087" cy="36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ja-JP" altLang="en-US" dirty="0" smtClean="0"/>
              <a:t>トレーディングストラテジー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1176" y="327051"/>
            <a:ext cx="8766769" cy="3908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 smtClean="0"/>
              <a:t>Price momentum strategy</a:t>
            </a:r>
            <a:endParaRPr lang="en-US" altLang="ja-JP" u="sng" dirty="0" smtClean="0"/>
          </a:p>
          <a:p>
            <a:pPr marL="285750" indent="-285750">
              <a:buFont typeface="Wingdings" charset="2"/>
              <a:buChar char="Ø"/>
            </a:pPr>
            <a:r>
              <a:rPr lang="en-US" altLang="ja-JP" dirty="0" err="1" smtClean="0"/>
              <a:t>Jegadeesh</a:t>
            </a:r>
            <a:r>
              <a:rPr lang="en-US" altLang="ja-JP" dirty="0" smtClean="0"/>
              <a:t> </a:t>
            </a:r>
            <a:r>
              <a:rPr lang="en-US" altLang="ja-JP" dirty="0"/>
              <a:t>and Titman (1993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に依拠</a:t>
            </a:r>
            <a:endParaRPr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lang="ja-JP" altLang="en-US" dirty="0" smtClean="0"/>
              <a:t>前</a:t>
            </a:r>
            <a:r>
              <a:rPr kumimoji="1" lang="en-US" altLang="ja-JP" dirty="0" smtClean="0"/>
              <a:t>J</a:t>
            </a:r>
            <a:r>
              <a:rPr kumimoji="1" lang="ja-JP" altLang="en-US" dirty="0" smtClean="0"/>
              <a:t>ヶ月間（</a:t>
            </a:r>
            <a:r>
              <a:rPr kumimoji="1" lang="en-US" altLang="ja-JP" dirty="0" smtClean="0"/>
              <a:t>3,6,9,12</a:t>
            </a:r>
            <a:r>
              <a:rPr kumimoji="1" lang="ja-JP" altLang="en-US" dirty="0" smtClean="0"/>
              <a:t>）のパフォーマンスをもとに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分位</a:t>
            </a:r>
            <a:r>
              <a:rPr lang="ja-JP" altLang="en-US" dirty="0" smtClean="0"/>
              <a:t>の等ウエイトポートを構築</a:t>
            </a:r>
            <a:endParaRPr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en-US" altLang="ja-JP" dirty="0" smtClean="0"/>
              <a:t>Winners </a:t>
            </a:r>
            <a:r>
              <a:rPr kumimoji="1" lang="ja-JP" altLang="en-US" dirty="0" smtClean="0"/>
              <a:t>をロング、</a:t>
            </a:r>
            <a:r>
              <a:rPr kumimoji="1" lang="en-US" altLang="ja-JP" dirty="0" smtClean="0"/>
              <a:t>loses</a:t>
            </a:r>
            <a:r>
              <a:rPr kumimoji="1" lang="ja-JP" altLang="en-US" dirty="0" smtClean="0"/>
              <a:t>をショートするゼロコストポート</a:t>
            </a:r>
            <a:endParaRPr kumimoji="1"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lang="en-US" altLang="ja-JP" dirty="0" smtClean="0"/>
              <a:t>K</a:t>
            </a:r>
            <a:r>
              <a:rPr lang="ja-JP" altLang="en-US" dirty="0" smtClean="0"/>
              <a:t>ヶ月</a:t>
            </a:r>
            <a:r>
              <a:rPr lang="en-US" altLang="ja-JP" dirty="0" smtClean="0"/>
              <a:t>(3,6)</a:t>
            </a:r>
            <a:r>
              <a:rPr lang="ja-JP" altLang="en-US" dirty="0" smtClean="0"/>
              <a:t>保有して、平均月次リターン（</a:t>
            </a:r>
            <a:r>
              <a:rPr lang="en-US" altLang="ja-JP" dirty="0" smtClean="0"/>
              <a:t>1/K</a:t>
            </a:r>
            <a:r>
              <a:rPr lang="ja-JP" altLang="en-US" dirty="0" smtClean="0"/>
              <a:t>）を観察</a:t>
            </a:r>
            <a:endParaRPr lang="en-US" altLang="ja-JP" dirty="0" smtClean="0"/>
          </a:p>
          <a:p>
            <a:endParaRPr lang="en-US" altLang="ja-JP" sz="600" dirty="0"/>
          </a:p>
          <a:p>
            <a:r>
              <a:rPr kumimoji="1" lang="en-US" altLang="ja-JP" u="sng" dirty="0" smtClean="0"/>
              <a:t>ESG strategy</a:t>
            </a:r>
          </a:p>
          <a:p>
            <a:pPr marL="285750" indent="-285750">
              <a:buFont typeface="Wingdings" charset="2"/>
              <a:buChar char="Ø"/>
            </a:pPr>
            <a:r>
              <a:rPr kumimoji="1" lang="ja-JP" altLang="en-US" dirty="0" smtClean="0"/>
              <a:t>各月末に</a:t>
            </a:r>
            <a:r>
              <a:rPr kumimoji="1" lang="en-US" altLang="ja-JP" dirty="0" smtClean="0"/>
              <a:t>ESG</a:t>
            </a:r>
            <a:r>
              <a:rPr kumimoji="1" lang="ja-JP" altLang="en-US" dirty="0" smtClean="0"/>
              <a:t>スコアでソートし、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分位の等ウエイトポートフォリオを構築</a:t>
            </a:r>
            <a:endParaRPr kumimoji="1"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lang="en-US" altLang="ja-JP" dirty="0"/>
              <a:t>Price momentum </a:t>
            </a:r>
            <a:r>
              <a:rPr lang="en-US" altLang="ja-JP" dirty="0" smtClean="0"/>
              <a:t>strategy</a:t>
            </a:r>
            <a:r>
              <a:rPr lang="ja-JP" altLang="en-US" dirty="0" smtClean="0"/>
              <a:t>同様に、</a:t>
            </a:r>
            <a:r>
              <a:rPr lang="en-US" altLang="ja-JP" dirty="0"/>
              <a:t>K</a:t>
            </a:r>
            <a:r>
              <a:rPr lang="ja-JP" altLang="en-US" dirty="0"/>
              <a:t>ヶ月</a:t>
            </a:r>
            <a:r>
              <a:rPr lang="en-US" altLang="ja-JP" dirty="0"/>
              <a:t>(3,6)</a:t>
            </a:r>
            <a:r>
              <a:rPr lang="ja-JP" altLang="en-US" dirty="0"/>
              <a:t>保有して、平均月次リターン（</a:t>
            </a:r>
            <a:r>
              <a:rPr lang="en-US" altLang="ja-JP" dirty="0"/>
              <a:t>1/K</a:t>
            </a:r>
            <a:r>
              <a:rPr lang="ja-JP" altLang="en-US" dirty="0"/>
              <a:t>）を観察</a:t>
            </a:r>
          </a:p>
          <a:p>
            <a:endParaRPr lang="en-US" altLang="ja-JP" sz="600" dirty="0" smtClean="0"/>
          </a:p>
          <a:p>
            <a:r>
              <a:rPr lang="en-US" altLang="ja-JP" u="sng" dirty="0" smtClean="0"/>
              <a:t>ESG momentum strategy</a:t>
            </a:r>
          </a:p>
          <a:p>
            <a:pPr marL="285750" indent="-285750">
              <a:buFont typeface="Wingdings" charset="2"/>
              <a:buChar char="Ø"/>
            </a:pPr>
            <a:r>
              <a:rPr lang="ja-JP" altLang="en-US" dirty="0"/>
              <a:t>前</a:t>
            </a:r>
            <a:r>
              <a:rPr lang="en-US" altLang="ja-JP" dirty="0"/>
              <a:t>J</a:t>
            </a:r>
            <a:r>
              <a:rPr lang="ja-JP" altLang="en-US" dirty="0"/>
              <a:t>ヶ月間（</a:t>
            </a:r>
            <a:r>
              <a:rPr lang="en-US" altLang="ja-JP" dirty="0"/>
              <a:t>3,6,9,12</a:t>
            </a:r>
            <a:r>
              <a:rPr lang="ja-JP" altLang="en-US" dirty="0"/>
              <a:t>）</a:t>
            </a:r>
            <a:r>
              <a:rPr lang="ja-JP" altLang="en-US" dirty="0" smtClean="0"/>
              <a:t>のリターンと</a:t>
            </a:r>
            <a:r>
              <a:rPr lang="en-US" altLang="ja-JP" dirty="0" smtClean="0"/>
              <a:t>ESG</a:t>
            </a:r>
            <a:r>
              <a:rPr lang="ja-JP" altLang="en-US" dirty="0" smtClean="0"/>
              <a:t>スコアでソート</a:t>
            </a:r>
            <a:endParaRPr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lang="ja-JP" altLang="en-US" dirty="0" smtClean="0"/>
              <a:t>それぞれ独立にソートし、</a:t>
            </a:r>
            <a:r>
              <a:rPr lang="en-US" altLang="ja-JP" dirty="0" smtClean="0"/>
              <a:t>25</a:t>
            </a:r>
            <a:r>
              <a:rPr lang="ja-JP" altLang="en-US" dirty="0" smtClean="0"/>
              <a:t>ポートフォリオを構築</a:t>
            </a:r>
            <a:endParaRPr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lang="ja-JP" altLang="en-US" dirty="0" smtClean="0"/>
              <a:t>ハイリターン、高スコアをロング、ローリターン、低スコアをショート</a:t>
            </a:r>
            <a:endParaRPr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lang="en-US" altLang="ja-JP" dirty="0"/>
              <a:t>K</a:t>
            </a:r>
            <a:r>
              <a:rPr lang="ja-JP" altLang="en-US" dirty="0"/>
              <a:t>ヶ月</a:t>
            </a:r>
            <a:r>
              <a:rPr lang="en-US" altLang="ja-JP" dirty="0"/>
              <a:t>(3,6)</a:t>
            </a:r>
            <a:r>
              <a:rPr lang="ja-JP" altLang="en-US" dirty="0"/>
              <a:t>保有して、平均月次リターン（</a:t>
            </a:r>
            <a:r>
              <a:rPr lang="en-US" altLang="ja-JP" dirty="0"/>
              <a:t>1/K</a:t>
            </a:r>
            <a:r>
              <a:rPr lang="ja-JP" altLang="en-US" dirty="0"/>
              <a:t>）を</a:t>
            </a:r>
            <a:r>
              <a:rPr lang="ja-JP" altLang="en-US" dirty="0" smtClean="0"/>
              <a:t>観察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2089275" y="4275013"/>
            <a:ext cx="4562791" cy="22024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2089275" y="5130449"/>
            <a:ext cx="456279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089275" y="4709354"/>
            <a:ext cx="456279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2089275" y="5585449"/>
            <a:ext cx="456279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089275" y="6056995"/>
            <a:ext cx="456279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3875402" y="4285132"/>
            <a:ext cx="1" cy="220243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3001325" y="4275013"/>
            <a:ext cx="1" cy="220243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821549" y="4275013"/>
            <a:ext cx="1" cy="220243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5693555" y="4266816"/>
            <a:ext cx="1" cy="220243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1611337" y="4640985"/>
            <a:ext cx="0" cy="1538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420160" y="4333208"/>
            <a:ext cx="43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高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420160" y="6179790"/>
            <a:ext cx="43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rgbClr val="3366FF"/>
                </a:solidFill>
              </a:rPr>
              <a:t>低</a:t>
            </a:r>
            <a:endParaRPr kumimoji="1" lang="ja-JP" altLang="en-US" sz="1400" dirty="0">
              <a:solidFill>
                <a:srgbClr val="3366FF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56601" y="4898322"/>
            <a:ext cx="400110" cy="914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/>
              <a:t>リターン</a:t>
            </a:r>
            <a:endParaRPr kumimoji="1" lang="ja-JP" altLang="en-US" sz="1400" dirty="0"/>
          </a:p>
        </p:txBody>
      </p:sp>
      <p:sp>
        <p:nvSpPr>
          <p:cNvPr id="25" name="正方形/長方形 24"/>
          <p:cNvSpPr/>
          <p:nvPr/>
        </p:nvSpPr>
        <p:spPr>
          <a:xfrm>
            <a:off x="5693555" y="4285445"/>
            <a:ext cx="958511" cy="434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ロング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095625" y="6056995"/>
            <a:ext cx="895919" cy="42045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0000FF"/>
                </a:solidFill>
              </a:rPr>
              <a:t>ショート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2810361" y="6721475"/>
            <a:ext cx="326005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215091" y="6530222"/>
            <a:ext cx="43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高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45168" y="6550223"/>
            <a:ext cx="43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rgbClr val="3366FF"/>
                </a:solidFill>
              </a:rPr>
              <a:t>低</a:t>
            </a:r>
            <a:endParaRPr kumimoji="1" lang="ja-JP" altLang="en-US" sz="1400" dirty="0">
              <a:solidFill>
                <a:srgbClr val="3366FF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652066" y="6512461"/>
            <a:ext cx="1144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ESG</a:t>
            </a:r>
            <a:r>
              <a:rPr kumimoji="1" lang="ja-JP" altLang="en-US" sz="1400" dirty="0" smtClean="0"/>
              <a:t>スコア</a:t>
            </a:r>
            <a:endParaRPr kumimoji="1" lang="ja-JP" altLang="en-US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94979" y="6056995"/>
            <a:ext cx="41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218719" y="6056995"/>
            <a:ext cx="41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111669" y="6056995"/>
            <a:ext cx="41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006885" y="6056995"/>
            <a:ext cx="41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393950" y="5628512"/>
            <a:ext cx="41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93950" y="5216117"/>
            <a:ext cx="41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393950" y="4761117"/>
            <a:ext cx="41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393950" y="4285445"/>
            <a:ext cx="41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26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29588" y="66295"/>
            <a:ext cx="23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21</a:t>
            </a:r>
            <a:r>
              <a:rPr kumimoji="1" lang="ja-JP" altLang="en-US" dirty="0" smtClean="0"/>
              <a:t>日　門脇俊輔</a:t>
            </a:r>
            <a:endParaRPr kumimoji="1" lang="ja-JP" altLang="en-US" dirty="0"/>
          </a:p>
        </p:txBody>
      </p:sp>
      <p:pic>
        <p:nvPicPr>
          <p:cNvPr id="4" name="図 3" descr="スクリーンショット 2020-12-15 5.08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3812"/>
            <a:ext cx="9144000" cy="32943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04830" y="917444"/>
            <a:ext cx="7744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Price </a:t>
            </a:r>
            <a:r>
              <a:rPr lang="en-US" altLang="ja-JP" u="sng" dirty="0" smtClean="0"/>
              <a:t>momentum</a:t>
            </a:r>
          </a:p>
          <a:p>
            <a:pPr marL="285750" indent="-285750">
              <a:buFont typeface="Wingdings" charset="2"/>
              <a:buChar char="Ø"/>
            </a:pPr>
            <a:r>
              <a:rPr lang="ja-JP" altLang="en-US" dirty="0" smtClean="0"/>
              <a:t>ロングショートでは、プラスではあるものの、有意な結果を得られていない</a:t>
            </a:r>
            <a:endParaRPr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lang="ja-JP" altLang="en-US" dirty="0" smtClean="0"/>
              <a:t>台湾市場では、モメンタム効果ない</a:t>
            </a:r>
            <a:endParaRPr lang="en-US" altLang="ja-JP" dirty="0" smtClean="0"/>
          </a:p>
          <a:p>
            <a:pPr marL="285750" indent="-285750">
              <a:buFont typeface="Wingdings" charset="2"/>
              <a:buChar char="Ø"/>
            </a:pPr>
            <a:r>
              <a:rPr lang="en-US" altLang="ja-JP" dirty="0" smtClean="0"/>
              <a:t>ESG</a:t>
            </a:r>
            <a:r>
              <a:rPr lang="ja-JP" altLang="en-US" dirty="0" smtClean="0"/>
              <a:t>モメンタムを計測する上では都合が良い</a:t>
            </a:r>
            <a:endParaRPr lang="en-US" altLang="ja-JP" dirty="0" smtClean="0"/>
          </a:p>
          <a:p>
            <a:r>
              <a:rPr lang="ja-JP" altLang="ja-JP" dirty="0"/>
              <a:t>　</a:t>
            </a:r>
            <a:r>
              <a:rPr lang="ja-JP" altLang="en-US" dirty="0"/>
              <a:t>　</a:t>
            </a:r>
            <a:r>
              <a:rPr lang="ja-JP" altLang="en-US" dirty="0" smtClean="0"/>
              <a:t>（単なる株価モメンタムの可能性を排除できている）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126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680-12FD-4746-900A-C0F09D625ADE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4" name="図 3" descr="スクリーンショット 2020-12-15 5.08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6" y="0"/>
            <a:ext cx="7793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</TotalTime>
  <Words>960</Words>
  <Application>Microsoft Macintosh PowerPoint</Application>
  <PresentationFormat>画面に合わせる (4:3)</PresentationFormat>
  <Paragraphs>145</Paragraphs>
  <Slides>16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門脇 俊輔</dc:creator>
  <cp:lastModifiedBy>門脇 俊輔</cp:lastModifiedBy>
  <cp:revision>24</cp:revision>
  <dcterms:created xsi:type="dcterms:W3CDTF">2020-12-13T16:45:04Z</dcterms:created>
  <dcterms:modified xsi:type="dcterms:W3CDTF">2020-12-17T12:17:01Z</dcterms:modified>
</cp:coreProperties>
</file>