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1" r:id="rId3"/>
    <p:sldId id="278" r:id="rId4"/>
    <p:sldId id="259" r:id="rId5"/>
    <p:sldId id="283" r:id="rId6"/>
    <p:sldId id="279" r:id="rId7"/>
    <p:sldId id="263" r:id="rId8"/>
    <p:sldId id="264" r:id="rId9"/>
    <p:sldId id="266" r:id="rId10"/>
    <p:sldId id="268" r:id="rId11"/>
    <p:sldId id="294" r:id="rId12"/>
    <p:sldId id="296" r:id="rId13"/>
    <p:sldId id="295" r:id="rId14"/>
    <p:sldId id="297" r:id="rId15"/>
    <p:sldId id="298" r:id="rId16"/>
    <p:sldId id="269" r:id="rId17"/>
    <p:sldId id="262" r:id="rId18"/>
    <p:sldId id="319" r:id="rId19"/>
    <p:sldId id="320" r:id="rId20"/>
    <p:sldId id="284" r:id="rId21"/>
    <p:sldId id="287" r:id="rId22"/>
    <p:sldId id="321" r:id="rId23"/>
    <p:sldId id="285" r:id="rId24"/>
    <p:sldId id="322" r:id="rId25"/>
    <p:sldId id="292" r:id="rId26"/>
    <p:sldId id="323" r:id="rId27"/>
    <p:sldId id="306" r:id="rId28"/>
    <p:sldId id="303" r:id="rId29"/>
    <p:sldId id="307" r:id="rId30"/>
    <p:sldId id="308" r:id="rId31"/>
    <p:sldId id="309" r:id="rId32"/>
    <p:sldId id="311" r:id="rId33"/>
    <p:sldId id="302" r:id="rId34"/>
    <p:sldId id="313" r:id="rId35"/>
    <p:sldId id="312" r:id="rId36"/>
    <p:sldId id="315" r:id="rId37"/>
    <p:sldId id="324" r:id="rId38"/>
    <p:sldId id="326" r:id="rId39"/>
    <p:sldId id="325" r:id="rId40"/>
    <p:sldId id="327" r:id="rId41"/>
    <p:sldId id="314" r:id="rId42"/>
    <p:sldId id="280" r:id="rId43"/>
    <p:sldId id="318" r:id="rId44"/>
    <p:sldId id="273" r:id="rId45"/>
    <p:sldId id="272" r:id="rId46"/>
    <p:sldId id="274" r:id="rId47"/>
    <p:sldId id="270" r:id="rId48"/>
    <p:sldId id="293" r:id="rId49"/>
    <p:sldId id="316" r:id="rId50"/>
    <p:sldId id="317" r:id="rId51"/>
    <p:sldId id="275" r:id="rId5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37DB431-05FB-4FB0-8883-5A9AE4B8AF1E}">
          <p14:sldIdLst>
            <p14:sldId id="256"/>
            <p14:sldId id="301"/>
            <p14:sldId id="278"/>
            <p14:sldId id="259"/>
            <p14:sldId id="283"/>
            <p14:sldId id="279"/>
            <p14:sldId id="263"/>
            <p14:sldId id="264"/>
            <p14:sldId id="266"/>
            <p14:sldId id="268"/>
            <p14:sldId id="294"/>
            <p14:sldId id="296"/>
            <p14:sldId id="295"/>
            <p14:sldId id="297"/>
            <p14:sldId id="298"/>
            <p14:sldId id="269"/>
            <p14:sldId id="262"/>
            <p14:sldId id="319"/>
            <p14:sldId id="320"/>
            <p14:sldId id="284"/>
            <p14:sldId id="287"/>
            <p14:sldId id="321"/>
            <p14:sldId id="285"/>
            <p14:sldId id="322"/>
            <p14:sldId id="292"/>
            <p14:sldId id="323"/>
            <p14:sldId id="306"/>
            <p14:sldId id="303"/>
            <p14:sldId id="307"/>
            <p14:sldId id="308"/>
            <p14:sldId id="309"/>
            <p14:sldId id="311"/>
            <p14:sldId id="302"/>
            <p14:sldId id="313"/>
            <p14:sldId id="312"/>
            <p14:sldId id="315"/>
            <p14:sldId id="324"/>
            <p14:sldId id="326"/>
            <p14:sldId id="325"/>
            <p14:sldId id="327"/>
          </p14:sldIdLst>
        </p14:section>
        <p14:section name="ゴミ箱" id="{6FEF6D46-A342-4E59-9F83-8059303DCBE2}">
          <p14:sldIdLst>
            <p14:sldId id="314"/>
            <p14:sldId id="280"/>
            <p14:sldId id="318"/>
            <p14:sldId id="273"/>
            <p14:sldId id="272"/>
            <p14:sldId id="274"/>
            <p14:sldId id="270"/>
            <p14:sldId id="293"/>
            <p14:sldId id="316"/>
            <p14:sldId id="317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83094" autoAdjust="0"/>
  </p:normalViewPr>
  <p:slideViewPr>
    <p:cSldViewPr snapToGrid="0">
      <p:cViewPr>
        <p:scale>
          <a:sx n="50" d="100"/>
          <a:sy n="50" d="100"/>
        </p:scale>
        <p:origin x="132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60CB9-B335-4368-849F-9B4A770E96A5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D450C-C9A3-4FA8-A9A2-5457DDF411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87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7716F-E33A-3645-37D7-916DE4B72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30D07B8-F2AC-91C5-25EE-9C6E39E629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03B9850-04B0-5ADC-59D8-DB65F7192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#Take standard basis of (dimension)-dimensional (field)-vector space.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#sumofcomplex=[[1,2],[2,3],[1,3]]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#complex may be [1,2,3], or [1]</a:t>
            </a:r>
            <a:r>
              <a:rPr lang="en-US" altLang="ja-JP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31640D-E8D6-D3A1-EAF8-EFDD5455E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645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751E1-D3CC-227B-7C9D-206FE84ED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159D18B-A341-EBB3-6E06-14C459DE2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E1D3C2C-8951-8DA1-9BAC-98E717EB3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753196-8F20-7C5C-859E-D2FA6CB23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766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194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484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FD147-F1F6-F656-11CB-BFDEA9EE3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FD8C8F9-0C2B-23C9-899B-43729DF603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6F1D615-4105-1991-443F-B26D28274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05A590-2D4C-0EF7-DF86-D30C5007C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19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9B8AD-1CC7-26D0-D193-CAD4EC2C6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89E67E4-CE6C-36A2-B7ED-A8AFE5561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8D0479C-72CF-BC6B-0582-9BA74BBE4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5B3784-BD6E-6668-ECFC-0D22FB8E6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944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1CA9B-30AD-6903-9451-E9532314E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2E84D1B-5B7A-C0E1-2147-881910ABE1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75BD5EB-1AB3-423A-AC87-D82916D23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4EA6FD-4CC4-2714-E3D6-D4A3DA60D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119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49182-5396-1101-7EB1-14F50438B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8F7146C-7E7D-4B02-67CC-1D4BFC993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80B310B-D512-939B-DFB2-2ADF26E97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FFF090-5747-87AA-4660-D469D0617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824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D5DA8-078C-AC59-4D36-70A516FB6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2591AEB-4936-9613-F4C0-D87F5FB5E6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B8DCA8B-58CA-31B9-CB3F-FD0A806E0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DC8DCE-9503-8AAA-5E6D-1B9C256A6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028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01B19-FAC1-2DE6-FFA9-072A7A7FF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3B950AC-22CC-F31C-4E82-3DF22572E2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A9779B1-9A62-E3BC-8565-A6223302F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2F2C40-2977-1E8D-3B59-4F741D911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167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DFCCC-304D-1C27-6DBA-2C1F1E009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68ED519-BF5C-7B0C-F52B-802331572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3AB9531-601F-82C5-B266-C3EDF4DC0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5259E1-5411-F542-B90D-31ED3600F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89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#Take standard basis of (dimension)-dimensional (field)-vector space.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#sumofcomplex=[[1,2],[2,3],[1,3]]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#complex may be [1,2,3], or [1]</a:t>
            </a:r>
            <a:r>
              <a:rPr lang="en-US" altLang="ja-JP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219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385D0-6D23-02C2-17D5-FAAA21353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829A188-5976-3F7E-82EB-753D45C0F8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B2B7647-5DA5-11BB-FBC6-B183C3B91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87FBDA-C396-2686-1311-78E15D4BD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430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E97DC-B829-05EF-5988-60D37932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45247BD-99DB-60C0-3D0E-41946B46C0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98B4939-C705-A50D-CB86-B5F971C57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7B0247-09FB-7727-5FBA-4ADA8AF71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987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A2072-F369-A38C-3DAB-75DEDE9AF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746FCA8-D4DE-ED44-1C75-D99F9C7009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39A57D7-2E17-2E83-471D-2DA7383E1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7C1548-B359-79F5-92F9-72D61413D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605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8C6F2-F070-372A-D26E-B5FA6C2C8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2E7FD16-E370-4BB5-16CA-1D02DCCEA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FFC5053-4912-5DC5-959C-43D0B98A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602933-8989-B636-6AFC-FB4593B3A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753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DAD75-22BF-DD6F-5C74-A1632677B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604C466-5BD4-B757-297E-3F48D8D4D9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B710FA1-84D2-5C9F-DAF0-20BB4F008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344687-23C0-875C-5D77-54223FC96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09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3FF20-80D2-1193-5BBA-2D072C344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D6BBA1E-C632-68A4-9E7B-DAE5984F60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ADD5559-7C7A-66BC-D836-B9C884350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40FFDB-B598-B7FE-C768-1F4A01471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738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3254C-F46C-15F6-D189-FA05F2E97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03A1835-2958-C336-345E-0C48965AF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9A5FF9E-011F-5A24-5CD8-EAC4A1AFE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656ABD-624B-4278-DAD8-B0DDE8BA9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9723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96D12-76D8-8DF3-AA9B-8CF245DA3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1C3F542-3F6F-3E67-1200-FD2CE504B7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1E9A88-9712-77AB-23E4-297C6A314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7D8ECE-9B4C-4754-303B-10F700B1B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395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？は条件分岐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337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45DD0-52A3-77D7-3AB3-39C0751F4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9038289-ECBF-F512-612E-1F4480C86C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47423CA-BDF6-CB0C-4C8C-1AA9121FF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89326-598C-7610-965F-DA16E1568E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07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4D7F4-0FD0-693E-E851-1AA44606E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7476842-1233-D20F-16C7-44EFB54D0B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F36EF9D-3FEF-2819-9746-C2FD916C1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A1922C-1EA9-18EC-1E16-06601E800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534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F49CD-0B85-4E3F-0232-3139AFEE5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CF14A4F-06ED-CF12-DAE0-226C468AE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8B7D060-D7A5-AE20-4BD1-B8835A6A5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AB8A65-0D02-2B02-5AB1-6C251C0508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791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F26EB-FDA0-3B81-E0F4-A43BDF9C1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47D2C58-2067-1D30-219E-2EB66F58C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26271D7-397A-DAE1-807F-966840FD3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B8F3D-BE71-0AB0-908A-BD8380305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720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20E9E-847F-E23A-B9C1-A3DE7A95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C0C72A7-A2D9-6DFF-A637-53DE0A150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E0DE941-5708-39F3-992C-9FBBF2251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0AEF86-4FCA-B928-A050-4F392AEA8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2461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A6C3B-D91C-984B-D22F-2C6A2E8FA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C230F51-A46F-F7ED-6D64-A4B8B702B8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9A56234-CCE7-CB03-BA01-4574D7836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4BAD30-5EE5-0925-7468-8EC412D4F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140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D1E55-146F-2134-0497-F65718E1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213F47A-5CF7-048B-81BC-A6819D178F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0BF8250-44D3-1424-2CE6-4B101F398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B1A120-C9E3-9828-0F9A-57F56C086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3426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E48E1-A38C-E1FD-7730-77B7B1C93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388BD3A-28ED-8135-4097-05669BCB31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0904AFB-47E4-1F92-D868-F034C4525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ED8235-B04D-A808-86C4-922965C07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0637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0FA27-FAFB-C422-C7EC-05920D789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05F87EF-8046-8879-26A4-81F31B4575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29F5B1E-BDCB-447F-E433-4F4D3C0AC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E20C7B-AEBF-EC30-32DB-5C9689968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232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6BDE1-32B4-30D6-C711-5369E9EF9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ADE58C8-11DD-4852-A988-E8E5AA55C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4408687-0EDE-1037-57A1-1490FDB4D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A36F14-1ECF-A0FF-2EE8-BD263F516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6838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5114C-B708-14F2-57D4-473B165D1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7A61B1F-46CF-EECE-75F4-EBC64039D3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6086B5F-0066-A2D0-788F-10DDE9268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128D52-6F5A-F1B3-AF1A-B9C15BD32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251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F06EF-0707-F039-3DD4-4256CC56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CD4186C-CEAC-DE9F-7572-3FB4B8638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8809EBC-6F80-C0D3-05A8-63730BB34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B9F2DD-B568-E8C8-14BC-02C85B303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33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,..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ja-JP" altLang="en-US" dirty="0"/>
                  <a:t>単体複体のフィルトレーション</a:t>
                </a:r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dirty="0"/>
                  <a:t>*</a:t>
                </a:r>
                <a:r>
                  <a:rPr lang="en-US" altLang="ja-JP" b="0" i="0" dirty="0">
                    <a:latin typeface="Cambria Math" panose="02040503050406030204" pitchFamily="18" charset="0"/>
                  </a:rPr>
                  <a:t>𝜎_</a:t>
                </a:r>
                <a:r>
                  <a:rPr lang="en-US" altLang="ja-JP" i="0" dirty="0">
                    <a:latin typeface="Cambria Math" panose="02040503050406030204" pitchFamily="18" charset="0"/>
                  </a:rPr>
                  <a:t>1,...〖</a:t>
                </a:r>
                <a:r>
                  <a:rPr lang="en-US" altLang="ja-JP" b="0" i="0" dirty="0">
                    <a:latin typeface="Cambria Math" panose="02040503050406030204" pitchFamily="18" charset="0"/>
                  </a:rPr>
                  <a:t>,</a:t>
                </a:r>
                <a:r>
                  <a:rPr lang="en-US" altLang="ja-JP" i="0" dirty="0">
                    <a:latin typeface="Cambria Math" panose="02040503050406030204" pitchFamily="18" charset="0"/>
                  </a:rPr>
                  <a:t>𝜎〗_</a:t>
                </a:r>
                <a:r>
                  <a:rPr lang="en-US" altLang="ja-JP" b="0" i="0" dirty="0">
                    <a:latin typeface="Cambria Math" panose="02040503050406030204" pitchFamily="18" charset="0"/>
                  </a:rPr>
                  <a:t>𝑛</a:t>
                </a:r>
                <a:r>
                  <a:rPr lang="ja-JP" altLang="en-US" dirty="0"/>
                  <a:t>単体複体のフィルトレーション</a:t>
                </a:r>
                <a:endParaRPr lang="en-US" altLang="ja-JP" dirty="0"/>
              </a:p>
              <a:p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48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 err="1"/>
              <a:t>col_change</a:t>
            </a:r>
            <a:r>
              <a:rPr lang="ja-JP" altLang="en-US" sz="1200" dirty="0"/>
              <a:t>ｇは区間</a:t>
            </a:r>
            <a:r>
              <a:rPr lang="en-US" altLang="ja-JP" sz="1200" dirty="0"/>
              <a:t>[a, \</a:t>
            </a:r>
            <a:r>
              <a:rPr lang="en-US" altLang="ja-JP" sz="1200" dirty="0" err="1"/>
              <a:t>infty</a:t>
            </a:r>
            <a:r>
              <a:rPr lang="en-US" altLang="ja-JP" sz="1200" dirty="0"/>
              <a:t>)</a:t>
            </a:r>
            <a:r>
              <a:rPr lang="ja-JP" altLang="en-US" sz="1200" dirty="0"/>
              <a:t>に付随するきていの元を求めるために必要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01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C4BD3-1ADE-6C8C-7400-C9CDBC8FA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3CA08EE-28B9-41BC-A6EC-DB28C138C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B206995-7491-8AE4-7C34-B7DD28586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BDFE71-82A5-0E7A-7144-A8E1F56FA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25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A3AC-9EE6-00A3-2E0F-BC6D943A4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DC3F6AD-90AE-7F01-BC8F-894D2D74EE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E8DA47A-99E0-678C-C6E6-197D6E504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327E43-307C-37F4-22AC-87CB6BB72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9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D2923-08CA-7EC3-3A72-F5A068596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982FC7C-722B-84C5-2A35-3462FE1AF6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A6A6BA-848B-9612-E3B6-F721A5378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DBEE53-3E5C-4A78-9C3F-D8D97ECDE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56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26E0F-9270-F003-05D7-170F965BC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C2E8546-CB19-3907-A1B5-D47F2D9F3C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F71CB17-192B-6EE5-C2C8-D0BA7D3ED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#This code separate intervals into four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left_int_basis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(-,-)[1].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the input "</a:t>
            </a:r>
            <a:r>
              <a:rPr lang="en-US" altLang="ja-JP" sz="1200" dirty="0" err="1"/>
              <a:t>right_int_basis</a:t>
            </a:r>
            <a:r>
              <a:rPr lang="en-US" altLang="ja-JP" sz="1200" dirty="0"/>
              <a:t>" is the result of the function </a:t>
            </a:r>
            <a:r>
              <a:rPr lang="en-US" altLang="ja-JP" sz="1200" dirty="0" err="1"/>
              <a:t>separateintervals</a:t>
            </a:r>
            <a:r>
              <a:rPr lang="en-US" altLang="ja-JP" sz="1200" dirty="0"/>
              <a:t>(-,-)[3].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# l=length(FSC[1])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EE1405-5FE7-2A10-7656-54153CD77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D450C-C9A3-4FA8-A9A2-5457DDF4112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56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373464-0F34-8137-F48F-A4F7C620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7F11-299B-48CF-A974-E2B0216AE5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1C8196-DCB5-83EC-6293-4147E2EB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69AED2-E59D-56BE-6AC0-B8616BCE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D1-0255-492B-A3DF-831FD832D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36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18B6E-727D-B9CC-9CC8-5341A854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177C3F-D2BE-5544-E894-EFDE4ED7A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A48C20-8D13-C0C3-044F-FC0D5762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7F11-299B-48CF-A974-E2B0216AE5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AD8BE-7D91-6DD9-6404-85EF6B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82FB7B-C7D0-85B1-BA4D-15634DA3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D1-0255-492B-A3DF-831FD832D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50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CCF9C4-DF1B-10C5-712C-848775E3D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8DB4F9-18B1-89C3-BB15-F642FAFE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E2630D-427C-9452-BD1A-3273056F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7F11-299B-48CF-A974-E2B0216AE5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56138E-112F-2435-A895-0B1C29EB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EE5804-E0B0-D3C9-1A3F-C8051B76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D1-0255-492B-A3DF-831FD832D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73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A0A9F-6633-686A-0C07-F16EC71A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FE9668-B255-5926-4A08-3B39870E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515E11-31A8-B018-10BB-8E610AE5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7F11-299B-48CF-A974-E2B0216AE5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D836AA-8B47-4950-FB89-C284DCD4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62C2C-9FC4-2827-D85A-616B5A9C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D1-0255-492B-A3DF-831FD832D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43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B55A66-42B5-8AB1-6633-1645353D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8CF19A-A2C2-BEC3-2D8B-BFAA0BBD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405430-23C5-4C47-AD27-7320AEE5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7F11-299B-48CF-A974-E2B0216AE5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62CC49-0FC8-F9EE-89A3-8C841B02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0DEE7-8607-1BBB-8584-64D1B97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D1-0255-492B-A3DF-831FD832D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5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DC2E9-A7B7-F455-8D4D-0B264491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0A0AD8-42F4-FC07-447D-7C9DBA9D4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38FADA-3020-3828-6286-9B65CCA29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9DFD52-1A17-8E63-3AA5-5D5B509A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7F11-299B-48CF-A974-E2B0216AE5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98D3E-427D-9F68-B3E4-C60A8985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5CBF89-9DF8-723F-23C6-A22D1BEF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D1-0255-492B-A3DF-831FD832D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36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52C95-3F06-57EE-3856-7C8032FF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38D613-905D-3F76-5472-BA23DA35F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909B01-F420-9840-7075-07334877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058FFE-7825-29FA-D09B-71F7ADEB5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DDDB5E-9FF6-B9B8-3BD4-4DF9BDF64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2EC32D-7779-B624-4B97-FE0D8DB8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7F11-299B-48CF-A974-E2B0216AE5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1EC83B-E9FA-7901-C683-F8A6EB87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9292D6-11F7-C18F-2CF0-6BE4EDF9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D1-0255-492B-A3DF-831FD832D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15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58270E-C485-E71B-0110-A89F091E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C7CFDA-87B2-6EF9-816D-1E55DAC3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7F11-299B-48CF-A974-E2B0216AE5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632BCB-05C2-BA40-CA9E-DF54D588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C4BD56-9D83-3305-1ED3-570C913C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D1-0255-492B-A3DF-831FD832D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34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EAAF43-20E1-20B6-A53E-11169E95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7F11-299B-48CF-A974-E2B0216AE5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A8C845-CE69-4059-8C27-4A0A8D8F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817A81-AE04-F521-421D-5C4B376E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D1-0255-492B-A3DF-831FD832D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52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636E0-A0B3-80E4-F06B-F8E99894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343D4-E399-47DD-9AE3-C757F635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E5B062-05CF-72D4-BDF9-1A1B95030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1C7D56-0E5E-1A44-8026-47524326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7F11-299B-48CF-A974-E2B0216AE5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2B5218-8092-B871-70A9-EBED5459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7032B7-1B4A-7C0B-459A-B4D7C156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D1-0255-492B-A3DF-831FD832D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62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068BC-5A61-FC11-B860-6E611717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6F3844-39CB-50B5-2CCA-FA4A9E024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1A71D5-0FA8-C351-9B9A-9076C0BFC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5EC0BB-D34F-31C0-B908-40C65FB7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7F11-299B-48CF-A974-E2B0216AE5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D53D2E-E70B-02E8-B3AB-F9354044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1C0C74-5187-9C79-B3D5-DDF6D96F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ECD1-0255-492B-A3DF-831FD832D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40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712331-41D3-4F1A-C47A-288CCD6FA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69539B-9CD2-960C-BC3D-CA94E933D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37F11-299B-48CF-A974-E2B0216AE5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D89287-F817-4615-6AE9-3CF5CD5E6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BE026A-6A40-7733-21C9-F1916D577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9ECD1-0255-492B-A3DF-831FD832D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72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Cambria MathUD デジタル 教科書体 NP-B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Cambria MathUD デジタル 教科書体 NP-B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ambria MathUD デジタル 教科書体 NP-B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Cambria MathUD デジタル 教科書体 NP-B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Cambria MathUD デジタル 教科書体 NP-B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Cambria MathUD デジタル 教科書体 NP-B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3.png"/><Relationship Id="rId3" Type="http://schemas.openxmlformats.org/officeDocument/2006/relationships/image" Target="../media/image411.png"/><Relationship Id="rId21" Type="http://schemas.openxmlformats.org/officeDocument/2006/relationships/image" Target="../media/image58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2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1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0.png"/><Relationship Id="rId10" Type="http://schemas.openxmlformats.org/officeDocument/2006/relationships/image" Target="../media/image48.png"/><Relationship Id="rId19" Type="http://schemas.openxmlformats.org/officeDocument/2006/relationships/image" Target="../media/image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26" Type="http://schemas.openxmlformats.org/officeDocument/2006/relationships/image" Target="../media/image197.png"/><Relationship Id="rId3" Type="http://schemas.openxmlformats.org/officeDocument/2006/relationships/image" Target="../media/image174.png"/><Relationship Id="rId21" Type="http://schemas.openxmlformats.org/officeDocument/2006/relationships/image" Target="../media/image192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19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7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24" Type="http://schemas.openxmlformats.org/officeDocument/2006/relationships/image" Target="../media/image195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23" Type="http://schemas.openxmlformats.org/officeDocument/2006/relationships/image" Target="../media/image194.png"/><Relationship Id="rId10" Type="http://schemas.openxmlformats.org/officeDocument/2006/relationships/image" Target="../media/image181.png"/><Relationship Id="rId19" Type="http://schemas.openxmlformats.org/officeDocument/2006/relationships/image" Target="../media/image190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19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8.png"/><Relationship Id="rId18" Type="http://schemas.openxmlformats.org/officeDocument/2006/relationships/image" Target="../media/image213.png"/><Relationship Id="rId26" Type="http://schemas.openxmlformats.org/officeDocument/2006/relationships/image" Target="../media/image221.png"/><Relationship Id="rId3" Type="http://schemas.openxmlformats.org/officeDocument/2006/relationships/image" Target="../media/image198.png"/><Relationship Id="rId21" Type="http://schemas.openxmlformats.org/officeDocument/2006/relationships/image" Target="../media/image216.png"/><Relationship Id="rId7" Type="http://schemas.openxmlformats.org/officeDocument/2006/relationships/image" Target="../media/image202.png"/><Relationship Id="rId12" Type="http://schemas.openxmlformats.org/officeDocument/2006/relationships/image" Target="../media/image207.png"/><Relationship Id="rId17" Type="http://schemas.openxmlformats.org/officeDocument/2006/relationships/image" Target="../media/image212.png"/><Relationship Id="rId25" Type="http://schemas.openxmlformats.org/officeDocument/2006/relationships/image" Target="../media/image22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1.png"/><Relationship Id="rId20" Type="http://schemas.openxmlformats.org/officeDocument/2006/relationships/image" Target="../media/image215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1.png"/><Relationship Id="rId11" Type="http://schemas.openxmlformats.org/officeDocument/2006/relationships/image" Target="../media/image206.png"/><Relationship Id="rId24" Type="http://schemas.openxmlformats.org/officeDocument/2006/relationships/image" Target="../media/image219.png"/><Relationship Id="rId5" Type="http://schemas.openxmlformats.org/officeDocument/2006/relationships/image" Target="../media/image200.png"/><Relationship Id="rId15" Type="http://schemas.openxmlformats.org/officeDocument/2006/relationships/image" Target="../media/image210.png"/><Relationship Id="rId23" Type="http://schemas.openxmlformats.org/officeDocument/2006/relationships/image" Target="../media/image218.png"/><Relationship Id="rId28" Type="http://schemas.openxmlformats.org/officeDocument/2006/relationships/image" Target="../media/image66.png"/><Relationship Id="rId10" Type="http://schemas.openxmlformats.org/officeDocument/2006/relationships/image" Target="../media/image205.png"/><Relationship Id="rId19" Type="http://schemas.openxmlformats.org/officeDocument/2006/relationships/image" Target="../media/image214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9.png"/><Relationship Id="rId22" Type="http://schemas.openxmlformats.org/officeDocument/2006/relationships/image" Target="../media/image217.png"/><Relationship Id="rId27" Type="http://schemas.openxmlformats.org/officeDocument/2006/relationships/image" Target="../media/image2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7.png"/><Relationship Id="rId18" Type="http://schemas.openxmlformats.org/officeDocument/2006/relationships/image" Target="../media/image212.png"/><Relationship Id="rId26" Type="http://schemas.openxmlformats.org/officeDocument/2006/relationships/image" Target="../media/image220.png"/><Relationship Id="rId21" Type="http://schemas.openxmlformats.org/officeDocument/2006/relationships/image" Target="../media/image215.png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17" Type="http://schemas.openxmlformats.org/officeDocument/2006/relationships/image" Target="../media/image211.png"/><Relationship Id="rId25" Type="http://schemas.openxmlformats.org/officeDocument/2006/relationships/image" Target="../media/image2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0.png"/><Relationship Id="rId20" Type="http://schemas.openxmlformats.org/officeDocument/2006/relationships/image" Target="../media/image214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11" Type="http://schemas.openxmlformats.org/officeDocument/2006/relationships/image" Target="../media/image205.png"/><Relationship Id="rId24" Type="http://schemas.openxmlformats.org/officeDocument/2006/relationships/image" Target="../media/image218.png"/><Relationship Id="rId5" Type="http://schemas.openxmlformats.org/officeDocument/2006/relationships/image" Target="../media/image199.png"/><Relationship Id="rId15" Type="http://schemas.openxmlformats.org/officeDocument/2006/relationships/image" Target="../media/image209.png"/><Relationship Id="rId23" Type="http://schemas.openxmlformats.org/officeDocument/2006/relationships/image" Target="../media/image217.png"/><Relationship Id="rId28" Type="http://schemas.openxmlformats.org/officeDocument/2006/relationships/image" Target="../media/image222.png"/><Relationship Id="rId10" Type="http://schemas.openxmlformats.org/officeDocument/2006/relationships/image" Target="../media/image204.png"/><Relationship Id="rId19" Type="http://schemas.openxmlformats.org/officeDocument/2006/relationships/image" Target="../media/image213.png"/><Relationship Id="rId31" Type="http://schemas.openxmlformats.org/officeDocument/2006/relationships/image" Target="../media/image27.png"/><Relationship Id="rId4" Type="http://schemas.openxmlformats.org/officeDocument/2006/relationships/image" Target="../media/image198.png"/><Relationship Id="rId9" Type="http://schemas.openxmlformats.org/officeDocument/2006/relationships/image" Target="../media/image203.png"/><Relationship Id="rId14" Type="http://schemas.openxmlformats.org/officeDocument/2006/relationships/image" Target="../media/image208.png"/><Relationship Id="rId22" Type="http://schemas.openxmlformats.org/officeDocument/2006/relationships/image" Target="../media/image216.png"/><Relationship Id="rId27" Type="http://schemas.openxmlformats.org/officeDocument/2006/relationships/image" Target="../media/image221.png"/><Relationship Id="rId30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7.png"/><Relationship Id="rId18" Type="http://schemas.openxmlformats.org/officeDocument/2006/relationships/image" Target="../media/image212.png"/><Relationship Id="rId26" Type="http://schemas.openxmlformats.org/officeDocument/2006/relationships/image" Target="../media/image220.png"/><Relationship Id="rId21" Type="http://schemas.openxmlformats.org/officeDocument/2006/relationships/image" Target="../media/image215.png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17" Type="http://schemas.openxmlformats.org/officeDocument/2006/relationships/image" Target="../media/image211.png"/><Relationship Id="rId25" Type="http://schemas.openxmlformats.org/officeDocument/2006/relationships/image" Target="../media/image21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10.png"/><Relationship Id="rId20" Type="http://schemas.openxmlformats.org/officeDocument/2006/relationships/image" Target="../media/image21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11" Type="http://schemas.openxmlformats.org/officeDocument/2006/relationships/image" Target="../media/image205.png"/><Relationship Id="rId24" Type="http://schemas.openxmlformats.org/officeDocument/2006/relationships/image" Target="../media/image218.png"/><Relationship Id="rId5" Type="http://schemas.openxmlformats.org/officeDocument/2006/relationships/image" Target="../media/image199.png"/><Relationship Id="rId15" Type="http://schemas.openxmlformats.org/officeDocument/2006/relationships/image" Target="../media/image209.png"/><Relationship Id="rId23" Type="http://schemas.openxmlformats.org/officeDocument/2006/relationships/image" Target="../media/image217.png"/><Relationship Id="rId28" Type="http://schemas.openxmlformats.org/officeDocument/2006/relationships/image" Target="../media/image222.png"/><Relationship Id="rId10" Type="http://schemas.openxmlformats.org/officeDocument/2006/relationships/image" Target="../media/image204.png"/><Relationship Id="rId19" Type="http://schemas.openxmlformats.org/officeDocument/2006/relationships/image" Target="../media/image213.png"/><Relationship Id="rId31" Type="http://schemas.openxmlformats.org/officeDocument/2006/relationships/image" Target="../media/image71.png"/><Relationship Id="rId4" Type="http://schemas.openxmlformats.org/officeDocument/2006/relationships/image" Target="../media/image198.png"/><Relationship Id="rId9" Type="http://schemas.openxmlformats.org/officeDocument/2006/relationships/image" Target="../media/image203.png"/><Relationship Id="rId14" Type="http://schemas.openxmlformats.org/officeDocument/2006/relationships/image" Target="../media/image208.png"/><Relationship Id="rId22" Type="http://schemas.openxmlformats.org/officeDocument/2006/relationships/image" Target="../media/image216.png"/><Relationship Id="rId27" Type="http://schemas.openxmlformats.org/officeDocument/2006/relationships/image" Target="../media/image221.png"/><Relationship Id="rId30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6.png"/><Relationship Id="rId7" Type="http://schemas.openxmlformats.org/officeDocument/2006/relationships/image" Target="../media/image7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1.png"/><Relationship Id="rId5" Type="http://schemas.openxmlformats.org/officeDocument/2006/relationships/image" Target="../media/image700.png"/><Relationship Id="rId10" Type="http://schemas.openxmlformats.org/officeDocument/2006/relationships/image" Target="../media/image72.png"/><Relationship Id="rId4" Type="http://schemas.openxmlformats.org/officeDocument/2006/relationships/image" Target="../media/image690.png"/><Relationship Id="rId9" Type="http://schemas.openxmlformats.org/officeDocument/2006/relationships/image" Target="../media/image7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03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23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0.png"/><Relationship Id="rId11" Type="http://schemas.openxmlformats.org/officeDocument/2006/relationships/image" Target="../media/image141.png"/><Relationship Id="rId5" Type="http://schemas.openxmlformats.org/officeDocument/2006/relationships/image" Target="../media/image119.png"/><Relationship Id="rId15" Type="http://schemas.openxmlformats.org/officeDocument/2006/relationships/image" Target="../media/image145.png"/><Relationship Id="rId10" Type="http://schemas.openxmlformats.org/officeDocument/2006/relationships/image" Target="../media/image140.png"/><Relationship Id="rId19" Type="http://schemas.openxmlformats.org/officeDocument/2006/relationships/image" Target="../media/image135.png"/><Relationship Id="rId4" Type="http://schemas.openxmlformats.org/officeDocument/2006/relationships/image" Target="../media/image118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47.png"/><Relationship Id="rId18" Type="http://schemas.openxmlformats.org/officeDocument/2006/relationships/image" Target="../media/image148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31.png"/><Relationship Id="rId12" Type="http://schemas.openxmlformats.org/officeDocument/2006/relationships/image" Target="../media/image143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4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142.png"/><Relationship Id="rId5" Type="http://schemas.openxmlformats.org/officeDocument/2006/relationships/image" Target="../media/image119.png"/><Relationship Id="rId15" Type="http://schemas.openxmlformats.org/officeDocument/2006/relationships/image" Target="../media/image141.png"/><Relationship Id="rId23" Type="http://schemas.openxmlformats.org/officeDocument/2006/relationships/image" Target="../media/image105.png"/><Relationship Id="rId10" Type="http://schemas.openxmlformats.org/officeDocument/2006/relationships/image" Target="../media/image138.png"/><Relationship Id="rId19" Type="http://schemas.openxmlformats.org/officeDocument/2006/relationships/image" Target="../media/image127.png"/><Relationship Id="rId4" Type="http://schemas.openxmlformats.org/officeDocument/2006/relationships/image" Target="../media/image118.png"/><Relationship Id="rId9" Type="http://schemas.openxmlformats.org/officeDocument/2006/relationships/image" Target="../media/image137.png"/><Relationship Id="rId14" Type="http://schemas.openxmlformats.org/officeDocument/2006/relationships/image" Target="../media/image140.png"/><Relationship Id="rId22" Type="http://schemas.openxmlformats.org/officeDocument/2006/relationships/image" Target="../media/image1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117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05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75.png"/><Relationship Id="rId3" Type="http://schemas.openxmlformats.org/officeDocument/2006/relationships/image" Target="../media/image117.png"/><Relationship Id="rId7" Type="http://schemas.openxmlformats.org/officeDocument/2006/relationships/image" Target="../media/image164.png"/><Relationship Id="rId17" Type="http://schemas.openxmlformats.org/officeDocument/2006/relationships/image" Target="../media/image10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9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1.png"/><Relationship Id="rId13" Type="http://schemas.openxmlformats.org/officeDocument/2006/relationships/image" Target="../media/image113.png"/><Relationship Id="rId3" Type="http://schemas.openxmlformats.org/officeDocument/2006/relationships/image" Target="../media/image110.png"/><Relationship Id="rId7" Type="http://schemas.openxmlformats.org/officeDocument/2006/relationships/image" Target="../media/image921.png"/><Relationship Id="rId12" Type="http://schemas.openxmlformats.org/officeDocument/2006/relationships/image" Target="../media/image227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8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3.png"/><Relationship Id="rId11" Type="http://schemas.openxmlformats.org/officeDocument/2006/relationships/image" Target="../media/image225.png"/><Relationship Id="rId5" Type="http://schemas.openxmlformats.org/officeDocument/2006/relationships/image" Target="../media/image901.png"/><Relationship Id="rId15" Type="http://schemas.openxmlformats.org/officeDocument/2006/relationships/image" Target="../media/image231.png"/><Relationship Id="rId10" Type="http://schemas.openxmlformats.org/officeDocument/2006/relationships/image" Target="../media/image224.png"/><Relationship Id="rId4" Type="http://schemas.openxmlformats.org/officeDocument/2006/relationships/image" Target="../media/image111.png"/><Relationship Id="rId9" Type="http://schemas.openxmlformats.org/officeDocument/2006/relationships/image" Target="../media/image112.png"/><Relationship Id="rId14" Type="http://schemas.openxmlformats.org/officeDocument/2006/relationships/image" Target="../media/image2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2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4" Type="http://schemas.openxmlformats.org/officeDocument/2006/relationships/image" Target="../media/image2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5.png"/><Relationship Id="rId4" Type="http://schemas.openxmlformats.org/officeDocument/2006/relationships/image" Target="../media/image2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13" Type="http://schemas.openxmlformats.org/officeDocument/2006/relationships/image" Target="../media/image239.png"/><Relationship Id="rId18" Type="http://schemas.openxmlformats.org/officeDocument/2006/relationships/image" Target="../media/image245.png"/><Relationship Id="rId3" Type="http://schemas.openxmlformats.org/officeDocument/2006/relationships/image" Target="../media/image84.png"/><Relationship Id="rId7" Type="http://schemas.openxmlformats.org/officeDocument/2006/relationships/image" Target="../media/image254.png"/><Relationship Id="rId12" Type="http://schemas.openxmlformats.org/officeDocument/2006/relationships/image" Target="../media/image238.png"/><Relationship Id="rId17" Type="http://schemas.openxmlformats.org/officeDocument/2006/relationships/image" Target="../media/image244.png"/><Relationship Id="rId2" Type="http://schemas.openxmlformats.org/officeDocument/2006/relationships/image" Target="../media/image167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11" Type="http://schemas.openxmlformats.org/officeDocument/2006/relationships/image" Target="../media/image233.png"/><Relationship Id="rId5" Type="http://schemas.openxmlformats.org/officeDocument/2006/relationships/image" Target="../media/image228.png"/><Relationship Id="rId15" Type="http://schemas.openxmlformats.org/officeDocument/2006/relationships/image" Target="../media/image242.png"/><Relationship Id="rId10" Type="http://schemas.openxmlformats.org/officeDocument/2006/relationships/image" Target="../media/image257.png"/><Relationship Id="rId19" Type="http://schemas.openxmlformats.org/officeDocument/2006/relationships/image" Target="../media/image85.png"/><Relationship Id="rId4" Type="http://schemas.openxmlformats.org/officeDocument/2006/relationships/image" Target="../media/image169.png"/><Relationship Id="rId9" Type="http://schemas.openxmlformats.org/officeDocument/2006/relationships/image" Target="../media/image256.png"/><Relationship Id="rId14" Type="http://schemas.openxmlformats.org/officeDocument/2006/relationships/image" Target="../media/image2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3" Type="http://schemas.openxmlformats.org/officeDocument/2006/relationships/image" Target="../media/image247.png"/><Relationship Id="rId7" Type="http://schemas.openxmlformats.org/officeDocument/2006/relationships/image" Target="../media/image255.png"/><Relationship Id="rId12" Type="http://schemas.openxmlformats.org/officeDocument/2006/relationships/image" Target="../media/image2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2.png"/><Relationship Id="rId11" Type="http://schemas.openxmlformats.org/officeDocument/2006/relationships/image" Target="../media/image264.png"/><Relationship Id="rId5" Type="http://schemas.openxmlformats.org/officeDocument/2006/relationships/image" Target="../media/image251.png"/><Relationship Id="rId10" Type="http://schemas.openxmlformats.org/officeDocument/2006/relationships/image" Target="../media/image263.png"/><Relationship Id="rId4" Type="http://schemas.openxmlformats.org/officeDocument/2006/relationships/image" Target="../media/image249.png"/><Relationship Id="rId9" Type="http://schemas.openxmlformats.org/officeDocument/2006/relationships/image" Target="../media/image26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246.png"/><Relationship Id="rId5" Type="http://schemas.openxmlformats.org/officeDocument/2006/relationships/image" Target="../media/image269.png"/><Relationship Id="rId10" Type="http://schemas.openxmlformats.org/officeDocument/2006/relationships/image" Target="../media/image275.png"/><Relationship Id="rId4" Type="http://schemas.openxmlformats.org/officeDocument/2006/relationships/image" Target="../media/image268.png"/><Relationship Id="rId9" Type="http://schemas.openxmlformats.org/officeDocument/2006/relationships/image" Target="../media/image2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1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png"/><Relationship Id="rId3" Type="http://schemas.openxmlformats.org/officeDocument/2006/relationships/image" Target="../media/image259.png"/><Relationship Id="rId7" Type="http://schemas.openxmlformats.org/officeDocument/2006/relationships/image" Target="../media/image283.png"/><Relationship Id="rId2" Type="http://schemas.openxmlformats.org/officeDocument/2006/relationships/image" Target="../media/image2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2.png"/><Relationship Id="rId5" Type="http://schemas.openxmlformats.org/officeDocument/2006/relationships/image" Target="../media/image281.png"/><Relationship Id="rId10" Type="http://schemas.openxmlformats.org/officeDocument/2006/relationships/image" Target="../media/image285.png"/><Relationship Id="rId4" Type="http://schemas.openxmlformats.org/officeDocument/2006/relationships/image" Target="../media/image261.png"/><Relationship Id="rId9" Type="http://schemas.openxmlformats.org/officeDocument/2006/relationships/image" Target="../media/image28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1.png"/><Relationship Id="rId4" Type="http://schemas.openxmlformats.org/officeDocument/2006/relationships/image" Target="../media/image76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3" Type="http://schemas.openxmlformats.org/officeDocument/2006/relationships/image" Target="../media/image69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0.png"/><Relationship Id="rId5" Type="http://schemas.openxmlformats.org/officeDocument/2006/relationships/image" Target="../media/image711.png"/><Relationship Id="rId4" Type="http://schemas.openxmlformats.org/officeDocument/2006/relationships/image" Target="../media/image70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7" Type="http://schemas.openxmlformats.org/officeDocument/2006/relationships/image" Target="../media/image7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0.png"/><Relationship Id="rId5" Type="http://schemas.openxmlformats.org/officeDocument/2006/relationships/image" Target="../media/image760.png"/><Relationship Id="rId10" Type="http://schemas.openxmlformats.org/officeDocument/2006/relationships/image" Target="../media/image70.png"/><Relationship Id="rId4" Type="http://schemas.openxmlformats.org/officeDocument/2006/relationships/image" Target="../media/image791.png"/><Relationship Id="rId9" Type="http://schemas.openxmlformats.org/officeDocument/2006/relationships/image" Target="../media/image79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3" Type="http://schemas.openxmlformats.org/officeDocument/2006/relationships/image" Target="../media/image80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0.png"/><Relationship Id="rId5" Type="http://schemas.openxmlformats.org/officeDocument/2006/relationships/image" Target="../media/image820.png"/><Relationship Id="rId4" Type="http://schemas.openxmlformats.org/officeDocument/2006/relationships/image" Target="../media/image81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0.png"/><Relationship Id="rId3" Type="http://schemas.openxmlformats.org/officeDocument/2006/relationships/image" Target="../media/image850.png"/><Relationship Id="rId7" Type="http://schemas.openxmlformats.org/officeDocument/2006/relationships/image" Target="../media/image890.png"/><Relationship Id="rId12" Type="http://schemas.openxmlformats.org/officeDocument/2006/relationships/image" Target="../media/image9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0.png"/><Relationship Id="rId11" Type="http://schemas.openxmlformats.org/officeDocument/2006/relationships/image" Target="../media/image920.png"/><Relationship Id="rId5" Type="http://schemas.openxmlformats.org/officeDocument/2006/relationships/image" Target="../media/image870.png"/><Relationship Id="rId10" Type="http://schemas.openxmlformats.org/officeDocument/2006/relationships/image" Target="../media/image912.png"/><Relationship Id="rId4" Type="http://schemas.openxmlformats.org/officeDocument/2006/relationships/image" Target="../media/image860.png"/><Relationship Id="rId9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2.png"/><Relationship Id="rId3" Type="http://schemas.openxmlformats.org/officeDocument/2006/relationships/image" Target="../media/image70.png"/><Relationship Id="rId7" Type="http://schemas.openxmlformats.org/officeDocument/2006/relationships/image" Target="../media/image80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2.png"/><Relationship Id="rId11" Type="http://schemas.openxmlformats.org/officeDocument/2006/relationships/image" Target="../media/image841.png"/><Relationship Id="rId5" Type="http://schemas.openxmlformats.org/officeDocument/2006/relationships/image" Target="../media/image781.png"/><Relationship Id="rId10" Type="http://schemas.openxmlformats.org/officeDocument/2006/relationships/image" Target="../media/image831.png"/><Relationship Id="rId4" Type="http://schemas.openxmlformats.org/officeDocument/2006/relationships/image" Target="../media/image772.png"/><Relationship Id="rId9" Type="http://schemas.openxmlformats.org/officeDocument/2006/relationships/image" Target="../media/image82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3" Type="http://schemas.openxmlformats.org/officeDocument/2006/relationships/image" Target="../media/image117.png"/><Relationship Id="rId7" Type="http://schemas.openxmlformats.org/officeDocument/2006/relationships/image" Target="../media/image164.png"/><Relationship Id="rId12" Type="http://schemas.openxmlformats.org/officeDocument/2006/relationships/image" Target="../media/image1690.png"/><Relationship Id="rId17" Type="http://schemas.openxmlformats.org/officeDocument/2006/relationships/image" Target="../media/image106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3.png"/><Relationship Id="rId11" Type="http://schemas.openxmlformats.org/officeDocument/2006/relationships/image" Target="../media/image1680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10" Type="http://schemas.openxmlformats.org/officeDocument/2006/relationships/image" Target="../media/image2510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20.png"/><Relationship Id="rId4" Type="http://schemas.openxmlformats.org/officeDocument/2006/relationships/image" Target="../media/image25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311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11.png"/><Relationship Id="rId21" Type="http://schemas.openxmlformats.org/officeDocument/2006/relationships/image" Target="../media/image21.png"/><Relationship Id="rId7" Type="http://schemas.openxmlformats.org/officeDocument/2006/relationships/image" Target="../media/image712.png"/><Relationship Id="rId12" Type="http://schemas.openxmlformats.org/officeDocument/2006/relationships/image" Target="../media/image1211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11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1.png"/><Relationship Id="rId11" Type="http://schemas.openxmlformats.org/officeDocument/2006/relationships/image" Target="../media/image1111.png"/><Relationship Id="rId24" Type="http://schemas.openxmlformats.org/officeDocument/2006/relationships/image" Target="../media/image24.png"/><Relationship Id="rId5" Type="http://schemas.openxmlformats.org/officeDocument/2006/relationships/image" Target="../media/image511.png"/><Relationship Id="rId15" Type="http://schemas.openxmlformats.org/officeDocument/2006/relationships/image" Target="../media/image1511.png"/><Relationship Id="rId23" Type="http://schemas.openxmlformats.org/officeDocument/2006/relationships/image" Target="../media/image23.png"/><Relationship Id="rId10" Type="http://schemas.openxmlformats.org/officeDocument/2006/relationships/image" Target="../media/image1011.png"/><Relationship Id="rId19" Type="http://schemas.openxmlformats.org/officeDocument/2006/relationships/image" Target="../media/image19.png"/><Relationship Id="rId4" Type="http://schemas.openxmlformats.org/officeDocument/2006/relationships/image" Target="../media/image412.png"/><Relationship Id="rId9" Type="http://schemas.openxmlformats.org/officeDocument/2006/relationships/image" Target="../media/image911.png"/><Relationship Id="rId14" Type="http://schemas.openxmlformats.org/officeDocument/2006/relationships/image" Target="../media/image1411.png"/><Relationship Id="rId22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0.png"/><Relationship Id="rId7" Type="http://schemas.openxmlformats.org/officeDocument/2006/relationships/image" Target="../media/image24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50.png"/><Relationship Id="rId5" Type="http://schemas.openxmlformats.org/officeDocument/2006/relationships/image" Target="../media/image2440.png"/><Relationship Id="rId4" Type="http://schemas.openxmlformats.org/officeDocument/2006/relationships/image" Target="../media/image243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2.png"/><Relationship Id="rId13" Type="http://schemas.openxmlformats.org/officeDocument/2006/relationships/image" Target="../media/image81.png"/><Relationship Id="rId3" Type="http://schemas.openxmlformats.org/officeDocument/2006/relationships/image" Target="../media/image77.png"/><Relationship Id="rId7" Type="http://schemas.openxmlformats.org/officeDocument/2006/relationships/image" Target="../media/image78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2.png"/><Relationship Id="rId11" Type="http://schemas.openxmlformats.org/officeDocument/2006/relationships/image" Target="../media/image861.png"/><Relationship Id="rId5" Type="http://schemas.openxmlformats.org/officeDocument/2006/relationships/image" Target="../media/image822.png"/><Relationship Id="rId10" Type="http://schemas.openxmlformats.org/officeDocument/2006/relationships/image" Target="../media/image851.png"/><Relationship Id="rId4" Type="http://schemas.openxmlformats.org/officeDocument/2006/relationships/image" Target="../media/image70.png"/><Relationship Id="rId9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0.png"/><Relationship Id="rId5" Type="http://schemas.openxmlformats.org/officeDocument/2006/relationships/image" Target="../media/image6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3" Type="http://schemas.openxmlformats.org/officeDocument/2006/relationships/image" Target="../media/image1810.png"/><Relationship Id="rId18" Type="http://schemas.openxmlformats.org/officeDocument/2006/relationships/image" Target="../media/image230.png"/><Relationship Id="rId26" Type="http://schemas.openxmlformats.org/officeDocument/2006/relationships/image" Target="../media/image31.png"/><Relationship Id="rId3" Type="http://schemas.openxmlformats.org/officeDocument/2006/relationships/image" Target="../media/image28.png"/><Relationship Id="rId21" Type="http://schemas.openxmlformats.org/officeDocument/2006/relationships/image" Target="../media/image260.png"/><Relationship Id="rId7" Type="http://schemas.openxmlformats.org/officeDocument/2006/relationships/image" Target="../media/image1210.png"/><Relationship Id="rId12" Type="http://schemas.openxmlformats.org/officeDocument/2006/relationships/image" Target="../media/image1710.png"/><Relationship Id="rId17" Type="http://schemas.openxmlformats.org/officeDocument/2006/relationships/image" Target="../media/image223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10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0.png"/><Relationship Id="rId11" Type="http://schemas.openxmlformats.org/officeDocument/2006/relationships/image" Target="../media/image1610.png"/><Relationship Id="rId24" Type="http://schemas.openxmlformats.org/officeDocument/2006/relationships/image" Target="../media/image29.png"/><Relationship Id="rId5" Type="http://schemas.openxmlformats.org/officeDocument/2006/relationships/image" Target="../media/image1010.png"/><Relationship Id="rId15" Type="http://schemas.openxmlformats.org/officeDocument/2006/relationships/image" Target="../media/image2010.png"/><Relationship Id="rId23" Type="http://schemas.openxmlformats.org/officeDocument/2006/relationships/image" Target="../media/image280.png"/><Relationship Id="rId10" Type="http://schemas.openxmlformats.org/officeDocument/2006/relationships/image" Target="../media/image1510.png"/><Relationship Id="rId19" Type="http://schemas.openxmlformats.org/officeDocument/2006/relationships/image" Target="../media/image240.png"/><Relationship Id="rId4" Type="http://schemas.openxmlformats.org/officeDocument/2006/relationships/image" Target="../media/image910.png"/><Relationship Id="rId9" Type="http://schemas.openxmlformats.org/officeDocument/2006/relationships/image" Target="../media/image1410.png"/><Relationship Id="rId14" Type="http://schemas.openxmlformats.org/officeDocument/2006/relationships/image" Target="../media/image1910.png"/><Relationship Id="rId22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934E03-7236-0E09-C5E3-E58D475F399E}"/>
              </a:ext>
            </a:extLst>
          </p:cNvPr>
          <p:cNvSpPr txBox="1"/>
          <p:nvPr/>
        </p:nvSpPr>
        <p:spPr>
          <a:xfrm>
            <a:off x="1621410" y="2002351"/>
            <a:ext cx="85006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6000" dirty="0"/>
              <a:t>Computation of </a:t>
            </a:r>
          </a:p>
          <a:p>
            <a:pPr algn="ctr"/>
            <a:r>
              <a:rPr lang="en-US" altLang="ja-JP" sz="6000" dirty="0"/>
              <a:t>Bipath PH using Julia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4A8A6A-3016-1230-27D6-21C74B7266BA}"/>
              </a:ext>
            </a:extLst>
          </p:cNvPr>
          <p:cNvSpPr txBox="1"/>
          <p:nvPr/>
        </p:nvSpPr>
        <p:spPr>
          <a:xfrm>
            <a:off x="1621409" y="4211320"/>
            <a:ext cx="8500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4000" dirty="0"/>
              <a:t>2025/02/21</a:t>
            </a:r>
          </a:p>
        </p:txBody>
      </p:sp>
    </p:spTree>
    <p:extLst>
      <p:ext uri="{BB962C8B-B14F-4D97-AF65-F5344CB8AC3E}">
        <p14:creationId xmlns:p14="http://schemas.microsoft.com/office/powerpoint/2010/main" val="320428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1B6A4E-620D-81E5-94CA-33A51E1B77C3}"/>
              </a:ext>
            </a:extLst>
          </p:cNvPr>
          <p:cNvSpPr txBox="1"/>
          <p:nvPr/>
        </p:nvSpPr>
        <p:spPr>
          <a:xfrm>
            <a:off x="317193" y="1395359"/>
            <a:ext cx="8329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(3.4)</a:t>
            </a:r>
            <a:r>
              <a:rPr lang="ja-JP" altLang="en-US" sz="2400" dirty="0"/>
              <a:t>baseswithintervals(FSC)</a:t>
            </a:r>
            <a:endParaRPr lang="en-US" altLang="ja-JP" sz="2400" dirty="0"/>
          </a:p>
          <a:p>
            <a:r>
              <a:rPr lang="ja-JP" altLang="en-US" sz="2400" dirty="0"/>
              <a:t>♦</a:t>
            </a:r>
            <a:r>
              <a:rPr lang="en-US" altLang="ja-JP" sz="2400" dirty="0"/>
              <a:t>(3,1)--(3,3)</a:t>
            </a:r>
            <a:r>
              <a:rPr lang="ja-JP" altLang="en-US" sz="2400" dirty="0"/>
              <a:t>を用いて、</a:t>
            </a:r>
            <a:r>
              <a:rPr lang="en-US" altLang="ja-JP" sz="2400" dirty="0"/>
              <a:t>FSC</a:t>
            </a:r>
            <a:r>
              <a:rPr lang="ja-JP" altLang="en-US" sz="2400" dirty="0"/>
              <a:t>から以下を得る．</a:t>
            </a:r>
            <a:endParaRPr lang="en-US" altLang="ja-JP" sz="2400" dirty="0"/>
          </a:p>
          <a:p>
            <a:r>
              <a:rPr lang="en-US" altLang="ja-JP" sz="2400" dirty="0"/>
              <a:t>FSC-&gt;[pairs(</a:t>
            </a:r>
            <a:r>
              <a:rPr lang="ja-JP" altLang="en-US" sz="2400" dirty="0"/>
              <a:t>辞書</a:t>
            </a:r>
            <a:r>
              <a:rPr lang="en-US" altLang="ja-JP" sz="2400" dirty="0"/>
              <a:t>), </a:t>
            </a:r>
            <a:r>
              <a:rPr lang="en-US" altLang="ja-JP" sz="2400" dirty="0" err="1"/>
              <a:t>imagebasisleft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imagebasis</a:t>
            </a:r>
            <a:r>
              <a:rPr lang="en-US" altLang="ja-JP" sz="2400" dirty="0"/>
              <a:t>]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A2879B-19CC-0BAE-F872-3C8A460BBAD3}"/>
              </a:ext>
            </a:extLst>
          </p:cNvPr>
          <p:cNvSpPr txBox="1"/>
          <p:nvPr/>
        </p:nvSpPr>
        <p:spPr>
          <a:xfrm>
            <a:off x="471157" y="918022"/>
            <a:ext cx="763375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</a:t>
            </a:r>
            <a:r>
              <a:rPr lang="en-US" altLang="ja-JP" sz="2500" dirty="0"/>
              <a:t>FSC</a:t>
            </a:r>
            <a:r>
              <a:rPr lang="ja-JP" altLang="en-US" sz="2500" dirty="0"/>
              <a:t>の</a:t>
            </a:r>
            <a:r>
              <a:rPr lang="en-US" altLang="ja-JP" sz="2500" dirty="0"/>
              <a:t>(A</a:t>
            </a:r>
            <a:r>
              <a:rPr lang="ja-JP" altLang="en-US" sz="2500" dirty="0"/>
              <a:t>型の</a:t>
            </a:r>
            <a:r>
              <a:rPr lang="en-US" altLang="ja-JP" sz="2500" dirty="0"/>
              <a:t>)</a:t>
            </a:r>
            <a:r>
              <a:rPr lang="ja-JP" altLang="en-US" sz="2500" dirty="0"/>
              <a:t>区間分解 </a:t>
            </a:r>
            <a:r>
              <a:rPr lang="en-US" altLang="ja-JP" sz="2500" dirty="0"/>
              <a:t>with basis (</a:t>
            </a:r>
            <a:r>
              <a:rPr lang="ja-JP" altLang="en-US" sz="2500" dirty="0"/>
              <a:t>赤い本参照</a:t>
            </a:r>
            <a:r>
              <a:rPr lang="en-US" altLang="ja-JP" sz="2500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B42F966-7F24-6889-004D-630EF2E6A52E}"/>
                  </a:ext>
                </a:extLst>
              </p:cNvPr>
              <p:cNvSpPr txBox="1"/>
              <p:nvPr/>
            </p:nvSpPr>
            <p:spPr>
              <a:xfrm>
                <a:off x="317193" y="2544834"/>
                <a:ext cx="11874808" cy="11501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200" dirty="0"/>
                  <a:t>・</a:t>
                </a:r>
                <a:r>
                  <a:rPr lang="en-US" altLang="ja-JP" sz="2200" dirty="0"/>
                  <a:t>pairs: </a:t>
                </a:r>
                <a:r>
                  <a:rPr lang="ja-JP" altLang="en-US" sz="2200" dirty="0"/>
                  <a:t>辞書、区間と生成元の対応</a:t>
                </a:r>
                <a:r>
                  <a:rPr lang="en-US" altLang="ja-JP" sz="2200" dirty="0"/>
                  <a:t>(</a:t>
                </a:r>
                <a:r>
                  <a:rPr lang="ja-JP" altLang="en-US" sz="2200" dirty="0"/>
                  <a:t>区間の長さが修正されている</a:t>
                </a:r>
                <a:r>
                  <a:rPr lang="en-US" altLang="ja-JP" sz="2200" dirty="0"/>
                  <a:t>)</a:t>
                </a:r>
              </a:p>
              <a:p>
                <a:r>
                  <a:rPr lang="ja-JP" altLang="en-US" sz="2200" dirty="0"/>
                  <a:t>・</a:t>
                </a:r>
                <a:r>
                  <a:rPr lang="en-US" altLang="ja-JP" sz="2200" dirty="0" err="1"/>
                  <a:t>imagebasisleft</a:t>
                </a:r>
                <a:r>
                  <a:rPr lang="en-US" altLang="ja-JP" sz="2200" dirty="0"/>
                  <a:t>: boundary image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ja-JP" altLang="en-US" sz="2200" dirty="0"/>
                  <a:t> 生成元のリスト</a:t>
                </a:r>
                <a:r>
                  <a:rPr lang="en-US" altLang="ja-JP" sz="2200" dirty="0"/>
                  <a:t>.</a:t>
                </a:r>
              </a:p>
              <a:p>
                <a:r>
                  <a:rPr lang="ja-JP" altLang="en-US" sz="2200" dirty="0"/>
                  <a:t>・</a:t>
                </a:r>
                <a:r>
                  <a:rPr lang="en-US" altLang="ja-JP" sz="2200" dirty="0" err="1"/>
                  <a:t>imagebasis</a:t>
                </a:r>
                <a:r>
                  <a:rPr lang="en-US" altLang="ja-JP" sz="2200" dirty="0"/>
                  <a:t>: boundary image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ja-JP" altLang="en-US" sz="2200" dirty="0"/>
                  <a:t>の生成元のリスト</a:t>
                </a:r>
                <a:r>
                  <a:rPr lang="en-US" altLang="ja-JP" sz="2200" dirty="0"/>
                  <a:t>.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B42F966-7F24-6889-004D-630EF2E6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3" y="2544834"/>
                <a:ext cx="11874808" cy="1150187"/>
              </a:xfrm>
              <a:prstGeom prst="rect">
                <a:avLst/>
              </a:prstGeom>
              <a:blipFill>
                <a:blip r:embed="rId2"/>
                <a:stretch>
                  <a:fillRect l="-667" t="-3175" b="-84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7B1C109-C242-6928-A8FD-51E946AA1696}"/>
                  </a:ext>
                </a:extLst>
              </p:cNvPr>
              <p:cNvSpPr txBox="1"/>
              <p:nvPr/>
            </p:nvSpPr>
            <p:spPr>
              <a:xfrm>
                <a:off x="44361" y="3821957"/>
                <a:ext cx="3934169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200" dirty="0"/>
                  <a:t>[2,3] </a:t>
                </a:r>
                <a:r>
                  <a:rPr lang="en-US" altLang="ja-JP" sz="2200" dirty="0">
                    <a:sym typeface="Wingdings" panose="05000000000000000000" pitchFamily="2" charset="2"/>
                  </a:rPr>
                  <a:t>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200" dirty="0"/>
              </a:p>
              <a:p>
                <a:r>
                  <a:rPr lang="en-US" altLang="ja-JP" sz="2200" dirty="0"/>
                  <a:t>[3,4] </a:t>
                </a:r>
                <a:r>
                  <a:rPr lang="en-US" altLang="ja-JP" sz="2200" dirty="0">
                    <a:sym typeface="Wingdings" panose="05000000000000000000" pitchFamily="2" charset="2"/>
                  </a:rPr>
                  <a:t></a:t>
                </a:r>
                <a:r>
                  <a:rPr lang="en-US" altLang="ja-JP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200" dirty="0"/>
              </a:p>
              <a:p>
                <a:r>
                  <a:rPr lang="en-US" altLang="ja-JP" sz="2200" dirty="0"/>
                  <a:t>[6,6] </a:t>
                </a:r>
                <a:r>
                  <a:rPr lang="en-US" altLang="ja-JP" sz="2200" dirty="0">
                    <a:sym typeface="Wingdings" panose="05000000000000000000" pitchFamily="2" charset="2"/>
                  </a:rPr>
                  <a:t>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ja-JP" sz="22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7B1C109-C242-6928-A8FD-51E946AA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1" y="3821957"/>
                <a:ext cx="3934169" cy="1107996"/>
              </a:xfrm>
              <a:prstGeom prst="rect">
                <a:avLst/>
              </a:prstGeom>
              <a:blipFill>
                <a:blip r:embed="rId3"/>
                <a:stretch>
                  <a:fillRect l="-2012" t="-4396" b="-104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6030E6B-8F7F-0556-B152-74847B859C39}"/>
                  </a:ext>
                </a:extLst>
              </p:cNvPr>
              <p:cNvSpPr txBox="1"/>
              <p:nvPr/>
            </p:nvSpPr>
            <p:spPr>
              <a:xfrm>
                <a:off x="24284" y="4915538"/>
                <a:ext cx="302496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200" dirty="0"/>
                  <a:t>[1,7] </a:t>
                </a:r>
                <a:r>
                  <a:rPr lang="en-US" altLang="ja-JP" sz="2200" dirty="0">
                    <a:sym typeface="Wingdings" panose="05000000000000000000" pitchFamily="2" charset="2"/>
                  </a:rPr>
                  <a:t>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6030E6B-8F7F-0556-B152-74847B85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4" y="4915538"/>
                <a:ext cx="3024965" cy="430887"/>
              </a:xfrm>
              <a:prstGeom prst="rect">
                <a:avLst/>
              </a:prstGeom>
              <a:blipFill>
                <a:blip r:embed="rId4"/>
                <a:stretch>
                  <a:fillRect l="-2621" t="-9859" b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3853A94-79C2-F7D7-B954-4A1CBB5F7273}"/>
                  </a:ext>
                </a:extLst>
              </p:cNvPr>
              <p:cNvSpPr txBox="1"/>
              <p:nvPr/>
            </p:nvSpPr>
            <p:spPr>
              <a:xfrm>
                <a:off x="4191052" y="5586788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3853A94-79C2-F7D7-B954-4A1CBB5F7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52" y="5586788"/>
                <a:ext cx="56664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>
            <a:extLst>
              <a:ext uri="{FF2B5EF4-FFF2-40B4-BE49-F238E27FC236}">
                <a16:creationId xmlns:a16="http://schemas.microsoft.com/office/drawing/2014/main" id="{082E5AC6-84D1-2CA2-2B01-DA0049D20772}"/>
              </a:ext>
            </a:extLst>
          </p:cNvPr>
          <p:cNvSpPr/>
          <p:nvPr/>
        </p:nvSpPr>
        <p:spPr>
          <a:xfrm>
            <a:off x="4690893" y="579864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06175E6-495D-AD93-6478-1806E2FCD297}"/>
              </a:ext>
            </a:extLst>
          </p:cNvPr>
          <p:cNvSpPr/>
          <p:nvPr/>
        </p:nvSpPr>
        <p:spPr>
          <a:xfrm>
            <a:off x="5218957" y="580915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1C8CD436-714A-64AE-F252-CD2D9001994C}"/>
              </a:ext>
            </a:extLst>
          </p:cNvPr>
          <p:cNvSpPr/>
          <p:nvPr/>
        </p:nvSpPr>
        <p:spPr>
          <a:xfrm>
            <a:off x="4940433" y="547595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7A1FADCA-A8A3-0E52-5EC8-AE6FF2A652F8}"/>
              </a:ext>
            </a:extLst>
          </p:cNvPr>
          <p:cNvSpPr/>
          <p:nvPr/>
        </p:nvSpPr>
        <p:spPr>
          <a:xfrm>
            <a:off x="9272809" y="576915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88F90F8-40DB-E03D-3D21-D68A6A162BE5}"/>
              </a:ext>
            </a:extLst>
          </p:cNvPr>
          <p:cNvSpPr/>
          <p:nvPr/>
        </p:nvSpPr>
        <p:spPr>
          <a:xfrm>
            <a:off x="9800873" y="577966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ADF8C89-2F51-C5F5-50F4-00CBD7366294}"/>
              </a:ext>
            </a:extLst>
          </p:cNvPr>
          <p:cNvSpPr/>
          <p:nvPr/>
        </p:nvSpPr>
        <p:spPr>
          <a:xfrm>
            <a:off x="9522349" y="544646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7669D2C-5037-2A35-8709-E8D9B79E9E74}"/>
              </a:ext>
            </a:extLst>
          </p:cNvPr>
          <p:cNvCxnSpPr>
            <a:cxnSpLocks/>
          </p:cNvCxnSpPr>
          <p:nvPr/>
        </p:nvCxnSpPr>
        <p:spPr>
          <a:xfrm>
            <a:off x="9629318" y="5538527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CE76616-00FB-665B-4B9A-AD97F9AECE52}"/>
              </a:ext>
            </a:extLst>
          </p:cNvPr>
          <p:cNvCxnSpPr>
            <a:cxnSpLocks/>
          </p:cNvCxnSpPr>
          <p:nvPr/>
        </p:nvCxnSpPr>
        <p:spPr>
          <a:xfrm flipV="1">
            <a:off x="9368039" y="5836191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32D1892-F436-150D-9FB3-91A0BC02FA1A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9340427" y="5554122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517C0CB7-82C0-B4D8-1423-2F12D84C635B}"/>
              </a:ext>
            </a:extLst>
          </p:cNvPr>
          <p:cNvSpPr/>
          <p:nvPr/>
        </p:nvSpPr>
        <p:spPr>
          <a:xfrm>
            <a:off x="7863530" y="578813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FF3901D-357D-39A0-E001-4FD588063698}"/>
              </a:ext>
            </a:extLst>
          </p:cNvPr>
          <p:cNvSpPr/>
          <p:nvPr/>
        </p:nvSpPr>
        <p:spPr>
          <a:xfrm>
            <a:off x="8391594" y="579864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DC3C7D5-C3A7-D989-BF8D-1FA7BB6D9AB6}"/>
              </a:ext>
            </a:extLst>
          </p:cNvPr>
          <p:cNvSpPr/>
          <p:nvPr/>
        </p:nvSpPr>
        <p:spPr>
          <a:xfrm>
            <a:off x="8113070" y="546544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8BA6AAF-E1A6-82A5-FAC4-82DCE1CA40CE}"/>
              </a:ext>
            </a:extLst>
          </p:cNvPr>
          <p:cNvCxnSpPr>
            <a:cxnSpLocks/>
          </p:cNvCxnSpPr>
          <p:nvPr/>
        </p:nvCxnSpPr>
        <p:spPr>
          <a:xfrm>
            <a:off x="8220039" y="555750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AE78015-809E-37E7-61FB-EEBF609F7AD6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7931148" y="557309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2DF5EAAF-42E3-496E-7CDD-7B9EA185CB18}"/>
              </a:ext>
            </a:extLst>
          </p:cNvPr>
          <p:cNvSpPr/>
          <p:nvPr/>
        </p:nvSpPr>
        <p:spPr>
          <a:xfrm>
            <a:off x="6325140" y="579864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C484D1DD-5CB1-0E08-2446-37CDE572D83E}"/>
              </a:ext>
            </a:extLst>
          </p:cNvPr>
          <p:cNvSpPr/>
          <p:nvPr/>
        </p:nvSpPr>
        <p:spPr>
          <a:xfrm>
            <a:off x="6853204" y="580915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50F7216-6296-0C48-EB22-6201015DDD42}"/>
              </a:ext>
            </a:extLst>
          </p:cNvPr>
          <p:cNvSpPr/>
          <p:nvPr/>
        </p:nvSpPr>
        <p:spPr>
          <a:xfrm>
            <a:off x="6574680" y="547595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0FC25FD-5BD7-CBC4-0F6B-F8116FCDDE8A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6392758" y="558360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7C13E9D-A7E2-6225-841C-440B3B8062E6}"/>
                  </a:ext>
                </a:extLst>
              </p:cNvPr>
              <p:cNvSpPr txBox="1"/>
              <p:nvPr/>
            </p:nvSpPr>
            <p:spPr>
              <a:xfrm>
                <a:off x="4784221" y="5032777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7C13E9D-A7E2-6225-841C-440B3B806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221" y="5032777"/>
                <a:ext cx="56664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C1EBE43-0CF7-EB34-DC2D-9F616FD7E687}"/>
                  </a:ext>
                </a:extLst>
              </p:cNvPr>
              <p:cNvSpPr txBox="1"/>
              <p:nvPr/>
            </p:nvSpPr>
            <p:spPr>
              <a:xfrm>
                <a:off x="5071168" y="5851196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C1EBE43-0CF7-EB34-DC2D-9F616FD7E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168" y="5851196"/>
                <a:ext cx="56664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42A6EDEF-4110-5BC8-586C-A77D1C6CF8F5}"/>
              </a:ext>
            </a:extLst>
          </p:cNvPr>
          <p:cNvSpPr/>
          <p:nvPr/>
        </p:nvSpPr>
        <p:spPr>
          <a:xfrm>
            <a:off x="9368039" y="5509530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A8F7168C-D09D-5BC1-D78B-73B41985FE4F}"/>
                  </a:ext>
                </a:extLst>
              </p:cNvPr>
              <p:cNvSpPr txBox="1"/>
              <p:nvPr/>
            </p:nvSpPr>
            <p:spPr>
              <a:xfrm>
                <a:off x="6007400" y="5278697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A8F7168C-D09D-5BC1-D78B-73B41985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400" y="5278697"/>
                <a:ext cx="56664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F28D188-9BE0-92FF-9CB6-324462B723AF}"/>
                  </a:ext>
                </a:extLst>
              </p:cNvPr>
              <p:cNvSpPr txBox="1"/>
              <p:nvPr/>
            </p:nvSpPr>
            <p:spPr>
              <a:xfrm>
                <a:off x="8209106" y="5307492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F28D188-9BE0-92FF-9CB6-324462B72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106" y="5307492"/>
                <a:ext cx="566647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449D6A3-9D93-F579-351E-CA6E84AB33BC}"/>
                  </a:ext>
                </a:extLst>
              </p:cNvPr>
              <p:cNvSpPr txBox="1"/>
              <p:nvPr/>
            </p:nvSpPr>
            <p:spPr>
              <a:xfrm>
                <a:off x="9333176" y="5798441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449D6A3-9D93-F579-351E-CA6E84AB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176" y="5798441"/>
                <a:ext cx="56664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8DB7105-BFE4-6F35-47FC-D6AF06039962}"/>
                  </a:ext>
                </a:extLst>
              </p:cNvPr>
              <p:cNvSpPr txBox="1"/>
              <p:nvPr/>
            </p:nvSpPr>
            <p:spPr>
              <a:xfrm>
                <a:off x="9333175" y="5513570"/>
                <a:ext cx="5666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8DB7105-BFE4-6F35-47FC-D6AF06039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175" y="5513570"/>
                <a:ext cx="56664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楕円 54">
            <a:extLst>
              <a:ext uri="{FF2B5EF4-FFF2-40B4-BE49-F238E27FC236}">
                <a16:creationId xmlns:a16="http://schemas.microsoft.com/office/drawing/2014/main" id="{617AAFE9-B058-9070-EAC6-A83EF1FE22CB}"/>
              </a:ext>
            </a:extLst>
          </p:cNvPr>
          <p:cNvSpPr/>
          <p:nvPr/>
        </p:nvSpPr>
        <p:spPr>
          <a:xfrm>
            <a:off x="10560446" y="573319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D5B8B651-8638-C287-5EB3-E7E186FF8733}"/>
              </a:ext>
            </a:extLst>
          </p:cNvPr>
          <p:cNvSpPr/>
          <p:nvPr/>
        </p:nvSpPr>
        <p:spPr>
          <a:xfrm>
            <a:off x="11088510" y="574370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B854B483-FFA9-FCAC-A53D-BF5E6E13BB36}"/>
              </a:ext>
            </a:extLst>
          </p:cNvPr>
          <p:cNvSpPr/>
          <p:nvPr/>
        </p:nvSpPr>
        <p:spPr>
          <a:xfrm>
            <a:off x="10809986" y="541050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1F6D6B1-F3F2-07FB-D90C-E9173DFBA477}"/>
              </a:ext>
            </a:extLst>
          </p:cNvPr>
          <p:cNvCxnSpPr>
            <a:cxnSpLocks/>
          </p:cNvCxnSpPr>
          <p:nvPr/>
        </p:nvCxnSpPr>
        <p:spPr>
          <a:xfrm>
            <a:off x="10916955" y="5502561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56294DC-E223-6B65-5FBD-ACED7BCC7ECC}"/>
              </a:ext>
            </a:extLst>
          </p:cNvPr>
          <p:cNvCxnSpPr>
            <a:cxnSpLocks/>
          </p:cNvCxnSpPr>
          <p:nvPr/>
        </p:nvCxnSpPr>
        <p:spPr>
          <a:xfrm flipV="1">
            <a:off x="10655676" y="5800225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93A622A-6981-74AB-83CB-CD7837AE2653}"/>
              </a:ext>
            </a:extLst>
          </p:cNvPr>
          <p:cNvCxnSpPr>
            <a:cxnSpLocks/>
            <a:endCxn id="57" idx="3"/>
          </p:cNvCxnSpPr>
          <p:nvPr/>
        </p:nvCxnSpPr>
        <p:spPr>
          <a:xfrm flipV="1">
            <a:off x="10628064" y="5518156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334ACE5B-D40E-6DD9-12C2-91B3E9F845F0}"/>
              </a:ext>
            </a:extLst>
          </p:cNvPr>
          <p:cNvSpPr/>
          <p:nvPr/>
        </p:nvSpPr>
        <p:spPr>
          <a:xfrm>
            <a:off x="10655676" y="5473564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34061D0-8915-5B31-3CD5-75369ACC0080}"/>
                  </a:ext>
                </a:extLst>
              </p:cNvPr>
              <p:cNvSpPr txBox="1"/>
              <p:nvPr/>
            </p:nvSpPr>
            <p:spPr>
              <a:xfrm>
                <a:off x="4784221" y="6188693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34061D0-8915-5B31-3CD5-75369ACC0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221" y="6188693"/>
                <a:ext cx="48974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0694A7E5-3845-13E9-FD19-2C94AEC065CB}"/>
                  </a:ext>
                </a:extLst>
              </p:cNvPr>
              <p:cNvSpPr txBox="1"/>
              <p:nvPr/>
            </p:nvSpPr>
            <p:spPr>
              <a:xfrm>
                <a:off x="6349817" y="6169879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0694A7E5-3845-13E9-FD19-2C94AEC0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7" y="6169879"/>
                <a:ext cx="48974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A3C19736-7673-DDFD-785C-CE19195F0118}"/>
                  </a:ext>
                </a:extLst>
              </p:cNvPr>
              <p:cNvSpPr txBox="1"/>
              <p:nvPr/>
            </p:nvSpPr>
            <p:spPr>
              <a:xfrm>
                <a:off x="7964233" y="6188692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A3C19736-7673-DDFD-785C-CE19195F0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233" y="6188692"/>
                <a:ext cx="48974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3C03AE85-3139-4992-2EEE-B6104A91EDC9}"/>
                  </a:ext>
                </a:extLst>
              </p:cNvPr>
              <p:cNvSpPr txBox="1"/>
              <p:nvPr/>
            </p:nvSpPr>
            <p:spPr>
              <a:xfrm>
                <a:off x="9350406" y="6188692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3C03AE85-3139-4992-2EEE-B6104A91E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406" y="6188692"/>
                <a:ext cx="48974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FEB7B598-C547-BDED-19B0-56B113344492}"/>
                  </a:ext>
                </a:extLst>
              </p:cNvPr>
              <p:cNvSpPr txBox="1"/>
              <p:nvPr/>
            </p:nvSpPr>
            <p:spPr>
              <a:xfrm>
                <a:off x="10685199" y="623496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FEB7B598-C547-BDED-19B0-56B113344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199" y="6234965"/>
                <a:ext cx="489745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0ECB9A1E-4BD2-9A3F-5410-45CD8523FC25}"/>
              </a:ext>
            </a:extLst>
          </p:cNvPr>
          <p:cNvCxnSpPr>
            <a:cxnSpLocks/>
          </p:cNvCxnSpPr>
          <p:nvPr/>
        </p:nvCxnSpPr>
        <p:spPr>
          <a:xfrm>
            <a:off x="4974893" y="6790525"/>
            <a:ext cx="653555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A64D7835-D9E5-1E61-35CD-4172E599F2FC}"/>
              </a:ext>
            </a:extLst>
          </p:cNvPr>
          <p:cNvCxnSpPr>
            <a:cxnSpLocks/>
          </p:cNvCxnSpPr>
          <p:nvPr/>
        </p:nvCxnSpPr>
        <p:spPr>
          <a:xfrm>
            <a:off x="4965495" y="6705809"/>
            <a:ext cx="20901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C4CB0876-696D-2A52-811C-0CB17AEC6917}"/>
              </a:ext>
            </a:extLst>
          </p:cNvPr>
          <p:cNvCxnSpPr>
            <a:cxnSpLocks/>
          </p:cNvCxnSpPr>
          <p:nvPr/>
        </p:nvCxnSpPr>
        <p:spPr>
          <a:xfrm>
            <a:off x="4963745" y="6629609"/>
            <a:ext cx="20901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8CA59278-6F23-713D-208D-535DBAF7A2AF}"/>
              </a:ext>
            </a:extLst>
          </p:cNvPr>
          <p:cNvCxnSpPr>
            <a:cxnSpLocks/>
          </p:cNvCxnSpPr>
          <p:nvPr/>
        </p:nvCxnSpPr>
        <p:spPr>
          <a:xfrm>
            <a:off x="700938" y="5488633"/>
            <a:ext cx="0" cy="188394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A46114EA-AB11-D8FE-479A-37E204D6E985}"/>
                  </a:ext>
                </a:extLst>
              </p:cNvPr>
              <p:cNvSpPr txBox="1"/>
              <p:nvPr/>
            </p:nvSpPr>
            <p:spPr>
              <a:xfrm>
                <a:off x="23513" y="5706346"/>
                <a:ext cx="3934169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200" dirty="0"/>
                  <a:t>[1,1] </a:t>
                </a:r>
                <a:r>
                  <a:rPr lang="en-US" altLang="ja-JP" sz="2200" dirty="0">
                    <a:sym typeface="Wingdings" panose="05000000000000000000" pitchFamily="2" charset="2"/>
                  </a:rPr>
                  <a:t>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200" dirty="0"/>
              </a:p>
              <a:p>
                <a:r>
                  <a:rPr lang="en-US" altLang="ja-JP" sz="2200" dirty="0"/>
                  <a:t>[1,1] </a:t>
                </a:r>
                <a:r>
                  <a:rPr lang="en-US" altLang="ja-JP" sz="2200" dirty="0">
                    <a:sym typeface="Wingdings" panose="05000000000000000000" pitchFamily="2" charset="2"/>
                  </a:rPr>
                  <a:t></a:t>
                </a:r>
                <a:r>
                  <a:rPr lang="en-US" altLang="ja-JP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200" dirty="0"/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A46114EA-AB11-D8FE-479A-37E204D6E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" y="5706346"/>
                <a:ext cx="3934169" cy="769441"/>
              </a:xfrm>
              <a:prstGeom prst="rect">
                <a:avLst/>
              </a:prstGeom>
              <a:blipFill>
                <a:blip r:embed="rId17"/>
                <a:stretch>
                  <a:fillRect l="-2016" t="-634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0D54DE97-E682-C0C0-FB9D-394B39961B42}"/>
                  </a:ext>
                </a:extLst>
              </p:cNvPr>
              <p:cNvSpPr txBox="1"/>
              <p:nvPr/>
            </p:nvSpPr>
            <p:spPr>
              <a:xfrm>
                <a:off x="33852" y="6466722"/>
                <a:ext cx="302496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200" dirty="0"/>
                  <a:t>[1,5] </a:t>
                </a:r>
                <a:r>
                  <a:rPr lang="en-US" altLang="ja-JP" sz="2200" dirty="0">
                    <a:sym typeface="Wingdings" panose="05000000000000000000" pitchFamily="2" charset="2"/>
                  </a:rPr>
                  <a:t>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0D54DE97-E682-C0C0-FB9D-394B39961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2" y="6466722"/>
                <a:ext cx="3024965" cy="430887"/>
              </a:xfrm>
              <a:prstGeom prst="rect">
                <a:avLst/>
              </a:prstGeom>
              <a:blipFill>
                <a:blip r:embed="rId18"/>
                <a:stretch>
                  <a:fillRect l="-2621" t="-11429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9" name="図 128">
            <a:extLst>
              <a:ext uri="{FF2B5EF4-FFF2-40B4-BE49-F238E27FC236}">
                <a16:creationId xmlns:a16="http://schemas.microsoft.com/office/drawing/2014/main" id="{81DE9AEB-9A62-E549-0AE4-73F9864CC2E1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-1" t="37827" r="13153" b="50579"/>
          <a:stretch/>
        </p:blipFill>
        <p:spPr>
          <a:xfrm>
            <a:off x="879427" y="5324629"/>
            <a:ext cx="2761031" cy="445404"/>
          </a:xfrm>
          <a:prstGeom prst="rect">
            <a:avLst/>
          </a:prstGeom>
        </p:spPr>
      </p:pic>
      <p:sp>
        <p:nvSpPr>
          <p:cNvPr id="130" name="楕円 129">
            <a:extLst>
              <a:ext uri="{FF2B5EF4-FFF2-40B4-BE49-F238E27FC236}">
                <a16:creationId xmlns:a16="http://schemas.microsoft.com/office/drawing/2014/main" id="{87AE3950-3F20-29BB-F8C9-E65702ED126F}"/>
              </a:ext>
            </a:extLst>
          </p:cNvPr>
          <p:cNvSpPr/>
          <p:nvPr/>
        </p:nvSpPr>
        <p:spPr>
          <a:xfrm>
            <a:off x="4951986" y="406437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28EECDA2-2C2C-3982-327A-5396681BA41C}"/>
              </a:ext>
            </a:extLst>
          </p:cNvPr>
          <p:cNvSpPr/>
          <p:nvPr/>
        </p:nvSpPr>
        <p:spPr>
          <a:xfrm>
            <a:off x="11135003" y="415922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89471B0E-2D6C-DB07-C7E3-48F434CB0F01}"/>
              </a:ext>
            </a:extLst>
          </p:cNvPr>
          <p:cNvSpPr/>
          <p:nvPr/>
        </p:nvSpPr>
        <p:spPr>
          <a:xfrm>
            <a:off x="11663067" y="416973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161B5A7A-25D6-80DC-534E-89387DF985E0}"/>
              </a:ext>
            </a:extLst>
          </p:cNvPr>
          <p:cNvSpPr/>
          <p:nvPr/>
        </p:nvSpPr>
        <p:spPr>
          <a:xfrm>
            <a:off x="11384543" y="383653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49E00727-ACC2-2145-614C-7E2D6C67F963}"/>
              </a:ext>
            </a:extLst>
          </p:cNvPr>
          <p:cNvCxnSpPr>
            <a:cxnSpLocks/>
          </p:cNvCxnSpPr>
          <p:nvPr/>
        </p:nvCxnSpPr>
        <p:spPr>
          <a:xfrm>
            <a:off x="11491512" y="392859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53D6EDAF-14DA-F6DB-D4DD-CC9A95352AAA}"/>
              </a:ext>
            </a:extLst>
          </p:cNvPr>
          <p:cNvCxnSpPr>
            <a:cxnSpLocks/>
          </p:cNvCxnSpPr>
          <p:nvPr/>
        </p:nvCxnSpPr>
        <p:spPr>
          <a:xfrm flipV="1">
            <a:off x="11230233" y="4226258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DCD2B977-16D4-01DE-978D-A961B6EBB43C}"/>
              </a:ext>
            </a:extLst>
          </p:cNvPr>
          <p:cNvCxnSpPr>
            <a:cxnSpLocks/>
            <a:endCxn id="133" idx="3"/>
          </p:cNvCxnSpPr>
          <p:nvPr/>
        </p:nvCxnSpPr>
        <p:spPr>
          <a:xfrm flipV="1">
            <a:off x="11202621" y="394418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楕円 136">
            <a:extLst>
              <a:ext uri="{FF2B5EF4-FFF2-40B4-BE49-F238E27FC236}">
                <a16:creationId xmlns:a16="http://schemas.microsoft.com/office/drawing/2014/main" id="{D3A61E4A-E84A-BD81-7BD4-0DFC59CBDCB5}"/>
              </a:ext>
            </a:extLst>
          </p:cNvPr>
          <p:cNvSpPr/>
          <p:nvPr/>
        </p:nvSpPr>
        <p:spPr>
          <a:xfrm>
            <a:off x="6549355" y="413946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208C31F1-7E80-E153-74CB-42259F4EDAE5}"/>
              </a:ext>
            </a:extLst>
          </p:cNvPr>
          <p:cNvSpPr/>
          <p:nvPr/>
        </p:nvSpPr>
        <p:spPr>
          <a:xfrm>
            <a:off x="7077419" y="414997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7740E702-DECF-CDEA-552A-FA3E2C120852}"/>
              </a:ext>
            </a:extLst>
          </p:cNvPr>
          <p:cNvSpPr/>
          <p:nvPr/>
        </p:nvSpPr>
        <p:spPr>
          <a:xfrm>
            <a:off x="6798895" y="381677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二等辺三角形 139">
            <a:extLst>
              <a:ext uri="{FF2B5EF4-FFF2-40B4-BE49-F238E27FC236}">
                <a16:creationId xmlns:a16="http://schemas.microsoft.com/office/drawing/2014/main" id="{24D04733-723F-EA3C-A257-227D68967611}"/>
              </a:ext>
            </a:extLst>
          </p:cNvPr>
          <p:cNvSpPr/>
          <p:nvPr/>
        </p:nvSpPr>
        <p:spPr>
          <a:xfrm>
            <a:off x="11230233" y="3899597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6AB98319-3003-5FB8-A0E2-0210FB8B2847}"/>
              </a:ext>
            </a:extLst>
          </p:cNvPr>
          <p:cNvSpPr/>
          <p:nvPr/>
        </p:nvSpPr>
        <p:spPr>
          <a:xfrm>
            <a:off x="10035785" y="414871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2CD4E3FC-5A3B-4713-7AB6-0C855D226FBC}"/>
              </a:ext>
            </a:extLst>
          </p:cNvPr>
          <p:cNvSpPr/>
          <p:nvPr/>
        </p:nvSpPr>
        <p:spPr>
          <a:xfrm>
            <a:off x="10563849" y="415922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C1D8ADE6-62CF-75F7-0365-7EBBB171A786}"/>
              </a:ext>
            </a:extLst>
          </p:cNvPr>
          <p:cNvSpPr/>
          <p:nvPr/>
        </p:nvSpPr>
        <p:spPr>
          <a:xfrm>
            <a:off x="10285325" y="382602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020E3E61-55EE-BF8D-BD19-CCF95A1C6349}"/>
              </a:ext>
            </a:extLst>
          </p:cNvPr>
          <p:cNvCxnSpPr>
            <a:cxnSpLocks/>
          </p:cNvCxnSpPr>
          <p:nvPr/>
        </p:nvCxnSpPr>
        <p:spPr>
          <a:xfrm>
            <a:off x="10392294" y="391808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F9043208-A530-7F73-3029-01C3365131C6}"/>
              </a:ext>
            </a:extLst>
          </p:cNvPr>
          <p:cNvCxnSpPr>
            <a:cxnSpLocks/>
          </p:cNvCxnSpPr>
          <p:nvPr/>
        </p:nvCxnSpPr>
        <p:spPr>
          <a:xfrm flipV="1">
            <a:off x="10131015" y="4215748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26FC4C8C-5212-DBF4-5F8F-AFB21EB97C73}"/>
              </a:ext>
            </a:extLst>
          </p:cNvPr>
          <p:cNvCxnSpPr>
            <a:cxnSpLocks/>
            <a:endCxn id="143" idx="3"/>
          </p:cNvCxnSpPr>
          <p:nvPr/>
        </p:nvCxnSpPr>
        <p:spPr>
          <a:xfrm flipV="1">
            <a:off x="10103403" y="393367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70DDF111-1EF9-0E96-A2BA-763452BA3385}"/>
                  </a:ext>
                </a:extLst>
              </p:cNvPr>
              <p:cNvSpPr txBox="1"/>
              <p:nvPr/>
            </p:nvSpPr>
            <p:spPr>
              <a:xfrm>
                <a:off x="4807756" y="43753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70DDF111-1EF9-0E96-A2BA-763452BA3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756" y="4375310"/>
                <a:ext cx="489745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55FBDACC-084E-EE54-8C0E-CB5D6CF865AD}"/>
                  </a:ext>
                </a:extLst>
              </p:cNvPr>
              <p:cNvSpPr txBox="1"/>
              <p:nvPr/>
            </p:nvSpPr>
            <p:spPr>
              <a:xfrm>
                <a:off x="5724328" y="43753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55FBDACC-084E-EE54-8C0E-CB5D6CF86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328" y="4375310"/>
                <a:ext cx="489745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603C38EE-BDEC-D7CE-F40E-122216A31D1D}"/>
                  </a:ext>
                </a:extLst>
              </p:cNvPr>
              <p:cNvSpPr txBox="1"/>
              <p:nvPr/>
            </p:nvSpPr>
            <p:spPr>
              <a:xfrm>
                <a:off x="7795809" y="4354894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603C38EE-BDEC-D7CE-F40E-122216A31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809" y="4354894"/>
                <a:ext cx="489745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8D98FEF0-C44E-CC10-8E34-33BEA57D17E0}"/>
                  </a:ext>
                </a:extLst>
              </p:cNvPr>
              <p:cNvSpPr txBox="1"/>
              <p:nvPr/>
            </p:nvSpPr>
            <p:spPr>
              <a:xfrm>
                <a:off x="8995198" y="4354893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8D98FEF0-C44E-CC10-8E34-33BEA57D1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198" y="4354893"/>
                <a:ext cx="489745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楕円 150">
            <a:extLst>
              <a:ext uri="{FF2B5EF4-FFF2-40B4-BE49-F238E27FC236}">
                <a16:creationId xmlns:a16="http://schemas.microsoft.com/office/drawing/2014/main" id="{8D7D7CD4-A0DC-AA7D-8D8B-CBD169ACB296}"/>
              </a:ext>
            </a:extLst>
          </p:cNvPr>
          <p:cNvSpPr/>
          <p:nvPr/>
        </p:nvSpPr>
        <p:spPr>
          <a:xfrm>
            <a:off x="5663852" y="411069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AD9B94CE-698E-F7EA-905A-B2F4FC50BD03}"/>
              </a:ext>
            </a:extLst>
          </p:cNvPr>
          <p:cNvSpPr/>
          <p:nvPr/>
        </p:nvSpPr>
        <p:spPr>
          <a:xfrm>
            <a:off x="5913392" y="378800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E2FD1290-7425-DA93-7B78-B31405F289FE}"/>
                  </a:ext>
                </a:extLst>
              </p:cNvPr>
              <p:cNvSpPr txBox="1"/>
              <p:nvPr/>
            </p:nvSpPr>
            <p:spPr>
              <a:xfrm>
                <a:off x="6618371" y="4364519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E2FD1290-7425-DA93-7B78-B31405F28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371" y="4364519"/>
                <a:ext cx="489745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楕円 153">
            <a:extLst>
              <a:ext uri="{FF2B5EF4-FFF2-40B4-BE49-F238E27FC236}">
                <a16:creationId xmlns:a16="http://schemas.microsoft.com/office/drawing/2014/main" id="{9B539191-9197-DB16-D39F-D2397A58DE0A}"/>
              </a:ext>
            </a:extLst>
          </p:cNvPr>
          <p:cNvSpPr/>
          <p:nvPr/>
        </p:nvSpPr>
        <p:spPr>
          <a:xfrm>
            <a:off x="7777661" y="413946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楕円 154">
            <a:extLst>
              <a:ext uri="{FF2B5EF4-FFF2-40B4-BE49-F238E27FC236}">
                <a16:creationId xmlns:a16="http://schemas.microsoft.com/office/drawing/2014/main" id="{F2350735-D9A2-860A-DDDB-DA7239670CFA}"/>
              </a:ext>
            </a:extLst>
          </p:cNvPr>
          <p:cNvSpPr/>
          <p:nvPr/>
        </p:nvSpPr>
        <p:spPr>
          <a:xfrm>
            <a:off x="8305725" y="414997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9DA8C19D-BEAA-A866-C203-740F0C4D88E0}"/>
              </a:ext>
            </a:extLst>
          </p:cNvPr>
          <p:cNvSpPr/>
          <p:nvPr/>
        </p:nvSpPr>
        <p:spPr>
          <a:xfrm>
            <a:off x="8027201" y="381677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9BC46044-5C0C-F631-FF04-AC7A6ECE88A8}"/>
              </a:ext>
            </a:extLst>
          </p:cNvPr>
          <p:cNvCxnSpPr>
            <a:cxnSpLocks/>
            <a:endCxn id="156" idx="3"/>
          </p:cNvCxnSpPr>
          <p:nvPr/>
        </p:nvCxnSpPr>
        <p:spPr>
          <a:xfrm flipV="1">
            <a:off x="7845279" y="3924427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楕円 157">
            <a:extLst>
              <a:ext uri="{FF2B5EF4-FFF2-40B4-BE49-F238E27FC236}">
                <a16:creationId xmlns:a16="http://schemas.microsoft.com/office/drawing/2014/main" id="{64025F9B-573A-EAD6-4175-8F371A5BD3AA}"/>
              </a:ext>
            </a:extLst>
          </p:cNvPr>
          <p:cNvSpPr/>
          <p:nvPr/>
        </p:nvSpPr>
        <p:spPr>
          <a:xfrm>
            <a:off x="8954334" y="414871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A9A87E7F-ABC6-47E9-7136-E260CA95961E}"/>
              </a:ext>
            </a:extLst>
          </p:cNvPr>
          <p:cNvSpPr/>
          <p:nvPr/>
        </p:nvSpPr>
        <p:spPr>
          <a:xfrm>
            <a:off x="9482398" y="415922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楕円 159">
            <a:extLst>
              <a:ext uri="{FF2B5EF4-FFF2-40B4-BE49-F238E27FC236}">
                <a16:creationId xmlns:a16="http://schemas.microsoft.com/office/drawing/2014/main" id="{3E33802F-2D0F-954B-D143-F6DE07EAEB49}"/>
              </a:ext>
            </a:extLst>
          </p:cNvPr>
          <p:cNvSpPr/>
          <p:nvPr/>
        </p:nvSpPr>
        <p:spPr>
          <a:xfrm>
            <a:off x="9203874" y="382602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EC0A6010-8B0F-0643-6556-D477BBC0501C}"/>
              </a:ext>
            </a:extLst>
          </p:cNvPr>
          <p:cNvCxnSpPr>
            <a:cxnSpLocks/>
          </p:cNvCxnSpPr>
          <p:nvPr/>
        </p:nvCxnSpPr>
        <p:spPr>
          <a:xfrm>
            <a:off x="9310843" y="391808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3753C068-4CA6-C83F-6326-F02294E333C3}"/>
              </a:ext>
            </a:extLst>
          </p:cNvPr>
          <p:cNvCxnSpPr>
            <a:cxnSpLocks/>
            <a:endCxn id="160" idx="3"/>
          </p:cNvCxnSpPr>
          <p:nvPr/>
        </p:nvCxnSpPr>
        <p:spPr>
          <a:xfrm flipV="1">
            <a:off x="9021952" y="393367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601660E8-E94A-6C46-5D2E-5EEC39028FEA}"/>
                  </a:ext>
                </a:extLst>
              </p:cNvPr>
              <p:cNvSpPr txBox="1"/>
              <p:nvPr/>
            </p:nvSpPr>
            <p:spPr>
              <a:xfrm>
                <a:off x="10110141" y="4322993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601660E8-E94A-6C46-5D2E-5EEC39028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141" y="4322993"/>
                <a:ext cx="489745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16744066-EF9B-631C-1AD8-57CD077DDDEA}"/>
                  </a:ext>
                </a:extLst>
              </p:cNvPr>
              <p:cNvSpPr txBox="1"/>
              <p:nvPr/>
            </p:nvSpPr>
            <p:spPr>
              <a:xfrm>
                <a:off x="11224705" y="428323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16744066-EF9B-631C-1AD8-57CD077DD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705" y="4283235"/>
                <a:ext cx="489745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EB547BA-A3FA-D7D2-60EE-EC156C1F55F9}"/>
              </a:ext>
            </a:extLst>
          </p:cNvPr>
          <p:cNvCxnSpPr>
            <a:cxnSpLocks/>
          </p:cNvCxnSpPr>
          <p:nvPr/>
        </p:nvCxnSpPr>
        <p:spPr>
          <a:xfrm>
            <a:off x="4996791" y="4922740"/>
            <a:ext cx="653555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A3900972-5393-565A-3A81-EC3549C22B97}"/>
              </a:ext>
            </a:extLst>
          </p:cNvPr>
          <p:cNvCxnSpPr>
            <a:cxnSpLocks/>
          </p:cNvCxnSpPr>
          <p:nvPr/>
        </p:nvCxnSpPr>
        <p:spPr>
          <a:xfrm>
            <a:off x="5913392" y="4765139"/>
            <a:ext cx="95542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B42E987D-E11B-7068-8F6B-762658BAB9C6}"/>
              </a:ext>
            </a:extLst>
          </p:cNvPr>
          <p:cNvCxnSpPr>
            <a:cxnSpLocks/>
          </p:cNvCxnSpPr>
          <p:nvPr/>
        </p:nvCxnSpPr>
        <p:spPr>
          <a:xfrm>
            <a:off x="6715727" y="4832915"/>
            <a:ext cx="31455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A03A282B-5924-28EA-E315-B99564405824}"/>
              </a:ext>
            </a:extLst>
          </p:cNvPr>
          <p:cNvCxnSpPr>
            <a:cxnSpLocks/>
          </p:cNvCxnSpPr>
          <p:nvPr/>
        </p:nvCxnSpPr>
        <p:spPr>
          <a:xfrm>
            <a:off x="10299746" y="4860859"/>
            <a:ext cx="15846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63841C24-2EF2-B4C3-7FE7-6EF5EA89E604}"/>
              </a:ext>
            </a:extLst>
          </p:cNvPr>
          <p:cNvCxnSpPr>
            <a:cxnSpLocks/>
          </p:cNvCxnSpPr>
          <p:nvPr/>
        </p:nvCxnSpPr>
        <p:spPr>
          <a:xfrm>
            <a:off x="8185179" y="5146613"/>
            <a:ext cx="0" cy="188394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E87A48-BB1C-BBF9-44FF-48A325D00F72}"/>
              </a:ext>
            </a:extLst>
          </p:cNvPr>
          <p:cNvSpPr txBox="1"/>
          <p:nvPr/>
        </p:nvSpPr>
        <p:spPr>
          <a:xfrm>
            <a:off x="7508263" y="2976315"/>
            <a:ext cx="3953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[</a:t>
            </a:r>
            <a:r>
              <a:rPr lang="en-US" altLang="ja-JP" dirty="0"/>
              <a:t>](</a:t>
            </a:r>
            <a:r>
              <a:rPr lang="ja-JP" altLang="en-US" dirty="0"/>
              <a:t>この例では空集合</a:t>
            </a:r>
            <a:r>
              <a:rPr lang="en-US" altLang="ja-JP" dirty="0"/>
              <a:t>)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FF6E1E7-E97F-671C-AF8D-BA38BE23E8D6}"/>
                  </a:ext>
                </a:extLst>
              </p:cNvPr>
              <p:cNvSpPr txBox="1"/>
              <p:nvPr/>
            </p:nvSpPr>
            <p:spPr>
              <a:xfrm>
                <a:off x="7508262" y="3286738"/>
                <a:ext cx="44410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dirty="0"/>
                  <a:t>[[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],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],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ja-JP" dirty="0"/>
                  <a:t>]]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FF6E1E7-E97F-671C-AF8D-BA38BE23E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262" y="3286738"/>
                <a:ext cx="4441081" cy="369332"/>
              </a:xfrm>
              <a:prstGeom prst="rect">
                <a:avLst/>
              </a:prstGeom>
              <a:blipFill>
                <a:blip r:embed="rId27"/>
                <a:stretch>
                  <a:fillRect l="-1236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60C20D-0534-73A9-67AF-20EC26FAC3BF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(3)</a:t>
            </a:r>
            <a:r>
              <a:rPr lang="en-US" altLang="ja-JP" sz="3000" dirty="0" err="1"/>
              <a:t>AtypeMethod.jl</a:t>
            </a:r>
            <a:endParaRPr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86910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8A7D1-5142-F069-BA99-2B01F8B17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D90D6E35-4183-A80C-3ED5-9C12CEC6F6C8}"/>
              </a:ext>
            </a:extLst>
          </p:cNvPr>
          <p:cNvSpPr/>
          <p:nvPr/>
        </p:nvSpPr>
        <p:spPr>
          <a:xfrm>
            <a:off x="2435958" y="572762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687B119-09D8-FCFA-BF7D-F86454ED92AD}"/>
              </a:ext>
            </a:extLst>
          </p:cNvPr>
          <p:cNvSpPr/>
          <p:nvPr/>
        </p:nvSpPr>
        <p:spPr>
          <a:xfrm>
            <a:off x="2964022" y="573813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472DC25-D50F-75C3-4E2E-8C894E82C4AE}"/>
              </a:ext>
            </a:extLst>
          </p:cNvPr>
          <p:cNvSpPr/>
          <p:nvPr/>
        </p:nvSpPr>
        <p:spPr>
          <a:xfrm>
            <a:off x="2685498" y="540493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C7B3707-4F0D-8537-C732-CD07C552C991}"/>
              </a:ext>
            </a:extLst>
          </p:cNvPr>
          <p:cNvSpPr/>
          <p:nvPr/>
        </p:nvSpPr>
        <p:spPr>
          <a:xfrm>
            <a:off x="7017874" y="569813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89FC38B-4964-5DCA-12DB-2DE56BB52E03}"/>
              </a:ext>
            </a:extLst>
          </p:cNvPr>
          <p:cNvSpPr/>
          <p:nvPr/>
        </p:nvSpPr>
        <p:spPr>
          <a:xfrm>
            <a:off x="7545938" y="570864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950D9D2-9992-1FAA-2CA1-753283C51DCA}"/>
              </a:ext>
            </a:extLst>
          </p:cNvPr>
          <p:cNvSpPr/>
          <p:nvPr/>
        </p:nvSpPr>
        <p:spPr>
          <a:xfrm>
            <a:off x="7267414" y="537544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38A8AC1-02BD-D403-FCF9-A3491402FB86}"/>
              </a:ext>
            </a:extLst>
          </p:cNvPr>
          <p:cNvCxnSpPr>
            <a:cxnSpLocks/>
          </p:cNvCxnSpPr>
          <p:nvPr/>
        </p:nvCxnSpPr>
        <p:spPr>
          <a:xfrm>
            <a:off x="7374383" y="5467506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75C6CC5-2D6B-828D-098B-56CF0BBDEBF6}"/>
              </a:ext>
            </a:extLst>
          </p:cNvPr>
          <p:cNvCxnSpPr>
            <a:cxnSpLocks/>
          </p:cNvCxnSpPr>
          <p:nvPr/>
        </p:nvCxnSpPr>
        <p:spPr>
          <a:xfrm flipV="1">
            <a:off x="7113104" y="5765170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A80E69E-523E-1643-DC92-C57D09F399E2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7085492" y="5483101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E0C6281B-EAF6-E687-835E-B056D30ED2B7}"/>
              </a:ext>
            </a:extLst>
          </p:cNvPr>
          <p:cNvSpPr/>
          <p:nvPr/>
        </p:nvSpPr>
        <p:spPr>
          <a:xfrm>
            <a:off x="5608595" y="571711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332C750-A819-823F-5D8F-F7693183491C}"/>
              </a:ext>
            </a:extLst>
          </p:cNvPr>
          <p:cNvSpPr/>
          <p:nvPr/>
        </p:nvSpPr>
        <p:spPr>
          <a:xfrm>
            <a:off x="6136659" y="572762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B89C1095-ADAB-AE49-429E-8FA58DB7948F}"/>
              </a:ext>
            </a:extLst>
          </p:cNvPr>
          <p:cNvSpPr/>
          <p:nvPr/>
        </p:nvSpPr>
        <p:spPr>
          <a:xfrm>
            <a:off x="5858135" y="539442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BA639F9-F9EF-4F11-9B3E-B9783BBC460F}"/>
              </a:ext>
            </a:extLst>
          </p:cNvPr>
          <p:cNvCxnSpPr>
            <a:cxnSpLocks/>
          </p:cNvCxnSpPr>
          <p:nvPr/>
        </p:nvCxnSpPr>
        <p:spPr>
          <a:xfrm>
            <a:off x="5965104" y="5486483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22A0982-1326-93B0-25E4-5C233C507FD5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5676213" y="5502078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F9BE03B9-D27B-E079-582E-BF9E5D2206FF}"/>
              </a:ext>
            </a:extLst>
          </p:cNvPr>
          <p:cNvSpPr/>
          <p:nvPr/>
        </p:nvSpPr>
        <p:spPr>
          <a:xfrm>
            <a:off x="4070205" y="572762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3446359E-56BF-B906-7E08-23DA752FB2ED}"/>
              </a:ext>
            </a:extLst>
          </p:cNvPr>
          <p:cNvSpPr/>
          <p:nvPr/>
        </p:nvSpPr>
        <p:spPr>
          <a:xfrm>
            <a:off x="4598269" y="573813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5BE32B6-050F-7C06-A451-62316D3555D6}"/>
              </a:ext>
            </a:extLst>
          </p:cNvPr>
          <p:cNvSpPr/>
          <p:nvPr/>
        </p:nvSpPr>
        <p:spPr>
          <a:xfrm>
            <a:off x="4319745" y="540493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BA8FF24-591E-74EC-AB23-B20E113F181E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4137823" y="5512588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52A135A0-C6D5-FB7C-B8C3-2D711CBE462E}"/>
              </a:ext>
            </a:extLst>
          </p:cNvPr>
          <p:cNvSpPr/>
          <p:nvPr/>
        </p:nvSpPr>
        <p:spPr>
          <a:xfrm>
            <a:off x="7113104" y="5438509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96DE4BC-4C0A-732A-0B94-78E6C52EFAC3}"/>
              </a:ext>
            </a:extLst>
          </p:cNvPr>
          <p:cNvSpPr/>
          <p:nvPr/>
        </p:nvSpPr>
        <p:spPr>
          <a:xfrm>
            <a:off x="8305511" y="566217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DE62BB45-377B-07E1-1E48-E95566B56F07}"/>
              </a:ext>
            </a:extLst>
          </p:cNvPr>
          <p:cNvSpPr/>
          <p:nvPr/>
        </p:nvSpPr>
        <p:spPr>
          <a:xfrm>
            <a:off x="8833575" y="567268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1530CB51-FA81-473C-69CF-4825ECBD304F}"/>
              </a:ext>
            </a:extLst>
          </p:cNvPr>
          <p:cNvSpPr/>
          <p:nvPr/>
        </p:nvSpPr>
        <p:spPr>
          <a:xfrm>
            <a:off x="8555051" y="533948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99DE772-861B-E38B-1317-DF746BE63429}"/>
              </a:ext>
            </a:extLst>
          </p:cNvPr>
          <p:cNvCxnSpPr>
            <a:cxnSpLocks/>
          </p:cNvCxnSpPr>
          <p:nvPr/>
        </p:nvCxnSpPr>
        <p:spPr>
          <a:xfrm>
            <a:off x="8662020" y="5431540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43F6E18-F99A-1F06-2612-57D83692D5C1}"/>
              </a:ext>
            </a:extLst>
          </p:cNvPr>
          <p:cNvCxnSpPr>
            <a:cxnSpLocks/>
          </p:cNvCxnSpPr>
          <p:nvPr/>
        </p:nvCxnSpPr>
        <p:spPr>
          <a:xfrm flipV="1">
            <a:off x="8400741" y="5729204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689BBCF-55CE-E0E9-5C88-DD3B2E77C330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8373129" y="5447135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4A62FAFE-BAE4-67CE-A973-CC2B99D67530}"/>
              </a:ext>
            </a:extLst>
          </p:cNvPr>
          <p:cNvSpPr/>
          <p:nvPr/>
        </p:nvSpPr>
        <p:spPr>
          <a:xfrm>
            <a:off x="8400741" y="5402543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244E6A4-2DF1-B423-DEE0-3AAA6CA2D5E3}"/>
                  </a:ext>
                </a:extLst>
              </p:cNvPr>
              <p:cNvSpPr txBox="1"/>
              <p:nvPr/>
            </p:nvSpPr>
            <p:spPr>
              <a:xfrm>
                <a:off x="2529286" y="587912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244E6A4-2DF1-B423-DEE0-3AAA6CA2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86" y="5879125"/>
                <a:ext cx="48974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2FC2DCC-3583-7B9F-8549-FEA6636F6EF9}"/>
                  </a:ext>
                </a:extLst>
              </p:cNvPr>
              <p:cNvSpPr txBox="1"/>
              <p:nvPr/>
            </p:nvSpPr>
            <p:spPr>
              <a:xfrm>
                <a:off x="4094882" y="587912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2FC2DCC-3583-7B9F-8549-FEA6636F6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882" y="5879125"/>
                <a:ext cx="4897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A24BEB7-05D9-FDEA-14FE-F094FC65188E}"/>
                  </a:ext>
                </a:extLst>
              </p:cNvPr>
              <p:cNvSpPr txBox="1"/>
              <p:nvPr/>
            </p:nvSpPr>
            <p:spPr>
              <a:xfrm>
                <a:off x="5709298" y="587912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A24BEB7-05D9-FDEA-14FE-F094FC65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298" y="5879125"/>
                <a:ext cx="48974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3607D79-D9BC-D97D-E723-6392BAFC563D}"/>
                  </a:ext>
                </a:extLst>
              </p:cNvPr>
              <p:cNvSpPr txBox="1"/>
              <p:nvPr/>
            </p:nvSpPr>
            <p:spPr>
              <a:xfrm>
                <a:off x="7095471" y="587912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3607D79-D9BC-D97D-E723-6392BAFC5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471" y="5879125"/>
                <a:ext cx="48974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9D3D0B1-18CA-8A8B-377F-ABB14C7A1F29}"/>
                  </a:ext>
                </a:extLst>
              </p:cNvPr>
              <p:cNvSpPr txBox="1"/>
              <p:nvPr/>
            </p:nvSpPr>
            <p:spPr>
              <a:xfrm>
                <a:off x="8430263" y="587912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9D3D0B1-18CA-8A8B-377F-ABB14C7A1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63" y="5879125"/>
                <a:ext cx="4897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AB65E35-9CE4-8E55-D0C1-085FCE4CFA4A}"/>
              </a:ext>
            </a:extLst>
          </p:cNvPr>
          <p:cNvCxnSpPr>
            <a:cxnSpLocks/>
          </p:cNvCxnSpPr>
          <p:nvPr/>
        </p:nvCxnSpPr>
        <p:spPr>
          <a:xfrm>
            <a:off x="2719958" y="6559708"/>
            <a:ext cx="595517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F1B911D-3BB8-3BB1-213B-C2D8442539B2}"/>
              </a:ext>
            </a:extLst>
          </p:cNvPr>
          <p:cNvCxnSpPr>
            <a:cxnSpLocks/>
          </p:cNvCxnSpPr>
          <p:nvPr/>
        </p:nvCxnSpPr>
        <p:spPr>
          <a:xfrm>
            <a:off x="2710560" y="6448358"/>
            <a:ext cx="20901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E0A98D5-9DE1-89B5-D6A7-86B10509A1D3}"/>
              </a:ext>
            </a:extLst>
          </p:cNvPr>
          <p:cNvCxnSpPr>
            <a:cxnSpLocks/>
          </p:cNvCxnSpPr>
          <p:nvPr/>
        </p:nvCxnSpPr>
        <p:spPr>
          <a:xfrm>
            <a:off x="2708810" y="6310012"/>
            <a:ext cx="20901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E955F53E-DE10-C40D-32DE-462C310465A0}"/>
              </a:ext>
            </a:extLst>
          </p:cNvPr>
          <p:cNvSpPr/>
          <p:nvPr/>
        </p:nvSpPr>
        <p:spPr>
          <a:xfrm>
            <a:off x="2421844" y="383354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15A7DDF-25C0-428D-8AF4-DD1DB4B3C0F0}"/>
              </a:ext>
            </a:extLst>
          </p:cNvPr>
          <p:cNvSpPr/>
          <p:nvPr/>
        </p:nvSpPr>
        <p:spPr>
          <a:xfrm>
            <a:off x="8604861" y="392839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A9200EBD-5D62-71A4-0DC0-9E4BE5AB37D3}"/>
              </a:ext>
            </a:extLst>
          </p:cNvPr>
          <p:cNvSpPr/>
          <p:nvPr/>
        </p:nvSpPr>
        <p:spPr>
          <a:xfrm>
            <a:off x="9132925" y="393890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6C1A0A0-9FB5-00F5-C341-DF772D5C6E8A}"/>
              </a:ext>
            </a:extLst>
          </p:cNvPr>
          <p:cNvSpPr/>
          <p:nvPr/>
        </p:nvSpPr>
        <p:spPr>
          <a:xfrm>
            <a:off x="8854401" y="360571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96808B2-BA17-5868-158E-5C5955375E9D}"/>
              </a:ext>
            </a:extLst>
          </p:cNvPr>
          <p:cNvCxnSpPr>
            <a:cxnSpLocks/>
          </p:cNvCxnSpPr>
          <p:nvPr/>
        </p:nvCxnSpPr>
        <p:spPr>
          <a:xfrm>
            <a:off x="8961370" y="3697769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B5458969-853A-59C4-9BCB-E866F3D67707}"/>
              </a:ext>
            </a:extLst>
          </p:cNvPr>
          <p:cNvCxnSpPr>
            <a:cxnSpLocks/>
          </p:cNvCxnSpPr>
          <p:nvPr/>
        </p:nvCxnSpPr>
        <p:spPr>
          <a:xfrm flipV="1">
            <a:off x="8700091" y="3995433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10BB04F-ECF8-98F7-3879-2777718AFDE6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8672479" y="3713364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F3691D6E-FB23-DFA6-E048-3D559E867C1D}"/>
              </a:ext>
            </a:extLst>
          </p:cNvPr>
          <p:cNvSpPr/>
          <p:nvPr/>
        </p:nvSpPr>
        <p:spPr>
          <a:xfrm>
            <a:off x="4019213" y="390863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8B7BE892-E1A9-2512-F5EF-65B85EFC206A}"/>
              </a:ext>
            </a:extLst>
          </p:cNvPr>
          <p:cNvSpPr/>
          <p:nvPr/>
        </p:nvSpPr>
        <p:spPr>
          <a:xfrm>
            <a:off x="4547277" y="391914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FB37CEA6-CE65-5C40-0C4F-CB6FEB3FC30F}"/>
              </a:ext>
            </a:extLst>
          </p:cNvPr>
          <p:cNvSpPr/>
          <p:nvPr/>
        </p:nvSpPr>
        <p:spPr>
          <a:xfrm>
            <a:off x="4268753" y="358594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二等辺三角形 53">
            <a:extLst>
              <a:ext uri="{FF2B5EF4-FFF2-40B4-BE49-F238E27FC236}">
                <a16:creationId xmlns:a16="http://schemas.microsoft.com/office/drawing/2014/main" id="{691F64B4-6F24-951C-8EA1-90ED5017503A}"/>
              </a:ext>
            </a:extLst>
          </p:cNvPr>
          <p:cNvSpPr/>
          <p:nvPr/>
        </p:nvSpPr>
        <p:spPr>
          <a:xfrm>
            <a:off x="8700091" y="3668772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D1EE3589-C001-D975-C8C5-52E9B881860B}"/>
              </a:ext>
            </a:extLst>
          </p:cNvPr>
          <p:cNvSpPr/>
          <p:nvPr/>
        </p:nvSpPr>
        <p:spPr>
          <a:xfrm>
            <a:off x="7505643" y="391788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25F0726-E298-F87A-ECB6-E4B340B2789C}"/>
              </a:ext>
            </a:extLst>
          </p:cNvPr>
          <p:cNvSpPr/>
          <p:nvPr/>
        </p:nvSpPr>
        <p:spPr>
          <a:xfrm>
            <a:off x="8033707" y="392839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7E7D0235-732E-6F5B-F573-E0F6CDF2212D}"/>
              </a:ext>
            </a:extLst>
          </p:cNvPr>
          <p:cNvSpPr/>
          <p:nvPr/>
        </p:nvSpPr>
        <p:spPr>
          <a:xfrm>
            <a:off x="7755183" y="359520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55D28F4-A997-61BE-AF6E-74517B895588}"/>
              </a:ext>
            </a:extLst>
          </p:cNvPr>
          <p:cNvCxnSpPr>
            <a:cxnSpLocks/>
          </p:cNvCxnSpPr>
          <p:nvPr/>
        </p:nvCxnSpPr>
        <p:spPr>
          <a:xfrm>
            <a:off x="7862152" y="3687259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7411B7F2-CFA8-7335-B05A-B1030161A795}"/>
              </a:ext>
            </a:extLst>
          </p:cNvPr>
          <p:cNvCxnSpPr>
            <a:cxnSpLocks/>
          </p:cNvCxnSpPr>
          <p:nvPr/>
        </p:nvCxnSpPr>
        <p:spPr>
          <a:xfrm flipV="1">
            <a:off x="7600873" y="3984923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3F50CCC-2702-4412-6130-FC4C4D9F1FCF}"/>
              </a:ext>
            </a:extLst>
          </p:cNvPr>
          <p:cNvCxnSpPr>
            <a:cxnSpLocks/>
            <a:endCxn id="57" idx="3"/>
          </p:cNvCxnSpPr>
          <p:nvPr/>
        </p:nvCxnSpPr>
        <p:spPr>
          <a:xfrm flipV="1">
            <a:off x="7573261" y="3702854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12C60A26-4755-5D4A-6594-1B61356BFBA9}"/>
                  </a:ext>
                </a:extLst>
              </p:cNvPr>
              <p:cNvSpPr txBox="1"/>
              <p:nvPr/>
            </p:nvSpPr>
            <p:spPr>
              <a:xfrm>
                <a:off x="2277614" y="414448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12C60A26-4755-5D4A-6594-1B61356BF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614" y="4144485"/>
                <a:ext cx="48974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B5D47AC-24B1-3FA9-72D6-880D8CA0390B}"/>
                  </a:ext>
                </a:extLst>
              </p:cNvPr>
              <p:cNvSpPr txBox="1"/>
              <p:nvPr/>
            </p:nvSpPr>
            <p:spPr>
              <a:xfrm>
                <a:off x="3194186" y="414448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B5D47AC-24B1-3FA9-72D6-880D8CA03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186" y="4144485"/>
                <a:ext cx="48974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89A9BD6-AF60-FFF0-98DB-146826913B76}"/>
                  </a:ext>
                </a:extLst>
              </p:cNvPr>
              <p:cNvSpPr txBox="1"/>
              <p:nvPr/>
            </p:nvSpPr>
            <p:spPr>
              <a:xfrm>
                <a:off x="5265667" y="4124069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89A9BD6-AF60-FFF0-98DB-146826913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667" y="4124069"/>
                <a:ext cx="48974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26911090-207B-27DF-B255-3BF85952B168}"/>
                  </a:ext>
                </a:extLst>
              </p:cNvPr>
              <p:cNvSpPr txBox="1"/>
              <p:nvPr/>
            </p:nvSpPr>
            <p:spPr>
              <a:xfrm>
                <a:off x="6465056" y="4124068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26911090-207B-27DF-B255-3BF85952B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56" y="4124068"/>
                <a:ext cx="48974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楕円 64">
            <a:extLst>
              <a:ext uri="{FF2B5EF4-FFF2-40B4-BE49-F238E27FC236}">
                <a16:creationId xmlns:a16="http://schemas.microsoft.com/office/drawing/2014/main" id="{00C5E3F9-A842-4A6E-07D1-1404925BCDAF}"/>
              </a:ext>
            </a:extLst>
          </p:cNvPr>
          <p:cNvSpPr/>
          <p:nvPr/>
        </p:nvSpPr>
        <p:spPr>
          <a:xfrm>
            <a:off x="3133710" y="387986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CC2AD3FC-D732-44EB-85CB-5435C47773F2}"/>
              </a:ext>
            </a:extLst>
          </p:cNvPr>
          <p:cNvSpPr/>
          <p:nvPr/>
        </p:nvSpPr>
        <p:spPr>
          <a:xfrm>
            <a:off x="3383250" y="355717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914C786C-36BA-12F0-AE19-A80517FD524F}"/>
                  </a:ext>
                </a:extLst>
              </p:cNvPr>
              <p:cNvSpPr txBox="1"/>
              <p:nvPr/>
            </p:nvSpPr>
            <p:spPr>
              <a:xfrm>
                <a:off x="4088229" y="4133694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914C786C-36BA-12F0-AE19-A80517FD5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29" y="4133694"/>
                <a:ext cx="48974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楕円 67">
            <a:extLst>
              <a:ext uri="{FF2B5EF4-FFF2-40B4-BE49-F238E27FC236}">
                <a16:creationId xmlns:a16="http://schemas.microsoft.com/office/drawing/2014/main" id="{7EA8AD14-5E64-A88A-25E4-C62B61233E40}"/>
              </a:ext>
            </a:extLst>
          </p:cNvPr>
          <p:cNvSpPr/>
          <p:nvPr/>
        </p:nvSpPr>
        <p:spPr>
          <a:xfrm>
            <a:off x="5247519" y="390863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4749B58C-9A69-F8F0-395A-1AB8FA020BA9}"/>
              </a:ext>
            </a:extLst>
          </p:cNvPr>
          <p:cNvSpPr/>
          <p:nvPr/>
        </p:nvSpPr>
        <p:spPr>
          <a:xfrm>
            <a:off x="5775583" y="391914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1A4300A4-0E05-47ED-BBD0-17AA71894E6E}"/>
              </a:ext>
            </a:extLst>
          </p:cNvPr>
          <p:cNvSpPr/>
          <p:nvPr/>
        </p:nvSpPr>
        <p:spPr>
          <a:xfrm>
            <a:off x="5497059" y="358594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2D58183-612E-B7C8-CBE6-A70BBCA01CFF}"/>
              </a:ext>
            </a:extLst>
          </p:cNvPr>
          <p:cNvCxnSpPr>
            <a:cxnSpLocks/>
            <a:endCxn id="70" idx="3"/>
          </p:cNvCxnSpPr>
          <p:nvPr/>
        </p:nvCxnSpPr>
        <p:spPr>
          <a:xfrm flipV="1">
            <a:off x="5315137" y="3693602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楕円 71">
            <a:extLst>
              <a:ext uri="{FF2B5EF4-FFF2-40B4-BE49-F238E27FC236}">
                <a16:creationId xmlns:a16="http://schemas.microsoft.com/office/drawing/2014/main" id="{0C8FEC57-D806-372A-12CD-6A9B5A822A48}"/>
              </a:ext>
            </a:extLst>
          </p:cNvPr>
          <p:cNvSpPr/>
          <p:nvPr/>
        </p:nvSpPr>
        <p:spPr>
          <a:xfrm>
            <a:off x="6424192" y="391788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39C4CC1A-029A-251A-6A25-24DA961B533C}"/>
              </a:ext>
            </a:extLst>
          </p:cNvPr>
          <p:cNvSpPr/>
          <p:nvPr/>
        </p:nvSpPr>
        <p:spPr>
          <a:xfrm>
            <a:off x="6952256" y="392839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83CA6084-F543-4F92-38F9-F8BBF62F0D07}"/>
              </a:ext>
            </a:extLst>
          </p:cNvPr>
          <p:cNvSpPr/>
          <p:nvPr/>
        </p:nvSpPr>
        <p:spPr>
          <a:xfrm>
            <a:off x="6673732" y="359520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1C403A6D-2BD0-6318-BC9E-9FA94C022666}"/>
              </a:ext>
            </a:extLst>
          </p:cNvPr>
          <p:cNvCxnSpPr>
            <a:cxnSpLocks/>
          </p:cNvCxnSpPr>
          <p:nvPr/>
        </p:nvCxnSpPr>
        <p:spPr>
          <a:xfrm>
            <a:off x="6780701" y="3687259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1E4D12C8-3ED4-AACC-8A8B-BCA7C6AB4C47}"/>
              </a:ext>
            </a:extLst>
          </p:cNvPr>
          <p:cNvCxnSpPr>
            <a:cxnSpLocks/>
            <a:endCxn id="74" idx="3"/>
          </p:cNvCxnSpPr>
          <p:nvPr/>
        </p:nvCxnSpPr>
        <p:spPr>
          <a:xfrm flipV="1">
            <a:off x="6491810" y="3702854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93D0FC9-3FD4-F86E-4F23-684DACE7B765}"/>
                  </a:ext>
                </a:extLst>
              </p:cNvPr>
              <p:cNvSpPr txBox="1"/>
              <p:nvPr/>
            </p:nvSpPr>
            <p:spPr>
              <a:xfrm>
                <a:off x="7579999" y="4092168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93D0FC9-3FD4-F86E-4F23-684DACE7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999" y="4092168"/>
                <a:ext cx="48974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16EBA0C-116E-4ADE-44D1-B95098538DC4}"/>
                  </a:ext>
                </a:extLst>
              </p:cNvPr>
              <p:cNvSpPr txBox="1"/>
              <p:nvPr/>
            </p:nvSpPr>
            <p:spPr>
              <a:xfrm>
                <a:off x="8694563" y="40524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16EBA0C-116E-4ADE-44D1-B95098538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563" y="4052410"/>
                <a:ext cx="48974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F54E82A-29C1-E815-DC7E-D51E9E902DC6}"/>
              </a:ext>
            </a:extLst>
          </p:cNvPr>
          <p:cNvCxnSpPr>
            <a:cxnSpLocks/>
          </p:cNvCxnSpPr>
          <p:nvPr/>
        </p:nvCxnSpPr>
        <p:spPr>
          <a:xfrm>
            <a:off x="2635325" y="4691915"/>
            <a:ext cx="653555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1184258-A41B-6429-A8EA-ED870A795CD8}"/>
              </a:ext>
            </a:extLst>
          </p:cNvPr>
          <p:cNvCxnSpPr>
            <a:cxnSpLocks/>
          </p:cNvCxnSpPr>
          <p:nvPr/>
        </p:nvCxnSpPr>
        <p:spPr>
          <a:xfrm flipV="1">
            <a:off x="3383250" y="4523055"/>
            <a:ext cx="1073129" cy="1125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6E2D1D15-01F2-2B96-E47F-D2D68C7A3200}"/>
              </a:ext>
            </a:extLst>
          </p:cNvPr>
          <p:cNvCxnSpPr>
            <a:cxnSpLocks/>
          </p:cNvCxnSpPr>
          <p:nvPr/>
        </p:nvCxnSpPr>
        <p:spPr>
          <a:xfrm>
            <a:off x="4185585" y="4602090"/>
            <a:ext cx="27079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48064EE6-C8DC-AE28-ED07-74608C614803}"/>
              </a:ext>
            </a:extLst>
          </p:cNvPr>
          <p:cNvCxnSpPr>
            <a:cxnSpLocks/>
          </p:cNvCxnSpPr>
          <p:nvPr/>
        </p:nvCxnSpPr>
        <p:spPr>
          <a:xfrm>
            <a:off x="7769604" y="4630034"/>
            <a:ext cx="15846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EF2CDD8D-0696-8576-BFC8-8D73FFC448AD}"/>
              </a:ext>
            </a:extLst>
          </p:cNvPr>
          <p:cNvCxnSpPr>
            <a:cxnSpLocks/>
          </p:cNvCxnSpPr>
          <p:nvPr/>
        </p:nvCxnSpPr>
        <p:spPr>
          <a:xfrm>
            <a:off x="5608595" y="4986867"/>
            <a:ext cx="5250" cy="228760"/>
          </a:xfrm>
          <a:prstGeom prst="straightConnector1">
            <a:avLst/>
          </a:prstGeom>
          <a:ln w="104775">
            <a:solidFill>
              <a:srgbClr val="C0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F3DE5F4E-D892-BCFC-C560-3C14D7F86AF7}"/>
                  </a:ext>
                </a:extLst>
              </p:cNvPr>
              <p:cNvSpPr txBox="1"/>
              <p:nvPr/>
            </p:nvSpPr>
            <p:spPr>
              <a:xfrm>
                <a:off x="1910968" y="2037193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F3DE5F4E-D892-BCFC-C560-3C14D7F86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968" y="2037193"/>
                <a:ext cx="56664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楕円 84">
            <a:extLst>
              <a:ext uri="{FF2B5EF4-FFF2-40B4-BE49-F238E27FC236}">
                <a16:creationId xmlns:a16="http://schemas.microsoft.com/office/drawing/2014/main" id="{3B0569AA-57B9-946A-5C94-9EADE6D248CD}"/>
              </a:ext>
            </a:extLst>
          </p:cNvPr>
          <p:cNvSpPr/>
          <p:nvPr/>
        </p:nvSpPr>
        <p:spPr>
          <a:xfrm>
            <a:off x="2410809" y="224904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F1170208-A1C6-9FB5-43F1-E2D051BDC46D}"/>
              </a:ext>
            </a:extLst>
          </p:cNvPr>
          <p:cNvSpPr/>
          <p:nvPr/>
        </p:nvSpPr>
        <p:spPr>
          <a:xfrm>
            <a:off x="2938873" y="225955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4762BBB6-5D9E-7ABA-A097-570B84A56828}"/>
              </a:ext>
            </a:extLst>
          </p:cNvPr>
          <p:cNvSpPr/>
          <p:nvPr/>
        </p:nvSpPr>
        <p:spPr>
          <a:xfrm>
            <a:off x="2660349" y="192636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0E1EBAB5-F335-4CE2-D9F8-F7E584CDB67A}"/>
              </a:ext>
            </a:extLst>
          </p:cNvPr>
          <p:cNvSpPr/>
          <p:nvPr/>
        </p:nvSpPr>
        <p:spPr>
          <a:xfrm>
            <a:off x="6992725" y="221956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89ADB2DA-C9F8-6339-3C22-D4D42E61CD20}"/>
              </a:ext>
            </a:extLst>
          </p:cNvPr>
          <p:cNvSpPr/>
          <p:nvPr/>
        </p:nvSpPr>
        <p:spPr>
          <a:xfrm>
            <a:off x="7520789" y="223007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10B092DE-2C94-BAB6-D93E-CD411DD8CE3B}"/>
              </a:ext>
            </a:extLst>
          </p:cNvPr>
          <p:cNvSpPr/>
          <p:nvPr/>
        </p:nvSpPr>
        <p:spPr>
          <a:xfrm>
            <a:off x="7242265" y="189687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8E220CC2-686E-7C1C-4636-6CD98E71A638}"/>
              </a:ext>
            </a:extLst>
          </p:cNvPr>
          <p:cNvCxnSpPr>
            <a:cxnSpLocks/>
          </p:cNvCxnSpPr>
          <p:nvPr/>
        </p:nvCxnSpPr>
        <p:spPr>
          <a:xfrm>
            <a:off x="7349234" y="1988932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D5FAA370-05CA-5EEA-4A75-C551B4358A51}"/>
              </a:ext>
            </a:extLst>
          </p:cNvPr>
          <p:cNvCxnSpPr>
            <a:cxnSpLocks/>
          </p:cNvCxnSpPr>
          <p:nvPr/>
        </p:nvCxnSpPr>
        <p:spPr>
          <a:xfrm flipV="1">
            <a:off x="7087955" y="2286596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1EB938BA-A0F2-7CF5-CE3A-B51BF1DA6351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7060343" y="2004527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楕円 93">
            <a:extLst>
              <a:ext uri="{FF2B5EF4-FFF2-40B4-BE49-F238E27FC236}">
                <a16:creationId xmlns:a16="http://schemas.microsoft.com/office/drawing/2014/main" id="{D158AF15-818B-A080-4E22-67C7754CCEBD}"/>
              </a:ext>
            </a:extLst>
          </p:cNvPr>
          <p:cNvSpPr/>
          <p:nvPr/>
        </p:nvSpPr>
        <p:spPr>
          <a:xfrm>
            <a:off x="5583446" y="223853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29B8CB6B-CF32-4596-7A76-19C40AA2C225}"/>
              </a:ext>
            </a:extLst>
          </p:cNvPr>
          <p:cNvSpPr/>
          <p:nvPr/>
        </p:nvSpPr>
        <p:spPr>
          <a:xfrm>
            <a:off x="6111510" y="224904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7C814417-270E-F29B-F908-BF93083D7469}"/>
              </a:ext>
            </a:extLst>
          </p:cNvPr>
          <p:cNvSpPr/>
          <p:nvPr/>
        </p:nvSpPr>
        <p:spPr>
          <a:xfrm>
            <a:off x="5832986" y="191585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0B512DD6-591F-E576-A015-BE4BE2228262}"/>
              </a:ext>
            </a:extLst>
          </p:cNvPr>
          <p:cNvCxnSpPr>
            <a:cxnSpLocks/>
          </p:cNvCxnSpPr>
          <p:nvPr/>
        </p:nvCxnSpPr>
        <p:spPr>
          <a:xfrm>
            <a:off x="5939955" y="2007909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B52B43A6-AD09-C5A2-ABE9-FF211D0E2086}"/>
              </a:ext>
            </a:extLst>
          </p:cNvPr>
          <p:cNvCxnSpPr>
            <a:cxnSpLocks/>
            <a:endCxn id="96" idx="3"/>
          </p:cNvCxnSpPr>
          <p:nvPr/>
        </p:nvCxnSpPr>
        <p:spPr>
          <a:xfrm flipV="1">
            <a:off x="5651064" y="2023504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楕円 98">
            <a:extLst>
              <a:ext uri="{FF2B5EF4-FFF2-40B4-BE49-F238E27FC236}">
                <a16:creationId xmlns:a16="http://schemas.microsoft.com/office/drawing/2014/main" id="{B411C970-3374-A05D-D7FD-8DFB0C2760A3}"/>
              </a:ext>
            </a:extLst>
          </p:cNvPr>
          <p:cNvSpPr/>
          <p:nvPr/>
        </p:nvSpPr>
        <p:spPr>
          <a:xfrm>
            <a:off x="4045056" y="224904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6603B150-34D7-DE48-C3BD-1E1A584E52C5}"/>
              </a:ext>
            </a:extLst>
          </p:cNvPr>
          <p:cNvSpPr/>
          <p:nvPr/>
        </p:nvSpPr>
        <p:spPr>
          <a:xfrm>
            <a:off x="4573120" y="225955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E5B8365B-DCC8-591B-9917-2D5B90AF4FBC}"/>
              </a:ext>
            </a:extLst>
          </p:cNvPr>
          <p:cNvSpPr/>
          <p:nvPr/>
        </p:nvSpPr>
        <p:spPr>
          <a:xfrm>
            <a:off x="4294596" y="192636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2915F454-9C05-F680-4D89-C546662EBB60}"/>
              </a:ext>
            </a:extLst>
          </p:cNvPr>
          <p:cNvCxnSpPr>
            <a:cxnSpLocks/>
            <a:endCxn id="101" idx="3"/>
          </p:cNvCxnSpPr>
          <p:nvPr/>
        </p:nvCxnSpPr>
        <p:spPr>
          <a:xfrm flipV="1">
            <a:off x="4112674" y="2034014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3CEFCE80-6D58-A780-634C-4EE01A4995EE}"/>
                  </a:ext>
                </a:extLst>
              </p:cNvPr>
              <p:cNvSpPr txBox="1"/>
              <p:nvPr/>
            </p:nvSpPr>
            <p:spPr>
              <a:xfrm>
                <a:off x="2504137" y="1483182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3CEFCE80-6D58-A780-634C-4EE01A49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137" y="1483182"/>
                <a:ext cx="56664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0AAECF82-12A6-969F-B790-6ACE5CD5C851}"/>
                  </a:ext>
                </a:extLst>
              </p:cNvPr>
              <p:cNvSpPr txBox="1"/>
              <p:nvPr/>
            </p:nvSpPr>
            <p:spPr>
              <a:xfrm>
                <a:off x="2791084" y="2301601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0AAECF82-12A6-969F-B790-6ACE5CD5C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084" y="2301601"/>
                <a:ext cx="56664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二等辺三角形 104">
            <a:extLst>
              <a:ext uri="{FF2B5EF4-FFF2-40B4-BE49-F238E27FC236}">
                <a16:creationId xmlns:a16="http://schemas.microsoft.com/office/drawing/2014/main" id="{A112EB8A-B708-3558-DFC5-8AB0C8CFCA3A}"/>
              </a:ext>
            </a:extLst>
          </p:cNvPr>
          <p:cNvSpPr/>
          <p:nvPr/>
        </p:nvSpPr>
        <p:spPr>
          <a:xfrm>
            <a:off x="7087955" y="1959935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8CA89A9A-DD04-0483-988B-87CA7EA2722E}"/>
                  </a:ext>
                </a:extLst>
              </p:cNvPr>
              <p:cNvSpPr txBox="1"/>
              <p:nvPr/>
            </p:nvSpPr>
            <p:spPr>
              <a:xfrm>
                <a:off x="3727316" y="1729102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8CA89A9A-DD04-0483-988B-87CA7EA27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316" y="1729102"/>
                <a:ext cx="56664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EB9D1B48-6AB5-EEE2-C0FB-7D2270DB9BA6}"/>
                  </a:ext>
                </a:extLst>
              </p:cNvPr>
              <p:cNvSpPr txBox="1"/>
              <p:nvPr/>
            </p:nvSpPr>
            <p:spPr>
              <a:xfrm>
                <a:off x="5929022" y="1757897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EB9D1B48-6AB5-EEE2-C0FB-7D2270DB9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022" y="1757897"/>
                <a:ext cx="56664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AF20D8DB-E2AF-BE88-4B44-38F9F377F366}"/>
                  </a:ext>
                </a:extLst>
              </p:cNvPr>
              <p:cNvSpPr txBox="1"/>
              <p:nvPr/>
            </p:nvSpPr>
            <p:spPr>
              <a:xfrm>
                <a:off x="7053092" y="2248846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AF20D8DB-E2AF-BE88-4B44-38F9F377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092" y="2248846"/>
                <a:ext cx="566647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B7AB264B-B593-2688-89E9-4E3C938B465D}"/>
                  </a:ext>
                </a:extLst>
              </p:cNvPr>
              <p:cNvSpPr txBox="1"/>
              <p:nvPr/>
            </p:nvSpPr>
            <p:spPr>
              <a:xfrm>
                <a:off x="7053091" y="1963975"/>
                <a:ext cx="5666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B7AB264B-B593-2688-89E9-4E3C938B4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091" y="1963975"/>
                <a:ext cx="56664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楕円 109">
            <a:extLst>
              <a:ext uri="{FF2B5EF4-FFF2-40B4-BE49-F238E27FC236}">
                <a16:creationId xmlns:a16="http://schemas.microsoft.com/office/drawing/2014/main" id="{9B5C9675-BA72-CC4F-A7FA-59E47BE58709}"/>
              </a:ext>
            </a:extLst>
          </p:cNvPr>
          <p:cNvSpPr/>
          <p:nvPr/>
        </p:nvSpPr>
        <p:spPr>
          <a:xfrm>
            <a:off x="8280362" y="218359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F73DE2B0-9DD1-C3E1-BB89-65169E101933}"/>
              </a:ext>
            </a:extLst>
          </p:cNvPr>
          <p:cNvSpPr/>
          <p:nvPr/>
        </p:nvSpPr>
        <p:spPr>
          <a:xfrm>
            <a:off x="8808426" y="219410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A35BC261-EC5A-A62E-95F7-0451E1C55586}"/>
              </a:ext>
            </a:extLst>
          </p:cNvPr>
          <p:cNvSpPr/>
          <p:nvPr/>
        </p:nvSpPr>
        <p:spPr>
          <a:xfrm>
            <a:off x="8529902" y="186090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00337A2C-171D-BF62-6AED-2B9E842F4082}"/>
              </a:ext>
            </a:extLst>
          </p:cNvPr>
          <p:cNvCxnSpPr>
            <a:cxnSpLocks/>
          </p:cNvCxnSpPr>
          <p:nvPr/>
        </p:nvCxnSpPr>
        <p:spPr>
          <a:xfrm>
            <a:off x="8636871" y="1952966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F03D392-317A-20B2-E732-254376A933F1}"/>
              </a:ext>
            </a:extLst>
          </p:cNvPr>
          <p:cNvCxnSpPr>
            <a:cxnSpLocks/>
          </p:cNvCxnSpPr>
          <p:nvPr/>
        </p:nvCxnSpPr>
        <p:spPr>
          <a:xfrm flipV="1">
            <a:off x="8375592" y="2250630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4B82E5F1-B610-AB90-EF67-7DCC9FFBE226}"/>
              </a:ext>
            </a:extLst>
          </p:cNvPr>
          <p:cNvCxnSpPr>
            <a:cxnSpLocks/>
            <a:endCxn id="112" idx="3"/>
          </p:cNvCxnSpPr>
          <p:nvPr/>
        </p:nvCxnSpPr>
        <p:spPr>
          <a:xfrm flipV="1">
            <a:off x="8347980" y="1968561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二等辺三角形 115">
            <a:extLst>
              <a:ext uri="{FF2B5EF4-FFF2-40B4-BE49-F238E27FC236}">
                <a16:creationId xmlns:a16="http://schemas.microsoft.com/office/drawing/2014/main" id="{03E7D30D-7562-D342-C46F-E883BD24C8C2}"/>
              </a:ext>
            </a:extLst>
          </p:cNvPr>
          <p:cNvSpPr/>
          <p:nvPr/>
        </p:nvSpPr>
        <p:spPr>
          <a:xfrm>
            <a:off x="8375592" y="1923969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806B6BAE-A9C3-B19C-15CC-53EE3C5C74A2}"/>
                  </a:ext>
                </a:extLst>
              </p:cNvPr>
              <p:cNvSpPr txBox="1"/>
              <p:nvPr/>
            </p:nvSpPr>
            <p:spPr>
              <a:xfrm>
                <a:off x="2446944" y="26302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806B6BAE-A9C3-B19C-15CC-53EE3C5C7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44" y="2630210"/>
                <a:ext cx="489745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55FDF2A7-2392-9C49-12FC-DCC64A52883E}"/>
                  </a:ext>
                </a:extLst>
              </p:cNvPr>
              <p:cNvSpPr txBox="1"/>
              <p:nvPr/>
            </p:nvSpPr>
            <p:spPr>
              <a:xfrm>
                <a:off x="4069733" y="2620284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55FDF2A7-2392-9C49-12FC-DCC64A528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733" y="2620284"/>
                <a:ext cx="489745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2CB48E79-EEBC-2DBD-4958-F0D91E1B0ED0}"/>
                  </a:ext>
                </a:extLst>
              </p:cNvPr>
              <p:cNvSpPr txBox="1"/>
              <p:nvPr/>
            </p:nvSpPr>
            <p:spPr>
              <a:xfrm>
                <a:off x="5684149" y="2621342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2CB48E79-EEBC-2DBD-4958-F0D91E1B0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149" y="2621342"/>
                <a:ext cx="489745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18B3279-52C3-3355-C75A-31EC3312A384}"/>
                  </a:ext>
                </a:extLst>
              </p:cNvPr>
              <p:cNvSpPr txBox="1"/>
              <p:nvPr/>
            </p:nvSpPr>
            <p:spPr>
              <a:xfrm>
                <a:off x="7070322" y="2621342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18B3279-52C3-3355-C75A-31EC3312A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22" y="2621342"/>
                <a:ext cx="489745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C42123D9-BC78-679B-6083-38A48D9515BE}"/>
              </a:ext>
            </a:extLst>
          </p:cNvPr>
          <p:cNvCxnSpPr>
            <a:cxnSpLocks/>
          </p:cNvCxnSpPr>
          <p:nvPr/>
        </p:nvCxnSpPr>
        <p:spPr>
          <a:xfrm>
            <a:off x="5617368" y="3210511"/>
            <a:ext cx="0" cy="188394"/>
          </a:xfrm>
          <a:prstGeom prst="straightConnector1">
            <a:avLst/>
          </a:prstGeom>
          <a:ln w="104775">
            <a:solidFill>
              <a:schemeClr val="bg2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728EDEDD-B331-E5B4-582A-D99F35946695}"/>
              </a:ext>
            </a:extLst>
          </p:cNvPr>
          <p:cNvSpPr/>
          <p:nvPr/>
        </p:nvSpPr>
        <p:spPr>
          <a:xfrm>
            <a:off x="1926796" y="1555721"/>
            <a:ext cx="7448024" cy="1460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2F232EFD-408F-EB38-7EF4-FCFB2DFDE4E5}"/>
                  </a:ext>
                </a:extLst>
              </p:cNvPr>
              <p:cNvSpPr txBox="1"/>
              <p:nvPr/>
            </p:nvSpPr>
            <p:spPr>
              <a:xfrm>
                <a:off x="8413207" y="26140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2F232EFD-408F-EB38-7EF4-FCFB2DFDE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207" y="2614010"/>
                <a:ext cx="489745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731880BD-0F53-6651-389B-D11594D81A03}"/>
              </a:ext>
            </a:extLst>
          </p:cNvPr>
          <p:cNvSpPr/>
          <p:nvPr/>
        </p:nvSpPr>
        <p:spPr>
          <a:xfrm>
            <a:off x="1910968" y="3463801"/>
            <a:ext cx="7448024" cy="1381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347750FF-D654-0CEB-C7EF-3CC7E1BD1212}"/>
              </a:ext>
            </a:extLst>
          </p:cNvPr>
          <p:cNvSpPr/>
          <p:nvPr/>
        </p:nvSpPr>
        <p:spPr>
          <a:xfrm>
            <a:off x="1887205" y="5239483"/>
            <a:ext cx="7448024" cy="1381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7CE7246C-3F9F-1B5D-FD23-F3D62980E744}"/>
              </a:ext>
            </a:extLst>
          </p:cNvPr>
          <p:cNvSpPr txBox="1"/>
          <p:nvPr/>
        </p:nvSpPr>
        <p:spPr>
          <a:xfrm>
            <a:off x="507232" y="2001820"/>
            <a:ext cx="90431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入力</a:t>
            </a:r>
            <a:endParaRPr lang="en-US" altLang="ja-JP" sz="2300" dirty="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B0D4693-AB70-D009-AD53-F270CFE511E2}"/>
              </a:ext>
            </a:extLst>
          </p:cNvPr>
          <p:cNvSpPr txBox="1"/>
          <p:nvPr/>
        </p:nvSpPr>
        <p:spPr>
          <a:xfrm>
            <a:off x="505315" y="5806197"/>
            <a:ext cx="99586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出力</a:t>
            </a:r>
            <a:endParaRPr lang="en-US" altLang="ja-JP" sz="2300" dirty="0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6BE141EB-6759-14C6-989C-8F35C0AD43CC}"/>
              </a:ext>
            </a:extLst>
          </p:cNvPr>
          <p:cNvCxnSpPr>
            <a:cxnSpLocks/>
          </p:cNvCxnSpPr>
          <p:nvPr/>
        </p:nvCxnSpPr>
        <p:spPr>
          <a:xfrm>
            <a:off x="929959" y="3240606"/>
            <a:ext cx="0" cy="188394"/>
          </a:xfrm>
          <a:prstGeom prst="straightConnector1">
            <a:avLst/>
          </a:prstGeom>
          <a:ln w="104775">
            <a:solidFill>
              <a:schemeClr val="bg2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0B546846-0693-C3D9-A632-CA9A4A1F5EED}"/>
              </a:ext>
            </a:extLst>
          </p:cNvPr>
          <p:cNvCxnSpPr>
            <a:cxnSpLocks/>
          </p:cNvCxnSpPr>
          <p:nvPr/>
        </p:nvCxnSpPr>
        <p:spPr>
          <a:xfrm flipH="1">
            <a:off x="926435" y="4896795"/>
            <a:ext cx="3792" cy="318832"/>
          </a:xfrm>
          <a:prstGeom prst="straightConnector1">
            <a:avLst/>
          </a:prstGeom>
          <a:ln w="104775">
            <a:solidFill>
              <a:srgbClr val="C0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A187A9EF-83D2-A2A6-58FD-C67BD4AE75AD}"/>
              </a:ext>
            </a:extLst>
          </p:cNvPr>
          <p:cNvSpPr txBox="1"/>
          <p:nvPr/>
        </p:nvSpPr>
        <p:spPr>
          <a:xfrm>
            <a:off x="591356" y="3928399"/>
            <a:ext cx="904318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300" dirty="0"/>
              <a:t>途中</a:t>
            </a:r>
            <a:endParaRPr lang="en-US" altLang="ja-JP" sz="2300" dirty="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4651D96B-25D4-875D-DDF2-7CAFE6667747}"/>
              </a:ext>
            </a:extLst>
          </p:cNvPr>
          <p:cNvSpPr txBox="1"/>
          <p:nvPr/>
        </p:nvSpPr>
        <p:spPr>
          <a:xfrm>
            <a:off x="973376" y="3084805"/>
            <a:ext cx="1304238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300" dirty="0"/>
              <a:t>(</a:t>
            </a:r>
            <a:r>
              <a:rPr lang="ja-JP" altLang="en-US" sz="2300" dirty="0"/>
              <a:t>伸ばす</a:t>
            </a:r>
            <a:r>
              <a:rPr lang="en-US" altLang="ja-JP" sz="2300" dirty="0"/>
              <a:t>)</a:t>
            </a: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89C5E1D9-7313-6321-A26E-29CB9D12B58E}"/>
              </a:ext>
            </a:extLst>
          </p:cNvPr>
          <p:cNvSpPr txBox="1"/>
          <p:nvPr/>
        </p:nvSpPr>
        <p:spPr>
          <a:xfrm>
            <a:off x="973376" y="4856841"/>
            <a:ext cx="1304238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300" dirty="0">
                <a:solidFill>
                  <a:srgbClr val="C00000"/>
                </a:solidFill>
              </a:rPr>
              <a:t>(</a:t>
            </a:r>
            <a:r>
              <a:rPr lang="ja-JP" altLang="en-US" sz="2300" dirty="0">
                <a:solidFill>
                  <a:srgbClr val="C00000"/>
                </a:solidFill>
              </a:rPr>
              <a:t>縮める</a:t>
            </a:r>
            <a:r>
              <a:rPr lang="en-US" altLang="ja-JP" sz="23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854C8C-8371-A29F-27ED-CBEA2DAEC463}"/>
              </a:ext>
            </a:extLst>
          </p:cNvPr>
          <p:cNvSpPr txBox="1"/>
          <p:nvPr/>
        </p:nvSpPr>
        <p:spPr>
          <a:xfrm>
            <a:off x="414895" y="255249"/>
            <a:ext cx="10220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400" b="1" i="0" dirty="0">
                <a:solidFill>
                  <a:srgbClr val="1F2328"/>
                </a:solidFill>
                <a:effectLst/>
                <a:latin typeface="-apple-system"/>
              </a:rPr>
              <a:t>(4)</a:t>
            </a:r>
            <a:r>
              <a:rPr lang="en-US" altLang="ja-JP" sz="5400" b="1" i="0" dirty="0" err="1">
                <a:solidFill>
                  <a:srgbClr val="1F2328"/>
                </a:solidFill>
                <a:effectLst/>
                <a:latin typeface="-apple-system"/>
              </a:rPr>
              <a:t>FSC_Contraction_Persistence.jl</a:t>
            </a:r>
            <a:endParaRPr lang="ja-JP" altLang="en-US" sz="50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90B21F-C08E-E5B8-8597-390926E963D7}"/>
              </a:ext>
            </a:extLst>
          </p:cNvPr>
          <p:cNvSpPr txBox="1"/>
          <p:nvPr/>
        </p:nvSpPr>
        <p:spPr>
          <a:xfrm>
            <a:off x="471157" y="1166602"/>
            <a:ext cx="1130594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</a:t>
            </a:r>
            <a:r>
              <a:rPr lang="en-US" altLang="ja-JP" sz="2500" dirty="0"/>
              <a:t>(</a:t>
            </a:r>
            <a:r>
              <a:rPr lang="ja-JP" altLang="en-US" sz="2500" dirty="0"/>
              <a:t>区間分解アルゴリズムで</a:t>
            </a:r>
            <a:r>
              <a:rPr lang="en-US" altLang="ja-JP" sz="2500" dirty="0"/>
              <a:t>)</a:t>
            </a:r>
            <a:r>
              <a:rPr lang="ja-JP" altLang="en-US" sz="2500" dirty="0"/>
              <a:t>伸びた区間を縮め、本来の区間を得る．</a:t>
            </a:r>
            <a:endParaRPr lang="en-US" altLang="ja-JP" sz="2500" dirty="0"/>
          </a:p>
        </p:txBody>
      </p:sp>
    </p:spTree>
    <p:extLst>
      <p:ext uri="{BB962C8B-B14F-4D97-AF65-F5344CB8AC3E}">
        <p14:creationId xmlns:p14="http://schemas.microsoft.com/office/powerpoint/2010/main" val="353163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70AAB-BB51-4968-65AA-0FC991DC5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FE1607D-B20F-99D2-8720-328D6FD6E6D9}"/>
              </a:ext>
            </a:extLst>
          </p:cNvPr>
          <p:cNvSpPr txBox="1"/>
          <p:nvPr/>
        </p:nvSpPr>
        <p:spPr>
          <a:xfrm>
            <a:off x="838115" y="2153783"/>
            <a:ext cx="5882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(4.1) </a:t>
            </a:r>
            <a:r>
              <a:rPr lang="ja-JP" altLang="en-US" sz="2400" dirty="0"/>
              <a:t>contractbirth(</a:t>
            </a:r>
            <a:r>
              <a:rPr lang="en-US" altLang="ja-JP" sz="2400" dirty="0"/>
              <a:t>birth</a:t>
            </a:r>
            <a:r>
              <a:rPr lang="ja-JP" altLang="en-US" sz="2400" dirty="0"/>
              <a:t>,</a:t>
            </a:r>
            <a:r>
              <a:rPr lang="en-US" altLang="ja-JP" sz="2400" dirty="0"/>
              <a:t> FSC</a:t>
            </a:r>
            <a:r>
              <a:rPr lang="ja-JP" altLang="en-US" sz="2400" dirty="0"/>
              <a:t>)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EDB6472-48E3-E12E-BDDE-441A0A6863E8}"/>
              </a:ext>
            </a:extLst>
          </p:cNvPr>
          <p:cNvSpPr txBox="1"/>
          <p:nvPr/>
        </p:nvSpPr>
        <p:spPr>
          <a:xfrm>
            <a:off x="838115" y="2824962"/>
            <a:ext cx="57757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(4.2) </a:t>
            </a:r>
            <a:r>
              <a:rPr lang="ja-JP" altLang="en-US" sz="2400" dirty="0"/>
              <a:t>contractdeath(</a:t>
            </a:r>
            <a:r>
              <a:rPr lang="en-US" altLang="ja-JP" sz="2400" dirty="0"/>
              <a:t>death</a:t>
            </a:r>
            <a:r>
              <a:rPr lang="ja-JP" altLang="en-US" sz="2400" dirty="0"/>
              <a:t>, FSC)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1E6C51B0-FD20-6926-2F2E-5CA36F222E31}"/>
              </a:ext>
            </a:extLst>
          </p:cNvPr>
          <p:cNvSpPr txBox="1"/>
          <p:nvPr/>
        </p:nvSpPr>
        <p:spPr>
          <a:xfrm>
            <a:off x="838115" y="3436230"/>
            <a:ext cx="7471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(4.3) c</a:t>
            </a:r>
            <a:r>
              <a:rPr lang="ja-JP" altLang="en-US" sz="2400" dirty="0"/>
              <a:t>ontractinterval</a:t>
            </a:r>
            <a:r>
              <a:rPr lang="en-US" altLang="ja-JP" sz="2400" dirty="0"/>
              <a:t>(I=[</a:t>
            </a:r>
            <a:r>
              <a:rPr lang="en-US" altLang="ja-JP" sz="2400" dirty="0" err="1"/>
              <a:t>birth,death</a:t>
            </a:r>
            <a:r>
              <a:rPr lang="en-US" altLang="ja-JP" sz="2400" dirty="0"/>
              <a:t>], FSC)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F75A5F54-9298-105E-AEAE-2BD8FA1E760A}"/>
                  </a:ext>
                </a:extLst>
              </p:cNvPr>
              <p:cNvSpPr txBox="1"/>
              <p:nvPr/>
            </p:nvSpPr>
            <p:spPr>
              <a:xfrm>
                <a:off x="838115" y="4721902"/>
                <a:ext cx="6255143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(4.1)birth(</a:t>
                </a:r>
                <a:r>
                  <a:rPr lang="ja-JP" altLang="en-US" sz="2400" dirty="0"/>
                  <a:t>整数</a:t>
                </a:r>
                <a:r>
                  <a:rPr lang="en-US" altLang="ja-JP" sz="2400" dirty="0"/>
                  <a:t>)</a:t>
                </a:r>
                <a:r>
                  <a:rPr lang="ja-JP" altLang="en-US" sz="2400" dirty="0"/>
                  <a:t>を縮める</a:t>
                </a:r>
                <a:r>
                  <a:rPr lang="en-US" altLang="ja-JP" sz="2400" dirty="0"/>
                  <a:t>,</a:t>
                </a:r>
              </a:p>
              <a:p>
                <a:r>
                  <a:rPr lang="en-US" altLang="ja-JP" sz="2400" dirty="0"/>
                  <a:t>(4.2)death(</a:t>
                </a:r>
                <a:r>
                  <a:rPr lang="ja-JP" altLang="en-US" sz="2400" dirty="0"/>
                  <a:t>整数</a:t>
                </a:r>
                <a:r>
                  <a:rPr lang="en-US" altLang="ja-JP" sz="2400" dirty="0"/>
                  <a:t>)</a:t>
                </a:r>
                <a:r>
                  <a:rPr lang="ja-JP" altLang="en-US" sz="2400" dirty="0"/>
                  <a:t>を縮める</a:t>
                </a:r>
                <a:r>
                  <a:rPr lang="en-US" altLang="ja-JP" sz="2400" dirty="0"/>
                  <a:t>, </a:t>
                </a:r>
              </a:p>
              <a:p>
                <a:r>
                  <a:rPr lang="ja-JP" altLang="en-US" sz="2400" dirty="0"/>
                  <a:t>それらを合わせた</a:t>
                </a:r>
                <a:endParaRPr lang="en-US" altLang="ja-JP" sz="2400" dirty="0"/>
              </a:p>
              <a:p>
                <a:r>
                  <a:rPr lang="en-US" altLang="ja-JP" sz="2400" dirty="0"/>
                  <a:t>(4.3)</a:t>
                </a:r>
                <a:r>
                  <a:rPr lang="ja-JP" altLang="en-US" sz="2400" dirty="0"/>
                  <a:t>区間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ja-JP" sz="24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ja-JP" altLang="en-US" sz="2400" dirty="0"/>
                  <a:t>を</a:t>
                </a:r>
                <a:r>
                  <a:rPr lang="en-US" altLang="ja-JP" sz="2400" dirty="0"/>
                  <a:t>(1)</a:t>
                </a:r>
                <a:r>
                  <a:rPr lang="ja-JP" altLang="en-US" sz="2400" dirty="0"/>
                  <a:t>と</a:t>
                </a:r>
                <a:r>
                  <a:rPr lang="en-US" altLang="ja-JP" sz="2400" dirty="0"/>
                  <a:t>(2)</a:t>
                </a:r>
              </a:p>
              <a:p>
                <a:r>
                  <a:rPr lang="ja-JP" altLang="en-US" sz="2400" dirty="0"/>
                  <a:t>を用いて縮め、新たな区間を得る</a:t>
                </a:r>
                <a:r>
                  <a:rPr lang="en-US" altLang="ja-JP" sz="2400" dirty="0"/>
                  <a:t>.</a:t>
                </a:r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F75A5F54-9298-105E-AEAE-2BD8FA1E7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15" y="4721902"/>
                <a:ext cx="6255143" cy="1938992"/>
              </a:xfrm>
              <a:prstGeom prst="rect">
                <a:avLst/>
              </a:prstGeom>
              <a:blipFill>
                <a:blip r:embed="rId3"/>
                <a:stretch>
                  <a:fillRect l="-1461" t="-2516" b="-6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3C1DC8-70E2-8BAB-0589-57B4DFFC065B}"/>
              </a:ext>
            </a:extLst>
          </p:cNvPr>
          <p:cNvSpPr txBox="1"/>
          <p:nvPr/>
        </p:nvSpPr>
        <p:spPr>
          <a:xfrm>
            <a:off x="471157" y="1166602"/>
            <a:ext cx="1130594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</a:t>
            </a:r>
            <a:r>
              <a:rPr lang="en-US" altLang="ja-JP" sz="2500" dirty="0"/>
              <a:t>(</a:t>
            </a:r>
            <a:r>
              <a:rPr lang="ja-JP" altLang="en-US" sz="2500" dirty="0"/>
              <a:t>区間分解アルゴリズムで</a:t>
            </a:r>
            <a:r>
              <a:rPr lang="en-US" altLang="ja-JP" sz="2500" dirty="0"/>
              <a:t>)</a:t>
            </a:r>
            <a:r>
              <a:rPr lang="ja-JP" altLang="en-US" sz="2500" dirty="0"/>
              <a:t>伸びた区間を縮め、本来の区間を得る．</a:t>
            </a:r>
            <a:endParaRPr lang="en-US" altLang="ja-JP" sz="25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55AF89-B857-742F-FB27-93294FC3657D}"/>
              </a:ext>
            </a:extLst>
          </p:cNvPr>
          <p:cNvSpPr txBox="1"/>
          <p:nvPr/>
        </p:nvSpPr>
        <p:spPr>
          <a:xfrm>
            <a:off x="414895" y="255249"/>
            <a:ext cx="10220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400" b="1" i="0" dirty="0">
                <a:solidFill>
                  <a:srgbClr val="1F2328"/>
                </a:solidFill>
                <a:effectLst/>
                <a:latin typeface="-apple-system"/>
              </a:rPr>
              <a:t>(4)</a:t>
            </a:r>
            <a:r>
              <a:rPr lang="en-US" altLang="ja-JP" sz="5400" b="1" i="0" dirty="0" err="1">
                <a:solidFill>
                  <a:srgbClr val="1F2328"/>
                </a:solidFill>
                <a:effectLst/>
                <a:latin typeface="-apple-system"/>
              </a:rPr>
              <a:t>FSC_Contraction_Persistence.jl</a:t>
            </a:r>
            <a:endParaRPr lang="ja-JP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78138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652D9-D773-099A-3FC7-83AA4E95D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213CD13-3C00-CB58-3461-49BF8A51A1DC}"/>
              </a:ext>
            </a:extLst>
          </p:cNvPr>
          <p:cNvSpPr txBox="1"/>
          <p:nvPr/>
        </p:nvSpPr>
        <p:spPr>
          <a:xfrm>
            <a:off x="107142" y="1130015"/>
            <a:ext cx="46956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(4.1)</a:t>
            </a:r>
            <a:r>
              <a:rPr lang="ja-JP" altLang="en-US" sz="2000" dirty="0"/>
              <a:t>contractbirth(</a:t>
            </a:r>
            <a:r>
              <a:rPr lang="en-US" altLang="ja-JP" sz="2000" dirty="0"/>
              <a:t>birth(</a:t>
            </a:r>
            <a:r>
              <a:rPr lang="ja-JP" altLang="en-US" sz="2000" dirty="0"/>
              <a:t>整数</a:t>
            </a:r>
            <a:r>
              <a:rPr lang="en-US" altLang="ja-JP" sz="2000" dirty="0"/>
              <a:t>)</a:t>
            </a:r>
            <a:r>
              <a:rPr lang="ja-JP" altLang="en-US" sz="2000" dirty="0"/>
              <a:t>,</a:t>
            </a:r>
            <a:r>
              <a:rPr lang="en-US" altLang="ja-JP" sz="2000" dirty="0"/>
              <a:t> FSC</a:t>
            </a:r>
            <a:r>
              <a:rPr lang="ja-JP" altLang="en-US" sz="2000" dirty="0"/>
              <a:t>)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出力</a:t>
            </a:r>
            <a:r>
              <a:rPr lang="en-US" altLang="ja-JP" sz="2000" dirty="0"/>
              <a:t>: FSC[1]</a:t>
            </a:r>
            <a:r>
              <a:rPr lang="ja-JP" altLang="en-US" sz="2000" dirty="0"/>
              <a:t>の</a:t>
            </a:r>
            <a:r>
              <a:rPr lang="en-US" altLang="ja-JP" sz="2000" dirty="0"/>
              <a:t>birth</a:t>
            </a:r>
            <a:r>
              <a:rPr lang="ja-JP" altLang="en-US" sz="2000" dirty="0"/>
              <a:t>番目の単体の誕生日</a:t>
            </a:r>
            <a:r>
              <a:rPr lang="en-US" altLang="ja-JP" sz="2000" dirty="0"/>
              <a:t>(FSC[1][birth][2])</a:t>
            </a:r>
            <a:r>
              <a:rPr lang="ja-JP" altLang="en-US" sz="2000" dirty="0">
                <a:latin typeface="Cambria Math" panose="02040503050406030204" pitchFamily="18" charset="0"/>
              </a:rPr>
              <a:t>（＊）</a:t>
            </a:r>
            <a:r>
              <a:rPr lang="en-US" altLang="ja-JP" sz="2000" dirty="0">
                <a:latin typeface="Cambria Math" panose="02040503050406030204" pitchFamily="18" charset="0"/>
              </a:rPr>
              <a:t>	</a:t>
            </a:r>
            <a:endParaRPr lang="en-US" altLang="ja-JP" sz="2000" dirty="0"/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1CEE6FFB-426A-B7CA-BEC2-8452271FF0D0}"/>
              </a:ext>
            </a:extLst>
          </p:cNvPr>
          <p:cNvSpPr/>
          <p:nvPr/>
        </p:nvSpPr>
        <p:spPr>
          <a:xfrm>
            <a:off x="5153758" y="583610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9FB45359-8340-1623-27D7-C1CA7D7BE1A5}"/>
              </a:ext>
            </a:extLst>
          </p:cNvPr>
          <p:cNvSpPr/>
          <p:nvPr/>
        </p:nvSpPr>
        <p:spPr>
          <a:xfrm>
            <a:off x="5681822" y="584661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09B7F028-F8BF-036D-6772-BE59E2A9BAE7}"/>
              </a:ext>
            </a:extLst>
          </p:cNvPr>
          <p:cNvSpPr/>
          <p:nvPr/>
        </p:nvSpPr>
        <p:spPr>
          <a:xfrm>
            <a:off x="5403298" y="551341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9B401893-D0A4-93D3-B167-DDD6B3D4DC13}"/>
              </a:ext>
            </a:extLst>
          </p:cNvPr>
          <p:cNvSpPr/>
          <p:nvPr/>
        </p:nvSpPr>
        <p:spPr>
          <a:xfrm>
            <a:off x="9735674" y="580662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F611C133-3074-E7B7-969B-623162A4FD10}"/>
              </a:ext>
            </a:extLst>
          </p:cNvPr>
          <p:cNvSpPr/>
          <p:nvPr/>
        </p:nvSpPr>
        <p:spPr>
          <a:xfrm>
            <a:off x="10263738" y="581713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72595F4C-6236-57E4-113F-45EFF9C97D5B}"/>
              </a:ext>
            </a:extLst>
          </p:cNvPr>
          <p:cNvSpPr/>
          <p:nvPr/>
        </p:nvSpPr>
        <p:spPr>
          <a:xfrm>
            <a:off x="9985214" y="548393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F79FB3FD-5212-C656-77DA-572DE688599A}"/>
              </a:ext>
            </a:extLst>
          </p:cNvPr>
          <p:cNvCxnSpPr>
            <a:cxnSpLocks/>
          </p:cNvCxnSpPr>
          <p:nvPr/>
        </p:nvCxnSpPr>
        <p:spPr>
          <a:xfrm>
            <a:off x="10092183" y="5575991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ECDD4E94-068D-6509-BE28-C36851F6EAC9}"/>
              </a:ext>
            </a:extLst>
          </p:cNvPr>
          <p:cNvCxnSpPr>
            <a:cxnSpLocks/>
          </p:cNvCxnSpPr>
          <p:nvPr/>
        </p:nvCxnSpPr>
        <p:spPr>
          <a:xfrm flipV="1">
            <a:off x="9830904" y="5873655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3BE5A2B2-665C-C184-FECD-83E1D0263D1A}"/>
              </a:ext>
            </a:extLst>
          </p:cNvPr>
          <p:cNvCxnSpPr>
            <a:cxnSpLocks/>
            <a:endCxn id="141" idx="3"/>
          </p:cNvCxnSpPr>
          <p:nvPr/>
        </p:nvCxnSpPr>
        <p:spPr>
          <a:xfrm flipV="1">
            <a:off x="9803292" y="5591586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楕円 144">
            <a:extLst>
              <a:ext uri="{FF2B5EF4-FFF2-40B4-BE49-F238E27FC236}">
                <a16:creationId xmlns:a16="http://schemas.microsoft.com/office/drawing/2014/main" id="{ED2C9BF9-75C4-CDE5-9CC5-8397967CCE9B}"/>
              </a:ext>
            </a:extLst>
          </p:cNvPr>
          <p:cNvSpPr/>
          <p:nvPr/>
        </p:nvSpPr>
        <p:spPr>
          <a:xfrm>
            <a:off x="8326395" y="582559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DFBB3BF5-664C-D0E4-51E5-E9068199C1A9}"/>
              </a:ext>
            </a:extLst>
          </p:cNvPr>
          <p:cNvSpPr/>
          <p:nvPr/>
        </p:nvSpPr>
        <p:spPr>
          <a:xfrm>
            <a:off x="8854459" y="583610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BCFF3E9D-F769-1BFD-E572-BF7380CB2A1D}"/>
              </a:ext>
            </a:extLst>
          </p:cNvPr>
          <p:cNvSpPr/>
          <p:nvPr/>
        </p:nvSpPr>
        <p:spPr>
          <a:xfrm>
            <a:off x="8575935" y="550290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55785801-F148-8826-7C2C-52BF4188109C}"/>
              </a:ext>
            </a:extLst>
          </p:cNvPr>
          <p:cNvCxnSpPr>
            <a:cxnSpLocks/>
          </p:cNvCxnSpPr>
          <p:nvPr/>
        </p:nvCxnSpPr>
        <p:spPr>
          <a:xfrm>
            <a:off x="8682904" y="5594968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CBDCD3E2-60BB-BDD6-4561-DD9756079AD3}"/>
              </a:ext>
            </a:extLst>
          </p:cNvPr>
          <p:cNvCxnSpPr>
            <a:cxnSpLocks/>
            <a:endCxn id="147" idx="3"/>
          </p:cNvCxnSpPr>
          <p:nvPr/>
        </p:nvCxnSpPr>
        <p:spPr>
          <a:xfrm flipV="1">
            <a:off x="8394013" y="5610563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091C41A4-36D2-0C01-FA7B-A1C9DE833263}"/>
              </a:ext>
            </a:extLst>
          </p:cNvPr>
          <p:cNvSpPr/>
          <p:nvPr/>
        </p:nvSpPr>
        <p:spPr>
          <a:xfrm>
            <a:off x="6788005" y="583610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15989AA3-EA4D-4D59-5D75-AC594F8B2150}"/>
              </a:ext>
            </a:extLst>
          </p:cNvPr>
          <p:cNvSpPr/>
          <p:nvPr/>
        </p:nvSpPr>
        <p:spPr>
          <a:xfrm>
            <a:off x="7316069" y="584661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7CBB329D-2C88-CE27-F2B6-C48226AF199F}"/>
              </a:ext>
            </a:extLst>
          </p:cNvPr>
          <p:cNvSpPr/>
          <p:nvPr/>
        </p:nvSpPr>
        <p:spPr>
          <a:xfrm>
            <a:off x="7037545" y="551341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0D7E9CC4-091F-AED2-0575-C7C9FBB230D0}"/>
              </a:ext>
            </a:extLst>
          </p:cNvPr>
          <p:cNvCxnSpPr>
            <a:cxnSpLocks/>
            <a:endCxn id="152" idx="3"/>
          </p:cNvCxnSpPr>
          <p:nvPr/>
        </p:nvCxnSpPr>
        <p:spPr>
          <a:xfrm flipV="1">
            <a:off x="6855623" y="5621073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二等辺三角形 153">
            <a:extLst>
              <a:ext uri="{FF2B5EF4-FFF2-40B4-BE49-F238E27FC236}">
                <a16:creationId xmlns:a16="http://schemas.microsoft.com/office/drawing/2014/main" id="{1998B0AC-AC55-2258-26A1-B00E06810ABF}"/>
              </a:ext>
            </a:extLst>
          </p:cNvPr>
          <p:cNvSpPr/>
          <p:nvPr/>
        </p:nvSpPr>
        <p:spPr>
          <a:xfrm>
            <a:off x="9830904" y="5546994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楕円 154">
            <a:extLst>
              <a:ext uri="{FF2B5EF4-FFF2-40B4-BE49-F238E27FC236}">
                <a16:creationId xmlns:a16="http://schemas.microsoft.com/office/drawing/2014/main" id="{2E7179CB-6B28-88CC-D750-6AE9ED2E0CC2}"/>
              </a:ext>
            </a:extLst>
          </p:cNvPr>
          <p:cNvSpPr/>
          <p:nvPr/>
        </p:nvSpPr>
        <p:spPr>
          <a:xfrm>
            <a:off x="11023311" y="577065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23F36A86-F090-70B8-7936-CF340807EE32}"/>
              </a:ext>
            </a:extLst>
          </p:cNvPr>
          <p:cNvSpPr/>
          <p:nvPr/>
        </p:nvSpPr>
        <p:spPr>
          <a:xfrm>
            <a:off x="11551375" y="578116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89411CFA-2A6E-612D-D9DA-4AB9E51A2E53}"/>
              </a:ext>
            </a:extLst>
          </p:cNvPr>
          <p:cNvSpPr/>
          <p:nvPr/>
        </p:nvSpPr>
        <p:spPr>
          <a:xfrm>
            <a:off x="11272851" y="544796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4768F743-B414-8343-71B9-52E3099265F0}"/>
              </a:ext>
            </a:extLst>
          </p:cNvPr>
          <p:cNvCxnSpPr>
            <a:cxnSpLocks/>
          </p:cNvCxnSpPr>
          <p:nvPr/>
        </p:nvCxnSpPr>
        <p:spPr>
          <a:xfrm>
            <a:off x="11379820" y="5540025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1CC260A3-598D-2765-1AD2-59501B9456C3}"/>
              </a:ext>
            </a:extLst>
          </p:cNvPr>
          <p:cNvCxnSpPr>
            <a:cxnSpLocks/>
          </p:cNvCxnSpPr>
          <p:nvPr/>
        </p:nvCxnSpPr>
        <p:spPr>
          <a:xfrm flipV="1">
            <a:off x="11118541" y="5837689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285DEB25-AE15-9ABC-897B-C284B07D0591}"/>
              </a:ext>
            </a:extLst>
          </p:cNvPr>
          <p:cNvCxnSpPr>
            <a:cxnSpLocks/>
            <a:endCxn id="157" idx="3"/>
          </p:cNvCxnSpPr>
          <p:nvPr/>
        </p:nvCxnSpPr>
        <p:spPr>
          <a:xfrm flipV="1">
            <a:off x="11090929" y="5555620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二等辺三角形 160">
            <a:extLst>
              <a:ext uri="{FF2B5EF4-FFF2-40B4-BE49-F238E27FC236}">
                <a16:creationId xmlns:a16="http://schemas.microsoft.com/office/drawing/2014/main" id="{E8F54873-857C-4703-7516-B7F89164BEA5}"/>
              </a:ext>
            </a:extLst>
          </p:cNvPr>
          <p:cNvSpPr/>
          <p:nvPr/>
        </p:nvSpPr>
        <p:spPr>
          <a:xfrm>
            <a:off x="11118541" y="5511028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717F165-93DD-585A-4EC0-66DC908F59B1}"/>
                  </a:ext>
                </a:extLst>
              </p:cNvPr>
              <p:cNvSpPr txBox="1"/>
              <p:nvPr/>
            </p:nvSpPr>
            <p:spPr>
              <a:xfrm>
                <a:off x="5247086" y="59876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8717F165-93DD-585A-4EC0-66DC908F5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86" y="5987610"/>
                <a:ext cx="48974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35E19D08-4CE5-4E35-ED48-603140A6F724}"/>
                  </a:ext>
                </a:extLst>
              </p:cNvPr>
              <p:cNvSpPr txBox="1"/>
              <p:nvPr/>
            </p:nvSpPr>
            <p:spPr>
              <a:xfrm>
                <a:off x="6812682" y="59876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35E19D08-4CE5-4E35-ED48-603140A6F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682" y="5987610"/>
                <a:ext cx="4897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F232990C-C5F2-14A6-8B9B-0DC7C7E6F4B9}"/>
                  </a:ext>
                </a:extLst>
              </p:cNvPr>
              <p:cNvSpPr txBox="1"/>
              <p:nvPr/>
            </p:nvSpPr>
            <p:spPr>
              <a:xfrm>
                <a:off x="8427098" y="59876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F232990C-C5F2-14A6-8B9B-0DC7C7E6F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098" y="5987610"/>
                <a:ext cx="48974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06C159D3-7224-7503-2A07-5E8E4E671CCD}"/>
                  </a:ext>
                </a:extLst>
              </p:cNvPr>
              <p:cNvSpPr txBox="1"/>
              <p:nvPr/>
            </p:nvSpPr>
            <p:spPr>
              <a:xfrm>
                <a:off x="9813271" y="59876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06C159D3-7224-7503-2A07-5E8E4E671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271" y="5987610"/>
                <a:ext cx="48974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5A07628A-9623-2AEA-72B9-5102DD6FE3F3}"/>
                  </a:ext>
                </a:extLst>
              </p:cNvPr>
              <p:cNvSpPr txBox="1"/>
              <p:nvPr/>
            </p:nvSpPr>
            <p:spPr>
              <a:xfrm>
                <a:off x="11148063" y="59876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5A07628A-9623-2AEA-72B9-5102DD6FE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063" y="5987610"/>
                <a:ext cx="4897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CD3319E5-F23A-F839-68FB-FAFB8C52F56B}"/>
              </a:ext>
            </a:extLst>
          </p:cNvPr>
          <p:cNvCxnSpPr>
            <a:cxnSpLocks/>
          </p:cNvCxnSpPr>
          <p:nvPr/>
        </p:nvCxnSpPr>
        <p:spPr>
          <a:xfrm>
            <a:off x="5437758" y="6668193"/>
            <a:ext cx="595517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5ED190D8-CA1D-E44A-C867-F2531E36F4AD}"/>
              </a:ext>
            </a:extLst>
          </p:cNvPr>
          <p:cNvCxnSpPr>
            <a:cxnSpLocks/>
          </p:cNvCxnSpPr>
          <p:nvPr/>
        </p:nvCxnSpPr>
        <p:spPr>
          <a:xfrm>
            <a:off x="5428360" y="6556843"/>
            <a:ext cx="20901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CC07D8D3-0C12-3B71-9398-9A4B7061A536}"/>
              </a:ext>
            </a:extLst>
          </p:cNvPr>
          <p:cNvCxnSpPr>
            <a:cxnSpLocks/>
          </p:cNvCxnSpPr>
          <p:nvPr/>
        </p:nvCxnSpPr>
        <p:spPr>
          <a:xfrm>
            <a:off x="5426610" y="6418497"/>
            <a:ext cx="20901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楕円 169">
            <a:extLst>
              <a:ext uri="{FF2B5EF4-FFF2-40B4-BE49-F238E27FC236}">
                <a16:creationId xmlns:a16="http://schemas.microsoft.com/office/drawing/2014/main" id="{357BCD45-00D0-55F7-6FAE-B54A6FA8EB03}"/>
              </a:ext>
            </a:extLst>
          </p:cNvPr>
          <p:cNvSpPr/>
          <p:nvPr/>
        </p:nvSpPr>
        <p:spPr>
          <a:xfrm>
            <a:off x="5139644" y="394203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楕円 170">
            <a:extLst>
              <a:ext uri="{FF2B5EF4-FFF2-40B4-BE49-F238E27FC236}">
                <a16:creationId xmlns:a16="http://schemas.microsoft.com/office/drawing/2014/main" id="{0219DB79-D054-97FA-D8FE-3355A0ED42BE}"/>
              </a:ext>
            </a:extLst>
          </p:cNvPr>
          <p:cNvSpPr/>
          <p:nvPr/>
        </p:nvSpPr>
        <p:spPr>
          <a:xfrm>
            <a:off x="11322661" y="403688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F657F152-A09E-255D-50BB-935F6B8DC8BB}"/>
              </a:ext>
            </a:extLst>
          </p:cNvPr>
          <p:cNvSpPr/>
          <p:nvPr/>
        </p:nvSpPr>
        <p:spPr>
          <a:xfrm>
            <a:off x="11850725" y="404739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楕円 172">
            <a:extLst>
              <a:ext uri="{FF2B5EF4-FFF2-40B4-BE49-F238E27FC236}">
                <a16:creationId xmlns:a16="http://schemas.microsoft.com/office/drawing/2014/main" id="{A43DC8FB-47B1-EC42-2175-668B172B7212}"/>
              </a:ext>
            </a:extLst>
          </p:cNvPr>
          <p:cNvSpPr/>
          <p:nvPr/>
        </p:nvSpPr>
        <p:spPr>
          <a:xfrm>
            <a:off x="11572201" y="371419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55666771-BD97-215A-9F74-FDE859CA7899}"/>
              </a:ext>
            </a:extLst>
          </p:cNvPr>
          <p:cNvCxnSpPr>
            <a:cxnSpLocks/>
          </p:cNvCxnSpPr>
          <p:nvPr/>
        </p:nvCxnSpPr>
        <p:spPr>
          <a:xfrm>
            <a:off x="11679170" y="380625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D2550C88-DC66-4FA0-8536-86855D92C381}"/>
              </a:ext>
            </a:extLst>
          </p:cNvPr>
          <p:cNvCxnSpPr>
            <a:cxnSpLocks/>
          </p:cNvCxnSpPr>
          <p:nvPr/>
        </p:nvCxnSpPr>
        <p:spPr>
          <a:xfrm flipV="1">
            <a:off x="11417891" y="4103918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D3218B0F-FD7E-1655-90E1-14010F224A93}"/>
              </a:ext>
            </a:extLst>
          </p:cNvPr>
          <p:cNvCxnSpPr>
            <a:cxnSpLocks/>
            <a:endCxn id="173" idx="3"/>
          </p:cNvCxnSpPr>
          <p:nvPr/>
        </p:nvCxnSpPr>
        <p:spPr>
          <a:xfrm flipV="1">
            <a:off x="11390279" y="382184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楕円 176">
            <a:extLst>
              <a:ext uri="{FF2B5EF4-FFF2-40B4-BE49-F238E27FC236}">
                <a16:creationId xmlns:a16="http://schemas.microsoft.com/office/drawing/2014/main" id="{9153C0FF-88CC-E896-2175-F554CF282071}"/>
              </a:ext>
            </a:extLst>
          </p:cNvPr>
          <p:cNvSpPr/>
          <p:nvPr/>
        </p:nvSpPr>
        <p:spPr>
          <a:xfrm>
            <a:off x="6737013" y="401712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848A0E23-3249-54DD-979B-5C5900620793}"/>
              </a:ext>
            </a:extLst>
          </p:cNvPr>
          <p:cNvSpPr/>
          <p:nvPr/>
        </p:nvSpPr>
        <p:spPr>
          <a:xfrm>
            <a:off x="7265077" y="402763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楕円 178">
            <a:extLst>
              <a:ext uri="{FF2B5EF4-FFF2-40B4-BE49-F238E27FC236}">
                <a16:creationId xmlns:a16="http://schemas.microsoft.com/office/drawing/2014/main" id="{19A9FC1A-22F4-EF96-1C6E-E615D044796A}"/>
              </a:ext>
            </a:extLst>
          </p:cNvPr>
          <p:cNvSpPr/>
          <p:nvPr/>
        </p:nvSpPr>
        <p:spPr>
          <a:xfrm>
            <a:off x="6986553" y="369443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二等辺三角形 179">
            <a:extLst>
              <a:ext uri="{FF2B5EF4-FFF2-40B4-BE49-F238E27FC236}">
                <a16:creationId xmlns:a16="http://schemas.microsoft.com/office/drawing/2014/main" id="{C1ED3D7A-B0C5-4706-C1A6-08EBAE942381}"/>
              </a:ext>
            </a:extLst>
          </p:cNvPr>
          <p:cNvSpPr/>
          <p:nvPr/>
        </p:nvSpPr>
        <p:spPr>
          <a:xfrm>
            <a:off x="11417891" y="3777257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楕円 180">
            <a:extLst>
              <a:ext uri="{FF2B5EF4-FFF2-40B4-BE49-F238E27FC236}">
                <a16:creationId xmlns:a16="http://schemas.microsoft.com/office/drawing/2014/main" id="{DB745F1B-931B-AF72-408F-F61644A7BA8D}"/>
              </a:ext>
            </a:extLst>
          </p:cNvPr>
          <p:cNvSpPr/>
          <p:nvPr/>
        </p:nvSpPr>
        <p:spPr>
          <a:xfrm>
            <a:off x="10223443" y="402637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楕円 181">
            <a:extLst>
              <a:ext uri="{FF2B5EF4-FFF2-40B4-BE49-F238E27FC236}">
                <a16:creationId xmlns:a16="http://schemas.microsoft.com/office/drawing/2014/main" id="{0D7E0007-FA9A-D875-B0E0-214B7BC68D84}"/>
              </a:ext>
            </a:extLst>
          </p:cNvPr>
          <p:cNvSpPr/>
          <p:nvPr/>
        </p:nvSpPr>
        <p:spPr>
          <a:xfrm>
            <a:off x="10751507" y="403688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楕円 182">
            <a:extLst>
              <a:ext uri="{FF2B5EF4-FFF2-40B4-BE49-F238E27FC236}">
                <a16:creationId xmlns:a16="http://schemas.microsoft.com/office/drawing/2014/main" id="{766A6635-FBF2-4EC7-74A5-2197C0F82F4E}"/>
              </a:ext>
            </a:extLst>
          </p:cNvPr>
          <p:cNvSpPr/>
          <p:nvPr/>
        </p:nvSpPr>
        <p:spPr>
          <a:xfrm>
            <a:off x="10472983" y="370368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24A5F49A-80D8-DC38-AC5D-858436FB35DF}"/>
              </a:ext>
            </a:extLst>
          </p:cNvPr>
          <p:cNvCxnSpPr>
            <a:cxnSpLocks/>
          </p:cNvCxnSpPr>
          <p:nvPr/>
        </p:nvCxnSpPr>
        <p:spPr>
          <a:xfrm>
            <a:off x="10579952" y="379574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BB4DDC55-A348-8600-FE27-AAE0603D45EC}"/>
              </a:ext>
            </a:extLst>
          </p:cNvPr>
          <p:cNvCxnSpPr>
            <a:cxnSpLocks/>
          </p:cNvCxnSpPr>
          <p:nvPr/>
        </p:nvCxnSpPr>
        <p:spPr>
          <a:xfrm flipV="1">
            <a:off x="10318673" y="4093408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B9A96E1A-2376-C3CF-634E-A6DC843272A8}"/>
              </a:ext>
            </a:extLst>
          </p:cNvPr>
          <p:cNvCxnSpPr>
            <a:cxnSpLocks/>
            <a:endCxn id="183" idx="3"/>
          </p:cNvCxnSpPr>
          <p:nvPr/>
        </p:nvCxnSpPr>
        <p:spPr>
          <a:xfrm flipV="1">
            <a:off x="10291061" y="381133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8DD286EE-3FCB-347B-6AD0-DD0FA60F98B5}"/>
                  </a:ext>
                </a:extLst>
              </p:cNvPr>
              <p:cNvSpPr txBox="1"/>
              <p:nvPr/>
            </p:nvSpPr>
            <p:spPr>
              <a:xfrm>
                <a:off x="4995414" y="425297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8DD286EE-3FCB-347B-6AD0-DD0FA60F9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414" y="4252970"/>
                <a:ext cx="48974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2536EADF-FC0A-255E-877E-CBBE9140E6A1}"/>
                  </a:ext>
                </a:extLst>
              </p:cNvPr>
              <p:cNvSpPr txBox="1"/>
              <p:nvPr/>
            </p:nvSpPr>
            <p:spPr>
              <a:xfrm>
                <a:off x="5911986" y="425297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2536EADF-FC0A-255E-877E-CBBE9140E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86" y="4252970"/>
                <a:ext cx="48974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テキスト ボックス 188">
                <a:extLst>
                  <a:ext uri="{FF2B5EF4-FFF2-40B4-BE49-F238E27FC236}">
                    <a16:creationId xmlns:a16="http://schemas.microsoft.com/office/drawing/2014/main" id="{A7444A16-4D98-4F59-BDEE-F5FCFB83297C}"/>
                  </a:ext>
                </a:extLst>
              </p:cNvPr>
              <p:cNvSpPr txBox="1"/>
              <p:nvPr/>
            </p:nvSpPr>
            <p:spPr>
              <a:xfrm>
                <a:off x="7983467" y="4232554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89" name="テキスト ボックス 188">
                <a:extLst>
                  <a:ext uri="{FF2B5EF4-FFF2-40B4-BE49-F238E27FC236}">
                    <a16:creationId xmlns:a16="http://schemas.microsoft.com/office/drawing/2014/main" id="{A7444A16-4D98-4F59-BDEE-F5FCFB832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467" y="4232554"/>
                <a:ext cx="48974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C6132E4F-9D99-4DC2-16E4-33697E728504}"/>
                  </a:ext>
                </a:extLst>
              </p:cNvPr>
              <p:cNvSpPr txBox="1"/>
              <p:nvPr/>
            </p:nvSpPr>
            <p:spPr>
              <a:xfrm>
                <a:off x="9182856" y="4232553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C6132E4F-9D99-4DC2-16E4-33697E728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56" y="4232553"/>
                <a:ext cx="48974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楕円 190">
            <a:extLst>
              <a:ext uri="{FF2B5EF4-FFF2-40B4-BE49-F238E27FC236}">
                <a16:creationId xmlns:a16="http://schemas.microsoft.com/office/drawing/2014/main" id="{06288534-8BB7-EE24-7C96-33A30F370401}"/>
              </a:ext>
            </a:extLst>
          </p:cNvPr>
          <p:cNvSpPr/>
          <p:nvPr/>
        </p:nvSpPr>
        <p:spPr>
          <a:xfrm>
            <a:off x="5851510" y="398835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1933AC4A-C58E-0A32-1CFA-FD5025B78049}"/>
              </a:ext>
            </a:extLst>
          </p:cNvPr>
          <p:cNvSpPr/>
          <p:nvPr/>
        </p:nvSpPr>
        <p:spPr>
          <a:xfrm>
            <a:off x="6101050" y="366566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B7C75948-761D-DB37-3214-42495037FF3B}"/>
                  </a:ext>
                </a:extLst>
              </p:cNvPr>
              <p:cNvSpPr txBox="1"/>
              <p:nvPr/>
            </p:nvSpPr>
            <p:spPr>
              <a:xfrm>
                <a:off x="6806029" y="4242179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B7C75948-761D-DB37-3214-42495037F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29" y="4242179"/>
                <a:ext cx="48974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楕円 193">
            <a:extLst>
              <a:ext uri="{FF2B5EF4-FFF2-40B4-BE49-F238E27FC236}">
                <a16:creationId xmlns:a16="http://schemas.microsoft.com/office/drawing/2014/main" id="{98CC04BB-0D1D-A0AB-6D55-2CC564249E3D}"/>
              </a:ext>
            </a:extLst>
          </p:cNvPr>
          <p:cNvSpPr/>
          <p:nvPr/>
        </p:nvSpPr>
        <p:spPr>
          <a:xfrm>
            <a:off x="7965319" y="401712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楕円 194">
            <a:extLst>
              <a:ext uri="{FF2B5EF4-FFF2-40B4-BE49-F238E27FC236}">
                <a16:creationId xmlns:a16="http://schemas.microsoft.com/office/drawing/2014/main" id="{DA0B9117-DB26-97AE-76CD-F3B685A84CAB}"/>
              </a:ext>
            </a:extLst>
          </p:cNvPr>
          <p:cNvSpPr/>
          <p:nvPr/>
        </p:nvSpPr>
        <p:spPr>
          <a:xfrm>
            <a:off x="8493383" y="402763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01215386-44C0-A727-7DEB-A8F163FDCD2E}"/>
              </a:ext>
            </a:extLst>
          </p:cNvPr>
          <p:cNvSpPr/>
          <p:nvPr/>
        </p:nvSpPr>
        <p:spPr>
          <a:xfrm>
            <a:off x="8214859" y="369443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EAF9C696-FA64-F164-FA05-F6F82DAE2F3B}"/>
              </a:ext>
            </a:extLst>
          </p:cNvPr>
          <p:cNvCxnSpPr>
            <a:cxnSpLocks/>
            <a:endCxn id="196" idx="3"/>
          </p:cNvCxnSpPr>
          <p:nvPr/>
        </p:nvCxnSpPr>
        <p:spPr>
          <a:xfrm flipV="1">
            <a:off x="8032937" y="3802087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楕円 197">
            <a:extLst>
              <a:ext uri="{FF2B5EF4-FFF2-40B4-BE49-F238E27FC236}">
                <a16:creationId xmlns:a16="http://schemas.microsoft.com/office/drawing/2014/main" id="{B0D869E0-6C43-8CBD-D39F-B2705D7A7AB0}"/>
              </a:ext>
            </a:extLst>
          </p:cNvPr>
          <p:cNvSpPr/>
          <p:nvPr/>
        </p:nvSpPr>
        <p:spPr>
          <a:xfrm>
            <a:off x="9141992" y="402637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C9A84E0D-7E0C-3A28-4A46-B4C7375FD832}"/>
              </a:ext>
            </a:extLst>
          </p:cNvPr>
          <p:cNvSpPr/>
          <p:nvPr/>
        </p:nvSpPr>
        <p:spPr>
          <a:xfrm>
            <a:off x="9670056" y="403688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2D559F61-F21B-4223-5AD4-271DC72DBBBE}"/>
              </a:ext>
            </a:extLst>
          </p:cNvPr>
          <p:cNvSpPr/>
          <p:nvPr/>
        </p:nvSpPr>
        <p:spPr>
          <a:xfrm>
            <a:off x="9391532" y="370368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9A16303D-C3DE-B292-9F44-2B0BCBDBCAF5}"/>
              </a:ext>
            </a:extLst>
          </p:cNvPr>
          <p:cNvCxnSpPr>
            <a:cxnSpLocks/>
          </p:cNvCxnSpPr>
          <p:nvPr/>
        </p:nvCxnSpPr>
        <p:spPr>
          <a:xfrm>
            <a:off x="9498501" y="379574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1B24FC8E-058E-DD86-821B-3C9A2D68F973}"/>
              </a:ext>
            </a:extLst>
          </p:cNvPr>
          <p:cNvCxnSpPr>
            <a:cxnSpLocks/>
            <a:endCxn id="200" idx="3"/>
          </p:cNvCxnSpPr>
          <p:nvPr/>
        </p:nvCxnSpPr>
        <p:spPr>
          <a:xfrm flipV="1">
            <a:off x="9209610" y="381133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D0024102-8489-DC6D-BDF6-C174925FFAE9}"/>
                  </a:ext>
                </a:extLst>
              </p:cNvPr>
              <p:cNvSpPr txBox="1"/>
              <p:nvPr/>
            </p:nvSpPr>
            <p:spPr>
              <a:xfrm>
                <a:off x="10297799" y="4200653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D0024102-8489-DC6D-BDF6-C174925FF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9" y="4200653"/>
                <a:ext cx="48974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テキスト ボックス 203">
                <a:extLst>
                  <a:ext uri="{FF2B5EF4-FFF2-40B4-BE49-F238E27FC236}">
                    <a16:creationId xmlns:a16="http://schemas.microsoft.com/office/drawing/2014/main" id="{5E2FEF02-02D4-0175-15FD-6C30C7BFB5CF}"/>
                  </a:ext>
                </a:extLst>
              </p:cNvPr>
              <p:cNvSpPr txBox="1"/>
              <p:nvPr/>
            </p:nvSpPr>
            <p:spPr>
              <a:xfrm>
                <a:off x="11412363" y="416089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04" name="テキスト ボックス 203">
                <a:extLst>
                  <a:ext uri="{FF2B5EF4-FFF2-40B4-BE49-F238E27FC236}">
                    <a16:creationId xmlns:a16="http://schemas.microsoft.com/office/drawing/2014/main" id="{5E2FEF02-02D4-0175-15FD-6C30C7BFB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2363" y="4160895"/>
                <a:ext cx="48974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E9BA822A-EB9E-8AB0-79CD-FA16B0AF127A}"/>
              </a:ext>
            </a:extLst>
          </p:cNvPr>
          <p:cNvCxnSpPr>
            <a:cxnSpLocks/>
          </p:cNvCxnSpPr>
          <p:nvPr/>
        </p:nvCxnSpPr>
        <p:spPr>
          <a:xfrm>
            <a:off x="5353125" y="4800400"/>
            <a:ext cx="653555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0BF25321-9DBC-9D8D-D16D-F252DFBF6CF4}"/>
              </a:ext>
            </a:extLst>
          </p:cNvPr>
          <p:cNvCxnSpPr>
            <a:cxnSpLocks/>
          </p:cNvCxnSpPr>
          <p:nvPr/>
        </p:nvCxnSpPr>
        <p:spPr>
          <a:xfrm flipV="1">
            <a:off x="6101050" y="4631540"/>
            <a:ext cx="1073129" cy="112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82AC167A-7AB4-174F-0AF7-402510CCA3BA}"/>
              </a:ext>
            </a:extLst>
          </p:cNvPr>
          <p:cNvCxnSpPr>
            <a:cxnSpLocks/>
          </p:cNvCxnSpPr>
          <p:nvPr/>
        </p:nvCxnSpPr>
        <p:spPr>
          <a:xfrm>
            <a:off x="6903385" y="4710575"/>
            <a:ext cx="27079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37BBB1B1-427F-2A19-271A-96DD4D3898FF}"/>
              </a:ext>
            </a:extLst>
          </p:cNvPr>
          <p:cNvCxnSpPr>
            <a:cxnSpLocks/>
          </p:cNvCxnSpPr>
          <p:nvPr/>
        </p:nvCxnSpPr>
        <p:spPr>
          <a:xfrm>
            <a:off x="10487404" y="4738519"/>
            <a:ext cx="15846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>
            <a:extLst>
              <a:ext uri="{FF2B5EF4-FFF2-40B4-BE49-F238E27FC236}">
                <a16:creationId xmlns:a16="http://schemas.microsoft.com/office/drawing/2014/main" id="{E73A3FCB-2D19-768E-6C95-5FFDA914D07A}"/>
              </a:ext>
            </a:extLst>
          </p:cNvPr>
          <p:cNvCxnSpPr>
            <a:cxnSpLocks/>
          </p:cNvCxnSpPr>
          <p:nvPr/>
        </p:nvCxnSpPr>
        <p:spPr>
          <a:xfrm>
            <a:off x="8331645" y="5190067"/>
            <a:ext cx="0" cy="134045"/>
          </a:xfrm>
          <a:prstGeom prst="straightConnector1">
            <a:avLst/>
          </a:prstGeom>
          <a:ln w="104775">
            <a:solidFill>
              <a:srgbClr val="C0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FE25C953-A483-2A20-CD4E-E51351D09063}"/>
                  </a:ext>
                </a:extLst>
              </p:cNvPr>
              <p:cNvSpPr txBox="1"/>
              <p:nvPr/>
            </p:nvSpPr>
            <p:spPr>
              <a:xfrm>
                <a:off x="4628768" y="2145678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FE25C953-A483-2A20-CD4E-E51351D09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68" y="2145678"/>
                <a:ext cx="56664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楕円 210">
            <a:extLst>
              <a:ext uri="{FF2B5EF4-FFF2-40B4-BE49-F238E27FC236}">
                <a16:creationId xmlns:a16="http://schemas.microsoft.com/office/drawing/2014/main" id="{D61ABD6E-E82E-5959-91F5-9DE0E58187B7}"/>
              </a:ext>
            </a:extLst>
          </p:cNvPr>
          <p:cNvSpPr/>
          <p:nvPr/>
        </p:nvSpPr>
        <p:spPr>
          <a:xfrm>
            <a:off x="5128609" y="235753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楕円 211">
            <a:extLst>
              <a:ext uri="{FF2B5EF4-FFF2-40B4-BE49-F238E27FC236}">
                <a16:creationId xmlns:a16="http://schemas.microsoft.com/office/drawing/2014/main" id="{1612F537-9F23-C461-8C3C-81FB08920F2A}"/>
              </a:ext>
            </a:extLst>
          </p:cNvPr>
          <p:cNvSpPr/>
          <p:nvPr/>
        </p:nvSpPr>
        <p:spPr>
          <a:xfrm>
            <a:off x="5656673" y="236804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楕円 212">
            <a:extLst>
              <a:ext uri="{FF2B5EF4-FFF2-40B4-BE49-F238E27FC236}">
                <a16:creationId xmlns:a16="http://schemas.microsoft.com/office/drawing/2014/main" id="{537FBCBA-D050-F982-E45E-B6A53296AB66}"/>
              </a:ext>
            </a:extLst>
          </p:cNvPr>
          <p:cNvSpPr/>
          <p:nvPr/>
        </p:nvSpPr>
        <p:spPr>
          <a:xfrm>
            <a:off x="5378149" y="203484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楕円 213">
            <a:extLst>
              <a:ext uri="{FF2B5EF4-FFF2-40B4-BE49-F238E27FC236}">
                <a16:creationId xmlns:a16="http://schemas.microsoft.com/office/drawing/2014/main" id="{478E1ADB-217E-41DA-3D0B-BDC86458756C}"/>
              </a:ext>
            </a:extLst>
          </p:cNvPr>
          <p:cNvSpPr/>
          <p:nvPr/>
        </p:nvSpPr>
        <p:spPr>
          <a:xfrm>
            <a:off x="9710525" y="232804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楕円 214">
            <a:extLst>
              <a:ext uri="{FF2B5EF4-FFF2-40B4-BE49-F238E27FC236}">
                <a16:creationId xmlns:a16="http://schemas.microsoft.com/office/drawing/2014/main" id="{451C5481-7560-A642-C0CD-9DD6C0FF384A}"/>
              </a:ext>
            </a:extLst>
          </p:cNvPr>
          <p:cNvSpPr/>
          <p:nvPr/>
        </p:nvSpPr>
        <p:spPr>
          <a:xfrm>
            <a:off x="10238589" y="233855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楕円 215">
            <a:extLst>
              <a:ext uri="{FF2B5EF4-FFF2-40B4-BE49-F238E27FC236}">
                <a16:creationId xmlns:a16="http://schemas.microsoft.com/office/drawing/2014/main" id="{C7CDC01D-88F2-B49D-D75A-F356D69D9D81}"/>
              </a:ext>
            </a:extLst>
          </p:cNvPr>
          <p:cNvSpPr/>
          <p:nvPr/>
        </p:nvSpPr>
        <p:spPr>
          <a:xfrm>
            <a:off x="9960065" y="200535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E3EC6FA-C99C-1B4D-2FC4-389F6956B64E}"/>
              </a:ext>
            </a:extLst>
          </p:cNvPr>
          <p:cNvCxnSpPr>
            <a:cxnSpLocks/>
          </p:cNvCxnSpPr>
          <p:nvPr/>
        </p:nvCxnSpPr>
        <p:spPr>
          <a:xfrm>
            <a:off x="10067034" y="2097417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7229FBC2-E395-F1B3-80E3-852474E62D96}"/>
              </a:ext>
            </a:extLst>
          </p:cNvPr>
          <p:cNvCxnSpPr>
            <a:cxnSpLocks/>
          </p:cNvCxnSpPr>
          <p:nvPr/>
        </p:nvCxnSpPr>
        <p:spPr>
          <a:xfrm flipV="1">
            <a:off x="9805755" y="2395081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EC6A5025-4026-5EC0-C4F9-10E0CFB5F0E2}"/>
              </a:ext>
            </a:extLst>
          </p:cNvPr>
          <p:cNvCxnSpPr>
            <a:cxnSpLocks/>
            <a:endCxn id="216" idx="3"/>
          </p:cNvCxnSpPr>
          <p:nvPr/>
        </p:nvCxnSpPr>
        <p:spPr>
          <a:xfrm flipV="1">
            <a:off x="9778143" y="2113012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楕円 219">
            <a:extLst>
              <a:ext uri="{FF2B5EF4-FFF2-40B4-BE49-F238E27FC236}">
                <a16:creationId xmlns:a16="http://schemas.microsoft.com/office/drawing/2014/main" id="{A13CF6AB-639F-8CD8-1680-22A23E79EBF8}"/>
              </a:ext>
            </a:extLst>
          </p:cNvPr>
          <p:cNvSpPr/>
          <p:nvPr/>
        </p:nvSpPr>
        <p:spPr>
          <a:xfrm>
            <a:off x="8301246" y="234702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楕円 220">
            <a:extLst>
              <a:ext uri="{FF2B5EF4-FFF2-40B4-BE49-F238E27FC236}">
                <a16:creationId xmlns:a16="http://schemas.microsoft.com/office/drawing/2014/main" id="{EA743D39-3B2F-FDAB-FA10-50A72FEBDCF7}"/>
              </a:ext>
            </a:extLst>
          </p:cNvPr>
          <p:cNvSpPr/>
          <p:nvPr/>
        </p:nvSpPr>
        <p:spPr>
          <a:xfrm>
            <a:off x="8829310" y="235753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楕円 221">
            <a:extLst>
              <a:ext uri="{FF2B5EF4-FFF2-40B4-BE49-F238E27FC236}">
                <a16:creationId xmlns:a16="http://schemas.microsoft.com/office/drawing/2014/main" id="{52F9CB99-1B8A-033D-F3E2-6C10786728E5}"/>
              </a:ext>
            </a:extLst>
          </p:cNvPr>
          <p:cNvSpPr/>
          <p:nvPr/>
        </p:nvSpPr>
        <p:spPr>
          <a:xfrm>
            <a:off x="8550786" y="202433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55329597-7087-F18C-0B3B-49C00F8566D8}"/>
              </a:ext>
            </a:extLst>
          </p:cNvPr>
          <p:cNvCxnSpPr>
            <a:cxnSpLocks/>
          </p:cNvCxnSpPr>
          <p:nvPr/>
        </p:nvCxnSpPr>
        <p:spPr>
          <a:xfrm>
            <a:off x="8657755" y="211639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CBD5A3A2-82D6-3F37-CBBF-81D2BEA79618}"/>
              </a:ext>
            </a:extLst>
          </p:cNvPr>
          <p:cNvCxnSpPr>
            <a:cxnSpLocks/>
            <a:endCxn id="222" idx="3"/>
          </p:cNvCxnSpPr>
          <p:nvPr/>
        </p:nvCxnSpPr>
        <p:spPr>
          <a:xfrm flipV="1">
            <a:off x="8368864" y="213198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楕円 224">
            <a:extLst>
              <a:ext uri="{FF2B5EF4-FFF2-40B4-BE49-F238E27FC236}">
                <a16:creationId xmlns:a16="http://schemas.microsoft.com/office/drawing/2014/main" id="{E2E2EC29-52AB-15FC-73D9-F27C3AB2339C}"/>
              </a:ext>
            </a:extLst>
          </p:cNvPr>
          <p:cNvSpPr/>
          <p:nvPr/>
        </p:nvSpPr>
        <p:spPr>
          <a:xfrm>
            <a:off x="6762856" y="235753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楕円 225">
            <a:extLst>
              <a:ext uri="{FF2B5EF4-FFF2-40B4-BE49-F238E27FC236}">
                <a16:creationId xmlns:a16="http://schemas.microsoft.com/office/drawing/2014/main" id="{BCCC5A42-E445-9851-3325-537D80342133}"/>
              </a:ext>
            </a:extLst>
          </p:cNvPr>
          <p:cNvSpPr/>
          <p:nvPr/>
        </p:nvSpPr>
        <p:spPr>
          <a:xfrm>
            <a:off x="7290920" y="236804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楕円 226">
            <a:extLst>
              <a:ext uri="{FF2B5EF4-FFF2-40B4-BE49-F238E27FC236}">
                <a16:creationId xmlns:a16="http://schemas.microsoft.com/office/drawing/2014/main" id="{D567E45C-CF0C-A12B-2445-E6859E422FF4}"/>
              </a:ext>
            </a:extLst>
          </p:cNvPr>
          <p:cNvSpPr/>
          <p:nvPr/>
        </p:nvSpPr>
        <p:spPr>
          <a:xfrm>
            <a:off x="7012396" y="203484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8" name="直線コネクタ 227">
            <a:extLst>
              <a:ext uri="{FF2B5EF4-FFF2-40B4-BE49-F238E27FC236}">
                <a16:creationId xmlns:a16="http://schemas.microsoft.com/office/drawing/2014/main" id="{858DD3F4-E26E-E005-4BA1-671900FD3217}"/>
              </a:ext>
            </a:extLst>
          </p:cNvPr>
          <p:cNvCxnSpPr>
            <a:cxnSpLocks/>
            <a:endCxn id="227" idx="3"/>
          </p:cNvCxnSpPr>
          <p:nvPr/>
        </p:nvCxnSpPr>
        <p:spPr>
          <a:xfrm flipV="1">
            <a:off x="6830474" y="214249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テキスト ボックス 228">
                <a:extLst>
                  <a:ext uri="{FF2B5EF4-FFF2-40B4-BE49-F238E27FC236}">
                    <a16:creationId xmlns:a16="http://schemas.microsoft.com/office/drawing/2014/main" id="{B862EF9C-5A74-1B0D-7092-1BB267DD4BC5}"/>
                  </a:ext>
                </a:extLst>
              </p:cNvPr>
              <p:cNvSpPr txBox="1"/>
              <p:nvPr/>
            </p:nvSpPr>
            <p:spPr>
              <a:xfrm>
                <a:off x="5426610" y="1837739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9" name="テキスト ボックス 228">
                <a:extLst>
                  <a:ext uri="{FF2B5EF4-FFF2-40B4-BE49-F238E27FC236}">
                    <a16:creationId xmlns:a16="http://schemas.microsoft.com/office/drawing/2014/main" id="{B862EF9C-5A74-1B0D-7092-1BB267DD4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10" y="1837739"/>
                <a:ext cx="56664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4E4A2361-E844-83BC-C990-6678936A83EC}"/>
                  </a:ext>
                </a:extLst>
              </p:cNvPr>
              <p:cNvSpPr txBox="1"/>
              <p:nvPr/>
            </p:nvSpPr>
            <p:spPr>
              <a:xfrm>
                <a:off x="5508884" y="2410086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4E4A2361-E844-83BC-C990-6678936A8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884" y="2410086"/>
                <a:ext cx="56664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二等辺三角形 230">
            <a:extLst>
              <a:ext uri="{FF2B5EF4-FFF2-40B4-BE49-F238E27FC236}">
                <a16:creationId xmlns:a16="http://schemas.microsoft.com/office/drawing/2014/main" id="{00A51FF1-5B2D-8DA3-E84D-2E5A262AC2D9}"/>
              </a:ext>
            </a:extLst>
          </p:cNvPr>
          <p:cNvSpPr/>
          <p:nvPr/>
        </p:nvSpPr>
        <p:spPr>
          <a:xfrm>
            <a:off x="9805755" y="2068420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282DDC89-8B3E-C9BA-E3B2-B1527B9E6555}"/>
                  </a:ext>
                </a:extLst>
              </p:cNvPr>
              <p:cNvSpPr txBox="1"/>
              <p:nvPr/>
            </p:nvSpPr>
            <p:spPr>
              <a:xfrm>
                <a:off x="6445116" y="1837587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282DDC89-8B3E-C9BA-E3B2-B1527B9E6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16" y="1837587"/>
                <a:ext cx="56664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75C2EA9E-3B6F-6F7B-DB51-3229745AF3D3}"/>
                  </a:ext>
                </a:extLst>
              </p:cNvPr>
              <p:cNvSpPr txBox="1"/>
              <p:nvPr/>
            </p:nvSpPr>
            <p:spPr>
              <a:xfrm>
                <a:off x="8646822" y="1866382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75C2EA9E-3B6F-6F7B-DB51-3229745AF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822" y="1866382"/>
                <a:ext cx="56664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EFECAE27-8954-9D7D-C654-0E17F703334B}"/>
                  </a:ext>
                </a:extLst>
              </p:cNvPr>
              <p:cNvSpPr txBox="1"/>
              <p:nvPr/>
            </p:nvSpPr>
            <p:spPr>
              <a:xfrm>
                <a:off x="9770892" y="2357331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EFECAE27-8954-9D7D-C654-0E17F7033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892" y="2357331"/>
                <a:ext cx="566647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6BFD9EF4-2E90-822A-C93C-F07D6CF530D1}"/>
                  </a:ext>
                </a:extLst>
              </p:cNvPr>
              <p:cNvSpPr txBox="1"/>
              <p:nvPr/>
            </p:nvSpPr>
            <p:spPr>
              <a:xfrm>
                <a:off x="9770891" y="2072460"/>
                <a:ext cx="5666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6BFD9EF4-2E90-822A-C93C-F07D6CF53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891" y="2072460"/>
                <a:ext cx="56664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楕円 235">
            <a:extLst>
              <a:ext uri="{FF2B5EF4-FFF2-40B4-BE49-F238E27FC236}">
                <a16:creationId xmlns:a16="http://schemas.microsoft.com/office/drawing/2014/main" id="{5402FC9F-E82A-BD21-D044-EDC72B3569A2}"/>
              </a:ext>
            </a:extLst>
          </p:cNvPr>
          <p:cNvSpPr/>
          <p:nvPr/>
        </p:nvSpPr>
        <p:spPr>
          <a:xfrm>
            <a:off x="10998162" y="229208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楕円 236">
            <a:extLst>
              <a:ext uri="{FF2B5EF4-FFF2-40B4-BE49-F238E27FC236}">
                <a16:creationId xmlns:a16="http://schemas.microsoft.com/office/drawing/2014/main" id="{FC1030BD-6E5E-38CC-7E7A-B89D9236EC8A}"/>
              </a:ext>
            </a:extLst>
          </p:cNvPr>
          <p:cNvSpPr/>
          <p:nvPr/>
        </p:nvSpPr>
        <p:spPr>
          <a:xfrm>
            <a:off x="11526226" y="230259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楕円 237">
            <a:extLst>
              <a:ext uri="{FF2B5EF4-FFF2-40B4-BE49-F238E27FC236}">
                <a16:creationId xmlns:a16="http://schemas.microsoft.com/office/drawing/2014/main" id="{A84AC11A-A793-CB11-AC08-FB80018454AA}"/>
              </a:ext>
            </a:extLst>
          </p:cNvPr>
          <p:cNvSpPr/>
          <p:nvPr/>
        </p:nvSpPr>
        <p:spPr>
          <a:xfrm>
            <a:off x="11247702" y="196939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94E943FE-3C41-F65F-6FF1-68A710299906}"/>
              </a:ext>
            </a:extLst>
          </p:cNvPr>
          <p:cNvCxnSpPr>
            <a:cxnSpLocks/>
          </p:cNvCxnSpPr>
          <p:nvPr/>
        </p:nvCxnSpPr>
        <p:spPr>
          <a:xfrm>
            <a:off x="11354671" y="2061451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44B585C9-B8D5-A925-30E8-6A1AD164E49A}"/>
              </a:ext>
            </a:extLst>
          </p:cNvPr>
          <p:cNvCxnSpPr>
            <a:cxnSpLocks/>
          </p:cNvCxnSpPr>
          <p:nvPr/>
        </p:nvCxnSpPr>
        <p:spPr>
          <a:xfrm flipV="1">
            <a:off x="11093392" y="2359115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BC0F2B12-5A03-70B5-09D7-6DA08542350B}"/>
              </a:ext>
            </a:extLst>
          </p:cNvPr>
          <p:cNvCxnSpPr>
            <a:cxnSpLocks/>
            <a:endCxn id="238" idx="3"/>
          </p:cNvCxnSpPr>
          <p:nvPr/>
        </p:nvCxnSpPr>
        <p:spPr>
          <a:xfrm flipV="1">
            <a:off x="11065780" y="2077046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二等辺三角形 241">
            <a:extLst>
              <a:ext uri="{FF2B5EF4-FFF2-40B4-BE49-F238E27FC236}">
                <a16:creationId xmlns:a16="http://schemas.microsoft.com/office/drawing/2014/main" id="{D990860C-4B0B-12DA-AA5C-8725AF7D9C59}"/>
              </a:ext>
            </a:extLst>
          </p:cNvPr>
          <p:cNvSpPr/>
          <p:nvPr/>
        </p:nvSpPr>
        <p:spPr>
          <a:xfrm>
            <a:off x="11093392" y="2032454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A9F2DC1-8566-1BA3-B539-2FB7EE0BF27D}"/>
                  </a:ext>
                </a:extLst>
              </p:cNvPr>
              <p:cNvSpPr txBox="1"/>
              <p:nvPr/>
            </p:nvSpPr>
            <p:spPr>
              <a:xfrm>
                <a:off x="5164744" y="273869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DA9F2DC1-8566-1BA3-B539-2FB7EE0B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744" y="2738695"/>
                <a:ext cx="489745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16EFFAB4-8270-A53C-AF63-410B78A863CD}"/>
                  </a:ext>
                </a:extLst>
              </p:cNvPr>
              <p:cNvSpPr txBox="1"/>
              <p:nvPr/>
            </p:nvSpPr>
            <p:spPr>
              <a:xfrm>
                <a:off x="6787533" y="2728769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16EFFAB4-8270-A53C-AF63-410B78A86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533" y="2728769"/>
                <a:ext cx="489745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CB8E0565-9469-B3A8-7BCD-253508D5EEC9}"/>
                  </a:ext>
                </a:extLst>
              </p:cNvPr>
              <p:cNvSpPr txBox="1"/>
              <p:nvPr/>
            </p:nvSpPr>
            <p:spPr>
              <a:xfrm>
                <a:off x="8401949" y="2729827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CB8E0565-9469-B3A8-7BCD-253508D5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949" y="2729827"/>
                <a:ext cx="489745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4925FA7B-9F84-0BBF-E8DA-4CB9E62D1239}"/>
                  </a:ext>
                </a:extLst>
              </p:cNvPr>
              <p:cNvSpPr txBox="1"/>
              <p:nvPr/>
            </p:nvSpPr>
            <p:spPr>
              <a:xfrm>
                <a:off x="9788122" y="2729827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4925FA7B-9F84-0BBF-E8DA-4CB9E62D1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122" y="2729827"/>
                <a:ext cx="489745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3E5D6F3F-FC5C-9091-F20B-7695D9D2683F}"/>
              </a:ext>
            </a:extLst>
          </p:cNvPr>
          <p:cNvCxnSpPr>
            <a:cxnSpLocks/>
          </p:cNvCxnSpPr>
          <p:nvPr/>
        </p:nvCxnSpPr>
        <p:spPr>
          <a:xfrm>
            <a:off x="8335168" y="3318996"/>
            <a:ext cx="0" cy="188394"/>
          </a:xfrm>
          <a:prstGeom prst="straightConnector1">
            <a:avLst/>
          </a:prstGeom>
          <a:ln w="104775">
            <a:solidFill>
              <a:schemeClr val="bg2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3584A458-BF9D-6A01-3D9E-82C4565053A1}"/>
              </a:ext>
            </a:extLst>
          </p:cNvPr>
          <p:cNvSpPr/>
          <p:nvPr/>
        </p:nvSpPr>
        <p:spPr>
          <a:xfrm>
            <a:off x="4644596" y="1899273"/>
            <a:ext cx="7448024" cy="1225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F9F78E90-05B6-BB84-14BC-2C62A9AF3FCB}"/>
                  </a:ext>
                </a:extLst>
              </p:cNvPr>
              <p:cNvSpPr txBox="1"/>
              <p:nvPr/>
            </p:nvSpPr>
            <p:spPr>
              <a:xfrm>
                <a:off x="11131007" y="272249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F9F78E90-05B6-BB84-14BC-2C62A9AF3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007" y="2722495"/>
                <a:ext cx="489745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5D7B9FCA-44F8-712E-7DEA-CE131240010C}"/>
              </a:ext>
            </a:extLst>
          </p:cNvPr>
          <p:cNvSpPr/>
          <p:nvPr/>
        </p:nvSpPr>
        <p:spPr>
          <a:xfrm>
            <a:off x="4628768" y="3572286"/>
            <a:ext cx="7448024" cy="1381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13990682-3F59-D79B-5698-D22B47E0606A}"/>
              </a:ext>
            </a:extLst>
          </p:cNvPr>
          <p:cNvSpPr/>
          <p:nvPr/>
        </p:nvSpPr>
        <p:spPr>
          <a:xfrm>
            <a:off x="4605005" y="5347968"/>
            <a:ext cx="7448024" cy="1381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CFFE3C18-422C-867D-E773-1851FE362233}"/>
                  </a:ext>
                </a:extLst>
              </p:cNvPr>
              <p:cNvSpPr txBox="1"/>
              <p:nvPr/>
            </p:nvSpPr>
            <p:spPr>
              <a:xfrm>
                <a:off x="4628768" y="1391231"/>
                <a:ext cx="785324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200" b="0" i="0" dirty="0" smtClean="0">
                        <a:latin typeface="Cambria Math" panose="02040503050406030204" pitchFamily="18" charset="0"/>
                      </a:rPr>
                      <m:t>FSC</m:t>
                    </m:r>
                    <m:r>
                      <a:rPr lang="en-US" altLang="ja-JP" sz="2200" b="0" i="0" dirty="0" smtClean="0">
                        <a:latin typeface="Cambria Math" panose="02040503050406030204" pitchFamily="18" charset="0"/>
                      </a:rPr>
                      <m:t>[1]=</m:t>
                    </m:r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[[</m:t>
                        </m:r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,1]</m:t>
                    </m:r>
                    <m:r>
                      <a:rPr lang="en-US" altLang="ja-JP" sz="220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ja-JP" sz="2200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2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ja-JP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sz="2200" i="1" dirty="0">
                        <a:latin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,4]]</m:t>
                    </m:r>
                  </m:oMath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CFFE3C18-422C-867D-E773-1851FE362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68" y="1391231"/>
                <a:ext cx="7853242" cy="430887"/>
              </a:xfrm>
              <a:prstGeom prst="rect">
                <a:avLst/>
              </a:prstGeom>
              <a:blipFill>
                <a:blip r:embed="rId27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テキスト ボックス 253">
                <a:extLst>
                  <a:ext uri="{FF2B5EF4-FFF2-40B4-BE49-F238E27FC236}">
                    <a16:creationId xmlns:a16="http://schemas.microsoft.com/office/drawing/2014/main" id="{3337F4B6-D5D3-1EF0-7A0B-B8E7B764E6C2}"/>
                  </a:ext>
                </a:extLst>
              </p:cNvPr>
              <p:cNvSpPr txBox="1"/>
              <p:nvPr/>
            </p:nvSpPr>
            <p:spPr>
              <a:xfrm>
                <a:off x="34980" y="4404547"/>
                <a:ext cx="455613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Ex (1)</a:t>
                </a:r>
                <a:r>
                  <a:rPr lang="ja-JP" altLang="en-US" sz="2000" dirty="0"/>
                  <a:t>右図に</a:t>
                </a:r>
                <a:r>
                  <a:rPr lang="ja-JP" altLang="en-US" sz="2000" b="0" i="0" dirty="0">
                    <a:latin typeface="+mj-lt"/>
                  </a:rPr>
                  <a:t>おいて</a:t>
                </a:r>
                <a:r>
                  <a:rPr lang="ja-JP" altLang="en-US" sz="2000" i="0" dirty="0">
                    <a:latin typeface="+mj-lt"/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b="0" i="0" dirty="0" smtClean="0">
                        <a:latin typeface="Cambria Math" panose="02040503050406030204" pitchFamily="18" charset="0"/>
                      </a:rPr>
                      <m:t>bi</m:t>
                    </m:r>
                    <m:r>
                      <m:rPr>
                        <m:sty m:val="p"/>
                      </m:rPr>
                      <a:rPr lang="en-US" altLang="ja-JP" sz="2000" i="0" dirty="0" smtClean="0">
                        <a:latin typeface="Cambria Math" panose="02040503050406030204" pitchFamily="18" charset="0"/>
                      </a:rPr>
                      <m:t>rth</m:t>
                    </m:r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</a:rPr>
                  <a:t>のとき、</a:t>
                </a:r>
                <a:endParaRPr lang="en-US" altLang="ja-JP" sz="2000" dirty="0">
                  <a:latin typeface="Cambria Math" panose="02040503050406030204" pitchFamily="18" charset="0"/>
                </a:endParaRPr>
              </a:p>
              <a:p>
                <a:r>
                  <a:rPr lang="ja-JP" altLang="en-US" sz="2000" b="0" dirty="0"/>
                  <a:t>上の関数は</a:t>
                </a:r>
                <a:r>
                  <a:rPr lang="ja-JP" altLang="en-US" sz="2000" dirty="0">
                    <a:latin typeface="Cambria Math" panose="02040503050406030204" pitchFamily="18" charset="0"/>
                  </a:rPr>
                  <a:t>１を出力する</a:t>
                </a:r>
                <a:r>
                  <a:rPr lang="en-US" altLang="ja-JP" sz="20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</a:rPr>
                  <a:t>の誕生日は</a:t>
                </a:r>
                <a:r>
                  <a:rPr lang="en-US" altLang="ja-JP" sz="2000" dirty="0">
                    <a:latin typeface="Cambria Math" panose="02040503050406030204" pitchFamily="18" charset="0"/>
                  </a:rPr>
                  <a:t>1)</a:t>
                </a:r>
                <a:r>
                  <a:rPr lang="ja-JP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ja-JP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4" name="テキスト ボックス 253">
                <a:extLst>
                  <a:ext uri="{FF2B5EF4-FFF2-40B4-BE49-F238E27FC236}">
                    <a16:creationId xmlns:a16="http://schemas.microsoft.com/office/drawing/2014/main" id="{3337F4B6-D5D3-1EF0-7A0B-B8E7B764E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" y="4404547"/>
                <a:ext cx="4556136" cy="1015663"/>
              </a:xfrm>
              <a:prstGeom prst="rect">
                <a:avLst/>
              </a:prstGeom>
              <a:blipFill>
                <a:blip r:embed="rId28"/>
                <a:stretch>
                  <a:fillRect l="-1473" t="-3012" r="-6827" b="-10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テキスト ボックス 255">
                <a:extLst>
                  <a:ext uri="{FF2B5EF4-FFF2-40B4-BE49-F238E27FC236}">
                    <a16:creationId xmlns:a16="http://schemas.microsoft.com/office/drawing/2014/main" id="{218162A5-4C36-DA0E-3579-9C744B56D514}"/>
                  </a:ext>
                </a:extLst>
              </p:cNvPr>
              <p:cNvSpPr txBox="1"/>
              <p:nvPr/>
            </p:nvSpPr>
            <p:spPr>
              <a:xfrm>
                <a:off x="52807" y="5409813"/>
                <a:ext cx="4525450" cy="1045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Ex (2).</a:t>
                </a:r>
                <a:r>
                  <a:rPr lang="ja-JP" altLang="en-US" sz="2000" dirty="0"/>
                  <a:t>右図において、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dirty="0">
                        <a:latin typeface="Cambria Math" panose="02040503050406030204" pitchFamily="18" charset="0"/>
                      </a:rPr>
                      <m:t>birth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</a:rPr>
                  <a:t>のとき、</a:t>
                </a:r>
                <a:endParaRPr lang="en-US" altLang="ja-JP" sz="2000" dirty="0">
                  <a:latin typeface="Cambria Math" panose="02040503050406030204" pitchFamily="18" charset="0"/>
                </a:endParaRPr>
              </a:p>
              <a:p>
                <a:r>
                  <a:rPr lang="ja-JP" altLang="en-US" sz="2000" dirty="0"/>
                  <a:t>上の関数は</a:t>
                </a:r>
                <a:r>
                  <a:rPr lang="en-US" altLang="ja-JP" sz="2000" dirty="0">
                    <a:latin typeface="Cambria Math" panose="02040503050406030204" pitchFamily="18" charset="0"/>
                  </a:rPr>
                  <a:t>4</a:t>
                </a:r>
                <a:r>
                  <a:rPr lang="ja-JP" altLang="en-US" sz="2000" dirty="0">
                    <a:latin typeface="Cambria Math" panose="02040503050406030204" pitchFamily="18" charset="0"/>
                  </a:rPr>
                  <a:t>を出力する</a:t>
                </a:r>
                <a:r>
                  <a:rPr lang="en-US" altLang="ja-JP" sz="20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</a:rPr>
                  <a:t>の誕生日は</a:t>
                </a:r>
                <a:r>
                  <a:rPr lang="en-US" altLang="ja-JP" sz="2000" dirty="0">
                    <a:latin typeface="Cambria Math" panose="02040503050406030204" pitchFamily="18" charset="0"/>
                  </a:rPr>
                  <a:t>4)</a:t>
                </a:r>
                <a:r>
                  <a:rPr lang="ja-JP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ja-JP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6" name="テキスト ボックス 255">
                <a:extLst>
                  <a:ext uri="{FF2B5EF4-FFF2-40B4-BE49-F238E27FC236}">
                    <a16:creationId xmlns:a16="http://schemas.microsoft.com/office/drawing/2014/main" id="{218162A5-4C36-DA0E-3579-9C744B56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7" y="5409813"/>
                <a:ext cx="4525450" cy="1045864"/>
              </a:xfrm>
              <a:prstGeom prst="rect">
                <a:avLst/>
              </a:prstGeom>
              <a:blipFill>
                <a:blip r:embed="rId29"/>
                <a:stretch>
                  <a:fillRect l="-1482" t="-2326" r="-6873" b="-6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C7FB3FC-5149-1F3B-9968-E85D87C86ECD}"/>
              </a:ext>
            </a:extLst>
          </p:cNvPr>
          <p:cNvSpPr txBox="1"/>
          <p:nvPr/>
        </p:nvSpPr>
        <p:spPr>
          <a:xfrm>
            <a:off x="414895" y="255249"/>
            <a:ext cx="102205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i="0" dirty="0">
                <a:solidFill>
                  <a:srgbClr val="1F2328"/>
                </a:solidFill>
                <a:effectLst/>
                <a:latin typeface="-apple-system"/>
              </a:rPr>
              <a:t>(4)</a:t>
            </a:r>
            <a:r>
              <a:rPr lang="en-US" altLang="ja-JP" sz="3000" i="0" dirty="0" err="1">
                <a:solidFill>
                  <a:srgbClr val="1F2328"/>
                </a:solidFill>
                <a:effectLst/>
                <a:latin typeface="-apple-system"/>
              </a:rPr>
              <a:t>FSC_Contraction_Persistence.jl</a:t>
            </a:r>
            <a:endParaRPr lang="ja-JP" altLang="en-US" sz="3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36B1ED-6C38-83D8-C4CD-63A8908663BA}"/>
              </a:ext>
            </a:extLst>
          </p:cNvPr>
          <p:cNvSpPr txBox="1"/>
          <p:nvPr/>
        </p:nvSpPr>
        <p:spPr>
          <a:xfrm>
            <a:off x="22027" y="2721912"/>
            <a:ext cx="45254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Cambria Math" panose="02040503050406030204" pitchFamily="18" charset="0"/>
              </a:rPr>
              <a:t>（＊）ある圧縮前の区間</a:t>
            </a:r>
            <a:r>
              <a:rPr lang="en-US" altLang="ja-JP" sz="2000" dirty="0">
                <a:latin typeface="Cambria Math" panose="02040503050406030204" pitchFamily="18" charset="0"/>
              </a:rPr>
              <a:t>I=[birth, death]</a:t>
            </a:r>
            <a:r>
              <a:rPr lang="ja-JP" altLang="en-US" sz="2000" dirty="0">
                <a:latin typeface="Cambria Math" panose="02040503050406030204" pitchFamily="18" charset="0"/>
              </a:rPr>
              <a:t>の</a:t>
            </a:r>
            <a:r>
              <a:rPr lang="en-US" altLang="ja-JP" sz="2000" dirty="0">
                <a:latin typeface="Cambria Math" panose="02040503050406030204" pitchFamily="18" charset="0"/>
              </a:rPr>
              <a:t>birth</a:t>
            </a:r>
            <a:r>
              <a:rPr lang="ja-JP" altLang="en-US" sz="2000" dirty="0">
                <a:latin typeface="Cambria Math" panose="02040503050406030204" pitchFamily="18" charset="0"/>
              </a:rPr>
              <a:t>は、本来の区間に圧縮したとき、</a:t>
            </a:r>
            <a:r>
              <a:rPr lang="en-US" altLang="ja-JP" sz="2000" dirty="0">
                <a:latin typeface="Cambria Math" panose="02040503050406030204" pitchFamily="18" charset="0"/>
              </a:rPr>
              <a:t>birth</a:t>
            </a:r>
            <a:r>
              <a:rPr lang="ja-JP" altLang="en-US" sz="2000" dirty="0">
                <a:latin typeface="Cambria Math" panose="02040503050406030204" pitchFamily="18" charset="0"/>
              </a:rPr>
              <a:t>番目の単体の誕生日に移る。</a:t>
            </a:r>
            <a:endParaRPr lang="en-US" altLang="ja-JP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8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7562A-9B6C-3E6A-C9F3-0C94E21E7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楕円 128">
            <a:extLst>
              <a:ext uri="{FF2B5EF4-FFF2-40B4-BE49-F238E27FC236}">
                <a16:creationId xmlns:a16="http://schemas.microsoft.com/office/drawing/2014/main" id="{4022B515-370A-1583-EDED-03EA63863E87}"/>
              </a:ext>
            </a:extLst>
          </p:cNvPr>
          <p:cNvSpPr/>
          <p:nvPr/>
        </p:nvSpPr>
        <p:spPr>
          <a:xfrm>
            <a:off x="5153758" y="583610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CD136FC1-4241-0A21-EC4F-843F8056479E}"/>
              </a:ext>
            </a:extLst>
          </p:cNvPr>
          <p:cNvSpPr/>
          <p:nvPr/>
        </p:nvSpPr>
        <p:spPr>
          <a:xfrm>
            <a:off x="5681822" y="584661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DDF170DC-D2E5-2249-041D-7DA3A5E4BEEF}"/>
              </a:ext>
            </a:extLst>
          </p:cNvPr>
          <p:cNvSpPr/>
          <p:nvPr/>
        </p:nvSpPr>
        <p:spPr>
          <a:xfrm>
            <a:off x="5403298" y="551341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C370DDF8-652A-4228-B57E-62F1D997D0AC}"/>
              </a:ext>
            </a:extLst>
          </p:cNvPr>
          <p:cNvSpPr/>
          <p:nvPr/>
        </p:nvSpPr>
        <p:spPr>
          <a:xfrm>
            <a:off x="9735674" y="580662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81F376BD-E9C0-2B61-6ED8-DFD612E04E6E}"/>
              </a:ext>
            </a:extLst>
          </p:cNvPr>
          <p:cNvSpPr/>
          <p:nvPr/>
        </p:nvSpPr>
        <p:spPr>
          <a:xfrm>
            <a:off x="10263738" y="581713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63BA96D4-7FF3-FBF9-354B-26905DAFF1C0}"/>
              </a:ext>
            </a:extLst>
          </p:cNvPr>
          <p:cNvSpPr/>
          <p:nvPr/>
        </p:nvSpPr>
        <p:spPr>
          <a:xfrm>
            <a:off x="9985214" y="548393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8E6B2F7-5F95-DBA4-1AD8-D48133DB7A46}"/>
              </a:ext>
            </a:extLst>
          </p:cNvPr>
          <p:cNvCxnSpPr>
            <a:cxnSpLocks/>
          </p:cNvCxnSpPr>
          <p:nvPr/>
        </p:nvCxnSpPr>
        <p:spPr>
          <a:xfrm>
            <a:off x="10092183" y="5575991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64EC9E75-8757-D578-120F-AE726B043FBA}"/>
              </a:ext>
            </a:extLst>
          </p:cNvPr>
          <p:cNvCxnSpPr>
            <a:cxnSpLocks/>
          </p:cNvCxnSpPr>
          <p:nvPr/>
        </p:nvCxnSpPr>
        <p:spPr>
          <a:xfrm flipV="1">
            <a:off x="9830904" y="5873655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9E76785F-D4F9-308C-CB02-098690628C45}"/>
              </a:ext>
            </a:extLst>
          </p:cNvPr>
          <p:cNvCxnSpPr>
            <a:cxnSpLocks/>
            <a:endCxn id="141" idx="3"/>
          </p:cNvCxnSpPr>
          <p:nvPr/>
        </p:nvCxnSpPr>
        <p:spPr>
          <a:xfrm flipV="1">
            <a:off x="9803292" y="5591586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楕円 144">
            <a:extLst>
              <a:ext uri="{FF2B5EF4-FFF2-40B4-BE49-F238E27FC236}">
                <a16:creationId xmlns:a16="http://schemas.microsoft.com/office/drawing/2014/main" id="{4BF96FF4-43CF-1521-2EFE-A889B411CB41}"/>
              </a:ext>
            </a:extLst>
          </p:cNvPr>
          <p:cNvSpPr/>
          <p:nvPr/>
        </p:nvSpPr>
        <p:spPr>
          <a:xfrm>
            <a:off x="8326395" y="582559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046A1B1C-511E-DFFF-E444-537CE2A525F9}"/>
              </a:ext>
            </a:extLst>
          </p:cNvPr>
          <p:cNvSpPr/>
          <p:nvPr/>
        </p:nvSpPr>
        <p:spPr>
          <a:xfrm>
            <a:off x="8854459" y="583610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9EB84484-529C-A2FE-8214-09C3A9C41800}"/>
              </a:ext>
            </a:extLst>
          </p:cNvPr>
          <p:cNvSpPr/>
          <p:nvPr/>
        </p:nvSpPr>
        <p:spPr>
          <a:xfrm>
            <a:off x="8575935" y="550290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938A9998-E762-5CB1-D963-DEECEE38A28F}"/>
              </a:ext>
            </a:extLst>
          </p:cNvPr>
          <p:cNvCxnSpPr>
            <a:cxnSpLocks/>
          </p:cNvCxnSpPr>
          <p:nvPr/>
        </p:nvCxnSpPr>
        <p:spPr>
          <a:xfrm>
            <a:off x="8682904" y="5594968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7D264AC7-D307-5F11-B04E-E182251B4F85}"/>
              </a:ext>
            </a:extLst>
          </p:cNvPr>
          <p:cNvCxnSpPr>
            <a:cxnSpLocks/>
            <a:endCxn id="147" idx="3"/>
          </p:cNvCxnSpPr>
          <p:nvPr/>
        </p:nvCxnSpPr>
        <p:spPr>
          <a:xfrm flipV="1">
            <a:off x="8394013" y="5610563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7FA261D4-1477-F98F-AFB2-AB156621B051}"/>
              </a:ext>
            </a:extLst>
          </p:cNvPr>
          <p:cNvSpPr/>
          <p:nvPr/>
        </p:nvSpPr>
        <p:spPr>
          <a:xfrm>
            <a:off x="6788005" y="583610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7DEC94D4-4D5B-DEDA-1118-ABF465AE251E}"/>
              </a:ext>
            </a:extLst>
          </p:cNvPr>
          <p:cNvSpPr/>
          <p:nvPr/>
        </p:nvSpPr>
        <p:spPr>
          <a:xfrm>
            <a:off x="7316069" y="584661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78EDFAA4-7E7B-991A-3A18-BBBDD16041CC}"/>
              </a:ext>
            </a:extLst>
          </p:cNvPr>
          <p:cNvSpPr/>
          <p:nvPr/>
        </p:nvSpPr>
        <p:spPr>
          <a:xfrm>
            <a:off x="7037545" y="551341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E00758CB-51DB-2124-E982-99FEF1055992}"/>
              </a:ext>
            </a:extLst>
          </p:cNvPr>
          <p:cNvCxnSpPr>
            <a:cxnSpLocks/>
            <a:endCxn id="152" idx="3"/>
          </p:cNvCxnSpPr>
          <p:nvPr/>
        </p:nvCxnSpPr>
        <p:spPr>
          <a:xfrm flipV="1">
            <a:off x="6855623" y="5621073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二等辺三角形 153">
            <a:extLst>
              <a:ext uri="{FF2B5EF4-FFF2-40B4-BE49-F238E27FC236}">
                <a16:creationId xmlns:a16="http://schemas.microsoft.com/office/drawing/2014/main" id="{B8C9273D-1028-08B4-1B35-4FCFE7DF0FB1}"/>
              </a:ext>
            </a:extLst>
          </p:cNvPr>
          <p:cNvSpPr/>
          <p:nvPr/>
        </p:nvSpPr>
        <p:spPr>
          <a:xfrm>
            <a:off x="9830904" y="5546994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楕円 154">
            <a:extLst>
              <a:ext uri="{FF2B5EF4-FFF2-40B4-BE49-F238E27FC236}">
                <a16:creationId xmlns:a16="http://schemas.microsoft.com/office/drawing/2014/main" id="{6283E3D0-1D83-5BD6-273E-DF7D2AF66CF4}"/>
              </a:ext>
            </a:extLst>
          </p:cNvPr>
          <p:cNvSpPr/>
          <p:nvPr/>
        </p:nvSpPr>
        <p:spPr>
          <a:xfrm>
            <a:off x="11023311" y="577065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560AAB4F-0F9B-FD2A-8E8D-29394DAF9084}"/>
              </a:ext>
            </a:extLst>
          </p:cNvPr>
          <p:cNvSpPr/>
          <p:nvPr/>
        </p:nvSpPr>
        <p:spPr>
          <a:xfrm>
            <a:off x="11551375" y="578116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1D1D84EE-552F-BC60-1EFC-889915E26363}"/>
              </a:ext>
            </a:extLst>
          </p:cNvPr>
          <p:cNvSpPr/>
          <p:nvPr/>
        </p:nvSpPr>
        <p:spPr>
          <a:xfrm>
            <a:off x="11272851" y="544796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7A53BA41-6EFF-D827-939B-C734DA1830CF}"/>
              </a:ext>
            </a:extLst>
          </p:cNvPr>
          <p:cNvCxnSpPr>
            <a:cxnSpLocks/>
          </p:cNvCxnSpPr>
          <p:nvPr/>
        </p:nvCxnSpPr>
        <p:spPr>
          <a:xfrm>
            <a:off x="11379820" y="5540025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7AC40C87-2CAC-3F40-0E96-BBF861818967}"/>
              </a:ext>
            </a:extLst>
          </p:cNvPr>
          <p:cNvCxnSpPr>
            <a:cxnSpLocks/>
          </p:cNvCxnSpPr>
          <p:nvPr/>
        </p:nvCxnSpPr>
        <p:spPr>
          <a:xfrm flipV="1">
            <a:off x="11118541" y="5837689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776B798D-B420-6955-2E53-544A947F341D}"/>
              </a:ext>
            </a:extLst>
          </p:cNvPr>
          <p:cNvCxnSpPr>
            <a:cxnSpLocks/>
            <a:endCxn id="157" idx="3"/>
          </p:cNvCxnSpPr>
          <p:nvPr/>
        </p:nvCxnSpPr>
        <p:spPr>
          <a:xfrm flipV="1">
            <a:off x="11090929" y="5555620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二等辺三角形 160">
            <a:extLst>
              <a:ext uri="{FF2B5EF4-FFF2-40B4-BE49-F238E27FC236}">
                <a16:creationId xmlns:a16="http://schemas.microsoft.com/office/drawing/2014/main" id="{E4993B79-6AF5-F9E7-F2BD-3991FF29C185}"/>
              </a:ext>
            </a:extLst>
          </p:cNvPr>
          <p:cNvSpPr/>
          <p:nvPr/>
        </p:nvSpPr>
        <p:spPr>
          <a:xfrm>
            <a:off x="11118541" y="5511028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7FBE1D5D-51C0-84AD-CAF2-7AB6970898D4}"/>
                  </a:ext>
                </a:extLst>
              </p:cNvPr>
              <p:cNvSpPr txBox="1"/>
              <p:nvPr/>
            </p:nvSpPr>
            <p:spPr>
              <a:xfrm>
                <a:off x="5247086" y="59876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7FBE1D5D-51C0-84AD-CAF2-7AB697089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86" y="5987610"/>
                <a:ext cx="4897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25121325-BDC0-5E03-2067-B220C5048CDB}"/>
                  </a:ext>
                </a:extLst>
              </p:cNvPr>
              <p:cNvSpPr txBox="1"/>
              <p:nvPr/>
            </p:nvSpPr>
            <p:spPr>
              <a:xfrm>
                <a:off x="6812682" y="59876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25121325-BDC0-5E03-2067-B220C5048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682" y="5987610"/>
                <a:ext cx="48974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79AA7638-8018-DC69-366C-21CE8E6AADAB}"/>
                  </a:ext>
                </a:extLst>
              </p:cNvPr>
              <p:cNvSpPr txBox="1"/>
              <p:nvPr/>
            </p:nvSpPr>
            <p:spPr>
              <a:xfrm>
                <a:off x="8427098" y="59876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79AA7638-8018-DC69-366C-21CE8E6AA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098" y="5987610"/>
                <a:ext cx="48974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7E5FDA65-2E8A-E2C5-648F-85829517DC1D}"/>
                  </a:ext>
                </a:extLst>
              </p:cNvPr>
              <p:cNvSpPr txBox="1"/>
              <p:nvPr/>
            </p:nvSpPr>
            <p:spPr>
              <a:xfrm>
                <a:off x="9813271" y="59876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7E5FDA65-2E8A-E2C5-648F-85829517D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271" y="5987610"/>
                <a:ext cx="4897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22A3B6F4-8EB9-3F7C-E5FC-5F9AF4D08A1E}"/>
                  </a:ext>
                </a:extLst>
              </p:cNvPr>
              <p:cNvSpPr txBox="1"/>
              <p:nvPr/>
            </p:nvSpPr>
            <p:spPr>
              <a:xfrm>
                <a:off x="11148063" y="59876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22A3B6F4-8EB9-3F7C-E5FC-5F9AF4D08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063" y="5987610"/>
                <a:ext cx="48974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EEC8025F-575B-FFB0-771A-8AA8F4AB52DC}"/>
              </a:ext>
            </a:extLst>
          </p:cNvPr>
          <p:cNvCxnSpPr>
            <a:cxnSpLocks/>
          </p:cNvCxnSpPr>
          <p:nvPr/>
        </p:nvCxnSpPr>
        <p:spPr>
          <a:xfrm>
            <a:off x="5437758" y="6668193"/>
            <a:ext cx="595517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320529FE-5926-92ED-709C-1ADC40A019E9}"/>
              </a:ext>
            </a:extLst>
          </p:cNvPr>
          <p:cNvCxnSpPr>
            <a:cxnSpLocks/>
          </p:cNvCxnSpPr>
          <p:nvPr/>
        </p:nvCxnSpPr>
        <p:spPr>
          <a:xfrm>
            <a:off x="5428360" y="6556843"/>
            <a:ext cx="20901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464A64ED-4A6D-17AD-58B6-CD01F15F7368}"/>
              </a:ext>
            </a:extLst>
          </p:cNvPr>
          <p:cNvCxnSpPr>
            <a:cxnSpLocks/>
          </p:cNvCxnSpPr>
          <p:nvPr/>
        </p:nvCxnSpPr>
        <p:spPr>
          <a:xfrm>
            <a:off x="5426610" y="6418497"/>
            <a:ext cx="20901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楕円 169">
            <a:extLst>
              <a:ext uri="{FF2B5EF4-FFF2-40B4-BE49-F238E27FC236}">
                <a16:creationId xmlns:a16="http://schemas.microsoft.com/office/drawing/2014/main" id="{F53BED83-20F8-A853-67EB-98A1E4B6D450}"/>
              </a:ext>
            </a:extLst>
          </p:cNvPr>
          <p:cNvSpPr/>
          <p:nvPr/>
        </p:nvSpPr>
        <p:spPr>
          <a:xfrm>
            <a:off x="5139644" y="394203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楕円 170">
            <a:extLst>
              <a:ext uri="{FF2B5EF4-FFF2-40B4-BE49-F238E27FC236}">
                <a16:creationId xmlns:a16="http://schemas.microsoft.com/office/drawing/2014/main" id="{BC75CB2F-0883-8A1D-C31D-E60EFD465917}"/>
              </a:ext>
            </a:extLst>
          </p:cNvPr>
          <p:cNvSpPr/>
          <p:nvPr/>
        </p:nvSpPr>
        <p:spPr>
          <a:xfrm>
            <a:off x="11322661" y="403688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7B848246-C793-C3E9-1139-66FD66DBB7C8}"/>
              </a:ext>
            </a:extLst>
          </p:cNvPr>
          <p:cNvSpPr/>
          <p:nvPr/>
        </p:nvSpPr>
        <p:spPr>
          <a:xfrm>
            <a:off x="11850725" y="404739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楕円 172">
            <a:extLst>
              <a:ext uri="{FF2B5EF4-FFF2-40B4-BE49-F238E27FC236}">
                <a16:creationId xmlns:a16="http://schemas.microsoft.com/office/drawing/2014/main" id="{ED48398E-1EB6-7C2E-1555-DDDDACB32A7C}"/>
              </a:ext>
            </a:extLst>
          </p:cNvPr>
          <p:cNvSpPr/>
          <p:nvPr/>
        </p:nvSpPr>
        <p:spPr>
          <a:xfrm>
            <a:off x="11572201" y="371419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B81B863-69BB-B9EC-E92F-7F860DA7E861}"/>
              </a:ext>
            </a:extLst>
          </p:cNvPr>
          <p:cNvCxnSpPr>
            <a:cxnSpLocks/>
          </p:cNvCxnSpPr>
          <p:nvPr/>
        </p:nvCxnSpPr>
        <p:spPr>
          <a:xfrm>
            <a:off x="11679170" y="380625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EC2AD045-35EF-A41E-ECE4-C504A24BEF27}"/>
              </a:ext>
            </a:extLst>
          </p:cNvPr>
          <p:cNvCxnSpPr>
            <a:cxnSpLocks/>
          </p:cNvCxnSpPr>
          <p:nvPr/>
        </p:nvCxnSpPr>
        <p:spPr>
          <a:xfrm flipV="1">
            <a:off x="11417891" y="4103918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6ECE54D8-C676-82A1-EFEB-D5786A4B2B7E}"/>
              </a:ext>
            </a:extLst>
          </p:cNvPr>
          <p:cNvCxnSpPr>
            <a:cxnSpLocks/>
            <a:endCxn id="173" idx="3"/>
          </p:cNvCxnSpPr>
          <p:nvPr/>
        </p:nvCxnSpPr>
        <p:spPr>
          <a:xfrm flipV="1">
            <a:off x="11390279" y="382184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楕円 176">
            <a:extLst>
              <a:ext uri="{FF2B5EF4-FFF2-40B4-BE49-F238E27FC236}">
                <a16:creationId xmlns:a16="http://schemas.microsoft.com/office/drawing/2014/main" id="{40AC3010-2039-B94F-0409-65D2525DCA98}"/>
              </a:ext>
            </a:extLst>
          </p:cNvPr>
          <p:cNvSpPr/>
          <p:nvPr/>
        </p:nvSpPr>
        <p:spPr>
          <a:xfrm>
            <a:off x="6737013" y="401712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58A87678-64A2-57D9-2E18-0766D0A91C7F}"/>
              </a:ext>
            </a:extLst>
          </p:cNvPr>
          <p:cNvSpPr/>
          <p:nvPr/>
        </p:nvSpPr>
        <p:spPr>
          <a:xfrm>
            <a:off x="7265077" y="402763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楕円 178">
            <a:extLst>
              <a:ext uri="{FF2B5EF4-FFF2-40B4-BE49-F238E27FC236}">
                <a16:creationId xmlns:a16="http://schemas.microsoft.com/office/drawing/2014/main" id="{3E4AD8D7-60DD-F814-CA5C-FF548176BDB4}"/>
              </a:ext>
            </a:extLst>
          </p:cNvPr>
          <p:cNvSpPr/>
          <p:nvPr/>
        </p:nvSpPr>
        <p:spPr>
          <a:xfrm>
            <a:off x="6986553" y="369443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二等辺三角形 179">
            <a:extLst>
              <a:ext uri="{FF2B5EF4-FFF2-40B4-BE49-F238E27FC236}">
                <a16:creationId xmlns:a16="http://schemas.microsoft.com/office/drawing/2014/main" id="{EFD7FF6D-BD27-3780-2B68-72025B95F87B}"/>
              </a:ext>
            </a:extLst>
          </p:cNvPr>
          <p:cNvSpPr/>
          <p:nvPr/>
        </p:nvSpPr>
        <p:spPr>
          <a:xfrm>
            <a:off x="11417891" y="3777257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楕円 180">
            <a:extLst>
              <a:ext uri="{FF2B5EF4-FFF2-40B4-BE49-F238E27FC236}">
                <a16:creationId xmlns:a16="http://schemas.microsoft.com/office/drawing/2014/main" id="{F923F127-EAC6-910F-E3DC-F82996BD2C9E}"/>
              </a:ext>
            </a:extLst>
          </p:cNvPr>
          <p:cNvSpPr/>
          <p:nvPr/>
        </p:nvSpPr>
        <p:spPr>
          <a:xfrm>
            <a:off x="10223443" y="402637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楕円 181">
            <a:extLst>
              <a:ext uri="{FF2B5EF4-FFF2-40B4-BE49-F238E27FC236}">
                <a16:creationId xmlns:a16="http://schemas.microsoft.com/office/drawing/2014/main" id="{68F826F9-90BB-EFAF-50BE-2327DA187A37}"/>
              </a:ext>
            </a:extLst>
          </p:cNvPr>
          <p:cNvSpPr/>
          <p:nvPr/>
        </p:nvSpPr>
        <p:spPr>
          <a:xfrm>
            <a:off x="10751507" y="403688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楕円 182">
            <a:extLst>
              <a:ext uri="{FF2B5EF4-FFF2-40B4-BE49-F238E27FC236}">
                <a16:creationId xmlns:a16="http://schemas.microsoft.com/office/drawing/2014/main" id="{82086823-629B-00FE-8168-74B40D0EDBAF}"/>
              </a:ext>
            </a:extLst>
          </p:cNvPr>
          <p:cNvSpPr/>
          <p:nvPr/>
        </p:nvSpPr>
        <p:spPr>
          <a:xfrm>
            <a:off x="10472983" y="370368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15807EA8-41C8-5A32-8E56-4BAF69937935}"/>
              </a:ext>
            </a:extLst>
          </p:cNvPr>
          <p:cNvCxnSpPr>
            <a:cxnSpLocks/>
          </p:cNvCxnSpPr>
          <p:nvPr/>
        </p:nvCxnSpPr>
        <p:spPr>
          <a:xfrm>
            <a:off x="10579952" y="379574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67EB6EB2-E10F-B700-2199-C84810E82B29}"/>
              </a:ext>
            </a:extLst>
          </p:cNvPr>
          <p:cNvCxnSpPr>
            <a:cxnSpLocks/>
          </p:cNvCxnSpPr>
          <p:nvPr/>
        </p:nvCxnSpPr>
        <p:spPr>
          <a:xfrm flipV="1">
            <a:off x="10318673" y="4093408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1CCF25F8-B34A-4A22-FEA4-27D6C7E7C40E}"/>
              </a:ext>
            </a:extLst>
          </p:cNvPr>
          <p:cNvCxnSpPr>
            <a:cxnSpLocks/>
            <a:endCxn id="183" idx="3"/>
          </p:cNvCxnSpPr>
          <p:nvPr/>
        </p:nvCxnSpPr>
        <p:spPr>
          <a:xfrm flipV="1">
            <a:off x="10291061" y="381133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3587BDD4-1AEB-F835-C3A8-420202188533}"/>
                  </a:ext>
                </a:extLst>
              </p:cNvPr>
              <p:cNvSpPr txBox="1"/>
              <p:nvPr/>
            </p:nvSpPr>
            <p:spPr>
              <a:xfrm>
                <a:off x="4995414" y="425297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3587BDD4-1AEB-F835-C3A8-42020218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414" y="4252970"/>
                <a:ext cx="48974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851F2EA4-808C-3F35-6F71-8362ECB0DE3B}"/>
                  </a:ext>
                </a:extLst>
              </p:cNvPr>
              <p:cNvSpPr txBox="1"/>
              <p:nvPr/>
            </p:nvSpPr>
            <p:spPr>
              <a:xfrm>
                <a:off x="5911986" y="425297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851F2EA4-808C-3F35-6F71-8362ECB0D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86" y="4252970"/>
                <a:ext cx="48974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テキスト ボックス 188">
                <a:extLst>
                  <a:ext uri="{FF2B5EF4-FFF2-40B4-BE49-F238E27FC236}">
                    <a16:creationId xmlns:a16="http://schemas.microsoft.com/office/drawing/2014/main" id="{F6A6991E-ED74-DCD9-7C0E-0ED8C5BA6D79}"/>
                  </a:ext>
                </a:extLst>
              </p:cNvPr>
              <p:cNvSpPr txBox="1"/>
              <p:nvPr/>
            </p:nvSpPr>
            <p:spPr>
              <a:xfrm>
                <a:off x="7983467" y="4232554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89" name="テキスト ボックス 188">
                <a:extLst>
                  <a:ext uri="{FF2B5EF4-FFF2-40B4-BE49-F238E27FC236}">
                    <a16:creationId xmlns:a16="http://schemas.microsoft.com/office/drawing/2014/main" id="{F6A6991E-ED74-DCD9-7C0E-0ED8C5BA6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467" y="4232554"/>
                <a:ext cx="48974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F4E7BE8D-7A17-35E1-34AC-3D311C1A8D7A}"/>
                  </a:ext>
                </a:extLst>
              </p:cNvPr>
              <p:cNvSpPr txBox="1"/>
              <p:nvPr/>
            </p:nvSpPr>
            <p:spPr>
              <a:xfrm>
                <a:off x="9182856" y="4232553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F4E7BE8D-7A17-35E1-34AC-3D311C1A8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56" y="4232553"/>
                <a:ext cx="48974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楕円 190">
            <a:extLst>
              <a:ext uri="{FF2B5EF4-FFF2-40B4-BE49-F238E27FC236}">
                <a16:creationId xmlns:a16="http://schemas.microsoft.com/office/drawing/2014/main" id="{E94A54FF-AC9F-7D75-4933-B53CEFC5F533}"/>
              </a:ext>
            </a:extLst>
          </p:cNvPr>
          <p:cNvSpPr/>
          <p:nvPr/>
        </p:nvSpPr>
        <p:spPr>
          <a:xfrm>
            <a:off x="5851510" y="398835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595DBD78-6389-6BAA-FFFC-27FBC5F03A70}"/>
              </a:ext>
            </a:extLst>
          </p:cNvPr>
          <p:cNvSpPr/>
          <p:nvPr/>
        </p:nvSpPr>
        <p:spPr>
          <a:xfrm>
            <a:off x="6101050" y="366566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01BBED59-0B70-60D0-CCE7-31FC4B6285AE}"/>
                  </a:ext>
                </a:extLst>
              </p:cNvPr>
              <p:cNvSpPr txBox="1"/>
              <p:nvPr/>
            </p:nvSpPr>
            <p:spPr>
              <a:xfrm>
                <a:off x="6806029" y="4242179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01BBED59-0B70-60D0-CCE7-31FC4B62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29" y="4242179"/>
                <a:ext cx="48974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楕円 193">
            <a:extLst>
              <a:ext uri="{FF2B5EF4-FFF2-40B4-BE49-F238E27FC236}">
                <a16:creationId xmlns:a16="http://schemas.microsoft.com/office/drawing/2014/main" id="{BCA10EDD-F55D-A3F0-D214-5CFD8BFC792E}"/>
              </a:ext>
            </a:extLst>
          </p:cNvPr>
          <p:cNvSpPr/>
          <p:nvPr/>
        </p:nvSpPr>
        <p:spPr>
          <a:xfrm>
            <a:off x="7965319" y="401712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楕円 194">
            <a:extLst>
              <a:ext uri="{FF2B5EF4-FFF2-40B4-BE49-F238E27FC236}">
                <a16:creationId xmlns:a16="http://schemas.microsoft.com/office/drawing/2014/main" id="{EFEDE703-EE93-B3A9-D668-9ABDD25747D1}"/>
              </a:ext>
            </a:extLst>
          </p:cNvPr>
          <p:cNvSpPr/>
          <p:nvPr/>
        </p:nvSpPr>
        <p:spPr>
          <a:xfrm>
            <a:off x="8493383" y="402763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B3BE5C3C-1EB6-02CD-53FF-6C8E03A561B1}"/>
              </a:ext>
            </a:extLst>
          </p:cNvPr>
          <p:cNvSpPr/>
          <p:nvPr/>
        </p:nvSpPr>
        <p:spPr>
          <a:xfrm>
            <a:off x="8214859" y="369443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4561F8C5-F1B5-690F-45A4-A868041C961B}"/>
              </a:ext>
            </a:extLst>
          </p:cNvPr>
          <p:cNvCxnSpPr>
            <a:cxnSpLocks/>
            <a:endCxn id="196" idx="3"/>
          </p:cNvCxnSpPr>
          <p:nvPr/>
        </p:nvCxnSpPr>
        <p:spPr>
          <a:xfrm flipV="1">
            <a:off x="8032937" y="3802087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楕円 197">
            <a:extLst>
              <a:ext uri="{FF2B5EF4-FFF2-40B4-BE49-F238E27FC236}">
                <a16:creationId xmlns:a16="http://schemas.microsoft.com/office/drawing/2014/main" id="{C231F3BA-9A6C-F02D-1988-F009AD067E17}"/>
              </a:ext>
            </a:extLst>
          </p:cNvPr>
          <p:cNvSpPr/>
          <p:nvPr/>
        </p:nvSpPr>
        <p:spPr>
          <a:xfrm>
            <a:off x="9141992" y="402637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AFD7ED73-F38A-9092-5E62-133A3B9CFB8A}"/>
              </a:ext>
            </a:extLst>
          </p:cNvPr>
          <p:cNvSpPr/>
          <p:nvPr/>
        </p:nvSpPr>
        <p:spPr>
          <a:xfrm>
            <a:off x="9670056" y="403688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675DD24F-FED5-1460-28CB-C5B56854E47A}"/>
              </a:ext>
            </a:extLst>
          </p:cNvPr>
          <p:cNvSpPr/>
          <p:nvPr/>
        </p:nvSpPr>
        <p:spPr>
          <a:xfrm>
            <a:off x="9391532" y="370368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27831F81-5BCD-EE42-A37F-978BE6ACAE96}"/>
              </a:ext>
            </a:extLst>
          </p:cNvPr>
          <p:cNvCxnSpPr>
            <a:cxnSpLocks/>
          </p:cNvCxnSpPr>
          <p:nvPr/>
        </p:nvCxnSpPr>
        <p:spPr>
          <a:xfrm>
            <a:off x="9498501" y="379574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CB30706C-17AD-1B95-5156-A3A3F0B97176}"/>
              </a:ext>
            </a:extLst>
          </p:cNvPr>
          <p:cNvCxnSpPr>
            <a:cxnSpLocks/>
            <a:endCxn id="200" idx="3"/>
          </p:cNvCxnSpPr>
          <p:nvPr/>
        </p:nvCxnSpPr>
        <p:spPr>
          <a:xfrm flipV="1">
            <a:off x="9209610" y="381133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EA517C66-CDD3-48EC-88ED-BBFF22BC6B5D}"/>
                  </a:ext>
                </a:extLst>
              </p:cNvPr>
              <p:cNvSpPr txBox="1"/>
              <p:nvPr/>
            </p:nvSpPr>
            <p:spPr>
              <a:xfrm>
                <a:off x="10297799" y="4200653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EA517C66-CDD3-48EC-88ED-BBFF22BC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9" y="4200653"/>
                <a:ext cx="48974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テキスト ボックス 203">
                <a:extLst>
                  <a:ext uri="{FF2B5EF4-FFF2-40B4-BE49-F238E27FC236}">
                    <a16:creationId xmlns:a16="http://schemas.microsoft.com/office/drawing/2014/main" id="{0A04D763-173A-A14B-3007-A896A8947B46}"/>
                  </a:ext>
                </a:extLst>
              </p:cNvPr>
              <p:cNvSpPr txBox="1"/>
              <p:nvPr/>
            </p:nvSpPr>
            <p:spPr>
              <a:xfrm>
                <a:off x="11412363" y="416089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04" name="テキスト ボックス 203">
                <a:extLst>
                  <a:ext uri="{FF2B5EF4-FFF2-40B4-BE49-F238E27FC236}">
                    <a16:creationId xmlns:a16="http://schemas.microsoft.com/office/drawing/2014/main" id="{0A04D763-173A-A14B-3007-A896A8947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2363" y="4160895"/>
                <a:ext cx="48974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626FF747-C179-9604-65B1-DFF2591BD31C}"/>
              </a:ext>
            </a:extLst>
          </p:cNvPr>
          <p:cNvCxnSpPr>
            <a:cxnSpLocks/>
          </p:cNvCxnSpPr>
          <p:nvPr/>
        </p:nvCxnSpPr>
        <p:spPr>
          <a:xfrm>
            <a:off x="5353125" y="4800400"/>
            <a:ext cx="653555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8B2A5DB-0C8C-46E9-9321-7EADA2A31259}"/>
              </a:ext>
            </a:extLst>
          </p:cNvPr>
          <p:cNvCxnSpPr>
            <a:cxnSpLocks/>
          </p:cNvCxnSpPr>
          <p:nvPr/>
        </p:nvCxnSpPr>
        <p:spPr>
          <a:xfrm flipV="1">
            <a:off x="6101050" y="4631540"/>
            <a:ext cx="1073129" cy="112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3A09F3A-7BE3-9833-4EA1-CB378A43FF97}"/>
              </a:ext>
            </a:extLst>
          </p:cNvPr>
          <p:cNvCxnSpPr>
            <a:cxnSpLocks/>
          </p:cNvCxnSpPr>
          <p:nvPr/>
        </p:nvCxnSpPr>
        <p:spPr>
          <a:xfrm>
            <a:off x="6903385" y="4710575"/>
            <a:ext cx="27079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BDA2D98B-65EB-A653-0473-88BFFB727350}"/>
              </a:ext>
            </a:extLst>
          </p:cNvPr>
          <p:cNvCxnSpPr>
            <a:cxnSpLocks/>
          </p:cNvCxnSpPr>
          <p:nvPr/>
        </p:nvCxnSpPr>
        <p:spPr>
          <a:xfrm>
            <a:off x="10487404" y="4738519"/>
            <a:ext cx="15846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>
            <a:extLst>
              <a:ext uri="{FF2B5EF4-FFF2-40B4-BE49-F238E27FC236}">
                <a16:creationId xmlns:a16="http://schemas.microsoft.com/office/drawing/2014/main" id="{9DB36731-1773-1690-670D-FB8F326BB6D5}"/>
              </a:ext>
            </a:extLst>
          </p:cNvPr>
          <p:cNvCxnSpPr>
            <a:cxnSpLocks/>
          </p:cNvCxnSpPr>
          <p:nvPr/>
        </p:nvCxnSpPr>
        <p:spPr>
          <a:xfrm>
            <a:off x="8331645" y="5190067"/>
            <a:ext cx="0" cy="134045"/>
          </a:xfrm>
          <a:prstGeom prst="straightConnector1">
            <a:avLst/>
          </a:prstGeom>
          <a:ln w="104775">
            <a:solidFill>
              <a:srgbClr val="C0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71B27A4E-EDAA-A06B-8071-3C8C3F68C60D}"/>
                  </a:ext>
                </a:extLst>
              </p:cNvPr>
              <p:cNvSpPr txBox="1"/>
              <p:nvPr/>
            </p:nvSpPr>
            <p:spPr>
              <a:xfrm>
                <a:off x="4628768" y="2145678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71B27A4E-EDAA-A06B-8071-3C8C3F68C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68" y="2145678"/>
                <a:ext cx="56664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楕円 210">
            <a:extLst>
              <a:ext uri="{FF2B5EF4-FFF2-40B4-BE49-F238E27FC236}">
                <a16:creationId xmlns:a16="http://schemas.microsoft.com/office/drawing/2014/main" id="{8636618F-C6DE-4325-2BB5-581B4A25F6EA}"/>
              </a:ext>
            </a:extLst>
          </p:cNvPr>
          <p:cNvSpPr/>
          <p:nvPr/>
        </p:nvSpPr>
        <p:spPr>
          <a:xfrm>
            <a:off x="5128609" y="235753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楕円 211">
            <a:extLst>
              <a:ext uri="{FF2B5EF4-FFF2-40B4-BE49-F238E27FC236}">
                <a16:creationId xmlns:a16="http://schemas.microsoft.com/office/drawing/2014/main" id="{978A5851-7DE0-B774-4052-626154831484}"/>
              </a:ext>
            </a:extLst>
          </p:cNvPr>
          <p:cNvSpPr/>
          <p:nvPr/>
        </p:nvSpPr>
        <p:spPr>
          <a:xfrm>
            <a:off x="5656673" y="236804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楕円 212">
            <a:extLst>
              <a:ext uri="{FF2B5EF4-FFF2-40B4-BE49-F238E27FC236}">
                <a16:creationId xmlns:a16="http://schemas.microsoft.com/office/drawing/2014/main" id="{AF848978-BD4B-8494-AF25-38EFB8FDD88F}"/>
              </a:ext>
            </a:extLst>
          </p:cNvPr>
          <p:cNvSpPr/>
          <p:nvPr/>
        </p:nvSpPr>
        <p:spPr>
          <a:xfrm>
            <a:off x="5378149" y="203484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楕円 213">
            <a:extLst>
              <a:ext uri="{FF2B5EF4-FFF2-40B4-BE49-F238E27FC236}">
                <a16:creationId xmlns:a16="http://schemas.microsoft.com/office/drawing/2014/main" id="{EF8CDE3C-96E0-14A9-A158-78E2E80F617C}"/>
              </a:ext>
            </a:extLst>
          </p:cNvPr>
          <p:cNvSpPr/>
          <p:nvPr/>
        </p:nvSpPr>
        <p:spPr>
          <a:xfrm>
            <a:off x="9710525" y="232804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楕円 214">
            <a:extLst>
              <a:ext uri="{FF2B5EF4-FFF2-40B4-BE49-F238E27FC236}">
                <a16:creationId xmlns:a16="http://schemas.microsoft.com/office/drawing/2014/main" id="{602386DE-C906-7DD6-D6E2-1F1EEB5B25D6}"/>
              </a:ext>
            </a:extLst>
          </p:cNvPr>
          <p:cNvSpPr/>
          <p:nvPr/>
        </p:nvSpPr>
        <p:spPr>
          <a:xfrm>
            <a:off x="10238589" y="233855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楕円 215">
            <a:extLst>
              <a:ext uri="{FF2B5EF4-FFF2-40B4-BE49-F238E27FC236}">
                <a16:creationId xmlns:a16="http://schemas.microsoft.com/office/drawing/2014/main" id="{DED02867-E7B1-E3AB-67E0-E675DCB35750}"/>
              </a:ext>
            </a:extLst>
          </p:cNvPr>
          <p:cNvSpPr/>
          <p:nvPr/>
        </p:nvSpPr>
        <p:spPr>
          <a:xfrm>
            <a:off x="9960065" y="200535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06CC140B-6A57-5E5F-EE78-1D22D3F10A19}"/>
              </a:ext>
            </a:extLst>
          </p:cNvPr>
          <p:cNvCxnSpPr>
            <a:cxnSpLocks/>
          </p:cNvCxnSpPr>
          <p:nvPr/>
        </p:nvCxnSpPr>
        <p:spPr>
          <a:xfrm>
            <a:off x="10067034" y="2097417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7DFB5AFB-B177-1FD2-B3EB-656EB0DE07E8}"/>
              </a:ext>
            </a:extLst>
          </p:cNvPr>
          <p:cNvCxnSpPr>
            <a:cxnSpLocks/>
          </p:cNvCxnSpPr>
          <p:nvPr/>
        </p:nvCxnSpPr>
        <p:spPr>
          <a:xfrm flipV="1">
            <a:off x="9805755" y="2395081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22A1A2AF-BD09-9061-348E-D095441CFF94}"/>
              </a:ext>
            </a:extLst>
          </p:cNvPr>
          <p:cNvCxnSpPr>
            <a:cxnSpLocks/>
            <a:endCxn id="216" idx="3"/>
          </p:cNvCxnSpPr>
          <p:nvPr/>
        </p:nvCxnSpPr>
        <p:spPr>
          <a:xfrm flipV="1">
            <a:off x="9778143" y="2113012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楕円 219">
            <a:extLst>
              <a:ext uri="{FF2B5EF4-FFF2-40B4-BE49-F238E27FC236}">
                <a16:creationId xmlns:a16="http://schemas.microsoft.com/office/drawing/2014/main" id="{D5C06327-9D80-1215-6FBB-040606F1346E}"/>
              </a:ext>
            </a:extLst>
          </p:cNvPr>
          <p:cNvSpPr/>
          <p:nvPr/>
        </p:nvSpPr>
        <p:spPr>
          <a:xfrm>
            <a:off x="8301246" y="234702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楕円 220">
            <a:extLst>
              <a:ext uri="{FF2B5EF4-FFF2-40B4-BE49-F238E27FC236}">
                <a16:creationId xmlns:a16="http://schemas.microsoft.com/office/drawing/2014/main" id="{841A2A8D-598B-EDCE-DB6B-98A6F7D13672}"/>
              </a:ext>
            </a:extLst>
          </p:cNvPr>
          <p:cNvSpPr/>
          <p:nvPr/>
        </p:nvSpPr>
        <p:spPr>
          <a:xfrm>
            <a:off x="8829310" y="235753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楕円 221">
            <a:extLst>
              <a:ext uri="{FF2B5EF4-FFF2-40B4-BE49-F238E27FC236}">
                <a16:creationId xmlns:a16="http://schemas.microsoft.com/office/drawing/2014/main" id="{B6ADA157-5692-0528-44E6-FB985E813EF9}"/>
              </a:ext>
            </a:extLst>
          </p:cNvPr>
          <p:cNvSpPr/>
          <p:nvPr/>
        </p:nvSpPr>
        <p:spPr>
          <a:xfrm>
            <a:off x="8550786" y="202433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C76760C9-6E01-3AEC-FC13-3121D71DEA1E}"/>
              </a:ext>
            </a:extLst>
          </p:cNvPr>
          <p:cNvCxnSpPr>
            <a:cxnSpLocks/>
          </p:cNvCxnSpPr>
          <p:nvPr/>
        </p:nvCxnSpPr>
        <p:spPr>
          <a:xfrm>
            <a:off x="8657755" y="211639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469DBAA9-2AD1-0D7E-2AA3-6E8E62A267B6}"/>
              </a:ext>
            </a:extLst>
          </p:cNvPr>
          <p:cNvCxnSpPr>
            <a:cxnSpLocks/>
            <a:endCxn id="222" idx="3"/>
          </p:cNvCxnSpPr>
          <p:nvPr/>
        </p:nvCxnSpPr>
        <p:spPr>
          <a:xfrm flipV="1">
            <a:off x="8368864" y="213198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楕円 224">
            <a:extLst>
              <a:ext uri="{FF2B5EF4-FFF2-40B4-BE49-F238E27FC236}">
                <a16:creationId xmlns:a16="http://schemas.microsoft.com/office/drawing/2014/main" id="{53E41638-E8E9-8401-A48C-6C7D81D11694}"/>
              </a:ext>
            </a:extLst>
          </p:cNvPr>
          <p:cNvSpPr/>
          <p:nvPr/>
        </p:nvSpPr>
        <p:spPr>
          <a:xfrm>
            <a:off x="6762856" y="235753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楕円 225">
            <a:extLst>
              <a:ext uri="{FF2B5EF4-FFF2-40B4-BE49-F238E27FC236}">
                <a16:creationId xmlns:a16="http://schemas.microsoft.com/office/drawing/2014/main" id="{C64CC57D-37B2-7365-5C5F-E23DFA5D5A4D}"/>
              </a:ext>
            </a:extLst>
          </p:cNvPr>
          <p:cNvSpPr/>
          <p:nvPr/>
        </p:nvSpPr>
        <p:spPr>
          <a:xfrm>
            <a:off x="7290920" y="236804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楕円 226">
            <a:extLst>
              <a:ext uri="{FF2B5EF4-FFF2-40B4-BE49-F238E27FC236}">
                <a16:creationId xmlns:a16="http://schemas.microsoft.com/office/drawing/2014/main" id="{AD84D8BC-4DB2-0712-AC3A-DAE319D80382}"/>
              </a:ext>
            </a:extLst>
          </p:cNvPr>
          <p:cNvSpPr/>
          <p:nvPr/>
        </p:nvSpPr>
        <p:spPr>
          <a:xfrm>
            <a:off x="7012396" y="203484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8" name="直線コネクタ 227">
            <a:extLst>
              <a:ext uri="{FF2B5EF4-FFF2-40B4-BE49-F238E27FC236}">
                <a16:creationId xmlns:a16="http://schemas.microsoft.com/office/drawing/2014/main" id="{353BD0BF-897E-A5A2-4F9E-905D6E20A4BD}"/>
              </a:ext>
            </a:extLst>
          </p:cNvPr>
          <p:cNvCxnSpPr>
            <a:cxnSpLocks/>
            <a:endCxn id="227" idx="3"/>
          </p:cNvCxnSpPr>
          <p:nvPr/>
        </p:nvCxnSpPr>
        <p:spPr>
          <a:xfrm flipV="1">
            <a:off x="6830474" y="214249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テキスト ボックス 228">
                <a:extLst>
                  <a:ext uri="{FF2B5EF4-FFF2-40B4-BE49-F238E27FC236}">
                    <a16:creationId xmlns:a16="http://schemas.microsoft.com/office/drawing/2014/main" id="{A7A138E3-4CA7-754D-9A05-68C11318495B}"/>
                  </a:ext>
                </a:extLst>
              </p:cNvPr>
              <p:cNvSpPr txBox="1"/>
              <p:nvPr/>
            </p:nvSpPr>
            <p:spPr>
              <a:xfrm>
                <a:off x="5426610" y="1837739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9" name="テキスト ボックス 228">
                <a:extLst>
                  <a:ext uri="{FF2B5EF4-FFF2-40B4-BE49-F238E27FC236}">
                    <a16:creationId xmlns:a16="http://schemas.microsoft.com/office/drawing/2014/main" id="{A7A138E3-4CA7-754D-9A05-68C113184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10" y="1837739"/>
                <a:ext cx="56664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34C25187-BE76-50A6-7963-3DADBD420B60}"/>
                  </a:ext>
                </a:extLst>
              </p:cNvPr>
              <p:cNvSpPr txBox="1"/>
              <p:nvPr/>
            </p:nvSpPr>
            <p:spPr>
              <a:xfrm>
                <a:off x="5508884" y="2410086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34C25187-BE76-50A6-7963-3DADBD420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884" y="2410086"/>
                <a:ext cx="56664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二等辺三角形 230">
            <a:extLst>
              <a:ext uri="{FF2B5EF4-FFF2-40B4-BE49-F238E27FC236}">
                <a16:creationId xmlns:a16="http://schemas.microsoft.com/office/drawing/2014/main" id="{7D06D2B5-B5CD-0C71-DF9F-1131453CFBD6}"/>
              </a:ext>
            </a:extLst>
          </p:cNvPr>
          <p:cNvSpPr/>
          <p:nvPr/>
        </p:nvSpPr>
        <p:spPr>
          <a:xfrm>
            <a:off x="9805755" y="2068420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C9C9C34C-C62C-6B19-663D-EFD10B59A35A}"/>
                  </a:ext>
                </a:extLst>
              </p:cNvPr>
              <p:cNvSpPr txBox="1"/>
              <p:nvPr/>
            </p:nvSpPr>
            <p:spPr>
              <a:xfrm>
                <a:off x="6445116" y="1837587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C9C9C34C-C62C-6B19-663D-EFD10B59A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16" y="1837587"/>
                <a:ext cx="56664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4B1F605E-705F-BCC0-E8ED-1EAB1E200B2B}"/>
                  </a:ext>
                </a:extLst>
              </p:cNvPr>
              <p:cNvSpPr txBox="1"/>
              <p:nvPr/>
            </p:nvSpPr>
            <p:spPr>
              <a:xfrm>
                <a:off x="8646822" y="1866382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4B1F605E-705F-BCC0-E8ED-1EAB1E200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822" y="1866382"/>
                <a:ext cx="566647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90FDED27-3B9D-C92A-1BBD-4C9C076F3474}"/>
                  </a:ext>
                </a:extLst>
              </p:cNvPr>
              <p:cNvSpPr txBox="1"/>
              <p:nvPr/>
            </p:nvSpPr>
            <p:spPr>
              <a:xfrm>
                <a:off x="9770892" y="2357331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90FDED27-3B9D-C92A-1BBD-4C9C076F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892" y="2357331"/>
                <a:ext cx="56664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05CBB3AE-58C3-AD8C-25DC-E41CA09305DE}"/>
                  </a:ext>
                </a:extLst>
              </p:cNvPr>
              <p:cNvSpPr txBox="1"/>
              <p:nvPr/>
            </p:nvSpPr>
            <p:spPr>
              <a:xfrm>
                <a:off x="9770891" y="2072460"/>
                <a:ext cx="5666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05CBB3AE-58C3-AD8C-25DC-E41CA0930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891" y="2072460"/>
                <a:ext cx="56664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楕円 235">
            <a:extLst>
              <a:ext uri="{FF2B5EF4-FFF2-40B4-BE49-F238E27FC236}">
                <a16:creationId xmlns:a16="http://schemas.microsoft.com/office/drawing/2014/main" id="{422D5D49-79BE-72EE-5535-685EC5D74854}"/>
              </a:ext>
            </a:extLst>
          </p:cNvPr>
          <p:cNvSpPr/>
          <p:nvPr/>
        </p:nvSpPr>
        <p:spPr>
          <a:xfrm>
            <a:off x="10998162" y="229208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楕円 236">
            <a:extLst>
              <a:ext uri="{FF2B5EF4-FFF2-40B4-BE49-F238E27FC236}">
                <a16:creationId xmlns:a16="http://schemas.microsoft.com/office/drawing/2014/main" id="{D19DB497-ADCE-E03A-8C5E-2D8710B448B5}"/>
              </a:ext>
            </a:extLst>
          </p:cNvPr>
          <p:cNvSpPr/>
          <p:nvPr/>
        </p:nvSpPr>
        <p:spPr>
          <a:xfrm>
            <a:off x="11526226" y="230259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楕円 237">
            <a:extLst>
              <a:ext uri="{FF2B5EF4-FFF2-40B4-BE49-F238E27FC236}">
                <a16:creationId xmlns:a16="http://schemas.microsoft.com/office/drawing/2014/main" id="{5ECF0E25-5549-3125-E888-E5F8157EA267}"/>
              </a:ext>
            </a:extLst>
          </p:cNvPr>
          <p:cNvSpPr/>
          <p:nvPr/>
        </p:nvSpPr>
        <p:spPr>
          <a:xfrm>
            <a:off x="11247702" y="196939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B92533D7-D9A1-6215-6B8D-CED02F7CFF35}"/>
              </a:ext>
            </a:extLst>
          </p:cNvPr>
          <p:cNvCxnSpPr>
            <a:cxnSpLocks/>
          </p:cNvCxnSpPr>
          <p:nvPr/>
        </p:nvCxnSpPr>
        <p:spPr>
          <a:xfrm>
            <a:off x="11354671" y="2061451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0FC0E376-55AA-DA18-8598-19152F12C784}"/>
              </a:ext>
            </a:extLst>
          </p:cNvPr>
          <p:cNvCxnSpPr>
            <a:cxnSpLocks/>
          </p:cNvCxnSpPr>
          <p:nvPr/>
        </p:nvCxnSpPr>
        <p:spPr>
          <a:xfrm flipV="1">
            <a:off x="11093392" y="2359115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CA6842B-C43C-C450-92B4-2B658304817D}"/>
              </a:ext>
            </a:extLst>
          </p:cNvPr>
          <p:cNvCxnSpPr>
            <a:cxnSpLocks/>
            <a:endCxn id="238" idx="3"/>
          </p:cNvCxnSpPr>
          <p:nvPr/>
        </p:nvCxnSpPr>
        <p:spPr>
          <a:xfrm flipV="1">
            <a:off x="11065780" y="2077046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二等辺三角形 241">
            <a:extLst>
              <a:ext uri="{FF2B5EF4-FFF2-40B4-BE49-F238E27FC236}">
                <a16:creationId xmlns:a16="http://schemas.microsoft.com/office/drawing/2014/main" id="{0E2F1C60-39EE-6203-9D2C-7ECD106B99CB}"/>
              </a:ext>
            </a:extLst>
          </p:cNvPr>
          <p:cNvSpPr/>
          <p:nvPr/>
        </p:nvSpPr>
        <p:spPr>
          <a:xfrm>
            <a:off x="11093392" y="2032454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3252B7BF-AA81-5EE5-D3CD-C38E89271ECD}"/>
                  </a:ext>
                </a:extLst>
              </p:cNvPr>
              <p:cNvSpPr txBox="1"/>
              <p:nvPr/>
            </p:nvSpPr>
            <p:spPr>
              <a:xfrm>
                <a:off x="5164744" y="273869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3252B7BF-AA81-5EE5-D3CD-C38E89271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744" y="2738695"/>
                <a:ext cx="489745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86DDDD63-22BE-2346-3547-98A672F5D5BD}"/>
                  </a:ext>
                </a:extLst>
              </p:cNvPr>
              <p:cNvSpPr txBox="1"/>
              <p:nvPr/>
            </p:nvSpPr>
            <p:spPr>
              <a:xfrm>
                <a:off x="6787533" y="2728769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86DDDD63-22BE-2346-3547-98A672F5D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533" y="2728769"/>
                <a:ext cx="489745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4DD7117A-7AF6-73A0-7ECA-CE9320D66ED3}"/>
                  </a:ext>
                </a:extLst>
              </p:cNvPr>
              <p:cNvSpPr txBox="1"/>
              <p:nvPr/>
            </p:nvSpPr>
            <p:spPr>
              <a:xfrm>
                <a:off x="8401949" y="2729827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4DD7117A-7AF6-73A0-7ECA-CE9320D66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949" y="2729827"/>
                <a:ext cx="489745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7A6AA9AE-8B5A-9140-CEAE-D1E550109BF6}"/>
                  </a:ext>
                </a:extLst>
              </p:cNvPr>
              <p:cNvSpPr txBox="1"/>
              <p:nvPr/>
            </p:nvSpPr>
            <p:spPr>
              <a:xfrm>
                <a:off x="9788122" y="2729827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7A6AA9AE-8B5A-9140-CEAE-D1E550109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122" y="2729827"/>
                <a:ext cx="489745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4626B4F2-D123-1DF4-D632-9FB666922083}"/>
              </a:ext>
            </a:extLst>
          </p:cNvPr>
          <p:cNvCxnSpPr>
            <a:cxnSpLocks/>
          </p:cNvCxnSpPr>
          <p:nvPr/>
        </p:nvCxnSpPr>
        <p:spPr>
          <a:xfrm>
            <a:off x="8335168" y="3318996"/>
            <a:ext cx="0" cy="188394"/>
          </a:xfrm>
          <a:prstGeom prst="straightConnector1">
            <a:avLst/>
          </a:prstGeom>
          <a:ln w="104775">
            <a:solidFill>
              <a:schemeClr val="bg2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6358CB10-E78E-EAF7-B435-892AA597EBC8}"/>
              </a:ext>
            </a:extLst>
          </p:cNvPr>
          <p:cNvSpPr/>
          <p:nvPr/>
        </p:nvSpPr>
        <p:spPr>
          <a:xfrm>
            <a:off x="4644596" y="1899273"/>
            <a:ext cx="7448024" cy="1225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C562B275-5D29-6F9C-A5C6-1B5D3DA0FD22}"/>
                  </a:ext>
                </a:extLst>
              </p:cNvPr>
              <p:cNvSpPr txBox="1"/>
              <p:nvPr/>
            </p:nvSpPr>
            <p:spPr>
              <a:xfrm>
                <a:off x="11131007" y="272249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C562B275-5D29-6F9C-A5C6-1B5D3DA0F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007" y="2722495"/>
                <a:ext cx="489745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B1F716D9-AA1B-8090-7D01-2807BEA0B82E}"/>
              </a:ext>
            </a:extLst>
          </p:cNvPr>
          <p:cNvSpPr/>
          <p:nvPr/>
        </p:nvSpPr>
        <p:spPr>
          <a:xfrm>
            <a:off x="4628768" y="3572286"/>
            <a:ext cx="7448024" cy="1381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70E41165-B3AB-E33E-1FA2-36BA6FB3366D}"/>
              </a:ext>
            </a:extLst>
          </p:cNvPr>
          <p:cNvSpPr/>
          <p:nvPr/>
        </p:nvSpPr>
        <p:spPr>
          <a:xfrm>
            <a:off x="4605005" y="5347968"/>
            <a:ext cx="7448024" cy="1381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ED4264DA-3B58-5C3A-6B70-5047A65A9578}"/>
                  </a:ext>
                </a:extLst>
              </p:cNvPr>
              <p:cNvSpPr txBox="1"/>
              <p:nvPr/>
            </p:nvSpPr>
            <p:spPr>
              <a:xfrm>
                <a:off x="4628768" y="1391231"/>
                <a:ext cx="785324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200" b="0" i="0" dirty="0" smtClean="0">
                        <a:latin typeface="Cambria Math" panose="02040503050406030204" pitchFamily="18" charset="0"/>
                      </a:rPr>
                      <m:t>FSC</m:t>
                    </m:r>
                    <m:r>
                      <a:rPr lang="en-US" altLang="ja-JP" sz="2200" b="0" i="0" dirty="0" smtClean="0">
                        <a:latin typeface="Cambria Math" panose="02040503050406030204" pitchFamily="18" charset="0"/>
                      </a:rPr>
                      <m:t>[1]=</m:t>
                    </m:r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[[</m:t>
                        </m:r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,1]</m:t>
                    </m:r>
                    <m:r>
                      <a:rPr lang="en-US" altLang="ja-JP" sz="220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ja-JP" sz="2200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2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ja-JP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sz="2200" i="1" dirty="0">
                        <a:latin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,4]]</m:t>
                    </m:r>
                  </m:oMath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ED4264DA-3B58-5C3A-6B70-5047A65A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68" y="1391231"/>
                <a:ext cx="7853242" cy="430887"/>
              </a:xfrm>
              <a:prstGeom prst="rect">
                <a:avLst/>
              </a:prstGeom>
              <a:blipFill>
                <a:blip r:embed="rId28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F2EB04A-C7FA-E9EC-1B61-7EDEEB36CFF3}"/>
              </a:ext>
            </a:extLst>
          </p:cNvPr>
          <p:cNvSpPr txBox="1"/>
          <p:nvPr/>
        </p:nvSpPr>
        <p:spPr>
          <a:xfrm>
            <a:off x="414895" y="255249"/>
            <a:ext cx="102205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i="0" dirty="0">
                <a:solidFill>
                  <a:srgbClr val="1F2328"/>
                </a:solidFill>
                <a:effectLst/>
                <a:latin typeface="-apple-system"/>
              </a:rPr>
              <a:t>(4)</a:t>
            </a:r>
            <a:r>
              <a:rPr lang="en-US" altLang="ja-JP" sz="3000" i="0" dirty="0" err="1">
                <a:solidFill>
                  <a:srgbClr val="1F2328"/>
                </a:solidFill>
                <a:effectLst/>
                <a:latin typeface="-apple-system"/>
              </a:rPr>
              <a:t>FSC_Contraction_Persistence.jl</a:t>
            </a:r>
            <a:endParaRPr lang="ja-JP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C1FFF44-8AAE-4EFD-BF46-60B1E20439D3}"/>
                  </a:ext>
                </a:extLst>
              </p:cNvPr>
              <p:cNvSpPr txBox="1"/>
              <p:nvPr/>
            </p:nvSpPr>
            <p:spPr>
              <a:xfrm>
                <a:off x="82069" y="4568038"/>
                <a:ext cx="455613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Ex (1)</a:t>
                </a:r>
                <a:r>
                  <a:rPr lang="ja-JP" altLang="en-US" sz="2000" dirty="0"/>
                  <a:t>右図に</a:t>
                </a:r>
                <a:r>
                  <a:rPr lang="ja-JP" altLang="en-US" sz="2000" b="0" i="0" dirty="0">
                    <a:latin typeface="+mj-lt"/>
                  </a:rPr>
                  <a:t>おいて</a:t>
                </a:r>
                <a:r>
                  <a:rPr lang="ja-JP" altLang="en-US" sz="2000" i="0" dirty="0">
                    <a:latin typeface="+mj-lt"/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dirty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ja-JP" sz="2000" b="0" i="0" dirty="0" smtClean="0">
                        <a:latin typeface="Cambria Math" panose="02040503050406030204" pitchFamily="18" charset="0"/>
                      </a:rPr>
                      <m:t>eath</m:t>
                    </m:r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</a:rPr>
                  <a:t>のとき、</a:t>
                </a:r>
                <a:endParaRPr lang="en-US" altLang="ja-JP" sz="2000" dirty="0">
                  <a:latin typeface="Cambria Math" panose="02040503050406030204" pitchFamily="18" charset="0"/>
                </a:endParaRPr>
              </a:p>
              <a:p>
                <a:r>
                  <a:rPr lang="ja-JP" altLang="en-US" sz="2000" b="0" dirty="0"/>
                  <a:t>上の関数は</a:t>
                </a:r>
                <a14:m>
                  <m:oMath xmlns:m="http://schemas.openxmlformats.org/officeDocument/2006/math">
                    <m:r>
                      <a:rPr lang="ja-JP" altLang="en-US" sz="2000" i="1" dirty="0" smtClean="0">
                        <a:latin typeface="Cambria Math" panose="02040503050406030204" pitchFamily="18" charset="0"/>
                      </a:rPr>
                      <m:t>１</m:t>
                    </m:r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</a:rPr>
                  <a:t>を出力する</a:t>
                </a:r>
                <a:r>
                  <a:rPr lang="en-US" altLang="ja-JP" sz="20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b="0" i="0" dirty="0" smtClean="0">
                            <a:latin typeface="Cambria Math" panose="02040503050406030204" pitchFamily="18" charset="0"/>
                          </a:rPr>
                          <m:t>death</m:t>
                        </m:r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</a:rPr>
                  <a:t>の誕生日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</a:rPr>
                  <a:t>は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ja-JP" sz="2000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ja-JP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C1FFF44-8AAE-4EFD-BF46-60B1E2043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9" y="4568038"/>
                <a:ext cx="4556136" cy="1015663"/>
              </a:xfrm>
              <a:prstGeom prst="rect">
                <a:avLst/>
              </a:prstGeom>
              <a:blipFill>
                <a:blip r:embed="rId29"/>
                <a:stretch>
                  <a:fillRect l="-1337" t="-2395" r="-6818" b="-10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5D5EF9-F09F-570C-7FF5-60FA165F7947}"/>
                  </a:ext>
                </a:extLst>
              </p:cNvPr>
              <p:cNvSpPr txBox="1"/>
              <p:nvPr/>
            </p:nvSpPr>
            <p:spPr>
              <a:xfrm>
                <a:off x="61120" y="5687269"/>
                <a:ext cx="452545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Ex (2).</a:t>
                </a:r>
                <a:r>
                  <a:rPr lang="ja-JP" altLang="en-US" sz="2000" dirty="0"/>
                  <a:t>右図において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ja-JP" sz="2000" b="0" i="0" dirty="0" smtClean="0">
                        <a:latin typeface="Cambria Math" panose="02040503050406030204" pitchFamily="18" charset="0"/>
                      </a:rPr>
                      <m:t>eath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</a:rPr>
                  <a:t>のとき、</a:t>
                </a:r>
                <a:endParaRPr lang="en-US" altLang="ja-JP" sz="2000" dirty="0">
                  <a:latin typeface="Cambria Math" panose="02040503050406030204" pitchFamily="18" charset="0"/>
                </a:endParaRPr>
              </a:p>
              <a:p>
                <a:r>
                  <a:rPr lang="ja-JP" altLang="en-US" sz="2000" dirty="0"/>
                  <a:t>上の関数は</a:t>
                </a:r>
                <a:r>
                  <a:rPr lang="en-US" altLang="ja-JP" sz="2000" dirty="0">
                    <a:latin typeface="Cambria Math" panose="02040503050406030204" pitchFamily="18" charset="0"/>
                  </a:rPr>
                  <a:t>3</a:t>
                </a:r>
                <a:r>
                  <a:rPr lang="ja-JP" altLang="en-US" sz="2000" dirty="0">
                    <a:latin typeface="Cambria Math" panose="02040503050406030204" pitchFamily="18" charset="0"/>
                  </a:rPr>
                  <a:t>を出力する</a:t>
                </a:r>
                <a:r>
                  <a:rPr lang="en-US" altLang="ja-JP" sz="20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b="0" i="0" dirty="0" smtClean="0">
                            <a:latin typeface="Cambria Math" panose="02040503050406030204" pitchFamily="18" charset="0"/>
                          </a:rPr>
                          <m:t>death</m:t>
                        </m:r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</a:rPr>
                  <a:t>の誕生日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ja-JP" altLang="en-US" sz="2000" dirty="0">
                    <a:latin typeface="Cambria Math" panose="02040503050406030204" pitchFamily="18" charset="0"/>
                  </a:rPr>
                  <a:t>は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ja-JP" sz="2000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ja-JP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5D5EF9-F09F-570C-7FF5-60FA165F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0" y="5687269"/>
                <a:ext cx="4525450" cy="1015663"/>
              </a:xfrm>
              <a:prstGeom prst="rect">
                <a:avLst/>
              </a:prstGeom>
              <a:blipFill>
                <a:blip r:embed="rId30"/>
                <a:stretch>
                  <a:fillRect l="-1348" t="-2994" r="-7008" b="-10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D43B65-8C87-8C87-D469-465D29499921}"/>
                  </a:ext>
                </a:extLst>
              </p:cNvPr>
              <p:cNvSpPr txBox="1"/>
              <p:nvPr/>
            </p:nvSpPr>
            <p:spPr>
              <a:xfrm>
                <a:off x="65894" y="1105714"/>
                <a:ext cx="5140552" cy="163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(4.2) </a:t>
                </a:r>
                <a:r>
                  <a:rPr lang="ja-JP" altLang="en-US" sz="2000" dirty="0"/>
                  <a:t>contract</a:t>
                </a:r>
                <a:r>
                  <a:rPr lang="en-US" altLang="ja-JP" sz="2000" dirty="0"/>
                  <a:t>death</a:t>
                </a:r>
                <a:r>
                  <a:rPr lang="ja-JP" alt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i="0" dirty="0" smtClean="0">
                        <a:latin typeface="Cambria Math" panose="02040503050406030204" pitchFamily="18" charset="0"/>
                      </a:rPr>
                      <m:t>death</m:t>
                    </m:r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000" i="1" dirty="0" smtClean="0">
                        <a:latin typeface="Cambria Math" panose="02040503050406030204" pitchFamily="18" charset="0"/>
                      </a:rPr>
                      <m:t>整数</m:t>
                    </m:r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ja-JP" altLang="en-US" sz="200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000" i="0" dirty="0" smtClean="0">
                        <a:latin typeface="Cambria Math" panose="02040503050406030204" pitchFamily="18" charset="0"/>
                      </a:rPr>
                      <m:t>FSC</m:t>
                    </m:r>
                  </m:oMath>
                </a14:m>
                <a:r>
                  <a:rPr lang="ja-JP" altLang="en-US" sz="2000" dirty="0"/>
                  <a:t>)</a:t>
                </a:r>
                <a:endParaRPr lang="en-US" altLang="ja-JP" sz="2000" dirty="0"/>
              </a:p>
              <a:p>
                <a:r>
                  <a:rPr lang="en-US" altLang="ja-JP" sz="2000" dirty="0"/>
                  <a:t>If</a:t>
                </a:r>
                <a:r>
                  <a:rPr lang="ja-JP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dirty="0">
                        <a:latin typeface="Cambria Math" panose="02040503050406030204" pitchFamily="18" charset="0"/>
                      </a:rPr>
                      <m:t>death</m:t>
                    </m:r>
                    <m:r>
                      <a:rPr lang="en-US" altLang="ja-JP" sz="20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2000" dirty="0"/>
                  <a:t> length(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i="0" dirty="0" smtClean="0">
                        <a:latin typeface="Cambria Math" panose="02040503050406030204" pitchFamily="18" charset="0"/>
                      </a:rPr>
                      <m:t>FSC</m:t>
                    </m:r>
                    <m:r>
                      <a:rPr lang="en-US" altLang="ja-JP" sz="2000" i="0" dirty="0" smtClean="0">
                        <a:latin typeface="Cambria Math" panose="02040503050406030204" pitchFamily="18" charset="0"/>
                      </a:rPr>
                      <m:t>[1])</m:t>
                    </m:r>
                  </m:oMath>
                </a14:m>
                <a:r>
                  <a:rPr lang="en-US" altLang="ja-JP" sz="2000" dirty="0"/>
                  <a:t>:</a:t>
                </a:r>
                <a:r>
                  <a:rPr lang="ja-JP" altLang="en-US" sz="2000" dirty="0"/>
                  <a:t>単体の個数</a:t>
                </a:r>
                <a:endParaRPr lang="en-US" altLang="ja-JP" sz="2000" dirty="0"/>
              </a:p>
              <a:p>
                <a:r>
                  <a:rPr lang="ja-JP" altLang="en-US" sz="2000" dirty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i="0" dirty="0" smtClean="0">
                        <a:latin typeface="Cambria Math" panose="02040503050406030204" pitchFamily="18" charset="0"/>
                      </a:rPr>
                      <m:t>FSC</m:t>
                    </m:r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000" dirty="0"/>
                  <a:t>本来の</a:t>
                </a:r>
                <a:r>
                  <a:rPr lang="en-US" altLang="ja-JP" sz="2000" dirty="0" err="1"/>
                  <a:t>filt</a:t>
                </a:r>
                <a:r>
                  <a:rPr lang="en-US" altLang="ja-JP" sz="2000" dirty="0"/>
                  <a:t>.</a:t>
                </a:r>
                <a:r>
                  <a:rPr lang="ja-JP" altLang="en-US" sz="2000" dirty="0"/>
                  <a:t>の長さ</a:t>
                </a:r>
                <a:r>
                  <a:rPr lang="en-US" altLang="ja-JP" sz="2000" dirty="0"/>
                  <a:t>)</a:t>
                </a:r>
                <a:r>
                  <a:rPr lang="ja-JP" altLang="en-US" sz="2000" dirty="0"/>
                  <a:t>を出力</a:t>
                </a:r>
                <a:r>
                  <a:rPr lang="en-US" altLang="ja-JP" sz="2000" dirty="0"/>
                  <a:t>.</a:t>
                </a:r>
              </a:p>
              <a:p>
                <a:r>
                  <a:rPr lang="en-US" altLang="ja-JP" sz="2000" dirty="0"/>
                  <a:t>else</a:t>
                </a:r>
              </a:p>
              <a:p>
                <a:r>
                  <a:rPr lang="en-US" altLang="ja-JP" sz="2000" dirty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i="0" dirty="0" smtClean="0">
                        <a:latin typeface="Cambria Math" panose="02040503050406030204" pitchFamily="18" charset="0"/>
                      </a:rPr>
                      <m:t>FSC</m:t>
                    </m:r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[1][</m:t>
                    </m:r>
                    <m:r>
                      <m:rPr>
                        <m:sty m:val="p"/>
                      </m:rPr>
                      <a:rPr lang="en-US" altLang="ja-JP" sz="2000" dirty="0">
                        <a:latin typeface="Cambria Math" panose="02040503050406030204" pitchFamily="18" charset="0"/>
                      </a:rPr>
                      <m:t>death</m:t>
                    </m:r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ja-JP" altLang="en-US" sz="2000" dirty="0"/>
                  <a:t>を出力</a:t>
                </a:r>
                <a:r>
                  <a:rPr lang="en-US" altLang="ja-JP" sz="2000" dirty="0"/>
                  <a:t>(</a:t>
                </a:r>
                <a:r>
                  <a:rPr lang="ja-JP" altLang="en-US" sz="2000" dirty="0">
                    <a:latin typeface="Cambria Math" panose="02040503050406030204" pitchFamily="18" charset="0"/>
                  </a:rPr>
                  <a:t>＊</a:t>
                </a:r>
                <a:r>
                  <a:rPr lang="en-US" altLang="ja-JP" sz="2000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D43B65-8C87-8C87-D469-465D29499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4" y="1105714"/>
                <a:ext cx="5140552" cy="1639551"/>
              </a:xfrm>
              <a:prstGeom prst="rect">
                <a:avLst/>
              </a:prstGeom>
              <a:blipFill>
                <a:blip r:embed="rId31"/>
                <a:stretch>
                  <a:fillRect l="-1305" t="-1115" b="-59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53133D-E14A-C873-CE6E-7B018BC2514B}"/>
              </a:ext>
            </a:extLst>
          </p:cNvPr>
          <p:cNvSpPr txBox="1"/>
          <p:nvPr/>
        </p:nvSpPr>
        <p:spPr>
          <a:xfrm>
            <a:off x="50586" y="3134183"/>
            <a:ext cx="45254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Cambria Math" panose="02040503050406030204" pitchFamily="18" charset="0"/>
              </a:rPr>
              <a:t>（＊）ある圧縮前の区間</a:t>
            </a:r>
            <a:r>
              <a:rPr lang="en-US" altLang="ja-JP" sz="2000" dirty="0">
                <a:latin typeface="Cambria Math" panose="02040503050406030204" pitchFamily="18" charset="0"/>
              </a:rPr>
              <a:t>I=[birth, death]</a:t>
            </a:r>
            <a:r>
              <a:rPr lang="ja-JP" altLang="en-US" sz="2000" dirty="0">
                <a:latin typeface="Cambria Math" panose="02040503050406030204" pitchFamily="18" charset="0"/>
              </a:rPr>
              <a:t>の</a:t>
            </a:r>
            <a:r>
              <a:rPr lang="en-US" altLang="ja-JP" sz="2000" dirty="0">
                <a:latin typeface="Cambria Math" panose="02040503050406030204" pitchFamily="18" charset="0"/>
              </a:rPr>
              <a:t>death</a:t>
            </a:r>
            <a:r>
              <a:rPr lang="ja-JP" altLang="en-US" sz="2000" dirty="0">
                <a:latin typeface="Cambria Math" panose="02040503050406030204" pitchFamily="18" charset="0"/>
              </a:rPr>
              <a:t>は、本来の区間に圧縮したとき、</a:t>
            </a:r>
            <a:r>
              <a:rPr lang="en-US" altLang="ja-JP" sz="2000" dirty="0">
                <a:latin typeface="Cambria Math" panose="02040503050406030204" pitchFamily="18" charset="0"/>
              </a:rPr>
              <a:t>death+1</a:t>
            </a:r>
            <a:r>
              <a:rPr lang="ja-JP" altLang="en-US" sz="2000" dirty="0">
                <a:latin typeface="Cambria Math" panose="02040503050406030204" pitchFamily="18" charset="0"/>
              </a:rPr>
              <a:t>番目の単体の誕生日</a:t>
            </a:r>
            <a:r>
              <a:rPr lang="en-US" altLang="ja-JP" sz="2000" dirty="0">
                <a:latin typeface="Cambria Math" panose="02040503050406030204" pitchFamily="18" charset="0"/>
              </a:rPr>
              <a:t>-1</a:t>
            </a:r>
            <a:r>
              <a:rPr lang="ja-JP" altLang="en-US" sz="2000" dirty="0">
                <a:latin typeface="Cambria Math" panose="02040503050406030204" pitchFamily="18" charset="0"/>
              </a:rPr>
              <a:t>に移る。</a:t>
            </a:r>
            <a:endParaRPr lang="en-US" altLang="ja-JP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13ABB-E270-9337-F794-750CD39E1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楕円 128">
            <a:extLst>
              <a:ext uri="{FF2B5EF4-FFF2-40B4-BE49-F238E27FC236}">
                <a16:creationId xmlns:a16="http://schemas.microsoft.com/office/drawing/2014/main" id="{ECDDF468-A42B-8C9A-0F5B-9D7E4993262F}"/>
              </a:ext>
            </a:extLst>
          </p:cNvPr>
          <p:cNvSpPr/>
          <p:nvPr/>
        </p:nvSpPr>
        <p:spPr>
          <a:xfrm>
            <a:off x="5153758" y="583610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55B94E37-7C1B-1FB0-7121-0869A8A6694F}"/>
              </a:ext>
            </a:extLst>
          </p:cNvPr>
          <p:cNvSpPr/>
          <p:nvPr/>
        </p:nvSpPr>
        <p:spPr>
          <a:xfrm>
            <a:off x="5681822" y="584661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CE1D2273-4A06-9DEB-F96D-530B698470A3}"/>
              </a:ext>
            </a:extLst>
          </p:cNvPr>
          <p:cNvSpPr/>
          <p:nvPr/>
        </p:nvSpPr>
        <p:spPr>
          <a:xfrm>
            <a:off x="5403298" y="551341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05E44C22-A37B-96BC-87BC-06DE2F52D856}"/>
              </a:ext>
            </a:extLst>
          </p:cNvPr>
          <p:cNvSpPr/>
          <p:nvPr/>
        </p:nvSpPr>
        <p:spPr>
          <a:xfrm>
            <a:off x="9735674" y="580662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DE5B358B-E547-8306-D6BB-6C752D14142E}"/>
              </a:ext>
            </a:extLst>
          </p:cNvPr>
          <p:cNvSpPr/>
          <p:nvPr/>
        </p:nvSpPr>
        <p:spPr>
          <a:xfrm>
            <a:off x="10263738" y="581713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6B0FB999-8BBD-C869-187B-FEFC0BD262BF}"/>
              </a:ext>
            </a:extLst>
          </p:cNvPr>
          <p:cNvSpPr/>
          <p:nvPr/>
        </p:nvSpPr>
        <p:spPr>
          <a:xfrm>
            <a:off x="9985214" y="548393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6AA53588-5EBD-2510-2F12-26F88A248F0F}"/>
              </a:ext>
            </a:extLst>
          </p:cNvPr>
          <p:cNvCxnSpPr>
            <a:cxnSpLocks/>
          </p:cNvCxnSpPr>
          <p:nvPr/>
        </p:nvCxnSpPr>
        <p:spPr>
          <a:xfrm>
            <a:off x="10092183" y="5575991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F24F7D3A-0B09-0BBD-D2E7-C087FECEC9A8}"/>
              </a:ext>
            </a:extLst>
          </p:cNvPr>
          <p:cNvCxnSpPr>
            <a:cxnSpLocks/>
          </p:cNvCxnSpPr>
          <p:nvPr/>
        </p:nvCxnSpPr>
        <p:spPr>
          <a:xfrm flipV="1">
            <a:off x="9830904" y="5873655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84D41969-E993-1F7D-8743-EDCDC0069118}"/>
              </a:ext>
            </a:extLst>
          </p:cNvPr>
          <p:cNvCxnSpPr>
            <a:cxnSpLocks/>
            <a:endCxn id="141" idx="3"/>
          </p:cNvCxnSpPr>
          <p:nvPr/>
        </p:nvCxnSpPr>
        <p:spPr>
          <a:xfrm flipV="1">
            <a:off x="9803292" y="5591586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楕円 144">
            <a:extLst>
              <a:ext uri="{FF2B5EF4-FFF2-40B4-BE49-F238E27FC236}">
                <a16:creationId xmlns:a16="http://schemas.microsoft.com/office/drawing/2014/main" id="{69FCD926-4396-EC7D-EAF6-E7D30BA5D2FE}"/>
              </a:ext>
            </a:extLst>
          </p:cNvPr>
          <p:cNvSpPr/>
          <p:nvPr/>
        </p:nvSpPr>
        <p:spPr>
          <a:xfrm>
            <a:off x="8326395" y="582559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C4C6CF66-73E1-3A76-BA1D-B85908A90257}"/>
              </a:ext>
            </a:extLst>
          </p:cNvPr>
          <p:cNvSpPr/>
          <p:nvPr/>
        </p:nvSpPr>
        <p:spPr>
          <a:xfrm>
            <a:off x="8854459" y="583610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D6C4FF9D-7E99-0664-2184-594ABAEA6B0D}"/>
              </a:ext>
            </a:extLst>
          </p:cNvPr>
          <p:cNvSpPr/>
          <p:nvPr/>
        </p:nvSpPr>
        <p:spPr>
          <a:xfrm>
            <a:off x="8575935" y="550290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E87F1CEA-C290-3D6F-089C-D0055C715689}"/>
              </a:ext>
            </a:extLst>
          </p:cNvPr>
          <p:cNvCxnSpPr>
            <a:cxnSpLocks/>
          </p:cNvCxnSpPr>
          <p:nvPr/>
        </p:nvCxnSpPr>
        <p:spPr>
          <a:xfrm>
            <a:off x="8682904" y="5594968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19008ADE-B1A1-9A10-139C-261C988C092A}"/>
              </a:ext>
            </a:extLst>
          </p:cNvPr>
          <p:cNvCxnSpPr>
            <a:cxnSpLocks/>
            <a:endCxn id="147" idx="3"/>
          </p:cNvCxnSpPr>
          <p:nvPr/>
        </p:nvCxnSpPr>
        <p:spPr>
          <a:xfrm flipV="1">
            <a:off x="8394013" y="5610563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C82D7AF3-8D9B-FB44-E9ED-8F66E1A88D5B}"/>
              </a:ext>
            </a:extLst>
          </p:cNvPr>
          <p:cNvSpPr/>
          <p:nvPr/>
        </p:nvSpPr>
        <p:spPr>
          <a:xfrm>
            <a:off x="6788005" y="583610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3904FF02-72E0-9C81-EF72-CE80887AE70C}"/>
              </a:ext>
            </a:extLst>
          </p:cNvPr>
          <p:cNvSpPr/>
          <p:nvPr/>
        </p:nvSpPr>
        <p:spPr>
          <a:xfrm>
            <a:off x="7316069" y="584661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945B0ABC-EBFB-3685-D8AD-B0E1C39CDA7C}"/>
              </a:ext>
            </a:extLst>
          </p:cNvPr>
          <p:cNvSpPr/>
          <p:nvPr/>
        </p:nvSpPr>
        <p:spPr>
          <a:xfrm>
            <a:off x="7037545" y="551341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72D5022-5B91-38BC-76D4-5A12F0222756}"/>
              </a:ext>
            </a:extLst>
          </p:cNvPr>
          <p:cNvCxnSpPr>
            <a:cxnSpLocks/>
            <a:endCxn id="152" idx="3"/>
          </p:cNvCxnSpPr>
          <p:nvPr/>
        </p:nvCxnSpPr>
        <p:spPr>
          <a:xfrm flipV="1">
            <a:off x="6855623" y="5621073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二等辺三角形 153">
            <a:extLst>
              <a:ext uri="{FF2B5EF4-FFF2-40B4-BE49-F238E27FC236}">
                <a16:creationId xmlns:a16="http://schemas.microsoft.com/office/drawing/2014/main" id="{E6038672-EEF5-0369-D5C2-D3FC8604151F}"/>
              </a:ext>
            </a:extLst>
          </p:cNvPr>
          <p:cNvSpPr/>
          <p:nvPr/>
        </p:nvSpPr>
        <p:spPr>
          <a:xfrm>
            <a:off x="9830904" y="5546994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楕円 154">
            <a:extLst>
              <a:ext uri="{FF2B5EF4-FFF2-40B4-BE49-F238E27FC236}">
                <a16:creationId xmlns:a16="http://schemas.microsoft.com/office/drawing/2014/main" id="{916735F5-EC97-9C42-E507-4BFD82DCDEB5}"/>
              </a:ext>
            </a:extLst>
          </p:cNvPr>
          <p:cNvSpPr/>
          <p:nvPr/>
        </p:nvSpPr>
        <p:spPr>
          <a:xfrm>
            <a:off x="11023311" y="577065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B7A43B8B-045B-D1CC-22EE-588712DB2CA5}"/>
              </a:ext>
            </a:extLst>
          </p:cNvPr>
          <p:cNvSpPr/>
          <p:nvPr/>
        </p:nvSpPr>
        <p:spPr>
          <a:xfrm>
            <a:off x="11551375" y="578116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0FA16B04-D8B9-E700-CDC1-4DD58563622A}"/>
              </a:ext>
            </a:extLst>
          </p:cNvPr>
          <p:cNvSpPr/>
          <p:nvPr/>
        </p:nvSpPr>
        <p:spPr>
          <a:xfrm>
            <a:off x="11272851" y="544796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C3BD1B0A-5720-7B9B-9E61-30DFC28DF0D6}"/>
              </a:ext>
            </a:extLst>
          </p:cNvPr>
          <p:cNvCxnSpPr>
            <a:cxnSpLocks/>
          </p:cNvCxnSpPr>
          <p:nvPr/>
        </p:nvCxnSpPr>
        <p:spPr>
          <a:xfrm>
            <a:off x="11379820" y="5540025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FF16C502-42E3-7F20-08F2-D51CFB74B4E6}"/>
              </a:ext>
            </a:extLst>
          </p:cNvPr>
          <p:cNvCxnSpPr>
            <a:cxnSpLocks/>
          </p:cNvCxnSpPr>
          <p:nvPr/>
        </p:nvCxnSpPr>
        <p:spPr>
          <a:xfrm flipV="1">
            <a:off x="11118541" y="5837689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CF13A17-4ED2-E751-D12D-3817A44F8505}"/>
              </a:ext>
            </a:extLst>
          </p:cNvPr>
          <p:cNvCxnSpPr>
            <a:cxnSpLocks/>
            <a:endCxn id="157" idx="3"/>
          </p:cNvCxnSpPr>
          <p:nvPr/>
        </p:nvCxnSpPr>
        <p:spPr>
          <a:xfrm flipV="1">
            <a:off x="11090929" y="5555620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二等辺三角形 160">
            <a:extLst>
              <a:ext uri="{FF2B5EF4-FFF2-40B4-BE49-F238E27FC236}">
                <a16:creationId xmlns:a16="http://schemas.microsoft.com/office/drawing/2014/main" id="{22A28231-28A0-945F-9E94-7F2BBAF5D031}"/>
              </a:ext>
            </a:extLst>
          </p:cNvPr>
          <p:cNvSpPr/>
          <p:nvPr/>
        </p:nvSpPr>
        <p:spPr>
          <a:xfrm>
            <a:off x="11118541" y="5511028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79E16997-FCBC-3300-A207-D1A643A08406}"/>
                  </a:ext>
                </a:extLst>
              </p:cNvPr>
              <p:cNvSpPr txBox="1"/>
              <p:nvPr/>
            </p:nvSpPr>
            <p:spPr>
              <a:xfrm>
                <a:off x="5247086" y="59876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79E16997-FCBC-3300-A207-D1A643A08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86" y="5987610"/>
                <a:ext cx="4897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369A05C2-6CD1-334F-5525-B34A1A93112F}"/>
                  </a:ext>
                </a:extLst>
              </p:cNvPr>
              <p:cNvSpPr txBox="1"/>
              <p:nvPr/>
            </p:nvSpPr>
            <p:spPr>
              <a:xfrm>
                <a:off x="6812682" y="59876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369A05C2-6CD1-334F-5525-B34A1A931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682" y="5987610"/>
                <a:ext cx="48974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4CCAA519-D9A0-7B6D-DDB7-AF8CC0FF5F33}"/>
                  </a:ext>
                </a:extLst>
              </p:cNvPr>
              <p:cNvSpPr txBox="1"/>
              <p:nvPr/>
            </p:nvSpPr>
            <p:spPr>
              <a:xfrm>
                <a:off x="8427098" y="59876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4CCAA519-D9A0-7B6D-DDB7-AF8CC0FF5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098" y="5987610"/>
                <a:ext cx="48974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802AD3E8-0890-4CF2-47C3-3723B1C33F0C}"/>
                  </a:ext>
                </a:extLst>
              </p:cNvPr>
              <p:cNvSpPr txBox="1"/>
              <p:nvPr/>
            </p:nvSpPr>
            <p:spPr>
              <a:xfrm>
                <a:off x="9813271" y="59876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802AD3E8-0890-4CF2-47C3-3723B1C33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271" y="5987610"/>
                <a:ext cx="4897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459E08ED-B2F0-4377-4D81-F33238990D5C}"/>
                  </a:ext>
                </a:extLst>
              </p:cNvPr>
              <p:cNvSpPr txBox="1"/>
              <p:nvPr/>
            </p:nvSpPr>
            <p:spPr>
              <a:xfrm>
                <a:off x="11148063" y="59876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459E08ED-B2F0-4377-4D81-F33238990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063" y="5987610"/>
                <a:ext cx="48974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F1ABF222-B35F-36DB-555C-E000B68CEA6F}"/>
              </a:ext>
            </a:extLst>
          </p:cNvPr>
          <p:cNvCxnSpPr>
            <a:cxnSpLocks/>
          </p:cNvCxnSpPr>
          <p:nvPr/>
        </p:nvCxnSpPr>
        <p:spPr>
          <a:xfrm>
            <a:off x="5437758" y="6668193"/>
            <a:ext cx="595517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E2129A3A-02D1-52E5-7F8C-A73AB8F81512}"/>
              </a:ext>
            </a:extLst>
          </p:cNvPr>
          <p:cNvCxnSpPr>
            <a:cxnSpLocks/>
          </p:cNvCxnSpPr>
          <p:nvPr/>
        </p:nvCxnSpPr>
        <p:spPr>
          <a:xfrm>
            <a:off x="5428360" y="6556843"/>
            <a:ext cx="20901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48D6FEC5-2EE2-12EB-44A1-E1317642BF5A}"/>
              </a:ext>
            </a:extLst>
          </p:cNvPr>
          <p:cNvCxnSpPr>
            <a:cxnSpLocks/>
          </p:cNvCxnSpPr>
          <p:nvPr/>
        </p:nvCxnSpPr>
        <p:spPr>
          <a:xfrm>
            <a:off x="5426610" y="6418497"/>
            <a:ext cx="20901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楕円 169">
            <a:extLst>
              <a:ext uri="{FF2B5EF4-FFF2-40B4-BE49-F238E27FC236}">
                <a16:creationId xmlns:a16="http://schemas.microsoft.com/office/drawing/2014/main" id="{434D37F0-78FF-30D9-5AE1-53005A6C2943}"/>
              </a:ext>
            </a:extLst>
          </p:cNvPr>
          <p:cNvSpPr/>
          <p:nvPr/>
        </p:nvSpPr>
        <p:spPr>
          <a:xfrm>
            <a:off x="5139644" y="394203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楕円 170">
            <a:extLst>
              <a:ext uri="{FF2B5EF4-FFF2-40B4-BE49-F238E27FC236}">
                <a16:creationId xmlns:a16="http://schemas.microsoft.com/office/drawing/2014/main" id="{C576483F-B5DF-FE63-360B-EC14B4F7C3F1}"/>
              </a:ext>
            </a:extLst>
          </p:cNvPr>
          <p:cNvSpPr/>
          <p:nvPr/>
        </p:nvSpPr>
        <p:spPr>
          <a:xfrm>
            <a:off x="11322661" y="403688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763DB91C-D79F-C997-236B-5DB00E6FB1DF}"/>
              </a:ext>
            </a:extLst>
          </p:cNvPr>
          <p:cNvSpPr/>
          <p:nvPr/>
        </p:nvSpPr>
        <p:spPr>
          <a:xfrm>
            <a:off x="11850725" y="404739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楕円 172">
            <a:extLst>
              <a:ext uri="{FF2B5EF4-FFF2-40B4-BE49-F238E27FC236}">
                <a16:creationId xmlns:a16="http://schemas.microsoft.com/office/drawing/2014/main" id="{260E19A8-C3A2-00A3-FE4E-BCB548DD821D}"/>
              </a:ext>
            </a:extLst>
          </p:cNvPr>
          <p:cNvSpPr/>
          <p:nvPr/>
        </p:nvSpPr>
        <p:spPr>
          <a:xfrm>
            <a:off x="11572201" y="371419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216D7433-5A04-9C74-4FF4-B0D0648F6AF5}"/>
              </a:ext>
            </a:extLst>
          </p:cNvPr>
          <p:cNvCxnSpPr>
            <a:cxnSpLocks/>
          </p:cNvCxnSpPr>
          <p:nvPr/>
        </p:nvCxnSpPr>
        <p:spPr>
          <a:xfrm>
            <a:off x="11679170" y="380625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077524C9-692E-B2EA-AD49-AFFD54A9B2CA}"/>
              </a:ext>
            </a:extLst>
          </p:cNvPr>
          <p:cNvCxnSpPr>
            <a:cxnSpLocks/>
          </p:cNvCxnSpPr>
          <p:nvPr/>
        </p:nvCxnSpPr>
        <p:spPr>
          <a:xfrm flipV="1">
            <a:off x="11417891" y="4103918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61EE9C07-EFA9-4C0B-6A3D-05C4CACED8AF}"/>
              </a:ext>
            </a:extLst>
          </p:cNvPr>
          <p:cNvCxnSpPr>
            <a:cxnSpLocks/>
            <a:endCxn id="173" idx="3"/>
          </p:cNvCxnSpPr>
          <p:nvPr/>
        </p:nvCxnSpPr>
        <p:spPr>
          <a:xfrm flipV="1">
            <a:off x="11390279" y="382184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楕円 176">
            <a:extLst>
              <a:ext uri="{FF2B5EF4-FFF2-40B4-BE49-F238E27FC236}">
                <a16:creationId xmlns:a16="http://schemas.microsoft.com/office/drawing/2014/main" id="{20C7EC98-BF57-7A65-90B0-58C2DE90B52D}"/>
              </a:ext>
            </a:extLst>
          </p:cNvPr>
          <p:cNvSpPr/>
          <p:nvPr/>
        </p:nvSpPr>
        <p:spPr>
          <a:xfrm>
            <a:off x="6737013" y="401712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90309FD5-55AC-FAC3-048B-75732036E7A6}"/>
              </a:ext>
            </a:extLst>
          </p:cNvPr>
          <p:cNvSpPr/>
          <p:nvPr/>
        </p:nvSpPr>
        <p:spPr>
          <a:xfrm>
            <a:off x="7265077" y="402763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楕円 178">
            <a:extLst>
              <a:ext uri="{FF2B5EF4-FFF2-40B4-BE49-F238E27FC236}">
                <a16:creationId xmlns:a16="http://schemas.microsoft.com/office/drawing/2014/main" id="{5E07BF04-71FE-44F1-6A8B-34B44871EBBD}"/>
              </a:ext>
            </a:extLst>
          </p:cNvPr>
          <p:cNvSpPr/>
          <p:nvPr/>
        </p:nvSpPr>
        <p:spPr>
          <a:xfrm>
            <a:off x="6986553" y="369443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二等辺三角形 179">
            <a:extLst>
              <a:ext uri="{FF2B5EF4-FFF2-40B4-BE49-F238E27FC236}">
                <a16:creationId xmlns:a16="http://schemas.microsoft.com/office/drawing/2014/main" id="{1834BF0A-6050-1831-48C6-650F9162D244}"/>
              </a:ext>
            </a:extLst>
          </p:cNvPr>
          <p:cNvSpPr/>
          <p:nvPr/>
        </p:nvSpPr>
        <p:spPr>
          <a:xfrm>
            <a:off x="11417891" y="3777257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楕円 180">
            <a:extLst>
              <a:ext uri="{FF2B5EF4-FFF2-40B4-BE49-F238E27FC236}">
                <a16:creationId xmlns:a16="http://schemas.microsoft.com/office/drawing/2014/main" id="{4AA2BB10-17C7-8F1A-C144-A7E17E60E3FF}"/>
              </a:ext>
            </a:extLst>
          </p:cNvPr>
          <p:cNvSpPr/>
          <p:nvPr/>
        </p:nvSpPr>
        <p:spPr>
          <a:xfrm>
            <a:off x="10223443" y="402637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楕円 181">
            <a:extLst>
              <a:ext uri="{FF2B5EF4-FFF2-40B4-BE49-F238E27FC236}">
                <a16:creationId xmlns:a16="http://schemas.microsoft.com/office/drawing/2014/main" id="{4E99C461-BB62-5C24-57FC-C6BFD08F3E28}"/>
              </a:ext>
            </a:extLst>
          </p:cNvPr>
          <p:cNvSpPr/>
          <p:nvPr/>
        </p:nvSpPr>
        <p:spPr>
          <a:xfrm>
            <a:off x="10751507" y="403688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楕円 182">
            <a:extLst>
              <a:ext uri="{FF2B5EF4-FFF2-40B4-BE49-F238E27FC236}">
                <a16:creationId xmlns:a16="http://schemas.microsoft.com/office/drawing/2014/main" id="{27C2EDE7-AEE3-FD67-11EA-BDAE1746E9DA}"/>
              </a:ext>
            </a:extLst>
          </p:cNvPr>
          <p:cNvSpPr/>
          <p:nvPr/>
        </p:nvSpPr>
        <p:spPr>
          <a:xfrm>
            <a:off x="10472983" y="370368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4FA5D1C5-1F0A-A885-A50E-CE396FB42C90}"/>
              </a:ext>
            </a:extLst>
          </p:cNvPr>
          <p:cNvCxnSpPr>
            <a:cxnSpLocks/>
          </p:cNvCxnSpPr>
          <p:nvPr/>
        </p:nvCxnSpPr>
        <p:spPr>
          <a:xfrm>
            <a:off x="10579952" y="379574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9888F29F-2A8C-C480-F44F-8D872785502A}"/>
              </a:ext>
            </a:extLst>
          </p:cNvPr>
          <p:cNvCxnSpPr>
            <a:cxnSpLocks/>
          </p:cNvCxnSpPr>
          <p:nvPr/>
        </p:nvCxnSpPr>
        <p:spPr>
          <a:xfrm flipV="1">
            <a:off x="10318673" y="4093408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AA5A8C7E-C4E3-0EBC-FAD1-D619F573F499}"/>
              </a:ext>
            </a:extLst>
          </p:cNvPr>
          <p:cNvCxnSpPr>
            <a:cxnSpLocks/>
            <a:endCxn id="183" idx="3"/>
          </p:cNvCxnSpPr>
          <p:nvPr/>
        </p:nvCxnSpPr>
        <p:spPr>
          <a:xfrm flipV="1">
            <a:off x="10291061" y="381133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54CE04BD-7796-47CA-DCA4-48D9975C09E2}"/>
                  </a:ext>
                </a:extLst>
              </p:cNvPr>
              <p:cNvSpPr txBox="1"/>
              <p:nvPr/>
            </p:nvSpPr>
            <p:spPr>
              <a:xfrm>
                <a:off x="4995414" y="425297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id="{54CE04BD-7796-47CA-DCA4-48D9975C0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414" y="4252970"/>
                <a:ext cx="48974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78DA6F4B-03FE-B5F5-8D40-802F2ACE3B42}"/>
                  </a:ext>
                </a:extLst>
              </p:cNvPr>
              <p:cNvSpPr txBox="1"/>
              <p:nvPr/>
            </p:nvSpPr>
            <p:spPr>
              <a:xfrm>
                <a:off x="5911986" y="425297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78DA6F4B-03FE-B5F5-8D40-802F2ACE3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86" y="4252970"/>
                <a:ext cx="48974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テキスト ボックス 188">
                <a:extLst>
                  <a:ext uri="{FF2B5EF4-FFF2-40B4-BE49-F238E27FC236}">
                    <a16:creationId xmlns:a16="http://schemas.microsoft.com/office/drawing/2014/main" id="{D34EFB27-6A55-3BE9-B265-37809DCCBFCE}"/>
                  </a:ext>
                </a:extLst>
              </p:cNvPr>
              <p:cNvSpPr txBox="1"/>
              <p:nvPr/>
            </p:nvSpPr>
            <p:spPr>
              <a:xfrm>
                <a:off x="7983467" y="4232554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89" name="テキスト ボックス 188">
                <a:extLst>
                  <a:ext uri="{FF2B5EF4-FFF2-40B4-BE49-F238E27FC236}">
                    <a16:creationId xmlns:a16="http://schemas.microsoft.com/office/drawing/2014/main" id="{D34EFB27-6A55-3BE9-B265-37809DCCB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467" y="4232554"/>
                <a:ext cx="48974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8D28280C-71B3-1C60-75E3-C353C21A902E}"/>
                  </a:ext>
                </a:extLst>
              </p:cNvPr>
              <p:cNvSpPr txBox="1"/>
              <p:nvPr/>
            </p:nvSpPr>
            <p:spPr>
              <a:xfrm>
                <a:off x="9182856" y="4232553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8D28280C-71B3-1C60-75E3-C353C21A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56" y="4232553"/>
                <a:ext cx="48974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楕円 190">
            <a:extLst>
              <a:ext uri="{FF2B5EF4-FFF2-40B4-BE49-F238E27FC236}">
                <a16:creationId xmlns:a16="http://schemas.microsoft.com/office/drawing/2014/main" id="{D4C5E009-E1B6-E286-DA7C-F194B1BF2370}"/>
              </a:ext>
            </a:extLst>
          </p:cNvPr>
          <p:cNvSpPr/>
          <p:nvPr/>
        </p:nvSpPr>
        <p:spPr>
          <a:xfrm>
            <a:off x="5851510" y="398835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21F1E07D-DEF6-37E7-79AD-A12566021878}"/>
              </a:ext>
            </a:extLst>
          </p:cNvPr>
          <p:cNvSpPr/>
          <p:nvPr/>
        </p:nvSpPr>
        <p:spPr>
          <a:xfrm>
            <a:off x="6101050" y="366566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ABF2C8D7-C095-52BF-43D6-187C9CEDF37B}"/>
                  </a:ext>
                </a:extLst>
              </p:cNvPr>
              <p:cNvSpPr txBox="1"/>
              <p:nvPr/>
            </p:nvSpPr>
            <p:spPr>
              <a:xfrm>
                <a:off x="6806029" y="4242179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ABF2C8D7-C095-52BF-43D6-187C9CEDF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29" y="4242179"/>
                <a:ext cx="48974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楕円 193">
            <a:extLst>
              <a:ext uri="{FF2B5EF4-FFF2-40B4-BE49-F238E27FC236}">
                <a16:creationId xmlns:a16="http://schemas.microsoft.com/office/drawing/2014/main" id="{DAFE8D86-38DE-9921-D249-812F067447AC}"/>
              </a:ext>
            </a:extLst>
          </p:cNvPr>
          <p:cNvSpPr/>
          <p:nvPr/>
        </p:nvSpPr>
        <p:spPr>
          <a:xfrm>
            <a:off x="7965319" y="401712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楕円 194">
            <a:extLst>
              <a:ext uri="{FF2B5EF4-FFF2-40B4-BE49-F238E27FC236}">
                <a16:creationId xmlns:a16="http://schemas.microsoft.com/office/drawing/2014/main" id="{8F811184-971A-6DEB-188E-91B64195E664}"/>
              </a:ext>
            </a:extLst>
          </p:cNvPr>
          <p:cNvSpPr/>
          <p:nvPr/>
        </p:nvSpPr>
        <p:spPr>
          <a:xfrm>
            <a:off x="8493383" y="402763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059CCA5A-A6CD-F840-F120-3A6F46A81052}"/>
              </a:ext>
            </a:extLst>
          </p:cNvPr>
          <p:cNvSpPr/>
          <p:nvPr/>
        </p:nvSpPr>
        <p:spPr>
          <a:xfrm>
            <a:off x="8214859" y="369443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023CBFF1-530D-F11D-EF42-C0000EDDFEAD}"/>
              </a:ext>
            </a:extLst>
          </p:cNvPr>
          <p:cNvCxnSpPr>
            <a:cxnSpLocks/>
            <a:endCxn id="196" idx="3"/>
          </p:cNvCxnSpPr>
          <p:nvPr/>
        </p:nvCxnSpPr>
        <p:spPr>
          <a:xfrm flipV="1">
            <a:off x="8032937" y="3802087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楕円 197">
            <a:extLst>
              <a:ext uri="{FF2B5EF4-FFF2-40B4-BE49-F238E27FC236}">
                <a16:creationId xmlns:a16="http://schemas.microsoft.com/office/drawing/2014/main" id="{ADCFD85B-A5A0-25EE-A879-0BA6FD75CCE7}"/>
              </a:ext>
            </a:extLst>
          </p:cNvPr>
          <p:cNvSpPr/>
          <p:nvPr/>
        </p:nvSpPr>
        <p:spPr>
          <a:xfrm>
            <a:off x="9141992" y="402637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94E5647D-041D-C3FA-21E2-5E41517CDA2B}"/>
              </a:ext>
            </a:extLst>
          </p:cNvPr>
          <p:cNvSpPr/>
          <p:nvPr/>
        </p:nvSpPr>
        <p:spPr>
          <a:xfrm>
            <a:off x="9670056" y="403688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53DA2572-5A70-B73D-168D-BE2B0440DE9E}"/>
              </a:ext>
            </a:extLst>
          </p:cNvPr>
          <p:cNvSpPr/>
          <p:nvPr/>
        </p:nvSpPr>
        <p:spPr>
          <a:xfrm>
            <a:off x="9391532" y="370368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17281B53-1AD5-CFD1-A153-AA6F7256CCD4}"/>
              </a:ext>
            </a:extLst>
          </p:cNvPr>
          <p:cNvCxnSpPr>
            <a:cxnSpLocks/>
          </p:cNvCxnSpPr>
          <p:nvPr/>
        </p:nvCxnSpPr>
        <p:spPr>
          <a:xfrm>
            <a:off x="9498501" y="379574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E0EE9C38-C220-C1AC-1BF7-87F80CB23CA9}"/>
              </a:ext>
            </a:extLst>
          </p:cNvPr>
          <p:cNvCxnSpPr>
            <a:cxnSpLocks/>
            <a:endCxn id="200" idx="3"/>
          </p:cNvCxnSpPr>
          <p:nvPr/>
        </p:nvCxnSpPr>
        <p:spPr>
          <a:xfrm flipV="1">
            <a:off x="9209610" y="381133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6E7971B1-E989-E3BD-C98E-EFCC5C97A048}"/>
                  </a:ext>
                </a:extLst>
              </p:cNvPr>
              <p:cNvSpPr txBox="1"/>
              <p:nvPr/>
            </p:nvSpPr>
            <p:spPr>
              <a:xfrm>
                <a:off x="10297799" y="4200653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6E7971B1-E989-E3BD-C98E-EFCC5C97A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9" y="4200653"/>
                <a:ext cx="48974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テキスト ボックス 203">
                <a:extLst>
                  <a:ext uri="{FF2B5EF4-FFF2-40B4-BE49-F238E27FC236}">
                    <a16:creationId xmlns:a16="http://schemas.microsoft.com/office/drawing/2014/main" id="{6C6F1552-EF42-4FDD-CB91-07932C3E187D}"/>
                  </a:ext>
                </a:extLst>
              </p:cNvPr>
              <p:cNvSpPr txBox="1"/>
              <p:nvPr/>
            </p:nvSpPr>
            <p:spPr>
              <a:xfrm>
                <a:off x="11412363" y="416089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04" name="テキスト ボックス 203">
                <a:extLst>
                  <a:ext uri="{FF2B5EF4-FFF2-40B4-BE49-F238E27FC236}">
                    <a16:creationId xmlns:a16="http://schemas.microsoft.com/office/drawing/2014/main" id="{6C6F1552-EF42-4FDD-CB91-07932C3E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2363" y="4160895"/>
                <a:ext cx="48974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1518AC2-1DF2-79A3-A9C6-BC74C32C4F25}"/>
              </a:ext>
            </a:extLst>
          </p:cNvPr>
          <p:cNvCxnSpPr>
            <a:cxnSpLocks/>
          </p:cNvCxnSpPr>
          <p:nvPr/>
        </p:nvCxnSpPr>
        <p:spPr>
          <a:xfrm>
            <a:off x="5353125" y="4800400"/>
            <a:ext cx="653555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017B47B7-E070-DA65-1D0A-E28A2316A149}"/>
              </a:ext>
            </a:extLst>
          </p:cNvPr>
          <p:cNvCxnSpPr>
            <a:cxnSpLocks/>
          </p:cNvCxnSpPr>
          <p:nvPr/>
        </p:nvCxnSpPr>
        <p:spPr>
          <a:xfrm flipV="1">
            <a:off x="6101050" y="4631540"/>
            <a:ext cx="1073129" cy="112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D8F706D8-A4C3-E316-FA76-50C6831DE60D}"/>
              </a:ext>
            </a:extLst>
          </p:cNvPr>
          <p:cNvCxnSpPr>
            <a:cxnSpLocks/>
          </p:cNvCxnSpPr>
          <p:nvPr/>
        </p:nvCxnSpPr>
        <p:spPr>
          <a:xfrm>
            <a:off x="6903385" y="4710575"/>
            <a:ext cx="27079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E25F58D2-A456-1CBF-CDE0-776F8F926A6A}"/>
              </a:ext>
            </a:extLst>
          </p:cNvPr>
          <p:cNvCxnSpPr>
            <a:cxnSpLocks/>
          </p:cNvCxnSpPr>
          <p:nvPr/>
        </p:nvCxnSpPr>
        <p:spPr>
          <a:xfrm>
            <a:off x="10487404" y="4738519"/>
            <a:ext cx="15846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>
            <a:extLst>
              <a:ext uri="{FF2B5EF4-FFF2-40B4-BE49-F238E27FC236}">
                <a16:creationId xmlns:a16="http://schemas.microsoft.com/office/drawing/2014/main" id="{92A02563-41EE-0F4B-F643-10ABD4323139}"/>
              </a:ext>
            </a:extLst>
          </p:cNvPr>
          <p:cNvCxnSpPr>
            <a:cxnSpLocks/>
          </p:cNvCxnSpPr>
          <p:nvPr/>
        </p:nvCxnSpPr>
        <p:spPr>
          <a:xfrm>
            <a:off x="8331645" y="5190067"/>
            <a:ext cx="0" cy="134045"/>
          </a:xfrm>
          <a:prstGeom prst="straightConnector1">
            <a:avLst/>
          </a:prstGeom>
          <a:ln w="104775">
            <a:solidFill>
              <a:srgbClr val="C0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E88CA652-D2E2-C136-2542-2BB4C5C1EC9C}"/>
                  </a:ext>
                </a:extLst>
              </p:cNvPr>
              <p:cNvSpPr txBox="1"/>
              <p:nvPr/>
            </p:nvSpPr>
            <p:spPr>
              <a:xfrm>
                <a:off x="4628768" y="2145678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E88CA652-D2E2-C136-2542-2BB4C5C1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68" y="2145678"/>
                <a:ext cx="56664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楕円 210">
            <a:extLst>
              <a:ext uri="{FF2B5EF4-FFF2-40B4-BE49-F238E27FC236}">
                <a16:creationId xmlns:a16="http://schemas.microsoft.com/office/drawing/2014/main" id="{B42F4AE6-244E-48C2-C898-F41BED98C0D7}"/>
              </a:ext>
            </a:extLst>
          </p:cNvPr>
          <p:cNvSpPr/>
          <p:nvPr/>
        </p:nvSpPr>
        <p:spPr>
          <a:xfrm>
            <a:off x="5128609" y="235753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楕円 211">
            <a:extLst>
              <a:ext uri="{FF2B5EF4-FFF2-40B4-BE49-F238E27FC236}">
                <a16:creationId xmlns:a16="http://schemas.microsoft.com/office/drawing/2014/main" id="{DE1F0A2E-04AD-B24C-AB3C-E76041233558}"/>
              </a:ext>
            </a:extLst>
          </p:cNvPr>
          <p:cNvSpPr/>
          <p:nvPr/>
        </p:nvSpPr>
        <p:spPr>
          <a:xfrm>
            <a:off x="5656673" y="236804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楕円 212">
            <a:extLst>
              <a:ext uri="{FF2B5EF4-FFF2-40B4-BE49-F238E27FC236}">
                <a16:creationId xmlns:a16="http://schemas.microsoft.com/office/drawing/2014/main" id="{B63109C9-FA32-E6E7-B79F-44A1B6B1AA41}"/>
              </a:ext>
            </a:extLst>
          </p:cNvPr>
          <p:cNvSpPr/>
          <p:nvPr/>
        </p:nvSpPr>
        <p:spPr>
          <a:xfrm>
            <a:off x="5378149" y="203484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楕円 213">
            <a:extLst>
              <a:ext uri="{FF2B5EF4-FFF2-40B4-BE49-F238E27FC236}">
                <a16:creationId xmlns:a16="http://schemas.microsoft.com/office/drawing/2014/main" id="{F77256F7-45B5-A552-67E9-D339BA82EE06}"/>
              </a:ext>
            </a:extLst>
          </p:cNvPr>
          <p:cNvSpPr/>
          <p:nvPr/>
        </p:nvSpPr>
        <p:spPr>
          <a:xfrm>
            <a:off x="9710525" y="232804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楕円 214">
            <a:extLst>
              <a:ext uri="{FF2B5EF4-FFF2-40B4-BE49-F238E27FC236}">
                <a16:creationId xmlns:a16="http://schemas.microsoft.com/office/drawing/2014/main" id="{BA25D89B-C7B8-32D7-8615-1A245A5E741B}"/>
              </a:ext>
            </a:extLst>
          </p:cNvPr>
          <p:cNvSpPr/>
          <p:nvPr/>
        </p:nvSpPr>
        <p:spPr>
          <a:xfrm>
            <a:off x="10238589" y="233855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楕円 215">
            <a:extLst>
              <a:ext uri="{FF2B5EF4-FFF2-40B4-BE49-F238E27FC236}">
                <a16:creationId xmlns:a16="http://schemas.microsoft.com/office/drawing/2014/main" id="{DDDE117B-6399-77EF-B299-3FF7BEF7F391}"/>
              </a:ext>
            </a:extLst>
          </p:cNvPr>
          <p:cNvSpPr/>
          <p:nvPr/>
        </p:nvSpPr>
        <p:spPr>
          <a:xfrm>
            <a:off x="9960065" y="200535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8FBDEC28-40DA-33AF-1ECC-74258014725D}"/>
              </a:ext>
            </a:extLst>
          </p:cNvPr>
          <p:cNvCxnSpPr>
            <a:cxnSpLocks/>
          </p:cNvCxnSpPr>
          <p:nvPr/>
        </p:nvCxnSpPr>
        <p:spPr>
          <a:xfrm>
            <a:off x="10067034" y="2097417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7F76815D-0287-A8E0-5C33-66507505BCA9}"/>
              </a:ext>
            </a:extLst>
          </p:cNvPr>
          <p:cNvCxnSpPr>
            <a:cxnSpLocks/>
          </p:cNvCxnSpPr>
          <p:nvPr/>
        </p:nvCxnSpPr>
        <p:spPr>
          <a:xfrm flipV="1">
            <a:off x="9805755" y="2395081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196CE8B1-0C52-085E-C8D5-6BDB83883962}"/>
              </a:ext>
            </a:extLst>
          </p:cNvPr>
          <p:cNvCxnSpPr>
            <a:cxnSpLocks/>
            <a:endCxn id="216" idx="3"/>
          </p:cNvCxnSpPr>
          <p:nvPr/>
        </p:nvCxnSpPr>
        <p:spPr>
          <a:xfrm flipV="1">
            <a:off x="9778143" y="2113012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楕円 219">
            <a:extLst>
              <a:ext uri="{FF2B5EF4-FFF2-40B4-BE49-F238E27FC236}">
                <a16:creationId xmlns:a16="http://schemas.microsoft.com/office/drawing/2014/main" id="{3C073D31-F9F5-DC36-9C05-A045A402F8BC}"/>
              </a:ext>
            </a:extLst>
          </p:cNvPr>
          <p:cNvSpPr/>
          <p:nvPr/>
        </p:nvSpPr>
        <p:spPr>
          <a:xfrm>
            <a:off x="8301246" y="234702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楕円 220">
            <a:extLst>
              <a:ext uri="{FF2B5EF4-FFF2-40B4-BE49-F238E27FC236}">
                <a16:creationId xmlns:a16="http://schemas.microsoft.com/office/drawing/2014/main" id="{61ADFC91-9361-568F-BDBE-FE7732DB10BF}"/>
              </a:ext>
            </a:extLst>
          </p:cNvPr>
          <p:cNvSpPr/>
          <p:nvPr/>
        </p:nvSpPr>
        <p:spPr>
          <a:xfrm>
            <a:off x="8829310" y="235753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楕円 221">
            <a:extLst>
              <a:ext uri="{FF2B5EF4-FFF2-40B4-BE49-F238E27FC236}">
                <a16:creationId xmlns:a16="http://schemas.microsoft.com/office/drawing/2014/main" id="{4B3C8F12-58AB-45B8-24D0-E6179C72D29C}"/>
              </a:ext>
            </a:extLst>
          </p:cNvPr>
          <p:cNvSpPr/>
          <p:nvPr/>
        </p:nvSpPr>
        <p:spPr>
          <a:xfrm>
            <a:off x="8550786" y="202433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EB347F6F-18E1-8295-0280-2CE9494E024C}"/>
              </a:ext>
            </a:extLst>
          </p:cNvPr>
          <p:cNvCxnSpPr>
            <a:cxnSpLocks/>
          </p:cNvCxnSpPr>
          <p:nvPr/>
        </p:nvCxnSpPr>
        <p:spPr>
          <a:xfrm>
            <a:off x="8657755" y="211639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3C59C8C5-046C-BA2A-9376-05CEB57E0B09}"/>
              </a:ext>
            </a:extLst>
          </p:cNvPr>
          <p:cNvCxnSpPr>
            <a:cxnSpLocks/>
            <a:endCxn id="222" idx="3"/>
          </p:cNvCxnSpPr>
          <p:nvPr/>
        </p:nvCxnSpPr>
        <p:spPr>
          <a:xfrm flipV="1">
            <a:off x="8368864" y="213198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楕円 224">
            <a:extLst>
              <a:ext uri="{FF2B5EF4-FFF2-40B4-BE49-F238E27FC236}">
                <a16:creationId xmlns:a16="http://schemas.microsoft.com/office/drawing/2014/main" id="{D15A5309-61BE-BDEA-4DCF-410F4158CE70}"/>
              </a:ext>
            </a:extLst>
          </p:cNvPr>
          <p:cNvSpPr/>
          <p:nvPr/>
        </p:nvSpPr>
        <p:spPr>
          <a:xfrm>
            <a:off x="6762856" y="235753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楕円 225">
            <a:extLst>
              <a:ext uri="{FF2B5EF4-FFF2-40B4-BE49-F238E27FC236}">
                <a16:creationId xmlns:a16="http://schemas.microsoft.com/office/drawing/2014/main" id="{AC1EEE2D-9F03-A59A-8745-C96D48D7FC51}"/>
              </a:ext>
            </a:extLst>
          </p:cNvPr>
          <p:cNvSpPr/>
          <p:nvPr/>
        </p:nvSpPr>
        <p:spPr>
          <a:xfrm>
            <a:off x="7290920" y="236804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楕円 226">
            <a:extLst>
              <a:ext uri="{FF2B5EF4-FFF2-40B4-BE49-F238E27FC236}">
                <a16:creationId xmlns:a16="http://schemas.microsoft.com/office/drawing/2014/main" id="{35051E5F-40C6-7E6D-9C5B-C0223FACA698}"/>
              </a:ext>
            </a:extLst>
          </p:cNvPr>
          <p:cNvSpPr/>
          <p:nvPr/>
        </p:nvSpPr>
        <p:spPr>
          <a:xfrm>
            <a:off x="7012396" y="203484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8" name="直線コネクタ 227">
            <a:extLst>
              <a:ext uri="{FF2B5EF4-FFF2-40B4-BE49-F238E27FC236}">
                <a16:creationId xmlns:a16="http://schemas.microsoft.com/office/drawing/2014/main" id="{E94419A0-7595-614F-CDA4-7E3518CBC8FD}"/>
              </a:ext>
            </a:extLst>
          </p:cNvPr>
          <p:cNvCxnSpPr>
            <a:cxnSpLocks/>
            <a:endCxn id="227" idx="3"/>
          </p:cNvCxnSpPr>
          <p:nvPr/>
        </p:nvCxnSpPr>
        <p:spPr>
          <a:xfrm flipV="1">
            <a:off x="6830474" y="214249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テキスト ボックス 228">
                <a:extLst>
                  <a:ext uri="{FF2B5EF4-FFF2-40B4-BE49-F238E27FC236}">
                    <a16:creationId xmlns:a16="http://schemas.microsoft.com/office/drawing/2014/main" id="{58CE2959-3AA3-B7EB-5A55-7000FD6CA559}"/>
                  </a:ext>
                </a:extLst>
              </p:cNvPr>
              <p:cNvSpPr txBox="1"/>
              <p:nvPr/>
            </p:nvSpPr>
            <p:spPr>
              <a:xfrm>
                <a:off x="5426610" y="1837739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9" name="テキスト ボックス 228">
                <a:extLst>
                  <a:ext uri="{FF2B5EF4-FFF2-40B4-BE49-F238E27FC236}">
                    <a16:creationId xmlns:a16="http://schemas.microsoft.com/office/drawing/2014/main" id="{58CE2959-3AA3-B7EB-5A55-7000FD6CA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10" y="1837739"/>
                <a:ext cx="56664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B818A5A5-CF10-4881-11B5-52D64E2F9CB1}"/>
                  </a:ext>
                </a:extLst>
              </p:cNvPr>
              <p:cNvSpPr txBox="1"/>
              <p:nvPr/>
            </p:nvSpPr>
            <p:spPr>
              <a:xfrm>
                <a:off x="5508884" y="2410086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B818A5A5-CF10-4881-11B5-52D64E2F9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884" y="2410086"/>
                <a:ext cx="56664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二等辺三角形 230">
            <a:extLst>
              <a:ext uri="{FF2B5EF4-FFF2-40B4-BE49-F238E27FC236}">
                <a16:creationId xmlns:a16="http://schemas.microsoft.com/office/drawing/2014/main" id="{7F1CE193-1578-22F1-EF40-B1089C8E8ECE}"/>
              </a:ext>
            </a:extLst>
          </p:cNvPr>
          <p:cNvSpPr/>
          <p:nvPr/>
        </p:nvSpPr>
        <p:spPr>
          <a:xfrm>
            <a:off x="9805755" y="2068420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9309AB3D-626E-7639-AA19-95862D249979}"/>
                  </a:ext>
                </a:extLst>
              </p:cNvPr>
              <p:cNvSpPr txBox="1"/>
              <p:nvPr/>
            </p:nvSpPr>
            <p:spPr>
              <a:xfrm>
                <a:off x="6445116" y="1837587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9309AB3D-626E-7639-AA19-95862D249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16" y="1837587"/>
                <a:ext cx="56664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BB84B34F-B85F-F225-ED7A-8EF124286255}"/>
                  </a:ext>
                </a:extLst>
              </p:cNvPr>
              <p:cNvSpPr txBox="1"/>
              <p:nvPr/>
            </p:nvSpPr>
            <p:spPr>
              <a:xfrm>
                <a:off x="8646822" y="1866382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BB84B34F-B85F-F225-ED7A-8EF124286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822" y="1866382"/>
                <a:ext cx="566647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ACEB0DB3-D32C-BB19-41E9-A26438B85F12}"/>
                  </a:ext>
                </a:extLst>
              </p:cNvPr>
              <p:cNvSpPr txBox="1"/>
              <p:nvPr/>
            </p:nvSpPr>
            <p:spPr>
              <a:xfrm>
                <a:off x="9770892" y="2357331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ACEB0DB3-D32C-BB19-41E9-A26438B85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892" y="2357331"/>
                <a:ext cx="56664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DBC13EF2-6AD9-43B6-0B9A-6D6F753A18C4}"/>
                  </a:ext>
                </a:extLst>
              </p:cNvPr>
              <p:cNvSpPr txBox="1"/>
              <p:nvPr/>
            </p:nvSpPr>
            <p:spPr>
              <a:xfrm>
                <a:off x="9770891" y="2072460"/>
                <a:ext cx="5666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DBC13EF2-6AD9-43B6-0B9A-6D6F753A1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891" y="2072460"/>
                <a:ext cx="56664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楕円 235">
            <a:extLst>
              <a:ext uri="{FF2B5EF4-FFF2-40B4-BE49-F238E27FC236}">
                <a16:creationId xmlns:a16="http://schemas.microsoft.com/office/drawing/2014/main" id="{78673435-69D0-A9C5-8464-01B75D65F2CB}"/>
              </a:ext>
            </a:extLst>
          </p:cNvPr>
          <p:cNvSpPr/>
          <p:nvPr/>
        </p:nvSpPr>
        <p:spPr>
          <a:xfrm>
            <a:off x="10998162" y="229208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楕円 236">
            <a:extLst>
              <a:ext uri="{FF2B5EF4-FFF2-40B4-BE49-F238E27FC236}">
                <a16:creationId xmlns:a16="http://schemas.microsoft.com/office/drawing/2014/main" id="{3F2ED6BE-5537-A9E5-7085-66CE27EDBCF9}"/>
              </a:ext>
            </a:extLst>
          </p:cNvPr>
          <p:cNvSpPr/>
          <p:nvPr/>
        </p:nvSpPr>
        <p:spPr>
          <a:xfrm>
            <a:off x="11526226" y="230259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楕円 237">
            <a:extLst>
              <a:ext uri="{FF2B5EF4-FFF2-40B4-BE49-F238E27FC236}">
                <a16:creationId xmlns:a16="http://schemas.microsoft.com/office/drawing/2014/main" id="{40527073-2ACA-B6A8-65A3-496F288467E4}"/>
              </a:ext>
            </a:extLst>
          </p:cNvPr>
          <p:cNvSpPr/>
          <p:nvPr/>
        </p:nvSpPr>
        <p:spPr>
          <a:xfrm>
            <a:off x="11247702" y="196939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FB12A453-F053-AA14-A82F-B9A22BD0731F}"/>
              </a:ext>
            </a:extLst>
          </p:cNvPr>
          <p:cNvCxnSpPr>
            <a:cxnSpLocks/>
          </p:cNvCxnSpPr>
          <p:nvPr/>
        </p:nvCxnSpPr>
        <p:spPr>
          <a:xfrm>
            <a:off x="11354671" y="2061451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53230D3C-F452-5BF6-7078-0A26DAD99713}"/>
              </a:ext>
            </a:extLst>
          </p:cNvPr>
          <p:cNvCxnSpPr>
            <a:cxnSpLocks/>
          </p:cNvCxnSpPr>
          <p:nvPr/>
        </p:nvCxnSpPr>
        <p:spPr>
          <a:xfrm flipV="1">
            <a:off x="11093392" y="2359115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39F5BA60-F1E4-1C4D-BFB9-96DE079B3AD5}"/>
              </a:ext>
            </a:extLst>
          </p:cNvPr>
          <p:cNvCxnSpPr>
            <a:cxnSpLocks/>
            <a:endCxn id="238" idx="3"/>
          </p:cNvCxnSpPr>
          <p:nvPr/>
        </p:nvCxnSpPr>
        <p:spPr>
          <a:xfrm flipV="1">
            <a:off x="11065780" y="2077046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二等辺三角形 241">
            <a:extLst>
              <a:ext uri="{FF2B5EF4-FFF2-40B4-BE49-F238E27FC236}">
                <a16:creationId xmlns:a16="http://schemas.microsoft.com/office/drawing/2014/main" id="{B1C36614-D75B-DA8D-0193-B57DDD2A0BDD}"/>
              </a:ext>
            </a:extLst>
          </p:cNvPr>
          <p:cNvSpPr/>
          <p:nvPr/>
        </p:nvSpPr>
        <p:spPr>
          <a:xfrm>
            <a:off x="11093392" y="2032454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4A7AAACE-A96C-46F7-DE30-71E45B3B2B51}"/>
                  </a:ext>
                </a:extLst>
              </p:cNvPr>
              <p:cNvSpPr txBox="1"/>
              <p:nvPr/>
            </p:nvSpPr>
            <p:spPr>
              <a:xfrm>
                <a:off x="5164744" y="273869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4A7AAACE-A96C-46F7-DE30-71E45B3B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744" y="2738695"/>
                <a:ext cx="489745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8F89A254-3206-69EF-D053-0B2CD2AA2BE0}"/>
                  </a:ext>
                </a:extLst>
              </p:cNvPr>
              <p:cNvSpPr txBox="1"/>
              <p:nvPr/>
            </p:nvSpPr>
            <p:spPr>
              <a:xfrm>
                <a:off x="6787533" y="2728769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8F89A254-3206-69EF-D053-0B2CD2AA2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533" y="2728769"/>
                <a:ext cx="489745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9578A5B8-532A-1F89-6516-FF143ED84007}"/>
                  </a:ext>
                </a:extLst>
              </p:cNvPr>
              <p:cNvSpPr txBox="1"/>
              <p:nvPr/>
            </p:nvSpPr>
            <p:spPr>
              <a:xfrm>
                <a:off x="8401949" y="2729827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9578A5B8-532A-1F89-6516-FF143ED84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949" y="2729827"/>
                <a:ext cx="489745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360BA2B-A02A-A062-5271-5394531F9003}"/>
                  </a:ext>
                </a:extLst>
              </p:cNvPr>
              <p:cNvSpPr txBox="1"/>
              <p:nvPr/>
            </p:nvSpPr>
            <p:spPr>
              <a:xfrm>
                <a:off x="9788122" y="2729827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360BA2B-A02A-A062-5271-5394531F9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122" y="2729827"/>
                <a:ext cx="489745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B140FC9C-4A50-DE4A-5EFF-A9124D2EED3B}"/>
              </a:ext>
            </a:extLst>
          </p:cNvPr>
          <p:cNvCxnSpPr>
            <a:cxnSpLocks/>
          </p:cNvCxnSpPr>
          <p:nvPr/>
        </p:nvCxnSpPr>
        <p:spPr>
          <a:xfrm>
            <a:off x="8335168" y="3318996"/>
            <a:ext cx="0" cy="188394"/>
          </a:xfrm>
          <a:prstGeom prst="straightConnector1">
            <a:avLst/>
          </a:prstGeom>
          <a:ln w="104775">
            <a:solidFill>
              <a:schemeClr val="bg2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A1DEA04A-AD0B-D84B-0B6C-85A4FC3FFF4C}"/>
              </a:ext>
            </a:extLst>
          </p:cNvPr>
          <p:cNvSpPr/>
          <p:nvPr/>
        </p:nvSpPr>
        <p:spPr>
          <a:xfrm>
            <a:off x="4644596" y="1899273"/>
            <a:ext cx="7448024" cy="1225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AE0B9700-61F4-C1F3-70C1-206B2AA3F968}"/>
                  </a:ext>
                </a:extLst>
              </p:cNvPr>
              <p:cNvSpPr txBox="1"/>
              <p:nvPr/>
            </p:nvSpPr>
            <p:spPr>
              <a:xfrm>
                <a:off x="11131007" y="272249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AE0B9700-61F4-C1F3-70C1-206B2AA3F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007" y="2722495"/>
                <a:ext cx="489745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06B56E2E-1BE4-9D5C-03EA-C946E7FE9A9E}"/>
              </a:ext>
            </a:extLst>
          </p:cNvPr>
          <p:cNvSpPr/>
          <p:nvPr/>
        </p:nvSpPr>
        <p:spPr>
          <a:xfrm>
            <a:off x="4628768" y="3572286"/>
            <a:ext cx="7448024" cy="1381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52924E7-7A33-578A-713F-EB2E1B2ADD95}"/>
              </a:ext>
            </a:extLst>
          </p:cNvPr>
          <p:cNvSpPr/>
          <p:nvPr/>
        </p:nvSpPr>
        <p:spPr>
          <a:xfrm>
            <a:off x="4605005" y="5347968"/>
            <a:ext cx="7448024" cy="1381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369C52E4-12F7-9155-4BA9-9F1BC7CCB3C3}"/>
                  </a:ext>
                </a:extLst>
              </p:cNvPr>
              <p:cNvSpPr txBox="1"/>
              <p:nvPr/>
            </p:nvSpPr>
            <p:spPr>
              <a:xfrm>
                <a:off x="4628768" y="1391231"/>
                <a:ext cx="785324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200" b="0" i="0" dirty="0" smtClean="0">
                        <a:latin typeface="Cambria Math" panose="02040503050406030204" pitchFamily="18" charset="0"/>
                      </a:rPr>
                      <m:t>FSC</m:t>
                    </m:r>
                    <m:r>
                      <a:rPr lang="en-US" altLang="ja-JP" sz="2200" b="0" i="0" dirty="0" smtClean="0">
                        <a:latin typeface="Cambria Math" panose="02040503050406030204" pitchFamily="18" charset="0"/>
                      </a:rPr>
                      <m:t>[1]=</m:t>
                    </m:r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[[</m:t>
                        </m:r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,1]</m:t>
                    </m:r>
                    <m:r>
                      <a:rPr lang="en-US" altLang="ja-JP" sz="220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ja-JP" sz="2200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2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ja-JP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sz="2200" i="1" dirty="0">
                        <a:latin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,4]]</m:t>
                    </m:r>
                  </m:oMath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369C52E4-12F7-9155-4BA9-9F1BC7CCB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68" y="1391231"/>
                <a:ext cx="7853242" cy="430887"/>
              </a:xfrm>
              <a:prstGeom prst="rect">
                <a:avLst/>
              </a:prstGeom>
              <a:blipFill>
                <a:blip r:embed="rId28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テキスト ボックス 254">
                <a:extLst>
                  <a:ext uri="{FF2B5EF4-FFF2-40B4-BE49-F238E27FC236}">
                    <a16:creationId xmlns:a16="http://schemas.microsoft.com/office/drawing/2014/main" id="{644A2F02-D700-1842-EEF3-BDFF60D2B9F2}"/>
                  </a:ext>
                </a:extLst>
              </p:cNvPr>
              <p:cNvSpPr txBox="1"/>
              <p:nvPr/>
            </p:nvSpPr>
            <p:spPr>
              <a:xfrm>
                <a:off x="113632" y="3089695"/>
                <a:ext cx="4078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Ex (1). 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ja-JP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=[2,3]</m:t>
                    </m:r>
                  </m:oMath>
                </a14:m>
                <a:r>
                  <a:rPr lang="ja-JP" altLang="en-US" sz="2000" dirty="0"/>
                  <a:t>は</a:t>
                </a:r>
                <a:r>
                  <a:rPr lang="en-US" altLang="ja-JP" sz="2000" dirty="0"/>
                  <a:t>[1,1]</a:t>
                </a:r>
                <a:r>
                  <a:rPr lang="ja-JP" altLang="en-US" sz="2000" dirty="0"/>
                  <a:t>に送られる</a:t>
                </a:r>
                <a:endParaRPr lang="en-US" altLang="ja-JP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5" name="テキスト ボックス 254">
                <a:extLst>
                  <a:ext uri="{FF2B5EF4-FFF2-40B4-BE49-F238E27FC236}">
                    <a16:creationId xmlns:a16="http://schemas.microsoft.com/office/drawing/2014/main" id="{644A2F02-D700-1842-EEF3-BDFF60D2B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32" y="3089695"/>
                <a:ext cx="4078687" cy="400110"/>
              </a:xfrm>
              <a:prstGeom prst="rect">
                <a:avLst/>
              </a:prstGeom>
              <a:blipFill>
                <a:blip r:embed="rId29"/>
                <a:stretch>
                  <a:fillRect l="-1644" t="-7692" r="-598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テキスト ボックス 255">
                <a:extLst>
                  <a:ext uri="{FF2B5EF4-FFF2-40B4-BE49-F238E27FC236}">
                    <a16:creationId xmlns:a16="http://schemas.microsoft.com/office/drawing/2014/main" id="{E61BDFE9-1990-8212-E06B-9637F683B2FC}"/>
                  </a:ext>
                </a:extLst>
              </p:cNvPr>
              <p:cNvSpPr txBox="1"/>
              <p:nvPr/>
            </p:nvSpPr>
            <p:spPr>
              <a:xfrm>
                <a:off x="72263" y="3731771"/>
                <a:ext cx="462703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Ex (2). 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ja-JP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=[6,6]</m:t>
                    </m:r>
                  </m:oMath>
                </a14:m>
                <a:r>
                  <a:rPr lang="ja-JP" altLang="en-US" sz="2000" dirty="0"/>
                  <a:t>は</a:t>
                </a:r>
                <a:r>
                  <a:rPr lang="en-US" altLang="ja-JP" sz="2000" dirty="0"/>
                  <a:t>[4,3]</a:t>
                </a:r>
                <a:r>
                  <a:rPr lang="ja-JP" altLang="en-US" sz="2000" dirty="0"/>
                  <a:t>に送られる．</a:t>
                </a:r>
                <a:endParaRPr lang="en-US" altLang="ja-JP" sz="2000" dirty="0"/>
              </a:p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この関数で得られる以下のような組</a:t>
                </a:r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2000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2000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000" dirty="0"/>
              </a:p>
              <a:p>
                <a:r>
                  <a:rPr lang="ja-JP" altLang="en-US" sz="2000" dirty="0"/>
                  <a:t>は元々のフィルトレーションではその穴が無かったことを意味する。</a:t>
                </a:r>
                <a:endParaRPr lang="en-US" altLang="ja-JP" sz="2000" dirty="0"/>
              </a:p>
              <a:p>
                <a:r>
                  <a:rPr lang="ja-JP" altLang="en-US" sz="2000" dirty="0"/>
                  <a:t>このような組は区間分解した後に処理する</a:t>
                </a:r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256" name="テキスト ボックス 255">
                <a:extLst>
                  <a:ext uri="{FF2B5EF4-FFF2-40B4-BE49-F238E27FC236}">
                    <a16:creationId xmlns:a16="http://schemas.microsoft.com/office/drawing/2014/main" id="{E61BDFE9-1990-8212-E06B-9637F683B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3" y="3731771"/>
                <a:ext cx="4627031" cy="2246769"/>
              </a:xfrm>
              <a:prstGeom prst="rect">
                <a:avLst/>
              </a:prstGeom>
              <a:blipFill>
                <a:blip r:embed="rId30"/>
                <a:stretch>
                  <a:fillRect l="-1449" t="-1084" b="-37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B61425-A891-D47E-306A-D8C276CE2DF6}"/>
              </a:ext>
            </a:extLst>
          </p:cNvPr>
          <p:cNvSpPr txBox="1"/>
          <p:nvPr/>
        </p:nvSpPr>
        <p:spPr>
          <a:xfrm>
            <a:off x="414895" y="255249"/>
            <a:ext cx="102205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i="0" dirty="0">
                <a:solidFill>
                  <a:srgbClr val="1F2328"/>
                </a:solidFill>
                <a:effectLst/>
                <a:latin typeface="-apple-system"/>
              </a:rPr>
              <a:t>(4)</a:t>
            </a:r>
            <a:r>
              <a:rPr lang="en-US" altLang="ja-JP" sz="3000" i="0" dirty="0" err="1">
                <a:solidFill>
                  <a:srgbClr val="1F2328"/>
                </a:solidFill>
                <a:effectLst/>
                <a:latin typeface="-apple-system"/>
              </a:rPr>
              <a:t>FSC_Contraction_Persistence.jl</a:t>
            </a:r>
            <a:endParaRPr lang="ja-JP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CA29C2-D7F0-45D7-17A3-3301FB1F9170}"/>
                  </a:ext>
                </a:extLst>
              </p:cNvPr>
              <p:cNvSpPr txBox="1"/>
              <p:nvPr/>
            </p:nvSpPr>
            <p:spPr>
              <a:xfrm>
                <a:off x="109800" y="1134058"/>
                <a:ext cx="502984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(4.3) </a:t>
                </a:r>
                <a:r>
                  <a:rPr lang="ja-JP" altLang="en-US" sz="2000" dirty="0"/>
                  <a:t>contract</a:t>
                </a:r>
                <a:r>
                  <a:rPr lang="en-US" altLang="ja-JP" sz="2000" dirty="0"/>
                  <a:t>interval</a:t>
                </a:r>
                <a:r>
                  <a:rPr lang="ja-JP" altLang="en-US" sz="20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000" b="0" i="0" dirty="0" smtClean="0">
                            <a:latin typeface="Cambria Math" panose="02040503050406030204" pitchFamily="18" charset="0"/>
                          </a:rPr>
                          <m:t>birth</m:t>
                        </m:r>
                        <m:r>
                          <a:rPr lang="en-US" altLang="ja-JP" sz="20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ja-JP" sz="2000" b="0" i="0" dirty="0" smtClean="0">
                            <a:latin typeface="Cambria Math" panose="02040503050406030204" pitchFamily="18" charset="0"/>
                          </a:rPr>
                          <m:t>death</m:t>
                        </m:r>
                      </m:e>
                    </m:d>
                    <m:r>
                      <a:rPr lang="en-US" altLang="ja-JP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-JP" sz="2000" i="0" dirty="0" smtClean="0">
                        <a:latin typeface="Cambria Math" panose="02040503050406030204" pitchFamily="18" charset="0"/>
                      </a:rPr>
                      <m:t>FSC</m:t>
                    </m:r>
                  </m:oMath>
                </a14:m>
                <a:r>
                  <a:rPr lang="ja-JP" altLang="en-US" sz="2000" dirty="0"/>
                  <a:t>)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contract</a:t>
                </a:r>
                <a:r>
                  <a:rPr lang="en-US" altLang="ja-JP" sz="2000" dirty="0"/>
                  <a:t>birth</a:t>
                </a:r>
                <a:r>
                  <a:rPr lang="ja-JP" alt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dirty="0">
                        <a:latin typeface="Cambria Math" panose="02040503050406030204" pitchFamily="18" charset="0"/>
                      </a:rPr>
                      <m:t>birth</m:t>
                    </m:r>
                    <m:r>
                      <a:rPr lang="ja-JP" altLang="en-US" sz="200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000" i="0" dirty="0" smtClean="0">
                        <a:latin typeface="Cambria Math" panose="02040503050406030204" pitchFamily="18" charset="0"/>
                      </a:rPr>
                      <m:t>FSC</m:t>
                    </m:r>
                  </m:oMath>
                </a14:m>
                <a:r>
                  <a:rPr lang="ja-JP" altLang="en-US" sz="2000" dirty="0"/>
                  <a:t>)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contract</a:t>
                </a:r>
                <a:r>
                  <a:rPr lang="en-US" altLang="ja-JP" sz="2000" dirty="0"/>
                  <a:t>death</a:t>
                </a:r>
                <a14:m>
                  <m:oMath xmlns:m="http://schemas.openxmlformats.org/officeDocument/2006/math"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000" b="0" i="0" dirty="0" smtClean="0">
                        <a:latin typeface="Cambria Math" panose="02040503050406030204" pitchFamily="18" charset="0"/>
                      </a:rPr>
                      <m:t>death</m:t>
                    </m:r>
                    <m:r>
                      <a:rPr lang="ja-JP" altLang="en-US" sz="20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000" dirty="0">
                        <a:latin typeface="Cambria Math" panose="02040503050406030204" pitchFamily="18" charset="0"/>
                      </a:rPr>
                      <m:t>FSC</m:t>
                    </m:r>
                  </m:oMath>
                </a14:m>
                <a:r>
                  <a:rPr lang="ja-JP" altLang="en-US" sz="2000" dirty="0"/>
                  <a:t>)に対して</a:t>
                </a:r>
                <a:endParaRPr lang="en-US" altLang="ja-JP" sz="2000" dirty="0"/>
              </a:p>
              <a:p>
                <a:r>
                  <a:rPr lang="en-US" altLang="ja-JP" sz="2000" dirty="0"/>
                  <a:t>[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2000" dirty="0"/>
                  <a:t>,</a:t>
                </a:r>
                <a:r>
                  <a:rPr lang="ja-JP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ja-JP" sz="2000" dirty="0"/>
                  <a:t>]</a:t>
                </a:r>
                <a:r>
                  <a:rPr lang="ja-JP" altLang="en-US" sz="2000" dirty="0"/>
                  <a:t>を出力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CA29C2-D7F0-45D7-17A3-3301FB1F9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0" y="1134058"/>
                <a:ext cx="5029844" cy="1323439"/>
              </a:xfrm>
              <a:prstGeom prst="rect">
                <a:avLst/>
              </a:prstGeom>
              <a:blipFill>
                <a:blip r:embed="rId31"/>
                <a:stretch>
                  <a:fillRect l="-1212" t="-1843" b="-78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34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1B6A4E-620D-81E5-94CA-33A51E1B77C3}"/>
              </a:ext>
            </a:extLst>
          </p:cNvPr>
          <p:cNvSpPr txBox="1"/>
          <p:nvPr/>
        </p:nvSpPr>
        <p:spPr>
          <a:xfrm>
            <a:off x="326180" y="2340894"/>
            <a:ext cx="726333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(5.1)</a:t>
            </a:r>
            <a:r>
              <a:rPr lang="en-US" altLang="ja-JP" sz="2000" dirty="0" err="1"/>
              <a:t>separateintervals</a:t>
            </a:r>
            <a:r>
              <a:rPr lang="en-US" altLang="ja-JP" sz="2000" dirty="0"/>
              <a:t>(pairs, k) </a:t>
            </a:r>
          </a:p>
          <a:p>
            <a:r>
              <a:rPr lang="en-US" altLang="ja-JP" sz="2000" dirty="0"/>
              <a:t>(5.2)</a:t>
            </a:r>
            <a:r>
              <a:rPr lang="en-US" altLang="ja-JP" sz="2000" dirty="0" err="1"/>
              <a:t>make_space</a:t>
            </a:r>
            <a:r>
              <a:rPr lang="en-US" altLang="ja-JP" sz="2000" dirty="0"/>
              <a:t>(</a:t>
            </a:r>
            <a:r>
              <a:rPr lang="en-US" altLang="ja-JP" sz="2000" dirty="0" err="1"/>
              <a:t>FSC_vect</a:t>
            </a:r>
            <a:r>
              <a:rPr lang="en-US" altLang="ja-JP" sz="2000" dirty="0"/>
              <a:t>::</a:t>
            </a:r>
            <a:r>
              <a:rPr lang="en-US" altLang="ja-JP" sz="2000" dirty="0" err="1"/>
              <a:t>Dict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int_basis</a:t>
            </a:r>
            <a:r>
              <a:rPr lang="en-US" altLang="ja-JP" sz="2000" dirty="0"/>
              <a:t>)</a:t>
            </a:r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(5.3)</a:t>
            </a:r>
            <a:r>
              <a:rPr lang="en-US" altLang="ja-JP" sz="2000" dirty="0" err="1"/>
              <a:t>get_two_repmat</a:t>
            </a:r>
            <a:r>
              <a:rPr lang="en-US" altLang="ja-JP" sz="2000" dirty="0"/>
              <a:t>(</a:t>
            </a:r>
            <a:r>
              <a:rPr lang="en-US" altLang="ja-JP" sz="2000" dirty="0" err="1"/>
              <a:t>spaceUp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spaceDown</a:t>
            </a:r>
            <a:r>
              <a:rPr lang="en-US" altLang="ja-JP" sz="2000" dirty="0"/>
              <a:t>) </a:t>
            </a:r>
          </a:p>
          <a:p>
            <a:r>
              <a:rPr lang="en-US" altLang="ja-JP" sz="2000" dirty="0"/>
              <a:t>(5.4)</a:t>
            </a:r>
            <a:r>
              <a:rPr lang="en-US" altLang="ja-JP" sz="2000" dirty="0" err="1"/>
              <a:t>connect_updown</a:t>
            </a:r>
            <a:r>
              <a:rPr lang="en-US" altLang="ja-JP" sz="2000" dirty="0"/>
              <a:t>(</a:t>
            </a:r>
            <a:r>
              <a:rPr lang="en-US" altLang="ja-JP" sz="2000" dirty="0" err="1"/>
              <a:t>upintervalswithB</a:t>
            </a:r>
            <a:r>
              <a:rPr lang="en-US" altLang="ja-JP" sz="2000" dirty="0"/>
              <a:t>, </a:t>
            </a:r>
          </a:p>
          <a:p>
            <a:r>
              <a:rPr lang="en-US" altLang="ja-JP" sz="2000" dirty="0" err="1"/>
              <a:t>downintervalswithB</a:t>
            </a:r>
            <a:r>
              <a:rPr lang="en-US" altLang="ja-JP" sz="2000" dirty="0"/>
              <a:t>, matrix)</a:t>
            </a:r>
          </a:p>
          <a:p>
            <a:r>
              <a:rPr lang="en-US" altLang="ja-JP" sz="2000" dirty="0"/>
              <a:t>(</a:t>
            </a:r>
            <a:r>
              <a:rPr lang="ja-JP" altLang="en-US" sz="2000" dirty="0"/>
              <a:t>下からの上</a:t>
            </a:r>
            <a:r>
              <a:rPr lang="en-US" altLang="ja-JP" sz="2000" dirty="0"/>
              <a:t>,</a:t>
            </a:r>
            <a:r>
              <a:rPr lang="ja-JP" altLang="en-US" sz="2000" dirty="0"/>
              <a:t>左から右</a:t>
            </a:r>
            <a:r>
              <a:rPr lang="en-US" altLang="ja-JP" sz="2000" dirty="0"/>
              <a:t>,</a:t>
            </a:r>
            <a:r>
              <a:rPr lang="ja-JP" altLang="en-US" sz="2000" dirty="0"/>
              <a:t>掃き出し法</a:t>
            </a:r>
            <a:r>
              <a:rPr lang="en-US" altLang="ja-JP" sz="2000" dirty="0"/>
              <a:t>)</a:t>
            </a:r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(5.5)</a:t>
            </a:r>
            <a:r>
              <a:rPr lang="en-US" altLang="ja-JP" sz="2000" dirty="0" err="1"/>
              <a:t>interval_decomposition</a:t>
            </a:r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0B76D1-5316-7ADC-6153-4C7DB9B779CA}"/>
              </a:ext>
            </a:extLst>
          </p:cNvPr>
          <p:cNvSpPr txBox="1"/>
          <p:nvPr/>
        </p:nvSpPr>
        <p:spPr>
          <a:xfrm>
            <a:off x="326180" y="1851533"/>
            <a:ext cx="49649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</a:t>
            </a:r>
            <a:r>
              <a:rPr lang="en-US" altLang="ja-JP" sz="2500" dirty="0"/>
              <a:t>Matrix Problem</a:t>
            </a:r>
            <a:r>
              <a:rPr lang="ja-JP" altLang="en-US" sz="2500" dirty="0"/>
              <a:t>の準備</a:t>
            </a:r>
            <a:endParaRPr lang="en-US" altLang="ja-JP" sz="25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F8227D-64FE-87AD-F31C-52C4357DE4FD}"/>
              </a:ext>
            </a:extLst>
          </p:cNvPr>
          <p:cNvSpPr txBox="1"/>
          <p:nvPr/>
        </p:nvSpPr>
        <p:spPr>
          <a:xfrm>
            <a:off x="326179" y="3293546"/>
            <a:ext cx="57698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</a:t>
            </a:r>
            <a:r>
              <a:rPr lang="en-US" altLang="ja-JP" sz="2500" dirty="0"/>
              <a:t>Matrix Problem</a:t>
            </a:r>
            <a:r>
              <a:rPr lang="ja-JP" altLang="en-US" sz="2500" dirty="0"/>
              <a:t>の構成・簡約化</a:t>
            </a:r>
            <a:endParaRPr lang="en-US" altLang="ja-JP" sz="25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6D5F6A-D7FD-B9B2-C06C-EE278382E7F4}"/>
              </a:ext>
            </a:extLst>
          </p:cNvPr>
          <p:cNvSpPr txBox="1"/>
          <p:nvPr/>
        </p:nvSpPr>
        <p:spPr>
          <a:xfrm>
            <a:off x="326179" y="5207613"/>
            <a:ext cx="287866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♦区間の出力</a:t>
            </a:r>
            <a:endParaRPr lang="en-US" altLang="ja-JP" sz="25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4DE1ACA-6F47-BAF5-59D5-0CDDCD0A3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93" y="2626342"/>
            <a:ext cx="4845733" cy="305832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C153F1D-A493-64E9-5627-ABEBDE6D085E}"/>
              </a:ext>
            </a:extLst>
          </p:cNvPr>
          <p:cNvSpPr/>
          <p:nvPr/>
        </p:nvSpPr>
        <p:spPr>
          <a:xfrm>
            <a:off x="8013211" y="3047593"/>
            <a:ext cx="1307691" cy="9689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84D1005-183B-FF2D-851C-F1BE6FD2F953}"/>
              </a:ext>
            </a:extLst>
          </p:cNvPr>
          <p:cNvSpPr/>
          <p:nvPr/>
        </p:nvSpPr>
        <p:spPr>
          <a:xfrm>
            <a:off x="10214051" y="4496913"/>
            <a:ext cx="1307691" cy="9989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3D5B40-9AD7-1619-EE23-F08CE090C5F2}"/>
              </a:ext>
            </a:extLst>
          </p:cNvPr>
          <p:cNvSpPr txBox="1"/>
          <p:nvPr/>
        </p:nvSpPr>
        <p:spPr>
          <a:xfrm>
            <a:off x="1391500" y="1272377"/>
            <a:ext cx="832954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500" dirty="0"/>
              <a:t>  Bipath filtration =&gt; Matrix Problem =&gt; </a:t>
            </a:r>
            <a:r>
              <a:rPr lang="ja-JP" altLang="en-US" sz="2500" dirty="0"/>
              <a:t>区間分解</a:t>
            </a:r>
            <a:endParaRPr lang="en-US" altLang="ja-JP" sz="25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6FF9E1-9A23-C79B-07BE-EB0D74F54C3C}"/>
              </a:ext>
            </a:extLst>
          </p:cNvPr>
          <p:cNvSpPr txBox="1"/>
          <p:nvPr/>
        </p:nvSpPr>
        <p:spPr>
          <a:xfrm>
            <a:off x="372875" y="329156"/>
            <a:ext cx="91617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000" b="1" dirty="0"/>
              <a:t>(5)</a:t>
            </a:r>
            <a:r>
              <a:rPr lang="en-US" altLang="ja-JP" sz="5000" b="1" dirty="0" err="1"/>
              <a:t>BipathMatMethod.jl</a:t>
            </a:r>
            <a:endParaRPr lang="ja-JP" altLang="en-US" sz="50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EEEA75-4CE9-953A-124F-0917BD87A712}"/>
              </a:ext>
            </a:extLst>
          </p:cNvPr>
          <p:cNvSpPr txBox="1"/>
          <p:nvPr/>
        </p:nvSpPr>
        <p:spPr>
          <a:xfrm>
            <a:off x="5843506" y="1714030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(5.1), (5.2), (5.3), (5.4)</a:t>
            </a:r>
            <a:endParaRPr lang="ja-JP" altLang="en-US" dirty="0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29F69581-5712-17F9-72BB-344083CF7A5D}"/>
              </a:ext>
            </a:extLst>
          </p:cNvPr>
          <p:cNvSpPr/>
          <p:nvPr/>
        </p:nvSpPr>
        <p:spPr>
          <a:xfrm rot="10800000" flipH="1">
            <a:off x="3916744" y="1381444"/>
            <a:ext cx="4065987" cy="850466"/>
          </a:xfrm>
          <a:prstGeom prst="arc">
            <a:avLst>
              <a:gd name="adj1" fmla="val 10749438"/>
              <a:gd name="adj2" fmla="val 210180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B98D518-8374-B81C-7FA9-9C90AB400A4D}"/>
              </a:ext>
            </a:extLst>
          </p:cNvPr>
          <p:cNvSpPr txBox="1"/>
          <p:nvPr/>
        </p:nvSpPr>
        <p:spPr>
          <a:xfrm>
            <a:off x="5588576" y="2313365"/>
            <a:ext cx="863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(5.5)</a:t>
            </a:r>
            <a:endParaRPr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A64AEB-83E6-D410-C716-1BB713F1257B}"/>
              </a:ext>
            </a:extLst>
          </p:cNvPr>
          <p:cNvSpPr txBox="1"/>
          <p:nvPr/>
        </p:nvSpPr>
        <p:spPr>
          <a:xfrm>
            <a:off x="3403600" y="10628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AtypeMat</a:t>
            </a:r>
            <a:r>
              <a:rPr lang="en-US" altLang="ja-JP" dirty="0" err="1"/>
              <a:t>Method.jl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3132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1B6A4E-620D-81E5-94CA-33A51E1B77C3}"/>
              </a:ext>
            </a:extLst>
          </p:cNvPr>
          <p:cNvSpPr txBox="1"/>
          <p:nvPr/>
        </p:nvSpPr>
        <p:spPr>
          <a:xfrm>
            <a:off x="300780" y="1689128"/>
            <a:ext cx="9229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(5.1)</a:t>
            </a:r>
            <a:r>
              <a:rPr lang="en-US" altLang="ja-JP" sz="2000" dirty="0" err="1"/>
              <a:t>separateintervals</a:t>
            </a:r>
            <a:r>
              <a:rPr lang="en-US" altLang="ja-JP" sz="2000" dirty="0"/>
              <a:t>(pairs, k)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B7FB3B-8DB6-EA93-5107-A1CA96C11859}"/>
              </a:ext>
            </a:extLst>
          </p:cNvPr>
          <p:cNvSpPr txBox="1"/>
          <p:nvPr/>
        </p:nvSpPr>
        <p:spPr>
          <a:xfrm>
            <a:off x="341928" y="2065610"/>
            <a:ext cx="786069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pairs(</a:t>
            </a:r>
            <a:r>
              <a:rPr lang="ja-JP" altLang="en-US" sz="2000" dirty="0"/>
              <a:t>辞書</a:t>
            </a:r>
            <a:r>
              <a:rPr lang="en-US" altLang="ja-JP" sz="2000" dirty="0"/>
              <a:t>):</a:t>
            </a:r>
            <a:r>
              <a:rPr lang="ja-JP" altLang="en-US" sz="2000" dirty="0"/>
              <a:t>区間とその区間に付随する生成元の対応</a:t>
            </a:r>
            <a:endParaRPr lang="en-US" altLang="ja-JP" sz="2000" dirty="0"/>
          </a:p>
          <a:p>
            <a:r>
              <a:rPr lang="en-US" altLang="ja-JP" sz="2000" dirty="0"/>
              <a:t>k: filtration</a:t>
            </a:r>
            <a:r>
              <a:rPr lang="ja-JP" altLang="en-US" sz="2000" dirty="0"/>
              <a:t>の長さ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区間を</a:t>
            </a:r>
            <a:r>
              <a:rPr lang="en-US" altLang="ja-JP" sz="2000" dirty="0"/>
              <a:t>4</a:t>
            </a:r>
            <a:r>
              <a:rPr lang="ja-JP" altLang="en-US" sz="2000" dirty="0"/>
              <a:t>つのタイプに分ける</a:t>
            </a:r>
            <a:endParaRPr lang="en-US" altLang="ja-JP" sz="2000" dirty="0"/>
          </a:p>
          <a:p>
            <a:r>
              <a:rPr lang="ja-JP" altLang="en-US" sz="2000" dirty="0"/>
              <a:t>・最小を含み、最大を含まない</a:t>
            </a:r>
            <a:r>
              <a:rPr lang="en-US" altLang="ja-JP" sz="2000" dirty="0"/>
              <a:t>(</a:t>
            </a:r>
            <a:r>
              <a:rPr lang="en-US" altLang="ja-JP" sz="2000" b="1" dirty="0">
                <a:solidFill>
                  <a:srgbClr val="C00000"/>
                </a:solidFill>
              </a:rPr>
              <a:t>L</a:t>
            </a:r>
            <a:r>
              <a:rPr lang="en-US" altLang="ja-JP" sz="2000" dirty="0"/>
              <a:t>)</a:t>
            </a:r>
          </a:p>
          <a:p>
            <a:r>
              <a:rPr lang="ja-JP" altLang="en-US" sz="2000" dirty="0"/>
              <a:t>・最少と最大を含む</a:t>
            </a:r>
            <a:r>
              <a:rPr lang="en-US" altLang="ja-JP" sz="2000" dirty="0"/>
              <a:t>(</a:t>
            </a:r>
            <a:r>
              <a:rPr lang="en-US" altLang="ja-JP" sz="2000" b="1" dirty="0">
                <a:solidFill>
                  <a:srgbClr val="FFC000"/>
                </a:solidFill>
              </a:rPr>
              <a:t>B</a:t>
            </a:r>
            <a:r>
              <a:rPr lang="en-US" altLang="ja-JP" sz="2000" dirty="0"/>
              <a:t>)</a:t>
            </a:r>
          </a:p>
          <a:p>
            <a:r>
              <a:rPr lang="ja-JP" altLang="en-US" sz="2000" dirty="0"/>
              <a:t>・最小を含まず最大を含む</a:t>
            </a:r>
            <a:r>
              <a:rPr lang="en-US" altLang="ja-JP" sz="2000" dirty="0"/>
              <a:t>(</a:t>
            </a:r>
            <a:r>
              <a:rPr lang="en-US" altLang="ja-JP" sz="2000" b="1" dirty="0">
                <a:solidFill>
                  <a:srgbClr val="00B0F0"/>
                </a:solidFill>
              </a:rPr>
              <a:t>R</a:t>
            </a:r>
            <a:r>
              <a:rPr lang="en-US" altLang="ja-JP" sz="2000" dirty="0"/>
              <a:t>)</a:t>
            </a:r>
          </a:p>
          <a:p>
            <a:r>
              <a:rPr lang="ja-JP" altLang="en-US" sz="2000" dirty="0"/>
              <a:t>・それ以外</a:t>
            </a:r>
            <a:r>
              <a:rPr lang="en-US" altLang="ja-JP" sz="2000" dirty="0"/>
              <a:t>(</a:t>
            </a:r>
            <a:r>
              <a:rPr lang="en-US" altLang="ja-JP" sz="2000" b="1" dirty="0"/>
              <a:t>U</a:t>
            </a:r>
            <a:r>
              <a:rPr lang="en-US" altLang="ja-JP" sz="2000" dirty="0"/>
              <a:t> and </a:t>
            </a:r>
            <a:r>
              <a:rPr lang="en-US" altLang="ja-JP" sz="2000" b="1" dirty="0"/>
              <a:t>D</a:t>
            </a:r>
            <a:r>
              <a:rPr lang="en-US" altLang="ja-JP" sz="2000" dirty="0"/>
              <a:t>)</a:t>
            </a:r>
            <a:r>
              <a:rPr lang="ja-JP" altLang="en-US" sz="2000" dirty="0"/>
              <a:t>．</a:t>
            </a:r>
            <a:endParaRPr lang="en-US" altLang="ja-JP" sz="2000" dirty="0"/>
          </a:p>
          <a:p>
            <a:r>
              <a:rPr lang="ja-JP" altLang="en-US" sz="2000" dirty="0"/>
              <a:t>それぞれのタイプの区間と</a:t>
            </a:r>
            <a:r>
              <a:rPr lang="en-US" altLang="ja-JP" sz="2000" dirty="0"/>
              <a:t>(</a:t>
            </a:r>
            <a:r>
              <a:rPr lang="ja-JP" altLang="en-US" sz="2000" dirty="0"/>
              <a:t>区間に付随する</a:t>
            </a:r>
            <a:r>
              <a:rPr lang="en-US" altLang="ja-JP" sz="2000" dirty="0"/>
              <a:t>)</a:t>
            </a:r>
            <a:r>
              <a:rPr lang="ja-JP" altLang="en-US" sz="2000" dirty="0"/>
              <a:t>生成元のペアからなるリストを出力</a:t>
            </a:r>
            <a:endParaRPr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E419D1-EA97-53FD-C907-AA287CCF9B00}"/>
              </a:ext>
            </a:extLst>
          </p:cNvPr>
          <p:cNvSpPr txBox="1"/>
          <p:nvPr/>
        </p:nvSpPr>
        <p:spPr>
          <a:xfrm>
            <a:off x="686629" y="5608944"/>
            <a:ext cx="11081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 [</a:t>
            </a:r>
            <a:r>
              <a:rPr lang="en-US" altLang="ja-JP" sz="2000" dirty="0" err="1"/>
              <a:t>leftintervals,leftbasis</a:t>
            </a:r>
            <a:r>
              <a:rPr lang="en-US" altLang="ja-JP" sz="2000" dirty="0"/>
              <a:t>], [</a:t>
            </a:r>
            <a:r>
              <a:rPr lang="en-US" altLang="ja-JP" sz="2000" dirty="0" err="1"/>
              <a:t>center,centerbasis</a:t>
            </a:r>
            <a:r>
              <a:rPr lang="en-US" altLang="ja-JP" sz="2000" dirty="0"/>
              <a:t>],[</a:t>
            </a:r>
            <a:r>
              <a:rPr lang="en-US" altLang="ja-JP" sz="2000" dirty="0" err="1"/>
              <a:t>rightintervals,rightbasis</a:t>
            </a:r>
            <a:r>
              <a:rPr lang="en-US" altLang="ja-JP" sz="2000" dirty="0"/>
              <a:t>], [</a:t>
            </a:r>
            <a:r>
              <a:rPr lang="en-US" altLang="ja-JP" sz="2000" dirty="0" err="1"/>
              <a:t>others,othersbasis</a:t>
            </a:r>
            <a:r>
              <a:rPr lang="en-US" altLang="ja-JP" sz="2000" dirty="0"/>
              <a:t>] 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F5AE9C4-D5F4-D08C-C870-F44AC1F52EF1}"/>
              </a:ext>
            </a:extLst>
          </p:cNvPr>
          <p:cNvCxnSpPr>
            <a:cxnSpLocks/>
          </p:cNvCxnSpPr>
          <p:nvPr/>
        </p:nvCxnSpPr>
        <p:spPr>
          <a:xfrm>
            <a:off x="6444303" y="3928548"/>
            <a:ext cx="532367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2B8FE50-44B5-E9ED-026B-9C8419BBE6F0}"/>
              </a:ext>
            </a:extLst>
          </p:cNvPr>
          <p:cNvCxnSpPr>
            <a:cxnSpLocks/>
          </p:cNvCxnSpPr>
          <p:nvPr/>
        </p:nvCxnSpPr>
        <p:spPr>
          <a:xfrm>
            <a:off x="6444303" y="3806450"/>
            <a:ext cx="23547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4D3B255A-7728-A8CE-2D47-40E8C2D005C4}"/>
              </a:ext>
            </a:extLst>
          </p:cNvPr>
          <p:cNvCxnSpPr>
            <a:cxnSpLocks/>
          </p:cNvCxnSpPr>
          <p:nvPr/>
        </p:nvCxnSpPr>
        <p:spPr>
          <a:xfrm>
            <a:off x="6453574" y="3677134"/>
            <a:ext cx="12052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5509067D-F7CE-D44C-A78B-9EB53EC5F54D}"/>
              </a:ext>
            </a:extLst>
          </p:cNvPr>
          <p:cNvCxnSpPr>
            <a:cxnSpLocks/>
          </p:cNvCxnSpPr>
          <p:nvPr/>
        </p:nvCxnSpPr>
        <p:spPr>
          <a:xfrm>
            <a:off x="6444303" y="3555712"/>
            <a:ext cx="2599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3A79EA27-0230-CC9F-6BE5-870541CD59C0}"/>
              </a:ext>
            </a:extLst>
          </p:cNvPr>
          <p:cNvCxnSpPr>
            <a:cxnSpLocks/>
          </p:cNvCxnSpPr>
          <p:nvPr/>
        </p:nvCxnSpPr>
        <p:spPr>
          <a:xfrm>
            <a:off x="8861730" y="4064254"/>
            <a:ext cx="29062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6118191-D263-5CEE-D7CB-B4ACD7F3B550}"/>
              </a:ext>
            </a:extLst>
          </p:cNvPr>
          <p:cNvCxnSpPr>
            <a:cxnSpLocks/>
          </p:cNvCxnSpPr>
          <p:nvPr/>
        </p:nvCxnSpPr>
        <p:spPr>
          <a:xfrm>
            <a:off x="10514347" y="4217103"/>
            <a:ext cx="125363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B41BE6D-E818-8DFE-B509-38B159CA03C3}"/>
              </a:ext>
            </a:extLst>
          </p:cNvPr>
          <p:cNvCxnSpPr>
            <a:cxnSpLocks/>
          </p:cNvCxnSpPr>
          <p:nvPr/>
        </p:nvCxnSpPr>
        <p:spPr>
          <a:xfrm>
            <a:off x="10677142" y="4352809"/>
            <a:ext cx="109084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6797D6A-73A0-82B8-3BD2-A411AF22A04A}"/>
              </a:ext>
            </a:extLst>
          </p:cNvPr>
          <p:cNvCxnSpPr>
            <a:cxnSpLocks noChangeAspect="1"/>
          </p:cNvCxnSpPr>
          <p:nvPr/>
        </p:nvCxnSpPr>
        <p:spPr>
          <a:xfrm>
            <a:off x="8212889" y="3677134"/>
            <a:ext cx="15453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159324F-F93B-E0C2-8471-DEF14F641863}"/>
              </a:ext>
            </a:extLst>
          </p:cNvPr>
          <p:cNvCxnSpPr>
            <a:cxnSpLocks noChangeAspect="1"/>
          </p:cNvCxnSpPr>
          <p:nvPr/>
        </p:nvCxnSpPr>
        <p:spPr>
          <a:xfrm>
            <a:off x="9269225" y="3806450"/>
            <a:ext cx="15453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9A481AC7-8DB8-B036-3AA3-871796B0BAC4}"/>
                  </a:ext>
                </a:extLst>
              </p:cNvPr>
              <p:cNvSpPr txBox="1"/>
              <p:nvPr/>
            </p:nvSpPr>
            <p:spPr>
              <a:xfrm>
                <a:off x="6281527" y="2967757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9A481AC7-8DB8-B036-3AA3-871796B0B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527" y="2967757"/>
                <a:ext cx="344093" cy="410433"/>
              </a:xfrm>
              <a:prstGeom prst="rect">
                <a:avLst/>
              </a:prstGeom>
              <a:blipFill>
                <a:blip r:embed="rId3"/>
                <a:stretch>
                  <a:fillRect t="-10448" r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C818A58-32FA-666E-4191-4C0ED79732FB}"/>
                  </a:ext>
                </a:extLst>
              </p:cNvPr>
              <p:cNvSpPr txBox="1"/>
              <p:nvPr/>
            </p:nvSpPr>
            <p:spPr>
              <a:xfrm>
                <a:off x="11644744" y="3144880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C818A58-32FA-666E-4191-4C0ED7973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744" y="3144880"/>
                <a:ext cx="344093" cy="410433"/>
              </a:xfrm>
              <a:prstGeom prst="rect">
                <a:avLst/>
              </a:prstGeom>
              <a:blipFill>
                <a:blip r:embed="rId4"/>
                <a:stretch>
                  <a:fillRect t="-10448" r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48B02A6-263D-76F5-4456-5EC8FA59C810}"/>
              </a:ext>
            </a:extLst>
          </p:cNvPr>
          <p:cNvCxnSpPr>
            <a:cxnSpLocks/>
          </p:cNvCxnSpPr>
          <p:nvPr/>
        </p:nvCxnSpPr>
        <p:spPr>
          <a:xfrm>
            <a:off x="1012824" y="6641782"/>
            <a:ext cx="23547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189830A0-EEF4-448E-0E16-9DD21B9E5145}"/>
              </a:ext>
            </a:extLst>
          </p:cNvPr>
          <p:cNvCxnSpPr>
            <a:cxnSpLocks/>
          </p:cNvCxnSpPr>
          <p:nvPr/>
        </p:nvCxnSpPr>
        <p:spPr>
          <a:xfrm>
            <a:off x="1022095" y="6512466"/>
            <a:ext cx="12052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2BFB589-3DDE-6057-0D6C-0A81E0ACF3F2}"/>
              </a:ext>
            </a:extLst>
          </p:cNvPr>
          <p:cNvCxnSpPr>
            <a:cxnSpLocks/>
          </p:cNvCxnSpPr>
          <p:nvPr/>
        </p:nvCxnSpPr>
        <p:spPr>
          <a:xfrm>
            <a:off x="1012824" y="6391044"/>
            <a:ext cx="2599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D8706C27-564F-B08A-2BC3-A9A21009C4EB}"/>
              </a:ext>
            </a:extLst>
          </p:cNvPr>
          <p:cNvCxnSpPr>
            <a:cxnSpLocks/>
          </p:cNvCxnSpPr>
          <p:nvPr/>
        </p:nvCxnSpPr>
        <p:spPr>
          <a:xfrm>
            <a:off x="3214667" y="6365241"/>
            <a:ext cx="301263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84885ECC-0BFD-CE91-CCAC-97E6918F1625}"/>
              </a:ext>
            </a:extLst>
          </p:cNvPr>
          <p:cNvCxnSpPr>
            <a:cxnSpLocks/>
          </p:cNvCxnSpPr>
          <p:nvPr/>
        </p:nvCxnSpPr>
        <p:spPr>
          <a:xfrm>
            <a:off x="6016056" y="6216413"/>
            <a:ext cx="29062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5B4ECE0-2521-B04F-3E20-A3F02D727579}"/>
              </a:ext>
            </a:extLst>
          </p:cNvPr>
          <p:cNvCxnSpPr>
            <a:cxnSpLocks/>
          </p:cNvCxnSpPr>
          <p:nvPr/>
        </p:nvCxnSpPr>
        <p:spPr>
          <a:xfrm>
            <a:off x="7668673" y="6369262"/>
            <a:ext cx="125363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40122E1E-0A76-BEF1-02DF-5C2D0885FAF3}"/>
              </a:ext>
            </a:extLst>
          </p:cNvPr>
          <p:cNvCxnSpPr>
            <a:cxnSpLocks/>
          </p:cNvCxnSpPr>
          <p:nvPr/>
        </p:nvCxnSpPr>
        <p:spPr>
          <a:xfrm>
            <a:off x="7831468" y="6504968"/>
            <a:ext cx="109084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8885C5AE-2326-803F-81A2-B9234E74E8D3}"/>
              </a:ext>
            </a:extLst>
          </p:cNvPr>
          <p:cNvCxnSpPr>
            <a:cxnSpLocks noChangeAspect="1"/>
          </p:cNvCxnSpPr>
          <p:nvPr/>
        </p:nvCxnSpPr>
        <p:spPr>
          <a:xfrm>
            <a:off x="9166331" y="6469669"/>
            <a:ext cx="15453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3980D31E-39FA-A00F-3B95-D90DF6B4BF2A}"/>
              </a:ext>
            </a:extLst>
          </p:cNvPr>
          <p:cNvCxnSpPr>
            <a:cxnSpLocks noChangeAspect="1"/>
          </p:cNvCxnSpPr>
          <p:nvPr/>
        </p:nvCxnSpPr>
        <p:spPr>
          <a:xfrm>
            <a:off x="10222667" y="6598985"/>
            <a:ext cx="15453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5DB427F5-AF38-36D3-FABC-AEFF44285A32}"/>
              </a:ext>
            </a:extLst>
          </p:cNvPr>
          <p:cNvSpPr txBox="1"/>
          <p:nvPr/>
        </p:nvSpPr>
        <p:spPr>
          <a:xfrm>
            <a:off x="326179" y="1123567"/>
            <a:ext cx="1150445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</a:t>
            </a:r>
            <a:r>
              <a:rPr lang="en-US" altLang="ja-JP" sz="2500" dirty="0"/>
              <a:t>Matrix Problem</a:t>
            </a:r>
            <a:r>
              <a:rPr lang="ja-JP" altLang="en-US" sz="2500" dirty="0"/>
              <a:t>の準備</a:t>
            </a:r>
            <a:endParaRPr lang="en-US" altLang="ja-JP" sz="25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7A5B3E-0624-BD4F-D3F5-E39B31ED6B88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366627-F28B-3838-BA01-FC9B29C30A2E}"/>
              </a:ext>
            </a:extLst>
          </p:cNvPr>
          <p:cNvSpPr txBox="1"/>
          <p:nvPr/>
        </p:nvSpPr>
        <p:spPr>
          <a:xfrm>
            <a:off x="756071" y="5222272"/>
            <a:ext cx="9229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＊</a:t>
            </a:r>
            <a:r>
              <a:rPr lang="en-US" altLang="ja-JP" sz="2000" dirty="0"/>
              <a:t> </a:t>
            </a:r>
            <a:r>
              <a:rPr lang="en-US" altLang="ja-JP" sz="2000" dirty="0" err="1"/>
              <a:t>AtypeMethod.jl</a:t>
            </a:r>
            <a:r>
              <a:rPr lang="ja-JP" altLang="en-US" sz="2000" dirty="0"/>
              <a:t>の関数によってタイプ</a:t>
            </a:r>
            <a:r>
              <a:rPr lang="en-US" altLang="ja-JP" sz="2000" b="1" dirty="0">
                <a:solidFill>
                  <a:srgbClr val="C00000"/>
                </a:solidFill>
              </a:rPr>
              <a:t>L</a:t>
            </a:r>
            <a:r>
              <a:rPr lang="ja-JP" altLang="en-US" sz="2000" dirty="0"/>
              <a:t>と</a:t>
            </a:r>
            <a:r>
              <a:rPr lang="en-US" altLang="ja-JP" sz="2000" b="1" dirty="0">
                <a:solidFill>
                  <a:srgbClr val="00B0F0"/>
                </a:solidFill>
              </a:rPr>
              <a:t>R</a:t>
            </a:r>
            <a:r>
              <a:rPr lang="ja-JP" altLang="en-US" sz="2000" dirty="0"/>
              <a:t>の区間は“整列”されている。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274817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6CBCE-708B-3BCE-92FC-195ED4F92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293EB6-23DE-45AE-0051-70FF14C35C78}"/>
              </a:ext>
            </a:extLst>
          </p:cNvPr>
          <p:cNvSpPr txBox="1"/>
          <p:nvPr/>
        </p:nvSpPr>
        <p:spPr>
          <a:xfrm>
            <a:off x="300781" y="1689128"/>
            <a:ext cx="12198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(5.2)</a:t>
            </a:r>
            <a:r>
              <a:rPr lang="en-US" altLang="ja-JP" sz="2000" dirty="0" err="1"/>
              <a:t>make_space</a:t>
            </a:r>
            <a:r>
              <a:rPr lang="en-US" altLang="ja-JP" sz="2000" dirty="0"/>
              <a:t>(</a:t>
            </a:r>
            <a:r>
              <a:rPr lang="en-US" altLang="ja-JP" sz="2000" dirty="0" err="1"/>
              <a:t>FSC_vect</a:t>
            </a:r>
            <a:r>
              <a:rPr lang="en-US" altLang="ja-JP" sz="2000" dirty="0"/>
              <a:t>::</a:t>
            </a:r>
            <a:r>
              <a:rPr lang="en-US" altLang="ja-JP" sz="2000" dirty="0" err="1"/>
              <a:t>Dict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int_basis</a:t>
            </a:r>
            <a:r>
              <a:rPr lang="en-US" altLang="ja-JP" sz="2000" dirty="0"/>
              <a:t>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2344CD6-F904-7D8D-BFF6-175763871226}"/>
              </a:ext>
            </a:extLst>
          </p:cNvPr>
          <p:cNvSpPr txBox="1"/>
          <p:nvPr/>
        </p:nvSpPr>
        <p:spPr>
          <a:xfrm>
            <a:off x="300780" y="2924380"/>
            <a:ext cx="8035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 err="1"/>
              <a:t>int_basis</a:t>
            </a:r>
            <a:r>
              <a:rPr lang="ja-JP" altLang="en-US" sz="2000" dirty="0"/>
              <a:t>をベクトル化し、それらをひとつの行列して出力する。</a:t>
            </a:r>
            <a:endParaRPr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2469BF-DD5D-6B19-0BF4-52CAC5FDD9C3}"/>
              </a:ext>
            </a:extLst>
          </p:cNvPr>
          <p:cNvSpPr txBox="1"/>
          <p:nvPr/>
        </p:nvSpPr>
        <p:spPr>
          <a:xfrm>
            <a:off x="300780" y="2228805"/>
            <a:ext cx="78606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 err="1"/>
              <a:t>FSC_vect</a:t>
            </a:r>
            <a:r>
              <a:rPr lang="en-US" altLang="ja-JP" sz="2000" dirty="0"/>
              <a:t>: FSC</a:t>
            </a:r>
            <a:r>
              <a:rPr lang="ja-JP" altLang="en-US" sz="2000" dirty="0"/>
              <a:t>の単体をベクトル化したもの。</a:t>
            </a:r>
            <a:endParaRPr lang="en-US" altLang="ja-JP" sz="2000" dirty="0"/>
          </a:p>
          <a:p>
            <a:r>
              <a:rPr lang="en-US" altLang="ja-JP" sz="2000" dirty="0" err="1"/>
              <a:t>int_basis</a:t>
            </a:r>
            <a:r>
              <a:rPr lang="en-US" altLang="ja-JP" sz="2000" dirty="0"/>
              <a:t>:  </a:t>
            </a:r>
            <a:r>
              <a:rPr lang="ja-JP" altLang="en-US" sz="2000" dirty="0"/>
              <a:t>区間に付随するホモロジー類の生成元</a:t>
            </a:r>
            <a:r>
              <a:rPr lang="en-US" altLang="ja-JP" sz="2000" dirty="0"/>
              <a:t>(</a:t>
            </a:r>
            <a:r>
              <a:rPr lang="ja-JP" altLang="en-US" sz="2000" dirty="0"/>
              <a:t>鎖複体の元たち</a:t>
            </a:r>
            <a:r>
              <a:rPr lang="en-US" altLang="ja-JP" sz="2000" dirty="0"/>
              <a:t>)</a:t>
            </a:r>
            <a:r>
              <a:rPr lang="ja-JP" altLang="en-US" sz="2000" dirty="0"/>
              <a:t>。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18FCD4B-D306-28FC-EED4-22CA814E72C0}"/>
                  </a:ext>
                </a:extLst>
              </p:cNvPr>
              <p:cNvSpPr txBox="1"/>
              <p:nvPr/>
            </p:nvSpPr>
            <p:spPr>
              <a:xfrm>
                <a:off x="665609" y="4391192"/>
                <a:ext cx="11081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 Ex. </a:t>
                </a:r>
                <a:r>
                  <a:rPr lang="en-US" altLang="ja-JP" sz="2000" dirty="0" err="1"/>
                  <a:t>intbasis</a:t>
                </a:r>
                <a:r>
                  <a:rPr lang="en-US" altLang="ja-JP" sz="2000" dirty="0"/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000" dirty="0"/>
                  <a:t>]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18FCD4B-D306-28FC-EED4-22CA814E7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09" y="4391192"/>
                <a:ext cx="11081353" cy="400110"/>
              </a:xfrm>
              <a:prstGeom prst="rect">
                <a:avLst/>
              </a:prstGeom>
              <a:blipFill>
                <a:blip r:embed="rId3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09107BE-3C5E-EDAD-00C9-30181D9D66CE}"/>
              </a:ext>
            </a:extLst>
          </p:cNvPr>
          <p:cNvCxnSpPr>
            <a:cxnSpLocks/>
          </p:cNvCxnSpPr>
          <p:nvPr/>
        </p:nvCxnSpPr>
        <p:spPr>
          <a:xfrm>
            <a:off x="991804" y="5424030"/>
            <a:ext cx="23547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C0A200-B83D-B92F-7C1B-AD0EF453C4F1}"/>
              </a:ext>
            </a:extLst>
          </p:cNvPr>
          <p:cNvCxnSpPr>
            <a:cxnSpLocks/>
          </p:cNvCxnSpPr>
          <p:nvPr/>
        </p:nvCxnSpPr>
        <p:spPr>
          <a:xfrm>
            <a:off x="983319" y="5294714"/>
            <a:ext cx="12052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CBA2F19-92AE-1A3C-314C-39E2A6DEAA70}"/>
              </a:ext>
            </a:extLst>
          </p:cNvPr>
          <p:cNvCxnSpPr>
            <a:cxnSpLocks/>
          </p:cNvCxnSpPr>
          <p:nvPr/>
        </p:nvCxnSpPr>
        <p:spPr>
          <a:xfrm>
            <a:off x="991804" y="5173292"/>
            <a:ext cx="2599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84E8507-D7AA-2500-8AB7-F73BC6F250E4}"/>
              </a:ext>
            </a:extLst>
          </p:cNvPr>
          <p:cNvCxnSpPr>
            <a:cxnSpLocks/>
          </p:cNvCxnSpPr>
          <p:nvPr/>
        </p:nvCxnSpPr>
        <p:spPr>
          <a:xfrm>
            <a:off x="3961646" y="5294714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8A1044F-2AD3-0D6C-F8E0-0627955B79FF}"/>
              </a:ext>
            </a:extLst>
          </p:cNvPr>
          <p:cNvCxnSpPr>
            <a:cxnSpLocks/>
          </p:cNvCxnSpPr>
          <p:nvPr/>
        </p:nvCxnSpPr>
        <p:spPr>
          <a:xfrm>
            <a:off x="6849994" y="5298598"/>
            <a:ext cx="23547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FC9A0D-D863-B087-DE17-D2D936AA2420}"/>
              </a:ext>
            </a:extLst>
          </p:cNvPr>
          <p:cNvCxnSpPr>
            <a:cxnSpLocks/>
          </p:cNvCxnSpPr>
          <p:nvPr/>
        </p:nvCxnSpPr>
        <p:spPr>
          <a:xfrm>
            <a:off x="5209141" y="5294714"/>
            <a:ext cx="12052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90907A2-443F-1CE4-C4D1-DE6DCC8A7C13}"/>
              </a:ext>
            </a:extLst>
          </p:cNvPr>
          <p:cNvCxnSpPr>
            <a:cxnSpLocks/>
          </p:cNvCxnSpPr>
          <p:nvPr/>
        </p:nvCxnSpPr>
        <p:spPr>
          <a:xfrm>
            <a:off x="4570577" y="5294161"/>
            <a:ext cx="2599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A96F05-92E4-BC1E-FA4C-4328A2C029B4}"/>
              </a:ext>
            </a:extLst>
          </p:cNvPr>
          <p:cNvSpPr txBox="1"/>
          <p:nvPr/>
        </p:nvSpPr>
        <p:spPr>
          <a:xfrm>
            <a:off x="4830482" y="5094106"/>
            <a:ext cx="535601" cy="400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&lt;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D27733F-80E8-C9C0-5B64-DF8CE0D7592D}"/>
              </a:ext>
            </a:extLst>
          </p:cNvPr>
          <p:cNvSpPr txBox="1"/>
          <p:nvPr/>
        </p:nvSpPr>
        <p:spPr>
          <a:xfrm>
            <a:off x="6414430" y="5085354"/>
            <a:ext cx="535601" cy="400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B5DD060-7FE0-0CA4-2CC0-1B84B5CAA473}"/>
                  </a:ext>
                </a:extLst>
              </p:cNvPr>
              <p:cNvSpPr txBox="1"/>
              <p:nvPr/>
            </p:nvSpPr>
            <p:spPr>
              <a:xfrm>
                <a:off x="4344597" y="5466071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5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2DEFA21-DA3A-4706-6585-02550549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97" y="5466071"/>
                <a:ext cx="776413" cy="477054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8C9749C-C67F-998F-E282-E83E186CA13F}"/>
                  </a:ext>
                </a:extLst>
              </p:cNvPr>
              <p:cNvSpPr txBox="1"/>
              <p:nvPr/>
            </p:nvSpPr>
            <p:spPr>
              <a:xfrm>
                <a:off x="5502050" y="5462924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595919C-EEF8-BD9D-85CE-82DF3C33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050" y="5462924"/>
                <a:ext cx="776413" cy="477054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95B82B4-81A1-E286-020B-AAD64443F3EC}"/>
                  </a:ext>
                </a:extLst>
              </p:cNvPr>
              <p:cNvSpPr txBox="1"/>
              <p:nvPr/>
            </p:nvSpPr>
            <p:spPr>
              <a:xfrm>
                <a:off x="7639170" y="5454959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3C511C4-0D50-D7E1-9D2F-C5AA73894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170" y="5454959"/>
                <a:ext cx="776413" cy="477054"/>
              </a:xfrm>
              <a:prstGeom prst="rect">
                <a:avLst/>
              </a:prstGeom>
              <a:blipFill>
                <a:blip r:embed="rId6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1E93289-7226-5EDB-A642-957FEC148F98}"/>
              </a:ext>
            </a:extLst>
          </p:cNvPr>
          <p:cNvCxnSpPr>
            <a:cxnSpLocks/>
          </p:cNvCxnSpPr>
          <p:nvPr/>
        </p:nvCxnSpPr>
        <p:spPr>
          <a:xfrm>
            <a:off x="3966906" y="6266916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D138649-0B9C-5F66-62BF-DCC27795AFA6}"/>
                  </a:ext>
                </a:extLst>
              </p:cNvPr>
              <p:cNvSpPr txBox="1"/>
              <p:nvPr/>
            </p:nvSpPr>
            <p:spPr>
              <a:xfrm>
                <a:off x="4345491" y="6073416"/>
                <a:ext cx="768885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500" b="0" dirty="0"/>
                  <a:t>行列</a:t>
                </a:r>
                <a:r>
                  <a:rPr lang="en-US" altLang="ja-JP" sz="2500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5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500" dirty="0"/>
                  <a:t>] </a:t>
                </a:r>
                <a:r>
                  <a:rPr lang="ja-JP" altLang="en-US" sz="2500" dirty="0"/>
                  <a:t>を出力</a:t>
                </a:r>
                <a:r>
                  <a:rPr lang="en-US" altLang="ja-JP" sz="2500" dirty="0"/>
                  <a:t>(size= </a:t>
                </a:r>
                <a:r>
                  <a:rPr lang="ja-JP" altLang="en-US" sz="2500" dirty="0"/>
                  <a:t>単体数</a:t>
                </a:r>
                <a:r>
                  <a:rPr lang="en-US" altLang="ja-JP" sz="2500" dirty="0"/>
                  <a:t>×</a:t>
                </a:r>
                <a:r>
                  <a:rPr lang="ja-JP" altLang="en-US" sz="2500" dirty="0"/>
                  <a:t>区間の数</a:t>
                </a:r>
                <a:r>
                  <a:rPr lang="en-US" altLang="ja-JP" sz="2500" dirty="0"/>
                  <a:t>)</a:t>
                </a: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CF6CEF5-8AB5-235A-572E-2C67D4CCD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491" y="6073416"/>
                <a:ext cx="7688854" cy="477054"/>
              </a:xfrm>
              <a:prstGeom prst="rect">
                <a:avLst/>
              </a:prstGeom>
              <a:blipFill>
                <a:blip r:embed="rId7"/>
                <a:stretch>
                  <a:fillRect l="-1348" t="-8861" b="-291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図 36">
            <a:extLst>
              <a:ext uri="{FF2B5EF4-FFF2-40B4-BE49-F238E27FC236}">
                <a16:creationId xmlns:a16="http://schemas.microsoft.com/office/drawing/2014/main" id="{0435ED35-7A53-3258-70B5-4F5E72DEA5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4681" y="1985777"/>
            <a:ext cx="3756538" cy="2370893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B8017B0-C3CE-90FF-0A26-17899D24350B}"/>
              </a:ext>
            </a:extLst>
          </p:cNvPr>
          <p:cNvSpPr/>
          <p:nvPr/>
        </p:nvSpPr>
        <p:spPr>
          <a:xfrm>
            <a:off x="8920794" y="2336495"/>
            <a:ext cx="1048810" cy="707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9530C4B-EEE1-43E0-0F6E-73E5227704B2}"/>
              </a:ext>
            </a:extLst>
          </p:cNvPr>
          <p:cNvSpPr txBox="1"/>
          <p:nvPr/>
        </p:nvSpPr>
        <p:spPr>
          <a:xfrm>
            <a:off x="326179" y="1123567"/>
            <a:ext cx="1150445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</a:t>
            </a:r>
            <a:r>
              <a:rPr lang="en-US" altLang="ja-JP" sz="2500" dirty="0"/>
              <a:t>Matrix Problem</a:t>
            </a:r>
            <a:r>
              <a:rPr lang="ja-JP" altLang="en-US" sz="2500" dirty="0"/>
              <a:t>の準備</a:t>
            </a:r>
            <a:endParaRPr lang="en-US" altLang="ja-JP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AC66F99-F815-ED86-2975-4FA1C8CF9F42}"/>
                  </a:ext>
                </a:extLst>
              </p:cNvPr>
              <p:cNvSpPr txBox="1"/>
              <p:nvPr/>
            </p:nvSpPr>
            <p:spPr>
              <a:xfrm>
                <a:off x="874112" y="5545452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BF4B6CA-AB8D-95ED-3AEF-3DF7A7C41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12" y="5545452"/>
                <a:ext cx="344093" cy="410433"/>
              </a:xfrm>
              <a:prstGeom prst="rect">
                <a:avLst/>
              </a:prstGeom>
              <a:blipFill>
                <a:blip r:embed="rId9"/>
                <a:stretch>
                  <a:fillRect t="-10448" r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7F51BA-2A8B-7CAD-8E1C-11D3D60760CF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B4B154C-4060-53ED-7AFE-ED0A32FE1708}"/>
              </a:ext>
            </a:extLst>
          </p:cNvPr>
          <p:cNvSpPr/>
          <p:nvPr/>
        </p:nvSpPr>
        <p:spPr>
          <a:xfrm>
            <a:off x="10604518" y="3156110"/>
            <a:ext cx="1048810" cy="10376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2AF1D0-7D85-B90B-B2AB-ADFB7CFADEF4}"/>
              </a:ext>
            </a:extLst>
          </p:cNvPr>
          <p:cNvSpPr txBox="1"/>
          <p:nvPr/>
        </p:nvSpPr>
        <p:spPr>
          <a:xfrm>
            <a:off x="3274562" y="5504426"/>
            <a:ext cx="1435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</a:t>
            </a:r>
            <a:r>
              <a:rPr lang="ja-JP" altLang="en-US" sz="1800" dirty="0"/>
              <a:t>既に整列</a:t>
            </a:r>
            <a:endParaRPr lang="en-US" altLang="ja-JP" sz="1800" dirty="0"/>
          </a:p>
          <a:p>
            <a:r>
              <a:rPr lang="ja-JP" altLang="en-US" dirty="0"/>
              <a:t>されている</a:t>
            </a:r>
            <a:r>
              <a:rPr lang="en-US" altLang="ja-JP" sz="1800" dirty="0"/>
              <a:t>)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4D6B68C-FEBE-9C24-9BE3-F7D7E8B1527F}"/>
              </a:ext>
            </a:extLst>
          </p:cNvPr>
          <p:cNvSpPr txBox="1"/>
          <p:nvPr/>
        </p:nvSpPr>
        <p:spPr>
          <a:xfrm>
            <a:off x="3375548" y="6529023"/>
            <a:ext cx="1435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ベクトル化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D2649-97CF-2697-BB5B-9BF1CC33E7AA}"/>
                  </a:ext>
                </a:extLst>
              </p:cNvPr>
              <p:cNvSpPr txBox="1"/>
              <p:nvPr/>
            </p:nvSpPr>
            <p:spPr>
              <a:xfrm>
                <a:off x="8564902" y="5589767"/>
                <a:ext cx="43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ja-JP" altLang="en-US" sz="1600" b="0" dirty="0"/>
                  <a:t>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は単体の形式和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単体のリスト</a:t>
                </a:r>
                <a:r>
                  <a:rPr lang="en-US" altLang="ja-JP" sz="1600" dirty="0"/>
                  <a:t>)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D2649-97CF-2697-BB5B-9BF1CC33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902" y="5589767"/>
                <a:ext cx="4381217" cy="338554"/>
              </a:xfrm>
              <a:prstGeom prst="rect">
                <a:avLst/>
              </a:prstGeom>
              <a:blipFill>
                <a:blip r:embed="rId10"/>
                <a:stretch>
                  <a:fillRect l="-695"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21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37781-F057-D224-BBFA-E5FD9F5DA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D9F58F5-ACC7-8A4C-CF43-190787FBF841}"/>
              </a:ext>
            </a:extLst>
          </p:cNvPr>
          <p:cNvSpPr txBox="1"/>
          <p:nvPr/>
        </p:nvSpPr>
        <p:spPr>
          <a:xfrm>
            <a:off x="300779" y="1689129"/>
            <a:ext cx="854243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900" dirty="0"/>
              <a:t>(5.3)</a:t>
            </a:r>
            <a:r>
              <a:rPr lang="en-US" altLang="ja-JP" sz="1900" dirty="0" err="1"/>
              <a:t>get_repmat</a:t>
            </a:r>
            <a:r>
              <a:rPr lang="en-US" altLang="ja-JP" sz="1900" dirty="0"/>
              <a:t>(</a:t>
            </a:r>
            <a:r>
              <a:rPr lang="en-US" altLang="ja-JP" sz="1900" dirty="0" err="1"/>
              <a:t>spaceUp</a:t>
            </a:r>
            <a:r>
              <a:rPr lang="en-US" altLang="ja-JP" sz="1900" dirty="0"/>
              <a:t>, </a:t>
            </a:r>
            <a:r>
              <a:rPr lang="en-US" altLang="ja-JP" sz="1900" dirty="0" err="1"/>
              <a:t>spaceDown</a:t>
            </a:r>
            <a:r>
              <a:rPr lang="en-US" altLang="ja-JP" sz="1900" dirty="0"/>
              <a:t>)</a:t>
            </a:r>
            <a:r>
              <a:rPr lang="ja-JP" altLang="en-US" sz="1900" dirty="0"/>
              <a:t>　</a:t>
            </a:r>
            <a:r>
              <a:rPr lang="en-US" altLang="ja-JP" sz="1900" dirty="0"/>
              <a:t> </a:t>
            </a:r>
            <a:r>
              <a:rPr lang="en-US" altLang="ja-JP" sz="1900" dirty="0" err="1"/>
              <a:t>spaceUp</a:t>
            </a:r>
            <a:r>
              <a:rPr lang="en-US" altLang="ja-JP" sz="1900" dirty="0"/>
              <a:t>, </a:t>
            </a:r>
            <a:r>
              <a:rPr lang="en-US" altLang="ja-JP" sz="1900" dirty="0" err="1"/>
              <a:t>spaceDown</a:t>
            </a:r>
            <a:r>
              <a:rPr lang="ja-JP" altLang="en-US" sz="1900" dirty="0"/>
              <a:t>は行列</a:t>
            </a:r>
            <a:endParaRPr lang="en-US" altLang="ja-JP" sz="1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55CFFD2-891B-66BC-C785-61A3BE384C2B}"/>
                  </a:ext>
                </a:extLst>
              </p:cNvPr>
              <p:cNvSpPr txBox="1"/>
              <p:nvPr/>
            </p:nvSpPr>
            <p:spPr>
              <a:xfrm>
                <a:off x="773308" y="2105357"/>
                <a:ext cx="107341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000" dirty="0"/>
                  <a:t>連立方程式を解き、行列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 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altLang="ja-JP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𝜄</m:t>
                        </m:r>
                      </m:e>
                      <m:sub>
                        <m:r>
                          <a:rPr lang="en-US" altLang="ja-JP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ja-JP" altLang="en-US" sz="2000" dirty="0"/>
                  <a:t> と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ℓ 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sz="2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Γ</m:t>
                    </m:r>
                    <m:sSub>
                      <m:sSubPr>
                        <m:ctrlPr>
                          <a:rPr lang="en-US" altLang="ja-JP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𝜄</m:t>
                        </m:r>
                      </m:e>
                      <m:sub>
                        <m:r>
                          <a:rPr lang="en-US" altLang="ja-JP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ja-JP" altLang="en-US" sz="2000" dirty="0"/>
                  <a:t> を求めるための関数。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55CFFD2-891B-66BC-C785-61A3BE38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8" y="2105357"/>
                <a:ext cx="10734164" cy="400110"/>
              </a:xfrm>
              <a:prstGeom prst="rect">
                <a:avLst/>
              </a:prstGeom>
              <a:blipFill>
                <a:blip r:embed="rId3"/>
                <a:stretch>
                  <a:fillRect l="-625"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EF978492-43F9-8911-A9B4-2DD48B935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844" y="3181585"/>
            <a:ext cx="4845733" cy="305832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5D7AF9-D55F-EF73-38D9-D6C3A7C9359A}"/>
              </a:ext>
            </a:extLst>
          </p:cNvPr>
          <p:cNvSpPr/>
          <p:nvPr/>
        </p:nvSpPr>
        <p:spPr>
          <a:xfrm>
            <a:off x="3324984" y="3602836"/>
            <a:ext cx="1307691" cy="9689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E5B35EA-50BA-DA36-628D-5FA9FA38B449}"/>
              </a:ext>
            </a:extLst>
          </p:cNvPr>
          <p:cNvSpPr/>
          <p:nvPr/>
        </p:nvSpPr>
        <p:spPr>
          <a:xfrm>
            <a:off x="5525824" y="4639999"/>
            <a:ext cx="1307691" cy="14110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42E8F-C244-5316-73E3-DE68800B7143}"/>
              </a:ext>
            </a:extLst>
          </p:cNvPr>
          <p:cNvSpPr txBox="1"/>
          <p:nvPr/>
        </p:nvSpPr>
        <p:spPr>
          <a:xfrm>
            <a:off x="3371407" y="2903135"/>
            <a:ext cx="1307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LspaceUp</a:t>
            </a:r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D67BDAC-67BC-546D-59C3-3019301270C8}"/>
              </a:ext>
            </a:extLst>
          </p:cNvPr>
          <p:cNvSpPr txBox="1"/>
          <p:nvPr/>
        </p:nvSpPr>
        <p:spPr>
          <a:xfrm>
            <a:off x="749880" y="3901827"/>
            <a:ext cx="1839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LspaceDown</a:t>
            </a:r>
            <a:endParaRPr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EA1DC48-6C3E-F4EC-749C-3BFF55172C33}"/>
              </a:ext>
            </a:extLst>
          </p:cNvPr>
          <p:cNvSpPr txBox="1"/>
          <p:nvPr/>
        </p:nvSpPr>
        <p:spPr>
          <a:xfrm>
            <a:off x="5567865" y="2912007"/>
            <a:ext cx="1579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RspaceUp</a:t>
            </a:r>
            <a:endParaRPr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EB378A2-212A-99E6-EC8B-43EAC577BF11}"/>
              </a:ext>
            </a:extLst>
          </p:cNvPr>
          <p:cNvSpPr txBox="1"/>
          <p:nvPr/>
        </p:nvSpPr>
        <p:spPr>
          <a:xfrm>
            <a:off x="742498" y="5072044"/>
            <a:ext cx="1650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RspaceDown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C64C034-7F7C-5C77-44E6-DEE0B6B04B8B}"/>
                  </a:ext>
                </a:extLst>
              </p:cNvPr>
              <p:cNvSpPr txBox="1"/>
              <p:nvPr/>
            </p:nvSpPr>
            <p:spPr>
              <a:xfrm>
                <a:off x="8830070" y="4043693"/>
                <a:ext cx="1815839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2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ja-JP" sz="2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5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altLang="ja-JP" sz="2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𝜄</m:t>
                          </m:r>
                        </m:e>
                        <m:sub>
                          <m:r>
                            <a:rPr lang="en-US" altLang="ja-JP" sz="2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ja-JP" sz="25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C64C034-7F7C-5C77-44E6-DEE0B6B04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070" y="4043693"/>
                <a:ext cx="1815839" cy="477054"/>
              </a:xfrm>
              <a:prstGeom prst="rect">
                <a:avLst/>
              </a:prstGeom>
              <a:blipFill>
                <a:blip r:embed="rId5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CC6DDF8-06A6-4224-96A4-795C552B07EA}"/>
              </a:ext>
            </a:extLst>
          </p:cNvPr>
          <p:cNvSpPr txBox="1"/>
          <p:nvPr/>
        </p:nvSpPr>
        <p:spPr>
          <a:xfrm>
            <a:off x="329669" y="1133125"/>
            <a:ext cx="763375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</a:t>
            </a:r>
            <a:r>
              <a:rPr lang="en-US" altLang="ja-JP" sz="2500" dirty="0"/>
              <a:t>Matrix Problem</a:t>
            </a:r>
            <a:r>
              <a:rPr lang="ja-JP" altLang="en-US" sz="2500" dirty="0"/>
              <a:t>の構成</a:t>
            </a:r>
            <a:endParaRPr lang="en-US" altLang="ja-JP" sz="25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00ECED-6291-F5F4-3480-98D2374010B1}"/>
              </a:ext>
            </a:extLst>
          </p:cNvPr>
          <p:cNvSpPr/>
          <p:nvPr/>
        </p:nvSpPr>
        <p:spPr>
          <a:xfrm>
            <a:off x="5525824" y="5003241"/>
            <a:ext cx="1307691" cy="104782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087A6B4-59DD-77EA-9EC5-E956C59BED6C}"/>
              </a:ext>
            </a:extLst>
          </p:cNvPr>
          <p:cNvGrpSpPr/>
          <p:nvPr/>
        </p:nvGrpSpPr>
        <p:grpSpPr>
          <a:xfrm>
            <a:off x="10536997" y="3786679"/>
            <a:ext cx="1307691" cy="968960"/>
            <a:chOff x="4221629" y="3940190"/>
            <a:chExt cx="1307691" cy="96896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A5DCBEA-2F14-E372-EDCD-A5E84B671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1114" t="13774" r="51899" b="54544"/>
            <a:stretch/>
          </p:blipFill>
          <p:spPr>
            <a:xfrm>
              <a:off x="4221629" y="3940190"/>
              <a:ext cx="1307691" cy="96896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93446A6-D0F9-9551-75DC-29B41A250FDA}"/>
                </a:ext>
              </a:extLst>
            </p:cNvPr>
            <p:cNvSpPr/>
            <p:nvPr/>
          </p:nvSpPr>
          <p:spPr>
            <a:xfrm>
              <a:off x="4221629" y="3940190"/>
              <a:ext cx="1307691" cy="96896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BADB59-8580-C2B3-7183-DDC0927FDE72}"/>
                  </a:ext>
                </a:extLst>
              </p:cNvPr>
              <p:cNvSpPr txBox="1"/>
              <p:nvPr/>
            </p:nvSpPr>
            <p:spPr>
              <a:xfrm>
                <a:off x="8843213" y="5690579"/>
                <a:ext cx="1815839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25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ja-JP" sz="25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ℓ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5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US" altLang="ja-JP" sz="25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𝜄</m:t>
                          </m:r>
                        </m:e>
                        <m:sub>
                          <m:r>
                            <a:rPr lang="en-US" altLang="ja-JP" sz="25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ja-JP" sz="25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BADB59-8580-C2B3-7183-DDC0927FD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213" y="5690579"/>
                <a:ext cx="1815839" cy="477054"/>
              </a:xfrm>
              <a:prstGeom prst="rect">
                <a:avLst/>
              </a:prstGeom>
              <a:blipFill>
                <a:blip r:embed="rId6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BF26715-691D-1489-6E5E-B3E4C5FD87CF}"/>
              </a:ext>
            </a:extLst>
          </p:cNvPr>
          <p:cNvGrpSpPr/>
          <p:nvPr/>
        </p:nvGrpSpPr>
        <p:grpSpPr>
          <a:xfrm>
            <a:off x="10612286" y="5421281"/>
            <a:ext cx="1307691" cy="968960"/>
            <a:chOff x="4221629" y="3940190"/>
            <a:chExt cx="1307691" cy="968960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4EAD55A6-FEA2-9ABD-008F-DD6A05379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1114" t="13774" r="51899" b="54544"/>
            <a:stretch/>
          </p:blipFill>
          <p:spPr>
            <a:xfrm>
              <a:off x="4221629" y="3940190"/>
              <a:ext cx="1307691" cy="968960"/>
            </a:xfrm>
            <a:prstGeom prst="rect">
              <a:avLst/>
            </a:prstGeom>
          </p:spPr>
        </p:pic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77B592-2F57-F8B6-CE56-6552A858474D}"/>
                </a:ext>
              </a:extLst>
            </p:cNvPr>
            <p:cNvSpPr/>
            <p:nvPr/>
          </p:nvSpPr>
          <p:spPr>
            <a:xfrm>
              <a:off x="4221629" y="3940190"/>
              <a:ext cx="1307691" cy="96896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3A0B9C-CFA4-8A2E-6B59-DC53AEFBBED4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1FE5BC7-43D4-8B51-E702-F62D562A5E96}"/>
                  </a:ext>
                </a:extLst>
              </p:cNvPr>
              <p:cNvSpPr txBox="1"/>
              <p:nvPr/>
            </p:nvSpPr>
            <p:spPr>
              <a:xfrm>
                <a:off x="7358069" y="3258863"/>
                <a:ext cx="4786125" cy="1261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900" dirty="0" err="1"/>
                  <a:t>get_repmat</a:t>
                </a:r>
                <a:r>
                  <a:rPr lang="en-US" altLang="ja-JP" sz="1900" dirty="0"/>
                  <a:t>(</a:t>
                </a:r>
                <a:r>
                  <a:rPr lang="en-US" altLang="ja-JP" sz="1900" dirty="0" err="1"/>
                  <a:t>LspaceUp</a:t>
                </a:r>
                <a:r>
                  <a:rPr lang="en-US" altLang="ja-JP" sz="1900" dirty="0"/>
                  <a:t>, </a:t>
                </a:r>
                <a:r>
                  <a:rPr lang="en-US" altLang="ja-JP" sz="1900" dirty="0" err="1"/>
                  <a:t>LspaceDown</a:t>
                </a:r>
                <a:r>
                  <a:rPr lang="en-US" altLang="ja-JP" sz="1900" dirty="0"/>
                  <a:t>)</a:t>
                </a:r>
              </a:p>
              <a:p>
                <a:r>
                  <a:rPr lang="en-US" altLang="ja-JP" sz="1900" dirty="0"/>
                  <a:t> </a:t>
                </a:r>
              </a:p>
              <a:p>
                <a:endParaRPr lang="en-US" altLang="ja-JP" sz="1900" dirty="0"/>
              </a:p>
              <a:p>
                <a:r>
                  <a:rPr lang="en-US" altLang="ja-JP" sz="19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ja-JP" sz="19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ja-JP" sz="19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1FE5BC7-43D4-8B51-E702-F62D562A5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069" y="3258863"/>
                <a:ext cx="4786125" cy="1261884"/>
              </a:xfrm>
              <a:prstGeom prst="rect">
                <a:avLst/>
              </a:prstGeom>
              <a:blipFill>
                <a:blip r:embed="rId7"/>
                <a:stretch>
                  <a:fillRect l="-1146" t="-28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8A88ED0-2209-9CAA-9716-39AD4A47C86C}"/>
                  </a:ext>
                </a:extLst>
              </p:cNvPr>
              <p:cNvSpPr txBox="1"/>
              <p:nvPr/>
            </p:nvSpPr>
            <p:spPr>
              <a:xfrm>
                <a:off x="7358068" y="4880703"/>
                <a:ext cx="4786125" cy="1261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900" dirty="0" err="1"/>
                  <a:t>get_repmat</a:t>
                </a:r>
                <a:r>
                  <a:rPr lang="en-US" altLang="ja-JP" sz="1900" dirty="0"/>
                  <a:t>(</a:t>
                </a:r>
                <a:r>
                  <a:rPr lang="en-US" altLang="ja-JP" sz="1900" dirty="0" err="1"/>
                  <a:t>RspaceUp</a:t>
                </a:r>
                <a:r>
                  <a:rPr lang="en-US" altLang="ja-JP" sz="1900" dirty="0"/>
                  <a:t>, </a:t>
                </a:r>
                <a:r>
                  <a:rPr lang="en-US" altLang="ja-JP" sz="1900" dirty="0" err="1"/>
                  <a:t>RspaceDown</a:t>
                </a:r>
                <a:r>
                  <a:rPr lang="en-US" altLang="ja-JP" sz="1900" dirty="0"/>
                  <a:t>)</a:t>
                </a:r>
              </a:p>
              <a:p>
                <a:r>
                  <a:rPr lang="en-US" altLang="ja-JP" sz="1900" dirty="0"/>
                  <a:t> </a:t>
                </a:r>
              </a:p>
              <a:p>
                <a:endParaRPr lang="en-US" altLang="ja-JP" sz="1900" dirty="0"/>
              </a:p>
              <a:p>
                <a:r>
                  <a:rPr lang="en-US" altLang="ja-JP" sz="19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ja-JP" sz="19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ja-JP" sz="19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8A88ED0-2209-9CAA-9716-39AD4A47C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068" y="4880703"/>
                <a:ext cx="4786125" cy="1261884"/>
              </a:xfrm>
              <a:prstGeom prst="rect">
                <a:avLst/>
              </a:prstGeom>
              <a:blipFill>
                <a:blip r:embed="rId8"/>
                <a:stretch>
                  <a:fillRect l="-1146" t="-28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1C033-EBE3-F905-6F22-DFBDA8708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AD2166-54CE-BFDC-D548-412BFE75596A}"/>
              </a:ext>
            </a:extLst>
          </p:cNvPr>
          <p:cNvSpPr txBox="1"/>
          <p:nvPr/>
        </p:nvSpPr>
        <p:spPr>
          <a:xfrm>
            <a:off x="4468283" y="171353"/>
            <a:ext cx="231194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/>
              <a:t>全体像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A8D75E-839A-4F71-2810-C31D258E763C}"/>
              </a:ext>
            </a:extLst>
          </p:cNvPr>
          <p:cNvSpPr txBox="1"/>
          <p:nvPr/>
        </p:nvSpPr>
        <p:spPr>
          <a:xfrm>
            <a:off x="573671" y="815875"/>
            <a:ext cx="7021358" cy="574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全体的な関数</a:t>
            </a:r>
            <a:endParaRPr lang="en-US" altLang="ja-JP" sz="2500" dirty="0"/>
          </a:p>
          <a:p>
            <a:r>
              <a:rPr lang="en-US" altLang="ja-JP" sz="2500" dirty="0"/>
              <a:t>(1)</a:t>
            </a:r>
            <a:r>
              <a:rPr lang="en-US" altLang="ja-JP" sz="2500" dirty="0" err="1"/>
              <a:t>Bipathposets.jl</a:t>
            </a:r>
            <a:r>
              <a:rPr lang="ja-JP" altLang="en-US" sz="2500" dirty="0"/>
              <a:t> </a:t>
            </a:r>
            <a:r>
              <a:rPr lang="en-US" altLang="ja-JP" sz="2500" dirty="0"/>
              <a:t>(Module</a:t>
            </a:r>
            <a:r>
              <a:rPr lang="ja-JP" altLang="en-US" sz="2500" dirty="0"/>
              <a:t>の定義</a:t>
            </a:r>
            <a:r>
              <a:rPr lang="en-US" altLang="ja-JP" sz="2500" dirty="0"/>
              <a:t>)</a:t>
            </a:r>
          </a:p>
          <a:p>
            <a:r>
              <a:rPr lang="en-US" altLang="ja-JP" sz="2500" dirty="0"/>
              <a:t>(2)</a:t>
            </a:r>
            <a:r>
              <a:rPr lang="en-US" altLang="ja-JP" sz="2500" dirty="0" err="1"/>
              <a:t>FSCvector.jl</a:t>
            </a:r>
            <a:r>
              <a:rPr lang="en-US" altLang="ja-JP" sz="2500" dirty="0"/>
              <a:t>(</a:t>
            </a:r>
            <a:r>
              <a:rPr lang="ja-JP" altLang="en-US" sz="2500" dirty="0"/>
              <a:t>行列の操作をまとめてる</a:t>
            </a:r>
            <a:r>
              <a:rPr lang="en-US" altLang="ja-JP" sz="2500" dirty="0"/>
              <a:t>)</a:t>
            </a:r>
          </a:p>
          <a:p>
            <a:endParaRPr lang="en-US" altLang="ja-JP" sz="1000" dirty="0"/>
          </a:p>
          <a:p>
            <a:r>
              <a:rPr lang="ja-JP" altLang="en-US" sz="2500" dirty="0"/>
              <a:t>Ａ型の分解</a:t>
            </a:r>
            <a:endParaRPr lang="en-US" altLang="ja-JP" sz="2500" dirty="0"/>
          </a:p>
          <a:p>
            <a:r>
              <a:rPr lang="en-US" altLang="ja-JP" sz="2500" dirty="0"/>
              <a:t>(3)</a:t>
            </a:r>
            <a:r>
              <a:rPr lang="en-US" altLang="ja-JP" sz="2500" dirty="0" err="1"/>
              <a:t>AtypeMethod.jl</a:t>
            </a:r>
            <a:r>
              <a:rPr lang="en-US" altLang="ja-JP" sz="2500" dirty="0"/>
              <a:t> (</a:t>
            </a:r>
            <a:r>
              <a:rPr lang="ja-JP" altLang="en-US" sz="2500" dirty="0"/>
              <a:t>Ａ型の分解</a:t>
            </a:r>
            <a:r>
              <a:rPr lang="en-US" altLang="ja-JP" sz="2500" dirty="0"/>
              <a:t>)</a:t>
            </a:r>
          </a:p>
          <a:p>
            <a:r>
              <a:rPr lang="en-US" altLang="ja-JP" sz="2500" dirty="0"/>
              <a:t>(4)</a:t>
            </a:r>
            <a:r>
              <a:rPr lang="en-US" altLang="ja-JP" sz="2500" dirty="0" err="1"/>
              <a:t>FSC_Contraction_Persistence.jl</a:t>
            </a:r>
            <a:r>
              <a:rPr lang="en-US" altLang="ja-JP" sz="2500" dirty="0"/>
              <a:t> (</a:t>
            </a:r>
            <a:r>
              <a:rPr lang="ja-JP" altLang="en-US" sz="2500" dirty="0"/>
              <a:t>区間圧縮</a:t>
            </a:r>
            <a:r>
              <a:rPr lang="en-US" altLang="ja-JP" sz="2500" dirty="0"/>
              <a:t>)</a:t>
            </a:r>
          </a:p>
          <a:p>
            <a:endParaRPr lang="en-US" altLang="ja-JP" sz="1000" dirty="0"/>
          </a:p>
          <a:p>
            <a:r>
              <a:rPr lang="en-US" altLang="ja-JP" sz="2500" dirty="0"/>
              <a:t>Matrix Method</a:t>
            </a:r>
          </a:p>
          <a:p>
            <a:r>
              <a:rPr lang="en-US" altLang="ja-JP" sz="2500" dirty="0"/>
              <a:t>(5)</a:t>
            </a:r>
            <a:r>
              <a:rPr lang="en-US" altLang="ja-JP" sz="2500" dirty="0" err="1"/>
              <a:t>BipathMatMethod.jl</a:t>
            </a:r>
            <a:endParaRPr lang="en-US" altLang="ja-JP" sz="2500" dirty="0"/>
          </a:p>
          <a:p>
            <a:r>
              <a:rPr lang="en-US" altLang="ja-JP" sz="2500" dirty="0"/>
              <a:t>(6)</a:t>
            </a:r>
            <a:r>
              <a:rPr lang="en-US" altLang="ja-JP" sz="2500" dirty="0" err="1"/>
              <a:t>Print_functions.jl</a:t>
            </a:r>
            <a:endParaRPr lang="en-US" altLang="ja-JP" sz="2500" dirty="0"/>
          </a:p>
          <a:p>
            <a:endParaRPr lang="en-US" altLang="ja-JP" sz="1000" dirty="0"/>
          </a:p>
          <a:p>
            <a:r>
              <a:rPr lang="ja-JP" altLang="en-US" sz="2500" dirty="0"/>
              <a:t>可視化</a:t>
            </a:r>
            <a:endParaRPr lang="en-US" altLang="ja-JP" sz="2500" dirty="0"/>
          </a:p>
          <a:p>
            <a:r>
              <a:rPr lang="en-US" altLang="ja-JP" sz="2500" dirty="0"/>
              <a:t>(7)</a:t>
            </a:r>
            <a:r>
              <a:rPr lang="en-US" altLang="ja-JP" sz="2500" dirty="0" err="1"/>
              <a:t>BipathPD.jl</a:t>
            </a:r>
            <a:endParaRPr lang="en-US" altLang="ja-JP" sz="2500" dirty="0"/>
          </a:p>
          <a:p>
            <a:endParaRPr lang="en-US" altLang="ja-JP" sz="1000" dirty="0"/>
          </a:p>
          <a:p>
            <a:r>
              <a:rPr lang="ja-JP" altLang="en-US" sz="2400" dirty="0"/>
              <a:t>例作成</a:t>
            </a:r>
            <a:endParaRPr lang="en-US" altLang="ja-JP" sz="2500" dirty="0"/>
          </a:p>
          <a:p>
            <a:r>
              <a:rPr lang="en-US" altLang="ja-JP" sz="2500" dirty="0"/>
              <a:t>(8)</a:t>
            </a:r>
            <a:r>
              <a:rPr lang="en-US" altLang="ja-JP" sz="2800" dirty="0" err="1"/>
              <a:t>clique.jl</a:t>
            </a:r>
            <a:r>
              <a:rPr lang="ja-JP" altLang="en-US" sz="2800" dirty="0"/>
              <a:t> </a:t>
            </a:r>
            <a:endParaRPr lang="en-US" altLang="ja-JP" sz="25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7B3C95-9576-4DD4-2E84-96D5A38C1DA0}"/>
              </a:ext>
            </a:extLst>
          </p:cNvPr>
          <p:cNvSpPr txBox="1"/>
          <p:nvPr/>
        </p:nvSpPr>
        <p:spPr>
          <a:xfrm>
            <a:off x="8322553" y="5590972"/>
            <a:ext cx="36884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 </a:t>
            </a:r>
            <a:endParaRPr lang="en-US" altLang="ja-JP" sz="2000" dirty="0"/>
          </a:p>
          <a:p>
            <a:r>
              <a:rPr lang="en-US" altLang="ja-JP" sz="2000" dirty="0" err="1"/>
              <a:t>IsFSC.jl</a:t>
            </a:r>
            <a:r>
              <a:rPr lang="en-US" altLang="ja-JP" sz="2000" dirty="0"/>
              <a:t>(</a:t>
            </a:r>
            <a:r>
              <a:rPr lang="ja-JP" altLang="en-US" sz="2000" dirty="0"/>
              <a:t>エラー発見用</a:t>
            </a:r>
            <a:endParaRPr lang="en-US" altLang="ja-JP" sz="2000" dirty="0"/>
          </a:p>
          <a:p>
            <a:r>
              <a:rPr lang="ja-JP" altLang="en-US" sz="2000" dirty="0"/>
              <a:t>もういらないので削除</a:t>
            </a:r>
            <a:r>
              <a:rPr lang="en-US" altLang="ja-JP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CA75EDE-1A97-9C1D-9C07-52982DD026C8}"/>
                  </a:ext>
                </a:extLst>
              </p:cNvPr>
              <p:cNvSpPr txBox="1"/>
              <p:nvPr/>
            </p:nvSpPr>
            <p:spPr>
              <a:xfrm>
                <a:off x="8322553" y="5590972"/>
                <a:ext cx="18778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000" dirty="0"/>
                  <a:t>＊体は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000" dirty="0"/>
                  <a:t>.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CA75EDE-1A97-9C1D-9C07-52982DD0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553" y="5590972"/>
                <a:ext cx="1877890" cy="400110"/>
              </a:xfrm>
              <a:prstGeom prst="rect">
                <a:avLst/>
              </a:prstGeom>
              <a:blipFill>
                <a:blip r:embed="rId2"/>
                <a:stretch>
                  <a:fillRect l="-3247"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C14859-C567-28B0-01C2-35915F3522C0}"/>
              </a:ext>
            </a:extLst>
          </p:cNvPr>
          <p:cNvSpPr txBox="1"/>
          <p:nvPr/>
        </p:nvSpPr>
        <p:spPr>
          <a:xfrm>
            <a:off x="8036113" y="2180638"/>
            <a:ext cx="26881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前回の話</a:t>
            </a:r>
            <a:endParaRPr lang="en-US" altLang="ja-JP" sz="2500" dirty="0"/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59621FAF-2407-1083-3358-C90E9B5D7ABF}"/>
              </a:ext>
            </a:extLst>
          </p:cNvPr>
          <p:cNvSpPr/>
          <p:nvPr/>
        </p:nvSpPr>
        <p:spPr>
          <a:xfrm>
            <a:off x="7386221" y="1535838"/>
            <a:ext cx="550416" cy="13077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09CC5727-C80E-D032-A65A-5F8ABB3AE969}"/>
              </a:ext>
            </a:extLst>
          </p:cNvPr>
          <p:cNvSpPr/>
          <p:nvPr/>
        </p:nvSpPr>
        <p:spPr>
          <a:xfrm>
            <a:off x="7386221" y="2932771"/>
            <a:ext cx="550416" cy="36698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4E4AC1-7265-9BE3-412C-CE3852A0F23F}"/>
              </a:ext>
            </a:extLst>
          </p:cNvPr>
          <p:cNvSpPr txBox="1"/>
          <p:nvPr/>
        </p:nvSpPr>
        <p:spPr>
          <a:xfrm>
            <a:off x="8036113" y="4731808"/>
            <a:ext cx="26881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今回の話</a:t>
            </a:r>
            <a:endParaRPr lang="en-US" altLang="ja-JP" sz="2500" dirty="0"/>
          </a:p>
        </p:txBody>
      </p:sp>
    </p:spTree>
    <p:extLst>
      <p:ext uri="{BB962C8B-B14F-4D97-AF65-F5344CB8AC3E}">
        <p14:creationId xmlns:p14="http://schemas.microsoft.com/office/powerpoint/2010/main" val="2882359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6809E-9C77-1409-183E-BD2B06809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85458B-49C6-6D7D-E966-E4F7031EBF7D}"/>
              </a:ext>
            </a:extLst>
          </p:cNvPr>
          <p:cNvSpPr txBox="1"/>
          <p:nvPr/>
        </p:nvSpPr>
        <p:spPr>
          <a:xfrm>
            <a:off x="300780" y="1689128"/>
            <a:ext cx="997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(5.4)</a:t>
            </a:r>
            <a:r>
              <a:rPr lang="en-US" altLang="ja-JP" sz="2000" dirty="0" err="1"/>
              <a:t>connect_updown</a:t>
            </a:r>
            <a:r>
              <a:rPr lang="en-US" altLang="ja-JP" sz="2000" dirty="0"/>
              <a:t>(</a:t>
            </a:r>
            <a:r>
              <a:rPr lang="en-US" altLang="ja-JP" sz="2000" dirty="0" err="1"/>
              <a:t>upintervalswithB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downintervalswithB</a:t>
            </a:r>
            <a:r>
              <a:rPr lang="en-US" altLang="ja-JP" sz="2000" dirty="0"/>
              <a:t>, matrix)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4DD2523-7A2C-DA2D-03F1-29705F2C96F3}"/>
              </a:ext>
            </a:extLst>
          </p:cNvPr>
          <p:cNvSpPr txBox="1"/>
          <p:nvPr/>
        </p:nvSpPr>
        <p:spPr>
          <a:xfrm>
            <a:off x="329668" y="1133125"/>
            <a:ext cx="1186233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</a:t>
            </a:r>
            <a:r>
              <a:rPr lang="en-US" altLang="ja-JP" sz="2500" dirty="0"/>
              <a:t>Matrix Problem</a:t>
            </a:r>
            <a:r>
              <a:rPr lang="ja-JP" altLang="en-US" sz="2500" dirty="0"/>
              <a:t>の簡約化</a:t>
            </a:r>
            <a:r>
              <a:rPr lang="en-US" altLang="ja-JP" sz="2500" dirty="0"/>
              <a:t>(</a:t>
            </a:r>
            <a:r>
              <a:rPr lang="ja-JP" altLang="en-US" sz="2500" dirty="0"/>
              <a:t>＋上下の区間の接続</a:t>
            </a:r>
            <a:r>
              <a:rPr lang="en-US" altLang="ja-JP" sz="2500" dirty="0"/>
              <a:t>(with</a:t>
            </a:r>
            <a:r>
              <a:rPr lang="ja-JP" altLang="en-US" sz="2500" dirty="0"/>
              <a:t>区間に付随する基底</a:t>
            </a:r>
            <a:r>
              <a:rPr lang="en-US" altLang="ja-JP" sz="2500" dirty="0"/>
              <a:t>)</a:t>
            </a:r>
            <a:r>
              <a:rPr lang="ja-JP" altLang="en-US" sz="2500" dirty="0"/>
              <a:t>）</a:t>
            </a:r>
            <a:endParaRPr lang="en-US" altLang="ja-JP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763EC3-7FC7-7913-60E6-42ABF4A97A47}"/>
                  </a:ext>
                </a:extLst>
              </p:cNvPr>
              <p:cNvSpPr txBox="1"/>
              <p:nvPr/>
            </p:nvSpPr>
            <p:spPr>
              <a:xfrm>
                <a:off x="272837" y="2111881"/>
                <a:ext cx="118623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 err="1"/>
                  <a:t>upintervalswithB</a:t>
                </a:r>
                <a:r>
                  <a:rPr lang="en-US" altLang="ja-JP" sz="2000" dirty="0"/>
                  <a:t>: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区間のリストと</a:t>
                </a:r>
                <a:r>
                  <a:rPr lang="en-US" altLang="ja-JP" sz="2000" dirty="0"/>
                  <a:t>,</a:t>
                </a:r>
                <a:r>
                  <a:rPr lang="ja-JP" altLang="en-US" sz="2000" dirty="0"/>
                  <a:t>その区間たちに付随する生成元のリストの組</a:t>
                </a:r>
                <a:r>
                  <a:rPr lang="en-US" altLang="ja-JP" sz="2000" dirty="0"/>
                  <a:t>.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8763EC3-7FC7-7913-60E6-42ABF4A97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37" y="2111881"/>
                <a:ext cx="11862331" cy="400110"/>
              </a:xfrm>
              <a:prstGeom prst="rect">
                <a:avLst/>
              </a:prstGeom>
              <a:blipFill>
                <a:blip r:embed="rId3"/>
                <a:stretch>
                  <a:fillRect l="-565"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AC00C4-C2ED-1481-0266-92BE9A407EF4}"/>
              </a:ext>
            </a:extLst>
          </p:cNvPr>
          <p:cNvSpPr txBox="1"/>
          <p:nvPr/>
        </p:nvSpPr>
        <p:spPr>
          <a:xfrm>
            <a:off x="311979" y="3255152"/>
            <a:ext cx="11784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 err="1"/>
              <a:t>downintervalswithB</a:t>
            </a:r>
            <a:r>
              <a:rPr lang="en-US" altLang="ja-JP" sz="2000" dirty="0"/>
              <a:t>: </a:t>
            </a:r>
            <a:r>
              <a:rPr lang="ja-JP" altLang="en-US" sz="2000" dirty="0"/>
              <a:t>区間のリストと</a:t>
            </a:r>
            <a:r>
              <a:rPr lang="en-US" altLang="ja-JP" sz="2000" dirty="0"/>
              <a:t>,</a:t>
            </a:r>
            <a:r>
              <a:rPr lang="ja-JP" altLang="en-US" sz="2000" dirty="0"/>
              <a:t>その区間たちに付随する生成元のリストの組</a:t>
            </a:r>
            <a:r>
              <a:rPr lang="en-US" altLang="ja-JP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F6CB4F7-DE97-CF7A-1DBF-5C2D05117C46}"/>
                  </a:ext>
                </a:extLst>
              </p:cNvPr>
              <p:cNvSpPr txBox="1"/>
              <p:nvPr/>
            </p:nvSpPr>
            <p:spPr>
              <a:xfrm>
                <a:off x="3447395" y="2525169"/>
                <a:ext cx="4233556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500" b="0" i="0" dirty="0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50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ja-JP" sz="2500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ja-JP" sz="2500" b="0" i="0" dirty="0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altLang="ja-JP" sz="2500" dirty="0"/>
                  <a:t> 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F6CB4F7-DE97-CF7A-1DBF-5C2D05117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395" y="2525169"/>
                <a:ext cx="4233556" cy="477054"/>
              </a:xfrm>
              <a:prstGeom prst="rect">
                <a:avLst/>
              </a:prstGeom>
              <a:blipFill>
                <a:blip r:embed="rId4"/>
                <a:stretch>
                  <a:fillRect l="-1441"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2D202D-EC0D-441A-F9BB-E8A6DEF6A754}"/>
                  </a:ext>
                </a:extLst>
              </p:cNvPr>
              <p:cNvSpPr txBox="1"/>
              <p:nvPr/>
            </p:nvSpPr>
            <p:spPr>
              <a:xfrm>
                <a:off x="3447395" y="3616101"/>
                <a:ext cx="4233556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500" b="0" i="0" dirty="0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4 </m:t>
                            </m:r>
                          </m:sub>
                        </m:sSub>
                      </m:e>
                    </m:d>
                    <m:r>
                      <a:rPr lang="en-US" altLang="ja-JP" sz="2500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ja-JP" sz="2500" b="0" i="0" dirty="0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altLang="ja-JP" sz="2500" dirty="0"/>
                  <a:t> 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C2D202D-EC0D-441A-F9BB-E8A6DEF6A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395" y="3616101"/>
                <a:ext cx="4233556" cy="477054"/>
              </a:xfrm>
              <a:prstGeom prst="rect">
                <a:avLst/>
              </a:prstGeom>
              <a:blipFill>
                <a:blip r:embed="rId5"/>
                <a:stretch>
                  <a:fillRect l="-1441"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FB245-979A-F1E2-79EC-2C3C36812CDE}"/>
                  </a:ext>
                </a:extLst>
              </p:cNvPr>
              <p:cNvSpPr txBox="1"/>
              <p:nvPr/>
            </p:nvSpPr>
            <p:spPr>
              <a:xfrm>
                <a:off x="2481973" y="5059790"/>
                <a:ext cx="1517715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1    1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0    0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0    1</m:t>
                                  </m:r>
                                </m:e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1    1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dirty="0"/>
                  <a:t>   </a:t>
                </a: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FB245-979A-F1E2-79EC-2C3C36812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73" y="5059790"/>
                <a:ext cx="1517715" cy="1020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AB9375E-3448-F44C-A42E-7E4B410D9200}"/>
                  </a:ext>
                </a:extLst>
              </p:cNvPr>
              <p:cNvSpPr txBox="1"/>
              <p:nvPr/>
            </p:nvSpPr>
            <p:spPr>
              <a:xfrm>
                <a:off x="2453990" y="4734225"/>
                <a:ext cx="15125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AB9375E-3448-F44C-A42E-7E4B410D9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990" y="4734225"/>
                <a:ext cx="15125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B4AF77E-EE58-F339-143B-AD217F02C965}"/>
                  </a:ext>
                </a:extLst>
              </p:cNvPr>
              <p:cNvSpPr txBox="1"/>
              <p:nvPr/>
            </p:nvSpPr>
            <p:spPr>
              <a:xfrm>
                <a:off x="2043461" y="4974222"/>
                <a:ext cx="526132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4 </m:t>
                          </m:r>
                        </m:sub>
                      </m:sSub>
                    </m:oMath>
                  </m:oMathPara>
                </a14:m>
                <a:endParaRPr lang="ja-JP" altLang="en-US" sz="17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B4AF77E-EE58-F339-143B-AD217F02C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61" y="4974222"/>
                <a:ext cx="526132" cy="1138773"/>
              </a:xfrm>
              <a:prstGeom prst="rect">
                <a:avLst/>
              </a:prstGeom>
              <a:blipFill>
                <a:blip r:embed="rId8"/>
                <a:stretch>
                  <a:fillRect b="-1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C2AC97A3-04B3-2164-D299-9A21B500DED8}"/>
              </a:ext>
            </a:extLst>
          </p:cNvPr>
          <p:cNvSpPr/>
          <p:nvPr/>
        </p:nvSpPr>
        <p:spPr>
          <a:xfrm rot="5400000">
            <a:off x="4103537" y="5340746"/>
            <a:ext cx="622300" cy="241497"/>
          </a:xfrm>
          <a:prstGeom prst="triangle">
            <a:avLst>
              <a:gd name="adj" fmla="val 4795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B868147-9A1F-9F62-7899-EFAD068F66F7}"/>
                  </a:ext>
                </a:extLst>
              </p:cNvPr>
              <p:cNvSpPr txBox="1"/>
              <p:nvPr/>
            </p:nvSpPr>
            <p:spPr>
              <a:xfrm>
                <a:off x="5308308" y="5006739"/>
                <a:ext cx="1517715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0    0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    0</m:t>
                                  </m:r>
                                </m:e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0    0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dirty="0"/>
                  <a:t>   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B868147-9A1F-9F62-7899-EFAD068F6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308" y="5006739"/>
                <a:ext cx="1517715" cy="1020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2E8DC76-C415-D7CC-00A7-3E8E23D0F94B}"/>
                  </a:ext>
                </a:extLst>
              </p:cNvPr>
              <p:cNvSpPr txBox="1"/>
              <p:nvPr/>
            </p:nvSpPr>
            <p:spPr>
              <a:xfrm>
                <a:off x="5280325" y="4681174"/>
                <a:ext cx="15125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2E8DC76-C415-D7CC-00A7-3E8E23D0F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25" y="4681174"/>
                <a:ext cx="15125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661E801-1F62-B9B0-6956-F10C2C79B864}"/>
                  </a:ext>
                </a:extLst>
              </p:cNvPr>
              <p:cNvSpPr txBox="1"/>
              <p:nvPr/>
            </p:nvSpPr>
            <p:spPr>
              <a:xfrm>
                <a:off x="4917272" y="4938694"/>
                <a:ext cx="433132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4 </m:t>
                          </m:r>
                        </m:sub>
                      </m:sSub>
                    </m:oMath>
                  </m:oMathPara>
                </a14:m>
                <a:endParaRPr lang="ja-JP" altLang="en-US" sz="17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661E801-1F62-B9B0-6956-F10C2C79B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272" y="4938694"/>
                <a:ext cx="433132" cy="1138773"/>
              </a:xfrm>
              <a:prstGeom prst="rect">
                <a:avLst/>
              </a:prstGeom>
              <a:blipFill>
                <a:blip r:embed="rId11"/>
                <a:stretch>
                  <a:fillRect b="-2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E5F497E-1E16-1E7E-6675-286723BD7B96}"/>
              </a:ext>
            </a:extLst>
          </p:cNvPr>
          <p:cNvSpPr txBox="1"/>
          <p:nvPr/>
        </p:nvSpPr>
        <p:spPr>
          <a:xfrm>
            <a:off x="3392151" y="6140033"/>
            <a:ext cx="2055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/>
              <a:t>左から右</a:t>
            </a:r>
            <a:endParaRPr lang="en-US" altLang="ja-JP" sz="2000" dirty="0"/>
          </a:p>
          <a:p>
            <a:pPr algn="ctr"/>
            <a:r>
              <a:rPr lang="ja-JP" altLang="en-US" sz="2000" dirty="0"/>
              <a:t>下から上の操作</a:t>
            </a:r>
            <a:endParaRPr lang="en-US" altLang="ja-JP" sz="2000" dirty="0"/>
          </a:p>
        </p:txBody>
      </p:sp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B2C9FE12-4460-C51C-D13C-4B95EA8A11BC}"/>
              </a:ext>
            </a:extLst>
          </p:cNvPr>
          <p:cNvSpPr/>
          <p:nvPr/>
        </p:nvSpPr>
        <p:spPr>
          <a:xfrm rot="5400000">
            <a:off x="6833581" y="5306465"/>
            <a:ext cx="622300" cy="241497"/>
          </a:xfrm>
          <a:prstGeom prst="triangle">
            <a:avLst>
              <a:gd name="adj" fmla="val 4795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6DF5720-94BB-08FB-4FEC-97540F450CE8}"/>
                  </a:ext>
                </a:extLst>
              </p:cNvPr>
              <p:cNvSpPr txBox="1"/>
              <p:nvPr/>
            </p:nvSpPr>
            <p:spPr>
              <a:xfrm>
                <a:off x="7430618" y="4790469"/>
                <a:ext cx="3710628" cy="1271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8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1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ja-JP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altLang="ja-JP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6DF5720-94BB-08FB-4FEC-97540F450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618" y="4790469"/>
                <a:ext cx="3710628" cy="1271630"/>
              </a:xfrm>
              <a:prstGeom prst="rect">
                <a:avLst/>
              </a:prstGeom>
              <a:blipFill>
                <a:blip r:embed="rId12"/>
                <a:stretch>
                  <a:fillRect l="-657" b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219E360-B27E-AD48-6BD5-F8F97193F813}"/>
              </a:ext>
            </a:extLst>
          </p:cNvPr>
          <p:cNvSpPr txBox="1"/>
          <p:nvPr/>
        </p:nvSpPr>
        <p:spPr>
          <a:xfrm>
            <a:off x="8258104" y="6212958"/>
            <a:ext cx="2055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/>
              <a:t>出力</a:t>
            </a:r>
            <a:endParaRPr lang="en-US" altLang="ja-JP" sz="2000" b="1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F5D436F-CDEE-D969-8DCE-45508F5BACF4}"/>
              </a:ext>
            </a:extLst>
          </p:cNvPr>
          <p:cNvSpPr txBox="1"/>
          <p:nvPr/>
        </p:nvSpPr>
        <p:spPr>
          <a:xfrm>
            <a:off x="6116903" y="6228596"/>
            <a:ext cx="2055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/>
              <a:t>区間を繋げる</a:t>
            </a:r>
            <a:endParaRPr lang="en-US" altLang="ja-JP" sz="2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CCAF0DA-BE54-C75E-7327-312CF30023A1}"/>
              </a:ext>
            </a:extLst>
          </p:cNvPr>
          <p:cNvSpPr txBox="1"/>
          <p:nvPr/>
        </p:nvSpPr>
        <p:spPr>
          <a:xfrm>
            <a:off x="2453990" y="6248470"/>
            <a:ext cx="1390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/>
              <a:t>入力</a:t>
            </a:r>
            <a:endParaRPr lang="en-US" altLang="ja-JP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14D1A12B-F975-601D-6634-FD5525CF91B5}"/>
                  </a:ext>
                </a:extLst>
              </p:cNvPr>
              <p:cNvSpPr txBox="1"/>
              <p:nvPr/>
            </p:nvSpPr>
            <p:spPr>
              <a:xfrm>
                <a:off x="2290984" y="4461245"/>
                <a:ext cx="18253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14D1A12B-F975-601D-6634-FD5525CF9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84" y="4461245"/>
                <a:ext cx="182531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4E73AE2A-D156-4AF9-BDFA-20953A414D59}"/>
                  </a:ext>
                </a:extLst>
              </p:cNvPr>
              <p:cNvSpPr txBox="1"/>
              <p:nvPr/>
            </p:nvSpPr>
            <p:spPr>
              <a:xfrm>
                <a:off x="5123958" y="4434611"/>
                <a:ext cx="18253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4E73AE2A-D156-4AF9-BDFA-20953A414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58" y="4434611"/>
                <a:ext cx="182531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8E04E23-E66C-B93F-6EC7-9FB7FDDAC4CB}"/>
                  </a:ext>
                </a:extLst>
              </p:cNvPr>
              <p:cNvSpPr txBox="1"/>
              <p:nvPr/>
            </p:nvSpPr>
            <p:spPr>
              <a:xfrm>
                <a:off x="1769130" y="4990385"/>
                <a:ext cx="498295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17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8E04E23-E66C-B93F-6EC7-9FB7FDDAC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130" y="4990385"/>
                <a:ext cx="498295" cy="11387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42F27BC-91AA-72FF-BD71-B54B960B8F7D}"/>
                  </a:ext>
                </a:extLst>
              </p:cNvPr>
              <p:cNvSpPr txBox="1"/>
              <p:nvPr/>
            </p:nvSpPr>
            <p:spPr>
              <a:xfrm>
                <a:off x="4642614" y="4937403"/>
                <a:ext cx="498295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17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42F27BC-91AA-72FF-BD71-B54B960B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614" y="4937403"/>
                <a:ext cx="498295" cy="113877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78CFEBB-BBA9-9087-1691-F6017CCDBBF4}"/>
              </a:ext>
            </a:extLst>
          </p:cNvPr>
          <p:cNvSpPr txBox="1"/>
          <p:nvPr/>
        </p:nvSpPr>
        <p:spPr>
          <a:xfrm>
            <a:off x="7680951" y="2519518"/>
            <a:ext cx="4545676" cy="5847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＊生成元の情報は「区間が何次のホモロジーの情報を持つか」を知るために必要！</a:t>
            </a:r>
            <a:endParaRPr lang="en-US" altLang="ja-JP" sz="16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007EFF5-E258-234A-99A1-C7F29BD30510}"/>
              </a:ext>
            </a:extLst>
          </p:cNvPr>
          <p:cNvSpPr txBox="1"/>
          <p:nvPr/>
        </p:nvSpPr>
        <p:spPr>
          <a:xfrm>
            <a:off x="5733692" y="6140033"/>
            <a:ext cx="666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置換行列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130C6F7-E9B7-4485-C8D1-BEED8A267512}"/>
                  </a:ext>
                </a:extLst>
              </p:cNvPr>
              <p:cNvSpPr txBox="1"/>
              <p:nvPr/>
            </p:nvSpPr>
            <p:spPr>
              <a:xfrm>
                <a:off x="8525594" y="1674268"/>
                <a:ext cx="3365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dirty="0"/>
                  <a:t>*</a:t>
                </a:r>
                <a:r>
                  <a:rPr lang="ja-JP" altLang="en-US" sz="1800" dirty="0"/>
                  <a:t>正則行列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 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sz="1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altLang="ja-JP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𝜄</m:t>
                        </m:r>
                      </m:e>
                      <m:sub>
                        <m:r>
                          <a:rPr lang="en-US" altLang="ja-JP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ja-JP" altLang="en-US" sz="1800" dirty="0"/>
                  <a:t>と</a:t>
                </a:r>
                <a:r>
                  <a:rPr lang="en-US" altLang="ja-JP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ℓ 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sz="18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Γ</m:t>
                    </m:r>
                    <m:sSub>
                      <m:sSubPr>
                        <m:ctrlPr>
                          <a:rPr lang="en-US" altLang="ja-JP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𝜄</m:t>
                        </m:r>
                      </m:e>
                      <m:sub>
                        <m:r>
                          <a:rPr lang="en-US" altLang="ja-JP" sz="1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ja-JP" altLang="en-US" dirty="0"/>
                  <a:t>に適用</a:t>
                </a: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130C6F7-E9B7-4485-C8D1-BEED8A26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594" y="1674268"/>
                <a:ext cx="3365626" cy="369332"/>
              </a:xfrm>
              <a:prstGeom prst="rect">
                <a:avLst/>
              </a:prstGeom>
              <a:blipFill>
                <a:blip r:embed="rId17"/>
                <a:stretch>
                  <a:fillRect l="-1630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3A9E54-BD77-15CF-C66B-95292C53310F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4C2A92-E5CA-F90A-92EB-6C45AD62C5A2}"/>
              </a:ext>
            </a:extLst>
          </p:cNvPr>
          <p:cNvSpPr txBox="1"/>
          <p:nvPr/>
        </p:nvSpPr>
        <p:spPr>
          <a:xfrm>
            <a:off x="-404077" y="4434611"/>
            <a:ext cx="2055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/>
              <a:t>Ex.</a:t>
            </a:r>
          </a:p>
        </p:txBody>
      </p:sp>
    </p:spTree>
    <p:extLst>
      <p:ext uri="{BB962C8B-B14F-4D97-AF65-F5344CB8AC3E}">
        <p14:creationId xmlns:p14="http://schemas.microsoft.com/office/powerpoint/2010/main" val="3276398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44ACE-9104-E32C-CEE7-B86E41125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7A4AED-CDE6-EB95-34A5-E747664217A5}"/>
              </a:ext>
            </a:extLst>
          </p:cNvPr>
          <p:cNvSpPr txBox="1"/>
          <p:nvPr/>
        </p:nvSpPr>
        <p:spPr>
          <a:xfrm>
            <a:off x="300780" y="1689128"/>
            <a:ext cx="805490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900" dirty="0"/>
              <a:t>(5.5)</a:t>
            </a:r>
            <a:r>
              <a:rPr lang="en-US" altLang="ja-JP" sz="1900" dirty="0" err="1"/>
              <a:t>interval_decomposition</a:t>
            </a:r>
            <a:r>
              <a:rPr lang="en-US" altLang="ja-JP" sz="1900" dirty="0"/>
              <a:t>(</a:t>
            </a:r>
            <a:r>
              <a:rPr lang="en-US" altLang="ja-JP" sz="1900" dirty="0" err="1"/>
              <a:t>FSCa,FSCb</a:t>
            </a:r>
            <a:r>
              <a:rPr lang="en-US" altLang="ja-JP" sz="1900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BCD6A4-1E6A-1ADB-A34A-6AD54B85A043}"/>
              </a:ext>
            </a:extLst>
          </p:cNvPr>
          <p:cNvSpPr txBox="1"/>
          <p:nvPr/>
        </p:nvSpPr>
        <p:spPr>
          <a:xfrm>
            <a:off x="329668" y="1133125"/>
            <a:ext cx="1172620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♦区間の出力</a:t>
            </a:r>
            <a:r>
              <a:rPr lang="en-US" altLang="ja-JP" sz="2300" dirty="0"/>
              <a:t>(</a:t>
            </a:r>
            <a:r>
              <a:rPr lang="ja-JP" altLang="en-US" sz="2300" dirty="0"/>
              <a:t>これまでの関数を用いて区間分解をし、出力</a:t>
            </a:r>
            <a:r>
              <a:rPr lang="en-US" altLang="ja-JP" sz="23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847317-7BD5-9E95-148B-C9F26D45DB2A}"/>
                  </a:ext>
                </a:extLst>
              </p:cNvPr>
              <p:cNvSpPr txBox="1"/>
              <p:nvPr/>
            </p:nvSpPr>
            <p:spPr>
              <a:xfrm>
                <a:off x="329667" y="2101903"/>
                <a:ext cx="10944973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dirty="0"/>
                  <a:t>入力</a:t>
                </a:r>
                <a:r>
                  <a:rPr lang="en-US" altLang="ja-JP" sz="1800" dirty="0"/>
                  <a:t>:</a:t>
                </a:r>
                <a:r>
                  <a:rPr lang="ja-JP" altLang="en-US" dirty="0"/>
                  <a:t> </a:t>
                </a:r>
                <a:r>
                  <a:rPr lang="en-US" altLang="ja-JP" dirty="0" err="1"/>
                  <a:t>FSCa</a:t>
                </a:r>
                <a:r>
                  <a:rPr lang="en-US" altLang="ja-JP" dirty="0"/>
                  <a:t>, </a:t>
                </a:r>
                <a:r>
                  <a:rPr lang="en-US" altLang="ja-JP" dirty="0" err="1"/>
                  <a:t>FSCb</a:t>
                </a:r>
                <a:r>
                  <a:rPr lang="en-US" altLang="ja-JP" dirty="0"/>
                  <a:t> </a:t>
                </a:r>
                <a:r>
                  <a:rPr lang="en-US" altLang="ja-JP" sz="1800" dirty="0"/>
                  <a:t>(bipath filtration)</a:t>
                </a:r>
              </a:p>
              <a:p>
                <a:r>
                  <a:rPr lang="ja-JP" altLang="en-US" sz="1800" dirty="0"/>
                  <a:t>出力</a:t>
                </a:r>
                <a:r>
                  <a:rPr lang="en-US" altLang="ja-JP" sz="1800" dirty="0"/>
                  <a:t>:</a:t>
                </a:r>
                <a:r>
                  <a:rPr lang="ja-JP" altLang="en-US" dirty="0"/>
                  <a:t> </a:t>
                </a:r>
                <a:r>
                  <a:rPr lang="ja-JP" altLang="en-US" sz="1800" dirty="0"/>
                  <a:t>辞書 </a:t>
                </a:r>
                <a14:m>
                  <m:oMath xmlns:m="http://schemas.openxmlformats.org/officeDocument/2006/math"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))  (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1800" dirty="0"/>
                  <a:t>th bipath PH</a:t>
                </a:r>
                <a:r>
                  <a:rPr lang="ja-JP" altLang="en-US" sz="1800" dirty="0"/>
                  <a:t>の区間分解</a:t>
                </a:r>
                <a:r>
                  <a:rPr lang="en-US" altLang="ja-JP" sz="1800" dirty="0"/>
                  <a:t>), </a:t>
                </a:r>
                <a:r>
                  <a:rPr lang="en-US" altLang="ja-JP" sz="1800" dirty="0" err="1"/>
                  <a:t>FSCa</a:t>
                </a:r>
                <a:r>
                  <a:rPr lang="ja-JP" altLang="en-US" sz="1800" dirty="0"/>
                  <a:t>の長さ</a:t>
                </a:r>
                <a:r>
                  <a:rPr lang="en-US" altLang="ja-JP" sz="1800" dirty="0"/>
                  <a:t>, </a:t>
                </a:r>
                <a:r>
                  <a:rPr lang="en-US" altLang="ja-JP" sz="1800" dirty="0" err="1"/>
                  <a:t>FSCb</a:t>
                </a:r>
                <a:r>
                  <a:rPr lang="ja-JP" altLang="en-US" sz="1800" dirty="0"/>
                  <a:t>の長さ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847317-7BD5-9E95-148B-C9F26D45D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7" y="2101903"/>
                <a:ext cx="10944973" cy="667747"/>
              </a:xfrm>
              <a:prstGeom prst="rect">
                <a:avLst/>
              </a:prstGeom>
              <a:blipFill>
                <a:blip r:embed="rId3"/>
                <a:stretch>
                  <a:fillRect l="-445" t="-5505" b="-119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E76AD76-9371-C35F-E709-A59D09979EEE}"/>
              </a:ext>
            </a:extLst>
          </p:cNvPr>
          <p:cNvSpPr txBox="1"/>
          <p:nvPr/>
        </p:nvSpPr>
        <p:spPr>
          <a:xfrm>
            <a:off x="300781" y="2748275"/>
            <a:ext cx="5283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この関数はこれまでの関数を組み合わせたもの。</a:t>
            </a:r>
            <a:endParaRPr lang="en-US" altLang="ja-JP" sz="1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B869645-C8BC-E91D-1EFD-00E0074DF1AC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1D75530-51E9-ACAC-06F4-7121FBFC6DDB}"/>
                  </a:ext>
                </a:extLst>
              </p:cNvPr>
              <p:cNvSpPr txBox="1"/>
              <p:nvPr/>
            </p:nvSpPr>
            <p:spPr>
              <a:xfrm>
                <a:off x="315223" y="3095650"/>
                <a:ext cx="10944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b="1" dirty="0"/>
                  <a:t>入力 </a:t>
                </a:r>
                <a14:m>
                  <m:oMath xmlns:m="http://schemas.openxmlformats.org/officeDocument/2006/math">
                    <m:r>
                      <a:rPr lang="en-US" altLang="ja-JP" sz="1800" b="1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altLang="ja-JP" sz="1800" b="1" dirty="0"/>
                  <a:t> </a:t>
                </a:r>
                <a:r>
                  <a:rPr lang="en-US" altLang="ja-JP" sz="1800" dirty="0"/>
                  <a:t>A</a:t>
                </a:r>
                <a:r>
                  <a:rPr lang="ja-JP" altLang="en-US" sz="1800" dirty="0"/>
                  <a:t>型区間分解</a:t>
                </a:r>
                <a:r>
                  <a:rPr lang="en-US" altLang="ja-JP" sz="1800" dirty="0"/>
                  <a:t>×2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行列を構成 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簡約化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区間分解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次数で</a:t>
                </a:r>
                <a:r>
                  <a:rPr lang="ja-JP" altLang="en-US" dirty="0"/>
                  <a:t>区間を分類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dirty="0"/>
                  <a:t>  出力</a:t>
                </a:r>
                <a:endParaRPr lang="en-US" altLang="ja-JP" sz="1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1D75530-51E9-ACAC-06F4-7121FBFC6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3" y="3095650"/>
                <a:ext cx="10944973" cy="369332"/>
              </a:xfrm>
              <a:prstGeom prst="rect">
                <a:avLst/>
              </a:prstGeom>
              <a:blipFill>
                <a:blip r:embed="rId4"/>
                <a:stretch>
                  <a:fillRect l="-501" t="-10000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3EA80C4-E051-3E6E-D9D8-9EDCB7A49D7A}"/>
              </a:ext>
            </a:extLst>
          </p:cNvPr>
          <p:cNvSpPr txBox="1"/>
          <p:nvPr/>
        </p:nvSpPr>
        <p:spPr>
          <a:xfrm>
            <a:off x="1396680" y="4089324"/>
            <a:ext cx="8533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FSCa</a:t>
            </a:r>
            <a:endParaRPr lang="en-US" altLang="ja-JP" dirty="0"/>
          </a:p>
          <a:p>
            <a:r>
              <a:rPr lang="en-US" altLang="ja-JP" dirty="0"/>
              <a:t> 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FSCb</a:t>
            </a:r>
            <a:endParaRPr lang="en-US" altLang="ja-JP" dirty="0"/>
          </a:p>
          <a:p>
            <a:endParaRPr lang="en-US" altLang="ja-JP" b="1" dirty="0"/>
          </a:p>
          <a:p>
            <a:r>
              <a:rPr lang="ja-JP" altLang="en-US" b="1" dirty="0"/>
              <a:t>入力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42299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6543D-E59C-F96C-AE06-B7741C9C4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BC367F-931D-F4C7-AD91-D3C36C26EDDD}"/>
              </a:ext>
            </a:extLst>
          </p:cNvPr>
          <p:cNvSpPr txBox="1"/>
          <p:nvPr/>
        </p:nvSpPr>
        <p:spPr>
          <a:xfrm>
            <a:off x="300780" y="1689128"/>
            <a:ext cx="805490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900" dirty="0"/>
              <a:t>(5.5)</a:t>
            </a:r>
            <a:r>
              <a:rPr lang="en-US" altLang="ja-JP" sz="1900" dirty="0" err="1"/>
              <a:t>interval_decomposition</a:t>
            </a:r>
            <a:r>
              <a:rPr lang="en-US" altLang="ja-JP" sz="1900" dirty="0"/>
              <a:t>(</a:t>
            </a:r>
            <a:r>
              <a:rPr lang="en-US" altLang="ja-JP" sz="1900" dirty="0" err="1"/>
              <a:t>FSCa,FSCb</a:t>
            </a:r>
            <a:r>
              <a:rPr lang="en-US" altLang="ja-JP" sz="1900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E63523-5F0C-BA06-A072-F211381EF8D1}"/>
              </a:ext>
            </a:extLst>
          </p:cNvPr>
          <p:cNvSpPr txBox="1"/>
          <p:nvPr/>
        </p:nvSpPr>
        <p:spPr>
          <a:xfrm>
            <a:off x="329668" y="1133125"/>
            <a:ext cx="1172620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♦区間の出力</a:t>
            </a:r>
            <a:r>
              <a:rPr lang="en-US" altLang="ja-JP" sz="2300" dirty="0"/>
              <a:t>(</a:t>
            </a:r>
            <a:r>
              <a:rPr lang="ja-JP" altLang="en-US" sz="2300" dirty="0"/>
              <a:t>これまでの関数を用いて区間分解をし、出力</a:t>
            </a:r>
            <a:r>
              <a:rPr lang="en-US" altLang="ja-JP" sz="23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AC71379-1A72-7ECB-6CF0-4B573A2B67CC}"/>
                  </a:ext>
                </a:extLst>
              </p:cNvPr>
              <p:cNvSpPr txBox="1"/>
              <p:nvPr/>
            </p:nvSpPr>
            <p:spPr>
              <a:xfrm>
                <a:off x="329667" y="2101903"/>
                <a:ext cx="10944973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dirty="0"/>
                  <a:t>入力</a:t>
                </a:r>
                <a:r>
                  <a:rPr lang="en-US" altLang="ja-JP" sz="1800" dirty="0"/>
                  <a:t>:</a:t>
                </a:r>
                <a:r>
                  <a:rPr lang="ja-JP" altLang="en-US" dirty="0"/>
                  <a:t> </a:t>
                </a:r>
                <a:r>
                  <a:rPr lang="en-US" altLang="ja-JP" dirty="0" err="1"/>
                  <a:t>FSCa</a:t>
                </a:r>
                <a:r>
                  <a:rPr lang="en-US" altLang="ja-JP" dirty="0"/>
                  <a:t>, </a:t>
                </a:r>
                <a:r>
                  <a:rPr lang="en-US" altLang="ja-JP" dirty="0" err="1"/>
                  <a:t>FSCb</a:t>
                </a:r>
                <a:r>
                  <a:rPr lang="en-US" altLang="ja-JP" dirty="0"/>
                  <a:t> </a:t>
                </a:r>
                <a:r>
                  <a:rPr lang="en-US" altLang="ja-JP" sz="1800" dirty="0"/>
                  <a:t>(bipath filtration)</a:t>
                </a:r>
              </a:p>
              <a:p>
                <a:r>
                  <a:rPr lang="ja-JP" altLang="en-US" sz="1800" dirty="0"/>
                  <a:t>出力</a:t>
                </a:r>
                <a:r>
                  <a:rPr lang="en-US" altLang="ja-JP" sz="1800" dirty="0"/>
                  <a:t>:</a:t>
                </a:r>
                <a:r>
                  <a:rPr lang="ja-JP" altLang="en-US" dirty="0"/>
                  <a:t> </a:t>
                </a:r>
                <a:r>
                  <a:rPr lang="ja-JP" altLang="en-US" sz="1800" dirty="0"/>
                  <a:t>辞書 </a:t>
                </a:r>
                <a14:m>
                  <m:oMath xmlns:m="http://schemas.openxmlformats.org/officeDocument/2006/math"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))  (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1800" dirty="0"/>
                  <a:t>th bipath PH</a:t>
                </a:r>
                <a:r>
                  <a:rPr lang="ja-JP" altLang="en-US" sz="1800" dirty="0"/>
                  <a:t>の区間分解</a:t>
                </a:r>
                <a:r>
                  <a:rPr lang="en-US" altLang="ja-JP" sz="1800" dirty="0"/>
                  <a:t>), </a:t>
                </a:r>
                <a:r>
                  <a:rPr lang="en-US" altLang="ja-JP" sz="1800" dirty="0" err="1"/>
                  <a:t>FSCa</a:t>
                </a:r>
                <a:r>
                  <a:rPr lang="ja-JP" altLang="en-US" sz="1800" dirty="0"/>
                  <a:t>の長さ</a:t>
                </a:r>
                <a:r>
                  <a:rPr lang="en-US" altLang="ja-JP" sz="1800" dirty="0"/>
                  <a:t>, </a:t>
                </a:r>
                <a:r>
                  <a:rPr lang="en-US" altLang="ja-JP" sz="1800" dirty="0" err="1"/>
                  <a:t>FSCb</a:t>
                </a:r>
                <a:r>
                  <a:rPr lang="ja-JP" altLang="en-US" sz="1800" dirty="0"/>
                  <a:t>の長さ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847317-7BD5-9E95-148B-C9F26D45D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7" y="2101903"/>
                <a:ext cx="10944973" cy="667747"/>
              </a:xfrm>
              <a:prstGeom prst="rect">
                <a:avLst/>
              </a:prstGeom>
              <a:blipFill>
                <a:blip r:embed="rId3"/>
                <a:stretch>
                  <a:fillRect l="-445" t="-5505" b="-119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360BB0-D710-C14A-0618-C30B268E4ED0}"/>
              </a:ext>
            </a:extLst>
          </p:cNvPr>
          <p:cNvSpPr txBox="1"/>
          <p:nvPr/>
        </p:nvSpPr>
        <p:spPr>
          <a:xfrm>
            <a:off x="1396680" y="4089324"/>
            <a:ext cx="8533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FSCa</a:t>
            </a:r>
            <a:endParaRPr lang="en-US" altLang="ja-JP" dirty="0"/>
          </a:p>
          <a:p>
            <a:r>
              <a:rPr lang="en-US" altLang="ja-JP" dirty="0"/>
              <a:t> 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FSCb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EFC1F1C-6DA1-8B8C-E9BD-9AE491648B21}"/>
                  </a:ext>
                </a:extLst>
              </p:cNvPr>
              <p:cNvSpPr txBox="1"/>
              <p:nvPr/>
            </p:nvSpPr>
            <p:spPr>
              <a:xfrm>
                <a:off x="3740212" y="3458028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5DF6170-5797-2F17-0DFE-F91FDE10C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212" y="3458028"/>
                <a:ext cx="344093" cy="410433"/>
              </a:xfrm>
              <a:prstGeom prst="rect">
                <a:avLst/>
              </a:prstGeom>
              <a:blipFill>
                <a:blip r:embed="rId4"/>
                <a:stretch>
                  <a:fillRect t="-10294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54341DB-46B0-6E50-CE84-2B9AA22ECBE1}"/>
                  </a:ext>
                </a:extLst>
              </p:cNvPr>
              <p:cNvSpPr txBox="1"/>
              <p:nvPr/>
            </p:nvSpPr>
            <p:spPr>
              <a:xfrm>
                <a:off x="8931382" y="3511265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A07717B-1300-5BDF-8694-C882C3A56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382" y="3511265"/>
                <a:ext cx="344093" cy="410433"/>
              </a:xfrm>
              <a:prstGeom prst="rect">
                <a:avLst/>
              </a:prstGeom>
              <a:blipFill>
                <a:blip r:embed="rId5"/>
                <a:stretch>
                  <a:fillRect t="-10448" r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1072CD7-5B24-3F28-B450-7723F485554A}"/>
              </a:ext>
            </a:extLst>
          </p:cNvPr>
          <p:cNvGrpSpPr>
            <a:grpSpLocks noChangeAspect="1"/>
          </p:cNvGrpSpPr>
          <p:nvPr/>
        </p:nvGrpSpPr>
        <p:grpSpPr>
          <a:xfrm>
            <a:off x="3821779" y="4133065"/>
            <a:ext cx="5281650" cy="2039984"/>
            <a:chOff x="4791613" y="3085357"/>
            <a:chExt cx="6542365" cy="2308459"/>
          </a:xfrm>
        </p:grpSpPr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053B8014-B42A-3AB8-0896-675DAA01B2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3504055"/>
              <a:ext cx="654236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94B93F62-4C58-02D5-D152-6A70352CC33B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3366938"/>
              <a:ext cx="28938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8E39F9B-1295-88A2-7AE6-F65E04B8EBDC}"/>
                </a:ext>
              </a:extLst>
            </p:cNvPr>
            <p:cNvCxnSpPr>
              <a:cxnSpLocks/>
            </p:cNvCxnSpPr>
            <p:nvPr/>
          </p:nvCxnSpPr>
          <p:spPr>
            <a:xfrm>
              <a:off x="4803006" y="3221715"/>
              <a:ext cx="148120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910BBAC5-6AC9-6ACC-2DE6-94DE6F719EED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3085357"/>
              <a:ext cx="31940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E693A589-935C-6006-4841-62D69D7F1DD8}"/>
                </a:ext>
              </a:extLst>
            </p:cNvPr>
            <p:cNvCxnSpPr>
              <a:cxnSpLocks/>
            </p:cNvCxnSpPr>
            <p:nvPr/>
          </p:nvCxnSpPr>
          <p:spPr>
            <a:xfrm>
              <a:off x="7762433" y="3656455"/>
              <a:ext cx="357154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EB4A8003-AF1B-E94B-F499-D9C720B52D62}"/>
                </a:ext>
              </a:extLst>
            </p:cNvPr>
            <p:cNvCxnSpPr>
              <a:cxnSpLocks/>
            </p:cNvCxnSpPr>
            <p:nvPr/>
          </p:nvCxnSpPr>
          <p:spPr>
            <a:xfrm>
              <a:off x="9793363" y="3828106"/>
              <a:ext cx="154061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E7E4CE2D-6846-4237-F94D-FE569EAD5BE4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4917365"/>
              <a:ext cx="654236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1FA4CE-11FB-E94F-7B2A-33E98B75AA8E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4780248"/>
              <a:ext cx="28938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87B03D3-0C96-854E-AB4B-16AA6590D930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4" y="4635025"/>
              <a:ext cx="289381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AC5E25BE-276A-FFD8-90A2-978B85F7B36A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4498667"/>
              <a:ext cx="14925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A2B37DBB-7A3E-C465-5E9A-7093265A11EB}"/>
                </a:ext>
              </a:extLst>
            </p:cNvPr>
            <p:cNvCxnSpPr>
              <a:cxnSpLocks/>
            </p:cNvCxnSpPr>
            <p:nvPr/>
          </p:nvCxnSpPr>
          <p:spPr>
            <a:xfrm>
              <a:off x="7762433" y="5069765"/>
              <a:ext cx="357154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E1979A3-5FCC-5541-8C63-F0A9006CFFD3}"/>
                </a:ext>
              </a:extLst>
            </p:cNvPr>
            <p:cNvCxnSpPr>
              <a:cxnSpLocks/>
            </p:cNvCxnSpPr>
            <p:nvPr/>
          </p:nvCxnSpPr>
          <p:spPr>
            <a:xfrm>
              <a:off x="9192795" y="5241416"/>
              <a:ext cx="214118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37DA756-3C6C-7135-9CCE-7D3E899098FC}"/>
                </a:ext>
              </a:extLst>
            </p:cNvPr>
            <p:cNvCxnSpPr>
              <a:cxnSpLocks/>
            </p:cNvCxnSpPr>
            <p:nvPr/>
          </p:nvCxnSpPr>
          <p:spPr>
            <a:xfrm>
              <a:off x="10909894" y="5393816"/>
              <a:ext cx="42408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B695679-3F3F-6885-D3D6-34BC04F0227A}"/>
              </a:ext>
            </a:extLst>
          </p:cNvPr>
          <p:cNvCxnSpPr>
            <a:cxnSpLocks noChangeAspect="1"/>
          </p:cNvCxnSpPr>
          <p:nvPr/>
        </p:nvCxnSpPr>
        <p:spPr>
          <a:xfrm>
            <a:off x="6624399" y="4381898"/>
            <a:ext cx="1533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0B0E5CC-A9EA-E2A5-6E42-73120DB642F8}"/>
              </a:ext>
            </a:extLst>
          </p:cNvPr>
          <p:cNvCxnSpPr>
            <a:cxnSpLocks/>
          </p:cNvCxnSpPr>
          <p:nvPr/>
        </p:nvCxnSpPr>
        <p:spPr>
          <a:xfrm>
            <a:off x="8021201" y="4924107"/>
            <a:ext cx="10822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3EF9B31-B235-427F-9154-8C5E675385A8}"/>
              </a:ext>
            </a:extLst>
          </p:cNvPr>
          <p:cNvCxnSpPr>
            <a:cxnSpLocks/>
          </p:cNvCxnSpPr>
          <p:nvPr/>
        </p:nvCxnSpPr>
        <p:spPr>
          <a:xfrm>
            <a:off x="2874210" y="4253564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7D875A6-BF85-B96C-6495-A9D5B9EC5074}"/>
              </a:ext>
            </a:extLst>
          </p:cNvPr>
          <p:cNvCxnSpPr>
            <a:cxnSpLocks/>
          </p:cNvCxnSpPr>
          <p:nvPr/>
        </p:nvCxnSpPr>
        <p:spPr>
          <a:xfrm>
            <a:off x="2856455" y="5630839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8EBD259-B9AB-C48F-79B7-5B744C8B00AE}"/>
                  </a:ext>
                </a:extLst>
              </p:cNvPr>
              <p:cNvSpPr txBox="1"/>
              <p:nvPr/>
            </p:nvSpPr>
            <p:spPr>
              <a:xfrm>
                <a:off x="3312532" y="3906328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B9173333-706F-4AC8-80E9-9B40A94AF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532" y="3906328"/>
                <a:ext cx="468297" cy="323165"/>
              </a:xfrm>
              <a:prstGeom prst="rect">
                <a:avLst/>
              </a:prstGeom>
              <a:blipFill>
                <a:blip r:embed="rId6"/>
                <a:stretch>
                  <a:fillRect r="-6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D54F090-DAEE-C5AF-4756-1C349BE93692}"/>
                  </a:ext>
                </a:extLst>
              </p:cNvPr>
              <p:cNvSpPr txBox="1"/>
              <p:nvPr/>
            </p:nvSpPr>
            <p:spPr>
              <a:xfrm>
                <a:off x="3302556" y="4058733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C74B385-4CE7-E49B-C1DB-EE13C7980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56" y="4058733"/>
                <a:ext cx="468297" cy="323165"/>
              </a:xfrm>
              <a:prstGeom prst="rect">
                <a:avLst/>
              </a:prstGeom>
              <a:blipFill>
                <a:blip r:embed="rId7"/>
                <a:stretch>
                  <a:fillRect r="-77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D5D67FB-AD98-AA85-2873-7A14D6DEB705}"/>
                  </a:ext>
                </a:extLst>
              </p:cNvPr>
              <p:cNvSpPr txBox="1"/>
              <p:nvPr/>
            </p:nvSpPr>
            <p:spPr>
              <a:xfrm>
                <a:off x="3296575" y="4201164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3AB6C10A-1166-FBC1-C2B3-017CE6147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575" y="4201164"/>
                <a:ext cx="468297" cy="323165"/>
              </a:xfrm>
              <a:prstGeom prst="rect">
                <a:avLst/>
              </a:prstGeom>
              <a:blipFill>
                <a:blip r:embed="rId8"/>
                <a:stretch>
                  <a:fillRect r="-77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E476F576-D6E4-D9EF-A65A-7CF10C363265}"/>
                  </a:ext>
                </a:extLst>
              </p:cNvPr>
              <p:cNvSpPr txBox="1"/>
              <p:nvPr/>
            </p:nvSpPr>
            <p:spPr>
              <a:xfrm>
                <a:off x="3912258" y="4462965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F3CF561F-517B-5F37-B060-97F26CE8B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258" y="4462965"/>
                <a:ext cx="468297" cy="323165"/>
              </a:xfrm>
              <a:prstGeom prst="rect">
                <a:avLst/>
              </a:prstGeom>
              <a:blipFill>
                <a:blip r:embed="rId9"/>
                <a:stretch>
                  <a:fillRect r="-6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24A35E5-42C0-E851-B5D5-CCD39459E6A9}"/>
                  </a:ext>
                </a:extLst>
              </p:cNvPr>
              <p:cNvSpPr txBox="1"/>
              <p:nvPr/>
            </p:nvSpPr>
            <p:spPr>
              <a:xfrm>
                <a:off x="9039929" y="4422068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53B02AB-7739-20B7-82AD-EF19F56C6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929" y="4422068"/>
                <a:ext cx="468297" cy="323165"/>
              </a:xfrm>
              <a:prstGeom prst="rect">
                <a:avLst/>
              </a:prstGeom>
              <a:blipFill>
                <a:blip r:embed="rId10"/>
                <a:stretch>
                  <a:fillRect r="-2597" b="-37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9458791-C6FD-2778-05A2-539A055D784A}"/>
                  </a:ext>
                </a:extLst>
              </p:cNvPr>
              <p:cNvSpPr txBox="1"/>
              <p:nvPr/>
            </p:nvSpPr>
            <p:spPr>
              <a:xfrm>
                <a:off x="9039930" y="4607919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5563AE3-B4F0-E108-04B7-8CED45F50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930" y="4607919"/>
                <a:ext cx="468297" cy="323165"/>
              </a:xfrm>
              <a:prstGeom prst="rect">
                <a:avLst/>
              </a:prstGeom>
              <a:blipFill>
                <a:blip r:embed="rId11"/>
                <a:stretch>
                  <a:fillRect r="-6494" b="-37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D76363D-106C-6155-97C7-CEA2CF8CB02A}"/>
                  </a:ext>
                </a:extLst>
              </p:cNvPr>
              <p:cNvSpPr txBox="1"/>
              <p:nvPr/>
            </p:nvSpPr>
            <p:spPr>
              <a:xfrm>
                <a:off x="9039929" y="4814460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4748ABB5-33D1-A37C-6036-CD8D601C1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929" y="4814460"/>
                <a:ext cx="468297" cy="323165"/>
              </a:xfrm>
              <a:prstGeom prst="rect">
                <a:avLst/>
              </a:prstGeom>
              <a:blipFill>
                <a:blip r:embed="rId12"/>
                <a:stretch>
                  <a:fillRect r="-6494" b="-37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90C45D8-280A-7CE8-05AA-2E18C39A7358}"/>
                  </a:ext>
                </a:extLst>
              </p:cNvPr>
              <p:cNvSpPr txBox="1"/>
              <p:nvPr/>
            </p:nvSpPr>
            <p:spPr>
              <a:xfrm>
                <a:off x="8130510" y="4062521"/>
                <a:ext cx="34830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ja-JP" altLang="en-US" sz="2000" baseline="-250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2081745-E347-1061-2088-2C01B2D89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510" y="4062521"/>
                <a:ext cx="348305" cy="392993"/>
              </a:xfrm>
              <a:prstGeom prst="rect">
                <a:avLst/>
              </a:prstGeom>
              <a:blipFill>
                <a:blip r:embed="rId13"/>
                <a:stretch>
                  <a:fillRect r="-3509"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AB9E3B29-614A-7B59-0C3A-0924C12BAE34}"/>
                  </a:ext>
                </a:extLst>
              </p:cNvPr>
              <p:cNvSpPr txBox="1"/>
              <p:nvPr/>
            </p:nvSpPr>
            <p:spPr>
              <a:xfrm>
                <a:off x="3263597" y="5136981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16BA268-7334-0AD2-A6D8-E5100E843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597" y="5136981"/>
                <a:ext cx="468297" cy="323165"/>
              </a:xfrm>
              <a:prstGeom prst="rect">
                <a:avLst/>
              </a:prstGeom>
              <a:blipFill>
                <a:blip r:embed="rId14"/>
                <a:stretch>
                  <a:fillRect r="-33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CDD78F9-1AED-AB4B-EAC8-4049F8706536}"/>
                  </a:ext>
                </a:extLst>
              </p:cNvPr>
              <p:cNvSpPr txBox="1"/>
              <p:nvPr/>
            </p:nvSpPr>
            <p:spPr>
              <a:xfrm>
                <a:off x="3257917" y="5310020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1DCF6884-8685-5903-339D-FA72E46D4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917" y="5310020"/>
                <a:ext cx="468297" cy="323165"/>
              </a:xfrm>
              <a:prstGeom prst="rect">
                <a:avLst/>
              </a:prstGeom>
              <a:blipFill>
                <a:blip r:embed="rId15"/>
                <a:stretch>
                  <a:fillRect r="-376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960A5D47-FEE3-A051-0340-6760C1E100EB}"/>
                  </a:ext>
                </a:extLst>
              </p:cNvPr>
              <p:cNvSpPr txBox="1"/>
              <p:nvPr/>
            </p:nvSpPr>
            <p:spPr>
              <a:xfrm>
                <a:off x="3252237" y="5502506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′ 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1401096-A787-14B0-101C-3F471371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237" y="5502506"/>
                <a:ext cx="468297" cy="323165"/>
              </a:xfrm>
              <a:prstGeom prst="rect">
                <a:avLst/>
              </a:prstGeom>
              <a:blipFill>
                <a:blip r:embed="rId16"/>
                <a:stretch>
                  <a:fillRect r="-38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35F80F6-467B-B630-9CC8-A5485B5AA940}"/>
                  </a:ext>
                </a:extLst>
              </p:cNvPr>
              <p:cNvSpPr txBox="1"/>
              <p:nvPr/>
            </p:nvSpPr>
            <p:spPr>
              <a:xfrm>
                <a:off x="3912258" y="5741480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7243FCC-D9BB-3836-5158-B48B69271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258" y="5741480"/>
                <a:ext cx="468297" cy="323165"/>
              </a:xfrm>
              <a:prstGeom prst="rect">
                <a:avLst/>
              </a:prstGeom>
              <a:blipFill>
                <a:blip r:embed="rId17"/>
                <a:stretch>
                  <a:fillRect r="-25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79EE8E5F-7775-E57B-766A-1A9F915E4C12}"/>
                  </a:ext>
                </a:extLst>
              </p:cNvPr>
              <p:cNvSpPr txBox="1"/>
              <p:nvPr/>
            </p:nvSpPr>
            <p:spPr>
              <a:xfrm>
                <a:off x="9116129" y="5731366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4C67BAE6-AAF7-8750-2273-FB9F2CA3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129" y="5731366"/>
                <a:ext cx="468297" cy="323165"/>
              </a:xfrm>
              <a:prstGeom prst="rect">
                <a:avLst/>
              </a:prstGeom>
              <a:blipFill>
                <a:blip r:embed="rId18"/>
                <a:stretch>
                  <a:fillRect r="-23377" b="-37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B6FD4AA5-6DD3-6B44-9F02-6BD3613AB6DB}"/>
                  </a:ext>
                </a:extLst>
              </p:cNvPr>
              <p:cNvSpPr txBox="1"/>
              <p:nvPr/>
            </p:nvSpPr>
            <p:spPr>
              <a:xfrm>
                <a:off x="9118404" y="5926056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EA25BF55-4A2F-E968-A42A-88D80BA7B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404" y="5926056"/>
                <a:ext cx="468297" cy="323165"/>
              </a:xfrm>
              <a:prstGeom prst="rect">
                <a:avLst/>
              </a:prstGeom>
              <a:blipFill>
                <a:blip r:embed="rId19"/>
                <a:stretch>
                  <a:fillRect r="-23377" b="-37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AD23CF2D-018C-F895-D165-BF06FD39B592}"/>
                  </a:ext>
                </a:extLst>
              </p:cNvPr>
              <p:cNvSpPr txBox="1"/>
              <p:nvPr/>
            </p:nvSpPr>
            <p:spPr>
              <a:xfrm>
                <a:off x="9115876" y="6110912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ja-JP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500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sz="15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ja-JP" sz="15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8E7F2E0E-3F36-C5A3-C22E-F64F0D1C1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876" y="6110912"/>
                <a:ext cx="468297" cy="323165"/>
              </a:xfrm>
              <a:prstGeom prst="rect">
                <a:avLst/>
              </a:prstGeom>
              <a:blipFill>
                <a:blip r:embed="rId20"/>
                <a:stretch>
                  <a:fillRect r="-33766" b="-37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FEAA4D7-B615-061A-3193-D8CA25CE50DE}"/>
              </a:ext>
            </a:extLst>
          </p:cNvPr>
          <p:cNvSpPr txBox="1"/>
          <p:nvPr/>
        </p:nvSpPr>
        <p:spPr>
          <a:xfrm>
            <a:off x="300781" y="2748275"/>
            <a:ext cx="5283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この関数はこれまでの関数を組み合わせたもの。</a:t>
            </a:r>
            <a:endParaRPr lang="en-US" altLang="ja-JP" sz="18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E5D78D1-0841-A4C6-4491-CCC3623A3C40}"/>
              </a:ext>
            </a:extLst>
          </p:cNvPr>
          <p:cNvCxnSpPr>
            <a:cxnSpLocks noChangeAspect="1"/>
          </p:cNvCxnSpPr>
          <p:nvPr/>
        </p:nvCxnSpPr>
        <p:spPr>
          <a:xfrm>
            <a:off x="6235261" y="6185546"/>
            <a:ext cx="1533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AA7B0E5-84BF-EE89-5A03-B428DE38005B}"/>
                  </a:ext>
                </a:extLst>
              </p:cNvPr>
              <p:cNvSpPr txBox="1"/>
              <p:nvPr/>
            </p:nvSpPr>
            <p:spPr>
              <a:xfrm>
                <a:off x="7661775" y="6028476"/>
                <a:ext cx="34830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ja-JP" altLang="en-US" sz="2000" baseline="-25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FB48334-4463-749E-E4F4-598873F1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775" y="6028476"/>
                <a:ext cx="348305" cy="392993"/>
              </a:xfrm>
              <a:prstGeom prst="rect">
                <a:avLst/>
              </a:prstGeom>
              <a:blipFill>
                <a:blip r:embed="rId21"/>
                <a:stretch>
                  <a:fillRect r="-7018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62C1DC3-13F7-65D8-3603-8F161BDB25A9}"/>
              </a:ext>
            </a:extLst>
          </p:cNvPr>
          <p:cNvCxnSpPr>
            <a:cxnSpLocks noChangeAspect="1"/>
          </p:cNvCxnSpPr>
          <p:nvPr/>
        </p:nvCxnSpPr>
        <p:spPr>
          <a:xfrm>
            <a:off x="6235261" y="4112556"/>
            <a:ext cx="1533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CB8DFF2-A17E-A7FD-D138-441F8C337749}"/>
                  </a:ext>
                </a:extLst>
              </p:cNvPr>
              <p:cNvSpPr txBox="1"/>
              <p:nvPr/>
            </p:nvSpPr>
            <p:spPr>
              <a:xfrm>
                <a:off x="7809267" y="3822094"/>
                <a:ext cx="34830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′  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baseline="-25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F0EC1D9-96D9-6985-947E-CA2FA5E59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267" y="3822094"/>
                <a:ext cx="348305" cy="392993"/>
              </a:xfrm>
              <a:prstGeom prst="rect">
                <a:avLst/>
              </a:prstGeom>
              <a:blipFill>
                <a:blip r:embed="rId22"/>
                <a:stretch>
                  <a:fillRect r="-33333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4D6B68-1438-7047-4F1F-D71867A7182C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E10C0EE-365E-A12B-BBBB-3FD8CDC8FCF6}"/>
                  </a:ext>
                </a:extLst>
              </p:cNvPr>
              <p:cNvSpPr txBox="1"/>
              <p:nvPr/>
            </p:nvSpPr>
            <p:spPr>
              <a:xfrm>
                <a:off x="315223" y="3095650"/>
                <a:ext cx="10944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dirty="0"/>
                  <a:t>入力</a:t>
                </a:r>
                <a:r>
                  <a:rPr lang="ja-JP" alt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1800" b="1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altLang="ja-JP" sz="1800" b="1" dirty="0"/>
                  <a:t> A</a:t>
                </a:r>
                <a:r>
                  <a:rPr lang="ja-JP" altLang="en-US" sz="1800" b="1" dirty="0"/>
                  <a:t>型区間分解</a:t>
                </a:r>
                <a:r>
                  <a:rPr lang="en-US" altLang="ja-JP" sz="1800" b="1" dirty="0"/>
                  <a:t>×2</a:t>
                </a:r>
                <a:r>
                  <a:rPr lang="ja-JP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行列を構成 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簡約化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区間分解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次数で</a:t>
                </a:r>
                <a:r>
                  <a:rPr lang="ja-JP" altLang="en-US" dirty="0"/>
                  <a:t>区間を分類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dirty="0"/>
                  <a:t>  出力</a:t>
                </a:r>
                <a:endParaRPr lang="en-US" altLang="ja-JP" sz="1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E10C0EE-365E-A12B-BBBB-3FD8CDC8F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3" y="3095650"/>
                <a:ext cx="10944973" cy="369332"/>
              </a:xfrm>
              <a:prstGeom prst="rect">
                <a:avLst/>
              </a:prstGeom>
              <a:blipFill>
                <a:blip r:embed="rId23"/>
                <a:stretch>
                  <a:fillRect l="-501" t="-10000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8A40E2E-87FB-3C58-35A6-0C275C004054}"/>
              </a:ext>
            </a:extLst>
          </p:cNvPr>
          <p:cNvSpPr txBox="1"/>
          <p:nvPr/>
        </p:nvSpPr>
        <p:spPr>
          <a:xfrm>
            <a:off x="1098406" y="34394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</a:t>
            </a:r>
            <a:r>
              <a:rPr lang="en-US" altLang="ja-JP" sz="1800" dirty="0" err="1"/>
              <a:t>AtypeMat</a:t>
            </a:r>
            <a:r>
              <a:rPr lang="en-US" altLang="ja-JP" dirty="0" err="1"/>
              <a:t>Method.jl</a:t>
            </a:r>
            <a:r>
              <a:rPr lang="en-US" altLang="ja-JP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065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8ECF-5E4B-D52A-AF61-2C21C9495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8C6274-812C-92EF-C99D-1A79916620BC}"/>
              </a:ext>
            </a:extLst>
          </p:cNvPr>
          <p:cNvSpPr txBox="1"/>
          <p:nvPr/>
        </p:nvSpPr>
        <p:spPr>
          <a:xfrm>
            <a:off x="300780" y="1689128"/>
            <a:ext cx="805490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900" dirty="0"/>
              <a:t>(5.5)</a:t>
            </a:r>
            <a:r>
              <a:rPr lang="en-US" altLang="ja-JP" sz="1900" dirty="0" err="1"/>
              <a:t>interval_decomposition</a:t>
            </a:r>
            <a:r>
              <a:rPr lang="en-US" altLang="ja-JP" sz="1900" dirty="0"/>
              <a:t>(</a:t>
            </a:r>
            <a:r>
              <a:rPr lang="en-US" altLang="ja-JP" sz="1900" dirty="0" err="1"/>
              <a:t>FSCa,FSCb</a:t>
            </a:r>
            <a:r>
              <a:rPr lang="en-US" altLang="ja-JP" sz="1900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02D29F-2E07-5A3F-4A7A-6BD0AD92FF12}"/>
              </a:ext>
            </a:extLst>
          </p:cNvPr>
          <p:cNvSpPr txBox="1"/>
          <p:nvPr/>
        </p:nvSpPr>
        <p:spPr>
          <a:xfrm>
            <a:off x="329668" y="1133125"/>
            <a:ext cx="1172620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♦区間の出力</a:t>
            </a:r>
            <a:r>
              <a:rPr lang="en-US" altLang="ja-JP" sz="2300" dirty="0"/>
              <a:t>(</a:t>
            </a:r>
            <a:r>
              <a:rPr lang="ja-JP" altLang="en-US" sz="2300" dirty="0"/>
              <a:t>これまでの関数を用いて区間分解をし、出力</a:t>
            </a:r>
            <a:r>
              <a:rPr lang="en-US" altLang="ja-JP" sz="23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B86A677-F3E9-C2A7-0F20-62E6278EE746}"/>
                  </a:ext>
                </a:extLst>
              </p:cNvPr>
              <p:cNvSpPr txBox="1"/>
              <p:nvPr/>
            </p:nvSpPr>
            <p:spPr>
              <a:xfrm>
                <a:off x="329667" y="2101903"/>
                <a:ext cx="10944973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dirty="0"/>
                  <a:t>入力</a:t>
                </a:r>
                <a:r>
                  <a:rPr lang="en-US" altLang="ja-JP" sz="1800" dirty="0"/>
                  <a:t>:</a:t>
                </a:r>
                <a:r>
                  <a:rPr lang="ja-JP" altLang="en-US" dirty="0"/>
                  <a:t> </a:t>
                </a:r>
                <a:r>
                  <a:rPr lang="en-US" altLang="ja-JP" dirty="0" err="1"/>
                  <a:t>FSCa</a:t>
                </a:r>
                <a:r>
                  <a:rPr lang="en-US" altLang="ja-JP" dirty="0"/>
                  <a:t>, </a:t>
                </a:r>
                <a:r>
                  <a:rPr lang="en-US" altLang="ja-JP" dirty="0" err="1"/>
                  <a:t>FSCb</a:t>
                </a:r>
                <a:r>
                  <a:rPr lang="en-US" altLang="ja-JP" dirty="0"/>
                  <a:t> </a:t>
                </a:r>
                <a:r>
                  <a:rPr lang="en-US" altLang="ja-JP" sz="1800" dirty="0"/>
                  <a:t>(bipath filtration)</a:t>
                </a:r>
              </a:p>
              <a:p>
                <a:r>
                  <a:rPr lang="ja-JP" altLang="en-US" sz="1800" dirty="0"/>
                  <a:t>出力</a:t>
                </a:r>
                <a:r>
                  <a:rPr lang="en-US" altLang="ja-JP" sz="1800" dirty="0"/>
                  <a:t>:</a:t>
                </a:r>
                <a:r>
                  <a:rPr lang="ja-JP" altLang="en-US" dirty="0"/>
                  <a:t> </a:t>
                </a:r>
                <a:r>
                  <a:rPr lang="ja-JP" altLang="en-US" sz="1800" dirty="0"/>
                  <a:t>辞書 </a:t>
                </a:r>
                <a14:m>
                  <m:oMath xmlns:m="http://schemas.openxmlformats.org/officeDocument/2006/math"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))  (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1800" dirty="0"/>
                  <a:t>th bipath PH</a:t>
                </a:r>
                <a:r>
                  <a:rPr lang="ja-JP" altLang="en-US" sz="1800" dirty="0"/>
                  <a:t>の区間分解</a:t>
                </a:r>
                <a:r>
                  <a:rPr lang="en-US" altLang="ja-JP" sz="1800" dirty="0"/>
                  <a:t>), </a:t>
                </a:r>
                <a:r>
                  <a:rPr lang="en-US" altLang="ja-JP" sz="1800" dirty="0" err="1"/>
                  <a:t>FSCa</a:t>
                </a:r>
                <a:r>
                  <a:rPr lang="ja-JP" altLang="en-US" sz="1800" dirty="0"/>
                  <a:t>の長さ</a:t>
                </a:r>
                <a:r>
                  <a:rPr lang="en-US" altLang="ja-JP" sz="1800" dirty="0"/>
                  <a:t>, </a:t>
                </a:r>
                <a:r>
                  <a:rPr lang="en-US" altLang="ja-JP" sz="1800" dirty="0" err="1"/>
                  <a:t>FSCb</a:t>
                </a:r>
                <a:r>
                  <a:rPr lang="ja-JP" altLang="en-US" sz="1800" dirty="0"/>
                  <a:t>の長さ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B86A677-F3E9-C2A7-0F20-62E6278EE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7" y="2101903"/>
                <a:ext cx="10944973" cy="667747"/>
              </a:xfrm>
              <a:prstGeom prst="rect">
                <a:avLst/>
              </a:prstGeom>
              <a:blipFill>
                <a:blip r:embed="rId3"/>
                <a:stretch>
                  <a:fillRect l="-445" t="-5505" b="-119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CE46C62-4571-3E78-6743-9368A630BE89}"/>
                  </a:ext>
                </a:extLst>
              </p:cNvPr>
              <p:cNvSpPr txBox="1"/>
              <p:nvPr/>
            </p:nvSpPr>
            <p:spPr>
              <a:xfrm>
                <a:off x="3740212" y="3458028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CE46C62-4571-3E78-6743-9368A630B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212" y="3458028"/>
                <a:ext cx="344093" cy="410433"/>
              </a:xfrm>
              <a:prstGeom prst="rect">
                <a:avLst/>
              </a:prstGeom>
              <a:blipFill>
                <a:blip r:embed="rId4"/>
                <a:stretch>
                  <a:fillRect t="-10294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5002EB7-5BE0-94C9-6DBF-FA3AF14D75F7}"/>
                  </a:ext>
                </a:extLst>
              </p:cNvPr>
              <p:cNvSpPr txBox="1"/>
              <p:nvPr/>
            </p:nvSpPr>
            <p:spPr>
              <a:xfrm>
                <a:off x="8931382" y="3511265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5002EB7-5BE0-94C9-6DBF-FA3AF14D7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382" y="3511265"/>
                <a:ext cx="344093" cy="410433"/>
              </a:xfrm>
              <a:prstGeom prst="rect">
                <a:avLst/>
              </a:prstGeom>
              <a:blipFill>
                <a:blip r:embed="rId5"/>
                <a:stretch>
                  <a:fillRect t="-10448" r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9FF1516-2FF8-C8D7-C665-61C23C6D5516}"/>
              </a:ext>
            </a:extLst>
          </p:cNvPr>
          <p:cNvGrpSpPr>
            <a:grpSpLocks noChangeAspect="1"/>
          </p:cNvGrpSpPr>
          <p:nvPr/>
        </p:nvGrpSpPr>
        <p:grpSpPr>
          <a:xfrm>
            <a:off x="3821779" y="4133065"/>
            <a:ext cx="5281650" cy="2039984"/>
            <a:chOff x="4791613" y="3085357"/>
            <a:chExt cx="6542365" cy="2308459"/>
          </a:xfrm>
        </p:grpSpPr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CAD3FB24-50E5-D8B0-9555-6625DE81A463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3504055"/>
              <a:ext cx="654236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2F83508C-8DBB-5727-46FB-15B487963BA6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3366938"/>
              <a:ext cx="28938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58126E77-E19D-1375-AF68-D3EF5B82B238}"/>
                </a:ext>
              </a:extLst>
            </p:cNvPr>
            <p:cNvCxnSpPr>
              <a:cxnSpLocks/>
            </p:cNvCxnSpPr>
            <p:nvPr/>
          </p:nvCxnSpPr>
          <p:spPr>
            <a:xfrm>
              <a:off x="4803006" y="3221715"/>
              <a:ext cx="148120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46F5C4B-93CB-9A43-3E36-B0838710E134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3085357"/>
              <a:ext cx="31940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FE71F92-3509-5E97-C28F-FF468F9F9F10}"/>
                </a:ext>
              </a:extLst>
            </p:cNvPr>
            <p:cNvCxnSpPr>
              <a:cxnSpLocks/>
            </p:cNvCxnSpPr>
            <p:nvPr/>
          </p:nvCxnSpPr>
          <p:spPr>
            <a:xfrm>
              <a:off x="7762433" y="3656455"/>
              <a:ext cx="357154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20DF298-4E44-0CE1-C86E-C0AC13D6B2A4}"/>
                </a:ext>
              </a:extLst>
            </p:cNvPr>
            <p:cNvCxnSpPr>
              <a:cxnSpLocks/>
            </p:cNvCxnSpPr>
            <p:nvPr/>
          </p:nvCxnSpPr>
          <p:spPr>
            <a:xfrm>
              <a:off x="9793363" y="3828106"/>
              <a:ext cx="154061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BD58E17-E69E-C903-CB74-9F85C28038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4917365"/>
              <a:ext cx="654236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EBE92CB-DDEA-0BA6-D547-D130BC2B3CF5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4780248"/>
              <a:ext cx="28938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C62A81E-6690-C196-A1E0-065021EC583B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4" y="4635025"/>
              <a:ext cx="289381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2E850AD4-216F-C9BD-A4D3-D275995E75E5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4498667"/>
              <a:ext cx="14925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CEAC5985-CE48-A6EE-791D-77B48AC48763}"/>
                </a:ext>
              </a:extLst>
            </p:cNvPr>
            <p:cNvCxnSpPr>
              <a:cxnSpLocks/>
            </p:cNvCxnSpPr>
            <p:nvPr/>
          </p:nvCxnSpPr>
          <p:spPr>
            <a:xfrm>
              <a:off x="7762433" y="5069765"/>
              <a:ext cx="357154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A0288D69-F8C2-59F7-F608-9DB537CD3DE5}"/>
                </a:ext>
              </a:extLst>
            </p:cNvPr>
            <p:cNvCxnSpPr>
              <a:cxnSpLocks/>
            </p:cNvCxnSpPr>
            <p:nvPr/>
          </p:nvCxnSpPr>
          <p:spPr>
            <a:xfrm>
              <a:off x="9192795" y="5241416"/>
              <a:ext cx="214118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49DC0363-3F19-348B-5E53-AD643C285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909894" y="5393816"/>
              <a:ext cx="42408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CEE7593-32A2-9C6D-C6FD-262108B8F24B}"/>
              </a:ext>
            </a:extLst>
          </p:cNvPr>
          <p:cNvCxnSpPr>
            <a:cxnSpLocks noChangeAspect="1"/>
          </p:cNvCxnSpPr>
          <p:nvPr/>
        </p:nvCxnSpPr>
        <p:spPr>
          <a:xfrm>
            <a:off x="6624399" y="4381898"/>
            <a:ext cx="1533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A245888-3287-1B49-7C2A-E3322B7844BC}"/>
              </a:ext>
            </a:extLst>
          </p:cNvPr>
          <p:cNvCxnSpPr>
            <a:cxnSpLocks/>
          </p:cNvCxnSpPr>
          <p:nvPr/>
        </p:nvCxnSpPr>
        <p:spPr>
          <a:xfrm>
            <a:off x="8021201" y="4924107"/>
            <a:ext cx="10822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2EB889D-6913-8E4C-CF8F-DA82186F941D}"/>
              </a:ext>
            </a:extLst>
          </p:cNvPr>
          <p:cNvSpPr txBox="1"/>
          <p:nvPr/>
        </p:nvSpPr>
        <p:spPr>
          <a:xfrm>
            <a:off x="3976378" y="3396461"/>
            <a:ext cx="221639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900" dirty="0"/>
              <a:t>(</a:t>
            </a:r>
            <a:r>
              <a:rPr lang="en-US" altLang="ja-JP" sz="1900" dirty="0" err="1"/>
              <a:t>get_repmat</a:t>
            </a:r>
            <a:r>
              <a:rPr lang="en-US" altLang="ja-JP" sz="1900" dirty="0"/>
              <a:t>)×2</a:t>
            </a:r>
          </a:p>
        </p:txBody>
      </p:sp>
      <p:sp>
        <p:nvSpPr>
          <p:cNvPr id="75" name="円弧 74">
            <a:extLst>
              <a:ext uri="{FF2B5EF4-FFF2-40B4-BE49-F238E27FC236}">
                <a16:creationId xmlns:a16="http://schemas.microsoft.com/office/drawing/2014/main" id="{027BF04B-04BD-C84B-2A61-FD570C0D5923}"/>
              </a:ext>
            </a:extLst>
          </p:cNvPr>
          <p:cNvSpPr/>
          <p:nvPr/>
        </p:nvSpPr>
        <p:spPr>
          <a:xfrm rot="16200000">
            <a:off x="3146458" y="4219140"/>
            <a:ext cx="1247955" cy="1068059"/>
          </a:xfrm>
          <a:prstGeom prst="arc">
            <a:avLst>
              <a:gd name="adj1" fmla="val 10694660"/>
              <a:gd name="adj2" fmla="val 82838"/>
            </a:avLst>
          </a:prstGeom>
          <a:ln w="22225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弧 75">
            <a:extLst>
              <a:ext uri="{FF2B5EF4-FFF2-40B4-BE49-F238E27FC236}">
                <a16:creationId xmlns:a16="http://schemas.microsoft.com/office/drawing/2014/main" id="{A7EE652F-2CF7-05BD-96FF-662C09D29F1A}"/>
              </a:ext>
            </a:extLst>
          </p:cNvPr>
          <p:cNvSpPr/>
          <p:nvPr/>
        </p:nvSpPr>
        <p:spPr>
          <a:xfrm rot="16200000">
            <a:off x="2999029" y="4203623"/>
            <a:ext cx="1499720" cy="1342686"/>
          </a:xfrm>
          <a:prstGeom prst="arc">
            <a:avLst>
              <a:gd name="adj1" fmla="val 10544457"/>
              <a:gd name="adj2" fmla="val 82838"/>
            </a:avLst>
          </a:prstGeom>
          <a:ln w="22225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弧 76">
            <a:extLst>
              <a:ext uri="{FF2B5EF4-FFF2-40B4-BE49-F238E27FC236}">
                <a16:creationId xmlns:a16="http://schemas.microsoft.com/office/drawing/2014/main" id="{FF9559F3-846D-C40B-C243-D4B6BB2E18A8}"/>
              </a:ext>
            </a:extLst>
          </p:cNvPr>
          <p:cNvSpPr/>
          <p:nvPr/>
        </p:nvSpPr>
        <p:spPr>
          <a:xfrm rot="16200000">
            <a:off x="3222645" y="4423396"/>
            <a:ext cx="1099412" cy="765336"/>
          </a:xfrm>
          <a:prstGeom prst="arc">
            <a:avLst>
              <a:gd name="adj1" fmla="val 10694660"/>
              <a:gd name="adj2" fmla="val 82838"/>
            </a:avLst>
          </a:prstGeom>
          <a:ln w="22225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弧 77">
            <a:extLst>
              <a:ext uri="{FF2B5EF4-FFF2-40B4-BE49-F238E27FC236}">
                <a16:creationId xmlns:a16="http://schemas.microsoft.com/office/drawing/2014/main" id="{8C375182-4213-75D6-DC49-FC6ED208853F}"/>
              </a:ext>
            </a:extLst>
          </p:cNvPr>
          <p:cNvSpPr/>
          <p:nvPr/>
        </p:nvSpPr>
        <p:spPr>
          <a:xfrm rot="16200000">
            <a:off x="3150162" y="4551511"/>
            <a:ext cx="1247957" cy="659359"/>
          </a:xfrm>
          <a:prstGeom prst="arc">
            <a:avLst>
              <a:gd name="adj1" fmla="val 10698703"/>
              <a:gd name="adj2" fmla="val 82838"/>
            </a:avLst>
          </a:prstGeom>
          <a:ln w="22225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弧 78">
            <a:extLst>
              <a:ext uri="{FF2B5EF4-FFF2-40B4-BE49-F238E27FC236}">
                <a16:creationId xmlns:a16="http://schemas.microsoft.com/office/drawing/2014/main" id="{FD4640D7-4C2F-FE8E-1AA6-B97B6F8DBDE0}"/>
              </a:ext>
            </a:extLst>
          </p:cNvPr>
          <p:cNvSpPr/>
          <p:nvPr/>
        </p:nvSpPr>
        <p:spPr>
          <a:xfrm rot="16200000">
            <a:off x="3157036" y="4464916"/>
            <a:ext cx="1239279" cy="1080541"/>
          </a:xfrm>
          <a:prstGeom prst="arc">
            <a:avLst>
              <a:gd name="adj1" fmla="val 10694660"/>
              <a:gd name="adj2" fmla="val 82838"/>
            </a:avLst>
          </a:prstGeom>
          <a:ln w="22225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弧 82">
            <a:extLst>
              <a:ext uri="{FF2B5EF4-FFF2-40B4-BE49-F238E27FC236}">
                <a16:creationId xmlns:a16="http://schemas.microsoft.com/office/drawing/2014/main" id="{927C43DE-D49E-8286-0079-8EFE6723945B}"/>
              </a:ext>
            </a:extLst>
          </p:cNvPr>
          <p:cNvSpPr/>
          <p:nvPr/>
        </p:nvSpPr>
        <p:spPr>
          <a:xfrm rot="5400000" flipH="1">
            <a:off x="8531190" y="4822943"/>
            <a:ext cx="1255888" cy="876561"/>
          </a:xfrm>
          <a:prstGeom prst="arc">
            <a:avLst>
              <a:gd name="adj1" fmla="val 10694660"/>
              <a:gd name="adj2" fmla="val 75693"/>
            </a:avLst>
          </a:prstGeom>
          <a:ln w="254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弧 83">
            <a:extLst>
              <a:ext uri="{FF2B5EF4-FFF2-40B4-BE49-F238E27FC236}">
                <a16:creationId xmlns:a16="http://schemas.microsoft.com/office/drawing/2014/main" id="{B7FE5FAB-9A3A-E432-50A4-A3D29EFEFB53}"/>
              </a:ext>
            </a:extLst>
          </p:cNvPr>
          <p:cNvSpPr/>
          <p:nvPr/>
        </p:nvSpPr>
        <p:spPr>
          <a:xfrm rot="5400000" flipH="1">
            <a:off x="8596907" y="4860379"/>
            <a:ext cx="1116763" cy="672882"/>
          </a:xfrm>
          <a:prstGeom prst="arc">
            <a:avLst>
              <a:gd name="adj1" fmla="val 10694660"/>
              <a:gd name="adj2" fmla="val 75693"/>
            </a:avLst>
          </a:prstGeom>
          <a:ln w="254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弧 84">
            <a:extLst>
              <a:ext uri="{FF2B5EF4-FFF2-40B4-BE49-F238E27FC236}">
                <a16:creationId xmlns:a16="http://schemas.microsoft.com/office/drawing/2014/main" id="{01C0366D-C2E4-5CA8-6BDD-6F9703F928FA}"/>
              </a:ext>
            </a:extLst>
          </p:cNvPr>
          <p:cNvSpPr/>
          <p:nvPr/>
        </p:nvSpPr>
        <p:spPr>
          <a:xfrm rot="5400000" flipH="1">
            <a:off x="8524694" y="4949733"/>
            <a:ext cx="1271767" cy="672882"/>
          </a:xfrm>
          <a:prstGeom prst="arc">
            <a:avLst>
              <a:gd name="adj1" fmla="val 10694660"/>
              <a:gd name="adj2" fmla="val 75693"/>
            </a:avLst>
          </a:prstGeom>
          <a:ln w="254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弧 85">
            <a:extLst>
              <a:ext uri="{FF2B5EF4-FFF2-40B4-BE49-F238E27FC236}">
                <a16:creationId xmlns:a16="http://schemas.microsoft.com/office/drawing/2014/main" id="{099772B0-592B-FC90-FC45-E78376BF1C30}"/>
              </a:ext>
            </a:extLst>
          </p:cNvPr>
          <p:cNvSpPr/>
          <p:nvPr/>
        </p:nvSpPr>
        <p:spPr>
          <a:xfrm rot="5400000" flipH="1">
            <a:off x="8540321" y="4976810"/>
            <a:ext cx="1244472" cy="869716"/>
          </a:xfrm>
          <a:prstGeom prst="arc">
            <a:avLst>
              <a:gd name="adj1" fmla="val 10694660"/>
              <a:gd name="adj2" fmla="val 75693"/>
            </a:avLst>
          </a:prstGeom>
          <a:ln w="254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弧 86">
            <a:extLst>
              <a:ext uri="{FF2B5EF4-FFF2-40B4-BE49-F238E27FC236}">
                <a16:creationId xmlns:a16="http://schemas.microsoft.com/office/drawing/2014/main" id="{061085A5-072F-6C9A-8C90-B81B5E5027C7}"/>
              </a:ext>
            </a:extLst>
          </p:cNvPr>
          <p:cNvSpPr/>
          <p:nvPr/>
        </p:nvSpPr>
        <p:spPr>
          <a:xfrm rot="5400000" flipH="1">
            <a:off x="8744665" y="5138007"/>
            <a:ext cx="835117" cy="415134"/>
          </a:xfrm>
          <a:prstGeom prst="arc">
            <a:avLst>
              <a:gd name="adj1" fmla="val 10694660"/>
              <a:gd name="adj2" fmla="val 75693"/>
            </a:avLst>
          </a:prstGeom>
          <a:ln w="254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弧 87">
            <a:extLst>
              <a:ext uri="{FF2B5EF4-FFF2-40B4-BE49-F238E27FC236}">
                <a16:creationId xmlns:a16="http://schemas.microsoft.com/office/drawing/2014/main" id="{13401049-8423-A841-FD37-DC30B631ECF7}"/>
              </a:ext>
            </a:extLst>
          </p:cNvPr>
          <p:cNvSpPr/>
          <p:nvPr/>
        </p:nvSpPr>
        <p:spPr>
          <a:xfrm rot="5400000" flipH="1">
            <a:off x="8627276" y="5272168"/>
            <a:ext cx="1123223" cy="423059"/>
          </a:xfrm>
          <a:prstGeom prst="arc">
            <a:avLst>
              <a:gd name="adj1" fmla="val 10694660"/>
              <a:gd name="adj2" fmla="val 75693"/>
            </a:avLst>
          </a:prstGeom>
          <a:ln w="254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弧 88">
            <a:extLst>
              <a:ext uri="{FF2B5EF4-FFF2-40B4-BE49-F238E27FC236}">
                <a16:creationId xmlns:a16="http://schemas.microsoft.com/office/drawing/2014/main" id="{CF9A9C7A-7C66-195F-35E6-42D55E52D4C8}"/>
              </a:ext>
            </a:extLst>
          </p:cNvPr>
          <p:cNvSpPr/>
          <p:nvPr/>
        </p:nvSpPr>
        <p:spPr>
          <a:xfrm rot="5400000" flipH="1">
            <a:off x="8535718" y="5380317"/>
            <a:ext cx="1258341" cy="341880"/>
          </a:xfrm>
          <a:prstGeom prst="arc">
            <a:avLst>
              <a:gd name="adj1" fmla="val 10694660"/>
              <a:gd name="adj2" fmla="val 75693"/>
            </a:avLst>
          </a:prstGeom>
          <a:ln w="254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49184967-955A-B2D6-07A2-23255A9753B3}"/>
                  </a:ext>
                </a:extLst>
              </p:cNvPr>
              <p:cNvSpPr txBox="1"/>
              <p:nvPr/>
            </p:nvSpPr>
            <p:spPr>
              <a:xfrm>
                <a:off x="1766467" y="4698769"/>
                <a:ext cx="1166583" cy="718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dirty="0"/>
                  <a:t>   </a:t>
                </a: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49184967-955A-B2D6-07A2-23255A97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467" y="4698769"/>
                <a:ext cx="1166583" cy="7184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A048C0F5-ADDF-69F1-97BD-69C142252622}"/>
                  </a:ext>
                </a:extLst>
              </p:cNvPr>
              <p:cNvSpPr txBox="1"/>
              <p:nvPr/>
            </p:nvSpPr>
            <p:spPr>
              <a:xfrm>
                <a:off x="1690316" y="4012100"/>
                <a:ext cx="11665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A048C0F5-ADDF-69F1-97BD-69C142252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316" y="4012100"/>
                <a:ext cx="11665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18137A0-00A7-8C04-23C4-32AF0B371AF5}"/>
                  </a:ext>
                </a:extLst>
              </p:cNvPr>
              <p:cNvSpPr txBox="1"/>
              <p:nvPr/>
            </p:nvSpPr>
            <p:spPr>
              <a:xfrm>
                <a:off x="981347" y="4625343"/>
                <a:ext cx="498295" cy="87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7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700" i="1" dirty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700" i="1" dirty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ja-JP" sz="17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718137A0-00A7-8C04-23C4-32AF0B371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47" y="4625343"/>
                <a:ext cx="498295" cy="877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2D8DC96B-CA2D-55D1-C57C-F979297A68C0}"/>
                  </a:ext>
                </a:extLst>
              </p:cNvPr>
              <p:cNvSpPr txBox="1"/>
              <p:nvPr/>
            </p:nvSpPr>
            <p:spPr>
              <a:xfrm>
                <a:off x="10474616" y="4952745"/>
                <a:ext cx="1166583" cy="718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dirty="0"/>
                  <a:t>   </a:t>
                </a: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2D8DC96B-CA2D-55D1-C57C-F979297A6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616" y="4952745"/>
                <a:ext cx="1166583" cy="7184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4196E02D-45C9-7C6F-DC6F-A99D5FCD8242}"/>
                  </a:ext>
                </a:extLst>
              </p:cNvPr>
              <p:cNvSpPr txBox="1"/>
              <p:nvPr/>
            </p:nvSpPr>
            <p:spPr>
              <a:xfrm>
                <a:off x="10361535" y="4270848"/>
                <a:ext cx="11665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4196E02D-45C9-7C6F-DC6F-A99D5FCD8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535" y="4270848"/>
                <a:ext cx="11665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3CC7DF7-9875-745E-49A2-B1E587C216AD}"/>
                  </a:ext>
                </a:extLst>
              </p:cNvPr>
              <p:cNvSpPr txBox="1"/>
              <p:nvPr/>
            </p:nvSpPr>
            <p:spPr>
              <a:xfrm>
                <a:off x="9758925" y="4873364"/>
                <a:ext cx="498295" cy="87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7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700" i="1" dirty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700" i="1" dirty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ja-JP" sz="17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53CC7DF7-9875-745E-49A2-B1E587C21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25" y="4873364"/>
                <a:ext cx="498295" cy="877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F58C7087-DC98-BD62-95FB-FB1B3A433AF8}"/>
                  </a:ext>
                </a:extLst>
              </p:cNvPr>
              <p:cNvSpPr txBox="1"/>
              <p:nvPr/>
            </p:nvSpPr>
            <p:spPr>
              <a:xfrm>
                <a:off x="1500807" y="4311571"/>
                <a:ext cx="15125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F58C7087-DC98-BD62-95FB-FB1B3A433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07" y="4311571"/>
                <a:ext cx="151258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076CFF7-36C3-8077-FD87-0B0C82EF34DE}"/>
                  </a:ext>
                </a:extLst>
              </p:cNvPr>
              <p:cNvSpPr txBox="1"/>
              <p:nvPr/>
            </p:nvSpPr>
            <p:spPr>
              <a:xfrm>
                <a:off x="1306403" y="4606534"/>
                <a:ext cx="526132" cy="87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4076CFF7-36C3-8077-FD87-0B0C82EF3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403" y="4606534"/>
                <a:ext cx="526132" cy="8771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3D31AF3B-E96D-82CE-4ECD-4B50A31B4FD8}"/>
                  </a:ext>
                </a:extLst>
              </p:cNvPr>
              <p:cNvSpPr txBox="1"/>
              <p:nvPr/>
            </p:nvSpPr>
            <p:spPr>
              <a:xfrm>
                <a:off x="10197002" y="4565843"/>
                <a:ext cx="15125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3D31AF3B-E96D-82CE-4ECD-4B50A31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002" y="4565843"/>
                <a:ext cx="1512582" cy="369332"/>
              </a:xfrm>
              <a:prstGeom prst="rect">
                <a:avLst/>
              </a:prstGeom>
              <a:blipFill>
                <a:blip r:embed="rId1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92282D3-5371-413C-F97F-ABD1E97CABAC}"/>
                  </a:ext>
                </a:extLst>
              </p:cNvPr>
              <p:cNvSpPr txBox="1"/>
              <p:nvPr/>
            </p:nvSpPr>
            <p:spPr>
              <a:xfrm>
                <a:off x="10054709" y="4863143"/>
                <a:ext cx="526132" cy="87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92282D3-5371-413C-F97F-ABD1E97CA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09" y="4863143"/>
                <a:ext cx="526132" cy="877163"/>
              </a:xfrm>
              <a:prstGeom prst="rect">
                <a:avLst/>
              </a:prstGeom>
              <a:blipFill>
                <a:blip r:embed="rId15"/>
                <a:stretch>
                  <a:fillRect b="-34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24323700-DF97-8DCC-055F-A33169974C7D}"/>
                  </a:ext>
                </a:extLst>
              </p:cNvPr>
              <p:cNvSpPr txBox="1"/>
              <p:nvPr/>
            </p:nvSpPr>
            <p:spPr>
              <a:xfrm>
                <a:off x="3912258" y="4462965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24323700-DF97-8DCC-055F-A33169974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258" y="4462965"/>
                <a:ext cx="468297" cy="323165"/>
              </a:xfrm>
              <a:prstGeom prst="rect">
                <a:avLst/>
              </a:prstGeom>
              <a:blipFill>
                <a:blip r:embed="rId16"/>
                <a:stretch>
                  <a:fillRect r="-6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F496221C-B9E8-2FBD-BC8E-686FE8A94747}"/>
                  </a:ext>
                </a:extLst>
              </p:cNvPr>
              <p:cNvSpPr txBox="1"/>
              <p:nvPr/>
            </p:nvSpPr>
            <p:spPr>
              <a:xfrm>
                <a:off x="3912258" y="5741480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F496221C-B9E8-2FBD-BC8E-686FE8A94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258" y="5741480"/>
                <a:ext cx="468297" cy="323165"/>
              </a:xfrm>
              <a:prstGeom prst="rect">
                <a:avLst/>
              </a:prstGeom>
              <a:blipFill>
                <a:blip r:embed="rId17"/>
                <a:stretch>
                  <a:fillRect r="-25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CA05CA10-7F79-BC64-FA04-EDA965608CB9}"/>
                  </a:ext>
                </a:extLst>
              </p:cNvPr>
              <p:cNvSpPr txBox="1"/>
              <p:nvPr/>
            </p:nvSpPr>
            <p:spPr>
              <a:xfrm>
                <a:off x="8130510" y="4062521"/>
                <a:ext cx="34830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ja-JP" altLang="en-US" sz="2000" baseline="-25000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CA05CA10-7F79-BC64-FA04-EDA965608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510" y="4062521"/>
                <a:ext cx="348305" cy="392993"/>
              </a:xfrm>
              <a:prstGeom prst="rect">
                <a:avLst/>
              </a:prstGeom>
              <a:blipFill>
                <a:blip r:embed="rId18"/>
                <a:stretch>
                  <a:fillRect r="-3509"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0A5E8AE9-DA42-6338-2D85-FCDD8CE8DFBA}"/>
              </a:ext>
            </a:extLst>
          </p:cNvPr>
          <p:cNvCxnSpPr>
            <a:cxnSpLocks noChangeAspect="1"/>
          </p:cNvCxnSpPr>
          <p:nvPr/>
        </p:nvCxnSpPr>
        <p:spPr>
          <a:xfrm>
            <a:off x="6235261" y="6185546"/>
            <a:ext cx="1533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3F19269-0F1C-CF5D-8D6B-DC11F1080F23}"/>
                  </a:ext>
                </a:extLst>
              </p:cNvPr>
              <p:cNvSpPr txBox="1"/>
              <p:nvPr/>
            </p:nvSpPr>
            <p:spPr>
              <a:xfrm>
                <a:off x="7661775" y="6028476"/>
                <a:ext cx="34830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ja-JP" altLang="en-US" sz="2000" baseline="-25000" dirty="0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3F19269-0F1C-CF5D-8D6B-DC11F1080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775" y="6028476"/>
                <a:ext cx="348305" cy="392993"/>
              </a:xfrm>
              <a:prstGeom prst="rect">
                <a:avLst/>
              </a:prstGeom>
              <a:blipFill>
                <a:blip r:embed="rId19"/>
                <a:stretch>
                  <a:fillRect r="-7018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9FA93C8-66D3-5557-3159-D37ED385C7FB}"/>
              </a:ext>
            </a:extLst>
          </p:cNvPr>
          <p:cNvCxnSpPr>
            <a:cxnSpLocks noChangeAspect="1"/>
          </p:cNvCxnSpPr>
          <p:nvPr/>
        </p:nvCxnSpPr>
        <p:spPr>
          <a:xfrm>
            <a:off x="6235261" y="4112556"/>
            <a:ext cx="1533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EAA6C1A-A6D5-363D-0FB7-BC052FCB9545}"/>
                  </a:ext>
                </a:extLst>
              </p:cNvPr>
              <p:cNvSpPr txBox="1"/>
              <p:nvPr/>
            </p:nvSpPr>
            <p:spPr>
              <a:xfrm>
                <a:off x="7809267" y="3822094"/>
                <a:ext cx="34830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′  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baseline="-25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EAA6C1A-A6D5-363D-0FB7-BC052FCB9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267" y="3822094"/>
                <a:ext cx="348305" cy="392993"/>
              </a:xfrm>
              <a:prstGeom prst="rect">
                <a:avLst/>
              </a:prstGeom>
              <a:blipFill>
                <a:blip r:embed="rId6"/>
                <a:stretch>
                  <a:fillRect r="-33333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AB841B-97F9-06F7-6073-FE981DC7434C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DD863C-0640-17F5-25EE-7CB0ABD73CEA}"/>
              </a:ext>
            </a:extLst>
          </p:cNvPr>
          <p:cNvSpPr txBox="1"/>
          <p:nvPr/>
        </p:nvSpPr>
        <p:spPr>
          <a:xfrm>
            <a:off x="300781" y="2748275"/>
            <a:ext cx="5283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この関数はこれまでの関数を組み合わせたもの。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333E78-50DD-EBBA-E6F7-A6B205C7AC0D}"/>
                  </a:ext>
                </a:extLst>
              </p:cNvPr>
              <p:cNvSpPr txBox="1"/>
              <p:nvPr/>
            </p:nvSpPr>
            <p:spPr>
              <a:xfrm>
                <a:off x="315223" y="3095650"/>
                <a:ext cx="10944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dirty="0"/>
                  <a:t>入力</a:t>
                </a:r>
                <a:r>
                  <a:rPr lang="ja-JP" alt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1800" b="1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altLang="ja-JP" sz="1800" b="1" dirty="0"/>
                  <a:t> </a:t>
                </a:r>
                <a:r>
                  <a:rPr lang="en-US" altLang="ja-JP" sz="1800" dirty="0"/>
                  <a:t>A</a:t>
                </a:r>
                <a:r>
                  <a:rPr lang="ja-JP" altLang="en-US" sz="1800" dirty="0"/>
                  <a:t>型区間分解</a:t>
                </a:r>
                <a:r>
                  <a:rPr lang="en-US" altLang="ja-JP" sz="1800" dirty="0"/>
                  <a:t>×2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</a:t>
                </a:r>
                <a:r>
                  <a:rPr lang="ja-JP" altLang="en-US" sz="1800" b="1" dirty="0"/>
                  <a:t>行列を構成 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簡約化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区間分解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次数で</a:t>
                </a:r>
                <a:r>
                  <a:rPr lang="ja-JP" altLang="en-US" dirty="0"/>
                  <a:t>区間を分類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dirty="0"/>
                  <a:t>  出力</a:t>
                </a:r>
                <a:endParaRPr lang="en-US" altLang="ja-JP" sz="1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333E78-50DD-EBBA-E6F7-A6B205C7A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3" y="3095650"/>
                <a:ext cx="10944973" cy="369332"/>
              </a:xfrm>
              <a:prstGeom prst="rect">
                <a:avLst/>
              </a:prstGeom>
              <a:blipFill>
                <a:blip r:embed="rId20"/>
                <a:stretch>
                  <a:fillRect l="-501" t="-10000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729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97EE7-946A-F4DE-D3B6-4FDE762F3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5F853C-BD8E-0C26-14C4-3051DCD24269}"/>
              </a:ext>
            </a:extLst>
          </p:cNvPr>
          <p:cNvSpPr txBox="1"/>
          <p:nvPr/>
        </p:nvSpPr>
        <p:spPr>
          <a:xfrm>
            <a:off x="300780" y="1689128"/>
            <a:ext cx="805490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900" dirty="0"/>
              <a:t>(5.5)</a:t>
            </a:r>
            <a:r>
              <a:rPr lang="en-US" altLang="ja-JP" sz="1900" dirty="0" err="1"/>
              <a:t>interval_decomposition</a:t>
            </a:r>
            <a:r>
              <a:rPr lang="en-US" altLang="ja-JP" sz="1900" dirty="0"/>
              <a:t>(</a:t>
            </a:r>
            <a:r>
              <a:rPr lang="en-US" altLang="ja-JP" sz="1900" dirty="0" err="1"/>
              <a:t>FSCa,FSCb</a:t>
            </a:r>
            <a:r>
              <a:rPr lang="en-US" altLang="ja-JP" sz="1900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9BA965-A266-DE40-85C0-8B3A9D106785}"/>
              </a:ext>
            </a:extLst>
          </p:cNvPr>
          <p:cNvSpPr txBox="1"/>
          <p:nvPr/>
        </p:nvSpPr>
        <p:spPr>
          <a:xfrm>
            <a:off x="329668" y="1133125"/>
            <a:ext cx="1172620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♦区間の出力</a:t>
            </a:r>
            <a:r>
              <a:rPr lang="en-US" altLang="ja-JP" sz="2300" dirty="0"/>
              <a:t>(</a:t>
            </a:r>
            <a:r>
              <a:rPr lang="ja-JP" altLang="en-US" sz="2300" dirty="0"/>
              <a:t>これまでの関数を用いて区間分解をし、出力</a:t>
            </a:r>
            <a:r>
              <a:rPr lang="en-US" altLang="ja-JP" sz="23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B81BF44-6598-120D-AE9D-0A9223C950EB}"/>
                  </a:ext>
                </a:extLst>
              </p:cNvPr>
              <p:cNvSpPr txBox="1"/>
              <p:nvPr/>
            </p:nvSpPr>
            <p:spPr>
              <a:xfrm>
                <a:off x="329667" y="2101903"/>
                <a:ext cx="10944973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dirty="0"/>
                  <a:t>入力</a:t>
                </a:r>
                <a:r>
                  <a:rPr lang="en-US" altLang="ja-JP" sz="1800" dirty="0"/>
                  <a:t>:</a:t>
                </a:r>
                <a:r>
                  <a:rPr lang="ja-JP" altLang="en-US" dirty="0"/>
                  <a:t> </a:t>
                </a:r>
                <a:r>
                  <a:rPr lang="en-US" altLang="ja-JP" dirty="0" err="1"/>
                  <a:t>FSCa</a:t>
                </a:r>
                <a:r>
                  <a:rPr lang="en-US" altLang="ja-JP" dirty="0"/>
                  <a:t>, </a:t>
                </a:r>
                <a:r>
                  <a:rPr lang="en-US" altLang="ja-JP" dirty="0" err="1"/>
                  <a:t>FSCb</a:t>
                </a:r>
                <a:r>
                  <a:rPr lang="en-US" altLang="ja-JP" dirty="0"/>
                  <a:t> </a:t>
                </a:r>
                <a:r>
                  <a:rPr lang="en-US" altLang="ja-JP" sz="1800" dirty="0"/>
                  <a:t>(bipath filtration)</a:t>
                </a:r>
              </a:p>
              <a:p>
                <a:r>
                  <a:rPr lang="ja-JP" altLang="en-US" sz="1800" dirty="0"/>
                  <a:t>出力</a:t>
                </a:r>
                <a:r>
                  <a:rPr lang="en-US" altLang="ja-JP" sz="1800" dirty="0"/>
                  <a:t>:</a:t>
                </a:r>
                <a:r>
                  <a:rPr lang="ja-JP" altLang="en-US" dirty="0"/>
                  <a:t> </a:t>
                </a:r>
                <a:r>
                  <a:rPr lang="ja-JP" altLang="en-US" sz="1800" dirty="0"/>
                  <a:t>辞書 </a:t>
                </a:r>
                <a14:m>
                  <m:oMath xmlns:m="http://schemas.openxmlformats.org/officeDocument/2006/math"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))  (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1800" dirty="0"/>
                  <a:t>th bipath PH</a:t>
                </a:r>
                <a:r>
                  <a:rPr lang="ja-JP" altLang="en-US" sz="1800" dirty="0"/>
                  <a:t>の区間分解</a:t>
                </a:r>
                <a:r>
                  <a:rPr lang="en-US" altLang="ja-JP" sz="1800" dirty="0"/>
                  <a:t>), </a:t>
                </a:r>
                <a:r>
                  <a:rPr lang="en-US" altLang="ja-JP" sz="1800" dirty="0" err="1"/>
                  <a:t>FSCa</a:t>
                </a:r>
                <a:r>
                  <a:rPr lang="ja-JP" altLang="en-US" sz="1800" dirty="0"/>
                  <a:t>の長さ</a:t>
                </a:r>
                <a:r>
                  <a:rPr lang="en-US" altLang="ja-JP" sz="1800" dirty="0"/>
                  <a:t>, </a:t>
                </a:r>
                <a:r>
                  <a:rPr lang="en-US" altLang="ja-JP" sz="1800" dirty="0" err="1"/>
                  <a:t>FSCb</a:t>
                </a:r>
                <a:r>
                  <a:rPr lang="ja-JP" altLang="en-US" sz="1800" dirty="0"/>
                  <a:t>の長さ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79709FF-AFEC-1AE8-1F17-350B0BC65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7" y="2101903"/>
                <a:ext cx="10944973" cy="667747"/>
              </a:xfrm>
              <a:prstGeom prst="rect">
                <a:avLst/>
              </a:prstGeom>
              <a:blipFill>
                <a:blip r:embed="rId3"/>
                <a:stretch>
                  <a:fillRect l="-445" t="-5505" b="-119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0FED611-6BA6-371A-1850-421A33B5EC6E}"/>
                  </a:ext>
                </a:extLst>
              </p:cNvPr>
              <p:cNvSpPr txBox="1"/>
              <p:nvPr/>
            </p:nvSpPr>
            <p:spPr>
              <a:xfrm>
                <a:off x="3740212" y="3458028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B76F516-D278-CB5C-5CC3-F75F9A5CF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212" y="3458028"/>
                <a:ext cx="344093" cy="410433"/>
              </a:xfrm>
              <a:prstGeom prst="rect">
                <a:avLst/>
              </a:prstGeom>
              <a:blipFill>
                <a:blip r:embed="rId4"/>
                <a:stretch>
                  <a:fillRect t="-10294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9287377-DB5B-3A57-290B-E6A899335A8C}"/>
                  </a:ext>
                </a:extLst>
              </p:cNvPr>
              <p:cNvSpPr txBox="1"/>
              <p:nvPr/>
            </p:nvSpPr>
            <p:spPr>
              <a:xfrm>
                <a:off x="8931382" y="3511265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E2EF76A-C938-6478-ACB7-D16BEDF78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382" y="3511265"/>
                <a:ext cx="344093" cy="410433"/>
              </a:xfrm>
              <a:prstGeom prst="rect">
                <a:avLst/>
              </a:prstGeom>
              <a:blipFill>
                <a:blip r:embed="rId5"/>
                <a:stretch>
                  <a:fillRect t="-10448" r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8CF200C-BF9F-6316-9E3F-646AA5AF4191}"/>
              </a:ext>
            </a:extLst>
          </p:cNvPr>
          <p:cNvGrpSpPr>
            <a:grpSpLocks noChangeAspect="1"/>
          </p:cNvGrpSpPr>
          <p:nvPr/>
        </p:nvGrpSpPr>
        <p:grpSpPr>
          <a:xfrm>
            <a:off x="3821779" y="4133065"/>
            <a:ext cx="5281650" cy="2039984"/>
            <a:chOff x="4791613" y="3085357"/>
            <a:chExt cx="6542365" cy="2308459"/>
          </a:xfrm>
        </p:grpSpPr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07674022-1AF5-7820-A390-8E178CB6190A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3504055"/>
              <a:ext cx="654236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8BBFFBC4-F5A3-D637-49B3-A4E403DEAE9D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3366938"/>
              <a:ext cx="28938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0E48F71-FD5A-67AC-B623-DD1C26F88FBC}"/>
                </a:ext>
              </a:extLst>
            </p:cNvPr>
            <p:cNvCxnSpPr>
              <a:cxnSpLocks/>
            </p:cNvCxnSpPr>
            <p:nvPr/>
          </p:nvCxnSpPr>
          <p:spPr>
            <a:xfrm>
              <a:off x="4803006" y="3221715"/>
              <a:ext cx="148120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B909A39-0F55-109E-0787-12233F08C6F0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3085357"/>
              <a:ext cx="31940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9B4F9BC8-E756-D44C-0797-9FFDC3187763}"/>
                </a:ext>
              </a:extLst>
            </p:cNvPr>
            <p:cNvCxnSpPr>
              <a:cxnSpLocks/>
            </p:cNvCxnSpPr>
            <p:nvPr/>
          </p:nvCxnSpPr>
          <p:spPr>
            <a:xfrm>
              <a:off x="7762433" y="3656455"/>
              <a:ext cx="357154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4640EE2-C12B-5785-E40A-3E129BDB2D25}"/>
                </a:ext>
              </a:extLst>
            </p:cNvPr>
            <p:cNvCxnSpPr>
              <a:cxnSpLocks/>
            </p:cNvCxnSpPr>
            <p:nvPr/>
          </p:nvCxnSpPr>
          <p:spPr>
            <a:xfrm>
              <a:off x="9793363" y="3828106"/>
              <a:ext cx="154061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8D4C0912-DA5C-89B7-B42F-F6A07472A733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4917365"/>
              <a:ext cx="654236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F89103C5-7A14-30D4-0FAE-89616C1FA60C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4780248"/>
              <a:ext cx="28938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6925637A-B79B-7D90-B483-F8971F2FB2CF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4" y="4635025"/>
              <a:ext cx="289381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16A446E-E3B8-4968-D2AB-538FFD8FFA68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4498667"/>
              <a:ext cx="14925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BBF15F3-9804-F532-971F-AA16ADAD7CC4}"/>
                </a:ext>
              </a:extLst>
            </p:cNvPr>
            <p:cNvCxnSpPr>
              <a:cxnSpLocks/>
            </p:cNvCxnSpPr>
            <p:nvPr/>
          </p:nvCxnSpPr>
          <p:spPr>
            <a:xfrm>
              <a:off x="7762433" y="5069765"/>
              <a:ext cx="357154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9EAB433C-CF83-5607-9BDF-543FA9486272}"/>
                </a:ext>
              </a:extLst>
            </p:cNvPr>
            <p:cNvCxnSpPr>
              <a:cxnSpLocks/>
            </p:cNvCxnSpPr>
            <p:nvPr/>
          </p:nvCxnSpPr>
          <p:spPr>
            <a:xfrm>
              <a:off x="9192795" y="5241416"/>
              <a:ext cx="214118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069FB00F-1FF0-CE5B-568F-AFBF8AE86D42}"/>
                </a:ext>
              </a:extLst>
            </p:cNvPr>
            <p:cNvCxnSpPr>
              <a:cxnSpLocks/>
            </p:cNvCxnSpPr>
            <p:nvPr/>
          </p:nvCxnSpPr>
          <p:spPr>
            <a:xfrm>
              <a:off x="10909894" y="5393816"/>
              <a:ext cx="42408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48BB73E-9750-95FC-9C3A-3F0DC1DB4227}"/>
              </a:ext>
            </a:extLst>
          </p:cNvPr>
          <p:cNvCxnSpPr>
            <a:cxnSpLocks noChangeAspect="1"/>
          </p:cNvCxnSpPr>
          <p:nvPr/>
        </p:nvCxnSpPr>
        <p:spPr>
          <a:xfrm>
            <a:off x="6624399" y="4381898"/>
            <a:ext cx="1533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87636CB-392A-D8D4-AC32-3A8D5D57C666}"/>
              </a:ext>
            </a:extLst>
          </p:cNvPr>
          <p:cNvCxnSpPr>
            <a:cxnSpLocks/>
          </p:cNvCxnSpPr>
          <p:nvPr/>
        </p:nvCxnSpPr>
        <p:spPr>
          <a:xfrm>
            <a:off x="8021201" y="4924107"/>
            <a:ext cx="10822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>
            <a:extLst>
              <a:ext uri="{FF2B5EF4-FFF2-40B4-BE49-F238E27FC236}">
                <a16:creationId xmlns:a16="http://schemas.microsoft.com/office/drawing/2014/main" id="{B646275B-0C0E-BFFB-354C-5A2A68D37565}"/>
              </a:ext>
            </a:extLst>
          </p:cNvPr>
          <p:cNvSpPr/>
          <p:nvPr/>
        </p:nvSpPr>
        <p:spPr>
          <a:xfrm rot="16200000">
            <a:off x="3009409" y="4214003"/>
            <a:ext cx="1499720" cy="1321925"/>
          </a:xfrm>
          <a:prstGeom prst="arc">
            <a:avLst>
              <a:gd name="adj1" fmla="val 10665478"/>
              <a:gd name="adj2" fmla="val 82838"/>
            </a:avLst>
          </a:prstGeom>
          <a:ln w="22225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弧 77">
            <a:extLst>
              <a:ext uri="{FF2B5EF4-FFF2-40B4-BE49-F238E27FC236}">
                <a16:creationId xmlns:a16="http://schemas.microsoft.com/office/drawing/2014/main" id="{D765E02D-76B4-4543-51EB-190245990CBA}"/>
              </a:ext>
            </a:extLst>
          </p:cNvPr>
          <p:cNvSpPr/>
          <p:nvPr/>
        </p:nvSpPr>
        <p:spPr>
          <a:xfrm rot="16200000">
            <a:off x="3139892" y="4470120"/>
            <a:ext cx="1247957" cy="822140"/>
          </a:xfrm>
          <a:prstGeom prst="arc">
            <a:avLst>
              <a:gd name="adj1" fmla="val 10698703"/>
              <a:gd name="adj2" fmla="val 82838"/>
            </a:avLst>
          </a:prstGeom>
          <a:ln w="22225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弧 84">
            <a:extLst>
              <a:ext uri="{FF2B5EF4-FFF2-40B4-BE49-F238E27FC236}">
                <a16:creationId xmlns:a16="http://schemas.microsoft.com/office/drawing/2014/main" id="{4BDFAC37-5C0E-40D4-BD36-3A519A1DB521}"/>
              </a:ext>
            </a:extLst>
          </p:cNvPr>
          <p:cNvSpPr/>
          <p:nvPr/>
        </p:nvSpPr>
        <p:spPr>
          <a:xfrm rot="5400000" flipH="1">
            <a:off x="8400671" y="4870555"/>
            <a:ext cx="1522758" cy="1082227"/>
          </a:xfrm>
          <a:prstGeom prst="arc">
            <a:avLst>
              <a:gd name="adj1" fmla="val 10694660"/>
              <a:gd name="adj2" fmla="val 75693"/>
            </a:avLst>
          </a:prstGeom>
          <a:ln w="254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弧 85">
            <a:extLst>
              <a:ext uri="{FF2B5EF4-FFF2-40B4-BE49-F238E27FC236}">
                <a16:creationId xmlns:a16="http://schemas.microsoft.com/office/drawing/2014/main" id="{87C62A2B-28C5-46C7-0111-7459317BAA6E}"/>
              </a:ext>
            </a:extLst>
          </p:cNvPr>
          <p:cNvSpPr/>
          <p:nvPr/>
        </p:nvSpPr>
        <p:spPr>
          <a:xfrm rot="5400000" flipH="1">
            <a:off x="8540321" y="4976810"/>
            <a:ext cx="1244472" cy="869716"/>
          </a:xfrm>
          <a:prstGeom prst="arc">
            <a:avLst>
              <a:gd name="adj1" fmla="val 10694660"/>
              <a:gd name="adj2" fmla="val 75693"/>
            </a:avLst>
          </a:prstGeom>
          <a:ln w="254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弧 87">
            <a:extLst>
              <a:ext uri="{FF2B5EF4-FFF2-40B4-BE49-F238E27FC236}">
                <a16:creationId xmlns:a16="http://schemas.microsoft.com/office/drawing/2014/main" id="{1D82427F-F2D7-1DBA-277E-6A77CB88FAEF}"/>
              </a:ext>
            </a:extLst>
          </p:cNvPr>
          <p:cNvSpPr/>
          <p:nvPr/>
        </p:nvSpPr>
        <p:spPr>
          <a:xfrm rot="5400000" flipH="1">
            <a:off x="8665367" y="5234076"/>
            <a:ext cx="980840" cy="356859"/>
          </a:xfrm>
          <a:prstGeom prst="arc">
            <a:avLst>
              <a:gd name="adj1" fmla="val 10694660"/>
              <a:gd name="adj2" fmla="val 75693"/>
            </a:avLst>
          </a:prstGeom>
          <a:ln w="254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567C1A-9CC6-0813-5349-514595A1FAA1}"/>
              </a:ext>
            </a:extLst>
          </p:cNvPr>
          <p:cNvSpPr txBox="1"/>
          <p:nvPr/>
        </p:nvSpPr>
        <p:spPr>
          <a:xfrm>
            <a:off x="5098592" y="3457333"/>
            <a:ext cx="4956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connect_updown×2</a:t>
            </a:r>
            <a:endParaRPr lang="ja-JP" altLang="en-US" dirty="0"/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70A3C55F-0C1E-5609-2482-D98C97E18C72}"/>
              </a:ext>
            </a:extLst>
          </p:cNvPr>
          <p:cNvSpPr/>
          <p:nvPr/>
        </p:nvSpPr>
        <p:spPr>
          <a:xfrm rot="16200000">
            <a:off x="3262743" y="4622207"/>
            <a:ext cx="997175" cy="522417"/>
          </a:xfrm>
          <a:prstGeom prst="arc">
            <a:avLst>
              <a:gd name="adj1" fmla="val 10698703"/>
              <a:gd name="adj2" fmla="val 82838"/>
            </a:avLst>
          </a:prstGeom>
          <a:ln w="22225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9FFAED0-0B27-B5D9-3311-D5BAC97E9A99}"/>
                  </a:ext>
                </a:extLst>
              </p:cNvPr>
              <p:cNvSpPr txBox="1"/>
              <p:nvPr/>
            </p:nvSpPr>
            <p:spPr>
              <a:xfrm>
                <a:off x="3912258" y="4462965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773DE4E-65BA-F16A-AC17-F14D55532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258" y="4462965"/>
                <a:ext cx="468297" cy="323165"/>
              </a:xfrm>
              <a:prstGeom prst="rect">
                <a:avLst/>
              </a:prstGeom>
              <a:blipFill>
                <a:blip r:embed="rId6"/>
                <a:stretch>
                  <a:fillRect r="-6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A8CEBB2-A9D6-A786-EDD2-1AB7DA203866}"/>
                  </a:ext>
                </a:extLst>
              </p:cNvPr>
              <p:cNvSpPr txBox="1"/>
              <p:nvPr/>
            </p:nvSpPr>
            <p:spPr>
              <a:xfrm>
                <a:off x="3912258" y="5741480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F1F16F8-911A-3F35-8D07-DD0EBAA55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258" y="5741480"/>
                <a:ext cx="468297" cy="323165"/>
              </a:xfrm>
              <a:prstGeom prst="rect">
                <a:avLst/>
              </a:prstGeom>
              <a:blipFill>
                <a:blip r:embed="rId7"/>
                <a:stretch>
                  <a:fillRect r="-25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5CC08C3-305F-156E-626F-2D150BA5903A}"/>
                  </a:ext>
                </a:extLst>
              </p:cNvPr>
              <p:cNvSpPr txBox="1"/>
              <p:nvPr/>
            </p:nvSpPr>
            <p:spPr>
              <a:xfrm>
                <a:off x="1766467" y="4698769"/>
                <a:ext cx="1166583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dirty="0"/>
                  <a:t>   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CF6D16F-5C60-D9B3-12BE-CDA72070A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467" y="4698769"/>
                <a:ext cx="1166583" cy="754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9ACA190-07DA-A0F9-6C42-96B78E17F815}"/>
                  </a:ext>
                </a:extLst>
              </p:cNvPr>
              <p:cNvSpPr txBox="1"/>
              <p:nvPr/>
            </p:nvSpPr>
            <p:spPr>
              <a:xfrm>
                <a:off x="1690316" y="4012100"/>
                <a:ext cx="11665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01B4E3A-1876-F764-D884-3792FDD1A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316" y="4012100"/>
                <a:ext cx="11665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FCFEBC4-8749-F8A5-2AC4-1EF165B30AE7}"/>
                  </a:ext>
                </a:extLst>
              </p:cNvPr>
              <p:cNvSpPr txBox="1"/>
              <p:nvPr/>
            </p:nvSpPr>
            <p:spPr>
              <a:xfrm>
                <a:off x="981347" y="4625343"/>
                <a:ext cx="498295" cy="87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7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700" i="1" dirty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700" i="1" dirty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ja-JP" sz="17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343C1B4-CE2E-7070-F712-54787A88F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47" y="4625343"/>
                <a:ext cx="498295" cy="877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10437B9-931A-D025-1387-98C94B7C6FFA}"/>
                  </a:ext>
                </a:extLst>
              </p:cNvPr>
              <p:cNvSpPr txBox="1"/>
              <p:nvPr/>
            </p:nvSpPr>
            <p:spPr>
              <a:xfrm>
                <a:off x="1500807" y="4311571"/>
                <a:ext cx="15125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85D9353D-ABD3-33CB-BDBE-5A25BAAAE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07" y="4311571"/>
                <a:ext cx="151258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4D0A110-2282-EDBB-1B83-5BB2644B80FC}"/>
                  </a:ext>
                </a:extLst>
              </p:cNvPr>
              <p:cNvSpPr txBox="1"/>
              <p:nvPr/>
            </p:nvSpPr>
            <p:spPr>
              <a:xfrm>
                <a:off x="1306403" y="4606534"/>
                <a:ext cx="526132" cy="87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2B8180E-DE78-895A-430F-2F6493A53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403" y="4606534"/>
                <a:ext cx="526132" cy="877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C151D7-2B6C-DE53-B3FA-E574D992D1C9}"/>
                  </a:ext>
                </a:extLst>
              </p:cNvPr>
              <p:cNvSpPr txBox="1"/>
              <p:nvPr/>
            </p:nvSpPr>
            <p:spPr>
              <a:xfrm>
                <a:off x="10474616" y="4952745"/>
                <a:ext cx="1166583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dirty="0"/>
                  <a:t>   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D04EF64-BBF2-8FC8-62A8-42091D642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616" y="4952745"/>
                <a:ext cx="1166583" cy="7546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9F59127-BA4C-13D2-8E7A-7391E8B1545A}"/>
                  </a:ext>
                </a:extLst>
              </p:cNvPr>
              <p:cNvSpPr txBox="1"/>
              <p:nvPr/>
            </p:nvSpPr>
            <p:spPr>
              <a:xfrm>
                <a:off x="10361535" y="4270848"/>
                <a:ext cx="11665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EA198B1-AD8F-2E68-517B-F3FCE2006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535" y="4270848"/>
                <a:ext cx="116658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B347FCF-E40A-6F82-99FF-387142448D6A}"/>
                  </a:ext>
                </a:extLst>
              </p:cNvPr>
              <p:cNvSpPr txBox="1"/>
              <p:nvPr/>
            </p:nvSpPr>
            <p:spPr>
              <a:xfrm>
                <a:off x="9758925" y="4873364"/>
                <a:ext cx="498295" cy="87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7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700" i="1" dirty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70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700" i="1" dirty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ja-JP" sz="17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8D19FF9-2A64-C460-6330-FC29B2DFB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925" y="4873364"/>
                <a:ext cx="498295" cy="8771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84993A5-CB54-DB70-320A-F9D318D7AA78}"/>
                  </a:ext>
                </a:extLst>
              </p:cNvPr>
              <p:cNvSpPr txBox="1"/>
              <p:nvPr/>
            </p:nvSpPr>
            <p:spPr>
              <a:xfrm>
                <a:off x="10197002" y="4565843"/>
                <a:ext cx="15125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FF2714B-1DE3-1AC7-FDE4-EA6A6A080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002" y="4565843"/>
                <a:ext cx="1512582" cy="369332"/>
              </a:xfrm>
              <a:prstGeom prst="rect">
                <a:avLst/>
              </a:prstGeom>
              <a:blipFill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FD823DB-16AA-0B77-DED3-DED6B4A3DAC4}"/>
                  </a:ext>
                </a:extLst>
              </p:cNvPr>
              <p:cNvSpPr txBox="1"/>
              <p:nvPr/>
            </p:nvSpPr>
            <p:spPr>
              <a:xfrm>
                <a:off x="10054709" y="4863143"/>
                <a:ext cx="526132" cy="87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ja-JP" sz="17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ja-JP" sz="17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61C5384-0D23-8080-B19C-C5401FF84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709" y="4863143"/>
                <a:ext cx="526132" cy="877163"/>
              </a:xfrm>
              <a:prstGeom prst="rect">
                <a:avLst/>
              </a:prstGeom>
              <a:blipFill>
                <a:blip r:embed="rId17"/>
                <a:stretch>
                  <a:fillRect b="-34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5D5FEBE-B82C-575F-7B25-625ECF82AF63}"/>
                  </a:ext>
                </a:extLst>
              </p:cNvPr>
              <p:cNvSpPr txBox="1"/>
              <p:nvPr/>
            </p:nvSpPr>
            <p:spPr>
              <a:xfrm>
                <a:off x="50277" y="6384911"/>
                <a:ext cx="592622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sub>
                            </m:sSub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b="0" dirty="0">
                    <a:latin typeface="Cambria Math" panose="020405030504060302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35E7197-939F-7CA7-2DDD-5C272660E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7" y="6384911"/>
                <a:ext cx="5926224" cy="404983"/>
              </a:xfrm>
              <a:prstGeom prst="rect">
                <a:avLst/>
              </a:prstGeom>
              <a:blipFill>
                <a:blip r:embed="rId18"/>
                <a:stretch>
                  <a:fillRect l="-309" t="-4478" b="-164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0255AA6-E561-C09A-BFCC-796F36B284FB}"/>
                  </a:ext>
                </a:extLst>
              </p:cNvPr>
              <p:cNvSpPr txBox="1"/>
              <p:nvPr/>
            </p:nvSpPr>
            <p:spPr>
              <a:xfrm>
                <a:off x="8130510" y="4062521"/>
                <a:ext cx="34830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ja-JP" altLang="en-US" sz="2000" baseline="-250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E4C4D4E-B839-7352-3B0E-485796A4D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510" y="4062521"/>
                <a:ext cx="348305" cy="392993"/>
              </a:xfrm>
              <a:prstGeom prst="rect">
                <a:avLst/>
              </a:prstGeom>
              <a:blipFill>
                <a:blip r:embed="rId19"/>
                <a:stretch>
                  <a:fillRect r="-3509"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BA8BC6F-40F1-5E17-4C7C-048C4B44507D}"/>
                  </a:ext>
                </a:extLst>
              </p:cNvPr>
              <p:cNvSpPr txBox="1"/>
              <p:nvPr/>
            </p:nvSpPr>
            <p:spPr>
              <a:xfrm>
                <a:off x="7091597" y="6330398"/>
                <a:ext cx="592622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ja-JP" altLang="en-US" b="0" i="1" dirty="0">
                    <a:latin typeface="Cambria Math" panose="02040503050406030204" pitchFamily="18" charset="0"/>
                  </a:rPr>
                  <a:t>  </a:t>
                </a:r>
                <a:r>
                  <a:rPr lang="en-US" altLang="ja-JP" b="0" dirty="0">
                    <a:latin typeface="Cambria Math" panose="020405030504060302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51E9F77-F86F-EF08-BD33-873C77F1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597" y="6330398"/>
                <a:ext cx="5926224" cy="404983"/>
              </a:xfrm>
              <a:prstGeom prst="rect">
                <a:avLst/>
              </a:prstGeom>
              <a:blipFill>
                <a:blip r:embed="rId20"/>
                <a:stretch>
                  <a:fillRect t="-4478" b="-164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DA06C83-2D08-A283-9CEF-4D1AC25416B9}"/>
              </a:ext>
            </a:extLst>
          </p:cNvPr>
          <p:cNvCxnSpPr>
            <a:cxnSpLocks noChangeAspect="1"/>
          </p:cNvCxnSpPr>
          <p:nvPr/>
        </p:nvCxnSpPr>
        <p:spPr>
          <a:xfrm>
            <a:off x="6235261" y="6185546"/>
            <a:ext cx="1533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4AA0709-B761-20D9-62A1-6F2633510812}"/>
                  </a:ext>
                </a:extLst>
              </p:cNvPr>
              <p:cNvSpPr txBox="1"/>
              <p:nvPr/>
            </p:nvSpPr>
            <p:spPr>
              <a:xfrm>
                <a:off x="7661775" y="6028476"/>
                <a:ext cx="34830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ja-JP" altLang="en-US" sz="2000" baseline="-25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5F5FEF2-D57B-68A5-AB82-38D8459C5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775" y="6028476"/>
                <a:ext cx="348305" cy="392993"/>
              </a:xfrm>
              <a:prstGeom prst="rect">
                <a:avLst/>
              </a:prstGeom>
              <a:blipFill>
                <a:blip r:embed="rId21"/>
                <a:stretch>
                  <a:fillRect r="-7018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110C3B8-F794-8B1F-A408-FE0B10A68112}"/>
              </a:ext>
            </a:extLst>
          </p:cNvPr>
          <p:cNvCxnSpPr>
            <a:cxnSpLocks/>
          </p:cNvCxnSpPr>
          <p:nvPr/>
        </p:nvCxnSpPr>
        <p:spPr>
          <a:xfrm>
            <a:off x="2163997" y="5755005"/>
            <a:ext cx="0" cy="30964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77FAA86-805F-7D19-B33E-C9C4BFFAABC1}"/>
              </a:ext>
            </a:extLst>
          </p:cNvPr>
          <p:cNvCxnSpPr>
            <a:cxnSpLocks/>
          </p:cNvCxnSpPr>
          <p:nvPr/>
        </p:nvCxnSpPr>
        <p:spPr>
          <a:xfrm>
            <a:off x="10881869" y="5909825"/>
            <a:ext cx="0" cy="30964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29AED43-9098-14C1-8D70-41B69F00C2FE}"/>
              </a:ext>
            </a:extLst>
          </p:cNvPr>
          <p:cNvCxnSpPr>
            <a:cxnSpLocks noChangeAspect="1"/>
          </p:cNvCxnSpPr>
          <p:nvPr/>
        </p:nvCxnSpPr>
        <p:spPr>
          <a:xfrm>
            <a:off x="6235261" y="4112556"/>
            <a:ext cx="1533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B9AEFEE-EC72-2C95-3B5A-FF38FC2015CF}"/>
                  </a:ext>
                </a:extLst>
              </p:cNvPr>
              <p:cNvSpPr txBox="1"/>
              <p:nvPr/>
            </p:nvSpPr>
            <p:spPr>
              <a:xfrm>
                <a:off x="7809267" y="3822094"/>
                <a:ext cx="34830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′  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baseline="-250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64DA2EE-3EBC-0212-3218-DC8F03D40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267" y="3822094"/>
                <a:ext cx="348305" cy="392993"/>
              </a:xfrm>
              <a:prstGeom prst="rect">
                <a:avLst/>
              </a:prstGeom>
              <a:blipFill>
                <a:blip r:embed="rId22"/>
                <a:stretch>
                  <a:fillRect r="-33333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B58E421-806D-0E62-B14C-59414FDA019C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48AEF9-3CEF-7FA6-FF51-880BC8851964}"/>
              </a:ext>
            </a:extLst>
          </p:cNvPr>
          <p:cNvSpPr txBox="1"/>
          <p:nvPr/>
        </p:nvSpPr>
        <p:spPr>
          <a:xfrm>
            <a:off x="300781" y="2748275"/>
            <a:ext cx="5283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この関数はこれまでの関数を組み合わせたもの。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3555A7D-92F8-95BF-E8DD-1596A0A53416}"/>
                  </a:ext>
                </a:extLst>
              </p:cNvPr>
              <p:cNvSpPr txBox="1"/>
              <p:nvPr/>
            </p:nvSpPr>
            <p:spPr>
              <a:xfrm>
                <a:off x="315223" y="3095650"/>
                <a:ext cx="10944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dirty="0"/>
                  <a:t>入力</a:t>
                </a:r>
                <a:r>
                  <a:rPr lang="ja-JP" alt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1800" b="1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altLang="ja-JP" sz="1800" b="1" dirty="0"/>
                  <a:t> </a:t>
                </a:r>
                <a:r>
                  <a:rPr lang="en-US" altLang="ja-JP" sz="1800" dirty="0"/>
                  <a:t>A</a:t>
                </a:r>
                <a:r>
                  <a:rPr lang="ja-JP" altLang="en-US" sz="1800" dirty="0"/>
                  <a:t>型区間分解</a:t>
                </a:r>
                <a:r>
                  <a:rPr lang="en-US" altLang="ja-JP" sz="1800" dirty="0"/>
                  <a:t>×2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行列を構成 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</a:t>
                </a:r>
                <a:r>
                  <a:rPr lang="ja-JP" altLang="en-US" sz="1800" b="1" dirty="0"/>
                  <a:t>簡約化</a:t>
                </a:r>
                <a:r>
                  <a:rPr lang="ja-JP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b="1" dirty="0"/>
                  <a:t>  区間分解</a:t>
                </a:r>
                <a:r>
                  <a:rPr lang="ja-JP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次数で</a:t>
                </a:r>
                <a:r>
                  <a:rPr lang="ja-JP" altLang="en-US" dirty="0"/>
                  <a:t>区間を分類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dirty="0"/>
                  <a:t>  出力</a:t>
                </a:r>
                <a:endParaRPr lang="en-US" altLang="ja-JP" sz="18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3555A7D-92F8-95BF-E8DD-1596A0A53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3" y="3095650"/>
                <a:ext cx="10944973" cy="369332"/>
              </a:xfrm>
              <a:prstGeom prst="rect">
                <a:avLst/>
              </a:prstGeom>
              <a:blipFill>
                <a:blip r:embed="rId23"/>
                <a:stretch>
                  <a:fillRect l="-501" t="-10000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E45AF3B-50B9-A587-195A-C28451A40851}"/>
              </a:ext>
            </a:extLst>
          </p:cNvPr>
          <p:cNvSpPr txBox="1"/>
          <p:nvPr/>
        </p:nvSpPr>
        <p:spPr>
          <a:xfrm>
            <a:off x="28732" y="6086299"/>
            <a:ext cx="5283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Type L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D3ED091-80AC-0DAC-F0EB-C96471E6393E}"/>
              </a:ext>
            </a:extLst>
          </p:cNvPr>
          <p:cNvSpPr txBox="1"/>
          <p:nvPr/>
        </p:nvSpPr>
        <p:spPr>
          <a:xfrm>
            <a:off x="9608824" y="6095691"/>
            <a:ext cx="1440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/>
              <a:t>Type R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51587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77485-889A-EF5A-E42D-30E53C7B9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DF6F8DB-BF59-7D0F-508D-52A5DAE6001C}"/>
              </a:ext>
            </a:extLst>
          </p:cNvPr>
          <p:cNvSpPr txBox="1"/>
          <p:nvPr/>
        </p:nvSpPr>
        <p:spPr>
          <a:xfrm>
            <a:off x="300780" y="1689128"/>
            <a:ext cx="805490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900" dirty="0"/>
              <a:t>(5.5)</a:t>
            </a:r>
            <a:r>
              <a:rPr lang="en-US" altLang="ja-JP" sz="1900" dirty="0" err="1"/>
              <a:t>interval_decomposition</a:t>
            </a:r>
            <a:r>
              <a:rPr lang="en-US" altLang="ja-JP" sz="1900" dirty="0"/>
              <a:t>(</a:t>
            </a:r>
            <a:r>
              <a:rPr lang="en-US" altLang="ja-JP" sz="1900" dirty="0" err="1"/>
              <a:t>FSCa,FSCb</a:t>
            </a:r>
            <a:r>
              <a:rPr lang="en-US" altLang="ja-JP" sz="1900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32EE55-5534-6E42-E8A6-97BD4CEC2D30}"/>
              </a:ext>
            </a:extLst>
          </p:cNvPr>
          <p:cNvSpPr txBox="1"/>
          <p:nvPr/>
        </p:nvSpPr>
        <p:spPr>
          <a:xfrm>
            <a:off x="329668" y="1133125"/>
            <a:ext cx="1172620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♦区間の出力</a:t>
            </a:r>
            <a:r>
              <a:rPr lang="en-US" altLang="ja-JP" sz="2300" dirty="0"/>
              <a:t>(</a:t>
            </a:r>
            <a:r>
              <a:rPr lang="ja-JP" altLang="en-US" sz="2300" dirty="0"/>
              <a:t>これまでの関数を用いて区間分解をし、出力</a:t>
            </a:r>
            <a:r>
              <a:rPr lang="en-US" altLang="ja-JP" sz="23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F019978-3EDB-EE27-406B-83F2FF8115BE}"/>
                  </a:ext>
                </a:extLst>
              </p:cNvPr>
              <p:cNvSpPr txBox="1"/>
              <p:nvPr/>
            </p:nvSpPr>
            <p:spPr>
              <a:xfrm>
                <a:off x="329667" y="2101903"/>
                <a:ext cx="10944973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dirty="0"/>
                  <a:t>入力</a:t>
                </a:r>
                <a:r>
                  <a:rPr lang="en-US" altLang="ja-JP" sz="1800" dirty="0"/>
                  <a:t>:</a:t>
                </a:r>
                <a:r>
                  <a:rPr lang="ja-JP" altLang="en-US" dirty="0"/>
                  <a:t> </a:t>
                </a:r>
                <a:r>
                  <a:rPr lang="en-US" altLang="ja-JP" dirty="0" err="1"/>
                  <a:t>FSCa</a:t>
                </a:r>
                <a:r>
                  <a:rPr lang="en-US" altLang="ja-JP" dirty="0"/>
                  <a:t>, </a:t>
                </a:r>
                <a:r>
                  <a:rPr lang="en-US" altLang="ja-JP" dirty="0" err="1"/>
                  <a:t>FSCb</a:t>
                </a:r>
                <a:r>
                  <a:rPr lang="en-US" altLang="ja-JP" dirty="0"/>
                  <a:t> </a:t>
                </a:r>
                <a:r>
                  <a:rPr lang="en-US" altLang="ja-JP" sz="1800" dirty="0"/>
                  <a:t>(bipath filtration)</a:t>
                </a:r>
              </a:p>
              <a:p>
                <a:r>
                  <a:rPr lang="ja-JP" altLang="en-US" sz="1800" dirty="0"/>
                  <a:t>出力</a:t>
                </a:r>
                <a:r>
                  <a:rPr lang="en-US" altLang="ja-JP" sz="1800" dirty="0"/>
                  <a:t>:</a:t>
                </a:r>
                <a:r>
                  <a:rPr lang="ja-JP" altLang="en-US" dirty="0"/>
                  <a:t> </a:t>
                </a:r>
                <a:r>
                  <a:rPr lang="ja-JP" altLang="en-US" sz="1800" dirty="0"/>
                  <a:t>辞書 </a:t>
                </a:r>
                <a14:m>
                  <m:oMath xmlns:m="http://schemas.openxmlformats.org/officeDocument/2006/math"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))  (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1800" dirty="0"/>
                  <a:t>th bipath PH</a:t>
                </a:r>
                <a:r>
                  <a:rPr lang="ja-JP" altLang="en-US" sz="1800" dirty="0"/>
                  <a:t>の区間分解</a:t>
                </a:r>
                <a:r>
                  <a:rPr lang="en-US" altLang="ja-JP" sz="1800" dirty="0"/>
                  <a:t>), </a:t>
                </a:r>
                <a:r>
                  <a:rPr lang="en-US" altLang="ja-JP" sz="1800" dirty="0" err="1"/>
                  <a:t>FSCa</a:t>
                </a:r>
                <a:r>
                  <a:rPr lang="ja-JP" altLang="en-US" sz="1800" dirty="0"/>
                  <a:t>の長さ</a:t>
                </a:r>
                <a:r>
                  <a:rPr lang="en-US" altLang="ja-JP" sz="1800" dirty="0"/>
                  <a:t>, </a:t>
                </a:r>
                <a:r>
                  <a:rPr lang="en-US" altLang="ja-JP" sz="1800" dirty="0" err="1"/>
                  <a:t>FSCb</a:t>
                </a:r>
                <a:r>
                  <a:rPr lang="ja-JP" altLang="en-US" sz="1800" dirty="0"/>
                  <a:t>の長さ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F019978-3EDB-EE27-406B-83F2FF811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7" y="2101903"/>
                <a:ext cx="10944973" cy="667747"/>
              </a:xfrm>
              <a:prstGeom prst="rect">
                <a:avLst/>
              </a:prstGeom>
              <a:blipFill>
                <a:blip r:embed="rId3"/>
                <a:stretch>
                  <a:fillRect l="-445" t="-5505" b="-119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FB0C88A-F50D-7983-89E2-1CDB67C9E28F}"/>
                  </a:ext>
                </a:extLst>
              </p:cNvPr>
              <p:cNvSpPr txBox="1"/>
              <p:nvPr/>
            </p:nvSpPr>
            <p:spPr>
              <a:xfrm>
                <a:off x="1719669" y="3573138"/>
                <a:ext cx="592622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sub>
                            </m:sSub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b="0" dirty="0">
                    <a:latin typeface="Cambria Math" panose="020405030504060302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FB0C88A-F50D-7983-89E2-1CDB67C9E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69" y="3573138"/>
                <a:ext cx="5926224" cy="404983"/>
              </a:xfrm>
              <a:prstGeom prst="rect">
                <a:avLst/>
              </a:prstGeom>
              <a:blipFill>
                <a:blip r:embed="rId4"/>
                <a:stretch>
                  <a:fillRect l="-309" t="-4478" b="-164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A270858-5F96-EB07-D4D7-6C391F5C5FBB}"/>
                  </a:ext>
                </a:extLst>
              </p:cNvPr>
              <p:cNvSpPr txBox="1"/>
              <p:nvPr/>
            </p:nvSpPr>
            <p:spPr>
              <a:xfrm>
                <a:off x="1719669" y="4179406"/>
                <a:ext cx="592622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ja-JP" altLang="en-US" b="0" i="1" dirty="0">
                    <a:latin typeface="Cambria Math" panose="02040503050406030204" pitchFamily="18" charset="0"/>
                  </a:rPr>
                  <a:t>  </a:t>
                </a:r>
                <a:r>
                  <a:rPr lang="en-US" altLang="ja-JP" b="0" dirty="0">
                    <a:latin typeface="Cambria Math" panose="020405030504060302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A270858-5F96-EB07-D4D7-6C391F5C5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69" y="4179406"/>
                <a:ext cx="5926224" cy="404983"/>
              </a:xfrm>
              <a:prstGeom prst="rect">
                <a:avLst/>
              </a:prstGeom>
              <a:blipFill>
                <a:blip r:embed="rId5"/>
                <a:stretch>
                  <a:fillRect t="-6061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343F0B9-61EA-DF56-966F-D21DCCB32468}"/>
              </a:ext>
            </a:extLst>
          </p:cNvPr>
          <p:cNvSpPr txBox="1"/>
          <p:nvPr/>
        </p:nvSpPr>
        <p:spPr>
          <a:xfrm>
            <a:off x="184484" y="3607574"/>
            <a:ext cx="1266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Type: Left</a:t>
            </a:r>
            <a:endParaRPr lang="en-US" altLang="ja-JP" sz="18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9FB6F25-B812-D95D-8760-353DA77CADCC}"/>
              </a:ext>
            </a:extLst>
          </p:cNvPr>
          <p:cNvSpPr txBox="1"/>
          <p:nvPr/>
        </p:nvSpPr>
        <p:spPr>
          <a:xfrm>
            <a:off x="184484" y="4205900"/>
            <a:ext cx="1422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Type: Right</a:t>
            </a:r>
            <a:endParaRPr lang="en-US" altLang="ja-JP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3A80A1-3FC5-0F9C-9E26-11E7288DEE72}"/>
              </a:ext>
            </a:extLst>
          </p:cNvPr>
          <p:cNvSpPr txBox="1"/>
          <p:nvPr/>
        </p:nvSpPr>
        <p:spPr>
          <a:xfrm>
            <a:off x="184484" y="4804226"/>
            <a:ext cx="118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Type: Up</a:t>
            </a:r>
            <a:endParaRPr lang="en-US" altLang="ja-JP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A812D79-6CB3-CDF8-CDC4-37350AF5DCC9}"/>
              </a:ext>
            </a:extLst>
          </p:cNvPr>
          <p:cNvSpPr txBox="1"/>
          <p:nvPr/>
        </p:nvSpPr>
        <p:spPr>
          <a:xfrm>
            <a:off x="184484" y="5402552"/>
            <a:ext cx="1528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Type: Down</a:t>
            </a:r>
            <a:endParaRPr lang="en-US" altLang="ja-JP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EFCA818-ADDF-3874-DF3E-4C89194B7E0F}"/>
              </a:ext>
            </a:extLst>
          </p:cNvPr>
          <p:cNvSpPr txBox="1"/>
          <p:nvPr/>
        </p:nvSpPr>
        <p:spPr>
          <a:xfrm>
            <a:off x="184483" y="6000880"/>
            <a:ext cx="1851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Type: Center*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307FE8F-572D-5D41-259B-D8EE85269A95}"/>
                  </a:ext>
                </a:extLst>
              </p:cNvPr>
              <p:cNvSpPr txBox="1"/>
              <p:nvPr/>
            </p:nvSpPr>
            <p:spPr>
              <a:xfrm>
                <a:off x="1719669" y="4830969"/>
                <a:ext cx="1327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307FE8F-572D-5D41-259B-D8EE85269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69" y="4830969"/>
                <a:ext cx="1327479" cy="369332"/>
              </a:xfrm>
              <a:prstGeom prst="rect">
                <a:avLst/>
              </a:prstGeom>
              <a:blipFill>
                <a:blip r:embed="rId6"/>
                <a:stretch>
                  <a:fillRect l="-1376" r="-12844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F6025299-22F6-6A14-2D56-D26433C6CC70}"/>
                  </a:ext>
                </a:extLst>
              </p:cNvPr>
              <p:cNvSpPr txBox="1"/>
              <p:nvPr/>
            </p:nvSpPr>
            <p:spPr>
              <a:xfrm>
                <a:off x="1719669" y="5390296"/>
                <a:ext cx="1327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F6025299-22F6-6A14-2D56-D26433C6C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69" y="5390296"/>
                <a:ext cx="1327479" cy="369332"/>
              </a:xfrm>
              <a:prstGeom prst="rect">
                <a:avLst/>
              </a:prstGeom>
              <a:blipFill>
                <a:blip r:embed="rId7"/>
                <a:stretch>
                  <a:fillRect l="-1376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78FAB2A1-1253-EDB7-3249-515103FAE151}"/>
                  </a:ext>
                </a:extLst>
              </p:cNvPr>
              <p:cNvSpPr txBox="1"/>
              <p:nvPr/>
            </p:nvSpPr>
            <p:spPr>
              <a:xfrm>
                <a:off x="1719669" y="6028263"/>
                <a:ext cx="1327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78FAB2A1-1253-EDB7-3249-515103FAE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69" y="6028263"/>
                <a:ext cx="1327479" cy="369332"/>
              </a:xfrm>
              <a:prstGeom prst="rect">
                <a:avLst/>
              </a:prstGeom>
              <a:blipFill>
                <a:blip r:embed="rId8"/>
                <a:stretch>
                  <a:fillRect l="-1376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90DFD2E6-46A4-6083-9888-0B6BD4772747}"/>
              </a:ext>
            </a:extLst>
          </p:cNvPr>
          <p:cNvGrpSpPr>
            <a:grpSpLocks noChangeAspect="1"/>
          </p:cNvGrpSpPr>
          <p:nvPr/>
        </p:nvGrpSpPr>
        <p:grpSpPr>
          <a:xfrm>
            <a:off x="6041032" y="4585085"/>
            <a:ext cx="5281650" cy="2039984"/>
            <a:chOff x="4791613" y="3085357"/>
            <a:chExt cx="6542365" cy="2308459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C1EC1AE2-0419-3C6D-CAFD-60E214CFB16F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3504055"/>
              <a:ext cx="654236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A6BDE646-9DCF-EEDD-4F00-518DA70AD242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3366938"/>
              <a:ext cx="28938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227CD4EE-7434-4A1E-D18F-CD2138B4550B}"/>
                </a:ext>
              </a:extLst>
            </p:cNvPr>
            <p:cNvCxnSpPr>
              <a:cxnSpLocks/>
            </p:cNvCxnSpPr>
            <p:nvPr/>
          </p:nvCxnSpPr>
          <p:spPr>
            <a:xfrm>
              <a:off x="4803006" y="3221715"/>
              <a:ext cx="148120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893732E5-8ED4-D79F-FEFB-AB2F652FD02F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3085357"/>
              <a:ext cx="31940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05301738-2532-15B6-68F1-14D731F195A1}"/>
                </a:ext>
              </a:extLst>
            </p:cNvPr>
            <p:cNvCxnSpPr>
              <a:cxnSpLocks/>
            </p:cNvCxnSpPr>
            <p:nvPr/>
          </p:nvCxnSpPr>
          <p:spPr>
            <a:xfrm>
              <a:off x="7762433" y="3656455"/>
              <a:ext cx="357154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8458D42D-755D-8EB2-CF93-5511EA89F4BF}"/>
                </a:ext>
              </a:extLst>
            </p:cNvPr>
            <p:cNvCxnSpPr>
              <a:cxnSpLocks/>
            </p:cNvCxnSpPr>
            <p:nvPr/>
          </p:nvCxnSpPr>
          <p:spPr>
            <a:xfrm>
              <a:off x="9793363" y="3828106"/>
              <a:ext cx="154061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34FA924E-DEDC-CABC-68C8-B9A7D30F1896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4917365"/>
              <a:ext cx="654236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A1310FAD-A87D-7B97-49CC-7CD31B2CEE05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4780248"/>
              <a:ext cx="289381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37684E9C-E7B5-9466-131F-9FD6903334FE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4" y="4635025"/>
              <a:ext cx="289381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B73AB8AC-2EF7-8639-49D3-E27422EDF56A}"/>
                </a:ext>
              </a:extLst>
            </p:cNvPr>
            <p:cNvCxnSpPr>
              <a:cxnSpLocks/>
            </p:cNvCxnSpPr>
            <p:nvPr/>
          </p:nvCxnSpPr>
          <p:spPr>
            <a:xfrm>
              <a:off x="4791613" y="4498667"/>
              <a:ext cx="149259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A3B60524-DDD5-AE14-CD81-5422E8C454D8}"/>
                </a:ext>
              </a:extLst>
            </p:cNvPr>
            <p:cNvCxnSpPr>
              <a:cxnSpLocks/>
            </p:cNvCxnSpPr>
            <p:nvPr/>
          </p:nvCxnSpPr>
          <p:spPr>
            <a:xfrm>
              <a:off x="7762433" y="5069765"/>
              <a:ext cx="357154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0E49E54E-5DA7-B8E8-AF80-8DA7CEA20018}"/>
                </a:ext>
              </a:extLst>
            </p:cNvPr>
            <p:cNvCxnSpPr>
              <a:cxnSpLocks/>
            </p:cNvCxnSpPr>
            <p:nvPr/>
          </p:nvCxnSpPr>
          <p:spPr>
            <a:xfrm>
              <a:off x="9192795" y="5241416"/>
              <a:ext cx="214118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F5C624F1-3355-5540-187C-F403F7AC85D8}"/>
                </a:ext>
              </a:extLst>
            </p:cNvPr>
            <p:cNvCxnSpPr>
              <a:cxnSpLocks/>
            </p:cNvCxnSpPr>
            <p:nvPr/>
          </p:nvCxnSpPr>
          <p:spPr>
            <a:xfrm>
              <a:off x="10909894" y="5393816"/>
              <a:ext cx="42408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38DCBF71-06BA-9A48-68FA-BFC17CF17441}"/>
              </a:ext>
            </a:extLst>
          </p:cNvPr>
          <p:cNvCxnSpPr>
            <a:cxnSpLocks noChangeAspect="1"/>
          </p:cNvCxnSpPr>
          <p:nvPr/>
        </p:nvCxnSpPr>
        <p:spPr>
          <a:xfrm>
            <a:off x="8843652" y="4833918"/>
            <a:ext cx="1533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A2E863E-56A5-0986-69F8-7029E801E590}"/>
              </a:ext>
            </a:extLst>
          </p:cNvPr>
          <p:cNvCxnSpPr>
            <a:cxnSpLocks/>
          </p:cNvCxnSpPr>
          <p:nvPr/>
        </p:nvCxnSpPr>
        <p:spPr>
          <a:xfrm>
            <a:off x="10240454" y="5376127"/>
            <a:ext cx="10822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円弧 70">
            <a:extLst>
              <a:ext uri="{FF2B5EF4-FFF2-40B4-BE49-F238E27FC236}">
                <a16:creationId xmlns:a16="http://schemas.microsoft.com/office/drawing/2014/main" id="{C6C6CD87-D129-030A-4EFC-276E008654D1}"/>
              </a:ext>
            </a:extLst>
          </p:cNvPr>
          <p:cNvSpPr/>
          <p:nvPr/>
        </p:nvSpPr>
        <p:spPr>
          <a:xfrm rot="16200000">
            <a:off x="5228662" y="4666023"/>
            <a:ext cx="1499720" cy="1321925"/>
          </a:xfrm>
          <a:prstGeom prst="arc">
            <a:avLst>
              <a:gd name="adj1" fmla="val 10665478"/>
              <a:gd name="adj2" fmla="val 82838"/>
            </a:avLst>
          </a:prstGeom>
          <a:ln w="22225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弧 72">
            <a:extLst>
              <a:ext uri="{FF2B5EF4-FFF2-40B4-BE49-F238E27FC236}">
                <a16:creationId xmlns:a16="http://schemas.microsoft.com/office/drawing/2014/main" id="{56CC4E79-495D-BC24-1A80-0BB25F4FC2E4}"/>
              </a:ext>
            </a:extLst>
          </p:cNvPr>
          <p:cNvSpPr/>
          <p:nvPr/>
        </p:nvSpPr>
        <p:spPr>
          <a:xfrm rot="16200000">
            <a:off x="5359145" y="4922140"/>
            <a:ext cx="1247957" cy="822140"/>
          </a:xfrm>
          <a:prstGeom prst="arc">
            <a:avLst>
              <a:gd name="adj1" fmla="val 10698703"/>
              <a:gd name="adj2" fmla="val 82838"/>
            </a:avLst>
          </a:prstGeom>
          <a:ln w="22225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弧 73">
            <a:extLst>
              <a:ext uri="{FF2B5EF4-FFF2-40B4-BE49-F238E27FC236}">
                <a16:creationId xmlns:a16="http://schemas.microsoft.com/office/drawing/2014/main" id="{D7924C61-4C40-0B29-B563-1B1CEB09EAB0}"/>
              </a:ext>
            </a:extLst>
          </p:cNvPr>
          <p:cNvSpPr/>
          <p:nvPr/>
        </p:nvSpPr>
        <p:spPr>
          <a:xfrm rot="5400000" flipH="1">
            <a:off x="10619924" y="5322575"/>
            <a:ext cx="1522758" cy="1082227"/>
          </a:xfrm>
          <a:prstGeom prst="arc">
            <a:avLst>
              <a:gd name="adj1" fmla="val 10694660"/>
              <a:gd name="adj2" fmla="val 75693"/>
            </a:avLst>
          </a:prstGeom>
          <a:ln w="254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弧 74">
            <a:extLst>
              <a:ext uri="{FF2B5EF4-FFF2-40B4-BE49-F238E27FC236}">
                <a16:creationId xmlns:a16="http://schemas.microsoft.com/office/drawing/2014/main" id="{1E68D67C-1923-4B9B-E5D6-4E53417AACA7}"/>
              </a:ext>
            </a:extLst>
          </p:cNvPr>
          <p:cNvSpPr/>
          <p:nvPr/>
        </p:nvSpPr>
        <p:spPr>
          <a:xfrm rot="5400000" flipH="1">
            <a:off x="10759574" y="5428830"/>
            <a:ext cx="1244472" cy="869716"/>
          </a:xfrm>
          <a:prstGeom prst="arc">
            <a:avLst>
              <a:gd name="adj1" fmla="val 10694660"/>
              <a:gd name="adj2" fmla="val 75693"/>
            </a:avLst>
          </a:prstGeom>
          <a:ln w="254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弧 76">
            <a:extLst>
              <a:ext uri="{FF2B5EF4-FFF2-40B4-BE49-F238E27FC236}">
                <a16:creationId xmlns:a16="http://schemas.microsoft.com/office/drawing/2014/main" id="{A849B92A-CF63-9B5C-E328-FC755F2122B9}"/>
              </a:ext>
            </a:extLst>
          </p:cNvPr>
          <p:cNvSpPr/>
          <p:nvPr/>
        </p:nvSpPr>
        <p:spPr>
          <a:xfrm rot="5400000" flipH="1">
            <a:off x="10884620" y="5686096"/>
            <a:ext cx="980840" cy="356859"/>
          </a:xfrm>
          <a:prstGeom prst="arc">
            <a:avLst>
              <a:gd name="adj1" fmla="val 10694660"/>
              <a:gd name="adj2" fmla="val 75693"/>
            </a:avLst>
          </a:prstGeom>
          <a:ln w="254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弧 78">
            <a:extLst>
              <a:ext uri="{FF2B5EF4-FFF2-40B4-BE49-F238E27FC236}">
                <a16:creationId xmlns:a16="http://schemas.microsoft.com/office/drawing/2014/main" id="{A1B06FE5-EAC3-91C8-A41D-1A61C0F4ABED}"/>
              </a:ext>
            </a:extLst>
          </p:cNvPr>
          <p:cNvSpPr/>
          <p:nvPr/>
        </p:nvSpPr>
        <p:spPr>
          <a:xfrm rot="16200000">
            <a:off x="5481996" y="5074227"/>
            <a:ext cx="997175" cy="522417"/>
          </a:xfrm>
          <a:prstGeom prst="arc">
            <a:avLst>
              <a:gd name="adj1" fmla="val 10698703"/>
              <a:gd name="adj2" fmla="val 82838"/>
            </a:avLst>
          </a:prstGeom>
          <a:ln w="22225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7820B95C-2805-DB76-3525-1C80DB11EF11}"/>
                  </a:ext>
                </a:extLst>
              </p:cNvPr>
              <p:cNvSpPr txBox="1"/>
              <p:nvPr/>
            </p:nvSpPr>
            <p:spPr>
              <a:xfrm>
                <a:off x="6131511" y="4914985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7820B95C-2805-DB76-3525-1C80DB11E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11" y="4914985"/>
                <a:ext cx="468297" cy="323165"/>
              </a:xfrm>
              <a:prstGeom prst="rect">
                <a:avLst/>
              </a:prstGeom>
              <a:blipFill>
                <a:blip r:embed="rId9"/>
                <a:stretch>
                  <a:fillRect r="-6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2DFBBA32-9628-5718-5711-F4DE87C62B2D}"/>
                  </a:ext>
                </a:extLst>
              </p:cNvPr>
              <p:cNvSpPr txBox="1"/>
              <p:nvPr/>
            </p:nvSpPr>
            <p:spPr>
              <a:xfrm>
                <a:off x="6131511" y="6193500"/>
                <a:ext cx="4682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15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2DFBBA32-9628-5718-5711-F4DE87C62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11" y="6193500"/>
                <a:ext cx="468297" cy="323165"/>
              </a:xfrm>
              <a:prstGeom prst="rect">
                <a:avLst/>
              </a:prstGeom>
              <a:blipFill>
                <a:blip r:embed="rId10"/>
                <a:stretch>
                  <a:fillRect r="-25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07DDC801-7E52-5A21-740A-B2CBF0112AD4}"/>
                  </a:ext>
                </a:extLst>
              </p:cNvPr>
              <p:cNvSpPr txBox="1"/>
              <p:nvPr/>
            </p:nvSpPr>
            <p:spPr>
              <a:xfrm>
                <a:off x="10349763" y="4514541"/>
                <a:ext cx="34830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ja-JP" altLang="en-US" sz="2000" baseline="-25000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07DDC801-7E52-5A21-740A-B2CBF0112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763" y="4514541"/>
                <a:ext cx="348305" cy="392993"/>
              </a:xfrm>
              <a:prstGeom prst="rect">
                <a:avLst/>
              </a:prstGeom>
              <a:blipFill>
                <a:blip r:embed="rId11"/>
                <a:stretch>
                  <a:fillRect r="-3509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CB8A547D-7EB6-D035-BE77-C8C3E347A52F}"/>
              </a:ext>
            </a:extLst>
          </p:cNvPr>
          <p:cNvCxnSpPr>
            <a:cxnSpLocks noChangeAspect="1"/>
          </p:cNvCxnSpPr>
          <p:nvPr/>
        </p:nvCxnSpPr>
        <p:spPr>
          <a:xfrm>
            <a:off x="8454514" y="6637566"/>
            <a:ext cx="1533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A2A83E7F-19CC-98BE-76B8-6301A8FA57BE}"/>
                  </a:ext>
                </a:extLst>
              </p:cNvPr>
              <p:cNvSpPr txBox="1"/>
              <p:nvPr/>
            </p:nvSpPr>
            <p:spPr>
              <a:xfrm>
                <a:off x="9881028" y="6480496"/>
                <a:ext cx="34830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ja-JP" altLang="en-US" sz="2000" baseline="-25000" dirty="0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A2A83E7F-19CC-98BE-76B8-6301A8FA5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028" y="6480496"/>
                <a:ext cx="348305" cy="392993"/>
              </a:xfrm>
              <a:prstGeom prst="rect">
                <a:avLst/>
              </a:prstGeom>
              <a:blipFill>
                <a:blip r:embed="rId12"/>
                <a:stretch>
                  <a:fillRect r="-7018" b="-1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7E19B1F-AF15-51B1-D66A-8CAB91CAE699}"/>
              </a:ext>
            </a:extLst>
          </p:cNvPr>
          <p:cNvCxnSpPr>
            <a:cxnSpLocks noChangeAspect="1"/>
          </p:cNvCxnSpPr>
          <p:nvPr/>
        </p:nvCxnSpPr>
        <p:spPr>
          <a:xfrm>
            <a:off x="8454514" y="4564576"/>
            <a:ext cx="1533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30E96C85-4A7C-BF17-4AED-487D2077280D}"/>
                  </a:ext>
                </a:extLst>
              </p:cNvPr>
              <p:cNvSpPr txBox="1"/>
              <p:nvPr/>
            </p:nvSpPr>
            <p:spPr>
              <a:xfrm>
                <a:off x="10028520" y="4274114"/>
                <a:ext cx="348305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′  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2000" b="0" i="1" baseline="-2500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2000" baseline="-25000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30E96C85-4A7C-BF17-4AED-487D20772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520" y="4274114"/>
                <a:ext cx="348305" cy="392993"/>
              </a:xfrm>
              <a:prstGeom prst="rect">
                <a:avLst/>
              </a:prstGeom>
              <a:blipFill>
                <a:blip r:embed="rId13"/>
                <a:stretch>
                  <a:fillRect r="-33333"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12250E1-3E6A-B51A-3902-32852C2CFB38}"/>
                  </a:ext>
                </a:extLst>
              </p:cNvPr>
              <p:cNvSpPr txBox="1"/>
              <p:nvPr/>
            </p:nvSpPr>
            <p:spPr>
              <a:xfrm>
                <a:off x="1713388" y="6469228"/>
                <a:ext cx="40059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dirty="0"/>
                  <a:t>*</a:t>
                </a:r>
                <a:r>
                  <a:rPr lang="ja-JP" altLang="en-US" dirty="0"/>
                  <a:t>上</a:t>
                </a:r>
                <a:r>
                  <a:rPr lang="ja-JP" altLang="en-US" sz="1800" dirty="0"/>
                  <a:t>の区間だけとる</a:t>
                </a:r>
                <a:r>
                  <a:rPr lang="en-US" altLang="ja-JP" sz="1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sz="1800" dirty="0"/>
                  <a:t>はいらない</a:t>
                </a:r>
                <a:r>
                  <a:rPr lang="en-US" altLang="ja-JP" sz="1800" dirty="0"/>
                  <a:t>)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12250E1-3E6A-B51A-3902-32852C2CF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88" y="6469228"/>
                <a:ext cx="4005987" cy="369332"/>
              </a:xfrm>
              <a:prstGeom prst="rect">
                <a:avLst/>
              </a:prstGeom>
              <a:blipFill>
                <a:blip r:embed="rId14"/>
                <a:stretch>
                  <a:fillRect l="-1218" t="-6557" r="-91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41E21E-62DC-2658-07D8-8D412A7C9C48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67A9AA-3548-5162-5611-8E6106FD0E9B}"/>
              </a:ext>
            </a:extLst>
          </p:cNvPr>
          <p:cNvSpPr txBox="1"/>
          <p:nvPr/>
        </p:nvSpPr>
        <p:spPr>
          <a:xfrm>
            <a:off x="300781" y="2748275"/>
            <a:ext cx="5283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この関数はこれまでの関数を組み合わせたもの。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8488E51-CA4B-A760-DE27-E5E1CD615503}"/>
                  </a:ext>
                </a:extLst>
              </p:cNvPr>
              <p:cNvSpPr txBox="1"/>
              <p:nvPr/>
            </p:nvSpPr>
            <p:spPr>
              <a:xfrm>
                <a:off x="315223" y="3095650"/>
                <a:ext cx="109449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dirty="0"/>
                  <a:t>入力</a:t>
                </a:r>
                <a:r>
                  <a:rPr lang="ja-JP" alt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1800" b="1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altLang="ja-JP" sz="1800" b="1" dirty="0"/>
                  <a:t> </a:t>
                </a:r>
                <a:r>
                  <a:rPr lang="en-US" altLang="ja-JP" sz="1800" dirty="0"/>
                  <a:t>A</a:t>
                </a:r>
                <a:r>
                  <a:rPr lang="ja-JP" altLang="en-US" sz="1800" dirty="0"/>
                  <a:t>型区間分解</a:t>
                </a:r>
                <a:r>
                  <a:rPr lang="en-US" altLang="ja-JP" sz="1800" dirty="0"/>
                  <a:t>×2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行列を構成 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</a:t>
                </a:r>
                <a:r>
                  <a:rPr lang="ja-JP" altLang="en-US" sz="1800" b="1" dirty="0"/>
                  <a:t>簡約化</a:t>
                </a:r>
                <a:r>
                  <a:rPr lang="ja-JP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b="1" dirty="0"/>
                  <a:t>  区間分解</a:t>
                </a:r>
                <a:r>
                  <a:rPr lang="ja-JP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次数で</a:t>
                </a:r>
                <a:r>
                  <a:rPr lang="ja-JP" altLang="en-US" dirty="0"/>
                  <a:t>区間を分類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dirty="0"/>
                  <a:t>  出力</a:t>
                </a:r>
                <a:endParaRPr lang="en-US" altLang="ja-JP" sz="1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8488E51-CA4B-A760-DE27-E5E1CD615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3" y="3095650"/>
                <a:ext cx="10944973" cy="369332"/>
              </a:xfrm>
              <a:prstGeom prst="rect">
                <a:avLst/>
              </a:prstGeom>
              <a:blipFill>
                <a:blip r:embed="rId15"/>
                <a:stretch>
                  <a:fillRect l="-501" t="-10000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355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EB986-6721-A93B-B651-B6758684E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24FC04-834A-9E46-8003-57777602F417}"/>
              </a:ext>
            </a:extLst>
          </p:cNvPr>
          <p:cNvSpPr txBox="1"/>
          <p:nvPr/>
        </p:nvSpPr>
        <p:spPr>
          <a:xfrm>
            <a:off x="300780" y="1689128"/>
            <a:ext cx="805490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900" dirty="0"/>
              <a:t>(5.5)</a:t>
            </a:r>
            <a:r>
              <a:rPr lang="en-US" altLang="ja-JP" sz="1900" dirty="0" err="1"/>
              <a:t>interval_decomposition</a:t>
            </a:r>
            <a:r>
              <a:rPr lang="en-US" altLang="ja-JP" sz="1900" dirty="0"/>
              <a:t>(</a:t>
            </a:r>
            <a:r>
              <a:rPr lang="en-US" altLang="ja-JP" sz="1900" dirty="0" err="1"/>
              <a:t>FSCa,FSCb</a:t>
            </a:r>
            <a:r>
              <a:rPr lang="en-US" altLang="ja-JP" sz="1900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E225C1-DFE2-4298-622E-FC325D1AD7D9}"/>
              </a:ext>
            </a:extLst>
          </p:cNvPr>
          <p:cNvSpPr txBox="1"/>
          <p:nvPr/>
        </p:nvSpPr>
        <p:spPr>
          <a:xfrm>
            <a:off x="329668" y="1133125"/>
            <a:ext cx="1172620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♦区間の出力</a:t>
            </a:r>
            <a:r>
              <a:rPr lang="en-US" altLang="ja-JP" sz="2300" dirty="0"/>
              <a:t>(</a:t>
            </a:r>
            <a:r>
              <a:rPr lang="ja-JP" altLang="en-US" sz="2300" dirty="0"/>
              <a:t>これまでの関数を用いて区間分解をし、出力</a:t>
            </a:r>
            <a:r>
              <a:rPr lang="en-US" altLang="ja-JP" sz="23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6E89E2C-2775-D554-5289-49FCAE5506E9}"/>
                  </a:ext>
                </a:extLst>
              </p:cNvPr>
              <p:cNvSpPr txBox="1"/>
              <p:nvPr/>
            </p:nvSpPr>
            <p:spPr>
              <a:xfrm>
                <a:off x="329667" y="2101903"/>
                <a:ext cx="10944973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dirty="0"/>
                  <a:t>入力</a:t>
                </a:r>
                <a:r>
                  <a:rPr lang="en-US" altLang="ja-JP" sz="1800" dirty="0"/>
                  <a:t>:</a:t>
                </a:r>
                <a:r>
                  <a:rPr lang="ja-JP" altLang="en-US" dirty="0"/>
                  <a:t> </a:t>
                </a:r>
                <a:r>
                  <a:rPr lang="en-US" altLang="ja-JP" dirty="0" err="1"/>
                  <a:t>FSCa</a:t>
                </a:r>
                <a:r>
                  <a:rPr lang="en-US" altLang="ja-JP" dirty="0"/>
                  <a:t>, </a:t>
                </a:r>
                <a:r>
                  <a:rPr lang="en-US" altLang="ja-JP" dirty="0" err="1"/>
                  <a:t>FSCb</a:t>
                </a:r>
                <a:r>
                  <a:rPr lang="en-US" altLang="ja-JP" dirty="0"/>
                  <a:t> </a:t>
                </a:r>
                <a:r>
                  <a:rPr lang="en-US" altLang="ja-JP" sz="1800" dirty="0"/>
                  <a:t>(bipath filtration)</a:t>
                </a:r>
              </a:p>
              <a:p>
                <a:r>
                  <a:rPr lang="ja-JP" altLang="en-US" sz="1800" dirty="0"/>
                  <a:t>出力</a:t>
                </a:r>
                <a:r>
                  <a:rPr lang="en-US" altLang="ja-JP" sz="1800" dirty="0"/>
                  <a:t>:</a:t>
                </a:r>
                <a:r>
                  <a:rPr lang="ja-JP" altLang="en-US" dirty="0"/>
                  <a:t> </a:t>
                </a:r>
                <a:r>
                  <a:rPr lang="ja-JP" altLang="en-US" sz="1800" dirty="0"/>
                  <a:t>辞書 </a:t>
                </a:r>
                <a14:m>
                  <m:oMath xmlns:m="http://schemas.openxmlformats.org/officeDocument/2006/math"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))  (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1800" dirty="0"/>
                  <a:t>th bipath PH</a:t>
                </a:r>
                <a:r>
                  <a:rPr lang="ja-JP" altLang="en-US" sz="1800" dirty="0"/>
                  <a:t>の区間分解</a:t>
                </a:r>
                <a:r>
                  <a:rPr lang="en-US" altLang="ja-JP" sz="1800" dirty="0"/>
                  <a:t>), </a:t>
                </a:r>
                <a:r>
                  <a:rPr lang="en-US" altLang="ja-JP" sz="1800" dirty="0" err="1"/>
                  <a:t>FSCa</a:t>
                </a:r>
                <a:r>
                  <a:rPr lang="ja-JP" altLang="en-US" sz="1800" dirty="0"/>
                  <a:t>の長さ</a:t>
                </a:r>
                <a:r>
                  <a:rPr lang="en-US" altLang="ja-JP" sz="1800" dirty="0"/>
                  <a:t>, </a:t>
                </a:r>
                <a:r>
                  <a:rPr lang="en-US" altLang="ja-JP" sz="1800" dirty="0" err="1"/>
                  <a:t>FSCb</a:t>
                </a:r>
                <a:r>
                  <a:rPr lang="ja-JP" altLang="en-US" sz="1800" dirty="0"/>
                  <a:t>の長さ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07647D7-0E54-3519-8BAE-78B026FA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7" y="2101903"/>
                <a:ext cx="10944973" cy="667747"/>
              </a:xfrm>
              <a:prstGeom prst="rect">
                <a:avLst/>
              </a:prstGeom>
              <a:blipFill>
                <a:blip r:embed="rId3"/>
                <a:stretch>
                  <a:fillRect l="-445" t="-5505" b="-119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7F45D92-AD50-972B-5BE8-51FC8912AD37}"/>
                  </a:ext>
                </a:extLst>
              </p:cNvPr>
              <p:cNvSpPr txBox="1"/>
              <p:nvPr/>
            </p:nvSpPr>
            <p:spPr>
              <a:xfrm>
                <a:off x="1160376" y="3573138"/>
                <a:ext cx="592622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sub>
                            </m:sSub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b="0" dirty="0">
                    <a:latin typeface="Cambria Math" panose="020405030504060302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A262E87-B998-96C9-2152-48C13A70F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76" y="3573138"/>
                <a:ext cx="5926224" cy="404983"/>
              </a:xfrm>
              <a:prstGeom prst="rect">
                <a:avLst/>
              </a:prstGeom>
              <a:blipFill>
                <a:blip r:embed="rId4"/>
                <a:stretch>
                  <a:fillRect l="-308" t="-4478" b="-164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3E2529A-E97A-BC07-58ED-D5AFC4A4B415}"/>
                  </a:ext>
                </a:extLst>
              </p:cNvPr>
              <p:cNvSpPr txBox="1"/>
              <p:nvPr/>
            </p:nvSpPr>
            <p:spPr>
              <a:xfrm>
                <a:off x="1160376" y="4179406"/>
                <a:ext cx="592622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[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ja-JP" altLang="en-US" b="0" i="1" dirty="0">
                    <a:latin typeface="Cambria Math" panose="02040503050406030204" pitchFamily="18" charset="0"/>
                  </a:rPr>
                  <a:t>  </a:t>
                </a:r>
                <a:r>
                  <a:rPr lang="en-US" altLang="ja-JP" b="0" dirty="0">
                    <a:latin typeface="Cambria Math" panose="020405030504060302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CF0D6EC-407B-6160-1A12-D8A100BA0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76" y="4179406"/>
                <a:ext cx="5926224" cy="404983"/>
              </a:xfrm>
              <a:prstGeom prst="rect">
                <a:avLst/>
              </a:prstGeom>
              <a:blipFill>
                <a:blip r:embed="rId5"/>
                <a:stretch>
                  <a:fillRect t="-6061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3EFA59D-2789-BEA0-BFC6-F45F86FFF507}"/>
              </a:ext>
            </a:extLst>
          </p:cNvPr>
          <p:cNvSpPr txBox="1"/>
          <p:nvPr/>
        </p:nvSpPr>
        <p:spPr>
          <a:xfrm>
            <a:off x="184484" y="3607574"/>
            <a:ext cx="1266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Left =</a:t>
            </a:r>
            <a:endParaRPr lang="en-US" altLang="ja-JP" sz="18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60BB2C5-21F1-6CC9-AFB0-812FD3F970C6}"/>
              </a:ext>
            </a:extLst>
          </p:cNvPr>
          <p:cNvSpPr txBox="1"/>
          <p:nvPr/>
        </p:nvSpPr>
        <p:spPr>
          <a:xfrm>
            <a:off x="184484" y="4205900"/>
            <a:ext cx="1422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Right =</a:t>
            </a:r>
            <a:endParaRPr lang="en-US" altLang="ja-JP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9C04E7-3F8C-936A-89C1-823C56587CD8}"/>
              </a:ext>
            </a:extLst>
          </p:cNvPr>
          <p:cNvSpPr txBox="1"/>
          <p:nvPr/>
        </p:nvSpPr>
        <p:spPr>
          <a:xfrm>
            <a:off x="184484" y="4804226"/>
            <a:ext cx="118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Up =</a:t>
            </a:r>
            <a:endParaRPr lang="en-US" altLang="ja-JP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D2C3EFB-BB01-60D1-4CB3-B119C4DE092C}"/>
              </a:ext>
            </a:extLst>
          </p:cNvPr>
          <p:cNvSpPr txBox="1"/>
          <p:nvPr/>
        </p:nvSpPr>
        <p:spPr>
          <a:xfrm>
            <a:off x="184484" y="5887184"/>
            <a:ext cx="1528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Down=</a:t>
            </a:r>
            <a:endParaRPr lang="en-US" altLang="ja-JP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F804E9E-074A-FAEC-D2E8-1F310B468268}"/>
              </a:ext>
            </a:extLst>
          </p:cNvPr>
          <p:cNvSpPr txBox="1"/>
          <p:nvPr/>
        </p:nvSpPr>
        <p:spPr>
          <a:xfrm>
            <a:off x="184483" y="5360800"/>
            <a:ext cx="1851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Center=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59D3D5C-168D-9E81-6796-58D29944FA4B}"/>
                  </a:ext>
                </a:extLst>
              </p:cNvPr>
              <p:cNvSpPr txBox="1"/>
              <p:nvPr/>
            </p:nvSpPr>
            <p:spPr>
              <a:xfrm>
                <a:off x="1160376" y="4830969"/>
                <a:ext cx="1327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4C76863-DD3C-4BD2-5AAE-EFB1DABDC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76" y="4830969"/>
                <a:ext cx="1327479" cy="369332"/>
              </a:xfrm>
              <a:prstGeom prst="rect">
                <a:avLst/>
              </a:prstGeom>
              <a:blipFill>
                <a:blip r:embed="rId6"/>
                <a:stretch>
                  <a:fillRect l="-1376" r="-12844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2778B8C-ED39-EA66-C945-B3E0F33DF201}"/>
                  </a:ext>
                </a:extLst>
              </p:cNvPr>
              <p:cNvSpPr txBox="1"/>
              <p:nvPr/>
            </p:nvSpPr>
            <p:spPr>
              <a:xfrm>
                <a:off x="1160376" y="5874928"/>
                <a:ext cx="1327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7CEACB2-DF0E-2C0B-7B92-F877D8F0C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76" y="5874928"/>
                <a:ext cx="1327479" cy="369332"/>
              </a:xfrm>
              <a:prstGeom prst="rect">
                <a:avLst/>
              </a:prstGeom>
              <a:blipFill>
                <a:blip r:embed="rId7"/>
                <a:stretch>
                  <a:fillRect l="-1376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69DDAAF-9220-BB70-0D09-046967BEB041}"/>
                  </a:ext>
                </a:extLst>
              </p:cNvPr>
              <p:cNvSpPr txBox="1"/>
              <p:nvPr/>
            </p:nvSpPr>
            <p:spPr>
              <a:xfrm>
                <a:off x="1169248" y="5388183"/>
                <a:ext cx="1327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6BC9FF2-DCFE-0C87-2923-BFBEFDA2A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48" y="5388183"/>
                <a:ext cx="1327479" cy="369332"/>
              </a:xfrm>
              <a:prstGeom prst="rect">
                <a:avLst/>
              </a:prstGeom>
              <a:blipFill>
                <a:blip r:embed="rId8"/>
                <a:stretch>
                  <a:fillRect l="-1835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230E42A-9CC3-7792-3F8F-57F45E345B1D}"/>
                  </a:ext>
                </a:extLst>
              </p:cNvPr>
              <p:cNvSpPr txBox="1"/>
              <p:nvPr/>
            </p:nvSpPr>
            <p:spPr>
              <a:xfrm>
                <a:off x="300780" y="6498375"/>
                <a:ext cx="53542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dirty="0"/>
                  <a:t>*Center: </a:t>
                </a:r>
                <a:r>
                  <a:rPr lang="ja-JP" altLang="en-US" dirty="0"/>
                  <a:t>上</a:t>
                </a:r>
                <a:r>
                  <a:rPr lang="ja-JP" altLang="en-US" sz="1800" dirty="0"/>
                  <a:t>の区間だけとる</a:t>
                </a:r>
                <a:r>
                  <a:rPr lang="en-US" altLang="ja-JP" sz="1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sz="1800" dirty="0"/>
                  <a:t>はいらない</a:t>
                </a:r>
                <a:r>
                  <a:rPr lang="en-US" altLang="ja-JP" sz="1800" dirty="0"/>
                  <a:t>)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6B5293B-5722-FFD8-B9FA-802286E12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0" y="6498375"/>
                <a:ext cx="5354296" cy="369332"/>
              </a:xfrm>
              <a:prstGeom prst="rect">
                <a:avLst/>
              </a:prstGeom>
              <a:blipFill>
                <a:blip r:embed="rId9"/>
                <a:stretch>
                  <a:fillRect l="-910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>
            <a:extLst>
              <a:ext uri="{FF2B5EF4-FFF2-40B4-BE49-F238E27FC236}">
                <a16:creationId xmlns:a16="http://schemas.microsoft.com/office/drawing/2014/main" id="{111CC26B-BC78-30A9-010C-40F7F574B54F}"/>
              </a:ext>
            </a:extLst>
          </p:cNvPr>
          <p:cNvSpPr/>
          <p:nvPr/>
        </p:nvSpPr>
        <p:spPr>
          <a:xfrm>
            <a:off x="6121755" y="574645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E4960F8-E221-6945-D67F-27F5B3D6DE74}"/>
              </a:ext>
            </a:extLst>
          </p:cNvPr>
          <p:cNvSpPr/>
          <p:nvPr/>
        </p:nvSpPr>
        <p:spPr>
          <a:xfrm>
            <a:off x="6649819" y="575696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A1CA1D54-FCFE-7883-04A8-6D6D6A22AC1F}"/>
              </a:ext>
            </a:extLst>
          </p:cNvPr>
          <p:cNvSpPr/>
          <p:nvPr/>
        </p:nvSpPr>
        <p:spPr>
          <a:xfrm>
            <a:off x="6371295" y="542376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7F419E5-1BA1-D388-ABB2-AE4DA16E1984}"/>
              </a:ext>
            </a:extLst>
          </p:cNvPr>
          <p:cNvCxnSpPr>
            <a:cxnSpLocks/>
          </p:cNvCxnSpPr>
          <p:nvPr/>
        </p:nvCxnSpPr>
        <p:spPr>
          <a:xfrm>
            <a:off x="6478264" y="551582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00E8994-1132-85FC-40FB-DAFF4CA2510A}"/>
              </a:ext>
            </a:extLst>
          </p:cNvPr>
          <p:cNvCxnSpPr>
            <a:cxnSpLocks/>
          </p:cNvCxnSpPr>
          <p:nvPr/>
        </p:nvCxnSpPr>
        <p:spPr>
          <a:xfrm flipV="1">
            <a:off x="6216985" y="5813488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D457BE1-67C5-011C-C8AA-5D9D2C545069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6189373" y="553141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3077882A-98C4-FD8D-329C-BD583D21AC20}"/>
              </a:ext>
            </a:extLst>
          </p:cNvPr>
          <p:cNvSpPr/>
          <p:nvPr/>
        </p:nvSpPr>
        <p:spPr>
          <a:xfrm>
            <a:off x="6216985" y="5486827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6FA157D0-B3C3-325D-3100-23F427053A76}"/>
              </a:ext>
            </a:extLst>
          </p:cNvPr>
          <p:cNvSpPr/>
          <p:nvPr/>
        </p:nvSpPr>
        <p:spPr>
          <a:xfrm>
            <a:off x="5022537" y="573594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DBDE17B-3FF2-EBF7-C1FB-39B9BB5CCF78}"/>
              </a:ext>
            </a:extLst>
          </p:cNvPr>
          <p:cNvSpPr/>
          <p:nvPr/>
        </p:nvSpPr>
        <p:spPr>
          <a:xfrm>
            <a:off x="5550601" y="574645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D2192271-0A6B-142E-EEB8-D415C00D5695}"/>
              </a:ext>
            </a:extLst>
          </p:cNvPr>
          <p:cNvSpPr/>
          <p:nvPr/>
        </p:nvSpPr>
        <p:spPr>
          <a:xfrm>
            <a:off x="5272077" y="541325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ED00E63-23B6-49C1-929B-B2FF82C47DE4}"/>
              </a:ext>
            </a:extLst>
          </p:cNvPr>
          <p:cNvCxnSpPr>
            <a:cxnSpLocks/>
          </p:cNvCxnSpPr>
          <p:nvPr/>
        </p:nvCxnSpPr>
        <p:spPr>
          <a:xfrm>
            <a:off x="5379046" y="550531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B4E7533-8ABF-F71A-269C-309BB7E3D502}"/>
              </a:ext>
            </a:extLst>
          </p:cNvPr>
          <p:cNvCxnSpPr>
            <a:cxnSpLocks/>
          </p:cNvCxnSpPr>
          <p:nvPr/>
        </p:nvCxnSpPr>
        <p:spPr>
          <a:xfrm flipV="1">
            <a:off x="5117767" y="5802978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7F8162-F9A8-D016-B69B-5E114DB0F07D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5090155" y="552090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8CEEE49E-3A3D-252F-8504-99F4F058CFD9}"/>
              </a:ext>
            </a:extLst>
          </p:cNvPr>
          <p:cNvSpPr/>
          <p:nvPr/>
        </p:nvSpPr>
        <p:spPr>
          <a:xfrm>
            <a:off x="4036954" y="572679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2AE4CAA-19C5-C990-E5A4-4D9786230D04}"/>
              </a:ext>
            </a:extLst>
          </p:cNvPr>
          <p:cNvSpPr/>
          <p:nvPr/>
        </p:nvSpPr>
        <p:spPr>
          <a:xfrm>
            <a:off x="4565018" y="573730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EB540988-8CEE-3D20-1EBE-A8C2C64D0047}"/>
              </a:ext>
            </a:extLst>
          </p:cNvPr>
          <p:cNvSpPr/>
          <p:nvPr/>
        </p:nvSpPr>
        <p:spPr>
          <a:xfrm>
            <a:off x="4286494" y="540411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523D070-050C-503B-CD0C-8B6405AD1D0B}"/>
              </a:ext>
            </a:extLst>
          </p:cNvPr>
          <p:cNvCxnSpPr>
            <a:cxnSpLocks/>
          </p:cNvCxnSpPr>
          <p:nvPr/>
        </p:nvCxnSpPr>
        <p:spPr>
          <a:xfrm>
            <a:off x="4393463" y="5496169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7F79336-954F-D611-31AF-31659B9B60AB}"/>
              </a:ext>
            </a:extLst>
          </p:cNvPr>
          <p:cNvCxnSpPr>
            <a:cxnSpLocks/>
          </p:cNvCxnSpPr>
          <p:nvPr/>
        </p:nvCxnSpPr>
        <p:spPr>
          <a:xfrm flipV="1">
            <a:off x="4132184" y="5793833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72A2E4C-CB76-2198-E5EA-2EFC5FCCAEE7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4104572" y="5511764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76A2049B-3758-FF4C-D985-3142DC87F097}"/>
              </a:ext>
            </a:extLst>
          </p:cNvPr>
          <p:cNvSpPr/>
          <p:nvPr/>
        </p:nvSpPr>
        <p:spPr>
          <a:xfrm>
            <a:off x="3044654" y="573629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24675A32-79D3-5EB6-A626-4ADF054AF382}"/>
              </a:ext>
            </a:extLst>
          </p:cNvPr>
          <p:cNvSpPr/>
          <p:nvPr/>
        </p:nvSpPr>
        <p:spPr>
          <a:xfrm>
            <a:off x="3572718" y="574680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F4E7C08B-00B1-C7EB-339B-4D2123154E04}"/>
              </a:ext>
            </a:extLst>
          </p:cNvPr>
          <p:cNvSpPr/>
          <p:nvPr/>
        </p:nvSpPr>
        <p:spPr>
          <a:xfrm>
            <a:off x="3294194" y="541360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6AE580A-94D6-BDCA-F0A5-D7FAF785DF70}"/>
              </a:ext>
            </a:extLst>
          </p:cNvPr>
          <p:cNvCxnSpPr>
            <a:cxnSpLocks/>
          </p:cNvCxnSpPr>
          <p:nvPr/>
        </p:nvCxnSpPr>
        <p:spPr>
          <a:xfrm>
            <a:off x="3401163" y="5505663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EBC2D63-88A0-CC9D-03C4-D86EEF7223D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3112272" y="5521258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0CB0D53-EAD2-AA4C-2E07-C54D75099A0B}"/>
              </a:ext>
            </a:extLst>
          </p:cNvPr>
          <p:cNvCxnSpPr>
            <a:cxnSpLocks noChangeAspect="1"/>
          </p:cNvCxnSpPr>
          <p:nvPr/>
        </p:nvCxnSpPr>
        <p:spPr>
          <a:xfrm>
            <a:off x="4286494" y="6085235"/>
            <a:ext cx="112221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60D6D0F5-8CFC-FC13-C155-362BB714FB0F}"/>
                  </a:ext>
                </a:extLst>
              </p:cNvPr>
              <p:cNvSpPr txBox="1"/>
              <p:nvPr/>
            </p:nvSpPr>
            <p:spPr>
              <a:xfrm>
                <a:off x="3716552" y="6129148"/>
                <a:ext cx="26629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 [[1, 2]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, [2,3], [1,3]] 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DF5434F6-55D9-80CB-6649-996E3D8DD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52" y="6129148"/>
                <a:ext cx="2662982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535F800-7468-278E-3D3E-0F5F50F89132}"/>
                  </a:ext>
                </a:extLst>
              </p:cNvPr>
              <p:cNvSpPr txBox="1"/>
              <p:nvPr/>
            </p:nvSpPr>
            <p:spPr>
              <a:xfrm>
                <a:off x="3203749" y="5101881"/>
                <a:ext cx="340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8BA8422-6659-1BFC-46CA-8719B9112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749" y="5101881"/>
                <a:ext cx="34027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ED755620-5AFF-3C43-A37B-4F6E3C7D3C7C}"/>
                  </a:ext>
                </a:extLst>
              </p:cNvPr>
              <p:cNvSpPr txBox="1"/>
              <p:nvPr/>
            </p:nvSpPr>
            <p:spPr>
              <a:xfrm>
                <a:off x="2951687" y="5861701"/>
                <a:ext cx="340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CC6CB8B-8293-A2F0-9012-D74AF5967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687" y="5861701"/>
                <a:ext cx="34027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7873F56-34F3-9997-EC1A-898C84E6DB9B}"/>
                  </a:ext>
                </a:extLst>
              </p:cNvPr>
              <p:cNvSpPr txBox="1"/>
              <p:nvPr/>
            </p:nvSpPr>
            <p:spPr>
              <a:xfrm>
                <a:off x="3482273" y="5847329"/>
                <a:ext cx="340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B3CE49D6-1A28-9BA3-914E-2D6C2281F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73" y="5847329"/>
                <a:ext cx="34027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43F2114-F397-F922-4181-65E7840963F4}"/>
              </a:ext>
            </a:extLst>
          </p:cNvPr>
          <p:cNvSpPr/>
          <p:nvPr/>
        </p:nvSpPr>
        <p:spPr>
          <a:xfrm>
            <a:off x="2852097" y="4817419"/>
            <a:ext cx="4159491" cy="1676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F5D9FB0-BE20-B370-367A-196F2307BB37}"/>
              </a:ext>
            </a:extLst>
          </p:cNvPr>
          <p:cNvSpPr txBox="1"/>
          <p:nvPr/>
        </p:nvSpPr>
        <p:spPr>
          <a:xfrm>
            <a:off x="2816599" y="4868842"/>
            <a:ext cx="423981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500" dirty="0"/>
              <a:t>単体を見れば区間が何次のホモロジーかわかる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719DC3-DCEA-DA6C-1192-18DE26D4523E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1D494BE-8A49-A0B4-EC77-FEAD3D53BDA7}"/>
              </a:ext>
            </a:extLst>
          </p:cNvPr>
          <p:cNvSpPr txBox="1"/>
          <p:nvPr/>
        </p:nvSpPr>
        <p:spPr>
          <a:xfrm>
            <a:off x="300781" y="2748275"/>
            <a:ext cx="5283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この関数はこれまでの関数を組み合わせたもの。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DDC6943-1A72-AE73-6B8D-9FA3430E9084}"/>
                  </a:ext>
                </a:extLst>
              </p:cNvPr>
              <p:cNvSpPr txBox="1"/>
              <p:nvPr/>
            </p:nvSpPr>
            <p:spPr>
              <a:xfrm>
                <a:off x="315223" y="3095650"/>
                <a:ext cx="116922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dirty="0"/>
                  <a:t>入力</a:t>
                </a:r>
                <a:r>
                  <a:rPr lang="ja-JP" alt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1800" b="1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altLang="ja-JP" sz="1800" b="1" dirty="0"/>
                  <a:t> </a:t>
                </a:r>
                <a:r>
                  <a:rPr lang="en-US" altLang="ja-JP" sz="1800" dirty="0"/>
                  <a:t>A</a:t>
                </a:r>
                <a:r>
                  <a:rPr lang="ja-JP" altLang="en-US" sz="1800" dirty="0"/>
                  <a:t>型区間分解</a:t>
                </a:r>
                <a:r>
                  <a:rPr lang="en-US" altLang="ja-JP" sz="1800" dirty="0"/>
                  <a:t>×2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行列を構成 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簡約化 </a:t>
                </a:r>
                <a14:m>
                  <m:oMath xmlns:m="http://schemas.openxmlformats.org/officeDocument/2006/math"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区間分解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</a:t>
                </a:r>
                <a:r>
                  <a:rPr lang="ja-JP" altLang="en-US" sz="1800" b="1" dirty="0"/>
                  <a:t>次数で</a:t>
                </a:r>
                <a:r>
                  <a:rPr lang="ja-JP" altLang="en-US" b="1" dirty="0"/>
                  <a:t>区間を分類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b="1" dirty="0"/>
                  <a:t>  出力</a:t>
                </a:r>
                <a:endParaRPr lang="en-US" altLang="ja-JP" sz="18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DDC6943-1A72-AE73-6B8D-9FA3430E9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3" y="3095650"/>
                <a:ext cx="11692293" cy="369332"/>
              </a:xfrm>
              <a:prstGeom prst="rect">
                <a:avLst/>
              </a:prstGeom>
              <a:blipFill>
                <a:blip r:embed="rId17"/>
                <a:stretch>
                  <a:fillRect l="-469" t="-10000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542BE0-9B34-CD9D-4F03-2D302F92922E}"/>
                  </a:ext>
                </a:extLst>
              </p:cNvPr>
              <p:cNvSpPr txBox="1"/>
              <p:nvPr/>
            </p:nvSpPr>
            <p:spPr>
              <a:xfrm>
                <a:off x="7692982" y="3885789"/>
                <a:ext cx="535429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各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∈ {0,1,…}</m:t>
                    </m:r>
                  </m:oMath>
                </a14:m>
                <a:r>
                  <a:rPr lang="ja-JP" altLang="en-US" dirty="0"/>
                  <a:t>に対して、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/>
                  <a:t>次の区間の集まり</a:t>
                </a:r>
                <a:endParaRPr lang="en-US" altLang="ja-JP" dirty="0"/>
              </a:p>
              <a:p>
                <a:r>
                  <a:rPr lang="ja-JP" altLang="en-US" dirty="0"/>
                  <a:t>を</a:t>
                </a:r>
                <a:r>
                  <a:rPr lang="ja-JP" altLang="en-US" sz="1800" dirty="0"/>
                  <a:t>対応させることで辞書</a:t>
                </a:r>
                <a:r>
                  <a:rPr lang="ja-JP" altLang="en-US" dirty="0"/>
                  <a:t>を作っている</a:t>
                </a:r>
                <a:r>
                  <a:rPr lang="en-US" altLang="ja-JP" sz="1800" dirty="0"/>
                  <a:t>.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542BE0-9B34-CD9D-4F03-2D302F929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982" y="3885789"/>
                <a:ext cx="5354296" cy="923330"/>
              </a:xfrm>
              <a:prstGeom prst="rect">
                <a:avLst/>
              </a:prstGeom>
              <a:blipFill>
                <a:blip r:embed="rId18"/>
                <a:stretch>
                  <a:fillRect l="-1025" t="-2632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772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B02A5-9C9D-EE73-F961-C33C0FCA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294108-288C-5D57-2E5D-0F14BF92C07D}"/>
              </a:ext>
            </a:extLst>
          </p:cNvPr>
          <p:cNvSpPr txBox="1"/>
          <p:nvPr/>
        </p:nvSpPr>
        <p:spPr>
          <a:xfrm>
            <a:off x="300780" y="1689128"/>
            <a:ext cx="805490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900" dirty="0"/>
              <a:t>(5.5)</a:t>
            </a:r>
            <a:r>
              <a:rPr lang="en-US" altLang="ja-JP" sz="1900" dirty="0" err="1"/>
              <a:t>interval_decomposition</a:t>
            </a:r>
            <a:r>
              <a:rPr lang="en-US" altLang="ja-JP" sz="1900" dirty="0"/>
              <a:t>(</a:t>
            </a:r>
            <a:r>
              <a:rPr lang="en-US" altLang="ja-JP" sz="1900" dirty="0" err="1"/>
              <a:t>FSCa,FSCb</a:t>
            </a:r>
            <a:r>
              <a:rPr lang="en-US" altLang="ja-JP" sz="1900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2BE2FB-7310-EC87-2775-6F83C629BE2B}"/>
              </a:ext>
            </a:extLst>
          </p:cNvPr>
          <p:cNvSpPr txBox="1"/>
          <p:nvPr/>
        </p:nvSpPr>
        <p:spPr>
          <a:xfrm>
            <a:off x="329668" y="1133125"/>
            <a:ext cx="1172620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♦区間の出力</a:t>
            </a:r>
            <a:r>
              <a:rPr lang="en-US" altLang="ja-JP" sz="2300" dirty="0"/>
              <a:t>(</a:t>
            </a:r>
            <a:r>
              <a:rPr lang="ja-JP" altLang="en-US" sz="2300" dirty="0"/>
              <a:t>これまでの関数を用いて区間分解をし、出力</a:t>
            </a:r>
            <a:r>
              <a:rPr lang="en-US" altLang="ja-JP" sz="23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A854545-E90E-657C-4043-23674AE51718}"/>
                  </a:ext>
                </a:extLst>
              </p:cNvPr>
              <p:cNvSpPr txBox="1"/>
              <p:nvPr/>
            </p:nvSpPr>
            <p:spPr>
              <a:xfrm>
                <a:off x="329667" y="2101903"/>
                <a:ext cx="10944973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dirty="0"/>
                  <a:t>入力</a:t>
                </a:r>
                <a:r>
                  <a:rPr lang="en-US" altLang="ja-JP" sz="1800" dirty="0"/>
                  <a:t>:</a:t>
                </a:r>
                <a:r>
                  <a:rPr lang="ja-JP" altLang="en-US" dirty="0"/>
                  <a:t> </a:t>
                </a:r>
                <a:r>
                  <a:rPr lang="en-US" altLang="ja-JP" dirty="0" err="1"/>
                  <a:t>FSCa</a:t>
                </a:r>
                <a:r>
                  <a:rPr lang="en-US" altLang="ja-JP" dirty="0"/>
                  <a:t>, </a:t>
                </a:r>
                <a:r>
                  <a:rPr lang="en-US" altLang="ja-JP" dirty="0" err="1"/>
                  <a:t>FSCb</a:t>
                </a:r>
                <a:r>
                  <a:rPr lang="en-US" altLang="ja-JP" dirty="0"/>
                  <a:t> </a:t>
                </a:r>
                <a:r>
                  <a:rPr lang="en-US" altLang="ja-JP" sz="1800" dirty="0"/>
                  <a:t>(bipath filtration)</a:t>
                </a:r>
              </a:p>
              <a:p>
                <a:r>
                  <a:rPr lang="ja-JP" altLang="en-US" sz="1800" dirty="0"/>
                  <a:t>出力</a:t>
                </a:r>
                <a:r>
                  <a:rPr lang="en-US" altLang="ja-JP" sz="1800" dirty="0"/>
                  <a:t>:</a:t>
                </a:r>
                <a:r>
                  <a:rPr lang="ja-JP" altLang="en-US" dirty="0"/>
                  <a:t> </a:t>
                </a:r>
                <a:r>
                  <a:rPr lang="ja-JP" altLang="en-US" sz="1800" dirty="0"/>
                  <a:t>辞書 </a:t>
                </a:r>
                <a14:m>
                  <m:oMath xmlns:m="http://schemas.openxmlformats.org/officeDocument/2006/math"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))  (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1800" dirty="0"/>
                  <a:t>th bipath PH</a:t>
                </a:r>
                <a:r>
                  <a:rPr lang="ja-JP" altLang="en-US" sz="1800" dirty="0"/>
                  <a:t>の区間分解</a:t>
                </a:r>
                <a:r>
                  <a:rPr lang="en-US" altLang="ja-JP" sz="1800" dirty="0"/>
                  <a:t>), </a:t>
                </a:r>
                <a:r>
                  <a:rPr lang="en-US" altLang="ja-JP" sz="1800" dirty="0" err="1"/>
                  <a:t>FSCa</a:t>
                </a:r>
                <a:r>
                  <a:rPr lang="ja-JP" altLang="en-US" sz="1800" dirty="0"/>
                  <a:t>の長さ</a:t>
                </a:r>
                <a:r>
                  <a:rPr lang="en-US" altLang="ja-JP" sz="1800" dirty="0"/>
                  <a:t>, </a:t>
                </a:r>
                <a:r>
                  <a:rPr lang="en-US" altLang="ja-JP" sz="1800" dirty="0" err="1"/>
                  <a:t>FSCb</a:t>
                </a:r>
                <a:r>
                  <a:rPr lang="ja-JP" altLang="en-US" sz="1800" dirty="0"/>
                  <a:t>の長さ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07647D7-0E54-3519-8BAE-78B026FA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7" y="2101903"/>
                <a:ext cx="10944973" cy="667747"/>
              </a:xfrm>
              <a:prstGeom prst="rect">
                <a:avLst/>
              </a:prstGeom>
              <a:blipFill>
                <a:blip r:embed="rId3"/>
                <a:stretch>
                  <a:fillRect l="-445" t="-5505" b="-119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4F040E-BE9F-487D-1EEC-45C934D56345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4535317-F7EF-604F-A3F8-0FC608A79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993" y="3579435"/>
            <a:ext cx="5054008" cy="31788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B2C573-35A4-9FEE-09BE-8E352E71A2D6}"/>
              </a:ext>
            </a:extLst>
          </p:cNvPr>
          <p:cNvSpPr txBox="1"/>
          <p:nvPr/>
        </p:nvSpPr>
        <p:spPr>
          <a:xfrm>
            <a:off x="7923053" y="3970549"/>
            <a:ext cx="4239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＊この関数を使うと、ターミナル上に左のような文字が表示される。区間の存在の有無が分かり便利。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DBF811-4C2C-DDE3-7DC4-0B1F31655AA2}"/>
              </a:ext>
            </a:extLst>
          </p:cNvPr>
          <p:cNvSpPr txBox="1"/>
          <p:nvPr/>
        </p:nvSpPr>
        <p:spPr>
          <a:xfrm>
            <a:off x="7959127" y="4962146"/>
            <a:ext cx="4167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ja-JP" altLang="en-US" dirty="0"/>
              <a:t>次は表示するためのコードを見る。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E9051D-6341-C47E-51D9-F807622F4294}"/>
              </a:ext>
            </a:extLst>
          </p:cNvPr>
          <p:cNvSpPr txBox="1"/>
          <p:nvPr/>
        </p:nvSpPr>
        <p:spPr>
          <a:xfrm>
            <a:off x="300781" y="2748275"/>
            <a:ext cx="5283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この関数はこれまでの関数を組み合わせたもの。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87A24D-8825-03A5-F05F-2CEA89B33F36}"/>
                  </a:ext>
                </a:extLst>
              </p:cNvPr>
              <p:cNvSpPr txBox="1"/>
              <p:nvPr/>
            </p:nvSpPr>
            <p:spPr>
              <a:xfrm>
                <a:off x="315223" y="3095650"/>
                <a:ext cx="116922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dirty="0"/>
                  <a:t>入力</a:t>
                </a:r>
                <a:r>
                  <a:rPr lang="ja-JP" alt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1800" b="1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altLang="ja-JP" sz="1800" b="1" dirty="0"/>
                  <a:t> </a:t>
                </a:r>
                <a:r>
                  <a:rPr lang="en-US" altLang="ja-JP" sz="1800" dirty="0"/>
                  <a:t>A</a:t>
                </a:r>
                <a:r>
                  <a:rPr lang="ja-JP" altLang="en-US" sz="1800" dirty="0"/>
                  <a:t>型区間分解</a:t>
                </a:r>
                <a:r>
                  <a:rPr lang="en-US" altLang="ja-JP" sz="1800" dirty="0"/>
                  <a:t>×2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行列を構成 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簡約化 </a:t>
                </a:r>
                <a14:m>
                  <m:oMath xmlns:m="http://schemas.openxmlformats.org/officeDocument/2006/math"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区間分解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次数で</a:t>
                </a:r>
                <a:r>
                  <a:rPr lang="ja-JP" altLang="en-US" dirty="0"/>
                  <a:t>区間を分類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b="1" dirty="0"/>
                  <a:t>  出力</a:t>
                </a:r>
                <a:endParaRPr lang="en-US" altLang="ja-JP" sz="1800" b="1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87A24D-8825-03A5-F05F-2CEA89B33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3" y="3095650"/>
                <a:ext cx="11692293" cy="369332"/>
              </a:xfrm>
              <a:prstGeom prst="rect">
                <a:avLst/>
              </a:prstGeom>
              <a:blipFill>
                <a:blip r:embed="rId5"/>
                <a:stretch>
                  <a:fillRect l="-469" t="-10000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698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F3AF3-92B3-AFC1-C9E3-08410C07E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12E0474-627D-595A-95AB-DFB97E7BF2DE}"/>
              </a:ext>
            </a:extLst>
          </p:cNvPr>
          <p:cNvSpPr txBox="1"/>
          <p:nvPr/>
        </p:nvSpPr>
        <p:spPr>
          <a:xfrm>
            <a:off x="372875" y="329156"/>
            <a:ext cx="707982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000" b="1" dirty="0"/>
              <a:t>(6)</a:t>
            </a:r>
            <a:r>
              <a:rPr lang="en-US" altLang="ja-JP" sz="5000" b="1" dirty="0" err="1"/>
              <a:t>Print_functions.jl</a:t>
            </a:r>
            <a:endParaRPr lang="ja-JP" altLang="en-US" sz="5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B87266-5F51-84A8-55DC-383E8E4B66A4}"/>
              </a:ext>
            </a:extLst>
          </p:cNvPr>
          <p:cNvSpPr txBox="1"/>
          <p:nvPr/>
        </p:nvSpPr>
        <p:spPr>
          <a:xfrm>
            <a:off x="823487" y="1452914"/>
            <a:ext cx="949236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300" dirty="0"/>
              <a:t>♦</a:t>
            </a:r>
            <a:r>
              <a:rPr lang="en-US" altLang="ja-JP" sz="2300" dirty="0"/>
              <a:t>bipath</a:t>
            </a:r>
            <a:r>
              <a:rPr lang="ja-JP" altLang="en-US" sz="2300" dirty="0"/>
              <a:t>上の区間を以下のようにターミナルに表示する</a:t>
            </a:r>
            <a:r>
              <a:rPr lang="ja-JP" altLang="en-US" dirty="0"/>
              <a:t>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70DF3F2-CB13-018B-A81C-A34D2F768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313" y="2766635"/>
            <a:ext cx="5054008" cy="31788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3529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53912-ABCE-FD39-91C1-21CE7D5EF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48F336-16C2-31C2-0550-E41BE72E1D03}"/>
                  </a:ext>
                </a:extLst>
              </p:cNvPr>
              <p:cNvSpPr txBox="1"/>
              <p:nvPr/>
            </p:nvSpPr>
            <p:spPr>
              <a:xfrm>
                <a:off x="865528" y="2092457"/>
                <a:ext cx="10098394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dirty="0"/>
                  <a:t>(6.1)</a:t>
                </a:r>
                <a:r>
                  <a:rPr lang="ja-JP" altLang="en-US" dirty="0"/>
                  <a:t>print_intL(interval)     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typy</a:t>
                </a:r>
                <a:r>
                  <a:rPr lang="en-US" altLang="ja-JP" dirty="0"/>
                  <a:t> L</a:t>
                </a:r>
                <a:r>
                  <a:rPr lang="ja-JP" altLang="en-US" dirty="0"/>
                  <a:t>の区間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altLang="ja-JP" dirty="0"/>
                  <a:t> string (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ja-JP" dirty="0"/>
                  <a:t>))</a:t>
                </a:r>
              </a:p>
              <a:p>
                <a:r>
                  <a:rPr lang="en-US" altLang="ja-JP" dirty="0"/>
                  <a:t>(6.2)</a:t>
                </a:r>
                <a:r>
                  <a:rPr lang="ja-JP" altLang="en-US" dirty="0"/>
                  <a:t>print_int</a:t>
                </a:r>
                <a:r>
                  <a:rPr lang="en-US" altLang="ja-JP" dirty="0"/>
                  <a:t>R</a:t>
                </a:r>
                <a:r>
                  <a:rPr lang="ja-JP" altLang="en-US" dirty="0"/>
                  <a:t>(interval)     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typy</a:t>
                </a:r>
                <a:r>
                  <a:rPr lang="en-US" altLang="ja-JP" dirty="0"/>
                  <a:t> R</a:t>
                </a:r>
                <a:r>
                  <a:rPr lang="ja-JP" altLang="en-US" dirty="0"/>
                  <a:t>の区間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altLang="ja-JP" dirty="0"/>
                  <a:t> string (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ja-JP" dirty="0"/>
                  <a:t>)) </a:t>
                </a:r>
              </a:p>
              <a:p>
                <a:r>
                  <a:rPr lang="en-US" altLang="ja-JP" dirty="0"/>
                  <a:t>(6.3)</a:t>
                </a:r>
                <a:r>
                  <a:rPr lang="ja-JP" altLang="en-US" dirty="0"/>
                  <a:t>print_</a:t>
                </a:r>
                <a:r>
                  <a:rPr lang="en-US" altLang="ja-JP" dirty="0"/>
                  <a:t>up</a:t>
                </a:r>
                <a:r>
                  <a:rPr lang="ja-JP" altLang="en-US" dirty="0"/>
                  <a:t>(interval)       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typy</a:t>
                </a:r>
                <a:r>
                  <a:rPr lang="en-US" altLang="ja-JP" dirty="0"/>
                  <a:t> U</a:t>
                </a:r>
                <a:r>
                  <a:rPr lang="ja-JP" altLang="en-US" dirty="0"/>
                  <a:t>の区間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ja-JP" dirty="0"/>
                  <a:t>string (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ja-JP" dirty="0"/>
                  <a:t>)) </a:t>
                </a:r>
              </a:p>
              <a:p>
                <a:r>
                  <a:rPr lang="en-US" altLang="ja-JP" dirty="0"/>
                  <a:t>(6.4)</a:t>
                </a:r>
                <a:r>
                  <a:rPr lang="ja-JP" altLang="en-US" dirty="0"/>
                  <a:t>print_</a:t>
                </a:r>
                <a:r>
                  <a:rPr lang="en-US" altLang="ja-JP" dirty="0"/>
                  <a:t>down</a:t>
                </a:r>
                <a:r>
                  <a:rPr lang="ja-JP" altLang="en-US" dirty="0"/>
                  <a:t>(interval)  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typy</a:t>
                </a:r>
                <a:r>
                  <a:rPr lang="en-US" altLang="ja-JP" dirty="0"/>
                  <a:t> D</a:t>
                </a:r>
                <a:r>
                  <a:rPr lang="ja-JP" altLang="en-US" dirty="0"/>
                  <a:t>の区間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ja-JP" dirty="0"/>
                  <a:t>string (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ja-JP" dirty="0"/>
                  <a:t>)) </a:t>
                </a:r>
              </a:p>
              <a:p>
                <a:endParaRPr lang="en-US" altLang="ja-JP" dirty="0"/>
              </a:p>
              <a:p>
                <a:r>
                  <a:rPr lang="en-US" altLang="ja-JP" dirty="0"/>
                  <a:t>(6.5)</a:t>
                </a:r>
                <a:r>
                  <a:rPr lang="en-US" altLang="ja-JP" dirty="0" err="1"/>
                  <a:t>print_intervals</a:t>
                </a:r>
                <a:r>
                  <a:rPr lang="en-US" altLang="ja-JP" dirty="0"/>
                  <a:t>(header, intervals, printer) (</a:t>
                </a:r>
                <a:r>
                  <a:rPr lang="ja-JP" altLang="en-US" dirty="0"/>
                  <a:t>上のコードを用いて区間を</a:t>
                </a:r>
                <a:r>
                  <a:rPr lang="en-US" altLang="ja-JP" dirty="0"/>
                  <a:t>print</a:t>
                </a:r>
                <a:r>
                  <a:rPr lang="ja-JP" altLang="en-US" dirty="0"/>
                  <a:t>してくれる</a:t>
                </a:r>
                <a:r>
                  <a:rPr lang="en-US" altLang="ja-JP" dirty="0"/>
                  <a:t>.)</a:t>
                </a:r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48F336-16C2-31C2-0550-E41BE72E1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28" y="2092457"/>
                <a:ext cx="10098394" cy="2031325"/>
              </a:xfrm>
              <a:prstGeom prst="rect">
                <a:avLst/>
              </a:prstGeom>
              <a:blipFill>
                <a:blip r:embed="rId3"/>
                <a:stretch>
                  <a:fillRect l="-543" t="-12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1C8E772-D458-69B3-CEA6-95CB620981CC}"/>
                  </a:ext>
                </a:extLst>
              </p:cNvPr>
              <p:cNvSpPr txBox="1"/>
              <p:nvPr/>
            </p:nvSpPr>
            <p:spPr>
              <a:xfrm>
                <a:off x="865528" y="4823138"/>
                <a:ext cx="10618433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＊上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つの関数 print_intL</a:t>
                </a:r>
                <a:r>
                  <a:rPr lang="en-US" altLang="ja-JP" dirty="0"/>
                  <a:t>,</a:t>
                </a:r>
                <a:r>
                  <a:rPr lang="ja-JP" altLang="en-US" dirty="0"/>
                  <a:t> print_int</a:t>
                </a:r>
                <a:r>
                  <a:rPr lang="en-US" altLang="ja-JP" dirty="0"/>
                  <a:t>R, </a:t>
                </a:r>
                <a:r>
                  <a:rPr lang="ja-JP" altLang="en-US" dirty="0"/>
                  <a:t>print_</a:t>
                </a:r>
                <a:r>
                  <a:rPr lang="en-US" altLang="ja-JP" dirty="0"/>
                  <a:t>up,</a:t>
                </a:r>
                <a:r>
                  <a:rPr lang="ja-JP" altLang="en-US" dirty="0"/>
                  <a:t> print_</a:t>
                </a:r>
                <a:r>
                  <a:rPr lang="en-US" altLang="ja-JP" dirty="0"/>
                  <a:t>down</a:t>
                </a:r>
                <a:r>
                  <a:rPr lang="ja-JP" altLang="en-US" dirty="0"/>
                  <a:t>は殆ど一緒なのでprint_intLだけ説明</a:t>
                </a:r>
                <a:endParaRPr lang="en-US" altLang="ja-JP" dirty="0"/>
              </a:p>
              <a:p>
                <a:r>
                  <a:rPr lang="ja-JP" altLang="en-US" dirty="0"/>
                  <a:t>＊関数として区間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ja-JP" altLang="en-US" dirty="0"/>
                  <a:t>を</a:t>
                </a:r>
                <a:r>
                  <a:rPr lang="en-US" altLang="ja-JP" dirty="0"/>
                  <a:t>print</a:t>
                </a:r>
                <a:r>
                  <a:rPr lang="ja-JP" altLang="en-US" dirty="0"/>
                  <a:t>するprint</a:t>
                </a:r>
                <a:r>
                  <a:rPr lang="en-US" altLang="ja-JP" dirty="0"/>
                  <a:t>_center</a:t>
                </a:r>
                <a:r>
                  <a:rPr lang="ja-JP" altLang="en-US" dirty="0"/>
                  <a:t>は無い．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関数を作るまでもない</a:t>
                </a:r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1C8E772-D458-69B3-CEA6-95CB62098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28" y="4823138"/>
                <a:ext cx="10618433" cy="658514"/>
              </a:xfrm>
              <a:prstGeom prst="rect">
                <a:avLst/>
              </a:prstGeom>
              <a:blipFill>
                <a:blip r:embed="rId4"/>
                <a:stretch>
                  <a:fillRect l="-517" t="-4630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A53EEE-7736-96A9-BB73-624155D9F7EA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(6)</a:t>
            </a:r>
            <a:r>
              <a:rPr lang="en-US" altLang="ja-JP" sz="3000" dirty="0" err="1"/>
              <a:t>Print_functions.jl</a:t>
            </a:r>
            <a:endParaRPr lang="ja-JP" altLang="en-US" sz="3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298F2B-07F6-3CBE-BBD2-0A323C49AD76}"/>
              </a:ext>
            </a:extLst>
          </p:cNvPr>
          <p:cNvSpPr txBox="1"/>
          <p:nvPr/>
        </p:nvSpPr>
        <p:spPr>
          <a:xfrm>
            <a:off x="7164413" y="2582503"/>
            <a:ext cx="197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だいたい同じ</a:t>
            </a:r>
            <a:endParaRPr lang="en-US" altLang="ja-JP" dirty="0"/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8C5C94D8-AA0B-83AB-2D50-5E7CBB5D9417}"/>
              </a:ext>
            </a:extLst>
          </p:cNvPr>
          <p:cNvSpPr/>
          <p:nvPr/>
        </p:nvSpPr>
        <p:spPr>
          <a:xfrm>
            <a:off x="6912864" y="2092456"/>
            <a:ext cx="182880" cy="118109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A3D08E-712D-B3B9-BF60-57638EB871FA}"/>
              </a:ext>
            </a:extLst>
          </p:cNvPr>
          <p:cNvSpPr txBox="1"/>
          <p:nvPr/>
        </p:nvSpPr>
        <p:spPr>
          <a:xfrm>
            <a:off x="823487" y="1452914"/>
            <a:ext cx="949236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300" dirty="0"/>
              <a:t>♦</a:t>
            </a:r>
            <a:r>
              <a:rPr lang="en-US" altLang="ja-JP" sz="2300" dirty="0"/>
              <a:t>bipath</a:t>
            </a:r>
            <a:r>
              <a:rPr lang="ja-JP" altLang="en-US" sz="2300" dirty="0"/>
              <a:t>上の区間を以下のようにターミナルに表示する</a:t>
            </a:r>
            <a:r>
              <a:rPr lang="ja-JP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7816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E1626-3A36-CFED-D824-16E85059F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93A3CC-8D70-8F8C-A0A1-EB038B98215F}"/>
              </a:ext>
            </a:extLst>
          </p:cNvPr>
          <p:cNvSpPr txBox="1"/>
          <p:nvPr/>
        </p:nvSpPr>
        <p:spPr>
          <a:xfrm>
            <a:off x="563468" y="364024"/>
            <a:ext cx="646764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000" b="1" dirty="0"/>
              <a:t>(1)</a:t>
            </a:r>
            <a:r>
              <a:rPr lang="en-US" altLang="ja-JP" sz="5000" b="1" dirty="0" err="1"/>
              <a:t>Bipathposets.jl</a:t>
            </a:r>
            <a:endParaRPr lang="ja-JP" altLang="en-US" sz="50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8008FFB-13A8-14BC-8AE8-505F876C77D0}"/>
              </a:ext>
            </a:extLst>
          </p:cNvPr>
          <p:cNvSpPr txBox="1"/>
          <p:nvPr/>
        </p:nvSpPr>
        <p:spPr>
          <a:xfrm>
            <a:off x="563468" y="1225798"/>
            <a:ext cx="786587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</a:t>
            </a:r>
            <a:r>
              <a:rPr lang="en-US" altLang="ja-JP" sz="2500" dirty="0"/>
              <a:t>Module</a:t>
            </a:r>
            <a:r>
              <a:rPr lang="ja-JP" altLang="en-US" sz="2500" dirty="0"/>
              <a:t>の定義</a:t>
            </a:r>
            <a:endParaRPr lang="en-US" altLang="ja-JP" sz="25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74B9E04-363D-D527-A090-F23702BE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54" y="2107547"/>
            <a:ext cx="6834328" cy="4142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9296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EF9B3-6757-F336-7959-0D03AB21C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B053BE5-950F-D7C7-C5FF-CA3A00FA79C5}"/>
                  </a:ext>
                </a:extLst>
              </p:cNvPr>
              <p:cNvSpPr txBox="1"/>
              <p:nvPr/>
            </p:nvSpPr>
            <p:spPr>
              <a:xfrm>
                <a:off x="806471" y="1992147"/>
                <a:ext cx="70798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dirty="0"/>
                  <a:t>(6.1)</a:t>
                </a:r>
                <a:r>
                  <a:rPr lang="ja-JP" altLang="en-US" dirty="0"/>
                  <a:t>print_intL(interval)</a:t>
                </a:r>
                <a:r>
                  <a:rPr lang="en-US" altLang="ja-JP" dirty="0"/>
                  <a:t> (</a:t>
                </a:r>
                <a:r>
                  <a:rPr lang="en-US" altLang="ja-JP" dirty="0" err="1"/>
                  <a:t>typy</a:t>
                </a:r>
                <a:r>
                  <a:rPr lang="en-US" altLang="ja-JP" dirty="0"/>
                  <a:t> L</a:t>
                </a:r>
                <a:r>
                  <a:rPr lang="ja-JP" altLang="en-US" dirty="0"/>
                  <a:t>の区間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altLang="ja-JP" dirty="0"/>
                  <a:t> string (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ja-JP" dirty="0"/>
                  <a:t>))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B053BE5-950F-D7C7-C5FF-CA3A00FA7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71" y="1992147"/>
                <a:ext cx="7079827" cy="369332"/>
              </a:xfrm>
              <a:prstGeom prst="rect">
                <a:avLst/>
              </a:prstGeom>
              <a:blipFill>
                <a:blip r:embed="rId3"/>
                <a:stretch>
                  <a:fillRect l="-688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35F85E1-EEEC-6433-C494-1F7E63BAC273}"/>
                  </a:ext>
                </a:extLst>
              </p:cNvPr>
              <p:cNvSpPr txBox="1"/>
              <p:nvPr/>
            </p:nvSpPr>
            <p:spPr>
              <a:xfrm>
                <a:off x="806471" y="1424513"/>
                <a:ext cx="9492366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300" dirty="0"/>
                  <a:t>♦</a:t>
                </a:r>
                <a:r>
                  <a:rPr lang="en-US" altLang="ja-JP" sz="2300" dirty="0"/>
                  <a:t>Type</a:t>
                </a:r>
                <a:r>
                  <a:rPr lang="ja-JP" altLang="en-US" sz="2300" dirty="0"/>
                  <a:t> </a:t>
                </a:r>
                <a:r>
                  <a:rPr lang="en-US" altLang="ja-JP" sz="2300" dirty="0"/>
                  <a:t>L</a:t>
                </a:r>
                <a:r>
                  <a:rPr lang="ja-JP" altLang="en-US" sz="2300" dirty="0"/>
                  <a:t>の区間を</a:t>
                </a:r>
                <a14:m>
                  <m:oMath xmlns:m="http://schemas.openxmlformats.org/officeDocument/2006/math">
                    <m:r>
                      <a:rPr lang="en-US" altLang="ja-JP" sz="2300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ja-JP" sz="23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3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3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300" b="0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ja-JP" altLang="en-US" sz="2300" dirty="0"/>
                  <a:t>の形で表す</a:t>
                </a:r>
                <a:r>
                  <a:rPr lang="ja-JP" altLang="en-US" dirty="0"/>
                  <a:t>。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35F85E1-EEEC-6433-C494-1F7E63BAC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71" y="1424513"/>
                <a:ext cx="9492366" cy="446276"/>
              </a:xfrm>
              <a:prstGeom prst="rect">
                <a:avLst/>
              </a:prstGeom>
              <a:blipFill>
                <a:blip r:embed="rId4"/>
                <a:stretch>
                  <a:fillRect l="-899" t="-10959" b="-301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43EE3A5-4FD8-F8B6-B86C-EEA51168D53B}"/>
                  </a:ext>
                </a:extLst>
              </p:cNvPr>
              <p:cNvSpPr txBox="1"/>
              <p:nvPr/>
            </p:nvSpPr>
            <p:spPr>
              <a:xfrm>
                <a:off x="6192588" y="2254873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43EE3A5-4FD8-F8B6-B86C-EEA51168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588" y="2254873"/>
                <a:ext cx="344093" cy="410433"/>
              </a:xfrm>
              <a:prstGeom prst="rect">
                <a:avLst/>
              </a:prstGeom>
              <a:blipFill>
                <a:blip r:embed="rId5"/>
                <a:stretch>
                  <a:fillRect t="-10448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B492B82-9688-5BD3-56EA-9D6FF272E6F9}"/>
                  </a:ext>
                </a:extLst>
              </p:cNvPr>
              <p:cNvSpPr txBox="1"/>
              <p:nvPr/>
            </p:nvSpPr>
            <p:spPr>
              <a:xfrm>
                <a:off x="11383758" y="2308110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B492B82-9688-5BD3-56EA-9D6FF272E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758" y="2308110"/>
                <a:ext cx="344093" cy="410433"/>
              </a:xfrm>
              <a:prstGeom prst="rect">
                <a:avLst/>
              </a:prstGeom>
              <a:blipFill>
                <a:blip r:embed="rId6"/>
                <a:stretch>
                  <a:fillRect t="-10448" r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D78C4F4-C8C2-5AFB-1291-19C99EF5DC8F}"/>
              </a:ext>
            </a:extLst>
          </p:cNvPr>
          <p:cNvCxnSpPr>
            <a:cxnSpLocks/>
          </p:cNvCxnSpPr>
          <p:nvPr/>
        </p:nvCxnSpPr>
        <p:spPr>
          <a:xfrm>
            <a:off x="6274155" y="3299913"/>
            <a:ext cx="5281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705A3AC-15B7-5E57-C0FA-0C492B29E932}"/>
              </a:ext>
            </a:extLst>
          </p:cNvPr>
          <p:cNvCxnSpPr>
            <a:cxnSpLocks/>
          </p:cNvCxnSpPr>
          <p:nvPr/>
        </p:nvCxnSpPr>
        <p:spPr>
          <a:xfrm>
            <a:off x="8672497" y="3434589"/>
            <a:ext cx="28833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5D0BED6-CFB7-9AEE-2197-3AF1DB471B6B}"/>
              </a:ext>
            </a:extLst>
          </p:cNvPr>
          <p:cNvCxnSpPr>
            <a:cxnSpLocks/>
          </p:cNvCxnSpPr>
          <p:nvPr/>
        </p:nvCxnSpPr>
        <p:spPr>
          <a:xfrm>
            <a:off x="10312067" y="3586277"/>
            <a:ext cx="12437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CBAE6EA-EC91-410A-6499-5E6B348E4BB0}"/>
              </a:ext>
            </a:extLst>
          </p:cNvPr>
          <p:cNvCxnSpPr>
            <a:cxnSpLocks/>
          </p:cNvCxnSpPr>
          <p:nvPr/>
        </p:nvCxnSpPr>
        <p:spPr>
          <a:xfrm>
            <a:off x="6274155" y="4548855"/>
            <a:ext cx="5281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F1664EC-9A47-687A-BFD2-A28FBFDB9980}"/>
              </a:ext>
            </a:extLst>
          </p:cNvPr>
          <p:cNvCxnSpPr>
            <a:cxnSpLocks/>
          </p:cNvCxnSpPr>
          <p:nvPr/>
        </p:nvCxnSpPr>
        <p:spPr>
          <a:xfrm>
            <a:off x="6274155" y="4427684"/>
            <a:ext cx="233617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A9C975D-B047-DF50-C31F-86F9F39B5C30}"/>
              </a:ext>
            </a:extLst>
          </p:cNvPr>
          <p:cNvCxnSpPr>
            <a:cxnSpLocks/>
          </p:cNvCxnSpPr>
          <p:nvPr/>
        </p:nvCxnSpPr>
        <p:spPr>
          <a:xfrm>
            <a:off x="8672497" y="4683530"/>
            <a:ext cx="28833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4166768-362D-19AA-59D3-D74B5D2EF11F}"/>
              </a:ext>
            </a:extLst>
          </p:cNvPr>
          <p:cNvCxnSpPr>
            <a:cxnSpLocks/>
          </p:cNvCxnSpPr>
          <p:nvPr/>
        </p:nvCxnSpPr>
        <p:spPr>
          <a:xfrm>
            <a:off x="9827228" y="4835218"/>
            <a:ext cx="17285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77D7D59-290D-5D3A-DB41-0A8C6D8FA18B}"/>
              </a:ext>
            </a:extLst>
          </p:cNvPr>
          <p:cNvCxnSpPr>
            <a:cxnSpLocks/>
          </p:cNvCxnSpPr>
          <p:nvPr/>
        </p:nvCxnSpPr>
        <p:spPr>
          <a:xfrm>
            <a:off x="11213442" y="4969894"/>
            <a:ext cx="342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C985AF5-0728-F438-C8AE-FD4136ED284A}"/>
              </a:ext>
            </a:extLst>
          </p:cNvPr>
          <p:cNvCxnSpPr>
            <a:cxnSpLocks noChangeAspect="1"/>
          </p:cNvCxnSpPr>
          <p:nvPr/>
        </p:nvCxnSpPr>
        <p:spPr>
          <a:xfrm>
            <a:off x="9076775" y="3178743"/>
            <a:ext cx="1533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037009E-8837-3C41-18A6-D1A0F3749C40}"/>
              </a:ext>
            </a:extLst>
          </p:cNvPr>
          <p:cNvCxnSpPr>
            <a:cxnSpLocks/>
          </p:cNvCxnSpPr>
          <p:nvPr/>
        </p:nvCxnSpPr>
        <p:spPr>
          <a:xfrm>
            <a:off x="10473577" y="3720952"/>
            <a:ext cx="10822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900AC29-DB41-E25D-E3C3-DD8FE26E8ACD}"/>
                  </a:ext>
                </a:extLst>
              </p:cNvPr>
              <p:cNvSpPr txBox="1"/>
              <p:nvPr/>
            </p:nvSpPr>
            <p:spPr>
              <a:xfrm>
                <a:off x="5892773" y="2692464"/>
                <a:ext cx="14139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=[1,2]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900AC29-DB41-E25D-E3C3-DD8FE26E8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773" y="2692464"/>
                <a:ext cx="1413933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56A67F8-6366-EB6D-9A83-A4BE4ED87EC8}"/>
                  </a:ext>
                </a:extLst>
              </p:cNvPr>
              <p:cNvSpPr txBox="1"/>
              <p:nvPr/>
            </p:nvSpPr>
            <p:spPr>
              <a:xfrm>
                <a:off x="5620115" y="4000747"/>
                <a:ext cx="195925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=[1,5]</m:t>
                      </m:r>
                    </m:oMath>
                  </m:oMathPara>
                </a14:m>
                <a:endParaRPr lang="ja-JP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56A67F8-6366-EB6D-9A83-A4BE4ED8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115" y="4000747"/>
                <a:ext cx="1959251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756B1F8-DC60-50F2-33B2-8F4A4A01B454}"/>
                  </a:ext>
                </a:extLst>
              </p:cNvPr>
              <p:cNvSpPr txBox="1"/>
              <p:nvPr/>
            </p:nvSpPr>
            <p:spPr>
              <a:xfrm>
                <a:off x="784147" y="2748532"/>
                <a:ext cx="5198532" cy="1235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dirty="0"/>
                  <a:t>Ex.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 panose="02040503050406030204" pitchFamily="18" charset="0"/>
                      </a:rPr>
                      <m:t>type</m:t>
                    </m:r>
                  </m:oMath>
                </a14:m>
                <a:r>
                  <a:rPr lang="en-US" altLang="ja-JP" b="0" i="0" dirty="0">
                    <a:latin typeface="Cambria Math" panose="02040503050406030204" pitchFamily="18" charset="0"/>
                  </a:rPr>
                  <a:t> L</a:t>
                </a:r>
                <a:r>
                  <a:rPr lang="ja-JP" altLang="en-US" b="0" i="0" dirty="0">
                    <a:latin typeface="Cambria Math" panose="02040503050406030204" pitchFamily="18" charset="0"/>
                  </a:rPr>
                  <a:t>の区間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は上側の区間と下側の区間を合わせたものと考えている。いま、区間として</a:t>
                </a:r>
                <a:endParaRPr lang="en-US" altLang="ja-JP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1,5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を考える</a:t>
                </a:r>
                <a:r>
                  <a:rPr lang="en-US" altLang="ja-JP" dirty="0"/>
                  <a:t>.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756B1F8-DC60-50F2-33B2-8F4A4A01B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47" y="2748532"/>
                <a:ext cx="5198532" cy="1235979"/>
              </a:xfrm>
              <a:prstGeom prst="rect">
                <a:avLst/>
              </a:prstGeom>
              <a:blipFill>
                <a:blip r:embed="rId9"/>
                <a:stretch>
                  <a:fillRect l="-1056" t="-3941" b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2647C62-7DAA-F051-6D34-91DBB0C48777}"/>
                  </a:ext>
                </a:extLst>
              </p:cNvPr>
              <p:cNvSpPr txBox="1"/>
              <p:nvPr/>
            </p:nvSpPr>
            <p:spPr>
              <a:xfrm>
                <a:off x="1358143" y="4301218"/>
                <a:ext cx="1839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−1=4</m:t>
                      </m:r>
                      <m:r>
                        <a:rPr lang="ja-JP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2647C62-7DAA-F051-6D34-91DBB0C48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43" y="4301218"/>
                <a:ext cx="18397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1C1EF9F-28F6-0391-D676-567773168052}"/>
                  </a:ext>
                </a:extLst>
              </p:cNvPr>
              <p:cNvSpPr txBox="1"/>
              <p:nvPr/>
            </p:nvSpPr>
            <p:spPr>
              <a:xfrm>
                <a:off x="6451911" y="2959351"/>
                <a:ext cx="1839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ja-JP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1C1EF9F-28F6-0391-D676-567773168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911" y="2959351"/>
                <a:ext cx="183973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02419C8A-56DC-D189-625C-01E1641F971D}"/>
                  </a:ext>
                </a:extLst>
              </p:cNvPr>
              <p:cNvSpPr txBox="1"/>
              <p:nvPr/>
            </p:nvSpPr>
            <p:spPr>
              <a:xfrm>
                <a:off x="7709069" y="4058312"/>
                <a:ext cx="1839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5−1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02419C8A-56DC-D189-625C-01E1641F9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069" y="4058312"/>
                <a:ext cx="183973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C6C96CF2-4CB3-E357-C891-C674C56F211E}"/>
                  </a:ext>
                </a:extLst>
              </p:cNvPr>
              <p:cNvSpPr txBox="1"/>
              <p:nvPr/>
            </p:nvSpPr>
            <p:spPr>
              <a:xfrm>
                <a:off x="768988" y="5446069"/>
                <a:ext cx="51985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より、出力は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C6C96CF2-4CB3-E357-C891-C674C56F2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88" y="5446069"/>
                <a:ext cx="5198532" cy="369332"/>
              </a:xfrm>
              <a:prstGeom prst="rect">
                <a:avLst/>
              </a:prstGeom>
              <a:blipFill>
                <a:blip r:embed="rId13"/>
                <a:stretch>
                  <a:fillRect l="-938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87D2C7C-3965-8230-3B23-504333226338}"/>
                  </a:ext>
                </a:extLst>
              </p:cNvPr>
              <p:cNvSpPr txBox="1"/>
              <p:nvPr/>
            </p:nvSpPr>
            <p:spPr>
              <a:xfrm>
                <a:off x="1113657" y="4622957"/>
                <a:ext cx="22545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2−1=1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87D2C7C-3965-8230-3B23-504333226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657" y="4622957"/>
                <a:ext cx="225459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22F7414-DDF5-2084-9A72-F3BFDBF6ADA5}"/>
                  </a:ext>
                </a:extLst>
              </p:cNvPr>
              <p:cNvSpPr txBox="1"/>
              <p:nvPr/>
            </p:nvSpPr>
            <p:spPr>
              <a:xfrm>
                <a:off x="3197874" y="4663870"/>
                <a:ext cx="5766847" cy="317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dirty="0"/>
                  <a:t>(A</a:t>
                </a:r>
                <a:r>
                  <a:rPr lang="ja-JP" altLang="en-US" sz="1400" dirty="0"/>
                  <a:t>型と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ja-JP" altLang="en-US" sz="1400" dirty="0"/>
                  <a:t>の区間では数字が</a:t>
                </a:r>
                <a14:m>
                  <m:oMath xmlns:m="http://schemas.openxmlformats.org/officeDocument/2006/math">
                    <m:r>
                      <a:rPr lang="en-US" altLang="ja-JP" sz="1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1400" dirty="0"/>
                  <a:t>ずれるので修正している</a:t>
                </a:r>
                <a:r>
                  <a:rPr lang="en-US" altLang="ja-JP" sz="1400" dirty="0"/>
                  <a:t>)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22F7414-DDF5-2084-9A72-F3BFDBF6A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874" y="4663870"/>
                <a:ext cx="5766847" cy="317203"/>
              </a:xfrm>
              <a:prstGeom prst="rect">
                <a:avLst/>
              </a:prstGeom>
              <a:blipFill>
                <a:blip r:embed="rId15"/>
                <a:stretch>
                  <a:fillRect l="-317" t="-1923"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D66FCD8-B767-3843-8ACB-3C4B25113D21}"/>
              </a:ext>
            </a:extLst>
          </p:cNvPr>
          <p:cNvCxnSpPr>
            <a:cxnSpLocks/>
          </p:cNvCxnSpPr>
          <p:nvPr/>
        </p:nvCxnSpPr>
        <p:spPr>
          <a:xfrm flipV="1">
            <a:off x="6283389" y="3154647"/>
            <a:ext cx="550883" cy="350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2D22F85-EBB0-AF6F-8A73-B29CD4FECDDC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(6)</a:t>
            </a:r>
            <a:r>
              <a:rPr lang="en-US" altLang="ja-JP" sz="3000" dirty="0" err="1"/>
              <a:t>Print_functions.jl</a:t>
            </a:r>
            <a:endParaRPr lang="ja-JP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4040E7C-4F4C-19E1-4E6A-11794D39B2E4}"/>
                  </a:ext>
                </a:extLst>
              </p:cNvPr>
              <p:cNvSpPr txBox="1"/>
              <p:nvPr/>
            </p:nvSpPr>
            <p:spPr>
              <a:xfrm>
                <a:off x="742214" y="6132108"/>
                <a:ext cx="90054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dirty="0"/>
                  <a:t>*(6.2)—(6.4)</a:t>
                </a:r>
                <a:r>
                  <a:rPr lang="ja-JP" altLang="en-US" dirty="0"/>
                  <a:t>も同様に、</a:t>
                </a:r>
                <a:r>
                  <a:rPr lang="en-US" altLang="ja-JP" dirty="0"/>
                  <a:t>bipath poset</a:t>
                </a:r>
                <a:r>
                  <a:rPr lang="ja-JP" altLang="en-US" dirty="0"/>
                  <a:t>の区間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altLang="ja-JP" dirty="0"/>
                  <a:t> string (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ja-JP" dirty="0"/>
                  <a:t>))</a:t>
                </a:r>
                <a:r>
                  <a:rPr lang="ja-JP" altLang="en-US" dirty="0"/>
                  <a:t>の対応を与える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4040E7C-4F4C-19E1-4E6A-11794D39B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14" y="6132108"/>
                <a:ext cx="9005468" cy="369332"/>
              </a:xfrm>
              <a:prstGeom prst="rect">
                <a:avLst/>
              </a:prstGeom>
              <a:blipFill>
                <a:blip r:embed="rId16"/>
                <a:stretch>
                  <a:fillRect l="-609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89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4233C-96E4-3A66-876F-654B207FA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7878C7-F305-572E-2C63-E33898612B4B}"/>
              </a:ext>
            </a:extLst>
          </p:cNvPr>
          <p:cNvSpPr txBox="1"/>
          <p:nvPr/>
        </p:nvSpPr>
        <p:spPr>
          <a:xfrm>
            <a:off x="817411" y="1894828"/>
            <a:ext cx="995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(6.5)</a:t>
            </a:r>
            <a:r>
              <a:rPr lang="en-US" altLang="ja-JP" dirty="0" err="1"/>
              <a:t>print_intervals</a:t>
            </a:r>
            <a:r>
              <a:rPr lang="en-US" altLang="ja-JP" dirty="0"/>
              <a:t>(header, intervals, </a:t>
            </a:r>
            <a:r>
              <a:rPr lang="en-US" altLang="ja-JP" dirty="0" err="1"/>
              <a:t>printter</a:t>
            </a:r>
            <a:r>
              <a:rPr lang="en-US" altLang="ja-JP" dirty="0"/>
              <a:t>) (</a:t>
            </a:r>
            <a:r>
              <a:rPr lang="ja-JP" altLang="en-US" dirty="0"/>
              <a:t>区間を</a:t>
            </a:r>
            <a:r>
              <a:rPr lang="en-US" altLang="ja-JP" dirty="0"/>
              <a:t>print</a:t>
            </a:r>
            <a:r>
              <a:rPr lang="ja-JP" altLang="en-US" dirty="0"/>
              <a:t>してくれる</a:t>
            </a:r>
            <a:r>
              <a:rPr lang="en-US" altLang="ja-JP" dirty="0"/>
              <a:t>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CC8F99A-0D80-6940-D25B-76997C1B3A3A}"/>
                  </a:ext>
                </a:extLst>
              </p:cNvPr>
              <p:cNvSpPr txBox="1"/>
              <p:nvPr/>
            </p:nvSpPr>
            <p:spPr>
              <a:xfrm>
                <a:off x="817411" y="2480695"/>
                <a:ext cx="9587147" cy="1896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Ex. </a:t>
                </a:r>
              </a:p>
              <a:p>
                <a:r>
                  <a:rPr lang="en-US" altLang="ja-JP" sz="2000" dirty="0" err="1"/>
                  <a:t>print_intervals</a:t>
                </a:r>
                <a:r>
                  <a:rPr lang="en-US" altLang="ja-JP" sz="2000" dirty="0">
                    <a:latin typeface="游ゴシック 本文"/>
                  </a:rPr>
                  <a:t>(</a:t>
                </a:r>
                <a:r>
                  <a:rPr lang="en-US" altLang="ja-JP" sz="2000" b="0" dirty="0">
                    <a:solidFill>
                      <a:schemeClr val="tx1"/>
                    </a:solidFill>
                    <a:effectLst/>
                    <a:latin typeface="游ゴシック 本文"/>
                  </a:rPr>
                  <a:t>“intervals with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ja-JP" sz="2000" b="0" dirty="0">
                    <a:solidFill>
                      <a:schemeClr val="tx1"/>
                    </a:solidFill>
                    <a:effectLst/>
                    <a:latin typeface="游ゴシック 本文"/>
                  </a:rPr>
                  <a:t>:</a:t>
                </a:r>
                <a:r>
                  <a:rPr lang="ja-JP" altLang="en-US" sz="2000" dirty="0">
                    <a:latin typeface="游ゴシック 本文"/>
                  </a:rPr>
                  <a:t> </a:t>
                </a:r>
                <a:r>
                  <a:rPr lang="en-US" altLang="ja-JP" sz="2000" b="0" dirty="0">
                    <a:solidFill>
                      <a:schemeClr val="tx1"/>
                    </a:solidFill>
                    <a:effectLst/>
                    <a:latin typeface="游ゴシック 本文"/>
                  </a:rPr>
                  <a:t>”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游ゴシック 本文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2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altLang="ja-JP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2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1,5</m:t>
                            </m:r>
                          </m:e>
                        </m:d>
                      </m:e>
                    </m:d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2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1,4</m:t>
                            </m:r>
                          </m:e>
                        </m:d>
                        <m:r>
                          <a:rPr lang="en-US" altLang="ja-JP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2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altLang="ja-JP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ja-JP" sz="2000" dirty="0"/>
                  <a:t>, </a:t>
                </a:r>
                <a:r>
                  <a:rPr lang="ja-JP" altLang="en-US" sz="2000" dirty="0"/>
                  <a:t>print_intL</a:t>
                </a:r>
                <a:r>
                  <a:rPr lang="en-US" altLang="ja-JP" sz="2000" dirty="0"/>
                  <a:t>)</a:t>
                </a:r>
                <a:r>
                  <a:rPr lang="ja-JP" altLang="en-US" sz="2000" dirty="0"/>
                  <a:t>を計算。</a:t>
                </a:r>
                <a:endParaRPr lang="en-US" altLang="ja-JP" sz="2000" dirty="0"/>
              </a:p>
              <a:p>
                <a:endParaRPr lang="en-US" altLang="ja-JP" dirty="0"/>
              </a:p>
              <a:p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2000" b="0" dirty="0">
                    <a:solidFill>
                      <a:schemeClr val="tx1"/>
                    </a:solidFill>
                    <a:effectLst/>
                    <a:latin typeface="游ゴシック 本文"/>
                  </a:rPr>
                  <a:t>intervals with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ja-JP" sz="2000" b="0" dirty="0">
                    <a:solidFill>
                      <a:schemeClr val="tx1"/>
                    </a:solidFill>
                    <a:effectLst/>
                    <a:latin typeface="游ゴシック 本文"/>
                  </a:rPr>
                  <a:t>:</a:t>
                </a:r>
                <a:r>
                  <a:rPr lang="ja-JP" altLang="en-US" sz="2000" dirty="0">
                    <a:solidFill>
                      <a:schemeClr val="tx1"/>
                    </a:solidFill>
                    <a:latin typeface="游ゴシック 本文"/>
                  </a:rPr>
                  <a:t> 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游ゴシック 本文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  <m:r>
                      <a:rPr lang="en-US" altLang="ja-JP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⟨3,</m:t>
                    </m:r>
                    <m:acc>
                      <m:accPr>
                        <m:chr m:val="̂"/>
                        <m:ctrlPr>
                          <a:rPr lang="en-US" altLang="ja-JP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ja-JP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ja-JP" sz="2000" dirty="0">
                  <a:solidFill>
                    <a:srgbClr val="00B0F0"/>
                  </a:solidFill>
                </a:endParaRPr>
              </a:p>
              <a:p>
                <a:endParaRPr lang="en-US" altLang="ja-JP" dirty="0"/>
              </a:p>
              <a:p>
                <a:r>
                  <a:rPr lang="ja-JP" altLang="en-US" dirty="0"/>
                  <a:t>がターミナルに表示される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色は付かない</a:t>
                </a:r>
                <a:r>
                  <a:rPr lang="en-US" altLang="ja-JP" dirty="0"/>
                  <a:t>).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CC8F99A-0D80-6940-D25B-76997C1B3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1" y="2480695"/>
                <a:ext cx="9587147" cy="1896609"/>
              </a:xfrm>
              <a:prstGeom prst="rect">
                <a:avLst/>
              </a:prstGeom>
              <a:blipFill>
                <a:blip r:embed="rId3"/>
                <a:stretch>
                  <a:fillRect l="-636" t="-1929" b="-45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5AE0C8B-4131-6620-52AF-48EBE7AC117C}"/>
              </a:ext>
            </a:extLst>
          </p:cNvPr>
          <p:cNvCxnSpPr>
            <a:cxnSpLocks/>
          </p:cNvCxnSpPr>
          <p:nvPr/>
        </p:nvCxnSpPr>
        <p:spPr>
          <a:xfrm>
            <a:off x="6750040" y="3958715"/>
            <a:ext cx="5281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9433197-88F8-1872-EF32-2A5AF3C129C3}"/>
              </a:ext>
            </a:extLst>
          </p:cNvPr>
          <p:cNvCxnSpPr>
            <a:cxnSpLocks/>
          </p:cNvCxnSpPr>
          <p:nvPr/>
        </p:nvCxnSpPr>
        <p:spPr>
          <a:xfrm flipV="1">
            <a:off x="6750040" y="3799310"/>
            <a:ext cx="550883" cy="350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C92A72C-A387-BB74-23B4-F552E29CD394}"/>
              </a:ext>
            </a:extLst>
          </p:cNvPr>
          <p:cNvCxnSpPr>
            <a:cxnSpLocks/>
          </p:cNvCxnSpPr>
          <p:nvPr/>
        </p:nvCxnSpPr>
        <p:spPr>
          <a:xfrm>
            <a:off x="9148382" y="4093391"/>
            <a:ext cx="28833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77B1C4B-2892-DAF6-B3DA-30FE9811C08C}"/>
              </a:ext>
            </a:extLst>
          </p:cNvPr>
          <p:cNvCxnSpPr>
            <a:cxnSpLocks/>
          </p:cNvCxnSpPr>
          <p:nvPr/>
        </p:nvCxnSpPr>
        <p:spPr>
          <a:xfrm>
            <a:off x="10787952" y="4245079"/>
            <a:ext cx="12437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D1D0557-9C9A-168D-7A5B-23E2E847D191}"/>
              </a:ext>
            </a:extLst>
          </p:cNvPr>
          <p:cNvCxnSpPr>
            <a:cxnSpLocks/>
          </p:cNvCxnSpPr>
          <p:nvPr/>
        </p:nvCxnSpPr>
        <p:spPr>
          <a:xfrm>
            <a:off x="6750040" y="4902852"/>
            <a:ext cx="5281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E925681-62E0-D6E3-69F8-FB4AB6296568}"/>
              </a:ext>
            </a:extLst>
          </p:cNvPr>
          <p:cNvCxnSpPr>
            <a:cxnSpLocks/>
          </p:cNvCxnSpPr>
          <p:nvPr/>
        </p:nvCxnSpPr>
        <p:spPr>
          <a:xfrm>
            <a:off x="6750040" y="4815549"/>
            <a:ext cx="233617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5BBCFA4-04D7-C604-F02C-56C320CD6293}"/>
              </a:ext>
            </a:extLst>
          </p:cNvPr>
          <p:cNvCxnSpPr>
            <a:cxnSpLocks/>
          </p:cNvCxnSpPr>
          <p:nvPr/>
        </p:nvCxnSpPr>
        <p:spPr>
          <a:xfrm>
            <a:off x="9148382" y="5037527"/>
            <a:ext cx="28833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41DB6D0-3FAE-5EBB-BD50-3EBA02A1CF38}"/>
              </a:ext>
            </a:extLst>
          </p:cNvPr>
          <p:cNvCxnSpPr>
            <a:cxnSpLocks/>
          </p:cNvCxnSpPr>
          <p:nvPr/>
        </p:nvCxnSpPr>
        <p:spPr>
          <a:xfrm>
            <a:off x="10303113" y="5189215"/>
            <a:ext cx="17285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AEFB3BF-E26D-0AF6-0D23-2496AB300C89}"/>
              </a:ext>
            </a:extLst>
          </p:cNvPr>
          <p:cNvCxnSpPr>
            <a:cxnSpLocks/>
          </p:cNvCxnSpPr>
          <p:nvPr/>
        </p:nvCxnSpPr>
        <p:spPr>
          <a:xfrm>
            <a:off x="11689327" y="5323891"/>
            <a:ext cx="342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8376795-B239-BEB7-B843-AB1AA7D867C3}"/>
              </a:ext>
            </a:extLst>
          </p:cNvPr>
          <p:cNvCxnSpPr>
            <a:cxnSpLocks noChangeAspect="1"/>
          </p:cNvCxnSpPr>
          <p:nvPr/>
        </p:nvCxnSpPr>
        <p:spPr>
          <a:xfrm>
            <a:off x="9552660" y="3837545"/>
            <a:ext cx="1533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88C7165-7FC5-42B3-0BBE-87B1AD54A9C3}"/>
              </a:ext>
            </a:extLst>
          </p:cNvPr>
          <p:cNvCxnSpPr>
            <a:cxnSpLocks/>
          </p:cNvCxnSpPr>
          <p:nvPr/>
        </p:nvCxnSpPr>
        <p:spPr>
          <a:xfrm>
            <a:off x="10949462" y="4379754"/>
            <a:ext cx="10822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A5F49D1-5810-9FFC-6845-A514A0668B75}"/>
                  </a:ext>
                </a:extLst>
              </p:cNvPr>
              <p:cNvSpPr txBox="1"/>
              <p:nvPr/>
            </p:nvSpPr>
            <p:spPr>
              <a:xfrm>
                <a:off x="6234990" y="3385135"/>
                <a:ext cx="14139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[1,2]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A5F49D1-5810-9FFC-6845-A514A066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990" y="3385135"/>
                <a:ext cx="1413933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1C45F44-2958-4D7B-D6B2-F2E61B9B423A}"/>
                  </a:ext>
                </a:extLst>
              </p:cNvPr>
              <p:cNvSpPr txBox="1"/>
              <p:nvPr/>
            </p:nvSpPr>
            <p:spPr>
              <a:xfrm>
                <a:off x="6521990" y="4355899"/>
                <a:ext cx="7789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[1,5]</m:t>
                      </m:r>
                    </m:oMath>
                  </m:oMathPara>
                </a14:m>
                <a:endParaRPr lang="ja-JP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1C45F44-2958-4D7B-D6B2-F2E61B9B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990" y="4355899"/>
                <a:ext cx="778933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6B797B5-10DC-CA6E-F2D0-9ED2A45CCF58}"/>
              </a:ext>
            </a:extLst>
          </p:cNvPr>
          <p:cNvCxnSpPr>
            <a:cxnSpLocks/>
          </p:cNvCxnSpPr>
          <p:nvPr/>
        </p:nvCxnSpPr>
        <p:spPr>
          <a:xfrm>
            <a:off x="6750040" y="3886972"/>
            <a:ext cx="162349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5764B27-C067-11F4-2EDD-5E11BF73C28A}"/>
                  </a:ext>
                </a:extLst>
              </p:cNvPr>
              <p:cNvSpPr txBox="1"/>
              <p:nvPr/>
            </p:nvSpPr>
            <p:spPr>
              <a:xfrm>
                <a:off x="7771810" y="3471303"/>
                <a:ext cx="7789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lang="en-US" altLang="ja-JP" sz="2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5764B27-C067-11F4-2EDD-5E11BF73C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810" y="3471303"/>
                <a:ext cx="778933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B893A8B-46E1-DF41-3D63-EEAE549C6CB7}"/>
                  </a:ext>
                </a:extLst>
              </p:cNvPr>
              <p:cNvSpPr txBox="1"/>
              <p:nvPr/>
            </p:nvSpPr>
            <p:spPr>
              <a:xfrm>
                <a:off x="6552489" y="5068434"/>
                <a:ext cx="7789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lang="en-US" altLang="ja-JP" sz="2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B893A8B-46E1-DF41-3D63-EEAE549C6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489" y="5068434"/>
                <a:ext cx="778933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6683E57-E757-8CE5-EC87-72C05D240CBD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750040" y="5068434"/>
            <a:ext cx="19191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A6884A1-A557-A11A-22B8-B9305EEFF527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(6)</a:t>
            </a:r>
            <a:r>
              <a:rPr lang="en-US" altLang="ja-JP" sz="3000" dirty="0" err="1"/>
              <a:t>Print_functions.jl</a:t>
            </a:r>
            <a:endParaRPr lang="ja-JP" altLang="en-US" sz="3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24E913-7305-C567-6241-E8349A2C3831}"/>
              </a:ext>
            </a:extLst>
          </p:cNvPr>
          <p:cNvSpPr txBox="1"/>
          <p:nvPr/>
        </p:nvSpPr>
        <p:spPr>
          <a:xfrm>
            <a:off x="817411" y="1413154"/>
            <a:ext cx="949236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300" dirty="0"/>
              <a:t>♦</a:t>
            </a:r>
            <a:r>
              <a:rPr lang="en-US" altLang="ja-JP" sz="2300" dirty="0"/>
              <a:t>(6.1)—(6.4)</a:t>
            </a:r>
            <a:r>
              <a:rPr lang="ja-JP" altLang="en-US" sz="2300" dirty="0"/>
              <a:t>を用いて区間をプリントする</a:t>
            </a:r>
            <a:r>
              <a:rPr lang="ja-JP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82769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8F803-1D32-9D1F-0125-692170AE9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616E95-1203-467E-68AB-EC83A4E4CF1A}"/>
              </a:ext>
            </a:extLst>
          </p:cNvPr>
          <p:cNvSpPr txBox="1"/>
          <p:nvPr/>
        </p:nvSpPr>
        <p:spPr>
          <a:xfrm>
            <a:off x="372875" y="329156"/>
            <a:ext cx="707982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000" b="1" dirty="0"/>
              <a:t>(7)</a:t>
            </a:r>
            <a:r>
              <a:rPr lang="en-US" altLang="ja-JP" sz="5000" b="1" dirty="0" err="1"/>
              <a:t>BipathPD.jl</a:t>
            </a:r>
            <a:endParaRPr lang="ja-JP" altLang="en-US" sz="50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CBB5833-C8FD-C79A-6C2E-E363A8389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484" y="3054225"/>
            <a:ext cx="3564593" cy="334364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4EC895C-C689-614E-9BCC-5A8B4A962954}"/>
                  </a:ext>
                </a:extLst>
              </p:cNvPr>
              <p:cNvSpPr txBox="1"/>
              <p:nvPr/>
            </p:nvSpPr>
            <p:spPr>
              <a:xfrm>
                <a:off x="7933140" y="6488668"/>
                <a:ext cx="36498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err="1"/>
                  <a:t>th</a:t>
                </a:r>
                <a:r>
                  <a:rPr lang="ja-JP" altLang="en-US" dirty="0"/>
                  <a:t>のバイパスパーシステンス図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4EC895C-C689-614E-9BCC-5A8B4A962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140" y="6488668"/>
                <a:ext cx="3649816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B88E85-2EEC-6E27-88A7-5D082B6094CE}"/>
              </a:ext>
            </a:extLst>
          </p:cNvPr>
          <p:cNvSpPr txBox="1"/>
          <p:nvPr/>
        </p:nvSpPr>
        <p:spPr>
          <a:xfrm>
            <a:off x="498004" y="3828990"/>
            <a:ext cx="63327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(7.1) </a:t>
            </a:r>
            <a:r>
              <a:rPr lang="en-US" altLang="ja-JP" sz="2000" dirty="0" err="1"/>
              <a:t>intervalstoplane</a:t>
            </a:r>
            <a:r>
              <a:rPr lang="en-US" altLang="ja-JP" sz="2000" dirty="0"/>
              <a:t>(</a:t>
            </a:r>
            <a:r>
              <a:rPr lang="en-US" altLang="ja-JP" sz="2000" dirty="0" err="1"/>
              <a:t>intL,intR,up,down,center,n,m</a:t>
            </a:r>
            <a:r>
              <a:rPr lang="en-US" altLang="ja-JP" sz="2000" dirty="0"/>
              <a:t>) </a:t>
            </a:r>
          </a:p>
          <a:p>
            <a:r>
              <a:rPr lang="en-US" altLang="ja-JP" sz="2000" dirty="0"/>
              <a:t>(7.2) </a:t>
            </a:r>
            <a:r>
              <a:rPr lang="en-US" altLang="ja-JP" sz="2000" dirty="0" err="1"/>
              <a:t>plotpoints</a:t>
            </a:r>
            <a:r>
              <a:rPr lang="en-US" altLang="ja-JP" sz="2000" b="0" dirty="0">
                <a:effectLst/>
              </a:rPr>
              <a:t>(</a:t>
            </a:r>
            <a:r>
              <a:rPr lang="en-US" altLang="ja-JP" sz="2000" b="0" dirty="0" err="1">
                <a:effectLst/>
              </a:rPr>
              <a:t>points,n,m</a:t>
            </a:r>
            <a:r>
              <a:rPr lang="en-US" altLang="ja-JP" sz="2000" b="0" dirty="0">
                <a:effectLst/>
              </a:rPr>
              <a:t>)</a:t>
            </a:r>
            <a:endParaRPr lang="en-US" altLang="ja-JP" sz="2000" dirty="0"/>
          </a:p>
          <a:p>
            <a:r>
              <a:rPr lang="en-US" altLang="ja-JP" sz="2000" dirty="0"/>
              <a:t>(7.3) </a:t>
            </a:r>
            <a:r>
              <a:rPr lang="en-US" altLang="ja-JP" sz="2000" dirty="0" err="1"/>
              <a:t>colorfunc</a:t>
            </a:r>
            <a:r>
              <a:rPr lang="en-US" altLang="ja-JP" sz="2000" dirty="0"/>
              <a:t>(col, max</a:t>
            </a:r>
            <a:r>
              <a:rPr lang="en-US" altLang="ja-JP" sz="2000" b="0" dirty="0">
                <a:effectLst/>
              </a:rPr>
              <a:t>::Int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mult</a:t>
            </a:r>
            <a:r>
              <a:rPr lang="en-US" altLang="ja-JP" sz="2000" b="0" dirty="0">
                <a:effectLst/>
              </a:rPr>
              <a:t>::Int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/>
              <a:t>(7.4) </a:t>
            </a:r>
            <a:r>
              <a:rPr lang="en-US" altLang="ja-JP" sz="2000" dirty="0" err="1"/>
              <a:t>plotintlist</a:t>
            </a:r>
            <a:r>
              <a:rPr lang="en-US" altLang="ja-JP" sz="2000" b="0" dirty="0">
                <a:effectLst/>
              </a:rPr>
              <a:t>(</a:t>
            </a:r>
            <a:r>
              <a:rPr lang="en-US" altLang="ja-JP" sz="2000" b="0" dirty="0" err="1">
                <a:effectLst/>
              </a:rPr>
              <a:t>X,i_th</a:t>
            </a:r>
            <a:r>
              <a:rPr lang="en-US" altLang="ja-JP" sz="2000" b="0" dirty="0">
                <a:effectLst/>
              </a:rPr>
              <a:t>::Int)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61C7F6-FEAF-8F4B-53CE-C093114779DC}"/>
              </a:ext>
            </a:extLst>
          </p:cNvPr>
          <p:cNvSpPr txBox="1"/>
          <p:nvPr/>
        </p:nvSpPr>
        <p:spPr>
          <a:xfrm>
            <a:off x="579305" y="3428880"/>
            <a:ext cx="4262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このファイルは４つの関数からなる。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C426BF-C7F7-CF9C-0766-D828A1893746}"/>
              </a:ext>
            </a:extLst>
          </p:cNvPr>
          <p:cNvSpPr txBox="1"/>
          <p:nvPr/>
        </p:nvSpPr>
        <p:spPr>
          <a:xfrm>
            <a:off x="454177" y="1599595"/>
            <a:ext cx="1128364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300" dirty="0"/>
              <a:t>♦ </a:t>
            </a:r>
            <a:r>
              <a:rPr lang="en-US" altLang="ja-JP" sz="2300" dirty="0" err="1"/>
              <a:t>BipathPD.jl</a:t>
            </a:r>
            <a:r>
              <a:rPr lang="ja-JP" altLang="en-US" sz="2300" dirty="0"/>
              <a:t>では</a:t>
            </a:r>
            <a:r>
              <a:rPr lang="en-US" altLang="ja-JP" sz="2300" dirty="0"/>
              <a:t>bipath</a:t>
            </a:r>
            <a:r>
              <a:rPr lang="ja-JP" altLang="en-US" sz="2300" dirty="0"/>
              <a:t>の区間から</a:t>
            </a:r>
            <a:r>
              <a:rPr lang="en-US" altLang="ja-JP" sz="2300" dirty="0" err="1"/>
              <a:t>BipathPD</a:t>
            </a:r>
            <a:r>
              <a:rPr lang="ja-JP" altLang="en-US" sz="2300" dirty="0"/>
              <a:t>を出力する関数を書く。</a:t>
            </a:r>
            <a:endParaRPr lang="en-US" altLang="ja-JP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6D38DE6-4F04-0E79-87A9-4C8AA848A005}"/>
                  </a:ext>
                </a:extLst>
              </p:cNvPr>
              <p:cNvSpPr txBox="1"/>
              <p:nvPr/>
            </p:nvSpPr>
            <p:spPr>
              <a:xfrm>
                <a:off x="1167309" y="2408662"/>
                <a:ext cx="90162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000" b="1" dirty="0"/>
                  <a:t>入力：</a:t>
                </a:r>
                <a:r>
                  <a:rPr lang="en-US" altLang="ja-JP" sz="2000" dirty="0"/>
                  <a:t>Bipath</a:t>
                </a:r>
                <a:r>
                  <a:rPr lang="ja-JP" altLang="en-US" sz="2000" dirty="0"/>
                  <a:t>の区間</a:t>
                </a:r>
                <a:r>
                  <a:rPr lang="en-US" altLang="ja-JP" sz="2000" dirty="0"/>
                  <a:t>+</a:t>
                </a:r>
                <a:r>
                  <a:rPr lang="ja-JP" altLang="en-US" sz="2000" dirty="0"/>
                  <a:t>上下の</a:t>
                </a:r>
                <a:r>
                  <a:rPr lang="en-US" altLang="ja-JP" sz="2000" dirty="0"/>
                  <a:t>path</a:t>
                </a:r>
                <a:r>
                  <a:rPr lang="ja-JP" altLang="en-US" sz="2000" dirty="0"/>
                  <a:t>の長さ 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ja-JP" altLang="en-US" sz="2000" b="1" dirty="0"/>
                  <a:t> </a:t>
                </a:r>
                <a:r>
                  <a:rPr lang="ja-JP" altLang="en-US" sz="2000" dirty="0"/>
                  <a:t>平面上の点</a:t>
                </a:r>
                <a14:m>
                  <m:oMath xmlns:m="http://schemas.openxmlformats.org/officeDocument/2006/math"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ja-JP" altLang="en-US" sz="2000" b="1" dirty="0"/>
                  <a:t> 出力： </a:t>
                </a:r>
                <a:r>
                  <a:rPr lang="en-US" altLang="ja-JP" sz="2000" dirty="0"/>
                  <a:t>bipathPD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6D38DE6-4F04-0E79-87A9-4C8AA848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309" y="2408662"/>
                <a:ext cx="9016220" cy="400110"/>
              </a:xfrm>
              <a:prstGeom prst="rect">
                <a:avLst/>
              </a:prstGeom>
              <a:blipFill>
                <a:blip r:embed="rId5"/>
                <a:stretch>
                  <a:fillRect l="-676"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8A1F82-1ED9-9058-C515-48D2E2C3A0FD}"/>
              </a:ext>
            </a:extLst>
          </p:cNvPr>
          <p:cNvSpPr txBox="1"/>
          <p:nvPr/>
        </p:nvSpPr>
        <p:spPr>
          <a:xfrm>
            <a:off x="5617715" y="2163209"/>
            <a:ext cx="956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(7.1) </a:t>
            </a: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48359A-0E7C-7932-C8F7-AF912081E452}"/>
              </a:ext>
            </a:extLst>
          </p:cNvPr>
          <p:cNvSpPr txBox="1"/>
          <p:nvPr/>
        </p:nvSpPr>
        <p:spPr>
          <a:xfrm>
            <a:off x="6940488" y="2194891"/>
            <a:ext cx="136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(7.2),(7.3) </a:t>
            </a:r>
            <a:endParaRPr lang="ja-JP" altLang="en-US" dirty="0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41629D2B-7536-1CD3-E47D-033E12EC6B20}"/>
              </a:ext>
            </a:extLst>
          </p:cNvPr>
          <p:cNvSpPr/>
          <p:nvPr/>
        </p:nvSpPr>
        <p:spPr>
          <a:xfrm rot="10800000" flipH="1">
            <a:off x="5864573" y="2454536"/>
            <a:ext cx="1970911" cy="620108"/>
          </a:xfrm>
          <a:prstGeom prst="arc">
            <a:avLst>
              <a:gd name="adj1" fmla="val 11022070"/>
              <a:gd name="adj2" fmla="val 210180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01DF577-35C1-CDE4-2C2E-47E863058928}"/>
              </a:ext>
            </a:extLst>
          </p:cNvPr>
          <p:cNvSpPr txBox="1"/>
          <p:nvPr/>
        </p:nvSpPr>
        <p:spPr>
          <a:xfrm>
            <a:off x="6574284" y="3059548"/>
            <a:ext cx="956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(7.4)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0893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F2CC3-A6C0-5A7C-3C06-B105DCD6E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8B702EC-D30A-5EB2-66D6-179F7375BA8F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(7)</a:t>
            </a:r>
            <a:r>
              <a:rPr lang="en-US" altLang="ja-JP" sz="3000" dirty="0" err="1"/>
              <a:t>BipathPD.jl</a:t>
            </a:r>
            <a:endParaRPr lang="ja-JP" altLang="en-US" sz="3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D7094D-1A9E-ECB0-AEE1-A28D5442C996}"/>
              </a:ext>
            </a:extLst>
          </p:cNvPr>
          <p:cNvSpPr txBox="1"/>
          <p:nvPr/>
        </p:nvSpPr>
        <p:spPr>
          <a:xfrm>
            <a:off x="350337" y="1253433"/>
            <a:ext cx="75002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(7.1) </a:t>
            </a:r>
            <a:r>
              <a:rPr lang="en-US" altLang="ja-JP" sz="2000" dirty="0" err="1"/>
              <a:t>intervalstoplane</a:t>
            </a:r>
            <a:r>
              <a:rPr lang="en-US" altLang="ja-JP" sz="2000" dirty="0"/>
              <a:t>(</a:t>
            </a:r>
            <a:r>
              <a:rPr lang="en-US" altLang="ja-JP" sz="2000" dirty="0" err="1"/>
              <a:t>intL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intR</a:t>
            </a:r>
            <a:r>
              <a:rPr lang="en-US" altLang="ja-JP" sz="2000" dirty="0"/>
              <a:t>, up, down, center, n, m)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358D8BB-667F-A593-59E8-5ED273E38134}"/>
                  </a:ext>
                </a:extLst>
              </p:cNvPr>
              <p:cNvSpPr txBox="1"/>
              <p:nvPr/>
            </p:nvSpPr>
            <p:spPr>
              <a:xfrm>
                <a:off x="454177" y="2429218"/>
                <a:ext cx="6884160" cy="72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Bipath</a:t>
                </a:r>
                <a:r>
                  <a:rPr lang="ja-JP" altLang="en-US" sz="2000" dirty="0"/>
                  <a:t> </a:t>
                </a:r>
                <a:r>
                  <a:rPr lang="en-US" altLang="ja-JP" sz="2000" dirty="0"/>
                  <a:t>poset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ja-JP" altLang="en-US" sz="2000" dirty="0"/>
                  <a:t>のそれぞれのタイプの区間（</a:t>
                </a:r>
                <a:r>
                  <a:rPr lang="en-US" altLang="ja-JP" sz="2000" dirty="0"/>
                  <a:t> </a:t>
                </a:r>
                <a:r>
                  <a:rPr lang="en-US" altLang="ja-JP" sz="2000" dirty="0" err="1"/>
                  <a:t>intL</a:t>
                </a:r>
                <a:r>
                  <a:rPr lang="en-US" altLang="ja-JP" sz="2000" dirty="0"/>
                  <a:t>, </a:t>
                </a:r>
                <a:r>
                  <a:rPr lang="en-US" altLang="ja-JP" sz="2000" dirty="0" err="1"/>
                  <a:t>intR</a:t>
                </a:r>
                <a:r>
                  <a:rPr lang="en-US" altLang="ja-JP" sz="2000" dirty="0"/>
                  <a:t>, up, down, center </a:t>
                </a:r>
                <a:r>
                  <a:rPr lang="ja-JP" altLang="en-US" sz="2000" dirty="0"/>
                  <a:t>）を平面上の点の座標に変換する。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358D8BB-667F-A593-59E8-5ED273E38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77" y="2429218"/>
                <a:ext cx="6884160" cy="721288"/>
              </a:xfrm>
              <a:prstGeom prst="rect">
                <a:avLst/>
              </a:prstGeom>
              <a:blipFill>
                <a:blip r:embed="rId2"/>
                <a:stretch>
                  <a:fillRect l="-974" t="-2521" b="-134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>
            <a:extLst>
              <a:ext uri="{FF2B5EF4-FFF2-40B4-BE49-F238E27FC236}">
                <a16:creationId xmlns:a16="http://schemas.microsoft.com/office/drawing/2014/main" id="{13970EB0-80B4-AD41-0613-44F5A9BF6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593" y="2475845"/>
            <a:ext cx="4210230" cy="4114740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6B37560-186E-E36A-79F9-EE11038A058C}"/>
                  </a:ext>
                </a:extLst>
              </p:cNvPr>
              <p:cNvSpPr txBox="1"/>
              <p:nvPr/>
            </p:nvSpPr>
            <p:spPr>
              <a:xfrm>
                <a:off x="695447" y="3135226"/>
                <a:ext cx="23156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 =3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6B37560-186E-E36A-79F9-EE11038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47" y="3135226"/>
                <a:ext cx="231565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889627E-DC90-D092-B176-4B11B45A5972}"/>
                  </a:ext>
                </a:extLst>
              </p:cNvPr>
              <p:cNvSpPr txBox="1"/>
              <p:nvPr/>
            </p:nvSpPr>
            <p:spPr>
              <a:xfrm>
                <a:off x="267411" y="3581392"/>
                <a:ext cx="4636887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>
                    <a:latin typeface="Cambria Math" panose="02040503050406030204" pitchFamily="18" charset="0"/>
                  </a:rPr>
                  <a:t>Type L: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 dirty="0" smtClean="0">
                                <a:latin typeface="Cambria Math" panose="02040503050406030204" pitchFamily="18" charset="0"/>
                              </a:rPr>
                              <m:t>1, 1</m:t>
                            </m:r>
                          </m:e>
                        </m:d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 dirty="0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0" dirty="0" smtClean="0">
                            <a:latin typeface="Cambria Math" panose="02040503050406030204" pitchFamily="18" charset="0"/>
                          </a:rPr>
                          <m:t>7,0</m:t>
                        </m:r>
                      </m:e>
                    </m:d>
                    <m:r>
                      <a:rPr lang="en-US" altLang="ja-JP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e>
                    </m:d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889627E-DC90-D092-B176-4B11B45A5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11" y="3581392"/>
                <a:ext cx="4636887" cy="439736"/>
              </a:xfrm>
              <a:prstGeom prst="rect">
                <a:avLst/>
              </a:prstGeom>
              <a:blipFill>
                <a:blip r:embed="rId5"/>
                <a:stretch>
                  <a:fillRect l="-1445" t="-5479" b="-16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82E0DD7-542C-12C7-270D-18185DB26746}"/>
                  </a:ext>
                </a:extLst>
              </p:cNvPr>
              <p:cNvSpPr txBox="1"/>
              <p:nvPr/>
            </p:nvSpPr>
            <p:spPr>
              <a:xfrm>
                <a:off x="9942991" y="5403827"/>
                <a:ext cx="1873188" cy="402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0" dirty="0" smtClean="0">
                        <a:latin typeface="Cambria Math" panose="02040503050406030204" pitchFamily="18" charset="0"/>
                      </a:rPr>
                      <m:t>(7,0)</m:t>
                    </m:r>
                  </m:oMath>
                </a14:m>
                <a:r>
                  <a:rPr lang="en-US" altLang="ja-JP" sz="1800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82E0DD7-542C-12C7-270D-18185DB26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991" y="5403827"/>
                <a:ext cx="1873188" cy="402354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410829C-733F-8DD1-C33D-A9EDC151C74D}"/>
                  </a:ext>
                </a:extLst>
              </p:cNvPr>
              <p:cNvSpPr txBox="1"/>
              <p:nvPr/>
            </p:nvSpPr>
            <p:spPr>
              <a:xfrm>
                <a:off x="8007660" y="2859613"/>
                <a:ext cx="18731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800" b="0" i="0" dirty="0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8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800" b="0" i="0" dirty="0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altLang="ja-JP" sz="1800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410829C-733F-8DD1-C33D-A9EDC151C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660" y="2859613"/>
                <a:ext cx="1873188" cy="369332"/>
              </a:xfrm>
              <a:prstGeom prst="rect">
                <a:avLst/>
              </a:prstGeom>
              <a:blipFill>
                <a:blip r:embed="rId7"/>
                <a:stretch>
                  <a:fillRect l="-977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DBB2813-790B-4C7F-A439-2FF63B087BE8}"/>
                  </a:ext>
                </a:extLst>
              </p:cNvPr>
              <p:cNvSpPr txBox="1"/>
              <p:nvPr/>
            </p:nvSpPr>
            <p:spPr>
              <a:xfrm>
                <a:off x="184888" y="4067184"/>
                <a:ext cx="5911112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+8 </m:t>
                        </m:r>
                      </m:e>
                    </m:d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0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m:rPr>
                            <m:sty m:val="p"/>
                          </m:rPr>
                          <a:rPr lang="en-US" altLang="ja-JP" sz="20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ja-JP" sz="2000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sz="2000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sz="2000" b="0" i="0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DBB2813-790B-4C7F-A439-2FF63B087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88" y="4067184"/>
                <a:ext cx="5911112" cy="4135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A339C6D-8B74-5DB0-36AE-3B7724853298}"/>
              </a:ext>
            </a:extLst>
          </p:cNvPr>
          <p:cNvSpPr txBox="1"/>
          <p:nvPr/>
        </p:nvSpPr>
        <p:spPr>
          <a:xfrm>
            <a:off x="267411" y="3135226"/>
            <a:ext cx="75002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Ex.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18999ED-2899-2520-CAA5-84A08ADBD312}"/>
                  </a:ext>
                </a:extLst>
              </p:cNvPr>
              <p:cNvSpPr txBox="1"/>
              <p:nvPr/>
            </p:nvSpPr>
            <p:spPr>
              <a:xfrm>
                <a:off x="8007660" y="5904771"/>
                <a:ext cx="6880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800" b="0" i="0" dirty="0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altLang="ja-JP" sz="1800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18999ED-2899-2520-CAA5-84A08ADBD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660" y="5904771"/>
                <a:ext cx="688018" cy="369332"/>
              </a:xfrm>
              <a:prstGeom prst="rect">
                <a:avLst/>
              </a:prstGeom>
              <a:blipFill>
                <a:blip r:embed="rId9"/>
                <a:stretch>
                  <a:fillRect l="-2679" r="-2679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D44450D-0E20-5E08-1D05-DDAF4FB304E2}"/>
              </a:ext>
            </a:extLst>
          </p:cNvPr>
          <p:cNvSpPr txBox="1"/>
          <p:nvPr/>
        </p:nvSpPr>
        <p:spPr>
          <a:xfrm>
            <a:off x="7940684" y="5473884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/>
              <a:t>・</a:t>
            </a:r>
            <a:endParaRPr lang="en-US" altLang="ja-JP" sz="50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EB11535-4948-2DA9-55F0-91A784D7FED3}"/>
              </a:ext>
            </a:extLst>
          </p:cNvPr>
          <p:cNvSpPr txBox="1"/>
          <p:nvPr/>
        </p:nvSpPr>
        <p:spPr>
          <a:xfrm>
            <a:off x="9469879" y="3919272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/>
              <a:t>・</a:t>
            </a:r>
            <a:endParaRPr lang="en-US" altLang="ja-JP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D457D61-2897-CAFB-7F5F-E1488A54439D}"/>
                  </a:ext>
                </a:extLst>
              </p:cNvPr>
              <p:cNvSpPr txBox="1"/>
              <p:nvPr/>
            </p:nvSpPr>
            <p:spPr>
              <a:xfrm>
                <a:off x="9789982" y="4348549"/>
                <a:ext cx="18731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ja-JP" sz="18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-JP" sz="18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ja-JP" sz="1800" b="0" i="0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ja-JP" sz="1800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D457D61-2897-CAFB-7F5F-E1488A544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982" y="4348549"/>
                <a:ext cx="1873188" cy="369332"/>
              </a:xfrm>
              <a:prstGeom prst="rect">
                <a:avLst/>
              </a:prstGeom>
              <a:blipFill>
                <a:blip r:embed="rId10"/>
                <a:stretch>
                  <a:fillRect l="-977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1156F4-0B82-6F61-E704-5648E84674BE}"/>
              </a:ext>
            </a:extLst>
          </p:cNvPr>
          <p:cNvSpPr txBox="1"/>
          <p:nvPr/>
        </p:nvSpPr>
        <p:spPr>
          <a:xfrm>
            <a:off x="969167" y="5591175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/>
              <a:t>・</a:t>
            </a:r>
            <a:endParaRPr lang="en-US" altLang="ja-JP" sz="50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83B33-CE8E-BC34-90E0-724BE04C03EE}"/>
              </a:ext>
            </a:extLst>
          </p:cNvPr>
          <p:cNvSpPr txBox="1"/>
          <p:nvPr/>
        </p:nvSpPr>
        <p:spPr>
          <a:xfrm>
            <a:off x="1853275" y="4972940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/>
              <a:t>・</a:t>
            </a:r>
            <a:endParaRPr lang="en-US" altLang="ja-JP" sz="50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1090E8-68A4-2989-02EF-07D0F2F55023}"/>
              </a:ext>
            </a:extLst>
          </p:cNvPr>
          <p:cNvSpPr txBox="1"/>
          <p:nvPr/>
        </p:nvSpPr>
        <p:spPr>
          <a:xfrm>
            <a:off x="3004696" y="4944407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/>
              <a:t>・</a:t>
            </a:r>
            <a:endParaRPr lang="en-US" altLang="ja-JP" sz="50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C248CB-4C85-77DA-8C1F-BB51A9FC2DC6}"/>
              </a:ext>
            </a:extLst>
          </p:cNvPr>
          <p:cNvSpPr txBox="1"/>
          <p:nvPr/>
        </p:nvSpPr>
        <p:spPr>
          <a:xfrm>
            <a:off x="4069344" y="4962553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/>
              <a:t>・</a:t>
            </a:r>
            <a:endParaRPr lang="en-US" altLang="ja-JP" sz="5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7A9CBC2-0450-69E9-6A88-47F79CFDF62D}"/>
              </a:ext>
            </a:extLst>
          </p:cNvPr>
          <p:cNvSpPr txBox="1"/>
          <p:nvPr/>
        </p:nvSpPr>
        <p:spPr>
          <a:xfrm>
            <a:off x="5064544" y="5530905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/>
              <a:t>・</a:t>
            </a:r>
            <a:endParaRPr lang="en-US" altLang="ja-JP" sz="50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5B1AD0-C025-E450-B38B-78D7142D9102}"/>
              </a:ext>
            </a:extLst>
          </p:cNvPr>
          <p:cNvSpPr txBox="1"/>
          <p:nvPr/>
        </p:nvSpPr>
        <p:spPr>
          <a:xfrm>
            <a:off x="1884376" y="6170085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/>
              <a:t>・</a:t>
            </a:r>
            <a:endParaRPr lang="en-US" altLang="ja-JP" sz="50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2BB8A9C-9B6D-8367-3534-C72450D61B4C}"/>
              </a:ext>
            </a:extLst>
          </p:cNvPr>
          <p:cNvSpPr txBox="1"/>
          <p:nvPr/>
        </p:nvSpPr>
        <p:spPr>
          <a:xfrm>
            <a:off x="3026049" y="6142218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/>
              <a:t>・</a:t>
            </a:r>
            <a:endParaRPr lang="en-US" altLang="ja-JP" sz="50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C3F2B2-AE92-F67F-F9F0-4BCDF4E34AE5}"/>
              </a:ext>
            </a:extLst>
          </p:cNvPr>
          <p:cNvSpPr txBox="1"/>
          <p:nvPr/>
        </p:nvSpPr>
        <p:spPr>
          <a:xfrm>
            <a:off x="4100445" y="6159698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/>
              <a:t>・</a:t>
            </a:r>
            <a:endParaRPr lang="en-US" altLang="ja-JP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F82CD99-5551-1486-A784-A00BB00B72FF}"/>
                  </a:ext>
                </a:extLst>
              </p:cNvPr>
              <p:cNvSpPr txBox="1"/>
              <p:nvPr/>
            </p:nvSpPr>
            <p:spPr>
              <a:xfrm>
                <a:off x="1220913" y="5583190"/>
                <a:ext cx="444589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F82CD99-5551-1486-A784-A00BB00B7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13" y="5583190"/>
                <a:ext cx="444589" cy="410433"/>
              </a:xfrm>
              <a:prstGeom prst="rect">
                <a:avLst/>
              </a:prstGeom>
              <a:blipFill>
                <a:blip r:embed="rId11"/>
                <a:stretch>
                  <a:fillRect t="-10448" r="-41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9F4C2AF-E273-C66B-2316-E08A03E20167}"/>
                  </a:ext>
                </a:extLst>
              </p:cNvPr>
              <p:cNvSpPr txBox="1"/>
              <p:nvPr/>
            </p:nvSpPr>
            <p:spPr>
              <a:xfrm>
                <a:off x="5324770" y="6002399"/>
                <a:ext cx="444589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9F4C2AF-E273-C66B-2316-E08A03E20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770" y="6002399"/>
                <a:ext cx="444589" cy="410433"/>
              </a:xfrm>
              <a:prstGeom prst="rect">
                <a:avLst/>
              </a:prstGeom>
              <a:blipFill>
                <a:blip r:embed="rId12"/>
                <a:stretch>
                  <a:fillRect t="-10448" r="-41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0943053-D99F-C705-59F6-E223984579FF}"/>
                  </a:ext>
                </a:extLst>
              </p:cNvPr>
              <p:cNvSpPr txBox="1"/>
              <p:nvPr/>
            </p:nvSpPr>
            <p:spPr>
              <a:xfrm>
                <a:off x="2113309" y="4870955"/>
                <a:ext cx="235256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0943053-D99F-C705-59F6-E22398457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309" y="4870955"/>
                <a:ext cx="235256" cy="410433"/>
              </a:xfrm>
              <a:prstGeom prst="rect">
                <a:avLst/>
              </a:prstGeom>
              <a:blipFill>
                <a:blip r:embed="rId13"/>
                <a:stretch>
                  <a:fillRect r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1D73B7C-67E6-68C6-3E81-6F68FF8840F6}"/>
                  </a:ext>
                </a:extLst>
              </p:cNvPr>
              <p:cNvSpPr txBox="1"/>
              <p:nvPr/>
            </p:nvSpPr>
            <p:spPr>
              <a:xfrm>
                <a:off x="3270480" y="4859549"/>
                <a:ext cx="2352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1D73B7C-67E6-68C6-3E81-6F68FF884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480" y="4859549"/>
                <a:ext cx="235256" cy="400110"/>
              </a:xfrm>
              <a:prstGeom prst="rect">
                <a:avLst/>
              </a:prstGeom>
              <a:blipFill>
                <a:blip r:embed="rId14"/>
                <a:stretch>
                  <a:fillRect r="-35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C729971-E8DE-4510-FDB3-F3FCFB098991}"/>
                  </a:ext>
                </a:extLst>
              </p:cNvPr>
              <p:cNvSpPr txBox="1"/>
              <p:nvPr/>
            </p:nvSpPr>
            <p:spPr>
              <a:xfrm>
                <a:off x="4351292" y="4881278"/>
                <a:ext cx="2352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C729971-E8DE-4510-FDB3-F3FCFB098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292" y="4881278"/>
                <a:ext cx="235256" cy="400110"/>
              </a:xfrm>
              <a:prstGeom prst="rect">
                <a:avLst/>
              </a:prstGeom>
              <a:blipFill>
                <a:blip r:embed="rId15"/>
                <a:stretch>
                  <a:fillRect r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EE7DA23-CBA3-14FC-A96A-2054FA7A9805}"/>
                  </a:ext>
                </a:extLst>
              </p:cNvPr>
              <p:cNvSpPr txBox="1"/>
              <p:nvPr/>
            </p:nvSpPr>
            <p:spPr>
              <a:xfrm>
                <a:off x="4369627" y="6063787"/>
                <a:ext cx="2352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3′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EE7DA23-CBA3-14FC-A96A-2054FA7A9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627" y="6063787"/>
                <a:ext cx="235256" cy="400110"/>
              </a:xfrm>
              <a:prstGeom prst="rect">
                <a:avLst/>
              </a:prstGeom>
              <a:blipFill>
                <a:blip r:embed="rId16"/>
                <a:stretch>
                  <a:fillRect l="-5263" r="-7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6245EE7-806B-1054-D711-86D9C2BC79C6}"/>
                  </a:ext>
                </a:extLst>
              </p:cNvPr>
              <p:cNvSpPr txBox="1"/>
              <p:nvPr/>
            </p:nvSpPr>
            <p:spPr>
              <a:xfrm>
                <a:off x="3266418" y="6035891"/>
                <a:ext cx="2352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6245EE7-806B-1054-D711-86D9C2BC7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418" y="6035891"/>
                <a:ext cx="235256" cy="400110"/>
              </a:xfrm>
              <a:prstGeom prst="rect">
                <a:avLst/>
              </a:prstGeom>
              <a:blipFill>
                <a:blip r:embed="rId17"/>
                <a:stretch>
                  <a:fillRect l="-5263" r="-7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F85AABA-12B2-23E6-EC25-207E38A174F6}"/>
                  </a:ext>
                </a:extLst>
              </p:cNvPr>
              <p:cNvSpPr txBox="1"/>
              <p:nvPr/>
            </p:nvSpPr>
            <p:spPr>
              <a:xfrm>
                <a:off x="2129883" y="6053464"/>
                <a:ext cx="235256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1′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F85AABA-12B2-23E6-EC25-207E38A17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883" y="6053464"/>
                <a:ext cx="235256" cy="410433"/>
              </a:xfrm>
              <a:prstGeom prst="rect">
                <a:avLst/>
              </a:prstGeom>
              <a:blipFill>
                <a:blip r:embed="rId18"/>
                <a:stretch>
                  <a:fillRect l="-2564" r="-6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26F1C69-EE12-40C0-94D9-1A63E4E2A1E1}"/>
              </a:ext>
            </a:extLst>
          </p:cNvPr>
          <p:cNvCxnSpPr>
            <a:cxnSpLocks/>
          </p:cNvCxnSpPr>
          <p:nvPr/>
        </p:nvCxnSpPr>
        <p:spPr>
          <a:xfrm flipV="1">
            <a:off x="1468599" y="5473884"/>
            <a:ext cx="661284" cy="490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80A9FB4-7A7F-82AD-36A6-8426DAE24E5D}"/>
              </a:ext>
            </a:extLst>
          </p:cNvPr>
          <p:cNvCxnSpPr>
            <a:cxnSpLocks/>
          </p:cNvCxnSpPr>
          <p:nvPr/>
        </p:nvCxnSpPr>
        <p:spPr>
          <a:xfrm flipV="1">
            <a:off x="4632745" y="6022062"/>
            <a:ext cx="709880" cy="522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52E23E6-9405-492C-49FF-8641E8C037C1}"/>
              </a:ext>
            </a:extLst>
          </p:cNvPr>
          <p:cNvCxnSpPr>
            <a:cxnSpLocks/>
          </p:cNvCxnSpPr>
          <p:nvPr/>
        </p:nvCxnSpPr>
        <p:spPr>
          <a:xfrm>
            <a:off x="4606443" y="5370255"/>
            <a:ext cx="709425" cy="478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BA37AB2-C26B-CDCF-E7B4-97631DF89283}"/>
              </a:ext>
            </a:extLst>
          </p:cNvPr>
          <p:cNvCxnSpPr>
            <a:cxnSpLocks/>
          </p:cNvCxnSpPr>
          <p:nvPr/>
        </p:nvCxnSpPr>
        <p:spPr>
          <a:xfrm>
            <a:off x="2449822" y="5341941"/>
            <a:ext cx="809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2031EDC-4FD8-1959-F872-22E58823424D}"/>
              </a:ext>
            </a:extLst>
          </p:cNvPr>
          <p:cNvCxnSpPr>
            <a:cxnSpLocks/>
          </p:cNvCxnSpPr>
          <p:nvPr/>
        </p:nvCxnSpPr>
        <p:spPr>
          <a:xfrm>
            <a:off x="2482414" y="6544620"/>
            <a:ext cx="809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035D28A-C019-5355-A1B1-02A3252B8CF3}"/>
              </a:ext>
            </a:extLst>
          </p:cNvPr>
          <p:cNvCxnSpPr>
            <a:cxnSpLocks/>
          </p:cNvCxnSpPr>
          <p:nvPr/>
        </p:nvCxnSpPr>
        <p:spPr>
          <a:xfrm>
            <a:off x="3611894" y="6573105"/>
            <a:ext cx="809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9C9BC46-74E5-FBE1-3085-EDCC92C45540}"/>
              </a:ext>
            </a:extLst>
          </p:cNvPr>
          <p:cNvCxnSpPr>
            <a:cxnSpLocks/>
          </p:cNvCxnSpPr>
          <p:nvPr/>
        </p:nvCxnSpPr>
        <p:spPr>
          <a:xfrm>
            <a:off x="3559866" y="5360242"/>
            <a:ext cx="809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BE8EBC6-E429-1970-0CB0-97FC8B7B61EA}"/>
              </a:ext>
            </a:extLst>
          </p:cNvPr>
          <p:cNvCxnSpPr>
            <a:cxnSpLocks/>
          </p:cNvCxnSpPr>
          <p:nvPr/>
        </p:nvCxnSpPr>
        <p:spPr>
          <a:xfrm>
            <a:off x="1496176" y="6055564"/>
            <a:ext cx="709425" cy="478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B9360BCF-AEED-3936-D656-CA6E13181C56}"/>
              </a:ext>
            </a:extLst>
          </p:cNvPr>
          <p:cNvCxnSpPr/>
          <p:nvPr/>
        </p:nvCxnSpPr>
        <p:spPr>
          <a:xfrm>
            <a:off x="1223310" y="3961144"/>
            <a:ext cx="3276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C68DEF1-5DC3-48B3-B3D3-EAB254D0EF19}"/>
              </a:ext>
            </a:extLst>
          </p:cNvPr>
          <p:cNvSpPr txBox="1"/>
          <p:nvPr/>
        </p:nvSpPr>
        <p:spPr>
          <a:xfrm>
            <a:off x="10622328" y="5466162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C00000"/>
                </a:solidFill>
              </a:rPr>
              <a:t>・</a:t>
            </a:r>
            <a:endParaRPr lang="en-US" altLang="ja-JP" sz="5000" b="1" dirty="0">
              <a:solidFill>
                <a:srgbClr val="C00000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4C9904B-110A-F932-E514-A2F61554BDA0}"/>
              </a:ext>
            </a:extLst>
          </p:cNvPr>
          <p:cNvCxnSpPr>
            <a:cxnSpLocks/>
          </p:cNvCxnSpPr>
          <p:nvPr/>
        </p:nvCxnSpPr>
        <p:spPr>
          <a:xfrm>
            <a:off x="1276627" y="6071501"/>
            <a:ext cx="912169" cy="620771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21AE3A0-812D-CA2C-2A10-C5759CB62A73}"/>
                  </a:ext>
                </a:extLst>
              </p:cNvPr>
              <p:cNvSpPr txBox="1"/>
              <p:nvPr/>
            </p:nvSpPr>
            <p:spPr>
              <a:xfrm>
                <a:off x="1158281" y="1810505"/>
                <a:ext cx="90162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000" b="1" dirty="0"/>
                  <a:t>入力： </a:t>
                </a:r>
                <a:r>
                  <a:rPr lang="en-US" altLang="ja-JP" sz="2000" dirty="0"/>
                  <a:t>Bipath</a:t>
                </a:r>
                <a:r>
                  <a:rPr lang="ja-JP" altLang="en-US" sz="2000" dirty="0"/>
                  <a:t>の区間</a:t>
                </a:r>
                <a:r>
                  <a:rPr lang="en-US" altLang="ja-JP" sz="2000" dirty="0"/>
                  <a:t>+</a:t>
                </a:r>
                <a:r>
                  <a:rPr lang="ja-JP" altLang="en-US" sz="2000" dirty="0"/>
                  <a:t>上下の</a:t>
                </a:r>
                <a:r>
                  <a:rPr lang="en-US" altLang="ja-JP" sz="2000" dirty="0"/>
                  <a:t>path</a:t>
                </a:r>
                <a:r>
                  <a:rPr lang="ja-JP" altLang="en-US" sz="2000" dirty="0"/>
                  <a:t>の長さ</a:t>
                </a:r>
                <a14:m>
                  <m:oMath xmlns:m="http://schemas.openxmlformats.org/officeDocument/2006/math"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平面上の点</a:t>
                </a:r>
                <a14:m>
                  <m:oMath xmlns:m="http://schemas.openxmlformats.org/officeDocument/2006/math">
                    <m:r>
                      <a:rPr lang="en-US" altLang="ja-JP" sz="2000" b="1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ja-JP" altLang="en-US" sz="2000" b="1" dirty="0"/>
                  <a:t> </a:t>
                </a:r>
                <a:r>
                  <a:rPr lang="ja-JP" altLang="en-US" sz="2000" dirty="0"/>
                  <a:t>出力： </a:t>
                </a:r>
                <a:r>
                  <a:rPr lang="en-US" altLang="ja-JP" sz="2000" dirty="0"/>
                  <a:t>bipathPD</a:t>
                </a: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21AE3A0-812D-CA2C-2A10-C5759CB6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81" y="1810505"/>
                <a:ext cx="9016220" cy="400110"/>
              </a:xfrm>
              <a:prstGeom prst="rect">
                <a:avLst/>
              </a:prstGeom>
              <a:blipFill>
                <a:blip r:embed="rId19"/>
                <a:stretch>
                  <a:fillRect l="-676" t="-757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4FC6D69-0CAA-B41D-954B-87CB06203BBC}"/>
              </a:ext>
            </a:extLst>
          </p:cNvPr>
          <p:cNvSpPr txBox="1"/>
          <p:nvPr/>
        </p:nvSpPr>
        <p:spPr>
          <a:xfrm>
            <a:off x="5769166" y="1613522"/>
            <a:ext cx="956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(7.1)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688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31F24-64B8-4DEC-767C-8F520FEA7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FD450F-2EBF-3818-CE86-3FB72658FE37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(7)</a:t>
            </a:r>
            <a:r>
              <a:rPr lang="en-US" altLang="ja-JP" sz="3000" dirty="0" err="1"/>
              <a:t>BipathPD.jl</a:t>
            </a:r>
            <a:endParaRPr lang="ja-JP" altLang="en-US" sz="3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EFFD1A4-E172-BC54-49A4-D9F0F55D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020" y="2131881"/>
            <a:ext cx="4014419" cy="37655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31B1603-AEDF-E957-5AAE-D09ACFDEE464}"/>
              </a:ext>
            </a:extLst>
          </p:cNvPr>
          <p:cNvSpPr txBox="1"/>
          <p:nvPr/>
        </p:nvSpPr>
        <p:spPr>
          <a:xfrm>
            <a:off x="192506" y="2693318"/>
            <a:ext cx="72275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・与えられた</a:t>
            </a:r>
            <a:r>
              <a:rPr lang="en-US" altLang="ja-JP" sz="2000" dirty="0"/>
              <a:t>points</a:t>
            </a:r>
            <a:r>
              <a:rPr lang="ja-JP" altLang="en-US" sz="2000" dirty="0"/>
              <a:t>を平面上にプロットする。</a:t>
            </a:r>
            <a:endParaRPr lang="en-US" altLang="ja-JP" sz="2000" dirty="0"/>
          </a:p>
          <a:p>
            <a:r>
              <a:rPr lang="ja-JP" altLang="en-US" sz="2000" dirty="0"/>
              <a:t>・縦軸と横軸のメモリを書く。</a:t>
            </a:r>
            <a:endParaRPr lang="en-US" altLang="ja-JP" sz="2000" dirty="0"/>
          </a:p>
          <a:p>
            <a:r>
              <a:rPr lang="ja-JP" altLang="en-US" sz="2000" dirty="0"/>
              <a:t>・点線を書く。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＊区間を平面上の点</a:t>
            </a:r>
            <a:r>
              <a:rPr lang="en-US" altLang="ja-JP" sz="2000" dirty="0"/>
              <a:t>(</a:t>
            </a:r>
            <a:r>
              <a:rPr lang="en-US" altLang="ja-JP" sz="2000" dirty="0" err="1"/>
              <a:t>a,b</a:t>
            </a:r>
            <a:r>
              <a:rPr lang="en-US" altLang="ja-JP" sz="2000" dirty="0"/>
              <a:t>)</a:t>
            </a:r>
            <a:r>
              <a:rPr lang="ja-JP" altLang="en-US" sz="2000" dirty="0"/>
              <a:t>に対応させたものたちを入力とする</a:t>
            </a:r>
            <a:endParaRPr lang="en-US" altLang="ja-JP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B20828-3732-869B-2B8B-29D60067E528}"/>
              </a:ext>
            </a:extLst>
          </p:cNvPr>
          <p:cNvSpPr txBox="1"/>
          <p:nvPr/>
        </p:nvSpPr>
        <p:spPr>
          <a:xfrm>
            <a:off x="454176" y="1248450"/>
            <a:ext cx="6332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(7.2) </a:t>
            </a:r>
            <a:r>
              <a:rPr lang="en-US" altLang="ja-JP" sz="2000" dirty="0" err="1">
                <a:latin typeface="游ゴシック 本文"/>
              </a:rPr>
              <a:t>plotpoints</a:t>
            </a:r>
            <a:r>
              <a:rPr lang="en-US" altLang="ja-JP" sz="2000" b="0" dirty="0">
                <a:effectLst/>
                <a:latin typeface="游ゴシック 本文"/>
              </a:rPr>
              <a:t>(</a:t>
            </a:r>
            <a:r>
              <a:rPr lang="en-US" altLang="ja-JP" sz="2000" b="0" dirty="0" err="1">
                <a:effectLst/>
                <a:latin typeface="游ゴシック 本文"/>
              </a:rPr>
              <a:t>points,n,m</a:t>
            </a:r>
            <a:r>
              <a:rPr lang="en-US" altLang="ja-JP" sz="2000" b="0" dirty="0">
                <a:effectLst/>
                <a:latin typeface="游ゴシック 本文"/>
              </a:rPr>
              <a:t>)</a:t>
            </a:r>
            <a:endParaRPr lang="en-US" altLang="ja-JP" sz="2000" dirty="0">
              <a:latin typeface="游ゴシック 本文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5B57AD-334B-D71E-A37B-3F9862E72E02}"/>
              </a:ext>
            </a:extLst>
          </p:cNvPr>
          <p:cNvSpPr txBox="1"/>
          <p:nvPr/>
        </p:nvSpPr>
        <p:spPr>
          <a:xfrm>
            <a:off x="3620539" y="1327802"/>
            <a:ext cx="609452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游ゴシック 本文"/>
              </a:rPr>
              <a:t>#points=[[a,b],[c,d],[a,b],...]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F9EE79-91C5-22D7-5E84-2F3493CA05B9}"/>
                  </a:ext>
                </a:extLst>
              </p:cNvPr>
              <p:cNvSpPr txBox="1"/>
              <p:nvPr/>
            </p:nvSpPr>
            <p:spPr>
              <a:xfrm>
                <a:off x="1158281" y="1810505"/>
                <a:ext cx="90162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000" dirty="0"/>
                  <a:t>入力： </a:t>
                </a:r>
                <a:r>
                  <a:rPr lang="en-US" altLang="ja-JP" sz="2000" dirty="0"/>
                  <a:t>Bipath</a:t>
                </a:r>
                <a:r>
                  <a:rPr lang="ja-JP" altLang="en-US" sz="2000" dirty="0"/>
                  <a:t>の区間</a:t>
                </a:r>
                <a:r>
                  <a:rPr lang="en-US" altLang="ja-JP" sz="2000" dirty="0"/>
                  <a:t>+</a:t>
                </a:r>
                <a:r>
                  <a:rPr lang="ja-JP" altLang="en-US" sz="2000" dirty="0"/>
                  <a:t>上下の</a:t>
                </a:r>
                <a:r>
                  <a:rPr lang="en-US" altLang="ja-JP" sz="2000" dirty="0"/>
                  <a:t>path</a:t>
                </a:r>
                <a:r>
                  <a:rPr lang="ja-JP" altLang="en-US" sz="2000" dirty="0"/>
                  <a:t>の長さ</a:t>
                </a:r>
                <a14:m>
                  <m:oMath xmlns:m="http://schemas.openxmlformats.org/officeDocument/2006/math"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平面上の点</a:t>
                </a:r>
                <a14:m>
                  <m:oMath xmlns:m="http://schemas.openxmlformats.org/officeDocument/2006/math"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ja-JP" altLang="en-US" sz="2000" dirty="0"/>
                  <a:t> </a:t>
                </a:r>
                <a:r>
                  <a:rPr lang="ja-JP" altLang="en-US" sz="2000" b="1" dirty="0"/>
                  <a:t>出力</a:t>
                </a:r>
                <a:r>
                  <a:rPr lang="ja-JP" altLang="en-US" sz="2000" dirty="0"/>
                  <a:t>： </a:t>
                </a:r>
                <a:r>
                  <a:rPr lang="en-US" altLang="ja-JP" sz="2000" dirty="0"/>
                  <a:t>bipathPD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F9EE79-91C5-22D7-5E84-2F3493CA0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81" y="1810505"/>
                <a:ext cx="9016220" cy="400110"/>
              </a:xfrm>
              <a:prstGeom prst="rect">
                <a:avLst/>
              </a:prstGeom>
              <a:blipFill>
                <a:blip r:embed="rId3"/>
                <a:stretch>
                  <a:fillRect l="-676" t="-757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D82E1B-E433-75B2-1D72-1CEEC0916749}"/>
              </a:ext>
            </a:extLst>
          </p:cNvPr>
          <p:cNvSpPr txBox="1"/>
          <p:nvPr/>
        </p:nvSpPr>
        <p:spPr>
          <a:xfrm>
            <a:off x="7204648" y="1600604"/>
            <a:ext cx="136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(7.2)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3015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E0655-E55E-3DE1-5FD9-81B01624F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D71D72F-E8BE-08B9-485A-0F5720B4D1A9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(7)</a:t>
            </a:r>
            <a:r>
              <a:rPr lang="en-US" altLang="ja-JP" sz="3000" dirty="0" err="1"/>
              <a:t>BipathPD.jl</a:t>
            </a:r>
            <a:endParaRPr lang="ja-JP" altLang="en-US" sz="3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971EE3-309C-8212-6816-D52074EFA1B6}"/>
              </a:ext>
            </a:extLst>
          </p:cNvPr>
          <p:cNvSpPr txBox="1"/>
          <p:nvPr/>
        </p:nvSpPr>
        <p:spPr>
          <a:xfrm>
            <a:off x="454175" y="1241938"/>
            <a:ext cx="108293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(7.3) </a:t>
            </a:r>
            <a:r>
              <a:rPr lang="en-US" altLang="ja-JP" sz="2000" dirty="0" err="1"/>
              <a:t>colorfunc</a:t>
            </a:r>
            <a:r>
              <a:rPr lang="en-US" altLang="ja-JP" sz="2000" dirty="0"/>
              <a:t>(color, max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ja-JP" altLang="en-US" sz="2000" b="0" dirty="0">
                <a:effectLst/>
                <a:latin typeface="Consolas" panose="020B0609020204030204" pitchFamily="49" charset="0"/>
              </a:rPr>
              <a:t>全ての点の重複度の最大値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mult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ja-JP" altLang="en-US" sz="2000" dirty="0">
                <a:latin typeface="Consolas" panose="020B0609020204030204" pitchFamily="49" charset="0"/>
              </a:rPr>
              <a:t>プロットしたい点の重複度</a:t>
            </a:r>
            <a:r>
              <a:rPr lang="en-US" altLang="ja-JP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2000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44F917-EE4D-6878-D451-214687813E80}"/>
              </a:ext>
            </a:extLst>
          </p:cNvPr>
          <p:cNvSpPr txBox="1"/>
          <p:nvPr/>
        </p:nvSpPr>
        <p:spPr>
          <a:xfrm>
            <a:off x="563468" y="2815260"/>
            <a:ext cx="109713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0" dirty="0">
                <a:effectLst/>
                <a:latin typeface="游ゴシック 本文"/>
              </a:rPr>
              <a:t>function </a:t>
            </a:r>
            <a:r>
              <a:rPr lang="en-US" altLang="ja-JP" sz="2000" b="0" dirty="0" err="1">
                <a:effectLst/>
                <a:latin typeface="游ゴシック 本文"/>
              </a:rPr>
              <a:t>colorfunc</a:t>
            </a:r>
            <a:r>
              <a:rPr lang="en-US" altLang="ja-JP" sz="2000" b="0" dirty="0">
                <a:effectLst/>
                <a:latin typeface="游ゴシック 本文"/>
              </a:rPr>
              <a:t>(col, max::Int, </a:t>
            </a:r>
            <a:r>
              <a:rPr lang="en-US" altLang="ja-JP" sz="2000" b="0" dirty="0" err="1">
                <a:effectLst/>
                <a:latin typeface="游ゴシック 本文"/>
              </a:rPr>
              <a:t>mult</a:t>
            </a:r>
            <a:r>
              <a:rPr lang="en-US" altLang="ja-JP" sz="2000" b="0" dirty="0">
                <a:effectLst/>
                <a:latin typeface="游ゴシック 本文"/>
              </a:rPr>
              <a:t>::Int)</a:t>
            </a:r>
          </a:p>
          <a:p>
            <a:r>
              <a:rPr lang="en-US" altLang="ja-JP" sz="2000" b="0" dirty="0">
                <a:effectLst/>
                <a:latin typeface="游ゴシック 本文"/>
              </a:rPr>
              <a:t>    d = div(length(col), max)</a:t>
            </a:r>
          </a:p>
          <a:p>
            <a:r>
              <a:rPr lang="en-US" altLang="ja-JP" sz="2000" b="0" dirty="0">
                <a:effectLst/>
                <a:latin typeface="游ゴシック 本文"/>
              </a:rPr>
              <a:t>    return (d &lt;= 1 || max == 1) ? 1 : min(1 + d * (</a:t>
            </a:r>
            <a:r>
              <a:rPr lang="en-US" altLang="ja-JP" sz="2000" b="0" dirty="0" err="1">
                <a:effectLst/>
                <a:latin typeface="游ゴシック 本文"/>
              </a:rPr>
              <a:t>mult</a:t>
            </a:r>
            <a:r>
              <a:rPr lang="en-US" altLang="ja-JP" sz="2000" b="0" dirty="0">
                <a:effectLst/>
                <a:latin typeface="游ゴシック 本文"/>
              </a:rPr>
              <a:t> - 1), length(col))</a:t>
            </a:r>
          </a:p>
          <a:p>
            <a:r>
              <a:rPr lang="en-US" altLang="ja-JP" sz="2000" b="0" dirty="0">
                <a:effectLst/>
                <a:latin typeface="游ゴシック 本文"/>
              </a:rPr>
              <a:t>end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CC18E0-B964-C6A4-2346-E8DE916F2566}"/>
              </a:ext>
            </a:extLst>
          </p:cNvPr>
          <p:cNvSpPr txBox="1"/>
          <p:nvPr/>
        </p:nvSpPr>
        <p:spPr>
          <a:xfrm>
            <a:off x="449437" y="2347659"/>
            <a:ext cx="10527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♦ 重複度によってプロットする点の色を変えるための関数</a:t>
            </a:r>
            <a:r>
              <a:rPr lang="en-US" altLang="ja-JP" dirty="0"/>
              <a:t>.</a:t>
            </a:r>
            <a:r>
              <a:rPr lang="ja-JP" altLang="en-US" dirty="0"/>
              <a:t> 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417C573-964E-1252-FFA8-5CB71686A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520" y="3915431"/>
            <a:ext cx="2977516" cy="27929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8273C1-6937-19B3-C68A-ADAFD25DE7B0}"/>
              </a:ext>
            </a:extLst>
          </p:cNvPr>
          <p:cNvSpPr txBox="1"/>
          <p:nvPr/>
        </p:nvSpPr>
        <p:spPr>
          <a:xfrm>
            <a:off x="470977" y="4891996"/>
            <a:ext cx="4993410" cy="290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 =  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cgrad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(:turbo)</a:t>
            </a: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として採用　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Plots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C4DCC7E-8642-2D39-49EE-CEF022790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387" y="4902766"/>
            <a:ext cx="2823398" cy="2160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28C821-B884-0299-3296-AA9ECE09B29D}"/>
              </a:ext>
            </a:extLst>
          </p:cNvPr>
          <p:cNvSpPr txBox="1"/>
          <p:nvPr/>
        </p:nvSpPr>
        <p:spPr>
          <a:xfrm>
            <a:off x="756017" y="5659361"/>
            <a:ext cx="9096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＊</a:t>
            </a:r>
            <a:r>
              <a:rPr lang="en-US" altLang="ja-JP" dirty="0"/>
              <a:t>Julia</a:t>
            </a:r>
            <a:r>
              <a:rPr lang="ja-JP" altLang="en-US" dirty="0"/>
              <a:t>の</a:t>
            </a:r>
            <a:r>
              <a:rPr lang="en-US" altLang="ja-JP" dirty="0"/>
              <a:t>Plots</a:t>
            </a:r>
            <a:r>
              <a:rPr lang="ja-JP" altLang="en-US" dirty="0"/>
              <a:t>を用いてプロットをしている。</a:t>
            </a:r>
            <a:endParaRPr lang="en-US" altLang="ja-JP" dirty="0"/>
          </a:p>
          <a:p>
            <a:r>
              <a:rPr lang="ja-JP" altLang="en-US" dirty="0"/>
              <a:t>＊</a:t>
            </a:r>
            <a:r>
              <a:rPr lang="en-US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cgrad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(:turbo)</a:t>
            </a: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から色をとって来ている。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＊重複度が大きいほど赤色になるようにしている。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716124A-29DF-A2C8-4C50-D71633959F18}"/>
                  </a:ext>
                </a:extLst>
              </p:cNvPr>
              <p:cNvSpPr txBox="1"/>
              <p:nvPr/>
            </p:nvSpPr>
            <p:spPr>
              <a:xfrm>
                <a:off x="470977" y="4252407"/>
                <a:ext cx="106784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色</a:t>
                </a:r>
                <a:r>
                  <a:rPr lang="en-US" altLang="ja-JP" dirty="0"/>
                  <a:t>(color)</a:t>
                </a:r>
                <a:r>
                  <a:rPr lang="ja-JP" altLang="en-US" dirty="0"/>
                  <a:t>を</a:t>
                </a:r>
                <a:r>
                  <a:rPr lang="en-US" altLang="ja-JP" dirty="0"/>
                  <a:t>max</a:t>
                </a:r>
                <a:r>
                  <a:rPr lang="ja-JP" altLang="en-US" dirty="0"/>
                  <a:t>等分して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/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ja-JP" i="0" dirty="0" err="1" smtClean="0">
                        <a:latin typeface="Cambria Math" panose="02040503050406030204" pitchFamily="18" charset="0"/>
                      </a:rPr>
                      <m:t>mult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+1)/</m:t>
                    </m:r>
                    <m:r>
                      <m:rPr>
                        <m:sty m:val="p"/>
                      </m:rPr>
                      <a:rPr lang="en-US" altLang="ja-JP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ja-JP" altLang="en-US" dirty="0"/>
                  <a:t>にいるような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/>
                  <a:t>を捜している．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716124A-29DF-A2C8-4C50-D71633959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77" y="4252407"/>
                <a:ext cx="10678423" cy="369332"/>
              </a:xfrm>
              <a:prstGeom prst="rect">
                <a:avLst/>
              </a:prstGeom>
              <a:blipFill>
                <a:blip r:embed="rId5"/>
                <a:stretch>
                  <a:fillRect l="-457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EC303C2-F770-1F80-EB44-ECC9459ABCF4}"/>
                  </a:ext>
                </a:extLst>
              </p:cNvPr>
              <p:cNvSpPr txBox="1"/>
              <p:nvPr/>
            </p:nvSpPr>
            <p:spPr>
              <a:xfrm>
                <a:off x="1158281" y="1810505"/>
                <a:ext cx="90162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000" dirty="0"/>
                  <a:t>入力： </a:t>
                </a:r>
                <a:r>
                  <a:rPr lang="en-US" altLang="ja-JP" sz="2000" dirty="0"/>
                  <a:t>Bipath</a:t>
                </a:r>
                <a:r>
                  <a:rPr lang="ja-JP" altLang="en-US" sz="2000" dirty="0"/>
                  <a:t>の区間</a:t>
                </a:r>
                <a:r>
                  <a:rPr lang="en-US" altLang="ja-JP" sz="2000" dirty="0"/>
                  <a:t>+</a:t>
                </a:r>
                <a:r>
                  <a:rPr lang="ja-JP" altLang="en-US" sz="2000" dirty="0"/>
                  <a:t>上下の</a:t>
                </a:r>
                <a:r>
                  <a:rPr lang="en-US" altLang="ja-JP" sz="2000" dirty="0"/>
                  <a:t>path</a:t>
                </a:r>
                <a:r>
                  <a:rPr lang="ja-JP" altLang="en-US" sz="2000" dirty="0"/>
                  <a:t>の長さ</a:t>
                </a:r>
                <a14:m>
                  <m:oMath xmlns:m="http://schemas.openxmlformats.org/officeDocument/2006/math"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平面上の点</a:t>
                </a:r>
                <a14:m>
                  <m:oMath xmlns:m="http://schemas.openxmlformats.org/officeDocument/2006/math"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ja-JP" altLang="en-US" sz="2000" dirty="0"/>
                  <a:t> </a:t>
                </a:r>
                <a:r>
                  <a:rPr lang="ja-JP" altLang="en-US" sz="2000" b="1" dirty="0"/>
                  <a:t>出力</a:t>
                </a:r>
                <a:r>
                  <a:rPr lang="ja-JP" altLang="en-US" sz="2000" dirty="0"/>
                  <a:t>： </a:t>
                </a:r>
                <a:r>
                  <a:rPr lang="en-US" altLang="ja-JP" sz="2000" dirty="0"/>
                  <a:t>bipathPD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EC303C2-F770-1F80-EB44-ECC9459AB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81" y="1810505"/>
                <a:ext cx="9016220" cy="400110"/>
              </a:xfrm>
              <a:prstGeom prst="rect">
                <a:avLst/>
              </a:prstGeom>
              <a:blipFill>
                <a:blip r:embed="rId6"/>
                <a:stretch>
                  <a:fillRect l="-676" t="-757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C53AD3-8423-73C5-8025-FCBD1B8714BD}"/>
              </a:ext>
            </a:extLst>
          </p:cNvPr>
          <p:cNvSpPr txBox="1"/>
          <p:nvPr/>
        </p:nvSpPr>
        <p:spPr>
          <a:xfrm>
            <a:off x="7183161" y="1591433"/>
            <a:ext cx="193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(7.3)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4A25CDF-E389-3FB8-DE3B-79273B71CDDD}"/>
              </a:ext>
            </a:extLst>
          </p:cNvPr>
          <p:cNvSpPr txBox="1"/>
          <p:nvPr/>
        </p:nvSpPr>
        <p:spPr>
          <a:xfrm>
            <a:off x="5347429" y="5204437"/>
            <a:ext cx="3108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小       重複度   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大</a:t>
            </a:r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A6C922-24CF-BB18-1DBE-AE6FFBB7A3E7}"/>
              </a:ext>
            </a:extLst>
          </p:cNvPr>
          <p:cNvSpPr txBox="1"/>
          <p:nvPr/>
        </p:nvSpPr>
        <p:spPr>
          <a:xfrm>
            <a:off x="5666391" y="28245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游ゴシック 本文"/>
              </a:rPr>
              <a:t>m</a:t>
            </a:r>
            <a:r>
              <a:rPr lang="en-US" altLang="ja-JP" sz="1800" b="0" dirty="0">
                <a:effectLst/>
                <a:latin typeface="游ゴシック 本文"/>
              </a:rPr>
              <a:t>ax:</a:t>
            </a:r>
            <a:r>
              <a:rPr lang="ja-JP" altLang="en-US" sz="1800" b="0" dirty="0">
                <a:effectLst/>
                <a:latin typeface="游ゴシック 本文"/>
              </a:rPr>
              <a:t>全ての区間の重複度の最大値</a:t>
            </a:r>
            <a:endParaRPr lang="en-US" altLang="ja-JP" sz="1800" b="0" dirty="0">
              <a:effectLst/>
              <a:latin typeface="游ゴシック 本文"/>
            </a:endParaRPr>
          </a:p>
          <a:p>
            <a:r>
              <a:rPr lang="en-US" altLang="ja-JP" dirty="0" err="1">
                <a:latin typeface="游ゴシック 本文"/>
              </a:rPr>
              <a:t>mult</a:t>
            </a:r>
            <a:r>
              <a:rPr lang="en-US" altLang="ja-JP" dirty="0">
                <a:latin typeface="游ゴシック 本文"/>
              </a:rPr>
              <a:t>:</a:t>
            </a:r>
            <a:r>
              <a:rPr lang="ja-JP" altLang="en-US" dirty="0">
                <a:latin typeface="游ゴシック 本文"/>
              </a:rPr>
              <a:t>ある区間の重複度を入れる想定をしている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2291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2F78A-55B8-9D35-D163-0984ABCEB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D4EAAC-A175-0623-CC98-98AC57D15FC7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(7)</a:t>
            </a:r>
            <a:r>
              <a:rPr lang="en-US" altLang="ja-JP" sz="3000" dirty="0" err="1"/>
              <a:t>BipathPD.jl</a:t>
            </a:r>
            <a:endParaRPr lang="ja-JP" altLang="en-US" sz="3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6CE382-9864-DD13-5313-AD94D4777796}"/>
              </a:ext>
            </a:extLst>
          </p:cNvPr>
          <p:cNvSpPr txBox="1"/>
          <p:nvPr/>
        </p:nvSpPr>
        <p:spPr>
          <a:xfrm>
            <a:off x="563468" y="1084033"/>
            <a:ext cx="6332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(7.4) </a:t>
            </a:r>
            <a:r>
              <a:rPr lang="en-US" altLang="ja-JP" sz="2000" dirty="0" err="1"/>
              <a:t>plotintlist</a:t>
            </a:r>
            <a:r>
              <a:rPr lang="en-US" altLang="ja-JP" sz="2000" b="0" dirty="0">
                <a:solidFill>
                  <a:srgbClr val="000000"/>
                </a:solidFill>
                <a:effectLst/>
              </a:rPr>
              <a:t>(X, </a:t>
            </a:r>
            <a:r>
              <a:rPr lang="en-US" altLang="ja-JP" sz="2000" b="0" dirty="0" err="1">
                <a:solidFill>
                  <a:srgbClr val="000000"/>
                </a:solidFill>
                <a:effectLst/>
              </a:rPr>
              <a:t>i_th</a:t>
            </a:r>
            <a:r>
              <a:rPr lang="en-US" altLang="ja-JP" sz="2000" b="0" dirty="0">
                <a:solidFill>
                  <a:srgbClr val="000000"/>
                </a:solidFill>
                <a:effectLst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321118-85F0-73AA-0F2F-5B07058B8A33}"/>
              </a:ext>
            </a:extLst>
          </p:cNvPr>
          <p:cNvSpPr txBox="1"/>
          <p:nvPr/>
        </p:nvSpPr>
        <p:spPr>
          <a:xfrm>
            <a:off x="2603292" y="3166320"/>
            <a:ext cx="463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effectLst/>
              </a:rPr>
              <a:t>X = </a:t>
            </a:r>
            <a:r>
              <a:rPr lang="en-US" altLang="ja-JP" b="0" dirty="0" err="1">
                <a:effectLst/>
              </a:rPr>
              <a:t>interval_decomposition</a:t>
            </a:r>
            <a:r>
              <a:rPr lang="en-US" altLang="ja-JP" b="0" dirty="0">
                <a:effectLst/>
              </a:rPr>
              <a:t>(</a:t>
            </a:r>
            <a:r>
              <a:rPr lang="en-US" altLang="ja-JP" b="0" dirty="0" err="1">
                <a:effectLst/>
              </a:rPr>
              <a:t>FSCa,FSCb</a:t>
            </a:r>
            <a:r>
              <a:rPr lang="en-US" altLang="ja-JP" b="0" dirty="0">
                <a:effectLst/>
              </a:rPr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5B8464-A18D-02AE-6580-0160AE6865DE}"/>
              </a:ext>
            </a:extLst>
          </p:cNvPr>
          <p:cNvSpPr txBox="1"/>
          <p:nvPr/>
        </p:nvSpPr>
        <p:spPr>
          <a:xfrm>
            <a:off x="659306" y="3570319"/>
            <a:ext cx="25259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Bipath filtration</a:t>
            </a:r>
          </a:p>
          <a:p>
            <a:r>
              <a:rPr lang="en-US" altLang="ja-JP" sz="2000" dirty="0"/>
              <a:t>(</a:t>
            </a:r>
            <a:r>
              <a:rPr lang="en-US" altLang="ja-JP" sz="2000" dirty="0" err="1"/>
              <a:t>FSCa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FSCb</a:t>
            </a:r>
            <a:r>
              <a:rPr lang="en-US" altLang="ja-JP" sz="2000" dirty="0"/>
              <a:t>)</a:t>
            </a:r>
            <a:endParaRPr lang="en-US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4AEF51-32B7-7099-6418-761616758FE6}"/>
              </a:ext>
            </a:extLst>
          </p:cNvPr>
          <p:cNvSpPr txBox="1"/>
          <p:nvPr/>
        </p:nvSpPr>
        <p:spPr>
          <a:xfrm>
            <a:off x="2361754" y="4226908"/>
            <a:ext cx="1540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区間分解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91D4A5-02E4-1368-985A-9FAE8111DF0F}"/>
                  </a:ext>
                </a:extLst>
              </p:cNvPr>
              <p:cNvSpPr txBox="1"/>
              <p:nvPr/>
            </p:nvSpPr>
            <p:spPr>
              <a:xfrm>
                <a:off x="4483223" y="3663080"/>
                <a:ext cx="2057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000" dirty="0" err="1"/>
                  <a:t>th</a:t>
                </a:r>
                <a:r>
                  <a:rPr lang="ja-JP" altLang="en-US" sz="2000" dirty="0"/>
                  <a:t>の区間たち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F91D4A5-02E4-1368-985A-9FAE8111D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223" y="3663080"/>
                <a:ext cx="2057861" cy="400110"/>
              </a:xfrm>
              <a:prstGeom prst="rect">
                <a:avLst/>
              </a:prstGeom>
              <a:blipFill>
                <a:blip r:embed="rId2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77BCA2-FB78-32AA-3FF2-AC9BC1DA13D1}"/>
              </a:ext>
            </a:extLst>
          </p:cNvPr>
          <p:cNvSpPr txBox="1"/>
          <p:nvPr/>
        </p:nvSpPr>
        <p:spPr>
          <a:xfrm>
            <a:off x="3623296" y="5097585"/>
            <a:ext cx="6332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(7.3) </a:t>
            </a:r>
            <a:r>
              <a:rPr lang="en-US" altLang="ja-JP" sz="2000" dirty="0" err="1"/>
              <a:t>plotpoints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points,n,m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sz="20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1F292D2-1981-E4EA-F633-0F0C925ECFEA}"/>
              </a:ext>
            </a:extLst>
          </p:cNvPr>
          <p:cNvCxnSpPr>
            <a:cxnSpLocks/>
          </p:cNvCxnSpPr>
          <p:nvPr/>
        </p:nvCxnSpPr>
        <p:spPr>
          <a:xfrm>
            <a:off x="3977195" y="4772485"/>
            <a:ext cx="257453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8511611-39A3-3448-CDA5-9FE9642D1D74}"/>
              </a:ext>
            </a:extLst>
          </p:cNvPr>
          <p:cNvCxnSpPr>
            <a:cxnSpLocks/>
          </p:cNvCxnSpPr>
          <p:nvPr/>
        </p:nvCxnSpPr>
        <p:spPr>
          <a:xfrm>
            <a:off x="3977195" y="3861215"/>
            <a:ext cx="257453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2810E2-2E5B-2356-19B3-DAEF61026D66}"/>
              </a:ext>
            </a:extLst>
          </p:cNvPr>
          <p:cNvSpPr txBox="1"/>
          <p:nvPr/>
        </p:nvSpPr>
        <p:spPr>
          <a:xfrm>
            <a:off x="4461231" y="4631186"/>
            <a:ext cx="2524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平面上の点に変換</a:t>
            </a:r>
            <a:endParaRPr lang="en-US" altLang="ja-JP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4BCB4F-7F84-B777-AD94-E5DD63605E70}"/>
              </a:ext>
            </a:extLst>
          </p:cNvPr>
          <p:cNvSpPr txBox="1"/>
          <p:nvPr/>
        </p:nvSpPr>
        <p:spPr>
          <a:xfrm>
            <a:off x="3623296" y="41097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(7.1) </a:t>
            </a:r>
            <a:r>
              <a:rPr lang="en-US" altLang="ja-JP" sz="1800" dirty="0" err="1"/>
              <a:t>intervalstoplane</a:t>
            </a:r>
            <a:r>
              <a:rPr lang="en-US" altLang="ja-JP" sz="1800" dirty="0"/>
              <a:t>(</a:t>
            </a:r>
            <a:r>
              <a:rPr lang="en-US" altLang="ja-JP" sz="1800" dirty="0" err="1"/>
              <a:t>intL,intR,up,down,center,n,m</a:t>
            </a:r>
            <a:r>
              <a:rPr lang="en-US" altLang="ja-JP" sz="1800" dirty="0"/>
              <a:t>) 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3F61314-FB4F-F11F-DF1F-644D34DAB25B}"/>
              </a:ext>
            </a:extLst>
          </p:cNvPr>
          <p:cNvCxnSpPr>
            <a:cxnSpLocks/>
          </p:cNvCxnSpPr>
          <p:nvPr/>
        </p:nvCxnSpPr>
        <p:spPr>
          <a:xfrm>
            <a:off x="3977195" y="5704640"/>
            <a:ext cx="257453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776259-C890-2097-5848-1927625CD729}"/>
              </a:ext>
            </a:extLst>
          </p:cNvPr>
          <p:cNvSpPr txBox="1"/>
          <p:nvPr/>
        </p:nvSpPr>
        <p:spPr>
          <a:xfrm>
            <a:off x="4438271" y="5542358"/>
            <a:ext cx="4252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点をプロット、図を出力。</a:t>
            </a:r>
            <a:endParaRPr lang="en-US" altLang="ja-JP" sz="2000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5105ED5-E1C7-A064-BE71-FBE8C87F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148" y="5031296"/>
            <a:ext cx="1420129" cy="1332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EABC041-EB0D-FA21-644B-2B1BCD63606E}"/>
              </a:ext>
            </a:extLst>
          </p:cNvPr>
          <p:cNvSpPr/>
          <p:nvPr/>
        </p:nvSpPr>
        <p:spPr>
          <a:xfrm>
            <a:off x="3464376" y="3545841"/>
            <a:ext cx="5901566" cy="29481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82E390-8150-D345-3EDC-D64C1EE360BC}"/>
              </a:ext>
            </a:extLst>
          </p:cNvPr>
          <p:cNvSpPr txBox="1"/>
          <p:nvPr/>
        </p:nvSpPr>
        <p:spPr>
          <a:xfrm>
            <a:off x="939558" y="1514095"/>
            <a:ext cx="6332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♦今までの関数を合わせて区間をプロットする。</a:t>
            </a:r>
            <a:endParaRPr lang="en-US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228F2D2-A177-EC69-5AA2-022FF6E56C06}"/>
              </a:ext>
            </a:extLst>
          </p:cNvPr>
          <p:cNvCxnSpPr>
            <a:cxnSpLocks/>
          </p:cNvCxnSpPr>
          <p:nvPr/>
        </p:nvCxnSpPr>
        <p:spPr>
          <a:xfrm>
            <a:off x="3003300" y="3876841"/>
            <a:ext cx="257453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3310B55-A302-8BCA-F033-979C47579763}"/>
                  </a:ext>
                </a:extLst>
              </p:cNvPr>
              <p:cNvSpPr txBox="1"/>
              <p:nvPr/>
            </p:nvSpPr>
            <p:spPr>
              <a:xfrm>
                <a:off x="1167309" y="2408662"/>
                <a:ext cx="90162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000" b="1" dirty="0"/>
                  <a:t>入力：</a:t>
                </a:r>
                <a:r>
                  <a:rPr lang="en-US" altLang="ja-JP" sz="2000" dirty="0"/>
                  <a:t>Bipath</a:t>
                </a:r>
                <a:r>
                  <a:rPr lang="ja-JP" altLang="en-US" sz="2000" dirty="0"/>
                  <a:t>の区間</a:t>
                </a:r>
                <a:r>
                  <a:rPr lang="en-US" altLang="ja-JP" sz="2000" dirty="0"/>
                  <a:t>+</a:t>
                </a:r>
                <a:r>
                  <a:rPr lang="ja-JP" altLang="en-US" sz="2000" dirty="0"/>
                  <a:t>上下の</a:t>
                </a:r>
                <a:r>
                  <a:rPr lang="en-US" altLang="ja-JP" sz="2000" dirty="0"/>
                  <a:t>path</a:t>
                </a:r>
                <a:r>
                  <a:rPr lang="ja-JP" altLang="en-US" sz="2000" dirty="0"/>
                  <a:t>の長さ 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ja-JP" altLang="en-US" sz="2000" b="1" dirty="0"/>
                  <a:t> </a:t>
                </a:r>
                <a:r>
                  <a:rPr lang="ja-JP" altLang="en-US" sz="2000" dirty="0"/>
                  <a:t>平面上の点</a:t>
                </a:r>
                <a14:m>
                  <m:oMath xmlns:m="http://schemas.openxmlformats.org/officeDocument/2006/math"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ja-JP" altLang="en-US" sz="2000" b="1" dirty="0"/>
                  <a:t> 出力： </a:t>
                </a:r>
                <a:r>
                  <a:rPr lang="en-US" altLang="ja-JP" sz="2000" dirty="0"/>
                  <a:t>bipathPD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3310B55-A302-8BCA-F033-979C47579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309" y="2408662"/>
                <a:ext cx="9016220" cy="400110"/>
              </a:xfrm>
              <a:prstGeom prst="rect">
                <a:avLst/>
              </a:prstGeom>
              <a:blipFill>
                <a:blip r:embed="rId4"/>
                <a:stretch>
                  <a:fillRect l="-676"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F7A71A-1F22-61BE-C899-1729F0C7E806}"/>
              </a:ext>
            </a:extLst>
          </p:cNvPr>
          <p:cNvSpPr txBox="1"/>
          <p:nvPr/>
        </p:nvSpPr>
        <p:spPr>
          <a:xfrm>
            <a:off x="5617715" y="2163209"/>
            <a:ext cx="956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(7.1) </a:t>
            </a:r>
            <a:endParaRPr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A968811-506C-953D-5FBA-78D40D998EB7}"/>
              </a:ext>
            </a:extLst>
          </p:cNvPr>
          <p:cNvSpPr txBox="1"/>
          <p:nvPr/>
        </p:nvSpPr>
        <p:spPr>
          <a:xfrm>
            <a:off x="6940488" y="2194891"/>
            <a:ext cx="136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(7.2),(7.3) </a:t>
            </a:r>
            <a:endParaRPr lang="ja-JP" altLang="en-US" dirty="0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413405D3-2875-57BF-0B53-216439270E93}"/>
              </a:ext>
            </a:extLst>
          </p:cNvPr>
          <p:cNvSpPr/>
          <p:nvPr/>
        </p:nvSpPr>
        <p:spPr>
          <a:xfrm rot="10800000" flipH="1">
            <a:off x="5866866" y="2354712"/>
            <a:ext cx="1970911" cy="620108"/>
          </a:xfrm>
          <a:prstGeom prst="arc">
            <a:avLst>
              <a:gd name="adj1" fmla="val 11022070"/>
              <a:gd name="adj2" fmla="val 210180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15BBE25-3CA3-EE8B-44E4-E1DFFD8444A3}"/>
              </a:ext>
            </a:extLst>
          </p:cNvPr>
          <p:cNvSpPr txBox="1"/>
          <p:nvPr/>
        </p:nvSpPr>
        <p:spPr>
          <a:xfrm>
            <a:off x="5388581" y="2724041"/>
            <a:ext cx="956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(7.4)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1043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6040E-32F0-F3B2-4824-043DA3D28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6ED27E-25A3-E9F7-94AF-65E62053ECD9}"/>
              </a:ext>
            </a:extLst>
          </p:cNvPr>
          <p:cNvSpPr txBox="1"/>
          <p:nvPr/>
        </p:nvSpPr>
        <p:spPr>
          <a:xfrm>
            <a:off x="372875" y="329156"/>
            <a:ext cx="707982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000" b="1" dirty="0"/>
              <a:t>(8)</a:t>
            </a:r>
            <a:r>
              <a:rPr lang="en-US" altLang="ja-JP" sz="5000" b="1" dirty="0" err="1"/>
              <a:t>clique.jl</a:t>
            </a:r>
            <a:endParaRPr lang="ja-JP" altLang="en-US" sz="50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43D463-5B0B-1B4D-C9FE-2BC20903813E}"/>
              </a:ext>
            </a:extLst>
          </p:cNvPr>
          <p:cNvSpPr txBox="1"/>
          <p:nvPr/>
        </p:nvSpPr>
        <p:spPr>
          <a:xfrm>
            <a:off x="372875" y="2790001"/>
            <a:ext cx="63530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(8.1) </a:t>
            </a:r>
            <a:r>
              <a:rPr lang="en-US" altLang="ja-JP" sz="2000" dirty="0" err="1"/>
              <a:t>get_rectangular_paths</a:t>
            </a:r>
            <a:r>
              <a:rPr lang="en-US" altLang="ja-JP" sz="2000" dirty="0"/>
              <a:t>(</a:t>
            </a:r>
            <a:r>
              <a:rPr lang="en-US" altLang="ja-JP" sz="2000" dirty="0" err="1"/>
              <a:t>init,ending,partition</a:t>
            </a:r>
            <a:r>
              <a:rPr lang="en-US" altLang="ja-JP" sz="2000" dirty="0"/>
              <a:t>::Int)</a:t>
            </a:r>
          </a:p>
          <a:p>
            <a:r>
              <a:rPr lang="en-US" altLang="ja-JP" sz="2000" dirty="0"/>
              <a:t>(8.2) </a:t>
            </a:r>
            <a:r>
              <a:rPr lang="en-US" altLang="ja-JP" sz="2000" dirty="0" err="1"/>
              <a:t>clique_random</a:t>
            </a:r>
            <a:r>
              <a:rPr lang="en-US" altLang="ja-JP" sz="2000" dirty="0"/>
              <a:t>(G,faces,path1,path2)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FFA450-9B02-7237-D688-67F1B24A30B4}"/>
              </a:ext>
            </a:extLst>
          </p:cNvPr>
          <p:cNvSpPr txBox="1"/>
          <p:nvPr/>
        </p:nvSpPr>
        <p:spPr>
          <a:xfrm>
            <a:off x="454177" y="2431255"/>
            <a:ext cx="4262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このファイルは</a:t>
            </a:r>
            <a:r>
              <a:rPr lang="en-US" altLang="ja-JP" dirty="0"/>
              <a:t>2</a:t>
            </a:r>
            <a:r>
              <a:rPr lang="ja-JP" altLang="en-US" dirty="0"/>
              <a:t>つの関数からなる。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543347-AF96-FE1B-EB09-B6764F553866}"/>
              </a:ext>
            </a:extLst>
          </p:cNvPr>
          <p:cNvSpPr txBox="1"/>
          <p:nvPr/>
        </p:nvSpPr>
        <p:spPr>
          <a:xfrm>
            <a:off x="454177" y="1599595"/>
            <a:ext cx="1110454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300" dirty="0"/>
              <a:t>♦ </a:t>
            </a:r>
            <a:r>
              <a:rPr lang="en-US" altLang="ja-JP" sz="2300" dirty="0" err="1"/>
              <a:t>clique.jl</a:t>
            </a:r>
            <a:r>
              <a:rPr lang="ja-JP" altLang="en-US" sz="2300" dirty="0"/>
              <a:t>ではランダムにクリーク複体のバイパスフィルトレーションを出力する関数を書く</a:t>
            </a:r>
            <a:r>
              <a:rPr lang="en-US" altLang="ja-JP" sz="2300" dirty="0"/>
              <a:t>(</a:t>
            </a:r>
            <a:r>
              <a:rPr lang="ja-JP" altLang="en-US" sz="2300" dirty="0"/>
              <a:t>例を作るため</a:t>
            </a:r>
            <a:r>
              <a:rPr lang="en-US" altLang="ja-JP" sz="2300" dirty="0"/>
              <a:t>)</a:t>
            </a:r>
            <a:r>
              <a:rPr lang="ja-JP" altLang="en-US" sz="2300" dirty="0"/>
              <a:t>。</a:t>
            </a:r>
            <a:endParaRPr lang="en-US" altLang="ja-JP" sz="2300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EA7A18A8-2B13-89C1-0970-4F3BF355AF80}"/>
              </a:ext>
            </a:extLst>
          </p:cNvPr>
          <p:cNvSpPr/>
          <p:nvPr/>
        </p:nvSpPr>
        <p:spPr>
          <a:xfrm>
            <a:off x="797370" y="6459803"/>
            <a:ext cx="2463015" cy="138082"/>
          </a:xfrm>
          <a:prstGeom prst="rightArrow">
            <a:avLst>
              <a:gd name="adj1" fmla="val 8736"/>
              <a:gd name="adj2" fmla="val 796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EC2B04B7-F076-9736-0012-AADDA361489B}"/>
              </a:ext>
            </a:extLst>
          </p:cNvPr>
          <p:cNvSpPr/>
          <p:nvPr/>
        </p:nvSpPr>
        <p:spPr>
          <a:xfrm rot="16200000">
            <a:off x="-310749" y="5377062"/>
            <a:ext cx="2438795" cy="130893"/>
          </a:xfrm>
          <a:prstGeom prst="rightArrow">
            <a:avLst>
              <a:gd name="adj1" fmla="val 8736"/>
              <a:gd name="adj2" fmla="val 796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F634D7C-CC2E-9332-053B-B85162785BE5}"/>
              </a:ext>
            </a:extLst>
          </p:cNvPr>
          <p:cNvSpPr/>
          <p:nvPr/>
        </p:nvSpPr>
        <p:spPr>
          <a:xfrm>
            <a:off x="1239520" y="4495535"/>
            <a:ext cx="1524000" cy="17321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7DED018-0AB1-2DED-82C1-6C7D8921D956}"/>
              </a:ext>
            </a:extLst>
          </p:cNvPr>
          <p:cNvSpPr txBox="1"/>
          <p:nvPr/>
        </p:nvSpPr>
        <p:spPr>
          <a:xfrm>
            <a:off x="1581755" y="5828763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00B0F0"/>
                </a:solidFill>
              </a:rPr>
              <a:t>・</a:t>
            </a:r>
            <a:endParaRPr lang="en-US" altLang="ja-JP" sz="5000" b="1" dirty="0">
              <a:solidFill>
                <a:srgbClr val="00B0F0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78F70C0-E5D9-15B1-8B5D-7488B7139C9B}"/>
              </a:ext>
            </a:extLst>
          </p:cNvPr>
          <p:cNvSpPr txBox="1"/>
          <p:nvPr/>
        </p:nvSpPr>
        <p:spPr>
          <a:xfrm>
            <a:off x="2351975" y="5836612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00B0F0"/>
                </a:solidFill>
              </a:rPr>
              <a:t>・</a:t>
            </a:r>
            <a:endParaRPr lang="en-US" altLang="ja-JP" sz="5000" b="1" dirty="0">
              <a:solidFill>
                <a:srgbClr val="00B0F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AA1A41A-02D4-394E-83F5-9A7EF04104EE}"/>
              </a:ext>
            </a:extLst>
          </p:cNvPr>
          <p:cNvSpPr txBox="1"/>
          <p:nvPr/>
        </p:nvSpPr>
        <p:spPr>
          <a:xfrm>
            <a:off x="2351975" y="4940390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00B0F0"/>
                </a:solidFill>
              </a:rPr>
              <a:t>・</a:t>
            </a:r>
            <a:endParaRPr lang="en-US" altLang="ja-JP" sz="5000" b="1" dirty="0">
              <a:solidFill>
                <a:srgbClr val="00B0F0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BEC5B38-13D8-F321-3859-9339E9430FB7}"/>
              </a:ext>
            </a:extLst>
          </p:cNvPr>
          <p:cNvSpPr txBox="1"/>
          <p:nvPr/>
        </p:nvSpPr>
        <p:spPr>
          <a:xfrm>
            <a:off x="1575559" y="4103632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C00000"/>
                </a:solidFill>
              </a:rPr>
              <a:t>・</a:t>
            </a:r>
            <a:endParaRPr lang="en-US" altLang="ja-JP" sz="5000" b="1" dirty="0">
              <a:solidFill>
                <a:srgbClr val="C00000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50F966E-7225-5AE9-DAFF-165341812201}"/>
              </a:ext>
            </a:extLst>
          </p:cNvPr>
          <p:cNvSpPr txBox="1"/>
          <p:nvPr/>
        </p:nvSpPr>
        <p:spPr>
          <a:xfrm>
            <a:off x="833027" y="4124524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C00000"/>
                </a:solidFill>
              </a:rPr>
              <a:t>・</a:t>
            </a:r>
            <a:endParaRPr lang="en-US" altLang="ja-JP" sz="5000" b="1" dirty="0">
              <a:solidFill>
                <a:srgbClr val="C00000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FFF2299-F233-FF6F-D35C-13D95556A9D2}"/>
              </a:ext>
            </a:extLst>
          </p:cNvPr>
          <p:cNvSpPr txBox="1"/>
          <p:nvPr/>
        </p:nvSpPr>
        <p:spPr>
          <a:xfrm>
            <a:off x="826370" y="4940390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C00000"/>
                </a:solidFill>
              </a:rPr>
              <a:t>・</a:t>
            </a:r>
            <a:endParaRPr lang="en-US" altLang="ja-JP" sz="5000" b="1" dirty="0">
              <a:solidFill>
                <a:srgbClr val="C0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CB93F41-6F08-4528-42F9-E284F2751472}"/>
              </a:ext>
            </a:extLst>
          </p:cNvPr>
          <p:cNvSpPr txBox="1"/>
          <p:nvPr/>
        </p:nvSpPr>
        <p:spPr>
          <a:xfrm>
            <a:off x="1067777" y="6204336"/>
            <a:ext cx="852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init</a:t>
            </a:r>
            <a:endParaRPr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58EB2FA-C6C0-86E2-F9C0-B23012844C4F}"/>
              </a:ext>
            </a:extLst>
          </p:cNvPr>
          <p:cNvSpPr txBox="1"/>
          <p:nvPr/>
        </p:nvSpPr>
        <p:spPr>
          <a:xfrm>
            <a:off x="811535" y="5825053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/>
              <a:t>・</a:t>
            </a:r>
            <a:endParaRPr lang="en-US" altLang="ja-JP" sz="50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E149580-4A9F-79C4-F3AE-BCF60AD5B00E}"/>
              </a:ext>
            </a:extLst>
          </p:cNvPr>
          <p:cNvSpPr txBox="1"/>
          <p:nvPr/>
        </p:nvSpPr>
        <p:spPr>
          <a:xfrm>
            <a:off x="2355855" y="4124524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/>
              <a:t>・</a:t>
            </a:r>
            <a:endParaRPr lang="en-US" altLang="ja-JP" sz="50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911DDBF-7510-A4B8-0D9F-49CE66B79540}"/>
              </a:ext>
            </a:extLst>
          </p:cNvPr>
          <p:cNvSpPr txBox="1"/>
          <p:nvPr/>
        </p:nvSpPr>
        <p:spPr>
          <a:xfrm>
            <a:off x="2351975" y="4119677"/>
            <a:ext cx="908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ending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41F98672-6C4B-361C-7FF6-25D9C424E576}"/>
                  </a:ext>
                </a:extLst>
              </p:cNvPr>
              <p:cNvSpPr txBox="1"/>
              <p:nvPr/>
            </p:nvSpPr>
            <p:spPr>
              <a:xfrm>
                <a:off x="112526" y="6512940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41F98672-6C4B-361C-7FF6-25D9C424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6" y="6512940"/>
                <a:ext cx="90841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1CFF358-DB0E-E586-39D3-8AA2B1332F39}"/>
                  </a:ext>
                </a:extLst>
              </p:cNvPr>
              <p:cNvSpPr txBox="1"/>
              <p:nvPr/>
            </p:nvSpPr>
            <p:spPr>
              <a:xfrm>
                <a:off x="126779" y="4185942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1CFF358-DB0E-E586-39D3-8AA2B1332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79" y="4185942"/>
                <a:ext cx="90841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2E6AC61-45A5-BF3A-9B1D-CEA2B0500437}"/>
                  </a:ext>
                </a:extLst>
              </p:cNvPr>
              <p:cNvSpPr txBox="1"/>
              <p:nvPr/>
            </p:nvSpPr>
            <p:spPr>
              <a:xfrm>
                <a:off x="2453869" y="6520186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2E6AC61-45A5-BF3A-9B1D-CEA2B0500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869" y="6520186"/>
                <a:ext cx="90841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D3758EB-C907-0A72-A472-EB0DAF9CB0D2}"/>
              </a:ext>
            </a:extLst>
          </p:cNvPr>
          <p:cNvSpPr txBox="1"/>
          <p:nvPr/>
        </p:nvSpPr>
        <p:spPr>
          <a:xfrm>
            <a:off x="3028945" y="6056023"/>
            <a:ext cx="1796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Partition = 2</a:t>
            </a:r>
            <a:endParaRPr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570BBF7-4A87-7A66-C009-3F1AEE82F0F4}"/>
              </a:ext>
            </a:extLst>
          </p:cNvPr>
          <p:cNvSpPr txBox="1"/>
          <p:nvPr/>
        </p:nvSpPr>
        <p:spPr>
          <a:xfrm>
            <a:off x="3140691" y="4810660"/>
            <a:ext cx="21564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=</a:t>
            </a:r>
            <a:r>
              <a:rPr lang="en-US" altLang="ja-JP" dirty="0"/>
              <a:t>&gt; </a:t>
            </a:r>
            <a:r>
              <a:rPr lang="ja-JP" altLang="en-US" dirty="0">
                <a:solidFill>
                  <a:srgbClr val="C00000"/>
                </a:solidFill>
              </a:rPr>
              <a:t>上側の</a:t>
            </a:r>
            <a:r>
              <a:rPr lang="en-US" altLang="ja-JP" dirty="0">
                <a:solidFill>
                  <a:srgbClr val="C00000"/>
                </a:solidFill>
              </a:rPr>
              <a:t>path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00B0F0"/>
                </a:solidFill>
              </a:rPr>
              <a:t>下側の</a:t>
            </a:r>
            <a:r>
              <a:rPr lang="en-US" altLang="ja-JP" dirty="0">
                <a:solidFill>
                  <a:srgbClr val="00B0F0"/>
                </a:solidFill>
              </a:rPr>
              <a:t>path</a:t>
            </a:r>
            <a:r>
              <a:rPr lang="en-US" altLang="ja-JP" dirty="0"/>
              <a:t>(</a:t>
            </a:r>
            <a:r>
              <a:rPr lang="ja-JP" altLang="en-US" dirty="0"/>
              <a:t>共に</a:t>
            </a:r>
            <a:r>
              <a:rPr lang="en-US" altLang="ja-JP" dirty="0" err="1"/>
              <a:t>init,ending</a:t>
            </a:r>
            <a:r>
              <a:rPr lang="ja-JP" altLang="en-US" dirty="0"/>
              <a:t>を含む</a:t>
            </a:r>
            <a:r>
              <a:rPr lang="en-US" altLang="ja-JP" dirty="0"/>
              <a:t>)</a:t>
            </a:r>
            <a:r>
              <a:rPr lang="ja-JP" altLang="en-US" dirty="0"/>
              <a:t>を取る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119598E-3803-BB62-3552-4D6C4A0B0374}"/>
              </a:ext>
            </a:extLst>
          </p:cNvPr>
          <p:cNvSpPr txBox="1"/>
          <p:nvPr/>
        </p:nvSpPr>
        <p:spPr>
          <a:xfrm>
            <a:off x="454177" y="37980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(8.1)</a:t>
            </a:r>
            <a:r>
              <a:rPr lang="ja-JP" altLang="en-US" sz="1800" dirty="0"/>
              <a:t>の</a:t>
            </a:r>
            <a:r>
              <a:rPr lang="en-US" altLang="ja-JP" sz="1800" dirty="0"/>
              <a:t>picture. </a:t>
            </a:r>
            <a:endParaRPr lang="ja-JP" altLang="en-US" dirty="0"/>
          </a:p>
        </p:txBody>
      </p:sp>
      <p:sp>
        <p:nvSpPr>
          <p:cNvPr id="81" name="矢印: 右 80">
            <a:extLst>
              <a:ext uri="{FF2B5EF4-FFF2-40B4-BE49-F238E27FC236}">
                <a16:creationId xmlns:a16="http://schemas.microsoft.com/office/drawing/2014/main" id="{36F0FBCC-49F3-E8DB-0208-4D614D9B8B55}"/>
              </a:ext>
            </a:extLst>
          </p:cNvPr>
          <p:cNvSpPr/>
          <p:nvPr/>
        </p:nvSpPr>
        <p:spPr>
          <a:xfrm>
            <a:off x="6780844" y="6396077"/>
            <a:ext cx="2463015" cy="138082"/>
          </a:xfrm>
          <a:prstGeom prst="rightArrow">
            <a:avLst>
              <a:gd name="adj1" fmla="val 8736"/>
              <a:gd name="adj2" fmla="val 796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6D5AF8F3-27DA-8041-B17C-37236A467AF4}"/>
              </a:ext>
            </a:extLst>
          </p:cNvPr>
          <p:cNvSpPr/>
          <p:nvPr/>
        </p:nvSpPr>
        <p:spPr>
          <a:xfrm rot="16200000">
            <a:off x="5672725" y="5313336"/>
            <a:ext cx="2438795" cy="130893"/>
          </a:xfrm>
          <a:prstGeom prst="rightArrow">
            <a:avLst>
              <a:gd name="adj1" fmla="val 8736"/>
              <a:gd name="adj2" fmla="val 796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C069CBA-7D6F-165B-81C4-D02F2417F5A7}"/>
                  </a:ext>
                </a:extLst>
              </p:cNvPr>
              <p:cNvSpPr txBox="1"/>
              <p:nvPr/>
            </p:nvSpPr>
            <p:spPr>
              <a:xfrm>
                <a:off x="6096000" y="6449214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C069CBA-7D6F-165B-81C4-D02F2417F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449214"/>
                <a:ext cx="908410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E439DD6-4D9A-CD5C-6801-A665C6B26631}"/>
                  </a:ext>
                </a:extLst>
              </p:cNvPr>
              <p:cNvSpPr txBox="1"/>
              <p:nvPr/>
            </p:nvSpPr>
            <p:spPr>
              <a:xfrm>
                <a:off x="6110253" y="4122216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E439DD6-4D9A-CD5C-6801-A665C6B26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253" y="4122216"/>
                <a:ext cx="90841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D5A8E320-9B94-F9A5-369E-0221E23CE788}"/>
                  </a:ext>
                </a:extLst>
              </p:cNvPr>
              <p:cNvSpPr txBox="1"/>
              <p:nvPr/>
            </p:nvSpPr>
            <p:spPr>
              <a:xfrm>
                <a:off x="8437343" y="6456460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D5A8E320-9B94-F9A5-369E-0221E23C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343" y="6456460"/>
                <a:ext cx="90841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2516F6BF-30C9-F041-A1CD-AAFFF7AD8698}"/>
                  </a:ext>
                </a:extLst>
              </p:cNvPr>
              <p:cNvSpPr txBox="1"/>
              <p:nvPr/>
            </p:nvSpPr>
            <p:spPr>
              <a:xfrm>
                <a:off x="6853718" y="3218357"/>
                <a:ext cx="5843956" cy="941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dirty="0">
                    <a:latin typeface="Cambria Math" panose="02040503050406030204" pitchFamily="18" charset="0"/>
                  </a:rPr>
                  <a:t>(8.2)Bi-filtration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Simp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をランダムに作り</a:t>
                </a:r>
                <a:endParaRPr lang="en-US" altLang="ja-JP" dirty="0"/>
              </a:p>
              <a:p>
                <a:r>
                  <a:rPr lang="ja-JP" altLang="en-US" dirty="0"/>
                  <a:t>バイパスに制限</a:t>
                </a:r>
                <a:r>
                  <a:rPr lang="ja-JP" altLang="en-US" dirty="0">
                    <a:latin typeface="+mj-lt"/>
                  </a:rPr>
                  <a:t>して得られるバイパスフィルトレーションを得る。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,,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Simp</m:t>
                    </m:r>
                  </m:oMath>
                </a14:m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2516F6BF-30C9-F041-A1CD-AAFFF7AD8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718" y="3218357"/>
                <a:ext cx="5843956" cy="941027"/>
              </a:xfrm>
              <a:prstGeom prst="rect">
                <a:avLst/>
              </a:prstGeom>
              <a:blipFill>
                <a:blip r:embed="rId9"/>
                <a:stretch>
                  <a:fillRect l="-834" t="-5195" b="-97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8BD18FE-6E62-CCDA-CE6D-77DB3760D605}"/>
              </a:ext>
            </a:extLst>
          </p:cNvPr>
          <p:cNvSpPr txBox="1"/>
          <p:nvPr/>
        </p:nvSpPr>
        <p:spPr>
          <a:xfrm>
            <a:off x="2433132" y="6043773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256FAF01-C735-613F-36DF-144FFA398079}"/>
              </a:ext>
            </a:extLst>
          </p:cNvPr>
          <p:cNvSpPr txBox="1"/>
          <p:nvPr/>
        </p:nvSpPr>
        <p:spPr>
          <a:xfrm>
            <a:off x="1660952" y="6054214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76D264B-E641-9B6B-D376-60C12E520579}"/>
              </a:ext>
            </a:extLst>
          </p:cNvPr>
          <p:cNvSpPr txBox="1"/>
          <p:nvPr/>
        </p:nvSpPr>
        <p:spPr>
          <a:xfrm>
            <a:off x="2454583" y="4303458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CE39C42-2C06-6B94-078A-536C79237DE5}"/>
              </a:ext>
            </a:extLst>
          </p:cNvPr>
          <p:cNvSpPr txBox="1"/>
          <p:nvPr/>
        </p:nvSpPr>
        <p:spPr>
          <a:xfrm>
            <a:off x="1661550" y="4304440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4842B68-2334-874F-F6F4-506F9485EFA9}"/>
              </a:ext>
            </a:extLst>
          </p:cNvPr>
          <p:cNvSpPr txBox="1"/>
          <p:nvPr/>
        </p:nvSpPr>
        <p:spPr>
          <a:xfrm rot="16200000">
            <a:off x="946459" y="4342764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CD21D183-E1BD-7F42-A16E-6E3239461AF0}"/>
              </a:ext>
            </a:extLst>
          </p:cNvPr>
          <p:cNvSpPr txBox="1"/>
          <p:nvPr/>
        </p:nvSpPr>
        <p:spPr>
          <a:xfrm rot="16200000">
            <a:off x="946459" y="5176875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60329ED-426B-B36C-5EC7-F1023A89F7AB}"/>
              </a:ext>
            </a:extLst>
          </p:cNvPr>
          <p:cNvSpPr txBox="1"/>
          <p:nvPr/>
        </p:nvSpPr>
        <p:spPr>
          <a:xfrm rot="16200000">
            <a:off x="2470804" y="5178004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B545B56-DD1A-1813-C8C9-912B2F01AB6A}"/>
              </a:ext>
            </a:extLst>
          </p:cNvPr>
          <p:cNvSpPr txBox="1"/>
          <p:nvPr/>
        </p:nvSpPr>
        <p:spPr>
          <a:xfrm rot="16200000">
            <a:off x="2472898" y="4354979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8224E5F0-AB7B-1D29-DCC9-CB15E8FE0544}"/>
              </a:ext>
            </a:extLst>
          </p:cNvPr>
          <p:cNvSpPr/>
          <p:nvPr/>
        </p:nvSpPr>
        <p:spPr>
          <a:xfrm>
            <a:off x="7023546" y="619258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118CF09E-F7C4-90B9-7BD5-28CD2E31B3E0}"/>
              </a:ext>
            </a:extLst>
          </p:cNvPr>
          <p:cNvSpPr/>
          <p:nvPr/>
        </p:nvSpPr>
        <p:spPr>
          <a:xfrm>
            <a:off x="7551610" y="620309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C03C9253-7D55-413D-002C-49DA340D69F5}"/>
              </a:ext>
            </a:extLst>
          </p:cNvPr>
          <p:cNvSpPr/>
          <p:nvPr/>
        </p:nvSpPr>
        <p:spPr>
          <a:xfrm>
            <a:off x="7273086" y="586989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7FBB7A96-F42C-BAD9-3F46-030927787974}"/>
              </a:ext>
            </a:extLst>
          </p:cNvPr>
          <p:cNvSpPr/>
          <p:nvPr/>
        </p:nvSpPr>
        <p:spPr>
          <a:xfrm>
            <a:off x="8423245" y="457460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157D5C6F-CFA0-4AFD-04FE-A9C737550D68}"/>
              </a:ext>
            </a:extLst>
          </p:cNvPr>
          <p:cNvSpPr/>
          <p:nvPr/>
        </p:nvSpPr>
        <p:spPr>
          <a:xfrm>
            <a:off x="8951309" y="458511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72ED63C4-38BC-D463-0F5D-60E62EB1E5BB}"/>
              </a:ext>
            </a:extLst>
          </p:cNvPr>
          <p:cNvSpPr/>
          <p:nvPr/>
        </p:nvSpPr>
        <p:spPr>
          <a:xfrm>
            <a:off x="8672785" y="425191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0C9432EE-8108-A5C0-1345-E032E55A911D}"/>
              </a:ext>
            </a:extLst>
          </p:cNvPr>
          <p:cNvCxnSpPr>
            <a:cxnSpLocks/>
          </p:cNvCxnSpPr>
          <p:nvPr/>
        </p:nvCxnSpPr>
        <p:spPr>
          <a:xfrm>
            <a:off x="8779754" y="4343976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21BE50FE-F5E9-8881-A794-E4699AC258D5}"/>
              </a:ext>
            </a:extLst>
          </p:cNvPr>
          <p:cNvCxnSpPr>
            <a:cxnSpLocks/>
          </p:cNvCxnSpPr>
          <p:nvPr/>
        </p:nvCxnSpPr>
        <p:spPr>
          <a:xfrm flipV="1">
            <a:off x="8518475" y="4641640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B1F69916-783D-956B-7963-33793A2C9122}"/>
              </a:ext>
            </a:extLst>
          </p:cNvPr>
          <p:cNvCxnSpPr>
            <a:cxnSpLocks/>
            <a:endCxn id="115" idx="3"/>
          </p:cNvCxnSpPr>
          <p:nvPr/>
        </p:nvCxnSpPr>
        <p:spPr>
          <a:xfrm flipV="1">
            <a:off x="8490863" y="4359571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二等辺三角形 118">
            <a:extLst>
              <a:ext uri="{FF2B5EF4-FFF2-40B4-BE49-F238E27FC236}">
                <a16:creationId xmlns:a16="http://schemas.microsoft.com/office/drawing/2014/main" id="{2C5AA418-12E7-C777-EC44-8843578B7943}"/>
              </a:ext>
            </a:extLst>
          </p:cNvPr>
          <p:cNvSpPr/>
          <p:nvPr/>
        </p:nvSpPr>
        <p:spPr>
          <a:xfrm>
            <a:off x="8518475" y="4314979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7F67CD7-7A34-0760-7580-308B8C0AA7F4}"/>
                  </a:ext>
                </a:extLst>
              </p:cNvPr>
              <p:cNvSpPr txBox="1"/>
              <p:nvPr/>
            </p:nvSpPr>
            <p:spPr>
              <a:xfrm>
                <a:off x="8301389" y="4633876"/>
                <a:ext cx="90841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(1,1)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7F67CD7-7A34-0760-7580-308B8C0AA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389" y="4633876"/>
                <a:ext cx="908410" cy="396006"/>
              </a:xfrm>
              <a:prstGeom prst="rect">
                <a:avLst/>
              </a:prstGeom>
              <a:blipFill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C1F718D-D107-1D97-9594-74EA04B51AB2}"/>
                  </a:ext>
                </a:extLst>
              </p:cNvPr>
              <p:cNvSpPr txBox="1"/>
              <p:nvPr/>
            </p:nvSpPr>
            <p:spPr>
              <a:xfrm>
                <a:off x="6853718" y="5485780"/>
                <a:ext cx="90841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8C1F718D-D107-1D97-9594-74EA04B51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718" y="5485780"/>
                <a:ext cx="908410" cy="396006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楕円 121">
            <a:extLst>
              <a:ext uri="{FF2B5EF4-FFF2-40B4-BE49-F238E27FC236}">
                <a16:creationId xmlns:a16="http://schemas.microsoft.com/office/drawing/2014/main" id="{321E5A04-95DE-4E86-8CCE-2CF3A45D73C3}"/>
              </a:ext>
            </a:extLst>
          </p:cNvPr>
          <p:cNvSpPr/>
          <p:nvPr/>
        </p:nvSpPr>
        <p:spPr>
          <a:xfrm>
            <a:off x="8051849" y="573326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D5D2729B-97D3-2ED1-4DF9-886C0D4527FA}"/>
              </a:ext>
            </a:extLst>
          </p:cNvPr>
          <p:cNvSpPr/>
          <p:nvPr/>
        </p:nvSpPr>
        <p:spPr>
          <a:xfrm>
            <a:off x="8579913" y="574377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DC4352CB-25E6-51C7-015A-945139E8B803}"/>
              </a:ext>
            </a:extLst>
          </p:cNvPr>
          <p:cNvSpPr/>
          <p:nvPr/>
        </p:nvSpPr>
        <p:spPr>
          <a:xfrm>
            <a:off x="8301389" y="541057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16A58E01-37F3-1E14-D407-57C8FE42AB11}"/>
              </a:ext>
            </a:extLst>
          </p:cNvPr>
          <p:cNvCxnSpPr>
            <a:cxnSpLocks/>
          </p:cNvCxnSpPr>
          <p:nvPr/>
        </p:nvCxnSpPr>
        <p:spPr>
          <a:xfrm>
            <a:off x="8408358" y="5502635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0DDD7550-6C64-3349-607C-1F151795C874}"/>
              </a:ext>
            </a:extLst>
          </p:cNvPr>
          <p:cNvCxnSpPr>
            <a:cxnSpLocks/>
          </p:cNvCxnSpPr>
          <p:nvPr/>
        </p:nvCxnSpPr>
        <p:spPr>
          <a:xfrm flipV="1">
            <a:off x="8147079" y="5800299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C78F9116-3364-BE20-D7AE-C966B1205EC2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8119467" y="5518230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B2DAC15F-2590-39BF-E6ED-F8ABF504279B}"/>
                  </a:ext>
                </a:extLst>
              </p:cNvPr>
              <p:cNvSpPr txBox="1"/>
              <p:nvPr/>
            </p:nvSpPr>
            <p:spPr>
              <a:xfrm>
                <a:off x="7955738" y="5795379"/>
                <a:ext cx="90841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(0.7,0.3)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B2DAC15F-2590-39BF-E6ED-F8ABF5042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738" y="5795379"/>
                <a:ext cx="908410" cy="396006"/>
              </a:xfrm>
              <a:prstGeom prst="rect">
                <a:avLst/>
              </a:prstGeom>
              <a:blipFill>
                <a:blip r:embed="rId12"/>
                <a:stretch>
                  <a:fillRect r="-2013"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583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338DD-3341-4DAE-BD13-4DB480792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9F7471-F8F9-836B-B4A0-BCA65E65E6A6}"/>
              </a:ext>
            </a:extLst>
          </p:cNvPr>
          <p:cNvSpPr txBox="1"/>
          <p:nvPr/>
        </p:nvSpPr>
        <p:spPr>
          <a:xfrm>
            <a:off x="563468" y="364024"/>
            <a:ext cx="5394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(8)</a:t>
            </a:r>
            <a:r>
              <a:rPr lang="en-US" altLang="ja-JP" sz="3200" dirty="0" err="1"/>
              <a:t>clique.jl</a:t>
            </a:r>
            <a:endParaRPr lang="ja-JP" altLang="en-US" sz="30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FA71BBC-A5EC-D50B-10D1-DD78D63FDFBA}"/>
              </a:ext>
            </a:extLst>
          </p:cNvPr>
          <p:cNvSpPr/>
          <p:nvPr/>
        </p:nvSpPr>
        <p:spPr>
          <a:xfrm>
            <a:off x="8077474" y="5961205"/>
            <a:ext cx="2463015" cy="138082"/>
          </a:xfrm>
          <a:prstGeom prst="rightArrow">
            <a:avLst>
              <a:gd name="adj1" fmla="val 8736"/>
              <a:gd name="adj2" fmla="val 796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D811048-0B55-A977-D159-9A548416A8BD}"/>
              </a:ext>
            </a:extLst>
          </p:cNvPr>
          <p:cNvSpPr/>
          <p:nvPr/>
        </p:nvSpPr>
        <p:spPr>
          <a:xfrm rot="16200000">
            <a:off x="6969355" y="4878464"/>
            <a:ext cx="2438795" cy="130893"/>
          </a:xfrm>
          <a:prstGeom prst="rightArrow">
            <a:avLst>
              <a:gd name="adj1" fmla="val 8736"/>
              <a:gd name="adj2" fmla="val 796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5C7A59-4E7A-BA9A-6F41-E8D5885C5AFB}"/>
              </a:ext>
            </a:extLst>
          </p:cNvPr>
          <p:cNvSpPr/>
          <p:nvPr/>
        </p:nvSpPr>
        <p:spPr>
          <a:xfrm>
            <a:off x="8194504" y="4301737"/>
            <a:ext cx="1856220" cy="17321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E8884D-935E-4605-53AA-8BB1CE402063}"/>
              </a:ext>
            </a:extLst>
          </p:cNvPr>
          <p:cNvSpPr txBox="1"/>
          <p:nvPr/>
        </p:nvSpPr>
        <p:spPr>
          <a:xfrm>
            <a:off x="8731376" y="5627029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00B0F0"/>
                </a:solidFill>
              </a:rPr>
              <a:t>・</a:t>
            </a:r>
            <a:endParaRPr lang="en-US" altLang="ja-JP" sz="5000" b="1" dirty="0">
              <a:solidFill>
                <a:srgbClr val="00B0F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249AAD-8D8C-D719-5999-E6CB7E6F4EA5}"/>
              </a:ext>
            </a:extLst>
          </p:cNvPr>
          <p:cNvSpPr txBox="1"/>
          <p:nvPr/>
        </p:nvSpPr>
        <p:spPr>
          <a:xfrm>
            <a:off x="9637294" y="4801327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00B0F0"/>
                </a:solidFill>
              </a:rPr>
              <a:t>・</a:t>
            </a:r>
            <a:endParaRPr lang="en-US" altLang="ja-JP" sz="5000" b="1" dirty="0">
              <a:solidFill>
                <a:srgbClr val="00B0F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A74D71-61CD-9C05-E971-4509D8A7AEBD}"/>
              </a:ext>
            </a:extLst>
          </p:cNvPr>
          <p:cNvSpPr txBox="1"/>
          <p:nvPr/>
        </p:nvSpPr>
        <p:spPr>
          <a:xfrm>
            <a:off x="8722703" y="3915579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C00000"/>
                </a:solidFill>
              </a:rPr>
              <a:t>・</a:t>
            </a:r>
            <a:endParaRPr lang="en-US" altLang="ja-JP" sz="5000" b="1" dirty="0">
              <a:solidFill>
                <a:srgbClr val="C0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C3C59F-CCBE-5AE6-D024-64BF564C66BA}"/>
              </a:ext>
            </a:extLst>
          </p:cNvPr>
          <p:cNvSpPr txBox="1"/>
          <p:nvPr/>
        </p:nvSpPr>
        <p:spPr>
          <a:xfrm>
            <a:off x="7788011" y="3940886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C00000"/>
                </a:solidFill>
              </a:rPr>
              <a:t>・</a:t>
            </a:r>
            <a:endParaRPr lang="en-US" altLang="ja-JP" sz="5000" b="1" dirty="0">
              <a:solidFill>
                <a:srgbClr val="C0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8FFE23-597F-FC65-40AF-D007A82C3D16}"/>
              </a:ext>
            </a:extLst>
          </p:cNvPr>
          <p:cNvSpPr txBox="1"/>
          <p:nvPr/>
        </p:nvSpPr>
        <p:spPr>
          <a:xfrm>
            <a:off x="7781354" y="4756752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C00000"/>
                </a:solidFill>
              </a:rPr>
              <a:t>・</a:t>
            </a:r>
            <a:endParaRPr lang="en-US" altLang="ja-JP" sz="5000" b="1" dirty="0">
              <a:solidFill>
                <a:srgbClr val="C0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0DFD01-539C-B4E7-2297-10F18DACE45B}"/>
              </a:ext>
            </a:extLst>
          </p:cNvPr>
          <p:cNvSpPr txBox="1"/>
          <p:nvPr/>
        </p:nvSpPr>
        <p:spPr>
          <a:xfrm>
            <a:off x="7601848" y="5696520"/>
            <a:ext cx="852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init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B3F474E-9B46-37EC-E933-C45FB1A1302F}"/>
              </a:ext>
            </a:extLst>
          </p:cNvPr>
          <p:cNvSpPr txBox="1"/>
          <p:nvPr/>
        </p:nvSpPr>
        <p:spPr>
          <a:xfrm>
            <a:off x="7777163" y="5628161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/>
              <a:t>・</a:t>
            </a:r>
            <a:endParaRPr lang="en-US" altLang="ja-JP" sz="5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CF7FA06-884E-4BD5-2E56-1567D985CD3D}"/>
              </a:ext>
            </a:extLst>
          </p:cNvPr>
          <p:cNvSpPr txBox="1"/>
          <p:nvPr/>
        </p:nvSpPr>
        <p:spPr>
          <a:xfrm>
            <a:off x="9614925" y="3940886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/>
              <a:t>・</a:t>
            </a:r>
            <a:endParaRPr lang="en-US" altLang="ja-JP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0BEA3BE-897F-D63B-CAB6-4EF19E5660E8}"/>
                  </a:ext>
                </a:extLst>
              </p:cNvPr>
              <p:cNvSpPr txBox="1"/>
              <p:nvPr/>
            </p:nvSpPr>
            <p:spPr>
              <a:xfrm>
                <a:off x="9565739" y="3906501"/>
                <a:ext cx="164666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dirty="0"/>
                  <a:t>e</a:t>
                </a:r>
                <a:r>
                  <a:rPr lang="en-US" altLang="ja-JP" sz="1800" dirty="0"/>
                  <a:t>nding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i="1" dirty="0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0BEA3BE-897F-D63B-CAB6-4EF19E56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739" y="3906501"/>
                <a:ext cx="1646662" cy="646331"/>
              </a:xfrm>
              <a:prstGeom prst="rect">
                <a:avLst/>
              </a:prstGeom>
              <a:blipFill>
                <a:blip r:embed="rId2"/>
                <a:stretch>
                  <a:fillRect l="-2963" t="-5660" b="-6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EFB649C-5617-9366-94AD-4018D2EC72C6}"/>
                  </a:ext>
                </a:extLst>
              </p:cNvPr>
              <p:cNvSpPr txBox="1"/>
              <p:nvPr/>
            </p:nvSpPr>
            <p:spPr>
              <a:xfrm>
                <a:off x="7392630" y="6014342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EFB649C-5617-9366-94AD-4018D2EC7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630" y="6014342"/>
                <a:ext cx="90841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3A057A-E5B3-4ACA-68B0-25C3971ACACA}"/>
                  </a:ext>
                </a:extLst>
              </p:cNvPr>
              <p:cNvSpPr txBox="1"/>
              <p:nvPr/>
            </p:nvSpPr>
            <p:spPr>
              <a:xfrm>
                <a:off x="7406883" y="4123794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3A057A-E5B3-4ACA-68B0-25C3971A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83" y="4123794"/>
                <a:ext cx="90841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5D511CA-01DF-2B83-74FD-E28E98C6F277}"/>
                  </a:ext>
                </a:extLst>
              </p:cNvPr>
              <p:cNvSpPr txBox="1"/>
              <p:nvPr/>
            </p:nvSpPr>
            <p:spPr>
              <a:xfrm>
                <a:off x="9588736" y="6060590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5D511CA-01DF-2B83-74FD-E28E98C6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736" y="6060590"/>
                <a:ext cx="90841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01F0F9-121A-5032-A3FC-8C5014D8EB3E}"/>
              </a:ext>
            </a:extLst>
          </p:cNvPr>
          <p:cNvSpPr txBox="1"/>
          <p:nvPr/>
        </p:nvSpPr>
        <p:spPr>
          <a:xfrm>
            <a:off x="9715973" y="5842906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6B193CC-074F-268F-92CA-CF7D987FE37B}"/>
              </a:ext>
            </a:extLst>
          </p:cNvPr>
          <p:cNvSpPr txBox="1"/>
          <p:nvPr/>
        </p:nvSpPr>
        <p:spPr>
          <a:xfrm>
            <a:off x="8819136" y="5850256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CE99ECA-192A-FD7A-B609-0FA2F1AE90BA}"/>
              </a:ext>
            </a:extLst>
          </p:cNvPr>
          <p:cNvSpPr txBox="1"/>
          <p:nvPr/>
        </p:nvSpPr>
        <p:spPr>
          <a:xfrm>
            <a:off x="8822889" y="4111683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10CF410-FD47-4CDF-CACE-4722FB39CE35}"/>
              </a:ext>
            </a:extLst>
          </p:cNvPr>
          <p:cNvSpPr txBox="1"/>
          <p:nvPr/>
        </p:nvSpPr>
        <p:spPr>
          <a:xfrm>
            <a:off x="9705512" y="4121120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42F097E-C514-CAC1-5390-EA126DEDECB2}"/>
              </a:ext>
            </a:extLst>
          </p:cNvPr>
          <p:cNvSpPr txBox="1"/>
          <p:nvPr/>
        </p:nvSpPr>
        <p:spPr>
          <a:xfrm rot="16200000">
            <a:off x="7901443" y="4159126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57A307C-C645-67FE-6514-03DA3F742780}"/>
              </a:ext>
            </a:extLst>
          </p:cNvPr>
          <p:cNvSpPr txBox="1"/>
          <p:nvPr/>
        </p:nvSpPr>
        <p:spPr>
          <a:xfrm rot="16200000">
            <a:off x="7901443" y="4993237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F2F1633-9E45-A035-8588-A13295D789A5}"/>
              </a:ext>
            </a:extLst>
          </p:cNvPr>
          <p:cNvSpPr txBox="1"/>
          <p:nvPr/>
        </p:nvSpPr>
        <p:spPr>
          <a:xfrm rot="16200000">
            <a:off x="9764960" y="5028152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752D469-10CB-B7BF-F1D5-5AB84B6325F2}"/>
              </a:ext>
            </a:extLst>
          </p:cNvPr>
          <p:cNvSpPr txBox="1"/>
          <p:nvPr/>
        </p:nvSpPr>
        <p:spPr>
          <a:xfrm rot="16200000">
            <a:off x="9744351" y="4161199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6AF55D-7FB3-6519-FA47-B1807F0E7A5A}"/>
              </a:ext>
            </a:extLst>
          </p:cNvPr>
          <p:cNvSpPr txBox="1"/>
          <p:nvPr/>
        </p:nvSpPr>
        <p:spPr>
          <a:xfrm>
            <a:off x="406517" y="1064250"/>
            <a:ext cx="66546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(8.1) </a:t>
            </a:r>
            <a:r>
              <a:rPr lang="en-US" altLang="ja-JP" sz="2000" dirty="0" err="1"/>
              <a:t>get_rectangular_paths</a:t>
            </a:r>
            <a:r>
              <a:rPr lang="en-US" altLang="ja-JP" sz="2000" dirty="0"/>
              <a:t>(</a:t>
            </a:r>
            <a:r>
              <a:rPr lang="en-US" altLang="ja-JP" sz="2000" dirty="0" err="1"/>
              <a:t>init,ending,partition</a:t>
            </a:r>
            <a:r>
              <a:rPr lang="en-US" altLang="ja-JP" sz="2000" dirty="0"/>
              <a:t>::Int)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CA49123-6B61-4B1E-072E-37573C319B8A}"/>
                  </a:ext>
                </a:extLst>
              </p:cNvPr>
              <p:cNvSpPr txBox="1"/>
              <p:nvPr/>
            </p:nvSpPr>
            <p:spPr>
              <a:xfrm>
                <a:off x="427838" y="2142626"/>
                <a:ext cx="6096000" cy="1578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入力</a:t>
                </a:r>
                <a:r>
                  <a:rPr lang="en-US" altLang="ja-JP" dirty="0"/>
                  <a:t>:</a:t>
                </a:r>
              </a:p>
              <a:p>
                <a:r>
                  <a:rPr lang="en-US" altLang="ja-JP" dirty="0" err="1"/>
                  <a:t>i</a:t>
                </a:r>
                <a:r>
                  <a:rPr lang="en-US" altLang="ja-JP" b="0" dirty="0" err="1">
                    <a:effectLst/>
                  </a:rPr>
                  <a:t>nit</a:t>
                </a:r>
                <a:r>
                  <a:rPr lang="en-US" altLang="ja-JP" dirty="0"/>
                  <a:t>, ending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ja-JP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b="0" i="1" dirty="0" smtClean="0">
                        <a:effectLst/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altLang="ja-JP" dirty="0"/>
              </a:p>
              <a:p>
                <a:r>
                  <a:rPr lang="en-US" altLang="ja-JP" dirty="0"/>
                  <a:t>p</a:t>
                </a:r>
                <a:r>
                  <a:rPr lang="en-US" altLang="ja-JP" b="0" dirty="0">
                    <a:effectLst/>
                  </a:rPr>
                  <a:t>artition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effectLst/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m:rPr>
                            <m:lit/>
                          </m:rPr>
                          <a:rPr lang="en-US" altLang="ja-JP" b="0" i="1" dirty="0" smtClean="0"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b="0" i="1" dirty="0" smtClean="0">
                            <a:effectLst/>
                            <a:latin typeface="Cambria Math" panose="02040503050406030204" pitchFamily="18" charset="0"/>
                          </a:rPr>
                          <m:t>&gt;0 </m:t>
                        </m:r>
                      </m:sub>
                    </m:sSub>
                    <m:r>
                      <a:rPr lang="en-US" altLang="ja-JP" b="0" i="1" dirty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/>
                  <a:t>出力</a:t>
                </a:r>
                <a:r>
                  <a:rPr lang="en-US" altLang="ja-JP" dirty="0"/>
                  <a:t>:</a:t>
                </a:r>
              </a:p>
              <a:p>
                <a:r>
                  <a:rPr lang="en-US" altLang="ja-JP" dirty="0" err="1">
                    <a:solidFill>
                      <a:srgbClr val="000000"/>
                    </a:solidFill>
                  </a:rPr>
                  <a:t>uppath</a:t>
                </a:r>
                <a:r>
                  <a:rPr lang="en-US" altLang="ja-JP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ja-JP" dirty="0" err="1">
                    <a:solidFill>
                      <a:srgbClr val="000000"/>
                    </a:solidFill>
                  </a:rPr>
                  <a:t>underpath</a:t>
                </a:r>
                <a:r>
                  <a:rPr lang="en-US" altLang="ja-JP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altLang="ja-JP" b="0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</a:rPr>
                          <m:t>partition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CA49123-6B61-4B1E-072E-37573C31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8" y="2142626"/>
                <a:ext cx="6096000" cy="1578702"/>
              </a:xfrm>
              <a:prstGeom prst="rect">
                <a:avLst/>
              </a:prstGeom>
              <a:blipFill>
                <a:blip r:embed="rId6"/>
                <a:stretch>
                  <a:fillRect l="-800" t="-1931" b="-54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A128D1E-198D-CB6E-5973-1B60DE7357D8}"/>
              </a:ext>
            </a:extLst>
          </p:cNvPr>
          <p:cNvSpPr txBox="1"/>
          <p:nvPr/>
        </p:nvSpPr>
        <p:spPr>
          <a:xfrm>
            <a:off x="477373" y="390959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例</a:t>
            </a:r>
            <a:r>
              <a:rPr lang="en-US" altLang="ja-JP" dirty="0"/>
              <a:t>.</a:t>
            </a:r>
          </a:p>
          <a:p>
            <a:r>
              <a:rPr lang="en-US" altLang="ja-JP" b="0" dirty="0" err="1">
                <a:effectLst/>
              </a:rPr>
              <a:t>init</a:t>
            </a:r>
            <a:r>
              <a:rPr lang="en-US" altLang="ja-JP" b="0" dirty="0">
                <a:effectLst/>
              </a:rPr>
              <a:t> = [0,0]</a:t>
            </a:r>
          </a:p>
          <a:p>
            <a:r>
              <a:rPr lang="en-US" altLang="ja-JP" dirty="0"/>
              <a:t>ending =[1,1]</a:t>
            </a:r>
          </a:p>
          <a:p>
            <a:r>
              <a:rPr lang="en-US" altLang="ja-JP" dirty="0"/>
              <a:t>p</a:t>
            </a:r>
            <a:r>
              <a:rPr lang="en-US" altLang="ja-JP" sz="1800" dirty="0"/>
              <a:t>artition=2</a:t>
            </a:r>
          </a:p>
          <a:p>
            <a:r>
              <a:rPr lang="en-US" altLang="ja-JP" dirty="0"/>
              <a:t>=&gt;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C869F8E-163E-2CCF-189F-A3FEBB4F30BA}"/>
              </a:ext>
            </a:extLst>
          </p:cNvPr>
          <p:cNvSpPr txBox="1"/>
          <p:nvPr/>
        </p:nvSpPr>
        <p:spPr>
          <a:xfrm>
            <a:off x="1107557" y="5103657"/>
            <a:ext cx="26313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 </a:t>
            </a:r>
            <a:r>
              <a:rPr lang="en-US" altLang="ja-JP" dirty="0" err="1">
                <a:solidFill>
                  <a:srgbClr val="C00000"/>
                </a:solidFill>
              </a:rPr>
              <a:t>uppath</a:t>
            </a:r>
            <a:r>
              <a:rPr lang="en-US" altLang="ja-JP" dirty="0">
                <a:solidFill>
                  <a:srgbClr val="C00000"/>
                </a:solidFill>
              </a:rPr>
              <a:t> </a:t>
            </a:r>
            <a:r>
              <a:rPr lang="en-US" altLang="ja-JP" dirty="0"/>
              <a:t>=[ </a:t>
            </a:r>
            <a:r>
              <a:rPr lang="ja-JP" altLang="en-US" dirty="0"/>
              <a:t>[0.0, 0.0]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endParaRPr lang="en-US" altLang="ja-JP" dirty="0"/>
          </a:p>
          <a:p>
            <a:r>
              <a:rPr lang="en-US" altLang="ja-JP" dirty="0"/>
              <a:t>                  </a:t>
            </a:r>
            <a:r>
              <a:rPr lang="ja-JP" altLang="en-US" dirty="0"/>
              <a:t>[0.0, 0.5]</a:t>
            </a:r>
            <a:r>
              <a:rPr lang="en-US" altLang="ja-JP" dirty="0"/>
              <a:t>,</a:t>
            </a:r>
            <a:endParaRPr lang="ja-JP" altLang="en-US" dirty="0"/>
          </a:p>
          <a:p>
            <a:r>
              <a:rPr lang="ja-JP" altLang="en-US" dirty="0"/>
              <a:t>                  [0, 1]</a:t>
            </a:r>
            <a:r>
              <a:rPr lang="en-US" altLang="ja-JP" dirty="0"/>
              <a:t>,</a:t>
            </a:r>
            <a:endParaRPr lang="ja-JP" altLang="en-US" dirty="0"/>
          </a:p>
          <a:p>
            <a:r>
              <a:rPr lang="ja-JP" altLang="en-US" dirty="0"/>
              <a:t>                  [0.5, 1.0]</a:t>
            </a:r>
            <a:r>
              <a:rPr lang="en-US" altLang="ja-JP" dirty="0"/>
              <a:t>,</a:t>
            </a:r>
            <a:endParaRPr lang="ja-JP" altLang="en-US" dirty="0"/>
          </a:p>
          <a:p>
            <a:r>
              <a:rPr lang="ja-JP" altLang="en-US" dirty="0"/>
              <a:t>                  [1, 1]</a:t>
            </a:r>
            <a:endParaRPr lang="en-US" altLang="ja-JP" dirty="0"/>
          </a:p>
          <a:p>
            <a:r>
              <a:rPr lang="en-US" altLang="ja-JP" dirty="0"/>
              <a:t>                   ]</a:t>
            </a:r>
            <a:endParaRPr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B2A4C6E-621D-DEF9-DB22-80729D331F37}"/>
              </a:ext>
            </a:extLst>
          </p:cNvPr>
          <p:cNvSpPr txBox="1"/>
          <p:nvPr/>
        </p:nvSpPr>
        <p:spPr>
          <a:xfrm>
            <a:off x="3525373" y="5103674"/>
            <a:ext cx="3383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underpath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=[ </a:t>
            </a:r>
            <a:r>
              <a:rPr lang="ja-JP" altLang="en-US" dirty="0"/>
              <a:t>[0.0, 0.0]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endParaRPr lang="en-US" altLang="ja-JP" dirty="0"/>
          </a:p>
          <a:p>
            <a:r>
              <a:rPr lang="en-US" altLang="ja-JP" dirty="0"/>
              <a:t>                     </a:t>
            </a:r>
            <a:r>
              <a:rPr lang="ja-JP" altLang="en-US" dirty="0"/>
              <a:t>[0.</a:t>
            </a:r>
            <a:r>
              <a:rPr lang="en-US" altLang="ja-JP" dirty="0"/>
              <a:t>5</a:t>
            </a:r>
            <a:r>
              <a:rPr lang="ja-JP" altLang="en-US" dirty="0"/>
              <a:t>, 0.</a:t>
            </a:r>
            <a:r>
              <a:rPr lang="en-US" altLang="ja-JP" dirty="0"/>
              <a:t>0</a:t>
            </a:r>
            <a:r>
              <a:rPr lang="ja-JP" altLang="en-US" dirty="0"/>
              <a:t>]</a:t>
            </a:r>
            <a:r>
              <a:rPr lang="en-US" altLang="ja-JP" dirty="0"/>
              <a:t>,</a:t>
            </a:r>
            <a:endParaRPr lang="ja-JP" altLang="en-US" dirty="0"/>
          </a:p>
          <a:p>
            <a:r>
              <a:rPr lang="ja-JP" altLang="en-US" dirty="0"/>
              <a:t>                     [</a:t>
            </a:r>
            <a:r>
              <a:rPr lang="en-US" altLang="ja-JP" dirty="0"/>
              <a:t>1</a:t>
            </a:r>
            <a:r>
              <a:rPr lang="ja-JP" altLang="en-US" dirty="0"/>
              <a:t>, </a:t>
            </a:r>
            <a:r>
              <a:rPr lang="en-US" altLang="ja-JP" dirty="0"/>
              <a:t>0</a:t>
            </a:r>
            <a:r>
              <a:rPr lang="ja-JP" altLang="en-US" dirty="0"/>
              <a:t>]</a:t>
            </a:r>
            <a:r>
              <a:rPr lang="en-US" altLang="ja-JP" dirty="0"/>
              <a:t>,</a:t>
            </a:r>
            <a:endParaRPr lang="ja-JP" altLang="en-US" dirty="0"/>
          </a:p>
          <a:p>
            <a:r>
              <a:rPr lang="ja-JP" altLang="en-US" dirty="0"/>
              <a:t>                     [</a:t>
            </a:r>
            <a:r>
              <a:rPr lang="en-US" altLang="ja-JP" dirty="0"/>
              <a:t>1</a:t>
            </a:r>
            <a:r>
              <a:rPr lang="ja-JP" altLang="en-US" dirty="0"/>
              <a:t>.</a:t>
            </a:r>
            <a:r>
              <a:rPr lang="en-US" altLang="ja-JP" dirty="0"/>
              <a:t>0</a:t>
            </a:r>
            <a:r>
              <a:rPr lang="ja-JP" altLang="en-US" dirty="0"/>
              <a:t>, </a:t>
            </a:r>
            <a:r>
              <a:rPr lang="en-US" altLang="ja-JP" dirty="0"/>
              <a:t>0</a:t>
            </a:r>
            <a:r>
              <a:rPr lang="ja-JP" altLang="en-US" dirty="0"/>
              <a:t>.</a:t>
            </a:r>
            <a:r>
              <a:rPr lang="en-US" altLang="ja-JP" dirty="0"/>
              <a:t>5</a:t>
            </a:r>
            <a:r>
              <a:rPr lang="ja-JP" altLang="en-US" dirty="0"/>
              <a:t>]</a:t>
            </a:r>
            <a:r>
              <a:rPr lang="en-US" altLang="ja-JP" dirty="0"/>
              <a:t>,</a:t>
            </a:r>
            <a:endParaRPr lang="ja-JP" altLang="en-US" dirty="0"/>
          </a:p>
          <a:p>
            <a:r>
              <a:rPr lang="ja-JP" altLang="en-US" dirty="0"/>
              <a:t>                     [1, 1]</a:t>
            </a:r>
            <a:r>
              <a:rPr lang="en-US" altLang="ja-JP" dirty="0"/>
              <a:t>,</a:t>
            </a:r>
          </a:p>
          <a:p>
            <a:r>
              <a:rPr lang="en-US" altLang="ja-JP" dirty="0"/>
              <a:t>                      ]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2B625C9-F081-E829-AB5A-58A671A119CF}"/>
                  </a:ext>
                </a:extLst>
              </p:cNvPr>
              <p:cNvSpPr txBox="1"/>
              <p:nvPr/>
            </p:nvSpPr>
            <p:spPr>
              <a:xfrm>
                <a:off x="8684539" y="3839214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2B625C9-F081-E829-AB5A-58A671A11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539" y="3839214"/>
                <a:ext cx="90841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B5B3A8B-6A80-7BD5-80FD-A31A50C901BA}"/>
                  </a:ext>
                </a:extLst>
              </p:cNvPr>
              <p:cNvSpPr txBox="1"/>
              <p:nvPr/>
            </p:nvSpPr>
            <p:spPr>
              <a:xfrm>
                <a:off x="8684539" y="6082281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0.5,0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B5B3A8B-6A80-7BD5-80FD-A31A50C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539" y="6082281"/>
                <a:ext cx="90841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D0E2234-2C83-9B2F-BE78-C47A083C19AD}"/>
                  </a:ext>
                </a:extLst>
              </p:cNvPr>
              <p:cNvSpPr txBox="1"/>
              <p:nvPr/>
            </p:nvSpPr>
            <p:spPr>
              <a:xfrm>
                <a:off x="7270486" y="4925111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0,0.5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D0E2234-2C83-9B2F-BE78-C47A083C1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486" y="4925111"/>
                <a:ext cx="908410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DE714D5-A872-4181-AEE6-9B8783656E6F}"/>
                  </a:ext>
                </a:extLst>
              </p:cNvPr>
              <p:cNvSpPr txBox="1"/>
              <p:nvPr/>
            </p:nvSpPr>
            <p:spPr>
              <a:xfrm>
                <a:off x="10043822" y="5002973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1,0.5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DE714D5-A872-4181-AEE6-9B878365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822" y="5002973"/>
                <a:ext cx="90841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1770B63-41A1-EC49-F85B-BC0B045796A1}"/>
              </a:ext>
            </a:extLst>
          </p:cNvPr>
          <p:cNvSpPr txBox="1"/>
          <p:nvPr/>
        </p:nvSpPr>
        <p:spPr>
          <a:xfrm>
            <a:off x="9636606" y="5637189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00B0F0"/>
                </a:solidFill>
              </a:rPr>
              <a:t>・</a:t>
            </a:r>
            <a:endParaRPr lang="en-US" altLang="ja-JP" sz="5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ACD1F63-5F63-C858-0E05-2D11D594D4D9}"/>
                  </a:ext>
                </a:extLst>
              </p:cNvPr>
              <p:cNvSpPr txBox="1"/>
              <p:nvPr/>
            </p:nvSpPr>
            <p:spPr>
              <a:xfrm>
                <a:off x="8385490" y="3249677"/>
                <a:ext cx="19645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altLang="ja-JP" dirty="0"/>
                  <a:t>-filtration</a:t>
                </a: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ACD1F63-5F63-C858-0E05-2D11D594D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490" y="3249677"/>
                <a:ext cx="1964538" cy="381515"/>
              </a:xfrm>
              <a:prstGeom prst="rect">
                <a:avLst/>
              </a:prstGeom>
              <a:blipFill>
                <a:blip r:embed="rId11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31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A0718-F521-FCFE-D4BC-B373A8D74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C727C9-DB50-FF5C-1D5E-1CE214BA59A0}"/>
              </a:ext>
            </a:extLst>
          </p:cNvPr>
          <p:cNvSpPr txBox="1"/>
          <p:nvPr/>
        </p:nvSpPr>
        <p:spPr>
          <a:xfrm>
            <a:off x="563468" y="364024"/>
            <a:ext cx="5394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(8)</a:t>
            </a:r>
            <a:r>
              <a:rPr lang="en-US" altLang="ja-JP" sz="3200" dirty="0" err="1"/>
              <a:t>clique.jl</a:t>
            </a:r>
            <a:endParaRPr lang="ja-JP" altLang="en-US" sz="3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25CB34-9C8F-CE9D-F363-7CD75342D10A}"/>
              </a:ext>
            </a:extLst>
          </p:cNvPr>
          <p:cNvSpPr txBox="1"/>
          <p:nvPr/>
        </p:nvSpPr>
        <p:spPr>
          <a:xfrm>
            <a:off x="266638" y="1406944"/>
            <a:ext cx="685290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effectLst/>
              </a:rPr>
              <a:t>function </a:t>
            </a:r>
            <a:r>
              <a:rPr lang="en-US" altLang="ja-JP" b="0" dirty="0" err="1">
                <a:effectLst/>
              </a:rPr>
              <a:t>get_rectangular_paths</a:t>
            </a:r>
            <a:r>
              <a:rPr lang="en-US" altLang="ja-JP" b="0" dirty="0">
                <a:effectLst/>
              </a:rPr>
              <a:t>(</a:t>
            </a:r>
            <a:r>
              <a:rPr lang="en-US" altLang="ja-JP" b="0" dirty="0" err="1">
                <a:effectLst/>
              </a:rPr>
              <a:t>init,ending,partition</a:t>
            </a:r>
            <a:r>
              <a:rPr lang="en-US" altLang="ja-JP" b="0" dirty="0">
                <a:effectLst/>
              </a:rPr>
              <a:t>::Int)</a:t>
            </a:r>
          </a:p>
          <a:p>
            <a:r>
              <a:rPr lang="en-US" altLang="ja-JP" b="0" dirty="0">
                <a:effectLst/>
              </a:rPr>
              <a:t>    </a:t>
            </a:r>
            <a:r>
              <a:rPr lang="en-US" altLang="ja-JP" b="0" dirty="0" err="1">
                <a:effectLst/>
              </a:rPr>
              <a:t>underpath</a:t>
            </a:r>
            <a:r>
              <a:rPr lang="en-US" altLang="ja-JP" b="0" dirty="0">
                <a:effectLst/>
              </a:rPr>
              <a:t> =[]</a:t>
            </a:r>
          </a:p>
          <a:p>
            <a:r>
              <a:rPr lang="en-US" altLang="ja-JP" b="0" dirty="0">
                <a:effectLst/>
              </a:rPr>
              <a:t>    </a:t>
            </a:r>
            <a:r>
              <a:rPr lang="en-US" altLang="ja-JP" b="0" dirty="0" err="1">
                <a:effectLst/>
              </a:rPr>
              <a:t>uppath</a:t>
            </a:r>
            <a:r>
              <a:rPr lang="en-US" altLang="ja-JP" b="0" dirty="0">
                <a:effectLst/>
              </a:rPr>
              <a:t>=[]</a:t>
            </a:r>
          </a:p>
          <a:p>
            <a:r>
              <a:rPr lang="en-US" altLang="ja-JP" b="0" dirty="0">
                <a:effectLst/>
              </a:rPr>
              <a:t>    lx = (ending[1] - </a:t>
            </a:r>
            <a:r>
              <a:rPr lang="en-US" altLang="ja-JP" b="0" dirty="0" err="1">
                <a:effectLst/>
              </a:rPr>
              <a:t>init</a:t>
            </a:r>
            <a:r>
              <a:rPr lang="en-US" altLang="ja-JP" b="0" dirty="0">
                <a:effectLst/>
              </a:rPr>
              <a:t>[1])/partition</a:t>
            </a:r>
          </a:p>
          <a:p>
            <a:r>
              <a:rPr lang="en-US" altLang="ja-JP" b="0" dirty="0">
                <a:effectLst/>
              </a:rPr>
              <a:t>    </a:t>
            </a:r>
            <a:r>
              <a:rPr lang="en-US" altLang="ja-JP" b="0" dirty="0" err="1">
                <a:effectLst/>
              </a:rPr>
              <a:t>ly</a:t>
            </a:r>
            <a:r>
              <a:rPr lang="en-US" altLang="ja-JP" b="0" dirty="0">
                <a:effectLst/>
              </a:rPr>
              <a:t> = (ending[2] - </a:t>
            </a:r>
            <a:r>
              <a:rPr lang="en-US" altLang="ja-JP" b="0" dirty="0" err="1">
                <a:effectLst/>
              </a:rPr>
              <a:t>init</a:t>
            </a:r>
            <a:r>
              <a:rPr lang="en-US" altLang="ja-JP" b="0" dirty="0">
                <a:effectLst/>
              </a:rPr>
              <a:t>[2])/partition</a:t>
            </a:r>
          </a:p>
          <a:p>
            <a:r>
              <a:rPr lang="en-US" altLang="ja-JP" b="0" dirty="0">
                <a:effectLst/>
              </a:rPr>
              <a:t>    for </a:t>
            </a:r>
            <a:r>
              <a:rPr lang="en-US" altLang="ja-JP" b="0" dirty="0" err="1">
                <a:effectLst/>
              </a:rPr>
              <a:t>i</a:t>
            </a:r>
            <a:r>
              <a:rPr lang="en-US" altLang="ja-JP" b="0" dirty="0">
                <a:effectLst/>
              </a:rPr>
              <a:t> in 1:partition</a:t>
            </a:r>
          </a:p>
          <a:p>
            <a:r>
              <a:rPr lang="en-US" altLang="ja-JP" b="0" dirty="0">
                <a:effectLst/>
              </a:rPr>
              <a:t>        push!(</a:t>
            </a:r>
            <a:r>
              <a:rPr lang="en-US" altLang="ja-JP" b="0" dirty="0" err="1">
                <a:effectLst/>
              </a:rPr>
              <a:t>underpath,init</a:t>
            </a:r>
            <a:r>
              <a:rPr lang="en-US" altLang="ja-JP" b="0" dirty="0">
                <a:effectLst/>
              </a:rPr>
              <a:t>+[lx*(i-1),0])   </a:t>
            </a:r>
          </a:p>
          <a:p>
            <a:r>
              <a:rPr lang="en-US" altLang="ja-JP" b="0" dirty="0">
                <a:effectLst/>
              </a:rPr>
              <a:t>        push!(</a:t>
            </a:r>
            <a:r>
              <a:rPr lang="en-US" altLang="ja-JP" b="0" dirty="0" err="1">
                <a:effectLst/>
              </a:rPr>
              <a:t>uppath,init</a:t>
            </a:r>
            <a:r>
              <a:rPr lang="en-US" altLang="ja-JP" b="0" dirty="0">
                <a:effectLst/>
              </a:rPr>
              <a:t>+[0,ly*(i-1)])  </a:t>
            </a:r>
          </a:p>
          <a:p>
            <a:r>
              <a:rPr lang="en-US" altLang="ja-JP" b="0" dirty="0">
                <a:effectLst/>
              </a:rPr>
              <a:t>    end</a:t>
            </a:r>
          </a:p>
          <a:p>
            <a:r>
              <a:rPr lang="en-US" altLang="ja-JP" b="0" dirty="0">
                <a:effectLst/>
              </a:rPr>
              <a:t>    push!(</a:t>
            </a:r>
            <a:r>
              <a:rPr lang="en-US" altLang="ja-JP" b="0" dirty="0" err="1">
                <a:effectLst/>
              </a:rPr>
              <a:t>underpath</a:t>
            </a:r>
            <a:r>
              <a:rPr lang="en-US" altLang="ja-JP" b="0" dirty="0">
                <a:effectLst/>
              </a:rPr>
              <a:t>,[ending[1],</a:t>
            </a:r>
            <a:r>
              <a:rPr lang="en-US" altLang="ja-JP" b="0" dirty="0" err="1">
                <a:effectLst/>
              </a:rPr>
              <a:t>init</a:t>
            </a:r>
            <a:r>
              <a:rPr lang="en-US" altLang="ja-JP" b="0" dirty="0">
                <a:effectLst/>
              </a:rPr>
              <a:t>[2]])</a:t>
            </a:r>
          </a:p>
          <a:p>
            <a:r>
              <a:rPr lang="en-US" altLang="ja-JP" b="0" dirty="0">
                <a:effectLst/>
              </a:rPr>
              <a:t>    push!(</a:t>
            </a:r>
            <a:r>
              <a:rPr lang="en-US" altLang="ja-JP" b="0" dirty="0" err="1">
                <a:effectLst/>
              </a:rPr>
              <a:t>uppath</a:t>
            </a:r>
            <a:r>
              <a:rPr lang="en-US" altLang="ja-JP" b="0" dirty="0">
                <a:effectLst/>
              </a:rPr>
              <a:t>,[</a:t>
            </a:r>
            <a:r>
              <a:rPr lang="en-US" altLang="ja-JP" b="0" dirty="0" err="1">
                <a:effectLst/>
              </a:rPr>
              <a:t>init</a:t>
            </a:r>
            <a:r>
              <a:rPr lang="en-US" altLang="ja-JP" b="0" dirty="0">
                <a:effectLst/>
              </a:rPr>
              <a:t>[1],ending[2]])</a:t>
            </a:r>
          </a:p>
          <a:p>
            <a:r>
              <a:rPr lang="en-US" altLang="ja-JP" b="0" dirty="0">
                <a:effectLst/>
              </a:rPr>
              <a:t>    for </a:t>
            </a:r>
            <a:r>
              <a:rPr lang="en-US" altLang="ja-JP" b="0" dirty="0" err="1">
                <a:effectLst/>
              </a:rPr>
              <a:t>i</a:t>
            </a:r>
            <a:r>
              <a:rPr lang="en-US" altLang="ja-JP" b="0" dirty="0">
                <a:effectLst/>
              </a:rPr>
              <a:t> in 1:partition-1</a:t>
            </a:r>
          </a:p>
          <a:p>
            <a:r>
              <a:rPr lang="en-US" altLang="ja-JP" b="0" dirty="0">
                <a:effectLst/>
              </a:rPr>
              <a:t>        push!(</a:t>
            </a:r>
            <a:r>
              <a:rPr lang="en-US" altLang="ja-JP" b="0" dirty="0" err="1">
                <a:effectLst/>
              </a:rPr>
              <a:t>underpath</a:t>
            </a:r>
            <a:r>
              <a:rPr lang="en-US" altLang="ja-JP" b="0" dirty="0">
                <a:effectLst/>
              </a:rPr>
              <a:t>,[ending[1],</a:t>
            </a:r>
            <a:r>
              <a:rPr lang="en-US" altLang="ja-JP" b="0" dirty="0" err="1">
                <a:effectLst/>
              </a:rPr>
              <a:t>init</a:t>
            </a:r>
            <a:r>
              <a:rPr lang="en-US" altLang="ja-JP" b="0" dirty="0">
                <a:effectLst/>
              </a:rPr>
              <a:t>[2]+</a:t>
            </a:r>
            <a:r>
              <a:rPr lang="en-US" altLang="ja-JP" b="0" dirty="0" err="1">
                <a:effectLst/>
              </a:rPr>
              <a:t>ly</a:t>
            </a:r>
            <a:r>
              <a:rPr lang="en-US" altLang="ja-JP" b="0" dirty="0">
                <a:effectLst/>
              </a:rPr>
              <a:t>*(</a:t>
            </a:r>
            <a:r>
              <a:rPr lang="en-US" altLang="ja-JP" b="0" dirty="0" err="1">
                <a:effectLst/>
              </a:rPr>
              <a:t>i</a:t>
            </a:r>
            <a:r>
              <a:rPr lang="en-US" altLang="ja-JP" b="0" dirty="0">
                <a:effectLst/>
              </a:rPr>
              <a:t>)])</a:t>
            </a:r>
          </a:p>
          <a:p>
            <a:r>
              <a:rPr lang="en-US" altLang="ja-JP" b="0" dirty="0">
                <a:effectLst/>
              </a:rPr>
              <a:t>        push!(</a:t>
            </a:r>
            <a:r>
              <a:rPr lang="en-US" altLang="ja-JP" b="0" dirty="0" err="1">
                <a:effectLst/>
              </a:rPr>
              <a:t>uppath</a:t>
            </a:r>
            <a:r>
              <a:rPr lang="en-US" altLang="ja-JP" b="0" dirty="0">
                <a:effectLst/>
              </a:rPr>
              <a:t>,[</a:t>
            </a:r>
            <a:r>
              <a:rPr lang="en-US" altLang="ja-JP" b="0" dirty="0" err="1">
                <a:effectLst/>
              </a:rPr>
              <a:t>init</a:t>
            </a:r>
            <a:r>
              <a:rPr lang="en-US" altLang="ja-JP" b="0" dirty="0">
                <a:effectLst/>
              </a:rPr>
              <a:t>[1]+lx*(</a:t>
            </a:r>
            <a:r>
              <a:rPr lang="en-US" altLang="ja-JP" b="0" dirty="0" err="1">
                <a:effectLst/>
              </a:rPr>
              <a:t>i</a:t>
            </a:r>
            <a:r>
              <a:rPr lang="en-US" altLang="ja-JP" b="0" dirty="0">
                <a:effectLst/>
              </a:rPr>
              <a:t>),ending[2]])</a:t>
            </a:r>
          </a:p>
          <a:p>
            <a:r>
              <a:rPr lang="en-US" altLang="ja-JP" b="0" dirty="0">
                <a:effectLst/>
              </a:rPr>
              <a:t>    end  </a:t>
            </a:r>
          </a:p>
          <a:p>
            <a:r>
              <a:rPr lang="en-US" altLang="ja-JP" b="0" dirty="0">
                <a:effectLst/>
              </a:rPr>
              <a:t>    push!(</a:t>
            </a:r>
            <a:r>
              <a:rPr lang="en-US" altLang="ja-JP" b="0" dirty="0" err="1">
                <a:effectLst/>
              </a:rPr>
              <a:t>underpath,ending</a:t>
            </a:r>
            <a:r>
              <a:rPr lang="en-US" altLang="ja-JP" b="0" dirty="0">
                <a:effectLst/>
              </a:rPr>
              <a:t>)</a:t>
            </a:r>
          </a:p>
          <a:p>
            <a:r>
              <a:rPr lang="en-US" altLang="ja-JP" b="0" dirty="0">
                <a:effectLst/>
              </a:rPr>
              <a:t>    push!(</a:t>
            </a:r>
            <a:r>
              <a:rPr lang="en-US" altLang="ja-JP" b="0" dirty="0" err="1">
                <a:effectLst/>
              </a:rPr>
              <a:t>uppath,ending</a:t>
            </a:r>
            <a:r>
              <a:rPr lang="en-US" altLang="ja-JP" b="0" dirty="0">
                <a:effectLst/>
              </a:rPr>
              <a:t>)</a:t>
            </a:r>
          </a:p>
          <a:p>
            <a:r>
              <a:rPr lang="en-US" altLang="ja-JP" b="0" dirty="0">
                <a:effectLst/>
              </a:rPr>
              <a:t>    return </a:t>
            </a:r>
            <a:r>
              <a:rPr lang="en-US" altLang="ja-JP" b="0" dirty="0" err="1">
                <a:effectLst/>
              </a:rPr>
              <a:t>uppath</a:t>
            </a:r>
            <a:r>
              <a:rPr lang="en-US" altLang="ja-JP" b="0" dirty="0">
                <a:effectLst/>
              </a:rPr>
              <a:t>, </a:t>
            </a:r>
            <a:r>
              <a:rPr lang="en-US" altLang="ja-JP" b="0" dirty="0" err="1">
                <a:effectLst/>
              </a:rPr>
              <a:t>underpath</a:t>
            </a:r>
            <a:endParaRPr lang="en-US" altLang="ja-JP" b="0" dirty="0">
              <a:effectLst/>
            </a:endParaRPr>
          </a:p>
          <a:p>
            <a:r>
              <a:rPr lang="en-US" altLang="ja-JP" b="0" dirty="0">
                <a:effectLst/>
              </a:rPr>
              <a:t>end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B79D275-98F7-8BBA-E10B-0A5604816A81}"/>
              </a:ext>
            </a:extLst>
          </p:cNvPr>
          <p:cNvSpPr/>
          <p:nvPr/>
        </p:nvSpPr>
        <p:spPr>
          <a:xfrm>
            <a:off x="7309164" y="3654885"/>
            <a:ext cx="2463015" cy="138082"/>
          </a:xfrm>
          <a:prstGeom prst="rightArrow">
            <a:avLst>
              <a:gd name="adj1" fmla="val 8736"/>
              <a:gd name="adj2" fmla="val 796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977EF27-9624-640D-70E6-32EC3BDEA9F9}"/>
              </a:ext>
            </a:extLst>
          </p:cNvPr>
          <p:cNvSpPr/>
          <p:nvPr/>
        </p:nvSpPr>
        <p:spPr>
          <a:xfrm rot="16200000">
            <a:off x="6201045" y="2572144"/>
            <a:ext cx="2438795" cy="130893"/>
          </a:xfrm>
          <a:prstGeom prst="rightArrow">
            <a:avLst>
              <a:gd name="adj1" fmla="val 8736"/>
              <a:gd name="adj2" fmla="val 796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F02BFBB-41D7-3C8D-3737-45A492204AB5}"/>
              </a:ext>
            </a:extLst>
          </p:cNvPr>
          <p:cNvSpPr/>
          <p:nvPr/>
        </p:nvSpPr>
        <p:spPr>
          <a:xfrm>
            <a:off x="7751314" y="1690617"/>
            <a:ext cx="1524000" cy="17321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37CBB2-D234-F973-22EF-871C7B3855B0}"/>
              </a:ext>
            </a:extLst>
          </p:cNvPr>
          <p:cNvSpPr txBox="1"/>
          <p:nvPr/>
        </p:nvSpPr>
        <p:spPr>
          <a:xfrm>
            <a:off x="8093549" y="3023845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00B0F0"/>
                </a:solidFill>
              </a:rPr>
              <a:t>・</a:t>
            </a:r>
            <a:endParaRPr lang="en-US" altLang="ja-JP" sz="5000" b="1" dirty="0">
              <a:solidFill>
                <a:srgbClr val="00B0F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2DF9A2-1451-13F1-D882-B0A4D3F20B64}"/>
              </a:ext>
            </a:extLst>
          </p:cNvPr>
          <p:cNvSpPr txBox="1"/>
          <p:nvPr/>
        </p:nvSpPr>
        <p:spPr>
          <a:xfrm>
            <a:off x="8863769" y="3031694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00B0F0"/>
                </a:solidFill>
              </a:rPr>
              <a:t>・</a:t>
            </a:r>
            <a:endParaRPr lang="en-US" altLang="ja-JP" sz="5000" b="1" dirty="0">
              <a:solidFill>
                <a:srgbClr val="00B0F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EE4C92-6BC1-B934-DB87-E0C94130189F}"/>
              </a:ext>
            </a:extLst>
          </p:cNvPr>
          <p:cNvSpPr txBox="1"/>
          <p:nvPr/>
        </p:nvSpPr>
        <p:spPr>
          <a:xfrm>
            <a:off x="8863769" y="2135472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00B0F0"/>
                </a:solidFill>
              </a:rPr>
              <a:t>・</a:t>
            </a:r>
            <a:endParaRPr lang="en-US" altLang="ja-JP" sz="5000" b="1" dirty="0">
              <a:solidFill>
                <a:srgbClr val="00B0F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1E48D4F-B62F-40D7-23F8-134AF948D0C8}"/>
              </a:ext>
            </a:extLst>
          </p:cNvPr>
          <p:cNvSpPr txBox="1"/>
          <p:nvPr/>
        </p:nvSpPr>
        <p:spPr>
          <a:xfrm>
            <a:off x="8087353" y="1298714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C00000"/>
                </a:solidFill>
              </a:rPr>
              <a:t>・</a:t>
            </a:r>
            <a:endParaRPr lang="en-US" altLang="ja-JP" sz="5000" b="1" dirty="0">
              <a:solidFill>
                <a:srgbClr val="C0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2CEC2E-F486-EE4E-7C12-6A8A926AE995}"/>
              </a:ext>
            </a:extLst>
          </p:cNvPr>
          <p:cNvSpPr txBox="1"/>
          <p:nvPr/>
        </p:nvSpPr>
        <p:spPr>
          <a:xfrm>
            <a:off x="7344821" y="1319606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C00000"/>
                </a:solidFill>
              </a:rPr>
              <a:t>・</a:t>
            </a:r>
            <a:endParaRPr lang="en-US" altLang="ja-JP" sz="5000" b="1" dirty="0">
              <a:solidFill>
                <a:srgbClr val="C0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00651B-18C1-1BC7-CDC7-C24B03F8D15F}"/>
              </a:ext>
            </a:extLst>
          </p:cNvPr>
          <p:cNvSpPr txBox="1"/>
          <p:nvPr/>
        </p:nvSpPr>
        <p:spPr>
          <a:xfrm>
            <a:off x="7338164" y="2135472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>
                <a:solidFill>
                  <a:srgbClr val="C00000"/>
                </a:solidFill>
              </a:rPr>
              <a:t>・</a:t>
            </a:r>
            <a:endParaRPr lang="en-US" altLang="ja-JP" sz="5000" b="1" dirty="0">
              <a:solidFill>
                <a:srgbClr val="C0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A5E16A-7CCC-1748-14B4-6D86B49C97D5}"/>
              </a:ext>
            </a:extLst>
          </p:cNvPr>
          <p:cNvSpPr txBox="1"/>
          <p:nvPr/>
        </p:nvSpPr>
        <p:spPr>
          <a:xfrm>
            <a:off x="7579571" y="3399418"/>
            <a:ext cx="852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init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6F52CF-F851-F083-9BD0-03D20D5D6009}"/>
              </a:ext>
            </a:extLst>
          </p:cNvPr>
          <p:cNvSpPr txBox="1"/>
          <p:nvPr/>
        </p:nvSpPr>
        <p:spPr>
          <a:xfrm>
            <a:off x="7323329" y="3020135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/>
              <a:t>・</a:t>
            </a:r>
            <a:endParaRPr lang="en-US" altLang="ja-JP" sz="5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48C72E-0671-C3FA-A073-3D41E7AA1735}"/>
              </a:ext>
            </a:extLst>
          </p:cNvPr>
          <p:cNvSpPr txBox="1"/>
          <p:nvPr/>
        </p:nvSpPr>
        <p:spPr>
          <a:xfrm>
            <a:off x="8867649" y="1319606"/>
            <a:ext cx="70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5000" b="1" dirty="0"/>
              <a:t>・</a:t>
            </a:r>
            <a:endParaRPr lang="en-US" altLang="ja-JP" sz="50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EFEDA83-C057-50D6-299C-5CF6713B0729}"/>
              </a:ext>
            </a:extLst>
          </p:cNvPr>
          <p:cNvSpPr txBox="1"/>
          <p:nvPr/>
        </p:nvSpPr>
        <p:spPr>
          <a:xfrm>
            <a:off x="8863769" y="1314759"/>
            <a:ext cx="908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ending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082FE4B-704F-801B-3853-CA731845E752}"/>
                  </a:ext>
                </a:extLst>
              </p:cNvPr>
              <p:cNvSpPr txBox="1"/>
              <p:nvPr/>
            </p:nvSpPr>
            <p:spPr>
              <a:xfrm>
                <a:off x="6624320" y="3708022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082FE4B-704F-801B-3853-CA731845E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320" y="3708022"/>
                <a:ext cx="90841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A81D3BDC-C5C0-6103-01DD-F5077B89498E}"/>
                  </a:ext>
                </a:extLst>
              </p:cNvPr>
              <p:cNvSpPr txBox="1"/>
              <p:nvPr/>
            </p:nvSpPr>
            <p:spPr>
              <a:xfrm>
                <a:off x="6638573" y="1381024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A81D3BDC-C5C0-6103-01DD-F5077B894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573" y="1381024"/>
                <a:ext cx="90841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E1520B7-EB23-B300-1C91-4C045825EF74}"/>
                  </a:ext>
                </a:extLst>
              </p:cNvPr>
              <p:cNvSpPr txBox="1"/>
              <p:nvPr/>
            </p:nvSpPr>
            <p:spPr>
              <a:xfrm>
                <a:off x="8965663" y="3715268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E1520B7-EB23-B300-1C91-4C045825E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663" y="3715268"/>
                <a:ext cx="90841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2F89A49-B0B2-0509-C5AB-3F6FD5A0E3AD}"/>
              </a:ext>
            </a:extLst>
          </p:cNvPr>
          <p:cNvSpPr txBox="1"/>
          <p:nvPr/>
        </p:nvSpPr>
        <p:spPr>
          <a:xfrm>
            <a:off x="8944926" y="3238855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80FC28-9B23-7BD1-571B-8C249BA32E79}"/>
              </a:ext>
            </a:extLst>
          </p:cNvPr>
          <p:cNvSpPr txBox="1"/>
          <p:nvPr/>
        </p:nvSpPr>
        <p:spPr>
          <a:xfrm>
            <a:off x="8172746" y="3249296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0EAA4A7-8297-E42D-A207-777C86BC795F}"/>
              </a:ext>
            </a:extLst>
          </p:cNvPr>
          <p:cNvSpPr txBox="1"/>
          <p:nvPr/>
        </p:nvSpPr>
        <p:spPr>
          <a:xfrm>
            <a:off x="8966377" y="1498540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9F27E7C-1D90-ADB8-9257-AC03C2245348}"/>
              </a:ext>
            </a:extLst>
          </p:cNvPr>
          <p:cNvSpPr txBox="1"/>
          <p:nvPr/>
        </p:nvSpPr>
        <p:spPr>
          <a:xfrm>
            <a:off x="8173344" y="1499522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7AC83BC-DFB6-DF7B-C57B-4A58C03CE8D9}"/>
              </a:ext>
            </a:extLst>
          </p:cNvPr>
          <p:cNvSpPr txBox="1"/>
          <p:nvPr/>
        </p:nvSpPr>
        <p:spPr>
          <a:xfrm rot="16200000">
            <a:off x="7458253" y="1537846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37628B-B60F-B372-B06B-22D071DD30B8}"/>
              </a:ext>
            </a:extLst>
          </p:cNvPr>
          <p:cNvSpPr txBox="1"/>
          <p:nvPr/>
        </p:nvSpPr>
        <p:spPr>
          <a:xfrm rot="16200000">
            <a:off x="7458253" y="2371957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00CD0E0-EBC7-5838-0C56-865BF4768678}"/>
              </a:ext>
            </a:extLst>
          </p:cNvPr>
          <p:cNvSpPr txBox="1"/>
          <p:nvPr/>
        </p:nvSpPr>
        <p:spPr>
          <a:xfrm rot="16200000">
            <a:off x="8982598" y="2373086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62506AA-ED30-AFAA-C391-FFB45F7F65F1}"/>
              </a:ext>
            </a:extLst>
          </p:cNvPr>
          <p:cNvSpPr txBox="1"/>
          <p:nvPr/>
        </p:nvSpPr>
        <p:spPr>
          <a:xfrm rot="16200000">
            <a:off x="8984692" y="1550061"/>
            <a:ext cx="579120" cy="37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&gt;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019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41484C-9BBC-5A33-C605-2D30993EBB9F}"/>
              </a:ext>
            </a:extLst>
          </p:cNvPr>
          <p:cNvSpPr txBox="1"/>
          <p:nvPr/>
        </p:nvSpPr>
        <p:spPr>
          <a:xfrm>
            <a:off x="563468" y="364024"/>
            <a:ext cx="770164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000" b="1" dirty="0"/>
              <a:t>(2)</a:t>
            </a:r>
            <a:r>
              <a:rPr lang="en-US" altLang="ja-JP" sz="5000" b="1" dirty="0" err="1"/>
              <a:t>FSCvector.jl</a:t>
            </a:r>
            <a:endParaRPr lang="ja-JP" altLang="en-US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430B5C6-8B20-3515-2A6D-89608E461D4F}"/>
                  </a:ext>
                </a:extLst>
              </p:cNvPr>
              <p:cNvSpPr txBox="1"/>
              <p:nvPr/>
            </p:nvSpPr>
            <p:spPr>
              <a:xfrm>
                <a:off x="641914" y="2528787"/>
                <a:ext cx="7391750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(2.1)</a:t>
                </a:r>
                <a:r>
                  <a:rPr lang="ja-JP" altLang="en-US" sz="2400" dirty="0"/>
                  <a:t>standardbasis(dim, 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sz="2400" dirty="0"/>
                  <a:t>)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(2.2)</a:t>
                </a:r>
                <a:r>
                  <a:rPr lang="ja-JP" altLang="en-US" sz="2400" dirty="0"/>
                  <a:t>vectorizationofSC(FSC, sumofcomplex)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(2.3)</a:t>
                </a:r>
                <a:r>
                  <a:rPr lang="ja-JP" altLang="en-US" sz="2400" dirty="0"/>
                  <a:t>boundary_operation(complex)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(2.4)</a:t>
                </a:r>
                <a:r>
                  <a:rPr lang="ja-JP" altLang="en-US" sz="2400" dirty="0"/>
                  <a:t>find_lowest_nonzero(vect)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(2.5)</a:t>
                </a:r>
                <a:r>
                  <a:rPr lang="ja-JP" altLang="en-US" sz="2400" dirty="0"/>
                  <a:t>reducematfromLtoR(matrix) 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430B5C6-8B20-3515-2A6D-89608E461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14" y="2528787"/>
                <a:ext cx="7391750" cy="3416320"/>
              </a:xfrm>
              <a:prstGeom prst="rect">
                <a:avLst/>
              </a:prstGeom>
              <a:blipFill>
                <a:blip r:embed="rId3"/>
                <a:stretch>
                  <a:fillRect l="-1237" t="-1429" b="-32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4BFD200-9E1C-CFED-0ECE-C307DA82FA8D}"/>
              </a:ext>
            </a:extLst>
          </p:cNvPr>
          <p:cNvSpPr txBox="1"/>
          <p:nvPr/>
        </p:nvSpPr>
        <p:spPr>
          <a:xfrm>
            <a:off x="563468" y="1388540"/>
            <a:ext cx="971687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♦簡単な行列操作、単体複体のベクトル化などまとめている　</a:t>
            </a:r>
            <a:endParaRPr lang="en-US" altLang="ja-JP" sz="25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B268B0-6E4C-EE92-25E8-15CB8BB23177}"/>
              </a:ext>
            </a:extLst>
          </p:cNvPr>
          <p:cNvSpPr txBox="1"/>
          <p:nvPr/>
        </p:nvSpPr>
        <p:spPr>
          <a:xfrm>
            <a:off x="8020833" y="1982610"/>
            <a:ext cx="406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(2.2)</a:t>
            </a:r>
            <a:r>
              <a:rPr lang="ja-JP" altLang="en-US" sz="1800" dirty="0"/>
              <a:t>の例</a:t>
            </a:r>
            <a:r>
              <a:rPr lang="en-US" altLang="ja-JP" sz="1800" dirty="0"/>
              <a:t>.</a:t>
            </a:r>
            <a:r>
              <a:rPr lang="ja-JP" altLang="en-US" sz="1800" dirty="0"/>
              <a:t>　長さ２のFSC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6DE431-BA33-ACD2-E147-D700B1F5B365}"/>
                  </a:ext>
                </a:extLst>
              </p:cNvPr>
              <p:cNvSpPr txBox="1"/>
              <p:nvPr/>
            </p:nvSpPr>
            <p:spPr>
              <a:xfrm>
                <a:off x="7876704" y="2845909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A6DE431-BA33-ACD2-E147-D700B1F5B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04" y="2845909"/>
                <a:ext cx="56664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楕円 4">
            <a:extLst>
              <a:ext uri="{FF2B5EF4-FFF2-40B4-BE49-F238E27FC236}">
                <a16:creationId xmlns:a16="http://schemas.microsoft.com/office/drawing/2014/main" id="{8B5BD9FE-EE51-87C3-86BD-32D1915A6DAD}"/>
              </a:ext>
            </a:extLst>
          </p:cNvPr>
          <p:cNvSpPr/>
          <p:nvPr/>
        </p:nvSpPr>
        <p:spPr>
          <a:xfrm>
            <a:off x="8376545" y="305776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E6A3323-5EF5-0DEC-AB57-9F8DBDE89AE7}"/>
              </a:ext>
            </a:extLst>
          </p:cNvPr>
          <p:cNvSpPr/>
          <p:nvPr/>
        </p:nvSpPr>
        <p:spPr>
          <a:xfrm>
            <a:off x="8904609" y="306827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A23F7C3-94E6-9E68-0500-FE7FA9C9BD1F}"/>
              </a:ext>
            </a:extLst>
          </p:cNvPr>
          <p:cNvSpPr/>
          <p:nvPr/>
        </p:nvSpPr>
        <p:spPr>
          <a:xfrm>
            <a:off x="8626085" y="273507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858136B-5F7D-BA1B-F5A2-549102504DA1}"/>
              </a:ext>
            </a:extLst>
          </p:cNvPr>
          <p:cNvSpPr/>
          <p:nvPr/>
        </p:nvSpPr>
        <p:spPr>
          <a:xfrm>
            <a:off x="10010792" y="305776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9CCAD7C-99C0-ED44-FC88-5894C3F9672C}"/>
              </a:ext>
            </a:extLst>
          </p:cNvPr>
          <p:cNvSpPr/>
          <p:nvPr/>
        </p:nvSpPr>
        <p:spPr>
          <a:xfrm>
            <a:off x="10538856" y="306827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C94AA41-001D-94F9-E8C5-8E6A6A75199A}"/>
              </a:ext>
            </a:extLst>
          </p:cNvPr>
          <p:cNvSpPr/>
          <p:nvPr/>
        </p:nvSpPr>
        <p:spPr>
          <a:xfrm>
            <a:off x="10260332" y="273507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BB9948E-E59B-029A-A05F-162EBBAF0543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10078410" y="2842730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079737B-3790-F3F1-539B-F3F45CD79D96}"/>
                  </a:ext>
                </a:extLst>
              </p:cNvPr>
              <p:cNvSpPr txBox="1"/>
              <p:nvPr/>
            </p:nvSpPr>
            <p:spPr>
              <a:xfrm>
                <a:off x="8469873" y="2291898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079737B-3790-F3F1-539B-F3F45CD79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873" y="2291898"/>
                <a:ext cx="56664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8CBAEDE-47C6-486C-0EFC-C9261C122519}"/>
                  </a:ext>
                </a:extLst>
              </p:cNvPr>
              <p:cNvSpPr txBox="1"/>
              <p:nvPr/>
            </p:nvSpPr>
            <p:spPr>
              <a:xfrm>
                <a:off x="8756820" y="3110317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8CBAEDE-47C6-486C-0EFC-C9261C12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820" y="3110317"/>
                <a:ext cx="56664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2172E6-DC92-D615-DA16-A982C31488CA}"/>
                  </a:ext>
                </a:extLst>
              </p:cNvPr>
              <p:cNvSpPr txBox="1"/>
              <p:nvPr/>
            </p:nvSpPr>
            <p:spPr>
              <a:xfrm>
                <a:off x="9693052" y="2537818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2172E6-DC92-D615-DA16-A982C314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052" y="2537818"/>
                <a:ext cx="56664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27114EF-9021-38AA-C377-3C7A3386D8D7}"/>
                  </a:ext>
                </a:extLst>
              </p:cNvPr>
              <p:cNvSpPr txBox="1"/>
              <p:nvPr/>
            </p:nvSpPr>
            <p:spPr>
              <a:xfrm>
                <a:off x="8412680" y="3438926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27114EF-9021-38AA-C377-3C7A3386D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680" y="3438926"/>
                <a:ext cx="48974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E742ACE-E7A5-7561-E83A-28A5CF6C2453}"/>
                  </a:ext>
                </a:extLst>
              </p:cNvPr>
              <p:cNvSpPr txBox="1"/>
              <p:nvPr/>
            </p:nvSpPr>
            <p:spPr>
              <a:xfrm>
                <a:off x="10035469" y="342900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E742ACE-E7A5-7561-E83A-28A5CF6C2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469" y="3429000"/>
                <a:ext cx="48974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5BBA03A-FCB2-297C-97A5-0034503A64BC}"/>
                  </a:ext>
                </a:extLst>
              </p:cNvPr>
              <p:cNvSpPr txBox="1"/>
              <p:nvPr/>
            </p:nvSpPr>
            <p:spPr>
              <a:xfrm>
                <a:off x="6404571" y="4153748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ja-JP" altLang="en-US" sz="1800" i="0" dirty="0" smtClean="0">
                          <a:latin typeface="Cambria Math" panose="02040503050406030204" pitchFamily="18" charset="0"/>
                        </a:rPr>
                        <m:t>FSC</m:t>
                      </m:r>
                      <m:r>
                        <a:rPr lang="en-US" altLang="ja-JP" sz="1800" i="1" dirty="0" smtClean="0">
                          <a:latin typeface="Cambria Math" panose="02040503050406030204" pitchFamily="18" charset="0"/>
                        </a:rPr>
                        <m:t>=[ [[</m:t>
                      </m:r>
                      <m:sSub>
                        <m:sSubPr>
                          <m:ctrlPr>
                            <a:rPr lang="en-US" altLang="ja-JP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800" i="1" dirty="0" smtClean="0">
                          <a:latin typeface="Cambria Math" panose="02040503050406030204" pitchFamily="18" charset="0"/>
                        </a:rPr>
                        <m:t>,1],[</m:t>
                      </m:r>
                      <m:sSub>
                        <m:sSub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800" i="1" dirty="0" smtClean="0">
                          <a:latin typeface="Cambria Math" panose="02040503050406030204" pitchFamily="18" charset="0"/>
                        </a:rPr>
                        <m:t>,1],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,1]</m:t>
                      </m:r>
                      <m:r>
                        <a:rPr lang="en-US" altLang="ja-JP" sz="1800" i="1" dirty="0" smtClean="0">
                          <a:latin typeface="Cambria Math" panose="02040503050406030204" pitchFamily="18" charset="0"/>
                        </a:rPr>
                        <m:t>,[</m:t>
                      </m:r>
                      <m:sSub>
                        <m:sSub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800" i="1" dirty="0" smtClean="0">
                          <a:latin typeface="Cambria Math" panose="02040503050406030204" pitchFamily="18" charset="0"/>
                        </a:rPr>
                        <m:t>,2]], 2] 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5BBA03A-FCB2-297C-97A5-0034503A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571" y="4153748"/>
                <a:ext cx="6094520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7C15E1D-B01F-5741-A185-064CC9EF6CDA}"/>
                  </a:ext>
                </a:extLst>
              </p:cNvPr>
              <p:cNvSpPr txBox="1"/>
              <p:nvPr/>
            </p:nvSpPr>
            <p:spPr>
              <a:xfrm>
                <a:off x="7545813" y="4786896"/>
                <a:ext cx="1153120" cy="1054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↦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7C15E1D-B01F-5741-A185-064CC9EF6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13" y="4786896"/>
                <a:ext cx="1153120" cy="10541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35A03A8-3EB3-0CE9-1DB4-EC2B50604B9F}"/>
                  </a:ext>
                </a:extLst>
              </p:cNvPr>
              <p:cNvSpPr txBox="1"/>
              <p:nvPr/>
            </p:nvSpPr>
            <p:spPr>
              <a:xfrm>
                <a:off x="8530982" y="4829162"/>
                <a:ext cx="1153120" cy="1054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↦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35A03A8-3EB3-0CE9-1DB4-EC2B50604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982" y="4829162"/>
                <a:ext cx="1153120" cy="10541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F2418EE-689B-9662-0807-D37D00CB95AC}"/>
                  </a:ext>
                </a:extLst>
              </p:cNvPr>
              <p:cNvSpPr txBox="1"/>
              <p:nvPr/>
            </p:nvSpPr>
            <p:spPr>
              <a:xfrm>
                <a:off x="9570866" y="4801289"/>
                <a:ext cx="1153120" cy="1079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↦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F2418EE-689B-9662-0807-D37D00CB9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866" y="4801289"/>
                <a:ext cx="1153120" cy="10798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FF19EA7-485F-E2F2-C185-56439B41F443}"/>
                  </a:ext>
                </a:extLst>
              </p:cNvPr>
              <p:cNvSpPr txBox="1"/>
              <p:nvPr/>
            </p:nvSpPr>
            <p:spPr>
              <a:xfrm>
                <a:off x="10606934" y="4801289"/>
                <a:ext cx="1153120" cy="1079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1800" b="0" i="1" dirty="0" smtClean="0">
                          <a:latin typeface="Cambria Math" panose="02040503050406030204" pitchFamily="18" charset="0"/>
                        </a:rPr>
                        <m:t>↦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1800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FF19EA7-485F-E2F2-C185-56439B41F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934" y="4801289"/>
                <a:ext cx="1153120" cy="10798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1C05467-9997-B9C6-17B0-97ECDDF26686}"/>
              </a:ext>
            </a:extLst>
          </p:cNvPr>
          <p:cNvSpPr txBox="1"/>
          <p:nvPr/>
        </p:nvSpPr>
        <p:spPr>
          <a:xfrm>
            <a:off x="2472052" y="3629054"/>
            <a:ext cx="327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右図参照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A6D3C05-3125-ED40-AA20-25254526E2C5}"/>
                  </a:ext>
                </a:extLst>
              </p:cNvPr>
              <p:cNvSpPr txBox="1"/>
              <p:nvPr/>
            </p:nvSpPr>
            <p:spPr>
              <a:xfrm>
                <a:off x="2220940" y="4338414"/>
                <a:ext cx="47614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↦[</m:t>
                      </m:r>
                      <m:sSub>
                        <m:sSub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=[1], </m:t>
                      </m:r>
                      <m:sSub>
                        <m:sSub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=[2]]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A6D3C05-3125-ED40-AA20-25254526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940" y="4338414"/>
                <a:ext cx="4761491" cy="461665"/>
              </a:xfrm>
              <a:prstGeom prst="rect">
                <a:avLst/>
              </a:prstGeom>
              <a:blipFill>
                <a:blip r:embed="rId15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D7129B6-3578-6DA2-1BFA-BB5C25EE77B6}"/>
                  </a:ext>
                </a:extLst>
              </p:cNvPr>
              <p:cNvSpPr txBox="1"/>
              <p:nvPr/>
            </p:nvSpPr>
            <p:spPr>
              <a:xfrm>
                <a:off x="2472052" y="2939253"/>
                <a:ext cx="3273650" cy="478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  <m:t>dim</m:t>
                        </m:r>
                      </m:sup>
                    </m:sSup>
                  </m:oMath>
                </a14:m>
                <a:r>
                  <a:rPr lang="ja-JP" altLang="en-US" sz="2400" i="0" dirty="0">
                    <a:latin typeface="+mj-lt"/>
                  </a:rPr>
                  <a:t>の標</a:t>
                </a:r>
                <a:r>
                  <a:rPr lang="ja-JP" altLang="en-US" sz="2400" dirty="0"/>
                  <a:t>準基底を作る</a:t>
                </a:r>
                <a:r>
                  <a:rPr lang="en-US" altLang="ja-JP" sz="2400" dirty="0"/>
                  <a:t>.</a:t>
                </a: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D7129B6-3578-6DA2-1BFA-BB5C25EE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052" y="2939253"/>
                <a:ext cx="3273650" cy="478080"/>
              </a:xfrm>
              <a:prstGeom prst="rect">
                <a:avLst/>
              </a:prstGeom>
              <a:blipFill>
                <a:blip r:embed="rId16"/>
                <a:stretch>
                  <a:fillRect l="-559" t="-6329" r="-5214" b="-27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5888B3E-0545-CD8F-4B0D-D95F2CDFD3A2}"/>
              </a:ext>
            </a:extLst>
          </p:cNvPr>
          <p:cNvSpPr txBox="1"/>
          <p:nvPr/>
        </p:nvSpPr>
        <p:spPr>
          <a:xfrm>
            <a:off x="2457039" y="5083162"/>
            <a:ext cx="327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略</a:t>
            </a:r>
            <a:endParaRPr lang="en-US" altLang="ja-JP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BEC23FF-1EED-15DC-C1BA-7A7D6763C860}"/>
              </a:ext>
            </a:extLst>
          </p:cNvPr>
          <p:cNvSpPr txBox="1"/>
          <p:nvPr/>
        </p:nvSpPr>
        <p:spPr>
          <a:xfrm>
            <a:off x="2457039" y="5910672"/>
            <a:ext cx="3273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略</a:t>
            </a:r>
            <a:endParaRPr lang="en-US" altLang="ja-JP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ABB22C-2BF8-3380-FDB3-CE03914DEC90}"/>
              </a:ext>
            </a:extLst>
          </p:cNvPr>
          <p:cNvSpPr txBox="1"/>
          <p:nvPr/>
        </p:nvSpPr>
        <p:spPr>
          <a:xfrm>
            <a:off x="8274238" y="6104911"/>
            <a:ext cx="406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単体をベクトル化する．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CE79B98-721E-5113-45CE-5264FD6FCB7B}"/>
              </a:ext>
            </a:extLst>
          </p:cNvPr>
          <p:cNvSpPr/>
          <p:nvPr/>
        </p:nvSpPr>
        <p:spPr>
          <a:xfrm>
            <a:off x="7395099" y="1865595"/>
            <a:ext cx="4625808" cy="468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5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ECAA8-5F22-221C-4A57-75E7EA8DF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0116A8-7987-5457-4484-F818F71845E9}"/>
              </a:ext>
            </a:extLst>
          </p:cNvPr>
          <p:cNvSpPr txBox="1"/>
          <p:nvPr/>
        </p:nvSpPr>
        <p:spPr>
          <a:xfrm>
            <a:off x="563468" y="364024"/>
            <a:ext cx="5394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(8)</a:t>
            </a:r>
            <a:r>
              <a:rPr lang="en-US" altLang="ja-JP" sz="3200" dirty="0" err="1"/>
              <a:t>clique.jl</a:t>
            </a:r>
            <a:endParaRPr lang="ja-JP" altLang="en-US" sz="3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05875E-1F61-2D12-BA00-7DC327EF6AB1}"/>
              </a:ext>
            </a:extLst>
          </p:cNvPr>
          <p:cNvSpPr txBox="1"/>
          <p:nvPr/>
        </p:nvSpPr>
        <p:spPr>
          <a:xfrm>
            <a:off x="406517" y="1064250"/>
            <a:ext cx="6271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(8.2) </a:t>
            </a:r>
            <a:r>
              <a:rPr lang="en-US" altLang="ja-JP" sz="2000" dirty="0" err="1"/>
              <a:t>clique_random</a:t>
            </a:r>
            <a:r>
              <a:rPr lang="en-US" altLang="ja-JP" sz="2000" dirty="0"/>
              <a:t>(G,faces,path1,path2)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24D27A7-DFEB-C572-EC44-334D380CB222}"/>
                  </a:ext>
                </a:extLst>
              </p:cNvPr>
              <p:cNvSpPr txBox="1"/>
              <p:nvPr/>
            </p:nvSpPr>
            <p:spPr>
              <a:xfrm>
                <a:off x="406517" y="1674037"/>
                <a:ext cx="5843956" cy="941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dirty="0">
                    <a:latin typeface="Cambria Math" panose="02040503050406030204" pitchFamily="18" charset="0"/>
                  </a:rPr>
                  <a:t>Bi-filtration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Simp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をランダムに作り、</a:t>
                </a:r>
                <a:endParaRPr lang="en-US" altLang="ja-JP" dirty="0"/>
              </a:p>
              <a:p>
                <a:r>
                  <a:rPr lang="ja-JP" altLang="en-US" dirty="0"/>
                  <a:t>そこから</a:t>
                </a:r>
                <a:r>
                  <a:rPr lang="en-US" altLang="ja-JP" dirty="0"/>
                  <a:t>(1)</a:t>
                </a:r>
                <a:r>
                  <a:rPr lang="ja-JP" altLang="en-US" dirty="0"/>
                  <a:t>の関数を用いて</a:t>
                </a:r>
                <a:r>
                  <a:rPr lang="ja-JP" altLang="en-US" dirty="0">
                    <a:latin typeface="+mj-lt"/>
                  </a:rPr>
                  <a:t>バイパスフィルトレーションを得る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,,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Simp</m:t>
                    </m:r>
                  </m:oMath>
                </a14:m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24D27A7-DFEB-C572-EC44-334D380CB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17" y="1674037"/>
                <a:ext cx="5843956" cy="941027"/>
              </a:xfrm>
              <a:prstGeom prst="rect">
                <a:avLst/>
              </a:prstGeom>
              <a:blipFill>
                <a:blip r:embed="rId2"/>
                <a:stretch>
                  <a:fillRect l="-939" t="-5195" b="-97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矢印: 右 20">
            <a:extLst>
              <a:ext uri="{FF2B5EF4-FFF2-40B4-BE49-F238E27FC236}">
                <a16:creationId xmlns:a16="http://schemas.microsoft.com/office/drawing/2014/main" id="{85532EAC-9D0E-7F96-1CD0-6C860AB044DA}"/>
              </a:ext>
            </a:extLst>
          </p:cNvPr>
          <p:cNvSpPr/>
          <p:nvPr/>
        </p:nvSpPr>
        <p:spPr>
          <a:xfrm>
            <a:off x="8561862" y="6493682"/>
            <a:ext cx="2463015" cy="138082"/>
          </a:xfrm>
          <a:prstGeom prst="rightArrow">
            <a:avLst>
              <a:gd name="adj1" fmla="val 8736"/>
              <a:gd name="adj2" fmla="val 796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DAA3F56B-9505-D238-8F75-CC19A569EE13}"/>
              </a:ext>
            </a:extLst>
          </p:cNvPr>
          <p:cNvSpPr/>
          <p:nvPr/>
        </p:nvSpPr>
        <p:spPr>
          <a:xfrm rot="16200000">
            <a:off x="7453743" y="5410941"/>
            <a:ext cx="2438795" cy="130893"/>
          </a:xfrm>
          <a:prstGeom prst="rightArrow">
            <a:avLst>
              <a:gd name="adj1" fmla="val 8736"/>
              <a:gd name="adj2" fmla="val 796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5C79CD6-87F7-1232-FE00-F87B680F6B21}"/>
                  </a:ext>
                </a:extLst>
              </p:cNvPr>
              <p:cNvSpPr txBox="1"/>
              <p:nvPr/>
            </p:nvSpPr>
            <p:spPr>
              <a:xfrm>
                <a:off x="7891271" y="6161343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5C79CD6-87F7-1232-FE00-F87B680F6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271" y="6161343"/>
                <a:ext cx="90841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513E368-C5B7-CE4E-0674-C50539930DEC}"/>
                  </a:ext>
                </a:extLst>
              </p:cNvPr>
              <p:cNvSpPr txBox="1"/>
              <p:nvPr/>
            </p:nvSpPr>
            <p:spPr>
              <a:xfrm>
                <a:off x="7891271" y="4202065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513E368-C5B7-CE4E-0674-C5053993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271" y="4202065"/>
                <a:ext cx="90841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7D6281B-3735-F261-EBA2-808BA064ECFE}"/>
                  </a:ext>
                </a:extLst>
              </p:cNvPr>
              <p:cNvSpPr txBox="1"/>
              <p:nvPr/>
            </p:nvSpPr>
            <p:spPr>
              <a:xfrm>
                <a:off x="10218361" y="6554065"/>
                <a:ext cx="908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7D6281B-3735-F261-EBA2-808BA064E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361" y="6554065"/>
                <a:ext cx="90841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楕円 42">
            <a:extLst>
              <a:ext uri="{FF2B5EF4-FFF2-40B4-BE49-F238E27FC236}">
                <a16:creationId xmlns:a16="http://schemas.microsoft.com/office/drawing/2014/main" id="{A826989D-D42E-DD96-1628-FFCCEBAF6336}"/>
              </a:ext>
            </a:extLst>
          </p:cNvPr>
          <p:cNvSpPr/>
          <p:nvPr/>
        </p:nvSpPr>
        <p:spPr>
          <a:xfrm>
            <a:off x="8804564" y="629019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6F579B1B-322F-B32D-B662-6394705CBC83}"/>
              </a:ext>
            </a:extLst>
          </p:cNvPr>
          <p:cNvSpPr/>
          <p:nvPr/>
        </p:nvSpPr>
        <p:spPr>
          <a:xfrm>
            <a:off x="9332628" y="630070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06DD762-A1FC-55E6-34C8-D404DD237311}"/>
              </a:ext>
            </a:extLst>
          </p:cNvPr>
          <p:cNvSpPr/>
          <p:nvPr/>
        </p:nvSpPr>
        <p:spPr>
          <a:xfrm>
            <a:off x="9054104" y="596750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E780458-CE27-C5EF-0BB3-2F13BE1312A6}"/>
              </a:ext>
            </a:extLst>
          </p:cNvPr>
          <p:cNvSpPr/>
          <p:nvPr/>
        </p:nvSpPr>
        <p:spPr>
          <a:xfrm>
            <a:off x="10204263" y="467221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D5041AE-CD71-540A-E708-7F6B85963152}"/>
              </a:ext>
            </a:extLst>
          </p:cNvPr>
          <p:cNvSpPr/>
          <p:nvPr/>
        </p:nvSpPr>
        <p:spPr>
          <a:xfrm>
            <a:off x="10732327" y="468272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31C00CF-8BB5-3619-17FE-8DEFFA9BD7EC}"/>
              </a:ext>
            </a:extLst>
          </p:cNvPr>
          <p:cNvSpPr/>
          <p:nvPr/>
        </p:nvSpPr>
        <p:spPr>
          <a:xfrm>
            <a:off x="10453803" y="434952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285E239-0FD3-A627-6FB4-985CC82D2854}"/>
              </a:ext>
            </a:extLst>
          </p:cNvPr>
          <p:cNvCxnSpPr>
            <a:cxnSpLocks/>
          </p:cNvCxnSpPr>
          <p:nvPr/>
        </p:nvCxnSpPr>
        <p:spPr>
          <a:xfrm>
            <a:off x="10560772" y="4441581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C839C6A-0EC5-9962-2CE2-32B5397CD61F}"/>
              </a:ext>
            </a:extLst>
          </p:cNvPr>
          <p:cNvCxnSpPr>
            <a:cxnSpLocks/>
          </p:cNvCxnSpPr>
          <p:nvPr/>
        </p:nvCxnSpPr>
        <p:spPr>
          <a:xfrm flipV="1">
            <a:off x="10299493" y="4739245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9AB5270-9B8B-F8D0-9E95-A623E0CC3D03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0271881" y="4457176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E3C6AEC8-B0D0-FB17-06DB-155D536040C0}"/>
              </a:ext>
            </a:extLst>
          </p:cNvPr>
          <p:cNvSpPr/>
          <p:nvPr/>
        </p:nvSpPr>
        <p:spPr>
          <a:xfrm>
            <a:off x="10299493" y="4412584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A4573891-946F-EF54-48CE-44684D130B0F}"/>
                  </a:ext>
                </a:extLst>
              </p:cNvPr>
              <p:cNvSpPr txBox="1"/>
              <p:nvPr/>
            </p:nvSpPr>
            <p:spPr>
              <a:xfrm>
                <a:off x="10082407" y="4731481"/>
                <a:ext cx="90841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(1,1)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A4573891-946F-EF54-48CE-44684D130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407" y="4731481"/>
                <a:ext cx="908410" cy="396006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BEDE2AA-D1A4-779F-925B-42056A89C009}"/>
                  </a:ext>
                </a:extLst>
              </p:cNvPr>
              <p:cNvSpPr txBox="1"/>
              <p:nvPr/>
            </p:nvSpPr>
            <p:spPr>
              <a:xfrm>
                <a:off x="8634736" y="5583385"/>
                <a:ext cx="90841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(0,0)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BEDE2AA-D1A4-779F-925B-42056A89C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36" y="5583385"/>
                <a:ext cx="908410" cy="396006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楕円 54">
            <a:extLst>
              <a:ext uri="{FF2B5EF4-FFF2-40B4-BE49-F238E27FC236}">
                <a16:creationId xmlns:a16="http://schemas.microsoft.com/office/drawing/2014/main" id="{A3710555-7126-20A2-5016-DC6E40A46F3E}"/>
              </a:ext>
            </a:extLst>
          </p:cNvPr>
          <p:cNvSpPr/>
          <p:nvPr/>
        </p:nvSpPr>
        <p:spPr>
          <a:xfrm>
            <a:off x="9832867" y="583087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59833012-9708-CEC2-129F-169805C7D5B6}"/>
              </a:ext>
            </a:extLst>
          </p:cNvPr>
          <p:cNvSpPr/>
          <p:nvPr/>
        </p:nvSpPr>
        <p:spPr>
          <a:xfrm>
            <a:off x="10360931" y="584138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3ADB792-4554-BF38-AB56-5F855E9C9DAD}"/>
              </a:ext>
            </a:extLst>
          </p:cNvPr>
          <p:cNvSpPr/>
          <p:nvPr/>
        </p:nvSpPr>
        <p:spPr>
          <a:xfrm>
            <a:off x="10082407" y="550818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4069701-340A-8173-1CB6-11CDFF9A1B37}"/>
              </a:ext>
            </a:extLst>
          </p:cNvPr>
          <p:cNvCxnSpPr>
            <a:cxnSpLocks/>
          </p:cNvCxnSpPr>
          <p:nvPr/>
        </p:nvCxnSpPr>
        <p:spPr>
          <a:xfrm>
            <a:off x="10189376" y="5600240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5D6C485-06E7-66C8-8AC8-F79F4F103ED1}"/>
              </a:ext>
            </a:extLst>
          </p:cNvPr>
          <p:cNvCxnSpPr>
            <a:cxnSpLocks/>
          </p:cNvCxnSpPr>
          <p:nvPr/>
        </p:nvCxnSpPr>
        <p:spPr>
          <a:xfrm flipV="1">
            <a:off x="9928097" y="5897904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05964B9B-6646-CD60-1CD6-5BFAFEC74849}"/>
              </a:ext>
            </a:extLst>
          </p:cNvPr>
          <p:cNvCxnSpPr>
            <a:cxnSpLocks/>
            <a:endCxn id="57" idx="3"/>
          </p:cNvCxnSpPr>
          <p:nvPr/>
        </p:nvCxnSpPr>
        <p:spPr>
          <a:xfrm flipV="1">
            <a:off x="9900485" y="5615835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5AE31BC1-B6B5-1E4D-ADD8-3FD1F5998423}"/>
                  </a:ext>
                </a:extLst>
              </p:cNvPr>
              <p:cNvSpPr txBox="1"/>
              <p:nvPr/>
            </p:nvSpPr>
            <p:spPr>
              <a:xfrm>
                <a:off x="9736756" y="5892984"/>
                <a:ext cx="90841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(0.7,0.3)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5AE31BC1-B6B5-1E4D-ADD8-3FD1F5998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756" y="5892984"/>
                <a:ext cx="908410" cy="396006"/>
              </a:xfrm>
              <a:prstGeom prst="rect">
                <a:avLst/>
              </a:prstGeom>
              <a:blipFill>
                <a:blip r:embed="rId8"/>
                <a:stretch>
                  <a:fillRect r="-2013"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43D57EE1-7C4F-D351-5798-8B941F74D9F3}"/>
                  </a:ext>
                </a:extLst>
              </p:cNvPr>
              <p:cNvSpPr txBox="1"/>
              <p:nvPr/>
            </p:nvSpPr>
            <p:spPr>
              <a:xfrm>
                <a:off x="406517" y="2723185"/>
                <a:ext cx="6408377" cy="1656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>
                    <a:latin typeface="Cambria Math" panose="02040503050406030204" pitchFamily="18" charset="0"/>
                  </a:rPr>
                  <a:t>入力：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1425"/>
                  </a:lnSpc>
                </a:pPr>
                <a:r>
                  <a:rPr lang="en-US" altLang="ja-JP" dirty="0">
                    <a:latin typeface="Cambria Math" panose="02040503050406030204" pitchFamily="18" charset="0"/>
                  </a:rPr>
                  <a:t>G</a:t>
                </a:r>
                <a:r>
                  <a:rPr lang="en-US" altLang="ja-JP" sz="1800" dirty="0"/>
                  <a:t> …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完全グラフ</a:t>
                </a:r>
                <a:r>
                  <a:rPr lang="ja-JP" alt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　</a:t>
                </a:r>
                <a:r>
                  <a:rPr lang="en-US" altLang="ja-JP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ja-JP" b="0" dirty="0">
                    <a:effectLst/>
                  </a:rPr>
                  <a:t>using </a:t>
                </a:r>
                <a:r>
                  <a:rPr lang="en-US" altLang="ja-JP" b="0" dirty="0" err="1">
                    <a:effectLst/>
                  </a:rPr>
                  <a:t>SimpleGraphs</a:t>
                </a:r>
                <a:r>
                  <a:rPr lang="en-US" altLang="ja-JP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ja-JP" dirty="0"/>
                  <a:t>f</a:t>
                </a:r>
                <a:r>
                  <a:rPr lang="en-US" altLang="ja-JP" sz="1800" dirty="0"/>
                  <a:t>aces… </a:t>
                </a:r>
                <a:r>
                  <a:rPr lang="ja-JP" altLang="en-US" sz="1800" dirty="0"/>
                  <a:t>グラフ</a:t>
                </a:r>
                <a:r>
                  <a:rPr lang="en-US" altLang="ja-JP" sz="1800" dirty="0"/>
                  <a:t>G</a:t>
                </a:r>
                <a:r>
                  <a:rPr lang="ja-JP" altLang="en-US" sz="1800" dirty="0"/>
                  <a:t>の頂点集合の</a:t>
                </a:r>
                <a:r>
                  <a:rPr lang="ja-JP" altLang="en-US" dirty="0"/>
                  <a:t>べき集合。</a:t>
                </a:r>
                <a:endParaRPr lang="en-US" altLang="ja-JP" dirty="0"/>
              </a:p>
              <a:p>
                <a:r>
                  <a:rPr lang="en-US" altLang="ja-JP" sz="1800" dirty="0"/>
                  <a:t>path1,path2…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80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元</m:t>
                    </m:r>
                  </m:oMath>
                </a14:m>
                <a:r>
                  <a:rPr lang="ja-JP" altLang="en-US" dirty="0"/>
                  <a:t>のリストで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/>
                  <a:t> の順序で整列されているもの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かつ始点と終点が一致してるもの。</a:t>
                </a:r>
                <a:r>
                  <a:rPr lang="en-US" altLang="ja-JP" dirty="0"/>
                  <a:t>((8.1)</a:t>
                </a:r>
                <a:r>
                  <a:rPr lang="ja-JP" altLang="en-US" dirty="0"/>
                  <a:t>で得られる</a:t>
                </a:r>
                <a:r>
                  <a:rPr lang="en-US" altLang="ja-JP" dirty="0" err="1"/>
                  <a:t>uppath</a:t>
                </a:r>
                <a:r>
                  <a:rPr lang="en-US" altLang="ja-JP" dirty="0"/>
                  <a:t>, </a:t>
                </a:r>
                <a:r>
                  <a:rPr lang="en-US" altLang="ja-JP" dirty="0" err="1"/>
                  <a:t>underpath</a:t>
                </a:r>
                <a:r>
                  <a:rPr lang="ja-JP" altLang="en-US" dirty="0"/>
                  <a:t>を想定</a:t>
                </a:r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43D57EE1-7C4F-D351-5798-8B941F74D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17" y="2723185"/>
                <a:ext cx="6408377" cy="1656864"/>
              </a:xfrm>
              <a:prstGeom prst="rect">
                <a:avLst/>
              </a:prstGeom>
              <a:blipFill>
                <a:blip r:embed="rId9"/>
                <a:stretch>
                  <a:fillRect l="-856" t="-1838" r="-476" b="-51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9CFBFDA-9868-79FA-AE3F-AEC30523570C}"/>
              </a:ext>
            </a:extLst>
          </p:cNvPr>
          <p:cNvSpPr txBox="1"/>
          <p:nvPr/>
        </p:nvSpPr>
        <p:spPr>
          <a:xfrm>
            <a:off x="8042811" y="390906"/>
            <a:ext cx="3252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Cambria Math" panose="02040503050406030204" pitchFamily="18" charset="0"/>
              </a:rPr>
              <a:t>例</a:t>
            </a:r>
            <a:r>
              <a:rPr lang="en-US" altLang="ja-JP" dirty="0">
                <a:latin typeface="Cambria Math" panose="02040503050406030204" pitchFamily="18" charset="0"/>
              </a:rPr>
              <a:t>. </a:t>
            </a:r>
            <a:r>
              <a:rPr lang="ja-JP" altLang="en-US" dirty="0">
                <a:latin typeface="Cambria Math" panose="02040503050406030204" pitchFamily="18" charset="0"/>
              </a:rPr>
              <a:t>完全グラフ</a:t>
            </a:r>
            <a:r>
              <a:rPr lang="en-US" altLang="ja-JP" dirty="0">
                <a:latin typeface="Cambria Math" panose="02040503050406030204" pitchFamily="18" charset="0"/>
              </a:rPr>
              <a:t>(</a:t>
            </a:r>
            <a:r>
              <a:rPr lang="ja-JP" altLang="en-US" dirty="0">
                <a:latin typeface="Cambria Math" panose="02040503050406030204" pitchFamily="18" charset="0"/>
              </a:rPr>
              <a:t>頂点数</a:t>
            </a:r>
            <a:r>
              <a:rPr lang="en-US" altLang="ja-JP" dirty="0">
                <a:latin typeface="Cambria Math" panose="02040503050406030204" pitchFamily="18" charset="0"/>
              </a:rPr>
              <a:t>3,</a:t>
            </a:r>
            <a:r>
              <a:rPr lang="ja-JP" altLang="en-US" dirty="0">
                <a:latin typeface="Cambria Math" panose="02040503050406030204" pitchFamily="18" charset="0"/>
              </a:rPr>
              <a:t> </a:t>
            </a:r>
            <a:r>
              <a:rPr lang="en-US" altLang="ja-JP" dirty="0">
                <a:latin typeface="Cambria Math" panose="02040503050406030204" pitchFamily="18" charset="0"/>
              </a:rPr>
              <a:t>4)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　</a:t>
            </a:r>
            <a:endParaRPr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193E011-121B-F41F-4498-B9CC5586B65B}"/>
              </a:ext>
            </a:extLst>
          </p:cNvPr>
          <p:cNvSpPr/>
          <p:nvPr/>
        </p:nvSpPr>
        <p:spPr>
          <a:xfrm>
            <a:off x="10158347" y="939522"/>
            <a:ext cx="1225070" cy="10224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BA68C811-86BA-09FE-A54E-BA4A1DE05045}"/>
              </a:ext>
            </a:extLst>
          </p:cNvPr>
          <p:cNvSpPr/>
          <p:nvPr/>
        </p:nvSpPr>
        <p:spPr>
          <a:xfrm>
            <a:off x="10113614" y="190872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6F8B1BC9-CF00-0252-7BB7-E0E7413BA399}"/>
              </a:ext>
            </a:extLst>
          </p:cNvPr>
          <p:cNvSpPr/>
          <p:nvPr/>
        </p:nvSpPr>
        <p:spPr>
          <a:xfrm>
            <a:off x="10104889" y="89417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1EA52E19-8AA2-0CF4-4428-7EA892BE6886}"/>
              </a:ext>
            </a:extLst>
          </p:cNvPr>
          <p:cNvSpPr/>
          <p:nvPr/>
        </p:nvSpPr>
        <p:spPr>
          <a:xfrm>
            <a:off x="11315100" y="88101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78C1E32D-EA02-E4FF-287F-3FC58617E873}"/>
              </a:ext>
            </a:extLst>
          </p:cNvPr>
          <p:cNvSpPr/>
          <p:nvPr/>
        </p:nvSpPr>
        <p:spPr>
          <a:xfrm>
            <a:off x="11295557" y="189437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A7871FE9-EF8D-15B2-1E8F-E66B69826497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0150117" y="951144"/>
            <a:ext cx="1165450" cy="961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59C74211-5EB0-7985-E9B2-E6055CD66D46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10133624" y="934676"/>
            <a:ext cx="1238744" cy="1081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51357FEB-7519-E93F-F43F-AAAF9FB745C7}"/>
              </a:ext>
            </a:extLst>
          </p:cNvPr>
          <p:cNvSpPr/>
          <p:nvPr/>
        </p:nvSpPr>
        <p:spPr>
          <a:xfrm>
            <a:off x="8129126" y="188148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3AD821EB-56C6-4F25-A04D-50355009B355}"/>
              </a:ext>
            </a:extLst>
          </p:cNvPr>
          <p:cNvSpPr/>
          <p:nvPr/>
        </p:nvSpPr>
        <p:spPr>
          <a:xfrm>
            <a:off x="8771064" y="87646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912F97DE-3292-69DD-60C5-8E4C66EEB9E8}"/>
              </a:ext>
            </a:extLst>
          </p:cNvPr>
          <p:cNvSpPr/>
          <p:nvPr/>
        </p:nvSpPr>
        <p:spPr>
          <a:xfrm>
            <a:off x="9311069" y="186713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C1D9FFE1-E46C-EA5E-D51F-583D7E4D42CD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8149136" y="934676"/>
            <a:ext cx="684720" cy="1054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3805BF01-5A8F-8C7C-1157-C20C757F2132}"/>
              </a:ext>
            </a:extLst>
          </p:cNvPr>
          <p:cNvCxnSpPr>
            <a:cxnSpLocks/>
          </p:cNvCxnSpPr>
          <p:nvPr/>
        </p:nvCxnSpPr>
        <p:spPr>
          <a:xfrm flipH="1" flipV="1">
            <a:off x="8860384" y="951144"/>
            <a:ext cx="555794" cy="982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48CBD765-2187-8A43-46A7-4A0D0B738D00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8265760" y="1935828"/>
            <a:ext cx="1067841" cy="8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984D62BE-7411-ADAF-C971-36D2F4EBFC5F}"/>
              </a:ext>
            </a:extLst>
          </p:cNvPr>
          <p:cNvSpPr txBox="1"/>
          <p:nvPr/>
        </p:nvSpPr>
        <p:spPr>
          <a:xfrm>
            <a:off x="406517" y="4417956"/>
            <a:ext cx="3911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Cambria Math" panose="02040503050406030204" pitchFamily="18" charset="0"/>
              </a:rPr>
              <a:t>出力：バイパスフィルトレーション</a:t>
            </a:r>
            <a:endParaRPr lang="en-US" altLang="ja-JP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89AF9139-41AC-59F3-11B1-C5519681FAEF}"/>
                  </a:ext>
                </a:extLst>
              </p:cNvPr>
              <p:cNvSpPr txBox="1"/>
              <p:nvPr/>
            </p:nvSpPr>
            <p:spPr>
              <a:xfrm>
                <a:off x="420140" y="4898414"/>
                <a:ext cx="6843734" cy="1973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>
                    <a:latin typeface="Cambria Math" panose="02040503050406030204" pitchFamily="18" charset="0"/>
                  </a:rPr>
                  <a:t>１．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完全グラフ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G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の頂点に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に重み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[0,0]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を乗せる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)</a:t>
                </a: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　　グラフの辺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ja-JP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に重み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乗せる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　　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=&gt;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グラフの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bi-filtration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b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ja-JP" dirty="0">
                    <a:latin typeface="Cambria Math" panose="02040503050406030204" pitchFamily="18" charset="0"/>
                  </a:rPr>
                  <a:t>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ができる。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en-US" altLang="ja-JP" dirty="0">
                    <a:latin typeface="Cambria Math" panose="02040503050406030204" pitchFamily="18" charset="0"/>
                  </a:rPr>
                  <a:t>2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． 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に対して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i="0" dirty="0">
                    <a:latin typeface="+mj-lt"/>
                  </a:rPr>
                  <a:t>から定まるクリーク複体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を取る。ことで、新たな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ja-JP" altLang="en-US" dirty="0">
                    <a:latin typeface="Cambria Math" panose="02040503050406030204" pitchFamily="18" charset="0"/>
                  </a:rPr>
                  <a:t>を得る．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en-US" altLang="ja-JP" dirty="0">
                    <a:latin typeface="Cambria Math" panose="02040503050406030204" pitchFamily="18" charset="0"/>
                  </a:rPr>
                  <a:t>3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．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Bipath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に制限することで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bipath filtration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を得る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89AF9139-41AC-59F3-11B1-C5519681F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40" y="4898414"/>
                <a:ext cx="6843734" cy="1973745"/>
              </a:xfrm>
              <a:prstGeom prst="rect">
                <a:avLst/>
              </a:prstGeom>
              <a:blipFill>
                <a:blip r:embed="rId10"/>
                <a:stretch>
                  <a:fillRect l="-801" t="-2477" r="-89" b="-43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楕円 4">
            <a:extLst>
              <a:ext uri="{FF2B5EF4-FFF2-40B4-BE49-F238E27FC236}">
                <a16:creationId xmlns:a16="http://schemas.microsoft.com/office/drawing/2014/main" id="{1B65AFFA-B090-5BA2-BBBE-46066E87E27F}"/>
              </a:ext>
            </a:extLst>
          </p:cNvPr>
          <p:cNvSpPr/>
          <p:nvPr/>
        </p:nvSpPr>
        <p:spPr>
          <a:xfrm>
            <a:off x="10104889" y="349726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19FA4AE-7BF5-E066-F476-D0963BD0A38C}"/>
              </a:ext>
            </a:extLst>
          </p:cNvPr>
          <p:cNvSpPr/>
          <p:nvPr/>
        </p:nvSpPr>
        <p:spPr>
          <a:xfrm>
            <a:off x="10576849" y="249392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238D795-89FA-653F-DCB7-9E0429A26B03}"/>
              </a:ext>
            </a:extLst>
          </p:cNvPr>
          <p:cNvSpPr/>
          <p:nvPr/>
        </p:nvSpPr>
        <p:spPr>
          <a:xfrm>
            <a:off x="11295557" y="306813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5347ED5-146C-F15F-1197-775E9987A628}"/>
              </a:ext>
            </a:extLst>
          </p:cNvPr>
          <p:cNvSpPr/>
          <p:nvPr/>
        </p:nvSpPr>
        <p:spPr>
          <a:xfrm>
            <a:off x="11058454" y="362784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79BDCF7-E85A-5466-7725-276101EF782A}"/>
              </a:ext>
            </a:extLst>
          </p:cNvPr>
          <p:cNvSpPr/>
          <p:nvPr/>
        </p:nvSpPr>
        <p:spPr>
          <a:xfrm>
            <a:off x="8122158" y="352449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280489E-897F-9FB9-F6D0-02FD098DDDC7}"/>
              </a:ext>
            </a:extLst>
          </p:cNvPr>
          <p:cNvSpPr/>
          <p:nvPr/>
        </p:nvSpPr>
        <p:spPr>
          <a:xfrm>
            <a:off x="8764096" y="251947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DDF3077-FEAF-20D8-3E9D-39D14995929E}"/>
              </a:ext>
            </a:extLst>
          </p:cNvPr>
          <p:cNvSpPr/>
          <p:nvPr/>
        </p:nvSpPr>
        <p:spPr>
          <a:xfrm>
            <a:off x="9304101" y="351014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39DC741-3846-78C5-DA4F-26119D0F2CE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142168" y="2577690"/>
            <a:ext cx="684720" cy="1054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636B875-FB89-54CB-0D6E-0CBED4D0767C}"/>
              </a:ext>
            </a:extLst>
          </p:cNvPr>
          <p:cNvCxnSpPr>
            <a:cxnSpLocks/>
          </p:cNvCxnSpPr>
          <p:nvPr/>
        </p:nvCxnSpPr>
        <p:spPr>
          <a:xfrm flipH="1" flipV="1">
            <a:off x="8853416" y="2594158"/>
            <a:ext cx="555794" cy="982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8BC1792-EAED-86A2-3002-5B706451A7CA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8258792" y="3578842"/>
            <a:ext cx="1067841" cy="8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18C4754E-12A9-1A16-0B21-2CD5869DD3D0}"/>
              </a:ext>
            </a:extLst>
          </p:cNvPr>
          <p:cNvSpPr/>
          <p:nvPr/>
        </p:nvSpPr>
        <p:spPr>
          <a:xfrm>
            <a:off x="8196080" y="2494095"/>
            <a:ext cx="1213130" cy="1084276"/>
          </a:xfrm>
          <a:prstGeom prst="triangle">
            <a:avLst>
              <a:gd name="adj" fmla="val 53533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E47FDDD3-F168-99E0-1B92-4222CC87F8ED}"/>
              </a:ext>
            </a:extLst>
          </p:cNvPr>
          <p:cNvSpPr/>
          <p:nvPr/>
        </p:nvSpPr>
        <p:spPr>
          <a:xfrm>
            <a:off x="13208406" y="1908722"/>
            <a:ext cx="1238744" cy="1084276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15000"/>
                <a:alpha val="11000"/>
              </a:schemeClr>
            </a:solidFill>
          </a:ln>
          <a:scene3d>
            <a:camera prst="orthographicFront">
              <a:rot lat="600000" lon="13200000" rev="0"/>
            </a:camera>
            <a:lightRig rig="threePt" dir="t"/>
          </a:scene3d>
          <a:sp3d contourW="6350">
            <a:bevelT w="1651000" h="495300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E406939-3606-0FE2-B593-63834145F67F}"/>
              </a:ext>
            </a:extLst>
          </p:cNvPr>
          <p:cNvSpPr txBox="1"/>
          <p:nvPr/>
        </p:nvSpPr>
        <p:spPr>
          <a:xfrm>
            <a:off x="8026160" y="2180896"/>
            <a:ext cx="3252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Cambria Math" panose="02040503050406030204" pitchFamily="18" charset="0"/>
              </a:rPr>
              <a:t>例</a:t>
            </a:r>
            <a:r>
              <a:rPr lang="en-US" altLang="ja-JP" dirty="0">
                <a:latin typeface="Cambria Math" panose="02040503050406030204" pitchFamily="18" charset="0"/>
              </a:rPr>
              <a:t>. </a:t>
            </a:r>
            <a:r>
              <a:rPr lang="ja-JP" altLang="en-US" dirty="0">
                <a:latin typeface="Cambria Math" panose="02040503050406030204" pitchFamily="18" charset="0"/>
              </a:rPr>
              <a:t>クリーク複体</a:t>
            </a:r>
            <a:r>
              <a:rPr lang="ja-JP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793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757D1-E77C-A8F8-C72F-07C5BC7AB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CA65C1-7934-011D-E2D8-15817018E0CC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(7)</a:t>
            </a:r>
            <a:r>
              <a:rPr lang="en-US" altLang="ja-JP" sz="3000" dirty="0" err="1"/>
              <a:t>BipathPD.jl</a:t>
            </a:r>
            <a:endParaRPr lang="ja-JP" altLang="en-US" sz="3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4C42E7-F301-C46F-AD2D-E8BDD7FA9B90}"/>
              </a:ext>
            </a:extLst>
          </p:cNvPr>
          <p:cNvSpPr txBox="1"/>
          <p:nvPr/>
        </p:nvSpPr>
        <p:spPr>
          <a:xfrm>
            <a:off x="563468" y="3077656"/>
            <a:ext cx="103247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effectLst/>
                <a:latin typeface="游ゴシック 本文"/>
              </a:rPr>
              <a:t>function </a:t>
            </a:r>
            <a:r>
              <a:rPr lang="en-US" altLang="ja-JP" b="0" dirty="0" err="1">
                <a:effectLst/>
                <a:latin typeface="游ゴシック 本文"/>
              </a:rPr>
              <a:t>plotintlist</a:t>
            </a:r>
            <a:r>
              <a:rPr lang="en-US" altLang="ja-JP" b="0" dirty="0">
                <a:effectLst/>
                <a:latin typeface="游ゴシック 本文"/>
              </a:rPr>
              <a:t>(</a:t>
            </a:r>
            <a:r>
              <a:rPr lang="en-US" altLang="ja-JP" b="0" dirty="0" err="1">
                <a:effectLst/>
                <a:latin typeface="游ゴシック 本文"/>
              </a:rPr>
              <a:t>X,i_th</a:t>
            </a:r>
            <a:r>
              <a:rPr lang="en-US" altLang="ja-JP" b="0" dirty="0">
                <a:effectLst/>
                <a:latin typeface="游ゴシック 本文"/>
              </a:rPr>
              <a:t>::Int) #X = </a:t>
            </a:r>
            <a:r>
              <a:rPr lang="en-US" altLang="ja-JP" b="0" dirty="0" err="1">
                <a:effectLst/>
                <a:latin typeface="游ゴシック 本文"/>
              </a:rPr>
              <a:t>interval_decomposition</a:t>
            </a:r>
            <a:r>
              <a:rPr lang="en-US" altLang="ja-JP" b="0" dirty="0">
                <a:effectLst/>
                <a:latin typeface="游ゴシック 本文"/>
              </a:rPr>
              <a:t>(</a:t>
            </a:r>
            <a:r>
              <a:rPr lang="en-US" altLang="ja-JP" b="0" dirty="0" err="1">
                <a:effectLst/>
                <a:latin typeface="游ゴシック 本文"/>
              </a:rPr>
              <a:t>FSCa,FSCb</a:t>
            </a:r>
            <a:r>
              <a:rPr lang="en-US" altLang="ja-JP" b="0" dirty="0">
                <a:effectLst/>
                <a:latin typeface="游ゴシック 本文"/>
              </a:rPr>
              <a:t>)</a:t>
            </a:r>
          </a:p>
          <a:p>
            <a:r>
              <a:rPr lang="en-US" altLang="ja-JP" b="0" dirty="0">
                <a:effectLst/>
                <a:latin typeface="游ゴシック 本文"/>
              </a:rPr>
              <a:t>    if (</a:t>
            </a:r>
            <a:r>
              <a:rPr lang="en-US" altLang="ja-JP" b="0" dirty="0" err="1">
                <a:effectLst/>
                <a:latin typeface="游ゴシック 本文"/>
              </a:rPr>
              <a:t>i_th</a:t>
            </a:r>
            <a:r>
              <a:rPr lang="en-US" altLang="ja-JP" b="0" dirty="0">
                <a:effectLst/>
                <a:latin typeface="游ゴシック 本文"/>
              </a:rPr>
              <a:t> in keys(X[1])) == false #check that we have points to plot. </a:t>
            </a:r>
          </a:p>
          <a:p>
            <a:r>
              <a:rPr lang="en-US" altLang="ja-JP" b="0" dirty="0">
                <a:effectLst/>
                <a:latin typeface="游ゴシック 本文"/>
              </a:rPr>
              <a:t>        </a:t>
            </a:r>
            <a:r>
              <a:rPr lang="en-US" altLang="ja-JP" b="0" dirty="0" err="1">
                <a:effectLst/>
                <a:latin typeface="游ゴシック 本文"/>
              </a:rPr>
              <a:t>println</a:t>
            </a:r>
            <a:r>
              <a:rPr lang="en-US" altLang="ja-JP" b="0" dirty="0">
                <a:effectLst/>
                <a:latin typeface="游ゴシック 本文"/>
              </a:rPr>
              <a:t>("no ",</a:t>
            </a:r>
            <a:r>
              <a:rPr lang="en-US" altLang="ja-JP" b="0" dirty="0" err="1">
                <a:effectLst/>
                <a:latin typeface="游ゴシック 本文"/>
              </a:rPr>
              <a:t>i_th</a:t>
            </a:r>
            <a:r>
              <a:rPr lang="en-US" altLang="ja-JP" b="0" dirty="0">
                <a:effectLst/>
                <a:latin typeface="游ゴシック 本文"/>
              </a:rPr>
              <a:t>," homology.")</a:t>
            </a:r>
          </a:p>
          <a:p>
            <a:r>
              <a:rPr lang="en-US" altLang="ja-JP" b="0" dirty="0">
                <a:effectLst/>
                <a:latin typeface="游ゴシック 本文"/>
              </a:rPr>
              <a:t>        return false</a:t>
            </a:r>
          </a:p>
          <a:p>
            <a:r>
              <a:rPr lang="en-US" altLang="ja-JP" b="0" dirty="0">
                <a:effectLst/>
                <a:latin typeface="游ゴシック 本文"/>
              </a:rPr>
              <a:t>    end</a:t>
            </a:r>
          </a:p>
          <a:p>
            <a:r>
              <a:rPr lang="en-US" altLang="ja-JP" b="0" dirty="0">
                <a:effectLst/>
                <a:latin typeface="游ゴシック 本文"/>
              </a:rPr>
              <a:t>    </a:t>
            </a:r>
            <a:r>
              <a:rPr lang="en-US" altLang="ja-JP" b="0" dirty="0" err="1">
                <a:effectLst/>
                <a:latin typeface="游ゴシック 本文"/>
              </a:rPr>
              <a:t>dict_int</a:t>
            </a:r>
            <a:r>
              <a:rPr lang="en-US" altLang="ja-JP" b="0" dirty="0">
                <a:effectLst/>
                <a:latin typeface="游ゴシック 本文"/>
              </a:rPr>
              <a:t> = X[1][</a:t>
            </a:r>
            <a:r>
              <a:rPr lang="en-US" altLang="ja-JP" b="0" dirty="0" err="1">
                <a:effectLst/>
                <a:latin typeface="游ゴシック 本文"/>
              </a:rPr>
              <a:t>i_th</a:t>
            </a:r>
            <a:r>
              <a:rPr lang="en-US" altLang="ja-JP" b="0" dirty="0">
                <a:effectLst/>
                <a:latin typeface="游ゴシック 本文"/>
              </a:rPr>
              <a:t>]</a:t>
            </a:r>
          </a:p>
          <a:p>
            <a:r>
              <a:rPr lang="en-US" altLang="ja-JP" b="0" dirty="0">
                <a:effectLst/>
                <a:latin typeface="游ゴシック 本文"/>
              </a:rPr>
              <a:t>    n, m = X[2] - 2, X[3] - 2</a:t>
            </a:r>
          </a:p>
          <a:p>
            <a:r>
              <a:rPr lang="en-US" altLang="ja-JP" b="0" dirty="0">
                <a:effectLst/>
                <a:latin typeface="游ゴシック 本文"/>
              </a:rPr>
              <a:t>    </a:t>
            </a:r>
            <a:r>
              <a:rPr lang="en-US" altLang="ja-JP" b="0" dirty="0" err="1">
                <a:effectLst/>
                <a:latin typeface="游ゴシック 本文"/>
              </a:rPr>
              <a:t>intL</a:t>
            </a:r>
            <a:r>
              <a:rPr lang="en-US" altLang="ja-JP" b="0" dirty="0">
                <a:effectLst/>
                <a:latin typeface="游ゴシック 本文"/>
              </a:rPr>
              <a:t>, </a:t>
            </a:r>
            <a:r>
              <a:rPr lang="en-US" altLang="ja-JP" b="0" dirty="0" err="1">
                <a:effectLst/>
                <a:latin typeface="游ゴシック 本文"/>
              </a:rPr>
              <a:t>intR</a:t>
            </a:r>
            <a:r>
              <a:rPr lang="en-US" altLang="ja-JP" b="0" dirty="0">
                <a:effectLst/>
                <a:latin typeface="游ゴシック 本文"/>
              </a:rPr>
              <a:t>, up, center, down = </a:t>
            </a:r>
            <a:r>
              <a:rPr lang="en-US" altLang="ja-JP" b="0" dirty="0" err="1">
                <a:effectLst/>
                <a:latin typeface="游ゴシック 本文"/>
              </a:rPr>
              <a:t>dict_int</a:t>
            </a:r>
            <a:r>
              <a:rPr lang="en-US" altLang="ja-JP" b="0" dirty="0">
                <a:effectLst/>
                <a:latin typeface="游ゴシック 本文"/>
              </a:rPr>
              <a:t>[1], </a:t>
            </a:r>
            <a:r>
              <a:rPr lang="en-US" altLang="ja-JP" b="0" dirty="0" err="1">
                <a:effectLst/>
                <a:latin typeface="游ゴシック 本文"/>
              </a:rPr>
              <a:t>dict_int</a:t>
            </a:r>
            <a:r>
              <a:rPr lang="en-US" altLang="ja-JP" b="0" dirty="0">
                <a:effectLst/>
                <a:latin typeface="游ゴシック 本文"/>
              </a:rPr>
              <a:t>[2], </a:t>
            </a:r>
            <a:r>
              <a:rPr lang="en-US" altLang="ja-JP" b="0" dirty="0" err="1">
                <a:effectLst/>
                <a:latin typeface="游ゴシック 本文"/>
              </a:rPr>
              <a:t>dict_int</a:t>
            </a:r>
            <a:r>
              <a:rPr lang="en-US" altLang="ja-JP" b="0" dirty="0">
                <a:effectLst/>
                <a:latin typeface="游ゴシック 本文"/>
              </a:rPr>
              <a:t>[3], </a:t>
            </a:r>
            <a:r>
              <a:rPr lang="en-US" altLang="ja-JP" b="0" dirty="0" err="1">
                <a:effectLst/>
                <a:latin typeface="游ゴシック 本文"/>
              </a:rPr>
              <a:t>dict_int</a:t>
            </a:r>
            <a:r>
              <a:rPr lang="en-US" altLang="ja-JP" b="0" dirty="0">
                <a:effectLst/>
                <a:latin typeface="游ゴシック 本文"/>
              </a:rPr>
              <a:t>[4], </a:t>
            </a:r>
            <a:r>
              <a:rPr lang="en-US" altLang="ja-JP" b="0" dirty="0" err="1">
                <a:effectLst/>
                <a:latin typeface="游ゴシック 本文"/>
              </a:rPr>
              <a:t>dict_int</a:t>
            </a:r>
            <a:r>
              <a:rPr lang="en-US" altLang="ja-JP" b="0" dirty="0">
                <a:effectLst/>
                <a:latin typeface="游ゴシック 本文"/>
              </a:rPr>
              <a:t>[5]</a:t>
            </a:r>
          </a:p>
          <a:p>
            <a:r>
              <a:rPr lang="en-US" altLang="ja-JP" b="0" dirty="0">
                <a:effectLst/>
                <a:latin typeface="游ゴシック 本文"/>
              </a:rPr>
              <a:t>    </a:t>
            </a:r>
            <a:r>
              <a:rPr lang="en-US" altLang="ja-JP" b="0" dirty="0" err="1">
                <a:effectLst/>
                <a:latin typeface="游ゴシック 本文"/>
              </a:rPr>
              <a:t>intlist</a:t>
            </a:r>
            <a:r>
              <a:rPr lang="en-US" altLang="ja-JP" b="0" dirty="0">
                <a:effectLst/>
                <a:latin typeface="游ゴシック 本文"/>
              </a:rPr>
              <a:t> = </a:t>
            </a:r>
            <a:r>
              <a:rPr lang="en-US" altLang="ja-JP" b="0" dirty="0" err="1">
                <a:effectLst/>
                <a:latin typeface="游ゴシック 本文"/>
              </a:rPr>
              <a:t>intervalstoplane</a:t>
            </a:r>
            <a:r>
              <a:rPr lang="en-US" altLang="ja-JP" b="0" dirty="0">
                <a:effectLst/>
                <a:latin typeface="游ゴシック 本文"/>
              </a:rPr>
              <a:t>(</a:t>
            </a:r>
            <a:r>
              <a:rPr lang="en-US" altLang="ja-JP" b="0" dirty="0" err="1">
                <a:effectLst/>
                <a:latin typeface="游ゴシック 本文"/>
              </a:rPr>
              <a:t>intL,intR,up,down,center,n,m</a:t>
            </a:r>
            <a:r>
              <a:rPr lang="en-US" altLang="ja-JP" b="0" dirty="0">
                <a:effectLst/>
                <a:latin typeface="游ゴシック 本文"/>
              </a:rPr>
              <a:t>)</a:t>
            </a:r>
          </a:p>
          <a:p>
            <a:r>
              <a:rPr lang="en-US" altLang="ja-JP" b="0" dirty="0">
                <a:effectLst/>
                <a:latin typeface="游ゴシック 本文"/>
              </a:rPr>
              <a:t>    </a:t>
            </a:r>
            <a:r>
              <a:rPr lang="en-US" altLang="ja-JP" b="0" dirty="0" err="1">
                <a:effectLst/>
                <a:latin typeface="游ゴシック 本文"/>
              </a:rPr>
              <a:t>plotpoints</a:t>
            </a:r>
            <a:r>
              <a:rPr lang="en-US" altLang="ja-JP" b="0" dirty="0">
                <a:effectLst/>
                <a:latin typeface="游ゴシック 本文"/>
              </a:rPr>
              <a:t>(</a:t>
            </a:r>
            <a:r>
              <a:rPr lang="en-US" altLang="ja-JP" b="0" dirty="0" err="1">
                <a:effectLst/>
                <a:latin typeface="游ゴシック 本文"/>
              </a:rPr>
              <a:t>intlist,n,m</a:t>
            </a:r>
            <a:r>
              <a:rPr lang="en-US" altLang="ja-JP" b="0" dirty="0">
                <a:effectLst/>
                <a:latin typeface="游ゴシック 本文"/>
              </a:rPr>
              <a:t>)</a:t>
            </a:r>
          </a:p>
          <a:p>
            <a:r>
              <a:rPr lang="en-US" altLang="ja-JP" b="0" dirty="0">
                <a:effectLst/>
                <a:latin typeface="游ゴシック 本文"/>
              </a:rPr>
              <a:t>end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9D74E9-39E9-588E-DEBD-8F6A4C6D5DE0}"/>
              </a:ext>
            </a:extLst>
          </p:cNvPr>
          <p:cNvSpPr txBox="1"/>
          <p:nvPr/>
        </p:nvSpPr>
        <p:spPr>
          <a:xfrm>
            <a:off x="456933" y="1253303"/>
            <a:ext cx="6332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(4) </a:t>
            </a:r>
            <a:r>
              <a:rPr lang="en-US" altLang="ja-JP" sz="2000" dirty="0" err="1"/>
              <a:t>plotintlist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X,i_th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ja-JP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562622-A11C-6BEE-B6A3-72E4FF049E6D}"/>
              </a:ext>
            </a:extLst>
          </p:cNvPr>
          <p:cNvSpPr txBox="1"/>
          <p:nvPr/>
        </p:nvSpPr>
        <p:spPr>
          <a:xfrm>
            <a:off x="563468" y="224337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ja-JP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interval_decomposition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FSCa,FSCb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81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8B0C97-7096-49FC-B92B-386C55726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D4C4FF-7DE2-A473-3C8F-73ED93062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69" y="2392592"/>
            <a:ext cx="4845733" cy="305832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2A8E1A8-6921-52E0-C629-BCAAC4007C51}"/>
              </a:ext>
            </a:extLst>
          </p:cNvPr>
          <p:cNvSpPr/>
          <p:nvPr/>
        </p:nvSpPr>
        <p:spPr>
          <a:xfrm>
            <a:off x="1426909" y="2813843"/>
            <a:ext cx="1929036" cy="1421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DEC3D38-3F1D-BED1-4C8D-B3202626EA47}"/>
              </a:ext>
            </a:extLst>
          </p:cNvPr>
          <p:cNvSpPr/>
          <p:nvPr/>
        </p:nvSpPr>
        <p:spPr>
          <a:xfrm>
            <a:off x="3006405" y="3840391"/>
            <a:ext cx="1929035" cy="1421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42D4CA4-DAE6-CCFE-FA7B-BA106F4F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606" y="2386644"/>
            <a:ext cx="4845733" cy="3058325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BB7CC91-598E-801D-68F3-E0C05FAABB8D}"/>
              </a:ext>
            </a:extLst>
          </p:cNvPr>
          <p:cNvSpPr/>
          <p:nvPr/>
        </p:nvSpPr>
        <p:spPr>
          <a:xfrm>
            <a:off x="7618746" y="2807895"/>
            <a:ext cx="1307691" cy="9689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282A65D-5D6E-2EC1-9B06-3B1B44D77833}"/>
              </a:ext>
            </a:extLst>
          </p:cNvPr>
          <p:cNvSpPr/>
          <p:nvPr/>
        </p:nvSpPr>
        <p:spPr>
          <a:xfrm>
            <a:off x="9819586" y="4257215"/>
            <a:ext cx="1307691" cy="9989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3E901D6-E1CB-199A-3AEF-4B502B154B8B}"/>
                  </a:ext>
                </a:extLst>
              </p:cNvPr>
              <p:cNvSpPr txBox="1"/>
              <p:nvPr/>
            </p:nvSpPr>
            <p:spPr>
              <a:xfrm>
                <a:off x="1767238" y="4150724"/>
                <a:ext cx="1059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0" dirty="0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93E4F84-27E1-4BC3-9A88-2C3C90FC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238" y="4150724"/>
                <a:ext cx="105939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F3F1FA3-F4C2-200C-23C2-36F7632F4B76}"/>
                  </a:ext>
                </a:extLst>
              </p:cNvPr>
              <p:cNvSpPr txBox="1"/>
              <p:nvPr/>
            </p:nvSpPr>
            <p:spPr>
              <a:xfrm>
                <a:off x="3592052" y="5275776"/>
                <a:ext cx="1059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1F021D6-1711-5DB6-4EBE-0211FDBC3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052" y="5275776"/>
                <a:ext cx="105939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B1E940E-F9E4-2E09-CD14-38B221B6C8D9}"/>
              </a:ext>
            </a:extLst>
          </p:cNvPr>
          <p:cNvSpPr txBox="1"/>
          <p:nvPr/>
        </p:nvSpPr>
        <p:spPr>
          <a:xfrm>
            <a:off x="1767238" y="5941996"/>
            <a:ext cx="272658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論文での計算方法</a:t>
            </a:r>
            <a:endParaRPr lang="en-US" altLang="ja-JP" sz="25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20797DE-2BB2-1B0B-7A67-3F8166221CD0}"/>
              </a:ext>
            </a:extLst>
          </p:cNvPr>
          <p:cNvSpPr txBox="1"/>
          <p:nvPr/>
        </p:nvSpPr>
        <p:spPr>
          <a:xfrm>
            <a:off x="8187750" y="5866220"/>
            <a:ext cx="272658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実装の計算方法</a:t>
            </a:r>
            <a:endParaRPr lang="en-US" altLang="ja-JP" sz="25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C363D0-F379-286A-7E81-0478C606F567}"/>
              </a:ext>
            </a:extLst>
          </p:cNvPr>
          <p:cNvSpPr txBox="1"/>
          <p:nvPr/>
        </p:nvSpPr>
        <p:spPr>
          <a:xfrm>
            <a:off x="520368" y="1515607"/>
            <a:ext cx="91129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・</a:t>
            </a:r>
            <a:r>
              <a:rPr lang="en-US" altLang="ja-JP" sz="2500" dirty="0"/>
              <a:t>Matrix Problem</a:t>
            </a:r>
            <a:r>
              <a:rPr lang="ja-JP" altLang="en-US" sz="2500" dirty="0"/>
              <a:t>構成の準備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8351E84-43C1-4F8C-F274-638276E94505}"/>
              </a:ext>
            </a:extLst>
          </p:cNvPr>
          <p:cNvSpPr txBox="1"/>
          <p:nvPr/>
        </p:nvSpPr>
        <p:spPr>
          <a:xfrm>
            <a:off x="520368" y="1902578"/>
            <a:ext cx="91129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・</a:t>
            </a:r>
            <a:r>
              <a:rPr lang="en-US" altLang="ja-JP" sz="2500" dirty="0"/>
              <a:t>Matrix Problem</a:t>
            </a:r>
            <a:r>
              <a:rPr lang="ja-JP" altLang="en-US" sz="2500" dirty="0"/>
              <a:t>構成・簡約化</a:t>
            </a:r>
            <a:r>
              <a:rPr lang="en-US" altLang="ja-JP" sz="2500" dirty="0"/>
              <a:t>-&gt;</a:t>
            </a:r>
            <a:r>
              <a:rPr lang="ja-JP" altLang="en-US" sz="2500" dirty="0"/>
              <a:t>区間分解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9A7CC9-56AB-54C6-FF13-DC718787E218}"/>
              </a:ext>
            </a:extLst>
          </p:cNvPr>
          <p:cNvSpPr txBox="1"/>
          <p:nvPr/>
        </p:nvSpPr>
        <p:spPr>
          <a:xfrm>
            <a:off x="372875" y="329156"/>
            <a:ext cx="91617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000" b="1" dirty="0"/>
              <a:t>(5)</a:t>
            </a:r>
            <a:r>
              <a:rPr lang="en-US" altLang="ja-JP" sz="5000" b="1" dirty="0" err="1"/>
              <a:t>BipathMatMethod.jl</a:t>
            </a:r>
            <a:endParaRPr lang="ja-JP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923797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747E1-2575-5B6E-4FAC-E335019C5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88CF76-96F9-321D-CEAF-A153F0489334}"/>
              </a:ext>
            </a:extLst>
          </p:cNvPr>
          <p:cNvSpPr txBox="1"/>
          <p:nvPr/>
        </p:nvSpPr>
        <p:spPr>
          <a:xfrm>
            <a:off x="300781" y="1689128"/>
            <a:ext cx="7633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(5.2)</a:t>
            </a:r>
            <a:r>
              <a:rPr lang="ja-JP" altLang="en-US" sz="2000" dirty="0"/>
              <a:t> </a:t>
            </a:r>
            <a:r>
              <a:rPr lang="en-US" altLang="ja-JP" sz="2000" dirty="0" err="1"/>
              <a:t>get_basis_intervals_left</a:t>
            </a:r>
            <a:r>
              <a:rPr lang="en-US" altLang="ja-JP" sz="2000" dirty="0"/>
              <a:t>(</a:t>
            </a:r>
            <a:r>
              <a:rPr lang="en-US" altLang="ja-JP" sz="2000" dirty="0" err="1"/>
              <a:t>FSC,left_int_basis</a:t>
            </a:r>
            <a:r>
              <a:rPr lang="en-US" altLang="ja-JP" sz="2000" dirty="0"/>
              <a:t>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67A5C3-C3B2-4DFC-0C15-751DD1226F70}"/>
              </a:ext>
            </a:extLst>
          </p:cNvPr>
          <p:cNvSpPr txBox="1"/>
          <p:nvPr/>
        </p:nvSpPr>
        <p:spPr>
          <a:xfrm>
            <a:off x="300779" y="3156110"/>
            <a:ext cx="78339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FSC</a:t>
            </a:r>
            <a:r>
              <a:rPr lang="ja-JP" altLang="en-US" sz="2000" dirty="0"/>
              <a:t>に含まれる単体複体を整列し、単体たちによって生成されるベクトル空間の基底を固定する。この基底に対して、</a:t>
            </a:r>
            <a:r>
              <a:rPr lang="en-US" altLang="ja-JP" sz="2000" dirty="0"/>
              <a:t> type</a:t>
            </a:r>
            <a:r>
              <a:rPr lang="ja-JP" altLang="en-US" sz="2000" dirty="0"/>
              <a:t> </a:t>
            </a:r>
            <a:r>
              <a:rPr lang="en-US" altLang="ja-JP" sz="2000" b="1" dirty="0">
                <a:solidFill>
                  <a:srgbClr val="C00000"/>
                </a:solidFill>
              </a:rPr>
              <a:t>L</a:t>
            </a:r>
            <a:r>
              <a:rPr lang="ja-JP" altLang="en-US" sz="2000" dirty="0"/>
              <a:t>の区間に対応する元をベクトル化し、それらをひとつの行列にする。</a:t>
            </a:r>
            <a:endParaRPr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C8FC15-1359-C9AD-769F-1076AB0AA2F6}"/>
              </a:ext>
            </a:extLst>
          </p:cNvPr>
          <p:cNvSpPr txBox="1"/>
          <p:nvPr/>
        </p:nvSpPr>
        <p:spPr>
          <a:xfrm>
            <a:off x="300780" y="2228805"/>
            <a:ext cx="78606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FSC:</a:t>
            </a:r>
            <a:r>
              <a:rPr lang="ja-JP" altLang="en-US" sz="2000" dirty="0"/>
              <a:t> </a:t>
            </a:r>
            <a:r>
              <a:rPr lang="en-US" altLang="ja-JP" sz="2000" dirty="0"/>
              <a:t>Filtered</a:t>
            </a:r>
            <a:r>
              <a:rPr lang="ja-JP" altLang="en-US" sz="2000" dirty="0"/>
              <a:t> </a:t>
            </a:r>
            <a:r>
              <a:rPr lang="en-US" altLang="ja-JP" sz="2000" dirty="0"/>
              <a:t>Simplicial</a:t>
            </a:r>
            <a:r>
              <a:rPr lang="ja-JP" altLang="en-US" sz="2000" dirty="0"/>
              <a:t> </a:t>
            </a:r>
            <a:r>
              <a:rPr lang="en-US" altLang="ja-JP" sz="2000" dirty="0"/>
              <a:t>Complex</a:t>
            </a:r>
          </a:p>
          <a:p>
            <a:r>
              <a:rPr lang="en-US" altLang="ja-JP" sz="2000" dirty="0" err="1"/>
              <a:t>left_int_basis</a:t>
            </a:r>
            <a:r>
              <a:rPr lang="en-US" altLang="ja-JP" sz="2000" dirty="0"/>
              <a:t>:  [</a:t>
            </a:r>
            <a:r>
              <a:rPr lang="en-US" altLang="ja-JP" sz="2000" dirty="0" err="1"/>
              <a:t>leftintervals,leftbasis</a:t>
            </a:r>
            <a:r>
              <a:rPr lang="en-US" altLang="ja-JP" sz="2000" dirty="0"/>
              <a:t>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D6BCC1-D6C8-745C-81AE-AC929758C152}"/>
              </a:ext>
            </a:extLst>
          </p:cNvPr>
          <p:cNvSpPr txBox="1"/>
          <p:nvPr/>
        </p:nvSpPr>
        <p:spPr>
          <a:xfrm>
            <a:off x="665609" y="4391192"/>
            <a:ext cx="11081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 [</a:t>
            </a:r>
            <a:r>
              <a:rPr lang="en-US" altLang="ja-JP" sz="2000" dirty="0" err="1"/>
              <a:t>leftintervals,leftbasis</a:t>
            </a:r>
            <a:r>
              <a:rPr lang="en-US" altLang="ja-JP" sz="2000" dirty="0"/>
              <a:t>]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FFF8FF3-57E1-FBF6-A93C-9767661B34B7}"/>
              </a:ext>
            </a:extLst>
          </p:cNvPr>
          <p:cNvCxnSpPr>
            <a:cxnSpLocks/>
          </p:cNvCxnSpPr>
          <p:nvPr/>
        </p:nvCxnSpPr>
        <p:spPr>
          <a:xfrm>
            <a:off x="991804" y="5424030"/>
            <a:ext cx="23547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B9A7D79-4A4B-D4A6-7F6D-0E2A88EBF61E}"/>
              </a:ext>
            </a:extLst>
          </p:cNvPr>
          <p:cNvCxnSpPr>
            <a:cxnSpLocks/>
          </p:cNvCxnSpPr>
          <p:nvPr/>
        </p:nvCxnSpPr>
        <p:spPr>
          <a:xfrm>
            <a:off x="1001075" y="5294714"/>
            <a:ext cx="12052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45C1502-F816-020E-CA83-ED896F87E90D}"/>
              </a:ext>
            </a:extLst>
          </p:cNvPr>
          <p:cNvCxnSpPr>
            <a:cxnSpLocks/>
          </p:cNvCxnSpPr>
          <p:nvPr/>
        </p:nvCxnSpPr>
        <p:spPr>
          <a:xfrm>
            <a:off x="991804" y="5173292"/>
            <a:ext cx="2599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9D46352-9554-E770-BE61-AD0ADD91BD92}"/>
              </a:ext>
            </a:extLst>
          </p:cNvPr>
          <p:cNvCxnSpPr>
            <a:cxnSpLocks/>
          </p:cNvCxnSpPr>
          <p:nvPr/>
        </p:nvCxnSpPr>
        <p:spPr>
          <a:xfrm>
            <a:off x="3961646" y="5294714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15C3900-FE42-577B-86FC-83F7338F4DB4}"/>
              </a:ext>
            </a:extLst>
          </p:cNvPr>
          <p:cNvCxnSpPr>
            <a:cxnSpLocks/>
          </p:cNvCxnSpPr>
          <p:nvPr/>
        </p:nvCxnSpPr>
        <p:spPr>
          <a:xfrm>
            <a:off x="6849994" y="5298598"/>
            <a:ext cx="23547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1E56704-6EA4-7CCC-98C7-12A7347D938B}"/>
              </a:ext>
            </a:extLst>
          </p:cNvPr>
          <p:cNvCxnSpPr>
            <a:cxnSpLocks/>
          </p:cNvCxnSpPr>
          <p:nvPr/>
        </p:nvCxnSpPr>
        <p:spPr>
          <a:xfrm>
            <a:off x="5209141" y="5294714"/>
            <a:ext cx="12052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EB3DB87-8C7F-3A4B-CCFB-74BE56539CD7}"/>
              </a:ext>
            </a:extLst>
          </p:cNvPr>
          <p:cNvCxnSpPr>
            <a:cxnSpLocks/>
          </p:cNvCxnSpPr>
          <p:nvPr/>
        </p:nvCxnSpPr>
        <p:spPr>
          <a:xfrm>
            <a:off x="4570577" y="5294161"/>
            <a:ext cx="2599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D1C5B1-16F5-30E7-39C1-5F085C61AE64}"/>
              </a:ext>
            </a:extLst>
          </p:cNvPr>
          <p:cNvSpPr txBox="1"/>
          <p:nvPr/>
        </p:nvSpPr>
        <p:spPr>
          <a:xfrm>
            <a:off x="4830482" y="5094106"/>
            <a:ext cx="535601" cy="400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&lt;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55D6A4-1D10-9929-14A6-E61BFAA71723}"/>
              </a:ext>
            </a:extLst>
          </p:cNvPr>
          <p:cNvSpPr txBox="1"/>
          <p:nvPr/>
        </p:nvSpPr>
        <p:spPr>
          <a:xfrm>
            <a:off x="6414430" y="5085354"/>
            <a:ext cx="535601" cy="400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2218DFA-A9B8-12F8-4BE7-C48A6F1D8409}"/>
                  </a:ext>
                </a:extLst>
              </p:cNvPr>
              <p:cNvSpPr txBox="1"/>
              <p:nvPr/>
            </p:nvSpPr>
            <p:spPr>
              <a:xfrm>
                <a:off x="4344597" y="5466071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5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2DEFA21-DA3A-4706-6585-02550549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97" y="5466071"/>
                <a:ext cx="776413" cy="477054"/>
              </a:xfrm>
              <a:prstGeom prst="rect">
                <a:avLst/>
              </a:prstGeom>
              <a:blipFill>
                <a:blip r:embed="rId3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49B11E7-6969-E594-A14E-04A51F1A6868}"/>
                  </a:ext>
                </a:extLst>
              </p:cNvPr>
              <p:cNvSpPr txBox="1"/>
              <p:nvPr/>
            </p:nvSpPr>
            <p:spPr>
              <a:xfrm>
                <a:off x="5502050" y="5462924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595919C-EEF8-BD9D-85CE-82DF3C33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050" y="5462924"/>
                <a:ext cx="776413" cy="477054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BAE6873-297D-9354-22F9-B94F1F78D5C1}"/>
                  </a:ext>
                </a:extLst>
              </p:cNvPr>
              <p:cNvSpPr txBox="1"/>
              <p:nvPr/>
            </p:nvSpPr>
            <p:spPr>
              <a:xfrm>
                <a:off x="7639170" y="5454959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3C511C4-0D50-D7E1-9D2F-C5AA73894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170" y="5454959"/>
                <a:ext cx="776413" cy="477054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1965A8E-EA93-A105-63FD-D6C023707761}"/>
              </a:ext>
            </a:extLst>
          </p:cNvPr>
          <p:cNvCxnSpPr>
            <a:cxnSpLocks/>
          </p:cNvCxnSpPr>
          <p:nvPr/>
        </p:nvCxnSpPr>
        <p:spPr>
          <a:xfrm>
            <a:off x="3966906" y="6266916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475CDF-E3D6-17FA-6115-E38F21423A89}"/>
                  </a:ext>
                </a:extLst>
              </p:cNvPr>
              <p:cNvSpPr txBox="1"/>
              <p:nvPr/>
            </p:nvSpPr>
            <p:spPr>
              <a:xfrm>
                <a:off x="4345491" y="6073416"/>
                <a:ext cx="768885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500" b="0" dirty="0"/>
                  <a:t>行列</a:t>
                </a:r>
                <a:r>
                  <a:rPr lang="en-US" altLang="ja-JP" sz="2500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5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500" dirty="0"/>
                  <a:t>] </a:t>
                </a:r>
                <a:r>
                  <a:rPr lang="ja-JP" altLang="en-US" sz="2500" dirty="0"/>
                  <a:t>を出力</a:t>
                </a:r>
                <a:r>
                  <a:rPr lang="en-US" altLang="ja-JP" sz="2500" dirty="0"/>
                  <a:t>(size= </a:t>
                </a:r>
                <a:r>
                  <a:rPr lang="ja-JP" altLang="en-US" sz="2500" dirty="0"/>
                  <a:t>単体数</a:t>
                </a:r>
                <a:r>
                  <a:rPr lang="en-US" altLang="ja-JP" sz="2500" dirty="0"/>
                  <a:t>×</a:t>
                </a:r>
                <a:r>
                  <a:rPr lang="ja-JP" altLang="en-US" sz="2500" dirty="0"/>
                  <a:t>区間の数</a:t>
                </a:r>
                <a:r>
                  <a:rPr lang="en-US" altLang="ja-JP" sz="2500" dirty="0"/>
                  <a:t>)</a:t>
                </a: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CF6CEF5-8AB5-235A-572E-2C67D4CCD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491" y="6073416"/>
                <a:ext cx="7688854" cy="477054"/>
              </a:xfrm>
              <a:prstGeom prst="rect">
                <a:avLst/>
              </a:prstGeom>
              <a:blipFill>
                <a:blip r:embed="rId6"/>
                <a:stretch>
                  <a:fillRect l="-1348" t="-8861" b="-291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図 36">
            <a:extLst>
              <a:ext uri="{FF2B5EF4-FFF2-40B4-BE49-F238E27FC236}">
                <a16:creationId xmlns:a16="http://schemas.microsoft.com/office/drawing/2014/main" id="{D97647B4-7006-563D-C5E5-6EED7957C5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4681" y="1923631"/>
            <a:ext cx="3756538" cy="2370893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0F2D4A1-A92F-F1DF-9782-C090D585D545}"/>
              </a:ext>
            </a:extLst>
          </p:cNvPr>
          <p:cNvSpPr/>
          <p:nvPr/>
        </p:nvSpPr>
        <p:spPr>
          <a:xfrm>
            <a:off x="8920794" y="2265471"/>
            <a:ext cx="1048810" cy="707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D98C1AB-7B0E-1B67-BF29-DFD6D5DFAD8E}"/>
              </a:ext>
            </a:extLst>
          </p:cNvPr>
          <p:cNvSpPr txBox="1"/>
          <p:nvPr/>
        </p:nvSpPr>
        <p:spPr>
          <a:xfrm>
            <a:off x="326179" y="1123567"/>
            <a:ext cx="1150445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</a:t>
            </a:r>
            <a:r>
              <a:rPr lang="en-US" altLang="ja-JP" sz="2500" dirty="0"/>
              <a:t>Matrix Problem</a:t>
            </a:r>
            <a:r>
              <a:rPr lang="ja-JP" altLang="en-US" sz="2500" dirty="0"/>
              <a:t>の準備</a:t>
            </a:r>
            <a:endParaRPr lang="en-US" altLang="ja-JP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66BA54C8-D4C2-5CD7-C9BA-55A10B06960E}"/>
                  </a:ext>
                </a:extLst>
              </p:cNvPr>
              <p:cNvSpPr txBox="1"/>
              <p:nvPr/>
            </p:nvSpPr>
            <p:spPr>
              <a:xfrm>
                <a:off x="874112" y="5545452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BF4B6CA-AB8D-95ED-3AEF-3DF7A7C41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12" y="5545452"/>
                <a:ext cx="344093" cy="410433"/>
              </a:xfrm>
              <a:prstGeom prst="rect">
                <a:avLst/>
              </a:prstGeom>
              <a:blipFill>
                <a:blip r:embed="rId8"/>
                <a:stretch>
                  <a:fillRect t="-10448" r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6E999F-3556-29FE-F748-57F7CFDC3691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03090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56A0E-B847-F54E-F841-1C9C510CC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E8269B-B9C0-0639-6A73-99B39880397E}"/>
              </a:ext>
            </a:extLst>
          </p:cNvPr>
          <p:cNvSpPr txBox="1"/>
          <p:nvPr/>
        </p:nvSpPr>
        <p:spPr>
          <a:xfrm>
            <a:off x="300781" y="1689128"/>
            <a:ext cx="7633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(4)</a:t>
            </a:r>
            <a:r>
              <a:rPr lang="ja-JP" altLang="en-US" sz="2000" dirty="0"/>
              <a:t> </a:t>
            </a:r>
            <a:r>
              <a:rPr lang="en-US" altLang="ja-JP" sz="2000" dirty="0" err="1"/>
              <a:t>get_basis_intervals_left</a:t>
            </a:r>
            <a:r>
              <a:rPr lang="en-US" altLang="ja-JP" sz="2000" dirty="0"/>
              <a:t>(</a:t>
            </a:r>
            <a:r>
              <a:rPr lang="en-US" altLang="ja-JP" sz="2000" dirty="0" err="1"/>
              <a:t>FSC,left_int_basis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imagebasis_left</a:t>
            </a:r>
            <a:r>
              <a:rPr lang="en-US" altLang="ja-JP" sz="2000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BFD0367-6A0F-098F-AF7C-72EBB209E156}"/>
              </a:ext>
            </a:extLst>
          </p:cNvPr>
          <p:cNvSpPr txBox="1"/>
          <p:nvPr/>
        </p:nvSpPr>
        <p:spPr>
          <a:xfrm>
            <a:off x="309866" y="2813744"/>
            <a:ext cx="78248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FSC</a:t>
            </a:r>
            <a:r>
              <a:rPr lang="ja-JP" altLang="en-US" sz="2000" dirty="0"/>
              <a:t>に含まれる単体複体を整列し、単体たちによって生成されるベクトル空間の基底を固定する。この基底に対して、</a:t>
            </a:r>
            <a:r>
              <a:rPr lang="en-US" altLang="ja-JP" sz="2000" dirty="0"/>
              <a:t> type</a:t>
            </a:r>
            <a:r>
              <a:rPr lang="ja-JP" altLang="en-US" sz="2000" dirty="0"/>
              <a:t> </a:t>
            </a:r>
            <a:r>
              <a:rPr lang="en-US" altLang="ja-JP" sz="2000" b="1" dirty="0">
                <a:solidFill>
                  <a:srgbClr val="C00000"/>
                </a:solidFill>
              </a:rPr>
              <a:t>L</a:t>
            </a:r>
            <a:r>
              <a:rPr lang="ja-JP" altLang="en-US" sz="2000" dirty="0"/>
              <a:t>の区間に対応する元をベクトル化し、それらをひとつの行列にまとめる</a:t>
            </a:r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D2E1D5-B2E0-BF1E-AB60-609DC48FF96B}"/>
              </a:ext>
            </a:extLst>
          </p:cNvPr>
          <p:cNvSpPr txBox="1"/>
          <p:nvPr/>
        </p:nvSpPr>
        <p:spPr>
          <a:xfrm>
            <a:off x="410228" y="4019227"/>
            <a:ext cx="11081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 [</a:t>
            </a:r>
            <a:r>
              <a:rPr lang="en-US" altLang="ja-JP" sz="2000" dirty="0" err="1"/>
              <a:t>leftintervals,leftbasis</a:t>
            </a:r>
            <a:r>
              <a:rPr lang="en-US" altLang="ja-JP" sz="2000" dirty="0"/>
              <a:t>]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186C29E-5B59-622D-2B7A-CBF9B167F0F5}"/>
              </a:ext>
            </a:extLst>
          </p:cNvPr>
          <p:cNvCxnSpPr>
            <a:cxnSpLocks/>
          </p:cNvCxnSpPr>
          <p:nvPr/>
        </p:nvCxnSpPr>
        <p:spPr>
          <a:xfrm>
            <a:off x="736423" y="5052065"/>
            <a:ext cx="23547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E3EA674-4E50-1741-6A27-AC04CD2BAF55}"/>
              </a:ext>
            </a:extLst>
          </p:cNvPr>
          <p:cNvCxnSpPr>
            <a:cxnSpLocks/>
          </p:cNvCxnSpPr>
          <p:nvPr/>
        </p:nvCxnSpPr>
        <p:spPr>
          <a:xfrm>
            <a:off x="745694" y="4922749"/>
            <a:ext cx="12052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C654FE7-D4A3-F6B3-C3DF-D88406E680B6}"/>
              </a:ext>
            </a:extLst>
          </p:cNvPr>
          <p:cNvCxnSpPr>
            <a:cxnSpLocks/>
          </p:cNvCxnSpPr>
          <p:nvPr/>
        </p:nvCxnSpPr>
        <p:spPr>
          <a:xfrm>
            <a:off x="736423" y="4801327"/>
            <a:ext cx="2599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78A27F6-5ADB-DD3C-5C20-00A42FE3EA88}"/>
              </a:ext>
            </a:extLst>
          </p:cNvPr>
          <p:cNvCxnSpPr>
            <a:cxnSpLocks/>
          </p:cNvCxnSpPr>
          <p:nvPr/>
        </p:nvCxnSpPr>
        <p:spPr>
          <a:xfrm>
            <a:off x="3706265" y="4922749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DD6106-BEAB-8235-49A1-9D75627BC9A1}"/>
              </a:ext>
            </a:extLst>
          </p:cNvPr>
          <p:cNvCxnSpPr>
            <a:cxnSpLocks/>
          </p:cNvCxnSpPr>
          <p:nvPr/>
        </p:nvCxnSpPr>
        <p:spPr>
          <a:xfrm>
            <a:off x="6594613" y="4926633"/>
            <a:ext cx="23547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663CCD0-FB19-7348-7B2C-382A6F0B7DBD}"/>
              </a:ext>
            </a:extLst>
          </p:cNvPr>
          <p:cNvCxnSpPr>
            <a:cxnSpLocks/>
          </p:cNvCxnSpPr>
          <p:nvPr/>
        </p:nvCxnSpPr>
        <p:spPr>
          <a:xfrm>
            <a:off x="4953760" y="4922749"/>
            <a:ext cx="12052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AB3FCF9-8277-EF0B-5D32-B2EFCA981E8E}"/>
              </a:ext>
            </a:extLst>
          </p:cNvPr>
          <p:cNvCxnSpPr>
            <a:cxnSpLocks/>
          </p:cNvCxnSpPr>
          <p:nvPr/>
        </p:nvCxnSpPr>
        <p:spPr>
          <a:xfrm>
            <a:off x="4315196" y="4922196"/>
            <a:ext cx="2599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C901B71-8773-0C9B-5EBD-292667D0CA08}"/>
              </a:ext>
            </a:extLst>
          </p:cNvPr>
          <p:cNvSpPr txBox="1"/>
          <p:nvPr/>
        </p:nvSpPr>
        <p:spPr>
          <a:xfrm>
            <a:off x="4575101" y="4722141"/>
            <a:ext cx="535601" cy="400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&lt;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068ED6-7E76-B511-0545-8B1C2AA7C22F}"/>
              </a:ext>
            </a:extLst>
          </p:cNvPr>
          <p:cNvSpPr txBox="1"/>
          <p:nvPr/>
        </p:nvSpPr>
        <p:spPr>
          <a:xfrm>
            <a:off x="6159049" y="4713389"/>
            <a:ext cx="535601" cy="400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0579771-CA8B-F829-C27B-C5DDBDE0621A}"/>
                  </a:ext>
                </a:extLst>
              </p:cNvPr>
              <p:cNvSpPr txBox="1"/>
              <p:nvPr/>
            </p:nvSpPr>
            <p:spPr>
              <a:xfrm>
                <a:off x="4089216" y="5094106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5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1D07ACA-C1C4-C0D3-4487-4A73218C5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216" y="5094106"/>
                <a:ext cx="776413" cy="477054"/>
              </a:xfrm>
              <a:prstGeom prst="rect">
                <a:avLst/>
              </a:prstGeom>
              <a:blipFill>
                <a:blip r:embed="rId3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89C694E-C360-CDE0-8664-ED711B9959B5}"/>
                  </a:ext>
                </a:extLst>
              </p:cNvPr>
              <p:cNvSpPr txBox="1"/>
              <p:nvPr/>
            </p:nvSpPr>
            <p:spPr>
              <a:xfrm>
                <a:off x="5246669" y="5090959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9606D9F-C537-A988-280F-D86070457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669" y="5090959"/>
                <a:ext cx="776413" cy="477054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151F819-52C2-AAA5-A81C-FD315B6E9355}"/>
                  </a:ext>
                </a:extLst>
              </p:cNvPr>
              <p:cNvSpPr txBox="1"/>
              <p:nvPr/>
            </p:nvSpPr>
            <p:spPr>
              <a:xfrm>
                <a:off x="7383789" y="5160898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7193EC8-E431-454C-4479-30B46D3C6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89" y="5160898"/>
                <a:ext cx="776413" cy="477054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9CE8E4D-E2B2-4020-9E9E-53097AB31563}"/>
              </a:ext>
            </a:extLst>
          </p:cNvPr>
          <p:cNvCxnSpPr>
            <a:cxnSpLocks/>
          </p:cNvCxnSpPr>
          <p:nvPr/>
        </p:nvCxnSpPr>
        <p:spPr>
          <a:xfrm>
            <a:off x="3711525" y="5894951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A6204ED-E07A-8ED3-ADE9-7F66168D669E}"/>
                  </a:ext>
                </a:extLst>
              </p:cNvPr>
              <p:cNvSpPr txBox="1"/>
              <p:nvPr/>
            </p:nvSpPr>
            <p:spPr>
              <a:xfrm>
                <a:off x="4090110" y="5701451"/>
                <a:ext cx="768885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500" b="0" dirty="0"/>
                  <a:t>行列</a:t>
                </a:r>
                <a:r>
                  <a:rPr lang="en-US" altLang="ja-JP" sz="2500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5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ja-JP" sz="2500" dirty="0"/>
                  <a:t>] </a:t>
                </a:r>
                <a:r>
                  <a:rPr lang="ja-JP" altLang="en-US" sz="2500" dirty="0"/>
                  <a:t>を出力</a:t>
                </a:r>
                <a:endParaRPr lang="en-US" altLang="ja-JP" sz="25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34A1409-6505-570B-D824-F6D2152B4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10" y="5701451"/>
                <a:ext cx="7688854" cy="477054"/>
              </a:xfrm>
              <a:prstGeom prst="rect">
                <a:avLst/>
              </a:prstGeom>
              <a:blipFill>
                <a:blip r:embed="rId6"/>
                <a:stretch>
                  <a:fillRect l="-1348" t="-8861" b="-291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C1E75F9-5F3F-B7F5-6AE2-BE5943108857}"/>
                  </a:ext>
                </a:extLst>
              </p:cNvPr>
              <p:cNvSpPr txBox="1"/>
              <p:nvPr/>
            </p:nvSpPr>
            <p:spPr>
              <a:xfrm>
                <a:off x="4089216" y="6365464"/>
                <a:ext cx="5765575" cy="505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ja-JP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sub>
                    </m:sSub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600" i="1" dirty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 sz="2600" dirty="0"/>
                  <a:t>境界準同型の</a:t>
                </a:r>
                <a:r>
                  <a:rPr lang="en-US" altLang="ja-JP" sz="2600" dirty="0"/>
                  <a:t>image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ja-JP" sz="2600" dirty="0"/>
                  <a:t>. </a:t>
                </a:r>
                <a:endParaRPr lang="ja-JP" altLang="en-US" sz="26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2E8400B-DBEF-F098-F23A-79FF0867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216" y="6365464"/>
                <a:ext cx="5765575" cy="505844"/>
              </a:xfrm>
              <a:prstGeom prst="rect">
                <a:avLst/>
              </a:prstGeom>
              <a:blipFill>
                <a:blip r:embed="rId7"/>
                <a:stretch>
                  <a:fillRect t="-7229" b="-313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37CC6B1-8596-D0EE-86D9-1D554DE901F2}"/>
              </a:ext>
            </a:extLst>
          </p:cNvPr>
          <p:cNvSpPr txBox="1"/>
          <p:nvPr/>
        </p:nvSpPr>
        <p:spPr>
          <a:xfrm>
            <a:off x="326179" y="1123567"/>
            <a:ext cx="1150445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</a:t>
            </a:r>
            <a:r>
              <a:rPr lang="en-US" altLang="ja-JP" sz="2500" dirty="0"/>
              <a:t>Matrix Problem</a:t>
            </a:r>
            <a:r>
              <a:rPr lang="ja-JP" altLang="en-US" sz="2500" dirty="0"/>
              <a:t>の準備</a:t>
            </a:r>
            <a:endParaRPr lang="en-US" altLang="ja-JP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D86061B-5690-7AD9-506C-023795746231}"/>
                  </a:ext>
                </a:extLst>
              </p:cNvPr>
              <p:cNvSpPr txBox="1"/>
              <p:nvPr/>
            </p:nvSpPr>
            <p:spPr>
              <a:xfrm>
                <a:off x="573647" y="5220945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BE90141-0E8A-2F28-DD25-98A621B39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47" y="5220945"/>
                <a:ext cx="344093" cy="410433"/>
              </a:xfrm>
              <a:prstGeom prst="rect">
                <a:avLst/>
              </a:prstGeom>
              <a:blipFill>
                <a:blip r:embed="rId9"/>
                <a:stretch>
                  <a:fillRect t="-10294" r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>
            <a:extLst>
              <a:ext uri="{FF2B5EF4-FFF2-40B4-BE49-F238E27FC236}">
                <a16:creationId xmlns:a16="http://schemas.microsoft.com/office/drawing/2014/main" id="{23315EF6-7627-B244-5884-959B936758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4681" y="1923631"/>
            <a:ext cx="3756538" cy="2370893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354ACE1-7E3A-A7C4-D8F5-40CC8F00CCC9}"/>
              </a:ext>
            </a:extLst>
          </p:cNvPr>
          <p:cNvSpPr/>
          <p:nvPr/>
        </p:nvSpPr>
        <p:spPr>
          <a:xfrm>
            <a:off x="8920794" y="2265471"/>
            <a:ext cx="1048810" cy="707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BBEABE-2083-A0E0-D1FA-FB56F3BAED1E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00404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81733-5428-73C3-CED4-8A8F842CE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06AD0F-37B8-48CA-8856-0C66B0C143DF}"/>
              </a:ext>
            </a:extLst>
          </p:cNvPr>
          <p:cNvSpPr txBox="1"/>
          <p:nvPr/>
        </p:nvSpPr>
        <p:spPr>
          <a:xfrm>
            <a:off x="300781" y="1689128"/>
            <a:ext cx="7633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(3)</a:t>
            </a:r>
            <a:r>
              <a:rPr lang="ja-JP" altLang="en-US" sz="2000" dirty="0"/>
              <a:t> </a:t>
            </a:r>
            <a:r>
              <a:rPr lang="en-US" altLang="ja-JP" sz="2000" dirty="0" err="1"/>
              <a:t>get_basis_intervals_right</a:t>
            </a:r>
            <a:r>
              <a:rPr lang="en-US" altLang="ja-JP" sz="2000" dirty="0"/>
              <a:t>(</a:t>
            </a:r>
            <a:r>
              <a:rPr lang="en-US" altLang="ja-JP" sz="2000" dirty="0" err="1"/>
              <a:t>FSC,right_int_basis</a:t>
            </a:r>
            <a:r>
              <a:rPr lang="en-US" altLang="ja-JP" sz="2000" dirty="0"/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8D0393-9CCB-A2A9-6EA2-83721629B8D9}"/>
              </a:ext>
            </a:extLst>
          </p:cNvPr>
          <p:cNvSpPr txBox="1"/>
          <p:nvPr/>
        </p:nvSpPr>
        <p:spPr>
          <a:xfrm>
            <a:off x="300780" y="2228805"/>
            <a:ext cx="78606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FSC:</a:t>
            </a:r>
            <a:r>
              <a:rPr lang="ja-JP" altLang="en-US" sz="2000" dirty="0"/>
              <a:t> </a:t>
            </a:r>
            <a:r>
              <a:rPr lang="en-US" altLang="ja-JP" sz="2000" dirty="0"/>
              <a:t>Filtered</a:t>
            </a:r>
            <a:r>
              <a:rPr lang="ja-JP" altLang="en-US" sz="2000" dirty="0"/>
              <a:t> </a:t>
            </a:r>
            <a:r>
              <a:rPr lang="en-US" altLang="ja-JP" sz="2000" dirty="0"/>
              <a:t>Simplicial</a:t>
            </a:r>
            <a:r>
              <a:rPr lang="ja-JP" altLang="en-US" sz="2000" dirty="0"/>
              <a:t> </a:t>
            </a:r>
            <a:r>
              <a:rPr lang="en-US" altLang="ja-JP" sz="2000" dirty="0"/>
              <a:t>Complex</a:t>
            </a:r>
          </a:p>
          <a:p>
            <a:r>
              <a:rPr lang="en-US" altLang="ja-JP" sz="2000" dirty="0" err="1"/>
              <a:t>right_int_basis</a:t>
            </a:r>
            <a:r>
              <a:rPr lang="en-US" altLang="ja-JP" sz="2000" dirty="0"/>
              <a:t>: [</a:t>
            </a:r>
            <a:r>
              <a:rPr lang="en-US" altLang="ja-JP" sz="2000" dirty="0" err="1"/>
              <a:t>rightintervals,rightbasis</a:t>
            </a:r>
            <a:r>
              <a:rPr lang="en-US" altLang="ja-JP" sz="2000" dirty="0"/>
              <a:t>]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DA8991-E055-745B-C5EF-B41E025D8632}"/>
              </a:ext>
            </a:extLst>
          </p:cNvPr>
          <p:cNvSpPr txBox="1"/>
          <p:nvPr/>
        </p:nvSpPr>
        <p:spPr>
          <a:xfrm>
            <a:off x="300780" y="3156110"/>
            <a:ext cx="76337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FSC</a:t>
            </a:r>
            <a:r>
              <a:rPr lang="ja-JP" altLang="en-US" sz="2000" dirty="0"/>
              <a:t>に含まれる単体複体を整列し、単体たちによって生成されるベクトル空間の基底を固定する。この基底に対して、</a:t>
            </a:r>
            <a:r>
              <a:rPr lang="en-US" altLang="ja-JP" sz="2000" dirty="0"/>
              <a:t> type </a:t>
            </a:r>
            <a:r>
              <a:rPr lang="en-US" altLang="ja-JP" sz="2000" b="1" dirty="0">
                <a:solidFill>
                  <a:srgbClr val="0070C0"/>
                </a:solidFill>
              </a:rPr>
              <a:t>R</a:t>
            </a:r>
            <a:r>
              <a:rPr lang="ja-JP" altLang="en-US" sz="2000" dirty="0"/>
              <a:t>の区間に対応する元をベクトル化し、それらをひとつの行列にする。</a:t>
            </a:r>
            <a:endParaRPr lang="en-US" altLang="ja-JP" sz="20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6205CA3-67A9-AF31-7608-0ECD33F1B16F}"/>
              </a:ext>
            </a:extLst>
          </p:cNvPr>
          <p:cNvCxnSpPr>
            <a:cxnSpLocks/>
          </p:cNvCxnSpPr>
          <p:nvPr/>
        </p:nvCxnSpPr>
        <p:spPr>
          <a:xfrm>
            <a:off x="372001" y="5133846"/>
            <a:ext cx="29062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3371BED-F85D-429B-D972-143457AD3D20}"/>
              </a:ext>
            </a:extLst>
          </p:cNvPr>
          <p:cNvCxnSpPr>
            <a:cxnSpLocks/>
          </p:cNvCxnSpPr>
          <p:nvPr/>
        </p:nvCxnSpPr>
        <p:spPr>
          <a:xfrm>
            <a:off x="2024618" y="5286695"/>
            <a:ext cx="125363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22C4800-58B1-87A7-B70F-76805CBDCD52}"/>
              </a:ext>
            </a:extLst>
          </p:cNvPr>
          <p:cNvCxnSpPr>
            <a:cxnSpLocks/>
          </p:cNvCxnSpPr>
          <p:nvPr/>
        </p:nvCxnSpPr>
        <p:spPr>
          <a:xfrm>
            <a:off x="2187413" y="5422401"/>
            <a:ext cx="109084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D525D38-9752-84BE-FC42-8AB7B044827E}"/>
              </a:ext>
            </a:extLst>
          </p:cNvPr>
          <p:cNvCxnSpPr>
            <a:cxnSpLocks/>
          </p:cNvCxnSpPr>
          <p:nvPr/>
        </p:nvCxnSpPr>
        <p:spPr>
          <a:xfrm>
            <a:off x="3961646" y="5294714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C6EBBFF-051B-17DC-4EEC-7E9DD33AADC3}"/>
              </a:ext>
            </a:extLst>
          </p:cNvPr>
          <p:cNvCxnSpPr>
            <a:cxnSpLocks/>
          </p:cNvCxnSpPr>
          <p:nvPr/>
        </p:nvCxnSpPr>
        <p:spPr>
          <a:xfrm>
            <a:off x="3966906" y="6266916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97EABEF-7D74-B979-E707-6EFD800AE9D9}"/>
                  </a:ext>
                </a:extLst>
              </p:cNvPr>
              <p:cNvSpPr txBox="1"/>
              <p:nvPr/>
            </p:nvSpPr>
            <p:spPr>
              <a:xfrm>
                <a:off x="4345491" y="6073416"/>
                <a:ext cx="768885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500" b="0" dirty="0"/>
                  <a:t>行列</a:t>
                </a:r>
                <a:r>
                  <a:rPr lang="en-US" altLang="ja-JP" sz="2500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5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500" dirty="0"/>
                  <a:t>] </a:t>
                </a:r>
                <a:r>
                  <a:rPr lang="ja-JP" altLang="en-US" sz="2500" dirty="0"/>
                  <a:t>を出力</a:t>
                </a:r>
                <a:r>
                  <a:rPr lang="en-US" altLang="ja-JP" sz="2500" dirty="0"/>
                  <a:t>(size= </a:t>
                </a:r>
                <a:r>
                  <a:rPr lang="ja-JP" altLang="en-US" sz="2500" dirty="0"/>
                  <a:t>単体数</a:t>
                </a:r>
                <a:r>
                  <a:rPr lang="en-US" altLang="ja-JP" sz="2500" dirty="0"/>
                  <a:t>×</a:t>
                </a:r>
                <a:r>
                  <a:rPr lang="ja-JP" altLang="en-US" sz="2500" dirty="0"/>
                  <a:t>区間の数</a:t>
                </a:r>
                <a:r>
                  <a:rPr lang="en-US" altLang="ja-JP" sz="2500" dirty="0"/>
                  <a:t>)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0BC3C46-7C1A-0906-690F-165BE048B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491" y="6073416"/>
                <a:ext cx="7688854" cy="477054"/>
              </a:xfrm>
              <a:prstGeom prst="rect">
                <a:avLst/>
              </a:prstGeom>
              <a:blipFill>
                <a:blip r:embed="rId3"/>
                <a:stretch>
                  <a:fillRect l="-1348" t="-8861" b="-291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E6AF9FF-8EC7-DA21-0B98-DA7719FBE409}"/>
              </a:ext>
            </a:extLst>
          </p:cNvPr>
          <p:cNvSpPr txBox="1"/>
          <p:nvPr/>
        </p:nvSpPr>
        <p:spPr>
          <a:xfrm>
            <a:off x="9119474" y="5097397"/>
            <a:ext cx="535601" cy="400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&lt;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69C7C18-BCF5-9A43-9522-F1DE778FC55E}"/>
              </a:ext>
            </a:extLst>
          </p:cNvPr>
          <p:cNvSpPr txBox="1"/>
          <p:nvPr/>
        </p:nvSpPr>
        <p:spPr>
          <a:xfrm>
            <a:off x="7276717" y="5094661"/>
            <a:ext cx="535601" cy="400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3722E5F-D612-27E5-FA9C-E3FE27F805CA}"/>
                  </a:ext>
                </a:extLst>
              </p:cNvPr>
              <p:cNvSpPr txBox="1"/>
              <p:nvPr/>
            </p:nvSpPr>
            <p:spPr>
              <a:xfrm>
                <a:off x="5658428" y="5462924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5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53F17FB-248B-9AC2-D417-375EE02BA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28" y="5462924"/>
                <a:ext cx="776413" cy="477054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9BC92B3-0C0C-B56C-E42F-9678B7236A3D}"/>
                  </a:ext>
                </a:extLst>
              </p:cNvPr>
              <p:cNvSpPr txBox="1"/>
              <p:nvPr/>
            </p:nvSpPr>
            <p:spPr>
              <a:xfrm>
                <a:off x="8054728" y="5494766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84110F7-D4C0-63CC-284F-AE90BA673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728" y="5494766"/>
                <a:ext cx="776413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C27095E-C187-A2CA-9A9A-0DDCC935DD9F}"/>
                  </a:ext>
                </a:extLst>
              </p:cNvPr>
              <p:cNvSpPr txBox="1"/>
              <p:nvPr/>
            </p:nvSpPr>
            <p:spPr>
              <a:xfrm>
                <a:off x="9876916" y="5462924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55B4548-2056-8C49-AC1C-BD9A9D10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6" y="5462924"/>
                <a:ext cx="776413" cy="477054"/>
              </a:xfrm>
              <a:prstGeom prst="rect">
                <a:avLst/>
              </a:prstGeom>
              <a:blipFill>
                <a:blip r:embed="rId6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10C9462-7EA6-8E64-00A6-6BABE66C0586}"/>
              </a:ext>
            </a:extLst>
          </p:cNvPr>
          <p:cNvCxnSpPr>
            <a:cxnSpLocks/>
          </p:cNvCxnSpPr>
          <p:nvPr/>
        </p:nvCxnSpPr>
        <p:spPr>
          <a:xfrm>
            <a:off x="4289736" y="5299512"/>
            <a:ext cx="29062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A698A3A-6C30-25DC-C729-4B2E41AFC88F}"/>
              </a:ext>
            </a:extLst>
          </p:cNvPr>
          <p:cNvCxnSpPr>
            <a:cxnSpLocks/>
          </p:cNvCxnSpPr>
          <p:nvPr/>
        </p:nvCxnSpPr>
        <p:spPr>
          <a:xfrm>
            <a:off x="7788765" y="5294713"/>
            <a:ext cx="125363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0103545-F471-0774-8381-4E62B07C5CAE}"/>
              </a:ext>
            </a:extLst>
          </p:cNvPr>
          <p:cNvCxnSpPr>
            <a:cxnSpLocks/>
          </p:cNvCxnSpPr>
          <p:nvPr/>
        </p:nvCxnSpPr>
        <p:spPr>
          <a:xfrm>
            <a:off x="9576185" y="5294713"/>
            <a:ext cx="109084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B845BA79-7692-0A35-35A2-6ECF3D84CF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4681" y="1923631"/>
            <a:ext cx="3756538" cy="2370893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8B3E6B8-F989-45F1-27AE-15A41FA9F5A8}"/>
              </a:ext>
            </a:extLst>
          </p:cNvPr>
          <p:cNvSpPr/>
          <p:nvPr/>
        </p:nvSpPr>
        <p:spPr>
          <a:xfrm>
            <a:off x="10507855" y="3337231"/>
            <a:ext cx="1179647" cy="8345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DB38ABB-9846-944F-C9CB-3288932554D1}"/>
              </a:ext>
            </a:extLst>
          </p:cNvPr>
          <p:cNvSpPr/>
          <p:nvPr/>
        </p:nvSpPr>
        <p:spPr>
          <a:xfrm>
            <a:off x="10573273" y="1849944"/>
            <a:ext cx="1048810" cy="45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42F857B-B9B2-4DEF-40F5-F3B89E1C22C2}"/>
              </a:ext>
            </a:extLst>
          </p:cNvPr>
          <p:cNvSpPr txBox="1"/>
          <p:nvPr/>
        </p:nvSpPr>
        <p:spPr>
          <a:xfrm>
            <a:off x="326179" y="1123567"/>
            <a:ext cx="1150445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</a:t>
            </a:r>
            <a:r>
              <a:rPr lang="en-US" altLang="ja-JP" sz="2500" dirty="0"/>
              <a:t>Matrix Problem</a:t>
            </a:r>
            <a:r>
              <a:rPr lang="ja-JP" altLang="en-US" sz="2500" dirty="0"/>
              <a:t>の準備</a:t>
            </a:r>
            <a:endParaRPr lang="en-US" altLang="ja-JP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0BCD5C1-22A5-97A8-671A-EED10B59739F}"/>
                  </a:ext>
                </a:extLst>
              </p:cNvPr>
              <p:cNvSpPr txBox="1"/>
              <p:nvPr/>
            </p:nvSpPr>
            <p:spPr>
              <a:xfrm>
                <a:off x="3106206" y="4758439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91DDAF5-2738-C4D8-ADD0-41B0E729A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206" y="4758439"/>
                <a:ext cx="344093" cy="410433"/>
              </a:xfrm>
              <a:prstGeom prst="rect">
                <a:avLst/>
              </a:prstGeom>
              <a:blipFill>
                <a:blip r:embed="rId8"/>
                <a:stretch>
                  <a:fillRect t="-10448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5BBC47-1292-0797-0AE7-421A44AE67C4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64584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4C72F-E0F5-B4CB-B75B-2566F2AFC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5C974C-F454-D44B-2E32-1225C1C7FDA5}"/>
              </a:ext>
            </a:extLst>
          </p:cNvPr>
          <p:cNvSpPr txBox="1"/>
          <p:nvPr/>
        </p:nvSpPr>
        <p:spPr>
          <a:xfrm>
            <a:off x="300781" y="1689128"/>
            <a:ext cx="73522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(5)</a:t>
            </a:r>
            <a:r>
              <a:rPr lang="en-US" altLang="ja-JP" sz="2000" dirty="0" err="1"/>
              <a:t>get_basis_intervals_right</a:t>
            </a:r>
            <a:r>
              <a:rPr lang="en-US" altLang="ja-JP" sz="2000" dirty="0"/>
              <a:t>(</a:t>
            </a:r>
            <a:r>
              <a:rPr lang="en-US" altLang="ja-JP" sz="2000" dirty="0" err="1"/>
              <a:t>FSC,right_int_basis,imagebasis,centerwithB</a:t>
            </a:r>
            <a:r>
              <a:rPr lang="en-US" altLang="ja-JP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82BA5E6-A034-2D55-5C47-4F94FF2EC10B}"/>
                  </a:ext>
                </a:extLst>
              </p:cNvPr>
              <p:cNvSpPr txBox="1"/>
              <p:nvPr/>
            </p:nvSpPr>
            <p:spPr>
              <a:xfrm>
                <a:off x="300780" y="3853740"/>
                <a:ext cx="7633756" cy="745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ja-JP" altLang="en-US" sz="2000" dirty="0"/>
                  <a:t>での境界準同型の</a:t>
                </a:r>
                <a:r>
                  <a:rPr lang="en-US" altLang="ja-JP" sz="2000" dirty="0"/>
                  <a:t>Image</a:t>
                </a:r>
                <a:r>
                  <a:rPr lang="ja-JP" altLang="en-US" sz="2000" dirty="0"/>
                  <a:t>の基底をベクトル化したものをまとめる。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22DD537-9B02-D7D1-C963-5122D754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0" y="3853740"/>
                <a:ext cx="7633756" cy="745460"/>
              </a:xfrm>
              <a:prstGeom prst="rect">
                <a:avLst/>
              </a:prstGeom>
              <a:blipFill>
                <a:blip r:embed="rId3"/>
                <a:stretch>
                  <a:fillRect l="-798" t="-5738" b="-106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F68F41-A9B9-F2CD-C2B1-1B073505C586}"/>
              </a:ext>
            </a:extLst>
          </p:cNvPr>
          <p:cNvSpPr txBox="1"/>
          <p:nvPr/>
        </p:nvSpPr>
        <p:spPr>
          <a:xfrm>
            <a:off x="300780" y="2838077"/>
            <a:ext cx="78606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FSC</a:t>
            </a:r>
            <a:r>
              <a:rPr lang="ja-JP" altLang="en-US" sz="2000" dirty="0"/>
              <a:t>に含まれる単体複体を整列し、単体たちによって生成されるベクトル空間の基底を固定する。この基底に対して、</a:t>
            </a:r>
            <a:r>
              <a:rPr lang="en-US" altLang="ja-JP" sz="2000" dirty="0"/>
              <a:t> type </a:t>
            </a:r>
            <a:r>
              <a:rPr lang="en-US" altLang="ja-JP" sz="2000" b="1" dirty="0">
                <a:solidFill>
                  <a:srgbClr val="0070C0"/>
                </a:solidFill>
              </a:rPr>
              <a:t>R</a:t>
            </a:r>
            <a:r>
              <a:rPr lang="en-US" altLang="ja-JP" sz="2000" dirty="0"/>
              <a:t>, </a:t>
            </a:r>
            <a:r>
              <a:rPr lang="en-US" altLang="ja-JP" sz="2000" b="1" dirty="0">
                <a:solidFill>
                  <a:srgbClr val="FFC000"/>
                </a:solidFill>
              </a:rPr>
              <a:t>B</a:t>
            </a:r>
            <a:r>
              <a:rPr lang="ja-JP" altLang="en-US" sz="2000" dirty="0"/>
              <a:t>の区間に対応する元をベクトル化し、それらをひとつの行列にし、</a:t>
            </a:r>
            <a:endParaRPr lang="en-US" altLang="ja-JP" sz="20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CC0484E-65B2-BD89-D97C-0B2DABA828C2}"/>
              </a:ext>
            </a:extLst>
          </p:cNvPr>
          <p:cNvCxnSpPr>
            <a:cxnSpLocks/>
          </p:cNvCxnSpPr>
          <p:nvPr/>
        </p:nvCxnSpPr>
        <p:spPr>
          <a:xfrm>
            <a:off x="405453" y="4774772"/>
            <a:ext cx="29062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2848E46-C0F2-EC9C-01DB-3B281C2E5C4D}"/>
              </a:ext>
            </a:extLst>
          </p:cNvPr>
          <p:cNvCxnSpPr>
            <a:cxnSpLocks/>
          </p:cNvCxnSpPr>
          <p:nvPr/>
        </p:nvCxnSpPr>
        <p:spPr>
          <a:xfrm>
            <a:off x="2058070" y="4927621"/>
            <a:ext cx="125363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193DB26-D2E1-E933-6B09-5C783D2D73A5}"/>
              </a:ext>
            </a:extLst>
          </p:cNvPr>
          <p:cNvCxnSpPr>
            <a:cxnSpLocks/>
          </p:cNvCxnSpPr>
          <p:nvPr/>
        </p:nvCxnSpPr>
        <p:spPr>
          <a:xfrm>
            <a:off x="2220865" y="5063327"/>
            <a:ext cx="109084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531A0FF-3DA2-7291-0C54-5C31A8012674}"/>
              </a:ext>
            </a:extLst>
          </p:cNvPr>
          <p:cNvCxnSpPr>
            <a:cxnSpLocks/>
          </p:cNvCxnSpPr>
          <p:nvPr/>
        </p:nvCxnSpPr>
        <p:spPr>
          <a:xfrm>
            <a:off x="3995098" y="4935640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93A2397-CEE6-FDDB-EEA1-38FA1092F66A}"/>
              </a:ext>
            </a:extLst>
          </p:cNvPr>
          <p:cNvCxnSpPr>
            <a:cxnSpLocks/>
          </p:cNvCxnSpPr>
          <p:nvPr/>
        </p:nvCxnSpPr>
        <p:spPr>
          <a:xfrm>
            <a:off x="4000358" y="5708145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BD9BE7-7145-1E02-AC8F-255654A22BAB}"/>
              </a:ext>
            </a:extLst>
          </p:cNvPr>
          <p:cNvSpPr txBox="1"/>
          <p:nvPr/>
        </p:nvSpPr>
        <p:spPr>
          <a:xfrm>
            <a:off x="9152926" y="4738323"/>
            <a:ext cx="535601" cy="400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&lt;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07986D5-90C7-0E85-A867-9C99D4803A00}"/>
              </a:ext>
            </a:extLst>
          </p:cNvPr>
          <p:cNvSpPr txBox="1"/>
          <p:nvPr/>
        </p:nvSpPr>
        <p:spPr>
          <a:xfrm>
            <a:off x="7310169" y="4735587"/>
            <a:ext cx="535601" cy="400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452809-37F5-65E3-4B2C-14256539357D}"/>
                  </a:ext>
                </a:extLst>
              </p:cNvPr>
              <p:cNvSpPr txBox="1"/>
              <p:nvPr/>
            </p:nvSpPr>
            <p:spPr>
              <a:xfrm>
                <a:off x="5691880" y="5103850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5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2A29A12-1C51-587A-9ECB-88297D99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80" y="5103850"/>
                <a:ext cx="776413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569CCD0-BCB9-C35A-E2F4-1B7F93689A0E}"/>
                  </a:ext>
                </a:extLst>
              </p:cNvPr>
              <p:cNvSpPr txBox="1"/>
              <p:nvPr/>
            </p:nvSpPr>
            <p:spPr>
              <a:xfrm>
                <a:off x="8088180" y="5135692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EBE8400-076F-2E4A-9B1E-152A25AFD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80" y="5135692"/>
                <a:ext cx="776413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AC3D59B-1663-30B8-5DEC-0C92F2D6E888}"/>
                  </a:ext>
                </a:extLst>
              </p:cNvPr>
              <p:cNvSpPr txBox="1"/>
              <p:nvPr/>
            </p:nvSpPr>
            <p:spPr>
              <a:xfrm>
                <a:off x="9910368" y="5103850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B08229F-4AAF-AC1E-1085-9A64F24A7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368" y="5103850"/>
                <a:ext cx="776413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0CA582-FC18-AD45-F55E-4E42AD403D6E}"/>
              </a:ext>
            </a:extLst>
          </p:cNvPr>
          <p:cNvCxnSpPr>
            <a:cxnSpLocks/>
          </p:cNvCxnSpPr>
          <p:nvPr/>
        </p:nvCxnSpPr>
        <p:spPr>
          <a:xfrm>
            <a:off x="4323188" y="4940438"/>
            <a:ext cx="29062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DA5D669-DA28-5C5B-BF73-BB0C48B119CF}"/>
              </a:ext>
            </a:extLst>
          </p:cNvPr>
          <p:cNvCxnSpPr>
            <a:cxnSpLocks/>
          </p:cNvCxnSpPr>
          <p:nvPr/>
        </p:nvCxnSpPr>
        <p:spPr>
          <a:xfrm>
            <a:off x="7822217" y="4935639"/>
            <a:ext cx="125363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9546744-0654-FA8E-5C17-A2B446156FD1}"/>
              </a:ext>
            </a:extLst>
          </p:cNvPr>
          <p:cNvCxnSpPr>
            <a:cxnSpLocks/>
          </p:cNvCxnSpPr>
          <p:nvPr/>
        </p:nvCxnSpPr>
        <p:spPr>
          <a:xfrm>
            <a:off x="9609637" y="4935639"/>
            <a:ext cx="109084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639BEDC-7567-E8AB-A192-65A57EC340E0}"/>
                  </a:ext>
                </a:extLst>
              </p:cNvPr>
              <p:cNvSpPr txBox="1"/>
              <p:nvPr/>
            </p:nvSpPr>
            <p:spPr>
              <a:xfrm>
                <a:off x="4202365" y="5939978"/>
                <a:ext cx="5765575" cy="505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ja-JP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sub>
                    </m:sSub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600" i="1" dirty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 sz="2600" dirty="0"/>
                  <a:t>境界準同型の</a:t>
                </a:r>
                <a:r>
                  <a:rPr lang="en-US" altLang="ja-JP" sz="2600" dirty="0"/>
                  <a:t>image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ja-JP" sz="2600" dirty="0"/>
                  <a:t>. </a:t>
                </a:r>
                <a:endParaRPr lang="ja-JP" altLang="en-US" sz="26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4C81B3C-A270-4A53-748D-A804DD050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365" y="5939978"/>
                <a:ext cx="5765575" cy="505844"/>
              </a:xfrm>
              <a:prstGeom prst="rect">
                <a:avLst/>
              </a:prstGeom>
              <a:blipFill>
                <a:blip r:embed="rId7"/>
                <a:stretch>
                  <a:fillRect t="-7229" b="-313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458A903-878A-271C-7011-870373D8636D}"/>
                  </a:ext>
                </a:extLst>
              </p:cNvPr>
              <p:cNvSpPr txBox="1"/>
              <p:nvPr/>
            </p:nvSpPr>
            <p:spPr>
              <a:xfrm>
                <a:off x="4202365" y="5542429"/>
                <a:ext cx="768885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500" b="0" dirty="0"/>
                  <a:t>行列</a:t>
                </a:r>
                <a:r>
                  <a:rPr lang="en-US" altLang="ja-JP" sz="2500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5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ja-JP" sz="25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5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ja-JP" sz="2500" dirty="0"/>
                  <a:t>] </a:t>
                </a:r>
                <a:r>
                  <a:rPr lang="ja-JP" altLang="en-US" sz="2500" dirty="0"/>
                  <a:t>を出力</a:t>
                </a:r>
                <a:endParaRPr lang="en-US" altLang="ja-JP" sz="25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62B31BE-EFB8-7789-57C0-2754E8E5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365" y="5542429"/>
                <a:ext cx="7688854" cy="477054"/>
              </a:xfrm>
              <a:prstGeom prst="rect">
                <a:avLst/>
              </a:prstGeom>
              <a:blipFill>
                <a:blip r:embed="rId8"/>
                <a:stretch>
                  <a:fillRect l="-1268" t="-8974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図 33">
            <a:extLst>
              <a:ext uri="{FF2B5EF4-FFF2-40B4-BE49-F238E27FC236}">
                <a16:creationId xmlns:a16="http://schemas.microsoft.com/office/drawing/2014/main" id="{EFBB7220-7663-F5C5-35F0-FA5F7B2D2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4681" y="1923631"/>
            <a:ext cx="3756538" cy="2370893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323E44A-C95B-D9D2-3FAF-038CCB8BA808}"/>
              </a:ext>
            </a:extLst>
          </p:cNvPr>
          <p:cNvSpPr/>
          <p:nvPr/>
        </p:nvSpPr>
        <p:spPr>
          <a:xfrm>
            <a:off x="10507855" y="3327661"/>
            <a:ext cx="1179647" cy="8441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AF4A383-D946-D152-892E-F11BC6B46C36}"/>
              </a:ext>
            </a:extLst>
          </p:cNvPr>
          <p:cNvCxnSpPr>
            <a:cxnSpLocks/>
          </p:cNvCxnSpPr>
          <p:nvPr/>
        </p:nvCxnSpPr>
        <p:spPr>
          <a:xfrm flipV="1">
            <a:off x="100634" y="4621924"/>
            <a:ext cx="3201644" cy="1678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02A8D9C-2FE2-D587-5CBF-B518C05FC4C4}"/>
              </a:ext>
            </a:extLst>
          </p:cNvPr>
          <p:cNvCxnSpPr>
            <a:cxnSpLocks/>
          </p:cNvCxnSpPr>
          <p:nvPr/>
        </p:nvCxnSpPr>
        <p:spPr>
          <a:xfrm>
            <a:off x="8864593" y="6192900"/>
            <a:ext cx="327825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6D1DEBD-C819-E369-1188-4522EA80CB52}"/>
                  </a:ext>
                </a:extLst>
              </p:cNvPr>
              <p:cNvSpPr txBox="1"/>
              <p:nvPr/>
            </p:nvSpPr>
            <p:spPr>
              <a:xfrm>
                <a:off x="9349176" y="5814594"/>
                <a:ext cx="25420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9865F36-B291-DBEE-E159-1B743B6C2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176" y="5814594"/>
                <a:ext cx="25420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5142468-BEB4-D525-2508-C54784C121E3}"/>
              </a:ext>
            </a:extLst>
          </p:cNvPr>
          <p:cNvSpPr txBox="1"/>
          <p:nvPr/>
        </p:nvSpPr>
        <p:spPr>
          <a:xfrm>
            <a:off x="4202365" y="6441078"/>
            <a:ext cx="8232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ja-JP" altLang="en-US" sz="2600" dirty="0"/>
              <a:t>は区間</a:t>
            </a:r>
            <a:r>
              <a:rPr lang="en-US" altLang="ja-JP" sz="2600" dirty="0"/>
              <a:t>type</a:t>
            </a:r>
            <a:r>
              <a:rPr lang="en-US" altLang="ja-JP" sz="2800" b="1" dirty="0">
                <a:solidFill>
                  <a:srgbClr val="FFC000"/>
                </a:solidFill>
              </a:rPr>
              <a:t> B</a:t>
            </a:r>
            <a:r>
              <a:rPr lang="ja-JP" altLang="en-US" sz="2600" dirty="0"/>
              <a:t>たちに付随する基底のベクトル化</a:t>
            </a:r>
            <a:r>
              <a:rPr lang="en-US" altLang="ja-JP" sz="2600" dirty="0"/>
              <a:t>. </a:t>
            </a:r>
            <a:endParaRPr lang="ja-JP" altLang="en-US" sz="26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727172A-97BA-C95A-28FA-06B4ADAF6EDD}"/>
              </a:ext>
            </a:extLst>
          </p:cNvPr>
          <p:cNvSpPr/>
          <p:nvPr/>
        </p:nvSpPr>
        <p:spPr>
          <a:xfrm flipH="1" flipV="1">
            <a:off x="8315901" y="3121532"/>
            <a:ext cx="45719" cy="10502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8DCFE0-BB1B-4F0C-DDA0-AC15D65A1FDD}"/>
              </a:ext>
            </a:extLst>
          </p:cNvPr>
          <p:cNvSpPr txBox="1"/>
          <p:nvPr/>
        </p:nvSpPr>
        <p:spPr>
          <a:xfrm>
            <a:off x="326179" y="1123567"/>
            <a:ext cx="1150445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</a:t>
            </a:r>
            <a:r>
              <a:rPr lang="en-US" altLang="ja-JP" sz="2500" dirty="0"/>
              <a:t>Matrix Problem</a:t>
            </a:r>
            <a:r>
              <a:rPr lang="ja-JP" altLang="en-US" sz="2500" dirty="0"/>
              <a:t>の準備</a:t>
            </a:r>
            <a:endParaRPr lang="en-US" altLang="ja-JP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319118-F22E-D753-CFA4-78A6423A3544}"/>
                  </a:ext>
                </a:extLst>
              </p:cNvPr>
              <p:cNvSpPr txBox="1"/>
              <p:nvPr/>
            </p:nvSpPr>
            <p:spPr>
              <a:xfrm>
                <a:off x="3088706" y="5166856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230F451-FBC0-B3E9-0D59-EA36A9508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706" y="5166856"/>
                <a:ext cx="344093" cy="410433"/>
              </a:xfrm>
              <a:prstGeom prst="rect">
                <a:avLst/>
              </a:prstGeom>
              <a:blipFill>
                <a:blip r:embed="rId11"/>
                <a:stretch>
                  <a:fillRect t="-10448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B5F3F7D-F439-1FB4-10A1-104E4ABE50CD}"/>
                  </a:ext>
                </a:extLst>
              </p:cNvPr>
              <p:cNvSpPr txBox="1"/>
              <p:nvPr/>
            </p:nvSpPr>
            <p:spPr>
              <a:xfrm>
                <a:off x="-21914" y="5141025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290E703-DC5F-ECE2-78E2-CAB7647F0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14" y="5141025"/>
                <a:ext cx="344093" cy="410433"/>
              </a:xfrm>
              <a:prstGeom prst="rect">
                <a:avLst/>
              </a:prstGeom>
              <a:blipFill>
                <a:blip r:embed="rId12"/>
                <a:stretch>
                  <a:fillRect t="-10294" r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E3FF75-6E9E-2C47-C2D0-AB5F9DB42504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33050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BA49D-334F-300D-F265-AB5894421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3A1A9B-B749-33A5-AA53-ABFE45FE6F8B}"/>
              </a:ext>
            </a:extLst>
          </p:cNvPr>
          <p:cNvSpPr txBox="1"/>
          <p:nvPr/>
        </p:nvSpPr>
        <p:spPr>
          <a:xfrm>
            <a:off x="300781" y="1689128"/>
            <a:ext cx="12198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(5.3)</a:t>
            </a:r>
            <a:r>
              <a:rPr lang="en-US" altLang="ja-JP" sz="2000" dirty="0" err="1"/>
              <a:t>get_basis_intervals</a:t>
            </a:r>
            <a:r>
              <a:rPr lang="en-US" altLang="ja-JP" sz="2000" dirty="0"/>
              <a:t>(</a:t>
            </a:r>
            <a:r>
              <a:rPr lang="en-US" altLang="ja-JP" sz="2000" dirty="0" err="1"/>
              <a:t>FSC_vect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int_basis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image_basis</a:t>
            </a:r>
            <a:r>
              <a:rPr lang="en-US" altLang="ja-JP" sz="2000" dirty="0"/>
              <a:t> = true, </a:t>
            </a:r>
            <a:r>
              <a:rPr lang="en-US" altLang="ja-JP" sz="2000" dirty="0" err="1"/>
              <a:t>center_basis</a:t>
            </a:r>
            <a:r>
              <a:rPr lang="en-US" altLang="ja-JP" sz="2000" dirty="0"/>
              <a:t> = true)</a:t>
            </a: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836F3F5E-9778-3425-2187-35DA35B9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681" y="1985777"/>
            <a:ext cx="3756538" cy="2370893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B8005B6-E144-5FF6-6689-36AF964F6108}"/>
              </a:ext>
            </a:extLst>
          </p:cNvPr>
          <p:cNvSpPr/>
          <p:nvPr/>
        </p:nvSpPr>
        <p:spPr>
          <a:xfrm>
            <a:off x="8920794" y="2336495"/>
            <a:ext cx="1048810" cy="707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C94DA8C-4282-7D9D-3C0E-386E98827011}"/>
              </a:ext>
            </a:extLst>
          </p:cNvPr>
          <p:cNvSpPr txBox="1"/>
          <p:nvPr/>
        </p:nvSpPr>
        <p:spPr>
          <a:xfrm>
            <a:off x="326179" y="1123567"/>
            <a:ext cx="1150445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</a:t>
            </a:r>
            <a:r>
              <a:rPr lang="en-US" altLang="ja-JP" sz="2500" dirty="0"/>
              <a:t>Matrix Problem</a:t>
            </a:r>
            <a:r>
              <a:rPr lang="ja-JP" altLang="en-US" sz="2500" dirty="0"/>
              <a:t>の準備</a:t>
            </a:r>
            <a:endParaRPr lang="en-US" altLang="ja-JP" sz="25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73C525-71CC-5CF3-F3C8-FF5B5DFF5232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1E6F3BD-230D-A629-8027-EAE2AED74CF8}"/>
              </a:ext>
            </a:extLst>
          </p:cNvPr>
          <p:cNvSpPr/>
          <p:nvPr/>
        </p:nvSpPr>
        <p:spPr>
          <a:xfrm>
            <a:off x="10604518" y="3156110"/>
            <a:ext cx="1048810" cy="10376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C7C045-4CBC-905C-426A-9223CDE17925}"/>
              </a:ext>
            </a:extLst>
          </p:cNvPr>
          <p:cNvSpPr txBox="1"/>
          <p:nvPr/>
        </p:nvSpPr>
        <p:spPr>
          <a:xfrm>
            <a:off x="300781" y="2075660"/>
            <a:ext cx="78606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 err="1"/>
              <a:t>FSC_vect</a:t>
            </a:r>
            <a:r>
              <a:rPr lang="en-US" altLang="ja-JP" sz="2000" dirty="0"/>
              <a:t>: FSC</a:t>
            </a:r>
            <a:r>
              <a:rPr lang="ja-JP" altLang="en-US" sz="2000" dirty="0"/>
              <a:t>の単体をベクトル化したもの。</a:t>
            </a:r>
            <a:endParaRPr lang="en-US" altLang="ja-JP" sz="2000" dirty="0"/>
          </a:p>
          <a:p>
            <a:r>
              <a:rPr lang="en-US" altLang="ja-JP" sz="2000" dirty="0" err="1"/>
              <a:t>int_basis</a:t>
            </a:r>
            <a:r>
              <a:rPr lang="en-US" altLang="ja-JP" sz="2000" dirty="0"/>
              <a:t>:  </a:t>
            </a:r>
            <a:r>
              <a:rPr lang="ja-JP" altLang="en-US" sz="2000" dirty="0"/>
              <a:t>区間に付随する鎖複体の元たち。</a:t>
            </a:r>
            <a:endParaRPr lang="en-US" altLang="ja-JP" sz="2000" dirty="0"/>
          </a:p>
          <a:p>
            <a:r>
              <a:rPr lang="en-US" altLang="ja-JP" sz="2000" dirty="0" err="1"/>
              <a:t>image_basis</a:t>
            </a:r>
            <a:r>
              <a:rPr lang="en-US" altLang="ja-JP" sz="2000" dirty="0"/>
              <a:t>:  </a:t>
            </a:r>
            <a:r>
              <a:rPr lang="ja-JP" altLang="en-US" sz="2000" dirty="0"/>
              <a:t>区間に付随する鎖複体の元たち。</a:t>
            </a:r>
            <a:endParaRPr lang="en-US" altLang="ja-JP" sz="2000" dirty="0"/>
          </a:p>
          <a:p>
            <a:r>
              <a:rPr lang="en-US" altLang="ja-JP" sz="2000" dirty="0" err="1"/>
              <a:t>center_basis</a:t>
            </a:r>
            <a:r>
              <a:rPr lang="en-US" altLang="ja-JP" sz="2000" dirty="0"/>
              <a:t>:  </a:t>
            </a:r>
            <a:r>
              <a:rPr lang="ja-JP" altLang="en-US" sz="2000" dirty="0"/>
              <a:t>区間に付随する鎖複体の元たち。</a:t>
            </a:r>
            <a:endParaRPr lang="en-US" altLang="ja-JP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8BDD72-A47A-F41B-9831-404D1448E539}"/>
              </a:ext>
            </a:extLst>
          </p:cNvPr>
          <p:cNvSpPr txBox="1"/>
          <p:nvPr/>
        </p:nvSpPr>
        <p:spPr>
          <a:xfrm>
            <a:off x="259313" y="3422419"/>
            <a:ext cx="78339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FSC</a:t>
            </a:r>
            <a:r>
              <a:rPr lang="ja-JP" altLang="en-US" sz="2000" dirty="0"/>
              <a:t>に含まれる単体複体を整列し、単体たちによって生成されるベクトル空間の基底を固定する。この基底に対して、</a:t>
            </a:r>
            <a:r>
              <a:rPr lang="en-US" altLang="ja-JP" sz="2000" dirty="0"/>
              <a:t> </a:t>
            </a:r>
            <a:r>
              <a:rPr lang="en-US" altLang="ja-JP" sz="2000" dirty="0" err="1"/>
              <a:t>int_basis</a:t>
            </a:r>
            <a:r>
              <a:rPr lang="ja-JP" altLang="en-US" sz="2000" dirty="0"/>
              <a:t>、</a:t>
            </a:r>
            <a:r>
              <a:rPr lang="en-US" altLang="ja-JP" sz="2000" dirty="0" err="1"/>
              <a:t>image_basis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center_basis</a:t>
            </a:r>
            <a:r>
              <a:rPr lang="ja-JP" altLang="en-US" sz="2000" dirty="0"/>
              <a:t>の中の区間に対応する鎖複体元をベクトル化し、それらをひとつの行列にする。</a:t>
            </a:r>
            <a:endParaRPr lang="en-US" altLang="ja-JP" sz="2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4EB26ED-5AD0-8277-64A3-F484577ADB23}"/>
              </a:ext>
            </a:extLst>
          </p:cNvPr>
          <p:cNvCxnSpPr>
            <a:cxnSpLocks/>
          </p:cNvCxnSpPr>
          <p:nvPr/>
        </p:nvCxnSpPr>
        <p:spPr>
          <a:xfrm>
            <a:off x="405453" y="4819162"/>
            <a:ext cx="29062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7C5E11E-FF40-FAB2-ADCC-140C4B40791D}"/>
              </a:ext>
            </a:extLst>
          </p:cNvPr>
          <p:cNvCxnSpPr>
            <a:cxnSpLocks/>
          </p:cNvCxnSpPr>
          <p:nvPr/>
        </p:nvCxnSpPr>
        <p:spPr>
          <a:xfrm>
            <a:off x="2058070" y="4972011"/>
            <a:ext cx="125363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10FD3C1-45B0-4359-BAD9-EC15352C4CD0}"/>
              </a:ext>
            </a:extLst>
          </p:cNvPr>
          <p:cNvCxnSpPr>
            <a:cxnSpLocks/>
          </p:cNvCxnSpPr>
          <p:nvPr/>
        </p:nvCxnSpPr>
        <p:spPr>
          <a:xfrm>
            <a:off x="2220865" y="5107717"/>
            <a:ext cx="109084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3AE113A-D0AB-E54B-AE4C-94352F534A60}"/>
              </a:ext>
            </a:extLst>
          </p:cNvPr>
          <p:cNvCxnSpPr>
            <a:cxnSpLocks/>
          </p:cNvCxnSpPr>
          <p:nvPr/>
        </p:nvCxnSpPr>
        <p:spPr>
          <a:xfrm>
            <a:off x="3995098" y="4980030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ADC6167-F976-4F1D-F000-D3FDF0761FD0}"/>
              </a:ext>
            </a:extLst>
          </p:cNvPr>
          <p:cNvCxnSpPr>
            <a:cxnSpLocks/>
          </p:cNvCxnSpPr>
          <p:nvPr/>
        </p:nvCxnSpPr>
        <p:spPr>
          <a:xfrm>
            <a:off x="4000358" y="5681511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03CEA5-D381-4698-5144-AA4A6798C6B7}"/>
              </a:ext>
            </a:extLst>
          </p:cNvPr>
          <p:cNvSpPr txBox="1"/>
          <p:nvPr/>
        </p:nvSpPr>
        <p:spPr>
          <a:xfrm>
            <a:off x="9152926" y="4782713"/>
            <a:ext cx="535601" cy="400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&lt;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472918-D8C4-A598-763D-A8F125C07CD4}"/>
              </a:ext>
            </a:extLst>
          </p:cNvPr>
          <p:cNvSpPr txBox="1"/>
          <p:nvPr/>
        </p:nvSpPr>
        <p:spPr>
          <a:xfrm>
            <a:off x="7310169" y="4779977"/>
            <a:ext cx="535601" cy="400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0E25E0A-04CD-7B41-3090-3D917BCBBD1D}"/>
                  </a:ext>
                </a:extLst>
              </p:cNvPr>
              <p:cNvSpPr txBox="1"/>
              <p:nvPr/>
            </p:nvSpPr>
            <p:spPr>
              <a:xfrm>
                <a:off x="5691880" y="5006192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5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AAEB29D-7127-4AEF-0D40-65ACE3D6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80" y="5006192"/>
                <a:ext cx="776413" cy="477054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E4EFEF4-269A-6F15-873C-B583115069D7}"/>
                  </a:ext>
                </a:extLst>
              </p:cNvPr>
              <p:cNvSpPr txBox="1"/>
              <p:nvPr/>
            </p:nvSpPr>
            <p:spPr>
              <a:xfrm>
                <a:off x="8088180" y="5038034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DC114B6-F738-7737-8E61-7CFCD162B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80" y="5038034"/>
                <a:ext cx="776413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6BDEB7B-3068-1B13-5D14-FA8418F2AADE}"/>
                  </a:ext>
                </a:extLst>
              </p:cNvPr>
              <p:cNvSpPr txBox="1"/>
              <p:nvPr/>
            </p:nvSpPr>
            <p:spPr>
              <a:xfrm>
                <a:off x="9910368" y="5006192"/>
                <a:ext cx="77641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500" i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DABB59D-42F9-768D-14C3-7D4177031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368" y="5006192"/>
                <a:ext cx="776413" cy="477054"/>
              </a:xfrm>
              <a:prstGeom prst="rect">
                <a:avLst/>
              </a:prstGeom>
              <a:blipFill>
                <a:blip r:embed="rId6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31DB7A8-55C5-6116-55C5-90914C2832B6}"/>
              </a:ext>
            </a:extLst>
          </p:cNvPr>
          <p:cNvCxnSpPr>
            <a:cxnSpLocks/>
          </p:cNvCxnSpPr>
          <p:nvPr/>
        </p:nvCxnSpPr>
        <p:spPr>
          <a:xfrm>
            <a:off x="4323188" y="4984828"/>
            <a:ext cx="29062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BBF71DE-E169-1168-E374-2429D2F5FBE6}"/>
              </a:ext>
            </a:extLst>
          </p:cNvPr>
          <p:cNvCxnSpPr>
            <a:cxnSpLocks/>
          </p:cNvCxnSpPr>
          <p:nvPr/>
        </p:nvCxnSpPr>
        <p:spPr>
          <a:xfrm>
            <a:off x="7822217" y="4980029"/>
            <a:ext cx="125363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DD587D8-A1EA-F0AE-8CDC-287AA82CE59C}"/>
              </a:ext>
            </a:extLst>
          </p:cNvPr>
          <p:cNvCxnSpPr>
            <a:cxnSpLocks/>
          </p:cNvCxnSpPr>
          <p:nvPr/>
        </p:nvCxnSpPr>
        <p:spPr>
          <a:xfrm>
            <a:off x="9609637" y="4980029"/>
            <a:ext cx="109084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DF66B7C-A152-0BAD-DBB6-77242C009287}"/>
                  </a:ext>
                </a:extLst>
              </p:cNvPr>
              <p:cNvSpPr txBox="1"/>
              <p:nvPr/>
            </p:nvSpPr>
            <p:spPr>
              <a:xfrm>
                <a:off x="4202365" y="5913344"/>
                <a:ext cx="5765575" cy="505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ja-JP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sub>
                    </m:sSub>
                    <m:r>
                      <a:rPr lang="en-US" altLang="ja-JP" sz="2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600" i="1" dirty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 sz="2600" dirty="0"/>
                  <a:t>境界準同型の</a:t>
                </a:r>
                <a:r>
                  <a:rPr lang="en-US" altLang="ja-JP" sz="2600" dirty="0"/>
                  <a:t>image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ja-JP" sz="2600" dirty="0"/>
                  <a:t>. </a:t>
                </a:r>
                <a:endParaRPr lang="ja-JP" altLang="en-US" sz="26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E111CD7-0E10-EA2C-0E67-5FDE67F51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365" y="5913344"/>
                <a:ext cx="5765575" cy="505844"/>
              </a:xfrm>
              <a:prstGeom prst="rect">
                <a:avLst/>
              </a:prstGeom>
              <a:blipFill>
                <a:blip r:embed="rId7"/>
                <a:stretch>
                  <a:fillRect t="-7229" b="-313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7D36333E-7769-9A2E-5D97-A3F40A2192F8}"/>
                  </a:ext>
                </a:extLst>
              </p:cNvPr>
              <p:cNvSpPr txBox="1"/>
              <p:nvPr/>
            </p:nvSpPr>
            <p:spPr>
              <a:xfrm>
                <a:off x="4202365" y="5515795"/>
                <a:ext cx="768885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500" b="0" dirty="0"/>
                  <a:t>行列</a:t>
                </a:r>
                <a:r>
                  <a:rPr lang="en-US" altLang="ja-JP" sz="2500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5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ja-JP" sz="25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5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ja-JP" sz="2500" dirty="0"/>
                  <a:t>] </a:t>
                </a:r>
                <a:r>
                  <a:rPr lang="ja-JP" altLang="en-US" sz="2500" dirty="0"/>
                  <a:t>を出力</a:t>
                </a:r>
                <a:endParaRPr lang="en-US" altLang="ja-JP" sz="25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98BA52A-7C38-0632-C8E6-C0182E02E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365" y="5515795"/>
                <a:ext cx="7688854" cy="477054"/>
              </a:xfrm>
              <a:prstGeom prst="rect">
                <a:avLst/>
              </a:prstGeom>
              <a:blipFill>
                <a:blip r:embed="rId8"/>
                <a:stretch>
                  <a:fillRect l="-1268" t="-10256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B879619-A671-ABDA-3D8F-7251FD371EE9}"/>
              </a:ext>
            </a:extLst>
          </p:cNvPr>
          <p:cNvCxnSpPr>
            <a:cxnSpLocks/>
          </p:cNvCxnSpPr>
          <p:nvPr/>
        </p:nvCxnSpPr>
        <p:spPr>
          <a:xfrm flipV="1">
            <a:off x="100634" y="4692948"/>
            <a:ext cx="3201644" cy="1678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2455EAF-0C42-117C-EE73-84C683D9A4ED}"/>
              </a:ext>
            </a:extLst>
          </p:cNvPr>
          <p:cNvCxnSpPr>
            <a:cxnSpLocks/>
          </p:cNvCxnSpPr>
          <p:nvPr/>
        </p:nvCxnSpPr>
        <p:spPr>
          <a:xfrm>
            <a:off x="8864593" y="6166266"/>
            <a:ext cx="327825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53BE3D1-8C6A-DEC5-75B6-48CBB80A6B0F}"/>
                  </a:ext>
                </a:extLst>
              </p:cNvPr>
              <p:cNvSpPr txBox="1"/>
              <p:nvPr/>
            </p:nvSpPr>
            <p:spPr>
              <a:xfrm>
                <a:off x="9349176" y="5787960"/>
                <a:ext cx="25420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2338EE1-C835-C219-834A-72C4592EA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176" y="5787960"/>
                <a:ext cx="25420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2ADE08F-D636-858F-920B-9A2CE16A5397}"/>
              </a:ext>
            </a:extLst>
          </p:cNvPr>
          <p:cNvSpPr txBox="1"/>
          <p:nvPr/>
        </p:nvSpPr>
        <p:spPr>
          <a:xfrm>
            <a:off x="4202365" y="6414444"/>
            <a:ext cx="8232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ja-JP" altLang="en-US" sz="2600" dirty="0"/>
              <a:t>は区間</a:t>
            </a:r>
            <a:r>
              <a:rPr lang="en-US" altLang="ja-JP" sz="2600" dirty="0"/>
              <a:t>type</a:t>
            </a:r>
            <a:r>
              <a:rPr lang="en-US" altLang="ja-JP" sz="2800" b="1" dirty="0">
                <a:solidFill>
                  <a:srgbClr val="FFC000"/>
                </a:solidFill>
              </a:rPr>
              <a:t> B</a:t>
            </a:r>
            <a:r>
              <a:rPr lang="ja-JP" altLang="en-US" sz="2600" dirty="0"/>
              <a:t>たちに付随する基底のベクトル化</a:t>
            </a:r>
            <a:r>
              <a:rPr lang="en-US" altLang="ja-JP" sz="2600" dirty="0"/>
              <a:t>. </a:t>
            </a:r>
            <a:endParaRPr lang="ja-JP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3CA2E52E-7259-B100-8A6F-4FCE87BCFA07}"/>
                  </a:ext>
                </a:extLst>
              </p:cNvPr>
              <p:cNvSpPr txBox="1"/>
              <p:nvPr/>
            </p:nvSpPr>
            <p:spPr>
              <a:xfrm>
                <a:off x="3088706" y="5211246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C8EC84A-3B19-38A8-4B84-24FC49010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706" y="5211246"/>
                <a:ext cx="344093" cy="410433"/>
              </a:xfrm>
              <a:prstGeom prst="rect">
                <a:avLst/>
              </a:prstGeom>
              <a:blipFill>
                <a:blip r:embed="rId10"/>
                <a:stretch>
                  <a:fillRect t="-10448" r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9647DD4A-16D1-3527-D944-77D0F1040745}"/>
                  </a:ext>
                </a:extLst>
              </p:cNvPr>
              <p:cNvSpPr txBox="1"/>
              <p:nvPr/>
            </p:nvSpPr>
            <p:spPr>
              <a:xfrm>
                <a:off x="-21914" y="5185415"/>
                <a:ext cx="34409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40E6E91-5FF1-B2CE-2CFA-A3D7DA223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14" y="5185415"/>
                <a:ext cx="344093" cy="410433"/>
              </a:xfrm>
              <a:prstGeom prst="rect">
                <a:avLst/>
              </a:prstGeom>
              <a:blipFill>
                <a:blip r:embed="rId11"/>
                <a:stretch>
                  <a:fillRect t="-10448" r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27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B8EE6D-32A7-5FC8-1360-29B684C41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67B330-F0DC-FCBD-E1B2-CCE33818B5F2}"/>
              </a:ext>
            </a:extLst>
          </p:cNvPr>
          <p:cNvSpPr txBox="1"/>
          <p:nvPr/>
        </p:nvSpPr>
        <p:spPr>
          <a:xfrm>
            <a:off x="300780" y="1689128"/>
            <a:ext cx="805490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900" dirty="0"/>
              <a:t>(5.5)</a:t>
            </a:r>
            <a:r>
              <a:rPr lang="en-US" altLang="ja-JP" sz="1900" dirty="0" err="1"/>
              <a:t>interval_decomposition</a:t>
            </a:r>
            <a:r>
              <a:rPr lang="en-US" altLang="ja-JP" sz="1900" dirty="0"/>
              <a:t>(</a:t>
            </a:r>
            <a:r>
              <a:rPr lang="en-US" altLang="ja-JP" sz="1900" dirty="0" err="1"/>
              <a:t>FSCa,FSCb</a:t>
            </a:r>
            <a:r>
              <a:rPr lang="en-US" altLang="ja-JP" sz="1900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F5F53-8A0A-3B54-27F2-DA53676C4929}"/>
              </a:ext>
            </a:extLst>
          </p:cNvPr>
          <p:cNvSpPr txBox="1"/>
          <p:nvPr/>
        </p:nvSpPr>
        <p:spPr>
          <a:xfrm>
            <a:off x="329668" y="1133125"/>
            <a:ext cx="1172620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♦区間の出力</a:t>
            </a:r>
            <a:r>
              <a:rPr lang="en-US" altLang="ja-JP" sz="2300" dirty="0"/>
              <a:t>(</a:t>
            </a:r>
            <a:r>
              <a:rPr lang="ja-JP" altLang="en-US" sz="2300" dirty="0"/>
              <a:t>これまでの関数を用いて区間分解をし、出力</a:t>
            </a:r>
            <a:r>
              <a:rPr lang="en-US" altLang="ja-JP" sz="23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07623AD-F4D1-AD73-A1D1-E7164DE52B6C}"/>
                  </a:ext>
                </a:extLst>
              </p:cNvPr>
              <p:cNvSpPr txBox="1"/>
              <p:nvPr/>
            </p:nvSpPr>
            <p:spPr>
              <a:xfrm>
                <a:off x="329667" y="2101903"/>
                <a:ext cx="10944973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dirty="0"/>
                  <a:t>入力</a:t>
                </a:r>
                <a:r>
                  <a:rPr lang="en-US" altLang="ja-JP" sz="1800" dirty="0"/>
                  <a:t>:</a:t>
                </a:r>
                <a:r>
                  <a:rPr lang="ja-JP" altLang="en-US" dirty="0"/>
                  <a:t> </a:t>
                </a:r>
                <a:r>
                  <a:rPr lang="en-US" altLang="ja-JP" dirty="0" err="1"/>
                  <a:t>FSCa</a:t>
                </a:r>
                <a:r>
                  <a:rPr lang="en-US" altLang="ja-JP" dirty="0"/>
                  <a:t>, </a:t>
                </a:r>
                <a:r>
                  <a:rPr lang="en-US" altLang="ja-JP" dirty="0" err="1"/>
                  <a:t>FSCb</a:t>
                </a:r>
                <a:r>
                  <a:rPr lang="en-US" altLang="ja-JP" dirty="0"/>
                  <a:t> </a:t>
                </a:r>
                <a:r>
                  <a:rPr lang="en-US" altLang="ja-JP" sz="1800" dirty="0"/>
                  <a:t>(bipath filtration)</a:t>
                </a:r>
              </a:p>
              <a:p>
                <a:r>
                  <a:rPr lang="ja-JP" altLang="en-US" sz="1800" dirty="0"/>
                  <a:t>出力</a:t>
                </a:r>
                <a:r>
                  <a:rPr lang="en-US" altLang="ja-JP" sz="1800" dirty="0"/>
                  <a:t>:</a:t>
                </a:r>
                <a:r>
                  <a:rPr lang="ja-JP" altLang="en-US" dirty="0"/>
                  <a:t> </a:t>
                </a:r>
                <a:r>
                  <a:rPr lang="ja-JP" altLang="en-US" sz="1800" dirty="0"/>
                  <a:t>辞書 </a:t>
                </a:r>
                <a14:m>
                  <m:oMath xmlns:m="http://schemas.openxmlformats.org/officeDocument/2006/math"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))  (</m:t>
                    </m:r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1800" dirty="0"/>
                  <a:t>th bipath PH</a:t>
                </a:r>
                <a:r>
                  <a:rPr lang="ja-JP" altLang="en-US" sz="1800" dirty="0"/>
                  <a:t>の区間分解</a:t>
                </a:r>
                <a:r>
                  <a:rPr lang="en-US" altLang="ja-JP" sz="1800" dirty="0"/>
                  <a:t>), </a:t>
                </a:r>
                <a:r>
                  <a:rPr lang="en-US" altLang="ja-JP" sz="1800" dirty="0" err="1"/>
                  <a:t>FSCa</a:t>
                </a:r>
                <a:r>
                  <a:rPr lang="ja-JP" altLang="en-US" sz="1800" dirty="0"/>
                  <a:t>の長さ</a:t>
                </a:r>
                <a:r>
                  <a:rPr lang="en-US" altLang="ja-JP" sz="1800" dirty="0"/>
                  <a:t>, </a:t>
                </a:r>
                <a:r>
                  <a:rPr lang="en-US" altLang="ja-JP" sz="1800" dirty="0" err="1"/>
                  <a:t>FSCb</a:t>
                </a:r>
                <a:r>
                  <a:rPr lang="ja-JP" altLang="en-US" sz="1800" dirty="0"/>
                  <a:t>の長さ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07647D7-0E54-3519-8BAE-78B026FA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7" y="2101903"/>
                <a:ext cx="10944973" cy="667747"/>
              </a:xfrm>
              <a:prstGeom prst="rect">
                <a:avLst/>
              </a:prstGeom>
              <a:blipFill>
                <a:blip r:embed="rId3"/>
                <a:stretch>
                  <a:fillRect l="-445" t="-5505" b="-119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93CB133-EE70-9E65-6CD3-01A3F77942AA}"/>
                  </a:ext>
                </a:extLst>
              </p:cNvPr>
              <p:cNvSpPr txBox="1"/>
              <p:nvPr/>
            </p:nvSpPr>
            <p:spPr>
              <a:xfrm>
                <a:off x="1160376" y="3573138"/>
                <a:ext cx="592622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sub>
                            </m:sSub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b="0" dirty="0">
                    <a:latin typeface="Cambria Math" panose="020405030504060302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A262E87-B998-96C9-2152-48C13A70F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76" y="3573138"/>
                <a:ext cx="5926224" cy="404983"/>
              </a:xfrm>
              <a:prstGeom prst="rect">
                <a:avLst/>
              </a:prstGeom>
              <a:blipFill>
                <a:blip r:embed="rId4"/>
                <a:stretch>
                  <a:fillRect l="-308" t="-4478" b="-164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05F14D9-FDD4-E87A-AE87-AEBAA2B0180F}"/>
                  </a:ext>
                </a:extLst>
              </p:cNvPr>
              <p:cNvSpPr txBox="1"/>
              <p:nvPr/>
            </p:nvSpPr>
            <p:spPr>
              <a:xfrm>
                <a:off x="1160376" y="4179406"/>
                <a:ext cx="592622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[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ja-JP" altLang="en-US" b="0" i="1" dirty="0">
                    <a:latin typeface="Cambria Math" panose="02040503050406030204" pitchFamily="18" charset="0"/>
                  </a:rPr>
                  <a:t>  </a:t>
                </a:r>
                <a:r>
                  <a:rPr lang="en-US" altLang="ja-JP" b="0" dirty="0">
                    <a:latin typeface="Cambria Math" panose="020405030504060302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CF0D6EC-407B-6160-1A12-D8A100BA0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76" y="4179406"/>
                <a:ext cx="5926224" cy="404983"/>
              </a:xfrm>
              <a:prstGeom prst="rect">
                <a:avLst/>
              </a:prstGeom>
              <a:blipFill>
                <a:blip r:embed="rId5"/>
                <a:stretch>
                  <a:fillRect t="-6061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E7D3D76-647F-41AC-47D3-7CD94A4E8D20}"/>
              </a:ext>
            </a:extLst>
          </p:cNvPr>
          <p:cNvSpPr txBox="1"/>
          <p:nvPr/>
        </p:nvSpPr>
        <p:spPr>
          <a:xfrm>
            <a:off x="184484" y="3607574"/>
            <a:ext cx="1266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Left =</a:t>
            </a:r>
            <a:endParaRPr lang="en-US" altLang="ja-JP" sz="18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FB18C82-02B3-B34C-1799-A7CFFE8D727A}"/>
              </a:ext>
            </a:extLst>
          </p:cNvPr>
          <p:cNvSpPr txBox="1"/>
          <p:nvPr/>
        </p:nvSpPr>
        <p:spPr>
          <a:xfrm>
            <a:off x="184484" y="4205900"/>
            <a:ext cx="1422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Right =</a:t>
            </a:r>
            <a:endParaRPr lang="en-US" altLang="ja-JP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2CD4663-574A-8ADE-9D7B-50B7A11E0AE6}"/>
              </a:ext>
            </a:extLst>
          </p:cNvPr>
          <p:cNvSpPr txBox="1"/>
          <p:nvPr/>
        </p:nvSpPr>
        <p:spPr>
          <a:xfrm>
            <a:off x="184484" y="4804226"/>
            <a:ext cx="118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Up =</a:t>
            </a:r>
            <a:endParaRPr lang="en-US" altLang="ja-JP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E582EC7-872C-CDB2-F426-6C7FB6D6B0B3}"/>
              </a:ext>
            </a:extLst>
          </p:cNvPr>
          <p:cNvSpPr txBox="1"/>
          <p:nvPr/>
        </p:nvSpPr>
        <p:spPr>
          <a:xfrm>
            <a:off x="184484" y="5887184"/>
            <a:ext cx="1528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Down=</a:t>
            </a:r>
            <a:endParaRPr lang="en-US" altLang="ja-JP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8F0DE8F-C77E-1C5F-DD7A-D5BC192BBEC4}"/>
              </a:ext>
            </a:extLst>
          </p:cNvPr>
          <p:cNvSpPr txBox="1"/>
          <p:nvPr/>
        </p:nvSpPr>
        <p:spPr>
          <a:xfrm>
            <a:off x="184483" y="5360800"/>
            <a:ext cx="1851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Center=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E001046-BB73-6F6F-5059-AEB98D0E085C}"/>
                  </a:ext>
                </a:extLst>
              </p:cNvPr>
              <p:cNvSpPr txBox="1"/>
              <p:nvPr/>
            </p:nvSpPr>
            <p:spPr>
              <a:xfrm>
                <a:off x="1160376" y="4830969"/>
                <a:ext cx="1327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4C76863-DD3C-4BD2-5AAE-EFB1DABDC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76" y="4830969"/>
                <a:ext cx="1327479" cy="369332"/>
              </a:xfrm>
              <a:prstGeom prst="rect">
                <a:avLst/>
              </a:prstGeom>
              <a:blipFill>
                <a:blip r:embed="rId6"/>
                <a:stretch>
                  <a:fillRect l="-1376" r="-12844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1AC0089-0931-BA58-C2FA-590D7EFB0899}"/>
                  </a:ext>
                </a:extLst>
              </p:cNvPr>
              <p:cNvSpPr txBox="1"/>
              <p:nvPr/>
            </p:nvSpPr>
            <p:spPr>
              <a:xfrm>
                <a:off x="1160376" y="5874928"/>
                <a:ext cx="1327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7CEACB2-DF0E-2C0B-7B92-F877D8F0C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76" y="5874928"/>
                <a:ext cx="1327479" cy="369332"/>
              </a:xfrm>
              <a:prstGeom prst="rect">
                <a:avLst/>
              </a:prstGeom>
              <a:blipFill>
                <a:blip r:embed="rId7"/>
                <a:stretch>
                  <a:fillRect l="-1376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7E806E05-2C56-1F35-F3EC-26825EB63423}"/>
                  </a:ext>
                </a:extLst>
              </p:cNvPr>
              <p:cNvSpPr txBox="1"/>
              <p:nvPr/>
            </p:nvSpPr>
            <p:spPr>
              <a:xfrm>
                <a:off x="1169248" y="5388183"/>
                <a:ext cx="1327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6BC9FF2-DCFE-0C87-2923-BFBEFDA2A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48" y="5388183"/>
                <a:ext cx="1327479" cy="369332"/>
              </a:xfrm>
              <a:prstGeom prst="rect">
                <a:avLst/>
              </a:prstGeom>
              <a:blipFill>
                <a:blip r:embed="rId8"/>
                <a:stretch>
                  <a:fillRect l="-1835"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80451FE-6CE4-8040-BC45-40528862DC0D}"/>
                  </a:ext>
                </a:extLst>
              </p:cNvPr>
              <p:cNvSpPr txBox="1"/>
              <p:nvPr/>
            </p:nvSpPr>
            <p:spPr>
              <a:xfrm>
                <a:off x="300780" y="6498375"/>
                <a:ext cx="53542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dirty="0"/>
                  <a:t>*Center: </a:t>
                </a:r>
                <a:r>
                  <a:rPr lang="ja-JP" altLang="en-US" dirty="0"/>
                  <a:t>上</a:t>
                </a:r>
                <a:r>
                  <a:rPr lang="ja-JP" altLang="en-US" sz="1800" dirty="0"/>
                  <a:t>の区間だけとる</a:t>
                </a:r>
                <a:r>
                  <a:rPr lang="en-US" altLang="ja-JP" sz="1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sz="1800" dirty="0"/>
                  <a:t>はいらない</a:t>
                </a:r>
                <a:r>
                  <a:rPr lang="en-US" altLang="ja-JP" sz="1800" dirty="0"/>
                  <a:t>)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6B5293B-5722-FFD8-B9FA-802286E12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0" y="6498375"/>
                <a:ext cx="5354296" cy="369332"/>
              </a:xfrm>
              <a:prstGeom prst="rect">
                <a:avLst/>
              </a:prstGeom>
              <a:blipFill>
                <a:blip r:embed="rId9"/>
                <a:stretch>
                  <a:fillRect l="-910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693E070-F994-F014-37BE-DE45C3044C2B}"/>
                  </a:ext>
                </a:extLst>
              </p:cNvPr>
              <p:cNvSpPr txBox="1"/>
              <p:nvPr/>
            </p:nvSpPr>
            <p:spPr>
              <a:xfrm>
                <a:off x="6979185" y="3712995"/>
                <a:ext cx="43220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dirty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ja-JP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b="0" i="0" dirty="0" smtClean="0">
                              <a:latin typeface="Cambria Math" panose="02040503050406030204" pitchFamily="18" charset="0"/>
                            </a:rPr>
                            <m:t>bipath</m:t>
                          </m:r>
                          <m:r>
                            <a:rPr lang="en-US" altLang="ja-JP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ja-JP" b="0" i="0" dirty="0" smtClean="0">
                              <a:latin typeface="Cambria Math" panose="02040503050406030204" pitchFamily="18" charset="0"/>
                            </a:rPr>
                            <m:t>filt</m:t>
                          </m:r>
                          <m:r>
                            <a:rPr lang="en-US" altLang="ja-JP" b="0" i="0" dirty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ja-JP" sz="1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693E070-F994-F014-37BE-DE45C304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185" y="3712995"/>
                <a:ext cx="4322089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1DF18F9-8151-E4A2-7159-0A130D7AE7E3}"/>
                  </a:ext>
                </a:extLst>
              </p:cNvPr>
              <p:cNvSpPr txBox="1"/>
              <p:nvPr/>
            </p:nvSpPr>
            <p:spPr>
              <a:xfrm>
                <a:off x="7182680" y="4050058"/>
                <a:ext cx="43220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800" dirty="0"/>
                  <a:t>For </a:t>
                </a:r>
                <a14:m>
                  <m:oMath xmlns:m="http://schemas.openxmlformats.org/officeDocument/2006/math"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1800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 dirty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ja-JP" altLang="en-US" sz="1800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altLang="ja-JP" sz="1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3AF2C4-9069-61A1-F300-B318DCCD7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680" y="4050058"/>
                <a:ext cx="4322089" cy="369332"/>
              </a:xfrm>
              <a:prstGeom prst="rect">
                <a:avLst/>
              </a:prstGeom>
              <a:blipFill>
                <a:blip r:embed="rId11"/>
                <a:stretch>
                  <a:fillRect l="-1128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F37167-9CF1-BDB5-3314-DFB90460FCE4}"/>
              </a:ext>
            </a:extLst>
          </p:cNvPr>
          <p:cNvSpPr txBox="1"/>
          <p:nvPr/>
        </p:nvSpPr>
        <p:spPr>
          <a:xfrm>
            <a:off x="7182678" y="3420415"/>
            <a:ext cx="2903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i_thhomology = Dict()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B2EBD1-2FF5-BD10-ED24-A7EF2C009AE2}"/>
              </a:ext>
            </a:extLst>
          </p:cNvPr>
          <p:cNvSpPr txBox="1"/>
          <p:nvPr/>
        </p:nvSpPr>
        <p:spPr>
          <a:xfrm>
            <a:off x="7173806" y="5392385"/>
            <a:ext cx="5310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i_thhomology[i] =  [intL, intR, up,center,down]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9FDE1EB-5825-B4EA-452E-BE449D941A4E}"/>
              </a:ext>
            </a:extLst>
          </p:cNvPr>
          <p:cNvSpPr txBox="1"/>
          <p:nvPr/>
        </p:nvSpPr>
        <p:spPr>
          <a:xfrm>
            <a:off x="7182678" y="5677035"/>
            <a:ext cx="4322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end</a:t>
            </a:r>
            <a:endParaRPr lang="en-US" altLang="ja-JP" sz="1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D069D9-5AB3-448E-4787-EB10B064FF05}"/>
              </a:ext>
            </a:extLst>
          </p:cNvPr>
          <p:cNvSpPr txBox="1"/>
          <p:nvPr/>
        </p:nvSpPr>
        <p:spPr>
          <a:xfrm>
            <a:off x="7182678" y="6086169"/>
            <a:ext cx="4677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r</a:t>
            </a:r>
            <a:r>
              <a:rPr lang="en-US" altLang="ja-JP"/>
              <a:t>eturn </a:t>
            </a:r>
            <a:r>
              <a:rPr lang="en-US" altLang="ja-JP" dirty="0" err="1"/>
              <a:t>i_thhomology</a:t>
            </a:r>
            <a:r>
              <a:rPr lang="en-US" altLang="ja-JP" dirty="0"/>
              <a:t>, </a:t>
            </a:r>
            <a:r>
              <a:rPr lang="en-US" altLang="ja-JP" dirty="0" err="1"/>
              <a:t>FSCa</a:t>
            </a:r>
            <a:r>
              <a:rPr lang="en-US" altLang="ja-JP" dirty="0"/>
              <a:t>[2] ,</a:t>
            </a:r>
            <a:r>
              <a:rPr lang="en-US" altLang="ja-JP" dirty="0" err="1"/>
              <a:t>FSCb</a:t>
            </a:r>
            <a:r>
              <a:rPr lang="en-US" altLang="ja-JP" dirty="0"/>
              <a:t>[2]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9AC146B-EAFD-004D-833E-2731354DE247}"/>
                  </a:ext>
                </a:extLst>
              </p:cNvPr>
              <p:cNvSpPr txBox="1"/>
              <p:nvPr/>
            </p:nvSpPr>
            <p:spPr>
              <a:xfrm>
                <a:off x="7184998" y="4471568"/>
                <a:ext cx="487087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intL,intR, up,center,downをそれぞれ</a:t>
                </a:r>
                <a:endParaRPr lang="en-US" altLang="ja-JP" dirty="0"/>
              </a:p>
              <a:p>
                <a:r>
                  <a:rPr lang="en-US" altLang="ja-JP" dirty="0"/>
                  <a:t>Type LR U B D</a:t>
                </a:r>
                <a:r>
                  <a:rPr lang="ja-JP" altLang="en-US" dirty="0"/>
                  <a:t>の区間で付随する単体の次元＝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/>
                  <a:t>次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382A0BF-695B-9D75-B5B9-E02FFD4F5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998" y="4471568"/>
                <a:ext cx="4870878" cy="923330"/>
              </a:xfrm>
              <a:prstGeom prst="rect">
                <a:avLst/>
              </a:prstGeom>
              <a:blipFill>
                <a:blip r:embed="rId12"/>
                <a:stretch>
                  <a:fillRect l="-1126" t="-3974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楕円 18">
            <a:extLst>
              <a:ext uri="{FF2B5EF4-FFF2-40B4-BE49-F238E27FC236}">
                <a16:creationId xmlns:a16="http://schemas.microsoft.com/office/drawing/2014/main" id="{9A33FB0F-B0B4-6B74-161F-8286349ADAF3}"/>
              </a:ext>
            </a:extLst>
          </p:cNvPr>
          <p:cNvSpPr/>
          <p:nvPr/>
        </p:nvSpPr>
        <p:spPr>
          <a:xfrm>
            <a:off x="6121755" y="574645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BFEAADF-4452-0DDC-B56A-44F670EF0DDE}"/>
              </a:ext>
            </a:extLst>
          </p:cNvPr>
          <p:cNvSpPr/>
          <p:nvPr/>
        </p:nvSpPr>
        <p:spPr>
          <a:xfrm>
            <a:off x="6649819" y="575696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59AE19E-7F53-A18F-21EC-AD82FC1BC58B}"/>
              </a:ext>
            </a:extLst>
          </p:cNvPr>
          <p:cNvSpPr/>
          <p:nvPr/>
        </p:nvSpPr>
        <p:spPr>
          <a:xfrm>
            <a:off x="6371295" y="542376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66C1967-E561-D1F0-5B96-71682D80C197}"/>
              </a:ext>
            </a:extLst>
          </p:cNvPr>
          <p:cNvCxnSpPr>
            <a:cxnSpLocks/>
          </p:cNvCxnSpPr>
          <p:nvPr/>
        </p:nvCxnSpPr>
        <p:spPr>
          <a:xfrm>
            <a:off x="6478264" y="551582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38E7013-DCB0-74B4-01F6-5033331F75C9}"/>
              </a:ext>
            </a:extLst>
          </p:cNvPr>
          <p:cNvCxnSpPr>
            <a:cxnSpLocks/>
          </p:cNvCxnSpPr>
          <p:nvPr/>
        </p:nvCxnSpPr>
        <p:spPr>
          <a:xfrm flipV="1">
            <a:off x="6216985" y="5813488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A5F46B9-47EB-A228-6504-D7A4684F38CE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6189373" y="553141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8F7BF331-C30D-A405-D43A-24A3F46A49E9}"/>
              </a:ext>
            </a:extLst>
          </p:cNvPr>
          <p:cNvSpPr/>
          <p:nvPr/>
        </p:nvSpPr>
        <p:spPr>
          <a:xfrm>
            <a:off x="6216985" y="5486827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0B3BFF6-56A8-BA23-97D5-BDDDA21E3480}"/>
              </a:ext>
            </a:extLst>
          </p:cNvPr>
          <p:cNvSpPr/>
          <p:nvPr/>
        </p:nvSpPr>
        <p:spPr>
          <a:xfrm>
            <a:off x="5022537" y="573594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CC6BB0A-FC88-04A9-8DE5-455163EB70F3}"/>
              </a:ext>
            </a:extLst>
          </p:cNvPr>
          <p:cNvSpPr/>
          <p:nvPr/>
        </p:nvSpPr>
        <p:spPr>
          <a:xfrm>
            <a:off x="5550601" y="574645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21DE44-F430-D82C-252E-CD388BA012A9}"/>
              </a:ext>
            </a:extLst>
          </p:cNvPr>
          <p:cNvSpPr/>
          <p:nvPr/>
        </p:nvSpPr>
        <p:spPr>
          <a:xfrm>
            <a:off x="5272077" y="541325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8CB139B-4E6B-28B5-1290-2C3C1D36CF17}"/>
              </a:ext>
            </a:extLst>
          </p:cNvPr>
          <p:cNvCxnSpPr>
            <a:cxnSpLocks/>
          </p:cNvCxnSpPr>
          <p:nvPr/>
        </p:nvCxnSpPr>
        <p:spPr>
          <a:xfrm>
            <a:off x="5379046" y="5505314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59D854F-11EA-880B-35FF-BC9B7AC876FF}"/>
              </a:ext>
            </a:extLst>
          </p:cNvPr>
          <p:cNvCxnSpPr>
            <a:cxnSpLocks/>
          </p:cNvCxnSpPr>
          <p:nvPr/>
        </p:nvCxnSpPr>
        <p:spPr>
          <a:xfrm flipV="1">
            <a:off x="5117767" y="5802978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BA65510-0D27-7741-0ED5-4566D712DB31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5090155" y="5520909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28007F66-67D5-DD8D-12BD-5AB0C9E21116}"/>
              </a:ext>
            </a:extLst>
          </p:cNvPr>
          <p:cNvSpPr/>
          <p:nvPr/>
        </p:nvSpPr>
        <p:spPr>
          <a:xfrm>
            <a:off x="4036954" y="572679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AA5E0D0-A98E-3A52-0120-A25E2633E5E4}"/>
              </a:ext>
            </a:extLst>
          </p:cNvPr>
          <p:cNvSpPr/>
          <p:nvPr/>
        </p:nvSpPr>
        <p:spPr>
          <a:xfrm>
            <a:off x="4565018" y="573730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9152B9B-480A-55F3-E448-042F4E0F6C24}"/>
              </a:ext>
            </a:extLst>
          </p:cNvPr>
          <p:cNvSpPr/>
          <p:nvPr/>
        </p:nvSpPr>
        <p:spPr>
          <a:xfrm>
            <a:off x="4286494" y="540411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23442B8-3B87-8565-C269-372C62D0B579}"/>
              </a:ext>
            </a:extLst>
          </p:cNvPr>
          <p:cNvCxnSpPr>
            <a:cxnSpLocks/>
          </p:cNvCxnSpPr>
          <p:nvPr/>
        </p:nvCxnSpPr>
        <p:spPr>
          <a:xfrm>
            <a:off x="4393463" y="5496169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F31122A-324E-F609-ADBD-F48071AB057E}"/>
              </a:ext>
            </a:extLst>
          </p:cNvPr>
          <p:cNvCxnSpPr>
            <a:cxnSpLocks/>
          </p:cNvCxnSpPr>
          <p:nvPr/>
        </p:nvCxnSpPr>
        <p:spPr>
          <a:xfrm flipV="1">
            <a:off x="4132184" y="5793833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7ACD1E9-38D3-BC61-D9F2-CE9A2A938823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4104572" y="5511764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CA6ECA88-5D00-7C52-4D42-3F424103B63A}"/>
              </a:ext>
            </a:extLst>
          </p:cNvPr>
          <p:cNvSpPr/>
          <p:nvPr/>
        </p:nvSpPr>
        <p:spPr>
          <a:xfrm>
            <a:off x="3044654" y="573629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009BB99B-F19F-27A5-A434-F03C88D46FAD}"/>
              </a:ext>
            </a:extLst>
          </p:cNvPr>
          <p:cNvSpPr/>
          <p:nvPr/>
        </p:nvSpPr>
        <p:spPr>
          <a:xfrm>
            <a:off x="3572718" y="574680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25AF378B-C01C-0FBE-95C1-192926AE0994}"/>
              </a:ext>
            </a:extLst>
          </p:cNvPr>
          <p:cNvSpPr/>
          <p:nvPr/>
        </p:nvSpPr>
        <p:spPr>
          <a:xfrm>
            <a:off x="3294194" y="541360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A4BD31F-DCEA-C83C-89E3-87759D01CE86}"/>
              </a:ext>
            </a:extLst>
          </p:cNvPr>
          <p:cNvCxnSpPr>
            <a:cxnSpLocks/>
          </p:cNvCxnSpPr>
          <p:nvPr/>
        </p:nvCxnSpPr>
        <p:spPr>
          <a:xfrm>
            <a:off x="3401163" y="5505663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7C7B819-44A7-B4C8-3E74-1A87D25A95C9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3112272" y="5521258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A7259A9-4258-5A20-0264-B6E3857BDD49}"/>
              </a:ext>
            </a:extLst>
          </p:cNvPr>
          <p:cNvCxnSpPr>
            <a:cxnSpLocks noChangeAspect="1"/>
          </p:cNvCxnSpPr>
          <p:nvPr/>
        </p:nvCxnSpPr>
        <p:spPr>
          <a:xfrm>
            <a:off x="4286494" y="6085235"/>
            <a:ext cx="112221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045BEF2-04C4-FF13-EB54-5D047FA06708}"/>
                  </a:ext>
                </a:extLst>
              </p:cNvPr>
              <p:cNvSpPr txBox="1"/>
              <p:nvPr/>
            </p:nvSpPr>
            <p:spPr>
              <a:xfrm>
                <a:off x="3716552" y="6129148"/>
                <a:ext cx="26629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 [[1, 2]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, [2,3], [1,3]] 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DF5434F6-55D9-80CB-6649-996E3D8DD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52" y="6129148"/>
                <a:ext cx="2662982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10A3E7C0-1751-07FA-1FC4-80DF59056B95}"/>
                  </a:ext>
                </a:extLst>
              </p:cNvPr>
              <p:cNvSpPr txBox="1"/>
              <p:nvPr/>
            </p:nvSpPr>
            <p:spPr>
              <a:xfrm>
                <a:off x="3203749" y="5101881"/>
                <a:ext cx="340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8BA8422-6659-1BFC-46CA-8719B9112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749" y="5101881"/>
                <a:ext cx="34027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A8D6F2DE-EC86-1B2E-4982-B518CFEA75D9}"/>
                  </a:ext>
                </a:extLst>
              </p:cNvPr>
              <p:cNvSpPr txBox="1"/>
              <p:nvPr/>
            </p:nvSpPr>
            <p:spPr>
              <a:xfrm>
                <a:off x="2951687" y="5861701"/>
                <a:ext cx="340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CC6CB8B-8293-A2F0-9012-D74AF5967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687" y="5861701"/>
                <a:ext cx="34027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62E962B6-981A-2246-4AE0-C44DFE2251BA}"/>
                  </a:ext>
                </a:extLst>
              </p:cNvPr>
              <p:cNvSpPr txBox="1"/>
              <p:nvPr/>
            </p:nvSpPr>
            <p:spPr>
              <a:xfrm>
                <a:off x="3482273" y="5847329"/>
                <a:ext cx="340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B3CE49D6-1A28-9BA3-914E-2D6C2281F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73" y="5847329"/>
                <a:ext cx="34027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5AA07A6-7776-F5A6-629B-3239605BCDCE}"/>
              </a:ext>
            </a:extLst>
          </p:cNvPr>
          <p:cNvSpPr/>
          <p:nvPr/>
        </p:nvSpPr>
        <p:spPr>
          <a:xfrm>
            <a:off x="2852097" y="4817419"/>
            <a:ext cx="4159491" cy="1676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5FCD1B6-A0B2-BAFB-5A79-8BC2059A2A99}"/>
              </a:ext>
            </a:extLst>
          </p:cNvPr>
          <p:cNvSpPr txBox="1"/>
          <p:nvPr/>
        </p:nvSpPr>
        <p:spPr>
          <a:xfrm>
            <a:off x="2816599" y="4868842"/>
            <a:ext cx="423981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500" dirty="0"/>
              <a:t>単体を見れば区間が何次のホモロジーかわかる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4A748B-F4CC-95BF-A36B-63C1FBB78D76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5E47971-1312-F240-B632-8ACDD8EEE9DF}"/>
              </a:ext>
            </a:extLst>
          </p:cNvPr>
          <p:cNvSpPr txBox="1"/>
          <p:nvPr/>
        </p:nvSpPr>
        <p:spPr>
          <a:xfrm>
            <a:off x="300781" y="2748275"/>
            <a:ext cx="5283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この関数はこれまでの関数を組み合わせたもの。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604D5F5-71EE-AA36-A242-1A7D9839BDE5}"/>
                  </a:ext>
                </a:extLst>
              </p:cNvPr>
              <p:cNvSpPr txBox="1"/>
              <p:nvPr/>
            </p:nvSpPr>
            <p:spPr>
              <a:xfrm>
                <a:off x="315223" y="3095650"/>
                <a:ext cx="116922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dirty="0"/>
                  <a:t>入力</a:t>
                </a:r>
                <a:r>
                  <a:rPr lang="ja-JP" alt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1800" b="1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altLang="ja-JP" sz="1800" b="1" dirty="0"/>
                  <a:t> </a:t>
                </a:r>
                <a:r>
                  <a:rPr lang="en-US" altLang="ja-JP" sz="1800" dirty="0"/>
                  <a:t>A</a:t>
                </a:r>
                <a:r>
                  <a:rPr lang="ja-JP" altLang="en-US" sz="1800" dirty="0"/>
                  <a:t>型区間分解</a:t>
                </a:r>
                <a:r>
                  <a:rPr lang="en-US" altLang="ja-JP" sz="1800" dirty="0"/>
                  <a:t>×2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行列を構成 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簡約化 </a:t>
                </a:r>
                <a14:m>
                  <m:oMath xmlns:m="http://schemas.openxmlformats.org/officeDocument/2006/math">
                    <m:r>
                      <a:rPr lang="en-US" altLang="ja-JP" b="0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区間分解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sz="1800" dirty="0"/>
                  <a:t>  </a:t>
                </a:r>
                <a:r>
                  <a:rPr lang="ja-JP" altLang="en-US" sz="1800" b="1" dirty="0"/>
                  <a:t>次数で</a:t>
                </a:r>
                <a:r>
                  <a:rPr lang="ja-JP" altLang="en-US" b="1" dirty="0"/>
                  <a:t>区間を分類 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ja-JP" altLang="en-US" b="1" dirty="0"/>
                  <a:t>  出力</a:t>
                </a:r>
                <a:endParaRPr lang="en-US" altLang="ja-JP" sz="18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604D5F5-71EE-AA36-A242-1A7D9839B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3" y="3095650"/>
                <a:ext cx="11692293" cy="369332"/>
              </a:xfrm>
              <a:prstGeom prst="rect">
                <a:avLst/>
              </a:prstGeom>
              <a:blipFill>
                <a:blip r:embed="rId17"/>
                <a:stretch>
                  <a:fillRect l="-469" t="-10000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902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1E6C1-CED9-29BF-7572-D2EFCCAD5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694D398-22B3-0E95-C906-812850901C77}"/>
                  </a:ext>
                </a:extLst>
              </p:cNvPr>
              <p:cNvSpPr txBox="1"/>
              <p:nvPr/>
            </p:nvSpPr>
            <p:spPr>
              <a:xfrm>
                <a:off x="723011" y="1184909"/>
                <a:ext cx="70798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dirty="0"/>
                  <a:t>(6.1)</a:t>
                </a:r>
                <a:r>
                  <a:rPr lang="ja-JP" altLang="en-US" dirty="0"/>
                  <a:t>print_intL(interval)</a:t>
                </a:r>
                <a:r>
                  <a:rPr lang="en-US" altLang="ja-JP" dirty="0"/>
                  <a:t> (</a:t>
                </a:r>
                <a:r>
                  <a:rPr lang="en-US" altLang="ja-JP" dirty="0" err="1"/>
                  <a:t>typy</a:t>
                </a:r>
                <a:r>
                  <a:rPr lang="en-US" altLang="ja-JP" dirty="0"/>
                  <a:t> L</a:t>
                </a:r>
                <a:r>
                  <a:rPr lang="ja-JP" altLang="en-US" dirty="0"/>
                  <a:t>の区間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altLang="ja-JP" dirty="0"/>
                  <a:t> string (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ja-JP" dirty="0"/>
                  <a:t>))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1D74C8-AA10-FEA8-6B28-4FE20FFC2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1" y="1184909"/>
                <a:ext cx="7079827" cy="369332"/>
              </a:xfrm>
              <a:prstGeom prst="rect">
                <a:avLst/>
              </a:prstGeom>
              <a:blipFill>
                <a:blip r:embed="rId3"/>
                <a:stretch>
                  <a:fillRect l="-775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C1A3037-F555-761E-942E-38BAADBDFB0B}"/>
                  </a:ext>
                </a:extLst>
              </p:cNvPr>
              <p:cNvSpPr txBox="1"/>
              <p:nvPr/>
            </p:nvSpPr>
            <p:spPr>
              <a:xfrm>
                <a:off x="723011" y="1535225"/>
                <a:ext cx="94923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♦</a:t>
                </a:r>
                <a:r>
                  <a:rPr lang="en-US" altLang="ja-JP" dirty="0"/>
                  <a:t>Type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L</a:t>
                </a:r>
                <a:r>
                  <a:rPr lang="ja-JP" altLang="en-US" dirty="0"/>
                  <a:t>の区間を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ja-JP" altLang="en-US" dirty="0"/>
                  <a:t>の形で表す。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C1A3037-F555-761E-942E-38BAADBDF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1" y="1535225"/>
                <a:ext cx="9492366" cy="369332"/>
              </a:xfrm>
              <a:prstGeom prst="rect">
                <a:avLst/>
              </a:prstGeom>
              <a:blipFill>
                <a:blip r:embed="rId4"/>
                <a:stretch>
                  <a:fillRect l="-578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1EAABD-6820-8DA9-53CC-3CB2D9F2A56C}"/>
                  </a:ext>
                </a:extLst>
              </p:cNvPr>
              <p:cNvSpPr txBox="1"/>
              <p:nvPr/>
            </p:nvSpPr>
            <p:spPr>
              <a:xfrm>
                <a:off x="1775318" y="3638198"/>
                <a:ext cx="8641363" cy="1234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function print_intL(interval)</a:t>
                </a:r>
              </a:p>
              <a:p>
                <a:r>
                  <a:rPr lang="ja-JP" altLang="en-US" dirty="0"/>
                  <a:t>    s, t = interval[2][2] - 1, interval[1][2] - 1</a:t>
                </a:r>
              </a:p>
              <a:p>
                <a:r>
                  <a:rPr lang="ja-JP" altLang="en-US" dirty="0"/>
                  <a:t>    return "&lt;" * (s == 0 ? "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ja-JP" altLang="en-US" dirty="0"/>
                  <a:t>" : string(s)) * "' ," * (t == 0 ? “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ja-JP" altLang="en-US" dirty="0"/>
                  <a:t>" : string(t)) * "&gt; "</a:t>
                </a:r>
              </a:p>
              <a:p>
                <a:r>
                  <a:rPr lang="ja-JP" altLang="en-US" dirty="0"/>
                  <a:t>end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ED713A-DFA8-64DC-2F9A-E1D24B014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318" y="3638198"/>
                <a:ext cx="8641363" cy="1234120"/>
              </a:xfrm>
              <a:prstGeom prst="rect">
                <a:avLst/>
              </a:prstGeom>
              <a:blipFill>
                <a:blip r:embed="rId5"/>
                <a:stretch>
                  <a:fillRect l="-564" t="-2970" b="-54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B3BB2A5-631E-64F7-A647-2077D5D9D79B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(6)</a:t>
            </a:r>
            <a:r>
              <a:rPr lang="en-US" altLang="ja-JP" sz="3000" dirty="0" err="1"/>
              <a:t>Print_functions.jl</a:t>
            </a:r>
            <a:endParaRPr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2233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B234A-4A47-6E6C-5D09-2ADAE21B1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BD9E682-1D52-2945-EBAD-BD53C241AD1A}"/>
              </a:ext>
            </a:extLst>
          </p:cNvPr>
          <p:cNvSpPr txBox="1"/>
          <p:nvPr/>
        </p:nvSpPr>
        <p:spPr>
          <a:xfrm>
            <a:off x="461729" y="364024"/>
            <a:ext cx="67225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000" b="1" dirty="0"/>
              <a:t>(3)</a:t>
            </a:r>
            <a:r>
              <a:rPr lang="en-US" altLang="ja-JP" sz="5000" b="1" dirty="0" err="1"/>
              <a:t>AtypeMethod.jl</a:t>
            </a:r>
            <a:endParaRPr lang="ja-JP" altLang="en-US" sz="5000" b="1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E595739F-5397-8CE7-9ED0-46DD97CEE282}"/>
              </a:ext>
            </a:extLst>
          </p:cNvPr>
          <p:cNvSpPr/>
          <p:nvPr/>
        </p:nvSpPr>
        <p:spPr>
          <a:xfrm>
            <a:off x="3128439" y="572762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98027FB-CEFE-FEF7-BF8C-11FE9B58E50C}"/>
              </a:ext>
            </a:extLst>
          </p:cNvPr>
          <p:cNvSpPr/>
          <p:nvPr/>
        </p:nvSpPr>
        <p:spPr>
          <a:xfrm>
            <a:off x="3656503" y="573813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8CA8161-3E08-AC13-E365-A4EC8D19809D}"/>
              </a:ext>
            </a:extLst>
          </p:cNvPr>
          <p:cNvSpPr/>
          <p:nvPr/>
        </p:nvSpPr>
        <p:spPr>
          <a:xfrm>
            <a:off x="3377979" y="540493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6A75BA9-9E28-7540-A8E7-65D47886D215}"/>
              </a:ext>
            </a:extLst>
          </p:cNvPr>
          <p:cNvSpPr/>
          <p:nvPr/>
        </p:nvSpPr>
        <p:spPr>
          <a:xfrm>
            <a:off x="7710355" y="569813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E289A11-20B1-3270-2B31-28E750741155}"/>
              </a:ext>
            </a:extLst>
          </p:cNvPr>
          <p:cNvSpPr/>
          <p:nvPr/>
        </p:nvSpPr>
        <p:spPr>
          <a:xfrm>
            <a:off x="8238419" y="570864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0F4B25A-AF1C-0544-667A-1EB5CE85364A}"/>
              </a:ext>
            </a:extLst>
          </p:cNvPr>
          <p:cNvSpPr/>
          <p:nvPr/>
        </p:nvSpPr>
        <p:spPr>
          <a:xfrm>
            <a:off x="7959895" y="537544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845EC63-3B44-05E2-5841-C55738B93AFF}"/>
              </a:ext>
            </a:extLst>
          </p:cNvPr>
          <p:cNvCxnSpPr>
            <a:cxnSpLocks/>
          </p:cNvCxnSpPr>
          <p:nvPr/>
        </p:nvCxnSpPr>
        <p:spPr>
          <a:xfrm>
            <a:off x="8066864" y="5467506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1A5F949-7EE8-22CC-8CFE-15DD88C7FB0F}"/>
              </a:ext>
            </a:extLst>
          </p:cNvPr>
          <p:cNvCxnSpPr>
            <a:cxnSpLocks/>
          </p:cNvCxnSpPr>
          <p:nvPr/>
        </p:nvCxnSpPr>
        <p:spPr>
          <a:xfrm flipV="1">
            <a:off x="7805585" y="5765170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0986F4E-A057-B8A9-349D-EB4943FB23E0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7777973" y="5483101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D07B9428-68ED-EB05-9CCB-2CF7D30F4816}"/>
              </a:ext>
            </a:extLst>
          </p:cNvPr>
          <p:cNvSpPr/>
          <p:nvPr/>
        </p:nvSpPr>
        <p:spPr>
          <a:xfrm>
            <a:off x="6301076" y="571711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3537417-F108-71F0-D9B3-A555416C60E4}"/>
              </a:ext>
            </a:extLst>
          </p:cNvPr>
          <p:cNvSpPr/>
          <p:nvPr/>
        </p:nvSpPr>
        <p:spPr>
          <a:xfrm>
            <a:off x="6829140" y="572762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EBA4AC21-5858-F763-FF47-1AE820ACB6E8}"/>
              </a:ext>
            </a:extLst>
          </p:cNvPr>
          <p:cNvSpPr/>
          <p:nvPr/>
        </p:nvSpPr>
        <p:spPr>
          <a:xfrm>
            <a:off x="6550616" y="539442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9845DA7-C142-29ED-9616-063D7523B76D}"/>
              </a:ext>
            </a:extLst>
          </p:cNvPr>
          <p:cNvCxnSpPr>
            <a:cxnSpLocks/>
          </p:cNvCxnSpPr>
          <p:nvPr/>
        </p:nvCxnSpPr>
        <p:spPr>
          <a:xfrm>
            <a:off x="6657585" y="5486483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5C6963D-7D2A-2F32-B2C9-9C9A04560976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6368694" y="5502078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91E8499C-ECB3-D449-7BA3-D361D3B05A7E}"/>
              </a:ext>
            </a:extLst>
          </p:cNvPr>
          <p:cNvSpPr/>
          <p:nvPr/>
        </p:nvSpPr>
        <p:spPr>
          <a:xfrm>
            <a:off x="4762686" y="572762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12EABBC-CB9A-CAB2-C618-63E0B4C70843}"/>
              </a:ext>
            </a:extLst>
          </p:cNvPr>
          <p:cNvSpPr/>
          <p:nvPr/>
        </p:nvSpPr>
        <p:spPr>
          <a:xfrm>
            <a:off x="5290750" y="573813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3980F5BB-BD91-4909-810A-DF7CCC67C38D}"/>
              </a:ext>
            </a:extLst>
          </p:cNvPr>
          <p:cNvSpPr/>
          <p:nvPr/>
        </p:nvSpPr>
        <p:spPr>
          <a:xfrm>
            <a:off x="5012226" y="540493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7C9785B-388E-DC72-9003-B827EDA43FF9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4830304" y="5512588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A2AB0CF5-DA63-2227-3D8F-D80EC731A1BC}"/>
              </a:ext>
            </a:extLst>
          </p:cNvPr>
          <p:cNvSpPr/>
          <p:nvPr/>
        </p:nvSpPr>
        <p:spPr>
          <a:xfrm>
            <a:off x="7805585" y="5438509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D440596-367D-D8B2-504B-A0B56A937D3C}"/>
              </a:ext>
            </a:extLst>
          </p:cNvPr>
          <p:cNvSpPr/>
          <p:nvPr/>
        </p:nvSpPr>
        <p:spPr>
          <a:xfrm>
            <a:off x="8997992" y="566217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62DDF6E-6751-7CE8-8457-80F64DE304DF}"/>
              </a:ext>
            </a:extLst>
          </p:cNvPr>
          <p:cNvSpPr/>
          <p:nvPr/>
        </p:nvSpPr>
        <p:spPr>
          <a:xfrm>
            <a:off x="9526056" y="567268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D9FDE2A-79AA-1C69-D2D3-2E2382037710}"/>
              </a:ext>
            </a:extLst>
          </p:cNvPr>
          <p:cNvSpPr/>
          <p:nvPr/>
        </p:nvSpPr>
        <p:spPr>
          <a:xfrm>
            <a:off x="9247532" y="533948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615325F-7B93-3E88-ACE7-E08430AC378F}"/>
              </a:ext>
            </a:extLst>
          </p:cNvPr>
          <p:cNvCxnSpPr>
            <a:cxnSpLocks/>
          </p:cNvCxnSpPr>
          <p:nvPr/>
        </p:nvCxnSpPr>
        <p:spPr>
          <a:xfrm>
            <a:off x="9354501" y="5431540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5A180C6-3919-A57C-7B0B-A8186FEE5A84}"/>
              </a:ext>
            </a:extLst>
          </p:cNvPr>
          <p:cNvCxnSpPr>
            <a:cxnSpLocks/>
          </p:cNvCxnSpPr>
          <p:nvPr/>
        </p:nvCxnSpPr>
        <p:spPr>
          <a:xfrm flipV="1">
            <a:off x="9093222" y="5729204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E480DC2-88C1-22C5-64DB-BFF2707B6129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9065610" y="5447135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756A08AE-DF8D-A9F9-2747-095E6623C734}"/>
              </a:ext>
            </a:extLst>
          </p:cNvPr>
          <p:cNvSpPr/>
          <p:nvPr/>
        </p:nvSpPr>
        <p:spPr>
          <a:xfrm>
            <a:off x="9093222" y="5402543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7F7DB91-6A03-E98C-D669-A60247D73222}"/>
                  </a:ext>
                </a:extLst>
              </p:cNvPr>
              <p:cNvSpPr txBox="1"/>
              <p:nvPr/>
            </p:nvSpPr>
            <p:spPr>
              <a:xfrm>
                <a:off x="3221767" y="587912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7F7DB91-6A03-E98C-D669-A60247D73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767" y="5879125"/>
                <a:ext cx="48974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B125EDF-A88F-588E-3AAC-44BB49598F93}"/>
                  </a:ext>
                </a:extLst>
              </p:cNvPr>
              <p:cNvSpPr txBox="1"/>
              <p:nvPr/>
            </p:nvSpPr>
            <p:spPr>
              <a:xfrm>
                <a:off x="4787363" y="587912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B125EDF-A88F-588E-3AAC-44BB49598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363" y="5879125"/>
                <a:ext cx="4897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62C9B56-E81E-3140-22DB-06002995505B}"/>
                  </a:ext>
                </a:extLst>
              </p:cNvPr>
              <p:cNvSpPr txBox="1"/>
              <p:nvPr/>
            </p:nvSpPr>
            <p:spPr>
              <a:xfrm>
                <a:off x="6401779" y="587912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62C9B56-E81E-3140-22DB-060029955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779" y="5879125"/>
                <a:ext cx="48974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9A6733A-A4A8-C873-9F71-17DA26C7121B}"/>
                  </a:ext>
                </a:extLst>
              </p:cNvPr>
              <p:cNvSpPr txBox="1"/>
              <p:nvPr/>
            </p:nvSpPr>
            <p:spPr>
              <a:xfrm>
                <a:off x="7787952" y="587912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9A6733A-A4A8-C873-9F71-17DA26C71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952" y="5879125"/>
                <a:ext cx="48974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D81DEAF-15AB-B036-CCE7-69C21F3B17EC}"/>
                  </a:ext>
                </a:extLst>
              </p:cNvPr>
              <p:cNvSpPr txBox="1"/>
              <p:nvPr/>
            </p:nvSpPr>
            <p:spPr>
              <a:xfrm>
                <a:off x="9122744" y="587912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D81DEAF-15AB-B036-CCE7-69C21F3B1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744" y="5879125"/>
                <a:ext cx="4897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572F546-5A84-58ED-5760-7892C818E57E}"/>
              </a:ext>
            </a:extLst>
          </p:cNvPr>
          <p:cNvCxnSpPr>
            <a:cxnSpLocks/>
          </p:cNvCxnSpPr>
          <p:nvPr/>
        </p:nvCxnSpPr>
        <p:spPr>
          <a:xfrm>
            <a:off x="3412439" y="6559708"/>
            <a:ext cx="595517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20534BF-605F-8C83-3E2D-CDF8C3BD5150}"/>
              </a:ext>
            </a:extLst>
          </p:cNvPr>
          <p:cNvCxnSpPr>
            <a:cxnSpLocks/>
          </p:cNvCxnSpPr>
          <p:nvPr/>
        </p:nvCxnSpPr>
        <p:spPr>
          <a:xfrm>
            <a:off x="3403041" y="6448358"/>
            <a:ext cx="20901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E11294E-C40E-AFBE-4658-139EF8EE9328}"/>
              </a:ext>
            </a:extLst>
          </p:cNvPr>
          <p:cNvCxnSpPr>
            <a:cxnSpLocks/>
          </p:cNvCxnSpPr>
          <p:nvPr/>
        </p:nvCxnSpPr>
        <p:spPr>
          <a:xfrm>
            <a:off x="3401291" y="6310012"/>
            <a:ext cx="20901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76463314-27F4-7682-7638-2713655038BB}"/>
              </a:ext>
            </a:extLst>
          </p:cNvPr>
          <p:cNvSpPr/>
          <p:nvPr/>
        </p:nvSpPr>
        <p:spPr>
          <a:xfrm>
            <a:off x="3114325" y="3833545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A6F7F1D-4A49-5C0D-CEDB-1446D9846B0E}"/>
              </a:ext>
            </a:extLst>
          </p:cNvPr>
          <p:cNvSpPr/>
          <p:nvPr/>
        </p:nvSpPr>
        <p:spPr>
          <a:xfrm>
            <a:off x="9297342" y="392839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B7E9170-08E2-EF98-4A4F-A0F231930996}"/>
              </a:ext>
            </a:extLst>
          </p:cNvPr>
          <p:cNvSpPr/>
          <p:nvPr/>
        </p:nvSpPr>
        <p:spPr>
          <a:xfrm>
            <a:off x="9825406" y="393890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D99D7BE4-24F9-6C6B-2152-80FD26F60042}"/>
              </a:ext>
            </a:extLst>
          </p:cNvPr>
          <p:cNvSpPr/>
          <p:nvPr/>
        </p:nvSpPr>
        <p:spPr>
          <a:xfrm>
            <a:off x="9546882" y="360571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1D76688-5C1A-B2A6-237B-632FC0B72101}"/>
              </a:ext>
            </a:extLst>
          </p:cNvPr>
          <p:cNvCxnSpPr>
            <a:cxnSpLocks/>
          </p:cNvCxnSpPr>
          <p:nvPr/>
        </p:nvCxnSpPr>
        <p:spPr>
          <a:xfrm>
            <a:off x="9653851" y="3697769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252BCC5-CB1C-CD48-55B7-AFAF3A9BE1D2}"/>
              </a:ext>
            </a:extLst>
          </p:cNvPr>
          <p:cNvCxnSpPr>
            <a:cxnSpLocks/>
          </p:cNvCxnSpPr>
          <p:nvPr/>
        </p:nvCxnSpPr>
        <p:spPr>
          <a:xfrm flipV="1">
            <a:off x="9392572" y="3995433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1DF2DF8-7996-5AE9-F269-CB3D0A6707F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9364960" y="3713364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568EDB14-8D66-FE3F-396A-CC5108D44207}"/>
              </a:ext>
            </a:extLst>
          </p:cNvPr>
          <p:cNvSpPr/>
          <p:nvPr/>
        </p:nvSpPr>
        <p:spPr>
          <a:xfrm>
            <a:off x="4711694" y="390863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32A55D8E-EA6E-FEAA-15D0-81E8D1117333}"/>
              </a:ext>
            </a:extLst>
          </p:cNvPr>
          <p:cNvSpPr/>
          <p:nvPr/>
        </p:nvSpPr>
        <p:spPr>
          <a:xfrm>
            <a:off x="5239758" y="391914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BCF1050-E9CF-DD40-F5B7-07435DF1A614}"/>
              </a:ext>
            </a:extLst>
          </p:cNvPr>
          <p:cNvSpPr/>
          <p:nvPr/>
        </p:nvSpPr>
        <p:spPr>
          <a:xfrm>
            <a:off x="4961234" y="358594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669EF0BE-7E47-913D-9A52-40F990A7D043}"/>
              </a:ext>
            </a:extLst>
          </p:cNvPr>
          <p:cNvSpPr/>
          <p:nvPr/>
        </p:nvSpPr>
        <p:spPr>
          <a:xfrm>
            <a:off x="9392572" y="3668772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0A59FB45-424B-24A5-32EC-63BBCD4FF78C}"/>
              </a:ext>
            </a:extLst>
          </p:cNvPr>
          <p:cNvSpPr/>
          <p:nvPr/>
        </p:nvSpPr>
        <p:spPr>
          <a:xfrm>
            <a:off x="8198124" y="391788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3788A0CD-5FEA-822C-8BB6-3294B43B7B7E}"/>
              </a:ext>
            </a:extLst>
          </p:cNvPr>
          <p:cNvSpPr/>
          <p:nvPr/>
        </p:nvSpPr>
        <p:spPr>
          <a:xfrm>
            <a:off x="8726188" y="392839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9F48580-5B48-4A20-7369-3AAF06B1070F}"/>
              </a:ext>
            </a:extLst>
          </p:cNvPr>
          <p:cNvSpPr/>
          <p:nvPr/>
        </p:nvSpPr>
        <p:spPr>
          <a:xfrm>
            <a:off x="8447664" y="359520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0FA2104-F56E-B553-25F3-DB399B701962}"/>
              </a:ext>
            </a:extLst>
          </p:cNvPr>
          <p:cNvCxnSpPr>
            <a:cxnSpLocks/>
          </p:cNvCxnSpPr>
          <p:nvPr/>
        </p:nvCxnSpPr>
        <p:spPr>
          <a:xfrm>
            <a:off x="8554633" y="3687259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34BBED23-18E3-A762-8C49-806C0876286C}"/>
              </a:ext>
            </a:extLst>
          </p:cNvPr>
          <p:cNvCxnSpPr>
            <a:cxnSpLocks/>
          </p:cNvCxnSpPr>
          <p:nvPr/>
        </p:nvCxnSpPr>
        <p:spPr>
          <a:xfrm flipV="1">
            <a:off x="8293354" y="3984923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F89B984-DF03-EFF4-E127-63EB39F779FB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8265742" y="3702854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E0D9561-2904-E448-CDDD-0F28AE4CF94E}"/>
                  </a:ext>
                </a:extLst>
              </p:cNvPr>
              <p:cNvSpPr txBox="1"/>
              <p:nvPr/>
            </p:nvSpPr>
            <p:spPr>
              <a:xfrm>
                <a:off x="2970095" y="414448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E0D9561-2904-E448-CDDD-0F28AE4CF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095" y="4144485"/>
                <a:ext cx="48974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702B88A-A816-E577-8B8B-F4095C5E8D20}"/>
                  </a:ext>
                </a:extLst>
              </p:cNvPr>
              <p:cNvSpPr txBox="1"/>
              <p:nvPr/>
            </p:nvSpPr>
            <p:spPr>
              <a:xfrm>
                <a:off x="3886667" y="4144485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702B88A-A816-E577-8B8B-F4095C5E8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667" y="4144485"/>
                <a:ext cx="48974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B07AFC92-864E-FB0D-7480-596DA16FE372}"/>
                  </a:ext>
                </a:extLst>
              </p:cNvPr>
              <p:cNvSpPr txBox="1"/>
              <p:nvPr/>
            </p:nvSpPr>
            <p:spPr>
              <a:xfrm>
                <a:off x="5958148" y="4124069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B07AFC92-864E-FB0D-7480-596DA16FE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148" y="4124069"/>
                <a:ext cx="48974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20277AD1-5CD1-CDAF-E534-D24B9F604C01}"/>
                  </a:ext>
                </a:extLst>
              </p:cNvPr>
              <p:cNvSpPr txBox="1"/>
              <p:nvPr/>
            </p:nvSpPr>
            <p:spPr>
              <a:xfrm>
                <a:off x="7157537" y="4124068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20277AD1-5CD1-CDAF-E534-D24B9F604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537" y="4124068"/>
                <a:ext cx="48974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楕円 58">
            <a:extLst>
              <a:ext uri="{FF2B5EF4-FFF2-40B4-BE49-F238E27FC236}">
                <a16:creationId xmlns:a16="http://schemas.microsoft.com/office/drawing/2014/main" id="{25456C24-803A-5B75-30A4-6409821FB3EC}"/>
              </a:ext>
            </a:extLst>
          </p:cNvPr>
          <p:cNvSpPr/>
          <p:nvPr/>
        </p:nvSpPr>
        <p:spPr>
          <a:xfrm>
            <a:off x="3826191" y="387986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C149DD2-33B1-AF80-8FFF-24BA98BAE234}"/>
              </a:ext>
            </a:extLst>
          </p:cNvPr>
          <p:cNvSpPr/>
          <p:nvPr/>
        </p:nvSpPr>
        <p:spPr>
          <a:xfrm>
            <a:off x="4075731" y="355717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85E06BE7-0939-0ECB-1ED0-5D91066EBAE5}"/>
                  </a:ext>
                </a:extLst>
              </p:cNvPr>
              <p:cNvSpPr txBox="1"/>
              <p:nvPr/>
            </p:nvSpPr>
            <p:spPr>
              <a:xfrm>
                <a:off x="4780710" y="4133694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85E06BE7-0939-0ECB-1ED0-5D91066EB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710" y="4133694"/>
                <a:ext cx="48974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楕円 61">
            <a:extLst>
              <a:ext uri="{FF2B5EF4-FFF2-40B4-BE49-F238E27FC236}">
                <a16:creationId xmlns:a16="http://schemas.microsoft.com/office/drawing/2014/main" id="{158ECADB-3975-9A36-3616-C71FC33188D7}"/>
              </a:ext>
            </a:extLst>
          </p:cNvPr>
          <p:cNvSpPr/>
          <p:nvPr/>
        </p:nvSpPr>
        <p:spPr>
          <a:xfrm>
            <a:off x="5940000" y="390863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C57744C2-34D8-DD12-A64D-FB9C7F09F94F}"/>
              </a:ext>
            </a:extLst>
          </p:cNvPr>
          <p:cNvSpPr/>
          <p:nvPr/>
        </p:nvSpPr>
        <p:spPr>
          <a:xfrm>
            <a:off x="6468064" y="391914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69EB2662-7B91-C5C2-576E-960BFAACF040}"/>
              </a:ext>
            </a:extLst>
          </p:cNvPr>
          <p:cNvSpPr/>
          <p:nvPr/>
        </p:nvSpPr>
        <p:spPr>
          <a:xfrm>
            <a:off x="6189540" y="3585948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D05054F-6FD0-BE65-0E16-D30F2186DF92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6007618" y="3693602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楕円 65">
            <a:extLst>
              <a:ext uri="{FF2B5EF4-FFF2-40B4-BE49-F238E27FC236}">
                <a16:creationId xmlns:a16="http://schemas.microsoft.com/office/drawing/2014/main" id="{D1465249-DA2F-0911-756D-2B2430CB3521}"/>
              </a:ext>
            </a:extLst>
          </p:cNvPr>
          <p:cNvSpPr/>
          <p:nvPr/>
        </p:nvSpPr>
        <p:spPr>
          <a:xfrm>
            <a:off x="7116673" y="391788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ABE67CF7-16D2-BA78-9A93-0496EC0EC3F8}"/>
              </a:ext>
            </a:extLst>
          </p:cNvPr>
          <p:cNvSpPr/>
          <p:nvPr/>
        </p:nvSpPr>
        <p:spPr>
          <a:xfrm>
            <a:off x="7644737" y="392839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6D79D343-F406-C9D5-64C4-DA9CE42BD00E}"/>
              </a:ext>
            </a:extLst>
          </p:cNvPr>
          <p:cNvSpPr/>
          <p:nvPr/>
        </p:nvSpPr>
        <p:spPr>
          <a:xfrm>
            <a:off x="7366213" y="359520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1C55FC5-E72A-7BAE-61ED-5B953FC531C2}"/>
              </a:ext>
            </a:extLst>
          </p:cNvPr>
          <p:cNvCxnSpPr>
            <a:cxnSpLocks/>
          </p:cNvCxnSpPr>
          <p:nvPr/>
        </p:nvCxnSpPr>
        <p:spPr>
          <a:xfrm>
            <a:off x="7473182" y="3687259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E2A2692-A6A0-3CAA-8C5D-93A0C6CC1939}"/>
              </a:ext>
            </a:extLst>
          </p:cNvPr>
          <p:cNvCxnSpPr>
            <a:cxnSpLocks/>
            <a:endCxn id="68" idx="3"/>
          </p:cNvCxnSpPr>
          <p:nvPr/>
        </p:nvCxnSpPr>
        <p:spPr>
          <a:xfrm flipV="1">
            <a:off x="7184291" y="3702854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571B5FFD-D5B1-FEDF-C68A-9CE143860A1C}"/>
                  </a:ext>
                </a:extLst>
              </p:cNvPr>
              <p:cNvSpPr txBox="1"/>
              <p:nvPr/>
            </p:nvSpPr>
            <p:spPr>
              <a:xfrm>
                <a:off x="8272480" y="4092168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571B5FFD-D5B1-FEDF-C68A-9CE143860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480" y="4092168"/>
                <a:ext cx="48974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6C7648E9-DD37-4271-C0B6-BF7007A5A523}"/>
                  </a:ext>
                </a:extLst>
              </p:cNvPr>
              <p:cNvSpPr txBox="1"/>
              <p:nvPr/>
            </p:nvSpPr>
            <p:spPr>
              <a:xfrm>
                <a:off x="9387044" y="40524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6C7648E9-DD37-4271-C0B6-BF7007A5A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044" y="4052410"/>
                <a:ext cx="48974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C381F3F2-36AA-B995-ED6A-7D887365F317}"/>
              </a:ext>
            </a:extLst>
          </p:cNvPr>
          <p:cNvCxnSpPr>
            <a:cxnSpLocks/>
          </p:cNvCxnSpPr>
          <p:nvPr/>
        </p:nvCxnSpPr>
        <p:spPr>
          <a:xfrm>
            <a:off x="3327806" y="4691915"/>
            <a:ext cx="653555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2BE59F0-BBB4-446E-E893-BEFA3689492F}"/>
              </a:ext>
            </a:extLst>
          </p:cNvPr>
          <p:cNvCxnSpPr>
            <a:cxnSpLocks/>
          </p:cNvCxnSpPr>
          <p:nvPr/>
        </p:nvCxnSpPr>
        <p:spPr>
          <a:xfrm flipV="1">
            <a:off x="4075731" y="4523055"/>
            <a:ext cx="1073129" cy="1125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8DC71C0-E177-BDB0-46B0-7B3400AE1A3D}"/>
              </a:ext>
            </a:extLst>
          </p:cNvPr>
          <p:cNvCxnSpPr>
            <a:cxnSpLocks/>
          </p:cNvCxnSpPr>
          <p:nvPr/>
        </p:nvCxnSpPr>
        <p:spPr>
          <a:xfrm>
            <a:off x="4878066" y="4602090"/>
            <a:ext cx="27079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9ABAAF7-178B-BEEB-4828-DE81BCB6A1A0}"/>
              </a:ext>
            </a:extLst>
          </p:cNvPr>
          <p:cNvCxnSpPr>
            <a:cxnSpLocks/>
          </p:cNvCxnSpPr>
          <p:nvPr/>
        </p:nvCxnSpPr>
        <p:spPr>
          <a:xfrm>
            <a:off x="8462085" y="4630034"/>
            <a:ext cx="15846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CEA5C1FD-67FA-CE27-0FD8-F202AD5075EE}"/>
              </a:ext>
            </a:extLst>
          </p:cNvPr>
          <p:cNvCxnSpPr>
            <a:cxnSpLocks/>
          </p:cNvCxnSpPr>
          <p:nvPr/>
        </p:nvCxnSpPr>
        <p:spPr>
          <a:xfrm>
            <a:off x="6301076" y="4986867"/>
            <a:ext cx="5250" cy="228760"/>
          </a:xfrm>
          <a:prstGeom prst="straightConnector1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2DBC913-2B16-F733-08E9-68B454C142BA}"/>
                  </a:ext>
                </a:extLst>
              </p:cNvPr>
              <p:cNvSpPr txBox="1"/>
              <p:nvPr/>
            </p:nvSpPr>
            <p:spPr>
              <a:xfrm>
                <a:off x="2603449" y="2037193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2DBC913-2B16-F733-08E9-68B454C14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449" y="2037193"/>
                <a:ext cx="56664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楕円 78">
            <a:extLst>
              <a:ext uri="{FF2B5EF4-FFF2-40B4-BE49-F238E27FC236}">
                <a16:creationId xmlns:a16="http://schemas.microsoft.com/office/drawing/2014/main" id="{D58BBF19-E178-E6EB-8C59-838863F6FDF6}"/>
              </a:ext>
            </a:extLst>
          </p:cNvPr>
          <p:cNvSpPr/>
          <p:nvPr/>
        </p:nvSpPr>
        <p:spPr>
          <a:xfrm>
            <a:off x="3103290" y="224904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B40A50EC-87CB-D7D1-8FE8-14A2C00728D6}"/>
              </a:ext>
            </a:extLst>
          </p:cNvPr>
          <p:cNvSpPr/>
          <p:nvPr/>
        </p:nvSpPr>
        <p:spPr>
          <a:xfrm>
            <a:off x="3631354" y="225955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8CC8BA9-F093-A721-ADC2-4F69710C8A6B}"/>
              </a:ext>
            </a:extLst>
          </p:cNvPr>
          <p:cNvSpPr/>
          <p:nvPr/>
        </p:nvSpPr>
        <p:spPr>
          <a:xfrm>
            <a:off x="3352830" y="192636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58822541-B19D-DC2C-5657-666024CBDBB0}"/>
              </a:ext>
            </a:extLst>
          </p:cNvPr>
          <p:cNvSpPr/>
          <p:nvPr/>
        </p:nvSpPr>
        <p:spPr>
          <a:xfrm>
            <a:off x="7685206" y="221956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C0EA03F0-AF9A-710B-4136-C139D465EA02}"/>
              </a:ext>
            </a:extLst>
          </p:cNvPr>
          <p:cNvSpPr/>
          <p:nvPr/>
        </p:nvSpPr>
        <p:spPr>
          <a:xfrm>
            <a:off x="8213270" y="223007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DEF400E2-8C44-BB1D-2CBC-BE0D255F3434}"/>
              </a:ext>
            </a:extLst>
          </p:cNvPr>
          <p:cNvSpPr/>
          <p:nvPr/>
        </p:nvSpPr>
        <p:spPr>
          <a:xfrm>
            <a:off x="7934746" y="189687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9FAC1309-B4CB-F8BD-BABA-FAEE40C66F21}"/>
              </a:ext>
            </a:extLst>
          </p:cNvPr>
          <p:cNvCxnSpPr>
            <a:cxnSpLocks/>
          </p:cNvCxnSpPr>
          <p:nvPr/>
        </p:nvCxnSpPr>
        <p:spPr>
          <a:xfrm>
            <a:off x="8041715" y="1988932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E7B09798-8E04-005E-7651-DD7CCB659B53}"/>
              </a:ext>
            </a:extLst>
          </p:cNvPr>
          <p:cNvCxnSpPr>
            <a:cxnSpLocks/>
          </p:cNvCxnSpPr>
          <p:nvPr/>
        </p:nvCxnSpPr>
        <p:spPr>
          <a:xfrm flipV="1">
            <a:off x="7780436" y="2286596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22ECBBB-2216-0C08-F62A-05E856E8E591}"/>
              </a:ext>
            </a:extLst>
          </p:cNvPr>
          <p:cNvCxnSpPr>
            <a:cxnSpLocks/>
            <a:endCxn id="84" idx="3"/>
          </p:cNvCxnSpPr>
          <p:nvPr/>
        </p:nvCxnSpPr>
        <p:spPr>
          <a:xfrm flipV="1">
            <a:off x="7752824" y="2004527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楕円 87">
            <a:extLst>
              <a:ext uri="{FF2B5EF4-FFF2-40B4-BE49-F238E27FC236}">
                <a16:creationId xmlns:a16="http://schemas.microsoft.com/office/drawing/2014/main" id="{FBE40C61-23E2-F70F-469D-4DB5AB26453C}"/>
              </a:ext>
            </a:extLst>
          </p:cNvPr>
          <p:cNvSpPr/>
          <p:nvPr/>
        </p:nvSpPr>
        <p:spPr>
          <a:xfrm>
            <a:off x="6275927" y="223853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56039471-BCAA-DC39-3D91-22808D30EC5A}"/>
              </a:ext>
            </a:extLst>
          </p:cNvPr>
          <p:cNvSpPr/>
          <p:nvPr/>
        </p:nvSpPr>
        <p:spPr>
          <a:xfrm>
            <a:off x="6803991" y="224904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1A5D2BAC-9CF4-1AE8-EB1D-E7270B1A77F2}"/>
              </a:ext>
            </a:extLst>
          </p:cNvPr>
          <p:cNvSpPr/>
          <p:nvPr/>
        </p:nvSpPr>
        <p:spPr>
          <a:xfrm>
            <a:off x="6525467" y="191585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AC322182-932A-5EEF-D7A4-1CB87A5E7156}"/>
              </a:ext>
            </a:extLst>
          </p:cNvPr>
          <p:cNvCxnSpPr>
            <a:cxnSpLocks/>
          </p:cNvCxnSpPr>
          <p:nvPr/>
        </p:nvCxnSpPr>
        <p:spPr>
          <a:xfrm>
            <a:off x="6632436" y="2007909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5D023776-ED6D-CD2A-9398-DE207B0309DD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6343545" y="2023504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910A486B-65D1-D708-27D5-96D9C7C54AAF}"/>
              </a:ext>
            </a:extLst>
          </p:cNvPr>
          <p:cNvSpPr/>
          <p:nvPr/>
        </p:nvSpPr>
        <p:spPr>
          <a:xfrm>
            <a:off x="4737537" y="224904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0AF93F0A-0087-8584-1E3A-277E00C2D829}"/>
              </a:ext>
            </a:extLst>
          </p:cNvPr>
          <p:cNvSpPr/>
          <p:nvPr/>
        </p:nvSpPr>
        <p:spPr>
          <a:xfrm>
            <a:off x="5265601" y="225955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FEAC6EE0-DABD-B7E3-DD2F-03DF3D328434}"/>
              </a:ext>
            </a:extLst>
          </p:cNvPr>
          <p:cNvSpPr/>
          <p:nvPr/>
        </p:nvSpPr>
        <p:spPr>
          <a:xfrm>
            <a:off x="4987077" y="192636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95FCEDF1-A8FF-DB2B-CC5E-541F025CA907}"/>
              </a:ext>
            </a:extLst>
          </p:cNvPr>
          <p:cNvCxnSpPr>
            <a:cxnSpLocks/>
            <a:endCxn id="95" idx="3"/>
          </p:cNvCxnSpPr>
          <p:nvPr/>
        </p:nvCxnSpPr>
        <p:spPr>
          <a:xfrm flipV="1">
            <a:off x="4805155" y="2034014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F7D677CA-AD00-EC21-3BC8-62EEEA289A64}"/>
                  </a:ext>
                </a:extLst>
              </p:cNvPr>
              <p:cNvSpPr txBox="1"/>
              <p:nvPr/>
            </p:nvSpPr>
            <p:spPr>
              <a:xfrm>
                <a:off x="3196618" y="1483182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F7D677CA-AD00-EC21-3BC8-62EEEA289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618" y="1483182"/>
                <a:ext cx="56664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F0CFB6FE-F88F-3ECE-1228-97A71FDED24C}"/>
                  </a:ext>
                </a:extLst>
              </p:cNvPr>
              <p:cNvSpPr txBox="1"/>
              <p:nvPr/>
            </p:nvSpPr>
            <p:spPr>
              <a:xfrm>
                <a:off x="3483565" y="2301601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F0CFB6FE-F88F-3ECE-1228-97A71FDED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65" y="2301601"/>
                <a:ext cx="56664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二等辺三角形 98">
            <a:extLst>
              <a:ext uri="{FF2B5EF4-FFF2-40B4-BE49-F238E27FC236}">
                <a16:creationId xmlns:a16="http://schemas.microsoft.com/office/drawing/2014/main" id="{7431ECA8-3C28-E11A-EB73-83D408F4BD71}"/>
              </a:ext>
            </a:extLst>
          </p:cNvPr>
          <p:cNvSpPr/>
          <p:nvPr/>
        </p:nvSpPr>
        <p:spPr>
          <a:xfrm>
            <a:off x="7780436" y="1959935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96BDCDE9-B63A-33E3-38A4-C44656301C69}"/>
                  </a:ext>
                </a:extLst>
              </p:cNvPr>
              <p:cNvSpPr txBox="1"/>
              <p:nvPr/>
            </p:nvSpPr>
            <p:spPr>
              <a:xfrm>
                <a:off x="4419797" y="1729102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96BDCDE9-B63A-33E3-38A4-C44656301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797" y="1729102"/>
                <a:ext cx="56664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6A979815-596A-D088-22ED-E896CC2D8ACB}"/>
                  </a:ext>
                </a:extLst>
              </p:cNvPr>
              <p:cNvSpPr txBox="1"/>
              <p:nvPr/>
            </p:nvSpPr>
            <p:spPr>
              <a:xfrm>
                <a:off x="6621503" y="1757897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6A979815-596A-D088-22ED-E896CC2D8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03" y="1757897"/>
                <a:ext cx="56664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C73F3AD7-B341-DA07-FAC0-D82645D25DA2}"/>
                  </a:ext>
                </a:extLst>
              </p:cNvPr>
              <p:cNvSpPr txBox="1"/>
              <p:nvPr/>
            </p:nvSpPr>
            <p:spPr>
              <a:xfrm>
                <a:off x="7745573" y="2248846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C73F3AD7-B341-DA07-FAC0-D82645D25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573" y="2248846"/>
                <a:ext cx="566647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0AC0DFB2-4628-8303-05D3-706767439C58}"/>
                  </a:ext>
                </a:extLst>
              </p:cNvPr>
              <p:cNvSpPr txBox="1"/>
              <p:nvPr/>
            </p:nvSpPr>
            <p:spPr>
              <a:xfrm>
                <a:off x="7745572" y="1963975"/>
                <a:ext cx="5666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0AC0DFB2-4628-8303-05D3-7067674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572" y="1963975"/>
                <a:ext cx="56664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楕円 103">
            <a:extLst>
              <a:ext uri="{FF2B5EF4-FFF2-40B4-BE49-F238E27FC236}">
                <a16:creationId xmlns:a16="http://schemas.microsoft.com/office/drawing/2014/main" id="{268A52B1-8B63-F830-9CA2-D662F92D5FFF}"/>
              </a:ext>
            </a:extLst>
          </p:cNvPr>
          <p:cNvSpPr/>
          <p:nvPr/>
        </p:nvSpPr>
        <p:spPr>
          <a:xfrm>
            <a:off x="8972843" y="218359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4EE15D4C-7471-ECBC-37E3-5AC0BED4A026}"/>
              </a:ext>
            </a:extLst>
          </p:cNvPr>
          <p:cNvSpPr/>
          <p:nvPr/>
        </p:nvSpPr>
        <p:spPr>
          <a:xfrm>
            <a:off x="9500907" y="219410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ABA34E57-D231-0C1F-357F-60AADAF256EB}"/>
              </a:ext>
            </a:extLst>
          </p:cNvPr>
          <p:cNvSpPr/>
          <p:nvPr/>
        </p:nvSpPr>
        <p:spPr>
          <a:xfrm>
            <a:off x="9222383" y="186090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45FD9704-85BD-139B-A995-7246102CBF36}"/>
              </a:ext>
            </a:extLst>
          </p:cNvPr>
          <p:cNvCxnSpPr>
            <a:cxnSpLocks/>
          </p:cNvCxnSpPr>
          <p:nvPr/>
        </p:nvCxnSpPr>
        <p:spPr>
          <a:xfrm>
            <a:off x="9329352" y="1952966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613D297-F69F-7E76-0D56-D3308F1B4542}"/>
              </a:ext>
            </a:extLst>
          </p:cNvPr>
          <p:cNvCxnSpPr>
            <a:cxnSpLocks/>
          </p:cNvCxnSpPr>
          <p:nvPr/>
        </p:nvCxnSpPr>
        <p:spPr>
          <a:xfrm flipV="1">
            <a:off x="9068073" y="2250630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AAED0DAA-A123-3325-DB92-3B857F8F1B5E}"/>
              </a:ext>
            </a:extLst>
          </p:cNvPr>
          <p:cNvCxnSpPr>
            <a:cxnSpLocks/>
            <a:endCxn id="106" idx="3"/>
          </p:cNvCxnSpPr>
          <p:nvPr/>
        </p:nvCxnSpPr>
        <p:spPr>
          <a:xfrm flipV="1">
            <a:off x="9040461" y="1968561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二等辺三角形 109">
            <a:extLst>
              <a:ext uri="{FF2B5EF4-FFF2-40B4-BE49-F238E27FC236}">
                <a16:creationId xmlns:a16="http://schemas.microsoft.com/office/drawing/2014/main" id="{C6D5DCC6-0F79-B676-7177-C3C57620CCAC}"/>
              </a:ext>
            </a:extLst>
          </p:cNvPr>
          <p:cNvSpPr/>
          <p:nvPr/>
        </p:nvSpPr>
        <p:spPr>
          <a:xfrm>
            <a:off x="9068073" y="1923969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EA62A6F2-3424-A359-0914-4083C77E7F43}"/>
                  </a:ext>
                </a:extLst>
              </p:cNvPr>
              <p:cNvSpPr txBox="1"/>
              <p:nvPr/>
            </p:nvSpPr>
            <p:spPr>
              <a:xfrm>
                <a:off x="3139425" y="26302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EA62A6F2-3424-A359-0914-4083C77E7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425" y="2630210"/>
                <a:ext cx="489745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316A86DA-00EC-0E4A-8BD8-7656EE2E295E}"/>
                  </a:ext>
                </a:extLst>
              </p:cNvPr>
              <p:cNvSpPr txBox="1"/>
              <p:nvPr/>
            </p:nvSpPr>
            <p:spPr>
              <a:xfrm>
                <a:off x="4762214" y="2620284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316A86DA-00EC-0E4A-8BD8-7656EE2E2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214" y="2620284"/>
                <a:ext cx="489745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2682FC51-DD2E-B420-8C14-8F99AC3C0AC3}"/>
                  </a:ext>
                </a:extLst>
              </p:cNvPr>
              <p:cNvSpPr txBox="1"/>
              <p:nvPr/>
            </p:nvSpPr>
            <p:spPr>
              <a:xfrm>
                <a:off x="6376630" y="2621342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2682FC51-DD2E-B420-8C14-8F99AC3C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30" y="2621342"/>
                <a:ext cx="489745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AE9F2B0B-1727-9013-EB0A-8961B1EFD129}"/>
                  </a:ext>
                </a:extLst>
              </p:cNvPr>
              <p:cNvSpPr txBox="1"/>
              <p:nvPr/>
            </p:nvSpPr>
            <p:spPr>
              <a:xfrm>
                <a:off x="7762803" y="2621342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AE9F2B0B-1727-9013-EB0A-8961B1EFD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803" y="2621342"/>
                <a:ext cx="489745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6133D63E-0682-9C6E-C05C-C7DE42263B75}"/>
              </a:ext>
            </a:extLst>
          </p:cNvPr>
          <p:cNvCxnSpPr>
            <a:cxnSpLocks/>
          </p:cNvCxnSpPr>
          <p:nvPr/>
        </p:nvCxnSpPr>
        <p:spPr>
          <a:xfrm>
            <a:off x="6309849" y="3210511"/>
            <a:ext cx="0" cy="188394"/>
          </a:xfrm>
          <a:prstGeom prst="straightConnector1">
            <a:avLst/>
          </a:prstGeom>
          <a:ln w="104775">
            <a:solidFill>
              <a:schemeClr val="bg2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9E91EBE8-86B1-C99B-2173-143D6705DDFD}"/>
              </a:ext>
            </a:extLst>
          </p:cNvPr>
          <p:cNvSpPr/>
          <p:nvPr/>
        </p:nvSpPr>
        <p:spPr>
          <a:xfrm>
            <a:off x="2619277" y="1555721"/>
            <a:ext cx="7448024" cy="1460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C8E81838-DF53-7A7B-B886-962CB741EC3D}"/>
                  </a:ext>
                </a:extLst>
              </p:cNvPr>
              <p:cNvSpPr txBox="1"/>
              <p:nvPr/>
            </p:nvSpPr>
            <p:spPr>
              <a:xfrm>
                <a:off x="9105688" y="2614010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C8E81838-DF53-7A7B-B886-962CB741E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688" y="2614010"/>
                <a:ext cx="489745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19C55AB8-990C-CF6D-7951-6707C635BFE5}"/>
              </a:ext>
            </a:extLst>
          </p:cNvPr>
          <p:cNvSpPr/>
          <p:nvPr/>
        </p:nvSpPr>
        <p:spPr>
          <a:xfrm>
            <a:off x="2603449" y="3463801"/>
            <a:ext cx="7448024" cy="1381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B262775E-F31E-3741-2594-9095BEFB0C5F}"/>
              </a:ext>
            </a:extLst>
          </p:cNvPr>
          <p:cNvSpPr/>
          <p:nvPr/>
        </p:nvSpPr>
        <p:spPr>
          <a:xfrm>
            <a:off x="2579686" y="5239483"/>
            <a:ext cx="7448024" cy="1381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C685E485-7139-9B3F-B63E-D2A24216999E}"/>
              </a:ext>
            </a:extLst>
          </p:cNvPr>
          <p:cNvCxnSpPr>
            <a:cxnSpLocks/>
          </p:cNvCxnSpPr>
          <p:nvPr/>
        </p:nvCxnSpPr>
        <p:spPr>
          <a:xfrm>
            <a:off x="1622440" y="3240606"/>
            <a:ext cx="0" cy="188394"/>
          </a:xfrm>
          <a:prstGeom prst="straightConnector1">
            <a:avLst/>
          </a:prstGeom>
          <a:ln w="104775">
            <a:solidFill>
              <a:schemeClr val="bg2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5800F61-F37D-3337-A5C8-401761277CAE}"/>
              </a:ext>
            </a:extLst>
          </p:cNvPr>
          <p:cNvCxnSpPr>
            <a:cxnSpLocks/>
          </p:cNvCxnSpPr>
          <p:nvPr/>
        </p:nvCxnSpPr>
        <p:spPr>
          <a:xfrm flipH="1">
            <a:off x="1618916" y="4896795"/>
            <a:ext cx="3792" cy="318832"/>
          </a:xfrm>
          <a:prstGeom prst="straightConnector1">
            <a:avLst/>
          </a:prstGeom>
          <a:ln w="104775"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A78CDD9-B58A-6C71-032E-C398B459C320}"/>
              </a:ext>
            </a:extLst>
          </p:cNvPr>
          <p:cNvSpPr txBox="1"/>
          <p:nvPr/>
        </p:nvSpPr>
        <p:spPr>
          <a:xfrm>
            <a:off x="1283837" y="3928399"/>
            <a:ext cx="904318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300" dirty="0"/>
              <a:t>途中</a:t>
            </a:r>
            <a:endParaRPr lang="en-US" altLang="ja-JP" sz="2300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9E48015-3DFA-AC7B-B4DE-AC0D8894A58C}"/>
              </a:ext>
            </a:extLst>
          </p:cNvPr>
          <p:cNvSpPr txBox="1"/>
          <p:nvPr/>
        </p:nvSpPr>
        <p:spPr>
          <a:xfrm>
            <a:off x="1665857" y="3084805"/>
            <a:ext cx="1304238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300" dirty="0"/>
              <a:t>(</a:t>
            </a:r>
            <a:r>
              <a:rPr lang="ja-JP" altLang="en-US" sz="2300" dirty="0"/>
              <a:t>伸ばす</a:t>
            </a:r>
            <a:r>
              <a:rPr lang="en-US" altLang="ja-JP" sz="2300" dirty="0"/>
              <a:t>)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F2B18359-82B9-10D1-1B6C-E028B87219BD}"/>
              </a:ext>
            </a:extLst>
          </p:cNvPr>
          <p:cNvSpPr txBox="1"/>
          <p:nvPr/>
        </p:nvSpPr>
        <p:spPr>
          <a:xfrm>
            <a:off x="1665856" y="4856841"/>
            <a:ext cx="351061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300" dirty="0"/>
              <a:t>(</a:t>
            </a:r>
            <a:r>
              <a:rPr lang="ja-JP" altLang="en-US" sz="2300" dirty="0"/>
              <a:t>縮める</a:t>
            </a:r>
            <a:r>
              <a:rPr lang="en-US" altLang="ja-JP" sz="2300" dirty="0"/>
              <a:t>:</a:t>
            </a:r>
            <a:r>
              <a:rPr lang="ja-JP" altLang="en-US" sz="2300" dirty="0"/>
              <a:t>別のファイル</a:t>
            </a:r>
            <a:r>
              <a:rPr lang="en-US" altLang="ja-JP" sz="2300" dirty="0"/>
              <a:t>)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020D4D80-9BD9-974B-A3E9-67CD12EABABE}"/>
              </a:ext>
            </a:extLst>
          </p:cNvPr>
          <p:cNvSpPr txBox="1"/>
          <p:nvPr/>
        </p:nvSpPr>
        <p:spPr>
          <a:xfrm>
            <a:off x="1161470" y="1972050"/>
            <a:ext cx="14419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000" b="1" dirty="0">
                <a:solidFill>
                  <a:srgbClr val="C00000"/>
                </a:solidFill>
              </a:rPr>
              <a:t>入力</a:t>
            </a:r>
            <a:r>
              <a:rPr lang="ja-JP" altLang="en-US" sz="3000" b="1" dirty="0"/>
              <a:t>：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12790C25-D97E-B9F2-6025-CD85844D8A09}"/>
              </a:ext>
            </a:extLst>
          </p:cNvPr>
          <p:cNvSpPr txBox="1"/>
          <p:nvPr/>
        </p:nvSpPr>
        <p:spPr>
          <a:xfrm>
            <a:off x="1182065" y="5760123"/>
            <a:ext cx="14419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000" b="1" dirty="0">
                <a:solidFill>
                  <a:srgbClr val="C00000"/>
                </a:solidFill>
              </a:rPr>
              <a:t>出力</a:t>
            </a:r>
            <a:r>
              <a:rPr lang="ja-JP" altLang="en-US" sz="30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689000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713B1-F078-A000-352A-C88B6DB2E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45AE49-9EAD-ABA1-35F6-134EB801CFED}"/>
              </a:ext>
            </a:extLst>
          </p:cNvPr>
          <p:cNvSpPr txBox="1"/>
          <p:nvPr/>
        </p:nvSpPr>
        <p:spPr>
          <a:xfrm>
            <a:off x="865528" y="1829989"/>
            <a:ext cx="9954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(6.5)</a:t>
            </a:r>
            <a:r>
              <a:rPr lang="en-US" altLang="ja-JP" dirty="0" err="1"/>
              <a:t>print_intervals</a:t>
            </a:r>
            <a:r>
              <a:rPr lang="en-US" altLang="ja-JP" dirty="0"/>
              <a:t>(header, intervals, </a:t>
            </a:r>
            <a:r>
              <a:rPr lang="en-US" altLang="ja-JP" dirty="0" err="1"/>
              <a:t>printter</a:t>
            </a:r>
            <a:r>
              <a:rPr lang="en-US" altLang="ja-JP" dirty="0"/>
              <a:t>) (</a:t>
            </a:r>
            <a:r>
              <a:rPr lang="ja-JP" altLang="en-US" dirty="0"/>
              <a:t>区間を</a:t>
            </a:r>
            <a:r>
              <a:rPr lang="en-US" altLang="ja-JP" dirty="0"/>
              <a:t>print</a:t>
            </a:r>
            <a:r>
              <a:rPr lang="ja-JP" altLang="en-US" dirty="0"/>
              <a:t>してくれる</a:t>
            </a:r>
            <a:r>
              <a:rPr lang="en-US" altLang="ja-JP" dirty="0"/>
              <a:t>.)</a:t>
            </a:r>
          </a:p>
          <a:p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738276-F72C-427C-775A-19910C0176BF}"/>
              </a:ext>
            </a:extLst>
          </p:cNvPr>
          <p:cNvSpPr txBox="1"/>
          <p:nvPr/>
        </p:nvSpPr>
        <p:spPr>
          <a:xfrm>
            <a:off x="1009917" y="1403529"/>
            <a:ext cx="9492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♦</a:t>
            </a:r>
            <a:r>
              <a:rPr lang="en-US" altLang="ja-JP" dirty="0"/>
              <a:t>(6.1)—(6.4)</a:t>
            </a:r>
            <a:r>
              <a:rPr lang="ja-JP" altLang="en-US" dirty="0"/>
              <a:t>を用いて区間をプリントする。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3AC77A-0AE3-08DC-1763-4CA05F511E2D}"/>
              </a:ext>
            </a:extLst>
          </p:cNvPr>
          <p:cNvSpPr txBox="1"/>
          <p:nvPr/>
        </p:nvSpPr>
        <p:spPr>
          <a:xfrm>
            <a:off x="1071870" y="2202589"/>
            <a:ext cx="106184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function </a:t>
            </a:r>
            <a:r>
              <a:rPr lang="en-US" altLang="ja-JP" dirty="0" err="1"/>
              <a:t>print_intervals</a:t>
            </a:r>
            <a:r>
              <a:rPr lang="en-US" altLang="ja-JP" dirty="0"/>
              <a:t>(header, intervals(</a:t>
            </a:r>
            <a:r>
              <a:rPr lang="ja-JP" altLang="en-US" dirty="0"/>
              <a:t>同じ</a:t>
            </a:r>
            <a:r>
              <a:rPr lang="en-US" altLang="ja-JP" dirty="0"/>
              <a:t>type</a:t>
            </a:r>
            <a:r>
              <a:rPr lang="ja-JP" altLang="en-US" dirty="0"/>
              <a:t>の区間たち</a:t>
            </a:r>
            <a:r>
              <a:rPr lang="en-US" altLang="ja-JP" dirty="0"/>
              <a:t>), </a:t>
            </a:r>
            <a:r>
              <a:rPr lang="en-US" altLang="ja-JP" dirty="0" err="1"/>
              <a:t>printter</a:t>
            </a:r>
            <a:r>
              <a:rPr lang="en-US" altLang="ja-JP" dirty="0"/>
              <a:t>(</a:t>
            </a:r>
            <a:r>
              <a:rPr lang="ja-JP" altLang="en-US" dirty="0"/>
              <a:t>print_intLなど先程の関数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    print(header)</a:t>
            </a:r>
          </a:p>
          <a:p>
            <a:r>
              <a:rPr lang="en-US" altLang="ja-JP" dirty="0"/>
              <a:t>    for interval in intervals</a:t>
            </a:r>
          </a:p>
          <a:p>
            <a:r>
              <a:rPr lang="en-US" altLang="ja-JP" dirty="0"/>
              <a:t>        print(</a:t>
            </a:r>
            <a:r>
              <a:rPr lang="en-US" altLang="ja-JP" dirty="0" err="1"/>
              <a:t>printter</a:t>
            </a:r>
            <a:r>
              <a:rPr lang="en-US" altLang="ja-JP" dirty="0"/>
              <a:t>(interval))</a:t>
            </a:r>
          </a:p>
          <a:p>
            <a:r>
              <a:rPr lang="en-US" altLang="ja-JP" dirty="0"/>
              <a:t>    end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println</a:t>
            </a:r>
            <a:r>
              <a:rPr lang="en-US" altLang="ja-JP" dirty="0"/>
              <a:t>(" ")</a:t>
            </a:r>
          </a:p>
          <a:p>
            <a:r>
              <a:rPr lang="en-US" altLang="ja-JP" dirty="0"/>
              <a:t>end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417FFEB-6A6B-7F93-F0E1-4B2919EBE512}"/>
                  </a:ext>
                </a:extLst>
              </p:cNvPr>
              <p:cNvSpPr txBox="1"/>
              <p:nvPr/>
            </p:nvSpPr>
            <p:spPr>
              <a:xfrm>
                <a:off x="201746" y="4154700"/>
                <a:ext cx="7799253" cy="2108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dirty="0"/>
                  <a:t>Ex. </a:t>
                </a:r>
              </a:p>
              <a:p>
                <a:r>
                  <a:rPr lang="en-US" altLang="ja-JP" dirty="0" err="1"/>
                  <a:t>print_intervals</a:t>
                </a:r>
                <a:r>
                  <a:rPr lang="en-US" altLang="ja-JP" dirty="0">
                    <a:latin typeface="游ゴシック 本文"/>
                  </a:rPr>
                  <a:t>(</a:t>
                </a:r>
                <a:r>
                  <a:rPr lang="en-US" altLang="ja-JP" b="0" dirty="0">
                    <a:solidFill>
                      <a:schemeClr val="tx1"/>
                    </a:solidFill>
                    <a:effectLst/>
                    <a:latin typeface="游ゴシック 本文"/>
                  </a:rPr>
                  <a:t>“intervals with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ja-JP" b="0" dirty="0">
                    <a:solidFill>
                      <a:schemeClr val="tx1"/>
                    </a:solidFill>
                    <a:effectLst/>
                    <a:latin typeface="游ゴシック 本文"/>
                  </a:rPr>
                  <a:t>:</a:t>
                </a:r>
                <a:r>
                  <a:rPr lang="ja-JP" altLang="en-US" dirty="0">
                    <a:latin typeface="游ゴシック 本文"/>
                  </a:rPr>
                  <a:t> </a:t>
                </a:r>
                <a:r>
                  <a:rPr lang="en-US" altLang="ja-JP" b="0" dirty="0">
                    <a:solidFill>
                      <a:schemeClr val="tx1"/>
                    </a:solidFill>
                    <a:effectLst/>
                    <a:latin typeface="游ゴシック 本文"/>
                  </a:rPr>
                  <a:t>”</a:t>
                </a:r>
                <a:r>
                  <a:rPr lang="en-US" altLang="ja-JP" dirty="0">
                    <a:solidFill>
                      <a:schemeClr val="tx1"/>
                    </a:solidFill>
                    <a:latin typeface="游ゴシック 本文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altLang="ja-JP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1,5</m:t>
                            </m:r>
                          </m:e>
                        </m:d>
                      </m:e>
                    </m:d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1,4</m:t>
                            </m:r>
                          </m:e>
                        </m:d>
                        <m:r>
                          <a:rPr lang="en-US" altLang="ja-JP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altLang="ja-JP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ja-JP" dirty="0"/>
                  <a:t>, </a:t>
                </a:r>
                <a:r>
                  <a:rPr lang="ja-JP" altLang="en-US" dirty="0"/>
                  <a:t>print_intL</a:t>
                </a:r>
                <a:r>
                  <a:rPr lang="en-US" altLang="ja-JP" dirty="0"/>
                  <a:t>)</a:t>
                </a:r>
              </a:p>
              <a:p>
                <a:r>
                  <a:rPr lang="ja-JP" altLang="en-US" dirty="0"/>
                  <a:t>を計算。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2000" b="0" dirty="0">
                    <a:solidFill>
                      <a:schemeClr val="tx1"/>
                    </a:solidFill>
                    <a:effectLst/>
                    <a:latin typeface="游ゴシック 本文"/>
                  </a:rPr>
                  <a:t>intervals with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ja-JP" sz="2000" b="0" dirty="0">
                    <a:solidFill>
                      <a:schemeClr val="tx1"/>
                    </a:solidFill>
                    <a:effectLst/>
                    <a:latin typeface="游ゴシック 本文"/>
                  </a:rPr>
                  <a:t>:</a:t>
                </a:r>
                <a:r>
                  <a:rPr lang="ja-JP" altLang="en-US" sz="2000" dirty="0">
                    <a:solidFill>
                      <a:schemeClr val="tx1"/>
                    </a:solidFill>
                    <a:latin typeface="游ゴシック 本文"/>
                  </a:rPr>
                  <a:t> </a:t>
                </a:r>
                <a:r>
                  <a:rPr lang="en-US" altLang="ja-JP" sz="2000" dirty="0">
                    <a:solidFill>
                      <a:schemeClr val="tx1"/>
                    </a:solidFill>
                    <a:latin typeface="游ゴシック 本文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  <m:r>
                      <a:rPr lang="en-US" altLang="ja-JP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⟨3,</m:t>
                    </m:r>
                    <m:acc>
                      <m:accPr>
                        <m:chr m:val="̂"/>
                        <m:ctrlPr>
                          <a:rPr lang="en-US" altLang="ja-JP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ja-JP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ja-JP" sz="2000" dirty="0">
                  <a:solidFill>
                    <a:srgbClr val="00B0F0"/>
                  </a:solidFill>
                </a:endParaRPr>
              </a:p>
              <a:p>
                <a:endParaRPr lang="en-US" altLang="ja-JP" dirty="0"/>
              </a:p>
              <a:p>
                <a:r>
                  <a:rPr lang="ja-JP" altLang="en-US" dirty="0"/>
                  <a:t>がターミナルに表示される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色は付かない</a:t>
                </a:r>
                <a:r>
                  <a:rPr lang="en-US" altLang="ja-JP" dirty="0"/>
                  <a:t>).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CC8F99A-0D80-6940-D25B-76997C1B3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46" y="4154700"/>
                <a:ext cx="7799253" cy="2108078"/>
              </a:xfrm>
              <a:prstGeom prst="rect">
                <a:avLst/>
              </a:prstGeom>
              <a:blipFill>
                <a:blip r:embed="rId3"/>
                <a:stretch>
                  <a:fillRect l="-625" t="-1739" b="-4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32D6996-C46C-4320-E16C-BF10DEA452FB}"/>
              </a:ext>
            </a:extLst>
          </p:cNvPr>
          <p:cNvCxnSpPr>
            <a:cxnSpLocks/>
          </p:cNvCxnSpPr>
          <p:nvPr/>
        </p:nvCxnSpPr>
        <p:spPr>
          <a:xfrm>
            <a:off x="6750040" y="5343632"/>
            <a:ext cx="5281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28245E9-DDAA-F5BC-7DBE-AD2F99E4162C}"/>
              </a:ext>
            </a:extLst>
          </p:cNvPr>
          <p:cNvCxnSpPr>
            <a:cxnSpLocks/>
          </p:cNvCxnSpPr>
          <p:nvPr/>
        </p:nvCxnSpPr>
        <p:spPr>
          <a:xfrm flipV="1">
            <a:off x="6750040" y="5184227"/>
            <a:ext cx="550883" cy="350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A41E076-329D-12E4-39A6-074CE0A7F57D}"/>
              </a:ext>
            </a:extLst>
          </p:cNvPr>
          <p:cNvCxnSpPr>
            <a:cxnSpLocks/>
          </p:cNvCxnSpPr>
          <p:nvPr/>
        </p:nvCxnSpPr>
        <p:spPr>
          <a:xfrm>
            <a:off x="9148382" y="5478308"/>
            <a:ext cx="28833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CECE527-EF8A-1830-FEEB-020DC29749E8}"/>
              </a:ext>
            </a:extLst>
          </p:cNvPr>
          <p:cNvCxnSpPr>
            <a:cxnSpLocks/>
          </p:cNvCxnSpPr>
          <p:nvPr/>
        </p:nvCxnSpPr>
        <p:spPr>
          <a:xfrm>
            <a:off x="10787952" y="5629996"/>
            <a:ext cx="12437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D8D4ACA-930E-3D50-7669-62935B637D0A}"/>
              </a:ext>
            </a:extLst>
          </p:cNvPr>
          <p:cNvCxnSpPr>
            <a:cxnSpLocks/>
          </p:cNvCxnSpPr>
          <p:nvPr/>
        </p:nvCxnSpPr>
        <p:spPr>
          <a:xfrm>
            <a:off x="6750040" y="6287769"/>
            <a:ext cx="5281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76304F3-1F9B-5175-A4C6-F5E6F9E0F073}"/>
              </a:ext>
            </a:extLst>
          </p:cNvPr>
          <p:cNvCxnSpPr>
            <a:cxnSpLocks/>
          </p:cNvCxnSpPr>
          <p:nvPr/>
        </p:nvCxnSpPr>
        <p:spPr>
          <a:xfrm>
            <a:off x="6750040" y="6200466"/>
            <a:ext cx="233617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3B03D26-61A1-E105-0F79-1768464C5420}"/>
              </a:ext>
            </a:extLst>
          </p:cNvPr>
          <p:cNvCxnSpPr>
            <a:cxnSpLocks/>
          </p:cNvCxnSpPr>
          <p:nvPr/>
        </p:nvCxnSpPr>
        <p:spPr>
          <a:xfrm>
            <a:off x="9148382" y="6422444"/>
            <a:ext cx="28833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2FE1C45-0080-1A8F-D93A-7300AE5B94FD}"/>
              </a:ext>
            </a:extLst>
          </p:cNvPr>
          <p:cNvCxnSpPr>
            <a:cxnSpLocks/>
          </p:cNvCxnSpPr>
          <p:nvPr/>
        </p:nvCxnSpPr>
        <p:spPr>
          <a:xfrm>
            <a:off x="10303113" y="6574132"/>
            <a:ext cx="17285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73EC180-5988-FC34-FA38-8B2A2B3C4D9A}"/>
              </a:ext>
            </a:extLst>
          </p:cNvPr>
          <p:cNvCxnSpPr>
            <a:cxnSpLocks/>
          </p:cNvCxnSpPr>
          <p:nvPr/>
        </p:nvCxnSpPr>
        <p:spPr>
          <a:xfrm>
            <a:off x="11689327" y="6708808"/>
            <a:ext cx="342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5193E4F-E355-66F7-F1A3-0475424978D6}"/>
              </a:ext>
            </a:extLst>
          </p:cNvPr>
          <p:cNvCxnSpPr>
            <a:cxnSpLocks noChangeAspect="1"/>
          </p:cNvCxnSpPr>
          <p:nvPr/>
        </p:nvCxnSpPr>
        <p:spPr>
          <a:xfrm>
            <a:off x="9552660" y="5222462"/>
            <a:ext cx="1533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9EA7BBD-7835-6F4C-A8CF-2E00F91AA91B}"/>
              </a:ext>
            </a:extLst>
          </p:cNvPr>
          <p:cNvCxnSpPr>
            <a:cxnSpLocks/>
          </p:cNvCxnSpPr>
          <p:nvPr/>
        </p:nvCxnSpPr>
        <p:spPr>
          <a:xfrm>
            <a:off x="10949462" y="5764671"/>
            <a:ext cx="10822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DDD7786-206D-4CF5-0C95-F9163F5DE024}"/>
                  </a:ext>
                </a:extLst>
              </p:cNvPr>
              <p:cNvSpPr txBox="1"/>
              <p:nvPr/>
            </p:nvSpPr>
            <p:spPr>
              <a:xfrm>
                <a:off x="6234990" y="4770052"/>
                <a:ext cx="14139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[1,2]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A5F49D1-5810-9FFC-6845-A514A066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990" y="4770052"/>
                <a:ext cx="1413933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0879BA7-3B63-9337-5D48-02DD9DF59961}"/>
                  </a:ext>
                </a:extLst>
              </p:cNvPr>
              <p:cNvSpPr txBox="1"/>
              <p:nvPr/>
            </p:nvSpPr>
            <p:spPr>
              <a:xfrm>
                <a:off x="6521990" y="5740816"/>
                <a:ext cx="7789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[1,5]</m:t>
                      </m:r>
                    </m:oMath>
                  </m:oMathPara>
                </a14:m>
                <a:endParaRPr lang="ja-JP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1C45F44-2958-4D7B-D6B2-F2E61B9B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990" y="5740816"/>
                <a:ext cx="778933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A056F0A-34D7-D373-6670-ABE1D5510BD6}"/>
              </a:ext>
            </a:extLst>
          </p:cNvPr>
          <p:cNvCxnSpPr>
            <a:cxnSpLocks/>
          </p:cNvCxnSpPr>
          <p:nvPr/>
        </p:nvCxnSpPr>
        <p:spPr>
          <a:xfrm>
            <a:off x="6750040" y="5271889"/>
            <a:ext cx="162349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2AD29886-8F7F-AD37-016C-F40C7D72D2D8}"/>
                  </a:ext>
                </a:extLst>
              </p:cNvPr>
              <p:cNvSpPr txBox="1"/>
              <p:nvPr/>
            </p:nvSpPr>
            <p:spPr>
              <a:xfrm>
                <a:off x="7771810" y="4856220"/>
                <a:ext cx="7789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lang="en-US" altLang="ja-JP" sz="2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5764B27-C067-11F4-2EDD-5E11BF73C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810" y="4856220"/>
                <a:ext cx="778933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8956370A-24FE-E0D9-0A72-0AC92C050BF8}"/>
                  </a:ext>
                </a:extLst>
              </p:cNvPr>
              <p:cNvSpPr txBox="1"/>
              <p:nvPr/>
            </p:nvSpPr>
            <p:spPr>
              <a:xfrm>
                <a:off x="6552489" y="6453351"/>
                <a:ext cx="7789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lang="en-US" altLang="ja-JP" sz="2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B893A8B-46E1-DF41-3D63-EEAE549C6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489" y="6453351"/>
                <a:ext cx="778933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0EC00A70-0A1F-2536-1EC1-642EAA958006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750040" y="6453351"/>
            <a:ext cx="19191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0F13599-30DC-1F74-03A0-9216CB36436F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(6)</a:t>
            </a:r>
            <a:r>
              <a:rPr lang="en-US" altLang="ja-JP" sz="3000" dirty="0" err="1"/>
              <a:t>Print_functions.jl</a:t>
            </a:r>
            <a:endParaRPr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07093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9A01175-F6F1-33F3-1049-781A9A99A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5F88C0-1455-691A-2F1D-C12B5652F4F4}"/>
              </a:ext>
            </a:extLst>
          </p:cNvPr>
          <p:cNvSpPr txBox="1"/>
          <p:nvPr/>
        </p:nvSpPr>
        <p:spPr>
          <a:xfrm>
            <a:off x="300780" y="1689128"/>
            <a:ext cx="478612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900" dirty="0"/>
              <a:t>(5.3)</a:t>
            </a:r>
            <a:r>
              <a:rPr lang="en-US" altLang="ja-JP" sz="1900" dirty="0" err="1"/>
              <a:t>get_repmat</a:t>
            </a:r>
            <a:r>
              <a:rPr lang="en-US" altLang="ja-JP" sz="1900" dirty="0"/>
              <a:t>(</a:t>
            </a:r>
            <a:r>
              <a:rPr lang="en-US" altLang="ja-JP" sz="1900" dirty="0" err="1"/>
              <a:t>spaceUp</a:t>
            </a:r>
            <a:r>
              <a:rPr lang="en-US" altLang="ja-JP" sz="1900" dirty="0"/>
              <a:t>, </a:t>
            </a:r>
            <a:r>
              <a:rPr lang="en-US" altLang="ja-JP" sz="1900" dirty="0" err="1"/>
              <a:t>spaceDown</a:t>
            </a:r>
            <a:r>
              <a:rPr lang="en-US" altLang="ja-JP" sz="19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2F62E17-A88A-B3A4-B9BC-9C53C66FFB6B}"/>
                  </a:ext>
                </a:extLst>
              </p:cNvPr>
              <p:cNvSpPr txBox="1"/>
              <p:nvPr/>
            </p:nvSpPr>
            <p:spPr>
              <a:xfrm>
                <a:off x="773308" y="2105357"/>
                <a:ext cx="107341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000" dirty="0"/>
                  <a:t>連立方程式を解き、行列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 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altLang="ja-JP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𝜄</m:t>
                        </m:r>
                      </m:e>
                      <m:sub>
                        <m:r>
                          <a:rPr lang="en-US" altLang="ja-JP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ja-JP" altLang="en-US" sz="2000" dirty="0"/>
                  <a:t> と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ℓ 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sz="2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Γ</m:t>
                    </m:r>
                    <m:sSub>
                      <m:sSubPr>
                        <m:ctrlPr>
                          <a:rPr lang="en-US" altLang="ja-JP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𝜄</m:t>
                        </m:r>
                      </m:e>
                      <m:sub>
                        <m:r>
                          <a:rPr lang="en-US" altLang="ja-JP" sz="2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ja-JP" altLang="en-US" sz="2000" dirty="0"/>
                  <a:t> を求めるための関数。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446C252-4403-C9D9-4F5C-B5568D1AD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8" y="2105357"/>
                <a:ext cx="10734164" cy="400110"/>
              </a:xfrm>
              <a:prstGeom prst="rect">
                <a:avLst/>
              </a:prstGeom>
              <a:blipFill>
                <a:blip r:embed="rId3"/>
                <a:stretch>
                  <a:fillRect l="-625"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7C4F64E4-6798-42E5-D001-42FB55CDB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844" y="3181585"/>
            <a:ext cx="4845733" cy="305832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897750-3C3E-9F7E-227A-1A9705C2B53C}"/>
              </a:ext>
            </a:extLst>
          </p:cNvPr>
          <p:cNvSpPr/>
          <p:nvPr/>
        </p:nvSpPr>
        <p:spPr>
          <a:xfrm>
            <a:off x="3324984" y="3602836"/>
            <a:ext cx="1307691" cy="9689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E499585-8443-FA0D-7EB5-21540CBB1BC0}"/>
              </a:ext>
            </a:extLst>
          </p:cNvPr>
          <p:cNvSpPr/>
          <p:nvPr/>
        </p:nvSpPr>
        <p:spPr>
          <a:xfrm>
            <a:off x="5525824" y="4639999"/>
            <a:ext cx="1307691" cy="14110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719120-69F6-760E-8FD8-4BE2422449EC}"/>
              </a:ext>
            </a:extLst>
          </p:cNvPr>
          <p:cNvSpPr txBox="1"/>
          <p:nvPr/>
        </p:nvSpPr>
        <p:spPr>
          <a:xfrm>
            <a:off x="3399666" y="2912007"/>
            <a:ext cx="1307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LspaceUp</a:t>
            </a:r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D620845-FBD8-BB41-858A-A138BB18E948}"/>
              </a:ext>
            </a:extLst>
          </p:cNvPr>
          <p:cNvSpPr txBox="1"/>
          <p:nvPr/>
        </p:nvSpPr>
        <p:spPr>
          <a:xfrm>
            <a:off x="701074" y="3687621"/>
            <a:ext cx="1839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LspaceDown</a:t>
            </a:r>
            <a:endParaRPr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6E06443-159F-16CD-8C39-7924B3D48529}"/>
              </a:ext>
            </a:extLst>
          </p:cNvPr>
          <p:cNvSpPr txBox="1"/>
          <p:nvPr/>
        </p:nvSpPr>
        <p:spPr>
          <a:xfrm>
            <a:off x="5567865" y="2912007"/>
            <a:ext cx="1579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RspaceUp</a:t>
            </a:r>
            <a:endParaRPr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0CA904B-71BC-FB2C-166D-85D7D1B0D675}"/>
              </a:ext>
            </a:extLst>
          </p:cNvPr>
          <p:cNvSpPr txBox="1"/>
          <p:nvPr/>
        </p:nvSpPr>
        <p:spPr>
          <a:xfrm>
            <a:off x="713540" y="5003241"/>
            <a:ext cx="1650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 err="1"/>
              <a:t>RspaceDown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D6AB009-A659-64E3-824C-DF59A73BE017}"/>
                  </a:ext>
                </a:extLst>
              </p:cNvPr>
              <p:cNvSpPr txBox="1"/>
              <p:nvPr/>
            </p:nvSpPr>
            <p:spPr>
              <a:xfrm>
                <a:off x="619351" y="4006656"/>
                <a:ext cx="219406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500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5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ja-JP" sz="2500" dirty="0"/>
                  <a:t>] </a:t>
                </a: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1307F8E0-2528-4013-3987-01D451B13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51" y="4006656"/>
                <a:ext cx="2194063" cy="477054"/>
              </a:xfrm>
              <a:prstGeom prst="rect">
                <a:avLst/>
              </a:prstGeom>
              <a:blipFill>
                <a:blip r:embed="rId5"/>
                <a:stretch>
                  <a:fillRect l="-4722" t="-8861" b="-291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12ABF4A-8FC0-0176-FB5C-5B898A7B660E}"/>
                  </a:ext>
                </a:extLst>
              </p:cNvPr>
              <p:cNvSpPr txBox="1"/>
              <p:nvPr/>
            </p:nvSpPr>
            <p:spPr>
              <a:xfrm>
                <a:off x="411608" y="5387521"/>
                <a:ext cx="2355572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500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5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5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sub>
                    </m:sSub>
                    <m:r>
                      <a:rPr lang="en-US" altLang="ja-JP" sz="25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5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25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ja-JP" sz="2500" dirty="0">
                    <a:latin typeface="Old English Text MT" panose="03040902040508030806" pitchFamily="66" charset="0"/>
                  </a:rPr>
                  <a:t> </a:t>
                </a:r>
                <a:endParaRPr lang="en-US" altLang="ja-JP" sz="25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955FFD4-62FD-149D-4CF4-9AE299B8C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8" y="5387521"/>
                <a:ext cx="2355572" cy="477054"/>
              </a:xfrm>
              <a:prstGeom prst="rect">
                <a:avLst/>
              </a:prstGeom>
              <a:blipFill>
                <a:blip r:embed="rId6"/>
                <a:stretch>
                  <a:fillRect l="-4404" t="-8974" r="-518" b="-320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026B7C4-8A0E-84C0-F85B-C25BE5DD5476}"/>
                  </a:ext>
                </a:extLst>
              </p:cNvPr>
              <p:cNvSpPr txBox="1"/>
              <p:nvPr/>
            </p:nvSpPr>
            <p:spPr>
              <a:xfrm>
                <a:off x="8830070" y="4043693"/>
                <a:ext cx="1815839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2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ja-JP" sz="2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5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altLang="ja-JP" sz="2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𝜄</m:t>
                          </m:r>
                        </m:e>
                        <m:sub>
                          <m:r>
                            <a:rPr lang="en-US" altLang="ja-JP" sz="25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ja-JP" sz="25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8AF348B6-3F7B-FA50-8EDA-289A2A8C7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070" y="4043693"/>
                <a:ext cx="1815839" cy="477054"/>
              </a:xfrm>
              <a:prstGeom prst="rect">
                <a:avLst/>
              </a:prstGeom>
              <a:blipFill>
                <a:blip r:embed="rId7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0BBA6AD-103E-CB0B-7C39-393110452425}"/>
                  </a:ext>
                </a:extLst>
              </p:cNvPr>
              <p:cNvSpPr txBox="1"/>
              <p:nvPr/>
            </p:nvSpPr>
            <p:spPr>
              <a:xfrm>
                <a:off x="3287610" y="2493895"/>
                <a:ext cx="219406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500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2500" dirty="0"/>
                  <a:t>] </a:t>
                </a: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42A4417-294A-23FC-92D4-2141EA05D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10" y="2493895"/>
                <a:ext cx="2194063" cy="477054"/>
              </a:xfrm>
              <a:prstGeom prst="rect">
                <a:avLst/>
              </a:prstGeom>
              <a:blipFill>
                <a:blip r:embed="rId8"/>
                <a:stretch>
                  <a:fillRect l="-4444" t="-8974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E871CA4-CB9F-CE16-50EE-EFBD8ED4B979}"/>
              </a:ext>
            </a:extLst>
          </p:cNvPr>
          <p:cNvSpPr txBox="1"/>
          <p:nvPr/>
        </p:nvSpPr>
        <p:spPr>
          <a:xfrm>
            <a:off x="329669" y="1133125"/>
            <a:ext cx="763375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</a:t>
            </a:r>
            <a:r>
              <a:rPr lang="en-US" altLang="ja-JP" sz="2500" dirty="0"/>
              <a:t>Matrix Problem</a:t>
            </a:r>
            <a:r>
              <a:rPr lang="ja-JP" altLang="en-US" sz="2500" dirty="0"/>
              <a:t>の構成</a:t>
            </a:r>
            <a:endParaRPr lang="en-US" altLang="ja-JP" sz="25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ED5D38-9486-122E-84EA-684BEC6460E1}"/>
              </a:ext>
            </a:extLst>
          </p:cNvPr>
          <p:cNvSpPr/>
          <p:nvPr/>
        </p:nvSpPr>
        <p:spPr>
          <a:xfrm>
            <a:off x="5525824" y="5003241"/>
            <a:ext cx="1307691" cy="104782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A23ED0A-EA85-D151-3EF4-6E00119B2603}"/>
              </a:ext>
            </a:extLst>
          </p:cNvPr>
          <p:cNvGrpSpPr/>
          <p:nvPr/>
        </p:nvGrpSpPr>
        <p:grpSpPr>
          <a:xfrm>
            <a:off x="10536997" y="3786679"/>
            <a:ext cx="1307691" cy="968960"/>
            <a:chOff x="4221629" y="3940190"/>
            <a:chExt cx="1307691" cy="96896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BADC94E-5B6B-B6D4-67EA-8341E5D6B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1114" t="13774" r="51899" b="54544"/>
            <a:stretch/>
          </p:blipFill>
          <p:spPr>
            <a:xfrm>
              <a:off x="4221629" y="3940190"/>
              <a:ext cx="1307691" cy="96896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A424CC4-1822-F97F-64D2-65EFA5E92DAB}"/>
                </a:ext>
              </a:extLst>
            </p:cNvPr>
            <p:cNvSpPr/>
            <p:nvPr/>
          </p:nvSpPr>
          <p:spPr>
            <a:xfrm>
              <a:off x="4221629" y="3940190"/>
              <a:ext cx="1307691" cy="96896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E2F93FE-52EF-FC4D-AE6D-A2239F1D7578}"/>
                  </a:ext>
                </a:extLst>
              </p:cNvPr>
              <p:cNvSpPr txBox="1"/>
              <p:nvPr/>
            </p:nvSpPr>
            <p:spPr>
              <a:xfrm>
                <a:off x="8843213" y="5690579"/>
                <a:ext cx="1815839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25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ja-JP" sz="25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ℓ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5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US" altLang="ja-JP" sz="25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5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𝜄</m:t>
                          </m:r>
                        </m:e>
                        <m:sub>
                          <m:r>
                            <a:rPr lang="en-US" altLang="ja-JP" sz="25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altLang="ja-JP" sz="2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ja-JP" sz="25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27C0F6-DF57-C9DB-EF02-27F97236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213" y="5690579"/>
                <a:ext cx="1815839" cy="477054"/>
              </a:xfrm>
              <a:prstGeom prst="rect">
                <a:avLst/>
              </a:prstGeom>
              <a:blipFill>
                <a:blip r:embed="rId9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E4F6D84-ED6C-696A-3ABF-D694CC0A9C42}"/>
              </a:ext>
            </a:extLst>
          </p:cNvPr>
          <p:cNvGrpSpPr/>
          <p:nvPr/>
        </p:nvGrpSpPr>
        <p:grpSpPr>
          <a:xfrm>
            <a:off x="10612286" y="5421281"/>
            <a:ext cx="1307691" cy="968960"/>
            <a:chOff x="4221629" y="3940190"/>
            <a:chExt cx="1307691" cy="968960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33DB014C-7458-2117-7F7E-93A008875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1114" t="13774" r="51899" b="54544"/>
            <a:stretch/>
          </p:blipFill>
          <p:spPr>
            <a:xfrm>
              <a:off x="4221629" y="3940190"/>
              <a:ext cx="1307691" cy="968960"/>
            </a:xfrm>
            <a:prstGeom prst="rect">
              <a:avLst/>
            </a:prstGeom>
          </p:spPr>
        </p:pic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A4D50B1-F86F-A23E-B4AD-169B8F60DD34}"/>
                </a:ext>
              </a:extLst>
            </p:cNvPr>
            <p:cNvSpPr/>
            <p:nvPr/>
          </p:nvSpPr>
          <p:spPr>
            <a:xfrm>
              <a:off x="4221629" y="3940190"/>
              <a:ext cx="1307691" cy="96896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CF4B6C7-F30C-C02A-0877-F33362BD6E99}"/>
                  </a:ext>
                </a:extLst>
              </p:cNvPr>
              <p:cNvSpPr txBox="1"/>
              <p:nvPr/>
            </p:nvSpPr>
            <p:spPr>
              <a:xfrm>
                <a:off x="5479483" y="2521287"/>
                <a:ext cx="2051435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500" b="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5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5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2500" dirty="0"/>
                  <a:t>]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A8F5D11-C19F-65E5-41E8-EF71EBACE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83" y="2521287"/>
                <a:ext cx="2051435" cy="477054"/>
              </a:xfrm>
              <a:prstGeom prst="rect">
                <a:avLst/>
              </a:prstGeom>
              <a:blipFill>
                <a:blip r:embed="rId10"/>
                <a:stretch>
                  <a:fillRect l="-5060" t="-10256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6A0ADA-9E43-7EB4-0BE0-F3A94A3C3074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(5)</a:t>
            </a:r>
            <a:r>
              <a:rPr lang="en-US" altLang="ja-JP" sz="3000" dirty="0" err="1"/>
              <a:t>BipathMatMethod.jl</a:t>
            </a:r>
            <a:endParaRPr lang="ja-JP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F30804A-8F14-CA58-FE8B-0BFB7385E9F2}"/>
                  </a:ext>
                </a:extLst>
              </p:cNvPr>
              <p:cNvSpPr txBox="1"/>
              <p:nvPr/>
            </p:nvSpPr>
            <p:spPr>
              <a:xfrm>
                <a:off x="709724" y="6145998"/>
                <a:ext cx="6090563" cy="410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b="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sub>
                    </m:sSub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sub>
                    </m:sSub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 sz="2000" dirty="0"/>
                  <a:t>それぞれ、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 ,</m:t>
                    </m:r>
                    <m:acc>
                      <m:accPr>
                        <m:chr m:val="̂"/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ja-JP" altLang="en-US" sz="2000" dirty="0"/>
                  <a:t>での境界準同型の</a:t>
                </a:r>
                <a:r>
                  <a:rPr lang="en-US" altLang="ja-JP" sz="2000" dirty="0"/>
                  <a:t>image. 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07D959A-F0D7-35FD-1962-19B3FCDAB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24" y="6145998"/>
                <a:ext cx="6090563" cy="410433"/>
              </a:xfrm>
              <a:prstGeom prst="rect">
                <a:avLst/>
              </a:prstGeom>
              <a:blipFill>
                <a:blip r:embed="rId11"/>
                <a:stretch>
                  <a:fillRect l="-1000" t="-1029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6E88B47-03B6-F831-3480-7FE472DE2846}"/>
              </a:ext>
            </a:extLst>
          </p:cNvPr>
          <p:cNvSpPr txBox="1"/>
          <p:nvPr/>
        </p:nvSpPr>
        <p:spPr>
          <a:xfrm>
            <a:off x="683090" y="6517399"/>
            <a:ext cx="6117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*C </a:t>
            </a:r>
            <a:r>
              <a:rPr lang="ja-JP" altLang="en-US" sz="2000" dirty="0"/>
              <a:t>は区間</a:t>
            </a:r>
            <a:r>
              <a:rPr lang="en-US" altLang="ja-JP" sz="2000" dirty="0"/>
              <a:t>[1,n]</a:t>
            </a:r>
            <a:r>
              <a:rPr lang="ja-JP" altLang="en-US" sz="2000" dirty="0"/>
              <a:t>たちに付随する生成元のベクトル化</a:t>
            </a:r>
            <a:r>
              <a:rPr lang="en-US" altLang="ja-JP" sz="2000" dirty="0"/>
              <a:t>. </a:t>
            </a:r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9C61FB9-3375-D828-EB1F-225E8F1D3616}"/>
                  </a:ext>
                </a:extLst>
              </p:cNvPr>
              <p:cNvSpPr txBox="1"/>
              <p:nvPr/>
            </p:nvSpPr>
            <p:spPr>
              <a:xfrm>
                <a:off x="7358069" y="3258863"/>
                <a:ext cx="4786125" cy="1261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900" dirty="0" err="1"/>
                  <a:t>get_repmat</a:t>
                </a:r>
                <a:r>
                  <a:rPr lang="en-US" altLang="ja-JP" sz="1900" dirty="0"/>
                  <a:t>(</a:t>
                </a:r>
                <a:r>
                  <a:rPr lang="en-US" altLang="ja-JP" sz="1900" dirty="0" err="1"/>
                  <a:t>LspaceUp</a:t>
                </a:r>
                <a:r>
                  <a:rPr lang="en-US" altLang="ja-JP" sz="1900" dirty="0"/>
                  <a:t>, </a:t>
                </a:r>
                <a:r>
                  <a:rPr lang="en-US" altLang="ja-JP" sz="1900" dirty="0" err="1"/>
                  <a:t>LspaceDown</a:t>
                </a:r>
                <a:r>
                  <a:rPr lang="en-US" altLang="ja-JP" sz="1900" dirty="0"/>
                  <a:t>)</a:t>
                </a:r>
              </a:p>
              <a:p>
                <a:r>
                  <a:rPr lang="en-US" altLang="ja-JP" sz="1900" dirty="0"/>
                  <a:t> </a:t>
                </a:r>
              </a:p>
              <a:p>
                <a:endParaRPr lang="en-US" altLang="ja-JP" sz="1900" dirty="0"/>
              </a:p>
              <a:p>
                <a:r>
                  <a:rPr lang="en-US" altLang="ja-JP" sz="19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ja-JP" sz="19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ja-JP" sz="19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08499C2-A356-CF41-B042-E78729C60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069" y="3258863"/>
                <a:ext cx="4786125" cy="1261884"/>
              </a:xfrm>
              <a:prstGeom prst="rect">
                <a:avLst/>
              </a:prstGeom>
              <a:blipFill>
                <a:blip r:embed="rId12"/>
                <a:stretch>
                  <a:fillRect l="-1146" t="-28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E3681C7-9C70-6974-B291-EF46253E593C}"/>
                  </a:ext>
                </a:extLst>
              </p:cNvPr>
              <p:cNvSpPr txBox="1"/>
              <p:nvPr/>
            </p:nvSpPr>
            <p:spPr>
              <a:xfrm>
                <a:off x="7358068" y="4880703"/>
                <a:ext cx="4786125" cy="1261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900" dirty="0" err="1"/>
                  <a:t>get_repmat</a:t>
                </a:r>
                <a:r>
                  <a:rPr lang="en-US" altLang="ja-JP" sz="1900" dirty="0"/>
                  <a:t>(</a:t>
                </a:r>
                <a:r>
                  <a:rPr lang="en-US" altLang="ja-JP" sz="1900" dirty="0" err="1"/>
                  <a:t>RspaceUp</a:t>
                </a:r>
                <a:r>
                  <a:rPr lang="en-US" altLang="ja-JP" sz="1900" dirty="0"/>
                  <a:t>, </a:t>
                </a:r>
                <a:r>
                  <a:rPr lang="en-US" altLang="ja-JP" sz="1900" dirty="0" err="1"/>
                  <a:t>RspaceDown</a:t>
                </a:r>
                <a:r>
                  <a:rPr lang="en-US" altLang="ja-JP" sz="1900" dirty="0"/>
                  <a:t>)</a:t>
                </a:r>
              </a:p>
              <a:p>
                <a:r>
                  <a:rPr lang="en-US" altLang="ja-JP" sz="1900" dirty="0"/>
                  <a:t> </a:t>
                </a:r>
              </a:p>
              <a:p>
                <a:endParaRPr lang="en-US" altLang="ja-JP" sz="1900" dirty="0"/>
              </a:p>
              <a:p>
                <a:r>
                  <a:rPr lang="en-US" altLang="ja-JP" sz="19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ja-JP" sz="19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ja-JP" sz="19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A4F88DF-B755-3D37-1C5A-F8C4AB8FB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068" y="4880703"/>
                <a:ext cx="4786125" cy="1261884"/>
              </a:xfrm>
              <a:prstGeom prst="rect">
                <a:avLst/>
              </a:prstGeom>
              <a:blipFill>
                <a:blip r:embed="rId13"/>
                <a:stretch>
                  <a:fillRect l="-1146" t="-28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60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DCDE6-7354-C34B-8B83-16F3A5DA3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AF3AC0-68B4-E518-9AA6-D5DB069E2F12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(3)</a:t>
            </a:r>
            <a:r>
              <a:rPr lang="en-US" altLang="ja-JP" sz="3000" dirty="0" err="1"/>
              <a:t>AtypeMethod.jl</a:t>
            </a:r>
            <a:endParaRPr lang="ja-JP" altLang="en-US" sz="3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992F26-DCF5-E9CE-F259-DC070C833F2F}"/>
              </a:ext>
            </a:extLst>
          </p:cNvPr>
          <p:cNvSpPr txBox="1"/>
          <p:nvPr/>
        </p:nvSpPr>
        <p:spPr>
          <a:xfrm>
            <a:off x="317193" y="1660569"/>
            <a:ext cx="83119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(3.1)</a:t>
            </a:r>
            <a:r>
              <a:rPr lang="ja-JP" altLang="en-US" sz="2400" dirty="0"/>
              <a:t>getB(FSC)</a:t>
            </a:r>
          </a:p>
          <a:p>
            <a:r>
              <a:rPr lang="en-US" altLang="ja-JP" sz="2400" dirty="0"/>
              <a:t>(3.2)</a:t>
            </a:r>
            <a:r>
              <a:rPr lang="ja-JP" altLang="en-US" sz="2400" dirty="0"/>
              <a:t>getBhat_and_basechange(BB)</a:t>
            </a:r>
          </a:p>
          <a:p>
            <a:r>
              <a:rPr lang="en-US" altLang="ja-JP" sz="2400" dirty="0"/>
              <a:t>(3.3)</a:t>
            </a:r>
            <a:r>
              <a:rPr lang="ja-JP" altLang="en-US" sz="2400" dirty="0"/>
              <a:t>get_intervals_with_basis(FSC,Bhat,info_col</a:t>
            </a:r>
            <a:r>
              <a:rPr lang="en-US" altLang="ja-JP" sz="2400" dirty="0"/>
              <a:t>_</a:t>
            </a:r>
            <a:r>
              <a:rPr lang="ja-JP" altLang="en-US" sz="2400" dirty="0"/>
              <a:t>change)</a:t>
            </a:r>
          </a:p>
          <a:p>
            <a:r>
              <a:rPr lang="en-US" altLang="ja-JP" sz="2400" dirty="0"/>
              <a:t>(3.4)</a:t>
            </a:r>
            <a:r>
              <a:rPr lang="ja-JP" altLang="en-US" sz="2400" dirty="0"/>
              <a:t>baseswithintervals(FSC)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6B5DCA-36CA-4F55-2077-C5A818EF264C}"/>
              </a:ext>
            </a:extLst>
          </p:cNvPr>
          <p:cNvSpPr txBox="1"/>
          <p:nvPr/>
        </p:nvSpPr>
        <p:spPr>
          <a:xfrm>
            <a:off x="471157" y="918022"/>
            <a:ext cx="763375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500" dirty="0"/>
              <a:t>♦</a:t>
            </a:r>
            <a:r>
              <a:rPr lang="en-US" altLang="ja-JP" sz="2500" dirty="0"/>
              <a:t>A</a:t>
            </a:r>
            <a:r>
              <a:rPr lang="ja-JP" altLang="en-US" sz="2500" dirty="0"/>
              <a:t>型の</a:t>
            </a:r>
            <a:r>
              <a:rPr lang="en-US" altLang="ja-JP" sz="2500" dirty="0"/>
              <a:t>FSC</a:t>
            </a:r>
            <a:r>
              <a:rPr lang="ja-JP" altLang="en-US" sz="2500" dirty="0"/>
              <a:t>の区間分解</a:t>
            </a:r>
            <a:r>
              <a:rPr lang="en-US" altLang="ja-JP" sz="2500" dirty="0"/>
              <a:t>(with basis)</a:t>
            </a:r>
            <a:r>
              <a:rPr lang="ja-JP" altLang="en-US" sz="2500" dirty="0"/>
              <a:t>を与える</a:t>
            </a:r>
            <a:r>
              <a:rPr lang="en-US" altLang="ja-JP" sz="2500" dirty="0"/>
              <a:t>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FAFD8A-0422-2F9C-04D6-D7F972EE71B6}"/>
              </a:ext>
            </a:extLst>
          </p:cNvPr>
          <p:cNvSpPr txBox="1"/>
          <p:nvPr/>
        </p:nvSpPr>
        <p:spPr>
          <a:xfrm>
            <a:off x="684238" y="4462280"/>
            <a:ext cx="1046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FSC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FEF8B9-800C-7B32-9819-FCEBBE0C48FF}"/>
                  </a:ext>
                </a:extLst>
              </p:cNvPr>
              <p:cNvSpPr txBox="1"/>
              <p:nvPr/>
            </p:nvSpPr>
            <p:spPr>
              <a:xfrm>
                <a:off x="2167035" y="4422997"/>
                <a:ext cx="10461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FEF8B9-800C-7B32-9819-FCEBBE0C4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035" y="4422997"/>
                <a:ext cx="104611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F66C056-A434-69CA-3138-2E9821899C33}"/>
                  </a:ext>
                </a:extLst>
              </p:cNvPr>
              <p:cNvSpPr txBox="1"/>
              <p:nvPr/>
            </p:nvSpPr>
            <p:spPr>
              <a:xfrm>
                <a:off x="3430034" y="4429175"/>
                <a:ext cx="1046112" cy="471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F66C056-A434-69CA-3138-2E9821899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34" y="4429175"/>
                <a:ext cx="1046112" cy="471539"/>
              </a:xfrm>
              <a:prstGeom prst="rect">
                <a:avLst/>
              </a:prstGeom>
              <a:blipFill>
                <a:blip r:embed="rId3"/>
                <a:stretch>
                  <a:fillRect t="-6494" r="-29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7F58C63-384C-BE2A-2180-299C249873FF}"/>
              </a:ext>
            </a:extLst>
          </p:cNvPr>
          <p:cNvCxnSpPr>
            <a:cxnSpLocks/>
          </p:cNvCxnSpPr>
          <p:nvPr/>
        </p:nvCxnSpPr>
        <p:spPr>
          <a:xfrm>
            <a:off x="1548000" y="4680000"/>
            <a:ext cx="89548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1BF4DFA-D6F7-5917-FD6B-47142C9A3120}"/>
              </a:ext>
            </a:extLst>
          </p:cNvPr>
          <p:cNvCxnSpPr>
            <a:cxnSpLocks/>
          </p:cNvCxnSpPr>
          <p:nvPr/>
        </p:nvCxnSpPr>
        <p:spPr>
          <a:xfrm>
            <a:off x="2870418" y="4680000"/>
            <a:ext cx="89548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C10B3F-D424-B2F1-38F2-C7E67BD3F3A8}"/>
              </a:ext>
            </a:extLst>
          </p:cNvPr>
          <p:cNvSpPr txBox="1"/>
          <p:nvPr/>
        </p:nvSpPr>
        <p:spPr>
          <a:xfrm>
            <a:off x="1482571" y="4169855"/>
            <a:ext cx="974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(3.1)</a:t>
            </a:r>
            <a:endParaRPr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48BE72C-AA08-1292-38D3-EAD4039D9BA7}"/>
              </a:ext>
            </a:extLst>
          </p:cNvPr>
          <p:cNvSpPr txBox="1"/>
          <p:nvPr/>
        </p:nvSpPr>
        <p:spPr>
          <a:xfrm>
            <a:off x="2768170" y="4169555"/>
            <a:ext cx="922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(3.2)</a:t>
            </a:r>
            <a:endParaRPr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F05466B-270E-0898-4D4A-7FC9CF9EE82C}"/>
              </a:ext>
            </a:extLst>
          </p:cNvPr>
          <p:cNvSpPr txBox="1"/>
          <p:nvPr/>
        </p:nvSpPr>
        <p:spPr>
          <a:xfrm>
            <a:off x="4889323" y="4102622"/>
            <a:ext cx="2008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/>
              <a:t> Intervals</a:t>
            </a:r>
          </a:p>
          <a:p>
            <a:pPr algn="ctr"/>
            <a:r>
              <a:rPr lang="en-US" altLang="ja-JP" sz="2400" dirty="0"/>
              <a:t>+</a:t>
            </a:r>
          </a:p>
          <a:p>
            <a:pPr algn="ctr"/>
            <a:r>
              <a:rPr lang="en-US" altLang="ja-JP" sz="2400" dirty="0"/>
              <a:t>basis</a:t>
            </a:r>
          </a:p>
          <a:p>
            <a:pPr algn="ctr"/>
            <a:r>
              <a:rPr lang="en-US" altLang="ja-JP" sz="2400" dirty="0"/>
              <a:t>+</a:t>
            </a:r>
            <a:endParaRPr lang="ja-JP" altLang="en-US" sz="24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DAE1DDD-031B-2E7E-B80E-6EEFAAC45B93}"/>
              </a:ext>
            </a:extLst>
          </p:cNvPr>
          <p:cNvCxnSpPr>
            <a:cxnSpLocks/>
          </p:cNvCxnSpPr>
          <p:nvPr/>
        </p:nvCxnSpPr>
        <p:spPr>
          <a:xfrm>
            <a:off x="4182314" y="4680000"/>
            <a:ext cx="89548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9FE0776-1B22-F4CE-1697-A52770CA0E42}"/>
              </a:ext>
            </a:extLst>
          </p:cNvPr>
          <p:cNvSpPr txBox="1"/>
          <p:nvPr/>
        </p:nvSpPr>
        <p:spPr>
          <a:xfrm>
            <a:off x="4130681" y="4160479"/>
            <a:ext cx="962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(3.3)</a:t>
            </a:r>
            <a:endParaRPr lang="ja-JP" altLang="en-US" sz="2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6CFB369-2DC1-2579-1289-DC150D662F06}"/>
              </a:ext>
            </a:extLst>
          </p:cNvPr>
          <p:cNvCxnSpPr>
            <a:cxnSpLocks/>
          </p:cNvCxnSpPr>
          <p:nvPr/>
        </p:nvCxnSpPr>
        <p:spPr>
          <a:xfrm>
            <a:off x="6996600" y="4680000"/>
            <a:ext cx="89548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92D086E-191E-E632-B835-920C5C664AD3}"/>
              </a:ext>
            </a:extLst>
          </p:cNvPr>
          <p:cNvSpPr txBox="1"/>
          <p:nvPr/>
        </p:nvSpPr>
        <p:spPr>
          <a:xfrm>
            <a:off x="7113375" y="4141546"/>
            <a:ext cx="895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(3.4)</a:t>
            </a:r>
            <a:endParaRPr lang="ja-JP" altLang="en-US" sz="2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1CFBE45-A7BD-CF44-1347-8D5E94C80677}"/>
              </a:ext>
            </a:extLst>
          </p:cNvPr>
          <p:cNvSpPr txBox="1"/>
          <p:nvPr/>
        </p:nvSpPr>
        <p:spPr>
          <a:xfrm>
            <a:off x="7424851" y="4102622"/>
            <a:ext cx="46131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/>
              <a:t> Intervals (contracted)</a:t>
            </a:r>
          </a:p>
          <a:p>
            <a:pPr algn="ctr"/>
            <a:r>
              <a:rPr lang="en-US" altLang="ja-JP" sz="2400" dirty="0"/>
              <a:t>+</a:t>
            </a:r>
          </a:p>
          <a:p>
            <a:pPr algn="ctr"/>
            <a:r>
              <a:rPr lang="en-US" altLang="ja-JP" sz="2400" dirty="0"/>
              <a:t>basis</a:t>
            </a:r>
          </a:p>
          <a:p>
            <a:pPr algn="ctr"/>
            <a:r>
              <a:rPr lang="en-US" altLang="ja-JP" sz="2400" dirty="0"/>
              <a:t>+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66E88A13-E73A-C3ED-DBCA-DDDB8A964A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" t="37827" r="13153" b="50579"/>
          <a:stretch/>
        </p:blipFill>
        <p:spPr>
          <a:xfrm>
            <a:off x="4267014" y="2775825"/>
            <a:ext cx="3220465" cy="519519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21F7113-222C-E7E7-C973-D836BB4D893F}"/>
              </a:ext>
            </a:extLst>
          </p:cNvPr>
          <p:cNvSpPr txBox="1"/>
          <p:nvPr/>
        </p:nvSpPr>
        <p:spPr>
          <a:xfrm>
            <a:off x="1042760" y="3644358"/>
            <a:ext cx="179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境界準同型</a:t>
            </a:r>
            <a:endParaRPr lang="en-US" altLang="ja-JP" dirty="0"/>
          </a:p>
          <a:p>
            <a:pPr algn="ctr"/>
            <a:r>
              <a:rPr lang="ja-JP" altLang="en-US" dirty="0"/>
              <a:t>を求める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8F78D80-BA8B-3D4B-2594-5661DEBECE6C}"/>
              </a:ext>
            </a:extLst>
          </p:cNvPr>
          <p:cNvSpPr txBox="1"/>
          <p:nvPr/>
        </p:nvSpPr>
        <p:spPr>
          <a:xfrm>
            <a:off x="2340397" y="3633229"/>
            <a:ext cx="179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「左から右」</a:t>
            </a:r>
            <a:endParaRPr lang="en-US" altLang="ja-JP" dirty="0"/>
          </a:p>
          <a:p>
            <a:pPr algn="ctr"/>
            <a:r>
              <a:rPr lang="ja-JP" altLang="en-US" dirty="0"/>
              <a:t>掃き出し法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C84B3F-308C-6A13-0B39-F86FA1225089}"/>
              </a:ext>
            </a:extLst>
          </p:cNvPr>
          <p:cNvSpPr txBox="1"/>
          <p:nvPr/>
        </p:nvSpPr>
        <p:spPr>
          <a:xfrm>
            <a:off x="2948871" y="4803266"/>
            <a:ext cx="200843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700" dirty="0"/>
              <a:t>+</a:t>
            </a:r>
          </a:p>
          <a:p>
            <a:pPr algn="ctr"/>
            <a:r>
              <a:rPr lang="ja-JP" altLang="en-US" sz="1700" dirty="0"/>
              <a:t>操作の記録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5A3F0C5-C435-4D60-D3AF-EA143FCE8DC2}"/>
                  </a:ext>
                </a:extLst>
              </p:cNvPr>
              <p:cNvSpPr txBox="1"/>
              <p:nvPr/>
            </p:nvSpPr>
            <p:spPr>
              <a:xfrm>
                <a:off x="7444344" y="5575859"/>
                <a:ext cx="4613177" cy="1257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dirty="0"/>
                  <a:t>boundary image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ja-JP" sz="2400" dirty="0"/>
                  <a:t> </a:t>
                </a:r>
              </a:p>
              <a:p>
                <a:pPr algn="ctr"/>
                <a:r>
                  <a:rPr lang="en-US" altLang="ja-JP" sz="2400" dirty="0"/>
                  <a:t>+</a:t>
                </a:r>
              </a:p>
              <a:p>
                <a:pPr algn="ctr"/>
                <a:r>
                  <a:rPr lang="en-US" altLang="ja-JP" sz="2400" dirty="0"/>
                  <a:t>boundary image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altLang="ja-JP" sz="2400" dirty="0"/>
                  <a:t> </a:t>
                </a: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5A3F0C5-C435-4D60-D3AF-EA143FCE8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344" y="5575859"/>
                <a:ext cx="4613177" cy="1257717"/>
              </a:xfrm>
              <a:prstGeom prst="rect">
                <a:avLst/>
              </a:prstGeom>
              <a:blipFill>
                <a:blip r:embed="rId5"/>
                <a:stretch>
                  <a:fillRect t="-2427" b="-82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D77A915-30E5-49A5-E902-8ECCA1EDC8A2}"/>
                  </a:ext>
                </a:extLst>
              </p:cNvPr>
              <p:cNvSpPr txBox="1"/>
              <p:nvPr/>
            </p:nvSpPr>
            <p:spPr>
              <a:xfrm>
                <a:off x="3651449" y="5591691"/>
                <a:ext cx="4613177" cy="473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dirty="0"/>
                  <a:t>boundary image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ja-JP" sz="2400" dirty="0"/>
                  <a:t> 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D77A915-30E5-49A5-E902-8ECCA1EDC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449" y="5591691"/>
                <a:ext cx="4613177" cy="473976"/>
              </a:xfrm>
              <a:prstGeom prst="rect">
                <a:avLst/>
              </a:prstGeom>
              <a:blipFill>
                <a:blip r:embed="rId6"/>
                <a:stretch>
                  <a:fillRect t="-6410" b="-294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835F2C-6E79-5FE1-5F7A-875028103D71}"/>
              </a:ext>
            </a:extLst>
          </p:cNvPr>
          <p:cNvSpPr txBox="1"/>
          <p:nvPr/>
        </p:nvSpPr>
        <p:spPr>
          <a:xfrm>
            <a:off x="3670942" y="6046373"/>
            <a:ext cx="4613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/>
              <a:t>(Matrix problem</a:t>
            </a:r>
            <a:r>
              <a:rPr lang="ja-JP" altLang="en-US" sz="2400" dirty="0"/>
              <a:t>の構成で必要</a:t>
            </a:r>
            <a:r>
              <a:rPr lang="en-US" altLang="ja-JP" sz="2400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0425723-C164-210E-8C44-2C99A3E6BA0B}"/>
              </a:ext>
            </a:extLst>
          </p:cNvPr>
          <p:cNvSpPr txBox="1"/>
          <p:nvPr/>
        </p:nvSpPr>
        <p:spPr>
          <a:xfrm>
            <a:off x="7000817" y="441545"/>
            <a:ext cx="5056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参考図書：位相的データ解析から構造発見へ：</a:t>
            </a:r>
            <a:endParaRPr lang="en-US" altLang="ja-JP" dirty="0"/>
          </a:p>
          <a:p>
            <a:r>
              <a:rPr lang="ja-JP" altLang="en-US" dirty="0"/>
              <a:t>パーシステントホモロジーを中心に</a:t>
            </a:r>
          </a:p>
        </p:txBody>
      </p:sp>
    </p:spTree>
    <p:extLst>
      <p:ext uri="{BB962C8B-B14F-4D97-AF65-F5344CB8AC3E}">
        <p14:creationId xmlns:p14="http://schemas.microsoft.com/office/powerpoint/2010/main" val="36452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91B6A4E-620D-81E5-94CA-33A51E1B77C3}"/>
                  </a:ext>
                </a:extLst>
              </p:cNvPr>
              <p:cNvSpPr txBox="1"/>
              <p:nvPr/>
            </p:nvSpPr>
            <p:spPr>
              <a:xfrm>
                <a:off x="321586" y="1370176"/>
                <a:ext cx="9448244" cy="846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(3.1)</a:t>
                </a:r>
                <a:r>
                  <a:rPr lang="ja-JP" altLang="en-US" sz="2400" dirty="0"/>
                  <a:t>getB(FSC)</a:t>
                </a:r>
                <a:r>
                  <a:rPr lang="en-US" altLang="ja-JP" sz="2400" dirty="0"/>
                  <a:t>: </a:t>
                </a:r>
              </a:p>
              <a:p>
                <a:r>
                  <a:rPr lang="ja-JP" altLang="en-US" sz="2400" dirty="0"/>
                  <a:t>♦ </a:t>
                </a:r>
                <a:r>
                  <a:rPr lang="en-US" altLang="ja-JP" sz="2400" dirty="0"/>
                  <a:t>FSC=&gt;</a:t>
                </a:r>
                <a:r>
                  <a:rPr lang="ja-JP" altLang="en-US" sz="2400" dirty="0"/>
                  <a:t>境界準同型の行列表現</a:t>
                </a:r>
                <a:r>
                  <a:rPr lang="en-US" altLang="ja-JP" sz="2400" dirty="0"/>
                  <a:t>(</a:t>
                </a:r>
                <a:r>
                  <a:rPr lang="ja-JP" altLang="en-US" sz="2400" dirty="0"/>
                  <a:t>基底</a:t>
                </a:r>
                <a:r>
                  <a:rPr lang="en-US" altLang="ja-JP" sz="24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ja-JP" sz="2400" dirty="0"/>
                  <a:t>}</a:t>
                </a:r>
                <a:r>
                  <a:rPr lang="ja-JP" altLang="en-US" sz="2400" dirty="0"/>
                  <a:t>による</a:t>
                </a:r>
                <a:r>
                  <a:rPr lang="en-US" altLang="ja-JP" sz="2400" dirty="0"/>
                  <a:t>)</a:t>
                </a:r>
                <a:r>
                  <a:rPr lang="ja-JP" altLang="en-US" sz="2400" dirty="0"/>
                  <a:t>を構成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91B6A4E-620D-81E5-94CA-33A51E1B7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6" y="1370176"/>
                <a:ext cx="9448244" cy="846386"/>
              </a:xfrm>
              <a:prstGeom prst="rect">
                <a:avLst/>
              </a:prstGeom>
              <a:blipFill>
                <a:blip r:embed="rId3"/>
                <a:stretch>
                  <a:fillRect l="-1032" t="-5755" b="-136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B0EFE37-AECA-D61E-9F7F-10743B8F40DF}"/>
                  </a:ext>
                </a:extLst>
              </p:cNvPr>
              <p:cNvSpPr txBox="1"/>
              <p:nvPr/>
            </p:nvSpPr>
            <p:spPr>
              <a:xfrm>
                <a:off x="282553" y="2523281"/>
                <a:ext cx="79199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*FSC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[[[</m:t>
                        </m:r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,..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.,</m:t>
                    </m:r>
                    <m:sSub>
                      <m:sSub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r>
                  <a:rPr lang="en-US" altLang="ja-JP" sz="24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400" dirty="0"/>
                  <a:t>]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B0EFE37-AECA-D61E-9F7F-10743B8F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53" y="2523281"/>
                <a:ext cx="7919903" cy="461665"/>
              </a:xfrm>
              <a:prstGeom prst="rect">
                <a:avLst/>
              </a:prstGeom>
              <a:blipFill>
                <a:blip r:embed="rId4"/>
                <a:stretch>
                  <a:fillRect l="-1154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92485599-3D5F-51CF-3870-8AF68E929368}"/>
                  </a:ext>
                </a:extLst>
              </p:cNvPr>
              <p:cNvSpPr txBox="1"/>
              <p:nvPr/>
            </p:nvSpPr>
            <p:spPr>
              <a:xfrm>
                <a:off x="324937" y="3135695"/>
                <a:ext cx="7375274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200" dirty="0"/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[[[</m:t>
                        </m:r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,1]</m:t>
                    </m:r>
                    <m:r>
                      <a:rPr lang="en-US" altLang="ja-JP" sz="220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ja-JP" sz="2200" i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2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ja-JP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sz="2200" i="1" dirty="0">
                        <a:latin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,4]]</m:t>
                    </m:r>
                  </m:oMath>
                </a14:m>
                <a:r>
                  <a:rPr lang="en-US" altLang="ja-JP" sz="22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ja-JP" sz="2200" dirty="0"/>
                  <a:t>]</a:t>
                </a:r>
                <a:endParaRPr lang="ja-JP" altLang="en-US" sz="22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92485599-3D5F-51CF-3870-8AF68E929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37" y="3135695"/>
                <a:ext cx="7375274" cy="430887"/>
              </a:xfrm>
              <a:prstGeom prst="rect">
                <a:avLst/>
              </a:prstGeom>
              <a:blipFill>
                <a:blip r:embed="rId5"/>
                <a:stretch>
                  <a:fillRect l="-1074" t="-8451" b="-28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7115075-5078-D3FD-0516-6C17348CE4A2}"/>
                  </a:ext>
                </a:extLst>
              </p:cNvPr>
              <p:cNvSpPr txBox="1"/>
              <p:nvPr/>
            </p:nvSpPr>
            <p:spPr>
              <a:xfrm>
                <a:off x="347396" y="4052997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7115075-5078-D3FD-0516-6C17348CE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6" y="4052997"/>
                <a:ext cx="56664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楕円 17">
            <a:extLst>
              <a:ext uri="{FF2B5EF4-FFF2-40B4-BE49-F238E27FC236}">
                <a16:creationId xmlns:a16="http://schemas.microsoft.com/office/drawing/2014/main" id="{F38273D5-9AEE-203D-1D37-66861F65CAB7}"/>
              </a:ext>
            </a:extLst>
          </p:cNvPr>
          <p:cNvSpPr/>
          <p:nvPr/>
        </p:nvSpPr>
        <p:spPr>
          <a:xfrm>
            <a:off x="847237" y="426485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7214239-6773-0809-4701-E05477FBE441}"/>
              </a:ext>
            </a:extLst>
          </p:cNvPr>
          <p:cNvSpPr/>
          <p:nvPr/>
        </p:nvSpPr>
        <p:spPr>
          <a:xfrm>
            <a:off x="1375301" y="427536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1CC5708-2F0E-FCB6-EF18-536D4569B300}"/>
              </a:ext>
            </a:extLst>
          </p:cNvPr>
          <p:cNvSpPr/>
          <p:nvPr/>
        </p:nvSpPr>
        <p:spPr>
          <a:xfrm>
            <a:off x="1096777" y="394216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FA204818-327B-E942-7D7D-1750CA9F11FA}"/>
              </a:ext>
            </a:extLst>
          </p:cNvPr>
          <p:cNvSpPr/>
          <p:nvPr/>
        </p:nvSpPr>
        <p:spPr>
          <a:xfrm>
            <a:off x="5429153" y="423536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37C48F2F-DD49-8763-CEFD-13E922FF6352}"/>
              </a:ext>
            </a:extLst>
          </p:cNvPr>
          <p:cNvSpPr/>
          <p:nvPr/>
        </p:nvSpPr>
        <p:spPr>
          <a:xfrm>
            <a:off x="5957217" y="4245876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81DB7547-4E5F-642D-7B1D-291267D52352}"/>
              </a:ext>
            </a:extLst>
          </p:cNvPr>
          <p:cNvSpPr/>
          <p:nvPr/>
        </p:nvSpPr>
        <p:spPr>
          <a:xfrm>
            <a:off x="5678693" y="3912677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5BA239A-E997-3CEF-CABB-5BD6CBFF7AD7}"/>
              </a:ext>
            </a:extLst>
          </p:cNvPr>
          <p:cNvCxnSpPr>
            <a:cxnSpLocks/>
          </p:cNvCxnSpPr>
          <p:nvPr/>
        </p:nvCxnSpPr>
        <p:spPr>
          <a:xfrm>
            <a:off x="5785662" y="4004736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9B8A371-7CBF-CE09-BB2A-FCEFF7C7825D}"/>
              </a:ext>
            </a:extLst>
          </p:cNvPr>
          <p:cNvCxnSpPr>
            <a:cxnSpLocks/>
          </p:cNvCxnSpPr>
          <p:nvPr/>
        </p:nvCxnSpPr>
        <p:spPr>
          <a:xfrm flipV="1">
            <a:off x="5524383" y="4302400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AE845C7-9DA5-262E-9233-E3BBE94ECFF5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5496771" y="4020331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6E7ACE4-6ED2-C1DE-76D8-13D99A662C2D}"/>
              </a:ext>
            </a:extLst>
          </p:cNvPr>
          <p:cNvSpPr/>
          <p:nvPr/>
        </p:nvSpPr>
        <p:spPr>
          <a:xfrm>
            <a:off x="4019874" y="425434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F7A3986-FFC4-4007-9862-0D22409A09D5}"/>
              </a:ext>
            </a:extLst>
          </p:cNvPr>
          <p:cNvSpPr/>
          <p:nvPr/>
        </p:nvSpPr>
        <p:spPr>
          <a:xfrm>
            <a:off x="4547938" y="426485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30D788AF-9421-FC1D-8C19-E289AFCA7D02}"/>
              </a:ext>
            </a:extLst>
          </p:cNvPr>
          <p:cNvSpPr/>
          <p:nvPr/>
        </p:nvSpPr>
        <p:spPr>
          <a:xfrm>
            <a:off x="4269414" y="393165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B33AF48-AF5F-5902-F2EF-6B3A0259B2A0}"/>
              </a:ext>
            </a:extLst>
          </p:cNvPr>
          <p:cNvCxnSpPr>
            <a:cxnSpLocks/>
          </p:cNvCxnSpPr>
          <p:nvPr/>
        </p:nvCxnSpPr>
        <p:spPr>
          <a:xfrm>
            <a:off x="4376383" y="4023713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478900C1-49AC-937C-4726-7E4D7579CA3C}"/>
              </a:ext>
            </a:extLst>
          </p:cNvPr>
          <p:cNvCxnSpPr>
            <a:cxnSpLocks/>
            <a:endCxn id="58" idx="3"/>
          </p:cNvCxnSpPr>
          <p:nvPr/>
        </p:nvCxnSpPr>
        <p:spPr>
          <a:xfrm flipV="1">
            <a:off x="4087492" y="4039308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CC8BB428-3C65-61A2-A3CB-523BA9D66377}"/>
              </a:ext>
            </a:extLst>
          </p:cNvPr>
          <p:cNvSpPr/>
          <p:nvPr/>
        </p:nvSpPr>
        <p:spPr>
          <a:xfrm>
            <a:off x="2481484" y="426485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2139803B-18E4-D783-EF24-821E457518AA}"/>
              </a:ext>
            </a:extLst>
          </p:cNvPr>
          <p:cNvSpPr/>
          <p:nvPr/>
        </p:nvSpPr>
        <p:spPr>
          <a:xfrm>
            <a:off x="3009548" y="427536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F4B42CED-7964-8084-B54A-5321BD5A3A9B}"/>
              </a:ext>
            </a:extLst>
          </p:cNvPr>
          <p:cNvSpPr/>
          <p:nvPr/>
        </p:nvSpPr>
        <p:spPr>
          <a:xfrm>
            <a:off x="2731024" y="394216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ACA0BDB-4B2B-4F51-00EB-230C0B5DFEB4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2549102" y="4049818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8795BD0-F4D9-BDD0-4AC0-349992D7A9A5}"/>
                  </a:ext>
                </a:extLst>
              </p:cNvPr>
              <p:cNvSpPr txBox="1"/>
              <p:nvPr/>
            </p:nvSpPr>
            <p:spPr>
              <a:xfrm>
                <a:off x="940565" y="3498986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8795BD0-F4D9-BDD0-4AC0-349992D7A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5" y="3498986"/>
                <a:ext cx="56664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95EE1BB-F786-8337-4AF5-C75C0B974A8B}"/>
                  </a:ext>
                </a:extLst>
              </p:cNvPr>
              <p:cNvSpPr txBox="1"/>
              <p:nvPr/>
            </p:nvSpPr>
            <p:spPr>
              <a:xfrm>
                <a:off x="1227512" y="4317405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95EE1BB-F786-8337-4AF5-C75C0B974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512" y="4317405"/>
                <a:ext cx="56664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8864BB7D-7475-B1A8-001C-1463F3E0DEC1}"/>
              </a:ext>
            </a:extLst>
          </p:cNvPr>
          <p:cNvSpPr/>
          <p:nvPr/>
        </p:nvSpPr>
        <p:spPr>
          <a:xfrm>
            <a:off x="5524383" y="3975739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A86C93-D7FA-8661-7A90-CF279FBB7DB1}"/>
                  </a:ext>
                </a:extLst>
              </p:cNvPr>
              <p:cNvSpPr txBox="1"/>
              <p:nvPr/>
            </p:nvSpPr>
            <p:spPr>
              <a:xfrm>
                <a:off x="2163744" y="3744906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7A86C93-D7FA-8661-7A90-CF279FBB7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744" y="3744906"/>
                <a:ext cx="56664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D16B467-922B-C98E-DABB-BB15AAE12502}"/>
                  </a:ext>
                </a:extLst>
              </p:cNvPr>
              <p:cNvSpPr txBox="1"/>
              <p:nvPr/>
            </p:nvSpPr>
            <p:spPr>
              <a:xfrm>
                <a:off x="4365450" y="3773701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D16B467-922B-C98E-DABB-BB15AAE1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450" y="3773701"/>
                <a:ext cx="56664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2C68374F-1EB7-D452-DFD1-BC549EF87043}"/>
                  </a:ext>
                </a:extLst>
              </p:cNvPr>
              <p:cNvSpPr txBox="1"/>
              <p:nvPr/>
            </p:nvSpPr>
            <p:spPr>
              <a:xfrm>
                <a:off x="5489520" y="4264650"/>
                <a:ext cx="5666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2C68374F-1EB7-D452-DFD1-BC549EF87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520" y="4264650"/>
                <a:ext cx="56664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AF9473A7-4A61-3BE4-A85F-75E50F34ECCD}"/>
                  </a:ext>
                </a:extLst>
              </p:cNvPr>
              <p:cNvSpPr txBox="1"/>
              <p:nvPr/>
            </p:nvSpPr>
            <p:spPr>
              <a:xfrm>
                <a:off x="5489519" y="3979779"/>
                <a:ext cx="5666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AF9473A7-4A61-3BE4-A85F-75E50F34E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519" y="3979779"/>
                <a:ext cx="56664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楕円 82">
            <a:extLst>
              <a:ext uri="{FF2B5EF4-FFF2-40B4-BE49-F238E27FC236}">
                <a16:creationId xmlns:a16="http://schemas.microsoft.com/office/drawing/2014/main" id="{94CD350F-55D6-6CA2-07E4-ABE0AE47C081}"/>
              </a:ext>
            </a:extLst>
          </p:cNvPr>
          <p:cNvSpPr/>
          <p:nvPr/>
        </p:nvSpPr>
        <p:spPr>
          <a:xfrm>
            <a:off x="6716790" y="419940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63C6AB8B-A9F8-0045-C485-2236B1B8DB0E}"/>
              </a:ext>
            </a:extLst>
          </p:cNvPr>
          <p:cNvSpPr/>
          <p:nvPr/>
        </p:nvSpPr>
        <p:spPr>
          <a:xfrm>
            <a:off x="7244854" y="4209910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14882B80-5457-2B01-6179-67F82BF13ECB}"/>
              </a:ext>
            </a:extLst>
          </p:cNvPr>
          <p:cNvSpPr/>
          <p:nvPr/>
        </p:nvSpPr>
        <p:spPr>
          <a:xfrm>
            <a:off x="6966330" y="387671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B10D2ECB-F251-A488-3FE4-2CDC707B5A52}"/>
              </a:ext>
            </a:extLst>
          </p:cNvPr>
          <p:cNvCxnSpPr>
            <a:cxnSpLocks/>
          </p:cNvCxnSpPr>
          <p:nvPr/>
        </p:nvCxnSpPr>
        <p:spPr>
          <a:xfrm>
            <a:off x="7073299" y="3968770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EFB174C1-DAC9-F51B-8A5A-E54DC197E026}"/>
              </a:ext>
            </a:extLst>
          </p:cNvPr>
          <p:cNvCxnSpPr>
            <a:cxnSpLocks/>
          </p:cNvCxnSpPr>
          <p:nvPr/>
        </p:nvCxnSpPr>
        <p:spPr>
          <a:xfrm flipV="1">
            <a:off x="6812020" y="4266434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4A52A172-83A0-C8E0-2B5E-463D8DC76134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6784408" y="3984365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二等辺三角形 88">
            <a:extLst>
              <a:ext uri="{FF2B5EF4-FFF2-40B4-BE49-F238E27FC236}">
                <a16:creationId xmlns:a16="http://schemas.microsoft.com/office/drawing/2014/main" id="{B3FB0144-F171-0BA6-91B2-7D9C18E94025}"/>
              </a:ext>
            </a:extLst>
          </p:cNvPr>
          <p:cNvSpPr/>
          <p:nvPr/>
        </p:nvSpPr>
        <p:spPr>
          <a:xfrm>
            <a:off x="6812020" y="3939773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0FF813A0-88DB-5250-9586-4FBFD334EE7C}"/>
                  </a:ext>
                </a:extLst>
              </p:cNvPr>
              <p:cNvSpPr txBox="1"/>
              <p:nvPr/>
            </p:nvSpPr>
            <p:spPr>
              <a:xfrm>
                <a:off x="940565" y="4654902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0FF813A0-88DB-5250-9586-4FBFD334E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5" y="4654902"/>
                <a:ext cx="48974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86160A3-6098-550B-C2CE-7C985F07E95F}"/>
                  </a:ext>
                </a:extLst>
              </p:cNvPr>
              <p:cNvSpPr txBox="1"/>
              <p:nvPr/>
            </p:nvSpPr>
            <p:spPr>
              <a:xfrm>
                <a:off x="2506161" y="4636088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86160A3-6098-550B-C2CE-7C985F07E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61" y="4636088"/>
                <a:ext cx="48974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E06804BB-0A89-3EB0-D636-AABBA5A0CA01}"/>
                  </a:ext>
                </a:extLst>
              </p:cNvPr>
              <p:cNvSpPr txBox="1"/>
              <p:nvPr/>
            </p:nvSpPr>
            <p:spPr>
              <a:xfrm>
                <a:off x="4120577" y="4654901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E06804BB-0A89-3EB0-D636-AABBA5A0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77" y="4654901"/>
                <a:ext cx="48974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B2F1B34F-2ADD-E4B5-AD78-6DEBD5B64E79}"/>
                  </a:ext>
                </a:extLst>
              </p:cNvPr>
              <p:cNvSpPr txBox="1"/>
              <p:nvPr/>
            </p:nvSpPr>
            <p:spPr>
              <a:xfrm>
                <a:off x="5506750" y="4654901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B2F1B34F-2ADD-E4B5-AD78-6DEBD5B64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50" y="4654901"/>
                <a:ext cx="489745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BA56D207-14D8-D19D-3782-B73C444FB536}"/>
                  </a:ext>
                </a:extLst>
              </p:cNvPr>
              <p:cNvSpPr txBox="1"/>
              <p:nvPr/>
            </p:nvSpPr>
            <p:spPr>
              <a:xfrm>
                <a:off x="6841543" y="4701174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BA56D207-14D8-D19D-3782-B73C444FB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543" y="4701174"/>
                <a:ext cx="489745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B90137F9-4DF6-BFCD-9130-89675404BD9F}"/>
              </a:ext>
            </a:extLst>
          </p:cNvPr>
          <p:cNvCxnSpPr>
            <a:cxnSpLocks/>
          </p:cNvCxnSpPr>
          <p:nvPr/>
        </p:nvCxnSpPr>
        <p:spPr>
          <a:xfrm>
            <a:off x="4069401" y="5115728"/>
            <a:ext cx="0" cy="291191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979E6C92-FC4D-4967-0A9D-704133B0BD01}"/>
              </a:ext>
            </a:extLst>
          </p:cNvPr>
          <p:cNvSpPr/>
          <p:nvPr/>
        </p:nvSpPr>
        <p:spPr>
          <a:xfrm>
            <a:off x="587630" y="5819879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6756668F-5EA1-73B3-E783-89017BD03B62}"/>
              </a:ext>
            </a:extLst>
          </p:cNvPr>
          <p:cNvSpPr/>
          <p:nvPr/>
        </p:nvSpPr>
        <p:spPr>
          <a:xfrm>
            <a:off x="6770647" y="591473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5EAA0F3-BA1E-FE74-BC0B-92D404A793B7}"/>
              </a:ext>
            </a:extLst>
          </p:cNvPr>
          <p:cNvSpPr/>
          <p:nvPr/>
        </p:nvSpPr>
        <p:spPr>
          <a:xfrm>
            <a:off x="7298711" y="592524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FB3CADE2-81AF-B0E5-8084-1FC415A64B5D}"/>
              </a:ext>
            </a:extLst>
          </p:cNvPr>
          <p:cNvSpPr/>
          <p:nvPr/>
        </p:nvSpPr>
        <p:spPr>
          <a:xfrm>
            <a:off x="7020187" y="559204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B8554D37-6573-87A4-47F6-D52FDAE3CBFB}"/>
              </a:ext>
            </a:extLst>
          </p:cNvPr>
          <p:cNvCxnSpPr>
            <a:cxnSpLocks/>
          </p:cNvCxnSpPr>
          <p:nvPr/>
        </p:nvCxnSpPr>
        <p:spPr>
          <a:xfrm>
            <a:off x="7127156" y="5684103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49A12CDD-4845-130F-49A0-0FF9DF6BE65D}"/>
              </a:ext>
            </a:extLst>
          </p:cNvPr>
          <p:cNvCxnSpPr>
            <a:cxnSpLocks/>
          </p:cNvCxnSpPr>
          <p:nvPr/>
        </p:nvCxnSpPr>
        <p:spPr>
          <a:xfrm flipV="1">
            <a:off x="6865877" y="5981767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20132546-296E-E8E4-0AE8-932DF067CDE9}"/>
              </a:ext>
            </a:extLst>
          </p:cNvPr>
          <p:cNvCxnSpPr>
            <a:cxnSpLocks/>
            <a:endCxn id="114" idx="3"/>
          </p:cNvCxnSpPr>
          <p:nvPr/>
        </p:nvCxnSpPr>
        <p:spPr>
          <a:xfrm flipV="1">
            <a:off x="6838265" y="5699698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楕円 122">
            <a:extLst>
              <a:ext uri="{FF2B5EF4-FFF2-40B4-BE49-F238E27FC236}">
                <a16:creationId xmlns:a16="http://schemas.microsoft.com/office/drawing/2014/main" id="{B94201F3-ADF3-DE38-B26C-864ABC8B6290}"/>
              </a:ext>
            </a:extLst>
          </p:cNvPr>
          <p:cNvSpPr/>
          <p:nvPr/>
        </p:nvSpPr>
        <p:spPr>
          <a:xfrm>
            <a:off x="2184999" y="589497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782F1E12-544D-624D-ADE9-B2F49BCCC094}"/>
              </a:ext>
            </a:extLst>
          </p:cNvPr>
          <p:cNvSpPr/>
          <p:nvPr/>
        </p:nvSpPr>
        <p:spPr>
          <a:xfrm>
            <a:off x="2713063" y="590548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09BBFFC5-18B5-7118-08DF-9F16904EDDB6}"/>
              </a:ext>
            </a:extLst>
          </p:cNvPr>
          <p:cNvSpPr/>
          <p:nvPr/>
        </p:nvSpPr>
        <p:spPr>
          <a:xfrm>
            <a:off x="2434539" y="557228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二等辺三角形 128">
            <a:extLst>
              <a:ext uri="{FF2B5EF4-FFF2-40B4-BE49-F238E27FC236}">
                <a16:creationId xmlns:a16="http://schemas.microsoft.com/office/drawing/2014/main" id="{28DAACFE-D9A0-D33F-02F0-BDED46FC126B}"/>
              </a:ext>
            </a:extLst>
          </p:cNvPr>
          <p:cNvSpPr/>
          <p:nvPr/>
        </p:nvSpPr>
        <p:spPr>
          <a:xfrm>
            <a:off x="6865877" y="5655106"/>
            <a:ext cx="511624" cy="321614"/>
          </a:xfrm>
          <a:prstGeom prst="triangle">
            <a:avLst>
              <a:gd name="adj" fmla="val 42475"/>
            </a:avLst>
          </a:prstGeom>
          <a:solidFill>
            <a:schemeClr val="accent1">
              <a:alpha val="17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EE7FADFA-83CE-42F6-96EA-8A763AE40C06}"/>
              </a:ext>
            </a:extLst>
          </p:cNvPr>
          <p:cNvSpPr/>
          <p:nvPr/>
        </p:nvSpPr>
        <p:spPr>
          <a:xfrm>
            <a:off x="5671429" y="590422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761F44EC-FB89-0E63-02A0-C0269DC83341}"/>
              </a:ext>
            </a:extLst>
          </p:cNvPr>
          <p:cNvSpPr/>
          <p:nvPr/>
        </p:nvSpPr>
        <p:spPr>
          <a:xfrm>
            <a:off x="6199493" y="591473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1EAA30F0-B384-7D0A-2568-EE34947AA82D}"/>
              </a:ext>
            </a:extLst>
          </p:cNvPr>
          <p:cNvSpPr/>
          <p:nvPr/>
        </p:nvSpPr>
        <p:spPr>
          <a:xfrm>
            <a:off x="5920969" y="558153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4B48645C-0AAE-77EC-8D2C-B8E12EA77218}"/>
              </a:ext>
            </a:extLst>
          </p:cNvPr>
          <p:cNvCxnSpPr>
            <a:cxnSpLocks/>
          </p:cNvCxnSpPr>
          <p:nvPr/>
        </p:nvCxnSpPr>
        <p:spPr>
          <a:xfrm>
            <a:off x="6027938" y="5673593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718F534D-9E17-19AC-10FF-83B079DF25FA}"/>
              </a:ext>
            </a:extLst>
          </p:cNvPr>
          <p:cNvCxnSpPr>
            <a:cxnSpLocks/>
          </p:cNvCxnSpPr>
          <p:nvPr/>
        </p:nvCxnSpPr>
        <p:spPr>
          <a:xfrm flipV="1">
            <a:off x="5766659" y="5971257"/>
            <a:ext cx="474239" cy="1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36F67487-F4EF-2C32-FB74-577B1A882198}"/>
              </a:ext>
            </a:extLst>
          </p:cNvPr>
          <p:cNvCxnSpPr>
            <a:cxnSpLocks/>
            <a:endCxn id="136" idx="3"/>
          </p:cNvCxnSpPr>
          <p:nvPr/>
        </p:nvCxnSpPr>
        <p:spPr>
          <a:xfrm flipV="1">
            <a:off x="5739047" y="5689188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1D59BD55-9A69-F62E-C557-F04C02BD6D95}"/>
                  </a:ext>
                </a:extLst>
              </p:cNvPr>
              <p:cNvSpPr txBox="1"/>
              <p:nvPr/>
            </p:nvSpPr>
            <p:spPr>
              <a:xfrm>
                <a:off x="443400" y="6130819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1D59BD55-9A69-F62E-C557-F04C02BD6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00" y="6130819"/>
                <a:ext cx="489745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E7AD2CAE-B25A-D1ED-9147-0A190AA5C66B}"/>
                  </a:ext>
                </a:extLst>
              </p:cNvPr>
              <p:cNvSpPr txBox="1"/>
              <p:nvPr/>
            </p:nvSpPr>
            <p:spPr>
              <a:xfrm>
                <a:off x="1359972" y="6130819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E7AD2CAE-B25A-D1ED-9147-0A190AA5C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972" y="6130819"/>
                <a:ext cx="489745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D279B453-6F22-68CC-15AF-885B66BB22BB}"/>
                  </a:ext>
                </a:extLst>
              </p:cNvPr>
              <p:cNvSpPr txBox="1"/>
              <p:nvPr/>
            </p:nvSpPr>
            <p:spPr>
              <a:xfrm>
                <a:off x="3431453" y="6110403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D279B453-6F22-68CC-15AF-885B66BB2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453" y="6110403"/>
                <a:ext cx="489745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2BE07AF-A001-CD5D-ED58-B87F6C2F6D23}"/>
                  </a:ext>
                </a:extLst>
              </p:cNvPr>
              <p:cNvSpPr txBox="1"/>
              <p:nvPr/>
            </p:nvSpPr>
            <p:spPr>
              <a:xfrm>
                <a:off x="4630842" y="6110402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F2BE07AF-A001-CD5D-ED58-B87F6C2F6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842" y="6110402"/>
                <a:ext cx="489745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楕円 145">
            <a:extLst>
              <a:ext uri="{FF2B5EF4-FFF2-40B4-BE49-F238E27FC236}">
                <a16:creationId xmlns:a16="http://schemas.microsoft.com/office/drawing/2014/main" id="{46736D79-6B00-0ED5-52D1-6B0239C37EF4}"/>
              </a:ext>
            </a:extLst>
          </p:cNvPr>
          <p:cNvSpPr/>
          <p:nvPr/>
        </p:nvSpPr>
        <p:spPr>
          <a:xfrm>
            <a:off x="1299496" y="586620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91CD50C6-94D8-9621-03A3-E8797AA1E744}"/>
              </a:ext>
            </a:extLst>
          </p:cNvPr>
          <p:cNvSpPr/>
          <p:nvPr/>
        </p:nvSpPr>
        <p:spPr>
          <a:xfrm>
            <a:off x="1549036" y="554351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DEB5455D-B0E7-0563-7669-BBF0AFBF70C8}"/>
                  </a:ext>
                </a:extLst>
              </p:cNvPr>
              <p:cNvSpPr txBox="1"/>
              <p:nvPr/>
            </p:nvSpPr>
            <p:spPr>
              <a:xfrm>
                <a:off x="2254015" y="6120028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DEB5455D-B0E7-0563-7669-BBF0AFBF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015" y="6120028"/>
                <a:ext cx="489745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楕円 150">
            <a:extLst>
              <a:ext uri="{FF2B5EF4-FFF2-40B4-BE49-F238E27FC236}">
                <a16:creationId xmlns:a16="http://schemas.microsoft.com/office/drawing/2014/main" id="{D551B42C-5647-3C46-D263-201B6D47F7BF}"/>
              </a:ext>
            </a:extLst>
          </p:cNvPr>
          <p:cNvSpPr/>
          <p:nvPr/>
        </p:nvSpPr>
        <p:spPr>
          <a:xfrm>
            <a:off x="3413305" y="589497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F1A5A9BA-C8FC-0617-984A-BEC6579EE7BD}"/>
              </a:ext>
            </a:extLst>
          </p:cNvPr>
          <p:cNvSpPr/>
          <p:nvPr/>
        </p:nvSpPr>
        <p:spPr>
          <a:xfrm>
            <a:off x="3941369" y="5905481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95BEA985-9308-F759-2B22-3248483A078F}"/>
              </a:ext>
            </a:extLst>
          </p:cNvPr>
          <p:cNvSpPr/>
          <p:nvPr/>
        </p:nvSpPr>
        <p:spPr>
          <a:xfrm>
            <a:off x="3662845" y="5572282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2807911-067E-0C08-4E40-17F15BE75333}"/>
              </a:ext>
            </a:extLst>
          </p:cNvPr>
          <p:cNvCxnSpPr>
            <a:cxnSpLocks/>
            <a:endCxn id="153" idx="3"/>
          </p:cNvCxnSpPr>
          <p:nvPr/>
        </p:nvCxnSpPr>
        <p:spPr>
          <a:xfrm flipV="1">
            <a:off x="3480923" y="5679936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楕円 154">
            <a:extLst>
              <a:ext uri="{FF2B5EF4-FFF2-40B4-BE49-F238E27FC236}">
                <a16:creationId xmlns:a16="http://schemas.microsoft.com/office/drawing/2014/main" id="{DA4AF73D-A9D8-8BD6-42C0-4DEC00BFD338}"/>
              </a:ext>
            </a:extLst>
          </p:cNvPr>
          <p:cNvSpPr/>
          <p:nvPr/>
        </p:nvSpPr>
        <p:spPr>
          <a:xfrm>
            <a:off x="4589978" y="590422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70BEDE1A-E19D-8CA6-302D-AB7DE47A31D7}"/>
              </a:ext>
            </a:extLst>
          </p:cNvPr>
          <p:cNvSpPr/>
          <p:nvPr/>
        </p:nvSpPr>
        <p:spPr>
          <a:xfrm>
            <a:off x="5118042" y="5914733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B360B3C1-38BE-0DCA-60C2-FBFD03378DB1}"/>
              </a:ext>
            </a:extLst>
          </p:cNvPr>
          <p:cNvSpPr/>
          <p:nvPr/>
        </p:nvSpPr>
        <p:spPr>
          <a:xfrm>
            <a:off x="4839518" y="5581534"/>
            <a:ext cx="136634" cy="12612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BF306DA-FFC3-F3DD-4733-951FFFF4060D}"/>
              </a:ext>
            </a:extLst>
          </p:cNvPr>
          <p:cNvCxnSpPr>
            <a:cxnSpLocks/>
          </p:cNvCxnSpPr>
          <p:nvPr/>
        </p:nvCxnSpPr>
        <p:spPr>
          <a:xfrm>
            <a:off x="4946487" y="5673593"/>
            <a:ext cx="222938" cy="249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5DF581EE-18BF-59D2-BCEF-43000E7A534B}"/>
              </a:ext>
            </a:extLst>
          </p:cNvPr>
          <p:cNvCxnSpPr>
            <a:cxnSpLocks/>
            <a:endCxn id="157" idx="3"/>
          </p:cNvCxnSpPr>
          <p:nvPr/>
        </p:nvCxnSpPr>
        <p:spPr>
          <a:xfrm flipV="1">
            <a:off x="4657596" y="5689188"/>
            <a:ext cx="201932" cy="260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D86B08FD-DAFC-73FB-D492-772BCBD30AC3}"/>
                  </a:ext>
                </a:extLst>
              </p:cNvPr>
              <p:cNvSpPr txBox="1"/>
              <p:nvPr/>
            </p:nvSpPr>
            <p:spPr>
              <a:xfrm>
                <a:off x="5745785" y="6078502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D86B08FD-DAFC-73FB-D492-772BCBD3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785" y="6078502"/>
                <a:ext cx="489745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9AA0BA44-EE70-F78C-DB4B-554520A5B79C}"/>
                  </a:ext>
                </a:extLst>
              </p:cNvPr>
              <p:cNvSpPr txBox="1"/>
              <p:nvPr/>
            </p:nvSpPr>
            <p:spPr>
              <a:xfrm>
                <a:off x="6860349" y="6038744"/>
                <a:ext cx="48974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9AA0BA44-EE70-F78C-DB4B-554520A5B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349" y="6038744"/>
                <a:ext cx="489745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816CE1E9-4199-05B7-C9C4-8C94D92A8B98}"/>
                  </a:ext>
                </a:extLst>
              </p:cNvPr>
              <p:cNvSpPr txBox="1"/>
              <p:nvPr/>
            </p:nvSpPr>
            <p:spPr>
              <a:xfrm>
                <a:off x="9073252" y="3884066"/>
                <a:ext cx="3185313" cy="2512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0  0  0  1  0  1  0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0  0  0  1  1  0  0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0  0  0  0  1  1  0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0  0  0  0  0  0  1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0  0  0  0  0  0  1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0  0  0  0  0  0  1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0  0  0  0  0  0  0</m:t>
                            </m:r>
                          </m:e>
                        </m:eqArr>
                      </m:e>
                    </m:d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ja-JP" altLang="en-US" dirty="0"/>
                  <a:t> </a:t>
                </a:r>
              </a:p>
            </p:txBody>
          </p:sp>
        </mc:Choice>
        <mc:Fallback xmlns=""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816CE1E9-4199-05B7-C9C4-8C94D92A8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252" y="3884066"/>
                <a:ext cx="3185313" cy="251216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D74B461F-D360-C16D-FDD5-4B1C8C59B721}"/>
              </a:ext>
            </a:extLst>
          </p:cNvPr>
          <p:cNvCxnSpPr>
            <a:cxnSpLocks/>
          </p:cNvCxnSpPr>
          <p:nvPr/>
        </p:nvCxnSpPr>
        <p:spPr>
          <a:xfrm>
            <a:off x="8477772" y="5132061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56EA6A-5A1C-A0D0-A8F0-0AE3279BF309}"/>
                  </a:ext>
                </a:extLst>
              </p:cNvPr>
              <p:cNvSpPr txBox="1"/>
              <p:nvPr/>
            </p:nvSpPr>
            <p:spPr>
              <a:xfrm>
                <a:off x="4873443" y="2506833"/>
                <a:ext cx="6127422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5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2500" dirty="0"/>
                  <a:t>: filtration </a:t>
                </a:r>
                <a:r>
                  <a:rPr lang="ja-JP" altLang="en-US" sz="2500" dirty="0"/>
                  <a:t>の長さ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56EA6A-5A1C-A0D0-A8F0-0AE3279B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443" y="2506833"/>
                <a:ext cx="6127422" cy="477054"/>
              </a:xfrm>
              <a:prstGeom prst="rect">
                <a:avLst/>
              </a:prstGeom>
              <a:blipFill>
                <a:blip r:embed="rId26"/>
                <a:stretch>
                  <a:fillRect t="-8974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42F5D9-195D-6B82-160C-20BD8773C766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(3)</a:t>
            </a:r>
            <a:r>
              <a:rPr lang="en-US" altLang="ja-JP" sz="3000" dirty="0" err="1"/>
              <a:t>AtypeMethod.jl</a:t>
            </a:r>
            <a:endParaRPr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4356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1B6A4E-620D-81E5-94CA-33A51E1B77C3}"/>
              </a:ext>
            </a:extLst>
          </p:cNvPr>
          <p:cNvSpPr txBox="1"/>
          <p:nvPr/>
        </p:nvSpPr>
        <p:spPr>
          <a:xfrm>
            <a:off x="317193" y="1493917"/>
            <a:ext cx="114011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(3.2)</a:t>
            </a:r>
            <a:r>
              <a:rPr lang="ja-JP" altLang="en-US" sz="2400" dirty="0"/>
              <a:t>getBhat_and_basechange(B)</a:t>
            </a:r>
            <a:r>
              <a:rPr lang="en-US" altLang="ja-JP" sz="2400" dirty="0"/>
              <a:t>:</a:t>
            </a:r>
          </a:p>
          <a:p>
            <a:r>
              <a:rPr lang="ja-JP" altLang="en-US" sz="2400" dirty="0"/>
              <a:t>♦境界準同型の簡約化：境界準同型</a:t>
            </a:r>
            <a:r>
              <a:rPr lang="en-US" altLang="ja-JP" sz="2400" dirty="0"/>
              <a:t>(B)=&gt;[Bhat(</a:t>
            </a:r>
            <a:r>
              <a:rPr lang="ja-JP" altLang="en-US" sz="2400" dirty="0"/>
              <a:t>行列</a:t>
            </a:r>
            <a:r>
              <a:rPr lang="en-US" altLang="ja-JP" sz="2400" dirty="0"/>
              <a:t>), </a:t>
            </a:r>
            <a:r>
              <a:rPr lang="en-US" altLang="ja-JP" sz="2400" dirty="0" err="1"/>
              <a:t>col_change</a:t>
            </a:r>
            <a:r>
              <a:rPr lang="en-US" altLang="ja-JP" sz="2400" dirty="0"/>
              <a:t>(</a:t>
            </a:r>
            <a:r>
              <a:rPr lang="ja-JP" altLang="en-US" sz="2400" dirty="0"/>
              <a:t>リスト</a:t>
            </a:r>
            <a:r>
              <a:rPr lang="en-US" altLang="ja-JP" sz="2400" dirty="0"/>
              <a:t>)]</a:t>
            </a:r>
            <a:endParaRPr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8672DD-C411-6DF3-DCD3-F9A3E611720A}"/>
              </a:ext>
            </a:extLst>
          </p:cNvPr>
          <p:cNvSpPr txBox="1"/>
          <p:nvPr/>
        </p:nvSpPr>
        <p:spPr>
          <a:xfrm>
            <a:off x="317193" y="2597696"/>
            <a:ext cx="11401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Bhat:</a:t>
            </a:r>
            <a:r>
              <a:rPr lang="ja-JP" altLang="en-US" sz="2400" dirty="0"/>
              <a:t> </a:t>
            </a:r>
            <a:r>
              <a:rPr lang="en-US" altLang="ja-JP" sz="2400" dirty="0"/>
              <a:t>B</a:t>
            </a:r>
            <a:r>
              <a:rPr lang="ja-JP" altLang="en-US" sz="2400" dirty="0"/>
              <a:t>を「左から右への掃き出し法」によって簡約されて得られる行列。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A429F8B-DEF3-649D-AE35-3207AAE3227A}"/>
                  </a:ext>
                </a:extLst>
              </p:cNvPr>
              <p:cNvSpPr txBox="1"/>
              <p:nvPr/>
            </p:nvSpPr>
            <p:spPr>
              <a:xfrm>
                <a:off x="317193" y="3013501"/>
                <a:ext cx="1043571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 err="1"/>
                  <a:t>col_change</a:t>
                </a:r>
                <a:r>
                  <a:rPr lang="en-US" altLang="ja-JP" sz="2400" dirty="0"/>
                  <a:t>: </a:t>
                </a:r>
                <a:r>
                  <a:rPr lang="ja-JP" altLang="en-US" sz="2400" dirty="0"/>
                  <a:t> ふたつの整数のペア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 からなるリスト。</a:t>
                </a:r>
                <a:endParaRPr lang="en-US" altLang="ja-JP" sz="2400" dirty="0"/>
              </a:p>
              <a:p>
                <a:r>
                  <a:rPr lang="ja-JP" altLang="en-US" sz="2400" dirty="0"/>
                  <a:t>「左から右への掃き出し法」で行われた列の変換を記録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A429F8B-DEF3-649D-AE35-3207AAE32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3" y="3013501"/>
                <a:ext cx="10435710" cy="830997"/>
              </a:xfrm>
              <a:prstGeom prst="rect">
                <a:avLst/>
              </a:prstGeom>
              <a:blipFill>
                <a:blip r:embed="rId3"/>
                <a:stretch>
                  <a:fillRect l="-876" t="-5839" b="-15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6E56AC3-D6FD-B173-02A3-1ABE86801858}"/>
                  </a:ext>
                </a:extLst>
              </p:cNvPr>
              <p:cNvSpPr txBox="1"/>
              <p:nvPr/>
            </p:nvSpPr>
            <p:spPr>
              <a:xfrm>
                <a:off x="1286414" y="4217518"/>
                <a:ext cx="3185313" cy="2512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0  0  0  1  0  1  0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0  0  0  1  1  0  0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0  0  0  0  1  1  0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0  0  0  0  0  0  1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0  0  0  0  0  0  1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0  0  0  0  0  0  1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0  0  0  0  0  0  0</m:t>
                            </m:r>
                          </m:e>
                        </m:eqArr>
                      </m:e>
                    </m:d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ja-JP" altLang="en-US" dirty="0"/>
                  <a:t> 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6E56AC3-D6FD-B173-02A3-1ABE86801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414" y="4217518"/>
                <a:ext cx="3185313" cy="2512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085DCDC-584E-1892-F6F6-677A9F4A34E2}"/>
              </a:ext>
            </a:extLst>
          </p:cNvPr>
          <p:cNvCxnSpPr>
            <a:cxnSpLocks/>
          </p:cNvCxnSpPr>
          <p:nvPr/>
        </p:nvCxnSpPr>
        <p:spPr>
          <a:xfrm>
            <a:off x="4850652" y="5473599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8302872-5049-EAA9-88F7-EB8578AD9B1A}"/>
                  </a:ext>
                </a:extLst>
              </p:cNvPr>
              <p:cNvSpPr txBox="1"/>
              <p:nvPr/>
            </p:nvSpPr>
            <p:spPr>
              <a:xfrm>
                <a:off x="5364330" y="4222602"/>
                <a:ext cx="3185313" cy="2512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0  0  0  1  0  0  0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0  0  0  1  1  0  0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0  0  0  0  1  0  0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0  0  0  0  0  0  1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0  0  0  0  0  0  1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0  0  0  0  0  0  1</m:t>
                            </m:r>
                          </m:e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0  0  0  0  0  0  0</m:t>
                            </m:r>
                          </m:e>
                        </m:eqArr>
                      </m:e>
                    </m:d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ja-JP" altLang="en-US" dirty="0"/>
                  <a:t> 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8302872-5049-EAA9-88F7-EB8578AD9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330" y="4222602"/>
                <a:ext cx="3185313" cy="25121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円弧 17">
            <a:extLst>
              <a:ext uri="{FF2B5EF4-FFF2-40B4-BE49-F238E27FC236}">
                <a16:creationId xmlns:a16="http://schemas.microsoft.com/office/drawing/2014/main" id="{E8866554-6968-4C09-4F31-296B443F79A0}"/>
              </a:ext>
            </a:extLst>
          </p:cNvPr>
          <p:cNvSpPr/>
          <p:nvPr/>
        </p:nvSpPr>
        <p:spPr>
          <a:xfrm>
            <a:off x="3368844" y="4029835"/>
            <a:ext cx="308008" cy="305225"/>
          </a:xfrm>
          <a:prstGeom prst="arc">
            <a:avLst>
              <a:gd name="adj1" fmla="val 10930874"/>
              <a:gd name="adj2" fmla="val 0"/>
            </a:avLst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A5CFF3D6-866C-FD88-487A-478A8BF8D2C0}"/>
              </a:ext>
            </a:extLst>
          </p:cNvPr>
          <p:cNvSpPr/>
          <p:nvPr/>
        </p:nvSpPr>
        <p:spPr>
          <a:xfrm>
            <a:off x="3063879" y="3850784"/>
            <a:ext cx="612973" cy="671876"/>
          </a:xfrm>
          <a:prstGeom prst="arc">
            <a:avLst>
              <a:gd name="adj1" fmla="val 10724616"/>
              <a:gd name="adj2" fmla="val 20250198"/>
            </a:avLst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5FCA5DF-A3DC-51EF-6DC7-0184EDB12F0E}"/>
              </a:ext>
            </a:extLst>
          </p:cNvPr>
          <p:cNvSpPr txBox="1"/>
          <p:nvPr/>
        </p:nvSpPr>
        <p:spPr>
          <a:xfrm>
            <a:off x="8450182" y="5169196"/>
            <a:ext cx="3741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 err="1"/>
              <a:t>col_change</a:t>
            </a:r>
            <a:r>
              <a:rPr lang="en-US" altLang="ja-JP" sz="2400" dirty="0"/>
              <a:t>=[[5,6],[4,6]]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A61856A-BD03-3834-E5D0-A062DD025585}"/>
                  </a:ext>
                </a:extLst>
              </p:cNvPr>
              <p:cNvSpPr txBox="1"/>
              <p:nvPr/>
            </p:nvSpPr>
            <p:spPr>
              <a:xfrm>
                <a:off x="2802197" y="4049649"/>
                <a:ext cx="56664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15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A61856A-BD03-3834-E5D0-A062DD02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197" y="4049649"/>
                <a:ext cx="566647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327A578-1B5B-D283-6847-B42AE86AFFFB}"/>
                  </a:ext>
                </a:extLst>
              </p:cNvPr>
              <p:cNvSpPr txBox="1"/>
              <p:nvPr/>
            </p:nvSpPr>
            <p:spPr>
              <a:xfrm>
                <a:off x="3125139" y="4066496"/>
                <a:ext cx="56664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ja-JP" sz="15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327A578-1B5B-D283-6847-B42AE86AF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139" y="4066496"/>
                <a:ext cx="566647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89F8EF-856F-F39A-FBA6-33DC72030030}"/>
                  </a:ext>
                </a:extLst>
              </p:cNvPr>
              <p:cNvSpPr txBox="1"/>
              <p:nvPr/>
            </p:nvSpPr>
            <p:spPr>
              <a:xfrm>
                <a:off x="3424679" y="4071756"/>
                <a:ext cx="56664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ja-JP" sz="15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89F8EF-856F-F39A-FBA6-33DC72030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79" y="4071756"/>
                <a:ext cx="566647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8BB1B-7528-3A6D-D6F4-454BB86EFC20}"/>
                  </a:ext>
                </a:extLst>
              </p:cNvPr>
              <p:cNvSpPr txBox="1"/>
              <p:nvPr/>
            </p:nvSpPr>
            <p:spPr>
              <a:xfrm>
                <a:off x="6981221" y="3911832"/>
                <a:ext cx="1679306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5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15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15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5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5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ja-JP" sz="15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8BB1B-7528-3A6D-D6F4-454BB86E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221" y="3911832"/>
                <a:ext cx="167930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E29B01E-228D-360C-2774-97BE0900DFF0}"/>
                  </a:ext>
                </a:extLst>
              </p:cNvPr>
              <p:cNvSpPr txBox="1"/>
              <p:nvPr/>
            </p:nvSpPr>
            <p:spPr>
              <a:xfrm>
                <a:off x="8450182" y="5698501"/>
                <a:ext cx="374181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800" dirty="0"/>
                  <a:t>＊区間</a:t>
                </a:r>
                <a:r>
                  <a:rPr lang="en-US" altLang="ja-JP" sz="1800" dirty="0"/>
                  <a:t>[a, </a:t>
                </a:r>
                <a14:m>
                  <m:oMath xmlns:m="http://schemas.openxmlformats.org/officeDocument/2006/math">
                    <m:r>
                      <a:rPr lang="en-US" altLang="ja-JP" sz="1800" b="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ja-JP" sz="1800" dirty="0"/>
                  <a:t>)</a:t>
                </a:r>
                <a:r>
                  <a:rPr lang="ja-JP" altLang="en-US" sz="1800" dirty="0"/>
                  <a:t>に付随する基底</a:t>
                </a:r>
                <a:endParaRPr lang="en-US" altLang="ja-JP" sz="1800" dirty="0"/>
              </a:p>
              <a:p>
                <a:r>
                  <a:rPr lang="ja-JP" altLang="en-US" dirty="0"/>
                  <a:t>を求めるとき必要</a:t>
                </a:r>
                <a:endParaRPr lang="en-US" altLang="ja-JP" dirty="0"/>
              </a:p>
              <a:p>
                <a:r>
                  <a:rPr lang="en-US" altLang="ja-JP" dirty="0"/>
                  <a:t>(</a:t>
                </a:r>
                <a:r>
                  <a:rPr lang="ja-JP" altLang="en-US" dirty="0"/>
                  <a:t>この情報は</a:t>
                </a:r>
                <a:r>
                  <a:rPr lang="en-US" altLang="ja-JP" dirty="0"/>
                  <a:t>matrix method</a:t>
                </a:r>
                <a:r>
                  <a:rPr lang="ja-JP" altLang="en-US" dirty="0"/>
                  <a:t>で必要</a:t>
                </a:r>
                <a:r>
                  <a:rPr lang="en-US" altLang="ja-JP" dirty="0"/>
                  <a:t>)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E29B01E-228D-360C-2774-97BE0900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182" y="5698501"/>
                <a:ext cx="3741818" cy="923330"/>
              </a:xfrm>
              <a:prstGeom prst="rect">
                <a:avLst/>
              </a:prstGeom>
              <a:blipFill>
                <a:blip r:embed="rId10"/>
                <a:stretch>
                  <a:fillRect l="-1303" t="-3311" r="-1140" b="-99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FA4C55-9076-8F96-B93E-C694D7F6940B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(3)</a:t>
            </a:r>
            <a:r>
              <a:rPr lang="en-US" altLang="ja-JP" sz="3000" dirty="0" err="1"/>
              <a:t>AtypeMethod.jl</a:t>
            </a:r>
            <a:endParaRPr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321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1B6A4E-620D-81E5-94CA-33A51E1B77C3}"/>
              </a:ext>
            </a:extLst>
          </p:cNvPr>
          <p:cNvSpPr txBox="1"/>
          <p:nvPr/>
        </p:nvSpPr>
        <p:spPr>
          <a:xfrm>
            <a:off x="317192" y="1329750"/>
            <a:ext cx="94837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(3.3)</a:t>
            </a:r>
            <a:r>
              <a:rPr lang="ja-JP" altLang="en-US" sz="2400" dirty="0"/>
              <a:t>get_intervals_with_basis</a:t>
            </a:r>
            <a:r>
              <a:rPr lang="en-US" altLang="ja-JP" sz="2400" dirty="0"/>
              <a:t>:</a:t>
            </a:r>
            <a:r>
              <a:rPr lang="ja-JP" altLang="en-US" sz="2400" dirty="0"/>
              <a:t> </a:t>
            </a:r>
            <a:endParaRPr lang="en-US" altLang="ja-JP" sz="2400" dirty="0"/>
          </a:p>
          <a:p>
            <a:r>
              <a:rPr lang="ja-JP" altLang="en-US" sz="2400" dirty="0"/>
              <a:t>♦簡約化された行列から区間と付随する基底を得る</a:t>
            </a:r>
            <a:endParaRPr lang="en-US" altLang="ja-JP" sz="2400" dirty="0"/>
          </a:p>
          <a:p>
            <a:r>
              <a:rPr lang="ja-JP" altLang="en-US" sz="2400" dirty="0"/>
              <a:t>(FSC,Bhat,info_co</a:t>
            </a:r>
            <a:r>
              <a:rPr lang="en-US" altLang="ja-JP" sz="2400" dirty="0"/>
              <a:t>l</a:t>
            </a:r>
            <a:r>
              <a:rPr lang="ja-JP" altLang="en-US" sz="2400" dirty="0"/>
              <a:t>) </a:t>
            </a:r>
            <a:r>
              <a:rPr lang="en-US" altLang="ja-JP" sz="2400" dirty="0"/>
              <a:t>=&gt; [pairs(</a:t>
            </a:r>
            <a:r>
              <a:rPr lang="ja-JP" altLang="en-US" sz="2400" dirty="0"/>
              <a:t>辞書</a:t>
            </a:r>
            <a:r>
              <a:rPr lang="en-US" altLang="ja-JP" sz="2400" dirty="0"/>
              <a:t>),</a:t>
            </a:r>
            <a:r>
              <a:rPr lang="en-US" altLang="ja-JP" sz="2400" dirty="0" err="1"/>
              <a:t>imagebasis</a:t>
            </a:r>
            <a:r>
              <a:rPr lang="en-US" altLang="ja-JP" sz="2400" dirty="0"/>
              <a:t>(</a:t>
            </a:r>
            <a:r>
              <a:rPr lang="ja-JP" altLang="en-US" sz="2400" dirty="0"/>
              <a:t>リスト</a:t>
            </a:r>
            <a:r>
              <a:rPr lang="en-US" altLang="ja-JP" sz="2400" dirty="0"/>
              <a:t>)]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EA3485-EDA0-E886-DB64-CF3B86D4BCED}"/>
              </a:ext>
            </a:extLst>
          </p:cNvPr>
          <p:cNvSpPr txBox="1"/>
          <p:nvPr/>
        </p:nvSpPr>
        <p:spPr>
          <a:xfrm>
            <a:off x="317192" y="2695728"/>
            <a:ext cx="8022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pairs:(</a:t>
            </a:r>
            <a:r>
              <a:rPr lang="ja-JP" altLang="en-US" sz="2400" dirty="0"/>
              <a:t>区間に付随する</a:t>
            </a:r>
            <a:r>
              <a:rPr lang="en-US" altLang="ja-JP" sz="2400" dirty="0"/>
              <a:t>)</a:t>
            </a:r>
            <a:r>
              <a:rPr lang="ja-JP" altLang="en-US" sz="2400" dirty="0"/>
              <a:t>基底と区間の対応を与える辞書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1855FC4-E3D6-01A6-55B5-26BEFDED23BF}"/>
                  </a:ext>
                </a:extLst>
              </p:cNvPr>
              <p:cNvSpPr txBox="1"/>
              <p:nvPr/>
            </p:nvSpPr>
            <p:spPr>
              <a:xfrm>
                <a:off x="317192" y="3121968"/>
                <a:ext cx="11858074" cy="473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 err="1"/>
                  <a:t>imagebasis</a:t>
                </a:r>
                <a:r>
                  <a:rPr lang="en-US" altLang="ja-JP" sz="2400" dirty="0"/>
                  <a:t>: </a:t>
                </a:r>
                <a:r>
                  <a:rPr lang="ja-JP" altLang="en-US" sz="2400" dirty="0"/>
                  <a:t>区間</a:t>
                </a:r>
                <a:r>
                  <a:rPr lang="en-US" altLang="ja-JP" sz="24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ja-JP" altLang="en-US" sz="2400" dirty="0"/>
                  <a:t>を含まない</a:t>
                </a:r>
                <a:r>
                  <a:rPr lang="en-US" altLang="ja-JP" sz="2400" dirty="0"/>
                  <a:t>)</a:t>
                </a:r>
                <a:r>
                  <a:rPr lang="ja-JP" altLang="en-US" sz="2400" dirty="0"/>
                  <a:t>とそれに付随する基底の対応を与えるリスト．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1855FC4-E3D6-01A6-55B5-26BEFDED2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2" y="3121968"/>
                <a:ext cx="11858074" cy="473976"/>
              </a:xfrm>
              <a:prstGeom prst="rect">
                <a:avLst/>
              </a:prstGeom>
              <a:blipFill>
                <a:blip r:embed="rId2"/>
                <a:stretch>
                  <a:fillRect l="-771" t="-6410" b="-294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2CE16F-33FA-CED6-13A5-4BEF32A86334}"/>
              </a:ext>
            </a:extLst>
          </p:cNvPr>
          <p:cNvSpPr txBox="1"/>
          <p:nvPr/>
        </p:nvSpPr>
        <p:spPr>
          <a:xfrm>
            <a:off x="115067" y="6335074"/>
            <a:ext cx="3741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 err="1"/>
              <a:t>col_change</a:t>
            </a:r>
            <a:r>
              <a:rPr lang="en-US" altLang="ja-JP" sz="2000" dirty="0"/>
              <a:t>=[[5,6],[4,6]]</a:t>
            </a:r>
            <a:endParaRPr lang="ja-JP" altLang="en-US" sz="20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B0C87CE-E2D6-4AB8-FC85-80B41F47484D}"/>
              </a:ext>
            </a:extLst>
          </p:cNvPr>
          <p:cNvGrpSpPr/>
          <p:nvPr/>
        </p:nvGrpSpPr>
        <p:grpSpPr>
          <a:xfrm>
            <a:off x="16734" y="3567934"/>
            <a:ext cx="3185313" cy="2761157"/>
            <a:chOff x="317192" y="3619341"/>
            <a:chExt cx="3185313" cy="2761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3F8B6774-38BB-3B8E-B927-B01F662CFD1C}"/>
                    </a:ext>
                  </a:extLst>
                </p:cNvPr>
                <p:cNvSpPr txBox="1"/>
                <p:nvPr/>
              </p:nvSpPr>
              <p:spPr>
                <a:xfrm>
                  <a:off x="317192" y="3868335"/>
                  <a:ext cx="3185313" cy="25121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0  0  0  1  0  0  0</m:t>
                              </m:r>
                            </m:e>
                            <m:e>
                              <m:r>
                                <a:rPr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0  0  0  1  1  0  0</m:t>
                              </m:r>
                            </m:e>
                            <m:e>
                              <m:r>
                                <a:rPr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0  0  0  0  1  0  0</m:t>
                              </m:r>
                            </m:e>
                            <m:e>
                              <m:r>
                                <a:rPr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0  0  0  0  0  0  1</m:t>
                              </m:r>
                            </m:e>
                            <m:e>
                              <m:r>
                                <a:rPr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0  0  0  0  0  0  1</m:t>
                              </m:r>
                            </m:e>
                            <m:e>
                              <m:r>
                                <a:rPr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0  0  0  0  0  0  1</m:t>
                              </m:r>
                            </m:e>
                            <m:e>
                              <m:r>
                                <a:rPr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0  0  0  0  0  0  0</m:t>
                              </m:r>
                            </m:e>
                          </m:eqArr>
                        </m:e>
                      </m:d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ja-JP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3F8B6774-38BB-3B8E-B927-B01F662CF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92" y="3868335"/>
                  <a:ext cx="3185313" cy="25121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282FB1E-3A1F-A75B-EF23-DAE3BC19A167}"/>
                </a:ext>
              </a:extLst>
            </p:cNvPr>
            <p:cNvSpPr/>
            <p:nvPr/>
          </p:nvSpPr>
          <p:spPr>
            <a:xfrm>
              <a:off x="1941709" y="4253641"/>
              <a:ext cx="326354" cy="336884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6BE5B725-08B4-4220-2350-BAFAACD9C007}"/>
                </a:ext>
              </a:extLst>
            </p:cNvPr>
            <p:cNvSpPr/>
            <p:nvPr/>
          </p:nvSpPr>
          <p:spPr>
            <a:xfrm>
              <a:off x="2239188" y="4619400"/>
              <a:ext cx="326354" cy="336884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00A5BBA-4D57-84E0-E6B7-9F757F3780CE}"/>
                </a:ext>
              </a:extLst>
            </p:cNvPr>
            <p:cNvSpPr/>
            <p:nvPr/>
          </p:nvSpPr>
          <p:spPr>
            <a:xfrm>
              <a:off x="2851277" y="5686201"/>
              <a:ext cx="326354" cy="336884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C2B7CED-9514-6AD4-9733-55F07F3D2908}"/>
                </a:ext>
              </a:extLst>
            </p:cNvPr>
            <p:cNvSpPr txBox="1"/>
            <p:nvPr/>
          </p:nvSpPr>
          <p:spPr>
            <a:xfrm>
              <a:off x="725614" y="4255736"/>
              <a:ext cx="32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/>
                <a:t>2</a:t>
              </a:r>
              <a:endParaRPr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C95EA62-DD7B-441E-BB14-E3CA2437DF8B}"/>
                </a:ext>
              </a:extLst>
            </p:cNvPr>
            <p:cNvSpPr txBox="1"/>
            <p:nvPr/>
          </p:nvSpPr>
          <p:spPr>
            <a:xfrm>
              <a:off x="731928" y="4599393"/>
              <a:ext cx="32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/>
                <a:t>3</a:t>
              </a:r>
              <a:endParaRPr lang="ja-JP" altLang="en-US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201E0E2-68A0-48B8-9EDD-C1CBE99767F4}"/>
                </a:ext>
              </a:extLst>
            </p:cNvPr>
            <p:cNvSpPr txBox="1"/>
            <p:nvPr/>
          </p:nvSpPr>
          <p:spPr>
            <a:xfrm>
              <a:off x="725614" y="5699783"/>
              <a:ext cx="32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/>
                <a:t>6</a:t>
              </a:r>
              <a:endParaRPr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4E7EE89-4611-0904-B1FB-17DF412F46FE}"/>
                </a:ext>
              </a:extLst>
            </p:cNvPr>
            <p:cNvSpPr txBox="1"/>
            <p:nvPr/>
          </p:nvSpPr>
          <p:spPr>
            <a:xfrm>
              <a:off x="1951787" y="3620878"/>
              <a:ext cx="32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/>
                <a:t>4</a:t>
              </a:r>
              <a:endParaRPr lang="ja-JP" altLang="en-US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9F6162E-B682-096F-F5F5-54216E0A5938}"/>
                </a:ext>
              </a:extLst>
            </p:cNvPr>
            <p:cNvSpPr txBox="1"/>
            <p:nvPr/>
          </p:nvSpPr>
          <p:spPr>
            <a:xfrm>
              <a:off x="2277688" y="3619341"/>
              <a:ext cx="32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/>
                <a:t>5</a:t>
              </a:r>
              <a:endParaRPr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151C361-0D2F-0837-1C6D-9B8EC2242418}"/>
                </a:ext>
              </a:extLst>
            </p:cNvPr>
            <p:cNvSpPr txBox="1"/>
            <p:nvPr/>
          </p:nvSpPr>
          <p:spPr>
            <a:xfrm>
              <a:off x="2860902" y="3619341"/>
              <a:ext cx="326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/>
                <a:t>7</a:t>
              </a:r>
              <a:endParaRPr lang="ja-JP" altLang="en-US" dirty="0"/>
            </a:p>
          </p:txBody>
        </p:sp>
      </p:grp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C46FAA3-1FA0-5F92-1F74-84028E5FF2D3}"/>
              </a:ext>
            </a:extLst>
          </p:cNvPr>
          <p:cNvCxnSpPr>
            <a:cxnSpLocks/>
          </p:cNvCxnSpPr>
          <p:nvPr/>
        </p:nvCxnSpPr>
        <p:spPr>
          <a:xfrm>
            <a:off x="3310005" y="4567993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8D5362E-7276-7557-255B-158D98CD7FA2}"/>
                  </a:ext>
                </a:extLst>
              </p:cNvPr>
              <p:cNvSpPr txBox="1"/>
              <p:nvPr/>
            </p:nvSpPr>
            <p:spPr>
              <a:xfrm>
                <a:off x="3708802" y="3979016"/>
                <a:ext cx="4428324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200" dirty="0"/>
                  <a:t>[2,4) = [2,3] </a:t>
                </a:r>
                <a:r>
                  <a:rPr lang="en-US" altLang="ja-JP" sz="2200" dirty="0">
                    <a:sym typeface="Wingdings" panose="05000000000000000000" pitchFamily="2" charset="2"/>
                  </a:rPr>
                  <a:t>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200" dirty="0"/>
              </a:p>
              <a:p>
                <a:r>
                  <a:rPr lang="en-US" altLang="ja-JP" sz="2200" dirty="0"/>
                  <a:t>[3,5) = [3,4] </a:t>
                </a:r>
                <a:r>
                  <a:rPr lang="en-US" altLang="ja-JP" sz="2200" dirty="0">
                    <a:sym typeface="Wingdings" panose="05000000000000000000" pitchFamily="2" charset="2"/>
                  </a:rPr>
                  <a:t></a:t>
                </a:r>
                <a:r>
                  <a:rPr lang="en-US" altLang="ja-JP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200" dirty="0"/>
              </a:p>
              <a:p>
                <a:r>
                  <a:rPr lang="en-US" altLang="ja-JP" sz="2200" dirty="0"/>
                  <a:t>[6,7) = [6,6] </a:t>
                </a:r>
                <a:r>
                  <a:rPr lang="en-US" altLang="ja-JP" sz="2200" dirty="0">
                    <a:sym typeface="Wingdings" panose="05000000000000000000" pitchFamily="2" charset="2"/>
                  </a:rPr>
                  <a:t>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ja-JP" sz="2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8D5362E-7276-7557-255B-158D98CD7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802" y="3979016"/>
                <a:ext cx="4428324" cy="1107996"/>
              </a:xfrm>
              <a:prstGeom prst="rect">
                <a:avLst/>
              </a:prstGeom>
              <a:blipFill>
                <a:blip r:embed="rId4"/>
                <a:stretch>
                  <a:fillRect l="-1788" t="-4420" b="-110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D6EDFC3-A43E-192C-144F-1D417C728D20}"/>
              </a:ext>
            </a:extLst>
          </p:cNvPr>
          <p:cNvSpPr txBox="1"/>
          <p:nvPr/>
        </p:nvSpPr>
        <p:spPr>
          <a:xfrm>
            <a:off x="4789386" y="3569121"/>
            <a:ext cx="2092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pairs(</a:t>
            </a:r>
            <a:r>
              <a:rPr lang="ja-JP" altLang="en-US" sz="2400" dirty="0"/>
              <a:t>辞書</a:t>
            </a:r>
            <a:r>
              <a:rPr lang="en-US" altLang="ja-JP" sz="2400" dirty="0"/>
              <a:t>)</a:t>
            </a:r>
            <a:endParaRPr lang="ja-JP" altLang="en-US" sz="24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88186F-76BA-B514-C86B-57B06D944C48}"/>
              </a:ext>
            </a:extLst>
          </p:cNvPr>
          <p:cNvCxnSpPr>
            <a:cxnSpLocks/>
          </p:cNvCxnSpPr>
          <p:nvPr/>
        </p:nvCxnSpPr>
        <p:spPr>
          <a:xfrm>
            <a:off x="3318539" y="6535129"/>
            <a:ext cx="211756" cy="0"/>
          </a:xfrm>
          <a:prstGeom prst="straightConnector1">
            <a:avLst/>
          </a:prstGeom>
          <a:ln w="104775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C351AB8-FC72-4F5A-F333-606B45C2D18D}"/>
                  </a:ext>
                </a:extLst>
              </p:cNvPr>
              <p:cNvSpPr txBox="1"/>
              <p:nvPr/>
            </p:nvSpPr>
            <p:spPr>
              <a:xfrm>
                <a:off x="3708802" y="6346555"/>
                <a:ext cx="302496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200" dirty="0"/>
                  <a:t>[1,</a:t>
                </a:r>
                <a14:m>
                  <m:oMath xmlns:m="http://schemas.openxmlformats.org/officeDocument/2006/math">
                    <m:r>
                      <a:rPr lang="en-US" altLang="ja-JP" sz="220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ja-JP" sz="2200" dirty="0"/>
                  <a:t>)= [1,7] </a:t>
                </a:r>
                <a:r>
                  <a:rPr lang="en-US" altLang="ja-JP" sz="2200" dirty="0">
                    <a:sym typeface="Wingdings" panose="05000000000000000000" pitchFamily="2" charset="2"/>
                  </a:rPr>
                  <a:t>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ja-JP" altLang="en-US" sz="22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C351AB8-FC72-4F5A-F333-606B45C2D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802" y="6346555"/>
                <a:ext cx="3024965" cy="430887"/>
              </a:xfrm>
              <a:prstGeom prst="rect">
                <a:avLst/>
              </a:prstGeom>
              <a:blipFill>
                <a:blip r:embed="rId5"/>
                <a:stretch>
                  <a:fillRect l="-2616" t="-11268" b="-295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左中かっこ 35">
            <a:extLst>
              <a:ext uri="{FF2B5EF4-FFF2-40B4-BE49-F238E27FC236}">
                <a16:creationId xmlns:a16="http://schemas.microsoft.com/office/drawing/2014/main" id="{F742B7CA-8A04-A035-AAA7-0CF68C9F6AA1}"/>
              </a:ext>
            </a:extLst>
          </p:cNvPr>
          <p:cNvSpPr/>
          <p:nvPr/>
        </p:nvSpPr>
        <p:spPr>
          <a:xfrm>
            <a:off x="3503867" y="3937266"/>
            <a:ext cx="353018" cy="2809399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92E6E2-8E6B-B13F-D74A-10A8674CB132}"/>
              </a:ext>
            </a:extLst>
          </p:cNvPr>
          <p:cNvSpPr txBox="1"/>
          <p:nvPr/>
        </p:nvSpPr>
        <p:spPr>
          <a:xfrm>
            <a:off x="8224523" y="3546630"/>
            <a:ext cx="3149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 err="1"/>
              <a:t>imagebasis</a:t>
            </a:r>
            <a:r>
              <a:rPr lang="en-US" altLang="ja-JP" sz="2400" dirty="0"/>
              <a:t>(</a:t>
            </a:r>
            <a:r>
              <a:rPr lang="ja-JP" altLang="en-US" sz="2400" dirty="0"/>
              <a:t>リスト</a:t>
            </a:r>
            <a:r>
              <a:rPr lang="en-US" altLang="ja-JP" sz="2400" dirty="0"/>
              <a:t>)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E9DACE7-FADD-1682-6514-09FD9419638D}"/>
                  </a:ext>
                </a:extLst>
              </p:cNvPr>
              <p:cNvSpPr txBox="1"/>
              <p:nvPr/>
            </p:nvSpPr>
            <p:spPr>
              <a:xfrm>
                <a:off x="8633003" y="4013995"/>
                <a:ext cx="3127527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200" dirty="0">
                    <a:sym typeface="Wingdings" panose="05000000000000000000" pitchFamily="2" charset="2"/>
                  </a:rPr>
                  <a:t>[ [[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],</m:t>
                    </m:r>
                  </m:oMath>
                </a14:m>
                <a:r>
                  <a:rPr lang="en-US" altLang="ja-JP" sz="2200" dirty="0"/>
                  <a:t> [2,3]], </a:t>
                </a:r>
              </a:p>
              <a:p>
                <a:r>
                  <a:rPr lang="en-US" altLang="ja-JP" sz="2200" dirty="0"/>
                  <a:t>[[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200" dirty="0"/>
                  <a:t>],[3,4]], </a:t>
                </a:r>
              </a:p>
              <a:p>
                <a:r>
                  <a:rPr lang="en-US" altLang="ja-JP" sz="2200" dirty="0"/>
                  <a:t> [[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sz="2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ja-JP" sz="2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ja-JP" sz="22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ja-JP" sz="2200" dirty="0"/>
                  <a:t>,[6,6] ]</a:t>
                </a: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E9DACE7-FADD-1682-6514-09FD9419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003" y="4013995"/>
                <a:ext cx="3127527" cy="1107996"/>
              </a:xfrm>
              <a:prstGeom prst="rect">
                <a:avLst/>
              </a:prstGeom>
              <a:blipFill>
                <a:blip r:embed="rId6"/>
                <a:stretch>
                  <a:fillRect l="-2534" t="-3297" b="-104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301764-F0BB-72FB-5B74-DA32C5EAAD12}"/>
                  </a:ext>
                </a:extLst>
              </p:cNvPr>
              <p:cNvSpPr txBox="1"/>
              <p:nvPr/>
            </p:nvSpPr>
            <p:spPr>
              <a:xfrm>
                <a:off x="8754142" y="5267807"/>
                <a:ext cx="342112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200" dirty="0"/>
                  <a:t>(</a:t>
                </a:r>
                <a14:m>
                  <m:oMath xmlns:m="http://schemas.openxmlformats.org/officeDocument/2006/math">
                    <m:r>
                      <a:rPr lang="en-US" altLang="ja-JP" sz="2200" i="1" dirty="0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ja-JP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2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acc>
                          <m:accPr>
                            <m:chr m:val="̂"/>
                            <m:ctrlP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sub>
                    </m:sSub>
                    <m:r>
                      <a:rPr lang="en-US" altLang="ja-JP" sz="2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sub>
                    </m:sSub>
                    <m:r>
                      <a:rPr lang="en-US" altLang="ja-JP" sz="2200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ja-JP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sub>
                    </m:sSub>
                  </m:oMath>
                </a14:m>
                <a:endParaRPr lang="en-US" altLang="ja-JP" sz="2200" dirty="0"/>
              </a:p>
              <a:p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sub>
                    </m:sSub>
                  </m:oMath>
                </a14:m>
                <a:r>
                  <a:rPr lang="ja-JP" altLang="en-US" dirty="0"/>
                  <a:t>の</a:t>
                </a:r>
                <a:r>
                  <a:rPr lang="en-US" altLang="ja-JP" dirty="0"/>
                  <a:t>basis elements)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301764-F0BB-72FB-5B74-DA32C5EAA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142" y="5267807"/>
                <a:ext cx="3421124" cy="707886"/>
              </a:xfrm>
              <a:prstGeom prst="rect">
                <a:avLst/>
              </a:prstGeom>
              <a:blipFill>
                <a:blip r:embed="rId7"/>
                <a:stretch>
                  <a:fillRect l="-2317" t="-6034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A70436-EDEE-A48C-F44C-21644F2776BA}"/>
              </a:ext>
            </a:extLst>
          </p:cNvPr>
          <p:cNvSpPr txBox="1"/>
          <p:nvPr/>
        </p:nvSpPr>
        <p:spPr>
          <a:xfrm>
            <a:off x="8433448" y="5977223"/>
            <a:ext cx="374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この情報は</a:t>
            </a:r>
            <a:r>
              <a:rPr lang="en-US" altLang="ja-JP" dirty="0"/>
              <a:t>matrix method</a:t>
            </a:r>
            <a:r>
              <a:rPr lang="ja-JP" altLang="en-US" dirty="0"/>
              <a:t>で必要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9D673D-87B0-279E-765B-C6BCF44F8090}"/>
              </a:ext>
            </a:extLst>
          </p:cNvPr>
          <p:cNvSpPr txBox="1"/>
          <p:nvPr/>
        </p:nvSpPr>
        <p:spPr>
          <a:xfrm>
            <a:off x="563468" y="364024"/>
            <a:ext cx="5394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000" dirty="0"/>
              <a:t>(3)</a:t>
            </a:r>
            <a:r>
              <a:rPr lang="en-US" altLang="ja-JP" sz="3000" dirty="0" err="1"/>
              <a:t>AtypeMethod.jl</a:t>
            </a:r>
            <a:endParaRPr lang="ja-JP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9553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17578</TotalTime>
  <Words>9312</Words>
  <Application>Microsoft Office PowerPoint</Application>
  <PresentationFormat>ワイド画面</PresentationFormat>
  <Paragraphs>1342</Paragraphs>
  <Slides>51</Slides>
  <Notes>39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61" baseType="lpstr">
      <vt:lpstr>-apple-system</vt:lpstr>
      <vt:lpstr>Cambria MathUD デジタル 教科書体 NP-B</vt:lpstr>
      <vt:lpstr>游ゴシック</vt:lpstr>
      <vt:lpstr>游ゴシック 本文</vt:lpstr>
      <vt:lpstr>Arial</vt:lpstr>
      <vt:lpstr>Cambria Math</vt:lpstr>
      <vt:lpstr>Consolas</vt:lpstr>
      <vt:lpstr>Old English Text MT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多田　駿介</dc:creator>
  <cp:lastModifiedBy>多田　駿介</cp:lastModifiedBy>
  <cp:revision>97</cp:revision>
  <dcterms:created xsi:type="dcterms:W3CDTF">2024-10-02T05:49:01Z</dcterms:created>
  <dcterms:modified xsi:type="dcterms:W3CDTF">2025-02-21T02:34:08Z</dcterms:modified>
</cp:coreProperties>
</file>