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_rels/presentation.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 name="PlaceHolder 2"/>
          <p:cNvSpPr>
            <a:spLocks noGrp="1"/>
          </p:cNvSpPr>
          <p:nvPr>
            <p:ph type="subTitle"/>
          </p:nvPr>
        </p:nvSpPr>
        <p:spPr>
          <a:xfrm>
            <a:off x="609480" y="1520280"/>
            <a:ext cx="10972080" cy="37684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ja-JP" sz="4400" strike="noStrike" u="none">
                <a:solidFill>
                  <a:srgbClr val="000000"/>
                </a:solidFill>
                <a:effectLst/>
                <a:uFillTx/>
                <a:latin typeface="Arial"/>
              </a:rPr>
              <a:t>クリックしてタイトルテキストを編集</a:t>
            </a:r>
            <a:endParaRPr b="0" lang="en-US" sz="4400" strike="noStrike" u="none">
              <a:solidFill>
                <a:srgbClr val="000000"/>
              </a:solidFill>
              <a:effectLst/>
              <a:uFillTx/>
              <a:latin typeface="Arial"/>
            </a:endParaRPr>
          </a:p>
        </p:txBody>
      </p:sp>
      <p:sp>
        <p:nvSpPr>
          <p:cNvPr id="1"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trike="noStrike" u="none">
                <a:solidFill>
                  <a:srgbClr val="000000"/>
                </a:solidFill>
                <a:effectLst/>
                <a:uFillTx/>
                <a:latin typeface="Arial"/>
              </a:rPr>
              <a:t>クリックしてアウトラインのテキストを編集</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2</a:t>
            </a:r>
            <a:r>
              <a:rPr b="0" lang="ja-JP" sz="2800" strike="noStrike" u="none">
                <a:solidFill>
                  <a:srgbClr val="000000"/>
                </a:solidFill>
                <a:effectLst/>
                <a:uFillTx/>
                <a:latin typeface="Arial"/>
              </a:rPr>
              <a:t>レベル目のアウトライン</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3</a:t>
            </a:r>
            <a:r>
              <a:rPr b="0" lang="ja-JP" sz="2400" strike="noStrike" u="none">
                <a:solidFill>
                  <a:srgbClr val="000000"/>
                </a:solidFill>
                <a:effectLst/>
                <a:uFillTx/>
                <a:latin typeface="Arial"/>
              </a:rPr>
              <a:t>レベル目のアウトライン</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4</a:t>
            </a:r>
            <a:r>
              <a:rPr b="0" lang="ja-JP" sz="2000" strike="noStrike" u="none">
                <a:solidFill>
                  <a:srgbClr val="000000"/>
                </a:solidFill>
                <a:effectLst/>
                <a:uFillTx/>
                <a:latin typeface="Arial"/>
              </a:rPr>
              <a:t>レベル目のアウトライン</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5</a:t>
            </a:r>
            <a:r>
              <a:rPr b="0" lang="ja-JP" sz="2000" strike="noStrike" u="none">
                <a:solidFill>
                  <a:srgbClr val="000000"/>
                </a:solidFill>
                <a:effectLst/>
                <a:uFillTx/>
                <a:latin typeface="Arial"/>
              </a:rPr>
              <a:t>レベル目のアウトライン</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6</a:t>
            </a:r>
            <a:r>
              <a:rPr b="0" lang="ja-JP" sz="2000" strike="noStrike" u="none">
                <a:solidFill>
                  <a:srgbClr val="000000"/>
                </a:solidFill>
                <a:effectLst/>
                <a:uFillTx/>
                <a:latin typeface="Arial"/>
              </a:rPr>
              <a:t>レベル目のアウトライン</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7</a:t>
            </a:r>
            <a:r>
              <a:rPr b="0" lang="ja-JP" sz="2000" strike="noStrike" u="none">
                <a:solidFill>
                  <a:srgbClr val="000000"/>
                </a:solidFill>
                <a:effectLst/>
                <a:uFillTx/>
                <a:latin typeface="Arial"/>
              </a:rPr>
              <a:t>レベル目のアウトライン</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7" name=""/>
          <p:cNvSpPr txBox="1"/>
          <p:nvPr/>
        </p:nvSpPr>
        <p:spPr>
          <a:xfrm>
            <a:off x="749520" y="2213640"/>
            <a:ext cx="11025360" cy="623520"/>
          </a:xfrm>
          <a:prstGeom prst="rect">
            <a:avLst/>
          </a:prstGeom>
          <a:noFill/>
          <a:ln w="0">
            <a:noFill/>
          </a:ln>
        </p:spPr>
        <p:txBody>
          <a:bodyPr wrap="none" lIns="0" rIns="0" tIns="0" bIns="0" anchor="t">
            <a:spAutoFit/>
          </a:bodyPr>
          <a:p>
            <a:r>
              <a:rPr b="1" lang="en-US" sz="3480" strike="noStrike" u="none">
                <a:solidFill>
                  <a:srgbClr val="224466"/>
                </a:solidFill>
                <a:effectLst/>
                <a:uFillTx/>
                <a:latin typeface=".SFNS-Regular_wdth_opsz2E6666_GRAD_wght2580000"/>
                <a:ea typeface=".SFNS-Regular_wdth_opsz2E6666_GRAD_wght2580000"/>
              </a:rPr>
              <a:t>Nvidia H20</a:t>
            </a:r>
            <a:r>
              <a:rPr b="1" lang="ja-JP" sz="3480" strike="noStrike" u="none">
                <a:solidFill>
                  <a:srgbClr val="224466"/>
                </a:solidFill>
                <a:effectLst/>
                <a:uFillTx/>
                <a:latin typeface="HiraKakuProN-W6"/>
                <a:ea typeface="HiraKakuProN-W6"/>
              </a:rPr>
              <a:t>チップに対する⽶国輸出規制強化に関する</a:t>
            </a:r>
            <a:endParaRPr b="0" lang="en-US" sz="3480" strike="noStrike" u="none">
              <a:solidFill>
                <a:srgbClr val="000000"/>
              </a:solidFill>
              <a:effectLst/>
              <a:uFillTx/>
              <a:latin typeface="游明朝体"/>
            </a:endParaRPr>
          </a:p>
        </p:txBody>
      </p:sp>
      <p:sp>
        <p:nvSpPr>
          <p:cNvPr id="8" name=""/>
          <p:cNvSpPr txBox="1"/>
          <p:nvPr/>
        </p:nvSpPr>
        <p:spPr>
          <a:xfrm>
            <a:off x="747720" y="2765880"/>
            <a:ext cx="1768680" cy="442440"/>
          </a:xfrm>
          <a:prstGeom prst="rect">
            <a:avLst/>
          </a:prstGeom>
          <a:noFill/>
          <a:ln w="0">
            <a:noFill/>
          </a:ln>
        </p:spPr>
        <p:txBody>
          <a:bodyPr wrap="none" lIns="0" rIns="0" tIns="0" bIns="0" anchor="t">
            <a:spAutoFit/>
          </a:bodyPr>
          <a:p>
            <a:r>
              <a:rPr b="1" lang="ja-JP" sz="3480" strike="noStrike" u="none">
                <a:solidFill>
                  <a:srgbClr val="224466"/>
                </a:solidFill>
                <a:effectLst/>
                <a:uFillTx/>
                <a:latin typeface="HiraKakuProN-W6"/>
                <a:ea typeface="HiraKakuProN-W6"/>
              </a:rPr>
              <a:t>レポート</a:t>
            </a:r>
            <a:endParaRPr b="0" lang="en-US" sz="3480" strike="noStrike" u="none">
              <a:solidFill>
                <a:srgbClr val="000000"/>
              </a:solidFill>
              <a:effectLst/>
              <a:uFillTx/>
              <a:latin typeface="游明朝体"/>
            </a:endParaRPr>
          </a:p>
        </p:txBody>
      </p:sp>
      <p:sp>
        <p:nvSpPr>
          <p:cNvPr id="9" name=""/>
          <p:cNvSpPr txBox="1"/>
          <p:nvPr/>
        </p:nvSpPr>
        <p:spPr>
          <a:xfrm>
            <a:off x="747720" y="3638520"/>
            <a:ext cx="2207520" cy="27612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証券会社向け分析</a:t>
            </a:r>
            <a:endParaRPr b="0" lang="en-US" sz="2170" strike="noStrike" u="none">
              <a:solidFill>
                <a:srgbClr val="000000"/>
              </a:solidFill>
              <a:effectLst/>
              <a:uFillTx/>
              <a:latin typeface="游明朝体"/>
            </a:endParaRPr>
          </a:p>
        </p:txBody>
      </p:sp>
      <p:sp>
        <p:nvSpPr>
          <p:cNvPr id="10" name=""/>
          <p:cNvSpPr txBox="1"/>
          <p:nvPr/>
        </p:nvSpPr>
        <p:spPr>
          <a:xfrm>
            <a:off x="747720" y="4210200"/>
            <a:ext cx="291348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作成⽇</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2025</a:t>
            </a:r>
            <a:r>
              <a:rPr b="0" lang="ja-JP" sz="2170" strike="noStrike" u="none">
                <a:solidFill>
                  <a:srgbClr val="1f2328"/>
                </a:solidFill>
                <a:effectLst/>
                <a:uFillTx/>
                <a:latin typeface="HiraKakuProN-W3"/>
                <a:ea typeface="HiraKakuProN-W3"/>
              </a:rPr>
              <a:t>年</a:t>
            </a:r>
            <a:r>
              <a:rPr b="0" lang="en-US" sz="2170" strike="noStrike" u="none">
                <a:solidFill>
                  <a:srgbClr val="1f2328"/>
                </a:solidFill>
                <a:effectLst/>
                <a:uFillTx/>
                <a:latin typeface=".SFNS-Regular_wdth_opsz1D0000_GRAD_wght"/>
                <a:ea typeface=".SFNS-Regular_wdth_opsz1D0000_GRAD_wght"/>
              </a:rPr>
              <a:t>4</a:t>
            </a:r>
            <a:r>
              <a:rPr b="0" lang="ja-JP" sz="2170" strike="noStrike" u="none">
                <a:solidFill>
                  <a:srgbClr val="1f2328"/>
                </a:solidFill>
                <a:effectLst/>
                <a:uFillTx/>
                <a:latin typeface="HiraKakuProN-W3"/>
                <a:ea typeface="HiraKakuProN-W3"/>
              </a:rPr>
              <a:t>⽉</a:t>
            </a:r>
            <a:r>
              <a:rPr b="0" lang="en-US" sz="2170" strike="noStrike" u="none">
                <a:solidFill>
                  <a:srgbClr val="1f2328"/>
                </a:solidFill>
                <a:effectLst/>
                <a:uFillTx/>
                <a:latin typeface=".SFNS-Regular_wdth_opsz1D0000_GRAD_wght"/>
                <a:ea typeface=".SFNS-Regular_wdth_opsz1D0000_GRAD_wght"/>
              </a:rPr>
              <a:t>16</a:t>
            </a:r>
            <a:r>
              <a:rPr b="0" lang="ja-JP" sz="2170" strike="noStrike" u="none">
                <a:solidFill>
                  <a:srgbClr val="1f2328"/>
                </a:solidFill>
                <a:effectLst/>
                <a:uFillTx/>
                <a:latin typeface="HiraKakuProN-W3"/>
                <a:ea typeface="HiraKakuProN-W3"/>
              </a:rPr>
              <a:t>⽇</a:t>
            </a:r>
            <a:endParaRPr b="0" lang="en-US" sz="2170" strike="noStrike" u="none">
              <a:solidFill>
                <a:srgbClr val="000000"/>
              </a:solidFill>
              <a:effectLst/>
              <a:uFillTx/>
              <a:latin typeface="游明朝体"/>
            </a:endParaRPr>
          </a:p>
        </p:txBody>
      </p:sp>
      <p:sp>
        <p:nvSpPr>
          <p:cNvPr id="11" name=""/>
          <p:cNvSpPr txBox="1"/>
          <p:nvPr/>
        </p:nvSpPr>
        <p:spPr>
          <a:xfrm>
            <a:off x="11803680" y="6327720"/>
            <a:ext cx="22824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1</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5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5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60" name=""/>
          <p:cNvSpPr/>
          <p:nvPr/>
        </p:nvSpPr>
        <p:spPr>
          <a:xfrm>
            <a:off x="1066680" y="2199960"/>
            <a:ext cx="86040" cy="86040"/>
          </a:xfrm>
          <a:custGeom>
            <a:avLst/>
            <a:gdLst/>
            <a:ahLst/>
            <a:rect l="0" t="0" r="r" b="b"/>
            <a:pathLst>
              <a:path w="239" h="239">
                <a:moveTo>
                  <a:pt x="239" y="119"/>
                </a:moveTo>
                <a:cubicBezTo>
                  <a:pt x="239" y="135"/>
                  <a:pt x="236" y="150"/>
                  <a:pt x="230" y="165"/>
                </a:cubicBezTo>
                <a:cubicBezTo>
                  <a:pt x="224" y="180"/>
                  <a:pt x="215" y="192"/>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2"/>
                  <a:pt x="16" y="180"/>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61" name=""/>
          <p:cNvSpPr txBox="1"/>
          <p:nvPr/>
        </p:nvSpPr>
        <p:spPr>
          <a:xfrm>
            <a:off x="749520" y="1283040"/>
            <a:ext cx="623484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9. </a:t>
            </a:r>
            <a:r>
              <a:rPr b="1" lang="ja-JP" sz="2830" strike="noStrike" u="none">
                <a:solidFill>
                  <a:srgbClr val="1f2328"/>
                </a:solidFill>
                <a:effectLst/>
                <a:uFillTx/>
                <a:latin typeface="HiraKakuProN-W6"/>
                <a:ea typeface="HiraKakuProN-W6"/>
              </a:rPr>
              <a:t>証券会社としての視点：リスク要因</a:t>
            </a:r>
            <a:endParaRPr b="0" lang="en-US" sz="2830" strike="noStrike" u="none">
              <a:solidFill>
                <a:srgbClr val="000000"/>
              </a:solidFill>
              <a:effectLst/>
              <a:uFillTx/>
              <a:latin typeface="游明朝体"/>
            </a:endParaRPr>
          </a:p>
        </p:txBody>
      </p:sp>
      <p:sp>
        <p:nvSpPr>
          <p:cNvPr id="162" name=""/>
          <p:cNvSpPr txBox="1"/>
          <p:nvPr/>
        </p:nvSpPr>
        <p:spPr>
          <a:xfrm>
            <a:off x="1302120" y="2028960"/>
            <a:ext cx="1023768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Nvidia</a:t>
            </a:r>
            <a:r>
              <a:rPr b="1" lang="ja-JP" sz="2170" strike="noStrike" u="none">
                <a:solidFill>
                  <a:srgbClr val="1f2328"/>
                </a:solidFill>
                <a:effectLst/>
                <a:uFillTx/>
                <a:latin typeface="HiraKakuProN-W6"/>
                <a:ea typeface="HiraKakuProN-W6"/>
              </a:rPr>
              <a:t>の収益性低下リスク</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中国市場での売上減少が予想以上に⼤きい場合、業績</a:t>
            </a:r>
            <a:endParaRPr b="0" lang="en-US" sz="2170" strike="noStrike" u="none">
              <a:solidFill>
                <a:srgbClr val="000000"/>
              </a:solidFill>
              <a:effectLst/>
              <a:uFillTx/>
              <a:latin typeface="游明朝体"/>
            </a:endParaRPr>
          </a:p>
        </p:txBody>
      </p:sp>
      <p:sp>
        <p:nvSpPr>
          <p:cNvPr id="163" name=""/>
          <p:cNvSpPr/>
          <p:nvPr/>
        </p:nvSpPr>
        <p:spPr>
          <a:xfrm>
            <a:off x="1066680" y="31050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64" name=""/>
          <p:cNvSpPr txBox="1"/>
          <p:nvPr/>
        </p:nvSpPr>
        <p:spPr>
          <a:xfrm>
            <a:off x="1300320" y="2448000"/>
            <a:ext cx="496584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予想の下⽅修正、株価下落圧⼒となる。</a:t>
            </a:r>
            <a:endParaRPr b="0" lang="en-US" sz="2170" strike="noStrike" u="none">
              <a:solidFill>
                <a:srgbClr val="000000"/>
              </a:solidFill>
              <a:effectLst/>
              <a:uFillTx/>
              <a:latin typeface="游明朝体"/>
            </a:endParaRPr>
          </a:p>
        </p:txBody>
      </p:sp>
      <p:sp>
        <p:nvSpPr>
          <p:cNvPr id="165" name=""/>
          <p:cNvSpPr txBox="1"/>
          <p:nvPr/>
        </p:nvSpPr>
        <p:spPr>
          <a:xfrm>
            <a:off x="1300320" y="2933640"/>
            <a:ext cx="1011528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規制の更なる拡⼤リスク</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今後、他の製品や技術にも規制が拡⼤する可能性。地政</a:t>
            </a:r>
            <a:endParaRPr b="0" lang="en-US" sz="2170" strike="noStrike" u="none">
              <a:solidFill>
                <a:srgbClr val="000000"/>
              </a:solidFill>
              <a:effectLst/>
              <a:uFillTx/>
              <a:latin typeface="游明朝体"/>
            </a:endParaRPr>
          </a:p>
        </p:txBody>
      </p:sp>
      <p:sp>
        <p:nvSpPr>
          <p:cNvPr id="166" name=""/>
          <p:cNvSpPr/>
          <p:nvPr/>
        </p:nvSpPr>
        <p:spPr>
          <a:xfrm>
            <a:off x="1066680" y="4000320"/>
            <a:ext cx="86040" cy="86040"/>
          </a:xfrm>
          <a:custGeom>
            <a:avLst/>
            <a:gdLst/>
            <a:ahLst/>
            <a:rect l="0" t="0" r="r" b="b"/>
            <a:pathLst>
              <a:path w="239" h="239">
                <a:moveTo>
                  <a:pt x="239" y="119"/>
                </a:moveTo>
                <a:cubicBezTo>
                  <a:pt x="239" y="135"/>
                  <a:pt x="236" y="150"/>
                  <a:pt x="230" y="165"/>
                </a:cubicBezTo>
                <a:cubicBezTo>
                  <a:pt x="224" y="179"/>
                  <a:pt x="215" y="192"/>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2"/>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67" name=""/>
          <p:cNvSpPr txBox="1"/>
          <p:nvPr/>
        </p:nvSpPr>
        <p:spPr>
          <a:xfrm>
            <a:off x="1300320" y="3343320"/>
            <a:ext cx="220752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学リスクは継続。</a:t>
            </a:r>
            <a:endParaRPr b="0" lang="en-US" sz="2170" strike="noStrike" u="none">
              <a:solidFill>
                <a:srgbClr val="000000"/>
              </a:solidFill>
              <a:effectLst/>
              <a:uFillTx/>
              <a:latin typeface="游明朝体"/>
            </a:endParaRPr>
          </a:p>
        </p:txBody>
      </p:sp>
      <p:sp>
        <p:nvSpPr>
          <p:cNvPr id="168" name=""/>
          <p:cNvSpPr txBox="1"/>
          <p:nvPr/>
        </p:nvSpPr>
        <p:spPr>
          <a:xfrm>
            <a:off x="1300320" y="3828960"/>
            <a:ext cx="1019736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中国市場での競争激化</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不在</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シェア低下により、競合 </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特に中国メーカー</a:t>
            </a:r>
            <a:r>
              <a:rPr b="0" lang="en-US" sz="2170" strike="noStrike" u="none">
                <a:solidFill>
                  <a:srgbClr val="1f2328"/>
                </a:solidFill>
                <a:effectLst/>
                <a:uFillTx/>
                <a:latin typeface=".SFNS-Regular_wdth_opsz1D0000_GRAD_wght"/>
                <a:ea typeface=".SFNS-Regular_wdth_opsz1D0000_GRAD_wght"/>
              </a:rPr>
              <a:t>) </a:t>
            </a:r>
            <a:r>
              <a:rPr b="0" lang="ja-JP" sz="2170" strike="noStrike" u="none">
                <a:solidFill>
                  <a:srgbClr val="1f2328"/>
                </a:solidFill>
                <a:effectLst/>
                <a:uFillTx/>
                <a:latin typeface="HiraKakuProN-W3"/>
                <a:ea typeface="HiraKakuProN-W3"/>
              </a:rPr>
              <a:t>が</a:t>
            </a:r>
            <a:endParaRPr b="0" lang="en-US" sz="2170" strike="noStrike" u="none">
              <a:solidFill>
                <a:srgbClr val="000000"/>
              </a:solidFill>
              <a:effectLst/>
              <a:uFillTx/>
              <a:latin typeface="游明朝体"/>
            </a:endParaRPr>
          </a:p>
        </p:txBody>
      </p:sp>
      <p:sp>
        <p:nvSpPr>
          <p:cNvPr id="169" name=""/>
          <p:cNvSpPr/>
          <p:nvPr/>
        </p:nvSpPr>
        <p:spPr>
          <a:xfrm>
            <a:off x="1066680" y="489564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70" name=""/>
          <p:cNvSpPr txBox="1"/>
          <p:nvPr/>
        </p:nvSpPr>
        <p:spPr>
          <a:xfrm>
            <a:off x="1300320" y="4238640"/>
            <a:ext cx="7111800" cy="36900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台頭し、将来的な</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の市場回復を困難にする可能性。</a:t>
            </a:r>
            <a:endParaRPr b="0" lang="en-US" sz="2170" strike="noStrike" u="none">
              <a:solidFill>
                <a:srgbClr val="000000"/>
              </a:solidFill>
              <a:effectLst/>
              <a:uFillTx/>
              <a:latin typeface="游明朝体"/>
            </a:endParaRPr>
          </a:p>
        </p:txBody>
      </p:sp>
      <p:sp>
        <p:nvSpPr>
          <p:cNvPr id="171" name=""/>
          <p:cNvSpPr txBox="1"/>
          <p:nvPr/>
        </p:nvSpPr>
        <p:spPr>
          <a:xfrm>
            <a:off x="1300320" y="4724280"/>
            <a:ext cx="101149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サプライチェーン混乱リスク</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中国顧客の計画変更が、関連するサーバーメーカー</a:t>
            </a:r>
            <a:endParaRPr b="0" lang="en-US" sz="2170" strike="noStrike" u="none">
              <a:solidFill>
                <a:srgbClr val="000000"/>
              </a:solidFill>
              <a:effectLst/>
              <a:uFillTx/>
              <a:latin typeface="游明朝体"/>
            </a:endParaRPr>
          </a:p>
        </p:txBody>
      </p:sp>
      <p:sp>
        <p:nvSpPr>
          <p:cNvPr id="172" name=""/>
          <p:cNvSpPr txBox="1"/>
          <p:nvPr/>
        </p:nvSpPr>
        <p:spPr>
          <a:xfrm>
            <a:off x="1300320" y="5143320"/>
            <a:ext cx="331092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や部品メーカーにも影響。</a:t>
            </a:r>
            <a:endParaRPr b="0" lang="en-US" sz="2170" strike="noStrike" u="none">
              <a:solidFill>
                <a:srgbClr val="000000"/>
              </a:solidFill>
              <a:effectLst/>
              <a:uFillTx/>
              <a:latin typeface="游明朝体"/>
            </a:endParaRPr>
          </a:p>
        </p:txBody>
      </p:sp>
      <p:sp>
        <p:nvSpPr>
          <p:cNvPr id="173" name=""/>
          <p:cNvSpPr txBox="1"/>
          <p:nvPr/>
        </p:nvSpPr>
        <p:spPr>
          <a:xfrm>
            <a:off x="11663280" y="6327720"/>
            <a:ext cx="25488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10</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7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7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77" name=""/>
          <p:cNvSpPr/>
          <p:nvPr/>
        </p:nvSpPr>
        <p:spPr>
          <a:xfrm>
            <a:off x="1066680" y="2199960"/>
            <a:ext cx="86040" cy="86040"/>
          </a:xfrm>
          <a:custGeom>
            <a:avLst/>
            <a:gdLst/>
            <a:ahLst/>
            <a:rect l="0" t="0" r="r" b="b"/>
            <a:pathLst>
              <a:path w="239" h="239">
                <a:moveTo>
                  <a:pt x="239" y="119"/>
                </a:moveTo>
                <a:cubicBezTo>
                  <a:pt x="239" y="135"/>
                  <a:pt x="236" y="150"/>
                  <a:pt x="230" y="165"/>
                </a:cubicBezTo>
                <a:cubicBezTo>
                  <a:pt x="224" y="180"/>
                  <a:pt x="215" y="192"/>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2"/>
                  <a:pt x="16" y="180"/>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78" name=""/>
          <p:cNvSpPr txBox="1"/>
          <p:nvPr/>
        </p:nvSpPr>
        <p:spPr>
          <a:xfrm>
            <a:off x="749520" y="1283040"/>
            <a:ext cx="755388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10. </a:t>
            </a:r>
            <a:r>
              <a:rPr b="1" lang="ja-JP" sz="2830" strike="noStrike" u="none">
                <a:solidFill>
                  <a:srgbClr val="1f2328"/>
                </a:solidFill>
                <a:effectLst/>
                <a:uFillTx/>
                <a:latin typeface="HiraKakuProN-W6"/>
                <a:ea typeface="HiraKakuProN-W6"/>
              </a:rPr>
              <a:t>証券会社としての視点：機会要因・注⽬点</a:t>
            </a:r>
            <a:endParaRPr b="0" lang="en-US" sz="2830" strike="noStrike" u="none">
              <a:solidFill>
                <a:srgbClr val="000000"/>
              </a:solidFill>
              <a:effectLst/>
              <a:uFillTx/>
              <a:latin typeface="游明朝体"/>
            </a:endParaRPr>
          </a:p>
        </p:txBody>
      </p:sp>
      <p:sp>
        <p:nvSpPr>
          <p:cNvPr id="179" name=""/>
          <p:cNvSpPr txBox="1"/>
          <p:nvPr/>
        </p:nvSpPr>
        <p:spPr>
          <a:xfrm>
            <a:off x="1302120" y="2028960"/>
            <a:ext cx="1027656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Nvidia</a:t>
            </a:r>
            <a:r>
              <a:rPr b="1" lang="ja-JP" sz="2170" strike="noStrike" u="none">
                <a:solidFill>
                  <a:srgbClr val="1f2328"/>
                </a:solidFill>
                <a:effectLst/>
                <a:uFillTx/>
                <a:latin typeface="HiraKakuProN-W6"/>
                <a:ea typeface="HiraKakuProN-W6"/>
              </a:rPr>
              <a:t>の技術的優位性</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H20</a:t>
            </a:r>
            <a:r>
              <a:rPr b="0" lang="ja-JP" sz="2170" strike="noStrike" u="none">
                <a:solidFill>
                  <a:srgbClr val="1f2328"/>
                </a:solidFill>
                <a:effectLst/>
                <a:uFillTx/>
                <a:latin typeface="HiraKakuProN-W3"/>
                <a:ea typeface="HiraKakuProN-W3"/>
              </a:rPr>
              <a:t>以外の主⼒製品 </a:t>
            </a:r>
            <a:r>
              <a:rPr b="0" lang="en-US" sz="2170" strike="noStrike" u="none">
                <a:solidFill>
                  <a:srgbClr val="1f2328"/>
                </a:solidFill>
                <a:effectLst/>
                <a:uFillTx/>
                <a:latin typeface=".SFNS-Regular_wdth_opsz1D0000_GRAD_wght"/>
                <a:ea typeface=".SFNS-Regular_wdth_opsz1D0000_GRAD_wght"/>
              </a:rPr>
              <a:t>(H100, H200, Blackwell</a:t>
            </a:r>
            <a:r>
              <a:rPr b="0" lang="ja-JP" sz="2170" strike="noStrike" u="none">
                <a:solidFill>
                  <a:srgbClr val="1f2328"/>
                </a:solidFill>
                <a:effectLst/>
                <a:uFillTx/>
                <a:latin typeface="HiraKakuProN-W3"/>
                <a:ea typeface="HiraKakuProN-W3"/>
              </a:rPr>
              <a:t>世代等</a:t>
            </a:r>
            <a:r>
              <a:rPr b="0" lang="en-US" sz="2170" strike="noStrike" u="none">
                <a:solidFill>
                  <a:srgbClr val="1f2328"/>
                </a:solidFill>
                <a:effectLst/>
                <a:uFillTx/>
                <a:latin typeface=".SFNS-Regular_wdth_opsz1D0000_GRAD_wght"/>
                <a:ea typeface=".SFNS-Regular_wdth_opsz1D0000_GRAD_wght"/>
              </a:rPr>
              <a:t>) </a:t>
            </a:r>
            <a:r>
              <a:rPr b="0" lang="ja-JP" sz="2170" strike="noStrike" u="none">
                <a:solidFill>
                  <a:srgbClr val="1f2328"/>
                </a:solidFill>
                <a:effectLst/>
                <a:uFillTx/>
                <a:latin typeface="HiraKakuProN-W3"/>
                <a:ea typeface="HiraKakuProN-W3"/>
              </a:rPr>
              <a:t>の競争</a:t>
            </a:r>
            <a:endParaRPr b="0" lang="en-US" sz="2170" strike="noStrike" u="none">
              <a:solidFill>
                <a:srgbClr val="000000"/>
              </a:solidFill>
              <a:effectLst/>
              <a:uFillTx/>
              <a:latin typeface="游明朝体"/>
            </a:endParaRPr>
          </a:p>
        </p:txBody>
      </p:sp>
      <p:sp>
        <p:nvSpPr>
          <p:cNvPr id="180" name=""/>
          <p:cNvSpPr/>
          <p:nvPr/>
        </p:nvSpPr>
        <p:spPr>
          <a:xfrm>
            <a:off x="1066680" y="31050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81" name=""/>
          <p:cNvSpPr txBox="1"/>
          <p:nvPr/>
        </p:nvSpPr>
        <p:spPr>
          <a:xfrm>
            <a:off x="1300320" y="2448000"/>
            <a:ext cx="772452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⼒は依然として⾼く、中国以外の市場での成⻑期待は⼤きい。</a:t>
            </a:r>
            <a:endParaRPr b="0" lang="en-US" sz="2170" strike="noStrike" u="none">
              <a:solidFill>
                <a:srgbClr val="000000"/>
              </a:solidFill>
              <a:effectLst/>
              <a:uFillTx/>
              <a:latin typeface="游明朝体"/>
            </a:endParaRPr>
          </a:p>
        </p:txBody>
      </p:sp>
      <p:sp>
        <p:nvSpPr>
          <p:cNvPr id="182" name=""/>
          <p:cNvSpPr txBox="1"/>
          <p:nvPr/>
        </p:nvSpPr>
        <p:spPr>
          <a:xfrm>
            <a:off x="1300320" y="2933640"/>
            <a:ext cx="101149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規制影響の織り込み</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株価が下落した場合、規制の影響が過剰に織り込まれていれ</a:t>
            </a:r>
            <a:endParaRPr b="0" lang="en-US" sz="2170" strike="noStrike" u="none">
              <a:solidFill>
                <a:srgbClr val="000000"/>
              </a:solidFill>
              <a:effectLst/>
              <a:uFillTx/>
              <a:latin typeface="游明朝体"/>
            </a:endParaRPr>
          </a:p>
        </p:txBody>
      </p:sp>
      <p:sp>
        <p:nvSpPr>
          <p:cNvPr id="183" name=""/>
          <p:cNvSpPr/>
          <p:nvPr/>
        </p:nvSpPr>
        <p:spPr>
          <a:xfrm>
            <a:off x="1066680" y="4000320"/>
            <a:ext cx="86040" cy="86040"/>
          </a:xfrm>
          <a:custGeom>
            <a:avLst/>
            <a:gdLst/>
            <a:ahLst/>
            <a:rect l="0" t="0" r="r" b="b"/>
            <a:pathLst>
              <a:path w="239" h="239">
                <a:moveTo>
                  <a:pt x="239" y="119"/>
                </a:moveTo>
                <a:cubicBezTo>
                  <a:pt x="239" y="135"/>
                  <a:pt x="236" y="150"/>
                  <a:pt x="230" y="165"/>
                </a:cubicBezTo>
                <a:cubicBezTo>
                  <a:pt x="224" y="179"/>
                  <a:pt x="215" y="192"/>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2"/>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84" name=""/>
          <p:cNvSpPr txBox="1"/>
          <p:nvPr/>
        </p:nvSpPr>
        <p:spPr>
          <a:xfrm>
            <a:off x="1300320" y="3343320"/>
            <a:ext cx="496584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ば、中⻑期的な買い場となる可能性も。</a:t>
            </a:r>
            <a:endParaRPr b="0" lang="en-US" sz="2170" strike="noStrike" u="none">
              <a:solidFill>
                <a:srgbClr val="000000"/>
              </a:solidFill>
              <a:effectLst/>
              <a:uFillTx/>
              <a:latin typeface="游明朝体"/>
            </a:endParaRPr>
          </a:p>
        </p:txBody>
      </p:sp>
      <p:sp>
        <p:nvSpPr>
          <p:cNvPr id="185" name=""/>
          <p:cNvSpPr txBox="1"/>
          <p:nvPr/>
        </p:nvSpPr>
        <p:spPr>
          <a:xfrm>
            <a:off x="1300320" y="3828960"/>
            <a:ext cx="1010016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中国以外の需要</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AI</a:t>
            </a:r>
            <a:r>
              <a:rPr b="0" lang="ja-JP" sz="2170" strike="noStrike" u="none">
                <a:solidFill>
                  <a:srgbClr val="1f2328"/>
                </a:solidFill>
                <a:effectLst/>
                <a:uFillTx/>
                <a:latin typeface="HiraKakuProN-W3"/>
                <a:ea typeface="HiraKakuProN-W3"/>
              </a:rPr>
              <a:t>市場全体の拡⼤は続いており、北⽶、欧州、その他アジア地域</a:t>
            </a:r>
            <a:endParaRPr b="0" lang="en-US" sz="2170" strike="noStrike" u="none">
              <a:solidFill>
                <a:srgbClr val="000000"/>
              </a:solidFill>
              <a:effectLst/>
              <a:uFillTx/>
              <a:latin typeface="游明朝体"/>
            </a:endParaRPr>
          </a:p>
        </p:txBody>
      </p:sp>
      <p:sp>
        <p:nvSpPr>
          <p:cNvPr id="186" name=""/>
          <p:cNvSpPr/>
          <p:nvPr/>
        </p:nvSpPr>
        <p:spPr>
          <a:xfrm>
            <a:off x="1066680" y="489564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87" name=""/>
          <p:cNvSpPr txBox="1"/>
          <p:nvPr/>
        </p:nvSpPr>
        <p:spPr>
          <a:xfrm>
            <a:off x="1300320" y="4238640"/>
            <a:ext cx="717264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での旺盛な需要が中国市場の落ち込みをカバーできるか。</a:t>
            </a:r>
            <a:endParaRPr b="0" lang="en-US" sz="2170" strike="noStrike" u="none">
              <a:solidFill>
                <a:srgbClr val="000000"/>
              </a:solidFill>
              <a:effectLst/>
              <a:uFillTx/>
              <a:latin typeface="游明朝体"/>
            </a:endParaRPr>
          </a:p>
        </p:txBody>
      </p:sp>
      <p:sp>
        <p:nvSpPr>
          <p:cNvPr id="188" name=""/>
          <p:cNvSpPr txBox="1"/>
          <p:nvPr/>
        </p:nvSpPr>
        <p:spPr>
          <a:xfrm>
            <a:off x="1302120" y="4724280"/>
            <a:ext cx="996156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Nvidia</a:t>
            </a:r>
            <a:r>
              <a:rPr b="1" lang="ja-JP" sz="2170" strike="noStrike" u="none">
                <a:solidFill>
                  <a:srgbClr val="1f2328"/>
                </a:solidFill>
                <a:effectLst/>
                <a:uFillTx/>
                <a:latin typeface="HiraKakuProN-W6"/>
                <a:ea typeface="HiraKakuProN-W6"/>
              </a:rPr>
              <a:t>の次の⼀⼿</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新たな規制対応製品の開発、⾮中国市場への注⼒強化など、</a:t>
            </a:r>
            <a:endParaRPr b="0" lang="en-US" sz="2170" strike="noStrike" u="none">
              <a:solidFill>
                <a:srgbClr val="000000"/>
              </a:solidFill>
              <a:effectLst/>
              <a:uFillTx/>
              <a:latin typeface="游明朝体"/>
            </a:endParaRPr>
          </a:p>
        </p:txBody>
      </p:sp>
      <p:sp>
        <p:nvSpPr>
          <p:cNvPr id="189" name=""/>
          <p:cNvSpPr txBox="1"/>
          <p:nvPr/>
        </p:nvSpPr>
        <p:spPr>
          <a:xfrm>
            <a:off x="1302120" y="5143320"/>
            <a:ext cx="324972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の戦略転換に注⽬。</a:t>
            </a:r>
            <a:endParaRPr b="0" lang="en-US" sz="2170" strike="noStrike" u="none">
              <a:solidFill>
                <a:srgbClr val="000000"/>
              </a:solidFill>
              <a:effectLst/>
              <a:uFillTx/>
              <a:latin typeface="游明朝体"/>
            </a:endParaRPr>
          </a:p>
        </p:txBody>
      </p:sp>
      <p:sp>
        <p:nvSpPr>
          <p:cNvPr id="190" name=""/>
          <p:cNvSpPr txBox="1"/>
          <p:nvPr/>
        </p:nvSpPr>
        <p:spPr>
          <a:xfrm>
            <a:off x="11700720" y="6327720"/>
            <a:ext cx="25488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11</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9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9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94" name=""/>
          <p:cNvSpPr/>
          <p:nvPr/>
        </p:nvSpPr>
        <p:spPr>
          <a:xfrm>
            <a:off x="1066680" y="200016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9"/>
                  <a:pt x="9" y="74"/>
                </a:cubicBezTo>
                <a:cubicBezTo>
                  <a:pt x="16" y="60"/>
                  <a:pt x="25" y="47"/>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95" name=""/>
          <p:cNvSpPr txBox="1"/>
          <p:nvPr/>
        </p:nvSpPr>
        <p:spPr>
          <a:xfrm>
            <a:off x="749520" y="1073520"/>
            <a:ext cx="287820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11. </a:t>
            </a:r>
            <a:r>
              <a:rPr b="1" lang="ja-JP" sz="2830" strike="noStrike" u="none">
                <a:solidFill>
                  <a:srgbClr val="1f2328"/>
                </a:solidFill>
                <a:effectLst/>
                <a:uFillTx/>
                <a:latin typeface="HiraKakuProN-W6"/>
                <a:ea typeface="HiraKakuProN-W6"/>
              </a:rPr>
              <a:t>まとめ・結論</a:t>
            </a:r>
            <a:endParaRPr b="0" lang="en-US" sz="2830" strike="noStrike" u="none">
              <a:solidFill>
                <a:srgbClr val="000000"/>
              </a:solidFill>
              <a:effectLst/>
              <a:uFillTx/>
              <a:latin typeface="游明朝体"/>
            </a:endParaRPr>
          </a:p>
        </p:txBody>
      </p:sp>
      <p:sp>
        <p:nvSpPr>
          <p:cNvPr id="196" name=""/>
          <p:cNvSpPr txBox="1"/>
          <p:nvPr/>
        </p:nvSpPr>
        <p:spPr>
          <a:xfrm>
            <a:off x="1300320" y="1828800"/>
            <a:ext cx="9885600" cy="36900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今回の</a:t>
            </a:r>
            <a:r>
              <a:rPr b="0" lang="en-US" sz="2170" strike="noStrike" u="none">
                <a:solidFill>
                  <a:srgbClr val="1f2328"/>
                </a:solidFill>
                <a:effectLst/>
                <a:uFillTx/>
                <a:latin typeface=".SFNS-Regular_wdth_opsz1D0000_GRAD_wght"/>
                <a:ea typeface=".SFNS-Regular_wdth_opsz1D0000_GRAD_wght"/>
              </a:rPr>
              <a:t>H20</a:t>
            </a:r>
            <a:r>
              <a:rPr b="0" lang="ja-JP" sz="2170" strike="noStrike" u="none">
                <a:solidFill>
                  <a:srgbClr val="1f2328"/>
                </a:solidFill>
                <a:effectLst/>
                <a:uFillTx/>
                <a:latin typeface="HiraKakuProN-W3"/>
                <a:ea typeface="HiraKakuProN-W3"/>
              </a:rPr>
              <a:t>への輸出ライセンス要件化は、⽶国の対中半導体規制が段階的に強化</a:t>
            </a:r>
            <a:endParaRPr b="0" lang="en-US" sz="2170" strike="noStrike" u="none">
              <a:solidFill>
                <a:srgbClr val="000000"/>
              </a:solidFill>
              <a:effectLst/>
              <a:uFillTx/>
              <a:latin typeface="游明朝体"/>
            </a:endParaRPr>
          </a:p>
        </p:txBody>
      </p:sp>
      <p:sp>
        <p:nvSpPr>
          <p:cNvPr id="197" name=""/>
          <p:cNvSpPr/>
          <p:nvPr/>
        </p:nvSpPr>
        <p:spPr>
          <a:xfrm>
            <a:off x="1066680" y="2895480"/>
            <a:ext cx="86040" cy="86040"/>
          </a:xfrm>
          <a:custGeom>
            <a:avLst/>
            <a:gdLst/>
            <a:ahLst/>
            <a:rect l="0" t="0" r="r" b="b"/>
            <a:pathLst>
              <a:path w="239" h="239">
                <a:moveTo>
                  <a:pt x="239" y="119"/>
                </a:moveTo>
                <a:cubicBezTo>
                  <a:pt x="239" y="135"/>
                  <a:pt x="236" y="150"/>
                  <a:pt x="230" y="164"/>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4"/>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98" name=""/>
          <p:cNvSpPr txBox="1"/>
          <p:nvPr/>
        </p:nvSpPr>
        <p:spPr>
          <a:xfrm>
            <a:off x="1300320" y="2238480"/>
            <a:ext cx="358668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されている流れを⽰すもの。</a:t>
            </a:r>
            <a:endParaRPr b="0" lang="en-US" sz="2170" strike="noStrike" u="none">
              <a:solidFill>
                <a:srgbClr val="000000"/>
              </a:solidFill>
              <a:effectLst/>
              <a:uFillTx/>
              <a:latin typeface="游明朝体"/>
            </a:endParaRPr>
          </a:p>
        </p:txBody>
      </p:sp>
      <p:sp>
        <p:nvSpPr>
          <p:cNvPr id="199" name=""/>
          <p:cNvSpPr txBox="1"/>
          <p:nvPr/>
        </p:nvSpPr>
        <p:spPr>
          <a:xfrm>
            <a:off x="1302120" y="2724120"/>
            <a:ext cx="93182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にとって、中国市場での短期的な売上・収益への打撃は避けられない</a:t>
            </a:r>
            <a:endParaRPr b="0" lang="en-US" sz="2170" strike="noStrike" u="none">
              <a:solidFill>
                <a:srgbClr val="000000"/>
              </a:solidFill>
              <a:effectLst/>
              <a:uFillTx/>
              <a:latin typeface="游明朝体"/>
            </a:endParaRPr>
          </a:p>
        </p:txBody>
      </p:sp>
      <p:sp>
        <p:nvSpPr>
          <p:cNvPr id="200" name=""/>
          <p:cNvSpPr/>
          <p:nvPr/>
        </p:nvSpPr>
        <p:spPr>
          <a:xfrm>
            <a:off x="1066680" y="37908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201" name=""/>
          <p:cNvSpPr txBox="1"/>
          <p:nvPr/>
        </p:nvSpPr>
        <p:spPr>
          <a:xfrm>
            <a:off x="1302120" y="3133800"/>
            <a:ext cx="22845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($5.5B</a:t>
            </a:r>
            <a:r>
              <a:rPr b="0" lang="ja-JP" sz="2170" strike="noStrike" u="none">
                <a:solidFill>
                  <a:srgbClr val="1f2328"/>
                </a:solidFill>
                <a:effectLst/>
                <a:uFillTx/>
                <a:latin typeface="HiraKakuProN-W3"/>
                <a:ea typeface="HiraKakuProN-W3"/>
              </a:rPr>
              <a:t>損失計上</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a:t>
            </a:r>
            <a:endParaRPr b="0" lang="en-US" sz="2170" strike="noStrike" u="none">
              <a:solidFill>
                <a:srgbClr val="000000"/>
              </a:solidFill>
              <a:effectLst/>
              <a:uFillTx/>
              <a:latin typeface="游明朝体"/>
            </a:endParaRPr>
          </a:p>
        </p:txBody>
      </p:sp>
      <p:sp>
        <p:nvSpPr>
          <p:cNvPr id="202" name=""/>
          <p:cNvSpPr txBox="1"/>
          <p:nvPr/>
        </p:nvSpPr>
        <p:spPr>
          <a:xfrm>
            <a:off x="1300320" y="3619440"/>
            <a:ext cx="9870120" cy="36900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株価には短期的な下落圧⼒がかかるが、</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の技術的優位性と中国以外の市場</a:t>
            </a:r>
            <a:endParaRPr b="0" lang="en-US" sz="2170" strike="noStrike" u="none">
              <a:solidFill>
                <a:srgbClr val="000000"/>
              </a:solidFill>
              <a:effectLst/>
              <a:uFillTx/>
              <a:latin typeface="游明朝体"/>
            </a:endParaRPr>
          </a:p>
        </p:txBody>
      </p:sp>
      <p:sp>
        <p:nvSpPr>
          <p:cNvPr id="203" name=""/>
          <p:cNvSpPr/>
          <p:nvPr/>
        </p:nvSpPr>
        <p:spPr>
          <a:xfrm>
            <a:off x="1066680" y="4686120"/>
            <a:ext cx="86040" cy="86040"/>
          </a:xfrm>
          <a:custGeom>
            <a:avLst/>
            <a:gdLst/>
            <a:ahLst/>
            <a:rect l="0" t="0" r="r" b="b"/>
            <a:pathLst>
              <a:path w="239" h="239">
                <a:moveTo>
                  <a:pt x="239" y="119"/>
                </a:moveTo>
                <a:cubicBezTo>
                  <a:pt x="239" y="135"/>
                  <a:pt x="236" y="150"/>
                  <a:pt x="230" y="165"/>
                </a:cubicBezTo>
                <a:cubicBezTo>
                  <a:pt x="224" y="179"/>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204" name=""/>
          <p:cNvSpPr txBox="1"/>
          <p:nvPr/>
        </p:nvSpPr>
        <p:spPr>
          <a:xfrm>
            <a:off x="1300320" y="4038480"/>
            <a:ext cx="441432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での成⻑性を考慮する必要がある。</a:t>
            </a:r>
            <a:endParaRPr b="0" lang="en-US" sz="2170" strike="noStrike" u="none">
              <a:solidFill>
                <a:srgbClr val="000000"/>
              </a:solidFill>
              <a:effectLst/>
              <a:uFillTx/>
              <a:latin typeface="游明朝体"/>
            </a:endParaRPr>
          </a:p>
        </p:txBody>
      </p:sp>
      <p:sp>
        <p:nvSpPr>
          <p:cNvPr id="205" name=""/>
          <p:cNvSpPr txBox="1"/>
          <p:nvPr/>
        </p:nvSpPr>
        <p:spPr>
          <a:xfrm>
            <a:off x="1300320" y="4514760"/>
            <a:ext cx="1022364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証券会社としては、</a:t>
            </a:r>
            <a:r>
              <a:rPr b="1" lang="en-US" sz="2170" strike="noStrike" u="none">
                <a:solidFill>
                  <a:srgbClr val="1f2328"/>
                </a:solidFill>
                <a:effectLst/>
                <a:uFillTx/>
                <a:latin typeface=".SFNS-Regular_wdth_opsz1D0000_GRAD_wght2580000"/>
                <a:ea typeface=".SFNS-Regular_wdth_opsz1D0000_GRAD_wght2580000"/>
              </a:rPr>
              <a:t>Nvidia</a:t>
            </a:r>
            <a:r>
              <a:rPr b="1" lang="ja-JP" sz="2170" strike="noStrike" u="none">
                <a:solidFill>
                  <a:srgbClr val="1f2328"/>
                </a:solidFill>
                <a:effectLst/>
                <a:uFillTx/>
                <a:latin typeface="HiraKakuProN-W6"/>
                <a:ea typeface="HiraKakuProN-W6"/>
              </a:rPr>
              <a:t>の中国売上⽐率の推移、規制の今後の動向、競合 </a:t>
            </a:r>
            <a:r>
              <a:rPr b="1" lang="en-US" sz="2170" strike="noStrike" u="none">
                <a:solidFill>
                  <a:srgbClr val="1f2328"/>
                </a:solidFill>
                <a:effectLst/>
                <a:uFillTx/>
                <a:latin typeface=".SFNS-Regular_wdth_opsz1D0000_GRAD_wght2580000"/>
                <a:ea typeface=".SFNS-Regular_wdth_opsz1D0000_GRAD_wght2580000"/>
              </a:rPr>
              <a:t>(</a:t>
            </a:r>
            <a:r>
              <a:rPr b="1" lang="ja-JP" sz="2170" strike="noStrike" u="none">
                <a:solidFill>
                  <a:srgbClr val="1f2328"/>
                </a:solidFill>
                <a:effectLst/>
                <a:uFillTx/>
                <a:latin typeface="HiraKakuProN-W6"/>
                <a:ea typeface="HiraKakuProN-W6"/>
              </a:rPr>
              <a:t>特に</a:t>
            </a:r>
            <a:endParaRPr b="0" lang="en-US" sz="2170" strike="noStrike" u="none">
              <a:solidFill>
                <a:srgbClr val="000000"/>
              </a:solidFill>
              <a:effectLst/>
              <a:uFillTx/>
              <a:latin typeface="游明朝体"/>
            </a:endParaRPr>
          </a:p>
        </p:txBody>
      </p:sp>
      <p:sp>
        <p:nvSpPr>
          <p:cNvPr id="206" name=""/>
          <p:cNvSpPr txBox="1"/>
          <p:nvPr/>
        </p:nvSpPr>
        <p:spPr>
          <a:xfrm>
            <a:off x="1302120" y="4933800"/>
            <a:ext cx="1028376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Huawei) </a:t>
            </a:r>
            <a:r>
              <a:rPr b="1" lang="ja-JP" sz="2170" strike="noStrike" u="none">
                <a:solidFill>
                  <a:srgbClr val="1f2328"/>
                </a:solidFill>
                <a:effectLst/>
                <a:uFillTx/>
                <a:latin typeface="HiraKakuProN-W6"/>
                <a:ea typeface="HiraKakuProN-W6"/>
              </a:rPr>
              <a:t>のシェア変化、</a:t>
            </a:r>
            <a:r>
              <a:rPr b="1" lang="en-US" sz="2170" strike="noStrike" u="none">
                <a:solidFill>
                  <a:srgbClr val="1f2328"/>
                </a:solidFill>
                <a:effectLst/>
                <a:uFillTx/>
                <a:latin typeface=".SFNS-Regular_wdth_opsz1D0000_GRAD_wght2580000"/>
                <a:ea typeface=".SFNS-Regular_wdth_opsz1D0000_GRAD_wght2580000"/>
              </a:rPr>
              <a:t>Nvidia</a:t>
            </a:r>
            <a:r>
              <a:rPr b="1" lang="ja-JP" sz="2170" strike="noStrike" u="none">
                <a:solidFill>
                  <a:srgbClr val="1f2328"/>
                </a:solidFill>
                <a:effectLst/>
                <a:uFillTx/>
                <a:latin typeface="HiraKakuProN-W6"/>
                <a:ea typeface="HiraKakuProN-W6"/>
              </a:rPr>
              <a:t>⾃⾝の戦略転換を注視し、リスクと機会を慎重に</a:t>
            </a:r>
            <a:endParaRPr b="0" lang="en-US" sz="2170" strike="noStrike" u="none">
              <a:solidFill>
                <a:srgbClr val="000000"/>
              </a:solidFill>
              <a:effectLst/>
              <a:uFillTx/>
              <a:latin typeface="游明朝体"/>
            </a:endParaRPr>
          </a:p>
        </p:txBody>
      </p:sp>
      <p:sp>
        <p:nvSpPr>
          <p:cNvPr id="207" name=""/>
          <p:cNvSpPr txBox="1"/>
          <p:nvPr/>
        </p:nvSpPr>
        <p:spPr>
          <a:xfrm>
            <a:off x="1300320" y="5343480"/>
            <a:ext cx="2759040" cy="27612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評価する必要がある。</a:t>
            </a:r>
            <a:endParaRPr b="0" lang="en-US" sz="2170" strike="noStrike" u="none">
              <a:solidFill>
                <a:srgbClr val="000000"/>
              </a:solidFill>
              <a:effectLst/>
              <a:uFillTx/>
              <a:latin typeface="游明朝体"/>
            </a:endParaRPr>
          </a:p>
        </p:txBody>
      </p:sp>
      <p:sp>
        <p:nvSpPr>
          <p:cNvPr id="208" name=""/>
          <p:cNvSpPr txBox="1"/>
          <p:nvPr/>
        </p:nvSpPr>
        <p:spPr>
          <a:xfrm>
            <a:off x="11671920" y="6327720"/>
            <a:ext cx="25488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12</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5" name=""/>
          <p:cNvSpPr/>
          <p:nvPr/>
        </p:nvSpPr>
        <p:spPr>
          <a:xfrm>
            <a:off x="1066680" y="258120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8"/>
                  <a:pt x="9" y="73"/>
                </a:cubicBezTo>
                <a:cubicBezTo>
                  <a:pt x="16" y="59"/>
                  <a:pt x="25" y="46"/>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6"/>
                  <a:pt x="224" y="59"/>
                  <a:pt x="230" y="73"/>
                </a:cubicBezTo>
                <a:cubicBezTo>
                  <a:pt x="236" y="88"/>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6" name=""/>
          <p:cNvSpPr txBox="1"/>
          <p:nvPr/>
        </p:nvSpPr>
        <p:spPr>
          <a:xfrm>
            <a:off x="749520" y="1663920"/>
            <a:ext cx="737388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1. </a:t>
            </a:r>
            <a:r>
              <a:rPr b="1" lang="ja-JP" sz="2830" strike="noStrike" u="none">
                <a:solidFill>
                  <a:srgbClr val="1f2328"/>
                </a:solidFill>
                <a:effectLst/>
                <a:uFillTx/>
                <a:latin typeface="HiraKakuProN-W6"/>
                <a:ea typeface="HiraKakuProN-W6"/>
              </a:rPr>
              <a:t>ニュース概要：</a:t>
            </a:r>
            <a:r>
              <a:rPr b="1" lang="en-US" sz="2830" strike="noStrike" u="none">
                <a:solidFill>
                  <a:srgbClr val="1f2328"/>
                </a:solidFill>
                <a:effectLst/>
                <a:uFillTx/>
                <a:latin typeface=".SFNS-Regular_wdth_opsz25B333_GRAD_wght2580000"/>
                <a:ea typeface=".SFNS-Regular_wdth_opsz25B333_GRAD_wght2580000"/>
              </a:rPr>
              <a:t>H20</a:t>
            </a:r>
            <a:r>
              <a:rPr b="1" lang="ja-JP" sz="2830" strike="noStrike" u="none">
                <a:solidFill>
                  <a:srgbClr val="1f2328"/>
                </a:solidFill>
                <a:effectLst/>
                <a:uFillTx/>
                <a:latin typeface="HiraKakuProN-W6"/>
                <a:ea typeface="HiraKakuProN-W6"/>
              </a:rPr>
              <a:t>輸出にライセンス要件</a:t>
            </a:r>
            <a:endParaRPr b="0" lang="en-US" sz="2830" strike="noStrike" u="none">
              <a:solidFill>
                <a:srgbClr val="000000"/>
              </a:solidFill>
              <a:effectLst/>
              <a:uFillTx/>
              <a:latin typeface="游明朝体"/>
            </a:endParaRPr>
          </a:p>
        </p:txBody>
      </p:sp>
      <p:sp>
        <p:nvSpPr>
          <p:cNvPr id="17" name=""/>
          <p:cNvSpPr/>
          <p:nvPr/>
        </p:nvSpPr>
        <p:spPr>
          <a:xfrm>
            <a:off x="1066680" y="3066840"/>
            <a:ext cx="86040" cy="86040"/>
          </a:xfrm>
          <a:custGeom>
            <a:avLst/>
            <a:gdLst/>
            <a:ahLst/>
            <a:rect l="0" t="0" r="r" b="b"/>
            <a:pathLst>
              <a:path w="239" h="239">
                <a:moveTo>
                  <a:pt x="239" y="119"/>
                </a:moveTo>
                <a:cubicBezTo>
                  <a:pt x="239" y="135"/>
                  <a:pt x="236" y="150"/>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0"/>
                  <a:pt x="0" y="135"/>
                  <a:pt x="0" y="119"/>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8" name=""/>
          <p:cNvSpPr txBox="1"/>
          <p:nvPr/>
        </p:nvSpPr>
        <p:spPr>
          <a:xfrm>
            <a:off x="1300320" y="2409840"/>
            <a:ext cx="1022040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発表⽇</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2025</a:t>
            </a:r>
            <a:r>
              <a:rPr b="0" lang="ja-JP" sz="2170" strike="noStrike" u="none">
                <a:solidFill>
                  <a:srgbClr val="1f2328"/>
                </a:solidFill>
                <a:effectLst/>
                <a:uFillTx/>
                <a:latin typeface="HiraKakuProN-W3"/>
                <a:ea typeface="HiraKakuProN-W3"/>
              </a:rPr>
              <a:t>年</a:t>
            </a:r>
            <a:r>
              <a:rPr b="0" lang="en-US" sz="2170" strike="noStrike" u="none">
                <a:solidFill>
                  <a:srgbClr val="1f2328"/>
                </a:solidFill>
                <a:effectLst/>
                <a:uFillTx/>
                <a:latin typeface=".SFNS-Regular_wdth_opsz1D0000_GRAD_wght"/>
                <a:ea typeface=".SFNS-Regular_wdth_opsz1D0000_GRAD_wght"/>
              </a:rPr>
              <a:t>4</a:t>
            </a:r>
            <a:r>
              <a:rPr b="0" lang="ja-JP" sz="2170" strike="noStrike" u="none">
                <a:solidFill>
                  <a:srgbClr val="1f2328"/>
                </a:solidFill>
                <a:effectLst/>
                <a:uFillTx/>
                <a:latin typeface="HiraKakuProN-W3"/>
                <a:ea typeface="HiraKakuProN-W3"/>
              </a:rPr>
              <a:t>⽉</a:t>
            </a:r>
            <a:r>
              <a:rPr b="0" lang="en-US" sz="2170" strike="noStrike" u="none">
                <a:solidFill>
                  <a:srgbClr val="1f2328"/>
                </a:solidFill>
                <a:effectLst/>
                <a:uFillTx/>
                <a:latin typeface=".SFNS-Regular_wdth_opsz1D0000_GRAD_wght"/>
                <a:ea typeface=".SFNS-Regular_wdth_opsz1D0000_GRAD_wght"/>
              </a:rPr>
              <a:t>9</a:t>
            </a:r>
            <a:r>
              <a:rPr b="0" lang="ja-JP" sz="2170" strike="noStrike" u="none">
                <a:solidFill>
                  <a:srgbClr val="1f2328"/>
                </a:solidFill>
                <a:effectLst/>
                <a:uFillTx/>
                <a:latin typeface="HiraKakuProN-W3"/>
                <a:ea typeface="HiraKakuProN-W3"/>
              </a:rPr>
              <a:t>⽇ </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への通知⽇</a:t>
            </a:r>
            <a:r>
              <a:rPr b="0" lang="en-US" sz="2170" strike="noStrike" u="none">
                <a:solidFill>
                  <a:srgbClr val="1f2328"/>
                </a:solidFill>
                <a:effectLst/>
                <a:uFillTx/>
                <a:latin typeface=".SFNS-Regular_wdth_opsz1D0000_GRAD_wght"/>
                <a:ea typeface=".SFNS-Regular_wdth_opsz1D0000_GRAD_wght"/>
              </a:rPr>
              <a:t>) / 4</a:t>
            </a:r>
            <a:r>
              <a:rPr b="0" lang="ja-JP" sz="2170" strike="noStrike" u="none">
                <a:solidFill>
                  <a:srgbClr val="1f2328"/>
                </a:solidFill>
                <a:effectLst/>
                <a:uFillTx/>
                <a:latin typeface="HiraKakuProN-W3"/>
                <a:ea typeface="HiraKakuProN-W3"/>
              </a:rPr>
              <a:t>⽉</a:t>
            </a:r>
            <a:r>
              <a:rPr b="0" lang="en-US" sz="2170" strike="noStrike" u="none">
                <a:solidFill>
                  <a:srgbClr val="1f2328"/>
                </a:solidFill>
                <a:effectLst/>
                <a:uFillTx/>
                <a:latin typeface=".SFNS-Regular_wdth_opsz1D0000_GRAD_wght"/>
                <a:ea typeface=".SFNS-Regular_wdth_opsz1D0000_GRAD_wght"/>
              </a:rPr>
              <a:t>15</a:t>
            </a:r>
            <a:r>
              <a:rPr b="0" lang="ja-JP" sz="2170" strike="noStrike" u="none">
                <a:solidFill>
                  <a:srgbClr val="1f2328"/>
                </a:solidFill>
                <a:effectLst/>
                <a:uFillTx/>
                <a:latin typeface="HiraKakuProN-W3"/>
                <a:ea typeface="HiraKakuProN-W3"/>
              </a:rPr>
              <a:t>⽇ </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による</a:t>
            </a:r>
            <a:r>
              <a:rPr b="0" lang="en-US" sz="2170" strike="noStrike" u="none">
                <a:solidFill>
                  <a:srgbClr val="1f2328"/>
                </a:solidFill>
                <a:effectLst/>
                <a:uFillTx/>
                <a:latin typeface=".SFNS-Regular_wdth_opsz1D0000_GRAD_wght"/>
                <a:ea typeface=".SFNS-Regular_wdth_opsz1D0000_GRAD_wght"/>
              </a:rPr>
              <a:t>SEC</a:t>
            </a:r>
            <a:r>
              <a:rPr b="0" lang="ja-JP" sz="2170" strike="noStrike" u="none">
                <a:solidFill>
                  <a:srgbClr val="1f2328"/>
                </a:solidFill>
                <a:effectLst/>
                <a:uFillTx/>
                <a:latin typeface="HiraKakuProN-W3"/>
                <a:ea typeface="HiraKakuProN-W3"/>
              </a:rPr>
              <a:t>への開⽰⽇</a:t>
            </a:r>
            <a:r>
              <a:rPr b="0" lang="en-US" sz="2170" strike="noStrike" u="none">
                <a:solidFill>
                  <a:srgbClr val="1f2328"/>
                </a:solidFill>
                <a:effectLst/>
                <a:uFillTx/>
                <a:latin typeface=".SFNS-Regular_wdth_opsz1D0000_GRAD_wght"/>
                <a:ea typeface=".SFNS-Regular_wdth_opsz1D0000_GRAD_wght"/>
              </a:rPr>
              <a:t>)</a:t>
            </a:r>
            <a:endParaRPr b="0" lang="en-US" sz="2170" strike="noStrike" u="none">
              <a:solidFill>
                <a:srgbClr val="000000"/>
              </a:solidFill>
              <a:effectLst/>
              <a:uFillTx/>
              <a:latin typeface="游明朝体"/>
            </a:endParaRPr>
          </a:p>
        </p:txBody>
      </p:sp>
      <p:sp>
        <p:nvSpPr>
          <p:cNvPr id="19" name=""/>
          <p:cNvSpPr/>
          <p:nvPr/>
        </p:nvSpPr>
        <p:spPr>
          <a:xfrm>
            <a:off x="1066680" y="3552480"/>
            <a:ext cx="86040" cy="86400"/>
          </a:xfrm>
          <a:custGeom>
            <a:avLst/>
            <a:gdLst/>
            <a:ahLst/>
            <a:rect l="0" t="0" r="r" b="b"/>
            <a:pathLst>
              <a:path w="239" h="240">
                <a:moveTo>
                  <a:pt x="239" y="121"/>
                </a:moveTo>
                <a:cubicBezTo>
                  <a:pt x="239" y="136"/>
                  <a:pt x="236" y="151"/>
                  <a:pt x="230" y="166"/>
                </a:cubicBezTo>
                <a:cubicBezTo>
                  <a:pt x="224" y="181"/>
                  <a:pt x="215" y="194"/>
                  <a:pt x="204" y="205"/>
                </a:cubicBezTo>
                <a:cubicBezTo>
                  <a:pt x="193" y="216"/>
                  <a:pt x="180" y="224"/>
                  <a:pt x="165" y="231"/>
                </a:cubicBezTo>
                <a:cubicBezTo>
                  <a:pt x="151" y="237"/>
                  <a:pt x="136" y="240"/>
                  <a:pt x="120" y="240"/>
                </a:cubicBezTo>
                <a:cubicBezTo>
                  <a:pt x="104" y="240"/>
                  <a:pt x="89" y="237"/>
                  <a:pt x="74" y="231"/>
                </a:cubicBezTo>
                <a:cubicBezTo>
                  <a:pt x="60" y="224"/>
                  <a:pt x="47" y="216"/>
                  <a:pt x="36" y="205"/>
                </a:cubicBezTo>
                <a:cubicBezTo>
                  <a:pt x="25" y="194"/>
                  <a:pt x="16" y="181"/>
                  <a:pt x="9" y="166"/>
                </a:cubicBezTo>
                <a:cubicBezTo>
                  <a:pt x="3" y="151"/>
                  <a:pt x="0" y="136"/>
                  <a:pt x="0" y="121"/>
                </a:cubicBezTo>
                <a:cubicBezTo>
                  <a:pt x="0" y="105"/>
                  <a:pt x="3" y="90"/>
                  <a:pt x="9" y="75"/>
                </a:cubicBezTo>
                <a:cubicBezTo>
                  <a:pt x="16" y="60"/>
                  <a:pt x="25" y="47"/>
                  <a:pt x="36" y="36"/>
                </a:cubicBezTo>
                <a:cubicBezTo>
                  <a:pt x="47" y="25"/>
                  <a:pt x="60" y="17"/>
                  <a:pt x="74" y="11"/>
                </a:cubicBezTo>
                <a:cubicBezTo>
                  <a:pt x="89" y="3"/>
                  <a:pt x="104" y="0"/>
                  <a:pt x="120" y="0"/>
                </a:cubicBezTo>
                <a:cubicBezTo>
                  <a:pt x="136" y="0"/>
                  <a:pt x="151" y="3"/>
                  <a:pt x="165" y="11"/>
                </a:cubicBezTo>
                <a:cubicBezTo>
                  <a:pt x="180" y="17"/>
                  <a:pt x="193" y="25"/>
                  <a:pt x="204" y="36"/>
                </a:cubicBezTo>
                <a:cubicBezTo>
                  <a:pt x="215" y="47"/>
                  <a:pt x="224" y="60"/>
                  <a:pt x="230" y="75"/>
                </a:cubicBezTo>
                <a:cubicBezTo>
                  <a:pt x="236" y="90"/>
                  <a:pt x="239" y="105"/>
                  <a:pt x="239" y="12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20" name=""/>
          <p:cNvSpPr txBox="1"/>
          <p:nvPr/>
        </p:nvSpPr>
        <p:spPr>
          <a:xfrm>
            <a:off x="1300320" y="2895480"/>
            <a:ext cx="566784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発表元</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⽶国政府 </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商務省産業安全保障局 </a:t>
            </a:r>
            <a:r>
              <a:rPr b="0" lang="en-US" sz="2170" strike="noStrike" u="none">
                <a:solidFill>
                  <a:srgbClr val="1f2328"/>
                </a:solidFill>
                <a:effectLst/>
                <a:uFillTx/>
                <a:latin typeface=".SFNS-Regular_wdth_opsz1D0000_GRAD_wght"/>
                <a:ea typeface=".SFNS-Regular_wdth_opsz1D0000_GRAD_wght"/>
              </a:rPr>
              <a:t>BIS)</a:t>
            </a:r>
            <a:endParaRPr b="0" lang="en-US" sz="2170" strike="noStrike" u="none">
              <a:solidFill>
                <a:srgbClr val="000000"/>
              </a:solidFill>
              <a:effectLst/>
              <a:uFillTx/>
              <a:latin typeface="游明朝体"/>
            </a:endParaRPr>
          </a:p>
        </p:txBody>
      </p:sp>
      <p:sp>
        <p:nvSpPr>
          <p:cNvPr id="21" name=""/>
          <p:cNvSpPr txBox="1"/>
          <p:nvPr/>
        </p:nvSpPr>
        <p:spPr>
          <a:xfrm>
            <a:off x="1300320" y="3381480"/>
            <a:ext cx="999288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内容</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製</a:t>
            </a:r>
            <a:r>
              <a:rPr b="0" lang="en-US" sz="2170" strike="noStrike" u="none">
                <a:solidFill>
                  <a:srgbClr val="1f2328"/>
                </a:solidFill>
                <a:effectLst/>
                <a:uFillTx/>
                <a:latin typeface=".SFNS-Regular_wdth_opsz1D0000_GRAD_wght"/>
                <a:ea typeface=".SFNS-Regular_wdth_opsz1D0000_GRAD_wght"/>
              </a:rPr>
              <a:t>AI</a:t>
            </a:r>
            <a:r>
              <a:rPr b="0" lang="ja-JP" sz="2170" strike="noStrike" u="none">
                <a:solidFill>
                  <a:srgbClr val="1f2328"/>
                </a:solidFill>
                <a:effectLst/>
                <a:uFillTx/>
                <a:latin typeface="HiraKakuProN-W3"/>
                <a:ea typeface="HiraKakuProN-W3"/>
              </a:rPr>
              <a:t>半導体「</a:t>
            </a:r>
            <a:r>
              <a:rPr b="0" lang="en-US" sz="2170" strike="noStrike" u="none">
                <a:solidFill>
                  <a:srgbClr val="1f2328"/>
                </a:solidFill>
                <a:effectLst/>
                <a:uFillTx/>
                <a:latin typeface=".SFNS-Regular_wdth_opsz1D0000_GRAD_wght"/>
                <a:ea typeface=".SFNS-Regular_wdth_opsz1D0000_GRAD_wght"/>
              </a:rPr>
              <a:t>H20</a:t>
            </a:r>
            <a:r>
              <a:rPr b="0" lang="ja-JP" sz="2170" strike="noStrike" u="none">
                <a:solidFill>
                  <a:srgbClr val="1f2328"/>
                </a:solidFill>
                <a:effectLst/>
                <a:uFillTx/>
                <a:latin typeface="HiraKakuProN-W3"/>
                <a:ea typeface="HiraKakuProN-W3"/>
              </a:rPr>
              <a:t>」および同等の性能を持つ製品の中国（⾹港・マカ</a:t>
            </a:r>
            <a:endParaRPr b="0" lang="en-US" sz="2170" strike="noStrike" u="none">
              <a:solidFill>
                <a:srgbClr val="000000"/>
              </a:solidFill>
              <a:effectLst/>
              <a:uFillTx/>
              <a:latin typeface="游明朝体"/>
            </a:endParaRPr>
          </a:p>
        </p:txBody>
      </p:sp>
      <p:sp>
        <p:nvSpPr>
          <p:cNvPr id="22" name=""/>
          <p:cNvSpPr/>
          <p:nvPr/>
        </p:nvSpPr>
        <p:spPr>
          <a:xfrm>
            <a:off x="1066680" y="4448160"/>
            <a:ext cx="86040" cy="86040"/>
          </a:xfrm>
          <a:custGeom>
            <a:avLst/>
            <a:gdLst/>
            <a:ahLst/>
            <a:rect l="0" t="0" r="r" b="b"/>
            <a:pathLst>
              <a:path w="239" h="239">
                <a:moveTo>
                  <a:pt x="239" y="119"/>
                </a:moveTo>
                <a:cubicBezTo>
                  <a:pt x="239" y="134"/>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4"/>
                  <a:pt x="0" y="119"/>
                </a:cubicBezTo>
                <a:cubicBezTo>
                  <a:pt x="0" y="103"/>
                  <a:pt x="3" y="88"/>
                  <a:pt x="9" y="73"/>
                </a:cubicBezTo>
                <a:cubicBezTo>
                  <a:pt x="16" y="58"/>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8"/>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23" name=""/>
          <p:cNvSpPr txBox="1"/>
          <p:nvPr/>
        </p:nvSpPr>
        <p:spPr>
          <a:xfrm>
            <a:off x="1300320" y="3790800"/>
            <a:ext cx="606924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オ含む）への輸出に</a:t>
            </a:r>
            <a:r>
              <a:rPr b="1" lang="ja-JP" sz="2170" strike="noStrike" u="none">
                <a:solidFill>
                  <a:srgbClr val="1f2328"/>
                </a:solidFill>
                <a:effectLst/>
                <a:uFillTx/>
                <a:latin typeface="HiraKakuProN-W6"/>
                <a:ea typeface="HiraKakuProN-W6"/>
              </a:rPr>
              <a:t>ライセンスが必要</a:t>
            </a:r>
            <a:r>
              <a:rPr b="0" lang="ja-JP" sz="2170" strike="noStrike" u="none">
                <a:solidFill>
                  <a:srgbClr val="1f2328"/>
                </a:solidFill>
                <a:effectLst/>
                <a:uFillTx/>
                <a:latin typeface="HiraKakuProN-W3"/>
                <a:ea typeface="HiraKakuProN-W3"/>
              </a:rPr>
              <a:t>となった。</a:t>
            </a:r>
            <a:endParaRPr b="0" lang="en-US" sz="2170" strike="noStrike" u="none">
              <a:solidFill>
                <a:srgbClr val="000000"/>
              </a:solidFill>
              <a:effectLst/>
              <a:uFillTx/>
              <a:latin typeface="游明朝体"/>
            </a:endParaRPr>
          </a:p>
        </p:txBody>
      </p:sp>
      <p:sp>
        <p:nvSpPr>
          <p:cNvPr id="24" name=""/>
          <p:cNvSpPr/>
          <p:nvPr/>
        </p:nvSpPr>
        <p:spPr>
          <a:xfrm>
            <a:off x="1066680" y="4933800"/>
            <a:ext cx="86040" cy="86040"/>
          </a:xfrm>
          <a:custGeom>
            <a:avLst/>
            <a:gdLst/>
            <a:ahLst/>
            <a:rect l="0" t="0" r="r" b="b"/>
            <a:pathLst>
              <a:path w="239" h="239">
                <a:moveTo>
                  <a:pt x="239" y="119"/>
                </a:moveTo>
                <a:cubicBezTo>
                  <a:pt x="239" y="135"/>
                  <a:pt x="236" y="150"/>
                  <a:pt x="230" y="165"/>
                </a:cubicBezTo>
                <a:cubicBezTo>
                  <a:pt x="224" y="179"/>
                  <a:pt x="215" y="192"/>
                  <a:pt x="204" y="203"/>
                </a:cubicBezTo>
                <a:cubicBezTo>
                  <a:pt x="193" y="214"/>
                  <a:pt x="180" y="224"/>
                  <a:pt x="165" y="230"/>
                </a:cubicBezTo>
                <a:cubicBezTo>
                  <a:pt x="151" y="236"/>
                  <a:pt x="136" y="239"/>
                  <a:pt x="120" y="239"/>
                </a:cubicBezTo>
                <a:cubicBezTo>
                  <a:pt x="104" y="239"/>
                  <a:pt x="89" y="236"/>
                  <a:pt x="74" y="230"/>
                </a:cubicBezTo>
                <a:cubicBezTo>
                  <a:pt x="60" y="224"/>
                  <a:pt x="47" y="214"/>
                  <a:pt x="36" y="203"/>
                </a:cubicBezTo>
                <a:cubicBezTo>
                  <a:pt x="25" y="192"/>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25" name=""/>
          <p:cNvSpPr txBox="1"/>
          <p:nvPr/>
        </p:nvSpPr>
        <p:spPr>
          <a:xfrm>
            <a:off x="1300320" y="4276800"/>
            <a:ext cx="57013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期間</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この要件は</a:t>
            </a:r>
            <a:r>
              <a:rPr b="1" lang="ja-JP" sz="2170" strike="noStrike" u="none">
                <a:solidFill>
                  <a:srgbClr val="1f2328"/>
                </a:solidFill>
                <a:effectLst/>
                <a:uFillTx/>
                <a:latin typeface="HiraKakuProN-W6"/>
                <a:ea typeface="HiraKakuProN-W6"/>
              </a:rPr>
              <a:t>無期限</a:t>
            </a:r>
            <a:r>
              <a:rPr b="0" lang="ja-JP" sz="2170" strike="noStrike" u="none">
                <a:solidFill>
                  <a:srgbClr val="1f2328"/>
                </a:solidFill>
                <a:effectLst/>
                <a:uFillTx/>
                <a:latin typeface="HiraKakuProN-W3"/>
                <a:ea typeface="HiraKakuProN-W3"/>
              </a:rPr>
              <a:t>に適⽤される⾒込み。</a:t>
            </a:r>
            <a:endParaRPr b="0" lang="en-US" sz="2170" strike="noStrike" u="none">
              <a:solidFill>
                <a:srgbClr val="000000"/>
              </a:solidFill>
              <a:effectLst/>
              <a:uFillTx/>
              <a:latin typeface="游明朝体"/>
            </a:endParaRPr>
          </a:p>
        </p:txBody>
      </p:sp>
      <p:sp>
        <p:nvSpPr>
          <p:cNvPr id="26" name=""/>
          <p:cNvSpPr txBox="1"/>
          <p:nvPr/>
        </p:nvSpPr>
        <p:spPr>
          <a:xfrm>
            <a:off x="1300320" y="4762440"/>
            <a:ext cx="735660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背景</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中国のスーパーコンピューター開発・利⽤への懸念。</a:t>
            </a:r>
            <a:endParaRPr b="0" lang="en-US" sz="2170" strike="noStrike" u="none">
              <a:solidFill>
                <a:srgbClr val="000000"/>
              </a:solidFill>
              <a:effectLst/>
              <a:uFillTx/>
              <a:latin typeface="游明朝体"/>
            </a:endParaRPr>
          </a:p>
        </p:txBody>
      </p:sp>
      <p:sp>
        <p:nvSpPr>
          <p:cNvPr id="27" name=""/>
          <p:cNvSpPr txBox="1"/>
          <p:nvPr/>
        </p:nvSpPr>
        <p:spPr>
          <a:xfrm>
            <a:off x="11774880" y="6327720"/>
            <a:ext cx="22824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2</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2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3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31" name=""/>
          <p:cNvSpPr/>
          <p:nvPr/>
        </p:nvSpPr>
        <p:spPr>
          <a:xfrm>
            <a:off x="1066680" y="2619360"/>
            <a:ext cx="86040" cy="86040"/>
          </a:xfrm>
          <a:custGeom>
            <a:avLst/>
            <a:gdLst/>
            <a:ahLst/>
            <a:rect l="0" t="0" r="r" b="b"/>
            <a:pathLst>
              <a:path w="239" h="239">
                <a:moveTo>
                  <a:pt x="239" y="119"/>
                </a:moveTo>
                <a:cubicBezTo>
                  <a:pt x="239" y="134"/>
                  <a:pt x="236" y="150"/>
                  <a:pt x="230" y="164"/>
                </a:cubicBezTo>
                <a:cubicBezTo>
                  <a:pt x="224" y="179"/>
                  <a:pt x="215" y="192"/>
                  <a:pt x="204" y="203"/>
                </a:cubicBezTo>
                <a:cubicBezTo>
                  <a:pt x="193" y="214"/>
                  <a:pt x="180" y="224"/>
                  <a:pt x="165" y="230"/>
                </a:cubicBezTo>
                <a:cubicBezTo>
                  <a:pt x="151" y="236"/>
                  <a:pt x="136" y="239"/>
                  <a:pt x="120" y="239"/>
                </a:cubicBezTo>
                <a:cubicBezTo>
                  <a:pt x="104" y="239"/>
                  <a:pt x="89" y="236"/>
                  <a:pt x="74" y="230"/>
                </a:cubicBezTo>
                <a:cubicBezTo>
                  <a:pt x="60" y="224"/>
                  <a:pt x="47" y="214"/>
                  <a:pt x="36" y="203"/>
                </a:cubicBezTo>
                <a:cubicBezTo>
                  <a:pt x="25" y="192"/>
                  <a:pt x="16" y="179"/>
                  <a:pt x="9" y="164"/>
                </a:cubicBezTo>
                <a:cubicBezTo>
                  <a:pt x="3" y="150"/>
                  <a:pt x="0" y="134"/>
                  <a:pt x="0" y="119"/>
                </a:cubicBezTo>
                <a:cubicBezTo>
                  <a:pt x="0" y="103"/>
                  <a:pt x="3" y="88"/>
                  <a:pt x="9" y="73"/>
                </a:cubicBezTo>
                <a:cubicBezTo>
                  <a:pt x="16" y="58"/>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8"/>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32" name=""/>
          <p:cNvSpPr txBox="1"/>
          <p:nvPr/>
        </p:nvSpPr>
        <p:spPr>
          <a:xfrm>
            <a:off x="749520" y="1692720"/>
            <a:ext cx="623484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2. </a:t>
            </a:r>
            <a:r>
              <a:rPr b="1" lang="ja-JP" sz="2830" strike="noStrike" u="none">
                <a:solidFill>
                  <a:srgbClr val="1f2328"/>
                </a:solidFill>
                <a:effectLst/>
                <a:uFillTx/>
                <a:latin typeface="HiraKakuProN-W6"/>
                <a:ea typeface="HiraKakuProN-W6"/>
              </a:rPr>
              <a:t>規制の背景：⽶国の対中半導体戦略</a:t>
            </a:r>
            <a:endParaRPr b="0" lang="en-US" sz="2830" strike="noStrike" u="none">
              <a:solidFill>
                <a:srgbClr val="000000"/>
              </a:solidFill>
              <a:effectLst/>
              <a:uFillTx/>
              <a:latin typeface="游明朝体"/>
            </a:endParaRPr>
          </a:p>
        </p:txBody>
      </p:sp>
      <p:sp>
        <p:nvSpPr>
          <p:cNvPr id="33" name=""/>
          <p:cNvSpPr txBox="1"/>
          <p:nvPr/>
        </p:nvSpPr>
        <p:spPr>
          <a:xfrm>
            <a:off x="1300320" y="2448000"/>
            <a:ext cx="101149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⽬的</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中国の軍事⼒近代化や技術的覇権獲得に繋がる先端技術へのアクセスを制限</a:t>
            </a:r>
            <a:endParaRPr b="0" lang="en-US" sz="2170" strike="noStrike" u="none">
              <a:solidFill>
                <a:srgbClr val="000000"/>
              </a:solidFill>
              <a:effectLst/>
              <a:uFillTx/>
              <a:latin typeface="游明朝体"/>
            </a:endParaRPr>
          </a:p>
        </p:txBody>
      </p:sp>
      <p:sp>
        <p:nvSpPr>
          <p:cNvPr id="34" name=""/>
          <p:cNvSpPr/>
          <p:nvPr/>
        </p:nvSpPr>
        <p:spPr>
          <a:xfrm>
            <a:off x="1066680" y="3514680"/>
            <a:ext cx="86040" cy="86040"/>
          </a:xfrm>
          <a:custGeom>
            <a:avLst/>
            <a:gdLst/>
            <a:ahLst/>
            <a:rect l="0" t="0" r="r" b="b"/>
            <a:pathLst>
              <a:path w="239" h="239">
                <a:moveTo>
                  <a:pt x="239" y="120"/>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20"/>
                </a:cubicBezTo>
                <a:cubicBezTo>
                  <a:pt x="0" y="103"/>
                  <a:pt x="3" y="88"/>
                  <a:pt x="9" y="73"/>
                </a:cubicBezTo>
                <a:cubicBezTo>
                  <a:pt x="16" y="59"/>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9"/>
                  <a:pt x="230" y="73"/>
                </a:cubicBezTo>
                <a:cubicBezTo>
                  <a:pt x="236" y="88"/>
                  <a:pt x="239" y="103"/>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35" name=""/>
          <p:cNvSpPr txBox="1"/>
          <p:nvPr/>
        </p:nvSpPr>
        <p:spPr>
          <a:xfrm>
            <a:off x="1300320" y="2857320"/>
            <a:ext cx="137988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すること。</a:t>
            </a:r>
            <a:endParaRPr b="0" lang="en-US" sz="2170" strike="noStrike" u="none">
              <a:solidFill>
                <a:srgbClr val="000000"/>
              </a:solidFill>
              <a:effectLst/>
              <a:uFillTx/>
              <a:latin typeface="游明朝体"/>
            </a:endParaRPr>
          </a:p>
        </p:txBody>
      </p:sp>
      <p:sp>
        <p:nvSpPr>
          <p:cNvPr id="36" name=""/>
          <p:cNvSpPr txBox="1"/>
          <p:nvPr/>
        </p:nvSpPr>
        <p:spPr>
          <a:xfrm>
            <a:off x="1300320" y="3343320"/>
            <a:ext cx="101149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⼿段</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⾼性能半導体チップ、半導体製造装置、関連技術・ソフトウェア、⽶国⼈に</a:t>
            </a:r>
            <a:endParaRPr b="0" lang="en-US" sz="2170" strike="noStrike" u="none">
              <a:solidFill>
                <a:srgbClr val="000000"/>
              </a:solidFill>
              <a:effectLst/>
              <a:uFillTx/>
              <a:latin typeface="游明朝体"/>
            </a:endParaRPr>
          </a:p>
        </p:txBody>
      </p:sp>
      <p:sp>
        <p:nvSpPr>
          <p:cNvPr id="37" name=""/>
          <p:cNvSpPr/>
          <p:nvPr/>
        </p:nvSpPr>
        <p:spPr>
          <a:xfrm>
            <a:off x="1066680" y="4410000"/>
            <a:ext cx="86040" cy="86040"/>
          </a:xfrm>
          <a:custGeom>
            <a:avLst/>
            <a:gdLst/>
            <a:ahLst/>
            <a:rect l="0" t="0" r="r" b="b"/>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6"/>
                  <a:pt x="0" y="120"/>
                </a:cubicBezTo>
                <a:cubicBezTo>
                  <a:pt x="0" y="104"/>
                  <a:pt x="3" y="89"/>
                  <a:pt x="9" y="74"/>
                </a:cubicBezTo>
                <a:cubicBezTo>
                  <a:pt x="16" y="60"/>
                  <a:pt x="25" y="47"/>
                  <a:pt x="36" y="36"/>
                </a:cubicBezTo>
                <a:cubicBezTo>
                  <a:pt x="47" y="24"/>
                  <a:pt x="60" y="16"/>
                  <a:pt x="74" y="10"/>
                </a:cubicBezTo>
                <a:cubicBezTo>
                  <a:pt x="89" y="3"/>
                  <a:pt x="104" y="0"/>
                  <a:pt x="120" y="0"/>
                </a:cubicBezTo>
                <a:cubicBezTo>
                  <a:pt x="136" y="0"/>
                  <a:pt x="151" y="3"/>
                  <a:pt x="165" y="10"/>
                </a:cubicBezTo>
                <a:cubicBezTo>
                  <a:pt x="180" y="16"/>
                  <a:pt x="193" y="24"/>
                  <a:pt x="204" y="36"/>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38" name=""/>
          <p:cNvSpPr txBox="1"/>
          <p:nvPr/>
        </p:nvSpPr>
        <p:spPr>
          <a:xfrm>
            <a:off x="1300320" y="3762360"/>
            <a:ext cx="6428160" cy="36900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よる技術⽀援に対する輸出管理規則 </a:t>
            </a:r>
            <a:r>
              <a:rPr b="0" lang="en-US" sz="2170" strike="noStrike" u="none">
                <a:solidFill>
                  <a:srgbClr val="1f2328"/>
                </a:solidFill>
                <a:effectLst/>
                <a:uFillTx/>
                <a:latin typeface=".SFNS-Regular_wdth_opsz1D0000_GRAD_wght"/>
                <a:ea typeface=".SFNS-Regular_wdth_opsz1D0000_GRAD_wght"/>
              </a:rPr>
              <a:t>(EAR) </a:t>
            </a:r>
            <a:r>
              <a:rPr b="0" lang="ja-JP" sz="2170" strike="noStrike" u="none">
                <a:solidFill>
                  <a:srgbClr val="1f2328"/>
                </a:solidFill>
                <a:effectLst/>
                <a:uFillTx/>
                <a:latin typeface="HiraKakuProN-W3"/>
                <a:ea typeface="HiraKakuProN-W3"/>
              </a:rPr>
              <a:t>の強化。</a:t>
            </a:r>
            <a:endParaRPr b="0" lang="en-US" sz="2170" strike="noStrike" u="none">
              <a:solidFill>
                <a:srgbClr val="000000"/>
              </a:solidFill>
              <a:effectLst/>
              <a:uFillTx/>
              <a:latin typeface="游明朝体"/>
            </a:endParaRPr>
          </a:p>
        </p:txBody>
      </p:sp>
      <p:sp>
        <p:nvSpPr>
          <p:cNvPr id="39" name=""/>
          <p:cNvSpPr/>
          <p:nvPr/>
        </p:nvSpPr>
        <p:spPr>
          <a:xfrm>
            <a:off x="1066680" y="489564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40" name=""/>
          <p:cNvSpPr txBox="1"/>
          <p:nvPr/>
        </p:nvSpPr>
        <p:spPr>
          <a:xfrm>
            <a:off x="1300320" y="4238640"/>
            <a:ext cx="95479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国家安全保障</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AI</a:t>
            </a:r>
            <a:r>
              <a:rPr b="0" lang="ja-JP" sz="2170" strike="noStrike" u="none">
                <a:solidFill>
                  <a:srgbClr val="1f2328"/>
                </a:solidFill>
                <a:effectLst/>
                <a:uFillTx/>
                <a:latin typeface="HiraKakuProN-W3"/>
                <a:ea typeface="HiraKakuProN-W3"/>
              </a:rPr>
              <a:t>やスーパーコンピューターが軍事応⽤されるリスクを警戒。</a:t>
            </a:r>
            <a:endParaRPr b="0" lang="en-US" sz="2170" strike="noStrike" u="none">
              <a:solidFill>
                <a:srgbClr val="000000"/>
              </a:solidFill>
              <a:effectLst/>
              <a:uFillTx/>
              <a:latin typeface="游明朝体"/>
            </a:endParaRPr>
          </a:p>
        </p:txBody>
      </p:sp>
      <p:sp>
        <p:nvSpPr>
          <p:cNvPr id="41" name=""/>
          <p:cNvSpPr txBox="1"/>
          <p:nvPr/>
        </p:nvSpPr>
        <p:spPr>
          <a:xfrm>
            <a:off x="1300320" y="4724280"/>
            <a:ext cx="90115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技術的優位性の維持</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⽶国および同盟国の技術的リーダーシップを確保。</a:t>
            </a:r>
            <a:endParaRPr b="0" lang="en-US" sz="2170" strike="noStrike" u="none">
              <a:solidFill>
                <a:srgbClr val="000000"/>
              </a:solidFill>
              <a:effectLst/>
              <a:uFillTx/>
              <a:latin typeface="游明朝体"/>
            </a:endParaRPr>
          </a:p>
        </p:txBody>
      </p:sp>
      <p:sp>
        <p:nvSpPr>
          <p:cNvPr id="42" name=""/>
          <p:cNvSpPr txBox="1"/>
          <p:nvPr/>
        </p:nvSpPr>
        <p:spPr>
          <a:xfrm>
            <a:off x="11769120" y="6327720"/>
            <a:ext cx="22824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3</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4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4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46" name=""/>
          <p:cNvSpPr/>
          <p:nvPr/>
        </p:nvSpPr>
        <p:spPr>
          <a:xfrm>
            <a:off x="1066680" y="21715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60"/>
                  <a:pt x="25" y="47"/>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47" name=""/>
          <p:cNvSpPr txBox="1"/>
          <p:nvPr/>
        </p:nvSpPr>
        <p:spPr>
          <a:xfrm>
            <a:off x="749520" y="1244880"/>
            <a:ext cx="531756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3. </a:t>
            </a:r>
            <a:r>
              <a:rPr b="1" lang="ja-JP" sz="2830" strike="noStrike" u="none">
                <a:solidFill>
                  <a:srgbClr val="1f2328"/>
                </a:solidFill>
                <a:effectLst/>
                <a:uFillTx/>
                <a:latin typeface="HiraKakuProN-W6"/>
                <a:ea typeface="HiraKakuProN-W6"/>
              </a:rPr>
              <a:t>規制の経緯 </a:t>
            </a:r>
            <a:r>
              <a:rPr b="1" lang="en-US" sz="2830" strike="noStrike" u="none">
                <a:solidFill>
                  <a:srgbClr val="1f2328"/>
                </a:solidFill>
                <a:effectLst/>
                <a:uFillTx/>
                <a:latin typeface=".SFNS-Regular_wdth_opsz25B333_GRAD_wght2580000"/>
                <a:ea typeface=".SFNS-Regular_wdth_opsz25B333_GRAD_wght2580000"/>
              </a:rPr>
              <a:t>(Nvidia</a:t>
            </a:r>
            <a:r>
              <a:rPr b="1" lang="ja-JP" sz="2830" strike="noStrike" u="none">
                <a:solidFill>
                  <a:srgbClr val="1f2328"/>
                </a:solidFill>
                <a:effectLst/>
                <a:uFillTx/>
                <a:latin typeface="HiraKakuProN-W6"/>
                <a:ea typeface="HiraKakuProN-W6"/>
              </a:rPr>
              <a:t>関連抜粋</a:t>
            </a:r>
            <a:r>
              <a:rPr b="1" lang="en-US" sz="2830" strike="noStrike" u="none">
                <a:solidFill>
                  <a:srgbClr val="1f2328"/>
                </a:solidFill>
                <a:effectLst/>
                <a:uFillTx/>
                <a:latin typeface=".SFNS-Regular_wdth_opsz25B333_GRAD_wght2580000"/>
                <a:ea typeface=".SFNS-Regular_wdth_opsz25B333_GRAD_wght2580000"/>
              </a:rPr>
              <a:t>)</a:t>
            </a:r>
            <a:endParaRPr b="0" lang="en-US" sz="2830" strike="noStrike" u="none">
              <a:solidFill>
                <a:srgbClr val="000000"/>
              </a:solidFill>
              <a:effectLst/>
              <a:uFillTx/>
              <a:latin typeface="游明朝体"/>
            </a:endParaRPr>
          </a:p>
        </p:txBody>
      </p:sp>
      <p:sp>
        <p:nvSpPr>
          <p:cNvPr id="48" name=""/>
          <p:cNvSpPr txBox="1"/>
          <p:nvPr/>
        </p:nvSpPr>
        <p:spPr>
          <a:xfrm>
            <a:off x="1302120" y="2000160"/>
            <a:ext cx="1028520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2022</a:t>
            </a:r>
            <a:r>
              <a:rPr b="1" lang="ja-JP" sz="2170" strike="noStrike" u="none">
                <a:solidFill>
                  <a:srgbClr val="1f2328"/>
                </a:solidFill>
                <a:effectLst/>
                <a:uFillTx/>
                <a:latin typeface="HiraKakuProN-W6"/>
                <a:ea typeface="HiraKakuProN-W6"/>
              </a:rPr>
              <a:t>年</a:t>
            </a:r>
            <a:r>
              <a:rPr b="1" lang="en-US" sz="2170" strike="noStrike" u="none">
                <a:solidFill>
                  <a:srgbClr val="1f2328"/>
                </a:solidFill>
                <a:effectLst/>
                <a:uFillTx/>
                <a:latin typeface=".SFNS-Regular_wdth_opsz1D0000_GRAD_wght2580000"/>
                <a:ea typeface=".SFNS-Regular_wdth_opsz1D0000_GRAD_wght2580000"/>
              </a:rPr>
              <a:t>10</a:t>
            </a:r>
            <a:r>
              <a:rPr b="1" lang="ja-JP" sz="2170" strike="noStrike" u="none">
                <a:solidFill>
                  <a:srgbClr val="1f2328"/>
                </a:solidFill>
                <a:effectLst/>
                <a:uFillTx/>
                <a:latin typeface="HiraKakuProN-W6"/>
                <a:ea typeface="HiraKakuProN-W6"/>
              </a:rPr>
              <a:t>⽉</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⽶国、先端半導体（例</a:t>
            </a:r>
            <a:r>
              <a:rPr b="0" lang="en-US" sz="2170" strike="noStrike" u="none">
                <a:solidFill>
                  <a:srgbClr val="1f2328"/>
                </a:solidFill>
                <a:effectLst/>
                <a:uFillTx/>
                <a:latin typeface=".SFNS-Regular_wdth_opsz1D0000_GRAD_wght"/>
                <a:ea typeface=".SFNS-Regular_wdth_opsz1D0000_GRAD_wght"/>
              </a:rPr>
              <a:t>: Nvidia A100/H100</a:t>
            </a:r>
            <a:r>
              <a:rPr b="0" lang="ja-JP" sz="2170" strike="noStrike" u="none">
                <a:solidFill>
                  <a:srgbClr val="1f2328"/>
                </a:solidFill>
                <a:effectLst/>
                <a:uFillTx/>
                <a:latin typeface="HiraKakuProN-W3"/>
                <a:ea typeface="HiraKakuProN-W3"/>
              </a:rPr>
              <a:t>）および製造装置の対中輸</a:t>
            </a:r>
            <a:endParaRPr b="0" lang="en-US" sz="2170" strike="noStrike" u="none">
              <a:solidFill>
                <a:srgbClr val="000000"/>
              </a:solidFill>
              <a:effectLst/>
              <a:uFillTx/>
              <a:latin typeface="游明朝体"/>
            </a:endParaRPr>
          </a:p>
        </p:txBody>
      </p:sp>
      <p:sp>
        <p:nvSpPr>
          <p:cNvPr id="49" name=""/>
          <p:cNvSpPr/>
          <p:nvPr/>
        </p:nvSpPr>
        <p:spPr>
          <a:xfrm>
            <a:off x="1066680" y="3066840"/>
            <a:ext cx="86040" cy="86040"/>
          </a:xfrm>
          <a:custGeom>
            <a:avLst/>
            <a:gdLst/>
            <a:ahLst/>
            <a:rect l="0" t="0" r="r" b="b"/>
            <a:pathLst>
              <a:path w="239" h="239">
                <a:moveTo>
                  <a:pt x="239" y="119"/>
                </a:moveTo>
                <a:cubicBezTo>
                  <a:pt x="239" y="135"/>
                  <a:pt x="236" y="150"/>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0"/>
                  <a:pt x="0" y="135"/>
                  <a:pt x="0" y="119"/>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50" name=""/>
          <p:cNvSpPr txBox="1"/>
          <p:nvPr/>
        </p:nvSpPr>
        <p:spPr>
          <a:xfrm>
            <a:off x="1300320" y="2409840"/>
            <a:ext cx="248328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出規制を⼤幅強化。</a:t>
            </a:r>
            <a:endParaRPr b="0" lang="en-US" sz="2170" strike="noStrike" u="none">
              <a:solidFill>
                <a:srgbClr val="000000"/>
              </a:solidFill>
              <a:effectLst/>
              <a:uFillTx/>
              <a:latin typeface="游明朝体"/>
            </a:endParaRPr>
          </a:p>
        </p:txBody>
      </p:sp>
      <p:sp>
        <p:nvSpPr>
          <p:cNvPr id="51" name=""/>
          <p:cNvSpPr txBox="1"/>
          <p:nvPr/>
        </p:nvSpPr>
        <p:spPr>
          <a:xfrm>
            <a:off x="1302120" y="2895480"/>
            <a:ext cx="1022904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Nvidia</a:t>
            </a:r>
            <a:r>
              <a:rPr b="1" lang="ja-JP" sz="2170" strike="noStrike" u="none">
                <a:solidFill>
                  <a:srgbClr val="1f2328"/>
                </a:solidFill>
                <a:effectLst/>
                <a:uFillTx/>
                <a:latin typeface="HiraKakuProN-W6"/>
                <a:ea typeface="HiraKakuProN-W6"/>
              </a:rPr>
              <a:t>の対応</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規制に準拠した中国市場向けダウングレード版チップ </a:t>
            </a:r>
            <a:r>
              <a:rPr b="0" lang="en-US" sz="2170" strike="noStrike" u="none">
                <a:solidFill>
                  <a:srgbClr val="1f2328"/>
                </a:solidFill>
                <a:effectLst/>
                <a:uFillTx/>
                <a:latin typeface=".SFNS-Regular_wdth_opsz1D0000_GRAD_wght"/>
                <a:ea typeface=".SFNS-Regular_wdth_opsz1D0000_GRAD_wght"/>
              </a:rPr>
              <a:t>(A800/H800)</a:t>
            </a:r>
            <a:endParaRPr b="0" lang="en-US" sz="2170" strike="noStrike" u="none">
              <a:solidFill>
                <a:srgbClr val="000000"/>
              </a:solidFill>
              <a:effectLst/>
              <a:uFillTx/>
              <a:latin typeface="游明朝体"/>
            </a:endParaRPr>
          </a:p>
        </p:txBody>
      </p:sp>
      <p:sp>
        <p:nvSpPr>
          <p:cNvPr id="52" name=""/>
          <p:cNvSpPr/>
          <p:nvPr/>
        </p:nvSpPr>
        <p:spPr>
          <a:xfrm>
            <a:off x="1066680" y="396216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9" y="236"/>
                  <a:pt x="74" y="230"/>
                </a:cubicBezTo>
                <a:cubicBezTo>
                  <a:pt x="60" y="224"/>
                  <a:pt x="47" y="216"/>
                  <a:pt x="36" y="204"/>
                </a:cubicBezTo>
                <a:cubicBezTo>
                  <a:pt x="25" y="193"/>
                  <a:pt x="16" y="180"/>
                  <a:pt x="9" y="166"/>
                </a:cubicBezTo>
                <a:cubicBezTo>
                  <a:pt x="3" y="151"/>
                  <a:pt x="0" y="136"/>
                  <a:pt x="0" y="120"/>
                </a:cubicBezTo>
                <a:cubicBezTo>
                  <a:pt x="0" y="104"/>
                  <a:pt x="3" y="89"/>
                  <a:pt x="9" y="75"/>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5"/>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53" name=""/>
          <p:cNvSpPr txBox="1"/>
          <p:nvPr/>
        </p:nvSpPr>
        <p:spPr>
          <a:xfrm>
            <a:off x="1300320" y="3305160"/>
            <a:ext cx="193176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を開発・販売。</a:t>
            </a:r>
            <a:endParaRPr b="0" lang="en-US" sz="2170" strike="noStrike" u="none">
              <a:solidFill>
                <a:srgbClr val="000000"/>
              </a:solidFill>
              <a:effectLst/>
              <a:uFillTx/>
              <a:latin typeface="游明朝体"/>
            </a:endParaRPr>
          </a:p>
        </p:txBody>
      </p:sp>
      <p:sp>
        <p:nvSpPr>
          <p:cNvPr id="54" name=""/>
          <p:cNvSpPr/>
          <p:nvPr/>
        </p:nvSpPr>
        <p:spPr>
          <a:xfrm>
            <a:off x="1066680" y="4448160"/>
            <a:ext cx="86040" cy="86040"/>
          </a:xfrm>
          <a:custGeom>
            <a:avLst/>
            <a:gdLst/>
            <a:ahLst/>
            <a:rect l="0" t="0" r="r" b="b"/>
            <a:pathLst>
              <a:path w="239" h="239">
                <a:moveTo>
                  <a:pt x="239" y="119"/>
                </a:moveTo>
                <a:cubicBezTo>
                  <a:pt x="239" y="134"/>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4"/>
                  <a:pt x="0" y="119"/>
                </a:cubicBezTo>
                <a:cubicBezTo>
                  <a:pt x="0" y="103"/>
                  <a:pt x="3" y="88"/>
                  <a:pt x="9" y="73"/>
                </a:cubicBezTo>
                <a:cubicBezTo>
                  <a:pt x="16" y="58"/>
                  <a:pt x="25" y="46"/>
                  <a:pt x="36" y="34"/>
                </a:cubicBezTo>
                <a:cubicBezTo>
                  <a:pt x="47" y="23"/>
                  <a:pt x="60" y="15"/>
                  <a:pt x="74" y="9"/>
                </a:cubicBezTo>
                <a:cubicBezTo>
                  <a:pt x="89" y="3"/>
                  <a:pt x="104" y="0"/>
                  <a:pt x="120" y="0"/>
                </a:cubicBezTo>
                <a:cubicBezTo>
                  <a:pt x="136" y="0"/>
                  <a:pt x="151" y="3"/>
                  <a:pt x="165" y="9"/>
                </a:cubicBezTo>
                <a:cubicBezTo>
                  <a:pt x="180" y="15"/>
                  <a:pt x="193" y="23"/>
                  <a:pt x="204" y="34"/>
                </a:cubicBezTo>
                <a:cubicBezTo>
                  <a:pt x="215" y="46"/>
                  <a:pt x="224" y="58"/>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55" name=""/>
          <p:cNvSpPr txBox="1"/>
          <p:nvPr/>
        </p:nvSpPr>
        <p:spPr>
          <a:xfrm>
            <a:off x="1302120" y="3790800"/>
            <a:ext cx="901296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2023</a:t>
            </a:r>
            <a:r>
              <a:rPr b="1" lang="ja-JP" sz="2170" strike="noStrike" u="none">
                <a:solidFill>
                  <a:srgbClr val="1f2328"/>
                </a:solidFill>
                <a:effectLst/>
                <a:uFillTx/>
                <a:latin typeface="HiraKakuProN-W6"/>
                <a:ea typeface="HiraKakuProN-W6"/>
              </a:rPr>
              <a:t>年</a:t>
            </a:r>
            <a:r>
              <a:rPr b="1" lang="en-US" sz="2170" strike="noStrike" u="none">
                <a:solidFill>
                  <a:srgbClr val="1f2328"/>
                </a:solidFill>
                <a:effectLst/>
                <a:uFillTx/>
                <a:latin typeface=".SFNS-Regular_wdth_opsz1D0000_GRAD_wght2580000"/>
                <a:ea typeface=".SFNS-Regular_wdth_opsz1D0000_GRAD_wght2580000"/>
              </a:rPr>
              <a:t>10</a:t>
            </a:r>
            <a:r>
              <a:rPr b="1" lang="ja-JP" sz="2170" strike="noStrike" u="none">
                <a:solidFill>
                  <a:srgbClr val="1f2328"/>
                </a:solidFill>
                <a:effectLst/>
                <a:uFillTx/>
                <a:latin typeface="HiraKakuProN-W6"/>
                <a:ea typeface="HiraKakuProN-W6"/>
              </a:rPr>
              <a:t>⽉</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⽶国、規制をさらに強化。</a:t>
            </a:r>
            <a:r>
              <a:rPr b="0" lang="en-US" sz="2170" strike="noStrike" u="none">
                <a:solidFill>
                  <a:srgbClr val="1f2328"/>
                </a:solidFill>
                <a:effectLst/>
                <a:uFillTx/>
                <a:latin typeface=".SFNS-Regular_wdth_opsz1D0000_GRAD_wght"/>
                <a:ea typeface=".SFNS-Regular_wdth_opsz1D0000_GRAD_wght"/>
              </a:rPr>
              <a:t>A800/H800</a:t>
            </a:r>
            <a:r>
              <a:rPr b="0" lang="ja-JP" sz="2170" strike="noStrike" u="none">
                <a:solidFill>
                  <a:srgbClr val="1f2328"/>
                </a:solidFill>
                <a:effectLst/>
                <a:uFillTx/>
                <a:latin typeface="HiraKakuProN-W3"/>
                <a:ea typeface="HiraKakuProN-W3"/>
              </a:rPr>
              <a:t>も輸出規制対象に。</a:t>
            </a:r>
            <a:endParaRPr b="0" lang="en-US" sz="2170" strike="noStrike" u="none">
              <a:solidFill>
                <a:srgbClr val="000000"/>
              </a:solidFill>
              <a:effectLst/>
              <a:uFillTx/>
              <a:latin typeface="游明朝体"/>
            </a:endParaRPr>
          </a:p>
        </p:txBody>
      </p:sp>
      <p:sp>
        <p:nvSpPr>
          <p:cNvPr id="56" name=""/>
          <p:cNvSpPr txBox="1"/>
          <p:nvPr/>
        </p:nvSpPr>
        <p:spPr>
          <a:xfrm>
            <a:off x="1302120" y="4276800"/>
            <a:ext cx="1022940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Nvidia</a:t>
            </a:r>
            <a:r>
              <a:rPr b="1" lang="ja-JP" sz="2170" strike="noStrike" u="none">
                <a:solidFill>
                  <a:srgbClr val="1f2328"/>
                </a:solidFill>
                <a:effectLst/>
                <a:uFillTx/>
                <a:latin typeface="HiraKakuProN-W6"/>
                <a:ea typeface="HiraKakuProN-W6"/>
              </a:rPr>
              <a:t>の再対応</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新たな規制に対応する更なるダウングレード版 </a:t>
            </a:r>
            <a:r>
              <a:rPr b="0" lang="en-US" sz="2170" strike="noStrike" u="none">
                <a:solidFill>
                  <a:srgbClr val="1f2328"/>
                </a:solidFill>
                <a:effectLst/>
                <a:uFillTx/>
                <a:latin typeface=".SFNS-Regular_wdth_opsz1D0000_GRAD_wght"/>
                <a:ea typeface=".SFNS-Regular_wdth_opsz1D0000_GRAD_wght"/>
              </a:rPr>
              <a:t>(H20, L20, L2) </a:t>
            </a:r>
            <a:r>
              <a:rPr b="0" lang="ja-JP" sz="2170" strike="noStrike" u="none">
                <a:solidFill>
                  <a:srgbClr val="1f2328"/>
                </a:solidFill>
                <a:effectLst/>
                <a:uFillTx/>
                <a:latin typeface="HiraKakuProN-W3"/>
                <a:ea typeface="HiraKakuProN-W3"/>
              </a:rPr>
              <a:t>を</a:t>
            </a:r>
            <a:endParaRPr b="0" lang="en-US" sz="2170" strike="noStrike" u="none">
              <a:solidFill>
                <a:srgbClr val="000000"/>
              </a:solidFill>
              <a:effectLst/>
              <a:uFillTx/>
              <a:latin typeface="游明朝体"/>
            </a:endParaRPr>
          </a:p>
        </p:txBody>
      </p:sp>
      <p:sp>
        <p:nvSpPr>
          <p:cNvPr id="57" name=""/>
          <p:cNvSpPr/>
          <p:nvPr/>
        </p:nvSpPr>
        <p:spPr>
          <a:xfrm>
            <a:off x="1066680" y="5343480"/>
            <a:ext cx="86040" cy="86040"/>
          </a:xfrm>
          <a:custGeom>
            <a:avLst/>
            <a:gdLst/>
            <a:ahLst/>
            <a:rect l="0" t="0" r="r" b="b"/>
            <a:pathLst>
              <a:path w="239" h="239">
                <a:moveTo>
                  <a:pt x="239" y="120"/>
                </a:moveTo>
                <a:cubicBezTo>
                  <a:pt x="239" y="135"/>
                  <a:pt x="236" y="151"/>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1"/>
                  <a:pt x="0" y="135"/>
                  <a:pt x="0" y="120"/>
                </a:cubicBezTo>
                <a:cubicBezTo>
                  <a:pt x="0" y="104"/>
                  <a:pt x="3" y="89"/>
                  <a:pt x="9" y="74"/>
                </a:cubicBezTo>
                <a:cubicBezTo>
                  <a:pt x="16" y="60"/>
                  <a:pt x="25" y="47"/>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58" name=""/>
          <p:cNvSpPr txBox="1"/>
          <p:nvPr/>
        </p:nvSpPr>
        <p:spPr>
          <a:xfrm>
            <a:off x="1300320" y="4686120"/>
            <a:ext cx="82836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開発。</a:t>
            </a:r>
            <a:endParaRPr b="0" lang="en-US" sz="2170" strike="noStrike" u="none">
              <a:solidFill>
                <a:srgbClr val="000000"/>
              </a:solidFill>
              <a:effectLst/>
              <a:uFillTx/>
              <a:latin typeface="游明朝体"/>
            </a:endParaRPr>
          </a:p>
        </p:txBody>
      </p:sp>
      <p:sp>
        <p:nvSpPr>
          <p:cNvPr id="59" name=""/>
          <p:cNvSpPr txBox="1"/>
          <p:nvPr/>
        </p:nvSpPr>
        <p:spPr>
          <a:xfrm>
            <a:off x="1302120" y="5172120"/>
            <a:ext cx="795492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2025</a:t>
            </a:r>
            <a:r>
              <a:rPr b="1" lang="ja-JP" sz="2170" strike="noStrike" u="none">
                <a:solidFill>
                  <a:srgbClr val="1f2328"/>
                </a:solidFill>
                <a:effectLst/>
                <a:uFillTx/>
                <a:latin typeface="HiraKakuProN-W6"/>
                <a:ea typeface="HiraKakuProN-W6"/>
              </a:rPr>
              <a:t>年</a:t>
            </a:r>
            <a:r>
              <a:rPr b="1" lang="en-US" sz="2170" strike="noStrike" u="none">
                <a:solidFill>
                  <a:srgbClr val="1f2328"/>
                </a:solidFill>
                <a:effectLst/>
                <a:uFillTx/>
                <a:latin typeface=".SFNS-Regular_wdth_opsz1D0000_GRAD_wght2580000"/>
                <a:ea typeface=".SFNS-Regular_wdth_opsz1D0000_GRAD_wght2580000"/>
              </a:rPr>
              <a:t>4</a:t>
            </a:r>
            <a:r>
              <a:rPr b="1" lang="ja-JP" sz="2170" strike="noStrike" u="none">
                <a:solidFill>
                  <a:srgbClr val="1f2328"/>
                </a:solidFill>
                <a:effectLst/>
                <a:uFillTx/>
                <a:latin typeface="HiraKakuProN-W6"/>
                <a:ea typeface="HiraKakuProN-W6"/>
              </a:rPr>
              <a:t>⽉</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⽶国、</a:t>
            </a:r>
            <a:r>
              <a:rPr b="0" lang="en-US" sz="2170" strike="noStrike" u="none">
                <a:solidFill>
                  <a:srgbClr val="1f2328"/>
                </a:solidFill>
                <a:effectLst/>
                <a:uFillTx/>
                <a:latin typeface=".SFNS-Regular_wdth_opsz1D0000_GRAD_wght"/>
                <a:ea typeface=".SFNS-Regular_wdth_opsz1D0000_GRAD_wght"/>
              </a:rPr>
              <a:t>H20</a:t>
            </a:r>
            <a:r>
              <a:rPr b="0" lang="ja-JP" sz="2170" strike="noStrike" u="none">
                <a:solidFill>
                  <a:srgbClr val="1f2328"/>
                </a:solidFill>
                <a:effectLst/>
                <a:uFillTx/>
                <a:latin typeface="HiraKakuProN-W3"/>
                <a:ea typeface="HiraKakuProN-W3"/>
              </a:rPr>
              <a:t>に対しても輸出ライセンス要件を課す。</a:t>
            </a:r>
            <a:endParaRPr b="0" lang="en-US" sz="2170" strike="noStrike" u="none">
              <a:solidFill>
                <a:srgbClr val="000000"/>
              </a:solidFill>
              <a:effectLst/>
              <a:uFillTx/>
              <a:latin typeface="游明朝体"/>
            </a:endParaRPr>
          </a:p>
        </p:txBody>
      </p:sp>
      <p:sp>
        <p:nvSpPr>
          <p:cNvPr id="60" name=""/>
          <p:cNvSpPr txBox="1"/>
          <p:nvPr/>
        </p:nvSpPr>
        <p:spPr>
          <a:xfrm>
            <a:off x="11765880" y="6327720"/>
            <a:ext cx="22824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4</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6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6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64" name=""/>
          <p:cNvSpPr/>
          <p:nvPr/>
        </p:nvSpPr>
        <p:spPr>
          <a:xfrm>
            <a:off x="1066680" y="1638000"/>
            <a:ext cx="86040" cy="86040"/>
          </a:xfrm>
          <a:custGeom>
            <a:avLst/>
            <a:gdLst/>
            <a:ahLst/>
            <a:rect l="0" t="0" r="r" b="b"/>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81"/>
                  <a:pt x="9" y="166"/>
                </a:cubicBezTo>
                <a:cubicBezTo>
                  <a:pt x="3" y="151"/>
                  <a:pt x="0" y="136"/>
                  <a:pt x="0" y="120"/>
                </a:cubicBezTo>
                <a:cubicBezTo>
                  <a:pt x="0" y="105"/>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65" name=""/>
          <p:cNvSpPr txBox="1"/>
          <p:nvPr/>
        </p:nvSpPr>
        <p:spPr>
          <a:xfrm>
            <a:off x="749520" y="721080"/>
            <a:ext cx="485604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4. </a:t>
            </a:r>
            <a:r>
              <a:rPr b="1" lang="ja-JP" sz="2830" strike="noStrike" u="none">
                <a:solidFill>
                  <a:srgbClr val="1f2328"/>
                </a:solidFill>
                <a:effectLst/>
                <a:uFillTx/>
                <a:latin typeface="HiraKakuProN-W6"/>
                <a:ea typeface="HiraKakuProN-W6"/>
              </a:rPr>
              <a:t>対象チップ「</a:t>
            </a:r>
            <a:r>
              <a:rPr b="1" lang="en-US" sz="2830" strike="noStrike" u="none">
                <a:solidFill>
                  <a:srgbClr val="1f2328"/>
                </a:solidFill>
                <a:effectLst/>
                <a:uFillTx/>
                <a:latin typeface=".SFNS-Regular_wdth_opsz25B333_GRAD_wght2580000"/>
                <a:ea typeface=".SFNS-Regular_wdth_opsz25B333_GRAD_wght2580000"/>
              </a:rPr>
              <a:t>H20</a:t>
            </a:r>
            <a:r>
              <a:rPr b="1" lang="ja-JP" sz="2830" strike="noStrike" u="none">
                <a:solidFill>
                  <a:srgbClr val="1f2328"/>
                </a:solidFill>
                <a:effectLst/>
                <a:uFillTx/>
                <a:latin typeface="HiraKakuProN-W6"/>
                <a:ea typeface="HiraKakuProN-W6"/>
              </a:rPr>
              <a:t>」とは？</a:t>
            </a:r>
            <a:endParaRPr b="0" lang="en-US" sz="2830" strike="noStrike" u="none">
              <a:solidFill>
                <a:srgbClr val="000000"/>
              </a:solidFill>
              <a:effectLst/>
              <a:uFillTx/>
              <a:latin typeface="游明朝体"/>
            </a:endParaRPr>
          </a:p>
        </p:txBody>
      </p:sp>
      <p:sp>
        <p:nvSpPr>
          <p:cNvPr id="66" name=""/>
          <p:cNvSpPr txBox="1"/>
          <p:nvPr/>
        </p:nvSpPr>
        <p:spPr>
          <a:xfrm>
            <a:off x="1300320" y="1467000"/>
            <a:ext cx="1014696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位置づけ</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2023</a:t>
            </a:r>
            <a:r>
              <a:rPr b="0" lang="ja-JP" sz="2170" strike="noStrike" u="none">
                <a:solidFill>
                  <a:srgbClr val="1f2328"/>
                </a:solidFill>
                <a:effectLst/>
                <a:uFillTx/>
                <a:latin typeface="HiraKakuProN-W3"/>
                <a:ea typeface="HiraKakuProN-W3"/>
              </a:rPr>
              <a:t>年</a:t>
            </a:r>
            <a:r>
              <a:rPr b="0" lang="en-US" sz="2170" strike="noStrike" u="none">
                <a:solidFill>
                  <a:srgbClr val="1f2328"/>
                </a:solidFill>
                <a:effectLst/>
                <a:uFillTx/>
                <a:latin typeface=".SFNS-Regular_wdth_opsz1D0000_GRAD_wght"/>
                <a:ea typeface=".SFNS-Regular_wdth_opsz1D0000_GRAD_wght"/>
              </a:rPr>
              <a:t>10</a:t>
            </a:r>
            <a:r>
              <a:rPr b="0" lang="ja-JP" sz="2170" strike="noStrike" u="none">
                <a:solidFill>
                  <a:srgbClr val="1f2328"/>
                </a:solidFill>
                <a:effectLst/>
                <a:uFillTx/>
                <a:latin typeface="HiraKakuProN-W3"/>
                <a:ea typeface="HiraKakuProN-W3"/>
              </a:rPr>
              <a:t>⽉の規制強化に対応するため、</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が中国市場向けに性能を</a:t>
            </a:r>
            <a:endParaRPr b="0" lang="en-US" sz="2170" strike="noStrike" u="none">
              <a:solidFill>
                <a:srgbClr val="000000"/>
              </a:solidFill>
              <a:effectLst/>
              <a:uFillTx/>
              <a:latin typeface="游明朝体"/>
            </a:endParaRPr>
          </a:p>
        </p:txBody>
      </p:sp>
      <p:sp>
        <p:nvSpPr>
          <p:cNvPr id="67" name=""/>
          <p:cNvSpPr/>
          <p:nvPr/>
        </p:nvSpPr>
        <p:spPr>
          <a:xfrm>
            <a:off x="1066680" y="2533320"/>
            <a:ext cx="86040" cy="86400"/>
          </a:xfrm>
          <a:custGeom>
            <a:avLst/>
            <a:gdLst/>
            <a:ahLst/>
            <a:rect l="0" t="0" r="r" b="b"/>
            <a:pathLst>
              <a:path w="239" h="240">
                <a:moveTo>
                  <a:pt x="239" y="119"/>
                </a:moveTo>
                <a:cubicBezTo>
                  <a:pt x="239" y="135"/>
                  <a:pt x="236" y="150"/>
                  <a:pt x="230" y="165"/>
                </a:cubicBezTo>
                <a:cubicBezTo>
                  <a:pt x="224" y="180"/>
                  <a:pt x="215" y="193"/>
                  <a:pt x="204" y="204"/>
                </a:cubicBezTo>
                <a:cubicBezTo>
                  <a:pt x="193" y="215"/>
                  <a:pt x="180" y="224"/>
                  <a:pt x="165" y="230"/>
                </a:cubicBezTo>
                <a:cubicBezTo>
                  <a:pt x="151" y="237"/>
                  <a:pt x="136" y="240"/>
                  <a:pt x="120" y="240"/>
                </a:cubicBezTo>
                <a:cubicBezTo>
                  <a:pt x="104" y="240"/>
                  <a:pt x="89" y="237"/>
                  <a:pt x="74" y="230"/>
                </a:cubicBezTo>
                <a:cubicBezTo>
                  <a:pt x="60" y="224"/>
                  <a:pt x="47" y="215"/>
                  <a:pt x="36" y="204"/>
                </a:cubicBezTo>
                <a:cubicBezTo>
                  <a:pt x="25" y="193"/>
                  <a:pt x="16" y="180"/>
                  <a:pt x="9" y="165"/>
                </a:cubicBezTo>
                <a:cubicBezTo>
                  <a:pt x="3" y="150"/>
                  <a:pt x="0" y="135"/>
                  <a:pt x="0" y="119"/>
                </a:cubicBezTo>
                <a:cubicBezTo>
                  <a:pt x="0" y="104"/>
                  <a:pt x="3" y="89"/>
                  <a:pt x="9" y="74"/>
                </a:cubicBezTo>
                <a:cubicBezTo>
                  <a:pt x="16" y="59"/>
                  <a:pt x="25" y="46"/>
                  <a:pt x="36" y="35"/>
                </a:cubicBezTo>
                <a:cubicBezTo>
                  <a:pt x="47" y="24"/>
                  <a:pt x="60" y="16"/>
                  <a:pt x="74" y="9"/>
                </a:cubicBezTo>
                <a:cubicBezTo>
                  <a:pt x="89" y="3"/>
                  <a:pt x="104" y="0"/>
                  <a:pt x="120" y="0"/>
                </a:cubicBezTo>
                <a:cubicBezTo>
                  <a:pt x="136" y="0"/>
                  <a:pt x="151" y="3"/>
                  <a:pt x="165" y="9"/>
                </a:cubicBezTo>
                <a:cubicBezTo>
                  <a:pt x="180" y="16"/>
                  <a:pt x="193" y="24"/>
                  <a:pt x="204" y="35"/>
                </a:cubicBezTo>
                <a:cubicBezTo>
                  <a:pt x="215" y="46"/>
                  <a:pt x="224" y="59"/>
                  <a:pt x="230" y="74"/>
                </a:cubicBezTo>
                <a:cubicBezTo>
                  <a:pt x="236" y="89"/>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68" name=""/>
          <p:cNvSpPr txBox="1"/>
          <p:nvPr/>
        </p:nvSpPr>
        <p:spPr>
          <a:xfrm>
            <a:off x="1300320" y="1876320"/>
            <a:ext cx="6407280" cy="36900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調整した</a:t>
            </a:r>
            <a:r>
              <a:rPr b="0" lang="en-US" sz="2170" strike="noStrike" u="none">
                <a:solidFill>
                  <a:srgbClr val="1f2328"/>
                </a:solidFill>
                <a:effectLst/>
                <a:uFillTx/>
                <a:latin typeface=".SFNS-Regular_wdth_opsz1D0000_GRAD_wght"/>
                <a:ea typeface=".SFNS-Regular_wdth_opsz1D0000_GRAD_wght"/>
              </a:rPr>
              <a:t>AI</a:t>
            </a:r>
            <a:r>
              <a:rPr b="0" lang="ja-JP" sz="2170" strike="noStrike" u="none">
                <a:solidFill>
                  <a:srgbClr val="1f2328"/>
                </a:solidFill>
                <a:effectLst/>
                <a:uFillTx/>
                <a:latin typeface="HiraKakuProN-W3"/>
                <a:ea typeface="HiraKakuProN-W3"/>
              </a:rPr>
              <a:t>チップ。</a:t>
            </a:r>
            <a:r>
              <a:rPr b="0" lang="en-US" sz="2170" strike="noStrike" u="none">
                <a:solidFill>
                  <a:srgbClr val="1f2328"/>
                </a:solidFill>
                <a:effectLst/>
                <a:uFillTx/>
                <a:latin typeface=".SFNS-Regular_wdth_opsz1D0000_GRAD_wght"/>
                <a:ea typeface=".SFNS-Regular_wdth_opsz1D0000_GRAD_wght"/>
              </a:rPr>
              <a:t>Hopper</a:t>
            </a:r>
            <a:r>
              <a:rPr b="0" lang="ja-JP" sz="2170" strike="noStrike" u="none">
                <a:solidFill>
                  <a:srgbClr val="1f2328"/>
                </a:solidFill>
                <a:effectLst/>
                <a:uFillTx/>
                <a:latin typeface="HiraKakuProN-W3"/>
                <a:ea typeface="HiraKakuProN-W3"/>
              </a:rPr>
              <a:t>アーキテクチャベース。</a:t>
            </a:r>
            <a:endParaRPr b="0" lang="en-US" sz="2170" strike="noStrike" u="none">
              <a:solidFill>
                <a:srgbClr val="000000"/>
              </a:solidFill>
              <a:effectLst/>
              <a:uFillTx/>
              <a:latin typeface="游明朝体"/>
            </a:endParaRPr>
          </a:p>
        </p:txBody>
      </p:sp>
      <p:sp>
        <p:nvSpPr>
          <p:cNvPr id="69" name=""/>
          <p:cNvSpPr/>
          <p:nvPr/>
        </p:nvSpPr>
        <p:spPr>
          <a:xfrm>
            <a:off x="1618920" y="2952720"/>
            <a:ext cx="86400" cy="86040"/>
          </a:xfrm>
          <a:custGeom>
            <a:avLst/>
            <a:gdLst/>
            <a:ahLst/>
            <a:rect l="0" t="0" r="r" b="b"/>
            <a:pathLst>
              <a:path fill="none" w="240" h="239">
                <a:moveTo>
                  <a:pt x="240" y="120"/>
                </a:moveTo>
                <a:cubicBezTo>
                  <a:pt x="240" y="135"/>
                  <a:pt x="237" y="151"/>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1"/>
                  <a:pt x="0" y="135"/>
                  <a:pt x="0" y="120"/>
                </a:cubicBezTo>
                <a:cubicBezTo>
                  <a:pt x="0" y="104"/>
                  <a:pt x="3" y="89"/>
                  <a:pt x="9" y="74"/>
                </a:cubicBezTo>
                <a:cubicBezTo>
                  <a:pt x="16" y="59"/>
                  <a:pt x="24" y="47"/>
                  <a:pt x="35" y="35"/>
                </a:cubicBezTo>
                <a:cubicBezTo>
                  <a:pt x="46" y="24"/>
                  <a:pt x="59" y="16"/>
                  <a:pt x="74" y="10"/>
                </a:cubicBezTo>
                <a:cubicBezTo>
                  <a:pt x="89" y="3"/>
                  <a:pt x="104" y="0"/>
                  <a:pt x="119" y="0"/>
                </a:cubicBezTo>
                <a:cubicBezTo>
                  <a:pt x="135" y="0"/>
                  <a:pt x="151" y="3"/>
                  <a:pt x="166" y="10"/>
                </a:cubicBezTo>
                <a:cubicBezTo>
                  <a:pt x="181" y="16"/>
                  <a:pt x="194" y="24"/>
                  <a:pt x="205" y="35"/>
                </a:cubicBezTo>
                <a:cubicBezTo>
                  <a:pt x="216" y="47"/>
                  <a:pt x="224" y="59"/>
                  <a:pt x="230" y="74"/>
                </a:cubicBezTo>
                <a:cubicBezTo>
                  <a:pt x="237" y="89"/>
                  <a:pt x="240" y="104"/>
                  <a:pt x="240" y="120"/>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70" name=""/>
          <p:cNvSpPr txBox="1"/>
          <p:nvPr/>
        </p:nvSpPr>
        <p:spPr>
          <a:xfrm>
            <a:off x="1300320" y="2362320"/>
            <a:ext cx="308268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性能 </a:t>
            </a:r>
            <a:r>
              <a:rPr b="1" lang="en-US" sz="2170" strike="noStrike" u="none">
                <a:solidFill>
                  <a:srgbClr val="1f2328"/>
                </a:solidFill>
                <a:effectLst/>
                <a:uFillTx/>
                <a:latin typeface=".SFNS-Regular_wdth_opsz1D0000_GRAD_wght2580000"/>
                <a:ea typeface=".SFNS-Regular_wdth_opsz1D0000_GRAD_wght2580000"/>
              </a:rPr>
              <a:t>(H100</a:t>
            </a:r>
            <a:r>
              <a:rPr b="1" lang="ja-JP" sz="2170" strike="noStrike" u="none">
                <a:solidFill>
                  <a:srgbClr val="1f2328"/>
                </a:solidFill>
                <a:effectLst/>
                <a:uFillTx/>
                <a:latin typeface="HiraKakuProN-W6"/>
                <a:ea typeface="HiraKakuProN-W6"/>
              </a:rPr>
              <a:t>との⽐較例</a:t>
            </a:r>
            <a:r>
              <a:rPr b="1" lang="en-US" sz="2170" strike="noStrike" u="none">
                <a:solidFill>
                  <a:srgbClr val="1f2328"/>
                </a:solidFill>
                <a:effectLst/>
                <a:uFillTx/>
                <a:latin typeface=".SFNS-Regular_wdth_opsz1D0000_GRAD_wght2580000"/>
                <a:ea typeface=".SFNS-Regular_wdth_opsz1D0000_GRAD_wght2580000"/>
              </a:rPr>
              <a:t>):</a:t>
            </a:r>
            <a:endParaRPr b="0" lang="en-US" sz="2170" strike="noStrike" u="none">
              <a:solidFill>
                <a:srgbClr val="000000"/>
              </a:solidFill>
              <a:effectLst/>
              <a:uFillTx/>
              <a:latin typeface="游明朝体"/>
            </a:endParaRPr>
          </a:p>
        </p:txBody>
      </p:sp>
      <p:sp>
        <p:nvSpPr>
          <p:cNvPr id="71" name=""/>
          <p:cNvSpPr/>
          <p:nvPr/>
        </p:nvSpPr>
        <p:spPr>
          <a:xfrm>
            <a:off x="1618920" y="3428640"/>
            <a:ext cx="86400" cy="86400"/>
          </a:xfrm>
          <a:custGeom>
            <a:avLst/>
            <a:gdLst/>
            <a:ahLst/>
            <a:rect l="0" t="0" r="r" b="b"/>
            <a:pathLst>
              <a:path fill="none" w="240" h="240">
                <a:moveTo>
                  <a:pt x="240" y="121"/>
                </a:moveTo>
                <a:cubicBezTo>
                  <a:pt x="240" y="136"/>
                  <a:pt x="237" y="152"/>
                  <a:pt x="230" y="166"/>
                </a:cubicBezTo>
                <a:cubicBezTo>
                  <a:pt x="224" y="181"/>
                  <a:pt x="216" y="194"/>
                  <a:pt x="205" y="205"/>
                </a:cubicBezTo>
                <a:cubicBezTo>
                  <a:pt x="194" y="216"/>
                  <a:pt x="181" y="225"/>
                  <a:pt x="166" y="231"/>
                </a:cubicBezTo>
                <a:cubicBezTo>
                  <a:pt x="151" y="237"/>
                  <a:pt x="135" y="240"/>
                  <a:pt x="119" y="240"/>
                </a:cubicBezTo>
                <a:cubicBezTo>
                  <a:pt x="104" y="240"/>
                  <a:pt x="89" y="237"/>
                  <a:pt x="74" y="231"/>
                </a:cubicBezTo>
                <a:cubicBezTo>
                  <a:pt x="59" y="225"/>
                  <a:pt x="46" y="216"/>
                  <a:pt x="35" y="205"/>
                </a:cubicBezTo>
                <a:cubicBezTo>
                  <a:pt x="24" y="194"/>
                  <a:pt x="16" y="181"/>
                  <a:pt x="9" y="166"/>
                </a:cubicBezTo>
                <a:cubicBezTo>
                  <a:pt x="3" y="152"/>
                  <a:pt x="0" y="136"/>
                  <a:pt x="0" y="121"/>
                </a:cubicBezTo>
                <a:cubicBezTo>
                  <a:pt x="0" y="104"/>
                  <a:pt x="3" y="89"/>
                  <a:pt x="9" y="74"/>
                </a:cubicBezTo>
                <a:cubicBezTo>
                  <a:pt x="16" y="59"/>
                  <a:pt x="24" y="47"/>
                  <a:pt x="35" y="35"/>
                </a:cubicBezTo>
                <a:cubicBezTo>
                  <a:pt x="46" y="24"/>
                  <a:pt x="59" y="16"/>
                  <a:pt x="74" y="10"/>
                </a:cubicBezTo>
                <a:cubicBezTo>
                  <a:pt x="89" y="4"/>
                  <a:pt x="104" y="0"/>
                  <a:pt x="119" y="0"/>
                </a:cubicBezTo>
                <a:cubicBezTo>
                  <a:pt x="135" y="0"/>
                  <a:pt x="151" y="4"/>
                  <a:pt x="166" y="10"/>
                </a:cubicBezTo>
                <a:cubicBezTo>
                  <a:pt x="181" y="16"/>
                  <a:pt x="194" y="24"/>
                  <a:pt x="205" y="35"/>
                </a:cubicBezTo>
                <a:cubicBezTo>
                  <a:pt x="216" y="47"/>
                  <a:pt x="224" y="59"/>
                  <a:pt x="230" y="74"/>
                </a:cubicBezTo>
                <a:cubicBezTo>
                  <a:pt x="237" y="89"/>
                  <a:pt x="240" y="104"/>
                  <a:pt x="240" y="121"/>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72" name=""/>
          <p:cNvSpPr txBox="1"/>
          <p:nvPr/>
        </p:nvSpPr>
        <p:spPr>
          <a:xfrm>
            <a:off x="1852560" y="2781360"/>
            <a:ext cx="666108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メモリ容量</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H20 (96GB HBM3) &gt; H100 (80GB HBM3)</a:t>
            </a:r>
            <a:endParaRPr b="0" lang="en-US" sz="2170" strike="noStrike" u="none">
              <a:solidFill>
                <a:srgbClr val="000000"/>
              </a:solidFill>
              <a:effectLst/>
              <a:uFillTx/>
              <a:latin typeface="游明朝体"/>
            </a:endParaRPr>
          </a:p>
        </p:txBody>
      </p:sp>
      <p:sp>
        <p:nvSpPr>
          <p:cNvPr id="73" name=""/>
          <p:cNvSpPr/>
          <p:nvPr/>
        </p:nvSpPr>
        <p:spPr>
          <a:xfrm>
            <a:off x="1618920" y="3914640"/>
            <a:ext cx="86400" cy="86040"/>
          </a:xfrm>
          <a:custGeom>
            <a:avLst/>
            <a:gdLst/>
            <a:ahLst/>
            <a:rect l="0" t="0" r="r" b="b"/>
            <a:pathLst>
              <a:path fill="none" w="240" h="239">
                <a:moveTo>
                  <a:pt x="240" y="119"/>
                </a:moveTo>
                <a:cubicBezTo>
                  <a:pt x="240" y="135"/>
                  <a:pt x="237" y="150"/>
                  <a:pt x="230" y="164"/>
                </a:cubicBezTo>
                <a:cubicBezTo>
                  <a:pt x="224" y="179"/>
                  <a:pt x="216" y="192"/>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2"/>
                  <a:pt x="16" y="179"/>
                  <a:pt x="9" y="164"/>
                </a:cubicBezTo>
                <a:cubicBezTo>
                  <a:pt x="3" y="150"/>
                  <a:pt x="0" y="135"/>
                  <a:pt x="0" y="119"/>
                </a:cubicBezTo>
                <a:cubicBezTo>
                  <a:pt x="0" y="103"/>
                  <a:pt x="3" y="88"/>
                  <a:pt x="9" y="73"/>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3"/>
                </a:cubicBezTo>
                <a:cubicBezTo>
                  <a:pt x="237" y="88"/>
                  <a:pt x="240" y="103"/>
                  <a:pt x="240" y="119"/>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74" name=""/>
          <p:cNvSpPr txBox="1"/>
          <p:nvPr/>
        </p:nvSpPr>
        <p:spPr>
          <a:xfrm>
            <a:off x="1852560" y="3257640"/>
            <a:ext cx="604800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メモリ帯域幅</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H20 (4.0 TB/s) &gt; H100 (3.35 TB/s)</a:t>
            </a:r>
            <a:endParaRPr b="0" lang="en-US" sz="2170" strike="noStrike" u="none">
              <a:solidFill>
                <a:srgbClr val="000000"/>
              </a:solidFill>
              <a:effectLst/>
              <a:uFillTx/>
              <a:latin typeface="游明朝体"/>
            </a:endParaRPr>
          </a:p>
        </p:txBody>
      </p:sp>
      <p:sp>
        <p:nvSpPr>
          <p:cNvPr id="75" name=""/>
          <p:cNvSpPr txBox="1"/>
          <p:nvPr/>
        </p:nvSpPr>
        <p:spPr>
          <a:xfrm>
            <a:off x="1852560" y="3743280"/>
            <a:ext cx="1012680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演算性能 </a:t>
            </a:r>
            <a:r>
              <a:rPr b="1" lang="en-US" sz="2170" strike="noStrike" u="none">
                <a:solidFill>
                  <a:srgbClr val="1f2328"/>
                </a:solidFill>
                <a:effectLst/>
                <a:uFillTx/>
                <a:latin typeface=".SFNS-Regular_wdth_opsz1D0000_GRAD_wght2580000"/>
                <a:ea typeface=".SFNS-Regular_wdth_opsz1D0000_GRAD_wght2580000"/>
              </a:rPr>
              <a:t>(FP16 Tensor Core, Sparsity): </a:t>
            </a:r>
            <a:r>
              <a:rPr b="0" lang="en-US" sz="2170" strike="noStrike" u="none">
                <a:solidFill>
                  <a:srgbClr val="1f2328"/>
                </a:solidFill>
                <a:effectLst/>
                <a:uFillTx/>
                <a:latin typeface=".SFNS-Regular_wdth_opsz1D0000_GRAD_wght"/>
                <a:ea typeface=".SFNS-Regular_wdth_opsz1D0000_GRAD_wght"/>
              </a:rPr>
              <a:t>H20 (296 TFLOPS) &lt;&lt;&lt; H100 (1979</a:t>
            </a:r>
            <a:endParaRPr b="0" lang="en-US" sz="2170" strike="noStrike" u="none">
              <a:solidFill>
                <a:srgbClr val="000000"/>
              </a:solidFill>
              <a:effectLst/>
              <a:uFillTx/>
              <a:latin typeface="游明朝体"/>
            </a:endParaRPr>
          </a:p>
        </p:txBody>
      </p:sp>
      <p:sp>
        <p:nvSpPr>
          <p:cNvPr id="76" name=""/>
          <p:cNvSpPr/>
          <p:nvPr/>
        </p:nvSpPr>
        <p:spPr>
          <a:xfrm>
            <a:off x="1618920" y="4809960"/>
            <a:ext cx="86400" cy="86040"/>
          </a:xfrm>
          <a:custGeom>
            <a:avLst/>
            <a:gdLst/>
            <a:ahLst/>
            <a:rect l="0" t="0" r="r" b="b"/>
            <a:pathLst>
              <a:path fill="none" w="240" h="239">
                <a:moveTo>
                  <a:pt x="240" y="120"/>
                </a:moveTo>
                <a:cubicBezTo>
                  <a:pt x="240" y="136"/>
                  <a:pt x="237" y="151"/>
                  <a:pt x="230" y="166"/>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6"/>
                </a:cubicBezTo>
                <a:cubicBezTo>
                  <a:pt x="3" y="151"/>
                  <a:pt x="0" y="136"/>
                  <a:pt x="0" y="120"/>
                </a:cubicBezTo>
                <a:cubicBezTo>
                  <a:pt x="0" y="104"/>
                  <a:pt x="3" y="89"/>
                  <a:pt x="9" y="73"/>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3"/>
                </a:cubicBezTo>
                <a:cubicBezTo>
                  <a:pt x="237" y="89"/>
                  <a:pt x="240" y="104"/>
                  <a:pt x="240" y="120"/>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77" name=""/>
          <p:cNvSpPr txBox="1"/>
          <p:nvPr/>
        </p:nvSpPr>
        <p:spPr>
          <a:xfrm>
            <a:off x="1854360" y="4162320"/>
            <a:ext cx="11656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TFLOPS)</a:t>
            </a:r>
            <a:endParaRPr b="0" lang="en-US" sz="2170" strike="noStrike" u="none">
              <a:solidFill>
                <a:srgbClr val="000000"/>
              </a:solidFill>
              <a:effectLst/>
              <a:uFillTx/>
              <a:latin typeface="游明朝体"/>
            </a:endParaRPr>
          </a:p>
        </p:txBody>
      </p:sp>
      <p:sp>
        <p:nvSpPr>
          <p:cNvPr id="78" name=""/>
          <p:cNvSpPr/>
          <p:nvPr/>
        </p:nvSpPr>
        <p:spPr>
          <a:xfrm>
            <a:off x="1618920" y="5295600"/>
            <a:ext cx="86400" cy="86040"/>
          </a:xfrm>
          <a:custGeom>
            <a:avLst/>
            <a:gdLst/>
            <a:ahLst/>
            <a:rect l="0" t="0" r="r" b="b"/>
            <a:pathLst>
              <a:path fill="none" w="240" h="239">
                <a:moveTo>
                  <a:pt x="240" y="119"/>
                </a:moveTo>
                <a:cubicBezTo>
                  <a:pt x="240" y="135"/>
                  <a:pt x="237" y="150"/>
                  <a:pt x="230" y="166"/>
                </a:cubicBezTo>
                <a:cubicBezTo>
                  <a:pt x="224" y="181"/>
                  <a:pt x="216" y="193"/>
                  <a:pt x="205" y="205"/>
                </a:cubicBezTo>
                <a:cubicBezTo>
                  <a:pt x="194" y="216"/>
                  <a:pt x="181" y="224"/>
                  <a:pt x="166" y="230"/>
                </a:cubicBezTo>
                <a:cubicBezTo>
                  <a:pt x="151" y="236"/>
                  <a:pt x="135" y="239"/>
                  <a:pt x="119" y="239"/>
                </a:cubicBezTo>
                <a:cubicBezTo>
                  <a:pt x="104" y="239"/>
                  <a:pt x="89" y="236"/>
                  <a:pt x="74" y="230"/>
                </a:cubicBezTo>
                <a:cubicBezTo>
                  <a:pt x="59" y="224"/>
                  <a:pt x="46" y="216"/>
                  <a:pt x="35" y="205"/>
                </a:cubicBezTo>
                <a:cubicBezTo>
                  <a:pt x="24" y="193"/>
                  <a:pt x="16" y="181"/>
                  <a:pt x="9" y="166"/>
                </a:cubicBezTo>
                <a:cubicBezTo>
                  <a:pt x="3" y="150"/>
                  <a:pt x="0" y="135"/>
                  <a:pt x="0" y="119"/>
                </a:cubicBezTo>
                <a:cubicBezTo>
                  <a:pt x="0" y="104"/>
                  <a:pt x="3" y="88"/>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8"/>
                  <a:pt x="240" y="104"/>
                  <a:pt x="240" y="119"/>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79" name=""/>
          <p:cNvSpPr txBox="1"/>
          <p:nvPr/>
        </p:nvSpPr>
        <p:spPr>
          <a:xfrm>
            <a:off x="1852560" y="4638600"/>
            <a:ext cx="453096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性能密度</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H20 (2.9) &lt;&lt;&lt; H100 (19.4)</a:t>
            </a:r>
            <a:endParaRPr b="0" lang="en-US" sz="2170" strike="noStrike" u="none">
              <a:solidFill>
                <a:srgbClr val="000000"/>
              </a:solidFill>
              <a:effectLst/>
              <a:uFillTx/>
              <a:latin typeface="游明朝体"/>
            </a:endParaRPr>
          </a:p>
        </p:txBody>
      </p:sp>
      <p:sp>
        <p:nvSpPr>
          <p:cNvPr id="80" name=""/>
          <p:cNvSpPr txBox="1"/>
          <p:nvPr/>
        </p:nvSpPr>
        <p:spPr>
          <a:xfrm>
            <a:off x="1854360" y="5124600"/>
            <a:ext cx="942660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LLM</a:t>
            </a:r>
            <a:r>
              <a:rPr b="1" lang="ja-JP" sz="2170" strike="noStrike" u="none">
                <a:solidFill>
                  <a:srgbClr val="1f2328"/>
                </a:solidFill>
                <a:effectLst/>
                <a:uFillTx/>
                <a:latin typeface="HiraKakuProN-W6"/>
                <a:ea typeface="HiraKakuProN-W6"/>
              </a:rPr>
              <a:t>推論性能</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特定条件下では</a:t>
            </a:r>
            <a:r>
              <a:rPr b="0" lang="en-US" sz="2170" strike="noStrike" u="none">
                <a:solidFill>
                  <a:srgbClr val="1f2328"/>
                </a:solidFill>
                <a:effectLst/>
                <a:uFillTx/>
                <a:latin typeface=".SFNS-Regular_wdth_opsz1D0000_GRAD_wght"/>
                <a:ea typeface=".SFNS-Regular_wdth_opsz1D0000_GRAD_wght"/>
              </a:rPr>
              <a:t>H20</a:t>
            </a:r>
            <a:r>
              <a:rPr b="0" lang="ja-JP" sz="2170" strike="noStrike" u="none">
                <a:solidFill>
                  <a:srgbClr val="1f2328"/>
                </a:solidFill>
                <a:effectLst/>
                <a:uFillTx/>
                <a:latin typeface="HiraKakuProN-W3"/>
                <a:ea typeface="HiraKakuProN-W3"/>
              </a:rPr>
              <a:t>が</a:t>
            </a:r>
            <a:r>
              <a:rPr b="0" lang="en-US" sz="2170" strike="noStrike" u="none">
                <a:solidFill>
                  <a:srgbClr val="1f2328"/>
                </a:solidFill>
                <a:effectLst/>
                <a:uFillTx/>
                <a:latin typeface=".SFNS-Regular_wdth_opsz1D0000_GRAD_wght"/>
                <a:ea typeface=".SFNS-Regular_wdth_opsz1D0000_GRAD_wght"/>
              </a:rPr>
              <a:t>H100</a:t>
            </a:r>
            <a:r>
              <a:rPr b="0" lang="ja-JP" sz="2170" strike="noStrike" u="none">
                <a:solidFill>
                  <a:srgbClr val="1f2328"/>
                </a:solidFill>
                <a:effectLst/>
                <a:uFillTx/>
                <a:latin typeface="HiraKakuProN-W3"/>
                <a:ea typeface="HiraKakuProN-W3"/>
              </a:rPr>
              <a:t>を上回る可能性も指摘されている</a:t>
            </a:r>
            <a:endParaRPr b="0" lang="en-US" sz="2170" strike="noStrike" u="none">
              <a:solidFill>
                <a:srgbClr val="000000"/>
              </a:solidFill>
              <a:effectLst/>
              <a:uFillTx/>
              <a:latin typeface="游明朝体"/>
            </a:endParaRPr>
          </a:p>
        </p:txBody>
      </p:sp>
      <p:sp>
        <p:nvSpPr>
          <p:cNvPr id="81" name=""/>
          <p:cNvSpPr/>
          <p:nvPr/>
        </p:nvSpPr>
        <p:spPr>
          <a:xfrm>
            <a:off x="1066680" y="6190920"/>
            <a:ext cx="86040" cy="86400"/>
          </a:xfrm>
          <a:custGeom>
            <a:avLst/>
            <a:gdLst/>
            <a:ahLst/>
            <a:rect l="0" t="0" r="r" b="b"/>
            <a:pathLst>
              <a:path w="239" h="240">
                <a:moveTo>
                  <a:pt x="239" y="120"/>
                </a:moveTo>
                <a:cubicBezTo>
                  <a:pt x="239" y="136"/>
                  <a:pt x="236" y="151"/>
                  <a:pt x="230" y="166"/>
                </a:cubicBezTo>
                <a:cubicBezTo>
                  <a:pt x="224" y="181"/>
                  <a:pt x="215" y="194"/>
                  <a:pt x="204" y="205"/>
                </a:cubicBezTo>
                <a:cubicBezTo>
                  <a:pt x="193" y="216"/>
                  <a:pt x="180" y="224"/>
                  <a:pt x="165" y="230"/>
                </a:cubicBezTo>
                <a:cubicBezTo>
                  <a:pt x="151" y="237"/>
                  <a:pt x="136" y="240"/>
                  <a:pt x="120" y="240"/>
                </a:cubicBezTo>
                <a:cubicBezTo>
                  <a:pt x="104" y="240"/>
                  <a:pt x="89" y="237"/>
                  <a:pt x="74" y="230"/>
                </a:cubicBezTo>
                <a:cubicBezTo>
                  <a:pt x="60" y="224"/>
                  <a:pt x="47" y="216"/>
                  <a:pt x="36" y="205"/>
                </a:cubicBezTo>
                <a:cubicBezTo>
                  <a:pt x="25" y="194"/>
                  <a:pt x="16" y="181"/>
                  <a:pt x="9" y="166"/>
                </a:cubicBezTo>
                <a:cubicBezTo>
                  <a:pt x="3" y="151"/>
                  <a:pt x="0" y="136"/>
                  <a:pt x="0" y="120"/>
                </a:cubicBezTo>
                <a:cubicBezTo>
                  <a:pt x="0" y="105"/>
                  <a:pt x="3" y="90"/>
                  <a:pt x="9" y="75"/>
                </a:cubicBezTo>
                <a:cubicBezTo>
                  <a:pt x="16" y="60"/>
                  <a:pt x="25" y="46"/>
                  <a:pt x="36" y="35"/>
                </a:cubicBezTo>
                <a:cubicBezTo>
                  <a:pt x="47" y="24"/>
                  <a:pt x="60" y="16"/>
                  <a:pt x="74" y="9"/>
                </a:cubicBezTo>
                <a:cubicBezTo>
                  <a:pt x="89" y="3"/>
                  <a:pt x="104" y="0"/>
                  <a:pt x="120" y="0"/>
                </a:cubicBezTo>
                <a:cubicBezTo>
                  <a:pt x="136" y="0"/>
                  <a:pt x="151" y="3"/>
                  <a:pt x="165" y="9"/>
                </a:cubicBezTo>
                <a:cubicBezTo>
                  <a:pt x="180" y="16"/>
                  <a:pt x="193" y="24"/>
                  <a:pt x="204" y="35"/>
                </a:cubicBezTo>
                <a:cubicBezTo>
                  <a:pt x="215" y="46"/>
                  <a:pt x="224" y="60"/>
                  <a:pt x="230" y="75"/>
                </a:cubicBezTo>
                <a:cubicBezTo>
                  <a:pt x="236" y="90"/>
                  <a:pt x="239" y="105"/>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82" name=""/>
          <p:cNvSpPr txBox="1"/>
          <p:nvPr/>
        </p:nvSpPr>
        <p:spPr>
          <a:xfrm>
            <a:off x="1854360" y="5543640"/>
            <a:ext cx="502704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例</a:t>
            </a:r>
            <a:r>
              <a:rPr b="0" lang="en-US" sz="2170" strike="noStrike" u="none">
                <a:solidFill>
                  <a:srgbClr val="1f2328"/>
                </a:solidFill>
                <a:effectLst/>
                <a:uFillTx/>
                <a:latin typeface=".SFNS-Regular_wdth_opsz1D0000_GRAD_wght"/>
                <a:ea typeface=".SFNS-Regular_wdth_opsz1D0000_GRAD_wght"/>
              </a:rPr>
              <a:t>: </a:t>
            </a:r>
            <a:r>
              <a:rPr b="0" lang="ja-JP" sz="2170" strike="noStrike" u="none">
                <a:solidFill>
                  <a:srgbClr val="1f2328"/>
                </a:solidFill>
                <a:effectLst/>
                <a:uFillTx/>
                <a:latin typeface="HiraKakuProN-W3"/>
                <a:ea typeface="HiraKakuProN-W3"/>
              </a:rPr>
              <a:t>メモリ容量がボトルネックの場合</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a:t>
            </a:r>
            <a:endParaRPr b="0" lang="en-US" sz="2170" strike="noStrike" u="none">
              <a:solidFill>
                <a:srgbClr val="000000"/>
              </a:solidFill>
              <a:effectLst/>
              <a:uFillTx/>
              <a:latin typeface="游明朝体"/>
            </a:endParaRPr>
          </a:p>
        </p:txBody>
      </p:sp>
      <p:sp>
        <p:nvSpPr>
          <p:cNvPr id="83" name=""/>
          <p:cNvSpPr txBox="1"/>
          <p:nvPr/>
        </p:nvSpPr>
        <p:spPr>
          <a:xfrm>
            <a:off x="1300320" y="6019920"/>
            <a:ext cx="1007676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総合性能</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H100</a:t>
            </a:r>
            <a:r>
              <a:rPr b="0" lang="ja-JP" sz="2170" strike="noStrike" u="none">
                <a:solidFill>
                  <a:srgbClr val="1f2328"/>
                </a:solidFill>
                <a:effectLst/>
                <a:uFillTx/>
                <a:latin typeface="HiraKakuProN-W3"/>
                <a:ea typeface="HiraKakuProN-W3"/>
              </a:rPr>
              <a:t>の約</a:t>
            </a:r>
            <a:r>
              <a:rPr b="0" lang="en-US" sz="2170" strike="noStrike" u="none">
                <a:solidFill>
                  <a:srgbClr val="1f2328"/>
                </a:solidFill>
                <a:effectLst/>
                <a:uFillTx/>
                <a:latin typeface=".SFNS-Regular_wdth_opsz1D0000_GRAD_wght"/>
                <a:ea typeface=".SFNS-Regular_wdth_opsz1D0000_GRAD_wght"/>
              </a:rPr>
              <a:t>15%</a:t>
            </a:r>
            <a:r>
              <a:rPr b="0" lang="ja-JP" sz="2170" strike="noStrike" u="none">
                <a:solidFill>
                  <a:srgbClr val="1f2328"/>
                </a:solidFill>
                <a:effectLst/>
                <a:uFillTx/>
                <a:latin typeface="HiraKakuProN-W3"/>
                <a:ea typeface="HiraKakuProN-W3"/>
              </a:rPr>
              <a:t>〜</a:t>
            </a:r>
            <a:r>
              <a:rPr b="0" lang="en-US" sz="2170" strike="noStrike" u="none">
                <a:solidFill>
                  <a:srgbClr val="1f2328"/>
                </a:solidFill>
                <a:effectLst/>
                <a:uFillTx/>
                <a:latin typeface=".SFNS-Regular_wdth_opsz1D0000_GRAD_wght"/>
                <a:ea typeface=".SFNS-Regular_wdth_opsz1D0000_GRAD_wght"/>
              </a:rPr>
              <a:t>20%</a:t>
            </a:r>
            <a:r>
              <a:rPr b="0" lang="ja-JP" sz="2170" strike="noStrike" u="none">
                <a:solidFill>
                  <a:srgbClr val="1f2328"/>
                </a:solidFill>
                <a:effectLst/>
                <a:uFillTx/>
                <a:latin typeface="HiraKakuProN-W3"/>
                <a:ea typeface="HiraKakuProN-W3"/>
              </a:rPr>
              <a:t>程度との分析もあるが、接続⽅法 </a:t>
            </a:r>
            <a:r>
              <a:rPr b="0" lang="en-US" sz="2170" strike="noStrike" u="none">
                <a:solidFill>
                  <a:srgbClr val="1f2328"/>
                </a:solidFill>
                <a:effectLst/>
                <a:uFillTx/>
                <a:latin typeface=".SFNS-Regular_wdth_opsz1D0000_GRAD_wght"/>
                <a:ea typeface=".SFNS-Regular_wdth_opsz1D0000_GRAD_wght"/>
              </a:rPr>
              <a:t>(NVLink) </a:t>
            </a:r>
            <a:r>
              <a:rPr b="0" lang="ja-JP" sz="2170" strike="noStrike" u="none">
                <a:solidFill>
                  <a:srgbClr val="1f2328"/>
                </a:solidFill>
                <a:effectLst/>
                <a:uFillTx/>
                <a:latin typeface="HiraKakuProN-W3"/>
                <a:ea typeface="HiraKakuProN-W3"/>
              </a:rPr>
              <a:t>や構成</a:t>
            </a:r>
            <a:endParaRPr b="0" lang="en-US" sz="2170" strike="noStrike" u="none">
              <a:solidFill>
                <a:srgbClr val="000000"/>
              </a:solidFill>
              <a:effectLst/>
              <a:uFillTx/>
              <a:latin typeface="游明朝体"/>
            </a:endParaRPr>
          </a:p>
        </p:txBody>
      </p:sp>
      <p:sp>
        <p:nvSpPr>
          <p:cNvPr id="84" name=""/>
          <p:cNvSpPr txBox="1"/>
          <p:nvPr/>
        </p:nvSpPr>
        <p:spPr>
          <a:xfrm>
            <a:off x="1300320" y="6438960"/>
            <a:ext cx="248328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次第で性能は変動。</a:t>
            </a:r>
            <a:endParaRPr b="0" lang="en-US" sz="2170" strike="noStrike" u="none">
              <a:solidFill>
                <a:srgbClr val="000000"/>
              </a:solidFill>
              <a:effectLst/>
              <a:uFillTx/>
              <a:latin typeface="游明朝体"/>
            </a:endParaRPr>
          </a:p>
        </p:txBody>
      </p:sp>
      <p:sp>
        <p:nvSpPr>
          <p:cNvPr id="85" name=""/>
          <p:cNvSpPr txBox="1"/>
          <p:nvPr/>
        </p:nvSpPr>
        <p:spPr>
          <a:xfrm>
            <a:off x="11770920" y="6327720"/>
            <a:ext cx="22824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5</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8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8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89" name=""/>
          <p:cNvSpPr/>
          <p:nvPr/>
        </p:nvSpPr>
        <p:spPr>
          <a:xfrm>
            <a:off x="1066680" y="1962000"/>
            <a:ext cx="86040" cy="86040"/>
          </a:xfrm>
          <a:custGeom>
            <a:avLst/>
            <a:gdLst/>
            <a:ahLst/>
            <a:rect l="0" t="0" r="r" b="b"/>
            <a:pathLst>
              <a:path w="239" h="239">
                <a:moveTo>
                  <a:pt x="239" y="119"/>
                </a:moveTo>
                <a:cubicBezTo>
                  <a:pt x="239" y="135"/>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90" name=""/>
          <p:cNvSpPr txBox="1"/>
          <p:nvPr/>
        </p:nvSpPr>
        <p:spPr>
          <a:xfrm>
            <a:off x="749520" y="1044720"/>
            <a:ext cx="423648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5. Nvidia</a:t>
            </a:r>
            <a:r>
              <a:rPr b="1" lang="ja-JP" sz="2830" strike="noStrike" u="none">
                <a:solidFill>
                  <a:srgbClr val="1f2328"/>
                </a:solidFill>
                <a:effectLst/>
                <a:uFillTx/>
                <a:latin typeface="HiraKakuProN-W6"/>
                <a:ea typeface="HiraKakuProN-W6"/>
              </a:rPr>
              <a:t>への直接的影響</a:t>
            </a:r>
            <a:endParaRPr b="0" lang="en-US" sz="2830" strike="noStrike" u="none">
              <a:solidFill>
                <a:srgbClr val="000000"/>
              </a:solidFill>
              <a:effectLst/>
              <a:uFillTx/>
              <a:latin typeface="游明朝体"/>
            </a:endParaRPr>
          </a:p>
        </p:txBody>
      </p:sp>
      <p:sp>
        <p:nvSpPr>
          <p:cNvPr id="91" name=""/>
          <p:cNvSpPr txBox="1"/>
          <p:nvPr/>
        </p:nvSpPr>
        <p:spPr>
          <a:xfrm>
            <a:off x="1300320" y="1790640"/>
            <a:ext cx="1010016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損失計上</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は</a:t>
            </a:r>
            <a:r>
              <a:rPr b="0" lang="en-US" sz="2170" strike="noStrike" u="none">
                <a:solidFill>
                  <a:srgbClr val="1f2328"/>
                </a:solidFill>
                <a:effectLst/>
                <a:uFillTx/>
                <a:latin typeface=".SFNS-Regular_wdth_opsz1D0000_GRAD_wght"/>
                <a:ea typeface=".SFNS-Regular_wdth_opsz1D0000_GRAD_wght"/>
              </a:rPr>
              <a:t>H20</a:t>
            </a:r>
            <a:r>
              <a:rPr b="0" lang="ja-JP" sz="2170" strike="noStrike" u="none">
                <a:solidFill>
                  <a:srgbClr val="1f2328"/>
                </a:solidFill>
                <a:effectLst/>
                <a:uFillTx/>
                <a:latin typeface="HiraKakuProN-W3"/>
                <a:ea typeface="HiraKakuProN-W3"/>
              </a:rPr>
              <a:t>関連の在庫評価損や購⼊コミットメント等で、</a:t>
            </a:r>
            <a:r>
              <a:rPr b="1" lang="ja-JP" sz="2170" strike="noStrike" u="none">
                <a:solidFill>
                  <a:srgbClr val="1f2328"/>
                </a:solidFill>
                <a:effectLst/>
                <a:uFillTx/>
                <a:latin typeface="HiraKakuProN-W6"/>
                <a:ea typeface="HiraKakuProN-W6"/>
              </a:rPr>
              <a:t>最⼤</a:t>
            </a:r>
            <a:r>
              <a:rPr b="1" lang="en-US" sz="2170" strike="noStrike" u="none">
                <a:solidFill>
                  <a:srgbClr val="1f2328"/>
                </a:solidFill>
                <a:effectLst/>
                <a:uFillTx/>
                <a:latin typeface=".SFNS-Regular_wdth_opsz1D0000_GRAD_wght2580000"/>
                <a:ea typeface=".SFNS-Regular_wdth_opsz1D0000_GRAD_wght2580000"/>
              </a:rPr>
              <a:t>55</a:t>
            </a:r>
            <a:r>
              <a:rPr b="1" lang="ja-JP" sz="2170" strike="noStrike" u="none">
                <a:solidFill>
                  <a:srgbClr val="1f2328"/>
                </a:solidFill>
                <a:effectLst/>
                <a:uFillTx/>
                <a:latin typeface="HiraKakuProN-W6"/>
                <a:ea typeface="HiraKakuProN-W6"/>
              </a:rPr>
              <a:t>億ド</a:t>
            </a:r>
            <a:endParaRPr b="0" lang="en-US" sz="2170" strike="noStrike" u="none">
              <a:solidFill>
                <a:srgbClr val="000000"/>
              </a:solidFill>
              <a:effectLst/>
              <a:uFillTx/>
              <a:latin typeface="游明朝体"/>
            </a:endParaRPr>
          </a:p>
        </p:txBody>
      </p:sp>
      <p:sp>
        <p:nvSpPr>
          <p:cNvPr id="92" name=""/>
          <p:cNvSpPr/>
          <p:nvPr/>
        </p:nvSpPr>
        <p:spPr>
          <a:xfrm>
            <a:off x="1066680" y="28573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60"/>
                  <a:pt x="25" y="47"/>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93" name=""/>
          <p:cNvSpPr txBox="1"/>
          <p:nvPr/>
        </p:nvSpPr>
        <p:spPr>
          <a:xfrm>
            <a:off x="1300320" y="2200320"/>
            <a:ext cx="9295200" cy="36900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ル</a:t>
            </a:r>
            <a:r>
              <a:rPr b="0" lang="ja-JP" sz="2170" strike="noStrike" u="none">
                <a:solidFill>
                  <a:srgbClr val="1f2328"/>
                </a:solidFill>
                <a:effectLst/>
                <a:uFillTx/>
                <a:latin typeface="HiraKakuProN-W3"/>
                <a:ea typeface="HiraKakuProN-W3"/>
              </a:rPr>
              <a:t>の費⽤を</a:t>
            </a:r>
            <a:r>
              <a:rPr b="0" lang="en-US" sz="2170" strike="noStrike" u="none">
                <a:solidFill>
                  <a:srgbClr val="1f2328"/>
                </a:solidFill>
                <a:effectLst/>
                <a:uFillTx/>
                <a:latin typeface=".SFNS-Regular_wdth_opsz1D0000_GRAD_wght"/>
                <a:ea typeface=".SFNS-Regular_wdth_opsz1D0000_GRAD_wght"/>
              </a:rPr>
              <a:t>2026</a:t>
            </a:r>
            <a:r>
              <a:rPr b="0" lang="ja-JP" sz="2170" strike="noStrike" u="none">
                <a:solidFill>
                  <a:srgbClr val="1f2328"/>
                </a:solidFill>
                <a:effectLst/>
                <a:uFillTx/>
                <a:latin typeface="HiraKakuProN-W3"/>
                <a:ea typeface="HiraKakuProN-W3"/>
              </a:rPr>
              <a:t>年度第</a:t>
            </a:r>
            <a:r>
              <a:rPr b="0" lang="en-US" sz="2170" strike="noStrike" u="none">
                <a:solidFill>
                  <a:srgbClr val="1f2328"/>
                </a:solidFill>
                <a:effectLst/>
                <a:uFillTx/>
                <a:latin typeface=".SFNS-Regular_wdth_opsz1D0000_GRAD_wght"/>
                <a:ea typeface=".SFNS-Regular_wdth_opsz1D0000_GRAD_wght"/>
              </a:rPr>
              <a:t>1</a:t>
            </a:r>
            <a:r>
              <a:rPr b="0" lang="ja-JP" sz="2170" strike="noStrike" u="none">
                <a:solidFill>
                  <a:srgbClr val="1f2328"/>
                </a:solidFill>
                <a:effectLst/>
                <a:uFillTx/>
                <a:latin typeface="HiraKakuProN-W3"/>
                <a:ea typeface="HiraKakuProN-W3"/>
              </a:rPr>
              <a:t>四半期 </a:t>
            </a:r>
            <a:r>
              <a:rPr b="0" lang="en-US" sz="2170" strike="noStrike" u="none">
                <a:solidFill>
                  <a:srgbClr val="1f2328"/>
                </a:solidFill>
                <a:effectLst/>
                <a:uFillTx/>
                <a:latin typeface=".SFNS-Regular_wdth_opsz1D0000_GRAD_wght"/>
                <a:ea typeface=".SFNS-Regular_wdth_opsz1D0000_GRAD_wght"/>
              </a:rPr>
              <a:t>(2025</a:t>
            </a:r>
            <a:r>
              <a:rPr b="0" lang="ja-JP" sz="2170" strike="noStrike" u="none">
                <a:solidFill>
                  <a:srgbClr val="1f2328"/>
                </a:solidFill>
                <a:effectLst/>
                <a:uFillTx/>
                <a:latin typeface="HiraKakuProN-W3"/>
                <a:ea typeface="HiraKakuProN-W3"/>
              </a:rPr>
              <a:t>年</a:t>
            </a:r>
            <a:r>
              <a:rPr b="0" lang="en-US" sz="2170" strike="noStrike" u="none">
                <a:solidFill>
                  <a:srgbClr val="1f2328"/>
                </a:solidFill>
                <a:effectLst/>
                <a:uFillTx/>
                <a:latin typeface=".SFNS-Regular_wdth_opsz1D0000_GRAD_wght"/>
                <a:ea typeface=".SFNS-Regular_wdth_opsz1D0000_GRAD_wght"/>
              </a:rPr>
              <a:t>2-4</a:t>
            </a:r>
            <a:r>
              <a:rPr b="0" lang="ja-JP" sz="2170" strike="noStrike" u="none">
                <a:solidFill>
                  <a:srgbClr val="1f2328"/>
                </a:solidFill>
                <a:effectLst/>
                <a:uFillTx/>
                <a:latin typeface="HiraKakuProN-W3"/>
                <a:ea typeface="HiraKakuProN-W3"/>
              </a:rPr>
              <a:t>⽉期</a:t>
            </a:r>
            <a:r>
              <a:rPr b="0" lang="en-US" sz="2170" strike="noStrike" u="none">
                <a:solidFill>
                  <a:srgbClr val="1f2328"/>
                </a:solidFill>
                <a:effectLst/>
                <a:uFillTx/>
                <a:latin typeface=".SFNS-Regular_wdth_opsz1D0000_GRAD_wght"/>
                <a:ea typeface=".SFNS-Regular_wdth_opsz1D0000_GRAD_wght"/>
              </a:rPr>
              <a:t>) </a:t>
            </a:r>
            <a:r>
              <a:rPr b="0" lang="ja-JP" sz="2170" strike="noStrike" u="none">
                <a:solidFill>
                  <a:srgbClr val="1f2328"/>
                </a:solidFill>
                <a:effectLst/>
                <a:uFillTx/>
                <a:latin typeface="HiraKakuProN-W3"/>
                <a:ea typeface="HiraKakuProN-W3"/>
              </a:rPr>
              <a:t>に計上する⾒込みと発表。</a:t>
            </a:r>
            <a:endParaRPr b="0" lang="en-US" sz="2170" strike="noStrike" u="none">
              <a:solidFill>
                <a:srgbClr val="000000"/>
              </a:solidFill>
              <a:effectLst/>
              <a:uFillTx/>
              <a:latin typeface="游明朝体"/>
            </a:endParaRPr>
          </a:p>
        </p:txBody>
      </p:sp>
      <p:sp>
        <p:nvSpPr>
          <p:cNvPr id="94" name=""/>
          <p:cNvSpPr/>
          <p:nvPr/>
        </p:nvSpPr>
        <p:spPr>
          <a:xfrm>
            <a:off x="1618920" y="3276360"/>
            <a:ext cx="86400" cy="86040"/>
          </a:xfrm>
          <a:custGeom>
            <a:avLst/>
            <a:gdLst/>
            <a:ahLst/>
            <a:rect l="0" t="0" r="r" b="b"/>
            <a:pathLst>
              <a:path fill="none" w="240" h="239">
                <a:moveTo>
                  <a:pt x="240" y="120"/>
                </a:moveTo>
                <a:cubicBezTo>
                  <a:pt x="240" y="136"/>
                  <a:pt x="237" y="151"/>
                  <a:pt x="230" y="166"/>
                </a:cubicBezTo>
                <a:cubicBezTo>
                  <a:pt x="224" y="180"/>
                  <a:pt x="216" y="193"/>
                  <a:pt x="205" y="204"/>
                </a:cubicBezTo>
                <a:cubicBezTo>
                  <a:pt x="194" y="216"/>
                  <a:pt x="181" y="224"/>
                  <a:pt x="166" y="230"/>
                </a:cubicBezTo>
                <a:cubicBezTo>
                  <a:pt x="151" y="236"/>
                  <a:pt x="135" y="239"/>
                  <a:pt x="119" y="239"/>
                </a:cubicBezTo>
                <a:cubicBezTo>
                  <a:pt x="104" y="239"/>
                  <a:pt x="89" y="236"/>
                  <a:pt x="74" y="230"/>
                </a:cubicBezTo>
                <a:cubicBezTo>
                  <a:pt x="59" y="224"/>
                  <a:pt x="46" y="216"/>
                  <a:pt x="35" y="204"/>
                </a:cubicBezTo>
                <a:cubicBezTo>
                  <a:pt x="24" y="193"/>
                  <a:pt x="16" y="180"/>
                  <a:pt x="9" y="166"/>
                </a:cubicBezTo>
                <a:cubicBezTo>
                  <a:pt x="3" y="151"/>
                  <a:pt x="0" y="136"/>
                  <a:pt x="0" y="120"/>
                </a:cubicBezTo>
                <a:cubicBezTo>
                  <a:pt x="0" y="104"/>
                  <a:pt x="3" y="89"/>
                  <a:pt x="9" y="75"/>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5"/>
                </a:cubicBezTo>
                <a:cubicBezTo>
                  <a:pt x="237" y="89"/>
                  <a:pt x="240" y="104"/>
                  <a:pt x="240" y="120"/>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95" name=""/>
          <p:cNvSpPr txBox="1"/>
          <p:nvPr/>
        </p:nvSpPr>
        <p:spPr>
          <a:xfrm>
            <a:off x="1300320" y="2685960"/>
            <a:ext cx="285084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中国市場売上への打撃</a:t>
            </a:r>
            <a:r>
              <a:rPr b="1" lang="en-US" sz="2170" strike="noStrike" u="none">
                <a:solidFill>
                  <a:srgbClr val="1f2328"/>
                </a:solidFill>
                <a:effectLst/>
                <a:uFillTx/>
                <a:latin typeface=".SFNS-Regular_wdth_opsz1D0000_GRAD_wght2580000"/>
                <a:ea typeface=".SFNS-Regular_wdth_opsz1D0000_GRAD_wght2580000"/>
              </a:rPr>
              <a:t>:</a:t>
            </a:r>
            <a:endParaRPr b="0" lang="en-US" sz="2170" strike="noStrike" u="none">
              <a:solidFill>
                <a:srgbClr val="000000"/>
              </a:solidFill>
              <a:effectLst/>
              <a:uFillTx/>
              <a:latin typeface="游明朝体"/>
            </a:endParaRPr>
          </a:p>
        </p:txBody>
      </p:sp>
      <p:sp>
        <p:nvSpPr>
          <p:cNvPr id="96" name=""/>
          <p:cNvSpPr/>
          <p:nvPr/>
        </p:nvSpPr>
        <p:spPr>
          <a:xfrm>
            <a:off x="1618920" y="3752640"/>
            <a:ext cx="86400" cy="86040"/>
          </a:xfrm>
          <a:custGeom>
            <a:avLst/>
            <a:gdLst/>
            <a:ahLst/>
            <a:rect l="0" t="0" r="r" b="b"/>
            <a:pathLst>
              <a:path fill="none" w="240" h="239">
                <a:moveTo>
                  <a:pt x="240" y="119"/>
                </a:moveTo>
                <a:cubicBezTo>
                  <a:pt x="240" y="135"/>
                  <a:pt x="237" y="150"/>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0"/>
                  <a:pt x="0" y="135"/>
                  <a:pt x="0" y="119"/>
                </a:cubicBezTo>
                <a:cubicBezTo>
                  <a:pt x="0" y="103"/>
                  <a:pt x="3" y="88"/>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8"/>
                  <a:pt x="240" y="103"/>
                  <a:pt x="240" y="119"/>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97" name=""/>
          <p:cNvSpPr txBox="1"/>
          <p:nvPr/>
        </p:nvSpPr>
        <p:spPr>
          <a:xfrm>
            <a:off x="1854360" y="3105000"/>
            <a:ext cx="65602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H20</a:t>
            </a:r>
            <a:r>
              <a:rPr b="0" lang="ja-JP" sz="2170" strike="noStrike" u="none">
                <a:solidFill>
                  <a:srgbClr val="1f2328"/>
                </a:solidFill>
                <a:effectLst/>
                <a:uFillTx/>
                <a:latin typeface="HiraKakuProN-W3"/>
                <a:ea typeface="HiraKakuProN-W3"/>
              </a:rPr>
              <a:t>は中国市場における主要な</a:t>
            </a:r>
            <a:r>
              <a:rPr b="0" lang="en-US" sz="2170" strike="noStrike" u="none">
                <a:solidFill>
                  <a:srgbClr val="1f2328"/>
                </a:solidFill>
                <a:effectLst/>
                <a:uFillTx/>
                <a:latin typeface=".SFNS-Regular_wdth_opsz1D0000_GRAD_wght"/>
                <a:ea typeface=".SFNS-Regular_wdth_opsz1D0000_GRAD_wght"/>
              </a:rPr>
              <a:t>AI</a:t>
            </a:r>
            <a:r>
              <a:rPr b="0" lang="ja-JP" sz="2170" strike="noStrike" u="none">
                <a:solidFill>
                  <a:srgbClr val="1f2328"/>
                </a:solidFill>
                <a:effectLst/>
                <a:uFillTx/>
                <a:latin typeface="HiraKakuProN-W3"/>
                <a:ea typeface="HiraKakuProN-W3"/>
              </a:rPr>
              <a:t>チップ製品だった。</a:t>
            </a:r>
            <a:endParaRPr b="0" lang="en-US" sz="2170" strike="noStrike" u="none">
              <a:solidFill>
                <a:srgbClr val="000000"/>
              </a:solidFill>
              <a:effectLst/>
              <a:uFillTx/>
              <a:latin typeface="游明朝体"/>
            </a:endParaRPr>
          </a:p>
        </p:txBody>
      </p:sp>
      <p:sp>
        <p:nvSpPr>
          <p:cNvPr id="98" name=""/>
          <p:cNvSpPr txBox="1"/>
          <p:nvPr/>
        </p:nvSpPr>
        <p:spPr>
          <a:xfrm>
            <a:off x="1852560" y="3581280"/>
            <a:ext cx="910368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ライセンス取得は困難と⾒られ、事実上の輸出停⽌に近い状態になる可能</a:t>
            </a:r>
            <a:endParaRPr b="0" lang="en-US" sz="2170" strike="noStrike" u="none">
              <a:solidFill>
                <a:srgbClr val="000000"/>
              </a:solidFill>
              <a:effectLst/>
              <a:uFillTx/>
              <a:latin typeface="游明朝体"/>
            </a:endParaRPr>
          </a:p>
        </p:txBody>
      </p:sp>
      <p:sp>
        <p:nvSpPr>
          <p:cNvPr id="99" name=""/>
          <p:cNvSpPr/>
          <p:nvPr/>
        </p:nvSpPr>
        <p:spPr>
          <a:xfrm>
            <a:off x="1618920" y="4657680"/>
            <a:ext cx="86400" cy="86040"/>
          </a:xfrm>
          <a:custGeom>
            <a:avLst/>
            <a:gdLst/>
            <a:ahLst/>
            <a:rect l="0" t="0" r="r" b="b"/>
            <a:pathLst>
              <a:path fill="none" w="240" h="239">
                <a:moveTo>
                  <a:pt x="240" y="120"/>
                </a:moveTo>
                <a:cubicBezTo>
                  <a:pt x="240" y="135"/>
                  <a:pt x="237" y="151"/>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1"/>
                  <a:pt x="0" y="135"/>
                  <a:pt x="0" y="120"/>
                </a:cubicBezTo>
                <a:cubicBezTo>
                  <a:pt x="0" y="104"/>
                  <a:pt x="3" y="89"/>
                  <a:pt x="9" y="74"/>
                </a:cubicBezTo>
                <a:cubicBezTo>
                  <a:pt x="16" y="60"/>
                  <a:pt x="24" y="47"/>
                  <a:pt x="35" y="35"/>
                </a:cubicBezTo>
                <a:cubicBezTo>
                  <a:pt x="46" y="23"/>
                  <a:pt x="59" y="15"/>
                  <a:pt x="74" y="9"/>
                </a:cubicBezTo>
                <a:cubicBezTo>
                  <a:pt x="89" y="3"/>
                  <a:pt x="104" y="0"/>
                  <a:pt x="119" y="0"/>
                </a:cubicBezTo>
                <a:cubicBezTo>
                  <a:pt x="135" y="0"/>
                  <a:pt x="151" y="3"/>
                  <a:pt x="166" y="9"/>
                </a:cubicBezTo>
                <a:cubicBezTo>
                  <a:pt x="181" y="15"/>
                  <a:pt x="194" y="23"/>
                  <a:pt x="205" y="35"/>
                </a:cubicBezTo>
                <a:cubicBezTo>
                  <a:pt x="216" y="47"/>
                  <a:pt x="224" y="60"/>
                  <a:pt x="230" y="74"/>
                </a:cubicBezTo>
                <a:cubicBezTo>
                  <a:pt x="237" y="89"/>
                  <a:pt x="240" y="104"/>
                  <a:pt x="240" y="120"/>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100" name=""/>
          <p:cNvSpPr txBox="1"/>
          <p:nvPr/>
        </p:nvSpPr>
        <p:spPr>
          <a:xfrm>
            <a:off x="1852560" y="4000320"/>
            <a:ext cx="55224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性。</a:t>
            </a:r>
            <a:endParaRPr b="0" lang="en-US" sz="2170" strike="noStrike" u="none">
              <a:solidFill>
                <a:srgbClr val="000000"/>
              </a:solidFill>
              <a:effectLst/>
              <a:uFillTx/>
              <a:latin typeface="游明朝体"/>
            </a:endParaRPr>
          </a:p>
        </p:txBody>
      </p:sp>
      <p:sp>
        <p:nvSpPr>
          <p:cNvPr id="101" name=""/>
          <p:cNvSpPr txBox="1"/>
          <p:nvPr/>
        </p:nvSpPr>
        <p:spPr>
          <a:xfrm>
            <a:off x="1852560" y="4486320"/>
            <a:ext cx="937944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中国でのデータセンター向け売上は、規制強化前から既に減少傾向にあった</a:t>
            </a:r>
            <a:endParaRPr b="0" lang="en-US" sz="2170" strike="noStrike" u="none">
              <a:solidFill>
                <a:srgbClr val="000000"/>
              </a:solidFill>
              <a:effectLst/>
              <a:uFillTx/>
              <a:latin typeface="游明朝体"/>
            </a:endParaRPr>
          </a:p>
        </p:txBody>
      </p:sp>
      <p:sp>
        <p:nvSpPr>
          <p:cNvPr id="102" name=""/>
          <p:cNvSpPr/>
          <p:nvPr/>
        </p:nvSpPr>
        <p:spPr>
          <a:xfrm>
            <a:off x="1066680" y="5553000"/>
            <a:ext cx="86040" cy="86040"/>
          </a:xfrm>
          <a:custGeom>
            <a:avLst/>
            <a:gdLst/>
            <a:ahLst/>
            <a:rect l="0" t="0" r="r" b="b"/>
            <a:pathLst>
              <a:path w="239" h="239">
                <a:moveTo>
                  <a:pt x="239" y="119"/>
                </a:moveTo>
                <a:cubicBezTo>
                  <a:pt x="239" y="135"/>
                  <a:pt x="236" y="150"/>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0"/>
                  <a:pt x="0" y="135"/>
                  <a:pt x="0" y="119"/>
                </a:cubicBezTo>
                <a:cubicBezTo>
                  <a:pt x="0" y="103"/>
                  <a:pt x="3" y="88"/>
                  <a:pt x="9" y="73"/>
                </a:cubicBezTo>
                <a:cubicBezTo>
                  <a:pt x="16" y="59"/>
                  <a:pt x="25" y="46"/>
                  <a:pt x="36" y="35"/>
                </a:cubicBezTo>
                <a:cubicBezTo>
                  <a:pt x="47" y="23"/>
                  <a:pt x="60" y="15"/>
                  <a:pt x="74" y="9"/>
                </a:cubicBezTo>
                <a:cubicBezTo>
                  <a:pt x="89"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03" name=""/>
          <p:cNvSpPr txBox="1"/>
          <p:nvPr/>
        </p:nvSpPr>
        <p:spPr>
          <a:xfrm>
            <a:off x="1852560" y="4896000"/>
            <a:ext cx="358668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が、更なる落ち込みが必⾄。</a:t>
            </a:r>
            <a:endParaRPr b="0" lang="en-US" sz="2170" strike="noStrike" u="none">
              <a:solidFill>
                <a:srgbClr val="000000"/>
              </a:solidFill>
              <a:effectLst/>
              <a:uFillTx/>
              <a:latin typeface="游明朝体"/>
            </a:endParaRPr>
          </a:p>
        </p:txBody>
      </p:sp>
      <p:sp>
        <p:nvSpPr>
          <p:cNvPr id="104" name=""/>
          <p:cNvSpPr txBox="1"/>
          <p:nvPr/>
        </p:nvSpPr>
        <p:spPr>
          <a:xfrm>
            <a:off x="1300320" y="5381640"/>
            <a:ext cx="91555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株価への影響</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報道後、</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株は時間外取引で⼤幅下落 </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⼀時</a:t>
            </a:r>
            <a:r>
              <a:rPr b="0" lang="en-US" sz="2170" strike="noStrike" u="none">
                <a:solidFill>
                  <a:srgbClr val="1f2328"/>
                </a:solidFill>
                <a:effectLst/>
                <a:uFillTx/>
                <a:latin typeface=".SFNS-Regular_wdth_opsz1D0000_GRAD_wght"/>
                <a:ea typeface=".SFNS-Regular_wdth_opsz1D0000_GRAD_wght"/>
              </a:rPr>
              <a:t>-7%</a:t>
            </a:r>
            <a:r>
              <a:rPr b="0" lang="ja-JP" sz="2170" strike="noStrike" u="none">
                <a:solidFill>
                  <a:srgbClr val="1f2328"/>
                </a:solidFill>
                <a:effectLst/>
                <a:uFillTx/>
                <a:latin typeface="HiraKakuProN-W3"/>
                <a:ea typeface="HiraKakuProN-W3"/>
              </a:rPr>
              <a:t>近く</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a:t>
            </a:r>
            <a:endParaRPr b="0" lang="en-US" sz="2170" strike="noStrike" u="none">
              <a:solidFill>
                <a:srgbClr val="000000"/>
              </a:solidFill>
              <a:effectLst/>
              <a:uFillTx/>
              <a:latin typeface="游明朝体"/>
            </a:endParaRPr>
          </a:p>
        </p:txBody>
      </p:sp>
      <p:sp>
        <p:nvSpPr>
          <p:cNvPr id="105" name=""/>
          <p:cNvSpPr txBox="1"/>
          <p:nvPr/>
        </p:nvSpPr>
        <p:spPr>
          <a:xfrm>
            <a:off x="11764080" y="6327720"/>
            <a:ext cx="22824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6</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0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0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09" name=""/>
          <p:cNvSpPr/>
          <p:nvPr/>
        </p:nvSpPr>
        <p:spPr>
          <a:xfrm>
            <a:off x="1066680" y="2409480"/>
            <a:ext cx="86040" cy="86400"/>
          </a:xfrm>
          <a:custGeom>
            <a:avLst/>
            <a:gdLst/>
            <a:ahLst/>
            <a:rect l="0" t="0" r="r" b="b"/>
            <a:pathLst>
              <a:path w="239" h="240">
                <a:moveTo>
                  <a:pt x="239" y="121"/>
                </a:moveTo>
                <a:cubicBezTo>
                  <a:pt x="239" y="136"/>
                  <a:pt x="236" y="151"/>
                  <a:pt x="230" y="166"/>
                </a:cubicBezTo>
                <a:cubicBezTo>
                  <a:pt x="224" y="181"/>
                  <a:pt x="215" y="194"/>
                  <a:pt x="204" y="205"/>
                </a:cubicBezTo>
                <a:cubicBezTo>
                  <a:pt x="193" y="216"/>
                  <a:pt x="180" y="224"/>
                  <a:pt x="165" y="231"/>
                </a:cubicBezTo>
                <a:cubicBezTo>
                  <a:pt x="151" y="237"/>
                  <a:pt x="136" y="240"/>
                  <a:pt x="120" y="240"/>
                </a:cubicBezTo>
                <a:cubicBezTo>
                  <a:pt x="104" y="240"/>
                  <a:pt x="89" y="237"/>
                  <a:pt x="74" y="231"/>
                </a:cubicBezTo>
                <a:cubicBezTo>
                  <a:pt x="60" y="224"/>
                  <a:pt x="47" y="216"/>
                  <a:pt x="36" y="205"/>
                </a:cubicBezTo>
                <a:cubicBezTo>
                  <a:pt x="25" y="194"/>
                  <a:pt x="16" y="181"/>
                  <a:pt x="9" y="166"/>
                </a:cubicBezTo>
                <a:cubicBezTo>
                  <a:pt x="3" y="151"/>
                  <a:pt x="0" y="136"/>
                  <a:pt x="0" y="121"/>
                </a:cubicBezTo>
                <a:cubicBezTo>
                  <a:pt x="0" y="105"/>
                  <a:pt x="3" y="89"/>
                  <a:pt x="9" y="74"/>
                </a:cubicBezTo>
                <a:cubicBezTo>
                  <a:pt x="16" y="59"/>
                  <a:pt x="25" y="46"/>
                  <a:pt x="36" y="35"/>
                </a:cubicBezTo>
                <a:cubicBezTo>
                  <a:pt x="47" y="24"/>
                  <a:pt x="60" y="16"/>
                  <a:pt x="74" y="10"/>
                </a:cubicBezTo>
                <a:cubicBezTo>
                  <a:pt x="89" y="3"/>
                  <a:pt x="104" y="0"/>
                  <a:pt x="120" y="0"/>
                </a:cubicBezTo>
                <a:cubicBezTo>
                  <a:pt x="136" y="0"/>
                  <a:pt x="151" y="3"/>
                  <a:pt x="165" y="10"/>
                </a:cubicBezTo>
                <a:cubicBezTo>
                  <a:pt x="180" y="16"/>
                  <a:pt x="193" y="24"/>
                  <a:pt x="204" y="35"/>
                </a:cubicBezTo>
                <a:cubicBezTo>
                  <a:pt x="215" y="46"/>
                  <a:pt x="224" y="59"/>
                  <a:pt x="230" y="74"/>
                </a:cubicBezTo>
                <a:cubicBezTo>
                  <a:pt x="236" y="89"/>
                  <a:pt x="239" y="105"/>
                  <a:pt x="239" y="121"/>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10" name=""/>
          <p:cNvSpPr txBox="1"/>
          <p:nvPr/>
        </p:nvSpPr>
        <p:spPr>
          <a:xfrm>
            <a:off x="749520" y="1492560"/>
            <a:ext cx="263808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6. </a:t>
            </a:r>
            <a:r>
              <a:rPr b="1" lang="ja-JP" sz="2830" strike="noStrike" u="none">
                <a:solidFill>
                  <a:srgbClr val="1f2328"/>
                </a:solidFill>
                <a:effectLst/>
                <a:uFillTx/>
                <a:latin typeface="HiraKakuProN-W6"/>
                <a:ea typeface="HiraKakuProN-W6"/>
              </a:rPr>
              <a:t>市場への影響</a:t>
            </a:r>
            <a:endParaRPr b="0" lang="en-US" sz="2830" strike="noStrike" u="none">
              <a:solidFill>
                <a:srgbClr val="000000"/>
              </a:solidFill>
              <a:effectLst/>
              <a:uFillTx/>
              <a:latin typeface="游明朝体"/>
            </a:endParaRPr>
          </a:p>
        </p:txBody>
      </p:sp>
      <p:sp>
        <p:nvSpPr>
          <p:cNvPr id="111" name=""/>
          <p:cNvSpPr/>
          <p:nvPr/>
        </p:nvSpPr>
        <p:spPr>
          <a:xfrm>
            <a:off x="1618920" y="2828880"/>
            <a:ext cx="86400" cy="86040"/>
          </a:xfrm>
          <a:custGeom>
            <a:avLst/>
            <a:gdLst/>
            <a:ahLst/>
            <a:rect l="0" t="0" r="r" b="b"/>
            <a:pathLst>
              <a:path fill="none" w="240" h="239">
                <a:moveTo>
                  <a:pt x="240" y="120"/>
                </a:moveTo>
                <a:cubicBezTo>
                  <a:pt x="240" y="135"/>
                  <a:pt x="237" y="151"/>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1"/>
                  <a:pt x="0" y="135"/>
                  <a:pt x="0" y="120"/>
                </a:cubicBezTo>
                <a:cubicBezTo>
                  <a:pt x="0" y="103"/>
                  <a:pt x="3" y="88"/>
                  <a:pt x="9" y="73"/>
                </a:cubicBezTo>
                <a:cubicBezTo>
                  <a:pt x="16" y="59"/>
                  <a:pt x="24" y="46"/>
                  <a:pt x="35" y="34"/>
                </a:cubicBezTo>
                <a:cubicBezTo>
                  <a:pt x="46" y="23"/>
                  <a:pt x="59" y="15"/>
                  <a:pt x="74" y="9"/>
                </a:cubicBezTo>
                <a:cubicBezTo>
                  <a:pt x="89" y="3"/>
                  <a:pt x="104" y="0"/>
                  <a:pt x="119" y="0"/>
                </a:cubicBezTo>
                <a:cubicBezTo>
                  <a:pt x="135" y="0"/>
                  <a:pt x="151" y="3"/>
                  <a:pt x="166" y="9"/>
                </a:cubicBezTo>
                <a:cubicBezTo>
                  <a:pt x="181" y="15"/>
                  <a:pt x="194" y="23"/>
                  <a:pt x="205" y="34"/>
                </a:cubicBezTo>
                <a:cubicBezTo>
                  <a:pt x="216" y="46"/>
                  <a:pt x="224" y="59"/>
                  <a:pt x="230" y="73"/>
                </a:cubicBezTo>
                <a:cubicBezTo>
                  <a:pt x="237" y="88"/>
                  <a:pt x="240" y="103"/>
                  <a:pt x="240" y="120"/>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112" name=""/>
          <p:cNvSpPr txBox="1"/>
          <p:nvPr/>
        </p:nvSpPr>
        <p:spPr>
          <a:xfrm>
            <a:off x="1300320" y="2238480"/>
            <a:ext cx="22993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投資家⼼理の悪化</a:t>
            </a:r>
            <a:r>
              <a:rPr b="1" lang="en-US" sz="2170" strike="noStrike" u="none">
                <a:solidFill>
                  <a:srgbClr val="1f2328"/>
                </a:solidFill>
                <a:effectLst/>
                <a:uFillTx/>
                <a:latin typeface=".SFNS-Regular_wdth_opsz1D0000_GRAD_wght2580000"/>
                <a:ea typeface=".SFNS-Regular_wdth_opsz1D0000_GRAD_wght2580000"/>
              </a:rPr>
              <a:t>:</a:t>
            </a:r>
            <a:endParaRPr b="0" lang="en-US" sz="2170" strike="noStrike" u="none">
              <a:solidFill>
                <a:srgbClr val="000000"/>
              </a:solidFill>
              <a:effectLst/>
              <a:uFillTx/>
              <a:latin typeface="游明朝体"/>
            </a:endParaRPr>
          </a:p>
        </p:txBody>
      </p:sp>
      <p:sp>
        <p:nvSpPr>
          <p:cNvPr id="113" name=""/>
          <p:cNvSpPr/>
          <p:nvPr/>
        </p:nvSpPr>
        <p:spPr>
          <a:xfrm>
            <a:off x="1618920" y="3305160"/>
            <a:ext cx="86400" cy="86040"/>
          </a:xfrm>
          <a:custGeom>
            <a:avLst/>
            <a:gdLst/>
            <a:ahLst/>
            <a:rect l="0" t="0" r="r" b="b"/>
            <a:pathLst>
              <a:path fill="none" w="240" h="239">
                <a:moveTo>
                  <a:pt x="240" y="119"/>
                </a:moveTo>
                <a:cubicBezTo>
                  <a:pt x="240" y="134"/>
                  <a:pt x="237" y="150"/>
                  <a:pt x="230" y="164"/>
                </a:cubicBezTo>
                <a:cubicBezTo>
                  <a:pt x="224" y="179"/>
                  <a:pt x="216" y="192"/>
                  <a:pt x="205" y="203"/>
                </a:cubicBezTo>
                <a:cubicBezTo>
                  <a:pt x="194" y="214"/>
                  <a:pt x="181" y="224"/>
                  <a:pt x="166" y="230"/>
                </a:cubicBezTo>
                <a:cubicBezTo>
                  <a:pt x="151" y="236"/>
                  <a:pt x="135" y="239"/>
                  <a:pt x="119" y="239"/>
                </a:cubicBezTo>
                <a:cubicBezTo>
                  <a:pt x="104" y="239"/>
                  <a:pt x="89" y="236"/>
                  <a:pt x="74" y="230"/>
                </a:cubicBezTo>
                <a:cubicBezTo>
                  <a:pt x="59" y="224"/>
                  <a:pt x="46" y="214"/>
                  <a:pt x="35" y="203"/>
                </a:cubicBezTo>
                <a:cubicBezTo>
                  <a:pt x="24" y="192"/>
                  <a:pt x="16" y="179"/>
                  <a:pt x="9" y="164"/>
                </a:cubicBezTo>
                <a:cubicBezTo>
                  <a:pt x="3" y="150"/>
                  <a:pt x="0" y="134"/>
                  <a:pt x="0" y="119"/>
                </a:cubicBezTo>
                <a:cubicBezTo>
                  <a:pt x="0" y="103"/>
                  <a:pt x="3" y="88"/>
                  <a:pt x="9" y="73"/>
                </a:cubicBezTo>
                <a:cubicBezTo>
                  <a:pt x="16" y="58"/>
                  <a:pt x="24" y="46"/>
                  <a:pt x="35" y="34"/>
                </a:cubicBezTo>
                <a:cubicBezTo>
                  <a:pt x="46" y="23"/>
                  <a:pt x="59" y="15"/>
                  <a:pt x="74" y="9"/>
                </a:cubicBezTo>
                <a:cubicBezTo>
                  <a:pt x="89" y="3"/>
                  <a:pt x="104" y="0"/>
                  <a:pt x="119" y="0"/>
                </a:cubicBezTo>
                <a:cubicBezTo>
                  <a:pt x="135" y="0"/>
                  <a:pt x="151" y="3"/>
                  <a:pt x="166" y="9"/>
                </a:cubicBezTo>
                <a:cubicBezTo>
                  <a:pt x="181" y="15"/>
                  <a:pt x="194" y="23"/>
                  <a:pt x="205" y="34"/>
                </a:cubicBezTo>
                <a:cubicBezTo>
                  <a:pt x="216" y="46"/>
                  <a:pt x="224" y="58"/>
                  <a:pt x="230" y="73"/>
                </a:cubicBezTo>
                <a:cubicBezTo>
                  <a:pt x="237" y="88"/>
                  <a:pt x="240" y="103"/>
                  <a:pt x="240" y="119"/>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114" name=""/>
          <p:cNvSpPr txBox="1"/>
          <p:nvPr/>
        </p:nvSpPr>
        <p:spPr>
          <a:xfrm>
            <a:off x="1852560" y="2657520"/>
            <a:ext cx="606924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⽶国の規制強化が継続・拡⼤することへの懸念。</a:t>
            </a:r>
            <a:endParaRPr b="0" lang="en-US" sz="2170" strike="noStrike" u="none">
              <a:solidFill>
                <a:srgbClr val="000000"/>
              </a:solidFill>
              <a:effectLst/>
              <a:uFillTx/>
              <a:latin typeface="游明朝体"/>
            </a:endParaRPr>
          </a:p>
        </p:txBody>
      </p:sp>
      <p:sp>
        <p:nvSpPr>
          <p:cNvPr id="115" name=""/>
          <p:cNvSpPr/>
          <p:nvPr/>
        </p:nvSpPr>
        <p:spPr>
          <a:xfrm>
            <a:off x="1066680" y="379080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16" name=""/>
          <p:cNvSpPr txBox="1"/>
          <p:nvPr/>
        </p:nvSpPr>
        <p:spPr>
          <a:xfrm>
            <a:off x="1854360" y="3133800"/>
            <a:ext cx="793908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の成⻑ドライバーである中国市場での収益性低下リスク。</a:t>
            </a:r>
            <a:endParaRPr b="0" lang="en-US" sz="2170" strike="noStrike" u="none">
              <a:solidFill>
                <a:srgbClr val="000000"/>
              </a:solidFill>
              <a:effectLst/>
              <a:uFillTx/>
              <a:latin typeface="游明朝体"/>
            </a:endParaRPr>
          </a:p>
        </p:txBody>
      </p:sp>
      <p:sp>
        <p:nvSpPr>
          <p:cNvPr id="117" name=""/>
          <p:cNvSpPr txBox="1"/>
          <p:nvPr/>
        </p:nvSpPr>
        <p:spPr>
          <a:xfrm>
            <a:off x="1300320" y="3619440"/>
            <a:ext cx="1006020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サプライチェーンへの影響</a:t>
            </a:r>
            <a:r>
              <a:rPr b="1" lang="en-US" sz="2170" strike="noStrike" u="none">
                <a:solidFill>
                  <a:srgbClr val="1f2328"/>
                </a:solidFill>
                <a:effectLst/>
                <a:uFillTx/>
                <a:latin typeface=".SFNS-Regular_wdth_opsz1D0000_GRAD_wght2580000"/>
                <a:ea typeface=".SFNS-Regular_wdth_opsz1D0000_GRAD_wght2580000"/>
              </a:rPr>
              <a:t>: </a:t>
            </a:r>
            <a:r>
              <a:rPr b="0" lang="en-US" sz="2170" strike="noStrike" u="none">
                <a:solidFill>
                  <a:srgbClr val="1f2328"/>
                </a:solidFill>
                <a:effectLst/>
                <a:uFillTx/>
                <a:latin typeface=".SFNS-Regular_wdth_opsz1D0000_GRAD_wght"/>
                <a:ea typeface=".SFNS-Regular_wdth_opsz1D0000_GRAD_wght"/>
              </a:rPr>
              <a:t>H20</a:t>
            </a:r>
            <a:r>
              <a:rPr b="0" lang="ja-JP" sz="2170" strike="noStrike" u="none">
                <a:solidFill>
                  <a:srgbClr val="1f2328"/>
                </a:solidFill>
                <a:effectLst/>
                <a:uFillTx/>
                <a:latin typeface="HiraKakuProN-W3"/>
                <a:ea typeface="HiraKakuProN-W3"/>
              </a:rPr>
              <a:t>を前提としていた中国顧客 </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⼤⼿クラウド企業等</a:t>
            </a:r>
            <a:r>
              <a:rPr b="0" lang="en-US" sz="2170" strike="noStrike" u="none">
                <a:solidFill>
                  <a:srgbClr val="1f2328"/>
                </a:solidFill>
                <a:effectLst/>
                <a:uFillTx/>
                <a:latin typeface=".SFNS-Regular_wdth_opsz1D0000_GRAD_wght"/>
                <a:ea typeface=".SFNS-Regular_wdth_opsz1D0000_GRAD_wght"/>
              </a:rPr>
              <a:t>)</a:t>
            </a:r>
            <a:endParaRPr b="0" lang="en-US" sz="2170" strike="noStrike" u="none">
              <a:solidFill>
                <a:srgbClr val="000000"/>
              </a:solidFill>
              <a:effectLst/>
              <a:uFillTx/>
              <a:latin typeface="游明朝体"/>
            </a:endParaRPr>
          </a:p>
        </p:txBody>
      </p:sp>
      <p:sp>
        <p:nvSpPr>
          <p:cNvPr id="118" name=""/>
          <p:cNvSpPr/>
          <p:nvPr/>
        </p:nvSpPr>
        <p:spPr>
          <a:xfrm>
            <a:off x="1066680" y="4686120"/>
            <a:ext cx="86040" cy="86040"/>
          </a:xfrm>
          <a:custGeom>
            <a:avLst/>
            <a:gdLst/>
            <a:ahLst/>
            <a:rect l="0" t="0" r="r" b="b"/>
            <a:pathLst>
              <a:path w="239" h="239">
                <a:moveTo>
                  <a:pt x="239" y="119"/>
                </a:moveTo>
                <a:cubicBezTo>
                  <a:pt x="239" y="135"/>
                  <a:pt x="236" y="150"/>
                  <a:pt x="230" y="165"/>
                </a:cubicBezTo>
                <a:cubicBezTo>
                  <a:pt x="224" y="179"/>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19" name=""/>
          <p:cNvSpPr txBox="1"/>
          <p:nvPr/>
        </p:nvSpPr>
        <p:spPr>
          <a:xfrm>
            <a:off x="1300320" y="4038480"/>
            <a:ext cx="193176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の計画⾒直し。</a:t>
            </a:r>
            <a:endParaRPr b="0" lang="en-US" sz="2170" strike="noStrike" u="none">
              <a:solidFill>
                <a:srgbClr val="000000"/>
              </a:solidFill>
              <a:effectLst/>
              <a:uFillTx/>
              <a:latin typeface="游明朝体"/>
            </a:endParaRPr>
          </a:p>
        </p:txBody>
      </p:sp>
      <p:sp>
        <p:nvSpPr>
          <p:cNvPr id="120" name=""/>
          <p:cNvSpPr txBox="1"/>
          <p:nvPr/>
        </p:nvSpPr>
        <p:spPr>
          <a:xfrm>
            <a:off x="1300320" y="4514760"/>
            <a:ext cx="1011492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半導体セクター全体への波及</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地政学リスクの⾼まりとして、他の半導体関連銘柄</a:t>
            </a:r>
            <a:endParaRPr b="0" lang="en-US" sz="2170" strike="noStrike" u="none">
              <a:solidFill>
                <a:srgbClr val="000000"/>
              </a:solidFill>
              <a:effectLst/>
              <a:uFillTx/>
              <a:latin typeface="游明朝体"/>
            </a:endParaRPr>
          </a:p>
        </p:txBody>
      </p:sp>
      <p:sp>
        <p:nvSpPr>
          <p:cNvPr id="121" name=""/>
          <p:cNvSpPr txBox="1"/>
          <p:nvPr/>
        </p:nvSpPr>
        <p:spPr>
          <a:xfrm>
            <a:off x="1300320" y="4933800"/>
            <a:ext cx="331092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にも影響を与える可能性。</a:t>
            </a:r>
            <a:endParaRPr b="0" lang="en-US" sz="2170" strike="noStrike" u="none">
              <a:solidFill>
                <a:srgbClr val="000000"/>
              </a:solidFill>
              <a:effectLst/>
              <a:uFillTx/>
              <a:latin typeface="游明朝体"/>
            </a:endParaRPr>
          </a:p>
        </p:txBody>
      </p:sp>
      <p:sp>
        <p:nvSpPr>
          <p:cNvPr id="122" name=""/>
          <p:cNvSpPr txBox="1"/>
          <p:nvPr/>
        </p:nvSpPr>
        <p:spPr>
          <a:xfrm>
            <a:off x="11779920" y="6327720"/>
            <a:ext cx="22824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7</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2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2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26" name=""/>
          <p:cNvSpPr/>
          <p:nvPr/>
        </p:nvSpPr>
        <p:spPr>
          <a:xfrm>
            <a:off x="1066680" y="2647800"/>
            <a:ext cx="86040" cy="86040"/>
          </a:xfrm>
          <a:custGeom>
            <a:avLst/>
            <a:gdLst/>
            <a:ahLst/>
            <a:rect l="0" t="0" r="r" b="b"/>
            <a:pathLst>
              <a:path w="239" h="239">
                <a:moveTo>
                  <a:pt x="239" y="119"/>
                </a:moveTo>
                <a:cubicBezTo>
                  <a:pt x="239" y="135"/>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27" name=""/>
          <p:cNvSpPr txBox="1"/>
          <p:nvPr/>
        </p:nvSpPr>
        <p:spPr>
          <a:xfrm>
            <a:off x="749520" y="1730520"/>
            <a:ext cx="263808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7. </a:t>
            </a:r>
            <a:r>
              <a:rPr b="1" lang="ja-JP" sz="2830" strike="noStrike" u="none">
                <a:solidFill>
                  <a:srgbClr val="1f2328"/>
                </a:solidFill>
                <a:effectLst/>
                <a:uFillTx/>
                <a:latin typeface="HiraKakuProN-W6"/>
                <a:ea typeface="HiraKakuProN-W6"/>
              </a:rPr>
              <a:t>競合への影響</a:t>
            </a:r>
            <a:endParaRPr b="0" lang="en-US" sz="2830" strike="noStrike" u="none">
              <a:solidFill>
                <a:srgbClr val="000000"/>
              </a:solidFill>
              <a:effectLst/>
              <a:uFillTx/>
              <a:latin typeface="游明朝体"/>
            </a:endParaRPr>
          </a:p>
        </p:txBody>
      </p:sp>
      <p:sp>
        <p:nvSpPr>
          <p:cNvPr id="128" name=""/>
          <p:cNvSpPr/>
          <p:nvPr/>
        </p:nvSpPr>
        <p:spPr>
          <a:xfrm>
            <a:off x="1618920" y="3066840"/>
            <a:ext cx="86400" cy="86040"/>
          </a:xfrm>
          <a:custGeom>
            <a:avLst/>
            <a:gdLst/>
            <a:ahLst/>
            <a:rect l="0" t="0" r="r" b="b"/>
            <a:pathLst>
              <a:path fill="none" w="240" h="239">
                <a:moveTo>
                  <a:pt x="240" y="119"/>
                </a:moveTo>
                <a:cubicBezTo>
                  <a:pt x="240" y="135"/>
                  <a:pt x="237" y="150"/>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0"/>
                  <a:pt x="0" y="135"/>
                  <a:pt x="0" y="119"/>
                </a:cubicBezTo>
                <a:cubicBezTo>
                  <a:pt x="0" y="103"/>
                  <a:pt x="3" y="88"/>
                  <a:pt x="9" y="74"/>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4"/>
                </a:cubicBezTo>
                <a:cubicBezTo>
                  <a:pt x="237" y="88"/>
                  <a:pt x="240" y="103"/>
                  <a:pt x="240" y="119"/>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129" name=""/>
          <p:cNvSpPr txBox="1"/>
          <p:nvPr/>
        </p:nvSpPr>
        <p:spPr>
          <a:xfrm>
            <a:off x="1302120" y="2476440"/>
            <a:ext cx="508824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Huawei</a:t>
            </a:r>
            <a:r>
              <a:rPr b="1" lang="ja-JP" sz="2170" strike="noStrike" u="none">
                <a:solidFill>
                  <a:srgbClr val="1f2328"/>
                </a:solidFill>
                <a:effectLst/>
                <a:uFillTx/>
                <a:latin typeface="HiraKakuProN-W6"/>
                <a:ea typeface="HiraKakuProN-W6"/>
              </a:rPr>
              <a:t>等、中国国内メーカーへの機会</a:t>
            </a:r>
            <a:r>
              <a:rPr b="1" lang="en-US" sz="2170" strike="noStrike" u="none">
                <a:solidFill>
                  <a:srgbClr val="1f2328"/>
                </a:solidFill>
                <a:effectLst/>
                <a:uFillTx/>
                <a:latin typeface=".SFNS-Regular_wdth_opsz1D0000_GRAD_wght2580000"/>
                <a:ea typeface=".SFNS-Regular_wdth_opsz1D0000_GRAD_wght2580000"/>
              </a:rPr>
              <a:t>:</a:t>
            </a:r>
            <a:endParaRPr b="0" lang="en-US" sz="2170" strike="noStrike" u="none">
              <a:solidFill>
                <a:srgbClr val="000000"/>
              </a:solidFill>
              <a:effectLst/>
              <a:uFillTx/>
              <a:latin typeface="游明朝体"/>
            </a:endParaRPr>
          </a:p>
        </p:txBody>
      </p:sp>
      <p:sp>
        <p:nvSpPr>
          <p:cNvPr id="130" name=""/>
          <p:cNvSpPr txBox="1"/>
          <p:nvPr/>
        </p:nvSpPr>
        <p:spPr>
          <a:xfrm>
            <a:off x="1854360" y="2895480"/>
            <a:ext cx="954900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製品の供給が滞ることで、</a:t>
            </a:r>
            <a:r>
              <a:rPr b="0" lang="en-US" sz="2170" strike="noStrike" u="none">
                <a:solidFill>
                  <a:srgbClr val="1f2328"/>
                </a:solidFill>
                <a:effectLst/>
                <a:uFillTx/>
                <a:latin typeface=".SFNS-Regular_wdth_opsz1D0000_GRAD_wght"/>
                <a:ea typeface=".SFNS-Regular_wdth_opsz1D0000_GRAD_wght"/>
              </a:rPr>
              <a:t>Huawei (Ascend</a:t>
            </a:r>
            <a:r>
              <a:rPr b="0" lang="ja-JP" sz="2170" strike="noStrike" u="none">
                <a:solidFill>
                  <a:srgbClr val="1f2328"/>
                </a:solidFill>
                <a:effectLst/>
                <a:uFillTx/>
                <a:latin typeface="HiraKakuProN-W3"/>
                <a:ea typeface="HiraKakuProN-W3"/>
              </a:rPr>
              <a:t>シリーズ等</a:t>
            </a:r>
            <a:r>
              <a:rPr b="0" lang="en-US" sz="2170" strike="noStrike" u="none">
                <a:solidFill>
                  <a:srgbClr val="1f2328"/>
                </a:solidFill>
                <a:effectLst/>
                <a:uFillTx/>
                <a:latin typeface=".SFNS-Regular_wdth_opsz1D0000_GRAD_wght"/>
                <a:ea typeface=".SFNS-Regular_wdth_opsz1D0000_GRAD_wght"/>
              </a:rPr>
              <a:t>) </a:t>
            </a:r>
            <a:r>
              <a:rPr b="0" lang="ja-JP" sz="2170" strike="noStrike" u="none">
                <a:solidFill>
                  <a:srgbClr val="1f2328"/>
                </a:solidFill>
                <a:effectLst/>
                <a:uFillTx/>
                <a:latin typeface="HiraKakuProN-W3"/>
                <a:ea typeface="HiraKakuProN-W3"/>
              </a:rPr>
              <a:t>や他の中国</a:t>
            </a:r>
            <a:r>
              <a:rPr b="0" lang="en-US" sz="2170" strike="noStrike" u="none">
                <a:solidFill>
                  <a:srgbClr val="1f2328"/>
                </a:solidFill>
                <a:effectLst/>
                <a:uFillTx/>
                <a:latin typeface=".SFNS-Regular_wdth_opsz1D0000_GRAD_wght"/>
                <a:ea typeface=".SFNS-Regular_wdth_opsz1D0000_GRAD_wght"/>
              </a:rPr>
              <a:t>AI</a:t>
            </a:r>
            <a:r>
              <a:rPr b="0" lang="ja-JP" sz="2170" strike="noStrike" u="none">
                <a:solidFill>
                  <a:srgbClr val="1f2328"/>
                </a:solidFill>
                <a:effectLst/>
                <a:uFillTx/>
                <a:latin typeface="HiraKakuProN-W3"/>
                <a:ea typeface="HiraKakuProN-W3"/>
              </a:rPr>
              <a:t>チ</a:t>
            </a:r>
            <a:endParaRPr b="0" lang="en-US" sz="2170" strike="noStrike" u="none">
              <a:solidFill>
                <a:srgbClr val="000000"/>
              </a:solidFill>
              <a:effectLst/>
              <a:uFillTx/>
              <a:latin typeface="游明朝体"/>
            </a:endParaRPr>
          </a:p>
        </p:txBody>
      </p:sp>
      <p:sp>
        <p:nvSpPr>
          <p:cNvPr id="131" name=""/>
          <p:cNvSpPr/>
          <p:nvPr/>
        </p:nvSpPr>
        <p:spPr>
          <a:xfrm>
            <a:off x="1618920" y="3962160"/>
            <a:ext cx="86400" cy="86040"/>
          </a:xfrm>
          <a:custGeom>
            <a:avLst/>
            <a:gdLst/>
            <a:ahLst/>
            <a:rect l="0" t="0" r="r" b="b"/>
            <a:pathLst>
              <a:path fill="none" w="240" h="239">
                <a:moveTo>
                  <a:pt x="240" y="120"/>
                </a:moveTo>
                <a:cubicBezTo>
                  <a:pt x="240" y="136"/>
                  <a:pt x="237" y="151"/>
                  <a:pt x="230" y="166"/>
                </a:cubicBezTo>
                <a:cubicBezTo>
                  <a:pt x="224" y="180"/>
                  <a:pt x="216" y="193"/>
                  <a:pt x="205" y="204"/>
                </a:cubicBezTo>
                <a:cubicBezTo>
                  <a:pt x="194" y="216"/>
                  <a:pt x="181" y="224"/>
                  <a:pt x="166" y="230"/>
                </a:cubicBezTo>
                <a:cubicBezTo>
                  <a:pt x="151" y="236"/>
                  <a:pt x="135" y="239"/>
                  <a:pt x="119" y="239"/>
                </a:cubicBezTo>
                <a:cubicBezTo>
                  <a:pt x="104" y="239"/>
                  <a:pt x="89" y="236"/>
                  <a:pt x="74" y="230"/>
                </a:cubicBezTo>
                <a:cubicBezTo>
                  <a:pt x="59" y="224"/>
                  <a:pt x="46" y="216"/>
                  <a:pt x="35" y="204"/>
                </a:cubicBezTo>
                <a:cubicBezTo>
                  <a:pt x="24" y="193"/>
                  <a:pt x="16" y="180"/>
                  <a:pt x="9" y="166"/>
                </a:cubicBezTo>
                <a:cubicBezTo>
                  <a:pt x="3" y="151"/>
                  <a:pt x="0" y="136"/>
                  <a:pt x="0" y="120"/>
                </a:cubicBezTo>
                <a:cubicBezTo>
                  <a:pt x="0" y="104"/>
                  <a:pt x="3" y="89"/>
                  <a:pt x="9" y="75"/>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5"/>
                </a:cubicBezTo>
                <a:cubicBezTo>
                  <a:pt x="237" y="89"/>
                  <a:pt x="240" y="104"/>
                  <a:pt x="240" y="120"/>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132" name=""/>
          <p:cNvSpPr txBox="1"/>
          <p:nvPr/>
        </p:nvSpPr>
        <p:spPr>
          <a:xfrm>
            <a:off x="1852560" y="3305160"/>
            <a:ext cx="662112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ップメーカーがシェアを拡⼤する好機となる可能性。</a:t>
            </a:r>
            <a:endParaRPr b="0" lang="en-US" sz="2170" strike="noStrike" u="none">
              <a:solidFill>
                <a:srgbClr val="000000"/>
              </a:solidFill>
              <a:effectLst/>
              <a:uFillTx/>
              <a:latin typeface="游明朝体"/>
            </a:endParaRPr>
          </a:p>
        </p:txBody>
      </p:sp>
      <p:sp>
        <p:nvSpPr>
          <p:cNvPr id="133" name=""/>
          <p:cNvSpPr txBox="1"/>
          <p:nvPr/>
        </p:nvSpPr>
        <p:spPr>
          <a:xfrm>
            <a:off x="1852560" y="3790800"/>
            <a:ext cx="9570960" cy="36900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ただし、性能⾯ではまだ</a:t>
            </a:r>
            <a:r>
              <a:rPr b="0" lang="en-US" sz="2170" strike="noStrike" u="none">
                <a:solidFill>
                  <a:srgbClr val="1f2328"/>
                </a:solidFill>
                <a:effectLst/>
                <a:uFillTx/>
                <a:latin typeface=".SFNS-Regular_wdth_opsz1D0000_GRAD_wght"/>
                <a:ea typeface=".SFNS-Regular_wdth_opsz1D0000_GRAD_wght"/>
              </a:rPr>
              <a:t>Nvidia</a:t>
            </a:r>
            <a:r>
              <a:rPr b="0" lang="ja-JP" sz="2170" strike="noStrike" u="none">
                <a:solidFill>
                  <a:srgbClr val="1f2328"/>
                </a:solidFill>
                <a:effectLst/>
                <a:uFillTx/>
                <a:latin typeface="HiraKakuProN-W3"/>
                <a:ea typeface="HiraKakuProN-W3"/>
              </a:rPr>
              <a:t>優位との⾒⽅が多い </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例</a:t>
            </a:r>
            <a:r>
              <a:rPr b="0" lang="en-US" sz="2170" strike="noStrike" u="none">
                <a:solidFill>
                  <a:srgbClr val="1f2328"/>
                </a:solidFill>
                <a:effectLst/>
                <a:uFillTx/>
                <a:latin typeface=".SFNS-Regular_wdth_opsz1D0000_GRAD_wght"/>
                <a:ea typeface=".SFNS-Regular_wdth_opsz1D0000_GRAD_wght"/>
              </a:rPr>
              <a:t>: Huawei 910B</a:t>
            </a:r>
            <a:r>
              <a:rPr b="0" lang="ja-JP" sz="2170" strike="noStrike" u="none">
                <a:solidFill>
                  <a:srgbClr val="1f2328"/>
                </a:solidFill>
                <a:effectLst/>
                <a:uFillTx/>
                <a:latin typeface="HiraKakuProN-W3"/>
                <a:ea typeface="HiraKakuProN-W3"/>
              </a:rPr>
              <a:t>は</a:t>
            </a:r>
            <a:r>
              <a:rPr b="0" lang="en-US" sz="2170" strike="noStrike" u="none">
                <a:solidFill>
                  <a:srgbClr val="1f2328"/>
                </a:solidFill>
                <a:effectLst/>
                <a:uFillTx/>
                <a:latin typeface=".SFNS-Regular_wdth_opsz1D0000_GRAD_wght"/>
                <a:ea typeface=".SFNS-Regular_wdth_opsz1D0000_GRAD_wght"/>
              </a:rPr>
              <a:t>Nvidia</a:t>
            </a:r>
            <a:endParaRPr b="0" lang="en-US" sz="2170" strike="noStrike" u="none">
              <a:solidFill>
                <a:srgbClr val="000000"/>
              </a:solidFill>
              <a:effectLst/>
              <a:uFillTx/>
              <a:latin typeface="游明朝体"/>
            </a:endParaRPr>
          </a:p>
        </p:txBody>
      </p:sp>
      <p:sp>
        <p:nvSpPr>
          <p:cNvPr id="134" name=""/>
          <p:cNvSpPr/>
          <p:nvPr/>
        </p:nvSpPr>
        <p:spPr>
          <a:xfrm>
            <a:off x="1066680" y="4857480"/>
            <a:ext cx="86040" cy="86040"/>
          </a:xfrm>
          <a:custGeom>
            <a:avLst/>
            <a:gdLst/>
            <a:ahLst/>
            <a:rect l="0" t="0" r="r" b="b"/>
            <a:pathLst>
              <a:path w="239" h="239">
                <a:moveTo>
                  <a:pt x="239" y="119"/>
                </a:moveTo>
                <a:cubicBezTo>
                  <a:pt x="239" y="135"/>
                  <a:pt x="236" y="150"/>
                  <a:pt x="230" y="165"/>
                </a:cubicBezTo>
                <a:cubicBezTo>
                  <a:pt x="224" y="179"/>
                  <a:pt x="215" y="193"/>
                  <a:pt x="204" y="205"/>
                </a:cubicBezTo>
                <a:cubicBezTo>
                  <a:pt x="193" y="216"/>
                  <a:pt x="180" y="224"/>
                  <a:pt x="165" y="230"/>
                </a:cubicBezTo>
                <a:cubicBezTo>
                  <a:pt x="151" y="236"/>
                  <a:pt x="136" y="239"/>
                  <a:pt x="120" y="239"/>
                </a:cubicBezTo>
                <a:cubicBezTo>
                  <a:pt x="104" y="239"/>
                  <a:pt x="89" y="236"/>
                  <a:pt x="74" y="230"/>
                </a:cubicBezTo>
                <a:cubicBezTo>
                  <a:pt x="60" y="224"/>
                  <a:pt x="47" y="216"/>
                  <a:pt x="36" y="205"/>
                </a:cubicBezTo>
                <a:cubicBezTo>
                  <a:pt x="25" y="193"/>
                  <a:pt x="16" y="179"/>
                  <a:pt x="9" y="165"/>
                </a:cubicBezTo>
                <a:cubicBezTo>
                  <a:pt x="3" y="150"/>
                  <a:pt x="0" y="135"/>
                  <a:pt x="0" y="119"/>
                </a:cubicBezTo>
                <a:cubicBezTo>
                  <a:pt x="0" y="104"/>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35" name=""/>
          <p:cNvSpPr txBox="1"/>
          <p:nvPr/>
        </p:nvSpPr>
        <p:spPr>
          <a:xfrm>
            <a:off x="1854360" y="4210200"/>
            <a:ext cx="2943360" cy="369000"/>
          </a:xfrm>
          <a:prstGeom prst="rect">
            <a:avLst/>
          </a:prstGeom>
          <a:noFill/>
          <a:ln w="0">
            <a:noFill/>
          </a:ln>
        </p:spPr>
        <p:txBody>
          <a:bodyPr wrap="none" lIns="0" rIns="0" tIns="0" bIns="0" anchor="t">
            <a:spAutoFit/>
          </a:bodyPr>
          <a:p>
            <a:r>
              <a:rPr b="0" lang="en-US" sz="2170" strike="noStrike" u="none">
                <a:solidFill>
                  <a:srgbClr val="1f2328"/>
                </a:solidFill>
                <a:effectLst/>
                <a:uFillTx/>
                <a:latin typeface=".SFNS-Regular_wdth_opsz1D0000_GRAD_wght"/>
                <a:ea typeface=".SFNS-Regular_wdth_opsz1D0000_GRAD_wght"/>
              </a:rPr>
              <a:t>A100</a:t>
            </a:r>
            <a:r>
              <a:rPr b="0" lang="ja-JP" sz="2170" strike="noStrike" u="none">
                <a:solidFill>
                  <a:srgbClr val="1f2328"/>
                </a:solidFill>
                <a:effectLst/>
                <a:uFillTx/>
                <a:latin typeface="HiraKakuProN-W3"/>
                <a:ea typeface="HiraKakuProN-W3"/>
              </a:rPr>
              <a:t>相当との分析も</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a:t>
            </a:r>
            <a:endParaRPr b="0" lang="en-US" sz="2170" strike="noStrike" u="none">
              <a:solidFill>
                <a:srgbClr val="000000"/>
              </a:solidFill>
              <a:effectLst/>
              <a:uFillTx/>
              <a:latin typeface="游明朝体"/>
            </a:endParaRPr>
          </a:p>
        </p:txBody>
      </p:sp>
      <p:sp>
        <p:nvSpPr>
          <p:cNvPr id="136" name=""/>
          <p:cNvSpPr txBox="1"/>
          <p:nvPr/>
        </p:nvSpPr>
        <p:spPr>
          <a:xfrm>
            <a:off x="1302120" y="4686120"/>
            <a:ext cx="10191240" cy="389160"/>
          </a:xfrm>
          <a:prstGeom prst="rect">
            <a:avLst/>
          </a:prstGeom>
          <a:noFill/>
          <a:ln w="0">
            <a:noFill/>
          </a:ln>
        </p:spPr>
        <p:txBody>
          <a:bodyPr wrap="none" lIns="0" rIns="0" tIns="0" bIns="0" anchor="t">
            <a:spAutoFit/>
          </a:bodyPr>
          <a:p>
            <a:r>
              <a:rPr b="1" lang="en-US" sz="2170" strike="noStrike" u="none">
                <a:solidFill>
                  <a:srgbClr val="1f2328"/>
                </a:solidFill>
                <a:effectLst/>
                <a:uFillTx/>
                <a:latin typeface=".SFNS-Regular_wdth_opsz1D0000_GRAD_wght2580000"/>
                <a:ea typeface=".SFNS-Regular_wdth_opsz1D0000_GRAD_wght2580000"/>
              </a:rPr>
              <a:t>AMD/Intel: </a:t>
            </a:r>
            <a:r>
              <a:rPr b="0" lang="ja-JP" sz="2170" strike="noStrike" u="none">
                <a:solidFill>
                  <a:srgbClr val="1f2328"/>
                </a:solidFill>
                <a:effectLst/>
                <a:uFillTx/>
                <a:latin typeface="HiraKakuProN-W3"/>
                <a:ea typeface="HiraKakuProN-W3"/>
              </a:rPr>
              <a:t>中国市場向け製品戦略の⾒直しを迫られる可能性。規制動向を注視。</a:t>
            </a:r>
            <a:endParaRPr b="0" lang="en-US" sz="2170" strike="noStrike" u="none">
              <a:solidFill>
                <a:srgbClr val="000000"/>
              </a:solidFill>
              <a:effectLst/>
              <a:uFillTx/>
              <a:latin typeface="游明朝体"/>
            </a:endParaRPr>
          </a:p>
        </p:txBody>
      </p:sp>
      <p:sp>
        <p:nvSpPr>
          <p:cNvPr id="137" name=""/>
          <p:cNvSpPr txBox="1"/>
          <p:nvPr/>
        </p:nvSpPr>
        <p:spPr>
          <a:xfrm>
            <a:off x="11766960" y="6327720"/>
            <a:ext cx="22824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8</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3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4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游明朝体"/>
            </a:endParaRPr>
          </a:p>
        </p:txBody>
      </p:sp>
      <p:sp>
        <p:nvSpPr>
          <p:cNvPr id="141" name=""/>
          <p:cNvSpPr/>
          <p:nvPr/>
        </p:nvSpPr>
        <p:spPr>
          <a:xfrm>
            <a:off x="1066680" y="2171520"/>
            <a:ext cx="86040" cy="86040"/>
          </a:xfrm>
          <a:custGeom>
            <a:avLst/>
            <a:gdLst/>
            <a:ahLst/>
            <a:rect l="0" t="0" r="r" b="b"/>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6"/>
                </a:cubicBezTo>
                <a:cubicBezTo>
                  <a:pt x="3" y="151"/>
                  <a:pt x="0" y="136"/>
                  <a:pt x="0" y="120"/>
                </a:cubicBezTo>
                <a:cubicBezTo>
                  <a:pt x="0" y="104"/>
                  <a:pt x="3" y="89"/>
                  <a:pt x="9" y="74"/>
                </a:cubicBezTo>
                <a:cubicBezTo>
                  <a:pt x="16" y="60"/>
                  <a:pt x="25" y="47"/>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7"/>
                  <a:pt x="224" y="60"/>
                  <a:pt x="230" y="74"/>
                </a:cubicBezTo>
                <a:cubicBezTo>
                  <a:pt x="236" y="89"/>
                  <a:pt x="239" y="104"/>
                  <a:pt x="239" y="120"/>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42" name=""/>
          <p:cNvSpPr txBox="1"/>
          <p:nvPr/>
        </p:nvSpPr>
        <p:spPr>
          <a:xfrm>
            <a:off x="749520" y="1244880"/>
            <a:ext cx="2638080" cy="507960"/>
          </a:xfrm>
          <a:prstGeom prst="rect">
            <a:avLst/>
          </a:prstGeom>
          <a:noFill/>
          <a:ln w="0">
            <a:noFill/>
          </a:ln>
        </p:spPr>
        <p:txBody>
          <a:bodyPr wrap="none" lIns="0" rIns="0" tIns="0" bIns="0" anchor="t">
            <a:spAutoFit/>
          </a:bodyPr>
          <a:p>
            <a:r>
              <a:rPr b="1" lang="en-US" sz="2830" strike="noStrike" u="none">
                <a:solidFill>
                  <a:srgbClr val="1f2328"/>
                </a:solidFill>
                <a:effectLst/>
                <a:uFillTx/>
                <a:latin typeface=".SFNS-Regular_wdth_opsz25B333_GRAD_wght2580000"/>
                <a:ea typeface=".SFNS-Regular_wdth_opsz25B333_GRAD_wght2580000"/>
              </a:rPr>
              <a:t>8. </a:t>
            </a:r>
            <a:r>
              <a:rPr b="1" lang="ja-JP" sz="2830" strike="noStrike" u="none">
                <a:solidFill>
                  <a:srgbClr val="1f2328"/>
                </a:solidFill>
                <a:effectLst/>
                <a:uFillTx/>
                <a:latin typeface="HiraKakuProN-W6"/>
                <a:ea typeface="HiraKakuProN-W6"/>
              </a:rPr>
              <a:t>中国側の動向</a:t>
            </a:r>
            <a:endParaRPr b="0" lang="en-US" sz="2830" strike="noStrike" u="none">
              <a:solidFill>
                <a:srgbClr val="000000"/>
              </a:solidFill>
              <a:effectLst/>
              <a:uFillTx/>
              <a:latin typeface="游明朝体"/>
            </a:endParaRPr>
          </a:p>
        </p:txBody>
      </p:sp>
      <p:sp>
        <p:nvSpPr>
          <p:cNvPr id="143" name=""/>
          <p:cNvSpPr txBox="1"/>
          <p:nvPr/>
        </p:nvSpPr>
        <p:spPr>
          <a:xfrm>
            <a:off x="1300320" y="2000160"/>
            <a:ext cx="1001340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国産化の加速</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⽶国の規制強化は、中国政府・企業による半導体の⾃給⾃⾜ </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国産</a:t>
            </a:r>
            <a:endParaRPr b="0" lang="en-US" sz="2170" strike="noStrike" u="none">
              <a:solidFill>
                <a:srgbClr val="000000"/>
              </a:solidFill>
              <a:effectLst/>
              <a:uFillTx/>
              <a:latin typeface="游明朝体"/>
            </a:endParaRPr>
          </a:p>
        </p:txBody>
      </p:sp>
      <p:sp>
        <p:nvSpPr>
          <p:cNvPr id="144" name=""/>
          <p:cNvSpPr/>
          <p:nvPr/>
        </p:nvSpPr>
        <p:spPr>
          <a:xfrm>
            <a:off x="1066680" y="3066840"/>
            <a:ext cx="86040" cy="86040"/>
          </a:xfrm>
          <a:custGeom>
            <a:avLst/>
            <a:gdLst/>
            <a:ahLst/>
            <a:rect l="0" t="0" r="r" b="b"/>
            <a:pathLst>
              <a:path w="239" h="239">
                <a:moveTo>
                  <a:pt x="239" y="119"/>
                </a:moveTo>
                <a:cubicBezTo>
                  <a:pt x="239" y="135"/>
                  <a:pt x="236" y="150"/>
                  <a:pt x="230" y="165"/>
                </a:cubicBezTo>
                <a:cubicBezTo>
                  <a:pt x="224" y="180"/>
                  <a:pt x="215" y="193"/>
                  <a:pt x="204" y="204"/>
                </a:cubicBezTo>
                <a:cubicBezTo>
                  <a:pt x="193" y="215"/>
                  <a:pt x="180" y="224"/>
                  <a:pt x="165" y="230"/>
                </a:cubicBezTo>
                <a:cubicBezTo>
                  <a:pt x="151" y="236"/>
                  <a:pt x="136" y="239"/>
                  <a:pt x="120" y="239"/>
                </a:cubicBezTo>
                <a:cubicBezTo>
                  <a:pt x="104" y="239"/>
                  <a:pt x="89" y="236"/>
                  <a:pt x="74" y="230"/>
                </a:cubicBezTo>
                <a:cubicBezTo>
                  <a:pt x="60" y="224"/>
                  <a:pt x="47" y="215"/>
                  <a:pt x="36" y="204"/>
                </a:cubicBezTo>
                <a:cubicBezTo>
                  <a:pt x="25" y="193"/>
                  <a:pt x="16" y="180"/>
                  <a:pt x="9" y="165"/>
                </a:cubicBezTo>
                <a:cubicBezTo>
                  <a:pt x="3" y="150"/>
                  <a:pt x="0" y="135"/>
                  <a:pt x="0" y="119"/>
                </a:cubicBezTo>
                <a:cubicBezTo>
                  <a:pt x="0" y="103"/>
                  <a:pt x="3" y="88"/>
                  <a:pt x="9" y="74"/>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4"/>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45" name=""/>
          <p:cNvSpPr txBox="1"/>
          <p:nvPr/>
        </p:nvSpPr>
        <p:spPr>
          <a:xfrm>
            <a:off x="1300320" y="2409840"/>
            <a:ext cx="5134320" cy="36900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化</a:t>
            </a:r>
            <a:r>
              <a:rPr b="0" lang="en-US" sz="2170" strike="noStrike" u="none">
                <a:solidFill>
                  <a:srgbClr val="1f2328"/>
                </a:solidFill>
                <a:effectLst/>
                <a:uFillTx/>
                <a:latin typeface=".SFNS-Regular_wdth_opsz1D0000_GRAD_wght"/>
                <a:ea typeface=".SFNS-Regular_wdth_opsz1D0000_GRAD_wght"/>
              </a:rPr>
              <a:t>) </a:t>
            </a:r>
            <a:r>
              <a:rPr b="0" lang="ja-JP" sz="2170" strike="noStrike" u="none">
                <a:solidFill>
                  <a:srgbClr val="1f2328"/>
                </a:solidFill>
                <a:effectLst/>
                <a:uFillTx/>
                <a:latin typeface="HiraKakuProN-W3"/>
                <a:ea typeface="HiraKakuProN-W3"/>
              </a:rPr>
              <a:t>へのインセンティブをさらに強める。</a:t>
            </a:r>
            <a:endParaRPr b="0" lang="en-US" sz="2170" strike="noStrike" u="none">
              <a:solidFill>
                <a:srgbClr val="000000"/>
              </a:solidFill>
              <a:effectLst/>
              <a:uFillTx/>
              <a:latin typeface="游明朝体"/>
            </a:endParaRPr>
          </a:p>
        </p:txBody>
      </p:sp>
      <p:sp>
        <p:nvSpPr>
          <p:cNvPr id="146" name=""/>
          <p:cNvSpPr/>
          <p:nvPr/>
        </p:nvSpPr>
        <p:spPr>
          <a:xfrm>
            <a:off x="1618920" y="3476520"/>
            <a:ext cx="86400" cy="86040"/>
          </a:xfrm>
          <a:custGeom>
            <a:avLst/>
            <a:gdLst/>
            <a:ahLst/>
            <a:rect l="0" t="0" r="r" b="b"/>
            <a:pathLst>
              <a:path fill="none" w="240" h="239">
                <a:moveTo>
                  <a:pt x="240" y="119"/>
                </a:moveTo>
                <a:cubicBezTo>
                  <a:pt x="240" y="135"/>
                  <a:pt x="237" y="150"/>
                  <a:pt x="230" y="164"/>
                </a:cubicBezTo>
                <a:cubicBezTo>
                  <a:pt x="224" y="179"/>
                  <a:pt x="216" y="192"/>
                  <a:pt x="205" y="203"/>
                </a:cubicBezTo>
                <a:cubicBezTo>
                  <a:pt x="194" y="214"/>
                  <a:pt x="181" y="224"/>
                  <a:pt x="166" y="230"/>
                </a:cubicBezTo>
                <a:cubicBezTo>
                  <a:pt x="151" y="236"/>
                  <a:pt x="135" y="239"/>
                  <a:pt x="119" y="239"/>
                </a:cubicBezTo>
                <a:cubicBezTo>
                  <a:pt x="104" y="239"/>
                  <a:pt x="89" y="236"/>
                  <a:pt x="74" y="230"/>
                </a:cubicBezTo>
                <a:cubicBezTo>
                  <a:pt x="59" y="224"/>
                  <a:pt x="46" y="214"/>
                  <a:pt x="35" y="203"/>
                </a:cubicBezTo>
                <a:cubicBezTo>
                  <a:pt x="24" y="192"/>
                  <a:pt x="16" y="179"/>
                  <a:pt x="9" y="164"/>
                </a:cubicBezTo>
                <a:cubicBezTo>
                  <a:pt x="3" y="150"/>
                  <a:pt x="0" y="135"/>
                  <a:pt x="0" y="119"/>
                </a:cubicBezTo>
                <a:cubicBezTo>
                  <a:pt x="0" y="103"/>
                  <a:pt x="3" y="88"/>
                  <a:pt x="9" y="73"/>
                </a:cubicBezTo>
                <a:cubicBezTo>
                  <a:pt x="16" y="59"/>
                  <a:pt x="24" y="46"/>
                  <a:pt x="35" y="35"/>
                </a:cubicBezTo>
                <a:cubicBezTo>
                  <a:pt x="46" y="23"/>
                  <a:pt x="59" y="15"/>
                  <a:pt x="74" y="9"/>
                </a:cubicBezTo>
                <a:cubicBezTo>
                  <a:pt x="89" y="3"/>
                  <a:pt x="104" y="0"/>
                  <a:pt x="119" y="0"/>
                </a:cubicBezTo>
                <a:cubicBezTo>
                  <a:pt x="135" y="0"/>
                  <a:pt x="151" y="3"/>
                  <a:pt x="166" y="9"/>
                </a:cubicBezTo>
                <a:cubicBezTo>
                  <a:pt x="181" y="15"/>
                  <a:pt x="194" y="23"/>
                  <a:pt x="205" y="35"/>
                </a:cubicBezTo>
                <a:cubicBezTo>
                  <a:pt x="216" y="46"/>
                  <a:pt x="224" y="59"/>
                  <a:pt x="230" y="73"/>
                </a:cubicBezTo>
                <a:cubicBezTo>
                  <a:pt x="237" y="88"/>
                  <a:pt x="240" y="103"/>
                  <a:pt x="240" y="119"/>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147" name=""/>
          <p:cNvSpPr txBox="1"/>
          <p:nvPr/>
        </p:nvSpPr>
        <p:spPr>
          <a:xfrm>
            <a:off x="1300320" y="2895480"/>
            <a:ext cx="312696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代替技術・迂回策の模索</a:t>
            </a:r>
            <a:r>
              <a:rPr b="1" lang="en-US" sz="2170" strike="noStrike" u="none">
                <a:solidFill>
                  <a:srgbClr val="1f2328"/>
                </a:solidFill>
                <a:effectLst/>
                <a:uFillTx/>
                <a:latin typeface=".SFNS-Regular_wdth_opsz1D0000_GRAD_wght2580000"/>
                <a:ea typeface=".SFNS-Regular_wdth_opsz1D0000_GRAD_wght2580000"/>
              </a:rPr>
              <a:t>:</a:t>
            </a:r>
            <a:endParaRPr b="0" lang="en-US" sz="2170" strike="noStrike" u="none">
              <a:solidFill>
                <a:srgbClr val="000000"/>
              </a:solidFill>
              <a:effectLst/>
              <a:uFillTx/>
              <a:latin typeface="游明朝体"/>
            </a:endParaRPr>
          </a:p>
        </p:txBody>
      </p:sp>
      <p:sp>
        <p:nvSpPr>
          <p:cNvPr id="148" name=""/>
          <p:cNvSpPr/>
          <p:nvPr/>
        </p:nvSpPr>
        <p:spPr>
          <a:xfrm>
            <a:off x="1618920" y="3962160"/>
            <a:ext cx="86400" cy="86040"/>
          </a:xfrm>
          <a:custGeom>
            <a:avLst/>
            <a:gdLst/>
            <a:ahLst/>
            <a:rect l="0" t="0" r="r" b="b"/>
            <a:pathLst>
              <a:path fill="none" w="240" h="239">
                <a:moveTo>
                  <a:pt x="240" y="120"/>
                </a:moveTo>
                <a:cubicBezTo>
                  <a:pt x="240" y="136"/>
                  <a:pt x="237" y="151"/>
                  <a:pt x="230" y="166"/>
                </a:cubicBezTo>
                <a:cubicBezTo>
                  <a:pt x="224" y="180"/>
                  <a:pt x="216" y="193"/>
                  <a:pt x="205" y="204"/>
                </a:cubicBezTo>
                <a:cubicBezTo>
                  <a:pt x="194" y="216"/>
                  <a:pt x="181" y="224"/>
                  <a:pt x="166" y="230"/>
                </a:cubicBezTo>
                <a:cubicBezTo>
                  <a:pt x="151" y="236"/>
                  <a:pt x="135" y="239"/>
                  <a:pt x="119" y="239"/>
                </a:cubicBezTo>
                <a:cubicBezTo>
                  <a:pt x="104" y="239"/>
                  <a:pt x="89" y="236"/>
                  <a:pt x="74" y="230"/>
                </a:cubicBezTo>
                <a:cubicBezTo>
                  <a:pt x="59" y="224"/>
                  <a:pt x="46" y="216"/>
                  <a:pt x="35" y="204"/>
                </a:cubicBezTo>
                <a:cubicBezTo>
                  <a:pt x="24" y="193"/>
                  <a:pt x="16" y="180"/>
                  <a:pt x="9" y="166"/>
                </a:cubicBezTo>
                <a:cubicBezTo>
                  <a:pt x="3" y="151"/>
                  <a:pt x="0" y="136"/>
                  <a:pt x="0" y="120"/>
                </a:cubicBezTo>
                <a:cubicBezTo>
                  <a:pt x="0" y="104"/>
                  <a:pt x="3" y="89"/>
                  <a:pt x="9" y="75"/>
                </a:cubicBezTo>
                <a:cubicBezTo>
                  <a:pt x="16" y="59"/>
                  <a:pt x="24" y="46"/>
                  <a:pt x="35" y="35"/>
                </a:cubicBezTo>
                <a:cubicBezTo>
                  <a:pt x="46" y="24"/>
                  <a:pt x="59" y="15"/>
                  <a:pt x="74" y="9"/>
                </a:cubicBezTo>
                <a:cubicBezTo>
                  <a:pt x="89" y="3"/>
                  <a:pt x="104" y="0"/>
                  <a:pt x="119" y="0"/>
                </a:cubicBezTo>
                <a:cubicBezTo>
                  <a:pt x="135" y="0"/>
                  <a:pt x="151" y="3"/>
                  <a:pt x="166" y="9"/>
                </a:cubicBezTo>
                <a:cubicBezTo>
                  <a:pt x="181" y="15"/>
                  <a:pt x="194" y="24"/>
                  <a:pt x="205" y="35"/>
                </a:cubicBezTo>
                <a:cubicBezTo>
                  <a:pt x="216" y="46"/>
                  <a:pt x="224" y="59"/>
                  <a:pt x="230" y="75"/>
                </a:cubicBezTo>
                <a:cubicBezTo>
                  <a:pt x="237" y="89"/>
                  <a:pt x="240" y="104"/>
                  <a:pt x="240" y="120"/>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149" name=""/>
          <p:cNvSpPr txBox="1"/>
          <p:nvPr/>
        </p:nvSpPr>
        <p:spPr>
          <a:xfrm>
            <a:off x="1852560" y="3305160"/>
            <a:ext cx="303516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クラウド経由での利⽤。</a:t>
            </a:r>
            <a:endParaRPr b="0" lang="en-US" sz="2170" strike="noStrike" u="none">
              <a:solidFill>
                <a:srgbClr val="000000"/>
              </a:solidFill>
              <a:effectLst/>
              <a:uFillTx/>
              <a:latin typeface="游明朝体"/>
            </a:endParaRPr>
          </a:p>
        </p:txBody>
      </p:sp>
      <p:sp>
        <p:nvSpPr>
          <p:cNvPr id="150" name=""/>
          <p:cNvSpPr/>
          <p:nvPr/>
        </p:nvSpPr>
        <p:spPr>
          <a:xfrm>
            <a:off x="1618920" y="4448160"/>
            <a:ext cx="86400" cy="86040"/>
          </a:xfrm>
          <a:custGeom>
            <a:avLst/>
            <a:gdLst/>
            <a:ahLst/>
            <a:rect l="0" t="0" r="r" b="b"/>
            <a:pathLst>
              <a:path fill="none" w="240" h="239">
                <a:moveTo>
                  <a:pt x="240" y="119"/>
                </a:moveTo>
                <a:cubicBezTo>
                  <a:pt x="240" y="134"/>
                  <a:pt x="237" y="151"/>
                  <a:pt x="230" y="165"/>
                </a:cubicBezTo>
                <a:cubicBezTo>
                  <a:pt x="224" y="180"/>
                  <a:pt x="216" y="193"/>
                  <a:pt x="205" y="204"/>
                </a:cubicBezTo>
                <a:cubicBezTo>
                  <a:pt x="194" y="215"/>
                  <a:pt x="181" y="224"/>
                  <a:pt x="166" y="230"/>
                </a:cubicBezTo>
                <a:cubicBezTo>
                  <a:pt x="151" y="236"/>
                  <a:pt x="135" y="239"/>
                  <a:pt x="119" y="239"/>
                </a:cubicBezTo>
                <a:cubicBezTo>
                  <a:pt x="104" y="239"/>
                  <a:pt x="89" y="236"/>
                  <a:pt x="74" y="230"/>
                </a:cubicBezTo>
                <a:cubicBezTo>
                  <a:pt x="59" y="224"/>
                  <a:pt x="46" y="215"/>
                  <a:pt x="35" y="204"/>
                </a:cubicBezTo>
                <a:cubicBezTo>
                  <a:pt x="24" y="193"/>
                  <a:pt x="16" y="180"/>
                  <a:pt x="9" y="165"/>
                </a:cubicBezTo>
                <a:cubicBezTo>
                  <a:pt x="3" y="151"/>
                  <a:pt x="0" y="134"/>
                  <a:pt x="0" y="119"/>
                </a:cubicBezTo>
                <a:cubicBezTo>
                  <a:pt x="0" y="103"/>
                  <a:pt x="3" y="88"/>
                  <a:pt x="9" y="73"/>
                </a:cubicBezTo>
                <a:cubicBezTo>
                  <a:pt x="16" y="58"/>
                  <a:pt x="24" y="46"/>
                  <a:pt x="35" y="34"/>
                </a:cubicBezTo>
                <a:cubicBezTo>
                  <a:pt x="46" y="23"/>
                  <a:pt x="59" y="15"/>
                  <a:pt x="74" y="9"/>
                </a:cubicBezTo>
                <a:cubicBezTo>
                  <a:pt x="89" y="3"/>
                  <a:pt x="104" y="0"/>
                  <a:pt x="119" y="0"/>
                </a:cubicBezTo>
                <a:cubicBezTo>
                  <a:pt x="135" y="0"/>
                  <a:pt x="151" y="3"/>
                  <a:pt x="166" y="9"/>
                </a:cubicBezTo>
                <a:cubicBezTo>
                  <a:pt x="181" y="15"/>
                  <a:pt x="194" y="23"/>
                  <a:pt x="205" y="34"/>
                </a:cubicBezTo>
                <a:cubicBezTo>
                  <a:pt x="216" y="46"/>
                  <a:pt x="224" y="58"/>
                  <a:pt x="230" y="73"/>
                </a:cubicBezTo>
                <a:cubicBezTo>
                  <a:pt x="237" y="88"/>
                  <a:pt x="240" y="103"/>
                  <a:pt x="240" y="119"/>
                </a:cubicBezTo>
              </a:path>
            </a:pathLst>
          </a:custGeom>
          <a:ln w="9360">
            <a:solidFill>
              <a:srgbClr val="1f2328"/>
            </a:solidFill>
            <a:miter/>
          </a:ln>
        </p:spPr>
        <p:txBody>
          <a:bodyPr lIns="4680" rIns="4680" tIns="4680" bIns="4680" anchor="t">
            <a:noAutofit/>
          </a:bodyPr>
          <a:p>
            <a:endParaRPr b="0" lang="en-US" sz="2400" strike="noStrike" u="none">
              <a:solidFill>
                <a:srgbClr val="000000"/>
              </a:solidFill>
              <a:effectLst/>
              <a:uFillTx/>
              <a:latin typeface="游明朝体"/>
            </a:endParaRPr>
          </a:p>
        </p:txBody>
      </p:sp>
      <p:sp>
        <p:nvSpPr>
          <p:cNvPr id="151" name=""/>
          <p:cNvSpPr txBox="1"/>
          <p:nvPr/>
        </p:nvSpPr>
        <p:spPr>
          <a:xfrm>
            <a:off x="1852560" y="3790800"/>
            <a:ext cx="634500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規制対象外の旧世代チップや他国製チップの活⽤。</a:t>
            </a:r>
            <a:endParaRPr b="0" lang="en-US" sz="2170" strike="noStrike" u="none">
              <a:solidFill>
                <a:srgbClr val="000000"/>
              </a:solidFill>
              <a:effectLst/>
              <a:uFillTx/>
              <a:latin typeface="游明朝体"/>
            </a:endParaRPr>
          </a:p>
        </p:txBody>
      </p:sp>
      <p:sp>
        <p:nvSpPr>
          <p:cNvPr id="152" name=""/>
          <p:cNvSpPr/>
          <p:nvPr/>
        </p:nvSpPr>
        <p:spPr>
          <a:xfrm>
            <a:off x="1066680" y="4933800"/>
            <a:ext cx="86040" cy="86040"/>
          </a:xfrm>
          <a:custGeom>
            <a:avLst/>
            <a:gdLst/>
            <a:ahLst/>
            <a:rect l="0" t="0" r="r" b="b"/>
            <a:pathLst>
              <a:path w="239" h="239">
                <a:moveTo>
                  <a:pt x="239" y="119"/>
                </a:moveTo>
                <a:cubicBezTo>
                  <a:pt x="239" y="135"/>
                  <a:pt x="236" y="150"/>
                  <a:pt x="230" y="165"/>
                </a:cubicBezTo>
                <a:cubicBezTo>
                  <a:pt x="224" y="179"/>
                  <a:pt x="215" y="192"/>
                  <a:pt x="204" y="203"/>
                </a:cubicBezTo>
                <a:cubicBezTo>
                  <a:pt x="193" y="214"/>
                  <a:pt x="180" y="224"/>
                  <a:pt x="165" y="230"/>
                </a:cubicBezTo>
                <a:cubicBezTo>
                  <a:pt x="151" y="236"/>
                  <a:pt x="136" y="239"/>
                  <a:pt x="120" y="239"/>
                </a:cubicBezTo>
                <a:cubicBezTo>
                  <a:pt x="104" y="239"/>
                  <a:pt x="89" y="236"/>
                  <a:pt x="74" y="230"/>
                </a:cubicBezTo>
                <a:cubicBezTo>
                  <a:pt x="60" y="224"/>
                  <a:pt x="47" y="214"/>
                  <a:pt x="36" y="203"/>
                </a:cubicBezTo>
                <a:cubicBezTo>
                  <a:pt x="25" y="192"/>
                  <a:pt x="16" y="179"/>
                  <a:pt x="9" y="165"/>
                </a:cubicBezTo>
                <a:cubicBezTo>
                  <a:pt x="3" y="150"/>
                  <a:pt x="0" y="135"/>
                  <a:pt x="0" y="119"/>
                </a:cubicBezTo>
                <a:cubicBezTo>
                  <a:pt x="0" y="103"/>
                  <a:pt x="3" y="88"/>
                  <a:pt x="9" y="73"/>
                </a:cubicBezTo>
                <a:cubicBezTo>
                  <a:pt x="16" y="59"/>
                  <a:pt x="25" y="46"/>
                  <a:pt x="36" y="35"/>
                </a:cubicBezTo>
                <a:cubicBezTo>
                  <a:pt x="47" y="24"/>
                  <a:pt x="60" y="15"/>
                  <a:pt x="74" y="9"/>
                </a:cubicBezTo>
                <a:cubicBezTo>
                  <a:pt x="89"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1f2328"/>
          </a:solidFill>
          <a:ln w="0">
            <a:noFill/>
          </a:ln>
        </p:spPr>
        <p:txBody>
          <a:bodyPr lIns="0" rIns="0" tIns="0" bIns="0" anchor="t">
            <a:noAutofit/>
          </a:bodyPr>
          <a:p>
            <a:endParaRPr b="0" lang="en-US" sz="2400" strike="noStrike" u="none">
              <a:solidFill>
                <a:srgbClr val="ffffff"/>
              </a:solidFill>
              <a:effectLst/>
              <a:uFillTx/>
              <a:latin typeface="游明朝体"/>
            </a:endParaRPr>
          </a:p>
        </p:txBody>
      </p:sp>
      <p:sp>
        <p:nvSpPr>
          <p:cNvPr id="153" name=""/>
          <p:cNvSpPr txBox="1"/>
          <p:nvPr/>
        </p:nvSpPr>
        <p:spPr>
          <a:xfrm>
            <a:off x="1852560" y="4276800"/>
            <a:ext cx="5508000" cy="36900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密輸・ブラックマーケット </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リスクは⾼い</a:t>
            </a:r>
            <a:r>
              <a:rPr b="0" lang="en-US" sz="2170" strike="noStrike" u="none">
                <a:solidFill>
                  <a:srgbClr val="1f2328"/>
                </a:solidFill>
                <a:effectLst/>
                <a:uFillTx/>
                <a:latin typeface=".SFNS-Regular_wdth_opsz1D0000_GRAD_wght"/>
                <a:ea typeface=".SFNS-Regular_wdth_opsz1D0000_GRAD_wght"/>
              </a:rPr>
              <a:t>)</a:t>
            </a:r>
            <a:r>
              <a:rPr b="0" lang="ja-JP" sz="2170" strike="noStrike" u="none">
                <a:solidFill>
                  <a:srgbClr val="1f2328"/>
                </a:solidFill>
                <a:effectLst/>
                <a:uFillTx/>
                <a:latin typeface="HiraKakuProN-W3"/>
                <a:ea typeface="HiraKakuProN-W3"/>
              </a:rPr>
              <a:t>。</a:t>
            </a:r>
            <a:endParaRPr b="0" lang="en-US" sz="2170" strike="noStrike" u="none">
              <a:solidFill>
                <a:srgbClr val="000000"/>
              </a:solidFill>
              <a:effectLst/>
              <a:uFillTx/>
              <a:latin typeface="游明朝体"/>
            </a:endParaRPr>
          </a:p>
        </p:txBody>
      </p:sp>
      <p:sp>
        <p:nvSpPr>
          <p:cNvPr id="154" name=""/>
          <p:cNvSpPr txBox="1"/>
          <p:nvPr/>
        </p:nvSpPr>
        <p:spPr>
          <a:xfrm>
            <a:off x="1300320" y="4762440"/>
            <a:ext cx="10100160" cy="389160"/>
          </a:xfrm>
          <a:prstGeom prst="rect">
            <a:avLst/>
          </a:prstGeom>
          <a:noFill/>
          <a:ln w="0">
            <a:noFill/>
          </a:ln>
        </p:spPr>
        <p:txBody>
          <a:bodyPr wrap="none" lIns="0" rIns="0" tIns="0" bIns="0" anchor="t">
            <a:spAutoFit/>
          </a:bodyPr>
          <a:p>
            <a:r>
              <a:rPr b="1" lang="ja-JP" sz="2170" strike="noStrike" u="none">
                <a:solidFill>
                  <a:srgbClr val="1f2328"/>
                </a:solidFill>
                <a:effectLst/>
                <a:uFillTx/>
                <a:latin typeface="HiraKakuProN-W6"/>
                <a:ea typeface="HiraKakuProN-W6"/>
              </a:rPr>
              <a:t>研究開発への影響</a:t>
            </a:r>
            <a:r>
              <a:rPr b="1" lang="en-US" sz="2170" strike="noStrike" u="none">
                <a:solidFill>
                  <a:srgbClr val="1f2328"/>
                </a:solidFill>
                <a:effectLst/>
                <a:uFillTx/>
                <a:latin typeface=".SFNS-Regular_wdth_opsz1D0000_GRAD_wght2580000"/>
                <a:ea typeface=".SFNS-Regular_wdth_opsz1D0000_GRAD_wght2580000"/>
              </a:rPr>
              <a:t>: </a:t>
            </a:r>
            <a:r>
              <a:rPr b="0" lang="ja-JP" sz="2170" strike="noStrike" u="none">
                <a:solidFill>
                  <a:srgbClr val="1f2328"/>
                </a:solidFill>
                <a:effectLst/>
                <a:uFillTx/>
                <a:latin typeface="HiraKakuProN-W3"/>
                <a:ea typeface="HiraKakuProN-W3"/>
              </a:rPr>
              <a:t>最先端</a:t>
            </a:r>
            <a:r>
              <a:rPr b="0" lang="en-US" sz="2170" strike="noStrike" u="none">
                <a:solidFill>
                  <a:srgbClr val="1f2328"/>
                </a:solidFill>
                <a:effectLst/>
                <a:uFillTx/>
                <a:latin typeface=".SFNS-Regular_wdth_opsz1D0000_GRAD_wght"/>
                <a:ea typeface=".SFNS-Regular_wdth_opsz1D0000_GRAD_wght"/>
              </a:rPr>
              <a:t>AI</a:t>
            </a:r>
            <a:r>
              <a:rPr b="0" lang="ja-JP" sz="2170" strike="noStrike" u="none">
                <a:solidFill>
                  <a:srgbClr val="1f2328"/>
                </a:solidFill>
                <a:effectLst/>
                <a:uFillTx/>
                <a:latin typeface="HiraKakuProN-W3"/>
                <a:ea typeface="HiraKakuProN-W3"/>
              </a:rPr>
              <a:t>モデルの開発に必要な⾼性能チップへのアクセスが制</a:t>
            </a:r>
            <a:endParaRPr b="0" lang="en-US" sz="2170" strike="noStrike" u="none">
              <a:solidFill>
                <a:srgbClr val="000000"/>
              </a:solidFill>
              <a:effectLst/>
              <a:uFillTx/>
              <a:latin typeface="游明朝体"/>
            </a:endParaRPr>
          </a:p>
        </p:txBody>
      </p:sp>
      <p:sp>
        <p:nvSpPr>
          <p:cNvPr id="155" name=""/>
          <p:cNvSpPr txBox="1"/>
          <p:nvPr/>
        </p:nvSpPr>
        <p:spPr>
          <a:xfrm>
            <a:off x="1300320" y="5172120"/>
            <a:ext cx="6069240" cy="276120"/>
          </a:xfrm>
          <a:prstGeom prst="rect">
            <a:avLst/>
          </a:prstGeom>
          <a:noFill/>
          <a:ln w="0">
            <a:noFill/>
          </a:ln>
        </p:spPr>
        <p:txBody>
          <a:bodyPr wrap="none" lIns="0" rIns="0" tIns="0" bIns="0" anchor="t">
            <a:spAutoFit/>
          </a:bodyPr>
          <a:p>
            <a:r>
              <a:rPr b="0" lang="ja-JP" sz="2170" strike="noStrike" u="none">
                <a:solidFill>
                  <a:srgbClr val="1f2328"/>
                </a:solidFill>
                <a:effectLst/>
                <a:uFillTx/>
                <a:latin typeface="HiraKakuProN-W3"/>
                <a:ea typeface="HiraKakuProN-W3"/>
              </a:rPr>
              <a:t>限され、研究開発のスピードが鈍化する可能性。</a:t>
            </a:r>
            <a:endParaRPr b="0" lang="en-US" sz="2170" strike="noStrike" u="none">
              <a:solidFill>
                <a:srgbClr val="000000"/>
              </a:solidFill>
              <a:effectLst/>
              <a:uFillTx/>
              <a:latin typeface="游明朝体"/>
            </a:endParaRPr>
          </a:p>
        </p:txBody>
      </p:sp>
      <p:sp>
        <p:nvSpPr>
          <p:cNvPr id="156" name=""/>
          <p:cNvSpPr txBox="1"/>
          <p:nvPr/>
        </p:nvSpPr>
        <p:spPr>
          <a:xfrm>
            <a:off x="11764080" y="6327720"/>
            <a:ext cx="228240" cy="306720"/>
          </a:xfrm>
          <a:prstGeom prst="rect">
            <a:avLst/>
          </a:prstGeom>
          <a:noFill/>
          <a:ln w="0">
            <a:noFill/>
          </a:ln>
        </p:spPr>
        <p:txBody>
          <a:bodyPr wrap="none" lIns="0" rIns="0" tIns="0" bIns="0" anchor="t">
            <a:spAutoFit/>
          </a:bodyPr>
          <a:p>
            <a:r>
              <a:rPr b="0" lang="en-US" sz="1800" strike="noStrike" u="none">
                <a:solidFill>
                  <a:srgbClr val="777777"/>
                </a:solidFill>
                <a:effectLst/>
                <a:uFillTx/>
                <a:latin typeface=".SFNS-Regular_wdth_opsz180000_GRAD_wght"/>
                <a:ea typeface=".SFNS-Regular_wdth_opsz180000_GRAD_wght"/>
              </a:rPr>
              <a:t>9</a:t>
            </a:r>
            <a:endParaRPr b="0" lang="en-US" sz="1800" strike="noStrike" u="none">
              <a:solidFill>
                <a:srgbClr val="000000"/>
              </a:solidFill>
              <a:effectLst/>
              <a:uFillTx/>
              <a:latin typeface="游明朝体"/>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LibreOffice/25.2.2.2$MacOSX_X86_64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ja-JP</dc:language>
  <cp:lastModifiedBy/>
  <cp:revision>0</cp:revision>
  <dc:subject/>
  <dc:title/>
</cp:coreProperties>
</file>