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クリックしてタイトルテキストを編集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クリックしてアウトラインのテキストを編集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</a:t>
            </a:r>
            <a:r>
              <a:rPr b="0" lang="ja-JP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レベル目のアウトライン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</a:t>
            </a:r>
            <a:r>
              <a:rPr b="0" lang="ja-JP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レベル目のアウトライン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</a:t>
            </a:r>
            <a:r>
              <a:rPr b="0" lang="ja-JP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レベル目のアウトライン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</a:t>
            </a:r>
            <a:r>
              <a:rPr b="0" lang="ja-JP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レベル目のアウトライン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</a:t>
            </a:r>
            <a:r>
              <a:rPr b="0" lang="ja-JP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レベル目のアウトライン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</a:t>
            </a:r>
            <a:r>
              <a:rPr b="0" lang="ja-JP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レベル目のアウトライン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47720" y="2750760"/>
            <a:ext cx="10475280" cy="43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40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Ziroh Labs &amp; kompact AI</a:t>
            </a:r>
            <a:r>
              <a:rPr b="1" lang="ja-JP" sz="240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：</a:t>
            </a:r>
            <a:r>
              <a:rPr b="1" lang="en-US" sz="240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DeepSeek</a:t>
            </a:r>
            <a:r>
              <a:rPr b="1" lang="ja-JP" sz="240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ショック再来の可能性 分析レポ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47720" y="3131640"/>
            <a:ext cx="6102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40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ート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47720" y="3806280"/>
            <a:ext cx="114372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証券会社向け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283680" y="207360"/>
            <a:ext cx="29412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.SFNS-Regular_wdth_opsz120000_GRAD_wght"/>
                <a:ea typeface=".SFNS-Regular_wdth_opsz120000_GRAD_wght"/>
              </a:rPr>
              <a:t>Ziroh Labs &amp; kompact AI 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HiraKakuProN-W3"/>
                <a:ea typeface="HiraKakuProN-W3"/>
              </a:rPr>
              <a:t>分析レポート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1803680" y="631836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747720" y="1725840"/>
            <a:ext cx="707436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9. DeepSeek</a:t>
            </a:r>
            <a:r>
              <a:rPr b="1" lang="ja-JP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ショックの振り返り </a:t>
            </a:r>
            <a:r>
              <a:rPr b="1" lang="en-US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(3/3)</a:t>
            </a:r>
            <a:r>
              <a:rPr b="1" lang="ja-JP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：市場へのインパクト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2" name=""/>
          <p:cNvSpPr/>
          <p:nvPr/>
        </p:nvSpPr>
        <p:spPr>
          <a:xfrm>
            <a:off x="952200" y="28857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747720" y="2310840"/>
            <a:ext cx="603396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DeepSeek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ショックは、短期間ながら市場に⼤きな動揺を与えました：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4" name=""/>
          <p:cNvSpPr/>
          <p:nvPr/>
        </p:nvSpPr>
        <p:spPr>
          <a:xfrm>
            <a:off x="952200" y="32382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1128600" y="2768040"/>
            <a:ext cx="829872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株価急落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Nvidia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株が⼀時歴史的な下げ幅を記録。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Broadcom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、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Oracle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なども⼤幅下落しました。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6" name=""/>
          <p:cNvSpPr/>
          <p:nvPr/>
        </p:nvSpPr>
        <p:spPr>
          <a:xfrm>
            <a:off x="952200" y="3590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1128600" y="3120480"/>
            <a:ext cx="756288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「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GPU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⾄上主義」への疑問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AI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開発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=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莫⼤な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GPU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投資という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常識への挑戦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となりました。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8" name=""/>
          <p:cNvSpPr/>
          <p:nvPr/>
        </p:nvSpPr>
        <p:spPr>
          <a:xfrm>
            <a:off x="1333440" y="3895560"/>
            <a:ext cx="57240" cy="57600"/>
          </a:xfrm>
          <a:custGeom>
            <a:avLst/>
            <a:gdLst/>
            <a:ahLst/>
            <a:rect l="0" t="0" r="r" b="b"/>
            <a:pathLst>
              <a:path fill="none" w="159" h="160">
                <a:moveTo>
                  <a:pt x="159" y="80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1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1" y="40"/>
                  <a:pt x="16" y="32"/>
                  <a:pt x="24" y="24"/>
                </a:cubicBezTo>
                <a:cubicBezTo>
                  <a:pt x="31" y="17"/>
                  <a:pt x="40" y="11"/>
                  <a:pt x="50" y="7"/>
                </a:cubicBezTo>
                <a:cubicBezTo>
                  <a:pt x="59" y="3"/>
                  <a:pt x="70" y="0"/>
                  <a:pt x="80" y="0"/>
                </a:cubicBezTo>
                <a:cubicBezTo>
                  <a:pt x="91" y="0"/>
                  <a:pt x="101" y="3"/>
                  <a:pt x="110" y="7"/>
                </a:cubicBezTo>
                <a:cubicBezTo>
                  <a:pt x="120" y="11"/>
                  <a:pt x="129" y="17"/>
                  <a:pt x="136" y="24"/>
                </a:cubicBezTo>
                <a:cubicBezTo>
                  <a:pt x="144" y="32"/>
                  <a:pt x="149" y="40"/>
                  <a:pt x="153" y="50"/>
                </a:cubicBezTo>
                <a:cubicBezTo>
                  <a:pt x="157" y="60"/>
                  <a:pt x="159" y="70"/>
                  <a:pt x="159" y="8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1128600" y="3472920"/>
            <a:ext cx="158796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投資⾒直しの契機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0" name=""/>
          <p:cNvSpPr/>
          <p:nvPr/>
        </p:nvSpPr>
        <p:spPr>
          <a:xfrm>
            <a:off x="1333440" y="4248000"/>
            <a:ext cx="57240" cy="57600"/>
          </a:xfrm>
          <a:custGeom>
            <a:avLst/>
            <a:gdLst/>
            <a:ahLst/>
            <a:rect l="0" t="0" r="r" b="b"/>
            <a:pathLst>
              <a:path fill="none" w="159" h="160">
                <a:moveTo>
                  <a:pt x="159" y="79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19"/>
                  <a:pt x="144" y="128"/>
                  <a:pt x="136" y="136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1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79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1509840" y="3777840"/>
            <a:ext cx="514440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クラウド⼤⼿の巨額データセンター投資計画への影響懸念。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2" name=""/>
          <p:cNvSpPr/>
          <p:nvPr/>
        </p:nvSpPr>
        <p:spPr>
          <a:xfrm>
            <a:off x="1333440" y="4600440"/>
            <a:ext cx="57240" cy="57600"/>
          </a:xfrm>
          <a:custGeom>
            <a:avLst/>
            <a:gdLst/>
            <a:ahLst/>
            <a:rect l="0" t="0" r="r" b="b"/>
            <a:pathLst>
              <a:path fill="none" w="159" h="160">
                <a:moveTo>
                  <a:pt x="159" y="79"/>
                </a:moveTo>
                <a:cubicBezTo>
                  <a:pt x="159" y="90"/>
                  <a:pt x="157" y="101"/>
                  <a:pt x="153" y="111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1" y="120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79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1509840" y="4130280"/>
            <a:ext cx="51760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半導体需要（特にハイエンド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GPU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）の将来性に対する疑念。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4" name=""/>
          <p:cNvSpPr/>
          <p:nvPr/>
        </p:nvSpPr>
        <p:spPr>
          <a:xfrm>
            <a:off x="952200" y="4952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1509840" y="4482720"/>
            <a:ext cx="494316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AI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バリューチェーンにおける価値の源泉シフトの可能性。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1128600" y="4835160"/>
            <a:ext cx="737784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AI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効率化・⺠主化の加速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低コスト・⾼効率な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AI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開発・利⽤への関⼼が⾼まりました。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283680" y="207360"/>
            <a:ext cx="29412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.SFNS-Regular_wdth_opsz120000_GRAD_wght"/>
                <a:ea typeface=".SFNS-Regular_wdth_opsz120000_GRAD_wght"/>
              </a:rPr>
              <a:t>Ziroh Labs &amp; kompact AI 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HiraKakuProN-W3"/>
                <a:ea typeface="HiraKakuProN-W3"/>
              </a:rPr>
              <a:t>分析レポート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11663280" y="631836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10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2" name=""/>
          <p:cNvSpPr/>
          <p:nvPr/>
        </p:nvSpPr>
        <p:spPr>
          <a:xfrm>
            <a:off x="752400" y="2409480"/>
            <a:ext cx="1972080" cy="429120"/>
          </a:xfrm>
          <a:custGeom>
            <a:avLst/>
            <a:gdLst/>
            <a:ahLst/>
            <a:rect l="0" t="0" r="r" b="b"/>
            <a:pathLst>
              <a:path w="5478" h="1192">
                <a:moveTo>
                  <a:pt x="0" y="0"/>
                </a:moveTo>
                <a:lnTo>
                  <a:pt x="5478" y="0"/>
                </a:lnTo>
                <a:lnTo>
                  <a:pt x="5478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3" name=""/>
          <p:cNvSpPr/>
          <p:nvPr/>
        </p:nvSpPr>
        <p:spPr>
          <a:xfrm>
            <a:off x="2724120" y="2409480"/>
            <a:ext cx="4438800" cy="429120"/>
          </a:xfrm>
          <a:custGeom>
            <a:avLst/>
            <a:gdLst/>
            <a:ahLst/>
            <a:rect l="0" t="0" r="r" b="b"/>
            <a:pathLst>
              <a:path w="12330" h="1192">
                <a:moveTo>
                  <a:pt x="0" y="0"/>
                </a:moveTo>
                <a:lnTo>
                  <a:pt x="12330" y="0"/>
                </a:lnTo>
                <a:lnTo>
                  <a:pt x="12330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4" name=""/>
          <p:cNvSpPr/>
          <p:nvPr/>
        </p:nvSpPr>
        <p:spPr>
          <a:xfrm>
            <a:off x="7162560" y="2409480"/>
            <a:ext cx="4267440" cy="429120"/>
          </a:xfrm>
          <a:custGeom>
            <a:avLst/>
            <a:gdLst/>
            <a:ahLst/>
            <a:rect l="0" t="0" r="r" b="b"/>
            <a:pathLst>
              <a:path w="11854" h="1192">
                <a:moveTo>
                  <a:pt x="0" y="0"/>
                </a:moveTo>
                <a:lnTo>
                  <a:pt x="11854" y="0"/>
                </a:lnTo>
                <a:lnTo>
                  <a:pt x="11854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5" name=""/>
          <p:cNvSpPr/>
          <p:nvPr/>
        </p:nvSpPr>
        <p:spPr>
          <a:xfrm>
            <a:off x="752400" y="2838240"/>
            <a:ext cx="1972080" cy="429120"/>
          </a:xfrm>
          <a:custGeom>
            <a:avLst/>
            <a:gdLst/>
            <a:ahLst/>
            <a:rect l="0" t="0" r="r" b="b"/>
            <a:pathLst>
              <a:path w="5478" h="1192">
                <a:moveTo>
                  <a:pt x="0" y="0"/>
                </a:moveTo>
                <a:lnTo>
                  <a:pt x="5478" y="0"/>
                </a:lnTo>
                <a:lnTo>
                  <a:pt x="5478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6" name=""/>
          <p:cNvSpPr/>
          <p:nvPr/>
        </p:nvSpPr>
        <p:spPr>
          <a:xfrm>
            <a:off x="2724120" y="2838240"/>
            <a:ext cx="4438800" cy="429120"/>
          </a:xfrm>
          <a:custGeom>
            <a:avLst/>
            <a:gdLst/>
            <a:ahLst/>
            <a:rect l="0" t="0" r="r" b="b"/>
            <a:pathLst>
              <a:path w="12330" h="1192">
                <a:moveTo>
                  <a:pt x="0" y="0"/>
                </a:moveTo>
                <a:lnTo>
                  <a:pt x="12330" y="0"/>
                </a:lnTo>
                <a:lnTo>
                  <a:pt x="12330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7" name=""/>
          <p:cNvSpPr/>
          <p:nvPr/>
        </p:nvSpPr>
        <p:spPr>
          <a:xfrm>
            <a:off x="7162560" y="2838240"/>
            <a:ext cx="4267440" cy="429120"/>
          </a:xfrm>
          <a:custGeom>
            <a:avLst/>
            <a:gdLst/>
            <a:ahLst/>
            <a:rect l="0" t="0" r="r" b="b"/>
            <a:pathLst>
              <a:path w="11854" h="1192">
                <a:moveTo>
                  <a:pt x="0" y="0"/>
                </a:moveTo>
                <a:lnTo>
                  <a:pt x="11854" y="0"/>
                </a:lnTo>
                <a:lnTo>
                  <a:pt x="11854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8" name=""/>
          <p:cNvSpPr/>
          <p:nvPr/>
        </p:nvSpPr>
        <p:spPr>
          <a:xfrm>
            <a:off x="752400" y="3267000"/>
            <a:ext cx="1972080" cy="428760"/>
          </a:xfrm>
          <a:custGeom>
            <a:avLst/>
            <a:gdLst/>
            <a:ahLst/>
            <a:rect l="0" t="0" r="r" b="b"/>
            <a:pathLst>
              <a:path w="5478" h="1191">
                <a:moveTo>
                  <a:pt x="0" y="0"/>
                </a:moveTo>
                <a:lnTo>
                  <a:pt x="5478" y="0"/>
                </a:lnTo>
                <a:lnTo>
                  <a:pt x="5478" y="1191"/>
                </a:lnTo>
                <a:lnTo>
                  <a:pt x="0" y="1191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9" name=""/>
          <p:cNvSpPr/>
          <p:nvPr/>
        </p:nvSpPr>
        <p:spPr>
          <a:xfrm>
            <a:off x="2724120" y="3267000"/>
            <a:ext cx="4438800" cy="428760"/>
          </a:xfrm>
          <a:custGeom>
            <a:avLst/>
            <a:gdLst/>
            <a:ahLst/>
            <a:rect l="0" t="0" r="r" b="b"/>
            <a:pathLst>
              <a:path w="12330" h="1191">
                <a:moveTo>
                  <a:pt x="0" y="0"/>
                </a:moveTo>
                <a:lnTo>
                  <a:pt x="12330" y="0"/>
                </a:lnTo>
                <a:lnTo>
                  <a:pt x="12330" y="1191"/>
                </a:lnTo>
                <a:lnTo>
                  <a:pt x="0" y="1191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0" name=""/>
          <p:cNvSpPr/>
          <p:nvPr/>
        </p:nvSpPr>
        <p:spPr>
          <a:xfrm>
            <a:off x="7162560" y="3267000"/>
            <a:ext cx="4267440" cy="428760"/>
          </a:xfrm>
          <a:custGeom>
            <a:avLst/>
            <a:gdLst/>
            <a:ahLst/>
            <a:rect l="0" t="0" r="r" b="b"/>
            <a:pathLst>
              <a:path w="11854" h="1191">
                <a:moveTo>
                  <a:pt x="0" y="0"/>
                </a:moveTo>
                <a:lnTo>
                  <a:pt x="11854" y="0"/>
                </a:lnTo>
                <a:lnTo>
                  <a:pt x="11854" y="1191"/>
                </a:lnTo>
                <a:lnTo>
                  <a:pt x="0" y="1191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1" name=""/>
          <p:cNvSpPr/>
          <p:nvPr/>
        </p:nvSpPr>
        <p:spPr>
          <a:xfrm>
            <a:off x="752400" y="3695400"/>
            <a:ext cx="1972080" cy="429120"/>
          </a:xfrm>
          <a:custGeom>
            <a:avLst/>
            <a:gdLst/>
            <a:ahLst/>
            <a:rect l="0" t="0" r="r" b="b"/>
            <a:pathLst>
              <a:path w="5478" h="1192">
                <a:moveTo>
                  <a:pt x="0" y="0"/>
                </a:moveTo>
                <a:lnTo>
                  <a:pt x="5478" y="0"/>
                </a:lnTo>
                <a:lnTo>
                  <a:pt x="5478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2" name=""/>
          <p:cNvSpPr/>
          <p:nvPr/>
        </p:nvSpPr>
        <p:spPr>
          <a:xfrm>
            <a:off x="2724120" y="3695400"/>
            <a:ext cx="4438800" cy="429120"/>
          </a:xfrm>
          <a:custGeom>
            <a:avLst/>
            <a:gdLst/>
            <a:ahLst/>
            <a:rect l="0" t="0" r="r" b="b"/>
            <a:pathLst>
              <a:path w="12330" h="1192">
                <a:moveTo>
                  <a:pt x="0" y="0"/>
                </a:moveTo>
                <a:lnTo>
                  <a:pt x="12330" y="0"/>
                </a:lnTo>
                <a:lnTo>
                  <a:pt x="12330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3" name=""/>
          <p:cNvSpPr/>
          <p:nvPr/>
        </p:nvSpPr>
        <p:spPr>
          <a:xfrm>
            <a:off x="7162560" y="3695400"/>
            <a:ext cx="4267440" cy="429120"/>
          </a:xfrm>
          <a:custGeom>
            <a:avLst/>
            <a:gdLst/>
            <a:ahLst/>
            <a:rect l="0" t="0" r="r" b="b"/>
            <a:pathLst>
              <a:path w="11854" h="1192">
                <a:moveTo>
                  <a:pt x="0" y="0"/>
                </a:moveTo>
                <a:lnTo>
                  <a:pt x="11854" y="0"/>
                </a:lnTo>
                <a:lnTo>
                  <a:pt x="11854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4" name=""/>
          <p:cNvSpPr/>
          <p:nvPr/>
        </p:nvSpPr>
        <p:spPr>
          <a:xfrm>
            <a:off x="752400" y="4124160"/>
            <a:ext cx="1972080" cy="429120"/>
          </a:xfrm>
          <a:custGeom>
            <a:avLst/>
            <a:gdLst/>
            <a:ahLst/>
            <a:rect l="0" t="0" r="r" b="b"/>
            <a:pathLst>
              <a:path w="5478" h="1192">
                <a:moveTo>
                  <a:pt x="0" y="0"/>
                </a:moveTo>
                <a:lnTo>
                  <a:pt x="5478" y="0"/>
                </a:lnTo>
                <a:lnTo>
                  <a:pt x="5478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5" name=""/>
          <p:cNvSpPr/>
          <p:nvPr/>
        </p:nvSpPr>
        <p:spPr>
          <a:xfrm>
            <a:off x="2724120" y="4124160"/>
            <a:ext cx="4438800" cy="429120"/>
          </a:xfrm>
          <a:custGeom>
            <a:avLst/>
            <a:gdLst/>
            <a:ahLst/>
            <a:rect l="0" t="0" r="r" b="b"/>
            <a:pathLst>
              <a:path w="12330" h="1192">
                <a:moveTo>
                  <a:pt x="0" y="0"/>
                </a:moveTo>
                <a:lnTo>
                  <a:pt x="12330" y="0"/>
                </a:lnTo>
                <a:lnTo>
                  <a:pt x="12330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6" name=""/>
          <p:cNvSpPr/>
          <p:nvPr/>
        </p:nvSpPr>
        <p:spPr>
          <a:xfrm>
            <a:off x="7162560" y="4124160"/>
            <a:ext cx="4267440" cy="429120"/>
          </a:xfrm>
          <a:custGeom>
            <a:avLst/>
            <a:gdLst/>
            <a:ahLst/>
            <a:rect l="0" t="0" r="r" b="b"/>
            <a:pathLst>
              <a:path w="11854" h="1192">
                <a:moveTo>
                  <a:pt x="0" y="0"/>
                </a:moveTo>
                <a:lnTo>
                  <a:pt x="11854" y="0"/>
                </a:lnTo>
                <a:lnTo>
                  <a:pt x="11854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7" name=""/>
          <p:cNvSpPr/>
          <p:nvPr/>
        </p:nvSpPr>
        <p:spPr>
          <a:xfrm>
            <a:off x="752400" y="4552920"/>
            <a:ext cx="1972080" cy="428760"/>
          </a:xfrm>
          <a:custGeom>
            <a:avLst/>
            <a:gdLst/>
            <a:ahLst/>
            <a:rect l="0" t="0" r="r" b="b"/>
            <a:pathLst>
              <a:path w="5478" h="1191">
                <a:moveTo>
                  <a:pt x="0" y="0"/>
                </a:moveTo>
                <a:lnTo>
                  <a:pt x="5478" y="0"/>
                </a:lnTo>
                <a:lnTo>
                  <a:pt x="5478" y="1191"/>
                </a:lnTo>
                <a:lnTo>
                  <a:pt x="0" y="11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8" name=""/>
          <p:cNvSpPr/>
          <p:nvPr/>
        </p:nvSpPr>
        <p:spPr>
          <a:xfrm>
            <a:off x="2724120" y="4552920"/>
            <a:ext cx="4438800" cy="428760"/>
          </a:xfrm>
          <a:custGeom>
            <a:avLst/>
            <a:gdLst/>
            <a:ahLst/>
            <a:rect l="0" t="0" r="r" b="b"/>
            <a:pathLst>
              <a:path w="12330" h="1191">
                <a:moveTo>
                  <a:pt x="0" y="0"/>
                </a:moveTo>
                <a:lnTo>
                  <a:pt x="12330" y="0"/>
                </a:lnTo>
                <a:lnTo>
                  <a:pt x="12330" y="1191"/>
                </a:lnTo>
                <a:lnTo>
                  <a:pt x="0" y="11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9" name=""/>
          <p:cNvSpPr/>
          <p:nvPr/>
        </p:nvSpPr>
        <p:spPr>
          <a:xfrm>
            <a:off x="7162560" y="4552920"/>
            <a:ext cx="4267440" cy="428760"/>
          </a:xfrm>
          <a:custGeom>
            <a:avLst/>
            <a:gdLst/>
            <a:ahLst/>
            <a:rect l="0" t="0" r="r" b="b"/>
            <a:pathLst>
              <a:path w="11854" h="1191">
                <a:moveTo>
                  <a:pt x="0" y="0"/>
                </a:moveTo>
                <a:lnTo>
                  <a:pt x="11854" y="0"/>
                </a:lnTo>
                <a:lnTo>
                  <a:pt x="11854" y="1191"/>
                </a:lnTo>
                <a:lnTo>
                  <a:pt x="0" y="11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0" name=""/>
          <p:cNvSpPr/>
          <p:nvPr/>
        </p:nvSpPr>
        <p:spPr>
          <a:xfrm>
            <a:off x="752400" y="2409480"/>
            <a:ext cx="9720" cy="439200"/>
          </a:xfrm>
          <a:custGeom>
            <a:avLst/>
            <a:gdLst/>
            <a:ahLst/>
            <a:rect l="0" t="0" r="r" b="b"/>
            <a:pathLst>
              <a:path w="27" h="1220">
                <a:moveTo>
                  <a:pt x="0" y="0"/>
                </a:moveTo>
                <a:lnTo>
                  <a:pt x="27" y="0"/>
                </a:lnTo>
                <a:lnTo>
                  <a:pt x="27" y="1220"/>
                </a:lnTo>
                <a:lnTo>
                  <a:pt x="0" y="122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1" name=""/>
          <p:cNvSpPr/>
          <p:nvPr/>
        </p:nvSpPr>
        <p:spPr>
          <a:xfrm>
            <a:off x="752400" y="2409480"/>
            <a:ext cx="1981440" cy="10080"/>
          </a:xfrm>
          <a:custGeom>
            <a:avLst/>
            <a:gdLst/>
            <a:ahLst/>
            <a:rect l="0" t="0" r="r" b="b"/>
            <a:pathLst>
              <a:path w="5504" h="28">
                <a:moveTo>
                  <a:pt x="0" y="0"/>
                </a:moveTo>
                <a:lnTo>
                  <a:pt x="5504" y="0"/>
                </a:lnTo>
                <a:lnTo>
                  <a:pt x="550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2" name=""/>
          <p:cNvSpPr/>
          <p:nvPr/>
        </p:nvSpPr>
        <p:spPr>
          <a:xfrm>
            <a:off x="2724120" y="2409480"/>
            <a:ext cx="9720" cy="439200"/>
          </a:xfrm>
          <a:custGeom>
            <a:avLst/>
            <a:gdLst/>
            <a:ahLst/>
            <a:rect l="0" t="0" r="r" b="b"/>
            <a:pathLst>
              <a:path w="27" h="1220">
                <a:moveTo>
                  <a:pt x="0" y="0"/>
                </a:moveTo>
                <a:lnTo>
                  <a:pt x="27" y="0"/>
                </a:lnTo>
                <a:lnTo>
                  <a:pt x="27" y="1220"/>
                </a:lnTo>
                <a:lnTo>
                  <a:pt x="0" y="122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3" name=""/>
          <p:cNvSpPr/>
          <p:nvPr/>
        </p:nvSpPr>
        <p:spPr>
          <a:xfrm>
            <a:off x="2733480" y="2409480"/>
            <a:ext cx="4439160" cy="10080"/>
          </a:xfrm>
          <a:custGeom>
            <a:avLst/>
            <a:gdLst/>
            <a:ahLst/>
            <a:rect l="0" t="0" r="r" b="b"/>
            <a:pathLst>
              <a:path w="12331" h="28">
                <a:moveTo>
                  <a:pt x="0" y="0"/>
                </a:moveTo>
                <a:lnTo>
                  <a:pt x="12331" y="0"/>
                </a:lnTo>
                <a:lnTo>
                  <a:pt x="1233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4" name=""/>
          <p:cNvSpPr/>
          <p:nvPr/>
        </p:nvSpPr>
        <p:spPr>
          <a:xfrm>
            <a:off x="7162560" y="2409480"/>
            <a:ext cx="10080" cy="439200"/>
          </a:xfrm>
          <a:custGeom>
            <a:avLst/>
            <a:gdLst/>
            <a:ahLst/>
            <a:rect l="0" t="0" r="r" b="b"/>
            <a:pathLst>
              <a:path w="28" h="1220">
                <a:moveTo>
                  <a:pt x="0" y="0"/>
                </a:moveTo>
                <a:lnTo>
                  <a:pt x="28" y="0"/>
                </a:lnTo>
                <a:lnTo>
                  <a:pt x="28" y="1220"/>
                </a:lnTo>
                <a:lnTo>
                  <a:pt x="0" y="122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5" name=""/>
          <p:cNvSpPr/>
          <p:nvPr/>
        </p:nvSpPr>
        <p:spPr>
          <a:xfrm>
            <a:off x="7172280" y="2409480"/>
            <a:ext cx="4267440" cy="10080"/>
          </a:xfrm>
          <a:custGeom>
            <a:avLst/>
            <a:gdLst/>
            <a:ahLst/>
            <a:rect l="0" t="0" r="r" b="b"/>
            <a:pathLst>
              <a:path w="11854" h="28">
                <a:moveTo>
                  <a:pt x="0" y="0"/>
                </a:moveTo>
                <a:lnTo>
                  <a:pt x="11854" y="0"/>
                </a:lnTo>
                <a:lnTo>
                  <a:pt x="1185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6" name=""/>
          <p:cNvSpPr/>
          <p:nvPr/>
        </p:nvSpPr>
        <p:spPr>
          <a:xfrm>
            <a:off x="11429640" y="2409480"/>
            <a:ext cx="10080" cy="439200"/>
          </a:xfrm>
          <a:custGeom>
            <a:avLst/>
            <a:gdLst/>
            <a:ahLst/>
            <a:rect l="0" t="0" r="r" b="b"/>
            <a:pathLst>
              <a:path w="28" h="1220">
                <a:moveTo>
                  <a:pt x="0" y="0"/>
                </a:moveTo>
                <a:lnTo>
                  <a:pt x="28" y="0"/>
                </a:lnTo>
                <a:lnTo>
                  <a:pt x="28" y="1220"/>
                </a:lnTo>
                <a:lnTo>
                  <a:pt x="0" y="122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7" name=""/>
          <p:cNvSpPr/>
          <p:nvPr/>
        </p:nvSpPr>
        <p:spPr>
          <a:xfrm>
            <a:off x="752400" y="2838240"/>
            <a:ext cx="1981440" cy="10080"/>
          </a:xfrm>
          <a:custGeom>
            <a:avLst/>
            <a:gdLst/>
            <a:ahLst/>
            <a:rect l="0" t="0" r="r" b="b"/>
            <a:pathLst>
              <a:path w="5504" h="28">
                <a:moveTo>
                  <a:pt x="0" y="0"/>
                </a:moveTo>
                <a:lnTo>
                  <a:pt x="5504" y="0"/>
                </a:lnTo>
                <a:lnTo>
                  <a:pt x="550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8" name=""/>
          <p:cNvSpPr/>
          <p:nvPr/>
        </p:nvSpPr>
        <p:spPr>
          <a:xfrm>
            <a:off x="2733480" y="2838240"/>
            <a:ext cx="4439160" cy="10080"/>
          </a:xfrm>
          <a:custGeom>
            <a:avLst/>
            <a:gdLst/>
            <a:ahLst/>
            <a:rect l="0" t="0" r="r" b="b"/>
            <a:pathLst>
              <a:path w="12331" h="28">
                <a:moveTo>
                  <a:pt x="0" y="0"/>
                </a:moveTo>
                <a:lnTo>
                  <a:pt x="12331" y="0"/>
                </a:lnTo>
                <a:lnTo>
                  <a:pt x="1233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9" name=""/>
          <p:cNvSpPr/>
          <p:nvPr/>
        </p:nvSpPr>
        <p:spPr>
          <a:xfrm>
            <a:off x="7172280" y="2838240"/>
            <a:ext cx="4267440" cy="10080"/>
          </a:xfrm>
          <a:custGeom>
            <a:avLst/>
            <a:gdLst/>
            <a:ahLst/>
            <a:rect l="0" t="0" r="r" b="b"/>
            <a:pathLst>
              <a:path w="11854" h="28">
                <a:moveTo>
                  <a:pt x="0" y="0"/>
                </a:moveTo>
                <a:lnTo>
                  <a:pt x="11854" y="0"/>
                </a:lnTo>
                <a:lnTo>
                  <a:pt x="1185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0" name=""/>
          <p:cNvSpPr/>
          <p:nvPr/>
        </p:nvSpPr>
        <p:spPr>
          <a:xfrm>
            <a:off x="752400" y="2847960"/>
            <a:ext cx="9720" cy="428760"/>
          </a:xfrm>
          <a:custGeom>
            <a:avLst/>
            <a:gdLst/>
            <a:ahLst/>
            <a:rect l="0" t="0" r="r" b="b"/>
            <a:pathLst>
              <a:path w="27" h="1191">
                <a:moveTo>
                  <a:pt x="0" y="0"/>
                </a:moveTo>
                <a:lnTo>
                  <a:pt x="27" y="0"/>
                </a:lnTo>
                <a:lnTo>
                  <a:pt x="27" y="1191"/>
                </a:lnTo>
                <a:lnTo>
                  <a:pt x="0" y="119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1" name=""/>
          <p:cNvSpPr/>
          <p:nvPr/>
        </p:nvSpPr>
        <p:spPr>
          <a:xfrm>
            <a:off x="2724120" y="2847960"/>
            <a:ext cx="9720" cy="428760"/>
          </a:xfrm>
          <a:custGeom>
            <a:avLst/>
            <a:gdLst/>
            <a:ahLst/>
            <a:rect l="0" t="0" r="r" b="b"/>
            <a:pathLst>
              <a:path w="27" h="1191">
                <a:moveTo>
                  <a:pt x="0" y="0"/>
                </a:moveTo>
                <a:lnTo>
                  <a:pt x="27" y="0"/>
                </a:lnTo>
                <a:lnTo>
                  <a:pt x="27" y="1191"/>
                </a:lnTo>
                <a:lnTo>
                  <a:pt x="0" y="119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2" name=""/>
          <p:cNvSpPr/>
          <p:nvPr/>
        </p:nvSpPr>
        <p:spPr>
          <a:xfrm>
            <a:off x="7162560" y="2847960"/>
            <a:ext cx="10080" cy="428760"/>
          </a:xfrm>
          <a:custGeom>
            <a:avLst/>
            <a:gdLst/>
            <a:ahLst/>
            <a:rect l="0" t="0" r="r" b="b"/>
            <a:pathLst>
              <a:path w="28" h="1191">
                <a:moveTo>
                  <a:pt x="0" y="0"/>
                </a:moveTo>
                <a:lnTo>
                  <a:pt x="28" y="0"/>
                </a:lnTo>
                <a:lnTo>
                  <a:pt x="28" y="1191"/>
                </a:lnTo>
                <a:lnTo>
                  <a:pt x="0" y="119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3" name=""/>
          <p:cNvSpPr/>
          <p:nvPr/>
        </p:nvSpPr>
        <p:spPr>
          <a:xfrm>
            <a:off x="11429640" y="2847960"/>
            <a:ext cx="10080" cy="428760"/>
          </a:xfrm>
          <a:custGeom>
            <a:avLst/>
            <a:gdLst/>
            <a:ahLst/>
            <a:rect l="0" t="0" r="r" b="b"/>
            <a:pathLst>
              <a:path w="28" h="1191">
                <a:moveTo>
                  <a:pt x="0" y="0"/>
                </a:moveTo>
                <a:lnTo>
                  <a:pt x="28" y="0"/>
                </a:lnTo>
                <a:lnTo>
                  <a:pt x="28" y="1191"/>
                </a:lnTo>
                <a:lnTo>
                  <a:pt x="0" y="119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4" name=""/>
          <p:cNvSpPr/>
          <p:nvPr/>
        </p:nvSpPr>
        <p:spPr>
          <a:xfrm>
            <a:off x="752400" y="3276360"/>
            <a:ext cx="9720" cy="429120"/>
          </a:xfrm>
          <a:custGeom>
            <a:avLst/>
            <a:gdLst/>
            <a:ahLst/>
            <a:rect l="0" t="0" r="r" b="b"/>
            <a:pathLst>
              <a:path w="27" h="1192">
                <a:moveTo>
                  <a:pt x="0" y="0"/>
                </a:moveTo>
                <a:lnTo>
                  <a:pt x="27" y="0"/>
                </a:lnTo>
                <a:lnTo>
                  <a:pt x="27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5" name=""/>
          <p:cNvSpPr/>
          <p:nvPr/>
        </p:nvSpPr>
        <p:spPr>
          <a:xfrm>
            <a:off x="752400" y="3267000"/>
            <a:ext cx="1981440" cy="9720"/>
          </a:xfrm>
          <a:custGeom>
            <a:avLst/>
            <a:gdLst/>
            <a:ahLst/>
            <a:rect l="0" t="0" r="r" b="b"/>
            <a:pathLst>
              <a:path w="5504" h="27">
                <a:moveTo>
                  <a:pt x="0" y="0"/>
                </a:moveTo>
                <a:lnTo>
                  <a:pt x="5504" y="0"/>
                </a:lnTo>
                <a:lnTo>
                  <a:pt x="550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6" name=""/>
          <p:cNvSpPr/>
          <p:nvPr/>
        </p:nvSpPr>
        <p:spPr>
          <a:xfrm>
            <a:off x="2724120" y="3276360"/>
            <a:ext cx="9720" cy="429120"/>
          </a:xfrm>
          <a:custGeom>
            <a:avLst/>
            <a:gdLst/>
            <a:ahLst/>
            <a:rect l="0" t="0" r="r" b="b"/>
            <a:pathLst>
              <a:path w="27" h="1192">
                <a:moveTo>
                  <a:pt x="0" y="0"/>
                </a:moveTo>
                <a:lnTo>
                  <a:pt x="27" y="0"/>
                </a:lnTo>
                <a:lnTo>
                  <a:pt x="27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7" name=""/>
          <p:cNvSpPr/>
          <p:nvPr/>
        </p:nvSpPr>
        <p:spPr>
          <a:xfrm>
            <a:off x="2733480" y="3267000"/>
            <a:ext cx="4439160" cy="9720"/>
          </a:xfrm>
          <a:custGeom>
            <a:avLst/>
            <a:gdLst/>
            <a:ahLst/>
            <a:rect l="0" t="0" r="r" b="b"/>
            <a:pathLst>
              <a:path w="12331" h="27">
                <a:moveTo>
                  <a:pt x="0" y="0"/>
                </a:moveTo>
                <a:lnTo>
                  <a:pt x="12331" y="0"/>
                </a:lnTo>
                <a:lnTo>
                  <a:pt x="1233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8" name=""/>
          <p:cNvSpPr/>
          <p:nvPr/>
        </p:nvSpPr>
        <p:spPr>
          <a:xfrm>
            <a:off x="7162560" y="3276360"/>
            <a:ext cx="10080" cy="429120"/>
          </a:xfrm>
          <a:custGeom>
            <a:avLst/>
            <a:gdLst/>
            <a:ahLst/>
            <a:rect l="0" t="0" r="r" b="b"/>
            <a:pathLst>
              <a:path w="28" h="1192">
                <a:moveTo>
                  <a:pt x="0" y="0"/>
                </a:moveTo>
                <a:lnTo>
                  <a:pt x="28" y="0"/>
                </a:lnTo>
                <a:lnTo>
                  <a:pt x="28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9" name=""/>
          <p:cNvSpPr/>
          <p:nvPr/>
        </p:nvSpPr>
        <p:spPr>
          <a:xfrm>
            <a:off x="7172280" y="3267000"/>
            <a:ext cx="4267440" cy="9720"/>
          </a:xfrm>
          <a:custGeom>
            <a:avLst/>
            <a:gdLst/>
            <a:ahLst/>
            <a:rect l="0" t="0" r="r" b="b"/>
            <a:pathLst>
              <a:path w="11854" h="27">
                <a:moveTo>
                  <a:pt x="0" y="0"/>
                </a:moveTo>
                <a:lnTo>
                  <a:pt x="11854" y="0"/>
                </a:lnTo>
                <a:lnTo>
                  <a:pt x="1185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0" name=""/>
          <p:cNvSpPr/>
          <p:nvPr/>
        </p:nvSpPr>
        <p:spPr>
          <a:xfrm>
            <a:off x="11429640" y="3276360"/>
            <a:ext cx="10080" cy="429120"/>
          </a:xfrm>
          <a:custGeom>
            <a:avLst/>
            <a:gdLst/>
            <a:ahLst/>
            <a:rect l="0" t="0" r="r" b="b"/>
            <a:pathLst>
              <a:path w="28" h="1192">
                <a:moveTo>
                  <a:pt x="0" y="0"/>
                </a:moveTo>
                <a:lnTo>
                  <a:pt x="28" y="0"/>
                </a:lnTo>
                <a:lnTo>
                  <a:pt x="28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1" name=""/>
          <p:cNvSpPr/>
          <p:nvPr/>
        </p:nvSpPr>
        <p:spPr>
          <a:xfrm>
            <a:off x="752400" y="3705120"/>
            <a:ext cx="9720" cy="428760"/>
          </a:xfrm>
          <a:custGeom>
            <a:avLst/>
            <a:gdLst/>
            <a:ahLst/>
            <a:rect l="0" t="0" r="r" b="b"/>
            <a:pathLst>
              <a:path w="27" h="1191">
                <a:moveTo>
                  <a:pt x="0" y="0"/>
                </a:moveTo>
                <a:lnTo>
                  <a:pt x="27" y="0"/>
                </a:lnTo>
                <a:lnTo>
                  <a:pt x="27" y="1191"/>
                </a:lnTo>
                <a:lnTo>
                  <a:pt x="0" y="119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2" name=""/>
          <p:cNvSpPr/>
          <p:nvPr/>
        </p:nvSpPr>
        <p:spPr>
          <a:xfrm>
            <a:off x="752400" y="3695400"/>
            <a:ext cx="1981440" cy="10080"/>
          </a:xfrm>
          <a:custGeom>
            <a:avLst/>
            <a:gdLst/>
            <a:ahLst/>
            <a:rect l="0" t="0" r="r" b="b"/>
            <a:pathLst>
              <a:path w="5504" h="28">
                <a:moveTo>
                  <a:pt x="0" y="0"/>
                </a:moveTo>
                <a:lnTo>
                  <a:pt x="5504" y="0"/>
                </a:lnTo>
                <a:lnTo>
                  <a:pt x="550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3" name=""/>
          <p:cNvSpPr/>
          <p:nvPr/>
        </p:nvSpPr>
        <p:spPr>
          <a:xfrm>
            <a:off x="2724120" y="3705120"/>
            <a:ext cx="9720" cy="428760"/>
          </a:xfrm>
          <a:custGeom>
            <a:avLst/>
            <a:gdLst/>
            <a:ahLst/>
            <a:rect l="0" t="0" r="r" b="b"/>
            <a:pathLst>
              <a:path w="27" h="1191">
                <a:moveTo>
                  <a:pt x="0" y="0"/>
                </a:moveTo>
                <a:lnTo>
                  <a:pt x="27" y="0"/>
                </a:lnTo>
                <a:lnTo>
                  <a:pt x="27" y="1191"/>
                </a:lnTo>
                <a:lnTo>
                  <a:pt x="0" y="119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4" name=""/>
          <p:cNvSpPr/>
          <p:nvPr/>
        </p:nvSpPr>
        <p:spPr>
          <a:xfrm>
            <a:off x="2733480" y="3695400"/>
            <a:ext cx="4439160" cy="10080"/>
          </a:xfrm>
          <a:custGeom>
            <a:avLst/>
            <a:gdLst/>
            <a:ahLst/>
            <a:rect l="0" t="0" r="r" b="b"/>
            <a:pathLst>
              <a:path w="12331" h="28">
                <a:moveTo>
                  <a:pt x="0" y="0"/>
                </a:moveTo>
                <a:lnTo>
                  <a:pt x="12331" y="0"/>
                </a:lnTo>
                <a:lnTo>
                  <a:pt x="1233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5" name=""/>
          <p:cNvSpPr/>
          <p:nvPr/>
        </p:nvSpPr>
        <p:spPr>
          <a:xfrm>
            <a:off x="7162560" y="3705120"/>
            <a:ext cx="10080" cy="428760"/>
          </a:xfrm>
          <a:custGeom>
            <a:avLst/>
            <a:gdLst/>
            <a:ahLst/>
            <a:rect l="0" t="0" r="r" b="b"/>
            <a:pathLst>
              <a:path w="28" h="1191">
                <a:moveTo>
                  <a:pt x="0" y="0"/>
                </a:moveTo>
                <a:lnTo>
                  <a:pt x="28" y="0"/>
                </a:lnTo>
                <a:lnTo>
                  <a:pt x="28" y="1191"/>
                </a:lnTo>
                <a:lnTo>
                  <a:pt x="0" y="119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6" name=""/>
          <p:cNvSpPr/>
          <p:nvPr/>
        </p:nvSpPr>
        <p:spPr>
          <a:xfrm>
            <a:off x="7172280" y="3695400"/>
            <a:ext cx="4267440" cy="10080"/>
          </a:xfrm>
          <a:custGeom>
            <a:avLst/>
            <a:gdLst/>
            <a:ahLst/>
            <a:rect l="0" t="0" r="r" b="b"/>
            <a:pathLst>
              <a:path w="11854" h="28">
                <a:moveTo>
                  <a:pt x="0" y="0"/>
                </a:moveTo>
                <a:lnTo>
                  <a:pt x="11854" y="0"/>
                </a:lnTo>
                <a:lnTo>
                  <a:pt x="1185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7" name=""/>
          <p:cNvSpPr/>
          <p:nvPr/>
        </p:nvSpPr>
        <p:spPr>
          <a:xfrm>
            <a:off x="11429640" y="3705120"/>
            <a:ext cx="10080" cy="428760"/>
          </a:xfrm>
          <a:custGeom>
            <a:avLst/>
            <a:gdLst/>
            <a:ahLst/>
            <a:rect l="0" t="0" r="r" b="b"/>
            <a:pathLst>
              <a:path w="28" h="1191">
                <a:moveTo>
                  <a:pt x="0" y="0"/>
                </a:moveTo>
                <a:lnTo>
                  <a:pt x="28" y="0"/>
                </a:lnTo>
                <a:lnTo>
                  <a:pt x="28" y="1191"/>
                </a:lnTo>
                <a:lnTo>
                  <a:pt x="0" y="119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8" name=""/>
          <p:cNvSpPr/>
          <p:nvPr/>
        </p:nvSpPr>
        <p:spPr>
          <a:xfrm>
            <a:off x="752400" y="4133520"/>
            <a:ext cx="9720" cy="429120"/>
          </a:xfrm>
          <a:custGeom>
            <a:avLst/>
            <a:gdLst/>
            <a:ahLst/>
            <a:rect l="0" t="0" r="r" b="b"/>
            <a:pathLst>
              <a:path w="27" h="1192">
                <a:moveTo>
                  <a:pt x="0" y="0"/>
                </a:moveTo>
                <a:lnTo>
                  <a:pt x="27" y="0"/>
                </a:lnTo>
                <a:lnTo>
                  <a:pt x="27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9" name=""/>
          <p:cNvSpPr/>
          <p:nvPr/>
        </p:nvSpPr>
        <p:spPr>
          <a:xfrm>
            <a:off x="752400" y="4124160"/>
            <a:ext cx="1981440" cy="9720"/>
          </a:xfrm>
          <a:custGeom>
            <a:avLst/>
            <a:gdLst/>
            <a:ahLst/>
            <a:rect l="0" t="0" r="r" b="b"/>
            <a:pathLst>
              <a:path w="5504" h="27">
                <a:moveTo>
                  <a:pt x="0" y="0"/>
                </a:moveTo>
                <a:lnTo>
                  <a:pt x="5504" y="0"/>
                </a:lnTo>
                <a:lnTo>
                  <a:pt x="550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0" name=""/>
          <p:cNvSpPr/>
          <p:nvPr/>
        </p:nvSpPr>
        <p:spPr>
          <a:xfrm>
            <a:off x="2724120" y="4133520"/>
            <a:ext cx="9720" cy="429120"/>
          </a:xfrm>
          <a:custGeom>
            <a:avLst/>
            <a:gdLst/>
            <a:ahLst/>
            <a:rect l="0" t="0" r="r" b="b"/>
            <a:pathLst>
              <a:path w="27" h="1192">
                <a:moveTo>
                  <a:pt x="0" y="0"/>
                </a:moveTo>
                <a:lnTo>
                  <a:pt x="27" y="0"/>
                </a:lnTo>
                <a:lnTo>
                  <a:pt x="27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1" name=""/>
          <p:cNvSpPr/>
          <p:nvPr/>
        </p:nvSpPr>
        <p:spPr>
          <a:xfrm>
            <a:off x="2733480" y="4124160"/>
            <a:ext cx="4439160" cy="9720"/>
          </a:xfrm>
          <a:custGeom>
            <a:avLst/>
            <a:gdLst/>
            <a:ahLst/>
            <a:rect l="0" t="0" r="r" b="b"/>
            <a:pathLst>
              <a:path w="12331" h="27">
                <a:moveTo>
                  <a:pt x="0" y="0"/>
                </a:moveTo>
                <a:lnTo>
                  <a:pt x="12331" y="0"/>
                </a:lnTo>
                <a:lnTo>
                  <a:pt x="1233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2" name=""/>
          <p:cNvSpPr/>
          <p:nvPr/>
        </p:nvSpPr>
        <p:spPr>
          <a:xfrm>
            <a:off x="7162560" y="4133520"/>
            <a:ext cx="10080" cy="429120"/>
          </a:xfrm>
          <a:custGeom>
            <a:avLst/>
            <a:gdLst/>
            <a:ahLst/>
            <a:rect l="0" t="0" r="r" b="b"/>
            <a:pathLst>
              <a:path w="28" h="1192">
                <a:moveTo>
                  <a:pt x="0" y="0"/>
                </a:moveTo>
                <a:lnTo>
                  <a:pt x="28" y="0"/>
                </a:lnTo>
                <a:lnTo>
                  <a:pt x="28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3" name=""/>
          <p:cNvSpPr/>
          <p:nvPr/>
        </p:nvSpPr>
        <p:spPr>
          <a:xfrm>
            <a:off x="7172280" y="4124160"/>
            <a:ext cx="4267440" cy="9720"/>
          </a:xfrm>
          <a:custGeom>
            <a:avLst/>
            <a:gdLst/>
            <a:ahLst/>
            <a:rect l="0" t="0" r="r" b="b"/>
            <a:pathLst>
              <a:path w="11854" h="27">
                <a:moveTo>
                  <a:pt x="0" y="0"/>
                </a:moveTo>
                <a:lnTo>
                  <a:pt x="11854" y="0"/>
                </a:lnTo>
                <a:lnTo>
                  <a:pt x="1185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4" name=""/>
          <p:cNvSpPr/>
          <p:nvPr/>
        </p:nvSpPr>
        <p:spPr>
          <a:xfrm>
            <a:off x="11429640" y="4133520"/>
            <a:ext cx="10080" cy="429120"/>
          </a:xfrm>
          <a:custGeom>
            <a:avLst/>
            <a:gdLst/>
            <a:ahLst/>
            <a:rect l="0" t="0" r="r" b="b"/>
            <a:pathLst>
              <a:path w="28" h="1192">
                <a:moveTo>
                  <a:pt x="0" y="0"/>
                </a:moveTo>
                <a:lnTo>
                  <a:pt x="28" y="0"/>
                </a:lnTo>
                <a:lnTo>
                  <a:pt x="28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5" name=""/>
          <p:cNvSpPr/>
          <p:nvPr/>
        </p:nvSpPr>
        <p:spPr>
          <a:xfrm>
            <a:off x="752400" y="4562280"/>
            <a:ext cx="9720" cy="429120"/>
          </a:xfrm>
          <a:custGeom>
            <a:avLst/>
            <a:gdLst/>
            <a:ahLst/>
            <a:rect l="0" t="0" r="r" b="b"/>
            <a:pathLst>
              <a:path w="27" h="1192">
                <a:moveTo>
                  <a:pt x="0" y="0"/>
                </a:moveTo>
                <a:lnTo>
                  <a:pt x="27" y="0"/>
                </a:lnTo>
                <a:lnTo>
                  <a:pt x="27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6" name=""/>
          <p:cNvSpPr/>
          <p:nvPr/>
        </p:nvSpPr>
        <p:spPr>
          <a:xfrm>
            <a:off x="752400" y="4552920"/>
            <a:ext cx="1981440" cy="9720"/>
          </a:xfrm>
          <a:custGeom>
            <a:avLst/>
            <a:gdLst/>
            <a:ahLst/>
            <a:rect l="0" t="0" r="r" b="b"/>
            <a:pathLst>
              <a:path w="5504" h="27">
                <a:moveTo>
                  <a:pt x="0" y="0"/>
                </a:moveTo>
                <a:lnTo>
                  <a:pt x="5504" y="0"/>
                </a:lnTo>
                <a:lnTo>
                  <a:pt x="550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7" name=""/>
          <p:cNvSpPr/>
          <p:nvPr/>
        </p:nvSpPr>
        <p:spPr>
          <a:xfrm>
            <a:off x="2724120" y="4562280"/>
            <a:ext cx="9720" cy="429120"/>
          </a:xfrm>
          <a:custGeom>
            <a:avLst/>
            <a:gdLst/>
            <a:ahLst/>
            <a:rect l="0" t="0" r="r" b="b"/>
            <a:pathLst>
              <a:path w="27" h="1192">
                <a:moveTo>
                  <a:pt x="0" y="0"/>
                </a:moveTo>
                <a:lnTo>
                  <a:pt x="27" y="0"/>
                </a:lnTo>
                <a:lnTo>
                  <a:pt x="27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8" name=""/>
          <p:cNvSpPr/>
          <p:nvPr/>
        </p:nvSpPr>
        <p:spPr>
          <a:xfrm>
            <a:off x="2733480" y="4552920"/>
            <a:ext cx="4439160" cy="9720"/>
          </a:xfrm>
          <a:custGeom>
            <a:avLst/>
            <a:gdLst/>
            <a:ahLst/>
            <a:rect l="0" t="0" r="r" b="b"/>
            <a:pathLst>
              <a:path w="12331" h="27">
                <a:moveTo>
                  <a:pt x="0" y="0"/>
                </a:moveTo>
                <a:lnTo>
                  <a:pt x="12331" y="0"/>
                </a:lnTo>
                <a:lnTo>
                  <a:pt x="1233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9" name=""/>
          <p:cNvSpPr/>
          <p:nvPr/>
        </p:nvSpPr>
        <p:spPr>
          <a:xfrm>
            <a:off x="7162560" y="4562280"/>
            <a:ext cx="10080" cy="429120"/>
          </a:xfrm>
          <a:custGeom>
            <a:avLst/>
            <a:gdLst/>
            <a:ahLst/>
            <a:rect l="0" t="0" r="r" b="b"/>
            <a:pathLst>
              <a:path w="28" h="1192">
                <a:moveTo>
                  <a:pt x="0" y="0"/>
                </a:moveTo>
                <a:lnTo>
                  <a:pt x="28" y="0"/>
                </a:lnTo>
                <a:lnTo>
                  <a:pt x="28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0" name=""/>
          <p:cNvSpPr/>
          <p:nvPr/>
        </p:nvSpPr>
        <p:spPr>
          <a:xfrm>
            <a:off x="7172280" y="4552920"/>
            <a:ext cx="4267440" cy="9720"/>
          </a:xfrm>
          <a:custGeom>
            <a:avLst/>
            <a:gdLst/>
            <a:ahLst/>
            <a:rect l="0" t="0" r="r" b="b"/>
            <a:pathLst>
              <a:path w="11854" h="27">
                <a:moveTo>
                  <a:pt x="0" y="0"/>
                </a:moveTo>
                <a:lnTo>
                  <a:pt x="11854" y="0"/>
                </a:lnTo>
                <a:lnTo>
                  <a:pt x="1185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1" name=""/>
          <p:cNvSpPr/>
          <p:nvPr/>
        </p:nvSpPr>
        <p:spPr>
          <a:xfrm>
            <a:off x="11429640" y="4562280"/>
            <a:ext cx="10080" cy="429120"/>
          </a:xfrm>
          <a:custGeom>
            <a:avLst/>
            <a:gdLst/>
            <a:ahLst/>
            <a:rect l="0" t="0" r="r" b="b"/>
            <a:pathLst>
              <a:path w="28" h="1192">
                <a:moveTo>
                  <a:pt x="0" y="0"/>
                </a:moveTo>
                <a:lnTo>
                  <a:pt x="28" y="0"/>
                </a:lnTo>
                <a:lnTo>
                  <a:pt x="28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2" name=""/>
          <p:cNvSpPr/>
          <p:nvPr/>
        </p:nvSpPr>
        <p:spPr>
          <a:xfrm>
            <a:off x="752400" y="4981320"/>
            <a:ext cx="1981440" cy="10080"/>
          </a:xfrm>
          <a:custGeom>
            <a:avLst/>
            <a:gdLst/>
            <a:ahLst/>
            <a:rect l="0" t="0" r="r" b="b"/>
            <a:pathLst>
              <a:path w="5504" h="28">
                <a:moveTo>
                  <a:pt x="0" y="0"/>
                </a:moveTo>
                <a:lnTo>
                  <a:pt x="5504" y="0"/>
                </a:lnTo>
                <a:lnTo>
                  <a:pt x="550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3" name=""/>
          <p:cNvSpPr/>
          <p:nvPr/>
        </p:nvSpPr>
        <p:spPr>
          <a:xfrm>
            <a:off x="2733480" y="4981320"/>
            <a:ext cx="4439160" cy="10080"/>
          </a:xfrm>
          <a:custGeom>
            <a:avLst/>
            <a:gdLst/>
            <a:ahLst/>
            <a:rect l="0" t="0" r="r" b="b"/>
            <a:pathLst>
              <a:path w="12331" h="28">
                <a:moveTo>
                  <a:pt x="0" y="0"/>
                </a:moveTo>
                <a:lnTo>
                  <a:pt x="12331" y="0"/>
                </a:lnTo>
                <a:lnTo>
                  <a:pt x="1233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4" name=""/>
          <p:cNvSpPr/>
          <p:nvPr/>
        </p:nvSpPr>
        <p:spPr>
          <a:xfrm>
            <a:off x="7172280" y="4981320"/>
            <a:ext cx="4267440" cy="10080"/>
          </a:xfrm>
          <a:custGeom>
            <a:avLst/>
            <a:gdLst/>
            <a:ahLst/>
            <a:rect l="0" t="0" r="r" b="b"/>
            <a:pathLst>
              <a:path w="11854" h="28">
                <a:moveTo>
                  <a:pt x="0" y="0"/>
                </a:moveTo>
                <a:lnTo>
                  <a:pt x="11854" y="0"/>
                </a:lnTo>
                <a:lnTo>
                  <a:pt x="1185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747720" y="1849680"/>
            <a:ext cx="512892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10. kompact AI vs DeepSeek </a:t>
            </a:r>
            <a:r>
              <a:rPr b="1" lang="ja-JP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⽐較 </a:t>
            </a:r>
            <a:r>
              <a:rPr b="1" lang="en-US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(1/2)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1357200" y="2491920"/>
            <a:ext cx="76284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⽐較項⽬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3892320" y="2491920"/>
            <a:ext cx="250956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00" strike="noStrike" u="none">
                <a:solidFill>
                  <a:srgbClr val="1f2328"/>
                </a:solidFill>
                <a:effectLst/>
                <a:uFillTx/>
                <a:latin typeface=".SFNS-Regular_wdth_opsz140000_GRAD_wght2580000"/>
                <a:ea typeface=".SFNS-Regular_wdth_opsz140000_GRAD_wght2580000"/>
              </a:rPr>
              <a:t>kompact AI (Ziroh Labs)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8848080" y="2491920"/>
            <a:ext cx="104868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00" strike="noStrike" u="none">
                <a:solidFill>
                  <a:srgbClr val="1f2328"/>
                </a:solidFill>
                <a:effectLst/>
                <a:uFillTx/>
                <a:latin typeface=".SFNS-Regular_wdth_opsz140000_GRAD_wght2580000"/>
                <a:ea typeface=".SFNS-Regular_wdth_opsz140000_GRAD_wght2580000"/>
              </a:rPr>
              <a:t>DeepSeek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9" name=""/>
          <p:cNvSpPr txBox="1"/>
          <p:nvPr/>
        </p:nvSpPr>
        <p:spPr>
          <a:xfrm>
            <a:off x="880920" y="2920680"/>
            <a:ext cx="76284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主な⽬標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2850480" y="2920680"/>
            <a:ext cx="374760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.SFNS-Regular_wdth_opsz140000_GRAD_wght"/>
                <a:ea typeface=".SFNS-Regular_wdth_opsz140000_GRAD_wght"/>
              </a:rPr>
              <a:t>GPU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不要化、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.SFNS-Regular_wdth_opsz140000_GRAD_wght2BC0000"/>
                <a:ea typeface=".SFNS-Regular_wdth_opsz140000_GRAD_wght2BC0000"/>
              </a:rPr>
              <a:t>CPU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での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.SFNS-Regular_wdth_opsz140000_GRAD_wght2BC0000"/>
                <a:ea typeface=".SFNS-Regular_wdth_opsz140000_GRAD_wght2BC0000"/>
              </a:rPr>
              <a:t>AI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実⾏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、コスト削減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1" name=""/>
          <p:cNvSpPr txBox="1"/>
          <p:nvPr/>
        </p:nvSpPr>
        <p:spPr>
          <a:xfrm>
            <a:off x="7291080" y="2920680"/>
            <a:ext cx="34192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.SFNS-Regular_wdth_opsz140000_GRAD_wght"/>
                <a:ea typeface=".SFNS-Regular_wdth_opsz140000_GRAD_wght"/>
              </a:rPr>
              <a:t>AI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開発・推論の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コスト効率化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、⾼性能化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880920" y="3349080"/>
            <a:ext cx="133416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技術アプローチ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2850480" y="3349080"/>
            <a:ext cx="273132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.SFNS-Regular_wdth_opsz140000_GRAD_wght2BC0000"/>
                <a:ea typeface=".SFNS-Regular_wdth_opsz140000_GRAD_wght2BC0000"/>
              </a:rPr>
              <a:t>CPU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特化の最適化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（詳細不明）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7293240" y="3349080"/>
            <a:ext cx="412776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既存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.SFNS-Regular_wdth_opsz140000_GRAD_wght2BC0000"/>
                <a:ea typeface=".SFNS-Regular_wdth_opsz140000_GRAD_wght2BC0000"/>
              </a:rPr>
              <a:t>GPU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の効率的最⼤化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（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.SFNS-Regular_wdth_opsz140000_GRAD_wght"/>
                <a:ea typeface=".SFNS-Regular_wdth_opsz140000_GRAD_wght"/>
              </a:rPr>
              <a:t>MoE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、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.SFNS-Regular_wdth_opsz140000_GRAD_wght"/>
                <a:ea typeface=".SFNS-Regular_wdth_opsz140000_GRAD_wght"/>
              </a:rPr>
              <a:t>RL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、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.SFNS-Regular_wdth_opsz140000_GRAD_wght"/>
                <a:ea typeface=".SFNS-Regular_wdth_opsz140000_GRAD_wght"/>
              </a:rPr>
              <a:t>PTX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等）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880920" y="3777840"/>
            <a:ext cx="152460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対象ハードウェア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2850480" y="3777840"/>
            <a:ext cx="167328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.SFNS-Regular_wdth_opsz140000_GRAD_wght2BC0000"/>
                <a:ea typeface=".SFNS-Regular_wdth_opsz140000_GRAD_wght2BC0000"/>
              </a:rPr>
              <a:t>CPU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.SFNS-Regular_wdth_opsz140000_GRAD_wght"/>
                <a:ea typeface=".SFNS-Regular_wdth_opsz140000_GRAD_wght"/>
              </a:rPr>
              <a:t> (Intel Xeon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等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.SFNS-Regular_wdth_opsz140000_GRAD_wght"/>
                <a:ea typeface=".SFNS-Regular_wdth_opsz140000_GRAD_wght"/>
              </a:rPr>
              <a:t>)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7291080" y="3777840"/>
            <a:ext cx="401220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.SFNS-Regular_wdth_opsz140000_GRAD_wght2BC0000"/>
                <a:ea typeface=".SFNS-Regular_wdth_opsz140000_GRAD_wght2BC0000"/>
              </a:rPr>
              <a:t>GPU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.SFNS-Regular_wdth_opsz140000_GRAD_wght"/>
                <a:ea typeface=".SFNS-Regular_wdth_opsz140000_GRAD_wght"/>
              </a:rPr>
              <a:t> (Nvidia H800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等、旧世代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.SFNS-Regular_wdth_opsz140000_GRAD_wght"/>
                <a:ea typeface=".SFNS-Regular_wdth_opsz140000_GRAD_wght"/>
              </a:rPr>
              <a:t>/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低価格品も活⽤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.SFNS-Regular_wdth_opsz140000_GRAD_wght"/>
                <a:ea typeface=".SFNS-Regular_wdth_opsz140000_GRAD_wght"/>
              </a:rPr>
              <a:t>)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880920" y="4206600"/>
            <a:ext cx="114372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技術的新規性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2852640" y="4206600"/>
            <a:ext cx="362052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主張通りなら⾮常に⾼い。ただし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未証明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7293240" y="4206600"/>
            <a:ext cx="342972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既存技術の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⾼度な組み合わせと実装⼒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880920" y="4635000"/>
            <a:ext cx="171540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透明性・検証可能性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2852640" y="4635000"/>
            <a:ext cx="419148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低い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。技術詳細、コード、ベンチマーク⾮公開。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7293240" y="4635000"/>
            <a:ext cx="342972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⽐較的⾼い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。モデルはオープンソース。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283680" y="207360"/>
            <a:ext cx="29412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.SFNS-Regular_wdth_opsz120000_GRAD_wght"/>
                <a:ea typeface=".SFNS-Regular_wdth_opsz120000_GRAD_wght"/>
              </a:rPr>
              <a:t>Ziroh Labs &amp; kompact AI 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HiraKakuProN-W3"/>
                <a:ea typeface="HiraKakuProN-W3"/>
              </a:rPr>
              <a:t>分析レポート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11700720" y="631836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9" name=""/>
          <p:cNvSpPr/>
          <p:nvPr/>
        </p:nvSpPr>
        <p:spPr>
          <a:xfrm>
            <a:off x="752400" y="1942920"/>
            <a:ext cx="2486160" cy="429120"/>
          </a:xfrm>
          <a:custGeom>
            <a:avLst/>
            <a:gdLst/>
            <a:ahLst/>
            <a:rect l="0" t="0" r="r" b="b"/>
            <a:pathLst>
              <a:path w="6906" h="1192">
                <a:moveTo>
                  <a:pt x="0" y="0"/>
                </a:moveTo>
                <a:lnTo>
                  <a:pt x="6906" y="0"/>
                </a:lnTo>
                <a:lnTo>
                  <a:pt x="6906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0" name=""/>
          <p:cNvSpPr/>
          <p:nvPr/>
        </p:nvSpPr>
        <p:spPr>
          <a:xfrm>
            <a:off x="3238200" y="1942920"/>
            <a:ext cx="4362840" cy="429120"/>
          </a:xfrm>
          <a:custGeom>
            <a:avLst/>
            <a:gdLst/>
            <a:ahLst/>
            <a:rect l="0" t="0" r="r" b="b"/>
            <a:pathLst>
              <a:path w="12119" h="1192">
                <a:moveTo>
                  <a:pt x="0" y="0"/>
                </a:moveTo>
                <a:lnTo>
                  <a:pt x="12119" y="0"/>
                </a:lnTo>
                <a:lnTo>
                  <a:pt x="12119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1" name=""/>
          <p:cNvSpPr/>
          <p:nvPr/>
        </p:nvSpPr>
        <p:spPr>
          <a:xfrm>
            <a:off x="7600680" y="1942920"/>
            <a:ext cx="3839040" cy="429120"/>
          </a:xfrm>
          <a:custGeom>
            <a:avLst/>
            <a:gdLst/>
            <a:ahLst/>
            <a:rect l="0" t="0" r="r" b="b"/>
            <a:pathLst>
              <a:path w="10664" h="1192">
                <a:moveTo>
                  <a:pt x="0" y="0"/>
                </a:moveTo>
                <a:lnTo>
                  <a:pt x="10664" y="0"/>
                </a:lnTo>
                <a:lnTo>
                  <a:pt x="10664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2" name=""/>
          <p:cNvSpPr/>
          <p:nvPr/>
        </p:nvSpPr>
        <p:spPr>
          <a:xfrm>
            <a:off x="752400" y="2371680"/>
            <a:ext cx="2486160" cy="733680"/>
          </a:xfrm>
          <a:custGeom>
            <a:avLst/>
            <a:gdLst/>
            <a:ahLst/>
            <a:rect l="0" t="0" r="r" b="b"/>
            <a:pathLst>
              <a:path w="6906" h="2038">
                <a:moveTo>
                  <a:pt x="0" y="0"/>
                </a:moveTo>
                <a:lnTo>
                  <a:pt x="6906" y="0"/>
                </a:lnTo>
                <a:lnTo>
                  <a:pt x="6906" y="2038"/>
                </a:lnTo>
                <a:lnTo>
                  <a:pt x="0" y="20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3" name=""/>
          <p:cNvSpPr/>
          <p:nvPr/>
        </p:nvSpPr>
        <p:spPr>
          <a:xfrm>
            <a:off x="3238200" y="2371680"/>
            <a:ext cx="4362840" cy="733680"/>
          </a:xfrm>
          <a:custGeom>
            <a:avLst/>
            <a:gdLst/>
            <a:ahLst/>
            <a:rect l="0" t="0" r="r" b="b"/>
            <a:pathLst>
              <a:path w="12119" h="2038">
                <a:moveTo>
                  <a:pt x="0" y="0"/>
                </a:moveTo>
                <a:lnTo>
                  <a:pt x="12119" y="0"/>
                </a:lnTo>
                <a:lnTo>
                  <a:pt x="12119" y="2038"/>
                </a:lnTo>
                <a:lnTo>
                  <a:pt x="0" y="20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4" name=""/>
          <p:cNvSpPr/>
          <p:nvPr/>
        </p:nvSpPr>
        <p:spPr>
          <a:xfrm>
            <a:off x="7600680" y="2371680"/>
            <a:ext cx="3839040" cy="733680"/>
          </a:xfrm>
          <a:custGeom>
            <a:avLst/>
            <a:gdLst/>
            <a:ahLst/>
            <a:rect l="0" t="0" r="r" b="b"/>
            <a:pathLst>
              <a:path w="10664" h="2038">
                <a:moveTo>
                  <a:pt x="0" y="0"/>
                </a:moveTo>
                <a:lnTo>
                  <a:pt x="10664" y="0"/>
                </a:lnTo>
                <a:lnTo>
                  <a:pt x="10664" y="2038"/>
                </a:lnTo>
                <a:lnTo>
                  <a:pt x="0" y="20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5" name=""/>
          <p:cNvSpPr/>
          <p:nvPr/>
        </p:nvSpPr>
        <p:spPr>
          <a:xfrm>
            <a:off x="752400" y="3105000"/>
            <a:ext cx="2486160" cy="429120"/>
          </a:xfrm>
          <a:custGeom>
            <a:avLst/>
            <a:gdLst/>
            <a:ahLst/>
            <a:rect l="0" t="0" r="r" b="b"/>
            <a:pathLst>
              <a:path w="6906" h="1192">
                <a:moveTo>
                  <a:pt x="0" y="0"/>
                </a:moveTo>
                <a:lnTo>
                  <a:pt x="6906" y="0"/>
                </a:lnTo>
                <a:lnTo>
                  <a:pt x="6906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6" name=""/>
          <p:cNvSpPr/>
          <p:nvPr/>
        </p:nvSpPr>
        <p:spPr>
          <a:xfrm>
            <a:off x="3238200" y="3105000"/>
            <a:ext cx="4362840" cy="429120"/>
          </a:xfrm>
          <a:custGeom>
            <a:avLst/>
            <a:gdLst/>
            <a:ahLst/>
            <a:rect l="0" t="0" r="r" b="b"/>
            <a:pathLst>
              <a:path w="12119" h="1192">
                <a:moveTo>
                  <a:pt x="0" y="0"/>
                </a:moveTo>
                <a:lnTo>
                  <a:pt x="12119" y="0"/>
                </a:lnTo>
                <a:lnTo>
                  <a:pt x="12119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7" name=""/>
          <p:cNvSpPr/>
          <p:nvPr/>
        </p:nvSpPr>
        <p:spPr>
          <a:xfrm>
            <a:off x="7600680" y="3105000"/>
            <a:ext cx="3839040" cy="429120"/>
          </a:xfrm>
          <a:custGeom>
            <a:avLst/>
            <a:gdLst/>
            <a:ahLst/>
            <a:rect l="0" t="0" r="r" b="b"/>
            <a:pathLst>
              <a:path w="10664" h="1192">
                <a:moveTo>
                  <a:pt x="0" y="0"/>
                </a:moveTo>
                <a:lnTo>
                  <a:pt x="10664" y="0"/>
                </a:lnTo>
                <a:lnTo>
                  <a:pt x="10664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8" name=""/>
          <p:cNvSpPr/>
          <p:nvPr/>
        </p:nvSpPr>
        <p:spPr>
          <a:xfrm>
            <a:off x="752400" y="3533760"/>
            <a:ext cx="2486160" cy="733680"/>
          </a:xfrm>
          <a:custGeom>
            <a:avLst/>
            <a:gdLst/>
            <a:ahLst/>
            <a:rect l="0" t="0" r="r" b="b"/>
            <a:pathLst>
              <a:path w="6906" h="2038">
                <a:moveTo>
                  <a:pt x="0" y="0"/>
                </a:moveTo>
                <a:lnTo>
                  <a:pt x="6906" y="0"/>
                </a:lnTo>
                <a:lnTo>
                  <a:pt x="6906" y="2038"/>
                </a:lnTo>
                <a:lnTo>
                  <a:pt x="0" y="20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9" name=""/>
          <p:cNvSpPr/>
          <p:nvPr/>
        </p:nvSpPr>
        <p:spPr>
          <a:xfrm>
            <a:off x="3238200" y="3533760"/>
            <a:ext cx="4362840" cy="733680"/>
          </a:xfrm>
          <a:custGeom>
            <a:avLst/>
            <a:gdLst/>
            <a:ahLst/>
            <a:rect l="0" t="0" r="r" b="b"/>
            <a:pathLst>
              <a:path w="12119" h="2038">
                <a:moveTo>
                  <a:pt x="0" y="0"/>
                </a:moveTo>
                <a:lnTo>
                  <a:pt x="12119" y="0"/>
                </a:lnTo>
                <a:lnTo>
                  <a:pt x="12119" y="2038"/>
                </a:lnTo>
                <a:lnTo>
                  <a:pt x="0" y="20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0" name=""/>
          <p:cNvSpPr/>
          <p:nvPr/>
        </p:nvSpPr>
        <p:spPr>
          <a:xfrm>
            <a:off x="7600680" y="3533760"/>
            <a:ext cx="3839040" cy="733680"/>
          </a:xfrm>
          <a:custGeom>
            <a:avLst/>
            <a:gdLst/>
            <a:ahLst/>
            <a:rect l="0" t="0" r="r" b="b"/>
            <a:pathLst>
              <a:path w="10664" h="2038">
                <a:moveTo>
                  <a:pt x="0" y="0"/>
                </a:moveTo>
                <a:lnTo>
                  <a:pt x="10664" y="0"/>
                </a:lnTo>
                <a:lnTo>
                  <a:pt x="10664" y="2038"/>
                </a:lnTo>
                <a:lnTo>
                  <a:pt x="0" y="20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1" name=""/>
          <p:cNvSpPr/>
          <p:nvPr/>
        </p:nvSpPr>
        <p:spPr>
          <a:xfrm>
            <a:off x="752400" y="4267080"/>
            <a:ext cx="2486160" cy="733680"/>
          </a:xfrm>
          <a:custGeom>
            <a:avLst/>
            <a:gdLst/>
            <a:ahLst/>
            <a:rect l="0" t="0" r="r" b="b"/>
            <a:pathLst>
              <a:path w="6906" h="2038">
                <a:moveTo>
                  <a:pt x="0" y="0"/>
                </a:moveTo>
                <a:lnTo>
                  <a:pt x="6906" y="0"/>
                </a:lnTo>
                <a:lnTo>
                  <a:pt x="6906" y="2038"/>
                </a:lnTo>
                <a:lnTo>
                  <a:pt x="0" y="2038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2" name=""/>
          <p:cNvSpPr/>
          <p:nvPr/>
        </p:nvSpPr>
        <p:spPr>
          <a:xfrm>
            <a:off x="3238200" y="4267080"/>
            <a:ext cx="4362840" cy="733680"/>
          </a:xfrm>
          <a:custGeom>
            <a:avLst/>
            <a:gdLst/>
            <a:ahLst/>
            <a:rect l="0" t="0" r="r" b="b"/>
            <a:pathLst>
              <a:path w="12119" h="2038">
                <a:moveTo>
                  <a:pt x="0" y="0"/>
                </a:moveTo>
                <a:lnTo>
                  <a:pt x="12119" y="0"/>
                </a:lnTo>
                <a:lnTo>
                  <a:pt x="12119" y="2038"/>
                </a:lnTo>
                <a:lnTo>
                  <a:pt x="0" y="2038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3" name=""/>
          <p:cNvSpPr/>
          <p:nvPr/>
        </p:nvSpPr>
        <p:spPr>
          <a:xfrm>
            <a:off x="7600680" y="4267080"/>
            <a:ext cx="3839040" cy="733680"/>
          </a:xfrm>
          <a:custGeom>
            <a:avLst/>
            <a:gdLst/>
            <a:ahLst/>
            <a:rect l="0" t="0" r="r" b="b"/>
            <a:pathLst>
              <a:path w="10664" h="2038">
                <a:moveTo>
                  <a:pt x="0" y="0"/>
                </a:moveTo>
                <a:lnTo>
                  <a:pt x="10664" y="0"/>
                </a:lnTo>
                <a:lnTo>
                  <a:pt x="10664" y="2038"/>
                </a:lnTo>
                <a:lnTo>
                  <a:pt x="0" y="2038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4" name=""/>
          <p:cNvSpPr/>
          <p:nvPr/>
        </p:nvSpPr>
        <p:spPr>
          <a:xfrm>
            <a:off x="752400" y="1933560"/>
            <a:ext cx="9720" cy="438480"/>
          </a:xfrm>
          <a:custGeom>
            <a:avLst/>
            <a:gdLst/>
            <a:ahLst/>
            <a:rect l="0" t="0" r="r" b="b"/>
            <a:pathLst>
              <a:path w="27" h="1218">
                <a:moveTo>
                  <a:pt x="0" y="0"/>
                </a:moveTo>
                <a:lnTo>
                  <a:pt x="27" y="0"/>
                </a:lnTo>
                <a:lnTo>
                  <a:pt x="27" y="1218"/>
                </a:lnTo>
                <a:lnTo>
                  <a:pt x="0" y="121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5" name=""/>
          <p:cNvSpPr/>
          <p:nvPr/>
        </p:nvSpPr>
        <p:spPr>
          <a:xfrm>
            <a:off x="752400" y="1933560"/>
            <a:ext cx="2495880" cy="9720"/>
          </a:xfrm>
          <a:custGeom>
            <a:avLst/>
            <a:gdLst/>
            <a:ahLst/>
            <a:rect l="0" t="0" r="r" b="b"/>
            <a:pathLst>
              <a:path w="6933" h="27">
                <a:moveTo>
                  <a:pt x="0" y="0"/>
                </a:moveTo>
                <a:lnTo>
                  <a:pt x="6933" y="0"/>
                </a:lnTo>
                <a:lnTo>
                  <a:pt x="693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6" name=""/>
          <p:cNvSpPr/>
          <p:nvPr/>
        </p:nvSpPr>
        <p:spPr>
          <a:xfrm>
            <a:off x="3238200" y="1933560"/>
            <a:ext cx="10080" cy="438480"/>
          </a:xfrm>
          <a:custGeom>
            <a:avLst/>
            <a:gdLst/>
            <a:ahLst/>
            <a:rect l="0" t="0" r="r" b="b"/>
            <a:pathLst>
              <a:path w="28" h="1218">
                <a:moveTo>
                  <a:pt x="0" y="0"/>
                </a:moveTo>
                <a:lnTo>
                  <a:pt x="28" y="0"/>
                </a:lnTo>
                <a:lnTo>
                  <a:pt x="28" y="1218"/>
                </a:lnTo>
                <a:lnTo>
                  <a:pt x="0" y="121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7" name=""/>
          <p:cNvSpPr/>
          <p:nvPr/>
        </p:nvSpPr>
        <p:spPr>
          <a:xfrm>
            <a:off x="3247920" y="1933560"/>
            <a:ext cx="4353120" cy="9720"/>
          </a:xfrm>
          <a:custGeom>
            <a:avLst/>
            <a:gdLst/>
            <a:ahLst/>
            <a:rect l="0" t="0" r="r" b="b"/>
            <a:pathLst>
              <a:path w="12092" h="27">
                <a:moveTo>
                  <a:pt x="0" y="0"/>
                </a:moveTo>
                <a:lnTo>
                  <a:pt x="12092" y="0"/>
                </a:lnTo>
                <a:lnTo>
                  <a:pt x="1209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8" name=""/>
          <p:cNvSpPr/>
          <p:nvPr/>
        </p:nvSpPr>
        <p:spPr>
          <a:xfrm>
            <a:off x="7591320" y="1933560"/>
            <a:ext cx="9720" cy="438480"/>
          </a:xfrm>
          <a:custGeom>
            <a:avLst/>
            <a:gdLst/>
            <a:ahLst/>
            <a:rect l="0" t="0" r="r" b="b"/>
            <a:pathLst>
              <a:path w="27" h="1218">
                <a:moveTo>
                  <a:pt x="0" y="0"/>
                </a:moveTo>
                <a:lnTo>
                  <a:pt x="27" y="0"/>
                </a:lnTo>
                <a:lnTo>
                  <a:pt x="27" y="1218"/>
                </a:lnTo>
                <a:lnTo>
                  <a:pt x="0" y="121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9" name=""/>
          <p:cNvSpPr/>
          <p:nvPr/>
        </p:nvSpPr>
        <p:spPr>
          <a:xfrm>
            <a:off x="7600680" y="1933560"/>
            <a:ext cx="3848400" cy="9720"/>
          </a:xfrm>
          <a:custGeom>
            <a:avLst/>
            <a:gdLst/>
            <a:ahLst/>
            <a:rect l="0" t="0" r="r" b="b"/>
            <a:pathLst>
              <a:path w="10690" h="27">
                <a:moveTo>
                  <a:pt x="0" y="0"/>
                </a:moveTo>
                <a:lnTo>
                  <a:pt x="10690" y="0"/>
                </a:lnTo>
                <a:lnTo>
                  <a:pt x="1069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0" name=""/>
          <p:cNvSpPr/>
          <p:nvPr/>
        </p:nvSpPr>
        <p:spPr>
          <a:xfrm>
            <a:off x="11439360" y="1933560"/>
            <a:ext cx="9720" cy="438480"/>
          </a:xfrm>
          <a:custGeom>
            <a:avLst/>
            <a:gdLst/>
            <a:ahLst/>
            <a:rect l="0" t="0" r="r" b="b"/>
            <a:pathLst>
              <a:path w="27" h="1218">
                <a:moveTo>
                  <a:pt x="0" y="0"/>
                </a:moveTo>
                <a:lnTo>
                  <a:pt x="27" y="0"/>
                </a:lnTo>
                <a:lnTo>
                  <a:pt x="27" y="1218"/>
                </a:lnTo>
                <a:lnTo>
                  <a:pt x="0" y="121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1" name=""/>
          <p:cNvSpPr/>
          <p:nvPr/>
        </p:nvSpPr>
        <p:spPr>
          <a:xfrm>
            <a:off x="752400" y="2361960"/>
            <a:ext cx="2495880" cy="10080"/>
          </a:xfrm>
          <a:custGeom>
            <a:avLst/>
            <a:gdLst/>
            <a:ahLst/>
            <a:rect l="0" t="0" r="r" b="b"/>
            <a:pathLst>
              <a:path w="6933" h="28">
                <a:moveTo>
                  <a:pt x="0" y="0"/>
                </a:moveTo>
                <a:lnTo>
                  <a:pt x="6933" y="0"/>
                </a:lnTo>
                <a:lnTo>
                  <a:pt x="693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2" name=""/>
          <p:cNvSpPr/>
          <p:nvPr/>
        </p:nvSpPr>
        <p:spPr>
          <a:xfrm>
            <a:off x="3247920" y="2361960"/>
            <a:ext cx="4353120" cy="10080"/>
          </a:xfrm>
          <a:custGeom>
            <a:avLst/>
            <a:gdLst/>
            <a:ahLst/>
            <a:rect l="0" t="0" r="r" b="b"/>
            <a:pathLst>
              <a:path w="12092" h="28">
                <a:moveTo>
                  <a:pt x="0" y="0"/>
                </a:moveTo>
                <a:lnTo>
                  <a:pt x="12092" y="0"/>
                </a:lnTo>
                <a:lnTo>
                  <a:pt x="1209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3" name=""/>
          <p:cNvSpPr/>
          <p:nvPr/>
        </p:nvSpPr>
        <p:spPr>
          <a:xfrm>
            <a:off x="7600680" y="2361960"/>
            <a:ext cx="3848400" cy="10080"/>
          </a:xfrm>
          <a:custGeom>
            <a:avLst/>
            <a:gdLst/>
            <a:ahLst/>
            <a:rect l="0" t="0" r="r" b="b"/>
            <a:pathLst>
              <a:path w="10690" h="28">
                <a:moveTo>
                  <a:pt x="0" y="0"/>
                </a:moveTo>
                <a:lnTo>
                  <a:pt x="10690" y="0"/>
                </a:lnTo>
                <a:lnTo>
                  <a:pt x="1069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4" name=""/>
          <p:cNvSpPr/>
          <p:nvPr/>
        </p:nvSpPr>
        <p:spPr>
          <a:xfrm>
            <a:off x="752400" y="2371680"/>
            <a:ext cx="9720" cy="733680"/>
          </a:xfrm>
          <a:custGeom>
            <a:avLst/>
            <a:gdLst/>
            <a:ahLst/>
            <a:rect l="0" t="0" r="r" b="b"/>
            <a:pathLst>
              <a:path w="27" h="2038">
                <a:moveTo>
                  <a:pt x="0" y="0"/>
                </a:moveTo>
                <a:lnTo>
                  <a:pt x="27" y="0"/>
                </a:lnTo>
                <a:lnTo>
                  <a:pt x="27" y="2038"/>
                </a:lnTo>
                <a:lnTo>
                  <a:pt x="0" y="20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5" name=""/>
          <p:cNvSpPr/>
          <p:nvPr/>
        </p:nvSpPr>
        <p:spPr>
          <a:xfrm>
            <a:off x="3238200" y="2371680"/>
            <a:ext cx="10080" cy="733680"/>
          </a:xfrm>
          <a:custGeom>
            <a:avLst/>
            <a:gdLst/>
            <a:ahLst/>
            <a:rect l="0" t="0" r="r" b="b"/>
            <a:pathLst>
              <a:path w="28" h="2038">
                <a:moveTo>
                  <a:pt x="0" y="0"/>
                </a:moveTo>
                <a:lnTo>
                  <a:pt x="28" y="0"/>
                </a:lnTo>
                <a:lnTo>
                  <a:pt x="28" y="2038"/>
                </a:lnTo>
                <a:lnTo>
                  <a:pt x="0" y="20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6" name=""/>
          <p:cNvSpPr/>
          <p:nvPr/>
        </p:nvSpPr>
        <p:spPr>
          <a:xfrm>
            <a:off x="7591320" y="2371680"/>
            <a:ext cx="9720" cy="733680"/>
          </a:xfrm>
          <a:custGeom>
            <a:avLst/>
            <a:gdLst/>
            <a:ahLst/>
            <a:rect l="0" t="0" r="r" b="b"/>
            <a:pathLst>
              <a:path w="27" h="2038">
                <a:moveTo>
                  <a:pt x="0" y="0"/>
                </a:moveTo>
                <a:lnTo>
                  <a:pt x="27" y="0"/>
                </a:lnTo>
                <a:lnTo>
                  <a:pt x="27" y="2038"/>
                </a:lnTo>
                <a:lnTo>
                  <a:pt x="0" y="20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7" name=""/>
          <p:cNvSpPr/>
          <p:nvPr/>
        </p:nvSpPr>
        <p:spPr>
          <a:xfrm>
            <a:off x="11439360" y="2371680"/>
            <a:ext cx="9720" cy="733680"/>
          </a:xfrm>
          <a:custGeom>
            <a:avLst/>
            <a:gdLst/>
            <a:ahLst/>
            <a:rect l="0" t="0" r="r" b="b"/>
            <a:pathLst>
              <a:path w="27" h="2038">
                <a:moveTo>
                  <a:pt x="0" y="0"/>
                </a:moveTo>
                <a:lnTo>
                  <a:pt x="27" y="0"/>
                </a:lnTo>
                <a:lnTo>
                  <a:pt x="27" y="2038"/>
                </a:lnTo>
                <a:lnTo>
                  <a:pt x="0" y="20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8" name=""/>
          <p:cNvSpPr/>
          <p:nvPr/>
        </p:nvSpPr>
        <p:spPr>
          <a:xfrm>
            <a:off x="752400" y="3105000"/>
            <a:ext cx="9720" cy="429120"/>
          </a:xfrm>
          <a:custGeom>
            <a:avLst/>
            <a:gdLst/>
            <a:ahLst/>
            <a:rect l="0" t="0" r="r" b="b"/>
            <a:pathLst>
              <a:path w="27" h="1192">
                <a:moveTo>
                  <a:pt x="0" y="0"/>
                </a:moveTo>
                <a:lnTo>
                  <a:pt x="27" y="0"/>
                </a:lnTo>
                <a:lnTo>
                  <a:pt x="27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9" name=""/>
          <p:cNvSpPr/>
          <p:nvPr/>
        </p:nvSpPr>
        <p:spPr>
          <a:xfrm>
            <a:off x="752400" y="3095280"/>
            <a:ext cx="2495880" cy="10080"/>
          </a:xfrm>
          <a:custGeom>
            <a:avLst/>
            <a:gdLst/>
            <a:ahLst/>
            <a:rect l="0" t="0" r="r" b="b"/>
            <a:pathLst>
              <a:path w="6933" h="28">
                <a:moveTo>
                  <a:pt x="0" y="0"/>
                </a:moveTo>
                <a:lnTo>
                  <a:pt x="6933" y="0"/>
                </a:lnTo>
                <a:lnTo>
                  <a:pt x="693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0" name=""/>
          <p:cNvSpPr/>
          <p:nvPr/>
        </p:nvSpPr>
        <p:spPr>
          <a:xfrm>
            <a:off x="3238200" y="3105000"/>
            <a:ext cx="10080" cy="429120"/>
          </a:xfrm>
          <a:custGeom>
            <a:avLst/>
            <a:gdLst/>
            <a:ahLst/>
            <a:rect l="0" t="0" r="r" b="b"/>
            <a:pathLst>
              <a:path w="28" h="1192">
                <a:moveTo>
                  <a:pt x="0" y="0"/>
                </a:moveTo>
                <a:lnTo>
                  <a:pt x="28" y="0"/>
                </a:lnTo>
                <a:lnTo>
                  <a:pt x="28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1" name=""/>
          <p:cNvSpPr/>
          <p:nvPr/>
        </p:nvSpPr>
        <p:spPr>
          <a:xfrm>
            <a:off x="3247920" y="3095280"/>
            <a:ext cx="4353120" cy="10080"/>
          </a:xfrm>
          <a:custGeom>
            <a:avLst/>
            <a:gdLst/>
            <a:ahLst/>
            <a:rect l="0" t="0" r="r" b="b"/>
            <a:pathLst>
              <a:path w="12092" h="28">
                <a:moveTo>
                  <a:pt x="0" y="0"/>
                </a:moveTo>
                <a:lnTo>
                  <a:pt x="12092" y="0"/>
                </a:lnTo>
                <a:lnTo>
                  <a:pt x="1209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2" name=""/>
          <p:cNvSpPr/>
          <p:nvPr/>
        </p:nvSpPr>
        <p:spPr>
          <a:xfrm>
            <a:off x="7591320" y="3105000"/>
            <a:ext cx="9720" cy="429120"/>
          </a:xfrm>
          <a:custGeom>
            <a:avLst/>
            <a:gdLst/>
            <a:ahLst/>
            <a:rect l="0" t="0" r="r" b="b"/>
            <a:pathLst>
              <a:path w="27" h="1192">
                <a:moveTo>
                  <a:pt x="0" y="0"/>
                </a:moveTo>
                <a:lnTo>
                  <a:pt x="27" y="0"/>
                </a:lnTo>
                <a:lnTo>
                  <a:pt x="27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3" name=""/>
          <p:cNvSpPr/>
          <p:nvPr/>
        </p:nvSpPr>
        <p:spPr>
          <a:xfrm>
            <a:off x="7600680" y="3095280"/>
            <a:ext cx="3848400" cy="10080"/>
          </a:xfrm>
          <a:custGeom>
            <a:avLst/>
            <a:gdLst/>
            <a:ahLst/>
            <a:rect l="0" t="0" r="r" b="b"/>
            <a:pathLst>
              <a:path w="10690" h="28">
                <a:moveTo>
                  <a:pt x="0" y="0"/>
                </a:moveTo>
                <a:lnTo>
                  <a:pt x="10690" y="0"/>
                </a:lnTo>
                <a:lnTo>
                  <a:pt x="1069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4" name=""/>
          <p:cNvSpPr/>
          <p:nvPr/>
        </p:nvSpPr>
        <p:spPr>
          <a:xfrm>
            <a:off x="11439360" y="3105000"/>
            <a:ext cx="9720" cy="429120"/>
          </a:xfrm>
          <a:custGeom>
            <a:avLst/>
            <a:gdLst/>
            <a:ahLst/>
            <a:rect l="0" t="0" r="r" b="b"/>
            <a:pathLst>
              <a:path w="27" h="1192">
                <a:moveTo>
                  <a:pt x="0" y="0"/>
                </a:moveTo>
                <a:lnTo>
                  <a:pt x="27" y="0"/>
                </a:lnTo>
                <a:lnTo>
                  <a:pt x="27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5" name=""/>
          <p:cNvSpPr/>
          <p:nvPr/>
        </p:nvSpPr>
        <p:spPr>
          <a:xfrm>
            <a:off x="752400" y="3533760"/>
            <a:ext cx="9720" cy="733680"/>
          </a:xfrm>
          <a:custGeom>
            <a:avLst/>
            <a:gdLst/>
            <a:ahLst/>
            <a:rect l="0" t="0" r="r" b="b"/>
            <a:pathLst>
              <a:path w="27" h="2038">
                <a:moveTo>
                  <a:pt x="0" y="0"/>
                </a:moveTo>
                <a:lnTo>
                  <a:pt x="27" y="0"/>
                </a:lnTo>
                <a:lnTo>
                  <a:pt x="27" y="2038"/>
                </a:lnTo>
                <a:lnTo>
                  <a:pt x="0" y="20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6" name=""/>
          <p:cNvSpPr/>
          <p:nvPr/>
        </p:nvSpPr>
        <p:spPr>
          <a:xfrm>
            <a:off x="752400" y="3524040"/>
            <a:ext cx="2495880" cy="10080"/>
          </a:xfrm>
          <a:custGeom>
            <a:avLst/>
            <a:gdLst/>
            <a:ahLst/>
            <a:rect l="0" t="0" r="r" b="b"/>
            <a:pathLst>
              <a:path w="6933" h="28">
                <a:moveTo>
                  <a:pt x="0" y="0"/>
                </a:moveTo>
                <a:lnTo>
                  <a:pt x="6933" y="0"/>
                </a:lnTo>
                <a:lnTo>
                  <a:pt x="693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7" name=""/>
          <p:cNvSpPr/>
          <p:nvPr/>
        </p:nvSpPr>
        <p:spPr>
          <a:xfrm>
            <a:off x="3238200" y="3533760"/>
            <a:ext cx="10080" cy="733680"/>
          </a:xfrm>
          <a:custGeom>
            <a:avLst/>
            <a:gdLst/>
            <a:ahLst/>
            <a:rect l="0" t="0" r="r" b="b"/>
            <a:pathLst>
              <a:path w="28" h="2038">
                <a:moveTo>
                  <a:pt x="0" y="0"/>
                </a:moveTo>
                <a:lnTo>
                  <a:pt x="28" y="0"/>
                </a:lnTo>
                <a:lnTo>
                  <a:pt x="28" y="2038"/>
                </a:lnTo>
                <a:lnTo>
                  <a:pt x="0" y="20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8" name=""/>
          <p:cNvSpPr/>
          <p:nvPr/>
        </p:nvSpPr>
        <p:spPr>
          <a:xfrm>
            <a:off x="3247920" y="3524040"/>
            <a:ext cx="4353120" cy="10080"/>
          </a:xfrm>
          <a:custGeom>
            <a:avLst/>
            <a:gdLst/>
            <a:ahLst/>
            <a:rect l="0" t="0" r="r" b="b"/>
            <a:pathLst>
              <a:path w="12092" h="28">
                <a:moveTo>
                  <a:pt x="0" y="0"/>
                </a:moveTo>
                <a:lnTo>
                  <a:pt x="12092" y="0"/>
                </a:lnTo>
                <a:lnTo>
                  <a:pt x="1209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9" name=""/>
          <p:cNvSpPr/>
          <p:nvPr/>
        </p:nvSpPr>
        <p:spPr>
          <a:xfrm>
            <a:off x="7591320" y="3533760"/>
            <a:ext cx="9720" cy="733680"/>
          </a:xfrm>
          <a:custGeom>
            <a:avLst/>
            <a:gdLst/>
            <a:ahLst/>
            <a:rect l="0" t="0" r="r" b="b"/>
            <a:pathLst>
              <a:path w="27" h="2038">
                <a:moveTo>
                  <a:pt x="0" y="0"/>
                </a:moveTo>
                <a:lnTo>
                  <a:pt x="27" y="0"/>
                </a:lnTo>
                <a:lnTo>
                  <a:pt x="27" y="2038"/>
                </a:lnTo>
                <a:lnTo>
                  <a:pt x="0" y="20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0" name=""/>
          <p:cNvSpPr/>
          <p:nvPr/>
        </p:nvSpPr>
        <p:spPr>
          <a:xfrm>
            <a:off x="7600680" y="3524040"/>
            <a:ext cx="3848400" cy="10080"/>
          </a:xfrm>
          <a:custGeom>
            <a:avLst/>
            <a:gdLst/>
            <a:ahLst/>
            <a:rect l="0" t="0" r="r" b="b"/>
            <a:pathLst>
              <a:path w="10690" h="28">
                <a:moveTo>
                  <a:pt x="0" y="0"/>
                </a:moveTo>
                <a:lnTo>
                  <a:pt x="10690" y="0"/>
                </a:lnTo>
                <a:lnTo>
                  <a:pt x="1069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1" name=""/>
          <p:cNvSpPr/>
          <p:nvPr/>
        </p:nvSpPr>
        <p:spPr>
          <a:xfrm>
            <a:off x="11439360" y="3533760"/>
            <a:ext cx="9720" cy="733680"/>
          </a:xfrm>
          <a:custGeom>
            <a:avLst/>
            <a:gdLst/>
            <a:ahLst/>
            <a:rect l="0" t="0" r="r" b="b"/>
            <a:pathLst>
              <a:path w="27" h="2038">
                <a:moveTo>
                  <a:pt x="0" y="0"/>
                </a:moveTo>
                <a:lnTo>
                  <a:pt x="27" y="0"/>
                </a:lnTo>
                <a:lnTo>
                  <a:pt x="27" y="2038"/>
                </a:lnTo>
                <a:lnTo>
                  <a:pt x="0" y="20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2" name=""/>
          <p:cNvSpPr/>
          <p:nvPr/>
        </p:nvSpPr>
        <p:spPr>
          <a:xfrm>
            <a:off x="752400" y="4267080"/>
            <a:ext cx="9720" cy="733680"/>
          </a:xfrm>
          <a:custGeom>
            <a:avLst/>
            <a:gdLst/>
            <a:ahLst/>
            <a:rect l="0" t="0" r="r" b="b"/>
            <a:pathLst>
              <a:path w="27" h="2038">
                <a:moveTo>
                  <a:pt x="0" y="0"/>
                </a:moveTo>
                <a:lnTo>
                  <a:pt x="27" y="0"/>
                </a:lnTo>
                <a:lnTo>
                  <a:pt x="27" y="2038"/>
                </a:lnTo>
                <a:lnTo>
                  <a:pt x="0" y="20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3" name=""/>
          <p:cNvSpPr/>
          <p:nvPr/>
        </p:nvSpPr>
        <p:spPr>
          <a:xfrm>
            <a:off x="752400" y="4257360"/>
            <a:ext cx="2495880" cy="10080"/>
          </a:xfrm>
          <a:custGeom>
            <a:avLst/>
            <a:gdLst/>
            <a:ahLst/>
            <a:rect l="0" t="0" r="r" b="b"/>
            <a:pathLst>
              <a:path w="6933" h="28">
                <a:moveTo>
                  <a:pt x="0" y="0"/>
                </a:moveTo>
                <a:lnTo>
                  <a:pt x="6933" y="0"/>
                </a:lnTo>
                <a:lnTo>
                  <a:pt x="693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4" name=""/>
          <p:cNvSpPr/>
          <p:nvPr/>
        </p:nvSpPr>
        <p:spPr>
          <a:xfrm>
            <a:off x="3238200" y="4267080"/>
            <a:ext cx="10080" cy="733680"/>
          </a:xfrm>
          <a:custGeom>
            <a:avLst/>
            <a:gdLst/>
            <a:ahLst/>
            <a:rect l="0" t="0" r="r" b="b"/>
            <a:pathLst>
              <a:path w="28" h="2038">
                <a:moveTo>
                  <a:pt x="0" y="0"/>
                </a:moveTo>
                <a:lnTo>
                  <a:pt x="28" y="0"/>
                </a:lnTo>
                <a:lnTo>
                  <a:pt x="28" y="2038"/>
                </a:lnTo>
                <a:lnTo>
                  <a:pt x="0" y="20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5" name=""/>
          <p:cNvSpPr/>
          <p:nvPr/>
        </p:nvSpPr>
        <p:spPr>
          <a:xfrm>
            <a:off x="3247920" y="4257360"/>
            <a:ext cx="4353120" cy="10080"/>
          </a:xfrm>
          <a:custGeom>
            <a:avLst/>
            <a:gdLst/>
            <a:ahLst/>
            <a:rect l="0" t="0" r="r" b="b"/>
            <a:pathLst>
              <a:path w="12092" h="28">
                <a:moveTo>
                  <a:pt x="0" y="0"/>
                </a:moveTo>
                <a:lnTo>
                  <a:pt x="12092" y="0"/>
                </a:lnTo>
                <a:lnTo>
                  <a:pt x="1209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6" name=""/>
          <p:cNvSpPr/>
          <p:nvPr/>
        </p:nvSpPr>
        <p:spPr>
          <a:xfrm>
            <a:off x="7591320" y="4267080"/>
            <a:ext cx="9720" cy="733680"/>
          </a:xfrm>
          <a:custGeom>
            <a:avLst/>
            <a:gdLst/>
            <a:ahLst/>
            <a:rect l="0" t="0" r="r" b="b"/>
            <a:pathLst>
              <a:path w="27" h="2038">
                <a:moveTo>
                  <a:pt x="0" y="0"/>
                </a:moveTo>
                <a:lnTo>
                  <a:pt x="27" y="0"/>
                </a:lnTo>
                <a:lnTo>
                  <a:pt x="27" y="2038"/>
                </a:lnTo>
                <a:lnTo>
                  <a:pt x="0" y="20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7" name=""/>
          <p:cNvSpPr/>
          <p:nvPr/>
        </p:nvSpPr>
        <p:spPr>
          <a:xfrm>
            <a:off x="7600680" y="4257360"/>
            <a:ext cx="3848400" cy="10080"/>
          </a:xfrm>
          <a:custGeom>
            <a:avLst/>
            <a:gdLst/>
            <a:ahLst/>
            <a:rect l="0" t="0" r="r" b="b"/>
            <a:pathLst>
              <a:path w="10690" h="28">
                <a:moveTo>
                  <a:pt x="0" y="0"/>
                </a:moveTo>
                <a:lnTo>
                  <a:pt x="10690" y="0"/>
                </a:lnTo>
                <a:lnTo>
                  <a:pt x="1069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8" name=""/>
          <p:cNvSpPr/>
          <p:nvPr/>
        </p:nvSpPr>
        <p:spPr>
          <a:xfrm>
            <a:off x="11439360" y="4267080"/>
            <a:ext cx="9720" cy="733680"/>
          </a:xfrm>
          <a:custGeom>
            <a:avLst/>
            <a:gdLst/>
            <a:ahLst/>
            <a:rect l="0" t="0" r="r" b="b"/>
            <a:pathLst>
              <a:path w="27" h="2038">
                <a:moveTo>
                  <a:pt x="0" y="0"/>
                </a:moveTo>
                <a:lnTo>
                  <a:pt x="27" y="0"/>
                </a:lnTo>
                <a:lnTo>
                  <a:pt x="27" y="2038"/>
                </a:lnTo>
                <a:lnTo>
                  <a:pt x="0" y="20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9" name=""/>
          <p:cNvSpPr/>
          <p:nvPr/>
        </p:nvSpPr>
        <p:spPr>
          <a:xfrm>
            <a:off x="752400" y="4991040"/>
            <a:ext cx="2495880" cy="9720"/>
          </a:xfrm>
          <a:custGeom>
            <a:avLst/>
            <a:gdLst/>
            <a:ahLst/>
            <a:rect l="0" t="0" r="r" b="b"/>
            <a:pathLst>
              <a:path w="6933" h="27">
                <a:moveTo>
                  <a:pt x="0" y="0"/>
                </a:moveTo>
                <a:lnTo>
                  <a:pt x="6933" y="0"/>
                </a:lnTo>
                <a:lnTo>
                  <a:pt x="693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0" name=""/>
          <p:cNvSpPr/>
          <p:nvPr/>
        </p:nvSpPr>
        <p:spPr>
          <a:xfrm>
            <a:off x="3247920" y="4991040"/>
            <a:ext cx="4353120" cy="9720"/>
          </a:xfrm>
          <a:custGeom>
            <a:avLst/>
            <a:gdLst/>
            <a:ahLst/>
            <a:rect l="0" t="0" r="r" b="b"/>
            <a:pathLst>
              <a:path w="12092" h="27">
                <a:moveTo>
                  <a:pt x="0" y="0"/>
                </a:moveTo>
                <a:lnTo>
                  <a:pt x="12092" y="0"/>
                </a:lnTo>
                <a:lnTo>
                  <a:pt x="1209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1" name=""/>
          <p:cNvSpPr/>
          <p:nvPr/>
        </p:nvSpPr>
        <p:spPr>
          <a:xfrm>
            <a:off x="7600680" y="4991040"/>
            <a:ext cx="3848400" cy="9720"/>
          </a:xfrm>
          <a:custGeom>
            <a:avLst/>
            <a:gdLst/>
            <a:ahLst/>
            <a:rect l="0" t="0" r="r" b="b"/>
            <a:pathLst>
              <a:path w="10690" h="27">
                <a:moveTo>
                  <a:pt x="0" y="0"/>
                </a:moveTo>
                <a:lnTo>
                  <a:pt x="10690" y="0"/>
                </a:lnTo>
                <a:lnTo>
                  <a:pt x="1069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747720" y="1383120"/>
            <a:ext cx="512892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11. kompact AI vs DeepSeek </a:t>
            </a:r>
            <a:r>
              <a:rPr b="1" lang="ja-JP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⽐較 </a:t>
            </a:r>
            <a:r>
              <a:rPr b="1" lang="en-US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(2/2)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1614960" y="2015640"/>
            <a:ext cx="76284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⽐較項⽬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4366440" y="2015640"/>
            <a:ext cx="250956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00" strike="noStrike" u="none">
                <a:solidFill>
                  <a:srgbClr val="1f2328"/>
                </a:solidFill>
                <a:effectLst/>
                <a:uFillTx/>
                <a:latin typeface=".SFNS-Regular_wdth_opsz140000_GRAD_wght2580000"/>
                <a:ea typeface=".SFNS-Regular_wdth_opsz140000_GRAD_wght2580000"/>
              </a:rPr>
              <a:t>kompact AI (Ziroh Labs)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9068040" y="2015640"/>
            <a:ext cx="104868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00" strike="noStrike" u="none">
                <a:solidFill>
                  <a:srgbClr val="1f2328"/>
                </a:solidFill>
                <a:effectLst/>
                <a:uFillTx/>
                <a:latin typeface=".SFNS-Regular_wdth_opsz140000_GRAD_wght2580000"/>
                <a:ea typeface=".SFNS-Regular_wdth_opsz140000_GRAD_wght2580000"/>
              </a:rPr>
              <a:t>DeepSeek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6" name=""/>
          <p:cNvSpPr txBox="1"/>
          <p:nvPr/>
        </p:nvSpPr>
        <p:spPr>
          <a:xfrm>
            <a:off x="880920" y="2596680"/>
            <a:ext cx="114372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現状の信頼性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7" name=""/>
          <p:cNvSpPr txBox="1"/>
          <p:nvPr/>
        </p:nvSpPr>
        <p:spPr>
          <a:xfrm>
            <a:off x="3366360" y="2596680"/>
            <a:ext cx="323892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.SFNS-Regular_wdth_opsz140000_GRAD_wght"/>
                <a:ea typeface=".SFNS-Regular_wdth_opsz140000_GRAD_wght"/>
              </a:rPr>
              <a:t>IITM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連携はあるが、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客観的証拠不⾜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8" name=""/>
          <p:cNvSpPr txBox="1"/>
          <p:nvPr/>
        </p:nvSpPr>
        <p:spPr>
          <a:xfrm>
            <a:off x="7725600" y="2444400"/>
            <a:ext cx="323928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市場での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性能評価・実績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あり。広く認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9" name=""/>
          <p:cNvSpPr txBox="1"/>
          <p:nvPr/>
        </p:nvSpPr>
        <p:spPr>
          <a:xfrm>
            <a:off x="7725600" y="2748960"/>
            <a:ext cx="38160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知。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880920" y="3177720"/>
            <a:ext cx="76284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資⾦調達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1" name=""/>
          <p:cNvSpPr txBox="1"/>
          <p:nvPr/>
        </p:nvSpPr>
        <p:spPr>
          <a:xfrm>
            <a:off x="3368520" y="3177720"/>
            <a:ext cx="2170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⼤規模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.SFNS-Regular_wdth_opsz140000_GRAD_wght"/>
                <a:ea typeface=".SFNS-Regular_wdth_opsz140000_GRAD_wght"/>
              </a:rPr>
              <a:t>VC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調達は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未確認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2" name=""/>
          <p:cNvSpPr txBox="1"/>
          <p:nvPr/>
        </p:nvSpPr>
        <p:spPr>
          <a:xfrm>
            <a:off x="7725600" y="3177720"/>
            <a:ext cx="291132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親会社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.SFNS-Regular_wdth_opsz140000_GRAD_wght"/>
                <a:ea typeface=".SFNS-Regular_wdth_opsz140000_GRAD_wght"/>
              </a:rPr>
              <a:t>(High-Flyer)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等からの⽀援。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3" name=""/>
          <p:cNvSpPr txBox="1"/>
          <p:nvPr/>
        </p:nvSpPr>
        <p:spPr>
          <a:xfrm>
            <a:off x="880920" y="3758760"/>
            <a:ext cx="190584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潜在的市場インパクト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3366360" y="3606480"/>
            <a:ext cx="37584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.SFNS-Regular_wdth_opsz140000_GRAD_wght"/>
                <a:ea typeface=".SFNS-Regular_wdth_opsz140000_GRAD_wght"/>
              </a:rPr>
              <a:t>**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【もし実現すれば】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.SFNS-Regular_wdth_opsz140000_GRAD_wght"/>
                <a:ea typeface=".SFNS-Regular_wdth_opsz140000_GRAD_wght"/>
              </a:rPr>
              <a:t>**GPU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市場を覆す可能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5" name=""/>
          <p:cNvSpPr txBox="1"/>
          <p:nvPr/>
        </p:nvSpPr>
        <p:spPr>
          <a:xfrm>
            <a:off x="3368520" y="3911040"/>
            <a:ext cx="38160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性。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6" name=""/>
          <p:cNvSpPr txBox="1"/>
          <p:nvPr/>
        </p:nvSpPr>
        <p:spPr>
          <a:xfrm>
            <a:off x="7723440" y="3606480"/>
            <a:ext cx="326052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.SFNS-Regular_wdth_opsz140000_GRAD_wght"/>
                <a:ea typeface=".SFNS-Regular_wdth_opsz140000_GRAD_wght"/>
              </a:rPr>
              <a:t>GPU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需要構造の変化、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.SFNS-Regular_wdth_opsz140000_GRAD_wght"/>
                <a:ea typeface=".SFNS-Regular_wdth_opsz140000_GRAD_wght"/>
              </a:rPr>
              <a:t>AI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開発コスト低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7" name=""/>
          <p:cNvSpPr txBox="1"/>
          <p:nvPr/>
        </p:nvSpPr>
        <p:spPr>
          <a:xfrm>
            <a:off x="7725600" y="3911040"/>
            <a:ext cx="38160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下。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8" name=""/>
          <p:cNvSpPr txBox="1"/>
          <p:nvPr/>
        </p:nvSpPr>
        <p:spPr>
          <a:xfrm>
            <a:off x="878760" y="4339800"/>
            <a:ext cx="219168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.SFNS-Regular_wdth_opsz140000_GRAD_wght2BC0000"/>
                <a:ea typeface=".SFNS-Regular_wdth_opsz140000_GRAD_wght2BC0000"/>
              </a:rPr>
              <a:t>DeepSeek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ショック再現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9" name=""/>
          <p:cNvSpPr txBox="1"/>
          <p:nvPr/>
        </p:nvSpPr>
        <p:spPr>
          <a:xfrm>
            <a:off x="880920" y="4644720"/>
            <a:ext cx="19116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性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0" name=""/>
          <p:cNvSpPr txBox="1"/>
          <p:nvPr/>
        </p:nvSpPr>
        <p:spPr>
          <a:xfrm>
            <a:off x="3368520" y="4492080"/>
            <a:ext cx="266760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現時点では低い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（証拠不⾜）。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1" name=""/>
          <p:cNvSpPr txBox="1"/>
          <p:nvPr/>
        </p:nvSpPr>
        <p:spPr>
          <a:xfrm>
            <a:off x="7725600" y="4492080"/>
            <a:ext cx="342972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既に発⽣済み。効率化トレンドを加速。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2" name=""/>
          <p:cNvSpPr txBox="1"/>
          <p:nvPr/>
        </p:nvSpPr>
        <p:spPr>
          <a:xfrm>
            <a:off x="747720" y="5177880"/>
            <a:ext cx="716544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要点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⽬指す⽅向は似ていますが、アプローチと現状の確かさが⼤きく異なります。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3" name=""/>
          <p:cNvSpPr txBox="1"/>
          <p:nvPr/>
        </p:nvSpPr>
        <p:spPr>
          <a:xfrm>
            <a:off x="283680" y="207360"/>
            <a:ext cx="29412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.SFNS-Regular_wdth_opsz120000_GRAD_wght"/>
                <a:ea typeface=".SFNS-Regular_wdth_opsz120000_GRAD_wght"/>
              </a:rPr>
              <a:t>Ziroh Labs &amp; kompact AI 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HiraKakuProN-W3"/>
                <a:ea typeface="HiraKakuProN-W3"/>
              </a:rPr>
              <a:t>分析レポート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4" name=""/>
          <p:cNvSpPr txBox="1"/>
          <p:nvPr/>
        </p:nvSpPr>
        <p:spPr>
          <a:xfrm>
            <a:off x="11671920" y="631836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12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8" name=""/>
          <p:cNvSpPr txBox="1"/>
          <p:nvPr/>
        </p:nvSpPr>
        <p:spPr>
          <a:xfrm>
            <a:off x="747720" y="1249560"/>
            <a:ext cx="623916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12. </a:t>
            </a:r>
            <a:r>
              <a:rPr b="1" lang="ja-JP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市場への影響分析 </a:t>
            </a:r>
            <a:r>
              <a:rPr b="1" lang="en-US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(1/2)</a:t>
            </a:r>
            <a:r>
              <a:rPr b="1" lang="ja-JP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：成功シナリオ </a:t>
            </a:r>
            <a:r>
              <a:rPr b="1" lang="en-US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(IF TRUE)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9" name=""/>
          <p:cNvSpPr/>
          <p:nvPr/>
        </p:nvSpPr>
        <p:spPr>
          <a:xfrm>
            <a:off x="952200" y="24001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80" name=""/>
          <p:cNvSpPr txBox="1"/>
          <p:nvPr/>
        </p:nvSpPr>
        <p:spPr>
          <a:xfrm>
            <a:off x="747720" y="1825200"/>
            <a:ext cx="66686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もし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kompact AI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が実⽤化されれば、⼤きな変化をもたらす可能性があります。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1" name=""/>
          <p:cNvSpPr/>
          <p:nvPr/>
        </p:nvSpPr>
        <p:spPr>
          <a:xfrm>
            <a:off x="1333440" y="2705040"/>
            <a:ext cx="57240" cy="57240"/>
          </a:xfrm>
          <a:custGeom>
            <a:avLst/>
            <a:gdLst/>
            <a:ahLst/>
            <a:rect l="0" t="0" r="r" b="b"/>
            <a:pathLst>
              <a:path fill="none" w="159" h="159">
                <a:moveTo>
                  <a:pt x="159" y="79"/>
                </a:moveTo>
                <a:cubicBezTo>
                  <a:pt x="159" y="90"/>
                  <a:pt x="157" y="100"/>
                  <a:pt x="153" y="109"/>
                </a:cubicBezTo>
                <a:cubicBezTo>
                  <a:pt x="149" y="119"/>
                  <a:pt x="144" y="128"/>
                  <a:pt x="136" y="135"/>
                </a:cubicBezTo>
                <a:cubicBezTo>
                  <a:pt x="129" y="143"/>
                  <a:pt x="120" y="148"/>
                  <a:pt x="110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50" y="153"/>
                </a:cubicBezTo>
                <a:cubicBezTo>
                  <a:pt x="40" y="148"/>
                  <a:pt x="31" y="143"/>
                  <a:pt x="24" y="135"/>
                </a:cubicBezTo>
                <a:cubicBezTo>
                  <a:pt x="16" y="128"/>
                  <a:pt x="11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5"/>
                  <a:pt x="136" y="23"/>
                </a:cubicBezTo>
                <a:cubicBezTo>
                  <a:pt x="144" y="30"/>
                  <a:pt x="149" y="39"/>
                  <a:pt x="153" y="49"/>
                </a:cubicBezTo>
                <a:cubicBezTo>
                  <a:pt x="157" y="58"/>
                  <a:pt x="159" y="69"/>
                  <a:pt x="159" y="79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2" name=""/>
          <p:cNvSpPr txBox="1"/>
          <p:nvPr/>
        </p:nvSpPr>
        <p:spPr>
          <a:xfrm>
            <a:off x="1128600" y="2282400"/>
            <a:ext cx="101664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半導体市場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3" name=""/>
          <p:cNvSpPr/>
          <p:nvPr/>
        </p:nvSpPr>
        <p:spPr>
          <a:xfrm>
            <a:off x="1333440" y="3057480"/>
            <a:ext cx="57240" cy="57240"/>
          </a:xfrm>
          <a:custGeom>
            <a:avLst/>
            <a:gdLst/>
            <a:ahLst/>
            <a:rect l="0" t="0" r="r" b="b"/>
            <a:pathLst>
              <a:path fill="none" w="159" h="159">
                <a:moveTo>
                  <a:pt x="159" y="79"/>
                </a:moveTo>
                <a:cubicBezTo>
                  <a:pt x="159" y="90"/>
                  <a:pt x="157" y="100"/>
                  <a:pt x="153" y="109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49"/>
                  <a:pt x="110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50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20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5"/>
                  <a:pt x="136" y="23"/>
                </a:cubicBezTo>
                <a:cubicBezTo>
                  <a:pt x="144" y="30"/>
                  <a:pt x="149" y="39"/>
                  <a:pt x="153" y="49"/>
                </a:cubicBezTo>
                <a:cubicBezTo>
                  <a:pt x="157" y="58"/>
                  <a:pt x="159" y="68"/>
                  <a:pt x="159" y="79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4" name=""/>
          <p:cNvSpPr txBox="1"/>
          <p:nvPr/>
        </p:nvSpPr>
        <p:spPr>
          <a:xfrm>
            <a:off x="1509840" y="2587320"/>
            <a:ext cx="789048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GPU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メーカー 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(Nvidia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等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):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AI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推論需要が⼤幅減少し、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⼤きな脅威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となるリスクがあります。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5" name=""/>
          <p:cNvSpPr/>
          <p:nvPr/>
        </p:nvSpPr>
        <p:spPr>
          <a:xfrm>
            <a:off x="952200" y="34099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86" name=""/>
          <p:cNvSpPr txBox="1"/>
          <p:nvPr/>
        </p:nvSpPr>
        <p:spPr>
          <a:xfrm>
            <a:off x="1509840" y="2939760"/>
            <a:ext cx="735120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CPU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メーカー 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(Intel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等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):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CPU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の価値が再評価され、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追い⾵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となる可能性があります。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7" name=""/>
          <p:cNvSpPr/>
          <p:nvPr/>
        </p:nvSpPr>
        <p:spPr>
          <a:xfrm>
            <a:off x="1333440" y="3714480"/>
            <a:ext cx="57240" cy="57600"/>
          </a:xfrm>
          <a:custGeom>
            <a:avLst/>
            <a:gdLst/>
            <a:ahLst/>
            <a:rect l="0" t="0" r="r" b="b"/>
            <a:pathLst>
              <a:path fill="none" w="159" h="160">
                <a:moveTo>
                  <a:pt x="159" y="81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1" y="41"/>
                  <a:pt x="16" y="32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2"/>
                  <a:pt x="149" y="41"/>
                  <a:pt x="153" y="50"/>
                </a:cubicBezTo>
                <a:cubicBezTo>
                  <a:pt x="157" y="60"/>
                  <a:pt x="159" y="70"/>
                  <a:pt x="159" y="81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8" name=""/>
          <p:cNvSpPr txBox="1"/>
          <p:nvPr/>
        </p:nvSpPr>
        <p:spPr>
          <a:xfrm>
            <a:off x="1128600" y="3292200"/>
            <a:ext cx="123912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AI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開発・導⼊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9" name=""/>
          <p:cNvSpPr/>
          <p:nvPr/>
        </p:nvSpPr>
        <p:spPr>
          <a:xfrm>
            <a:off x="1333440" y="4066920"/>
            <a:ext cx="57240" cy="57600"/>
          </a:xfrm>
          <a:custGeom>
            <a:avLst/>
            <a:gdLst/>
            <a:ahLst/>
            <a:rect l="0" t="0" r="r" b="b"/>
            <a:pathLst>
              <a:path fill="none"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8"/>
                  <a:pt x="136" y="136"/>
                </a:cubicBezTo>
                <a:cubicBezTo>
                  <a:pt x="129" y="143"/>
                  <a:pt x="120" y="149"/>
                  <a:pt x="110" y="153"/>
                </a:cubicBezTo>
                <a:cubicBezTo>
                  <a:pt x="101" y="157"/>
                  <a:pt x="91" y="160"/>
                  <a:pt x="80" y="160"/>
                </a:cubicBezTo>
                <a:cubicBezTo>
                  <a:pt x="70" y="160"/>
                  <a:pt x="59" y="157"/>
                  <a:pt x="50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8"/>
                  <a:pt x="11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8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0" name=""/>
          <p:cNvSpPr txBox="1"/>
          <p:nvPr/>
        </p:nvSpPr>
        <p:spPr>
          <a:xfrm>
            <a:off x="1509840" y="3596760"/>
            <a:ext cx="266760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導⼊・運⽤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コストの⼤幅削減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1" name=""/>
          <p:cNvSpPr/>
          <p:nvPr/>
        </p:nvSpPr>
        <p:spPr>
          <a:xfrm>
            <a:off x="1333440" y="4419360"/>
            <a:ext cx="57240" cy="57600"/>
          </a:xfrm>
          <a:custGeom>
            <a:avLst/>
            <a:gdLst/>
            <a:ahLst/>
            <a:rect l="0" t="0" r="r" b="b"/>
            <a:pathLst>
              <a:path fill="none"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8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2" name=""/>
          <p:cNvSpPr txBox="1"/>
          <p:nvPr/>
        </p:nvSpPr>
        <p:spPr>
          <a:xfrm>
            <a:off x="1509840" y="3949200"/>
            <a:ext cx="155664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AI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⺠主化が加速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3" name=""/>
          <p:cNvSpPr/>
          <p:nvPr/>
        </p:nvSpPr>
        <p:spPr>
          <a:xfrm>
            <a:off x="952200" y="47718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94" name=""/>
          <p:cNvSpPr txBox="1"/>
          <p:nvPr/>
        </p:nvSpPr>
        <p:spPr>
          <a:xfrm>
            <a:off x="1509840" y="4301640"/>
            <a:ext cx="32288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エッジ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AI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など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新たな応⽤分野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が拡⼤。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5" name=""/>
          <p:cNvSpPr/>
          <p:nvPr/>
        </p:nvSpPr>
        <p:spPr>
          <a:xfrm>
            <a:off x="1333440" y="5076720"/>
            <a:ext cx="57240" cy="57600"/>
          </a:xfrm>
          <a:custGeom>
            <a:avLst/>
            <a:gdLst/>
            <a:ahLst/>
            <a:rect l="0" t="0" r="r" b="b"/>
            <a:pathLst>
              <a:path fill="none" w="159" h="160">
                <a:moveTo>
                  <a:pt x="159" y="80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49"/>
                  <a:pt x="110" y="153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1" y="40"/>
                  <a:pt x="16" y="30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0"/>
                  <a:pt x="149" y="40"/>
                  <a:pt x="153" y="50"/>
                </a:cubicBezTo>
                <a:cubicBezTo>
                  <a:pt x="157" y="60"/>
                  <a:pt x="159" y="70"/>
                  <a:pt x="159" y="8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6" name=""/>
          <p:cNvSpPr txBox="1"/>
          <p:nvPr/>
        </p:nvSpPr>
        <p:spPr>
          <a:xfrm>
            <a:off x="1128600" y="4654080"/>
            <a:ext cx="120708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クラウド市場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7" name=""/>
          <p:cNvSpPr/>
          <p:nvPr/>
        </p:nvSpPr>
        <p:spPr>
          <a:xfrm>
            <a:off x="1333440" y="5429160"/>
            <a:ext cx="57240" cy="57240"/>
          </a:xfrm>
          <a:custGeom>
            <a:avLst/>
            <a:gdLst/>
            <a:ahLst/>
            <a:rect l="0" t="0" r="r" b="b"/>
            <a:pathLst>
              <a:path fill="none" w="159" h="159">
                <a:moveTo>
                  <a:pt x="159" y="80"/>
                </a:moveTo>
                <a:cubicBezTo>
                  <a:pt x="159" y="91"/>
                  <a:pt x="157" y="101"/>
                  <a:pt x="153" y="110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49"/>
                  <a:pt x="110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50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7"/>
                  <a:pt x="40" y="11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1"/>
                  <a:pt x="129" y="17"/>
                  <a:pt x="136" y="24"/>
                </a:cubicBezTo>
                <a:cubicBezTo>
                  <a:pt x="144" y="31"/>
                  <a:pt x="149" y="40"/>
                  <a:pt x="153" y="50"/>
                </a:cubicBezTo>
                <a:cubicBezTo>
                  <a:pt x="157" y="59"/>
                  <a:pt x="159" y="70"/>
                  <a:pt x="159" y="8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8" name=""/>
          <p:cNvSpPr txBox="1"/>
          <p:nvPr/>
        </p:nvSpPr>
        <p:spPr>
          <a:xfrm>
            <a:off x="1509840" y="4959000"/>
            <a:ext cx="217008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GPU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投資戦略の⾒直し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9" name=""/>
          <p:cNvSpPr txBox="1"/>
          <p:nvPr/>
        </p:nvSpPr>
        <p:spPr>
          <a:xfrm>
            <a:off x="1509840" y="5311440"/>
            <a:ext cx="400140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巨額インフラ投資の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正当性が問われる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可能性。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0" name=""/>
          <p:cNvSpPr txBox="1"/>
          <p:nvPr/>
        </p:nvSpPr>
        <p:spPr>
          <a:xfrm>
            <a:off x="283680" y="207360"/>
            <a:ext cx="29412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.SFNS-Regular_wdth_opsz120000_GRAD_wght"/>
                <a:ea typeface=".SFNS-Regular_wdth_opsz120000_GRAD_wght"/>
              </a:rPr>
              <a:t>Ziroh Labs &amp; kompact AI 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HiraKakuProN-W3"/>
                <a:ea typeface="HiraKakuProN-W3"/>
              </a:rPr>
              <a:t>分析レポート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1" name=""/>
          <p:cNvSpPr txBox="1"/>
          <p:nvPr/>
        </p:nvSpPr>
        <p:spPr>
          <a:xfrm>
            <a:off x="11666160" y="631836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13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5" name=""/>
          <p:cNvSpPr txBox="1"/>
          <p:nvPr/>
        </p:nvSpPr>
        <p:spPr>
          <a:xfrm>
            <a:off x="747720" y="1192680"/>
            <a:ext cx="562464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13. </a:t>
            </a:r>
            <a:r>
              <a:rPr b="1" lang="ja-JP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市場への影響分析 </a:t>
            </a:r>
            <a:r>
              <a:rPr b="1" lang="en-US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(2/2)</a:t>
            </a:r>
            <a:r>
              <a:rPr b="1" lang="ja-JP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：現状と今後の注⽬点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6" name=""/>
          <p:cNvSpPr/>
          <p:nvPr/>
        </p:nvSpPr>
        <p:spPr>
          <a:xfrm>
            <a:off x="952200" y="23526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07" name=""/>
          <p:cNvSpPr txBox="1"/>
          <p:nvPr/>
        </p:nvSpPr>
        <p:spPr>
          <a:xfrm>
            <a:off x="747720" y="1777680"/>
            <a:ext cx="120708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現状での影響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8" name=""/>
          <p:cNvSpPr/>
          <p:nvPr/>
        </p:nvSpPr>
        <p:spPr>
          <a:xfrm>
            <a:off x="952200" y="27050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8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8"/>
                  <a:pt x="31" y="143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09" name=""/>
          <p:cNvSpPr txBox="1"/>
          <p:nvPr/>
        </p:nvSpPr>
        <p:spPr>
          <a:xfrm>
            <a:off x="1128600" y="2234880"/>
            <a:ext cx="743004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技術的詳細や性能が証明されていないため、市場への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実質的な影響はほぼありません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10" name=""/>
          <p:cNvSpPr txBox="1"/>
          <p:nvPr/>
        </p:nvSpPr>
        <p:spPr>
          <a:xfrm>
            <a:off x="1128600" y="2587320"/>
            <a:ext cx="37684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Nvidia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等への影響は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無視できるレベル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11" name=""/>
          <p:cNvSpPr/>
          <p:nvPr/>
        </p:nvSpPr>
        <p:spPr>
          <a:xfrm>
            <a:off x="952200" y="36194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12" name=""/>
          <p:cNvSpPr txBox="1"/>
          <p:nvPr/>
        </p:nvSpPr>
        <p:spPr>
          <a:xfrm>
            <a:off x="747720" y="3044520"/>
            <a:ext cx="177876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今後の注⽬ポイント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13" name=""/>
          <p:cNvSpPr/>
          <p:nvPr/>
        </p:nvSpPr>
        <p:spPr>
          <a:xfrm>
            <a:off x="952200" y="39718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14" name=""/>
          <p:cNvSpPr txBox="1"/>
          <p:nvPr/>
        </p:nvSpPr>
        <p:spPr>
          <a:xfrm>
            <a:off x="1128600" y="3501720"/>
            <a:ext cx="265176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技術詳細・論⽂の公開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(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最重要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)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15" name=""/>
          <p:cNvSpPr/>
          <p:nvPr/>
        </p:nvSpPr>
        <p:spPr>
          <a:xfrm>
            <a:off x="952200" y="43243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16" name=""/>
          <p:cNvSpPr txBox="1"/>
          <p:nvPr/>
        </p:nvSpPr>
        <p:spPr>
          <a:xfrm>
            <a:off x="1128600" y="3854160"/>
            <a:ext cx="228672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独⽴したベンチマーク結果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17" name=""/>
          <p:cNvSpPr/>
          <p:nvPr/>
        </p:nvSpPr>
        <p:spPr>
          <a:xfrm>
            <a:off x="952200" y="46767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50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50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18" name=""/>
          <p:cNvSpPr txBox="1"/>
          <p:nvPr/>
        </p:nvSpPr>
        <p:spPr>
          <a:xfrm>
            <a:off x="1128600" y="4206600"/>
            <a:ext cx="41752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パートナーシップ・導⼊事例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(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⼤⼿企業採⽤など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)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19" name=""/>
          <p:cNvSpPr/>
          <p:nvPr/>
        </p:nvSpPr>
        <p:spPr>
          <a:xfrm>
            <a:off x="952200" y="50288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20" name=""/>
          <p:cNvSpPr txBox="1"/>
          <p:nvPr/>
        </p:nvSpPr>
        <p:spPr>
          <a:xfrm>
            <a:off x="1128600" y="4558680"/>
            <a:ext cx="152460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⼤規模な資⾦調達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1" name=""/>
          <p:cNvSpPr txBox="1"/>
          <p:nvPr/>
        </p:nvSpPr>
        <p:spPr>
          <a:xfrm>
            <a:off x="1128600" y="4911120"/>
            <a:ext cx="224460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ICAN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ランタイムの具体化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2" name=""/>
          <p:cNvSpPr txBox="1"/>
          <p:nvPr/>
        </p:nvSpPr>
        <p:spPr>
          <a:xfrm>
            <a:off x="747720" y="5368320"/>
            <a:ext cx="571572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これらのマイルストーン達成後に、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本格的な評価対象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となります。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3" name=""/>
          <p:cNvSpPr txBox="1"/>
          <p:nvPr/>
        </p:nvSpPr>
        <p:spPr>
          <a:xfrm>
            <a:off x="283680" y="207360"/>
            <a:ext cx="29412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.SFNS-Regular_wdth_opsz120000_GRAD_wght"/>
                <a:ea typeface=".SFNS-Regular_wdth_opsz120000_GRAD_wght"/>
              </a:rPr>
              <a:t>Ziroh Labs &amp; kompact AI 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HiraKakuProN-W3"/>
                <a:ea typeface="HiraKakuProN-W3"/>
              </a:rPr>
              <a:t>分析レポート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4" name=""/>
          <p:cNvSpPr txBox="1"/>
          <p:nvPr/>
        </p:nvSpPr>
        <p:spPr>
          <a:xfrm>
            <a:off x="11663280" y="631836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14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8" name=""/>
          <p:cNvSpPr txBox="1"/>
          <p:nvPr/>
        </p:nvSpPr>
        <p:spPr>
          <a:xfrm>
            <a:off x="747720" y="763920"/>
            <a:ext cx="480420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14. kompact AI / Ziroh Labs </a:t>
            </a:r>
            <a:r>
              <a:rPr b="1" lang="ja-JP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のリスク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9" name=""/>
          <p:cNvSpPr/>
          <p:nvPr/>
        </p:nvSpPr>
        <p:spPr>
          <a:xfrm>
            <a:off x="952200" y="19238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30" name=""/>
          <p:cNvSpPr txBox="1"/>
          <p:nvPr/>
        </p:nvSpPr>
        <p:spPr>
          <a:xfrm>
            <a:off x="747720" y="1348920"/>
            <a:ext cx="304884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複数の重⼤なリスクが存在します。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31" name=""/>
          <p:cNvSpPr/>
          <p:nvPr/>
        </p:nvSpPr>
        <p:spPr>
          <a:xfrm>
            <a:off x="1333440" y="2228760"/>
            <a:ext cx="57240" cy="57240"/>
          </a:xfrm>
          <a:custGeom>
            <a:avLst/>
            <a:gdLst/>
            <a:ahLst/>
            <a:rect l="0" t="0" r="r" b="b"/>
            <a:pathLst>
              <a:path fill="none" w="159" h="159">
                <a:moveTo>
                  <a:pt x="159" y="80"/>
                </a:moveTo>
                <a:cubicBezTo>
                  <a:pt x="159" y="91"/>
                  <a:pt x="157" y="101"/>
                  <a:pt x="153" y="110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49"/>
                  <a:pt x="110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50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0"/>
                  <a:pt x="149" y="39"/>
                  <a:pt x="153" y="49"/>
                </a:cubicBezTo>
                <a:cubicBezTo>
                  <a:pt x="157" y="59"/>
                  <a:pt x="159" y="70"/>
                  <a:pt x="159" y="8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32" name=""/>
          <p:cNvSpPr txBox="1"/>
          <p:nvPr/>
        </p:nvSpPr>
        <p:spPr>
          <a:xfrm>
            <a:off x="1128600" y="1806120"/>
            <a:ext cx="235584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技術的実現リスク 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(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最重要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):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33" name=""/>
          <p:cNvSpPr/>
          <p:nvPr/>
        </p:nvSpPr>
        <p:spPr>
          <a:xfrm>
            <a:off x="1333440" y="2581200"/>
            <a:ext cx="57240" cy="57240"/>
          </a:xfrm>
          <a:custGeom>
            <a:avLst/>
            <a:gdLst/>
            <a:ahLst/>
            <a:rect l="0" t="0" r="r" b="b"/>
            <a:pathLst>
              <a:path fill="none" w="159" h="159">
                <a:moveTo>
                  <a:pt x="159" y="80"/>
                </a:moveTo>
                <a:cubicBezTo>
                  <a:pt x="159" y="91"/>
                  <a:pt x="157" y="101"/>
                  <a:pt x="153" y="110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49"/>
                  <a:pt x="110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50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1"/>
                  <a:pt x="149" y="40"/>
                  <a:pt x="153" y="50"/>
                </a:cubicBezTo>
                <a:cubicBezTo>
                  <a:pt x="157" y="59"/>
                  <a:pt x="159" y="70"/>
                  <a:pt x="159" y="8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34" name=""/>
          <p:cNvSpPr txBox="1"/>
          <p:nvPr/>
        </p:nvSpPr>
        <p:spPr>
          <a:xfrm>
            <a:off x="1509840" y="2111040"/>
            <a:ext cx="653076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主張通りの性能（品質維持＋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GPU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並速度）を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CPU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で達成できるか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不明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35" name=""/>
          <p:cNvSpPr/>
          <p:nvPr/>
        </p:nvSpPr>
        <p:spPr>
          <a:xfrm>
            <a:off x="952200" y="29336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36" name=""/>
          <p:cNvSpPr txBox="1"/>
          <p:nvPr/>
        </p:nvSpPr>
        <p:spPr>
          <a:xfrm>
            <a:off x="1509840" y="2463480"/>
            <a:ext cx="438228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スケーラビリティに限界がある可能性があります。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37" name=""/>
          <p:cNvSpPr/>
          <p:nvPr/>
        </p:nvSpPr>
        <p:spPr>
          <a:xfrm>
            <a:off x="1333440" y="3238200"/>
            <a:ext cx="57240" cy="57600"/>
          </a:xfrm>
          <a:custGeom>
            <a:avLst/>
            <a:gdLst/>
            <a:ahLst/>
            <a:rect l="0" t="0" r="r" b="b"/>
            <a:pathLst>
              <a:path fill="none" w="159" h="160">
                <a:moveTo>
                  <a:pt x="159" y="80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1"/>
                  <a:pt x="149" y="40"/>
                  <a:pt x="153" y="49"/>
                </a:cubicBezTo>
                <a:cubicBezTo>
                  <a:pt x="157" y="59"/>
                  <a:pt x="159" y="69"/>
                  <a:pt x="159" y="8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38" name=""/>
          <p:cNvSpPr txBox="1"/>
          <p:nvPr/>
        </p:nvSpPr>
        <p:spPr>
          <a:xfrm>
            <a:off x="1128600" y="2815920"/>
            <a:ext cx="158796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検証・証明リスク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39" name=""/>
          <p:cNvSpPr/>
          <p:nvPr/>
        </p:nvSpPr>
        <p:spPr>
          <a:xfrm>
            <a:off x="952200" y="3590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40" name=""/>
          <p:cNvSpPr txBox="1"/>
          <p:nvPr/>
        </p:nvSpPr>
        <p:spPr>
          <a:xfrm>
            <a:off x="1509840" y="3120480"/>
            <a:ext cx="419184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客観的な証拠を提⽰できない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リスクがあります。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41" name=""/>
          <p:cNvSpPr/>
          <p:nvPr/>
        </p:nvSpPr>
        <p:spPr>
          <a:xfrm>
            <a:off x="1333440" y="3895560"/>
            <a:ext cx="57240" cy="57600"/>
          </a:xfrm>
          <a:custGeom>
            <a:avLst/>
            <a:gdLst/>
            <a:ahLst/>
            <a:rect l="0" t="0" r="r" b="b"/>
            <a:pathLst>
              <a:path fill="none" w="159" h="160">
                <a:moveTo>
                  <a:pt x="159" y="80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1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1" y="40"/>
                  <a:pt x="16" y="32"/>
                  <a:pt x="24" y="24"/>
                </a:cubicBezTo>
                <a:cubicBezTo>
                  <a:pt x="31" y="17"/>
                  <a:pt x="40" y="11"/>
                  <a:pt x="50" y="7"/>
                </a:cubicBezTo>
                <a:cubicBezTo>
                  <a:pt x="59" y="3"/>
                  <a:pt x="70" y="0"/>
                  <a:pt x="80" y="0"/>
                </a:cubicBezTo>
                <a:cubicBezTo>
                  <a:pt x="91" y="0"/>
                  <a:pt x="101" y="3"/>
                  <a:pt x="110" y="7"/>
                </a:cubicBezTo>
                <a:cubicBezTo>
                  <a:pt x="120" y="11"/>
                  <a:pt x="129" y="17"/>
                  <a:pt x="136" y="24"/>
                </a:cubicBezTo>
                <a:cubicBezTo>
                  <a:pt x="144" y="32"/>
                  <a:pt x="149" y="40"/>
                  <a:pt x="153" y="50"/>
                </a:cubicBezTo>
                <a:cubicBezTo>
                  <a:pt x="157" y="60"/>
                  <a:pt x="159" y="70"/>
                  <a:pt x="159" y="8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42" name=""/>
          <p:cNvSpPr txBox="1"/>
          <p:nvPr/>
        </p:nvSpPr>
        <p:spPr>
          <a:xfrm>
            <a:off x="1128600" y="3472920"/>
            <a:ext cx="101664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実⾏リスク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43" name=""/>
          <p:cNvSpPr/>
          <p:nvPr/>
        </p:nvSpPr>
        <p:spPr>
          <a:xfrm>
            <a:off x="1333440" y="4248000"/>
            <a:ext cx="57240" cy="57600"/>
          </a:xfrm>
          <a:custGeom>
            <a:avLst/>
            <a:gdLst/>
            <a:ahLst/>
            <a:rect l="0" t="0" r="r" b="b"/>
            <a:pathLst>
              <a:path fill="none" w="159" h="160">
                <a:moveTo>
                  <a:pt x="159" y="79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19"/>
                  <a:pt x="144" y="128"/>
                  <a:pt x="136" y="136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1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79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44" name=""/>
          <p:cNvSpPr txBox="1"/>
          <p:nvPr/>
        </p:nvSpPr>
        <p:spPr>
          <a:xfrm>
            <a:off x="1509840" y="3777840"/>
            <a:ext cx="647784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製品化、安定供給、サポート体制構築など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事業化へのハードル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があります。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45" name=""/>
          <p:cNvSpPr/>
          <p:nvPr/>
        </p:nvSpPr>
        <p:spPr>
          <a:xfrm>
            <a:off x="952200" y="46004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46" name=""/>
          <p:cNvSpPr txBox="1"/>
          <p:nvPr/>
        </p:nvSpPr>
        <p:spPr>
          <a:xfrm>
            <a:off x="1509840" y="4130280"/>
            <a:ext cx="266760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資⾦調達の遅れ・失敗リスク。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47" name=""/>
          <p:cNvSpPr/>
          <p:nvPr/>
        </p:nvSpPr>
        <p:spPr>
          <a:xfrm>
            <a:off x="1333440" y="4905360"/>
            <a:ext cx="57240" cy="57240"/>
          </a:xfrm>
          <a:custGeom>
            <a:avLst/>
            <a:gdLst/>
            <a:ahLst/>
            <a:rect l="0" t="0" r="r" b="b"/>
            <a:pathLst>
              <a:path fill="none" w="159" h="159">
                <a:moveTo>
                  <a:pt x="159" y="80"/>
                </a:moveTo>
                <a:cubicBezTo>
                  <a:pt x="159" y="90"/>
                  <a:pt x="157" y="101"/>
                  <a:pt x="153" y="110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3"/>
                  <a:pt x="120" y="149"/>
                  <a:pt x="110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50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50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5"/>
                  <a:pt x="136" y="23"/>
                </a:cubicBezTo>
                <a:cubicBezTo>
                  <a:pt x="144" y="30"/>
                  <a:pt x="149" y="39"/>
                  <a:pt x="153" y="50"/>
                </a:cubicBezTo>
                <a:cubicBezTo>
                  <a:pt x="157" y="59"/>
                  <a:pt x="159" y="69"/>
                  <a:pt x="159" y="8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48" name=""/>
          <p:cNvSpPr txBox="1"/>
          <p:nvPr/>
        </p:nvSpPr>
        <p:spPr>
          <a:xfrm>
            <a:off x="1128600" y="4482720"/>
            <a:ext cx="101664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競合リスク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49" name=""/>
          <p:cNvSpPr/>
          <p:nvPr/>
        </p:nvSpPr>
        <p:spPr>
          <a:xfrm>
            <a:off x="1333440" y="5257440"/>
            <a:ext cx="57240" cy="57600"/>
          </a:xfrm>
          <a:custGeom>
            <a:avLst/>
            <a:gdLst/>
            <a:ahLst/>
            <a:rect l="0" t="0" r="r" b="b"/>
            <a:pathLst>
              <a:path fill="none" w="159" h="160">
                <a:moveTo>
                  <a:pt x="159" y="81"/>
                </a:moveTo>
                <a:cubicBezTo>
                  <a:pt x="159" y="91"/>
                  <a:pt x="157" y="102"/>
                  <a:pt x="153" y="111"/>
                </a:cubicBezTo>
                <a:cubicBezTo>
                  <a:pt x="149" y="121"/>
                  <a:pt x="144" y="130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1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1" y="41"/>
                  <a:pt x="16" y="32"/>
                  <a:pt x="24" y="25"/>
                </a:cubicBezTo>
                <a:cubicBezTo>
                  <a:pt x="31" y="17"/>
                  <a:pt x="40" y="12"/>
                  <a:pt x="50" y="7"/>
                </a:cubicBezTo>
                <a:cubicBezTo>
                  <a:pt x="59" y="3"/>
                  <a:pt x="70" y="0"/>
                  <a:pt x="80" y="0"/>
                </a:cubicBezTo>
                <a:cubicBezTo>
                  <a:pt x="91" y="0"/>
                  <a:pt x="101" y="3"/>
                  <a:pt x="110" y="7"/>
                </a:cubicBezTo>
                <a:cubicBezTo>
                  <a:pt x="120" y="12"/>
                  <a:pt x="129" y="17"/>
                  <a:pt x="136" y="25"/>
                </a:cubicBezTo>
                <a:cubicBezTo>
                  <a:pt x="144" y="32"/>
                  <a:pt x="149" y="41"/>
                  <a:pt x="153" y="50"/>
                </a:cubicBezTo>
                <a:cubicBezTo>
                  <a:pt x="157" y="60"/>
                  <a:pt x="159" y="70"/>
                  <a:pt x="159" y="81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50" name=""/>
          <p:cNvSpPr txBox="1"/>
          <p:nvPr/>
        </p:nvSpPr>
        <p:spPr>
          <a:xfrm>
            <a:off x="1509840" y="4787280"/>
            <a:ext cx="38322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GPU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メーカーや他の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AI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最適化技術との競争。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51" name=""/>
          <p:cNvSpPr/>
          <p:nvPr/>
        </p:nvSpPr>
        <p:spPr>
          <a:xfrm>
            <a:off x="952200" y="5609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52" name=""/>
          <p:cNvSpPr txBox="1"/>
          <p:nvPr/>
        </p:nvSpPr>
        <p:spPr>
          <a:xfrm>
            <a:off x="1509840" y="5139720"/>
            <a:ext cx="285840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⼤⼿による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模倣や買収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のリスク。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53" name=""/>
          <p:cNvSpPr/>
          <p:nvPr/>
        </p:nvSpPr>
        <p:spPr>
          <a:xfrm>
            <a:off x="1333440" y="5914800"/>
            <a:ext cx="57240" cy="57600"/>
          </a:xfrm>
          <a:custGeom>
            <a:avLst/>
            <a:gdLst/>
            <a:ahLst/>
            <a:rect l="0" t="0" r="r" b="b"/>
            <a:pathLst>
              <a:path fill="none" w="159" h="160">
                <a:moveTo>
                  <a:pt x="159" y="79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79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54" name=""/>
          <p:cNvSpPr txBox="1"/>
          <p:nvPr/>
        </p:nvSpPr>
        <p:spPr>
          <a:xfrm>
            <a:off x="1128600" y="5492160"/>
            <a:ext cx="158796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市場受容性リスク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55" name=""/>
          <p:cNvSpPr txBox="1"/>
          <p:nvPr/>
        </p:nvSpPr>
        <p:spPr>
          <a:xfrm>
            <a:off x="1509840" y="5797080"/>
            <a:ext cx="422352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既存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GPU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エコシステムからの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移⾏コスト・抵抗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56" name=""/>
          <p:cNvSpPr txBox="1"/>
          <p:nvPr/>
        </p:nvSpPr>
        <p:spPr>
          <a:xfrm>
            <a:off x="283680" y="207360"/>
            <a:ext cx="29412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.SFNS-Regular_wdth_opsz120000_GRAD_wght"/>
                <a:ea typeface=".SFNS-Regular_wdth_opsz120000_GRAD_wght"/>
              </a:rPr>
              <a:t>Ziroh Labs &amp; kompact AI 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HiraKakuProN-W3"/>
                <a:ea typeface="HiraKakuProN-W3"/>
              </a:rPr>
              <a:t>分析レポート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57" name=""/>
          <p:cNvSpPr txBox="1"/>
          <p:nvPr/>
        </p:nvSpPr>
        <p:spPr>
          <a:xfrm>
            <a:off x="11667960" y="631836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15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61" name=""/>
          <p:cNvSpPr txBox="1"/>
          <p:nvPr/>
        </p:nvSpPr>
        <p:spPr>
          <a:xfrm>
            <a:off x="747720" y="1545120"/>
            <a:ext cx="484524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15. </a:t>
            </a:r>
            <a:r>
              <a:rPr b="1" lang="ja-JP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結論：</a:t>
            </a:r>
            <a:r>
              <a:rPr b="1" lang="en-US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DeepSeek</a:t>
            </a:r>
            <a:r>
              <a:rPr b="1" lang="ja-JP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ショックの再来は？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62" name=""/>
          <p:cNvSpPr/>
          <p:nvPr/>
        </p:nvSpPr>
        <p:spPr>
          <a:xfrm>
            <a:off x="952200" y="2695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63" name=""/>
          <p:cNvSpPr txBox="1"/>
          <p:nvPr/>
        </p:nvSpPr>
        <p:spPr>
          <a:xfrm>
            <a:off x="747720" y="2120400"/>
            <a:ext cx="44496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結論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64" name=""/>
          <p:cNvSpPr txBox="1"/>
          <p:nvPr/>
        </p:nvSpPr>
        <p:spPr>
          <a:xfrm>
            <a:off x="1128600" y="2577600"/>
            <a:ext cx="98442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現時点では、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kompact AI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が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DeepSeek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ショックのような市場インパクトを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直ちにもたらす可能性は低い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と考えられま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65" name=""/>
          <p:cNvSpPr txBox="1"/>
          <p:nvPr/>
        </p:nvSpPr>
        <p:spPr>
          <a:xfrm>
            <a:off x="1128600" y="2882520"/>
            <a:ext cx="38160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66" name=""/>
          <p:cNvSpPr/>
          <p:nvPr/>
        </p:nvSpPr>
        <p:spPr>
          <a:xfrm>
            <a:off x="952200" y="3914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67" name=""/>
          <p:cNvSpPr txBox="1"/>
          <p:nvPr/>
        </p:nvSpPr>
        <p:spPr>
          <a:xfrm>
            <a:off x="747720" y="3339720"/>
            <a:ext cx="44496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理由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68" name=""/>
          <p:cNvSpPr txBox="1"/>
          <p:nvPr/>
        </p:nvSpPr>
        <p:spPr>
          <a:xfrm>
            <a:off x="1128600" y="3796920"/>
            <a:ext cx="971640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技術的な主張を裏付ける客観的な証拠が決定的に不⾜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しており、実現可能性⾃体に⼤きな疑問符が付くためです。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69" name=""/>
          <p:cNvSpPr/>
          <p:nvPr/>
        </p:nvSpPr>
        <p:spPr>
          <a:xfrm>
            <a:off x="952200" y="48290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70" name=""/>
          <p:cNvSpPr txBox="1"/>
          <p:nvPr/>
        </p:nvSpPr>
        <p:spPr>
          <a:xfrm>
            <a:off x="747720" y="4254120"/>
            <a:ext cx="187416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DeepSeek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との違い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71" name=""/>
          <p:cNvSpPr txBox="1"/>
          <p:nvPr/>
        </p:nvSpPr>
        <p:spPr>
          <a:xfrm>
            <a:off x="1128600" y="4711320"/>
            <a:ext cx="100350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DeepSeek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はリリース時点で性能と効率性を⽰すモデルを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実際に提⽰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し、オープンソース化しました。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kompact AI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はま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72" name=""/>
          <p:cNvSpPr txBox="1"/>
          <p:nvPr/>
        </p:nvSpPr>
        <p:spPr>
          <a:xfrm>
            <a:off x="1128600" y="5015880"/>
            <a:ext cx="209628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だ「主張」の段階です。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73" name=""/>
          <p:cNvSpPr txBox="1"/>
          <p:nvPr/>
        </p:nvSpPr>
        <p:spPr>
          <a:xfrm>
            <a:off x="283680" y="207360"/>
            <a:ext cx="29412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.SFNS-Regular_wdth_opsz120000_GRAD_wght"/>
                <a:ea typeface=".SFNS-Regular_wdth_opsz120000_GRAD_wght"/>
              </a:rPr>
              <a:t>Ziroh Labs &amp; kompact AI 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HiraKakuProN-W3"/>
                <a:ea typeface="HiraKakuProN-W3"/>
              </a:rPr>
              <a:t>分析レポート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74" name=""/>
          <p:cNvSpPr txBox="1"/>
          <p:nvPr/>
        </p:nvSpPr>
        <p:spPr>
          <a:xfrm>
            <a:off x="11661120" y="631836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16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78" name=""/>
          <p:cNvSpPr/>
          <p:nvPr/>
        </p:nvSpPr>
        <p:spPr>
          <a:xfrm>
            <a:off x="952200" y="22190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79" name=""/>
          <p:cNvSpPr txBox="1"/>
          <p:nvPr/>
        </p:nvSpPr>
        <p:spPr>
          <a:xfrm>
            <a:off x="747720" y="1526040"/>
            <a:ext cx="383724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16. Nvidia</a:t>
            </a:r>
            <a:r>
              <a:rPr b="1" lang="ja-JP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等ポジションへの⽰唆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80" name=""/>
          <p:cNvSpPr txBox="1"/>
          <p:nvPr/>
        </p:nvSpPr>
        <p:spPr>
          <a:xfrm>
            <a:off x="1128600" y="2101320"/>
            <a:ext cx="1002312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短期的影響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軽微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です。現時点ではノイズレベルであり、ファンダメンタルズや株価に影響を与える段階ではありませ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81" name=""/>
          <p:cNvSpPr/>
          <p:nvPr/>
        </p:nvSpPr>
        <p:spPr>
          <a:xfrm>
            <a:off x="952200" y="28764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3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82" name=""/>
          <p:cNvSpPr txBox="1"/>
          <p:nvPr/>
        </p:nvSpPr>
        <p:spPr>
          <a:xfrm>
            <a:off x="1128600" y="2406240"/>
            <a:ext cx="38160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ん。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83" name=""/>
          <p:cNvSpPr/>
          <p:nvPr/>
        </p:nvSpPr>
        <p:spPr>
          <a:xfrm>
            <a:off x="1333440" y="3181320"/>
            <a:ext cx="57240" cy="57240"/>
          </a:xfrm>
          <a:custGeom>
            <a:avLst/>
            <a:gdLst/>
            <a:ahLst/>
            <a:rect l="0" t="0" r="r" b="b"/>
            <a:pathLst>
              <a:path fill="none" w="159" h="159">
                <a:moveTo>
                  <a:pt x="159" y="79"/>
                </a:moveTo>
                <a:cubicBezTo>
                  <a:pt x="159" y="89"/>
                  <a:pt x="157" y="101"/>
                  <a:pt x="153" y="110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49"/>
                  <a:pt x="110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50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1"/>
                  <a:pt x="0" y="89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5"/>
                  <a:pt x="136" y="23"/>
                </a:cubicBezTo>
                <a:cubicBezTo>
                  <a:pt x="144" y="30"/>
                  <a:pt x="149" y="39"/>
                  <a:pt x="153" y="49"/>
                </a:cubicBezTo>
                <a:cubicBezTo>
                  <a:pt x="157" y="58"/>
                  <a:pt x="159" y="68"/>
                  <a:pt x="159" y="79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84" name=""/>
          <p:cNvSpPr txBox="1"/>
          <p:nvPr/>
        </p:nvSpPr>
        <p:spPr>
          <a:xfrm>
            <a:off x="1128600" y="2758680"/>
            <a:ext cx="120708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中⻑期的視点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85" name=""/>
          <p:cNvSpPr txBox="1"/>
          <p:nvPr/>
        </p:nvSpPr>
        <p:spPr>
          <a:xfrm>
            <a:off x="1509840" y="3063600"/>
            <a:ext cx="990720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もし今後、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信頼できる技術的証拠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が提⽰され、⼤⼿企業との提携が進めば、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潜在的なリスク要因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として注視が必要で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86" name=""/>
          <p:cNvSpPr/>
          <p:nvPr/>
        </p:nvSpPr>
        <p:spPr>
          <a:xfrm>
            <a:off x="1333440" y="3838320"/>
            <a:ext cx="57240" cy="57600"/>
          </a:xfrm>
          <a:custGeom>
            <a:avLst/>
            <a:gdLst/>
            <a:ahLst/>
            <a:rect l="0" t="0" r="r" b="b"/>
            <a:pathLst>
              <a:path fill="none" w="159" h="160">
                <a:moveTo>
                  <a:pt x="159" y="81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1" y="40"/>
                  <a:pt x="16" y="32"/>
                  <a:pt x="24" y="24"/>
                </a:cubicBezTo>
                <a:cubicBezTo>
                  <a:pt x="31" y="17"/>
                  <a:pt x="40" y="11"/>
                  <a:pt x="50" y="7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7"/>
                </a:cubicBezTo>
                <a:cubicBezTo>
                  <a:pt x="120" y="11"/>
                  <a:pt x="129" y="17"/>
                  <a:pt x="136" y="24"/>
                </a:cubicBezTo>
                <a:cubicBezTo>
                  <a:pt x="144" y="32"/>
                  <a:pt x="149" y="40"/>
                  <a:pt x="153" y="50"/>
                </a:cubicBezTo>
                <a:cubicBezTo>
                  <a:pt x="157" y="60"/>
                  <a:pt x="159" y="70"/>
                  <a:pt x="159" y="81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87" name=""/>
          <p:cNvSpPr txBox="1"/>
          <p:nvPr/>
        </p:nvSpPr>
        <p:spPr>
          <a:xfrm>
            <a:off x="1509840" y="3368160"/>
            <a:ext cx="38160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88" name=""/>
          <p:cNvSpPr/>
          <p:nvPr/>
        </p:nvSpPr>
        <p:spPr>
          <a:xfrm>
            <a:off x="952200" y="41907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89" name=""/>
          <p:cNvSpPr txBox="1"/>
          <p:nvPr/>
        </p:nvSpPr>
        <p:spPr>
          <a:xfrm>
            <a:off x="1509840" y="3720600"/>
            <a:ext cx="93564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AI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推論市場における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GPU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の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⻑期的な優位性に対する挑戦者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として、動向をモニタリングする価値はあります。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90" name=""/>
          <p:cNvSpPr/>
          <p:nvPr/>
        </p:nvSpPr>
        <p:spPr>
          <a:xfrm>
            <a:off x="1333440" y="4495680"/>
            <a:ext cx="57240" cy="57600"/>
          </a:xfrm>
          <a:custGeom>
            <a:avLst/>
            <a:gdLst/>
            <a:ahLst/>
            <a:rect l="0" t="0" r="r" b="b"/>
            <a:pathLst>
              <a:path fill="none" w="159" h="160">
                <a:moveTo>
                  <a:pt x="159" y="80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1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8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91" name=""/>
          <p:cNvSpPr txBox="1"/>
          <p:nvPr/>
        </p:nvSpPr>
        <p:spPr>
          <a:xfrm>
            <a:off x="1128600" y="4073040"/>
            <a:ext cx="139752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推奨アクション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92" name=""/>
          <p:cNvSpPr txBox="1"/>
          <p:nvPr/>
        </p:nvSpPr>
        <p:spPr>
          <a:xfrm>
            <a:off x="1509840" y="4377960"/>
            <a:ext cx="971712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現状維持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。ただし、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kompact AI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に関する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技術検証マイルストーン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（論⽂公開、ベンチマーク結果、⼤型提携、資⾦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93" name=""/>
          <p:cNvSpPr/>
          <p:nvPr/>
        </p:nvSpPr>
        <p:spPr>
          <a:xfrm>
            <a:off x="1333440" y="5152680"/>
            <a:ext cx="57240" cy="57600"/>
          </a:xfrm>
          <a:custGeom>
            <a:avLst/>
            <a:gdLst/>
            <a:ahLst/>
            <a:rect l="0" t="0" r="r" b="b"/>
            <a:pathLst>
              <a:path fill="none"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3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3"/>
                  <a:pt x="24" y="136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1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1"/>
                  <a:pt x="129" y="16"/>
                  <a:pt x="136" y="24"/>
                </a:cubicBezTo>
                <a:cubicBezTo>
                  <a:pt x="144" y="31"/>
                  <a:pt x="149" y="40"/>
                  <a:pt x="153" y="49"/>
                </a:cubicBezTo>
                <a:cubicBezTo>
                  <a:pt x="157" y="59"/>
                  <a:pt x="159" y="69"/>
                  <a:pt x="159" y="8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94" name=""/>
          <p:cNvSpPr txBox="1"/>
          <p:nvPr/>
        </p:nvSpPr>
        <p:spPr>
          <a:xfrm>
            <a:off x="1509840" y="4682520"/>
            <a:ext cx="342972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調達）のニュースには注意が必要です。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95" name=""/>
          <p:cNvSpPr txBox="1"/>
          <p:nvPr/>
        </p:nvSpPr>
        <p:spPr>
          <a:xfrm>
            <a:off x="1509840" y="5034960"/>
            <a:ext cx="743040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ポジション変更の検討は、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技術的実現性と市場受容性が明確になった時点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で⼗分です。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96" name=""/>
          <p:cNvSpPr txBox="1"/>
          <p:nvPr/>
        </p:nvSpPr>
        <p:spPr>
          <a:xfrm>
            <a:off x="283680" y="207360"/>
            <a:ext cx="29412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.SFNS-Regular_wdth_opsz120000_GRAD_wght"/>
                <a:ea typeface=".SFNS-Regular_wdth_opsz120000_GRAD_wght"/>
              </a:rPr>
              <a:t>Ziroh Labs &amp; kompact AI 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HiraKakuProN-W3"/>
                <a:ea typeface="HiraKakuProN-W3"/>
              </a:rPr>
              <a:t>分析レポート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97" name=""/>
          <p:cNvSpPr txBox="1"/>
          <p:nvPr/>
        </p:nvSpPr>
        <p:spPr>
          <a:xfrm>
            <a:off x="11676960" y="631836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17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01" name=""/>
          <p:cNvSpPr txBox="1"/>
          <p:nvPr/>
        </p:nvSpPr>
        <p:spPr>
          <a:xfrm>
            <a:off x="747720" y="2840400"/>
            <a:ext cx="149112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17. </a:t>
            </a:r>
            <a:r>
              <a:rPr b="1" lang="ja-JP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免責事項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02" name=""/>
          <p:cNvSpPr txBox="1"/>
          <p:nvPr/>
        </p:nvSpPr>
        <p:spPr>
          <a:xfrm>
            <a:off x="747720" y="3415680"/>
            <a:ext cx="105102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本レポートは、公開情報に基づき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Gemini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が作成した分析であり、投資助⾔を⽬的とするものではありません。投資に関する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03" name=""/>
          <p:cNvSpPr txBox="1"/>
          <p:nvPr/>
        </p:nvSpPr>
        <p:spPr>
          <a:xfrm>
            <a:off x="747720" y="3720600"/>
            <a:ext cx="514440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最終決定は、ご⾃⾝の判断と責任において⾏ってください。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04" name=""/>
          <p:cNvSpPr txBox="1"/>
          <p:nvPr/>
        </p:nvSpPr>
        <p:spPr>
          <a:xfrm>
            <a:off x="283680" y="207360"/>
            <a:ext cx="29412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.SFNS-Regular_wdth_opsz120000_GRAD_wght"/>
                <a:ea typeface=".SFNS-Regular_wdth_opsz120000_GRAD_wght"/>
              </a:rPr>
              <a:t>Ziroh Labs &amp; kompact AI 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HiraKakuProN-W3"/>
                <a:ea typeface="HiraKakuProN-W3"/>
              </a:rPr>
              <a:t>分析レポート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05" name=""/>
          <p:cNvSpPr txBox="1"/>
          <p:nvPr/>
        </p:nvSpPr>
        <p:spPr>
          <a:xfrm>
            <a:off x="11664000" y="631836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18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747720" y="1621080"/>
            <a:ext cx="281592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1. </a:t>
            </a:r>
            <a:r>
              <a:rPr b="1" lang="ja-JP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レポートの⽬的と背景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" name=""/>
          <p:cNvSpPr/>
          <p:nvPr/>
        </p:nvSpPr>
        <p:spPr>
          <a:xfrm>
            <a:off x="952200" y="27810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747720" y="2206080"/>
            <a:ext cx="44496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⽬的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1128600" y="2663280"/>
            <a:ext cx="1008828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Ziroh Labs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社とその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AI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実⾏システム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**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「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kompact AI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」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が、過去の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DeepSeek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ショック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**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のような市場インパクトをもた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" name=""/>
          <p:cNvSpPr/>
          <p:nvPr/>
        </p:nvSpPr>
        <p:spPr>
          <a:xfrm>
            <a:off x="952200" y="34383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7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128600" y="2968200"/>
            <a:ext cx="228672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らす可能性を分析します。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128600" y="3320640"/>
            <a:ext cx="694332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貴社（証券会社）が保有する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Nvidia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等の関連ポジション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への影響を評価します。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" name=""/>
          <p:cNvSpPr/>
          <p:nvPr/>
        </p:nvSpPr>
        <p:spPr>
          <a:xfrm>
            <a:off x="952200" y="43527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3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747720" y="3777840"/>
            <a:ext cx="44496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背景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" name=""/>
          <p:cNvSpPr/>
          <p:nvPr/>
        </p:nvSpPr>
        <p:spPr>
          <a:xfrm>
            <a:off x="952200" y="47052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128600" y="4235040"/>
            <a:ext cx="74196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AI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の学習・推論効率化技術は、半導体市場や関連株価に⼤きな影響を与えてきました。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" name=""/>
          <p:cNvSpPr/>
          <p:nvPr/>
        </p:nvSpPr>
        <p:spPr>
          <a:xfrm>
            <a:off x="952200" y="5057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128600" y="4587480"/>
            <a:ext cx="471132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2025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年初頭の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DeepSeek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ショック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はその代表例です。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128600" y="4939920"/>
            <a:ext cx="89020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Ziroh Labs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の「先端半導体不要」を謳う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kompact AI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が、同様の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市場破壊リスク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を持つか評価が必要です。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283680" y="207360"/>
            <a:ext cx="29412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.SFNS-Regular_wdth_opsz120000_GRAD_wght"/>
                <a:ea typeface=".SFNS-Regular_wdth_opsz120000_GRAD_wght"/>
              </a:rPr>
              <a:t>Ziroh Labs &amp; kompact AI 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HiraKakuProN-W3"/>
                <a:ea typeface="HiraKakuProN-W3"/>
              </a:rPr>
              <a:t>分析レポート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11774880" y="631836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2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" name=""/>
          <p:cNvSpPr/>
          <p:nvPr/>
        </p:nvSpPr>
        <p:spPr>
          <a:xfrm>
            <a:off x="952200" y="16668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747720" y="973440"/>
            <a:ext cx="251244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2. Ziroh Labs</a:t>
            </a:r>
            <a:r>
              <a:rPr b="1" lang="ja-JP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とは？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" name=""/>
          <p:cNvSpPr/>
          <p:nvPr/>
        </p:nvSpPr>
        <p:spPr>
          <a:xfrm>
            <a:off x="952200" y="20192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8"/>
                  <a:pt x="110" y="152"/>
                </a:cubicBezTo>
                <a:cubicBezTo>
                  <a:pt x="100" y="156"/>
                  <a:pt x="90" y="159"/>
                  <a:pt x="80" y="159"/>
                </a:cubicBezTo>
                <a:cubicBezTo>
                  <a:pt x="69" y="159"/>
                  <a:pt x="59" y="156"/>
                  <a:pt x="49" y="152"/>
                </a:cubicBezTo>
                <a:cubicBezTo>
                  <a:pt x="40" y="148"/>
                  <a:pt x="31" y="143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128600" y="1549080"/>
            <a:ext cx="111204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設⽴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2016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年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" name=""/>
          <p:cNvSpPr/>
          <p:nvPr/>
        </p:nvSpPr>
        <p:spPr>
          <a:xfrm>
            <a:off x="952200" y="23716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128600" y="1901520"/>
            <a:ext cx="547740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拠点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⽶国本社 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(CA)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、インド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R&amp;D (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バンガロール、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IIT Madras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等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)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" name=""/>
          <p:cNvSpPr/>
          <p:nvPr/>
        </p:nvSpPr>
        <p:spPr>
          <a:xfrm>
            <a:off x="952200" y="27241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89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89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128600" y="2253960"/>
            <a:ext cx="559908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元の専⾨分野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プライバシー保護技術 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(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特に完全準同型暗号 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- FHE)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" name=""/>
          <p:cNvSpPr/>
          <p:nvPr/>
        </p:nvSpPr>
        <p:spPr>
          <a:xfrm>
            <a:off x="1333440" y="3028680"/>
            <a:ext cx="57240" cy="57600"/>
          </a:xfrm>
          <a:custGeom>
            <a:avLst/>
            <a:gdLst/>
            <a:ahLst/>
            <a:rect l="0" t="0" r="r" b="b"/>
            <a:pathLst>
              <a:path fill="none" w="159" h="160">
                <a:moveTo>
                  <a:pt x="159" y="81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1" y="41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41"/>
                  <a:pt x="153" y="50"/>
                </a:cubicBezTo>
                <a:cubicBezTo>
                  <a:pt x="157" y="60"/>
                  <a:pt x="159" y="70"/>
                  <a:pt x="159" y="81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128600" y="2606400"/>
            <a:ext cx="101664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近年の動き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4" name=""/>
          <p:cNvSpPr/>
          <p:nvPr/>
        </p:nvSpPr>
        <p:spPr>
          <a:xfrm>
            <a:off x="1333440" y="3381120"/>
            <a:ext cx="57240" cy="57600"/>
          </a:xfrm>
          <a:custGeom>
            <a:avLst/>
            <a:gdLst/>
            <a:ahLst/>
            <a:rect l="0" t="0" r="r" b="b"/>
            <a:pathLst>
              <a:path fill="none" w="159" h="160">
                <a:moveTo>
                  <a:pt x="159" y="81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1" y="40"/>
                  <a:pt x="16" y="32"/>
                  <a:pt x="24" y="24"/>
                </a:cubicBezTo>
                <a:cubicBezTo>
                  <a:pt x="31" y="17"/>
                  <a:pt x="40" y="11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1"/>
                  <a:pt x="129" y="17"/>
                  <a:pt x="136" y="24"/>
                </a:cubicBezTo>
                <a:cubicBezTo>
                  <a:pt x="144" y="32"/>
                  <a:pt x="149" y="40"/>
                  <a:pt x="153" y="50"/>
                </a:cubicBezTo>
                <a:cubicBezTo>
                  <a:pt x="157" y="60"/>
                  <a:pt x="159" y="70"/>
                  <a:pt x="159" y="81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509840" y="2910960"/>
            <a:ext cx="18954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AI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分野へ⼤きく進出。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6" name=""/>
          <p:cNvSpPr/>
          <p:nvPr/>
        </p:nvSpPr>
        <p:spPr>
          <a:xfrm>
            <a:off x="1333440" y="3733560"/>
            <a:ext cx="57240" cy="57600"/>
          </a:xfrm>
          <a:custGeom>
            <a:avLst/>
            <a:gdLst/>
            <a:ahLst/>
            <a:rect l="0" t="0" r="r" b="b"/>
            <a:pathLst>
              <a:path fill="none"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8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1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8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509840" y="3263400"/>
            <a:ext cx="195912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kompact AI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を発表。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8" name=""/>
          <p:cNvSpPr/>
          <p:nvPr/>
        </p:nvSpPr>
        <p:spPr>
          <a:xfrm>
            <a:off x="952200" y="40860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509840" y="3615840"/>
            <a:ext cx="411768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IIT Madras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と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AI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研究センター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(COAIR)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を設⽴。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128600" y="3968280"/>
            <a:ext cx="543024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特徴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暗号技術のバックグラウンドを持つ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Deep Tech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企業です。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1" name=""/>
          <p:cNvSpPr/>
          <p:nvPr/>
        </p:nvSpPr>
        <p:spPr>
          <a:xfrm>
            <a:off x="952200" y="50004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747720" y="4425480"/>
            <a:ext cx="120708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注⽬ポイント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3" name=""/>
          <p:cNvSpPr/>
          <p:nvPr/>
        </p:nvSpPr>
        <p:spPr>
          <a:xfrm>
            <a:off x="952200" y="53528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128600" y="4882680"/>
            <a:ext cx="475236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暗号技術企業から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AI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最適化企業への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ピボット（転換）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5" name=""/>
          <p:cNvSpPr/>
          <p:nvPr/>
        </p:nvSpPr>
        <p:spPr>
          <a:xfrm>
            <a:off x="952200" y="5705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128600" y="5235120"/>
            <a:ext cx="285840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インド⼯科⼤学との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強⼒な連携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128600" y="5587560"/>
            <a:ext cx="28900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「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GPU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不要」という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⼤胆な主張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283680" y="207360"/>
            <a:ext cx="29412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.SFNS-Regular_wdth_opsz120000_GRAD_wght"/>
                <a:ea typeface=".SFNS-Regular_wdth_opsz120000_GRAD_wght"/>
              </a:rPr>
              <a:t>Ziroh Labs &amp; kompact AI 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HiraKakuProN-W3"/>
                <a:ea typeface="HiraKakuProN-W3"/>
              </a:rPr>
              <a:t>分析レポート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1769120" y="631836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3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747720" y="2059200"/>
            <a:ext cx="436932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3. kompact AI </a:t>
            </a:r>
            <a:r>
              <a:rPr b="1" lang="ja-JP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技術概要 </a:t>
            </a:r>
            <a:r>
              <a:rPr b="1" lang="en-US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(1/2)</a:t>
            </a:r>
            <a:r>
              <a:rPr b="1" lang="ja-JP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：主張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4" name=""/>
          <p:cNvSpPr/>
          <p:nvPr/>
        </p:nvSpPr>
        <p:spPr>
          <a:xfrm>
            <a:off x="952200" y="32097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7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747720" y="2634840"/>
            <a:ext cx="566352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Ziroh Labs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は、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kompact AI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が以下の能⼒を持つと主張しています：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6" name=""/>
          <p:cNvSpPr/>
          <p:nvPr/>
        </p:nvSpPr>
        <p:spPr>
          <a:xfrm>
            <a:off x="952200" y="35622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128600" y="3092040"/>
            <a:ext cx="988668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主要な基盤モデル（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LLM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、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Vision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等）を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⾼価な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GPU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なし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で、⼀般的な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CPU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（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Intel Xeon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等）上で効率的に実⾏可能。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8" name=""/>
          <p:cNvSpPr/>
          <p:nvPr/>
        </p:nvSpPr>
        <p:spPr>
          <a:xfrm>
            <a:off x="952200" y="3914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128600" y="3444480"/>
            <a:ext cx="762120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これは、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独⾃のアルゴリズムと実装最適化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によるもので、単なる量⼦化や蒸留ではない。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0" name=""/>
          <p:cNvSpPr/>
          <p:nvPr/>
        </p:nvSpPr>
        <p:spPr>
          <a:xfrm>
            <a:off x="952200" y="4267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128600" y="3796920"/>
            <a:ext cx="61182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AI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モデルの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品質を損なうことなく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、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GPU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に近いパフォーマンスを実現。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2" name=""/>
          <p:cNvSpPr/>
          <p:nvPr/>
        </p:nvSpPr>
        <p:spPr>
          <a:xfrm>
            <a:off x="952200" y="4619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128600" y="4149360"/>
            <a:ext cx="652032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既存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CPU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実⾏⼿法と⽐較して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**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「最低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3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倍」の性能向上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**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（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IITM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発表より）。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1128600" y="4501800"/>
            <a:ext cx="266760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オフライン環境でも動作可能。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283680" y="207360"/>
            <a:ext cx="29412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.SFNS-Regular_wdth_opsz120000_GRAD_wght"/>
                <a:ea typeface=".SFNS-Regular_wdth_opsz120000_GRAD_wght"/>
              </a:rPr>
              <a:t>Ziroh Labs &amp; kompact AI 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HiraKakuProN-W3"/>
                <a:ea typeface="HiraKakuProN-W3"/>
              </a:rPr>
              <a:t>分析レポート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1765880" y="631836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4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747720" y="1297440"/>
            <a:ext cx="635652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4. kompact AI </a:t>
            </a:r>
            <a:r>
              <a:rPr b="1" lang="ja-JP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技術概要 </a:t>
            </a:r>
            <a:r>
              <a:rPr b="1" lang="en-US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(2/2)</a:t>
            </a:r>
            <a:r>
              <a:rPr b="1" lang="ja-JP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：構成要素とアプローチ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747720" y="1872720"/>
            <a:ext cx="273672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構成要素 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(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説明されている内容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):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2" name=""/>
          <p:cNvSpPr/>
          <p:nvPr/>
        </p:nvSpPr>
        <p:spPr>
          <a:xfrm>
            <a:off x="1333440" y="2752560"/>
            <a:ext cx="57240" cy="57600"/>
          </a:xfrm>
          <a:custGeom>
            <a:avLst/>
            <a:gdLst/>
            <a:ahLst/>
            <a:rect l="0" t="0" r="r" b="b"/>
            <a:pathLst>
              <a:path fill="none" w="159" h="160">
                <a:moveTo>
                  <a:pt x="159" y="80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1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1" y="40"/>
                  <a:pt x="16" y="32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2"/>
                  <a:pt x="149" y="40"/>
                  <a:pt x="153" y="50"/>
                </a:cubicBezTo>
                <a:cubicBezTo>
                  <a:pt x="157" y="60"/>
                  <a:pt x="159" y="70"/>
                  <a:pt x="159" y="8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894240" y="2329920"/>
            <a:ext cx="275220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1. 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最適化済みモデルライブラリ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509840" y="2634840"/>
            <a:ext cx="633096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DeepSeek, Llama, Qwen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など、多数のモデルを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CPU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実⾏⽤に最適化済み。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5" name=""/>
          <p:cNvSpPr/>
          <p:nvPr/>
        </p:nvSpPr>
        <p:spPr>
          <a:xfrm>
            <a:off x="1333440" y="3409920"/>
            <a:ext cx="57240" cy="57240"/>
          </a:xfrm>
          <a:custGeom>
            <a:avLst/>
            <a:gdLst/>
            <a:ahLst/>
            <a:rect l="0" t="0" r="r" b="b"/>
            <a:pathLst>
              <a:path fill="none" w="159" h="159">
                <a:moveTo>
                  <a:pt x="159" y="79"/>
                </a:moveTo>
                <a:cubicBezTo>
                  <a:pt x="159" y="90"/>
                  <a:pt x="157" y="101"/>
                  <a:pt x="153" y="110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49"/>
                  <a:pt x="110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50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5"/>
                  <a:pt x="136" y="23"/>
                </a:cubicBezTo>
                <a:cubicBezTo>
                  <a:pt x="144" y="30"/>
                  <a:pt x="149" y="39"/>
                  <a:pt x="153" y="49"/>
                </a:cubicBezTo>
                <a:cubicBezTo>
                  <a:pt x="157" y="58"/>
                  <a:pt x="159" y="68"/>
                  <a:pt x="159" y="79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894240" y="2987280"/>
            <a:ext cx="422424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2. 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ICAN (Common AI-Language Runtime):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509840" y="3292200"/>
            <a:ext cx="819252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開発者が容易に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kompact AI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を利⽤するための共通ランタイム（多⾔語対応）。詳細は不明です。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8" name=""/>
          <p:cNvSpPr/>
          <p:nvPr/>
        </p:nvSpPr>
        <p:spPr>
          <a:xfrm>
            <a:off x="952200" y="43243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747720" y="3749400"/>
            <a:ext cx="235008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技術的アプローチ（推定）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0" name=""/>
          <p:cNvSpPr/>
          <p:nvPr/>
        </p:nvSpPr>
        <p:spPr>
          <a:xfrm>
            <a:off x="952200" y="46767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50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50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1128600" y="4206600"/>
            <a:ext cx="566244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計算グラフ最適化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CPU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アーキテクチャ特化の計算フロー最適化。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2" name=""/>
          <p:cNvSpPr/>
          <p:nvPr/>
        </p:nvSpPr>
        <p:spPr>
          <a:xfrm>
            <a:off x="952200" y="50288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128600" y="4558680"/>
            <a:ext cx="495360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メモリ効率化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CPU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キャッシュ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/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メモリ帯域幅の最⼤活⽤。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4" name=""/>
          <p:cNvSpPr/>
          <p:nvPr/>
        </p:nvSpPr>
        <p:spPr>
          <a:xfrm>
            <a:off x="952200" y="5381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128600" y="4911120"/>
            <a:ext cx="546156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独⾃アルゴリズム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AI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コア計算の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CPU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効率化⼿法（詳細不明）。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128600" y="5263560"/>
            <a:ext cx="550404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⾮・量⼦化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/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蒸留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品質維持を主張するため、異なるアプローチ。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283680" y="207360"/>
            <a:ext cx="29412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.SFNS-Regular_wdth_opsz120000_GRAD_wght"/>
                <a:ea typeface=".SFNS-Regular_wdth_opsz120000_GRAD_wght"/>
              </a:rPr>
              <a:t>Ziroh Labs &amp; kompact AI 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HiraKakuProN-W3"/>
                <a:ea typeface="HiraKakuProN-W3"/>
              </a:rPr>
              <a:t>分析レポート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1770920" y="631836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5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747720" y="1554480"/>
            <a:ext cx="446544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5. </a:t>
            </a:r>
            <a:r>
              <a:rPr b="1" lang="ja-JP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技術的検証と現状 </a:t>
            </a:r>
            <a:r>
              <a:rPr b="1" lang="en-US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(1/2)</a:t>
            </a:r>
            <a:r>
              <a:rPr b="1" lang="ja-JP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：最⼤の課題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3" name=""/>
          <p:cNvSpPr/>
          <p:nvPr/>
        </p:nvSpPr>
        <p:spPr>
          <a:xfrm>
            <a:off x="952200" y="27050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8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8"/>
                  <a:pt x="31" y="143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747720" y="2130120"/>
            <a:ext cx="685872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現時点での最⼤の課題は、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技術的な詳細と客観的な証拠が不⾜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している点です。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5" name=""/>
          <p:cNvSpPr/>
          <p:nvPr/>
        </p:nvSpPr>
        <p:spPr>
          <a:xfrm>
            <a:off x="952200" y="30574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128600" y="2587320"/>
            <a:ext cx="621324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技術⽂書の不在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ホワイトペーパー、技術論⽂等が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公開されていません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7" name=""/>
          <p:cNvSpPr/>
          <p:nvPr/>
        </p:nvSpPr>
        <p:spPr>
          <a:xfrm>
            <a:off x="952200" y="34099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128600" y="2939760"/>
            <a:ext cx="585324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特許情報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CPU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最適化に関する具体的な特許情報が⾒当たりません。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9" name=""/>
          <p:cNvSpPr/>
          <p:nvPr/>
        </p:nvSpPr>
        <p:spPr>
          <a:xfrm>
            <a:off x="1333440" y="3714480"/>
            <a:ext cx="57240" cy="57600"/>
          </a:xfrm>
          <a:custGeom>
            <a:avLst/>
            <a:gdLst/>
            <a:ahLst/>
            <a:rect l="0" t="0" r="r" b="b"/>
            <a:pathLst>
              <a:path fill="none" w="159" h="160">
                <a:moveTo>
                  <a:pt x="159" y="81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1" y="41"/>
                  <a:pt x="16" y="32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2"/>
                  <a:pt x="149" y="41"/>
                  <a:pt x="153" y="50"/>
                </a:cubicBezTo>
                <a:cubicBezTo>
                  <a:pt x="157" y="60"/>
                  <a:pt x="159" y="70"/>
                  <a:pt x="159" y="81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128600" y="3292200"/>
            <a:ext cx="215964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ベンチマーク結果の⽋如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1" name=""/>
          <p:cNvSpPr/>
          <p:nvPr/>
        </p:nvSpPr>
        <p:spPr>
          <a:xfrm>
            <a:off x="1333440" y="4066920"/>
            <a:ext cx="57240" cy="57600"/>
          </a:xfrm>
          <a:custGeom>
            <a:avLst/>
            <a:gdLst/>
            <a:ahLst/>
            <a:rect l="0" t="0" r="r" b="b"/>
            <a:pathLst>
              <a:path fill="none"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8"/>
                  <a:pt x="136" y="136"/>
                </a:cubicBezTo>
                <a:cubicBezTo>
                  <a:pt x="129" y="143"/>
                  <a:pt x="120" y="149"/>
                  <a:pt x="110" y="153"/>
                </a:cubicBezTo>
                <a:cubicBezTo>
                  <a:pt x="101" y="157"/>
                  <a:pt x="91" y="160"/>
                  <a:pt x="80" y="160"/>
                </a:cubicBezTo>
                <a:cubicBezTo>
                  <a:pt x="70" y="160"/>
                  <a:pt x="59" y="157"/>
                  <a:pt x="50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8"/>
                  <a:pt x="11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8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509840" y="3596760"/>
            <a:ext cx="416016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CPU vs GPU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での性能⽐較データがありません。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3" name=""/>
          <p:cNvSpPr/>
          <p:nvPr/>
        </p:nvSpPr>
        <p:spPr>
          <a:xfrm>
            <a:off x="1333440" y="4419360"/>
            <a:ext cx="57240" cy="57600"/>
          </a:xfrm>
          <a:custGeom>
            <a:avLst/>
            <a:gdLst/>
            <a:ahLst/>
            <a:rect l="0" t="0" r="r" b="b"/>
            <a:pathLst>
              <a:path fill="none"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8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1509840" y="3949200"/>
            <a:ext cx="467856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「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3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倍⾼速」の主張も、⽐較対象や条件が不明確です。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5" name=""/>
          <p:cNvSpPr/>
          <p:nvPr/>
        </p:nvSpPr>
        <p:spPr>
          <a:xfrm>
            <a:off x="952200" y="47718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509840" y="4301640"/>
            <a:ext cx="567396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IIT Madras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によるベンチマーク⾔及はあるが、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結果は⾮公開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7" name=""/>
          <p:cNvSpPr/>
          <p:nvPr/>
        </p:nvSpPr>
        <p:spPr>
          <a:xfrm>
            <a:off x="952200" y="51242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1128600" y="4654080"/>
            <a:ext cx="514440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ICAN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ランタイム詳細不明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具体的な機能や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API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が不明です。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1128600" y="5006520"/>
            <a:ext cx="678456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コード⾮公開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オープンソース化されておらず、第三者による検証が困難です。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283680" y="207360"/>
            <a:ext cx="29412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.SFNS-Regular_wdth_opsz120000_GRAD_wght"/>
                <a:ea typeface=".SFNS-Regular_wdth_opsz120000_GRAD_wght"/>
              </a:rPr>
              <a:t>Ziroh Labs &amp; kompact AI 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HiraKakuProN-W3"/>
                <a:ea typeface="HiraKakuProN-W3"/>
              </a:rPr>
              <a:t>分析レポート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1764080" y="631836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6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747720" y="916200"/>
            <a:ext cx="545904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6. </a:t>
            </a:r>
            <a:r>
              <a:rPr b="1" lang="ja-JP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技術的検証と現状 </a:t>
            </a:r>
            <a:r>
              <a:rPr b="1" lang="en-US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(2/2)</a:t>
            </a:r>
            <a:r>
              <a:rPr b="1" lang="ja-JP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：信頼性に関する考察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6" name=""/>
          <p:cNvSpPr/>
          <p:nvPr/>
        </p:nvSpPr>
        <p:spPr>
          <a:xfrm>
            <a:off x="952200" y="20667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747720" y="1491840"/>
            <a:ext cx="120708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信頼性の源泉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8" name=""/>
          <p:cNvSpPr/>
          <p:nvPr/>
        </p:nvSpPr>
        <p:spPr>
          <a:xfrm>
            <a:off x="952200" y="24192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9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49"/>
                  <a:pt x="31" y="143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128600" y="1949040"/>
            <a:ext cx="427644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IIT Madras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との連携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⼀定の信頼性を与えます。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0" name=""/>
          <p:cNvSpPr/>
          <p:nvPr/>
        </p:nvSpPr>
        <p:spPr>
          <a:xfrm>
            <a:off x="952200" y="2771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128600" y="2301480"/>
            <a:ext cx="893304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Intel/AMD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によるテスト⾔及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⼤⼿チップメーカーが関⼼を⽰している可能性があります（結果不明）。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128600" y="2653920"/>
            <a:ext cx="899676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経営陣・アドバイザー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元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Sun Microsystems CSO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などがアドバイザーに名を連ねています（⼀部報道）。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3" name=""/>
          <p:cNvSpPr/>
          <p:nvPr/>
        </p:nvSpPr>
        <p:spPr>
          <a:xfrm>
            <a:off x="952200" y="36860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747720" y="3111120"/>
            <a:ext cx="218088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懸念点（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Skepticism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）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5" name=""/>
          <p:cNvSpPr/>
          <p:nvPr/>
        </p:nvSpPr>
        <p:spPr>
          <a:xfrm>
            <a:off x="952200" y="40384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128600" y="3568320"/>
            <a:ext cx="621288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過度な宣伝？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技術詳細の公開前に発表が先⾏している印象があります。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7" name=""/>
          <p:cNvSpPr/>
          <p:nvPr/>
        </p:nvSpPr>
        <p:spPr>
          <a:xfrm>
            <a:off x="952200" y="43909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128600" y="3920760"/>
            <a:ext cx="931392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再現性の疑問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「品質を落とさず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CPU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GPU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並み」は技術的に⾮常に困難であり、懐疑的な⾒⽅が多いです。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1128600" y="4273200"/>
            <a:ext cx="1017180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限定的な適⽤範囲？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「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50B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パラメータ以下」「推論・ファインチューニング中⼼」といった制限が⽰唆されています。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0" name=""/>
          <p:cNvSpPr/>
          <p:nvPr/>
        </p:nvSpPr>
        <p:spPr>
          <a:xfrm>
            <a:off x="952200" y="5305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747720" y="4730400"/>
            <a:ext cx="82620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資⾦調達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128600" y="5187600"/>
            <a:ext cx="892260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過去の少額調達実績はあるが、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kompact AI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開発のための⼤規模な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VC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資⾦調達は確認されていません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747720" y="5644800"/>
            <a:ext cx="621324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暫定結論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ポテンシャルはありますが、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証拠不⾜で評価は時期尚早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283680" y="207360"/>
            <a:ext cx="29412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.SFNS-Regular_wdth_opsz120000_GRAD_wght"/>
                <a:ea typeface=".SFNS-Regular_wdth_opsz120000_GRAD_wght"/>
              </a:rPr>
              <a:t>Ziroh Labs &amp; kompact AI 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HiraKakuProN-W3"/>
                <a:ea typeface="HiraKakuProN-W3"/>
              </a:rPr>
              <a:t>分析レポート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1779920" y="631836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7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747720" y="1621080"/>
            <a:ext cx="533556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7. DeepSeek</a:t>
            </a:r>
            <a:r>
              <a:rPr b="1" lang="ja-JP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ショックの振り返り </a:t>
            </a:r>
            <a:r>
              <a:rPr b="1" lang="en-US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(1/3)</a:t>
            </a:r>
            <a:r>
              <a:rPr b="1" lang="ja-JP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：概要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0" name=""/>
          <p:cNvSpPr/>
          <p:nvPr/>
        </p:nvSpPr>
        <p:spPr>
          <a:xfrm>
            <a:off x="952200" y="27810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747720" y="2206080"/>
            <a:ext cx="359424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DeepSeek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ショックとは？ 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(2025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年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1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⽉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)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128600" y="2663280"/>
            <a:ext cx="1025712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中国の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AI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スタートアップ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DeepSeek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社が、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驚異的なコスト効率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で⾼性能な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AI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モデル（特に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R1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推論モデル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）を開発・リリ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1128600" y="2968200"/>
            <a:ext cx="362016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ースし、市場に衝撃を与えた出来事です。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4" name=""/>
          <p:cNvSpPr/>
          <p:nvPr/>
        </p:nvSpPr>
        <p:spPr>
          <a:xfrm>
            <a:off x="952200" y="4000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747720" y="3425400"/>
            <a:ext cx="82620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主な特徴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6" name=""/>
          <p:cNvSpPr/>
          <p:nvPr/>
        </p:nvSpPr>
        <p:spPr>
          <a:xfrm>
            <a:off x="952200" y="43527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3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1128600" y="3882600"/>
            <a:ext cx="942012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低コスト開発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従来の数百億円規模に対し、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数億円程度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（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$5-6M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）の計算コストで開発したと主張されました。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8" name=""/>
          <p:cNvSpPr/>
          <p:nvPr/>
        </p:nvSpPr>
        <p:spPr>
          <a:xfrm>
            <a:off x="952200" y="47052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1128600" y="4235040"/>
            <a:ext cx="878544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少ない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GPU: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最新鋭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GPU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ではなく、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⼊⼿しやすい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H800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などを少数（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2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千〜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1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万基程度）使⽤しました。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0" name=""/>
          <p:cNvSpPr/>
          <p:nvPr/>
        </p:nvSpPr>
        <p:spPr>
          <a:xfrm>
            <a:off x="952200" y="5057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1128600" y="4587480"/>
            <a:ext cx="666864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⾼性能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⼀部タスクでは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OpenAI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の最先端モデルに匹敵する性能を⽰しました。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128600" y="4939920"/>
            <a:ext cx="716544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オープンソース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主要モデルを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オープンソース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で公開し、アクセス性を⾼めました。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283680" y="207360"/>
            <a:ext cx="29412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.SFNS-Regular_wdth_opsz120000_GRAD_wght"/>
                <a:ea typeface=".SFNS-Regular_wdth_opsz120000_GRAD_wght"/>
              </a:rPr>
              <a:t>Ziroh Labs &amp; kompact AI 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HiraKakuProN-W3"/>
                <a:ea typeface="HiraKakuProN-W3"/>
              </a:rPr>
              <a:t>分析レポート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1766960" y="631836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8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747720" y="1554480"/>
            <a:ext cx="608076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8. DeepSeek</a:t>
            </a:r>
            <a:r>
              <a:rPr b="1" lang="ja-JP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ショックの振り返り </a:t>
            </a:r>
            <a:r>
              <a:rPr b="1" lang="en-US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(2/3)</a:t>
            </a:r>
            <a:r>
              <a:rPr b="1" lang="ja-JP" sz="1950" strike="noStrike" u="none">
                <a:solidFill>
                  <a:srgbClr val="1e40af"/>
                </a:solidFill>
                <a:effectLst/>
                <a:uFillTx/>
                <a:latin typeface="HiraKakuProN-W6"/>
                <a:ea typeface="HiraKakuProN-W6"/>
              </a:rPr>
              <a:t>：技術的背景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9" name=""/>
          <p:cNvSpPr/>
          <p:nvPr/>
        </p:nvSpPr>
        <p:spPr>
          <a:xfrm>
            <a:off x="952200" y="27050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8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8"/>
                  <a:pt x="31" y="143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747720" y="2130120"/>
            <a:ext cx="75578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DeepSeek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の効率性は、複数の技術的⼯夫の組み合わせによるものと分析されています：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1" name=""/>
          <p:cNvSpPr/>
          <p:nvPr/>
        </p:nvSpPr>
        <p:spPr>
          <a:xfrm>
            <a:off x="952200" y="30574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1128600" y="2587320"/>
            <a:ext cx="784296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Mixture-of-Experts (MoE):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モデルの⼀部のみを計算に使⽤し、計算量を削減しました。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3" name=""/>
          <p:cNvSpPr/>
          <p:nvPr/>
        </p:nvSpPr>
        <p:spPr>
          <a:xfrm>
            <a:off x="1333440" y="3362040"/>
            <a:ext cx="57240" cy="57600"/>
          </a:xfrm>
          <a:custGeom>
            <a:avLst/>
            <a:gdLst/>
            <a:ahLst/>
            <a:rect l="0" t="0" r="r" b="b"/>
            <a:pathLst>
              <a:path fill="none" w="159" h="160">
                <a:moveTo>
                  <a:pt x="159" y="81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59"/>
                  <a:pt x="6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1"/>
                  <a:pt x="149" y="40"/>
                  <a:pt x="153" y="49"/>
                </a:cubicBezTo>
                <a:cubicBezTo>
                  <a:pt x="157" y="59"/>
                  <a:pt x="159" y="70"/>
                  <a:pt x="159" y="81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128600" y="2939760"/>
            <a:ext cx="177876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効率的な学習・推論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5" name=""/>
          <p:cNvSpPr/>
          <p:nvPr/>
        </p:nvSpPr>
        <p:spPr>
          <a:xfrm>
            <a:off x="1333440" y="3714480"/>
            <a:ext cx="57240" cy="57600"/>
          </a:xfrm>
          <a:custGeom>
            <a:avLst/>
            <a:gdLst/>
            <a:ahLst/>
            <a:rect l="0" t="0" r="r" b="b"/>
            <a:pathLst>
              <a:path fill="none" w="159" h="160">
                <a:moveTo>
                  <a:pt x="159" y="81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1" y="41"/>
                  <a:pt x="16" y="32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2"/>
                  <a:pt x="149" y="41"/>
                  <a:pt x="153" y="50"/>
                </a:cubicBezTo>
                <a:cubicBezTo>
                  <a:pt x="157" y="60"/>
                  <a:pt x="159" y="70"/>
                  <a:pt x="159" y="81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509840" y="3244320"/>
            <a:ext cx="43718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強化学習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(RL)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によるファインチューニング⾃動化。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7" name=""/>
          <p:cNvSpPr/>
          <p:nvPr/>
        </p:nvSpPr>
        <p:spPr>
          <a:xfrm>
            <a:off x="1333440" y="4066920"/>
            <a:ext cx="57240" cy="57600"/>
          </a:xfrm>
          <a:custGeom>
            <a:avLst/>
            <a:gdLst/>
            <a:ahLst/>
            <a:rect l="0" t="0" r="r" b="b"/>
            <a:pathLst>
              <a:path fill="none"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8"/>
                  <a:pt x="136" y="136"/>
                </a:cubicBezTo>
                <a:cubicBezTo>
                  <a:pt x="129" y="143"/>
                  <a:pt x="120" y="149"/>
                  <a:pt x="110" y="153"/>
                </a:cubicBezTo>
                <a:cubicBezTo>
                  <a:pt x="101" y="157"/>
                  <a:pt x="91" y="160"/>
                  <a:pt x="80" y="160"/>
                </a:cubicBezTo>
                <a:cubicBezTo>
                  <a:pt x="70" y="160"/>
                  <a:pt x="59" y="157"/>
                  <a:pt x="50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8"/>
                  <a:pt x="11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8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509840" y="3596760"/>
            <a:ext cx="3620160" cy="19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蒸留技術による⼩型モデルへの知識移転。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9" name=""/>
          <p:cNvSpPr/>
          <p:nvPr/>
        </p:nvSpPr>
        <p:spPr>
          <a:xfrm>
            <a:off x="1333440" y="4419360"/>
            <a:ext cx="57240" cy="57600"/>
          </a:xfrm>
          <a:custGeom>
            <a:avLst/>
            <a:gdLst/>
            <a:ahLst/>
            <a:rect l="0" t="0" r="r" b="b"/>
            <a:pathLst>
              <a:path fill="none"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8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1509840" y="3949200"/>
            <a:ext cx="516672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Multi-Head Latent Attention (MHLA) 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等によるメモリ効率化。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1" name=""/>
          <p:cNvSpPr/>
          <p:nvPr/>
        </p:nvSpPr>
        <p:spPr>
          <a:xfrm>
            <a:off x="952200" y="47718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1509840" y="4301640"/>
            <a:ext cx="396936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FP8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混合精度計算などによる計算コスト削減。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3" name=""/>
          <p:cNvSpPr/>
          <p:nvPr/>
        </p:nvSpPr>
        <p:spPr>
          <a:xfrm>
            <a:off x="952200" y="51242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1128600" y="4654080"/>
            <a:ext cx="1006524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低レベル最適化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CUDA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より低レベルな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PTX</a:t>
            </a:r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プログラミング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等で、旧世代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GPU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の性能を引き出した可能性があります。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128600" y="5006520"/>
            <a:ext cx="659412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データ戦略</a:t>
            </a:r>
            <a:r>
              <a:rPr b="1" lang="en-US" sz="1500" strike="noStrike" u="none">
                <a:solidFill>
                  <a:srgbClr val="f25c05"/>
                </a:solidFill>
                <a:effectLst/>
                <a:uFillTx/>
                <a:latin typeface="HiraKakuProN-W6"/>
                <a:ea typeface="HiraKakuProN-W6"/>
              </a:rPr>
              <a:t>:</a:t>
            </a:r>
            <a:r>
              <a:rPr b="0" lang="en-US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</a:t>
            </a:r>
            <a:r>
              <a:rPr b="0" lang="ja-JP" sz="15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質の⾼いデータセットや効率的なデータ利⽤法（詳細は不明）。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283680" y="207360"/>
            <a:ext cx="2941200" cy="22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.SFNS-Regular_wdth_opsz120000_GRAD_wght"/>
                <a:ea typeface=".SFNS-Regular_wdth_opsz120000_GRAD_wght"/>
              </a:rPr>
              <a:t>Ziroh Labs &amp; kompact AI 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HiraKakuProN-W3"/>
                <a:ea typeface="HiraKakuProN-W3"/>
              </a:rPr>
              <a:t>分析レポート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11764080" y="631836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9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LibreOffice/25.2.2.2$MacOSX_X86_64 LibreOffice_project/7370d4be9e3cf6031a51beef54ff3bda878e3fac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ja-JP</dc:language>
  <cp:lastModifiedBy/>
  <cp:revision>0</cp:revision>
  <dc:subject/>
  <dc:title/>
</cp:coreProperties>
</file>